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 id="2147483662" r:id="rId3"/>
    <p:sldMasterId id="2147483674" r:id="rId4"/>
    <p:sldMasterId id="2147483688" r:id="rId5"/>
    <p:sldMasterId id="2147483702" r:id="rId6"/>
    <p:sldMasterId id="2147483716" r:id="rId7"/>
    <p:sldMasterId id="2147483730" r:id="rId8"/>
    <p:sldMasterId id="2147483744" r:id="rId9"/>
  </p:sldMasterIdLst>
  <p:notesMasterIdLst>
    <p:notesMasterId r:id="rId11"/>
  </p:notesMasterIdLst>
  <p:handoutMasterIdLst>
    <p:handoutMasterId r:id="rId37"/>
  </p:handoutMasterIdLst>
  <p:sldIdLst>
    <p:sldId id="256" r:id="rId10"/>
    <p:sldId id="450" r:id="rId12"/>
    <p:sldId id="378" r:id="rId13"/>
    <p:sldId id="442" r:id="rId14"/>
    <p:sldId id="436" r:id="rId15"/>
    <p:sldId id="405" r:id="rId16"/>
    <p:sldId id="416" r:id="rId17"/>
    <p:sldId id="437" r:id="rId18"/>
    <p:sldId id="439" r:id="rId19"/>
    <p:sldId id="400" r:id="rId20"/>
    <p:sldId id="396" r:id="rId21"/>
    <p:sldId id="430" r:id="rId22"/>
    <p:sldId id="452" r:id="rId23"/>
    <p:sldId id="470" r:id="rId24"/>
    <p:sldId id="471" r:id="rId25"/>
    <p:sldId id="320" r:id="rId26"/>
    <p:sldId id="472" r:id="rId27"/>
    <p:sldId id="473" r:id="rId28"/>
    <p:sldId id="474" r:id="rId29"/>
    <p:sldId id="451" r:id="rId30"/>
    <p:sldId id="441" r:id="rId31"/>
    <p:sldId id="445" r:id="rId32"/>
    <p:sldId id="446" r:id="rId33"/>
    <p:sldId id="423" r:id="rId34"/>
    <p:sldId id="425" r:id="rId35"/>
    <p:sldId id="390" r:id="rId36"/>
  </p:sldIdLst>
  <p:sldSz cx="9144000" cy="6858000" type="screen4x3"/>
  <p:notesSz cx="6797675" cy="9929495"/>
  <p:defaultTex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A6E8"/>
    <a:srgbClr val="FB9E13"/>
    <a:srgbClr val="F0B928"/>
    <a:srgbClr val="CB8611"/>
    <a:srgbClr val="C16B08"/>
    <a:srgbClr val="FF0000"/>
    <a:srgbClr val="33CC33"/>
    <a:srgbClr val="000066"/>
    <a:srgbClr val="2343E7"/>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86372" autoAdjust="0"/>
  </p:normalViewPr>
  <p:slideViewPr>
    <p:cSldViewPr>
      <p:cViewPr varScale="1">
        <p:scale>
          <a:sx n="67" d="100"/>
          <a:sy n="67" d="100"/>
        </p:scale>
        <p:origin x="1208" y="56"/>
      </p:cViewPr>
      <p:guideLst>
        <p:guide orient="horz" pos="222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0" Type="http://schemas.openxmlformats.org/officeDocument/2006/relationships/tableStyles" Target="tableStyles.xml"/><Relationship Id="rId4" Type="http://schemas.openxmlformats.org/officeDocument/2006/relationships/slideMaster" Target="slideMasters/slideMaster3.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slide" Target="slides/slide26.xml"/><Relationship Id="rId35" Type="http://schemas.openxmlformats.org/officeDocument/2006/relationships/slide" Target="slides/slide25.xml"/><Relationship Id="rId34" Type="http://schemas.openxmlformats.org/officeDocument/2006/relationships/slide" Target="slides/slide24.xml"/><Relationship Id="rId33" Type="http://schemas.openxmlformats.org/officeDocument/2006/relationships/slide" Target="slides/slide23.xml"/><Relationship Id="rId32" Type="http://schemas.openxmlformats.org/officeDocument/2006/relationships/slide" Target="slides/slide22.xml"/><Relationship Id="rId31" Type="http://schemas.openxmlformats.org/officeDocument/2006/relationships/slide" Target="slides/slide21.xml"/><Relationship Id="rId30" Type="http://schemas.openxmlformats.org/officeDocument/2006/relationships/slide" Target="slides/slide20.xml"/><Relationship Id="rId3" Type="http://schemas.openxmlformats.org/officeDocument/2006/relationships/slideMaster" Target="slideMasters/slideMaster2.xml"/><Relationship Id="rId29" Type="http://schemas.openxmlformats.org/officeDocument/2006/relationships/slide" Target="slides/slide19.xml"/><Relationship Id="rId28" Type="http://schemas.openxmlformats.org/officeDocument/2006/relationships/slide" Target="slides/slide18.xml"/><Relationship Id="rId27" Type="http://schemas.openxmlformats.org/officeDocument/2006/relationships/slide" Target="slides/slide17.xml"/><Relationship Id="rId26" Type="http://schemas.openxmlformats.org/officeDocument/2006/relationships/slide" Target="slides/slide16.xml"/><Relationship Id="rId25" Type="http://schemas.openxmlformats.org/officeDocument/2006/relationships/slide" Target="slides/slide15.xml"/><Relationship Id="rId24" Type="http://schemas.openxmlformats.org/officeDocument/2006/relationships/slide" Target="slides/slide14.xml"/><Relationship Id="rId23" Type="http://schemas.openxmlformats.org/officeDocument/2006/relationships/slide" Target="slides/slide13.xml"/><Relationship Id="rId22" Type="http://schemas.openxmlformats.org/officeDocument/2006/relationships/slide" Target="slides/slide12.xml"/><Relationship Id="rId21" Type="http://schemas.openxmlformats.org/officeDocument/2006/relationships/slide" Target="slides/slide11.xml"/><Relationship Id="rId20" Type="http://schemas.openxmlformats.org/officeDocument/2006/relationships/slide" Target="slides/slide10.xml"/><Relationship Id="rId2" Type="http://schemas.openxmlformats.org/officeDocument/2006/relationships/theme" Target="theme/theme1.xml"/><Relationship Id="rId19" Type="http://schemas.openxmlformats.org/officeDocument/2006/relationships/slide" Target="slides/slide9.xml"/><Relationship Id="rId18" Type="http://schemas.openxmlformats.org/officeDocument/2006/relationships/slide" Target="slides/slide8.xml"/><Relationship Id="rId17" Type="http://schemas.openxmlformats.org/officeDocument/2006/relationships/slide" Target="slides/slide7.xml"/><Relationship Id="rId16" Type="http://schemas.openxmlformats.org/officeDocument/2006/relationships/slide" Target="slides/slide6.xml"/><Relationship Id="rId15" Type="http://schemas.openxmlformats.org/officeDocument/2006/relationships/slide" Target="slides/slide5.xml"/><Relationship Id="rId14" Type="http://schemas.openxmlformats.org/officeDocument/2006/relationships/slide" Target="slides/slide4.xml"/><Relationship Id="rId13" Type="http://schemas.openxmlformats.org/officeDocument/2006/relationships/slide" Target="slides/slide3.xml"/><Relationship Id="rId12" Type="http://schemas.openxmlformats.org/officeDocument/2006/relationships/slide" Target="slides/slide2.xml"/><Relationship Id="rId11" Type="http://schemas.openxmlformats.org/officeDocument/2006/relationships/notesMaster" Target="notesMasters/notesMaster1.xml"/><Relationship Id="rId10" Type="http://schemas.openxmlformats.org/officeDocument/2006/relationships/slide" Target="slides/slide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112643" name="Rectangle 3"/>
          <p:cNvSpPr>
            <a:spLocks noGrp="1" noChangeArrowheads="1"/>
          </p:cNvSpPr>
          <p:nvPr>
            <p:ph type="dt" sz="quarter" idx="1"/>
          </p:nvPr>
        </p:nvSpPr>
        <p:spPr bwMode="auto">
          <a:xfrm>
            <a:off x="3849688" y="0"/>
            <a:ext cx="2946400" cy="496888"/>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ea typeface="宋体" panose="02010600030101010101" pitchFamily="2" charset="-122"/>
              </a:defRPr>
            </a:lvl1pPr>
          </a:lstStyle>
          <a:p>
            <a:pPr>
              <a:defRPr/>
            </a:pPr>
            <a:endParaRPr lang="en-US" altLang="zh-CN"/>
          </a:p>
        </p:txBody>
      </p:sp>
      <p:sp>
        <p:nvSpPr>
          <p:cNvPr id="112644" name="Rectangle 4"/>
          <p:cNvSpPr>
            <a:spLocks noGrp="1" noChangeArrowheads="1"/>
          </p:cNvSpPr>
          <p:nvPr>
            <p:ph type="ftr" sz="quarter" idx="2"/>
          </p:nvPr>
        </p:nvSpPr>
        <p:spPr bwMode="auto">
          <a:xfrm>
            <a:off x="0" y="9431338"/>
            <a:ext cx="2946400" cy="496887"/>
          </a:xfrm>
          <a:prstGeom prst="rect">
            <a:avLst/>
          </a:prstGeom>
          <a:noFill/>
          <a:ln w="9525">
            <a:noFill/>
            <a:miter lim="800000"/>
          </a:ln>
          <a:effectLst/>
        </p:spPr>
        <p:txBody>
          <a:bodyPr vert="horz" wrap="square" lIns="91440" tIns="45720" rIns="91440" bIns="45720" numCol="1" anchor="b" anchorCtr="0" compatLnSpc="1"/>
          <a:lstStyle>
            <a:lvl1pPr algn="l">
              <a:defRPr sz="1200">
                <a:latin typeface="Arial" panose="020B0604020202020204" pitchFamily="34" charset="0"/>
                <a:ea typeface="宋体" panose="02010600030101010101" pitchFamily="2" charset="-122"/>
              </a:defRPr>
            </a:lvl1pPr>
          </a:lstStyle>
          <a:p>
            <a:pPr>
              <a:defRPr/>
            </a:pPr>
            <a:endParaRPr lang="en-US" altLang="zh-CN"/>
          </a:p>
        </p:txBody>
      </p:sp>
      <p:sp>
        <p:nvSpPr>
          <p:cNvPr id="112645" name="Rectangle 5"/>
          <p:cNvSpPr>
            <a:spLocks noGrp="1" noChangeArrowheads="1"/>
          </p:cNvSpPr>
          <p:nvPr>
            <p:ph type="sldNum" sz="quarter" idx="3"/>
          </p:nvPr>
        </p:nvSpPr>
        <p:spPr bwMode="auto">
          <a:xfrm>
            <a:off x="3849688" y="9431338"/>
            <a:ext cx="2946400" cy="496887"/>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ea typeface="宋体" panose="02010600030101010101" pitchFamily="2" charset="-122"/>
              </a:defRPr>
            </a:lvl1pPr>
          </a:lstStyle>
          <a:p>
            <a:pPr>
              <a:defRPr/>
            </a:pPr>
            <a:fld id="{C215BADB-7DCD-49BC-AB0D-9367CFBA6A16}" type="slidenum">
              <a:rPr lang="zh-CN" altLang="en-US"/>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118787" name="Rectangle 3"/>
          <p:cNvSpPr>
            <a:spLocks noGrp="1" noChangeArrowheads="1"/>
          </p:cNvSpPr>
          <p:nvPr>
            <p:ph type="dt" idx="1"/>
          </p:nvPr>
        </p:nvSpPr>
        <p:spPr bwMode="auto">
          <a:xfrm>
            <a:off x="3849688" y="0"/>
            <a:ext cx="2946400" cy="496888"/>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ea typeface="宋体" panose="02010600030101010101" pitchFamily="2" charset="-122"/>
              </a:defRPr>
            </a:lvl1pPr>
          </a:lstStyle>
          <a:p>
            <a:pPr>
              <a:defRPr/>
            </a:pPr>
            <a:endParaRPr lang="en-US" altLang="zh-CN"/>
          </a:p>
        </p:txBody>
      </p:sp>
      <p:sp>
        <p:nvSpPr>
          <p:cNvPr id="38916" name="Rectangle 4"/>
          <p:cNvSpPr>
            <a:spLocks noGrp="1" noRot="1" noChangeAspect="1" noChangeArrowheads="1" noTextEdit="1"/>
          </p:cNvSpPr>
          <p:nvPr>
            <p:ph type="sldImg" idx="2"/>
          </p:nvPr>
        </p:nvSpPr>
        <p:spPr bwMode="auto">
          <a:xfrm>
            <a:off x="917575" y="744538"/>
            <a:ext cx="4965700" cy="3724275"/>
          </a:xfrm>
          <a:prstGeom prst="rect">
            <a:avLst/>
          </a:prstGeom>
          <a:noFill/>
          <a:ln w="9525">
            <a:solidFill>
              <a:srgbClr val="000000"/>
            </a:solidFill>
            <a:miter lim="800000"/>
          </a:ln>
        </p:spPr>
      </p:sp>
      <p:sp>
        <p:nvSpPr>
          <p:cNvPr id="118789" name="Rectangle 5"/>
          <p:cNvSpPr>
            <a:spLocks noGrp="1" noChangeArrowheads="1"/>
          </p:cNvSpPr>
          <p:nvPr>
            <p:ph type="body" sz="quarter" idx="3"/>
          </p:nvPr>
        </p:nvSpPr>
        <p:spPr bwMode="auto">
          <a:xfrm>
            <a:off x="679450" y="4716463"/>
            <a:ext cx="5438775" cy="4468812"/>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118790" name="Rectangle 6"/>
          <p:cNvSpPr>
            <a:spLocks noGrp="1" noChangeArrowheads="1"/>
          </p:cNvSpPr>
          <p:nvPr>
            <p:ph type="ftr" sz="quarter" idx="4"/>
          </p:nvPr>
        </p:nvSpPr>
        <p:spPr bwMode="auto">
          <a:xfrm>
            <a:off x="0" y="9431338"/>
            <a:ext cx="2946400" cy="496887"/>
          </a:xfrm>
          <a:prstGeom prst="rect">
            <a:avLst/>
          </a:prstGeom>
          <a:noFill/>
          <a:ln w="9525">
            <a:noFill/>
            <a:miter lim="800000"/>
          </a:ln>
          <a:effectLst/>
        </p:spPr>
        <p:txBody>
          <a:bodyPr vert="horz" wrap="square" lIns="91440" tIns="45720" rIns="91440" bIns="45720" numCol="1" anchor="b" anchorCtr="0" compatLnSpc="1"/>
          <a:lstStyle>
            <a:lvl1pPr algn="l">
              <a:defRPr sz="1200">
                <a:latin typeface="Arial" panose="020B0604020202020204" pitchFamily="34" charset="0"/>
                <a:ea typeface="宋体" panose="02010600030101010101" pitchFamily="2" charset="-122"/>
              </a:defRPr>
            </a:lvl1pPr>
          </a:lstStyle>
          <a:p>
            <a:pPr>
              <a:defRPr/>
            </a:pPr>
            <a:endParaRPr lang="en-US" altLang="zh-CN"/>
          </a:p>
        </p:txBody>
      </p:sp>
      <p:sp>
        <p:nvSpPr>
          <p:cNvPr id="118791" name="Rectangle 7"/>
          <p:cNvSpPr>
            <a:spLocks noGrp="1" noChangeArrowheads="1"/>
          </p:cNvSpPr>
          <p:nvPr>
            <p:ph type="sldNum" sz="quarter" idx="5"/>
          </p:nvPr>
        </p:nvSpPr>
        <p:spPr bwMode="auto">
          <a:xfrm>
            <a:off x="3849688" y="9431338"/>
            <a:ext cx="2946400" cy="496887"/>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ea typeface="宋体" panose="02010600030101010101" pitchFamily="2" charset="-122"/>
              </a:defRPr>
            </a:lvl1pPr>
          </a:lstStyle>
          <a:p>
            <a:pPr>
              <a:defRPr/>
            </a:pPr>
            <a:fld id="{CBB07F69-7155-447B-AE34-68A3E3683DC8}"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2357406-4E3C-4C33-9D93-C975F75BA8E2}" type="slidenum">
              <a:rPr lang="zh-CN" altLang="en-US" smtClean="0">
                <a:latin typeface="Arial" panose="020B0604020202020204" pitchFamily="34" charset="0"/>
              </a:rPr>
            </a:fld>
            <a:endParaRPr lang="en-US" altLang="zh-CN">
              <a:latin typeface="Arial" panose="020B0604020202020204" pitchFamily="34" charset="0"/>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p:sp>
      <p:sp>
        <p:nvSpPr>
          <p:cNvPr id="49155"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9156" name="灯片编号占位符 3"/>
          <p:cNvSpPr>
            <a:spLocks noGrp="1"/>
          </p:cNvSpPr>
          <p:nvPr>
            <p:ph type="sldNum" sz="quarter" idx="5"/>
          </p:nvPr>
        </p:nvSpPr>
        <p:spPr>
          <a:noFill/>
        </p:spPr>
        <p:txBody>
          <a:bodyPr/>
          <a:lstStyle/>
          <a:p>
            <a:fld id="{E77B8B10-1324-4A89-B636-E7B912D32726}"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p:sp>
      <p:sp>
        <p:nvSpPr>
          <p:cNvPr id="50179" name="备注占位符 2"/>
          <p:cNvSpPr>
            <a:spLocks noGrp="1"/>
          </p:cNvSpPr>
          <p:nvPr>
            <p:ph type="body" idx="1"/>
          </p:nvPr>
        </p:nvSpPr>
        <p:spPr>
          <a:noFill/>
        </p:spPr>
        <p:txBody>
          <a:bodyPr/>
          <a:lstStyle/>
          <a:p>
            <a:r>
              <a:rPr lang="zh-CN" altLang="en-US">
                <a:latin typeface="Arial" panose="020B0604020202020204" pitchFamily="34" charset="0"/>
              </a:rPr>
              <a:t>从大宗交易统计可以看出市场参与情绪虽进一步下降但幅度有所放缓，平均折价率继上周下降</a:t>
            </a:r>
            <a:r>
              <a:rPr lang="en-US" altLang="zh-CN">
                <a:latin typeface="Arial" panose="020B0604020202020204" pitchFamily="34" charset="0"/>
              </a:rPr>
              <a:t>0.84%</a:t>
            </a:r>
            <a:r>
              <a:rPr lang="zh-CN" altLang="en-US">
                <a:latin typeface="Arial" panose="020B0604020202020204" pitchFamily="34" charset="0"/>
              </a:rPr>
              <a:t>之后本月只下跌了</a:t>
            </a:r>
            <a:r>
              <a:rPr lang="en-US" altLang="zh-CN">
                <a:latin typeface="Arial" panose="020B0604020202020204" pitchFamily="34" charset="0"/>
              </a:rPr>
              <a:t>0.07%</a:t>
            </a:r>
            <a:r>
              <a:rPr lang="zh-CN" altLang="en-US">
                <a:latin typeface="Arial" panose="020B0604020202020204" pitchFamily="34" charset="0"/>
              </a:rPr>
              <a:t>，而交易总成交额却有所上升。</a:t>
            </a:r>
            <a:endParaRPr lang="zh-CN" altLang="en-US">
              <a:latin typeface="Arial" panose="020B0604020202020204" pitchFamily="34" charset="0"/>
            </a:endParaRPr>
          </a:p>
        </p:txBody>
      </p:sp>
      <p:sp>
        <p:nvSpPr>
          <p:cNvPr id="50180" name="灯片编号占位符 3"/>
          <p:cNvSpPr>
            <a:spLocks noGrp="1"/>
          </p:cNvSpPr>
          <p:nvPr>
            <p:ph type="sldNum" sz="quarter" idx="5"/>
          </p:nvPr>
        </p:nvSpPr>
        <p:spPr>
          <a:noFill/>
        </p:spPr>
        <p:txBody>
          <a:bodyPr/>
          <a:lstStyle/>
          <a:p>
            <a:fld id="{D30BF4F9-9AEE-448D-B3EC-3F52BE76B531}"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p:sp>
      <p:sp>
        <p:nvSpPr>
          <p:cNvPr id="51203" name="备注占位符 2"/>
          <p:cNvSpPr>
            <a:spLocks noGrp="1"/>
          </p:cNvSpPr>
          <p:nvPr>
            <p:ph type="body" idx="1"/>
          </p:nvPr>
        </p:nvSpPr>
        <p:spPr>
          <a:noFill/>
        </p:spPr>
        <p:txBody>
          <a:bodyPr/>
          <a:lstStyle/>
          <a:p>
            <a:r>
              <a:rPr lang="zh-CN" altLang="en-US">
                <a:latin typeface="Arial" panose="020B0604020202020204" pitchFamily="34" charset="0"/>
              </a:rPr>
              <a:t>两融余额从年初一路增长的趋势，本月也开始下跌，较上月减少了</a:t>
            </a:r>
            <a:r>
              <a:rPr lang="en-US" altLang="zh-CN">
                <a:latin typeface="Arial" panose="020B0604020202020204" pitchFamily="34" charset="0"/>
              </a:rPr>
              <a:t>2.56%</a:t>
            </a:r>
            <a:r>
              <a:rPr lang="zh-CN" altLang="en-US">
                <a:latin typeface="Arial" panose="020B0604020202020204" pitchFamily="34" charset="0"/>
              </a:rPr>
              <a:t>，市场开始趋于冷清。</a:t>
            </a:r>
            <a:endParaRPr lang="zh-CN" altLang="en-US">
              <a:latin typeface="Arial" panose="020B0604020202020204" pitchFamily="34" charset="0"/>
            </a:endParaRPr>
          </a:p>
        </p:txBody>
      </p:sp>
      <p:sp>
        <p:nvSpPr>
          <p:cNvPr id="51204" name="灯片编号占位符 3"/>
          <p:cNvSpPr>
            <a:spLocks noGrp="1"/>
          </p:cNvSpPr>
          <p:nvPr>
            <p:ph type="sldNum" sz="quarter" idx="5"/>
          </p:nvPr>
        </p:nvSpPr>
        <p:spPr>
          <a:noFill/>
        </p:spPr>
        <p:txBody>
          <a:bodyPr/>
          <a:lstStyle/>
          <a:p>
            <a:fld id="{FA7FD96F-1CBF-4627-98CC-F89080831901}"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p:sp>
      <p:sp>
        <p:nvSpPr>
          <p:cNvPr id="5222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2228" name="灯片编号占位符 3"/>
          <p:cNvSpPr>
            <a:spLocks noGrp="1"/>
          </p:cNvSpPr>
          <p:nvPr>
            <p:ph type="sldNum" sz="quarter" idx="5"/>
          </p:nvPr>
        </p:nvSpPr>
        <p:spPr>
          <a:noFill/>
        </p:spPr>
        <p:txBody>
          <a:bodyPr/>
          <a:lstStyle/>
          <a:p>
            <a:fld id="{5DE2822E-C16A-46B9-9217-5699FA279432}"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3252" name="灯片编号占位符 3"/>
          <p:cNvSpPr>
            <a:spLocks noGrp="1"/>
          </p:cNvSpPr>
          <p:nvPr>
            <p:ph type="sldNum" sz="quarter" idx="5"/>
          </p:nvPr>
        </p:nvSpPr>
        <p:spPr>
          <a:noFill/>
        </p:spPr>
        <p:txBody>
          <a:bodyPr/>
          <a:lstStyle/>
          <a:p>
            <a:fld id="{FB24A8D8-6A62-4928-A7F1-BD1541A69352}"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p:spPr>
        <p:txBody>
          <a:bodyPr/>
          <a:lstStyle/>
          <a:p>
            <a:r>
              <a:rPr lang="zh-CN" altLang="en-US">
                <a:latin typeface="Arial" panose="020B0604020202020204" pitchFamily="34" charset="0"/>
              </a:rPr>
              <a:t>与丰乐种业相似，康强电子上月受到芯片伪概念股的影响，价格大涨，尽管公司再三强调不涉及任何芯片的设计与制造，但深受游资追捧，这也迎来了股东的大量减持。</a:t>
            </a:r>
            <a:endParaRPr lang="zh-CN" altLang="en-US">
              <a:latin typeface="Arial" panose="020B0604020202020204" pitchFamily="34" charset="0"/>
            </a:endParaRPr>
          </a:p>
          <a:p>
            <a:r>
              <a:rPr lang="zh-CN" altLang="en-US">
                <a:latin typeface="Arial" panose="020B0604020202020204" pitchFamily="34" charset="0"/>
              </a:rPr>
              <a:t>英洛华主营业务为稀土永磁材料与制品，稀土作为我国战略资源，在国际局势紧张的情况下该板块顺势上涨，英洛华则也是受益者之一。</a:t>
            </a:r>
            <a:endParaRPr lang="zh-CN" altLang="en-US">
              <a:latin typeface="Arial" panose="020B0604020202020204" pitchFamily="34" charset="0"/>
            </a:endParaRPr>
          </a:p>
        </p:txBody>
      </p:sp>
      <p:sp>
        <p:nvSpPr>
          <p:cNvPr id="53252" name="灯片编号占位符 3"/>
          <p:cNvSpPr>
            <a:spLocks noGrp="1"/>
          </p:cNvSpPr>
          <p:nvPr>
            <p:ph type="sldNum" sz="quarter" idx="5"/>
          </p:nvPr>
        </p:nvSpPr>
        <p:spPr>
          <a:noFill/>
        </p:spPr>
        <p:txBody>
          <a:bodyPr/>
          <a:lstStyle/>
          <a:p>
            <a:fld id="{FB24A8D8-6A62-4928-A7F1-BD1541A69352}"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月中深交所针对兴齐眼药2018年年报发出问询函，对公司股价造成了一定影响</a:t>
            </a:r>
            <a:endParaRPr lang="zh-CN" altLang="en-US"/>
          </a:p>
          <a:p>
            <a:r>
              <a:rPr lang="zh-CN" altLang="en-US"/>
              <a:t>随着工业大麻概念的火热今日有所减退，福安药业股价向其价值出现回归</a:t>
            </a:r>
            <a:endParaRPr lang="zh-CN" altLang="en-US"/>
          </a:p>
          <a:p>
            <a:r>
              <a:rPr lang="zh-CN" altLang="en-US"/>
              <a:t>与英大证券的重大资产重组项目还未落地，市场热度有所下降</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noFill/>
        </p:spPr>
        <p:txBody>
          <a:bodyPr/>
          <a:lstStyle/>
          <a:p>
            <a:r>
              <a:rPr lang="zh-CN" altLang="en-US">
                <a:latin typeface="Arial" panose="020B0604020202020204" pitchFamily="34" charset="0"/>
              </a:rPr>
              <a:t>北讯集团牵扯4.48亿元质押业务遭违约，公司控股股东龙跃集团被列入失信被执行人。</a:t>
            </a:r>
            <a:endParaRPr lang="zh-CN" altLang="en-US">
              <a:latin typeface="Arial" panose="020B0604020202020204" pitchFamily="34" charset="0"/>
            </a:endParaRPr>
          </a:p>
          <a:p>
            <a:r>
              <a:rPr lang="zh-CN" altLang="en-US">
                <a:latin typeface="Arial" panose="020B0604020202020204" pitchFamily="34" charset="0"/>
              </a:rPr>
              <a:t>公司存在违规担保事项加上</a:t>
            </a:r>
            <a:r>
              <a:rPr lang="en-US" altLang="zh-CN">
                <a:latin typeface="Arial" panose="020B0604020202020204" pitchFamily="34" charset="0"/>
              </a:rPr>
              <a:t>2018</a:t>
            </a:r>
            <a:r>
              <a:rPr lang="zh-CN" altLang="en-US">
                <a:latin typeface="Arial" panose="020B0604020202020204" pitchFamily="34" charset="0"/>
              </a:rPr>
              <a:t>年业绩同比转亏，欧浦连续跌停超过一个月</a:t>
            </a:r>
            <a:endParaRPr lang="zh-CN" altLang="en-US">
              <a:latin typeface="Arial" panose="020B0604020202020204" pitchFamily="34" charset="0"/>
            </a:endParaRPr>
          </a:p>
          <a:p>
            <a:r>
              <a:rPr lang="zh-CN" altLang="en-US">
                <a:latin typeface="Arial" panose="020B0604020202020204" pitchFamily="34" charset="0"/>
              </a:rPr>
              <a:t>公司上财年亏损</a:t>
            </a:r>
            <a:r>
              <a:rPr lang="en-US" altLang="zh-CN">
                <a:latin typeface="Arial" panose="020B0604020202020204" pitchFamily="34" charset="0"/>
              </a:rPr>
              <a:t>33.13%</a:t>
            </a:r>
            <a:r>
              <a:rPr lang="zh-CN" altLang="en-US">
                <a:latin typeface="Arial" panose="020B0604020202020204" pitchFamily="34" charset="0"/>
              </a:rPr>
              <a:t>，</a:t>
            </a:r>
            <a:r>
              <a:rPr lang="en-US" altLang="zh-CN">
                <a:latin typeface="Arial" panose="020B0604020202020204" pitchFamily="34" charset="0"/>
              </a:rPr>
              <a:t>125</a:t>
            </a:r>
            <a:r>
              <a:rPr lang="zh-CN" altLang="en-US">
                <a:latin typeface="Arial" panose="020B0604020202020204" pitchFamily="34" charset="0"/>
              </a:rPr>
              <a:t>亿资产不翼而飞，</a:t>
            </a:r>
            <a:r>
              <a:rPr lang="zh-CN" altLang="en-US">
                <a:latin typeface="Arial" panose="020B0604020202020204" pitchFamily="34" charset="0"/>
              </a:rPr>
              <a:t>公司涉及诉讼/仲裁事项及进展共41件</a:t>
            </a:r>
            <a:endParaRPr lang="zh-CN" altLang="en-US">
              <a:latin typeface="Arial" panose="020B0604020202020204" pitchFamily="34" charset="0"/>
            </a:endParaRPr>
          </a:p>
        </p:txBody>
      </p:sp>
      <p:sp>
        <p:nvSpPr>
          <p:cNvPr id="55300" name="灯片编号占位符 3"/>
          <p:cNvSpPr>
            <a:spLocks noGrp="1"/>
          </p:cNvSpPr>
          <p:nvPr>
            <p:ph type="sldNum" sz="quarter" idx="5"/>
          </p:nvPr>
        </p:nvSpPr>
        <p:spPr>
          <a:noFill/>
        </p:spPr>
        <p:txBody>
          <a:bodyPr/>
          <a:lstStyle/>
          <a:p>
            <a:fld id="{1F2E9EE6-3BE6-4A8C-80A8-52CBE14B2DCB}"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藏格控股质押比例较上月上升</a:t>
            </a:r>
            <a:r>
              <a:rPr lang="en-US" altLang="zh-CN"/>
              <a:t>1.5%</a:t>
            </a:r>
            <a:r>
              <a:rPr lang="zh-CN" altLang="en-US"/>
              <a:t>，</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2357406-4E3C-4C33-9D93-C975F75BA8E2}" type="slidenum">
              <a:rPr lang="zh-CN" altLang="en-US" smtClean="0">
                <a:latin typeface="Arial" panose="020B0604020202020204" pitchFamily="34" charset="0"/>
              </a:rPr>
            </a:fld>
            <a:endParaRPr lang="en-US" altLang="zh-CN">
              <a:latin typeface="Arial" panose="020B0604020202020204" pitchFamily="34" charset="0"/>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a:ea typeface="宋体" panose="02010600030101010101" pitchFamily="2" charset="-122"/>
            </a:endParaRPr>
          </a:p>
        </p:txBody>
      </p:sp>
      <p:sp>
        <p:nvSpPr>
          <p:cNvPr id="54276" name="灯片编号占位符 3"/>
          <p:cNvSpPr txBox="1">
            <a:spLocks noGrp="1"/>
          </p:cNvSpPr>
          <p:nvPr/>
        </p:nvSpPr>
        <p:spPr bwMode="auto">
          <a:xfrm>
            <a:off x="3849688" y="9431338"/>
            <a:ext cx="2946400" cy="496887"/>
          </a:xfrm>
          <a:prstGeom prst="rect">
            <a:avLst/>
          </a:prstGeom>
          <a:noFill/>
          <a:ln w="9525">
            <a:noFill/>
            <a:miter lim="800000"/>
          </a:ln>
        </p:spPr>
        <p:txBody>
          <a:bodyPr anchor="b"/>
          <a:lstStyle/>
          <a:p>
            <a:pPr algn="r"/>
            <a:fld id="{102CD48E-DF1A-40EA-893E-43C78C7B8506}" type="slidenum">
              <a:rPr lang="zh-CN" altLang="en-US" sz="1200">
                <a:solidFill>
                  <a:srgbClr val="000000"/>
                </a:solidFill>
              </a:rPr>
            </a:fld>
            <a:endParaRPr lang="en-US" altLang="zh-CN" sz="120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59396"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algn="r" defTabSz="915670"/>
            <a:fld id="{54EC2046-CBD9-49BA-BD82-23E1D28F573E}" type="slidenum">
              <a:rPr lang="zh-CN" altLang="en-US" sz="1200">
                <a:solidFill>
                  <a:srgbClr val="000000"/>
                </a:solidFill>
              </a:rPr>
            </a:fld>
            <a:endParaRPr lang="en-US" altLang="zh-CN" sz="12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p:sp>
      <p:sp>
        <p:nvSpPr>
          <p:cNvPr id="61443"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61444"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algn="r" defTabSz="915670"/>
            <a:fld id="{B66FD792-C4C0-47E5-9BDE-FF08C9B884DB}" type="slidenum">
              <a:rPr lang="zh-CN" altLang="en-US" sz="1200">
                <a:solidFill>
                  <a:srgbClr val="000000"/>
                </a:solidFill>
              </a:rPr>
            </a:fld>
            <a:endParaRPr lang="en-US" altLang="zh-CN" sz="120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p:sp>
      <p:sp>
        <p:nvSpPr>
          <p:cNvPr id="6246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62468" name="灯片编号占位符 3"/>
          <p:cNvSpPr>
            <a:spLocks noGrp="1"/>
          </p:cNvSpPr>
          <p:nvPr>
            <p:ph type="sldNum" sz="quarter" idx="5"/>
          </p:nvPr>
        </p:nvSpPr>
        <p:spPr>
          <a:noFill/>
        </p:spPr>
        <p:txBody>
          <a:bodyPr/>
          <a:lstStyle/>
          <a:p>
            <a:fld id="{3BEEE980-A0B8-4EF9-B18B-052D2CC2DFAA}" type="slidenum">
              <a:rPr lang="zh-CN" altLang="en-US" smtClean="0">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0964" name="灯片编号占位符 3"/>
          <p:cNvSpPr>
            <a:spLocks noGrp="1"/>
          </p:cNvSpPr>
          <p:nvPr>
            <p:ph type="sldNum" sz="quarter" idx="5"/>
          </p:nvPr>
        </p:nvSpPr>
        <p:spPr>
          <a:noFill/>
        </p:spPr>
        <p:txBody>
          <a:bodyPr/>
          <a:lstStyle/>
          <a:p>
            <a:fld id="{A05D1252-F4D2-4957-B2AF-B15F6A231658}"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r>
              <a:rPr lang="zh-CN" altLang="en-US">
                <a:latin typeface="Arial" panose="020B0604020202020204" pitchFamily="34" charset="0"/>
              </a:rPr>
              <a:t>在目前比较宽松的货币政策下，</a:t>
            </a:r>
            <a:r>
              <a:rPr lang="en-US" altLang="zh-CN">
                <a:sym typeface="+mn-ea"/>
              </a:rPr>
              <a:t>CPI</a:t>
            </a:r>
            <a:r>
              <a:rPr lang="zh-CN" altLang="en-US">
                <a:sym typeface="+mn-ea"/>
              </a:rPr>
              <a:t>与</a:t>
            </a:r>
            <a:r>
              <a:rPr lang="en-US" altLang="zh-CN">
                <a:sym typeface="+mn-ea"/>
              </a:rPr>
              <a:t>PPI</a:t>
            </a:r>
            <a:r>
              <a:rPr lang="zh-CN" altLang="en-US">
                <a:sym typeface="+mn-ea"/>
              </a:rPr>
              <a:t>的连月升高，</a:t>
            </a:r>
            <a:r>
              <a:rPr lang="zh-CN" altLang="en-US">
                <a:latin typeface="Arial" panose="020B0604020202020204" pitchFamily="34" charset="0"/>
              </a:rPr>
              <a:t>投资者需要注意由于通胀带来的市盈率过高，企业融资成本变高的问题。</a:t>
            </a:r>
            <a:endParaRPr lang="zh-CN" altLang="en-US">
              <a:latin typeface="Arial" panose="020B0604020202020204" pitchFamily="34" charset="0"/>
            </a:endParaRPr>
          </a:p>
        </p:txBody>
      </p:sp>
      <p:sp>
        <p:nvSpPr>
          <p:cNvPr id="41988" name="灯片编号占位符 3"/>
          <p:cNvSpPr>
            <a:spLocks noGrp="1"/>
          </p:cNvSpPr>
          <p:nvPr>
            <p:ph type="sldNum" sz="quarter" idx="5"/>
          </p:nvPr>
        </p:nvSpPr>
        <p:spPr>
          <a:noFill/>
        </p:spPr>
        <p:txBody>
          <a:bodyPr/>
          <a:lstStyle/>
          <a:p>
            <a:fld id="{6993E6D2-58B9-44CA-9DA2-F9D516F0FA5C}" type="slidenum">
              <a:rPr lang="zh-CN" altLang="en-US" smtClean="0">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a:noFill/>
        </p:spPr>
        <p:txBody>
          <a:bodyPr/>
          <a:lstStyle/>
          <a:p>
            <a:r>
              <a:rPr lang="zh-CN" altLang="en-US">
                <a:latin typeface="Arial" panose="020B0604020202020204" pitchFamily="34" charset="0"/>
              </a:rPr>
              <a:t>官方制造业</a:t>
            </a:r>
            <a:r>
              <a:rPr lang="en-US" altLang="zh-CN">
                <a:latin typeface="Arial" panose="020B0604020202020204" pitchFamily="34" charset="0"/>
              </a:rPr>
              <a:t>PMI</a:t>
            </a:r>
            <a:r>
              <a:rPr lang="zh-CN" altLang="en-US">
                <a:latin typeface="Arial" panose="020B0604020202020204" pitchFamily="34" charset="0"/>
              </a:rPr>
              <a:t>跌回荣枯线以下，财新中国</a:t>
            </a:r>
            <a:r>
              <a:rPr lang="en-US" altLang="zh-CN">
                <a:latin typeface="Arial" panose="020B0604020202020204" pitchFamily="34" charset="0"/>
              </a:rPr>
              <a:t>PMI</a:t>
            </a:r>
            <a:r>
              <a:rPr lang="zh-CN" altLang="en-US">
                <a:latin typeface="Arial" panose="020B0604020202020204" pitchFamily="34" charset="0"/>
              </a:rPr>
              <a:t>虽然还高于</a:t>
            </a:r>
            <a:r>
              <a:rPr lang="en-US" altLang="zh-CN">
                <a:latin typeface="Arial" panose="020B0604020202020204" pitchFamily="34" charset="0"/>
              </a:rPr>
              <a:t>50</a:t>
            </a:r>
            <a:r>
              <a:rPr lang="zh-CN" altLang="en-US">
                <a:latin typeface="Arial" panose="020B0604020202020204" pitchFamily="34" charset="0"/>
              </a:rPr>
              <a:t>但是也低于市场预计的</a:t>
            </a:r>
            <a:r>
              <a:rPr lang="en-US" altLang="zh-CN">
                <a:latin typeface="Arial" panose="020B0604020202020204" pitchFamily="34" charset="0"/>
              </a:rPr>
              <a:t>50.4%</a:t>
            </a:r>
            <a:r>
              <a:rPr lang="zh-CN" altLang="en-US">
                <a:latin typeface="Arial" panose="020B0604020202020204" pitchFamily="34" charset="0"/>
              </a:rPr>
              <a:t>。宏观层面市场处于低迷状态。</a:t>
            </a:r>
            <a:endParaRPr lang="zh-CN" altLang="en-US">
              <a:latin typeface="Arial" panose="020B0604020202020204" pitchFamily="34" charset="0"/>
            </a:endParaRPr>
          </a:p>
        </p:txBody>
      </p:sp>
      <p:sp>
        <p:nvSpPr>
          <p:cNvPr id="43012" name="灯片编号占位符 3"/>
          <p:cNvSpPr>
            <a:spLocks noGrp="1"/>
          </p:cNvSpPr>
          <p:nvPr>
            <p:ph type="sldNum" sz="quarter" idx="5"/>
          </p:nvPr>
        </p:nvSpPr>
        <p:spPr>
          <a:noFill/>
        </p:spPr>
        <p:txBody>
          <a:bodyPr/>
          <a:lstStyle/>
          <a:p>
            <a:fld id="{ADFAB647-5434-4ABC-A07D-364031E59BF1}" type="slidenum">
              <a:rPr lang="zh-CN" altLang="en-US" smtClean="0">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除了对冲包商银行实践带来的银行间质押式回购利率跳涨以外，在</a:t>
            </a:r>
            <a:r>
              <a:rPr lang="en-US" altLang="zh-CN"/>
              <a:t>M1</a:t>
            </a:r>
            <a:r>
              <a:rPr lang="zh-CN" altLang="en-US"/>
              <a:t>增速有所下降的背景下，为了保证稳健适中的货币政策，央行本月净投放量较上月增加了六倍，符合上月预期。</a:t>
            </a:r>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p:spPr>
        <p:txBody>
          <a:bodyPr/>
          <a:lstStyle/>
          <a:p>
            <a:endParaRPr lang="en-US" altLang="zh-CN">
              <a:latin typeface="Arial" panose="020B0604020202020204" pitchFamily="34" charset="0"/>
            </a:endParaRPr>
          </a:p>
        </p:txBody>
      </p:sp>
      <p:sp>
        <p:nvSpPr>
          <p:cNvPr id="45060" name="灯片编号占位符 3"/>
          <p:cNvSpPr>
            <a:spLocks noGrp="1"/>
          </p:cNvSpPr>
          <p:nvPr>
            <p:ph type="sldNum" sz="quarter" idx="5"/>
          </p:nvPr>
        </p:nvSpPr>
        <p:spPr>
          <a:noFill/>
        </p:spPr>
        <p:txBody>
          <a:bodyPr/>
          <a:lstStyle/>
          <a:p>
            <a:fld id="{4144F239-2C94-4817-927E-CC75FBAA7CF6}" type="slidenum">
              <a:rPr lang="zh-CN" altLang="en-US" smtClean="0">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8132" name="灯片编号占位符 3"/>
          <p:cNvSpPr>
            <a:spLocks noGrp="1"/>
          </p:cNvSpPr>
          <p:nvPr>
            <p:ph type="sldNum" sz="quarter" idx="5"/>
          </p:nvPr>
        </p:nvSpPr>
        <p:spPr>
          <a:noFill/>
        </p:spPr>
        <p:txBody>
          <a:bodyPr/>
          <a:lstStyle/>
          <a:p>
            <a:fld id="{CE52DA10-8DE6-4A6A-9726-E43521613602}" type="slidenum">
              <a:rPr lang="zh-CN" altLang="en-US" smtClean="0">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p:sp>
      <p:sp>
        <p:nvSpPr>
          <p:cNvPr id="46083" name="备注占位符 2"/>
          <p:cNvSpPr>
            <a:spLocks noGrp="1"/>
          </p:cNvSpPr>
          <p:nvPr>
            <p:ph type="body" idx="1"/>
          </p:nvPr>
        </p:nvSpPr>
        <p:spPr>
          <a:noFill/>
        </p:spPr>
        <p:txBody>
          <a:bodyPr/>
          <a:lstStyle/>
          <a:p>
            <a:endParaRPr lang="en-US" altLang="zh-CN">
              <a:latin typeface="Arial" panose="020B0604020202020204" pitchFamily="34" charset="0"/>
            </a:endParaRPr>
          </a:p>
        </p:txBody>
      </p:sp>
      <p:sp>
        <p:nvSpPr>
          <p:cNvPr id="46084" name="灯片编号占位符 3"/>
          <p:cNvSpPr>
            <a:spLocks noGrp="1"/>
          </p:cNvSpPr>
          <p:nvPr>
            <p:ph type="sldNum" sz="quarter" idx="5"/>
          </p:nvPr>
        </p:nvSpPr>
        <p:spPr>
          <a:noFill/>
        </p:spPr>
        <p:txBody>
          <a:bodyPr/>
          <a:lstStyle/>
          <a:p>
            <a:fld id="{BADFC64E-0477-46FF-A69A-C14BF260A05B}"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4" Type="http://schemas.openxmlformats.org/officeDocument/2006/relationships/image" Target="../media/image1.jpeg"/><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9144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9144000" cy="1333500"/>
          </a:xfrm>
          <a:prstGeom prst="rect">
            <a:avLst/>
          </a:prstGeom>
          <a:noFill/>
          <a:ln w="9525">
            <a:noFill/>
            <a:miter lim="800000"/>
            <a:headEnd/>
            <a:tailEnd/>
          </a:ln>
        </p:spPr>
      </p:pic>
      <p:sp>
        <p:nvSpPr>
          <p:cNvPr id="5" name="Rectangle 41"/>
          <p:cNvSpPr>
            <a:spLocks noChangeArrowheads="1"/>
          </p:cNvSpPr>
          <p:nvPr/>
        </p:nvSpPr>
        <p:spPr bwMode="auto">
          <a:xfrm>
            <a:off x="60325" y="6577013"/>
            <a:ext cx="2208213" cy="236537"/>
          </a:xfrm>
          <a:prstGeom prst="rect">
            <a:avLst/>
          </a:prstGeom>
          <a:noFill/>
          <a:ln w="9525">
            <a:noFill/>
            <a:miter lim="800000"/>
          </a:ln>
        </p:spPr>
        <p:txBody>
          <a:bodyPr/>
          <a:lstStyle/>
          <a:p>
            <a:pPr>
              <a:defRPr/>
            </a:pPr>
            <a:r>
              <a:rPr lang="en-US" altLang="zh-CN" sz="1200" b="1">
                <a:solidFill>
                  <a:schemeClr val="bg1"/>
                </a:solidFill>
                <a:latin typeface="Verdana" panose="020B0604030504040204" pitchFamily="34" charset="0"/>
              </a:rPr>
              <a:t>www.rongke.com</a:t>
            </a:r>
            <a:endParaRPr lang="en-US" altLang="zh-CN" sz="1200" b="1">
              <a:solidFill>
                <a:schemeClr val="bg1"/>
              </a:solidFill>
              <a:latin typeface="Verdana" panose="020B0604030504040204" pitchFamily="34" charset="0"/>
            </a:endParaRPr>
          </a:p>
        </p:txBody>
      </p:sp>
      <p:pic>
        <p:nvPicPr>
          <p:cNvPr id="6" name="Picture 2" descr="rkk"/>
          <p:cNvPicPr>
            <a:picLocks noChangeAspect="1" noChangeArrowheads="1"/>
          </p:cNvPicPr>
          <p:nvPr/>
        </p:nvPicPr>
        <p:blipFill>
          <a:blip r:embed="rId4"/>
          <a:srcRect/>
          <a:stretch>
            <a:fillRect/>
          </a:stretch>
        </p:blipFill>
        <p:spPr bwMode="auto">
          <a:xfrm>
            <a:off x="2124075" y="4181475"/>
            <a:ext cx="723900" cy="720725"/>
          </a:xfrm>
          <a:prstGeom prst="rect">
            <a:avLst/>
          </a:prstGeom>
          <a:noFill/>
          <a:ln w="9525">
            <a:noFill/>
            <a:miter lim="800000"/>
            <a:headEnd/>
            <a:tailEnd/>
          </a:ln>
        </p:spPr>
      </p:pic>
      <p:sp>
        <p:nvSpPr>
          <p:cNvPr id="7" name="Text Box 3"/>
          <p:cNvSpPr txBox="1">
            <a:spLocks noChangeArrowheads="1"/>
          </p:cNvSpPr>
          <p:nvPr/>
        </p:nvSpPr>
        <p:spPr bwMode="auto">
          <a:xfrm>
            <a:off x="2890838" y="4637088"/>
            <a:ext cx="4319587"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endParaRPr lang="en-US" altLang="zh-CN" sz="1400" b="1">
              <a:solidFill>
                <a:srgbClr val="777777"/>
              </a:solidFill>
              <a:ea typeface="宋体" panose="02010600030101010101" pitchFamily="2" charset="-122"/>
            </a:endParaRPr>
          </a:p>
        </p:txBody>
      </p:sp>
      <p:sp>
        <p:nvSpPr>
          <p:cNvPr id="8" name="Text Box 4"/>
          <p:cNvSpPr txBox="1">
            <a:spLocks noChangeArrowheads="1"/>
          </p:cNvSpPr>
          <p:nvPr/>
        </p:nvSpPr>
        <p:spPr bwMode="auto">
          <a:xfrm>
            <a:off x="2873375" y="4098925"/>
            <a:ext cx="4321175"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endParaRPr lang="zh-CN" altLang="en-US" sz="2600" b="1">
              <a:solidFill>
                <a:srgbClr val="777777"/>
              </a:solidFill>
              <a:ea typeface="黑体" panose="02010609060101010101" pitchFamily="49" charset="-122"/>
            </a:endParaRPr>
          </a:p>
        </p:txBody>
      </p:sp>
      <p:sp>
        <p:nvSpPr>
          <p:cNvPr id="3074" name="Rectangle 2"/>
          <p:cNvSpPr>
            <a:spLocks noGrp="1" noChangeArrowheads="1"/>
          </p:cNvSpPr>
          <p:nvPr>
            <p:ph type="ctrTitle" hasCustomPrompt="1"/>
          </p:nvPr>
        </p:nvSpPr>
        <p:spPr bwMode="gray">
          <a:xfrm>
            <a:off x="1331913" y="1773238"/>
            <a:ext cx="66294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endParaRPr lang="en-US" altLang="zh-CN"/>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7" descr="bottom"/>
          <p:cNvPicPr>
            <a:picLocks noChangeArrowheads="1"/>
          </p:cNvPicPr>
          <p:nvPr userDrawn="1"/>
        </p:nvPicPr>
        <p:blipFill>
          <a:blip r:embed="rId2"/>
          <a:srcRect/>
          <a:stretch>
            <a:fillRect/>
          </a:stretch>
        </p:blipFill>
        <p:spPr bwMode="auto">
          <a:xfrm>
            <a:off x="0" y="1588"/>
            <a:ext cx="9144000" cy="906462"/>
          </a:xfrm>
          <a:prstGeom prst="rect">
            <a:avLst/>
          </a:prstGeom>
          <a:noFill/>
          <a:ln w="9525">
            <a:noFill/>
            <a:miter lim="800000"/>
            <a:headEnd/>
            <a:tailEnd/>
          </a:ln>
        </p:spPr>
      </p:pic>
      <p:sp>
        <p:nvSpPr>
          <p:cNvPr id="2" name="标题 1"/>
          <p:cNvSpPr>
            <a:spLocks noGrp="1"/>
          </p:cNvSpPr>
          <p:nvPr>
            <p:ph type="title"/>
          </p:nvPr>
        </p:nvSpPr>
        <p:spPr>
          <a:xfrm>
            <a:off x="457200" y="274638"/>
            <a:ext cx="8229600" cy="1143000"/>
          </a:xfrm>
          <a:prstGeom prst="rect">
            <a:avLst/>
          </a:prstGeom>
        </p:spPr>
        <p:txBody>
          <a:bodyPr/>
          <a:lstStyle/>
          <a:p>
            <a:r>
              <a:rPr lang="zh-CN" altLang="en-US" dirty="0"/>
              <a:t>单击此处编辑母版标题样式</a:t>
            </a:r>
            <a:endParaRPr lang="zh-CN" alt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showMasterSp="0">
  <p:cSld name="1_标题幻灯片">
    <p:spTree>
      <p:nvGrpSpPr>
        <p:cNvPr id="1" name=""/>
        <p:cNvGrpSpPr/>
        <p:nvPr/>
      </p:nvGrpSpPr>
      <p:grpSpPr>
        <a:xfrm>
          <a:off x="0" y="0"/>
          <a:ext cx="0" cy="0"/>
          <a:chOff x="0" y="0"/>
          <a:chExt cx="0" cy="0"/>
        </a:xfrm>
      </p:grpSpPr>
      <p:pic>
        <p:nvPicPr>
          <p:cNvPr id="3" name="Picture 33" descr="rkk"/>
          <p:cNvPicPr>
            <a:picLocks noChangeAspect="1" noChangeArrowheads="1"/>
          </p:cNvPicPr>
          <p:nvPr/>
        </p:nvPicPr>
        <p:blipFill>
          <a:blip r:embed="rId2"/>
          <a:srcRect/>
          <a:stretch>
            <a:fillRect/>
          </a:stretch>
        </p:blipFill>
        <p:spPr bwMode="auto">
          <a:xfrm>
            <a:off x="2124075" y="4181475"/>
            <a:ext cx="723900" cy="720725"/>
          </a:xfrm>
          <a:prstGeom prst="rect">
            <a:avLst/>
          </a:prstGeom>
          <a:noFill/>
          <a:ln w="9525">
            <a:noFill/>
            <a:miter lim="800000"/>
            <a:headEnd/>
            <a:tailEnd/>
          </a:ln>
        </p:spPr>
      </p:pic>
      <p:pic>
        <p:nvPicPr>
          <p:cNvPr id="4" name="Picture 35" descr="top"/>
          <p:cNvPicPr>
            <a:picLocks noChangeArrowheads="1"/>
          </p:cNvPicPr>
          <p:nvPr/>
        </p:nvPicPr>
        <p:blipFill>
          <a:blip r:embed="rId3"/>
          <a:srcRect/>
          <a:stretch>
            <a:fillRect/>
          </a:stretch>
        </p:blipFill>
        <p:spPr bwMode="auto">
          <a:xfrm>
            <a:off x="0" y="0"/>
            <a:ext cx="9144000" cy="1130300"/>
          </a:xfrm>
          <a:prstGeom prst="rect">
            <a:avLst/>
          </a:prstGeom>
          <a:noFill/>
          <a:ln w="9525">
            <a:noFill/>
            <a:miter lim="800000"/>
            <a:headEnd/>
            <a:tailEnd/>
          </a:ln>
        </p:spPr>
      </p:pic>
      <p:pic>
        <p:nvPicPr>
          <p:cNvPr id="5" name="Picture 36" descr="bottom"/>
          <p:cNvPicPr>
            <a:picLocks noChangeAspect="1" noChangeArrowheads="1"/>
          </p:cNvPicPr>
          <p:nvPr/>
        </p:nvPicPr>
        <p:blipFill>
          <a:blip r:embed="rId4"/>
          <a:srcRect/>
          <a:stretch>
            <a:fillRect/>
          </a:stretch>
        </p:blipFill>
        <p:spPr bwMode="auto">
          <a:xfrm>
            <a:off x="0" y="5524500"/>
            <a:ext cx="9144000" cy="1333500"/>
          </a:xfrm>
          <a:prstGeom prst="rect">
            <a:avLst/>
          </a:prstGeom>
          <a:noFill/>
          <a:ln w="9525">
            <a:noFill/>
            <a:miter lim="800000"/>
            <a:headEnd/>
            <a:tailEnd/>
          </a:ln>
        </p:spPr>
      </p:pic>
      <p:sp>
        <p:nvSpPr>
          <p:cNvPr id="6" name="Text Box 37"/>
          <p:cNvSpPr txBox="1">
            <a:spLocks noChangeArrowheads="1"/>
          </p:cNvSpPr>
          <p:nvPr/>
        </p:nvSpPr>
        <p:spPr bwMode="auto">
          <a:xfrm>
            <a:off x="2890838" y="4637088"/>
            <a:ext cx="4319587" cy="3048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rgbClr val="99CCFF"/>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endParaRPr lang="en-US" altLang="zh-CN" sz="1400" b="1">
              <a:solidFill>
                <a:srgbClr val="777777"/>
              </a:solidFill>
              <a:ea typeface="宋体" panose="02010600030101010101" pitchFamily="2" charset="-122"/>
            </a:endParaRPr>
          </a:p>
        </p:txBody>
      </p:sp>
      <p:sp>
        <p:nvSpPr>
          <p:cNvPr id="7" name="Text Box 38"/>
          <p:cNvSpPr txBox="1">
            <a:spLocks noChangeArrowheads="1"/>
          </p:cNvSpPr>
          <p:nvPr/>
        </p:nvSpPr>
        <p:spPr bwMode="auto">
          <a:xfrm>
            <a:off x="2873375" y="4098925"/>
            <a:ext cx="4321175" cy="4889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endParaRPr lang="zh-CN" altLang="en-US" sz="2600" b="1">
              <a:solidFill>
                <a:srgbClr val="777777"/>
              </a:solidFill>
              <a:ea typeface="黑体" panose="02010609060101010101" pitchFamily="49" charset="-122"/>
            </a:endParaRPr>
          </a:p>
        </p:txBody>
      </p:sp>
      <p:sp>
        <p:nvSpPr>
          <p:cNvPr id="8" name="Rectangle 41"/>
          <p:cNvSpPr>
            <a:spLocks noChangeArrowheads="1"/>
          </p:cNvSpPr>
          <p:nvPr/>
        </p:nvSpPr>
        <p:spPr bwMode="auto">
          <a:xfrm>
            <a:off x="60325" y="6577013"/>
            <a:ext cx="2208213" cy="236537"/>
          </a:xfrm>
          <a:prstGeom prst="rect">
            <a:avLst/>
          </a:prstGeom>
          <a:noFill/>
          <a:ln w="9525">
            <a:noFill/>
            <a:miter lim="800000"/>
          </a:ln>
        </p:spPr>
        <p:txBody>
          <a:bodyPr/>
          <a:lstStyle/>
          <a:p>
            <a:pPr>
              <a:defRPr/>
            </a:pPr>
            <a:r>
              <a:rPr lang="en-US" altLang="zh-CN" sz="1200" b="1">
                <a:solidFill>
                  <a:srgbClr val="FFFFFF"/>
                </a:solidFill>
                <a:latin typeface="Verdana" panose="020B0604030504040204" pitchFamily="34" charset="0"/>
              </a:rPr>
              <a:t>www.rongke.com</a:t>
            </a:r>
            <a:endParaRPr lang="en-US" altLang="zh-CN" sz="1200" b="1">
              <a:solidFill>
                <a:srgbClr val="FFFFFF"/>
              </a:solidFill>
              <a:latin typeface="Verdana" panose="020B0604030504040204" pitchFamily="34" charset="0"/>
            </a:endParaRPr>
          </a:p>
        </p:txBody>
      </p:sp>
      <p:sp>
        <p:nvSpPr>
          <p:cNvPr id="3074" name="Rectangle 2"/>
          <p:cNvSpPr>
            <a:spLocks noGrp="1" noChangeArrowheads="1"/>
          </p:cNvSpPr>
          <p:nvPr>
            <p:ph type="ctrTitle" hasCustomPrompt="1"/>
          </p:nvPr>
        </p:nvSpPr>
        <p:spPr bwMode="gray">
          <a:xfrm>
            <a:off x="1331913" y="1773238"/>
            <a:ext cx="66294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endParaRPr lang="en-US" altLang="zh-CN"/>
          </a:p>
        </p:txBody>
      </p:sp>
    </p:spTree>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Tree>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Tree>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Tree>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transition>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Tree>
  </p:cSld>
  <p:clrMapOvr>
    <a:masterClrMapping/>
  </p:clrMapOvr>
  <p:transition>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transition>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Tree>
  </p:cSld>
  <p:clrMapOvr>
    <a:masterClrMapping/>
  </p:clrMapOvr>
  <p:transition>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jpeg"/><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4" Type="http://schemas.openxmlformats.org/officeDocument/2006/relationships/theme" Target="../theme/theme2.xml"/><Relationship Id="rId13" Type="http://schemas.openxmlformats.org/officeDocument/2006/relationships/image" Target="../media/image5.jpeg"/><Relationship Id="rId12" Type="http://schemas.openxmlformats.org/officeDocument/2006/relationships/image" Target="../media/image3.jpeg"/><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6" Type="http://schemas.openxmlformats.org/officeDocument/2006/relationships/theme" Target="../theme/theme3.xml"/><Relationship Id="rId15" Type="http://schemas.openxmlformats.org/officeDocument/2006/relationships/image" Target="../media/image7.jpeg"/><Relationship Id="rId14" Type="http://schemas.openxmlformats.org/officeDocument/2006/relationships/image" Target="../media/image1.jpeg"/><Relationship Id="rId13" Type="http://schemas.openxmlformats.org/officeDocument/2006/relationships/slideLayout" Target="../slideLayouts/slideLayout37.xml"/><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6.xml"/><Relationship Id="rId8" Type="http://schemas.openxmlformats.org/officeDocument/2006/relationships/slideLayout" Target="../slideLayouts/slideLayout45.xml"/><Relationship Id="rId7" Type="http://schemas.openxmlformats.org/officeDocument/2006/relationships/slideLayout" Target="../slideLayouts/slideLayout44.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3" Type="http://schemas.openxmlformats.org/officeDocument/2006/relationships/slideLayout" Target="../slideLayouts/slideLayout40.xml"/><Relationship Id="rId2" Type="http://schemas.openxmlformats.org/officeDocument/2006/relationships/slideLayout" Target="../slideLayouts/slideLayout39.xml"/><Relationship Id="rId16" Type="http://schemas.openxmlformats.org/officeDocument/2006/relationships/theme" Target="../theme/theme4.xml"/><Relationship Id="rId15" Type="http://schemas.openxmlformats.org/officeDocument/2006/relationships/image" Target="../media/image7.jpeg"/><Relationship Id="rId14" Type="http://schemas.openxmlformats.org/officeDocument/2006/relationships/image" Target="../media/image1.jpeg"/><Relationship Id="rId13" Type="http://schemas.openxmlformats.org/officeDocument/2006/relationships/slideLayout" Target="../slideLayouts/slideLayout50.xml"/><Relationship Id="rId12" Type="http://schemas.openxmlformats.org/officeDocument/2006/relationships/slideLayout" Target="../slideLayouts/slideLayout49.xml"/><Relationship Id="rId11" Type="http://schemas.openxmlformats.org/officeDocument/2006/relationships/slideLayout" Target="../slideLayouts/slideLayout48.xml"/><Relationship Id="rId10" Type="http://schemas.openxmlformats.org/officeDocument/2006/relationships/slideLayout" Target="../slideLayouts/slideLayout47.xml"/><Relationship Id="rId1"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9.xml"/><Relationship Id="rId8" Type="http://schemas.openxmlformats.org/officeDocument/2006/relationships/slideLayout" Target="../slideLayouts/slideLayout58.xml"/><Relationship Id="rId7" Type="http://schemas.openxmlformats.org/officeDocument/2006/relationships/slideLayout" Target="../slideLayouts/slideLayout57.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3" Type="http://schemas.openxmlformats.org/officeDocument/2006/relationships/slideLayout" Target="../slideLayouts/slideLayout53.xml"/><Relationship Id="rId2" Type="http://schemas.openxmlformats.org/officeDocument/2006/relationships/slideLayout" Target="../slideLayouts/slideLayout52.xml"/><Relationship Id="rId16" Type="http://schemas.openxmlformats.org/officeDocument/2006/relationships/theme" Target="../theme/theme5.xml"/><Relationship Id="rId15" Type="http://schemas.openxmlformats.org/officeDocument/2006/relationships/image" Target="../media/image7.jpeg"/><Relationship Id="rId14" Type="http://schemas.openxmlformats.org/officeDocument/2006/relationships/image" Target="../media/image1.jpeg"/><Relationship Id="rId13" Type="http://schemas.openxmlformats.org/officeDocument/2006/relationships/slideLayout" Target="../slideLayouts/slideLayout63.xml"/><Relationship Id="rId12" Type="http://schemas.openxmlformats.org/officeDocument/2006/relationships/slideLayout" Target="../slideLayouts/slideLayout62.xml"/><Relationship Id="rId11" Type="http://schemas.openxmlformats.org/officeDocument/2006/relationships/slideLayout" Target="../slideLayouts/slideLayout61.xml"/><Relationship Id="rId10" Type="http://schemas.openxmlformats.org/officeDocument/2006/relationships/slideLayout" Target="../slideLayouts/slideLayout60.xml"/><Relationship Id="rId1"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72.xml"/><Relationship Id="rId8" Type="http://schemas.openxmlformats.org/officeDocument/2006/relationships/slideLayout" Target="../slideLayouts/slideLayout71.xml"/><Relationship Id="rId7" Type="http://schemas.openxmlformats.org/officeDocument/2006/relationships/slideLayout" Target="../slideLayouts/slideLayout70.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3" Type="http://schemas.openxmlformats.org/officeDocument/2006/relationships/slideLayout" Target="../slideLayouts/slideLayout66.xml"/><Relationship Id="rId2" Type="http://schemas.openxmlformats.org/officeDocument/2006/relationships/slideLayout" Target="../slideLayouts/slideLayout65.xml"/><Relationship Id="rId16" Type="http://schemas.openxmlformats.org/officeDocument/2006/relationships/theme" Target="../theme/theme6.xml"/><Relationship Id="rId15" Type="http://schemas.openxmlformats.org/officeDocument/2006/relationships/image" Target="../media/image2.jpeg"/><Relationship Id="rId14" Type="http://schemas.openxmlformats.org/officeDocument/2006/relationships/image" Target="../media/image1.jpeg"/><Relationship Id="rId13" Type="http://schemas.openxmlformats.org/officeDocument/2006/relationships/slideLayout" Target="../slideLayouts/slideLayout76.xml"/><Relationship Id="rId12" Type="http://schemas.openxmlformats.org/officeDocument/2006/relationships/slideLayout" Target="../slideLayouts/slideLayout75.xml"/><Relationship Id="rId11" Type="http://schemas.openxmlformats.org/officeDocument/2006/relationships/slideLayout" Target="../slideLayouts/slideLayout74.xml"/><Relationship Id="rId10" Type="http://schemas.openxmlformats.org/officeDocument/2006/relationships/slideLayout" Target="../slideLayouts/slideLayout73.xml"/><Relationship Id="rId1"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85.xml"/><Relationship Id="rId8" Type="http://schemas.openxmlformats.org/officeDocument/2006/relationships/slideLayout" Target="../slideLayouts/slideLayout84.xml"/><Relationship Id="rId7" Type="http://schemas.openxmlformats.org/officeDocument/2006/relationships/slideLayout" Target="../slideLayouts/slideLayout83.xml"/><Relationship Id="rId6" Type="http://schemas.openxmlformats.org/officeDocument/2006/relationships/slideLayout" Target="../slideLayouts/slideLayout82.xml"/><Relationship Id="rId5" Type="http://schemas.openxmlformats.org/officeDocument/2006/relationships/slideLayout" Target="../slideLayouts/slideLayout81.xml"/><Relationship Id="rId4" Type="http://schemas.openxmlformats.org/officeDocument/2006/relationships/slideLayout" Target="../slideLayouts/slideLayout80.xml"/><Relationship Id="rId3" Type="http://schemas.openxmlformats.org/officeDocument/2006/relationships/slideLayout" Target="../slideLayouts/slideLayout79.xml"/><Relationship Id="rId2" Type="http://schemas.openxmlformats.org/officeDocument/2006/relationships/slideLayout" Target="../slideLayouts/slideLayout78.xml"/><Relationship Id="rId16" Type="http://schemas.openxmlformats.org/officeDocument/2006/relationships/theme" Target="../theme/theme7.xml"/><Relationship Id="rId15" Type="http://schemas.openxmlformats.org/officeDocument/2006/relationships/image" Target="../media/image2.jpeg"/><Relationship Id="rId14" Type="http://schemas.openxmlformats.org/officeDocument/2006/relationships/image" Target="../media/image1.jpeg"/><Relationship Id="rId13" Type="http://schemas.openxmlformats.org/officeDocument/2006/relationships/slideLayout" Target="../slideLayouts/slideLayout89.xml"/><Relationship Id="rId12" Type="http://schemas.openxmlformats.org/officeDocument/2006/relationships/slideLayout" Target="../slideLayouts/slideLayout88.xml"/><Relationship Id="rId11" Type="http://schemas.openxmlformats.org/officeDocument/2006/relationships/slideLayout" Target="../slideLayouts/slideLayout87.xml"/><Relationship Id="rId10" Type="http://schemas.openxmlformats.org/officeDocument/2006/relationships/slideLayout" Target="../slideLayouts/slideLayout86.xml"/><Relationship Id="rId1"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98.xml"/><Relationship Id="rId8" Type="http://schemas.openxmlformats.org/officeDocument/2006/relationships/slideLayout" Target="../slideLayouts/slideLayout97.xml"/><Relationship Id="rId7" Type="http://schemas.openxmlformats.org/officeDocument/2006/relationships/slideLayout" Target="../slideLayouts/slideLayout96.xml"/><Relationship Id="rId6" Type="http://schemas.openxmlformats.org/officeDocument/2006/relationships/slideLayout" Target="../slideLayouts/slideLayout95.xml"/><Relationship Id="rId5" Type="http://schemas.openxmlformats.org/officeDocument/2006/relationships/slideLayout" Target="../slideLayouts/slideLayout94.xml"/><Relationship Id="rId4" Type="http://schemas.openxmlformats.org/officeDocument/2006/relationships/slideLayout" Target="../slideLayouts/slideLayout93.xml"/><Relationship Id="rId3" Type="http://schemas.openxmlformats.org/officeDocument/2006/relationships/slideLayout" Target="../slideLayouts/slideLayout92.xml"/><Relationship Id="rId2" Type="http://schemas.openxmlformats.org/officeDocument/2006/relationships/slideLayout" Target="../slideLayouts/slideLayout91.xml"/><Relationship Id="rId16" Type="http://schemas.openxmlformats.org/officeDocument/2006/relationships/theme" Target="../theme/theme8.xml"/><Relationship Id="rId15" Type="http://schemas.openxmlformats.org/officeDocument/2006/relationships/image" Target="../media/image2.jpeg"/><Relationship Id="rId14" Type="http://schemas.openxmlformats.org/officeDocument/2006/relationships/image" Target="../media/image1.jpeg"/><Relationship Id="rId13" Type="http://schemas.openxmlformats.org/officeDocument/2006/relationships/slideLayout" Target="../slideLayouts/slideLayout102.xml"/><Relationship Id="rId12" Type="http://schemas.openxmlformats.org/officeDocument/2006/relationships/slideLayout" Target="../slideLayouts/slideLayout101.xml"/><Relationship Id="rId11" Type="http://schemas.openxmlformats.org/officeDocument/2006/relationships/slideLayout" Target="../slideLayouts/slideLayout100.xml"/><Relationship Id="rId10" Type="http://schemas.openxmlformats.org/officeDocument/2006/relationships/slideLayout" Target="../slideLayouts/slideLayout99.xml"/><Relationship Id="rId1"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1027" name="Picture 7" descr="bottom"/>
          <p:cNvPicPr>
            <a:picLocks noChangeArrowheads="1"/>
          </p:cNvPicPr>
          <p:nvPr/>
        </p:nvPicPr>
        <p:blipFill>
          <a:blip r:embed="rId14"/>
          <a:srcRect/>
          <a:stretch>
            <a:fillRect/>
          </a:stretch>
        </p:blipFill>
        <p:spPr bwMode="auto">
          <a:xfrm>
            <a:off x="0" y="1588"/>
            <a:ext cx="9144000" cy="906462"/>
          </a:xfrm>
          <a:prstGeom prst="rect">
            <a:avLst/>
          </a:prstGeom>
          <a:noFill/>
          <a:ln w="9525">
            <a:noFill/>
            <a:miter lim="800000"/>
            <a:headEnd/>
            <a:tailEnd/>
          </a:ln>
        </p:spPr>
      </p:pic>
      <p:sp>
        <p:nvSpPr>
          <p:cNvPr id="1028"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1029"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534B1103-9603-4759-8D64-0D5F095E31C5}" type="slidenum">
              <a:rPr lang="zh-CN" altLang="en-GB" sz="1000">
                <a:solidFill>
                  <a:srgbClr val="FFFFFF"/>
                </a:solidFill>
              </a:rPr>
            </a:fld>
            <a:endParaRPr lang="en-GB" altLang="zh-CN" sz="1000">
              <a:solidFill>
                <a:srgbClr val="FFFFFF"/>
              </a:solidFill>
            </a:endParaRPr>
          </a:p>
        </p:txBody>
      </p:sp>
      <p:pic>
        <p:nvPicPr>
          <p:cNvPr id="1030" name="Picture 35" descr="招牌设计"/>
          <p:cNvPicPr>
            <a:picLocks noChangeAspect="1" noChangeArrowheads="1"/>
          </p:cNvPicPr>
          <p:nvPr/>
        </p:nvPicPr>
        <p:blipFill>
          <a:blip r:embed="rId15"/>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chemeClr val="bg1"/>
                </a:solidFill>
                <a:ea typeface="宋体" panose="02010600030101010101" pitchFamily="2" charset="-122"/>
              </a:rPr>
              <a:t>BEST CLIENTS</a:t>
            </a:r>
            <a:endParaRPr lang="en-US" altLang="zh-CN" sz="1000">
              <a:solidFill>
                <a:schemeClr val="bg1"/>
              </a:solidFill>
              <a:ea typeface="宋体" panose="02010600030101010101" pitchFamily="2" charset="-122"/>
            </a:endParaRPr>
          </a:p>
          <a:p>
            <a:pPr eaLnBrk="1" hangingPunct="1">
              <a:lnSpc>
                <a:spcPct val="50000"/>
              </a:lnSpc>
              <a:spcBef>
                <a:spcPct val="50000"/>
              </a:spcBef>
              <a:defRPr/>
            </a:pPr>
            <a:r>
              <a:rPr lang="en-US" altLang="zh-CN" sz="1000">
                <a:solidFill>
                  <a:schemeClr val="bg1"/>
                </a:solidFill>
                <a:ea typeface="宋体" panose="02010600030101010101" pitchFamily="2" charset="-122"/>
              </a:rPr>
              <a:t>BEST SERVICE</a:t>
            </a:r>
            <a:endParaRPr lang="en-US" altLang="zh-CN" sz="1000">
              <a:solidFill>
                <a:schemeClr val="bg1"/>
              </a:solidFill>
              <a:ea typeface="宋体" panose="02010600030101010101" pitchFamily="2" charset="-122"/>
            </a:endParaRPr>
          </a:p>
        </p:txBody>
      </p:sp>
      <p:sp>
        <p:nvSpPr>
          <p:cNvPr id="1032"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endParaRPr lang="en-US" altLang="zh-CN" sz="1200">
              <a:solidFill>
                <a:schemeClr val="bg1"/>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p>
        </p:txBody>
      </p:sp>
      <p:pic>
        <p:nvPicPr>
          <p:cNvPr id="2051" name="Picture 31" descr="top"/>
          <p:cNvPicPr>
            <a:picLocks noChangeArrowheads="1"/>
          </p:cNvPicPr>
          <p:nvPr/>
        </p:nvPicPr>
        <p:blipFill>
          <a:blip r:embed="rId12"/>
          <a:srcRect/>
          <a:stretch>
            <a:fillRect/>
          </a:stretch>
        </p:blipFill>
        <p:spPr bwMode="auto">
          <a:xfrm>
            <a:off x="0" y="1588"/>
            <a:ext cx="9144000" cy="906462"/>
          </a:xfrm>
          <a:prstGeom prst="rect">
            <a:avLst/>
          </a:prstGeom>
          <a:noFill/>
          <a:ln w="9525">
            <a:noFill/>
            <a:miter lim="800000"/>
            <a:headEnd/>
            <a:tailEnd/>
          </a:ln>
        </p:spPr>
      </p:pic>
      <p:sp>
        <p:nvSpPr>
          <p:cNvPr id="2052" name="Rectangle 33"/>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endParaRPr lang="en-US" altLang="zh-CN" sz="1200">
              <a:solidFill>
                <a:schemeClr val="bg1"/>
              </a:solidFill>
              <a:latin typeface="Verdana" panose="020B0604030504040204" pitchFamily="34" charset="0"/>
            </a:endParaRPr>
          </a:p>
        </p:txBody>
      </p:sp>
      <p:sp>
        <p:nvSpPr>
          <p:cNvPr id="2053" name="Rectangle 34"/>
          <p:cNvSpPr>
            <a:spLocks noChangeArrowheads="1"/>
          </p:cNvSpPr>
          <p:nvPr/>
        </p:nvSpPr>
        <p:spPr bwMode="auto">
          <a:xfrm>
            <a:off x="7507288" y="6462713"/>
            <a:ext cx="1025525" cy="409575"/>
          </a:xfrm>
          <a:prstGeom prst="rect">
            <a:avLst/>
          </a:prstGeom>
          <a:noFill/>
          <a:ln w="9525">
            <a:noFill/>
            <a:miter lim="800000"/>
          </a:ln>
        </p:spPr>
        <p:txBody>
          <a:bodyPr/>
          <a:lstStyle/>
          <a:p>
            <a:pPr algn="r">
              <a:defRPr/>
            </a:pPr>
            <a:r>
              <a:rPr lang="zh-CN" altLang="en-US" sz="1000">
                <a:solidFill>
                  <a:schemeClr val="bg1"/>
                </a:solidFill>
                <a:latin typeface="Verdana" panose="020B0604030504040204" pitchFamily="34" charset="0"/>
                <a:ea typeface="黑体" panose="02010609060101010101" pitchFamily="49" charset="-122"/>
              </a:rPr>
              <a:t>融客投资</a:t>
            </a:r>
            <a:endParaRPr lang="zh-CN" altLang="en-US" sz="1000">
              <a:solidFill>
                <a:schemeClr val="bg1"/>
              </a:solidFill>
              <a:latin typeface="Verdana" panose="020B0604030504040204" pitchFamily="34" charset="0"/>
              <a:ea typeface="黑体" panose="02010609060101010101" pitchFamily="49" charset="-122"/>
            </a:endParaRPr>
          </a:p>
          <a:p>
            <a:pPr algn="r">
              <a:defRPr/>
            </a:pPr>
            <a:r>
              <a:rPr lang="zh-CN" altLang="en-US" sz="1000">
                <a:solidFill>
                  <a:schemeClr val="bg1"/>
                </a:solidFill>
                <a:latin typeface="Verdana" panose="020B0604030504040204" pitchFamily="34" charset="0"/>
                <a:ea typeface="黑体" panose="02010609060101010101" pitchFamily="49" charset="-122"/>
              </a:rPr>
              <a:t>融客中国</a:t>
            </a:r>
            <a:endParaRPr lang="zh-CN" altLang="en-US" sz="1000">
              <a:solidFill>
                <a:schemeClr val="bg1"/>
              </a:solidFill>
              <a:latin typeface="Verdana" panose="020B0604030504040204" pitchFamily="34" charset="0"/>
              <a:ea typeface="黑体" panose="02010609060101010101" pitchFamily="49" charset="-122"/>
            </a:endParaRPr>
          </a:p>
        </p:txBody>
      </p:sp>
      <p:pic>
        <p:nvPicPr>
          <p:cNvPr id="2054" name="Picture 39" descr="招牌设计"/>
          <p:cNvPicPr>
            <a:picLocks noChangeAspect="1" noChangeArrowheads="1"/>
          </p:cNvPicPr>
          <p:nvPr/>
        </p:nvPicPr>
        <p:blipFill>
          <a:blip r:embed="rId13"/>
          <a:srcRect/>
          <a:stretch>
            <a:fillRect/>
          </a:stretch>
        </p:blipFill>
        <p:spPr bwMode="auto">
          <a:xfrm>
            <a:off x="7583488" y="6524625"/>
            <a:ext cx="301625" cy="298450"/>
          </a:xfrm>
          <a:prstGeom prst="rect">
            <a:avLst/>
          </a:prstGeom>
          <a:noFill/>
          <a:ln w="9525">
            <a:noFill/>
            <a:miter lim="800000"/>
            <a:headEnd/>
            <a:tailEnd/>
          </a:ln>
        </p:spPr>
      </p:pic>
      <p:sp>
        <p:nvSpPr>
          <p:cNvPr id="2055"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2056"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35DFE8A-65C7-4184-816C-74021275A2F4}" type="slidenum">
              <a:rPr lang="zh-CN" altLang="en-GB" sz="1000">
                <a:solidFill>
                  <a:srgbClr val="FFFFFF"/>
                </a:solidFill>
              </a:rPr>
            </a:fld>
            <a:endParaRPr lang="en-GB" altLang="zh-CN" sz="1000">
              <a:solidFill>
                <a:srgbClr val="FFFFFF"/>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rgbClr val="777777"/>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rgbClr val="777777"/>
          </a:solidFill>
          <a:latin typeface="+mn-lt"/>
          <a:ea typeface="+mn-ea"/>
        </a:defRPr>
      </a:lvl2pPr>
      <a:lvl3pPr marL="1143000" indent="-228600" algn="l" rtl="0" eaLnBrk="0" fontAlgn="base" hangingPunct="0">
        <a:spcBef>
          <a:spcPct val="20000"/>
        </a:spcBef>
        <a:spcAft>
          <a:spcPct val="0"/>
        </a:spcAft>
        <a:buClr>
          <a:schemeClr val="tx1"/>
        </a:buClr>
        <a:buChar char="•"/>
        <a:defRPr sz="2400">
          <a:solidFill>
            <a:srgbClr val="777777"/>
          </a:solidFill>
          <a:latin typeface="+mn-lt"/>
          <a:ea typeface="+mn-ea"/>
        </a:defRPr>
      </a:lvl3pPr>
      <a:lvl4pPr marL="1600200" indent="-228600" algn="l" rtl="0" eaLnBrk="0" fontAlgn="base" hangingPunct="0">
        <a:spcBef>
          <a:spcPct val="20000"/>
        </a:spcBef>
        <a:spcAft>
          <a:spcPct val="0"/>
        </a:spcAft>
        <a:buChar char="–"/>
        <a:defRPr sz="2000">
          <a:solidFill>
            <a:srgbClr val="777777"/>
          </a:solidFill>
          <a:latin typeface="+mn-lt"/>
          <a:ea typeface="+mn-ea"/>
        </a:defRPr>
      </a:lvl4pPr>
      <a:lvl5pPr marL="2057400" indent="-228600" algn="l" rtl="0" eaLnBrk="0" fontAlgn="base" hangingPunct="0">
        <a:spcBef>
          <a:spcPct val="20000"/>
        </a:spcBef>
        <a:spcAft>
          <a:spcPct val="0"/>
        </a:spcAft>
        <a:buChar char="»"/>
        <a:defRPr sz="2000">
          <a:solidFill>
            <a:srgbClr val="777777"/>
          </a:solidFill>
          <a:latin typeface="+mn-lt"/>
          <a:ea typeface="+mn-ea"/>
        </a:defRPr>
      </a:lvl5pPr>
      <a:lvl6pPr marL="2514600" indent="-228600" algn="l" rtl="0" fontAlgn="base">
        <a:spcBef>
          <a:spcPct val="20000"/>
        </a:spcBef>
        <a:spcAft>
          <a:spcPct val="0"/>
        </a:spcAft>
        <a:buChar char="»"/>
        <a:defRPr sz="2000">
          <a:solidFill>
            <a:srgbClr val="777777"/>
          </a:solidFill>
          <a:latin typeface="+mn-lt"/>
          <a:ea typeface="+mn-ea"/>
        </a:defRPr>
      </a:lvl6pPr>
      <a:lvl7pPr marL="2971800" indent="-228600" algn="l" rtl="0" fontAlgn="base">
        <a:spcBef>
          <a:spcPct val="20000"/>
        </a:spcBef>
        <a:spcAft>
          <a:spcPct val="0"/>
        </a:spcAft>
        <a:buChar char="»"/>
        <a:defRPr sz="2000">
          <a:solidFill>
            <a:srgbClr val="777777"/>
          </a:solidFill>
          <a:latin typeface="+mn-lt"/>
          <a:ea typeface="+mn-ea"/>
        </a:defRPr>
      </a:lvl7pPr>
      <a:lvl8pPr marL="3429000" indent="-228600" algn="l" rtl="0" fontAlgn="base">
        <a:spcBef>
          <a:spcPct val="20000"/>
        </a:spcBef>
        <a:spcAft>
          <a:spcPct val="0"/>
        </a:spcAft>
        <a:buChar char="»"/>
        <a:defRPr sz="2000">
          <a:solidFill>
            <a:srgbClr val="777777"/>
          </a:solidFill>
          <a:latin typeface="+mn-lt"/>
          <a:ea typeface="+mn-ea"/>
        </a:defRPr>
      </a:lvl8pPr>
      <a:lvl9pPr marL="3886200" indent="-228600" algn="l" rtl="0" fontAlgn="base">
        <a:spcBef>
          <a:spcPct val="20000"/>
        </a:spcBef>
        <a:spcAft>
          <a:spcPct val="0"/>
        </a:spcAft>
        <a:buChar char="»"/>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3075" name="Picture 7" descr="bottom"/>
          <p:cNvPicPr>
            <a:picLocks noChangeArrowheads="1"/>
          </p:cNvPicPr>
          <p:nvPr/>
        </p:nvPicPr>
        <p:blipFill>
          <a:blip r:embed="rId14"/>
          <a:srcRect/>
          <a:stretch>
            <a:fillRect/>
          </a:stretch>
        </p:blipFill>
        <p:spPr bwMode="auto">
          <a:xfrm>
            <a:off x="0" y="1588"/>
            <a:ext cx="9144000" cy="906462"/>
          </a:xfrm>
          <a:prstGeom prst="rect">
            <a:avLst/>
          </a:prstGeom>
          <a:noFill/>
          <a:ln w="9525">
            <a:noFill/>
            <a:miter lim="800000"/>
            <a:headEnd/>
            <a:tailEnd/>
          </a:ln>
        </p:spPr>
      </p:pic>
      <p:sp>
        <p:nvSpPr>
          <p:cNvPr id="3076"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3077"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0CDF9D1D-20C4-4766-A44E-EC70D926B038}" type="slidenum">
              <a:rPr lang="zh-CN" altLang="en-GB" sz="1000">
                <a:solidFill>
                  <a:srgbClr val="FFFFFF"/>
                </a:solidFill>
              </a:rPr>
            </a:fld>
            <a:endParaRPr lang="en-GB" altLang="zh-CN" sz="1000">
              <a:solidFill>
                <a:srgbClr val="FFFFFF"/>
              </a:solidFill>
            </a:endParaRPr>
          </a:p>
        </p:txBody>
      </p:sp>
      <p:pic>
        <p:nvPicPr>
          <p:cNvPr id="3078" name="Picture 35" descr="招牌设计"/>
          <p:cNvPicPr>
            <a:picLocks noChangeAspect="1" noChangeArrowheads="1"/>
          </p:cNvPicPr>
          <p:nvPr/>
        </p:nvPicPr>
        <p:blipFill>
          <a:blip r:embed="rId15"/>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endParaRPr lang="en-US" altLang="zh-CN" sz="1000">
              <a:solidFill>
                <a:srgbClr val="FFFFFF"/>
              </a:solidFill>
              <a:ea typeface="宋体" panose="02010600030101010101" pitchFamily="2" charset="-122"/>
            </a:endParaRP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endParaRPr lang="en-US" altLang="zh-CN" sz="1000">
              <a:solidFill>
                <a:srgbClr val="FFFFFF"/>
              </a:solidFill>
              <a:ea typeface="宋体" panose="02010600030101010101" pitchFamily="2" charset="-122"/>
            </a:endParaRPr>
          </a:p>
        </p:txBody>
      </p:sp>
      <p:sp>
        <p:nvSpPr>
          <p:cNvPr id="3080"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endParaRPr lang="en-US" altLang="zh-CN" sz="1200">
              <a:solidFill>
                <a:srgbClr val="FFFFFF"/>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4099" name="Picture 7" descr="bottom"/>
          <p:cNvPicPr>
            <a:picLocks noChangeArrowheads="1"/>
          </p:cNvPicPr>
          <p:nvPr/>
        </p:nvPicPr>
        <p:blipFill>
          <a:blip r:embed="rId14"/>
          <a:srcRect/>
          <a:stretch>
            <a:fillRect/>
          </a:stretch>
        </p:blipFill>
        <p:spPr bwMode="auto">
          <a:xfrm>
            <a:off x="0" y="1588"/>
            <a:ext cx="9144000" cy="906462"/>
          </a:xfrm>
          <a:prstGeom prst="rect">
            <a:avLst/>
          </a:prstGeom>
          <a:noFill/>
          <a:ln w="9525">
            <a:noFill/>
            <a:miter lim="800000"/>
            <a:headEnd/>
            <a:tailEnd/>
          </a:ln>
        </p:spPr>
      </p:pic>
      <p:sp>
        <p:nvSpPr>
          <p:cNvPr id="4100"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4101"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271FCA9-BDE0-429B-8D0A-62D54A38CAD0}" type="slidenum">
              <a:rPr lang="zh-CN" altLang="en-GB" sz="1000">
                <a:solidFill>
                  <a:srgbClr val="FFFFFF"/>
                </a:solidFill>
              </a:rPr>
            </a:fld>
            <a:endParaRPr lang="en-GB" altLang="zh-CN" sz="1000">
              <a:solidFill>
                <a:srgbClr val="FFFFFF"/>
              </a:solidFill>
            </a:endParaRPr>
          </a:p>
        </p:txBody>
      </p:sp>
      <p:pic>
        <p:nvPicPr>
          <p:cNvPr id="4102" name="Picture 35" descr="招牌设计"/>
          <p:cNvPicPr>
            <a:picLocks noChangeAspect="1" noChangeArrowheads="1"/>
          </p:cNvPicPr>
          <p:nvPr/>
        </p:nvPicPr>
        <p:blipFill>
          <a:blip r:embed="rId15"/>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endParaRPr lang="en-US" altLang="zh-CN" sz="1000">
              <a:solidFill>
                <a:srgbClr val="FFFFFF"/>
              </a:solidFill>
              <a:ea typeface="宋体" panose="02010600030101010101" pitchFamily="2" charset="-122"/>
            </a:endParaRP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endParaRPr lang="en-US" altLang="zh-CN" sz="1000">
              <a:solidFill>
                <a:srgbClr val="FFFFFF"/>
              </a:solidFill>
              <a:ea typeface="宋体" panose="02010600030101010101" pitchFamily="2" charset="-122"/>
            </a:endParaRPr>
          </a:p>
        </p:txBody>
      </p:sp>
      <p:sp>
        <p:nvSpPr>
          <p:cNvPr id="4104"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endParaRPr lang="en-US" altLang="zh-CN" sz="1200">
              <a:solidFill>
                <a:srgbClr val="FFFFFF"/>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5123" name="Picture 7" descr="bottom"/>
          <p:cNvPicPr>
            <a:picLocks noChangeArrowheads="1"/>
          </p:cNvPicPr>
          <p:nvPr/>
        </p:nvPicPr>
        <p:blipFill>
          <a:blip r:embed="rId14"/>
          <a:srcRect/>
          <a:stretch>
            <a:fillRect/>
          </a:stretch>
        </p:blipFill>
        <p:spPr bwMode="auto">
          <a:xfrm>
            <a:off x="0" y="1588"/>
            <a:ext cx="9144000" cy="906462"/>
          </a:xfrm>
          <a:prstGeom prst="rect">
            <a:avLst/>
          </a:prstGeom>
          <a:noFill/>
          <a:ln w="9525">
            <a:noFill/>
            <a:miter lim="800000"/>
            <a:headEnd/>
            <a:tailEnd/>
          </a:ln>
        </p:spPr>
      </p:pic>
      <p:sp>
        <p:nvSpPr>
          <p:cNvPr id="5124"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5125"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1ADC9F7E-4FB1-4CE6-A476-40C73E3C6F06}" type="slidenum">
              <a:rPr lang="zh-CN" altLang="en-GB" sz="1000">
                <a:solidFill>
                  <a:srgbClr val="FFFFFF"/>
                </a:solidFill>
              </a:rPr>
            </a:fld>
            <a:endParaRPr lang="en-GB" altLang="zh-CN" sz="1000">
              <a:solidFill>
                <a:srgbClr val="FFFFFF"/>
              </a:solidFill>
            </a:endParaRPr>
          </a:p>
        </p:txBody>
      </p:sp>
      <p:pic>
        <p:nvPicPr>
          <p:cNvPr id="5126" name="Picture 35" descr="招牌设计"/>
          <p:cNvPicPr>
            <a:picLocks noChangeAspect="1" noChangeArrowheads="1"/>
          </p:cNvPicPr>
          <p:nvPr/>
        </p:nvPicPr>
        <p:blipFill>
          <a:blip r:embed="rId15"/>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endParaRPr lang="en-US" altLang="zh-CN" sz="1000">
              <a:solidFill>
                <a:srgbClr val="FFFFFF"/>
              </a:solidFill>
              <a:ea typeface="宋体" panose="02010600030101010101" pitchFamily="2" charset="-122"/>
            </a:endParaRP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endParaRPr lang="en-US" altLang="zh-CN" sz="1000">
              <a:solidFill>
                <a:srgbClr val="FFFFFF"/>
              </a:solidFill>
              <a:ea typeface="宋体" panose="02010600030101010101" pitchFamily="2" charset="-122"/>
            </a:endParaRPr>
          </a:p>
        </p:txBody>
      </p:sp>
      <p:sp>
        <p:nvSpPr>
          <p:cNvPr id="5128"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endParaRPr lang="en-US" altLang="zh-CN" sz="1200">
              <a:solidFill>
                <a:srgbClr val="FFFFFF"/>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6147" name="Picture 7" descr="bottom"/>
          <p:cNvPicPr>
            <a:picLocks noChangeArrowheads="1"/>
          </p:cNvPicPr>
          <p:nvPr/>
        </p:nvPicPr>
        <p:blipFill>
          <a:blip r:embed="rId14"/>
          <a:srcRect/>
          <a:stretch>
            <a:fillRect/>
          </a:stretch>
        </p:blipFill>
        <p:spPr bwMode="auto">
          <a:xfrm>
            <a:off x="0" y="1588"/>
            <a:ext cx="9144000" cy="906462"/>
          </a:xfrm>
          <a:prstGeom prst="rect">
            <a:avLst/>
          </a:prstGeom>
          <a:noFill/>
          <a:ln w="9525">
            <a:noFill/>
            <a:miter lim="800000"/>
            <a:headEnd/>
            <a:tailEnd/>
          </a:ln>
        </p:spPr>
      </p:pic>
      <p:sp>
        <p:nvSpPr>
          <p:cNvPr id="6148"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6149"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BA70050B-BD6A-40CA-B063-AC6F1483204C}" type="slidenum">
              <a:rPr lang="zh-CN" altLang="en-GB" sz="1000">
                <a:solidFill>
                  <a:srgbClr val="FFFFFF"/>
                </a:solidFill>
              </a:rPr>
            </a:fld>
            <a:endParaRPr lang="en-GB" altLang="zh-CN" sz="1000">
              <a:solidFill>
                <a:srgbClr val="FFFFFF"/>
              </a:solidFill>
            </a:endParaRPr>
          </a:p>
        </p:txBody>
      </p:sp>
      <p:pic>
        <p:nvPicPr>
          <p:cNvPr id="6150" name="Picture 35" descr="招牌设计"/>
          <p:cNvPicPr>
            <a:picLocks noChangeAspect="1" noChangeArrowheads="1"/>
          </p:cNvPicPr>
          <p:nvPr/>
        </p:nvPicPr>
        <p:blipFill>
          <a:blip r:embed="rId15"/>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endParaRPr lang="en-US" altLang="zh-CN" sz="1000">
              <a:solidFill>
                <a:srgbClr val="FFFFFF"/>
              </a:solidFill>
              <a:ea typeface="宋体" panose="02010600030101010101" pitchFamily="2" charset="-122"/>
            </a:endParaRP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endParaRPr lang="en-US" altLang="zh-CN" sz="1000">
              <a:solidFill>
                <a:srgbClr val="FFFFFF"/>
              </a:solidFill>
              <a:ea typeface="宋体" panose="02010600030101010101" pitchFamily="2" charset="-122"/>
            </a:endParaRPr>
          </a:p>
        </p:txBody>
      </p:sp>
      <p:sp>
        <p:nvSpPr>
          <p:cNvPr id="6152"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endParaRPr lang="en-US" altLang="zh-CN" sz="1200">
              <a:solidFill>
                <a:srgbClr val="FFFFFF"/>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7171" name="Picture 7" descr="bottom"/>
          <p:cNvPicPr>
            <a:picLocks noChangeArrowheads="1"/>
          </p:cNvPicPr>
          <p:nvPr/>
        </p:nvPicPr>
        <p:blipFill>
          <a:blip r:embed="rId14"/>
          <a:srcRect/>
          <a:stretch>
            <a:fillRect/>
          </a:stretch>
        </p:blipFill>
        <p:spPr bwMode="auto">
          <a:xfrm>
            <a:off x="0" y="1588"/>
            <a:ext cx="9144000" cy="906462"/>
          </a:xfrm>
          <a:prstGeom prst="rect">
            <a:avLst/>
          </a:prstGeom>
          <a:noFill/>
          <a:ln w="9525">
            <a:noFill/>
            <a:miter lim="800000"/>
            <a:headEnd/>
            <a:tailEnd/>
          </a:ln>
        </p:spPr>
      </p:pic>
      <p:sp>
        <p:nvSpPr>
          <p:cNvPr id="7172"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7173"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C5FD946-661B-437A-9DDE-DB12AF003D33}" type="slidenum">
              <a:rPr lang="zh-CN" altLang="en-GB" sz="1000">
                <a:solidFill>
                  <a:srgbClr val="FFFFFF"/>
                </a:solidFill>
              </a:rPr>
            </a:fld>
            <a:endParaRPr lang="en-GB" altLang="zh-CN" sz="1000">
              <a:solidFill>
                <a:srgbClr val="FFFFFF"/>
              </a:solidFill>
            </a:endParaRPr>
          </a:p>
        </p:txBody>
      </p:sp>
      <p:pic>
        <p:nvPicPr>
          <p:cNvPr id="7174" name="Picture 35" descr="招牌设计"/>
          <p:cNvPicPr>
            <a:picLocks noChangeAspect="1" noChangeArrowheads="1"/>
          </p:cNvPicPr>
          <p:nvPr/>
        </p:nvPicPr>
        <p:blipFill>
          <a:blip r:embed="rId15"/>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endParaRPr lang="en-US" altLang="zh-CN" sz="1000">
              <a:solidFill>
                <a:srgbClr val="FFFFFF"/>
              </a:solidFill>
              <a:ea typeface="宋体" panose="02010600030101010101" pitchFamily="2" charset="-122"/>
            </a:endParaRP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endParaRPr lang="en-US" altLang="zh-CN" sz="1000">
              <a:solidFill>
                <a:srgbClr val="FFFFFF"/>
              </a:solidFill>
              <a:ea typeface="宋体" panose="02010600030101010101" pitchFamily="2" charset="-122"/>
            </a:endParaRPr>
          </a:p>
        </p:txBody>
      </p:sp>
      <p:sp>
        <p:nvSpPr>
          <p:cNvPr id="7176"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endParaRPr lang="en-US" altLang="zh-CN" sz="1200">
              <a:solidFill>
                <a:srgbClr val="FFFFFF"/>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8195" name="Picture 7" descr="bottom"/>
          <p:cNvPicPr>
            <a:picLocks noChangeArrowheads="1"/>
          </p:cNvPicPr>
          <p:nvPr/>
        </p:nvPicPr>
        <p:blipFill>
          <a:blip r:embed="rId14"/>
          <a:srcRect/>
          <a:stretch>
            <a:fillRect/>
          </a:stretch>
        </p:blipFill>
        <p:spPr bwMode="auto">
          <a:xfrm>
            <a:off x="0" y="1588"/>
            <a:ext cx="9144000" cy="906462"/>
          </a:xfrm>
          <a:prstGeom prst="rect">
            <a:avLst/>
          </a:prstGeom>
          <a:noFill/>
          <a:ln w="9525">
            <a:noFill/>
            <a:miter lim="800000"/>
            <a:headEnd/>
            <a:tailEnd/>
          </a:ln>
        </p:spPr>
      </p:pic>
      <p:sp>
        <p:nvSpPr>
          <p:cNvPr id="8196"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8197"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B57F66C6-05BD-4207-A1CC-58C06293C038}" type="slidenum">
              <a:rPr lang="zh-CN" altLang="en-GB" sz="1000">
                <a:solidFill>
                  <a:srgbClr val="FFFFFF"/>
                </a:solidFill>
              </a:rPr>
            </a:fld>
            <a:endParaRPr lang="en-GB" altLang="zh-CN" sz="1000">
              <a:solidFill>
                <a:srgbClr val="FFFFFF"/>
              </a:solidFill>
            </a:endParaRPr>
          </a:p>
        </p:txBody>
      </p:sp>
      <p:pic>
        <p:nvPicPr>
          <p:cNvPr id="8198" name="Picture 35" descr="招牌设计"/>
          <p:cNvPicPr>
            <a:picLocks noChangeAspect="1" noChangeArrowheads="1"/>
          </p:cNvPicPr>
          <p:nvPr/>
        </p:nvPicPr>
        <p:blipFill>
          <a:blip r:embed="rId15"/>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endParaRPr lang="en-US" altLang="zh-CN" sz="1000">
              <a:solidFill>
                <a:srgbClr val="FFFFFF"/>
              </a:solidFill>
              <a:ea typeface="宋体" panose="02010600030101010101" pitchFamily="2" charset="-122"/>
            </a:endParaRP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endParaRPr lang="en-US" altLang="zh-CN" sz="1000">
              <a:solidFill>
                <a:srgbClr val="FFFFFF"/>
              </a:solidFill>
              <a:ea typeface="宋体" panose="02010600030101010101" pitchFamily="2" charset="-122"/>
            </a:endParaRPr>
          </a:p>
        </p:txBody>
      </p:sp>
      <p:sp>
        <p:nvSpPr>
          <p:cNvPr id="8200"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endParaRPr lang="en-US" altLang="zh-CN" sz="1200">
              <a:solidFill>
                <a:srgbClr val="FFFFFF"/>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3.xml"/><Relationship Id="rId3" Type="http://schemas.openxmlformats.org/officeDocument/2006/relationships/tags" Target="../tags/tag3.xml"/><Relationship Id="rId2" Type="http://schemas.openxmlformats.org/officeDocument/2006/relationships/image" Target="../media/image19.png"/><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83.xml"/><Relationship Id="rId4" Type="http://schemas.openxmlformats.org/officeDocument/2006/relationships/image" Target="../media/image23.pn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6.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0.xml"/><Relationship Id="rId1"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6.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3.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0.xml"/><Relationship Id="rId2" Type="http://schemas.openxmlformats.org/officeDocument/2006/relationships/tags" Target="../tags/tag1.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5.xml"/><Relationship Id="rId2" Type="http://schemas.openxmlformats.org/officeDocument/2006/relationships/tags" Target="../tags/tag2.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65.xml"/><Relationship Id="rId2" Type="http://schemas.openxmlformats.org/officeDocument/2006/relationships/themeOverride" Target="../theme/themeOverride1.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gray">
          <a:xfrm>
            <a:off x="3059906" y="1556792"/>
            <a:ext cx="3024188" cy="622300"/>
          </a:xfrm>
          <a:prstGeom prst="rect">
            <a:avLst/>
          </a:prstGeom>
          <a:noFill/>
          <a:ln w="9525">
            <a:noFill/>
            <a:miter lim="800000"/>
          </a:ln>
        </p:spPr>
        <p:txBody>
          <a:bodyPr anchor="ctr"/>
          <a:ls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a:lstStyle>
          <a:p>
            <a:r>
              <a:rPr lang="en-US" altLang="zh-CN" sz="4000" b="1">
                <a:solidFill>
                  <a:srgbClr val="CC0000"/>
                </a:solidFill>
                <a:latin typeface="幼圆" panose="02010509060101010101" pitchFamily="49" charset="-122"/>
                <a:ea typeface="黑体" panose="02010609060101010101" pitchFamily="49" charset="-122"/>
              </a:rPr>
              <a:t>『</a:t>
            </a:r>
            <a:r>
              <a:rPr lang="zh-CN" altLang="en-US" sz="4000" b="1">
                <a:solidFill>
                  <a:srgbClr val="CC0000"/>
                </a:solidFill>
                <a:latin typeface="幼圆" panose="02010509060101010101" pitchFamily="49" charset="-122"/>
                <a:ea typeface="黑体" panose="02010609060101010101" pitchFamily="49" charset="-122"/>
              </a:rPr>
              <a:t>融客月报</a:t>
            </a:r>
            <a:r>
              <a:rPr lang="en-US" altLang="zh-CN" sz="4000" b="1">
                <a:solidFill>
                  <a:srgbClr val="CC0000"/>
                </a:solidFill>
                <a:latin typeface="幼圆" panose="02010509060101010101" pitchFamily="49" charset="-122"/>
                <a:ea typeface="黑体" panose="02010609060101010101" pitchFamily="49" charset="-122"/>
              </a:rPr>
              <a:t>』</a:t>
            </a:r>
            <a:endParaRPr lang="zh-CN" altLang="en-US" sz="4000" b="1">
              <a:solidFill>
                <a:srgbClr val="CC0000"/>
              </a:solidFill>
              <a:latin typeface="幼圆" panose="02010509060101010101" pitchFamily="49" charset="-122"/>
              <a:ea typeface="黑体" panose="02010609060101010101" pitchFamily="49" charset="-122"/>
            </a:endParaRPr>
          </a:p>
        </p:txBody>
      </p:sp>
      <p:sp>
        <p:nvSpPr>
          <p:cNvPr id="5" name="Text Box 6"/>
          <p:cNvSpPr txBox="1">
            <a:spLocks noChangeArrowheads="1"/>
          </p:cNvSpPr>
          <p:nvPr/>
        </p:nvSpPr>
        <p:spPr bwMode="gray">
          <a:xfrm>
            <a:off x="179512" y="2179092"/>
            <a:ext cx="8370614" cy="2491740"/>
          </a:xfrm>
          <a:prstGeom prst="rect">
            <a:avLst/>
          </a:prstGeom>
          <a:noFill/>
          <a:ln w="0" algn="ctr">
            <a:noFill/>
            <a:miter lim="800000"/>
          </a:ln>
        </p:spPr>
        <p:txBody>
          <a:bodyPr wrap="square">
            <a:spAutoFit/>
          </a:bodyPr>
          <a:ls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a:lstStyle>
          <a:p>
            <a:pPr eaLnBrk="0" hangingPunct="0">
              <a:lnSpc>
                <a:spcPct val="150000"/>
              </a:lnSpc>
              <a:spcBef>
                <a:spcPct val="50000"/>
              </a:spcBef>
            </a:pPr>
            <a:r>
              <a:rPr lang="en-US" altLang="zh-CN" sz="1600">
                <a:solidFill>
                  <a:srgbClr val="777777"/>
                </a:solidFill>
                <a:latin typeface="华文中宋" panose="02010600040101010101" pitchFamily="2" charset="-122"/>
                <a:ea typeface="华文中宋" panose="02010600040101010101" pitchFamily="2" charset="-122"/>
              </a:rPr>
              <a:t>                                                           </a:t>
            </a:r>
            <a:endParaRPr lang="en-US" altLang="zh-CN" sz="1600">
              <a:solidFill>
                <a:srgbClr val="777777"/>
              </a:solidFill>
              <a:latin typeface="华文中宋" panose="02010600040101010101" pitchFamily="2" charset="-122"/>
              <a:ea typeface="华文中宋" panose="02010600040101010101" pitchFamily="2" charset="-122"/>
            </a:endParaRPr>
          </a:p>
          <a:p>
            <a:pPr eaLnBrk="0" hangingPunct="0">
              <a:lnSpc>
                <a:spcPct val="150000"/>
              </a:lnSpc>
              <a:spcBef>
                <a:spcPct val="50000"/>
              </a:spcBef>
            </a:pPr>
            <a:r>
              <a:rPr lang="en-US" altLang="zh-CN" sz="1800">
                <a:solidFill>
                  <a:srgbClr val="777777"/>
                </a:solidFill>
                <a:latin typeface="黑体" panose="02010609060101010101" pitchFamily="49" charset="-122"/>
                <a:ea typeface="黑体" panose="02010609060101010101" pitchFamily="49" charset="-122"/>
              </a:rPr>
              <a:t>                                     </a:t>
            </a:r>
            <a:r>
              <a:rPr lang="en-US" altLang="zh-CN" sz="1800">
                <a:solidFill>
                  <a:srgbClr val="000066"/>
                </a:solidFill>
                <a:latin typeface="黑体" panose="02010609060101010101" pitchFamily="49" charset="-122"/>
                <a:ea typeface="黑体" panose="02010609060101010101" pitchFamily="49" charset="-122"/>
              </a:rPr>
              <a:t>——</a:t>
            </a:r>
            <a:r>
              <a:rPr lang="zh-CN" altLang="en-US" sz="1800" b="1">
                <a:solidFill>
                  <a:srgbClr val="000066"/>
                </a:solidFill>
                <a:latin typeface="黑体" panose="02010609060101010101" pitchFamily="49" charset="-122"/>
                <a:ea typeface="黑体" panose="02010609060101010101" pitchFamily="49" charset="-122"/>
              </a:rPr>
              <a:t>私募股权投资市场（</a:t>
            </a:r>
            <a:r>
              <a:rPr lang="en-US" altLang="zh-CN" sz="1800" b="1">
                <a:solidFill>
                  <a:srgbClr val="000066"/>
                </a:solidFill>
                <a:latin typeface="黑体" panose="02010609060101010101" pitchFamily="49" charset="-122"/>
                <a:ea typeface="黑体" panose="02010609060101010101" pitchFamily="49" charset="-122"/>
              </a:rPr>
              <a:t>2019</a:t>
            </a:r>
            <a:r>
              <a:rPr lang="zh-CN" altLang="en-US" sz="1800" b="1">
                <a:solidFill>
                  <a:srgbClr val="000066"/>
                </a:solidFill>
                <a:latin typeface="黑体" panose="02010609060101010101" pitchFamily="49" charset="-122"/>
                <a:ea typeface="黑体" panose="02010609060101010101" pitchFamily="49" charset="-122"/>
              </a:rPr>
              <a:t>年</a:t>
            </a:r>
            <a:r>
              <a:rPr lang="en-US" altLang="zh-CN" sz="1800" b="1">
                <a:solidFill>
                  <a:srgbClr val="000066"/>
                </a:solidFill>
                <a:latin typeface="黑体" panose="02010609060101010101" pitchFamily="49" charset="-122"/>
                <a:ea typeface="黑体" panose="02010609060101010101" pitchFamily="49" charset="-122"/>
              </a:rPr>
              <a:t>5</a:t>
            </a:r>
            <a:r>
              <a:rPr lang="zh-CN" altLang="en-US" sz="1800" b="1">
                <a:solidFill>
                  <a:srgbClr val="000066"/>
                </a:solidFill>
                <a:latin typeface="黑体" panose="02010609060101010101" pitchFamily="49" charset="-122"/>
                <a:ea typeface="黑体" panose="02010609060101010101" pitchFamily="49" charset="-122"/>
              </a:rPr>
              <a:t>月）</a:t>
            </a:r>
            <a:endParaRPr lang="en-US" altLang="zh-CN" sz="1800">
              <a:solidFill>
                <a:srgbClr val="777777"/>
              </a:solidFill>
              <a:latin typeface="黑体" panose="02010609060101010101" pitchFamily="49" charset="-122"/>
              <a:ea typeface="黑体" panose="02010609060101010101" pitchFamily="49" charset="-122"/>
            </a:endParaRPr>
          </a:p>
          <a:p>
            <a:pPr eaLnBrk="0" hangingPunct="0">
              <a:lnSpc>
                <a:spcPct val="150000"/>
              </a:lnSpc>
              <a:spcBef>
                <a:spcPct val="50000"/>
              </a:spcBef>
            </a:pPr>
            <a:r>
              <a:rPr lang="en-US" altLang="zh-CN" sz="1800">
                <a:solidFill>
                  <a:srgbClr val="000066"/>
                </a:solidFill>
                <a:latin typeface="黑体" panose="02010609060101010101" pitchFamily="49" charset="-122"/>
                <a:ea typeface="黑体" panose="02010609060101010101" pitchFamily="49" charset="-122"/>
              </a:rPr>
              <a:t>                                     ——</a:t>
            </a:r>
            <a:r>
              <a:rPr lang="zh-CN" altLang="en-US" sz="1800" b="1">
                <a:solidFill>
                  <a:srgbClr val="000066"/>
                </a:solidFill>
                <a:latin typeface="黑体" panose="02010609060101010101" pitchFamily="49" charset="-122"/>
                <a:ea typeface="黑体" panose="02010609060101010101" pitchFamily="49" charset="-122"/>
              </a:rPr>
              <a:t>二级市场（</a:t>
            </a:r>
            <a:r>
              <a:rPr lang="en-US" altLang="zh-CN" sz="1800" b="1">
                <a:solidFill>
                  <a:srgbClr val="000066"/>
                </a:solidFill>
                <a:latin typeface="黑体" panose="02010609060101010101" pitchFamily="49" charset="-122"/>
                <a:ea typeface="黑体" panose="02010609060101010101" pitchFamily="49" charset="-122"/>
              </a:rPr>
              <a:t>2019</a:t>
            </a:r>
            <a:r>
              <a:rPr lang="zh-CN" altLang="en-US" sz="1800" b="1">
                <a:solidFill>
                  <a:srgbClr val="000066"/>
                </a:solidFill>
                <a:latin typeface="黑体" panose="02010609060101010101" pitchFamily="49" charset="-122"/>
                <a:ea typeface="黑体" panose="02010609060101010101" pitchFamily="49" charset="-122"/>
              </a:rPr>
              <a:t>年</a:t>
            </a:r>
            <a:r>
              <a:rPr lang="en-US" altLang="zh-CN" sz="1800" b="1">
                <a:solidFill>
                  <a:srgbClr val="000066"/>
                </a:solidFill>
                <a:latin typeface="黑体" panose="02010609060101010101" pitchFamily="49" charset="-122"/>
                <a:ea typeface="黑体" panose="02010609060101010101" pitchFamily="49" charset="-122"/>
              </a:rPr>
              <a:t>5</a:t>
            </a:r>
            <a:r>
              <a:rPr lang="zh-CN" altLang="en-US" sz="1800" b="1">
                <a:solidFill>
                  <a:srgbClr val="000066"/>
                </a:solidFill>
                <a:latin typeface="黑体" panose="02010609060101010101" pitchFamily="49" charset="-122"/>
                <a:ea typeface="黑体" panose="02010609060101010101" pitchFamily="49" charset="-122"/>
              </a:rPr>
              <a:t>月）</a:t>
            </a:r>
            <a:endParaRPr lang="zh-CN" altLang="en-US" sz="1800" b="1">
              <a:solidFill>
                <a:srgbClr val="000066"/>
              </a:solidFill>
              <a:latin typeface="黑体" panose="02010609060101010101" pitchFamily="49" charset="-122"/>
              <a:ea typeface="黑体" panose="02010609060101010101" pitchFamily="49" charset="-122"/>
            </a:endParaRPr>
          </a:p>
          <a:p>
            <a:pPr eaLnBrk="0" hangingPunct="0">
              <a:spcBef>
                <a:spcPct val="50000"/>
              </a:spcBef>
            </a:pPr>
            <a:endParaRPr lang="zh-CN" altLang="en-US" sz="4000" b="1">
              <a:solidFill>
                <a:srgbClr val="000099"/>
              </a:solidFill>
              <a:ea typeface="幼圆" panose="02010509060101010101" pitchFamily="49" charset="-122"/>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全市场解禁规模</a:t>
            </a:r>
            <a:endParaRPr lang="zh-CN" altLang="en-US" sz="2400" b="1">
              <a:solidFill>
                <a:srgbClr val="000066"/>
              </a:solidFill>
              <a:latin typeface="幼圆" panose="02010509060101010101" pitchFamily="49" charset="-122"/>
              <a:ea typeface="幼圆" panose="02010509060101010101" pitchFamily="49" charset="-122"/>
            </a:endParaRPr>
          </a:p>
        </p:txBody>
      </p:sp>
      <p:sp>
        <p:nvSpPr>
          <p:cNvPr id="2" name="文本框 1"/>
          <p:cNvSpPr txBox="1"/>
          <p:nvPr/>
        </p:nvSpPr>
        <p:spPr bwMode="auto">
          <a:xfrm>
            <a:off x="1897380" y="5633085"/>
            <a:ext cx="5185410" cy="521970"/>
          </a:xfrm>
          <a:prstGeom prst="rect">
            <a:avLst/>
          </a:prstGeom>
          <a:noFill/>
          <a:ln w="9525">
            <a:noFill/>
            <a:miter lim="800000"/>
          </a:ln>
        </p:spPr>
        <p:txBody>
          <a:bodyPr wrap="square" rtlCol="0">
            <a:spAutoFit/>
          </a:bodyPr>
          <a:lstStyle/>
          <a:p>
            <a:r>
              <a:rPr lang="en-US" sz="2800" b="1">
                <a:latin typeface="幼圆" panose="02010509060101010101" pitchFamily="49" charset="-122"/>
                <a:ea typeface="幼圆" panose="02010509060101010101" pitchFamily="49" charset="-122"/>
              </a:rPr>
              <a:t>5</a:t>
            </a:r>
            <a:r>
              <a:rPr sz="2800" b="1">
                <a:latin typeface="幼圆" panose="02010509060101010101" pitchFamily="49" charset="-122"/>
                <a:ea typeface="幼圆" panose="02010509060101010101" pitchFamily="49" charset="-122"/>
              </a:rPr>
              <a:t>月市场解禁</a:t>
            </a:r>
            <a:r>
              <a:rPr lang="zh-CN" sz="2800" b="1">
                <a:latin typeface="幼圆" panose="02010509060101010101" pitchFamily="49" charset="-122"/>
                <a:ea typeface="幼圆" panose="02010509060101010101" pitchFamily="49" charset="-122"/>
              </a:rPr>
              <a:t>市</a:t>
            </a:r>
            <a:r>
              <a:rPr sz="2800" b="1">
                <a:latin typeface="幼圆" panose="02010509060101010101" pitchFamily="49" charset="-122"/>
                <a:ea typeface="幼圆" panose="02010509060101010101" pitchFamily="49" charset="-122"/>
              </a:rPr>
              <a:t>值</a:t>
            </a:r>
            <a:r>
              <a:rPr lang="en-US" sz="2800" b="1">
                <a:solidFill>
                  <a:srgbClr val="FF0000"/>
                </a:solidFill>
                <a:latin typeface="幼圆" panose="02010509060101010101" pitchFamily="49" charset="-122"/>
                <a:ea typeface="幼圆" panose="02010509060101010101" pitchFamily="49" charset="-122"/>
              </a:rPr>
              <a:t>2108.20</a:t>
            </a:r>
            <a:r>
              <a:rPr sz="2800" b="1">
                <a:latin typeface="幼圆" panose="02010509060101010101" pitchFamily="49" charset="-122"/>
                <a:ea typeface="幼圆" panose="02010509060101010101" pitchFamily="49" charset="-122"/>
              </a:rPr>
              <a:t>亿元</a:t>
            </a:r>
            <a:endParaRPr sz="2800" b="1">
              <a:latin typeface="幼圆" panose="02010509060101010101" pitchFamily="49" charset="-122"/>
              <a:ea typeface="幼圆" panose="02010509060101010101" pitchFamily="49" charset="-122"/>
            </a:endParaRPr>
          </a:p>
        </p:txBody>
      </p:sp>
      <p:pic>
        <p:nvPicPr>
          <p:cNvPr id="3" name="图片 2" descr="全市场解禁规模"/>
          <p:cNvPicPr>
            <a:picLocks noChangeAspect="1"/>
          </p:cNvPicPr>
          <p:nvPr/>
        </p:nvPicPr>
        <p:blipFill>
          <a:blip r:embed="rId1"/>
          <a:stretch>
            <a:fillRect/>
          </a:stretch>
        </p:blipFill>
        <p:spPr>
          <a:xfrm>
            <a:off x="455930" y="980440"/>
            <a:ext cx="8114665" cy="4558030"/>
          </a:xfrm>
          <a:prstGeom prst="rect">
            <a:avLst/>
          </a:prstGeom>
        </p:spPr>
      </p:pic>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大宗交易统计及折价率</a:t>
            </a:r>
            <a:endParaRPr lang="zh-CN" altLang="en-US" sz="2400" b="1">
              <a:solidFill>
                <a:srgbClr val="000066"/>
              </a:solidFill>
              <a:latin typeface="幼圆" panose="02010509060101010101" pitchFamily="49" charset="-122"/>
              <a:ea typeface="幼圆" panose="02010509060101010101" pitchFamily="49" charset="-122"/>
            </a:endParaRPr>
          </a:p>
        </p:txBody>
      </p:sp>
      <p:sp>
        <p:nvSpPr>
          <p:cNvPr id="7" name="文本框 6"/>
          <p:cNvSpPr txBox="1"/>
          <p:nvPr/>
        </p:nvSpPr>
        <p:spPr bwMode="auto">
          <a:xfrm>
            <a:off x="569595" y="5297170"/>
            <a:ext cx="2262505" cy="768350"/>
          </a:xfrm>
          <a:prstGeom prst="rect">
            <a:avLst/>
          </a:prstGeom>
          <a:noFill/>
          <a:ln w="9525">
            <a:noFill/>
            <a:miter lim="800000"/>
          </a:ln>
        </p:spPr>
        <p:txBody>
          <a:bodyPr wrap="square" rtlCol="0">
            <a:spAutoFit/>
          </a:bodyPr>
          <a:lstStyle/>
          <a:p>
            <a:pPr algn="l"/>
            <a:r>
              <a:rPr lang="en-US" b="1">
                <a:solidFill>
                  <a:schemeClr val="tx1"/>
                </a:solidFill>
                <a:latin typeface="幼圆" panose="02010509060101010101" pitchFamily="49" charset="-122"/>
                <a:ea typeface="幼圆" panose="02010509060101010101" pitchFamily="49" charset="-122"/>
              </a:rPr>
              <a:t>5</a:t>
            </a:r>
            <a:r>
              <a:rPr b="1">
                <a:solidFill>
                  <a:schemeClr val="tx1"/>
                </a:solidFill>
                <a:latin typeface="幼圆" panose="02010509060101010101" pitchFamily="49" charset="-122"/>
                <a:ea typeface="幼圆" panose="02010509060101010101" pitchFamily="49" charset="-122"/>
              </a:rPr>
              <a:t>月大宗市场总成交额</a:t>
            </a:r>
            <a:r>
              <a:rPr lang="en-US" sz="2400" b="1">
                <a:solidFill>
                  <a:srgbClr val="FF0000"/>
                </a:solidFill>
                <a:latin typeface="幼圆" panose="02010509060101010101" pitchFamily="49" charset="-122"/>
                <a:ea typeface="幼圆" panose="02010509060101010101" pitchFamily="49" charset="-122"/>
              </a:rPr>
              <a:t>254.44</a:t>
            </a:r>
            <a:r>
              <a:rPr b="1">
                <a:solidFill>
                  <a:schemeClr val="tx1"/>
                </a:solidFill>
                <a:latin typeface="幼圆" panose="02010509060101010101" pitchFamily="49" charset="-122"/>
                <a:ea typeface="幼圆" panose="02010509060101010101" pitchFamily="49" charset="-122"/>
              </a:rPr>
              <a:t>亿元</a:t>
            </a:r>
            <a:endParaRPr b="1">
              <a:solidFill>
                <a:schemeClr val="tx1"/>
              </a:solidFill>
              <a:latin typeface="幼圆" panose="02010509060101010101" pitchFamily="49" charset="-122"/>
              <a:ea typeface="幼圆" panose="02010509060101010101" pitchFamily="49" charset="-122"/>
            </a:endParaRPr>
          </a:p>
        </p:txBody>
      </p:sp>
      <p:sp>
        <p:nvSpPr>
          <p:cNvPr id="9" name="文本框 8"/>
          <p:cNvSpPr txBox="1"/>
          <p:nvPr/>
        </p:nvSpPr>
        <p:spPr bwMode="auto">
          <a:xfrm>
            <a:off x="3259455" y="5297170"/>
            <a:ext cx="1620520" cy="768350"/>
          </a:xfrm>
          <a:prstGeom prst="rect">
            <a:avLst/>
          </a:prstGeom>
          <a:noFill/>
          <a:ln w="9525">
            <a:noFill/>
            <a:miter lim="800000"/>
          </a:ln>
        </p:spPr>
        <p:txBody>
          <a:bodyPr wrap="square" rtlCol="0">
            <a:spAutoFit/>
          </a:bodyPr>
          <a:lstStyle/>
          <a:p>
            <a:pPr algn="l"/>
            <a:r>
              <a:rPr b="1">
                <a:solidFill>
                  <a:schemeClr val="tx1"/>
                </a:solidFill>
                <a:latin typeface="幼圆" panose="02010509060101010101" pitchFamily="49" charset="-122"/>
                <a:ea typeface="幼圆" panose="02010509060101010101" pitchFamily="49" charset="-122"/>
                <a:sym typeface="+mn-ea"/>
              </a:rPr>
              <a:t>较</a:t>
            </a:r>
            <a:r>
              <a:rPr lang="zh-CN" b="1">
                <a:solidFill>
                  <a:schemeClr val="tx1"/>
                </a:solidFill>
                <a:latin typeface="幼圆" panose="02010509060101010101" pitchFamily="49" charset="-122"/>
                <a:ea typeface="幼圆" panose="02010509060101010101" pitchFamily="49" charset="-122"/>
                <a:sym typeface="+mn-ea"/>
              </a:rPr>
              <a:t>上月增加</a:t>
            </a:r>
            <a:r>
              <a:rPr lang="en-US" sz="2400" b="1">
                <a:solidFill>
                  <a:srgbClr val="FF0000"/>
                </a:solidFill>
                <a:latin typeface="幼圆" panose="02010509060101010101" pitchFamily="49" charset="-122"/>
                <a:ea typeface="幼圆" panose="02010509060101010101" pitchFamily="49" charset="-122"/>
                <a:sym typeface="+mn-ea"/>
              </a:rPr>
              <a:t>18.98</a:t>
            </a:r>
            <a:r>
              <a:rPr b="1">
                <a:solidFill>
                  <a:schemeClr val="tx1"/>
                </a:solidFill>
                <a:latin typeface="幼圆" panose="02010509060101010101" pitchFamily="49" charset="-122"/>
                <a:ea typeface="幼圆" panose="02010509060101010101" pitchFamily="49" charset="-122"/>
                <a:sym typeface="+mn-ea"/>
              </a:rPr>
              <a:t>亿元</a:t>
            </a:r>
            <a:endParaRPr lang="zh-CN" altLang="en-US" b="1">
              <a:solidFill>
                <a:schemeClr val="tx1"/>
              </a:solidFill>
              <a:latin typeface="幼圆" panose="02010509060101010101" pitchFamily="49" charset="-122"/>
              <a:ea typeface="幼圆" panose="02010509060101010101" pitchFamily="49" charset="-122"/>
              <a:sym typeface="+mn-ea"/>
            </a:endParaRPr>
          </a:p>
        </p:txBody>
      </p:sp>
      <p:sp>
        <p:nvSpPr>
          <p:cNvPr id="11" name="文本框 10"/>
          <p:cNvSpPr txBox="1"/>
          <p:nvPr/>
        </p:nvSpPr>
        <p:spPr bwMode="auto">
          <a:xfrm>
            <a:off x="5082540" y="5297170"/>
            <a:ext cx="2246630" cy="768350"/>
          </a:xfrm>
          <a:prstGeom prst="rect">
            <a:avLst/>
          </a:prstGeom>
          <a:noFill/>
          <a:ln w="9525">
            <a:noFill/>
            <a:miter lim="800000"/>
          </a:ln>
        </p:spPr>
        <p:txBody>
          <a:bodyPr wrap="square" rtlCol="0">
            <a:spAutoFit/>
          </a:bodyPr>
          <a:lstStyle/>
          <a:p>
            <a:pPr algn="l"/>
            <a:r>
              <a:rPr lang="en-US" b="1">
                <a:solidFill>
                  <a:schemeClr val="tx1"/>
                </a:solidFill>
                <a:latin typeface="幼圆" panose="02010509060101010101" pitchFamily="49" charset="-122"/>
                <a:ea typeface="幼圆" panose="02010509060101010101" pitchFamily="49" charset="-122"/>
              </a:rPr>
              <a:t>5</a:t>
            </a:r>
            <a:r>
              <a:rPr b="1">
                <a:solidFill>
                  <a:schemeClr val="tx1"/>
                </a:solidFill>
                <a:latin typeface="幼圆" panose="02010509060101010101" pitchFamily="49" charset="-122"/>
                <a:ea typeface="幼圆" panose="02010509060101010101" pitchFamily="49" charset="-122"/>
              </a:rPr>
              <a:t>月大宗市场平均折价率</a:t>
            </a:r>
            <a:r>
              <a:rPr lang="en-US" sz="2400" b="1">
                <a:solidFill>
                  <a:srgbClr val="FF0000"/>
                </a:solidFill>
                <a:latin typeface="幼圆" panose="02010509060101010101" pitchFamily="49" charset="-122"/>
                <a:ea typeface="幼圆" panose="02010509060101010101" pitchFamily="49" charset="-122"/>
              </a:rPr>
              <a:t>6.11</a:t>
            </a:r>
            <a:r>
              <a:rPr sz="2400" b="1">
                <a:solidFill>
                  <a:srgbClr val="FF0000"/>
                </a:solidFill>
                <a:latin typeface="幼圆" panose="02010509060101010101" pitchFamily="49" charset="-122"/>
                <a:ea typeface="幼圆" panose="02010509060101010101" pitchFamily="49" charset="-122"/>
              </a:rPr>
              <a:t>%</a:t>
            </a:r>
            <a:endParaRPr lang="zh-CN" altLang="en-US" sz="2400" b="1">
              <a:solidFill>
                <a:srgbClr val="FF0000"/>
              </a:solidFill>
              <a:latin typeface="幼圆" panose="02010509060101010101" pitchFamily="49" charset="-122"/>
              <a:ea typeface="幼圆" panose="02010509060101010101" pitchFamily="49" charset="-122"/>
            </a:endParaRPr>
          </a:p>
        </p:txBody>
      </p:sp>
      <p:sp>
        <p:nvSpPr>
          <p:cNvPr id="12" name="文本框 11"/>
          <p:cNvSpPr txBox="1"/>
          <p:nvPr/>
        </p:nvSpPr>
        <p:spPr bwMode="auto">
          <a:xfrm>
            <a:off x="7585546" y="5297015"/>
            <a:ext cx="951230" cy="768350"/>
          </a:xfrm>
          <a:prstGeom prst="rect">
            <a:avLst/>
          </a:prstGeom>
          <a:noFill/>
          <a:ln w="9525">
            <a:noFill/>
            <a:miter lim="800000"/>
          </a:ln>
        </p:spPr>
        <p:txBody>
          <a:bodyPr wrap="none" rtlCol="0">
            <a:spAutoFit/>
          </a:bodyPr>
          <a:lstStyle/>
          <a:p>
            <a:pPr algn="l"/>
            <a:r>
              <a:rPr lang="zh-CN" altLang="en-US" b="1">
                <a:solidFill>
                  <a:schemeClr val="tx1"/>
                </a:solidFill>
                <a:latin typeface="幼圆" panose="02010509060101010101" pitchFamily="49" charset="-122"/>
                <a:ea typeface="幼圆" panose="02010509060101010101" pitchFamily="49" charset="-122"/>
              </a:rPr>
              <a:t>较上月</a:t>
            </a:r>
            <a:endParaRPr lang="en-US" altLang="zh-CN" b="1">
              <a:solidFill>
                <a:schemeClr val="tx1"/>
              </a:solidFill>
              <a:latin typeface="幼圆" panose="02010509060101010101" pitchFamily="49" charset="-122"/>
              <a:ea typeface="幼圆" panose="02010509060101010101" pitchFamily="49" charset="-122"/>
            </a:endParaRPr>
          </a:p>
          <a:p>
            <a:pPr algn="l"/>
            <a:r>
              <a:rPr lang="en-US" altLang="zh-CN" sz="2400" b="1">
                <a:solidFill>
                  <a:srgbClr val="33CC33"/>
                </a:solidFill>
                <a:latin typeface="幼圆" panose="02010509060101010101" pitchFamily="49" charset="-122"/>
                <a:ea typeface="幼圆" panose="02010509060101010101" pitchFamily="49" charset="-122"/>
              </a:rPr>
              <a:t>0.07%</a:t>
            </a:r>
            <a:endParaRPr lang="en-US" altLang="zh-CN" sz="2400" b="1">
              <a:solidFill>
                <a:srgbClr val="33CC33"/>
              </a:solidFill>
              <a:latin typeface="幼圆" panose="02010509060101010101" pitchFamily="49" charset="-122"/>
              <a:ea typeface="幼圆" panose="02010509060101010101" pitchFamily="49" charset="-122"/>
            </a:endParaRPr>
          </a:p>
        </p:txBody>
      </p:sp>
      <p:sp>
        <p:nvSpPr>
          <p:cNvPr id="6" name="箭头: 上 23"/>
          <p:cNvSpPr/>
          <p:nvPr/>
        </p:nvSpPr>
        <p:spPr bwMode="auto">
          <a:xfrm rot="10800000">
            <a:off x="7367905" y="5645127"/>
            <a:ext cx="288032" cy="576064"/>
          </a:xfrm>
          <a:prstGeom prst="upArrow">
            <a:avLst/>
          </a:prstGeom>
          <a:solidFill>
            <a:srgbClr val="33CC33"/>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33CC33"/>
              </a:solidFill>
              <a:effectLst/>
              <a:latin typeface="Arial" panose="020B0604020202020204" pitchFamily="34" charset="0"/>
              <a:ea typeface="幼圆" panose="02010509060101010101" pitchFamily="49" charset="-122"/>
            </a:endParaRPr>
          </a:p>
        </p:txBody>
      </p:sp>
      <p:pic>
        <p:nvPicPr>
          <p:cNvPr id="2" name="图片 1" descr="大宗交易统计及折价率"/>
          <p:cNvPicPr>
            <a:picLocks noChangeAspect="1"/>
          </p:cNvPicPr>
          <p:nvPr/>
        </p:nvPicPr>
        <p:blipFill>
          <a:blip r:embed="rId1"/>
          <a:stretch>
            <a:fillRect/>
          </a:stretch>
        </p:blipFill>
        <p:spPr>
          <a:xfrm>
            <a:off x="1270635" y="946785"/>
            <a:ext cx="6601460" cy="4350385"/>
          </a:xfrm>
          <a:prstGeom prst="rect">
            <a:avLst/>
          </a:prstGeom>
        </p:spPr>
      </p:pic>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融资融券余额</a:t>
            </a:r>
            <a:endParaRPr lang="zh-CN" altLang="en-US" sz="2400" b="1">
              <a:solidFill>
                <a:srgbClr val="000066"/>
              </a:solidFill>
              <a:latin typeface="幼圆" panose="02010509060101010101" pitchFamily="49" charset="-122"/>
              <a:ea typeface="幼圆" panose="02010509060101010101" pitchFamily="49" charset="-122"/>
            </a:endParaRPr>
          </a:p>
        </p:txBody>
      </p:sp>
      <p:sp>
        <p:nvSpPr>
          <p:cNvPr id="6" name="文本框 5"/>
          <p:cNvSpPr txBox="1"/>
          <p:nvPr/>
        </p:nvSpPr>
        <p:spPr bwMode="auto">
          <a:xfrm>
            <a:off x="1187624" y="5589240"/>
            <a:ext cx="2393869" cy="768350"/>
          </a:xfrm>
          <a:prstGeom prst="rect">
            <a:avLst/>
          </a:prstGeom>
          <a:noFill/>
          <a:ln w="9525">
            <a:noFill/>
            <a:miter lim="800000"/>
          </a:ln>
        </p:spPr>
        <p:txBody>
          <a:bodyPr wrap="square" rtlCol="0">
            <a:spAutoFit/>
          </a:bodyPr>
          <a:lstStyle/>
          <a:p>
            <a:r>
              <a:rPr lang="en-US" b="1">
                <a:latin typeface="幼圆" panose="02010509060101010101" pitchFamily="49" charset="-122"/>
                <a:ea typeface="幼圆" panose="02010509060101010101" pitchFamily="49" charset="-122"/>
              </a:rPr>
              <a:t>5</a:t>
            </a:r>
            <a:r>
              <a:rPr b="1">
                <a:latin typeface="幼圆" panose="02010509060101010101" pitchFamily="49" charset="-122"/>
                <a:ea typeface="幼圆" panose="02010509060101010101" pitchFamily="49" charset="-122"/>
              </a:rPr>
              <a:t>月，沪深两融余额</a:t>
            </a:r>
            <a:r>
              <a:rPr lang="en-US" sz="2400" b="1">
                <a:solidFill>
                  <a:srgbClr val="FF0000"/>
                </a:solidFill>
                <a:latin typeface="幼圆" panose="02010509060101010101" pitchFamily="49" charset="-122"/>
                <a:ea typeface="幼圆" panose="02010509060101010101" pitchFamily="49" charset="-122"/>
              </a:rPr>
              <a:t>9224.59</a:t>
            </a:r>
            <a:r>
              <a:rPr b="1">
                <a:latin typeface="幼圆" panose="02010509060101010101" pitchFamily="49" charset="-122"/>
                <a:ea typeface="幼圆" panose="02010509060101010101" pitchFamily="49" charset="-122"/>
              </a:rPr>
              <a:t>亿元</a:t>
            </a:r>
            <a:endParaRPr b="1">
              <a:latin typeface="幼圆" panose="02010509060101010101" pitchFamily="49" charset="-122"/>
              <a:ea typeface="幼圆" panose="02010509060101010101" pitchFamily="49" charset="-122"/>
            </a:endParaRPr>
          </a:p>
        </p:txBody>
      </p:sp>
      <p:sp>
        <p:nvSpPr>
          <p:cNvPr id="8" name="文本框 7"/>
          <p:cNvSpPr txBox="1"/>
          <p:nvPr/>
        </p:nvSpPr>
        <p:spPr bwMode="auto">
          <a:xfrm>
            <a:off x="5723890" y="5589270"/>
            <a:ext cx="1240790" cy="768350"/>
          </a:xfrm>
          <a:prstGeom prst="rect">
            <a:avLst/>
          </a:prstGeom>
          <a:noFill/>
          <a:ln w="9525">
            <a:noFill/>
            <a:miter lim="800000"/>
          </a:ln>
        </p:spPr>
        <p:txBody>
          <a:bodyPr wrap="square" rtlCol="0">
            <a:spAutoFit/>
          </a:bodyPr>
          <a:lstStyle/>
          <a:p>
            <a:r>
              <a:rPr lang="zh-CN" altLang="en-US" b="1">
                <a:solidFill>
                  <a:schemeClr val="tx1"/>
                </a:solidFill>
                <a:latin typeface="幼圆" panose="02010509060101010101" pitchFamily="49" charset="-122"/>
                <a:ea typeface="幼圆" panose="02010509060101010101" pitchFamily="49" charset="-122"/>
              </a:rPr>
              <a:t>较上月</a:t>
            </a:r>
            <a:r>
              <a:rPr lang="zh-CN" altLang="en-US" sz="2400" b="1">
                <a:solidFill>
                  <a:srgbClr val="FF0000"/>
                </a:solidFill>
                <a:latin typeface="幼圆" panose="02010509060101010101" pitchFamily="49" charset="-122"/>
                <a:ea typeface="幼圆" panose="02010509060101010101" pitchFamily="49" charset="-122"/>
              </a:rPr>
              <a:t>2.</a:t>
            </a:r>
            <a:r>
              <a:rPr lang="en-US" altLang="zh-CN" sz="2400" b="1">
                <a:solidFill>
                  <a:srgbClr val="FF0000"/>
                </a:solidFill>
                <a:latin typeface="幼圆" panose="02010509060101010101" pitchFamily="49" charset="-122"/>
                <a:ea typeface="幼圆" panose="02010509060101010101" pitchFamily="49" charset="-122"/>
              </a:rPr>
              <a:t>56</a:t>
            </a:r>
            <a:r>
              <a:rPr lang="zh-CN" altLang="en-US" sz="2400" b="1">
                <a:solidFill>
                  <a:srgbClr val="FF0000"/>
                </a:solidFill>
                <a:latin typeface="幼圆" panose="02010509060101010101" pitchFamily="49" charset="-122"/>
                <a:ea typeface="幼圆" panose="02010509060101010101" pitchFamily="49" charset="-122"/>
              </a:rPr>
              <a:t>%</a:t>
            </a:r>
            <a:endParaRPr lang="zh-CN" altLang="en-US" sz="2400" b="1">
              <a:solidFill>
                <a:srgbClr val="FF0000"/>
              </a:solidFill>
              <a:latin typeface="幼圆" panose="02010509060101010101" pitchFamily="49" charset="-122"/>
              <a:ea typeface="幼圆" panose="02010509060101010101" pitchFamily="49" charset="-122"/>
            </a:endParaRPr>
          </a:p>
        </p:txBody>
      </p:sp>
      <p:pic>
        <p:nvPicPr>
          <p:cNvPr id="2" name="图片 1" descr="融资融券余额"/>
          <p:cNvPicPr>
            <a:picLocks noChangeAspect="1"/>
          </p:cNvPicPr>
          <p:nvPr/>
        </p:nvPicPr>
        <p:blipFill>
          <a:blip r:embed="rId1"/>
          <a:stretch>
            <a:fillRect/>
          </a:stretch>
        </p:blipFill>
        <p:spPr>
          <a:xfrm>
            <a:off x="756920" y="1003935"/>
            <a:ext cx="7628890" cy="4585335"/>
          </a:xfrm>
          <a:prstGeom prst="rect">
            <a:avLst/>
          </a:prstGeom>
        </p:spPr>
      </p:pic>
      <p:sp>
        <p:nvSpPr>
          <p:cNvPr id="4" name="箭头: 上 23"/>
          <p:cNvSpPr/>
          <p:nvPr/>
        </p:nvSpPr>
        <p:spPr bwMode="auto">
          <a:xfrm rot="10800000">
            <a:off x="5513705" y="5685132"/>
            <a:ext cx="288032" cy="576064"/>
          </a:xfrm>
          <a:prstGeom prst="upArrow">
            <a:avLst/>
          </a:prstGeom>
          <a:solidFill>
            <a:srgbClr val="33CC33"/>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33CC33"/>
              </a:solidFill>
              <a:effectLst/>
              <a:latin typeface="Arial" panose="020B0604020202020204" pitchFamily="34" charset="0"/>
              <a:ea typeface="幼圆" panose="02010509060101010101" pitchFamily="49" charset="-122"/>
            </a:endParaRP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商品期货合约概览</a:t>
            </a:r>
            <a:endParaRPr lang="zh-CN" altLang="en-US" sz="2400" b="1">
              <a:solidFill>
                <a:srgbClr val="000066"/>
              </a:solidFill>
              <a:latin typeface="幼圆" panose="02010509060101010101" pitchFamily="49" charset="-122"/>
              <a:ea typeface="幼圆" panose="02010509060101010101" pitchFamily="49" charset="-122"/>
            </a:endParaRPr>
          </a:p>
        </p:txBody>
      </p:sp>
      <p:sp>
        <p:nvSpPr>
          <p:cNvPr id="4" name="文本框 3"/>
          <p:cNvSpPr txBox="1"/>
          <p:nvPr/>
        </p:nvSpPr>
        <p:spPr bwMode="auto">
          <a:xfrm>
            <a:off x="825858" y="5098937"/>
            <a:ext cx="8231187" cy="1322070"/>
          </a:xfrm>
          <a:prstGeom prst="rect">
            <a:avLst/>
          </a:prstGeom>
          <a:noFill/>
          <a:ln w="9525">
            <a:noFill/>
            <a:miter lim="800000"/>
          </a:ln>
        </p:spPr>
        <p:txBody>
          <a:bodyPr wrap="square" rtlCol="0">
            <a:spAutoFit/>
          </a:bodyPr>
          <a:lstStyle/>
          <a:p>
            <a:pPr algn="just"/>
            <a:r>
              <a:rPr lang="zh-CN" b="1">
                <a:latin typeface="幼圆" panose="02010509060101010101" pitchFamily="49" charset="-122"/>
                <a:ea typeface="幼圆" panose="02010509060101010101" pitchFamily="49" charset="-122"/>
              </a:rPr>
              <a:t>苹果</a:t>
            </a:r>
            <a:r>
              <a:rPr b="1">
                <a:latin typeface="幼圆" panose="02010509060101010101" pitchFamily="49" charset="-122"/>
                <a:ea typeface="幼圆" panose="02010509060101010101" pitchFamily="49" charset="-122"/>
              </a:rPr>
              <a:t>期价大幅上涨的主要原因是，一是前期部分产区发生</a:t>
            </a:r>
            <a:endParaRPr b="1">
              <a:latin typeface="幼圆" panose="02010509060101010101" pitchFamily="49" charset="-122"/>
              <a:ea typeface="幼圆" panose="02010509060101010101" pitchFamily="49" charset="-122"/>
            </a:endParaRPr>
          </a:p>
          <a:p>
            <a:pPr algn="just"/>
            <a:r>
              <a:rPr b="1">
                <a:latin typeface="幼圆" panose="02010509060101010101" pitchFamily="49" charset="-122"/>
                <a:ea typeface="幼圆" panose="02010509060101010101" pitchFamily="49" charset="-122"/>
              </a:rPr>
              <a:t>冰雹及坐果状况欠佳，引发市场担忧新季产量，炒作加剧，二是</a:t>
            </a:r>
            <a:endParaRPr b="1">
              <a:latin typeface="幼圆" panose="02010509060101010101" pitchFamily="49" charset="-122"/>
              <a:ea typeface="幼圆" panose="02010509060101010101" pitchFamily="49" charset="-122"/>
            </a:endParaRPr>
          </a:p>
          <a:p>
            <a:pPr algn="just"/>
            <a:r>
              <a:rPr b="1">
                <a:latin typeface="幼圆" panose="02010509060101010101" pitchFamily="49" charset="-122"/>
                <a:ea typeface="幼圆" panose="02010509060101010101" pitchFamily="49" charset="-122"/>
              </a:rPr>
              <a:t>现货带动近月合约的大幅拉涨，使得近远月价差大幅扩大，市场</a:t>
            </a:r>
            <a:endParaRPr b="1">
              <a:latin typeface="幼圆" panose="02010509060101010101" pitchFamily="49" charset="-122"/>
              <a:ea typeface="幼圆" panose="02010509060101010101" pitchFamily="49" charset="-122"/>
            </a:endParaRPr>
          </a:p>
          <a:p>
            <a:pPr algn="just"/>
            <a:r>
              <a:rPr b="1">
                <a:latin typeface="幼圆" panose="02010509060101010101" pitchFamily="49" charset="-122"/>
                <a:ea typeface="幼圆" panose="02010509060101010101" pitchFamily="49" charset="-122"/>
              </a:rPr>
              <a:t>认为在旧季苹果高位的情况下，新季苹果开秤价难以大幅下跌。</a:t>
            </a:r>
            <a:endParaRPr b="1">
              <a:latin typeface="幼圆" panose="02010509060101010101" pitchFamily="49" charset="-122"/>
              <a:ea typeface="幼圆" panose="02010509060101010101" pitchFamily="49" charset="-122"/>
            </a:endParaRPr>
          </a:p>
        </p:txBody>
      </p:sp>
      <p:pic>
        <p:nvPicPr>
          <p:cNvPr id="3" name="图片 2" descr="商品期货合约概览"/>
          <p:cNvPicPr>
            <a:picLocks noChangeAspect="1"/>
          </p:cNvPicPr>
          <p:nvPr/>
        </p:nvPicPr>
        <p:blipFill>
          <a:blip r:embed="rId1"/>
          <a:stretch>
            <a:fillRect/>
          </a:stretch>
        </p:blipFill>
        <p:spPr>
          <a:xfrm>
            <a:off x="826135" y="935355"/>
            <a:ext cx="7143115" cy="4163695"/>
          </a:xfrm>
          <a:prstGeom prst="rect">
            <a:avLst/>
          </a:prstGeom>
        </p:spPr>
      </p:pic>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本月两市市值前十</a:t>
            </a:r>
            <a:endParaRPr lang="zh-CN" altLang="en-US" sz="2400" b="1">
              <a:solidFill>
                <a:srgbClr val="000066"/>
              </a:solidFill>
              <a:latin typeface="幼圆" panose="02010509060101010101" pitchFamily="49" charset="-122"/>
              <a:ea typeface="幼圆" panose="02010509060101010101" pitchFamily="49" charset="-122"/>
            </a:endParaRPr>
          </a:p>
        </p:txBody>
      </p:sp>
      <p:graphicFrame>
        <p:nvGraphicFramePr>
          <p:cNvPr id="2" name="表格 1"/>
          <p:cNvGraphicFramePr/>
          <p:nvPr/>
        </p:nvGraphicFramePr>
        <p:xfrm>
          <a:off x="635" y="893445"/>
          <a:ext cx="9133840" cy="5574030"/>
        </p:xfrm>
        <a:graphic>
          <a:graphicData uri="http://schemas.openxmlformats.org/drawingml/2006/table">
            <a:tbl>
              <a:tblPr firstRow="1" bandRow="1">
                <a:tableStyleId>{5C22544A-7EE6-4342-B048-85BDC9FD1C3A}</a:tableStyleId>
              </a:tblPr>
              <a:tblGrid>
                <a:gridCol w="1767205"/>
                <a:gridCol w="2684780"/>
                <a:gridCol w="1735455"/>
                <a:gridCol w="2946400"/>
              </a:tblGrid>
              <a:tr h="506730">
                <a:tc>
                  <a:txBody>
                    <a:bodyPr/>
                    <a:p>
                      <a:pPr indent="0" algn="ctr">
                        <a:lnSpc>
                          <a:spcPct val="110000"/>
                        </a:lnSpc>
                        <a:buNone/>
                      </a:pPr>
                      <a:r>
                        <a:rPr lang="zh-CN" sz="2000" b="1">
                          <a:solidFill>
                            <a:srgbClr val="FFFFFF"/>
                          </a:solidFill>
                          <a:latin typeface="Arial" panose="020B0604020202020204" pitchFamily="34" charset="0"/>
                          <a:ea typeface="宋体" panose="02010600030101010101" pitchFamily="2" charset="-122"/>
                        </a:rPr>
                        <a:t>沪市</a:t>
                      </a:r>
                      <a:endParaRPr lang="zh-CN" altLang="en-US" sz="2000" b="1">
                        <a:solidFill>
                          <a:srgbClr val="FFFFFF"/>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9BC2E6"/>
                      </a:solidFill>
                      <a:prstDash val="solid"/>
                      <a:headEnd type="none" w="med" len="med"/>
                      <a:tailEnd type="none" w="med" len="med"/>
                    </a:lnL>
                    <a:lnR>
                      <a:noFill/>
                    </a:lnR>
                    <a:lnT w="6350" cap="flat" cmpd="sng">
                      <a:solidFill>
                        <a:srgbClr val="9BC2E6"/>
                      </a:solidFill>
                      <a:prstDash val="solid"/>
                      <a:headEnd type="none" w="med" len="med"/>
                      <a:tailEnd type="none" w="med" len="med"/>
                    </a:lnT>
                    <a:lnB w="6350" cap="flat" cmpd="sng">
                      <a:solidFill>
                        <a:srgbClr val="9BC2E6"/>
                      </a:solidFill>
                      <a:prstDash val="solid"/>
                      <a:headEnd type="none" w="med" len="med"/>
                      <a:tailEnd type="none" w="med" len="med"/>
                    </a:lnB>
                    <a:lnTlToBr>
                      <a:noFill/>
                    </a:lnTlToBr>
                    <a:lnBlToTr>
                      <a:noFill/>
                    </a:lnBlToTr>
                    <a:solidFill>
                      <a:srgbClr val="5B9BD5"/>
                    </a:solidFill>
                  </a:tcPr>
                </a:tc>
                <a:tc>
                  <a:txBody>
                    <a:bodyPr/>
                    <a:p>
                      <a:pPr indent="0" algn="ctr">
                        <a:lnSpc>
                          <a:spcPct val="110000"/>
                        </a:lnSpc>
                        <a:buNone/>
                      </a:pPr>
                      <a:r>
                        <a:rPr lang="zh-CN" sz="2000" b="1">
                          <a:solidFill>
                            <a:srgbClr val="FFFFFF"/>
                          </a:solidFill>
                          <a:latin typeface="Arial" panose="020B0604020202020204" pitchFamily="34" charset="0"/>
                          <a:ea typeface="宋体" panose="02010600030101010101" pitchFamily="2" charset="-122"/>
                        </a:rPr>
                        <a:t>市值（亿元）</a:t>
                      </a:r>
                      <a:endParaRPr lang="zh-CN" altLang="en-US" sz="2000" b="1">
                        <a:solidFill>
                          <a:srgbClr val="FFFFFF"/>
                        </a:solidFill>
                        <a:latin typeface="Arial" panose="020B0604020202020204" pitchFamily="34" charset="0"/>
                        <a:ea typeface="宋体" panose="02010600030101010101" pitchFamily="2" charset="-122"/>
                      </a:endParaRPr>
                    </a:p>
                  </a:txBody>
                  <a:tcPr marL="12700" marR="12700" marT="12700" vert="horz" anchor="ctr">
                    <a:lnL>
                      <a:noFill/>
                    </a:lnL>
                    <a:lnR>
                      <a:noFill/>
                    </a:lnR>
                    <a:lnT w="6350" cap="flat" cmpd="sng">
                      <a:solidFill>
                        <a:srgbClr val="9BC2E6"/>
                      </a:solidFill>
                      <a:prstDash val="solid"/>
                      <a:headEnd type="none" w="med" len="med"/>
                      <a:tailEnd type="none" w="med" len="med"/>
                    </a:lnT>
                    <a:lnB w="6350" cap="flat" cmpd="sng">
                      <a:solidFill>
                        <a:srgbClr val="9BC2E6"/>
                      </a:solidFill>
                      <a:prstDash val="solid"/>
                      <a:headEnd type="none" w="med" len="med"/>
                      <a:tailEnd type="none" w="med" len="med"/>
                    </a:lnB>
                    <a:lnTlToBr>
                      <a:noFill/>
                    </a:lnTlToBr>
                    <a:lnBlToTr>
                      <a:noFill/>
                    </a:lnBlToTr>
                    <a:solidFill>
                      <a:srgbClr val="5B9BD5"/>
                    </a:solidFill>
                  </a:tcPr>
                </a:tc>
                <a:tc>
                  <a:txBody>
                    <a:bodyPr/>
                    <a:p>
                      <a:pPr indent="0" algn="ctr">
                        <a:lnSpc>
                          <a:spcPct val="110000"/>
                        </a:lnSpc>
                        <a:buNone/>
                      </a:pPr>
                      <a:r>
                        <a:rPr lang="zh-CN" sz="2000" b="1">
                          <a:solidFill>
                            <a:srgbClr val="FFFFFF"/>
                          </a:solidFill>
                          <a:latin typeface="Arial" panose="020B0604020202020204" pitchFamily="34" charset="0"/>
                          <a:ea typeface="宋体" panose="02010600030101010101" pitchFamily="2" charset="-122"/>
                        </a:rPr>
                        <a:t>深市</a:t>
                      </a:r>
                      <a:endParaRPr lang="zh-CN" altLang="en-US" sz="2000" b="1">
                        <a:solidFill>
                          <a:srgbClr val="FFFFFF"/>
                        </a:solidFill>
                        <a:latin typeface="Arial" panose="020B0604020202020204" pitchFamily="34" charset="0"/>
                        <a:ea typeface="宋体" panose="02010600030101010101" pitchFamily="2" charset="-122"/>
                      </a:endParaRPr>
                    </a:p>
                  </a:txBody>
                  <a:tcPr marL="12700" marR="12700" marT="12700" vert="horz" anchor="ctr">
                    <a:lnL>
                      <a:noFill/>
                    </a:lnL>
                    <a:lnR>
                      <a:noFill/>
                    </a:lnR>
                    <a:lnT w="6350" cap="flat" cmpd="sng">
                      <a:solidFill>
                        <a:srgbClr val="9BC2E6"/>
                      </a:solidFill>
                      <a:prstDash val="solid"/>
                      <a:headEnd type="none" w="med" len="med"/>
                      <a:tailEnd type="none" w="med" len="med"/>
                    </a:lnT>
                    <a:lnB w="6350" cap="flat" cmpd="sng">
                      <a:solidFill>
                        <a:srgbClr val="9BC2E6"/>
                      </a:solidFill>
                      <a:prstDash val="solid"/>
                      <a:headEnd type="none" w="med" len="med"/>
                      <a:tailEnd type="none" w="med" len="med"/>
                    </a:lnB>
                    <a:lnTlToBr>
                      <a:noFill/>
                    </a:lnTlToBr>
                    <a:lnBlToTr>
                      <a:noFill/>
                    </a:lnBlToTr>
                    <a:solidFill>
                      <a:srgbClr val="5B9BD5"/>
                    </a:solidFill>
                  </a:tcPr>
                </a:tc>
                <a:tc>
                  <a:txBody>
                    <a:bodyPr/>
                    <a:p>
                      <a:pPr indent="0" algn="ctr">
                        <a:lnSpc>
                          <a:spcPct val="110000"/>
                        </a:lnSpc>
                        <a:buNone/>
                      </a:pPr>
                      <a:r>
                        <a:rPr lang="zh-CN" sz="2000" b="1">
                          <a:solidFill>
                            <a:srgbClr val="FFFFFF"/>
                          </a:solidFill>
                          <a:latin typeface="Arial" panose="020B0604020202020204" pitchFamily="34" charset="0"/>
                          <a:ea typeface="宋体" panose="02010600030101010101" pitchFamily="2" charset="-122"/>
                        </a:rPr>
                        <a:t>市值（亿元）</a:t>
                      </a:r>
                      <a:endParaRPr lang="zh-CN" altLang="en-US" sz="2000" b="1">
                        <a:solidFill>
                          <a:srgbClr val="FFFFFF"/>
                        </a:solidFill>
                        <a:latin typeface="Arial" panose="020B0604020202020204" pitchFamily="34" charset="0"/>
                        <a:ea typeface="宋体" panose="02010600030101010101" pitchFamily="2" charset="-122"/>
                      </a:endParaRPr>
                    </a:p>
                  </a:txBody>
                  <a:tcPr marL="12700" marR="12700" marT="12700" vert="horz" anchor="ctr">
                    <a:lnL>
                      <a:noFill/>
                    </a:lnL>
                    <a:lnR w="6350" cap="flat" cmpd="sng">
                      <a:solidFill>
                        <a:srgbClr val="9BC2E6"/>
                      </a:solidFill>
                      <a:prstDash val="solid"/>
                      <a:headEnd type="none" w="med" len="med"/>
                      <a:tailEnd type="none" w="med" len="med"/>
                    </a:lnR>
                    <a:lnT w="6350" cap="flat" cmpd="sng">
                      <a:solidFill>
                        <a:srgbClr val="9BC2E6"/>
                      </a:solidFill>
                      <a:prstDash val="solid"/>
                      <a:headEnd type="none" w="med" len="med"/>
                      <a:tailEnd type="none" w="med" len="med"/>
                    </a:lnT>
                    <a:lnB w="6350" cap="flat" cmpd="sng">
                      <a:solidFill>
                        <a:srgbClr val="9BC2E6"/>
                      </a:solidFill>
                      <a:prstDash val="solid"/>
                      <a:headEnd type="none" w="med" len="med"/>
                      <a:tailEnd type="none" w="med" len="med"/>
                    </a:lnB>
                    <a:lnTlToBr>
                      <a:noFill/>
                    </a:lnTlToBr>
                    <a:lnBlToTr>
                      <a:noFill/>
                    </a:lnBlToTr>
                    <a:solidFill>
                      <a:srgbClr val="5B9BD5"/>
                    </a:solidFill>
                  </a:tcPr>
                </a:tc>
              </a:tr>
              <a:tr h="506730">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工商银行</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9BC2E6"/>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10000"/>
                        </a:lnSpc>
                        <a:buNone/>
                      </a:pPr>
                      <a:r>
                        <a:rPr lang="en-US" sz="2000" b="1">
                          <a:solidFill>
                            <a:srgbClr val="000000"/>
                          </a:solidFill>
                          <a:latin typeface="宋体" panose="02010600030101010101" pitchFamily="2" charset="-122"/>
                        </a:rPr>
                        <a:t>19,777.8690</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9BC2E6"/>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五粮液</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9BC2E6"/>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10000"/>
                        </a:lnSpc>
                        <a:buNone/>
                      </a:pPr>
                      <a:r>
                        <a:rPr lang="en-US" sz="2000" b="1">
                          <a:solidFill>
                            <a:srgbClr val="000000"/>
                          </a:solidFill>
                          <a:latin typeface="宋体" panose="02010600030101010101" pitchFamily="2" charset="-122"/>
                        </a:rPr>
                        <a:t>3,844.7327</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9BC2E6"/>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r>
              <a:tr h="506730">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中国平安</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en-US" sz="2000" b="1">
                          <a:solidFill>
                            <a:srgbClr val="000000"/>
                          </a:solidFill>
                          <a:latin typeface="宋体" panose="02010600030101010101" pitchFamily="2" charset="-122"/>
                        </a:rPr>
                        <a:t>13,964.6706</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美的集团</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en-US" sz="2000" b="1">
                          <a:solidFill>
                            <a:srgbClr val="000000"/>
                          </a:solidFill>
                          <a:latin typeface="宋体" panose="02010600030101010101" pitchFamily="2" charset="-122"/>
                        </a:rPr>
                        <a:t>3,270.5527</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06730">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建设银行</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10000"/>
                        </a:lnSpc>
                        <a:buNone/>
                      </a:pPr>
                      <a:r>
                        <a:rPr lang="en-US" sz="2000" b="1">
                          <a:solidFill>
                            <a:srgbClr val="000000"/>
                          </a:solidFill>
                          <a:latin typeface="宋体" panose="02010600030101010101" pitchFamily="2" charset="-122"/>
                        </a:rPr>
                        <a:t>13,679.6613</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格力电器</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10000"/>
                        </a:lnSpc>
                        <a:buNone/>
                      </a:pPr>
                      <a:r>
                        <a:rPr lang="en-US" sz="2000" b="1">
                          <a:solidFill>
                            <a:srgbClr val="000000"/>
                          </a:solidFill>
                          <a:latin typeface="宋体" panose="02010600030101010101" pitchFamily="2" charset="-122"/>
                        </a:rPr>
                        <a:t>3,149.2351</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r>
              <a:tr h="506730">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农业银行</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en-US" sz="2000" b="1">
                          <a:solidFill>
                            <a:srgbClr val="000000"/>
                          </a:solidFill>
                          <a:latin typeface="宋体" panose="02010600030101010101" pitchFamily="2" charset="-122"/>
                        </a:rPr>
                        <a:t>12,953.8955</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万科A</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en-US" sz="2000" b="1">
                          <a:solidFill>
                            <a:srgbClr val="000000"/>
                          </a:solidFill>
                          <a:latin typeface="宋体" panose="02010600030101010101" pitchFamily="2" charset="-122"/>
                        </a:rPr>
                        <a:t>3,013.9264</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06730">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中国石油</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10000"/>
                        </a:lnSpc>
                        <a:buNone/>
                      </a:pPr>
                      <a:r>
                        <a:rPr lang="en-US" sz="2000" b="1">
                          <a:solidFill>
                            <a:srgbClr val="000000"/>
                          </a:solidFill>
                          <a:latin typeface="宋体" panose="02010600030101010101" pitchFamily="2" charset="-122"/>
                        </a:rPr>
                        <a:t>12,291.8527</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海康威视</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10000"/>
                        </a:lnSpc>
                        <a:buNone/>
                      </a:pPr>
                      <a:r>
                        <a:rPr lang="en-US" sz="2000" b="1">
                          <a:solidFill>
                            <a:srgbClr val="000000"/>
                          </a:solidFill>
                          <a:latin typeface="宋体" panose="02010600030101010101" pitchFamily="2" charset="-122"/>
                        </a:rPr>
                        <a:t>2,282.8954</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r>
              <a:tr h="506730">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贵州茅台</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en-US" sz="2000" b="1">
                          <a:solidFill>
                            <a:srgbClr val="000000"/>
                          </a:solidFill>
                          <a:latin typeface="宋体" panose="02010600030101010101" pitchFamily="2" charset="-122"/>
                        </a:rPr>
                        <a:t>10,949.0200</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温氏股份（</a:t>
                      </a:r>
                      <a:r>
                        <a:rPr lang="en-US" altLang="zh-CN" sz="2000" b="1">
                          <a:solidFill>
                            <a:srgbClr val="000000"/>
                          </a:solidFill>
                          <a:latin typeface="Arial" panose="020B0604020202020204" pitchFamily="34" charset="0"/>
                          <a:ea typeface="宋体" panose="02010600030101010101" pitchFamily="2" charset="-122"/>
                        </a:rPr>
                        <a:t>↑1</a:t>
                      </a:r>
                      <a:r>
                        <a:rPr lang="zh-CN" sz="2000" b="1">
                          <a:solidFill>
                            <a:srgbClr val="000000"/>
                          </a:solidFill>
                          <a:latin typeface="Arial" panose="020B0604020202020204" pitchFamily="34" charset="0"/>
                          <a:ea typeface="宋体" panose="02010600030101010101" pitchFamily="2" charset="-122"/>
                        </a:rPr>
                        <a:t>）</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en-US" sz="2000" b="1">
                          <a:solidFill>
                            <a:srgbClr val="000000"/>
                          </a:solidFill>
                          <a:latin typeface="宋体" panose="02010600030101010101" pitchFamily="2" charset="-122"/>
                        </a:rPr>
                        <a:t>2,071.0499</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06730">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中国银行</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10000"/>
                        </a:lnSpc>
                        <a:buNone/>
                      </a:pPr>
                      <a:r>
                        <a:rPr lang="en-US" sz="2000" b="1">
                          <a:solidFill>
                            <a:srgbClr val="000000"/>
                          </a:solidFill>
                          <a:latin typeface="宋体" panose="02010600030101010101" pitchFamily="2" charset="-122"/>
                        </a:rPr>
                        <a:t>10,191.9088</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平安银行（</a:t>
                      </a:r>
                      <a:r>
                        <a:rPr lang="en-US" altLang="zh-CN" sz="2000" b="1">
                          <a:solidFill>
                            <a:srgbClr val="000000"/>
                          </a:solidFill>
                          <a:latin typeface="Arial" panose="020B0604020202020204" pitchFamily="34" charset="0"/>
                          <a:ea typeface="宋体" panose="02010600030101010101" pitchFamily="2" charset="-122"/>
                        </a:rPr>
                        <a:t>↓1</a:t>
                      </a:r>
                      <a:r>
                        <a:rPr lang="zh-CN" sz="2000" b="1">
                          <a:solidFill>
                            <a:srgbClr val="000000"/>
                          </a:solidFill>
                          <a:latin typeface="Arial" panose="020B0604020202020204" pitchFamily="34" charset="0"/>
                          <a:ea typeface="宋体" panose="02010600030101010101" pitchFamily="2" charset="-122"/>
                        </a:rPr>
                        <a:t>）</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10000"/>
                        </a:lnSpc>
                        <a:buNone/>
                      </a:pPr>
                      <a:r>
                        <a:rPr lang="en-US" sz="2000" b="1">
                          <a:solidFill>
                            <a:srgbClr val="000000"/>
                          </a:solidFill>
                          <a:latin typeface="宋体" panose="02010600030101010101" pitchFamily="2" charset="-122"/>
                        </a:rPr>
                        <a:t>2,055.2982</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r>
              <a:tr h="506730">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招商银行</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en-US" sz="2000" b="1">
                          <a:solidFill>
                            <a:srgbClr val="000000"/>
                          </a:solidFill>
                          <a:latin typeface="宋体" panose="02010600030101010101" pitchFamily="2" charset="-122"/>
                        </a:rPr>
                        <a:t>8,498.2009</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迈瑞医疗（</a:t>
                      </a:r>
                      <a:r>
                        <a:rPr lang="en-US" altLang="zh-CN" sz="2000" b="1">
                          <a:solidFill>
                            <a:srgbClr val="000000"/>
                          </a:solidFill>
                          <a:latin typeface="Arial" panose="020B0604020202020204" pitchFamily="34" charset="0"/>
                          <a:ea typeface="宋体" panose="02010600030101010101" pitchFamily="2" charset="-122"/>
                        </a:rPr>
                        <a:t>↑3</a:t>
                      </a:r>
                      <a:r>
                        <a:rPr lang="zh-CN" sz="2000" b="1">
                          <a:solidFill>
                            <a:srgbClr val="000000"/>
                          </a:solidFill>
                          <a:latin typeface="Arial" panose="020B0604020202020204" pitchFamily="34" charset="0"/>
                          <a:ea typeface="宋体" panose="02010600030101010101" pitchFamily="2" charset="-122"/>
                        </a:rPr>
                        <a:t>）</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en-US" sz="2000" b="1">
                          <a:solidFill>
                            <a:srgbClr val="000000"/>
                          </a:solidFill>
                          <a:latin typeface="宋体" panose="02010600030101010101" pitchFamily="2" charset="-122"/>
                        </a:rPr>
                        <a:t>1,867.3018</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06730">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中国人寿</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10000"/>
                        </a:lnSpc>
                        <a:buNone/>
                      </a:pPr>
                      <a:r>
                        <a:rPr lang="en-US" sz="2000" b="1">
                          <a:solidFill>
                            <a:srgbClr val="000000"/>
                          </a:solidFill>
                          <a:latin typeface="宋体" panose="02010600030101010101" pitchFamily="2" charset="-122"/>
                        </a:rPr>
                        <a:t>6,590.5287</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招商蛇口（</a:t>
                      </a:r>
                      <a:r>
                        <a:rPr lang="en-US" altLang="zh-CN" sz="2000" b="1">
                          <a:solidFill>
                            <a:srgbClr val="000000"/>
                          </a:solidFill>
                          <a:latin typeface="Arial" panose="020B0604020202020204" pitchFamily="34" charset="0"/>
                          <a:ea typeface="宋体" panose="02010600030101010101" pitchFamily="2" charset="-122"/>
                        </a:rPr>
                        <a:t>↑1</a:t>
                      </a:r>
                      <a:r>
                        <a:rPr lang="zh-CN" sz="2000" b="1">
                          <a:solidFill>
                            <a:srgbClr val="000000"/>
                          </a:solidFill>
                          <a:latin typeface="Arial" panose="020B0604020202020204" pitchFamily="34" charset="0"/>
                          <a:ea typeface="宋体" panose="02010600030101010101" pitchFamily="2" charset="-122"/>
                        </a:rPr>
                        <a:t>）</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10000"/>
                        </a:lnSpc>
                        <a:buNone/>
                      </a:pPr>
                      <a:r>
                        <a:rPr lang="en-US" sz="2000" b="1">
                          <a:solidFill>
                            <a:srgbClr val="000000"/>
                          </a:solidFill>
                          <a:latin typeface="宋体" panose="02010600030101010101" pitchFamily="2" charset="-122"/>
                        </a:rPr>
                        <a:t>1,695.4228</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r>
              <a:tr h="506730">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中国石化</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en-US" sz="2000" b="1">
                          <a:solidFill>
                            <a:srgbClr val="000000"/>
                          </a:solidFill>
                          <a:latin typeface="宋体" panose="02010600030101010101" pitchFamily="2" charset="-122"/>
                        </a:rPr>
                        <a:t>6,391.1793</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洋河股份（</a:t>
                      </a:r>
                      <a:r>
                        <a:rPr lang="en-US" altLang="zh-CN" sz="2000" b="1">
                          <a:solidFill>
                            <a:srgbClr val="000000"/>
                          </a:solidFill>
                          <a:latin typeface="Arial" panose="020B0604020202020204" pitchFamily="34" charset="0"/>
                          <a:ea typeface="宋体" panose="02010600030101010101" pitchFamily="2" charset="-122"/>
                        </a:rPr>
                        <a:t>↓2</a:t>
                      </a:r>
                      <a:r>
                        <a:rPr lang="zh-CN" sz="2000" b="1">
                          <a:solidFill>
                            <a:srgbClr val="000000"/>
                          </a:solidFill>
                          <a:latin typeface="Arial" panose="020B0604020202020204" pitchFamily="34" charset="0"/>
                          <a:ea typeface="宋体" panose="02010600030101010101" pitchFamily="2" charset="-122"/>
                        </a:rPr>
                        <a:t>）</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en-US" sz="2000" b="1">
                          <a:solidFill>
                            <a:srgbClr val="000000"/>
                          </a:solidFill>
                          <a:latin typeface="宋体" panose="02010600030101010101" pitchFamily="2" charset="-122"/>
                        </a:rPr>
                        <a:t>1,685.7168</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本月涨幅居前个股</a:t>
            </a:r>
            <a:r>
              <a:rPr lang="en-US" altLang="zh-CN" sz="2400" b="1">
                <a:solidFill>
                  <a:srgbClr val="000066"/>
                </a:solidFill>
                <a:latin typeface="幼圆" panose="02010509060101010101" pitchFamily="49" charset="-122"/>
                <a:ea typeface="幼圆" panose="02010509060101010101" pitchFamily="49" charset="-122"/>
              </a:rPr>
              <a:t>(</a:t>
            </a:r>
            <a:r>
              <a:rPr lang="zh-CN" altLang="zh-CN" sz="2400" b="1">
                <a:solidFill>
                  <a:srgbClr val="000066"/>
                </a:solidFill>
                <a:latin typeface="幼圆" panose="02010509060101010101" pitchFamily="49" charset="-122"/>
                <a:ea typeface="幼圆" panose="02010509060101010101" pitchFamily="49" charset="-122"/>
              </a:rPr>
              <a:t>去除发行不足一年新股</a:t>
            </a:r>
            <a:r>
              <a:rPr lang="en-US" altLang="zh-CN" sz="2400" b="1">
                <a:solidFill>
                  <a:srgbClr val="000066"/>
                </a:solidFill>
                <a:latin typeface="幼圆" panose="02010509060101010101" pitchFamily="49" charset="-122"/>
                <a:ea typeface="幼圆" panose="02010509060101010101" pitchFamily="49" charset="-122"/>
              </a:rPr>
              <a:t>)</a:t>
            </a:r>
            <a:endParaRPr lang="en-US" altLang="zh-CN" sz="2400" b="1">
              <a:solidFill>
                <a:srgbClr val="000066"/>
              </a:solidFill>
              <a:latin typeface="幼圆" panose="02010509060101010101" pitchFamily="49" charset="-122"/>
              <a:ea typeface="幼圆" panose="02010509060101010101" pitchFamily="49" charset="-122"/>
            </a:endParaRPr>
          </a:p>
        </p:txBody>
      </p:sp>
      <p:graphicFrame>
        <p:nvGraphicFramePr>
          <p:cNvPr id="5" name="表格 4"/>
          <p:cNvGraphicFramePr/>
          <p:nvPr/>
        </p:nvGraphicFramePr>
        <p:xfrm>
          <a:off x="10795" y="908685"/>
          <a:ext cx="9112885" cy="5575300"/>
        </p:xfrm>
        <a:graphic>
          <a:graphicData uri="http://schemas.openxmlformats.org/drawingml/2006/table">
            <a:tbl>
              <a:tblPr firstRow="1" bandRow="1">
                <a:tableStyleId>{5C22544A-7EE6-4342-B048-85BDC9FD1C3A}</a:tableStyleId>
              </a:tblPr>
              <a:tblGrid>
                <a:gridCol w="1671955"/>
                <a:gridCol w="1277620"/>
                <a:gridCol w="1737360"/>
                <a:gridCol w="1606550"/>
                <a:gridCol w="2819400"/>
              </a:tblGrid>
              <a:tr h="627380">
                <a:tc>
                  <a:txBody>
                    <a:bodyPr/>
                    <a:p>
                      <a:pPr indent="0" algn="ctr">
                        <a:lnSpc>
                          <a:spcPct val="100000"/>
                        </a:lnSpc>
                        <a:buNone/>
                      </a:pPr>
                      <a:r>
                        <a:rPr lang="zh-CN" sz="2000" b="1">
                          <a:solidFill>
                            <a:srgbClr val="FFFFFF"/>
                          </a:solidFill>
                          <a:latin typeface="Arial" panose="020B0604020202020204" pitchFamily="34" charset="0"/>
                          <a:ea typeface="宋体" panose="02010600030101010101" pitchFamily="2" charset="-122"/>
                        </a:rPr>
                        <a:t>证券代码</a:t>
                      </a:r>
                      <a:endParaRPr lang="zh-CN" altLang="en-US" sz="2000" b="1">
                        <a:solidFill>
                          <a:srgbClr val="FFFFFF"/>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9BC2E6"/>
                      </a:solidFill>
                      <a:prstDash val="solid"/>
                      <a:headEnd type="none" w="med" len="med"/>
                      <a:tailEnd type="none" w="med" len="med"/>
                    </a:lnL>
                    <a:lnR>
                      <a:noFill/>
                    </a:lnR>
                    <a:lnT w="6350" cap="flat" cmpd="sng">
                      <a:solidFill>
                        <a:srgbClr val="9BC2E6"/>
                      </a:solidFill>
                      <a:prstDash val="solid"/>
                      <a:headEnd type="none" w="med" len="med"/>
                      <a:tailEnd type="none" w="med" len="med"/>
                    </a:lnT>
                    <a:lnB w="6350" cap="flat" cmpd="sng">
                      <a:solidFill>
                        <a:srgbClr val="9BC2E6"/>
                      </a:solidFill>
                      <a:prstDash val="solid"/>
                      <a:headEnd type="none" w="med" len="med"/>
                      <a:tailEnd type="none" w="med" len="med"/>
                    </a:lnB>
                    <a:lnTlToBr>
                      <a:noFill/>
                    </a:lnTlToBr>
                    <a:lnBlToTr>
                      <a:noFill/>
                    </a:lnBlToTr>
                    <a:solidFill>
                      <a:srgbClr val="5B9BD5"/>
                    </a:solidFill>
                  </a:tcPr>
                </a:tc>
                <a:tc>
                  <a:txBody>
                    <a:bodyPr/>
                    <a:p>
                      <a:pPr indent="0" algn="ctr">
                        <a:lnSpc>
                          <a:spcPct val="100000"/>
                        </a:lnSpc>
                        <a:buNone/>
                      </a:pPr>
                      <a:r>
                        <a:rPr lang="zh-CN" sz="2000" b="1">
                          <a:solidFill>
                            <a:srgbClr val="FFFFFF"/>
                          </a:solidFill>
                          <a:latin typeface="Arial" panose="020B0604020202020204" pitchFamily="34" charset="0"/>
                          <a:ea typeface="宋体" panose="02010600030101010101" pitchFamily="2" charset="-122"/>
                        </a:rPr>
                        <a:t>证券简称</a:t>
                      </a:r>
                      <a:endParaRPr lang="zh-CN" altLang="en-US" sz="2000" b="1">
                        <a:solidFill>
                          <a:srgbClr val="FFFFFF"/>
                        </a:solidFill>
                        <a:latin typeface="Arial" panose="020B0604020202020204" pitchFamily="34" charset="0"/>
                        <a:ea typeface="宋体" panose="02010600030101010101" pitchFamily="2" charset="-122"/>
                      </a:endParaRPr>
                    </a:p>
                  </a:txBody>
                  <a:tcPr marL="12700" marR="12700" marT="12700" vert="horz" anchor="ctr">
                    <a:lnL>
                      <a:noFill/>
                    </a:lnL>
                    <a:lnR>
                      <a:noFill/>
                    </a:lnR>
                    <a:lnT w="6350" cap="flat" cmpd="sng">
                      <a:solidFill>
                        <a:srgbClr val="9BC2E6"/>
                      </a:solidFill>
                      <a:prstDash val="solid"/>
                      <a:headEnd type="none" w="med" len="med"/>
                      <a:tailEnd type="none" w="med" len="med"/>
                    </a:lnT>
                    <a:lnB w="6350" cap="flat" cmpd="sng">
                      <a:solidFill>
                        <a:srgbClr val="9BC2E6"/>
                      </a:solidFill>
                      <a:prstDash val="solid"/>
                      <a:headEnd type="none" w="med" len="med"/>
                      <a:tailEnd type="none" w="med" len="med"/>
                    </a:lnB>
                    <a:lnTlToBr>
                      <a:noFill/>
                    </a:lnTlToBr>
                    <a:lnBlToTr>
                      <a:noFill/>
                    </a:lnBlToTr>
                    <a:solidFill>
                      <a:srgbClr val="5B9BD5"/>
                    </a:solidFill>
                  </a:tcPr>
                </a:tc>
                <a:tc>
                  <a:txBody>
                    <a:bodyPr/>
                    <a:p>
                      <a:pPr indent="0" algn="ctr">
                        <a:lnSpc>
                          <a:spcPct val="100000"/>
                        </a:lnSpc>
                        <a:buNone/>
                      </a:pPr>
                      <a:r>
                        <a:rPr lang="zh-CN" sz="2000" b="1">
                          <a:solidFill>
                            <a:srgbClr val="FFFFFF"/>
                          </a:solidFill>
                          <a:latin typeface="Arial" panose="020B0604020202020204" pitchFamily="34" charset="0"/>
                          <a:ea typeface="宋体" panose="02010600030101010101" pitchFamily="2" charset="-122"/>
                        </a:rPr>
                        <a:t>总市值（亿元）</a:t>
                      </a:r>
                      <a:endParaRPr lang="zh-CN" altLang="en-US" sz="2000" b="1">
                        <a:solidFill>
                          <a:srgbClr val="FFFFFF"/>
                        </a:solidFill>
                        <a:latin typeface="Arial" panose="020B0604020202020204" pitchFamily="34" charset="0"/>
                        <a:ea typeface="宋体" panose="02010600030101010101" pitchFamily="2" charset="-122"/>
                      </a:endParaRPr>
                    </a:p>
                  </a:txBody>
                  <a:tcPr marL="12700" marR="12700" marT="12700" vert="horz" anchor="ctr">
                    <a:lnL>
                      <a:noFill/>
                    </a:lnL>
                    <a:lnR>
                      <a:noFill/>
                    </a:lnR>
                    <a:lnT w="6350" cap="flat" cmpd="sng">
                      <a:solidFill>
                        <a:srgbClr val="9BC2E6"/>
                      </a:solidFill>
                      <a:prstDash val="solid"/>
                      <a:headEnd type="none" w="med" len="med"/>
                      <a:tailEnd type="none" w="med" len="med"/>
                    </a:lnT>
                    <a:lnB w="6350" cap="flat" cmpd="sng">
                      <a:solidFill>
                        <a:srgbClr val="9BC2E6"/>
                      </a:solidFill>
                      <a:prstDash val="solid"/>
                      <a:headEnd type="none" w="med" len="med"/>
                      <a:tailEnd type="none" w="med" len="med"/>
                    </a:lnB>
                    <a:lnTlToBr>
                      <a:noFill/>
                    </a:lnTlToBr>
                    <a:lnBlToTr>
                      <a:noFill/>
                    </a:lnBlToTr>
                    <a:solidFill>
                      <a:srgbClr val="5B9BD5"/>
                    </a:solidFill>
                  </a:tcPr>
                </a:tc>
                <a:tc>
                  <a:txBody>
                    <a:bodyPr/>
                    <a:p>
                      <a:pPr indent="0" algn="ctr">
                        <a:lnSpc>
                          <a:spcPct val="100000"/>
                        </a:lnSpc>
                        <a:buNone/>
                      </a:pPr>
                      <a:r>
                        <a:rPr lang="zh-CN" sz="2000" b="1">
                          <a:solidFill>
                            <a:srgbClr val="FFFFFF"/>
                          </a:solidFill>
                          <a:latin typeface="Arial" panose="020B0604020202020204" pitchFamily="34" charset="0"/>
                          <a:ea typeface="宋体" panose="02010600030101010101" pitchFamily="2" charset="-122"/>
                        </a:rPr>
                        <a:t>月涨幅（%）</a:t>
                      </a:r>
                      <a:endParaRPr lang="zh-CN" altLang="en-US" sz="2000" b="1">
                        <a:solidFill>
                          <a:srgbClr val="FFFFFF"/>
                        </a:solidFill>
                        <a:latin typeface="Arial" panose="020B0604020202020204" pitchFamily="34" charset="0"/>
                        <a:ea typeface="宋体" panose="02010600030101010101" pitchFamily="2" charset="-122"/>
                      </a:endParaRPr>
                    </a:p>
                  </a:txBody>
                  <a:tcPr marL="12700" marR="12700" marT="12700" vert="horz" anchor="ctr">
                    <a:lnL>
                      <a:noFill/>
                    </a:lnL>
                    <a:lnR>
                      <a:noFill/>
                    </a:lnR>
                    <a:lnT w="6350" cap="flat" cmpd="sng">
                      <a:solidFill>
                        <a:srgbClr val="9BC2E6"/>
                      </a:solidFill>
                      <a:prstDash val="solid"/>
                      <a:headEnd type="none" w="med" len="med"/>
                      <a:tailEnd type="none" w="med" len="med"/>
                    </a:lnT>
                    <a:lnB w="6350" cap="flat" cmpd="sng">
                      <a:solidFill>
                        <a:srgbClr val="9BC2E6"/>
                      </a:solidFill>
                      <a:prstDash val="solid"/>
                      <a:headEnd type="none" w="med" len="med"/>
                      <a:tailEnd type="none" w="med" len="med"/>
                    </a:lnB>
                    <a:lnTlToBr>
                      <a:noFill/>
                    </a:lnTlToBr>
                    <a:lnBlToTr>
                      <a:noFill/>
                    </a:lnBlToTr>
                    <a:solidFill>
                      <a:srgbClr val="5B9BD5"/>
                    </a:solidFill>
                  </a:tcPr>
                </a:tc>
                <a:tc>
                  <a:txBody>
                    <a:bodyPr/>
                    <a:p>
                      <a:pPr indent="0" algn="ctr">
                        <a:lnSpc>
                          <a:spcPct val="100000"/>
                        </a:lnSpc>
                        <a:buNone/>
                      </a:pPr>
                      <a:r>
                        <a:rPr lang="zh-CN" sz="2000" b="1">
                          <a:solidFill>
                            <a:srgbClr val="FFFFFF"/>
                          </a:solidFill>
                          <a:latin typeface="Arial" panose="020B0604020202020204" pitchFamily="34" charset="0"/>
                          <a:ea typeface="宋体" panose="02010600030101010101" pitchFamily="2" charset="-122"/>
                        </a:rPr>
                        <a:t>行业</a:t>
                      </a:r>
                      <a:endParaRPr lang="zh-CN" altLang="en-US" sz="2000" b="1">
                        <a:solidFill>
                          <a:srgbClr val="FFFFFF"/>
                        </a:solidFill>
                        <a:latin typeface="Arial" panose="020B0604020202020204" pitchFamily="34" charset="0"/>
                        <a:ea typeface="宋体" panose="02010600030101010101" pitchFamily="2" charset="-122"/>
                      </a:endParaRPr>
                    </a:p>
                  </a:txBody>
                  <a:tcPr marL="12700" marR="12700" marT="12700" vert="horz" anchor="ctr">
                    <a:lnL>
                      <a:noFill/>
                    </a:lnL>
                    <a:lnR w="6350" cap="flat" cmpd="sng">
                      <a:solidFill>
                        <a:srgbClr val="9BC2E6"/>
                      </a:solidFill>
                      <a:prstDash val="solid"/>
                      <a:headEnd type="none" w="med" len="med"/>
                      <a:tailEnd type="none" w="med" len="med"/>
                    </a:lnR>
                    <a:lnT w="6350" cap="flat" cmpd="sng">
                      <a:solidFill>
                        <a:srgbClr val="9BC2E6"/>
                      </a:solidFill>
                      <a:prstDash val="solid"/>
                      <a:headEnd type="none" w="med" len="med"/>
                      <a:tailEnd type="none" w="med" len="med"/>
                    </a:lnT>
                    <a:lnB w="6350" cap="flat" cmpd="sng">
                      <a:solidFill>
                        <a:srgbClr val="9BC2E6"/>
                      </a:solidFill>
                      <a:prstDash val="solid"/>
                      <a:headEnd type="none" w="med" len="med"/>
                      <a:tailEnd type="none" w="med" len="med"/>
                    </a:lnB>
                    <a:lnTlToBr>
                      <a:noFill/>
                    </a:lnTlToBr>
                    <a:lnBlToTr>
                      <a:noFill/>
                    </a:lnBlToTr>
                    <a:solidFill>
                      <a:srgbClr val="5B9BD5"/>
                    </a:solidFill>
                  </a:tcPr>
                </a:tc>
              </a:tr>
              <a:tr h="494030">
                <a:tc>
                  <a:txBody>
                    <a:bodyPr/>
                    <a:p>
                      <a:pPr indent="0" algn="ctr">
                        <a:lnSpc>
                          <a:spcPct val="100000"/>
                        </a:lnSpc>
                        <a:buNone/>
                      </a:pPr>
                      <a:r>
                        <a:rPr lang="en-US" sz="2000" b="1">
                          <a:solidFill>
                            <a:srgbClr val="000000"/>
                          </a:solidFill>
                          <a:latin typeface="宋体" panose="02010600030101010101" pitchFamily="2" charset="-122"/>
                        </a:rPr>
                        <a:t>000713.SZ</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9BC2E6"/>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00000"/>
                        </a:lnSpc>
                        <a:buNone/>
                      </a:pPr>
                      <a:r>
                        <a:rPr lang="zh-CN" sz="2000" b="1">
                          <a:solidFill>
                            <a:srgbClr val="000000"/>
                          </a:solidFill>
                          <a:latin typeface="Arial" panose="020B0604020202020204" pitchFamily="34" charset="0"/>
                          <a:ea typeface="宋体" panose="02010600030101010101" pitchFamily="2" charset="-122"/>
                        </a:rPr>
                        <a:t>丰乐种业</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9BC2E6"/>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00000"/>
                        </a:lnSpc>
                        <a:buNone/>
                      </a:pPr>
                      <a:r>
                        <a:rPr lang="en-US" sz="2000" b="1">
                          <a:solidFill>
                            <a:srgbClr val="000000"/>
                          </a:solidFill>
                          <a:latin typeface="宋体" panose="02010600030101010101" pitchFamily="2" charset="-122"/>
                        </a:rPr>
                        <a:t>54.30 </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9BC2E6"/>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00000"/>
                        </a:lnSpc>
                        <a:buNone/>
                      </a:pPr>
                      <a:r>
                        <a:rPr lang="en-US" sz="2000" b="1">
                          <a:solidFill>
                            <a:srgbClr val="000000"/>
                          </a:solidFill>
                          <a:latin typeface="宋体" panose="02010600030101010101" pitchFamily="2" charset="-122"/>
                        </a:rPr>
                        <a:t>135.00%</a:t>
                      </a:r>
                      <a:endParaRPr lang="en-US" altLang="en-US" sz="20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9BC2E6"/>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00000"/>
                        </a:lnSpc>
                        <a:buNone/>
                      </a:pPr>
                      <a:r>
                        <a:rPr lang="zh-CN" sz="2000" b="1">
                          <a:solidFill>
                            <a:srgbClr val="000000"/>
                          </a:solidFill>
                          <a:latin typeface="Arial" panose="020B0604020202020204" pitchFamily="34" charset="0"/>
                          <a:ea typeface="宋体" panose="02010600030101010101" pitchFamily="2" charset="-122"/>
                        </a:rPr>
                        <a:t>农、林、牧、渔业</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9BC2E6"/>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r>
              <a:tr h="495300">
                <a:tc>
                  <a:txBody>
                    <a:bodyPr/>
                    <a:p>
                      <a:pPr indent="0" algn="ctr">
                        <a:lnSpc>
                          <a:spcPct val="100000"/>
                        </a:lnSpc>
                        <a:buNone/>
                      </a:pPr>
                      <a:r>
                        <a:rPr lang="en-US" sz="2000" b="1">
                          <a:solidFill>
                            <a:srgbClr val="000000"/>
                          </a:solidFill>
                          <a:latin typeface="宋体" panose="02010600030101010101" pitchFamily="2" charset="-122"/>
                        </a:rPr>
                        <a:t>002119.SZ</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00000"/>
                        </a:lnSpc>
                        <a:buNone/>
                      </a:pPr>
                      <a:r>
                        <a:rPr lang="zh-CN" sz="2000" b="1">
                          <a:solidFill>
                            <a:srgbClr val="000000"/>
                          </a:solidFill>
                          <a:latin typeface="Arial" panose="020B0604020202020204" pitchFamily="34" charset="0"/>
                          <a:ea typeface="宋体" panose="02010600030101010101" pitchFamily="2" charset="-122"/>
                        </a:rPr>
                        <a:t>康强电子</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00000"/>
                        </a:lnSpc>
                        <a:buNone/>
                      </a:pPr>
                      <a:r>
                        <a:rPr lang="en-US" sz="2000" b="1">
                          <a:solidFill>
                            <a:srgbClr val="000000"/>
                          </a:solidFill>
                          <a:latin typeface="宋体" panose="02010600030101010101" pitchFamily="2" charset="-122"/>
                        </a:rPr>
                        <a:t>66.39 </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00000"/>
                        </a:lnSpc>
                        <a:buNone/>
                      </a:pPr>
                      <a:r>
                        <a:rPr lang="en-US" sz="2000" b="1">
                          <a:solidFill>
                            <a:srgbClr val="000000"/>
                          </a:solidFill>
                          <a:latin typeface="宋体" panose="02010600030101010101" pitchFamily="2" charset="-122"/>
                        </a:rPr>
                        <a:t>102.80%</a:t>
                      </a:r>
                      <a:endParaRPr lang="en-US" altLang="en-US" sz="20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00000"/>
                        </a:lnSpc>
                        <a:buNone/>
                      </a:pPr>
                      <a:r>
                        <a:rPr lang="zh-CN" sz="2000" b="1">
                          <a:solidFill>
                            <a:srgbClr val="000000"/>
                          </a:solidFill>
                          <a:latin typeface="Arial" panose="020B0604020202020204" pitchFamily="34" charset="0"/>
                          <a:ea typeface="宋体" panose="02010600030101010101" pitchFamily="2" charset="-122"/>
                        </a:rPr>
                        <a:t>制造业</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94665">
                <a:tc>
                  <a:txBody>
                    <a:bodyPr/>
                    <a:p>
                      <a:pPr indent="0" algn="ctr">
                        <a:lnSpc>
                          <a:spcPct val="100000"/>
                        </a:lnSpc>
                        <a:buNone/>
                      </a:pPr>
                      <a:r>
                        <a:rPr lang="en-US" sz="2000" b="1">
                          <a:solidFill>
                            <a:srgbClr val="000000"/>
                          </a:solidFill>
                          <a:latin typeface="宋体" panose="02010600030101010101" pitchFamily="2" charset="-122"/>
                        </a:rPr>
                        <a:t>000795.SZ</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00000"/>
                        </a:lnSpc>
                        <a:buNone/>
                      </a:pPr>
                      <a:r>
                        <a:rPr lang="zh-CN" sz="2000" b="1">
                          <a:solidFill>
                            <a:srgbClr val="000000"/>
                          </a:solidFill>
                          <a:latin typeface="Arial" panose="020B0604020202020204" pitchFamily="34" charset="0"/>
                          <a:ea typeface="宋体" panose="02010600030101010101" pitchFamily="2" charset="-122"/>
                        </a:rPr>
                        <a:t>英洛华</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00000"/>
                        </a:lnSpc>
                        <a:buNone/>
                      </a:pPr>
                      <a:r>
                        <a:rPr lang="en-US" sz="2000" b="1">
                          <a:solidFill>
                            <a:srgbClr val="000000"/>
                          </a:solidFill>
                          <a:latin typeface="宋体" panose="02010600030101010101" pitchFamily="2" charset="-122"/>
                        </a:rPr>
                        <a:t>100.56 </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00000"/>
                        </a:lnSpc>
                        <a:buNone/>
                      </a:pPr>
                      <a:r>
                        <a:rPr lang="en-US" sz="2000" b="1">
                          <a:solidFill>
                            <a:srgbClr val="000000"/>
                          </a:solidFill>
                          <a:latin typeface="宋体" panose="02010600030101010101" pitchFamily="2" charset="-122"/>
                        </a:rPr>
                        <a:t>91.16%</a:t>
                      </a:r>
                      <a:endParaRPr lang="en-US" altLang="en-US" sz="20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00000"/>
                        </a:lnSpc>
                        <a:buNone/>
                      </a:pPr>
                      <a:r>
                        <a:rPr lang="zh-CN" sz="2000" b="1">
                          <a:solidFill>
                            <a:srgbClr val="000000"/>
                          </a:solidFill>
                          <a:latin typeface="Arial" panose="020B0604020202020204" pitchFamily="34" charset="0"/>
                          <a:ea typeface="宋体" panose="02010600030101010101" pitchFamily="2" charset="-122"/>
                        </a:rPr>
                        <a:t>制造业</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r>
              <a:tr h="495300">
                <a:tc>
                  <a:txBody>
                    <a:bodyPr/>
                    <a:p>
                      <a:pPr indent="0" algn="ctr">
                        <a:lnSpc>
                          <a:spcPct val="100000"/>
                        </a:lnSpc>
                        <a:buNone/>
                      </a:pPr>
                      <a:r>
                        <a:rPr lang="en-US" sz="2000" b="1">
                          <a:solidFill>
                            <a:srgbClr val="000000"/>
                          </a:solidFill>
                          <a:latin typeface="宋体" panose="02010600030101010101" pitchFamily="2" charset="-122"/>
                        </a:rPr>
                        <a:t>600354.SH</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00000"/>
                        </a:lnSpc>
                        <a:buNone/>
                      </a:pPr>
                      <a:r>
                        <a:rPr lang="zh-CN" sz="2000" b="1">
                          <a:solidFill>
                            <a:srgbClr val="000000"/>
                          </a:solidFill>
                          <a:latin typeface="Arial" panose="020B0604020202020204" pitchFamily="34" charset="0"/>
                          <a:ea typeface="宋体" panose="02010600030101010101" pitchFamily="2" charset="-122"/>
                        </a:rPr>
                        <a:t>敦煌种业</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00000"/>
                        </a:lnSpc>
                        <a:buNone/>
                      </a:pPr>
                      <a:r>
                        <a:rPr lang="en-US" sz="2000" b="1">
                          <a:solidFill>
                            <a:srgbClr val="000000"/>
                          </a:solidFill>
                          <a:latin typeface="宋体" panose="02010600030101010101" pitchFamily="2" charset="-122"/>
                        </a:rPr>
                        <a:t>40.64 </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00000"/>
                        </a:lnSpc>
                        <a:buNone/>
                      </a:pPr>
                      <a:r>
                        <a:rPr lang="en-US" sz="2000" b="1">
                          <a:solidFill>
                            <a:srgbClr val="000000"/>
                          </a:solidFill>
                          <a:latin typeface="宋体" panose="02010600030101010101" pitchFamily="2" charset="-122"/>
                        </a:rPr>
                        <a:t>81.18%</a:t>
                      </a:r>
                      <a:endParaRPr lang="en-US" altLang="en-US" sz="20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00000"/>
                        </a:lnSpc>
                        <a:buNone/>
                      </a:pPr>
                      <a:r>
                        <a:rPr lang="zh-CN" sz="2000" b="1">
                          <a:solidFill>
                            <a:srgbClr val="000000"/>
                          </a:solidFill>
                          <a:latin typeface="Arial" panose="020B0604020202020204" pitchFamily="34" charset="0"/>
                          <a:ea typeface="宋体" panose="02010600030101010101" pitchFamily="2" charset="-122"/>
                        </a:rPr>
                        <a:t>农、林、牧、渔业</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94030">
                <a:tc>
                  <a:txBody>
                    <a:bodyPr/>
                    <a:p>
                      <a:pPr indent="0" algn="ctr">
                        <a:lnSpc>
                          <a:spcPct val="100000"/>
                        </a:lnSpc>
                        <a:buNone/>
                      </a:pPr>
                      <a:r>
                        <a:rPr lang="en-US" sz="2000" b="1">
                          <a:solidFill>
                            <a:srgbClr val="000000"/>
                          </a:solidFill>
                          <a:latin typeface="宋体" panose="02010600030101010101" pitchFamily="2" charset="-122"/>
                        </a:rPr>
                        <a:t>300184.SZ</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00000"/>
                        </a:lnSpc>
                        <a:buNone/>
                      </a:pPr>
                      <a:r>
                        <a:rPr lang="zh-CN" sz="2000" b="1">
                          <a:solidFill>
                            <a:srgbClr val="000000"/>
                          </a:solidFill>
                          <a:latin typeface="Arial" panose="020B0604020202020204" pitchFamily="34" charset="0"/>
                          <a:ea typeface="宋体" panose="02010600030101010101" pitchFamily="2" charset="-122"/>
                        </a:rPr>
                        <a:t>力源信息</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00000"/>
                        </a:lnSpc>
                        <a:buNone/>
                      </a:pPr>
                      <a:r>
                        <a:rPr lang="en-US" sz="2000" b="1">
                          <a:solidFill>
                            <a:srgbClr val="000000"/>
                          </a:solidFill>
                          <a:latin typeface="宋体" panose="02010600030101010101" pitchFamily="2" charset="-122"/>
                        </a:rPr>
                        <a:t>129.96 </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00000"/>
                        </a:lnSpc>
                        <a:buNone/>
                      </a:pPr>
                      <a:r>
                        <a:rPr lang="en-US" sz="2000" b="1">
                          <a:solidFill>
                            <a:srgbClr val="000000"/>
                          </a:solidFill>
                          <a:latin typeface="宋体" panose="02010600030101010101" pitchFamily="2" charset="-122"/>
                        </a:rPr>
                        <a:t>69.81%</a:t>
                      </a:r>
                      <a:endParaRPr lang="en-US" altLang="en-US" sz="20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00000"/>
                        </a:lnSpc>
                        <a:buNone/>
                      </a:pPr>
                      <a:r>
                        <a:rPr lang="zh-CN" sz="2000" b="1">
                          <a:solidFill>
                            <a:srgbClr val="000000"/>
                          </a:solidFill>
                          <a:latin typeface="Arial" panose="020B0604020202020204" pitchFamily="34" charset="0"/>
                          <a:ea typeface="宋体" panose="02010600030101010101" pitchFamily="2" charset="-122"/>
                        </a:rPr>
                        <a:t>批发和零售业</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r>
              <a:tr h="495300">
                <a:tc>
                  <a:txBody>
                    <a:bodyPr/>
                    <a:p>
                      <a:pPr indent="0" algn="ctr">
                        <a:lnSpc>
                          <a:spcPct val="100000"/>
                        </a:lnSpc>
                        <a:buNone/>
                      </a:pPr>
                      <a:r>
                        <a:rPr lang="en-US" sz="2000" b="1">
                          <a:solidFill>
                            <a:srgbClr val="000000"/>
                          </a:solidFill>
                          <a:latin typeface="宋体" panose="02010600030101010101" pitchFamily="2" charset="-122"/>
                        </a:rPr>
                        <a:t>300169.SZ</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00000"/>
                        </a:lnSpc>
                        <a:buNone/>
                      </a:pPr>
                      <a:r>
                        <a:rPr lang="zh-CN" sz="2000" b="1">
                          <a:solidFill>
                            <a:srgbClr val="000000"/>
                          </a:solidFill>
                          <a:latin typeface="Arial" panose="020B0604020202020204" pitchFamily="34" charset="0"/>
                          <a:ea typeface="宋体" panose="02010600030101010101" pitchFamily="2" charset="-122"/>
                        </a:rPr>
                        <a:t>天晟新材</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00000"/>
                        </a:lnSpc>
                        <a:buNone/>
                      </a:pPr>
                      <a:r>
                        <a:rPr lang="en-US" sz="2000" b="1">
                          <a:solidFill>
                            <a:srgbClr val="000000"/>
                          </a:solidFill>
                          <a:latin typeface="宋体" panose="02010600030101010101" pitchFamily="2" charset="-122"/>
                        </a:rPr>
                        <a:t>27.71 </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00000"/>
                        </a:lnSpc>
                        <a:buNone/>
                      </a:pPr>
                      <a:r>
                        <a:rPr lang="en-US" sz="2000" b="1">
                          <a:solidFill>
                            <a:srgbClr val="000000"/>
                          </a:solidFill>
                          <a:latin typeface="宋体" panose="02010600030101010101" pitchFamily="2" charset="-122"/>
                        </a:rPr>
                        <a:t>64.41%</a:t>
                      </a:r>
                      <a:endParaRPr lang="en-US" altLang="en-US" sz="20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00000"/>
                        </a:lnSpc>
                        <a:buNone/>
                      </a:pPr>
                      <a:r>
                        <a:rPr lang="zh-CN" sz="2000" b="1">
                          <a:solidFill>
                            <a:srgbClr val="000000"/>
                          </a:solidFill>
                          <a:latin typeface="Arial" panose="020B0604020202020204" pitchFamily="34" charset="0"/>
                          <a:ea typeface="宋体" panose="02010600030101010101" pitchFamily="2" charset="-122"/>
                        </a:rPr>
                        <a:t>制造业</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94665">
                <a:tc>
                  <a:txBody>
                    <a:bodyPr/>
                    <a:p>
                      <a:pPr indent="0" algn="ctr">
                        <a:lnSpc>
                          <a:spcPct val="100000"/>
                        </a:lnSpc>
                        <a:buNone/>
                      </a:pPr>
                      <a:r>
                        <a:rPr lang="en-US" sz="2000" b="1">
                          <a:solidFill>
                            <a:srgbClr val="000000"/>
                          </a:solidFill>
                          <a:latin typeface="宋体" panose="02010600030101010101" pitchFamily="2" charset="-122"/>
                        </a:rPr>
                        <a:t>603701.SH</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00000"/>
                        </a:lnSpc>
                        <a:buNone/>
                      </a:pPr>
                      <a:r>
                        <a:rPr lang="zh-CN" sz="2000" b="1">
                          <a:solidFill>
                            <a:srgbClr val="000000"/>
                          </a:solidFill>
                          <a:latin typeface="Arial" panose="020B0604020202020204" pitchFamily="34" charset="0"/>
                          <a:ea typeface="宋体" panose="02010600030101010101" pitchFamily="2" charset="-122"/>
                        </a:rPr>
                        <a:t>德宏股份</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00000"/>
                        </a:lnSpc>
                        <a:buNone/>
                      </a:pPr>
                      <a:r>
                        <a:rPr lang="en-US" sz="2000" b="1">
                          <a:solidFill>
                            <a:srgbClr val="000000"/>
                          </a:solidFill>
                          <a:latin typeface="宋体" panose="02010600030101010101" pitchFamily="2" charset="-122"/>
                        </a:rPr>
                        <a:t>29.83 </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00000"/>
                        </a:lnSpc>
                        <a:buNone/>
                      </a:pPr>
                      <a:r>
                        <a:rPr lang="en-US" sz="2000" b="1">
                          <a:solidFill>
                            <a:srgbClr val="000000"/>
                          </a:solidFill>
                          <a:latin typeface="宋体" panose="02010600030101010101" pitchFamily="2" charset="-122"/>
                        </a:rPr>
                        <a:t>62.61%</a:t>
                      </a:r>
                      <a:endParaRPr lang="en-US" altLang="en-US" sz="20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00000"/>
                        </a:lnSpc>
                        <a:buNone/>
                      </a:pPr>
                      <a:r>
                        <a:rPr lang="zh-CN" sz="2000" b="1">
                          <a:solidFill>
                            <a:srgbClr val="000000"/>
                          </a:solidFill>
                          <a:latin typeface="Arial" panose="020B0604020202020204" pitchFamily="34" charset="0"/>
                          <a:ea typeface="宋体" panose="02010600030101010101" pitchFamily="2" charset="-122"/>
                        </a:rPr>
                        <a:t>制造业</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r>
              <a:tr h="495300">
                <a:tc>
                  <a:txBody>
                    <a:bodyPr/>
                    <a:p>
                      <a:pPr indent="0" algn="ctr">
                        <a:lnSpc>
                          <a:spcPct val="100000"/>
                        </a:lnSpc>
                        <a:buNone/>
                      </a:pPr>
                      <a:r>
                        <a:rPr lang="en-US" sz="2000" b="1">
                          <a:solidFill>
                            <a:srgbClr val="000000"/>
                          </a:solidFill>
                          <a:latin typeface="宋体" panose="02010600030101010101" pitchFamily="2" charset="-122"/>
                        </a:rPr>
                        <a:t>002905.SZ</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00000"/>
                        </a:lnSpc>
                        <a:buNone/>
                      </a:pPr>
                      <a:r>
                        <a:rPr lang="zh-CN" sz="2000" b="1">
                          <a:solidFill>
                            <a:srgbClr val="000000"/>
                          </a:solidFill>
                          <a:latin typeface="Arial" panose="020B0604020202020204" pitchFamily="34" charset="0"/>
                          <a:ea typeface="宋体" panose="02010600030101010101" pitchFamily="2" charset="-122"/>
                        </a:rPr>
                        <a:t>金逸影视</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00000"/>
                        </a:lnSpc>
                        <a:buNone/>
                      </a:pPr>
                      <a:r>
                        <a:rPr lang="en-US" sz="2000" b="1">
                          <a:solidFill>
                            <a:srgbClr val="000000"/>
                          </a:solidFill>
                          <a:latin typeface="宋体" panose="02010600030101010101" pitchFamily="2" charset="-122"/>
                        </a:rPr>
                        <a:t>90.45 </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00000"/>
                        </a:lnSpc>
                        <a:buNone/>
                      </a:pPr>
                      <a:r>
                        <a:rPr lang="en-US" sz="2000" b="1">
                          <a:solidFill>
                            <a:srgbClr val="000000"/>
                          </a:solidFill>
                          <a:latin typeface="宋体" panose="02010600030101010101" pitchFamily="2" charset="-122"/>
                        </a:rPr>
                        <a:t>61.31%</a:t>
                      </a:r>
                      <a:endParaRPr lang="en-US" altLang="en-US" sz="20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00000"/>
                        </a:lnSpc>
                        <a:buNone/>
                      </a:pPr>
                      <a:r>
                        <a:rPr lang="zh-CN" sz="2000" b="1">
                          <a:solidFill>
                            <a:srgbClr val="000000"/>
                          </a:solidFill>
                          <a:latin typeface="Arial" panose="020B0604020202020204" pitchFamily="34" charset="0"/>
                          <a:ea typeface="宋体" panose="02010600030101010101" pitchFamily="2" charset="-122"/>
                        </a:rPr>
                        <a:t>文化、体育和娱乐业</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94030">
                <a:tc>
                  <a:txBody>
                    <a:bodyPr/>
                    <a:p>
                      <a:pPr indent="0" algn="ctr">
                        <a:lnSpc>
                          <a:spcPct val="100000"/>
                        </a:lnSpc>
                        <a:buNone/>
                      </a:pPr>
                      <a:r>
                        <a:rPr lang="en-US" sz="2000" b="1">
                          <a:solidFill>
                            <a:srgbClr val="000000"/>
                          </a:solidFill>
                          <a:latin typeface="宋体" panose="02010600030101010101" pitchFamily="2" charset="-122"/>
                        </a:rPr>
                        <a:t>600371.SH</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00000"/>
                        </a:lnSpc>
                        <a:buNone/>
                      </a:pPr>
                      <a:r>
                        <a:rPr lang="zh-CN" sz="2000" b="1">
                          <a:solidFill>
                            <a:srgbClr val="000000"/>
                          </a:solidFill>
                          <a:latin typeface="Arial" panose="020B0604020202020204" pitchFamily="34" charset="0"/>
                          <a:ea typeface="宋体" panose="02010600030101010101" pitchFamily="2" charset="-122"/>
                        </a:rPr>
                        <a:t>万向德农</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00000"/>
                        </a:lnSpc>
                        <a:buNone/>
                      </a:pPr>
                      <a:r>
                        <a:rPr lang="en-US" sz="2000" b="1">
                          <a:solidFill>
                            <a:srgbClr val="000000"/>
                          </a:solidFill>
                          <a:latin typeface="宋体" panose="02010600030101010101" pitchFamily="2" charset="-122"/>
                        </a:rPr>
                        <a:t>26.83 </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00000"/>
                        </a:lnSpc>
                        <a:buNone/>
                      </a:pPr>
                      <a:r>
                        <a:rPr lang="en-US" sz="2000" b="1">
                          <a:solidFill>
                            <a:srgbClr val="000000"/>
                          </a:solidFill>
                          <a:latin typeface="宋体" panose="02010600030101010101" pitchFamily="2" charset="-122"/>
                        </a:rPr>
                        <a:t>60.00%</a:t>
                      </a:r>
                      <a:endParaRPr lang="en-US" altLang="en-US" sz="20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00000"/>
                        </a:lnSpc>
                        <a:buNone/>
                      </a:pPr>
                      <a:r>
                        <a:rPr lang="zh-CN" sz="2000" b="1">
                          <a:solidFill>
                            <a:srgbClr val="000000"/>
                          </a:solidFill>
                          <a:latin typeface="Arial" panose="020B0604020202020204" pitchFamily="34" charset="0"/>
                          <a:ea typeface="宋体" panose="02010600030101010101" pitchFamily="2" charset="-122"/>
                        </a:rPr>
                        <a:t>农、林、牧、渔业</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r>
              <a:tr h="495300">
                <a:tc>
                  <a:txBody>
                    <a:bodyPr/>
                    <a:p>
                      <a:pPr indent="0" algn="ctr">
                        <a:lnSpc>
                          <a:spcPct val="100000"/>
                        </a:lnSpc>
                        <a:buNone/>
                      </a:pPr>
                      <a:r>
                        <a:rPr lang="en-US" sz="2000" b="1">
                          <a:solidFill>
                            <a:srgbClr val="000000"/>
                          </a:solidFill>
                          <a:latin typeface="宋体" panose="02010600030101010101" pitchFamily="2" charset="-122"/>
                        </a:rPr>
                        <a:t>603887.SH</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00000"/>
                        </a:lnSpc>
                        <a:buNone/>
                      </a:pPr>
                      <a:r>
                        <a:rPr lang="zh-CN" sz="2000" b="1">
                          <a:solidFill>
                            <a:srgbClr val="000000"/>
                          </a:solidFill>
                          <a:latin typeface="Arial" panose="020B0604020202020204" pitchFamily="34" charset="0"/>
                          <a:ea typeface="宋体" panose="02010600030101010101" pitchFamily="2" charset="-122"/>
                        </a:rPr>
                        <a:t>城地股份</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00000"/>
                        </a:lnSpc>
                        <a:buNone/>
                      </a:pPr>
                      <a:r>
                        <a:rPr lang="en-US" sz="2000" b="1">
                          <a:solidFill>
                            <a:srgbClr val="000000"/>
                          </a:solidFill>
                          <a:latin typeface="宋体" panose="02010600030101010101" pitchFamily="2" charset="-122"/>
                        </a:rPr>
                        <a:t>41.89 </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00000"/>
                        </a:lnSpc>
                        <a:buNone/>
                      </a:pPr>
                      <a:r>
                        <a:rPr lang="en-US" sz="2000" b="1">
                          <a:solidFill>
                            <a:srgbClr val="000000"/>
                          </a:solidFill>
                          <a:latin typeface="宋体" panose="02010600030101010101" pitchFamily="2" charset="-122"/>
                        </a:rPr>
                        <a:t>59.78%</a:t>
                      </a:r>
                      <a:endParaRPr lang="en-US" altLang="en-US" sz="20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00000"/>
                        </a:lnSpc>
                        <a:buNone/>
                      </a:pPr>
                      <a:r>
                        <a:rPr lang="zh-CN" sz="2000" b="1">
                          <a:solidFill>
                            <a:srgbClr val="000000"/>
                          </a:solidFill>
                          <a:latin typeface="Arial" panose="020B0604020202020204" pitchFamily="34" charset="0"/>
                          <a:ea typeface="宋体" panose="02010600030101010101" pitchFamily="2" charset="-122"/>
                        </a:rPr>
                        <a:t>建筑业</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本月涨幅居前个股</a:t>
            </a:r>
            <a:r>
              <a:rPr lang="en-US" altLang="zh-CN" sz="2400" b="1">
                <a:solidFill>
                  <a:srgbClr val="000066"/>
                </a:solidFill>
                <a:latin typeface="幼圆" panose="02010509060101010101" pitchFamily="49" charset="-122"/>
                <a:ea typeface="幼圆" panose="02010509060101010101" pitchFamily="49" charset="-122"/>
              </a:rPr>
              <a:t>(</a:t>
            </a:r>
            <a:r>
              <a:rPr lang="zh-CN" altLang="zh-CN" sz="2400" b="1">
                <a:solidFill>
                  <a:srgbClr val="000066"/>
                </a:solidFill>
                <a:latin typeface="幼圆" panose="02010509060101010101" pitchFamily="49" charset="-122"/>
                <a:ea typeface="幼圆" panose="02010509060101010101" pitchFamily="49" charset="-122"/>
              </a:rPr>
              <a:t>去除发行不足一年新股</a:t>
            </a:r>
            <a:r>
              <a:rPr lang="en-US" altLang="zh-CN" sz="2400" b="1">
                <a:solidFill>
                  <a:srgbClr val="000066"/>
                </a:solidFill>
                <a:latin typeface="幼圆" panose="02010509060101010101" pitchFamily="49" charset="-122"/>
                <a:ea typeface="幼圆" panose="02010509060101010101" pitchFamily="49" charset="-122"/>
              </a:rPr>
              <a:t>)</a:t>
            </a:r>
            <a:endParaRPr lang="en-US" altLang="zh-CN" sz="2400" b="1">
              <a:solidFill>
                <a:srgbClr val="000066"/>
              </a:solidFill>
              <a:latin typeface="幼圆" panose="02010509060101010101" pitchFamily="49" charset="-122"/>
              <a:ea typeface="幼圆" panose="02010509060101010101" pitchFamily="49" charset="-122"/>
            </a:endParaRPr>
          </a:p>
        </p:txBody>
      </p:sp>
      <p:sp>
        <p:nvSpPr>
          <p:cNvPr id="4" name="文本框 3"/>
          <p:cNvSpPr txBox="1"/>
          <p:nvPr/>
        </p:nvSpPr>
        <p:spPr>
          <a:xfrm>
            <a:off x="648335" y="982980"/>
            <a:ext cx="8038465" cy="4892675"/>
          </a:xfrm>
          <a:prstGeom prst="rect">
            <a:avLst/>
          </a:prstGeom>
          <a:noFill/>
          <a:ln w="9525">
            <a:noFill/>
            <a:miter lim="800000"/>
          </a:ln>
        </p:spPr>
        <p:txBody>
          <a:bodyPr wrap="square">
            <a:spAutoFit/>
          </a:bodyPr>
          <a:p>
            <a:r>
              <a:rPr lang="en-US" altLang="zh-CN" sz="2400" b="1" dirty="0" smtClean="0">
                <a:solidFill>
                  <a:schemeClr val="tx1"/>
                </a:solidFill>
                <a:latin typeface="幼圆" panose="02010509060101010101" pitchFamily="49" charset="-122"/>
                <a:ea typeface="幼圆" panose="02010509060101010101" pitchFamily="49" charset="-122"/>
              </a:rPr>
              <a:t>    </a:t>
            </a:r>
            <a:r>
              <a:rPr lang="zh-CN" altLang="en-US" sz="2400" b="1" dirty="0" smtClean="0">
                <a:solidFill>
                  <a:schemeClr val="tx1"/>
                </a:solidFill>
                <a:latin typeface="幼圆" panose="02010509060101010101" pitchFamily="49" charset="-122"/>
                <a:ea typeface="幼圆" panose="02010509060101010101" pitchFamily="49" charset="-122"/>
              </a:rPr>
              <a:t>公司是中国种子行业第一家上市公司，被誉为“中国种业第一股”。公司是以种业为主导，农化、香料产业齐头并进，跨地区、跨行业的综合性公司。主营范围包括农作物种子生产、销售，以及肥料销售。</a:t>
            </a:r>
            <a:endParaRPr lang="zh-CN" altLang="en-US" sz="2400" b="1" dirty="0" smtClean="0">
              <a:solidFill>
                <a:schemeClr val="tx1"/>
              </a:solidFill>
              <a:latin typeface="幼圆" panose="02010509060101010101" pitchFamily="49" charset="-122"/>
              <a:ea typeface="幼圆" panose="02010509060101010101" pitchFamily="49" charset="-122"/>
            </a:endParaRPr>
          </a:p>
          <a:p>
            <a:endParaRPr lang="zh-CN" altLang="en-US" sz="2400" b="1" dirty="0" smtClean="0">
              <a:solidFill>
                <a:schemeClr val="tx1"/>
              </a:solidFill>
              <a:latin typeface="幼圆" panose="02010509060101010101" pitchFamily="49" charset="-122"/>
              <a:ea typeface="幼圆" panose="02010509060101010101" pitchFamily="49" charset="-122"/>
            </a:endParaRPr>
          </a:p>
          <a:p>
            <a:r>
              <a:rPr lang="zh-CN" altLang="en-US" sz="2400" b="1" dirty="0" smtClean="0">
                <a:solidFill>
                  <a:schemeClr val="tx1"/>
                </a:solidFill>
                <a:latin typeface="幼圆" panose="02010509060101010101" pitchFamily="49" charset="-122"/>
                <a:ea typeface="幼圆" panose="02010509060101010101" pitchFamily="49" charset="-122"/>
              </a:rPr>
              <a:t>    丰乐种业本轮上涨多与</a:t>
            </a:r>
            <a:r>
              <a:rPr lang="en-US" altLang="zh-CN" sz="2400" b="1" dirty="0" smtClean="0">
                <a:solidFill>
                  <a:schemeClr val="tx1"/>
                </a:solidFill>
                <a:latin typeface="幼圆" panose="02010509060101010101" pitchFamily="49" charset="-122"/>
                <a:ea typeface="幼圆" panose="02010509060101010101" pitchFamily="49" charset="-122"/>
              </a:rPr>
              <a:t>“</a:t>
            </a:r>
            <a:r>
              <a:rPr lang="zh-CN" altLang="en-US" sz="2400" b="1" dirty="0" smtClean="0">
                <a:solidFill>
                  <a:schemeClr val="tx1"/>
                </a:solidFill>
                <a:latin typeface="幼圆" panose="02010509060101010101" pitchFamily="49" charset="-122"/>
                <a:ea typeface="幼圆" panose="02010509060101010101" pitchFamily="49" charset="-122"/>
              </a:rPr>
              <a:t>人造肉</a:t>
            </a:r>
            <a:r>
              <a:rPr lang="en-US" altLang="zh-CN" sz="2400" b="1" dirty="0" smtClean="0">
                <a:solidFill>
                  <a:schemeClr val="tx1"/>
                </a:solidFill>
                <a:latin typeface="幼圆" panose="02010509060101010101" pitchFamily="49" charset="-122"/>
                <a:ea typeface="幼圆" panose="02010509060101010101" pitchFamily="49" charset="-122"/>
              </a:rPr>
              <a:t>”</a:t>
            </a:r>
            <a:r>
              <a:rPr lang="zh-CN" altLang="en-US" sz="2400" b="1" dirty="0" smtClean="0">
                <a:solidFill>
                  <a:schemeClr val="tx1"/>
                </a:solidFill>
                <a:latin typeface="幼圆" panose="02010509060101010101" pitchFamily="49" charset="-122"/>
                <a:ea typeface="幼圆" panose="02010509060101010101" pitchFamily="49" charset="-122"/>
              </a:rPr>
              <a:t>概念的火爆相关，尽管公司多次澄清表示自己没有豌豆种子业务，只有大豆种子业务，并披露去年和一季度销售大豆种子收入在全部销售收入占比均不超过1％，但是公司股价难挡市场资金的热情。从业绩表现来看，最近公司三年扣除非经常性损益的净利润均为亏损，完全依靠概念炒作推动上涨。</a:t>
            </a:r>
            <a:endParaRPr lang="zh-CN" altLang="en-US" sz="2400" b="1" dirty="0" smtClean="0">
              <a:solidFill>
                <a:schemeClr val="tx1"/>
              </a:solidFill>
              <a:latin typeface="幼圆" panose="02010509060101010101" pitchFamily="49" charset="-122"/>
              <a:ea typeface="幼圆" panose="02010509060101010101" pitchFamily="49" charset="-122"/>
            </a:endParaRPr>
          </a:p>
          <a:p>
            <a:r>
              <a:rPr lang="zh-CN" altLang="en-US" sz="2400" b="1" dirty="0" smtClean="0">
                <a:solidFill>
                  <a:schemeClr val="tx1"/>
                </a:solidFill>
                <a:latin typeface="幼圆" panose="02010509060101010101" pitchFamily="49" charset="-122"/>
                <a:ea typeface="幼圆" panose="02010509060101010101" pitchFamily="49" charset="-122"/>
              </a:rPr>
              <a:t>资金方面来看，公司近一个月内股东激增</a:t>
            </a:r>
            <a:r>
              <a:rPr lang="en-US" altLang="zh-CN" sz="2400" b="1" dirty="0" smtClean="0">
                <a:solidFill>
                  <a:schemeClr val="tx1"/>
                </a:solidFill>
                <a:latin typeface="幼圆" panose="02010509060101010101" pitchFamily="49" charset="-122"/>
                <a:ea typeface="幼圆" panose="02010509060101010101" pitchFamily="49" charset="-122"/>
              </a:rPr>
              <a:t>57%</a:t>
            </a:r>
            <a:r>
              <a:rPr lang="zh-CN" altLang="en-US" sz="2400" b="1" dirty="0" smtClean="0">
                <a:solidFill>
                  <a:schemeClr val="tx1"/>
                </a:solidFill>
                <a:latin typeface="幼圆" panose="02010509060101010101" pitchFamily="49" charset="-122"/>
                <a:ea typeface="幼圆" panose="02010509060101010101" pitchFamily="49" charset="-122"/>
              </a:rPr>
              <a:t>，公司特别提醒投资者注意投资分析。</a:t>
            </a:r>
            <a:endParaRPr lang="zh-CN" altLang="en-US" sz="2400" b="1" dirty="0" smtClean="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上月涨幅居前个股的本月表现</a:t>
            </a:r>
            <a:endParaRPr lang="en-US" altLang="zh-CN" sz="2400" b="1">
              <a:solidFill>
                <a:srgbClr val="000066"/>
              </a:solidFill>
              <a:latin typeface="幼圆" panose="02010509060101010101" pitchFamily="49" charset="-122"/>
              <a:ea typeface="幼圆" panose="02010509060101010101" pitchFamily="49" charset="-122"/>
            </a:endParaRPr>
          </a:p>
        </p:txBody>
      </p:sp>
      <p:graphicFrame>
        <p:nvGraphicFramePr>
          <p:cNvPr id="2" name="表格 1"/>
          <p:cNvGraphicFramePr/>
          <p:nvPr/>
        </p:nvGraphicFramePr>
        <p:xfrm>
          <a:off x="-13335" y="893445"/>
          <a:ext cx="9152255" cy="5574030"/>
        </p:xfrm>
        <a:graphic>
          <a:graphicData uri="http://schemas.openxmlformats.org/drawingml/2006/table">
            <a:tbl>
              <a:tblPr firstRow="1" bandRow="1">
                <a:tableStyleId>{5C22544A-7EE6-4342-B048-85BDC9FD1C3A}</a:tableStyleId>
              </a:tblPr>
              <a:tblGrid>
                <a:gridCol w="1295400"/>
                <a:gridCol w="1169670"/>
                <a:gridCol w="1880870"/>
                <a:gridCol w="1880870"/>
                <a:gridCol w="2925445"/>
              </a:tblGrid>
              <a:tr h="506730">
                <a:tc>
                  <a:txBody>
                    <a:bodyPr/>
                    <a:p>
                      <a:pPr indent="0" algn="ctr">
                        <a:lnSpc>
                          <a:spcPct val="120000"/>
                        </a:lnSpc>
                        <a:buNone/>
                      </a:pPr>
                      <a:r>
                        <a:rPr lang="zh-CN" sz="2000" b="1">
                          <a:solidFill>
                            <a:srgbClr val="FFFFFF"/>
                          </a:solidFill>
                          <a:latin typeface="Arial" panose="020B0604020202020204" pitchFamily="34" charset="0"/>
                          <a:ea typeface="宋体" panose="02010600030101010101" pitchFamily="2" charset="-122"/>
                        </a:rPr>
                        <a:t>证券代码</a:t>
                      </a:r>
                      <a:endParaRPr lang="zh-CN" altLang="en-US" sz="2000" b="1">
                        <a:solidFill>
                          <a:srgbClr val="FFFFFF"/>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9BC2E6"/>
                      </a:solidFill>
                      <a:prstDash val="solid"/>
                      <a:headEnd type="none" w="med" len="med"/>
                      <a:tailEnd type="none" w="med" len="med"/>
                    </a:lnL>
                    <a:lnR>
                      <a:noFill/>
                    </a:lnR>
                    <a:lnT w="6350" cap="flat" cmpd="sng">
                      <a:solidFill>
                        <a:srgbClr val="9BC2E6"/>
                      </a:solidFill>
                      <a:prstDash val="solid"/>
                      <a:headEnd type="none" w="med" len="med"/>
                      <a:tailEnd type="none" w="med" len="med"/>
                    </a:lnT>
                    <a:lnB w="6350" cap="flat" cmpd="sng">
                      <a:solidFill>
                        <a:srgbClr val="9BC2E6"/>
                      </a:solidFill>
                      <a:prstDash val="solid"/>
                      <a:headEnd type="none" w="med" len="med"/>
                      <a:tailEnd type="none" w="med" len="med"/>
                    </a:lnB>
                    <a:lnTlToBr>
                      <a:noFill/>
                    </a:lnTlToBr>
                    <a:lnBlToTr>
                      <a:noFill/>
                    </a:lnBlToTr>
                    <a:solidFill>
                      <a:srgbClr val="5B9BD5"/>
                    </a:solidFill>
                  </a:tcPr>
                </a:tc>
                <a:tc>
                  <a:txBody>
                    <a:bodyPr/>
                    <a:p>
                      <a:pPr indent="0" algn="ctr">
                        <a:lnSpc>
                          <a:spcPct val="120000"/>
                        </a:lnSpc>
                        <a:buNone/>
                      </a:pPr>
                      <a:r>
                        <a:rPr lang="zh-CN" sz="2000" b="1">
                          <a:solidFill>
                            <a:srgbClr val="FFFFFF"/>
                          </a:solidFill>
                          <a:latin typeface="Arial" panose="020B0604020202020204" pitchFamily="34" charset="0"/>
                          <a:ea typeface="宋体" panose="02010600030101010101" pitchFamily="2" charset="-122"/>
                        </a:rPr>
                        <a:t>证券简称</a:t>
                      </a:r>
                      <a:endParaRPr lang="zh-CN" altLang="en-US" sz="2000" b="1">
                        <a:solidFill>
                          <a:srgbClr val="FFFFFF"/>
                        </a:solidFill>
                        <a:latin typeface="Arial" panose="020B0604020202020204" pitchFamily="34" charset="0"/>
                        <a:ea typeface="宋体" panose="02010600030101010101" pitchFamily="2" charset="-122"/>
                      </a:endParaRPr>
                    </a:p>
                  </a:txBody>
                  <a:tcPr marL="12700" marR="12700" marT="12700" vert="horz" anchor="ctr">
                    <a:lnL>
                      <a:noFill/>
                    </a:lnL>
                    <a:lnR>
                      <a:noFill/>
                    </a:lnR>
                    <a:lnT w="6350" cap="flat" cmpd="sng">
                      <a:solidFill>
                        <a:srgbClr val="9BC2E6"/>
                      </a:solidFill>
                      <a:prstDash val="solid"/>
                      <a:headEnd type="none" w="med" len="med"/>
                      <a:tailEnd type="none" w="med" len="med"/>
                    </a:lnT>
                    <a:lnB w="6350" cap="flat" cmpd="sng">
                      <a:solidFill>
                        <a:srgbClr val="9BC2E6"/>
                      </a:solidFill>
                      <a:prstDash val="solid"/>
                      <a:headEnd type="none" w="med" len="med"/>
                      <a:tailEnd type="none" w="med" len="med"/>
                    </a:lnB>
                    <a:lnTlToBr>
                      <a:noFill/>
                    </a:lnTlToBr>
                    <a:lnBlToTr>
                      <a:noFill/>
                    </a:lnBlToTr>
                    <a:solidFill>
                      <a:srgbClr val="5B9BD5"/>
                    </a:solidFill>
                  </a:tcPr>
                </a:tc>
                <a:tc>
                  <a:txBody>
                    <a:bodyPr/>
                    <a:p>
                      <a:pPr indent="0" algn="ctr">
                        <a:lnSpc>
                          <a:spcPct val="120000"/>
                        </a:lnSpc>
                        <a:buNone/>
                      </a:pPr>
                      <a:r>
                        <a:rPr lang="zh-CN" sz="2000" b="1">
                          <a:solidFill>
                            <a:srgbClr val="FFFFFF"/>
                          </a:solidFill>
                          <a:latin typeface="Arial" panose="020B0604020202020204" pitchFamily="34" charset="0"/>
                          <a:ea typeface="宋体" panose="02010600030101010101" pitchFamily="2" charset="-122"/>
                        </a:rPr>
                        <a:t>上月涨幅（%）</a:t>
                      </a:r>
                      <a:endParaRPr lang="zh-CN" altLang="en-US" sz="2000" b="1">
                        <a:solidFill>
                          <a:srgbClr val="FFFFFF"/>
                        </a:solidFill>
                        <a:latin typeface="Arial" panose="020B0604020202020204" pitchFamily="34" charset="0"/>
                        <a:ea typeface="宋体" panose="02010600030101010101" pitchFamily="2" charset="-122"/>
                      </a:endParaRPr>
                    </a:p>
                  </a:txBody>
                  <a:tcPr marL="12700" marR="12700" marT="12700" vert="horz" anchor="ctr">
                    <a:lnL>
                      <a:noFill/>
                    </a:lnL>
                    <a:lnR>
                      <a:noFill/>
                    </a:lnR>
                    <a:lnT w="6350" cap="flat" cmpd="sng">
                      <a:solidFill>
                        <a:srgbClr val="9BC2E6"/>
                      </a:solidFill>
                      <a:prstDash val="solid"/>
                      <a:headEnd type="none" w="med" len="med"/>
                      <a:tailEnd type="none" w="med" len="med"/>
                    </a:lnT>
                    <a:lnB w="6350" cap="flat" cmpd="sng">
                      <a:solidFill>
                        <a:srgbClr val="9BC2E6"/>
                      </a:solidFill>
                      <a:prstDash val="solid"/>
                      <a:headEnd type="none" w="med" len="med"/>
                      <a:tailEnd type="none" w="med" len="med"/>
                    </a:lnB>
                    <a:lnTlToBr>
                      <a:noFill/>
                    </a:lnTlToBr>
                    <a:lnBlToTr>
                      <a:noFill/>
                    </a:lnBlToTr>
                    <a:solidFill>
                      <a:srgbClr val="5B9BD5"/>
                    </a:solidFill>
                  </a:tcPr>
                </a:tc>
                <a:tc>
                  <a:txBody>
                    <a:bodyPr/>
                    <a:p>
                      <a:pPr indent="0" algn="ctr">
                        <a:lnSpc>
                          <a:spcPct val="120000"/>
                        </a:lnSpc>
                        <a:buNone/>
                      </a:pPr>
                      <a:r>
                        <a:rPr lang="zh-CN" sz="2000" b="1">
                          <a:solidFill>
                            <a:srgbClr val="FFFFFF"/>
                          </a:solidFill>
                          <a:latin typeface="Arial" panose="020B0604020202020204" pitchFamily="34" charset="0"/>
                          <a:ea typeface="宋体" panose="02010600030101010101" pitchFamily="2" charset="-122"/>
                        </a:rPr>
                        <a:t>本月涨幅（%）</a:t>
                      </a:r>
                      <a:endParaRPr lang="zh-CN" altLang="en-US" sz="2000" b="1">
                        <a:solidFill>
                          <a:srgbClr val="FFFFFF"/>
                        </a:solidFill>
                        <a:latin typeface="Arial" panose="020B0604020202020204" pitchFamily="34" charset="0"/>
                        <a:ea typeface="宋体" panose="02010600030101010101" pitchFamily="2" charset="-122"/>
                      </a:endParaRPr>
                    </a:p>
                  </a:txBody>
                  <a:tcPr marL="12700" marR="12700" marT="12700" vert="horz" anchor="ctr">
                    <a:lnL>
                      <a:noFill/>
                    </a:lnL>
                    <a:lnR>
                      <a:noFill/>
                    </a:lnR>
                    <a:lnT w="6350" cap="flat" cmpd="sng">
                      <a:solidFill>
                        <a:srgbClr val="9BC2E6"/>
                      </a:solidFill>
                      <a:prstDash val="solid"/>
                      <a:headEnd type="none" w="med" len="med"/>
                      <a:tailEnd type="none" w="med" len="med"/>
                    </a:lnT>
                    <a:lnB w="6350" cap="flat" cmpd="sng">
                      <a:solidFill>
                        <a:srgbClr val="9BC2E6"/>
                      </a:solidFill>
                      <a:prstDash val="solid"/>
                      <a:headEnd type="none" w="med" len="med"/>
                      <a:tailEnd type="none" w="med" len="med"/>
                    </a:lnB>
                    <a:lnTlToBr>
                      <a:noFill/>
                    </a:lnTlToBr>
                    <a:lnBlToTr>
                      <a:noFill/>
                    </a:lnBlToTr>
                    <a:solidFill>
                      <a:srgbClr val="5B9BD5"/>
                    </a:solidFill>
                  </a:tcPr>
                </a:tc>
                <a:tc>
                  <a:txBody>
                    <a:bodyPr/>
                    <a:p>
                      <a:pPr indent="0" algn="ctr">
                        <a:lnSpc>
                          <a:spcPct val="120000"/>
                        </a:lnSpc>
                        <a:buNone/>
                      </a:pPr>
                      <a:r>
                        <a:rPr lang="zh-CN" sz="2000" b="1">
                          <a:solidFill>
                            <a:srgbClr val="FFFFFF"/>
                          </a:solidFill>
                          <a:latin typeface="Arial" panose="020B0604020202020204" pitchFamily="34" charset="0"/>
                          <a:ea typeface="宋体" panose="02010600030101010101" pitchFamily="2" charset="-122"/>
                        </a:rPr>
                        <a:t>行业</a:t>
                      </a:r>
                      <a:endParaRPr lang="zh-CN" altLang="en-US" sz="2000" b="1">
                        <a:solidFill>
                          <a:srgbClr val="FFFFFF"/>
                        </a:solidFill>
                        <a:latin typeface="Arial" panose="020B0604020202020204" pitchFamily="34" charset="0"/>
                        <a:ea typeface="宋体" panose="02010600030101010101" pitchFamily="2" charset="-122"/>
                      </a:endParaRPr>
                    </a:p>
                  </a:txBody>
                  <a:tcPr marL="12700" marR="12700" marT="12700" vert="horz" anchor="ctr">
                    <a:lnL>
                      <a:noFill/>
                    </a:lnL>
                    <a:lnR w="6350" cap="flat" cmpd="sng">
                      <a:solidFill>
                        <a:srgbClr val="9BC2E6"/>
                      </a:solidFill>
                      <a:prstDash val="solid"/>
                      <a:headEnd type="none" w="med" len="med"/>
                      <a:tailEnd type="none" w="med" len="med"/>
                    </a:lnR>
                    <a:lnT w="6350" cap="flat" cmpd="sng">
                      <a:solidFill>
                        <a:srgbClr val="9BC2E6"/>
                      </a:solidFill>
                      <a:prstDash val="solid"/>
                      <a:headEnd type="none" w="med" len="med"/>
                      <a:tailEnd type="none" w="med" len="med"/>
                    </a:lnT>
                    <a:lnB w="6350" cap="flat" cmpd="sng">
                      <a:solidFill>
                        <a:srgbClr val="9BC2E6"/>
                      </a:solidFill>
                      <a:prstDash val="solid"/>
                      <a:headEnd type="none" w="med" len="med"/>
                      <a:tailEnd type="none" w="med" len="med"/>
                    </a:lnB>
                    <a:lnTlToBr>
                      <a:noFill/>
                    </a:lnTlToBr>
                    <a:lnBlToTr>
                      <a:noFill/>
                    </a:lnBlToTr>
                    <a:solidFill>
                      <a:srgbClr val="5B9BD5"/>
                    </a:solidFill>
                  </a:tcPr>
                </a:tc>
              </a:tr>
              <a:tr h="506730">
                <a:tc>
                  <a:txBody>
                    <a:bodyPr/>
                    <a:p>
                      <a:pPr indent="0" algn="ctr">
                        <a:lnSpc>
                          <a:spcPct val="120000"/>
                        </a:lnSpc>
                        <a:buNone/>
                      </a:pPr>
                      <a:r>
                        <a:rPr lang="en-US" sz="2000" b="1">
                          <a:solidFill>
                            <a:srgbClr val="000000"/>
                          </a:solidFill>
                          <a:latin typeface="宋体" panose="02010600030101010101" pitchFamily="2" charset="-122"/>
                        </a:rPr>
                        <a:t>300573.SZ</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9BC2E6"/>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20000"/>
                        </a:lnSpc>
                        <a:buNone/>
                      </a:pPr>
                      <a:r>
                        <a:rPr lang="zh-CN" sz="2000" b="1">
                          <a:solidFill>
                            <a:srgbClr val="000000"/>
                          </a:solidFill>
                          <a:latin typeface="Arial" panose="020B0604020202020204" pitchFamily="34" charset="0"/>
                          <a:ea typeface="宋体" panose="02010600030101010101" pitchFamily="2" charset="-122"/>
                        </a:rPr>
                        <a:t>兴齐眼药</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9BC2E6"/>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20000"/>
                        </a:lnSpc>
                        <a:buNone/>
                      </a:pPr>
                      <a:r>
                        <a:rPr lang="en-US" sz="2000" b="1">
                          <a:solidFill>
                            <a:srgbClr val="000000"/>
                          </a:solidFill>
                          <a:latin typeface="宋体" panose="02010600030101010101" pitchFamily="2" charset="-122"/>
                        </a:rPr>
                        <a:t>214.4654</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9BC2E6"/>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20000"/>
                        </a:lnSpc>
                        <a:buNone/>
                      </a:pPr>
                      <a:r>
                        <a:rPr lang="en-US" sz="2000" b="1">
                          <a:solidFill>
                            <a:srgbClr val="000000"/>
                          </a:solidFill>
                          <a:latin typeface="宋体" panose="02010600030101010101" pitchFamily="2" charset="-122"/>
                        </a:rPr>
                        <a:t>-12.4379</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9BC2E6"/>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20000"/>
                        </a:lnSpc>
                        <a:buNone/>
                      </a:pPr>
                      <a:r>
                        <a:rPr lang="zh-CN" sz="2000" b="1">
                          <a:solidFill>
                            <a:srgbClr val="000000"/>
                          </a:solidFill>
                          <a:latin typeface="Arial" panose="020B0604020202020204" pitchFamily="34" charset="0"/>
                          <a:ea typeface="宋体" panose="02010600030101010101" pitchFamily="2" charset="-122"/>
                        </a:rPr>
                        <a:t>制造业</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9BC2E6"/>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r>
              <a:tr h="506730">
                <a:tc>
                  <a:txBody>
                    <a:bodyPr/>
                    <a:p>
                      <a:pPr indent="0" algn="ctr">
                        <a:lnSpc>
                          <a:spcPct val="120000"/>
                        </a:lnSpc>
                        <a:buNone/>
                      </a:pPr>
                      <a:r>
                        <a:rPr lang="en-US" sz="2000" b="1">
                          <a:solidFill>
                            <a:srgbClr val="000000"/>
                          </a:solidFill>
                          <a:latin typeface="宋体" panose="02010600030101010101" pitchFamily="2" charset="-122"/>
                        </a:rPr>
                        <a:t>300194.SZ</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zh-CN" sz="2000" b="1">
                          <a:solidFill>
                            <a:srgbClr val="000000"/>
                          </a:solidFill>
                          <a:latin typeface="Arial" panose="020B0604020202020204" pitchFamily="34" charset="0"/>
                          <a:ea typeface="宋体" panose="02010600030101010101" pitchFamily="2" charset="-122"/>
                        </a:rPr>
                        <a:t>福安药业</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2000" b="1">
                          <a:solidFill>
                            <a:srgbClr val="000000"/>
                          </a:solidFill>
                          <a:latin typeface="宋体" panose="02010600030101010101" pitchFamily="2" charset="-122"/>
                        </a:rPr>
                        <a:t>91.5254</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2000" b="1">
                          <a:solidFill>
                            <a:srgbClr val="000000"/>
                          </a:solidFill>
                          <a:latin typeface="宋体" panose="02010600030101010101" pitchFamily="2" charset="-122"/>
                        </a:rPr>
                        <a:t>-22.5490</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zh-CN" sz="2000" b="1">
                          <a:solidFill>
                            <a:srgbClr val="000000"/>
                          </a:solidFill>
                          <a:latin typeface="Arial" panose="020B0604020202020204" pitchFamily="34" charset="0"/>
                          <a:ea typeface="宋体" panose="02010600030101010101" pitchFamily="2" charset="-122"/>
                        </a:rPr>
                        <a:t>制造业</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06730">
                <a:tc>
                  <a:txBody>
                    <a:bodyPr/>
                    <a:p>
                      <a:pPr indent="0" algn="ctr">
                        <a:lnSpc>
                          <a:spcPct val="120000"/>
                        </a:lnSpc>
                        <a:buNone/>
                      </a:pPr>
                      <a:r>
                        <a:rPr lang="en-US" sz="2000" b="1">
                          <a:solidFill>
                            <a:srgbClr val="000000"/>
                          </a:solidFill>
                          <a:latin typeface="宋体" panose="02010600030101010101" pitchFamily="2" charset="-122"/>
                        </a:rPr>
                        <a:t>600517.SH</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20000"/>
                        </a:lnSpc>
                        <a:buNone/>
                      </a:pPr>
                      <a:r>
                        <a:rPr lang="zh-CN" sz="2000" b="1">
                          <a:solidFill>
                            <a:srgbClr val="000000"/>
                          </a:solidFill>
                          <a:latin typeface="Arial" panose="020B0604020202020204" pitchFamily="34" charset="0"/>
                          <a:ea typeface="宋体" panose="02010600030101010101" pitchFamily="2" charset="-122"/>
                        </a:rPr>
                        <a:t>置信电气</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20000"/>
                        </a:lnSpc>
                        <a:buNone/>
                      </a:pPr>
                      <a:r>
                        <a:rPr lang="en-US" sz="2000" b="1">
                          <a:solidFill>
                            <a:srgbClr val="000000"/>
                          </a:solidFill>
                          <a:latin typeface="宋体" panose="02010600030101010101" pitchFamily="2" charset="-122"/>
                        </a:rPr>
                        <a:t>81.0811</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20000"/>
                        </a:lnSpc>
                        <a:buNone/>
                      </a:pPr>
                      <a:r>
                        <a:rPr lang="en-US" sz="2000" b="1">
                          <a:solidFill>
                            <a:srgbClr val="000000"/>
                          </a:solidFill>
                          <a:latin typeface="宋体" panose="02010600030101010101" pitchFamily="2" charset="-122"/>
                        </a:rPr>
                        <a:t>-8.5207</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20000"/>
                        </a:lnSpc>
                        <a:buNone/>
                      </a:pPr>
                      <a:r>
                        <a:rPr lang="zh-CN" sz="2000" b="1">
                          <a:solidFill>
                            <a:srgbClr val="000000"/>
                          </a:solidFill>
                          <a:latin typeface="Arial" panose="020B0604020202020204" pitchFamily="34" charset="0"/>
                          <a:ea typeface="宋体" panose="02010600030101010101" pitchFamily="2" charset="-122"/>
                        </a:rPr>
                        <a:t>制造业</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r>
              <a:tr h="506730">
                <a:tc>
                  <a:txBody>
                    <a:bodyPr/>
                    <a:p>
                      <a:pPr indent="0" algn="ctr">
                        <a:lnSpc>
                          <a:spcPct val="120000"/>
                        </a:lnSpc>
                        <a:buNone/>
                      </a:pPr>
                      <a:r>
                        <a:rPr lang="en-US" sz="2000" b="1">
                          <a:solidFill>
                            <a:srgbClr val="000000"/>
                          </a:solidFill>
                          <a:latin typeface="宋体" panose="02010600030101010101" pitchFamily="2" charset="-122"/>
                        </a:rPr>
                        <a:t>600758.SH</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zh-CN" sz="2000" b="1">
                          <a:solidFill>
                            <a:srgbClr val="000000"/>
                          </a:solidFill>
                          <a:latin typeface="Arial" panose="020B0604020202020204" pitchFamily="34" charset="0"/>
                          <a:ea typeface="宋体" panose="02010600030101010101" pitchFamily="2" charset="-122"/>
                        </a:rPr>
                        <a:t>红阳能源</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2000" b="1">
                          <a:solidFill>
                            <a:srgbClr val="000000"/>
                          </a:solidFill>
                          <a:latin typeface="宋体" panose="02010600030101010101" pitchFamily="2" charset="-122"/>
                        </a:rPr>
                        <a:t>76.1787</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2000" b="1">
                          <a:solidFill>
                            <a:srgbClr val="000000"/>
                          </a:solidFill>
                          <a:latin typeface="宋体" panose="02010600030101010101" pitchFamily="2" charset="-122"/>
                        </a:rPr>
                        <a:t>-10.5426</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zh-CN" sz="2000" b="1">
                          <a:solidFill>
                            <a:srgbClr val="000000"/>
                          </a:solidFill>
                          <a:latin typeface="Arial" panose="020B0604020202020204" pitchFamily="34" charset="0"/>
                          <a:ea typeface="宋体" panose="02010600030101010101" pitchFamily="2" charset="-122"/>
                        </a:rPr>
                        <a:t>采矿业</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06730">
                <a:tc>
                  <a:txBody>
                    <a:bodyPr/>
                    <a:p>
                      <a:pPr indent="0" algn="ctr">
                        <a:lnSpc>
                          <a:spcPct val="120000"/>
                        </a:lnSpc>
                        <a:buNone/>
                      </a:pPr>
                      <a:r>
                        <a:rPr lang="en-US" sz="2000" b="1">
                          <a:solidFill>
                            <a:srgbClr val="000000"/>
                          </a:solidFill>
                          <a:latin typeface="宋体" panose="02010600030101010101" pitchFamily="2" charset="-122"/>
                        </a:rPr>
                        <a:t>603363.SH</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20000"/>
                        </a:lnSpc>
                        <a:buNone/>
                      </a:pPr>
                      <a:r>
                        <a:rPr lang="zh-CN" sz="2000" b="1">
                          <a:solidFill>
                            <a:srgbClr val="000000"/>
                          </a:solidFill>
                          <a:latin typeface="Arial" panose="020B0604020202020204" pitchFamily="34" charset="0"/>
                          <a:ea typeface="宋体" panose="02010600030101010101" pitchFamily="2" charset="-122"/>
                        </a:rPr>
                        <a:t>傲农生物</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20000"/>
                        </a:lnSpc>
                        <a:buNone/>
                      </a:pPr>
                      <a:r>
                        <a:rPr lang="en-US" sz="2000" b="1">
                          <a:solidFill>
                            <a:srgbClr val="000000"/>
                          </a:solidFill>
                          <a:latin typeface="宋体" panose="02010600030101010101" pitchFamily="2" charset="-122"/>
                        </a:rPr>
                        <a:t>68.9093</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20000"/>
                        </a:lnSpc>
                        <a:buNone/>
                      </a:pPr>
                      <a:r>
                        <a:rPr lang="en-US" sz="2000" b="1">
                          <a:solidFill>
                            <a:srgbClr val="000000"/>
                          </a:solidFill>
                          <a:latin typeface="宋体" panose="02010600030101010101" pitchFamily="2" charset="-122"/>
                        </a:rPr>
                        <a:t>3.9207</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20000"/>
                        </a:lnSpc>
                        <a:buNone/>
                      </a:pPr>
                      <a:r>
                        <a:rPr lang="zh-CN" sz="2000" b="1">
                          <a:solidFill>
                            <a:srgbClr val="000000"/>
                          </a:solidFill>
                          <a:latin typeface="Arial" panose="020B0604020202020204" pitchFamily="34" charset="0"/>
                          <a:ea typeface="宋体" panose="02010600030101010101" pitchFamily="2" charset="-122"/>
                        </a:rPr>
                        <a:t>制造业</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r>
              <a:tr h="506730">
                <a:tc>
                  <a:txBody>
                    <a:bodyPr/>
                    <a:p>
                      <a:pPr indent="0" algn="ctr">
                        <a:lnSpc>
                          <a:spcPct val="120000"/>
                        </a:lnSpc>
                        <a:buNone/>
                      </a:pPr>
                      <a:r>
                        <a:rPr lang="en-US" sz="2000" b="1">
                          <a:solidFill>
                            <a:srgbClr val="000000"/>
                          </a:solidFill>
                          <a:latin typeface="宋体" panose="02010600030101010101" pitchFamily="2" charset="-122"/>
                        </a:rPr>
                        <a:t>300174.SZ</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zh-CN" sz="2000" b="1">
                          <a:solidFill>
                            <a:srgbClr val="000000"/>
                          </a:solidFill>
                          <a:latin typeface="Arial" panose="020B0604020202020204" pitchFamily="34" charset="0"/>
                          <a:ea typeface="宋体" panose="02010600030101010101" pitchFamily="2" charset="-122"/>
                        </a:rPr>
                        <a:t>元力股份</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2000" b="1">
                          <a:solidFill>
                            <a:srgbClr val="000000"/>
                          </a:solidFill>
                          <a:latin typeface="宋体" panose="02010600030101010101" pitchFamily="2" charset="-122"/>
                        </a:rPr>
                        <a:t>66.9002</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2000" b="1">
                          <a:solidFill>
                            <a:srgbClr val="000000"/>
                          </a:solidFill>
                          <a:latin typeface="宋体" panose="02010600030101010101" pitchFamily="2" charset="-122"/>
                        </a:rPr>
                        <a:t>-9.1691</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zh-CN" sz="2000" b="1">
                          <a:solidFill>
                            <a:srgbClr val="000000"/>
                          </a:solidFill>
                          <a:latin typeface="Arial" panose="020B0604020202020204" pitchFamily="34" charset="0"/>
                          <a:ea typeface="宋体" panose="02010600030101010101" pitchFamily="2" charset="-122"/>
                        </a:rPr>
                        <a:t>制造业</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06730">
                <a:tc>
                  <a:txBody>
                    <a:bodyPr/>
                    <a:p>
                      <a:pPr indent="0" algn="ctr">
                        <a:lnSpc>
                          <a:spcPct val="120000"/>
                        </a:lnSpc>
                        <a:buNone/>
                      </a:pPr>
                      <a:r>
                        <a:rPr lang="en-US" sz="2000" b="1">
                          <a:solidFill>
                            <a:srgbClr val="000000"/>
                          </a:solidFill>
                          <a:latin typeface="宋体" panose="02010600030101010101" pitchFamily="2" charset="-122"/>
                        </a:rPr>
                        <a:t>000995.SZ</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20000"/>
                        </a:lnSpc>
                        <a:buNone/>
                      </a:pPr>
                      <a:r>
                        <a:rPr lang="zh-CN" sz="2000" b="1">
                          <a:solidFill>
                            <a:srgbClr val="000000"/>
                          </a:solidFill>
                          <a:latin typeface="Arial" panose="020B0604020202020204" pitchFamily="34" charset="0"/>
                          <a:ea typeface="宋体" panose="02010600030101010101" pitchFamily="2" charset="-122"/>
                        </a:rPr>
                        <a:t>*ST皇台</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20000"/>
                        </a:lnSpc>
                        <a:buNone/>
                      </a:pPr>
                      <a:r>
                        <a:rPr lang="en-US" sz="2000" b="1">
                          <a:solidFill>
                            <a:srgbClr val="000000"/>
                          </a:solidFill>
                          <a:latin typeface="宋体" panose="02010600030101010101" pitchFamily="2" charset="-122"/>
                        </a:rPr>
                        <a:t>65.6319</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20000"/>
                        </a:lnSpc>
                        <a:buNone/>
                      </a:pPr>
                      <a:r>
                        <a:rPr lang="en-US" sz="2000" b="1">
                          <a:solidFill>
                            <a:srgbClr val="000000"/>
                          </a:solidFill>
                          <a:latin typeface="宋体" panose="02010600030101010101" pitchFamily="2" charset="-122"/>
                        </a:rPr>
                        <a:t>0.0000</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20000"/>
                        </a:lnSpc>
                        <a:buNone/>
                      </a:pPr>
                      <a:r>
                        <a:rPr lang="zh-CN" sz="2000" b="1">
                          <a:solidFill>
                            <a:srgbClr val="000000"/>
                          </a:solidFill>
                          <a:latin typeface="Arial" panose="020B0604020202020204" pitchFamily="34" charset="0"/>
                          <a:ea typeface="宋体" panose="02010600030101010101" pitchFamily="2" charset="-122"/>
                        </a:rPr>
                        <a:t>制造业</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r>
              <a:tr h="506730">
                <a:tc>
                  <a:txBody>
                    <a:bodyPr/>
                    <a:p>
                      <a:pPr indent="0" algn="ctr">
                        <a:lnSpc>
                          <a:spcPct val="120000"/>
                        </a:lnSpc>
                        <a:buNone/>
                      </a:pPr>
                      <a:r>
                        <a:rPr lang="en-US" sz="2000" b="1">
                          <a:solidFill>
                            <a:srgbClr val="000000"/>
                          </a:solidFill>
                          <a:latin typeface="宋体" panose="02010600030101010101" pitchFamily="2" charset="-122"/>
                        </a:rPr>
                        <a:t>000723.SZ</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zh-CN" sz="2000" b="1">
                          <a:solidFill>
                            <a:srgbClr val="000000"/>
                          </a:solidFill>
                          <a:latin typeface="Arial" panose="020B0604020202020204" pitchFamily="34" charset="0"/>
                          <a:ea typeface="宋体" panose="02010600030101010101" pitchFamily="2" charset="-122"/>
                        </a:rPr>
                        <a:t>美锦能源</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2000" b="1">
                          <a:solidFill>
                            <a:srgbClr val="000000"/>
                          </a:solidFill>
                          <a:latin typeface="宋体" panose="02010600030101010101" pitchFamily="2" charset="-122"/>
                        </a:rPr>
                        <a:t>64.3554</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2000" b="1">
                          <a:solidFill>
                            <a:srgbClr val="000000"/>
                          </a:solidFill>
                          <a:latin typeface="宋体" panose="02010600030101010101" pitchFamily="2" charset="-122"/>
                        </a:rPr>
                        <a:t>-21.2312</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zh-CN" sz="2000" b="1">
                          <a:solidFill>
                            <a:srgbClr val="000000"/>
                          </a:solidFill>
                          <a:latin typeface="Arial" panose="020B0604020202020204" pitchFamily="34" charset="0"/>
                          <a:ea typeface="宋体" panose="02010600030101010101" pitchFamily="2" charset="-122"/>
                        </a:rPr>
                        <a:t>制造业</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06730">
                <a:tc>
                  <a:txBody>
                    <a:bodyPr/>
                    <a:p>
                      <a:pPr indent="0" algn="ctr">
                        <a:lnSpc>
                          <a:spcPct val="120000"/>
                        </a:lnSpc>
                        <a:buNone/>
                      </a:pPr>
                      <a:r>
                        <a:rPr lang="en-US" sz="2000" b="1">
                          <a:solidFill>
                            <a:srgbClr val="000000"/>
                          </a:solidFill>
                          <a:latin typeface="宋体" panose="02010600030101010101" pitchFamily="2" charset="-122"/>
                        </a:rPr>
                        <a:t>600218.SH</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20000"/>
                        </a:lnSpc>
                        <a:buNone/>
                      </a:pPr>
                      <a:r>
                        <a:rPr lang="zh-CN" sz="2000" b="1">
                          <a:solidFill>
                            <a:srgbClr val="000000"/>
                          </a:solidFill>
                          <a:latin typeface="Arial" panose="020B0604020202020204" pitchFamily="34" charset="0"/>
                          <a:ea typeface="宋体" panose="02010600030101010101" pitchFamily="2" charset="-122"/>
                        </a:rPr>
                        <a:t>全柴动力</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20000"/>
                        </a:lnSpc>
                        <a:buNone/>
                      </a:pPr>
                      <a:r>
                        <a:rPr lang="en-US" sz="2000" b="1">
                          <a:solidFill>
                            <a:srgbClr val="000000"/>
                          </a:solidFill>
                          <a:latin typeface="宋体" panose="02010600030101010101" pitchFamily="2" charset="-122"/>
                        </a:rPr>
                        <a:t>59.8592</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20000"/>
                        </a:lnSpc>
                        <a:buNone/>
                      </a:pPr>
                      <a:r>
                        <a:rPr lang="en-US" sz="2000" b="1">
                          <a:solidFill>
                            <a:srgbClr val="000000"/>
                          </a:solidFill>
                          <a:latin typeface="宋体" panose="02010600030101010101" pitchFamily="2" charset="-122"/>
                        </a:rPr>
                        <a:t>-18.4091</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20000"/>
                        </a:lnSpc>
                        <a:buNone/>
                      </a:pPr>
                      <a:r>
                        <a:rPr lang="zh-CN" sz="2000" b="1">
                          <a:solidFill>
                            <a:srgbClr val="000000"/>
                          </a:solidFill>
                          <a:latin typeface="Arial" panose="020B0604020202020204" pitchFamily="34" charset="0"/>
                          <a:ea typeface="宋体" panose="02010600030101010101" pitchFamily="2" charset="-122"/>
                        </a:rPr>
                        <a:t>制造业</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r>
              <a:tr h="506730">
                <a:tc>
                  <a:txBody>
                    <a:bodyPr/>
                    <a:p>
                      <a:pPr indent="0" algn="ctr">
                        <a:lnSpc>
                          <a:spcPct val="120000"/>
                        </a:lnSpc>
                        <a:buNone/>
                      </a:pPr>
                      <a:r>
                        <a:rPr lang="en-US" sz="2000" b="1">
                          <a:solidFill>
                            <a:srgbClr val="000000"/>
                          </a:solidFill>
                          <a:latin typeface="宋体" panose="02010600030101010101" pitchFamily="2" charset="-122"/>
                        </a:rPr>
                        <a:t>600794.SH</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zh-CN" sz="2000" b="1">
                          <a:solidFill>
                            <a:srgbClr val="000000"/>
                          </a:solidFill>
                          <a:latin typeface="Arial" panose="020B0604020202020204" pitchFamily="34" charset="0"/>
                          <a:ea typeface="宋体" panose="02010600030101010101" pitchFamily="2" charset="-122"/>
                        </a:rPr>
                        <a:t>保税科技</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2000" b="1">
                          <a:solidFill>
                            <a:srgbClr val="000000"/>
                          </a:solidFill>
                          <a:latin typeface="宋体" panose="02010600030101010101" pitchFamily="2" charset="-122"/>
                        </a:rPr>
                        <a:t>58.7571</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2000" b="1">
                          <a:solidFill>
                            <a:srgbClr val="000000"/>
                          </a:solidFill>
                          <a:latin typeface="宋体" panose="02010600030101010101" pitchFamily="2" charset="-122"/>
                        </a:rPr>
                        <a:t>-12.2666</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zh-CN" sz="2000" b="1">
                          <a:solidFill>
                            <a:srgbClr val="000000"/>
                          </a:solidFill>
                          <a:latin typeface="Arial" panose="020B0604020202020204" pitchFamily="34" charset="0"/>
                          <a:ea typeface="宋体" panose="02010600030101010101" pitchFamily="2" charset="-122"/>
                        </a:rPr>
                        <a:t>交通运输、仓储和邮政业</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overrideClrMapping bg1="lt1" tx1="dk1" bg2="lt2" tx2="dk2" accent1="accent1" accent2="accent2" accent3="accent3" accent4="accent4" accent5="accent5" accent6="accent6" hlink="hlink" folHlink="folHlink"/>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本月跌幅居前个股</a:t>
            </a:r>
            <a:endParaRPr lang="zh-CN" altLang="en-US" sz="2400" b="1">
              <a:solidFill>
                <a:srgbClr val="000066"/>
              </a:solidFill>
              <a:latin typeface="幼圆" panose="02010509060101010101" pitchFamily="49" charset="-122"/>
              <a:ea typeface="幼圆" panose="02010509060101010101" pitchFamily="49" charset="-122"/>
            </a:endParaRPr>
          </a:p>
        </p:txBody>
      </p:sp>
      <p:graphicFrame>
        <p:nvGraphicFramePr>
          <p:cNvPr id="3" name="表格 2"/>
          <p:cNvGraphicFramePr/>
          <p:nvPr/>
        </p:nvGraphicFramePr>
        <p:xfrm>
          <a:off x="-5715" y="916940"/>
          <a:ext cx="9154160" cy="5546090"/>
        </p:xfrm>
        <a:graphic>
          <a:graphicData uri="http://schemas.openxmlformats.org/drawingml/2006/table">
            <a:tbl>
              <a:tblPr firstRow="1" bandRow="1">
                <a:tableStyleId>{5C22544A-7EE6-4342-B048-85BDC9FD1C3A}</a:tableStyleId>
              </a:tblPr>
              <a:tblGrid>
                <a:gridCol w="1310640"/>
                <a:gridCol w="1183640"/>
                <a:gridCol w="1057275"/>
                <a:gridCol w="1606550"/>
                <a:gridCol w="3996055"/>
              </a:tblGrid>
              <a:tr h="504190">
                <a:tc>
                  <a:txBody>
                    <a:bodyPr/>
                    <a:p>
                      <a:pPr indent="0" algn="ctr">
                        <a:lnSpc>
                          <a:spcPct val="110000"/>
                        </a:lnSpc>
                        <a:buNone/>
                      </a:pPr>
                      <a:r>
                        <a:rPr lang="zh-CN" sz="2000" b="1">
                          <a:solidFill>
                            <a:srgbClr val="FFFFFF"/>
                          </a:solidFill>
                          <a:latin typeface="Arial" panose="020B0604020202020204" pitchFamily="34" charset="0"/>
                          <a:ea typeface="宋体" panose="02010600030101010101" pitchFamily="2" charset="-122"/>
                        </a:rPr>
                        <a:t>证券代码</a:t>
                      </a:r>
                      <a:endParaRPr lang="zh-CN" altLang="en-US" sz="2000" b="1">
                        <a:solidFill>
                          <a:srgbClr val="FFFFFF"/>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5B9BD5"/>
                    </a:solidFill>
                  </a:tcPr>
                </a:tc>
                <a:tc>
                  <a:txBody>
                    <a:bodyPr/>
                    <a:p>
                      <a:pPr indent="0" algn="ctr">
                        <a:lnSpc>
                          <a:spcPct val="110000"/>
                        </a:lnSpc>
                        <a:buNone/>
                      </a:pPr>
                      <a:r>
                        <a:rPr lang="zh-CN" sz="2000" b="1">
                          <a:solidFill>
                            <a:srgbClr val="FFFFFF"/>
                          </a:solidFill>
                          <a:latin typeface="Arial" panose="020B0604020202020204" pitchFamily="34" charset="0"/>
                          <a:ea typeface="宋体" panose="02010600030101010101" pitchFamily="2" charset="-122"/>
                        </a:rPr>
                        <a:t>证券简称</a:t>
                      </a:r>
                      <a:endParaRPr lang="zh-CN" altLang="en-US" sz="2000" b="1">
                        <a:solidFill>
                          <a:srgbClr val="FFFFFF"/>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5B9BD5"/>
                    </a:solidFill>
                  </a:tcPr>
                </a:tc>
                <a:tc>
                  <a:txBody>
                    <a:bodyPr/>
                    <a:p>
                      <a:pPr indent="0" algn="ctr">
                        <a:lnSpc>
                          <a:spcPct val="110000"/>
                        </a:lnSpc>
                        <a:buNone/>
                      </a:pPr>
                      <a:r>
                        <a:rPr lang="zh-CN" sz="2000" b="1">
                          <a:solidFill>
                            <a:srgbClr val="FFFFFF"/>
                          </a:solidFill>
                          <a:latin typeface="Arial" panose="020B0604020202020204" pitchFamily="34" charset="0"/>
                          <a:ea typeface="宋体" panose="02010600030101010101" pitchFamily="2" charset="-122"/>
                        </a:rPr>
                        <a:t>总市值</a:t>
                      </a:r>
                      <a:endParaRPr lang="zh-CN" altLang="en-US" sz="2000" b="1">
                        <a:solidFill>
                          <a:srgbClr val="FFFFFF"/>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5B9BD5"/>
                    </a:solidFill>
                  </a:tcPr>
                </a:tc>
                <a:tc>
                  <a:txBody>
                    <a:bodyPr/>
                    <a:p>
                      <a:pPr indent="0" algn="ctr">
                        <a:lnSpc>
                          <a:spcPct val="110000"/>
                        </a:lnSpc>
                        <a:buNone/>
                      </a:pPr>
                      <a:r>
                        <a:rPr lang="zh-CN" sz="2000" b="1">
                          <a:solidFill>
                            <a:srgbClr val="FFFFFF"/>
                          </a:solidFill>
                          <a:latin typeface="Arial" panose="020B0604020202020204" pitchFamily="34" charset="0"/>
                          <a:ea typeface="宋体" panose="02010600030101010101" pitchFamily="2" charset="-122"/>
                        </a:rPr>
                        <a:t>月跌幅（%）</a:t>
                      </a:r>
                      <a:endParaRPr lang="zh-CN" altLang="en-US" sz="2000" b="1">
                        <a:solidFill>
                          <a:srgbClr val="FFFFFF"/>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5B9BD5"/>
                    </a:solidFill>
                  </a:tcPr>
                </a:tc>
                <a:tc>
                  <a:txBody>
                    <a:bodyPr/>
                    <a:p>
                      <a:pPr indent="0" algn="ctr">
                        <a:lnSpc>
                          <a:spcPct val="110000"/>
                        </a:lnSpc>
                        <a:buNone/>
                      </a:pPr>
                      <a:r>
                        <a:rPr lang="zh-CN" sz="2000" b="1">
                          <a:solidFill>
                            <a:srgbClr val="FFFFFF"/>
                          </a:solidFill>
                          <a:latin typeface="Arial" panose="020B0604020202020204" pitchFamily="34" charset="0"/>
                          <a:ea typeface="宋体" panose="02010600030101010101" pitchFamily="2" charset="-122"/>
                        </a:rPr>
                        <a:t>行业</a:t>
                      </a:r>
                      <a:endParaRPr lang="zh-CN" altLang="en-US" sz="2000" b="1">
                        <a:solidFill>
                          <a:srgbClr val="FFFFFF"/>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5B9BD5"/>
                    </a:solidFill>
                  </a:tcPr>
                </a:tc>
              </a:tr>
              <a:tr h="504190">
                <a:tc>
                  <a:txBody>
                    <a:bodyPr/>
                    <a:p>
                      <a:pPr indent="0" algn="ctr">
                        <a:lnSpc>
                          <a:spcPct val="110000"/>
                        </a:lnSpc>
                        <a:buNone/>
                      </a:pPr>
                      <a:r>
                        <a:rPr lang="en-US" sz="2000" b="1">
                          <a:solidFill>
                            <a:srgbClr val="000000"/>
                          </a:solidFill>
                          <a:latin typeface="宋体" panose="02010600030101010101" pitchFamily="2" charset="-122"/>
                        </a:rPr>
                        <a:t>002359.SZ</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*ST北讯</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10000"/>
                        </a:lnSpc>
                        <a:buNone/>
                      </a:pPr>
                      <a:r>
                        <a:rPr lang="en-US" sz="2000" b="1">
                          <a:solidFill>
                            <a:srgbClr val="000000"/>
                          </a:solidFill>
                          <a:latin typeface="宋体" panose="02010600030101010101" pitchFamily="2" charset="-122"/>
                        </a:rPr>
                        <a:t>42.84 </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10000"/>
                        </a:lnSpc>
                        <a:buNone/>
                      </a:pPr>
                      <a:r>
                        <a:rPr lang="en-US" sz="2000" b="1">
                          <a:solidFill>
                            <a:srgbClr val="000000"/>
                          </a:solidFill>
                          <a:latin typeface="宋体" panose="02010600030101010101" pitchFamily="2" charset="-122"/>
                        </a:rPr>
                        <a:t>-64.08%</a:t>
                      </a:r>
                      <a:endParaRPr lang="en-US" altLang="en-US" sz="20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信息传输、软件和信息技术服务业</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r>
              <a:tr h="504190">
                <a:tc>
                  <a:txBody>
                    <a:bodyPr/>
                    <a:p>
                      <a:pPr indent="0" algn="ctr">
                        <a:lnSpc>
                          <a:spcPct val="110000"/>
                        </a:lnSpc>
                        <a:buNone/>
                      </a:pPr>
                      <a:r>
                        <a:rPr lang="en-US" sz="2000" b="1">
                          <a:solidFill>
                            <a:srgbClr val="000000"/>
                          </a:solidFill>
                          <a:latin typeface="宋体" panose="02010600030101010101" pitchFamily="2" charset="-122"/>
                        </a:rPr>
                        <a:t>002711.SZ</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*ST欧浦</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en-US" sz="2000" b="1">
                          <a:solidFill>
                            <a:srgbClr val="000000"/>
                          </a:solidFill>
                          <a:latin typeface="宋体" panose="02010600030101010101" pitchFamily="2" charset="-122"/>
                        </a:rPr>
                        <a:t>16.26 </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en-US" sz="2000" b="1">
                          <a:solidFill>
                            <a:srgbClr val="000000"/>
                          </a:solidFill>
                          <a:latin typeface="宋体" panose="02010600030101010101" pitchFamily="2" charset="-122"/>
                        </a:rPr>
                        <a:t>-63.68%</a:t>
                      </a:r>
                      <a:endParaRPr lang="en-US" altLang="en-US" sz="20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交通运输、仓储和邮政业</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04190">
                <a:tc>
                  <a:txBody>
                    <a:bodyPr/>
                    <a:p>
                      <a:pPr indent="0" algn="ctr">
                        <a:lnSpc>
                          <a:spcPct val="110000"/>
                        </a:lnSpc>
                        <a:buNone/>
                      </a:pPr>
                      <a:r>
                        <a:rPr lang="en-US" sz="2000" b="1">
                          <a:solidFill>
                            <a:srgbClr val="000000"/>
                          </a:solidFill>
                          <a:latin typeface="宋体" panose="02010600030101010101" pitchFamily="2" charset="-122"/>
                        </a:rPr>
                        <a:t>002210.SZ</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*ST飞马</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10000"/>
                        </a:lnSpc>
                        <a:buNone/>
                      </a:pPr>
                      <a:r>
                        <a:rPr lang="en-US" sz="2000" b="1">
                          <a:solidFill>
                            <a:srgbClr val="000000"/>
                          </a:solidFill>
                          <a:latin typeface="宋体" panose="02010600030101010101" pitchFamily="2" charset="-122"/>
                        </a:rPr>
                        <a:t>32.73 </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10000"/>
                        </a:lnSpc>
                        <a:buNone/>
                      </a:pPr>
                      <a:r>
                        <a:rPr lang="en-US" sz="2000" b="1">
                          <a:solidFill>
                            <a:srgbClr val="000000"/>
                          </a:solidFill>
                          <a:latin typeface="宋体" panose="02010600030101010101" pitchFamily="2" charset="-122"/>
                        </a:rPr>
                        <a:t>-63.67%</a:t>
                      </a:r>
                      <a:endParaRPr lang="en-US" altLang="en-US" sz="20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租赁和商务服务业</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r>
              <a:tr h="504190">
                <a:tc>
                  <a:txBody>
                    <a:bodyPr/>
                    <a:p>
                      <a:pPr indent="0" algn="ctr">
                        <a:lnSpc>
                          <a:spcPct val="110000"/>
                        </a:lnSpc>
                        <a:buNone/>
                      </a:pPr>
                      <a:r>
                        <a:rPr lang="en-US" sz="2000" b="1">
                          <a:solidFill>
                            <a:srgbClr val="000000"/>
                          </a:solidFill>
                          <a:latin typeface="宋体" panose="02010600030101010101" pitchFamily="2" charset="-122"/>
                        </a:rPr>
                        <a:t>002356.SZ</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*ST赫美</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en-US" sz="2000" b="1">
                          <a:solidFill>
                            <a:srgbClr val="000000"/>
                          </a:solidFill>
                          <a:latin typeface="宋体" panose="02010600030101010101" pitchFamily="2" charset="-122"/>
                        </a:rPr>
                        <a:t>17.95 </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en-US" sz="2000" b="1">
                          <a:solidFill>
                            <a:srgbClr val="000000"/>
                          </a:solidFill>
                          <a:latin typeface="宋体" panose="02010600030101010101" pitchFamily="2" charset="-122"/>
                        </a:rPr>
                        <a:t>-61.36%</a:t>
                      </a:r>
                      <a:endParaRPr lang="en-US" altLang="en-US" sz="20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批发和零售业</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04190">
                <a:tc>
                  <a:txBody>
                    <a:bodyPr/>
                    <a:p>
                      <a:pPr indent="0" algn="ctr">
                        <a:lnSpc>
                          <a:spcPct val="110000"/>
                        </a:lnSpc>
                        <a:buNone/>
                      </a:pPr>
                      <a:r>
                        <a:rPr lang="en-US" sz="2000" b="1">
                          <a:solidFill>
                            <a:srgbClr val="000000"/>
                          </a:solidFill>
                          <a:latin typeface="宋体" panose="02010600030101010101" pitchFamily="2" charset="-122"/>
                        </a:rPr>
                        <a:t>002089.SZ</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*ST新海</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10000"/>
                        </a:lnSpc>
                        <a:buNone/>
                      </a:pPr>
                      <a:r>
                        <a:rPr lang="en-US" sz="2000" b="1">
                          <a:solidFill>
                            <a:srgbClr val="000000"/>
                          </a:solidFill>
                          <a:latin typeface="宋体" panose="02010600030101010101" pitchFamily="2" charset="-122"/>
                        </a:rPr>
                        <a:t>31.89 </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10000"/>
                        </a:lnSpc>
                        <a:buNone/>
                      </a:pPr>
                      <a:r>
                        <a:rPr lang="en-US" sz="2000" b="1">
                          <a:solidFill>
                            <a:srgbClr val="000000"/>
                          </a:solidFill>
                          <a:latin typeface="宋体" panose="02010600030101010101" pitchFamily="2" charset="-122"/>
                        </a:rPr>
                        <a:t>-60.34%</a:t>
                      </a:r>
                      <a:endParaRPr lang="en-US" altLang="en-US" sz="20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制造业</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r>
              <a:tr h="504190">
                <a:tc>
                  <a:txBody>
                    <a:bodyPr/>
                    <a:p>
                      <a:pPr indent="0" algn="ctr">
                        <a:lnSpc>
                          <a:spcPct val="110000"/>
                        </a:lnSpc>
                        <a:buNone/>
                      </a:pPr>
                      <a:r>
                        <a:rPr lang="en-US" sz="2000" b="1">
                          <a:solidFill>
                            <a:srgbClr val="000000"/>
                          </a:solidFill>
                          <a:latin typeface="宋体" panose="02010600030101010101" pitchFamily="2" charset="-122"/>
                        </a:rPr>
                        <a:t>600666.SH</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*ST瑞德</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en-US" sz="2000" b="1">
                          <a:solidFill>
                            <a:srgbClr val="000000"/>
                          </a:solidFill>
                          <a:latin typeface="宋体" panose="02010600030101010101" pitchFamily="2" charset="-122"/>
                        </a:rPr>
                        <a:t>17.18 </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en-US" sz="2000" b="1">
                          <a:solidFill>
                            <a:srgbClr val="000000"/>
                          </a:solidFill>
                          <a:latin typeface="宋体" panose="02010600030101010101" pitchFamily="2" charset="-122"/>
                        </a:rPr>
                        <a:t>-58.58%</a:t>
                      </a:r>
                      <a:endParaRPr lang="en-US" altLang="en-US" sz="20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制造业</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04190">
                <a:tc>
                  <a:txBody>
                    <a:bodyPr/>
                    <a:p>
                      <a:pPr indent="0" algn="ctr">
                        <a:lnSpc>
                          <a:spcPct val="110000"/>
                        </a:lnSpc>
                        <a:buNone/>
                      </a:pPr>
                      <a:r>
                        <a:rPr lang="en-US" sz="2000" b="1">
                          <a:solidFill>
                            <a:srgbClr val="000000"/>
                          </a:solidFill>
                          <a:latin typeface="宋体" panose="02010600030101010101" pitchFamily="2" charset="-122"/>
                        </a:rPr>
                        <a:t>600240.SH</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*ST华业</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10000"/>
                        </a:lnSpc>
                        <a:buNone/>
                      </a:pPr>
                      <a:r>
                        <a:rPr lang="en-US" sz="2000" b="1">
                          <a:solidFill>
                            <a:srgbClr val="000000"/>
                          </a:solidFill>
                          <a:latin typeface="宋体" panose="02010600030101010101" pitchFamily="2" charset="-122"/>
                        </a:rPr>
                        <a:t>15.81 </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10000"/>
                        </a:lnSpc>
                        <a:buNone/>
                      </a:pPr>
                      <a:r>
                        <a:rPr lang="en-US" sz="2000" b="1">
                          <a:solidFill>
                            <a:srgbClr val="000000"/>
                          </a:solidFill>
                          <a:latin typeface="宋体" panose="02010600030101010101" pitchFamily="2" charset="-122"/>
                        </a:rPr>
                        <a:t>-57.95%</a:t>
                      </a:r>
                      <a:endParaRPr lang="en-US" altLang="en-US" sz="20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房地产业</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r>
              <a:tr h="504190">
                <a:tc>
                  <a:txBody>
                    <a:bodyPr/>
                    <a:p>
                      <a:pPr indent="0" algn="ctr">
                        <a:lnSpc>
                          <a:spcPct val="110000"/>
                        </a:lnSpc>
                        <a:buNone/>
                      </a:pPr>
                      <a:r>
                        <a:rPr lang="en-US" sz="2000" b="1">
                          <a:solidFill>
                            <a:srgbClr val="000000"/>
                          </a:solidFill>
                          <a:latin typeface="宋体" panose="02010600030101010101" pitchFamily="2" charset="-122"/>
                        </a:rPr>
                        <a:t>600518.SH</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ST康美</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en-US" sz="2000" b="1">
                          <a:solidFill>
                            <a:srgbClr val="000000"/>
                          </a:solidFill>
                          <a:latin typeface="宋体" panose="02010600030101010101" pitchFamily="2" charset="-122"/>
                        </a:rPr>
                        <a:t>208.40 </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en-US" sz="2000" b="1">
                          <a:solidFill>
                            <a:srgbClr val="000000"/>
                          </a:solidFill>
                          <a:latin typeface="宋体" panose="02010600030101010101" pitchFamily="2" charset="-122"/>
                        </a:rPr>
                        <a:t>-56.08%</a:t>
                      </a:r>
                      <a:endParaRPr lang="en-US" altLang="en-US" sz="20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制造业</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04190">
                <a:tc>
                  <a:txBody>
                    <a:bodyPr/>
                    <a:p>
                      <a:pPr indent="0" algn="ctr">
                        <a:lnSpc>
                          <a:spcPct val="110000"/>
                        </a:lnSpc>
                        <a:buNone/>
                      </a:pPr>
                      <a:r>
                        <a:rPr lang="en-US" sz="2000" b="1">
                          <a:solidFill>
                            <a:srgbClr val="000000"/>
                          </a:solidFill>
                          <a:latin typeface="宋体" panose="02010600030101010101" pitchFamily="2" charset="-122"/>
                        </a:rPr>
                        <a:t>002766.SZ</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*ST索菱</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10000"/>
                        </a:lnSpc>
                        <a:buNone/>
                      </a:pPr>
                      <a:r>
                        <a:rPr lang="en-US" sz="2000" b="1">
                          <a:solidFill>
                            <a:srgbClr val="000000"/>
                          </a:solidFill>
                          <a:latin typeface="宋体" panose="02010600030101010101" pitchFamily="2" charset="-122"/>
                        </a:rPr>
                        <a:t>10.33 </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10000"/>
                        </a:lnSpc>
                        <a:buNone/>
                      </a:pPr>
                      <a:r>
                        <a:rPr lang="en-US" sz="2000" b="1">
                          <a:solidFill>
                            <a:srgbClr val="000000"/>
                          </a:solidFill>
                          <a:latin typeface="宋体" panose="02010600030101010101" pitchFamily="2" charset="-122"/>
                        </a:rPr>
                        <a:t>-51.39%</a:t>
                      </a:r>
                      <a:endParaRPr lang="en-US" altLang="en-US" sz="20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制造业</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r>
              <a:tr h="504190">
                <a:tc>
                  <a:txBody>
                    <a:bodyPr/>
                    <a:p>
                      <a:pPr indent="0" algn="ctr">
                        <a:lnSpc>
                          <a:spcPct val="110000"/>
                        </a:lnSpc>
                        <a:buNone/>
                      </a:pPr>
                      <a:r>
                        <a:rPr lang="en-US" sz="2000" b="1">
                          <a:solidFill>
                            <a:srgbClr val="000000"/>
                          </a:solidFill>
                          <a:latin typeface="宋体" panose="02010600030101010101" pitchFamily="2" charset="-122"/>
                        </a:rPr>
                        <a:t>600614.SH</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*ST鹏起</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en-US" sz="2000" b="1">
                          <a:solidFill>
                            <a:srgbClr val="000000"/>
                          </a:solidFill>
                          <a:latin typeface="宋体" panose="02010600030101010101" pitchFamily="2" charset="-122"/>
                        </a:rPr>
                        <a:t>43.91 </a:t>
                      </a:r>
                      <a:endParaRPr lang="en-US" altLang="en-US" sz="20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en-US" sz="2000" b="1">
                          <a:solidFill>
                            <a:srgbClr val="000000"/>
                          </a:solidFill>
                          <a:latin typeface="宋体" panose="02010600030101010101" pitchFamily="2" charset="-122"/>
                        </a:rPr>
                        <a:t>-51.24%</a:t>
                      </a:r>
                      <a:endParaRPr lang="en-US" altLang="en-US" sz="2000" b="1">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lang="zh-CN" sz="2000" b="1">
                          <a:solidFill>
                            <a:srgbClr val="000000"/>
                          </a:solidFill>
                          <a:latin typeface="Arial" panose="020B0604020202020204" pitchFamily="34" charset="0"/>
                          <a:ea typeface="宋体" panose="02010600030101010101" pitchFamily="2" charset="-122"/>
                        </a:rPr>
                        <a:t>制造业</a:t>
                      </a:r>
                      <a:endParaRPr lang="zh-CN" altLang="en-US" sz="20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overrideClrMapping bg1="lt1" tx1="dk1" bg2="lt2" tx2="dk2" accent1="accent1" accent2="accent2" accent3="accent3" accent4="accent4" accent5="accent5" accent6="accent6" hlink="hlink" folHlink="folHlink"/>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股权质押比例前十</a:t>
            </a:r>
            <a:endParaRPr lang="zh-CN" altLang="en-US" sz="2400" b="1">
              <a:solidFill>
                <a:srgbClr val="000066"/>
              </a:solidFill>
              <a:latin typeface="幼圆" panose="02010509060101010101" pitchFamily="49" charset="-122"/>
              <a:ea typeface="幼圆" panose="02010509060101010101" pitchFamily="49" charset="-122"/>
            </a:endParaRPr>
          </a:p>
        </p:txBody>
      </p:sp>
      <p:graphicFrame>
        <p:nvGraphicFramePr>
          <p:cNvPr id="2" name="表格 1"/>
          <p:cNvGraphicFramePr/>
          <p:nvPr/>
        </p:nvGraphicFramePr>
        <p:xfrm>
          <a:off x="-14605" y="907415"/>
          <a:ext cx="9145905" cy="5574030"/>
        </p:xfrm>
        <a:graphic>
          <a:graphicData uri="http://schemas.openxmlformats.org/drawingml/2006/table">
            <a:tbl>
              <a:tblPr firstRow="1" bandRow="1">
                <a:tableStyleId>{5C22544A-7EE6-4342-B048-85BDC9FD1C3A}</a:tableStyleId>
              </a:tblPr>
              <a:tblGrid>
                <a:gridCol w="1149985"/>
                <a:gridCol w="1039495"/>
                <a:gridCol w="1998980"/>
                <a:gridCol w="1450975"/>
                <a:gridCol w="3506470"/>
              </a:tblGrid>
              <a:tr h="506730">
                <a:tc>
                  <a:txBody>
                    <a:bodyPr/>
                    <a:p>
                      <a:pPr indent="0" algn="ctr">
                        <a:buNone/>
                      </a:pPr>
                      <a:r>
                        <a:rPr lang="zh-CN" sz="1600" b="1">
                          <a:solidFill>
                            <a:srgbClr val="FFFFFF"/>
                          </a:solidFill>
                          <a:latin typeface="Arial" panose="020B0604020202020204" pitchFamily="34" charset="0"/>
                          <a:ea typeface="宋体" panose="02010600030101010101" pitchFamily="2" charset="-122"/>
                        </a:rPr>
                        <a:t>证券代码</a:t>
                      </a:r>
                      <a:endParaRPr lang="zh-CN" altLang="en-US" sz="1600" b="1">
                        <a:solidFill>
                          <a:srgbClr val="FFFFFF"/>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5B9BD5"/>
                    </a:solidFill>
                  </a:tcPr>
                </a:tc>
                <a:tc>
                  <a:txBody>
                    <a:bodyPr/>
                    <a:p>
                      <a:pPr indent="0" algn="ctr">
                        <a:buNone/>
                      </a:pPr>
                      <a:r>
                        <a:rPr lang="zh-CN" sz="1600" b="1">
                          <a:solidFill>
                            <a:srgbClr val="FFFFFF"/>
                          </a:solidFill>
                          <a:latin typeface="Arial" panose="020B0604020202020204" pitchFamily="34" charset="0"/>
                          <a:ea typeface="宋体" panose="02010600030101010101" pitchFamily="2" charset="-122"/>
                        </a:rPr>
                        <a:t>上市公司</a:t>
                      </a:r>
                      <a:endParaRPr lang="zh-CN" altLang="en-US" sz="1600" b="1">
                        <a:solidFill>
                          <a:srgbClr val="FFFFFF"/>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5B9BD5"/>
                    </a:solidFill>
                  </a:tcPr>
                </a:tc>
                <a:tc>
                  <a:txBody>
                    <a:bodyPr/>
                    <a:p>
                      <a:pPr indent="0" algn="ctr">
                        <a:buNone/>
                      </a:pPr>
                      <a:r>
                        <a:rPr lang="zh-CN" sz="1600" b="1">
                          <a:solidFill>
                            <a:srgbClr val="FFFFFF"/>
                          </a:solidFill>
                          <a:latin typeface="Arial" panose="020B0604020202020204" pitchFamily="34" charset="0"/>
                          <a:ea typeface="宋体" panose="02010600030101010101" pitchFamily="2" charset="-122"/>
                        </a:rPr>
                        <a:t>质押比例（%）</a:t>
                      </a:r>
                      <a:endParaRPr lang="zh-CN" altLang="en-US" sz="1600" b="1">
                        <a:solidFill>
                          <a:srgbClr val="FFFFFF"/>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5B9BD5"/>
                    </a:solidFill>
                  </a:tcPr>
                </a:tc>
                <a:tc>
                  <a:txBody>
                    <a:bodyPr/>
                    <a:p>
                      <a:pPr indent="0" algn="ctr">
                        <a:buNone/>
                      </a:pPr>
                      <a:r>
                        <a:rPr lang="zh-CN" sz="1600" b="1">
                          <a:solidFill>
                            <a:srgbClr val="FFFFFF"/>
                          </a:solidFill>
                          <a:latin typeface="Arial" panose="020B0604020202020204" pitchFamily="34" charset="0"/>
                          <a:ea typeface="宋体" panose="02010600030101010101" pitchFamily="2" charset="-122"/>
                        </a:rPr>
                        <a:t>总市值（亿元）</a:t>
                      </a:r>
                      <a:endParaRPr lang="zh-CN" altLang="en-US" sz="1600" b="1">
                        <a:solidFill>
                          <a:srgbClr val="FFFFFF"/>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5B9BD5"/>
                    </a:solidFill>
                  </a:tcPr>
                </a:tc>
                <a:tc>
                  <a:txBody>
                    <a:bodyPr/>
                    <a:p>
                      <a:pPr indent="0" algn="ctr">
                        <a:buNone/>
                      </a:pPr>
                      <a:r>
                        <a:rPr lang="zh-CN" sz="1600" b="1">
                          <a:solidFill>
                            <a:srgbClr val="FFFFFF"/>
                          </a:solidFill>
                          <a:latin typeface="Arial" panose="020B0604020202020204" pitchFamily="34" charset="0"/>
                          <a:ea typeface="宋体" panose="02010600030101010101" pitchFamily="2" charset="-122"/>
                        </a:rPr>
                        <a:t>行业</a:t>
                      </a:r>
                      <a:endParaRPr lang="zh-CN" altLang="en-US" sz="1600" b="1">
                        <a:solidFill>
                          <a:srgbClr val="FFFFFF"/>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5B9BD5"/>
                    </a:solidFill>
                  </a:tcPr>
                </a:tc>
              </a:tr>
              <a:tr h="506730">
                <a:tc>
                  <a:txBody>
                    <a:bodyPr/>
                    <a:p>
                      <a:pPr indent="0" algn="ctr">
                        <a:buNone/>
                      </a:pPr>
                      <a:r>
                        <a:rPr lang="en-US" sz="1600" b="1">
                          <a:solidFill>
                            <a:srgbClr val="000000"/>
                          </a:solidFill>
                          <a:latin typeface="宋体" panose="02010600030101010101" pitchFamily="2" charset="-122"/>
                        </a:rPr>
                        <a:t>000408.SZ</a:t>
                      </a:r>
                      <a:endParaRPr lang="en-US" altLang="en-US" sz="16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zh-CN" sz="1600" b="1">
                          <a:solidFill>
                            <a:srgbClr val="000000"/>
                          </a:solidFill>
                          <a:latin typeface="Arial" panose="020B0604020202020204" pitchFamily="34" charset="0"/>
                          <a:ea typeface="宋体" panose="02010600030101010101" pitchFamily="2" charset="-122"/>
                        </a:rPr>
                        <a:t>藏格控股</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600" b="1">
                          <a:solidFill>
                            <a:srgbClr val="000000"/>
                          </a:solidFill>
                          <a:latin typeface="宋体" panose="02010600030101010101" pitchFamily="2" charset="-122"/>
                        </a:rPr>
                        <a:t>79.1900</a:t>
                      </a:r>
                      <a:r>
                        <a:rPr lang="zh-CN" altLang="en-US" sz="1600" b="1">
                          <a:solidFill>
                            <a:srgbClr val="000000"/>
                          </a:solidFill>
                          <a:latin typeface="宋体" panose="02010600030101010101" pitchFamily="2" charset="-122"/>
                        </a:rPr>
                        <a:t>（</a:t>
                      </a:r>
                      <a:r>
                        <a:rPr lang="en-US" sz="1600" b="1">
                          <a:solidFill>
                            <a:srgbClr val="000000"/>
                          </a:solidFill>
                          <a:latin typeface="宋体" panose="02010600030101010101" pitchFamily="2" charset="-122"/>
                        </a:rPr>
                        <a:t>↑1.5</a:t>
                      </a:r>
                      <a:r>
                        <a:rPr lang="zh-CN" altLang="en-US" sz="1600" b="1">
                          <a:solidFill>
                            <a:srgbClr val="000000"/>
                          </a:solidFill>
                          <a:latin typeface="宋体" panose="02010600030101010101" pitchFamily="2" charset="-122"/>
                        </a:rPr>
                        <a:t>）</a:t>
                      </a:r>
                      <a:endParaRPr lang="zh-CN" altLang="en-US" sz="16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600" b="1">
                          <a:solidFill>
                            <a:srgbClr val="000000"/>
                          </a:solidFill>
                          <a:latin typeface="宋体" panose="02010600030101010101" pitchFamily="2" charset="-122"/>
                        </a:rPr>
                        <a:t>147.3403</a:t>
                      </a:r>
                      <a:endParaRPr lang="en-US" altLang="en-US" sz="16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zh-CN" sz="1600" b="1">
                          <a:solidFill>
                            <a:srgbClr val="000000"/>
                          </a:solidFill>
                          <a:latin typeface="Arial" panose="020B0604020202020204" pitchFamily="34" charset="0"/>
                          <a:ea typeface="宋体" panose="02010600030101010101" pitchFamily="2" charset="-122"/>
                        </a:rPr>
                        <a:t>制造业</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r>
              <a:tr h="506730">
                <a:tc>
                  <a:txBody>
                    <a:bodyPr/>
                    <a:p>
                      <a:pPr indent="0" algn="ctr">
                        <a:buNone/>
                      </a:pPr>
                      <a:r>
                        <a:rPr lang="en-US" sz="1600" b="1">
                          <a:solidFill>
                            <a:srgbClr val="000000"/>
                          </a:solidFill>
                          <a:latin typeface="宋体" panose="02010600030101010101" pitchFamily="2" charset="-122"/>
                        </a:rPr>
                        <a:t>603555.SH</a:t>
                      </a:r>
                      <a:endParaRPr lang="en-US" altLang="en-US" sz="16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Arial" panose="020B0604020202020204" pitchFamily="34" charset="0"/>
                          <a:ea typeface="宋体" panose="02010600030101010101" pitchFamily="2" charset="-122"/>
                        </a:rPr>
                        <a:t>贵人鸟</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宋体" panose="02010600030101010101" pitchFamily="2" charset="-122"/>
                        </a:rPr>
                        <a:t>77.1400</a:t>
                      </a:r>
                      <a:endParaRPr lang="en-US" altLang="en-US" sz="16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宋体" panose="02010600030101010101" pitchFamily="2" charset="-122"/>
                        </a:rPr>
                        <a:t>34.2588</a:t>
                      </a:r>
                      <a:endParaRPr lang="en-US" altLang="en-US" sz="16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Arial" panose="020B0604020202020204" pitchFamily="34" charset="0"/>
                          <a:ea typeface="宋体" panose="02010600030101010101" pitchFamily="2" charset="-122"/>
                        </a:rPr>
                        <a:t>制造业</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06730">
                <a:tc>
                  <a:txBody>
                    <a:bodyPr/>
                    <a:p>
                      <a:pPr indent="0" algn="ctr">
                        <a:buNone/>
                      </a:pPr>
                      <a:r>
                        <a:rPr lang="en-US" sz="1600" b="1">
                          <a:solidFill>
                            <a:srgbClr val="000000"/>
                          </a:solidFill>
                          <a:latin typeface="宋体" panose="02010600030101010101" pitchFamily="2" charset="-122"/>
                        </a:rPr>
                        <a:t>002143.SZ</a:t>
                      </a:r>
                      <a:endParaRPr lang="en-US" altLang="en-US" sz="16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zh-CN" sz="1600" b="1">
                          <a:solidFill>
                            <a:srgbClr val="000000"/>
                          </a:solidFill>
                          <a:latin typeface="Arial" panose="020B0604020202020204" pitchFamily="34" charset="0"/>
                          <a:ea typeface="宋体" panose="02010600030101010101" pitchFamily="2" charset="-122"/>
                        </a:rPr>
                        <a:t>*ST印纪</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600" b="1">
                          <a:solidFill>
                            <a:srgbClr val="000000"/>
                          </a:solidFill>
                          <a:latin typeface="宋体" panose="02010600030101010101" pitchFamily="2" charset="-122"/>
                        </a:rPr>
                        <a:t>76.8100</a:t>
                      </a:r>
                      <a:endParaRPr lang="en-US" altLang="en-US" sz="16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600" b="1">
                          <a:solidFill>
                            <a:srgbClr val="000000"/>
                          </a:solidFill>
                          <a:latin typeface="宋体" panose="02010600030101010101" pitchFamily="2" charset="-122"/>
                        </a:rPr>
                        <a:t>26.0166</a:t>
                      </a:r>
                      <a:endParaRPr lang="en-US" altLang="en-US" sz="16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zh-CN" sz="1600" b="1">
                          <a:solidFill>
                            <a:srgbClr val="000000"/>
                          </a:solidFill>
                          <a:latin typeface="Arial" panose="020B0604020202020204" pitchFamily="34" charset="0"/>
                          <a:ea typeface="宋体" panose="02010600030101010101" pitchFamily="2" charset="-122"/>
                        </a:rPr>
                        <a:t>租赁和商务服务业</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r>
              <a:tr h="506730">
                <a:tc>
                  <a:txBody>
                    <a:bodyPr/>
                    <a:p>
                      <a:pPr indent="0" algn="ctr">
                        <a:buNone/>
                      </a:pPr>
                      <a:r>
                        <a:rPr lang="en-US" sz="1600" b="1">
                          <a:solidFill>
                            <a:srgbClr val="000000"/>
                          </a:solidFill>
                          <a:latin typeface="宋体" panose="02010600030101010101" pitchFamily="2" charset="-122"/>
                        </a:rPr>
                        <a:t>601360.SH</a:t>
                      </a:r>
                      <a:endParaRPr lang="en-US" altLang="en-US" sz="16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Arial" panose="020B0604020202020204" pitchFamily="34" charset="0"/>
                          <a:ea typeface="宋体" panose="02010600030101010101" pitchFamily="2" charset="-122"/>
                        </a:rPr>
                        <a:t>三六零</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宋体" panose="02010600030101010101" pitchFamily="2" charset="-122"/>
                        </a:rPr>
                        <a:t>75.9000</a:t>
                      </a:r>
                      <a:r>
                        <a:rPr lang="zh-CN" altLang="en-US" sz="1600" b="1">
                          <a:solidFill>
                            <a:srgbClr val="000000"/>
                          </a:solidFill>
                          <a:latin typeface="宋体" panose="02010600030101010101" pitchFamily="2" charset="-122"/>
                        </a:rPr>
                        <a:t>（</a:t>
                      </a:r>
                      <a:r>
                        <a:rPr lang="en-US" altLang="zh-CN" sz="1600" b="1">
                          <a:solidFill>
                            <a:srgbClr val="000000"/>
                          </a:solidFill>
                          <a:latin typeface="宋体" panose="02010600030101010101" pitchFamily="2" charset="-122"/>
                        </a:rPr>
                        <a:t>↓</a:t>
                      </a:r>
                      <a:r>
                        <a:rPr lang="en-US" altLang="zh-CN" sz="1600" b="1">
                          <a:solidFill>
                            <a:srgbClr val="000000"/>
                          </a:solidFill>
                          <a:latin typeface="宋体" panose="02010600030101010101" pitchFamily="2" charset="-122"/>
                        </a:rPr>
                        <a:t>0.</a:t>
                      </a:r>
                      <a:r>
                        <a:rPr lang="en-US" altLang="zh-CN" sz="1600" b="1">
                          <a:solidFill>
                            <a:srgbClr val="000000"/>
                          </a:solidFill>
                          <a:latin typeface="宋体" panose="02010600030101010101" pitchFamily="2" charset="-122"/>
                        </a:rPr>
                        <a:t>16%</a:t>
                      </a:r>
                      <a:r>
                        <a:rPr lang="zh-CN" altLang="en-US" sz="1600" b="1">
                          <a:solidFill>
                            <a:srgbClr val="000000"/>
                          </a:solidFill>
                          <a:latin typeface="宋体" panose="02010600030101010101" pitchFamily="2" charset="-122"/>
                        </a:rPr>
                        <a:t>）</a:t>
                      </a:r>
                      <a:endParaRPr lang="zh-CN" altLang="en-US" sz="16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宋体" panose="02010600030101010101" pitchFamily="2" charset="-122"/>
                        </a:rPr>
                        <a:t>1,438.0381</a:t>
                      </a:r>
                      <a:endParaRPr lang="en-US" altLang="en-US" sz="16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Arial" panose="020B0604020202020204" pitchFamily="34" charset="0"/>
                          <a:ea typeface="宋体" panose="02010600030101010101" pitchFamily="2" charset="-122"/>
                        </a:rPr>
                        <a:t>信息传输、软件和信息技术服务业</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06730">
                <a:tc>
                  <a:txBody>
                    <a:bodyPr/>
                    <a:p>
                      <a:pPr indent="0" algn="ctr">
                        <a:buNone/>
                      </a:pPr>
                      <a:r>
                        <a:rPr lang="en-US" sz="1600" b="1">
                          <a:solidFill>
                            <a:srgbClr val="000000"/>
                          </a:solidFill>
                          <a:latin typeface="宋体" panose="02010600030101010101" pitchFamily="2" charset="-122"/>
                        </a:rPr>
                        <a:t>000567.SZ</a:t>
                      </a:r>
                      <a:endParaRPr lang="en-US" altLang="en-US" sz="16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zh-CN" sz="1600" b="1">
                          <a:solidFill>
                            <a:srgbClr val="000000"/>
                          </a:solidFill>
                          <a:latin typeface="Arial" panose="020B0604020202020204" pitchFamily="34" charset="0"/>
                          <a:ea typeface="宋体" panose="02010600030101010101" pitchFamily="2" charset="-122"/>
                        </a:rPr>
                        <a:t>海德股份</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600" b="1">
                          <a:solidFill>
                            <a:srgbClr val="000000"/>
                          </a:solidFill>
                          <a:latin typeface="宋体" panose="02010600030101010101" pitchFamily="2" charset="-122"/>
                        </a:rPr>
                        <a:t>75.0900</a:t>
                      </a:r>
                      <a:endParaRPr lang="en-US" altLang="en-US" sz="16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600" b="1">
                          <a:solidFill>
                            <a:srgbClr val="000000"/>
                          </a:solidFill>
                          <a:latin typeface="宋体" panose="02010600030101010101" pitchFamily="2" charset="-122"/>
                        </a:rPr>
                        <a:t>51.0258</a:t>
                      </a:r>
                      <a:endParaRPr lang="en-US" altLang="en-US" sz="16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zh-CN" sz="1600" b="1">
                          <a:solidFill>
                            <a:srgbClr val="000000"/>
                          </a:solidFill>
                          <a:latin typeface="Arial" panose="020B0604020202020204" pitchFamily="34" charset="0"/>
                          <a:ea typeface="宋体" panose="02010600030101010101" pitchFamily="2" charset="-122"/>
                        </a:rPr>
                        <a:t>金融业</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r>
              <a:tr h="506730">
                <a:tc>
                  <a:txBody>
                    <a:bodyPr/>
                    <a:p>
                      <a:pPr indent="0" algn="ctr">
                        <a:buNone/>
                      </a:pPr>
                      <a:r>
                        <a:rPr lang="en-US" sz="1600" b="1">
                          <a:solidFill>
                            <a:srgbClr val="000000"/>
                          </a:solidFill>
                          <a:latin typeface="宋体" panose="02010600030101010101" pitchFamily="2" charset="-122"/>
                        </a:rPr>
                        <a:t>000723.SZ</a:t>
                      </a:r>
                      <a:endParaRPr lang="en-US" altLang="en-US" sz="16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Arial" panose="020B0604020202020204" pitchFamily="34" charset="0"/>
                          <a:ea typeface="宋体" panose="02010600030101010101" pitchFamily="2" charset="-122"/>
                        </a:rPr>
                        <a:t>美锦能源</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宋体" panose="02010600030101010101" pitchFamily="2" charset="-122"/>
                        </a:rPr>
                        <a:t>75.0100</a:t>
                      </a:r>
                      <a:r>
                        <a:rPr lang="zh-CN" altLang="en-US" sz="1600" b="1">
                          <a:solidFill>
                            <a:srgbClr val="000000"/>
                          </a:solidFill>
                          <a:latin typeface="宋体" panose="02010600030101010101" pitchFamily="2" charset="-122"/>
                        </a:rPr>
                        <a:t>（</a:t>
                      </a:r>
                      <a:r>
                        <a:rPr lang="en-US" altLang="zh-CN" sz="1600" b="1">
                          <a:solidFill>
                            <a:srgbClr val="000000"/>
                          </a:solidFill>
                          <a:latin typeface="宋体" panose="02010600030101010101" pitchFamily="2" charset="-122"/>
                        </a:rPr>
                        <a:t>↓0.18%</a:t>
                      </a:r>
                      <a:r>
                        <a:rPr lang="zh-CN" altLang="en-US" sz="1600" b="1">
                          <a:solidFill>
                            <a:srgbClr val="000000"/>
                          </a:solidFill>
                          <a:latin typeface="宋体" panose="02010600030101010101" pitchFamily="2" charset="-122"/>
                        </a:rPr>
                        <a:t>）</a:t>
                      </a:r>
                      <a:endParaRPr lang="zh-CN" altLang="en-US" sz="16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宋体" panose="02010600030101010101" pitchFamily="2" charset="-122"/>
                        </a:rPr>
                        <a:t>513.0577</a:t>
                      </a:r>
                      <a:endParaRPr lang="en-US" altLang="en-US" sz="16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Arial" panose="020B0604020202020204" pitchFamily="34" charset="0"/>
                          <a:ea typeface="宋体" panose="02010600030101010101" pitchFamily="2" charset="-122"/>
                        </a:rPr>
                        <a:t>制造业</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06730">
                <a:tc>
                  <a:txBody>
                    <a:bodyPr/>
                    <a:p>
                      <a:pPr indent="0" algn="ctr">
                        <a:buNone/>
                      </a:pPr>
                      <a:r>
                        <a:rPr lang="en-US" sz="1600" b="1">
                          <a:solidFill>
                            <a:srgbClr val="000000"/>
                          </a:solidFill>
                          <a:latin typeface="宋体" panose="02010600030101010101" pitchFamily="2" charset="-122"/>
                        </a:rPr>
                        <a:t>600180.SH</a:t>
                      </a:r>
                      <a:endParaRPr lang="en-US" altLang="en-US" sz="16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zh-CN" sz="1600" b="1">
                          <a:solidFill>
                            <a:srgbClr val="000000"/>
                          </a:solidFill>
                          <a:latin typeface="Arial" panose="020B0604020202020204" pitchFamily="34" charset="0"/>
                          <a:ea typeface="宋体" panose="02010600030101010101" pitchFamily="2" charset="-122"/>
                        </a:rPr>
                        <a:t>瑞茂通</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600" b="1">
                          <a:solidFill>
                            <a:srgbClr val="000000"/>
                          </a:solidFill>
                          <a:latin typeface="宋体" panose="02010600030101010101" pitchFamily="2" charset="-122"/>
                        </a:rPr>
                        <a:t>73.1200</a:t>
                      </a:r>
                      <a:r>
                        <a:rPr lang="zh-CN" altLang="en-US" sz="1600" b="1">
                          <a:solidFill>
                            <a:srgbClr val="000000"/>
                          </a:solidFill>
                          <a:latin typeface="宋体" panose="02010600030101010101" pitchFamily="2" charset="-122"/>
                        </a:rPr>
                        <a:t>（</a:t>
                      </a:r>
                      <a:r>
                        <a:rPr lang="en-US" altLang="zh-CN" sz="1600" b="1">
                          <a:solidFill>
                            <a:srgbClr val="000000"/>
                          </a:solidFill>
                          <a:latin typeface="宋体" panose="02010600030101010101" pitchFamily="2" charset="-122"/>
                        </a:rPr>
                        <a:t>↑0.3%</a:t>
                      </a:r>
                      <a:r>
                        <a:rPr lang="zh-CN" altLang="en-US" sz="1600" b="1">
                          <a:solidFill>
                            <a:srgbClr val="000000"/>
                          </a:solidFill>
                          <a:latin typeface="宋体" panose="02010600030101010101" pitchFamily="2" charset="-122"/>
                        </a:rPr>
                        <a:t>）</a:t>
                      </a:r>
                      <a:endParaRPr lang="zh-CN" altLang="en-US" sz="16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600" b="1">
                          <a:solidFill>
                            <a:srgbClr val="000000"/>
                          </a:solidFill>
                          <a:latin typeface="宋体" panose="02010600030101010101" pitchFamily="2" charset="-122"/>
                        </a:rPr>
                        <a:t>79.8951</a:t>
                      </a:r>
                      <a:endParaRPr lang="en-US" altLang="en-US" sz="16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zh-CN" sz="1600" b="1">
                          <a:solidFill>
                            <a:srgbClr val="000000"/>
                          </a:solidFill>
                          <a:latin typeface="Arial" panose="020B0604020202020204" pitchFamily="34" charset="0"/>
                          <a:ea typeface="宋体" panose="02010600030101010101" pitchFamily="2" charset="-122"/>
                        </a:rPr>
                        <a:t>批发和零售业</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r>
              <a:tr h="506730">
                <a:tc>
                  <a:txBody>
                    <a:bodyPr/>
                    <a:p>
                      <a:pPr indent="0" algn="ctr">
                        <a:buNone/>
                      </a:pPr>
                      <a:r>
                        <a:rPr lang="en-US" sz="1600" b="1">
                          <a:solidFill>
                            <a:srgbClr val="000000"/>
                          </a:solidFill>
                          <a:latin typeface="宋体" panose="02010600030101010101" pitchFamily="2" charset="-122"/>
                        </a:rPr>
                        <a:t>000981.SZ</a:t>
                      </a:r>
                      <a:endParaRPr lang="en-US" altLang="en-US" sz="16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Arial" panose="020B0604020202020204" pitchFamily="34" charset="0"/>
                          <a:ea typeface="宋体" panose="02010600030101010101" pitchFamily="2" charset="-122"/>
                        </a:rPr>
                        <a:t>ST银亿</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宋体" panose="02010600030101010101" pitchFamily="2" charset="-122"/>
                        </a:rPr>
                        <a:t>72.9400</a:t>
                      </a:r>
                      <a:endParaRPr lang="en-US" altLang="en-US" sz="16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宋体" panose="02010600030101010101" pitchFamily="2" charset="-122"/>
                        </a:rPr>
                        <a:t>74.9206</a:t>
                      </a:r>
                      <a:endParaRPr lang="en-US" altLang="en-US" sz="16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Arial" panose="020B0604020202020204" pitchFamily="34" charset="0"/>
                          <a:ea typeface="宋体" panose="02010600030101010101" pitchFamily="2" charset="-122"/>
                        </a:rPr>
                        <a:t>制造业</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06730">
                <a:tc>
                  <a:txBody>
                    <a:bodyPr/>
                    <a:p>
                      <a:pPr indent="0" algn="ctr">
                        <a:buNone/>
                      </a:pPr>
                      <a:r>
                        <a:rPr lang="en-US" sz="1600" b="1">
                          <a:solidFill>
                            <a:srgbClr val="000000"/>
                          </a:solidFill>
                          <a:latin typeface="宋体" panose="02010600030101010101" pitchFamily="2" charset="-122"/>
                        </a:rPr>
                        <a:t>000564.SZ</a:t>
                      </a:r>
                      <a:endParaRPr lang="en-US" altLang="en-US" sz="16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zh-CN" sz="1600" b="1">
                          <a:solidFill>
                            <a:srgbClr val="000000"/>
                          </a:solidFill>
                          <a:latin typeface="Arial" panose="020B0604020202020204" pitchFamily="34" charset="0"/>
                          <a:ea typeface="宋体" panose="02010600030101010101" pitchFamily="2" charset="-122"/>
                        </a:rPr>
                        <a:t>供销大集</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600" b="1">
                          <a:solidFill>
                            <a:srgbClr val="000000"/>
                          </a:solidFill>
                          <a:latin typeface="宋体" panose="02010600030101010101" pitchFamily="2" charset="-122"/>
                        </a:rPr>
                        <a:t>72.3700</a:t>
                      </a:r>
                      <a:r>
                        <a:rPr lang="zh-CN" altLang="en-US" sz="1600" b="1">
                          <a:solidFill>
                            <a:srgbClr val="000000"/>
                          </a:solidFill>
                          <a:latin typeface="宋体" panose="02010600030101010101" pitchFamily="2" charset="-122"/>
                        </a:rPr>
                        <a:t>（</a:t>
                      </a:r>
                      <a:r>
                        <a:rPr lang="en-US" altLang="zh-CN" sz="1600" b="1">
                          <a:solidFill>
                            <a:srgbClr val="000000"/>
                          </a:solidFill>
                          <a:latin typeface="宋体" panose="02010600030101010101" pitchFamily="2" charset="-122"/>
                        </a:rPr>
                        <a:t>↓0.3%</a:t>
                      </a:r>
                      <a:r>
                        <a:rPr lang="zh-CN" altLang="en-US" sz="1600" b="1">
                          <a:solidFill>
                            <a:srgbClr val="000000"/>
                          </a:solidFill>
                          <a:latin typeface="宋体" panose="02010600030101010101" pitchFamily="2" charset="-122"/>
                        </a:rPr>
                        <a:t>）</a:t>
                      </a:r>
                      <a:endParaRPr lang="zh-CN" altLang="en-US" sz="16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600" b="1">
                          <a:solidFill>
                            <a:srgbClr val="000000"/>
                          </a:solidFill>
                          <a:latin typeface="宋体" panose="02010600030101010101" pitchFamily="2" charset="-122"/>
                        </a:rPr>
                        <a:t>161.6106</a:t>
                      </a:r>
                      <a:endParaRPr lang="en-US" altLang="en-US" sz="16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zh-CN" sz="1600" b="1">
                          <a:solidFill>
                            <a:srgbClr val="000000"/>
                          </a:solidFill>
                          <a:latin typeface="Arial" panose="020B0604020202020204" pitchFamily="34" charset="0"/>
                          <a:ea typeface="宋体" panose="02010600030101010101" pitchFamily="2" charset="-122"/>
                        </a:rPr>
                        <a:t>批发和零售业</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r>
              <a:tr h="506730">
                <a:tc>
                  <a:txBody>
                    <a:bodyPr/>
                    <a:p>
                      <a:pPr indent="0" algn="ctr">
                        <a:buNone/>
                      </a:pPr>
                      <a:r>
                        <a:rPr lang="en-US" sz="1600" b="1">
                          <a:solidFill>
                            <a:srgbClr val="000000"/>
                          </a:solidFill>
                          <a:latin typeface="宋体" panose="02010600030101010101" pitchFamily="2" charset="-122"/>
                        </a:rPr>
                        <a:t>603818.SH</a:t>
                      </a:r>
                      <a:endParaRPr lang="en-US" altLang="en-US" sz="16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Arial" panose="020B0604020202020204" pitchFamily="34" charset="0"/>
                          <a:ea typeface="宋体" panose="02010600030101010101" pitchFamily="2" charset="-122"/>
                        </a:rPr>
                        <a:t>曲美家居</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宋体" panose="02010600030101010101" pitchFamily="2" charset="-122"/>
                        </a:rPr>
                        <a:t>71.8000</a:t>
                      </a:r>
                      <a:endParaRPr lang="en-US" altLang="en-US" sz="16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宋体" panose="02010600030101010101" pitchFamily="2" charset="-122"/>
                        </a:rPr>
                        <a:t>35.7703</a:t>
                      </a:r>
                      <a:endParaRPr lang="en-US" altLang="en-US" sz="1600" b="1">
                        <a:solidFill>
                          <a:srgbClr val="000000"/>
                        </a:solidFill>
                        <a:latin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Arial" panose="020B0604020202020204" pitchFamily="34" charset="0"/>
                          <a:ea typeface="宋体" panose="02010600030101010101" pitchFamily="2" charset="-122"/>
                        </a:rPr>
                        <a:t>制造业</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gray">
          <a:xfrm>
            <a:off x="755650" y="1870075"/>
            <a:ext cx="3024188" cy="622300"/>
          </a:xfrm>
          <a:prstGeom prst="rect">
            <a:avLst/>
          </a:prstGeom>
          <a:noFill/>
          <a:ln w="9525">
            <a:noFill/>
            <a:miter lim="800000"/>
          </a:ln>
        </p:spPr>
        <p:txBody>
          <a:bodyPr anchor="ctr"/>
          <a:lstStyle/>
          <a:p>
            <a:r>
              <a:rPr lang="en-US" altLang="zh-CN" sz="3600" b="1">
                <a:solidFill>
                  <a:srgbClr val="CC0000"/>
                </a:solidFill>
                <a:latin typeface="幼圆" panose="02010509060101010101" pitchFamily="49" charset="-122"/>
                <a:ea typeface="黑体" panose="02010609060101010101" pitchFamily="49" charset="-122"/>
              </a:rPr>
              <a:t>『</a:t>
            </a:r>
            <a:r>
              <a:rPr lang="zh-CN" altLang="en-US" sz="3600" b="1">
                <a:solidFill>
                  <a:srgbClr val="CC0000"/>
                </a:solidFill>
                <a:latin typeface="幼圆" panose="02010509060101010101" pitchFamily="49" charset="-122"/>
                <a:ea typeface="黑体" panose="02010609060101010101" pitchFamily="49" charset="-122"/>
              </a:rPr>
              <a:t>融客月报</a:t>
            </a:r>
            <a:r>
              <a:rPr lang="en-US" altLang="zh-CN" sz="3600" b="1">
                <a:solidFill>
                  <a:srgbClr val="CC0000"/>
                </a:solidFill>
                <a:latin typeface="幼圆" panose="02010509060101010101" pitchFamily="49" charset="-122"/>
                <a:ea typeface="黑体" panose="02010609060101010101" pitchFamily="49" charset="-122"/>
              </a:rPr>
              <a:t>』</a:t>
            </a:r>
            <a:endParaRPr lang="zh-CN" altLang="en-US" sz="3600" b="1">
              <a:solidFill>
                <a:srgbClr val="CC0000"/>
              </a:solidFill>
              <a:latin typeface="幼圆" panose="02010509060101010101" pitchFamily="49" charset="-122"/>
              <a:ea typeface="黑体" panose="02010609060101010101" pitchFamily="49" charset="-122"/>
            </a:endParaRPr>
          </a:p>
        </p:txBody>
      </p:sp>
      <p:sp>
        <p:nvSpPr>
          <p:cNvPr id="12291" name="Text Box 6"/>
          <p:cNvSpPr txBox="1">
            <a:spLocks noChangeArrowheads="1"/>
          </p:cNvSpPr>
          <p:nvPr/>
        </p:nvSpPr>
        <p:spPr bwMode="gray">
          <a:xfrm>
            <a:off x="0" y="2565400"/>
            <a:ext cx="9396413" cy="1630045"/>
          </a:xfrm>
          <a:prstGeom prst="rect">
            <a:avLst/>
          </a:prstGeom>
          <a:noFill/>
          <a:ln w="0" algn="ctr">
            <a:noFill/>
            <a:miter lim="800000"/>
          </a:ln>
        </p:spPr>
        <p:txBody>
          <a:bodyPr>
            <a:spAutoFit/>
          </a:bodyPr>
          <a:lstStyle/>
          <a:p>
            <a:pPr eaLnBrk="0" hangingPunct="0">
              <a:spcBef>
                <a:spcPct val="50000"/>
              </a:spcBef>
            </a:pPr>
            <a:r>
              <a:rPr lang="en-US" altLang="zh-CN" sz="4000">
                <a:solidFill>
                  <a:srgbClr val="777777"/>
                </a:solidFill>
                <a:ea typeface="华文中宋" panose="02010600040101010101" pitchFamily="2" charset="-122"/>
              </a:rPr>
              <a:t>                      </a:t>
            </a:r>
            <a:r>
              <a:rPr lang="en-US" altLang="zh-CN" sz="3600">
                <a:solidFill>
                  <a:srgbClr val="000066"/>
                </a:solidFill>
                <a:latin typeface="华文中宋" panose="02010600040101010101" pitchFamily="2" charset="-122"/>
                <a:ea typeface="黑体" panose="02010609060101010101" pitchFamily="49" charset="-122"/>
              </a:rPr>
              <a:t>—— </a:t>
            </a:r>
            <a:r>
              <a:rPr lang="zh-CN" altLang="en-US" sz="3600" b="1">
                <a:solidFill>
                  <a:srgbClr val="000066"/>
                </a:solidFill>
                <a:ea typeface="黑体" panose="02010609060101010101" pitchFamily="49" charset="-122"/>
              </a:rPr>
              <a:t>二级市场</a:t>
            </a:r>
            <a:r>
              <a:rPr lang="zh-CN" altLang="en-US" sz="1800" b="1">
                <a:solidFill>
                  <a:srgbClr val="000066"/>
                </a:solidFill>
                <a:ea typeface="幼圆" panose="02010509060101010101" pitchFamily="49" charset="-122"/>
              </a:rPr>
              <a:t>（</a:t>
            </a:r>
            <a:r>
              <a:rPr lang="en-US" altLang="zh-CN" sz="1800" b="1">
                <a:solidFill>
                  <a:srgbClr val="000066"/>
                </a:solidFill>
                <a:ea typeface="幼圆" panose="02010509060101010101" pitchFamily="49" charset="-122"/>
              </a:rPr>
              <a:t>2019</a:t>
            </a:r>
            <a:r>
              <a:rPr lang="zh-CN" altLang="en-US" sz="1800" b="1">
                <a:solidFill>
                  <a:srgbClr val="000066"/>
                </a:solidFill>
                <a:ea typeface="幼圆" panose="02010509060101010101" pitchFamily="49" charset="-122"/>
              </a:rPr>
              <a:t>年</a:t>
            </a:r>
            <a:r>
              <a:rPr lang="en-US" altLang="zh-CN" sz="1800" b="1">
                <a:solidFill>
                  <a:srgbClr val="000066"/>
                </a:solidFill>
                <a:ea typeface="幼圆" panose="02010509060101010101" pitchFamily="49" charset="-122"/>
              </a:rPr>
              <a:t>5</a:t>
            </a:r>
            <a:r>
              <a:rPr lang="zh-CN" altLang="en-US" sz="1800" b="1">
                <a:solidFill>
                  <a:srgbClr val="000066"/>
                </a:solidFill>
                <a:ea typeface="幼圆" panose="02010509060101010101" pitchFamily="49" charset="-122"/>
              </a:rPr>
              <a:t>月）</a:t>
            </a:r>
            <a:endParaRPr lang="zh-CN" altLang="en-US" sz="3600" b="1">
              <a:solidFill>
                <a:srgbClr val="000066"/>
              </a:solidFill>
              <a:ea typeface="黑体" panose="02010609060101010101" pitchFamily="49" charset="-122"/>
            </a:endParaRPr>
          </a:p>
          <a:p>
            <a:pPr eaLnBrk="0" hangingPunct="0">
              <a:spcBef>
                <a:spcPct val="50000"/>
              </a:spcBef>
            </a:pPr>
            <a:endParaRPr lang="zh-CN" altLang="en-US" sz="4000" b="1">
              <a:solidFill>
                <a:srgbClr val="000099"/>
              </a:solidFill>
              <a:ea typeface="幼圆" panose="02010509060101010101" pitchFamily="49" charset="-122"/>
            </a:endParaRP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第一大股东累计质押数占持股比例变化</a:t>
            </a:r>
            <a:endParaRPr lang="zh-CN" altLang="en-US" sz="2400" b="1">
              <a:solidFill>
                <a:srgbClr val="000066"/>
              </a:solidFill>
              <a:latin typeface="幼圆" panose="02010509060101010101" pitchFamily="49" charset="-122"/>
              <a:ea typeface="幼圆" panose="02010509060101010101" pitchFamily="49" charset="-122"/>
            </a:endParaRPr>
          </a:p>
        </p:txBody>
      </p:sp>
      <p:sp>
        <p:nvSpPr>
          <p:cNvPr id="6" name="文本框 5"/>
          <p:cNvSpPr txBox="1"/>
          <p:nvPr/>
        </p:nvSpPr>
        <p:spPr bwMode="auto">
          <a:xfrm>
            <a:off x="683568" y="5260068"/>
            <a:ext cx="7524836" cy="1014730"/>
          </a:xfrm>
          <a:prstGeom prst="rect">
            <a:avLst/>
          </a:prstGeom>
          <a:noFill/>
          <a:ln w="9525">
            <a:noFill/>
            <a:miter lim="800000"/>
          </a:ln>
        </p:spPr>
        <p:txBody>
          <a:bodyPr wrap="square" rtlCol="0">
            <a:spAutoFit/>
          </a:bodyPr>
          <a:lstStyle/>
          <a:p>
            <a:r>
              <a:rPr lang="en-US" altLang="zh-CN" b="1">
                <a:solidFill>
                  <a:schemeClr val="tx1"/>
                </a:solidFill>
                <a:latin typeface="幼圆" panose="02010509060101010101" pitchFamily="49" charset="-122"/>
                <a:ea typeface="幼圆" panose="02010509060101010101" pitchFamily="49" charset="-122"/>
              </a:rPr>
              <a:t>5</a:t>
            </a:r>
            <a:r>
              <a:rPr lang="zh-CN" altLang="en-US" b="1">
                <a:solidFill>
                  <a:schemeClr val="tx1"/>
                </a:solidFill>
                <a:latin typeface="幼圆" panose="02010509060101010101" pitchFamily="49" charset="-122"/>
                <a:ea typeface="幼圆" panose="02010509060101010101" pitchFamily="49" charset="-122"/>
              </a:rPr>
              <a:t>月国有控股企业中泰达股份以及万润科技有上升接近</a:t>
            </a:r>
            <a:r>
              <a:rPr lang="en-US" altLang="zh-CN" b="1">
                <a:solidFill>
                  <a:schemeClr val="tx1"/>
                </a:solidFill>
                <a:latin typeface="幼圆" panose="02010509060101010101" pitchFamily="49" charset="-122"/>
                <a:ea typeface="幼圆" panose="02010509060101010101" pitchFamily="49" charset="-122"/>
              </a:rPr>
              <a:t>50%</a:t>
            </a:r>
            <a:r>
              <a:rPr lang="zh-CN" altLang="en-US" b="1">
                <a:solidFill>
                  <a:schemeClr val="tx1"/>
                </a:solidFill>
                <a:latin typeface="幼圆" panose="02010509060101010101" pitchFamily="49" charset="-122"/>
                <a:ea typeface="幼圆" panose="02010509060101010101" pitchFamily="49" charset="-122"/>
              </a:rPr>
              <a:t>的累计质押占比。非国企中，</a:t>
            </a:r>
            <a:r>
              <a:rPr b="1">
                <a:solidFill>
                  <a:schemeClr val="tx1"/>
                </a:solidFill>
                <a:latin typeface="幼圆" panose="02010509060101010101" pitchFamily="49" charset="-122"/>
                <a:ea typeface="幼圆" panose="02010509060101010101" pitchFamily="49" charset="-122"/>
              </a:rPr>
              <a:t>大通燃气</a:t>
            </a:r>
            <a:r>
              <a:rPr lang="zh-CN" altLang="en-US" b="1">
                <a:solidFill>
                  <a:schemeClr val="tx1"/>
                </a:solidFill>
                <a:latin typeface="幼圆" panose="02010509060101010101" pitchFamily="49" charset="-122"/>
                <a:ea typeface="幼圆" panose="02010509060101010101" pitchFamily="49" charset="-122"/>
              </a:rPr>
              <a:t>将所持股全数质押；ST步森、多喜爱以及珠海中富将质押股全数解禁。</a:t>
            </a:r>
            <a:endParaRPr lang="zh-CN" altLang="en-US" b="1">
              <a:solidFill>
                <a:schemeClr val="tx1"/>
              </a:solidFill>
              <a:latin typeface="幼圆" panose="02010509060101010101" pitchFamily="49" charset="-122"/>
              <a:ea typeface="幼圆" panose="02010509060101010101" pitchFamily="49" charset="-122"/>
            </a:endParaRPr>
          </a:p>
        </p:txBody>
      </p:sp>
      <p:pic>
        <p:nvPicPr>
          <p:cNvPr id="4" name="图片 3" descr="国企"/>
          <p:cNvPicPr>
            <a:picLocks noChangeAspect="1"/>
          </p:cNvPicPr>
          <p:nvPr/>
        </p:nvPicPr>
        <p:blipFill>
          <a:blip r:embed="rId1"/>
          <a:stretch>
            <a:fillRect/>
          </a:stretch>
        </p:blipFill>
        <p:spPr>
          <a:xfrm>
            <a:off x="45720" y="929640"/>
            <a:ext cx="4683125" cy="4312285"/>
          </a:xfrm>
          <a:prstGeom prst="rect">
            <a:avLst/>
          </a:prstGeom>
        </p:spPr>
      </p:pic>
      <p:pic>
        <p:nvPicPr>
          <p:cNvPr id="8" name="图片 7" descr="非国企"/>
          <p:cNvPicPr>
            <a:picLocks noChangeAspect="1"/>
          </p:cNvPicPr>
          <p:nvPr/>
        </p:nvPicPr>
        <p:blipFill>
          <a:blip r:embed="rId2"/>
          <a:stretch>
            <a:fillRect/>
          </a:stretch>
        </p:blipFill>
        <p:spPr>
          <a:xfrm>
            <a:off x="3990975" y="979170"/>
            <a:ext cx="5120640" cy="4213225"/>
          </a:xfrm>
          <a:prstGeom prst="rect">
            <a:avLst/>
          </a:prstGeom>
        </p:spPr>
      </p:pic>
    </p:spTree>
    <p:custDataLst>
      <p:tags r:id="rId3"/>
    </p:custData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话气泡: 圆角矩形 6"/>
          <p:cNvSpPr/>
          <p:nvPr/>
        </p:nvSpPr>
        <p:spPr bwMode="auto">
          <a:xfrm>
            <a:off x="68580" y="909955"/>
            <a:ext cx="4160520" cy="1830070"/>
          </a:xfrm>
          <a:prstGeom prst="wedgeRoundRectCallout">
            <a:avLst>
              <a:gd name="adj1" fmla="val 28961"/>
              <a:gd name="adj2" fmla="val 64688"/>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28684" name="Rectangle 2"/>
          <p:cNvSpPr>
            <a:spLocks noChangeArrowheads="1"/>
          </p:cNvSpPr>
          <p:nvPr/>
        </p:nvSpPr>
        <p:spPr bwMode="white">
          <a:xfrm>
            <a:off x="456248" y="142875"/>
            <a:ext cx="8231187" cy="1144588"/>
          </a:xfrm>
          <a:prstGeom prst="rect">
            <a:avLst/>
          </a:prstGeom>
          <a:noFill/>
          <a:ln w="9525">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主要券商观点</a:t>
            </a:r>
            <a:endParaRPr lang="zh-CN" altLang="en-US" sz="2400" b="1">
              <a:solidFill>
                <a:srgbClr val="000066"/>
              </a:solidFill>
              <a:latin typeface="幼圆" panose="02010509060101010101" pitchFamily="49" charset="-122"/>
              <a:ea typeface="幼圆" panose="02010509060101010101" pitchFamily="49" charset="-122"/>
            </a:endParaRPr>
          </a:p>
        </p:txBody>
      </p:sp>
      <p:pic>
        <p:nvPicPr>
          <p:cNvPr id="4" name="图片 3" descr="233"/>
          <p:cNvPicPr>
            <a:picLocks noChangeAspect="1"/>
          </p:cNvPicPr>
          <p:nvPr/>
        </p:nvPicPr>
        <p:blipFill>
          <a:blip r:embed="rId1" cstate="print"/>
          <a:stretch>
            <a:fillRect/>
          </a:stretch>
        </p:blipFill>
        <p:spPr>
          <a:xfrm>
            <a:off x="4644008" y="3861048"/>
            <a:ext cx="1904214" cy="640140"/>
          </a:xfrm>
          <a:prstGeom prst="rect">
            <a:avLst/>
          </a:prstGeom>
        </p:spPr>
      </p:pic>
      <p:pic>
        <p:nvPicPr>
          <p:cNvPr id="5" name="图片 4" descr="gy"/>
          <p:cNvPicPr>
            <a:picLocks noChangeAspect="1"/>
          </p:cNvPicPr>
          <p:nvPr/>
        </p:nvPicPr>
        <p:blipFill>
          <a:blip r:embed="rId2"/>
          <a:stretch>
            <a:fillRect/>
          </a:stretch>
        </p:blipFill>
        <p:spPr>
          <a:xfrm>
            <a:off x="2214210" y="3910563"/>
            <a:ext cx="1872615" cy="473710"/>
          </a:xfrm>
          <a:prstGeom prst="rect">
            <a:avLst/>
          </a:prstGeom>
        </p:spPr>
      </p:pic>
      <p:sp>
        <p:nvSpPr>
          <p:cNvPr id="6" name="文本框 5"/>
          <p:cNvSpPr txBox="1"/>
          <p:nvPr/>
        </p:nvSpPr>
        <p:spPr>
          <a:xfrm>
            <a:off x="176530" y="1009650"/>
            <a:ext cx="4121785" cy="1630045"/>
          </a:xfrm>
          <a:prstGeom prst="rect">
            <a:avLst/>
          </a:prstGeom>
          <a:noFill/>
        </p:spPr>
        <p:txBody>
          <a:bodyPr wrap="square" rtlCol="0">
            <a:spAutoFit/>
          </a:bodyPr>
          <a:lstStyle/>
          <a:p>
            <a:r>
              <a:rPr lang="zh-CN" altLang="en-US" b="1">
                <a:solidFill>
                  <a:schemeClr val="tx1"/>
                </a:solidFill>
                <a:latin typeface="+mn-ea"/>
                <a:ea typeface="+mn-ea"/>
              </a:rPr>
              <a:t>从大类资产配置来看，股票市场将持续处于回调震荡过程中，信用债仍然受益于宽信用，国债相对于一季度而言具备避险的功能，汇率贬值后也处于金融安全边界的位置。</a:t>
            </a:r>
            <a:endParaRPr lang="zh-CN" altLang="en-US" b="1">
              <a:solidFill>
                <a:schemeClr val="tx1"/>
              </a:solidFill>
              <a:latin typeface="+mn-ea"/>
              <a:ea typeface="+mn-ea"/>
            </a:endParaRPr>
          </a:p>
        </p:txBody>
      </p:sp>
      <p:sp>
        <p:nvSpPr>
          <p:cNvPr id="37" name="对话气泡: 圆角矩形 36"/>
          <p:cNvSpPr/>
          <p:nvPr/>
        </p:nvSpPr>
        <p:spPr bwMode="auto">
          <a:xfrm>
            <a:off x="4404995" y="1009650"/>
            <a:ext cx="4369435" cy="1730375"/>
          </a:xfrm>
          <a:prstGeom prst="wedgeRoundRectCallout">
            <a:avLst>
              <a:gd name="adj1" fmla="val -35107"/>
              <a:gd name="adj2" fmla="val 71912"/>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38" name="文本框 37"/>
          <p:cNvSpPr txBox="1"/>
          <p:nvPr/>
        </p:nvSpPr>
        <p:spPr>
          <a:xfrm>
            <a:off x="4490720" y="955040"/>
            <a:ext cx="3957320" cy="1845310"/>
          </a:xfrm>
          <a:prstGeom prst="rect">
            <a:avLst/>
          </a:prstGeom>
          <a:noFill/>
        </p:spPr>
        <p:txBody>
          <a:bodyPr wrap="square" rtlCol="0">
            <a:spAutoFit/>
          </a:bodyPr>
          <a:lstStyle/>
          <a:p>
            <a:r>
              <a:rPr sz="1900" b="1">
                <a:latin typeface="+mn-ea"/>
                <a:ea typeface="+mn-ea"/>
              </a:rPr>
              <a:t>股市和商品同涨，大类资产价格表现预示后市不宜悲观。2019 年 1-5 月商品与股市同涨，资产价格表现好于债市。从经济周期定位角度，大宗商品和股市同涨预示着基本面从衰退向扩张的变化</a:t>
            </a:r>
            <a:r>
              <a:rPr lang="zh-CN" sz="1900" b="1">
                <a:latin typeface="+mn-ea"/>
                <a:ea typeface="+mn-ea"/>
              </a:rPr>
              <a:t>。</a:t>
            </a:r>
            <a:endParaRPr lang="zh-CN" sz="1900" b="1">
              <a:latin typeface="+mn-ea"/>
              <a:ea typeface="+mn-ea"/>
            </a:endParaRPr>
          </a:p>
        </p:txBody>
      </p:sp>
      <p:sp>
        <p:nvSpPr>
          <p:cNvPr id="39" name="对话气泡: 圆角矩形 38"/>
          <p:cNvSpPr/>
          <p:nvPr/>
        </p:nvSpPr>
        <p:spPr bwMode="auto">
          <a:xfrm>
            <a:off x="4742180" y="4516755"/>
            <a:ext cx="4260215" cy="1708150"/>
          </a:xfrm>
          <a:prstGeom prst="wedgeRoundRectCallout">
            <a:avLst>
              <a:gd name="adj1" fmla="val -29248"/>
              <a:gd name="adj2" fmla="val -60559"/>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41" name="对话气泡: 圆角矩形 40"/>
          <p:cNvSpPr/>
          <p:nvPr/>
        </p:nvSpPr>
        <p:spPr bwMode="auto">
          <a:xfrm>
            <a:off x="156845" y="4516755"/>
            <a:ext cx="4072255" cy="1646555"/>
          </a:xfrm>
          <a:prstGeom prst="wedgeRoundRectCallout">
            <a:avLst>
              <a:gd name="adj1" fmla="val 27091"/>
              <a:gd name="adj2" fmla="val -60558"/>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42" name="文本框 41"/>
          <p:cNvSpPr txBox="1"/>
          <p:nvPr/>
        </p:nvSpPr>
        <p:spPr>
          <a:xfrm>
            <a:off x="4857750" y="4471670"/>
            <a:ext cx="4274185" cy="1753235"/>
          </a:xfrm>
          <a:prstGeom prst="rect">
            <a:avLst/>
          </a:prstGeom>
          <a:noFill/>
        </p:spPr>
        <p:txBody>
          <a:bodyPr wrap="square" rtlCol="0">
            <a:spAutoFit/>
          </a:bodyPr>
          <a:lstStyle/>
          <a:p>
            <a:r>
              <a:rPr lang="zh-CN" sz="1800" b="1">
                <a:latin typeface="+mn-ea"/>
                <a:ea typeface="+mn-ea"/>
              </a:rPr>
              <a:t>目前市场主流认为</a:t>
            </a:r>
            <a:r>
              <a:rPr lang="en-US" altLang="zh-CN" sz="1800" b="1">
                <a:latin typeface="+mn-ea"/>
                <a:ea typeface="+mn-ea"/>
              </a:rPr>
              <a:t>2019Q2</a:t>
            </a:r>
            <a:r>
              <a:rPr lang="zh-CN" altLang="en-US" sz="1800" b="1">
                <a:latin typeface="+mn-ea"/>
                <a:ea typeface="+mn-ea"/>
              </a:rPr>
              <a:t>总体格局好于</a:t>
            </a:r>
            <a:r>
              <a:rPr lang="en-US" altLang="zh-CN" sz="1800" b="1">
                <a:latin typeface="+mn-ea"/>
                <a:ea typeface="+mn-ea"/>
              </a:rPr>
              <a:t>2018Q4</a:t>
            </a:r>
            <a:r>
              <a:rPr lang="zh-CN" altLang="en-US" sz="1800" b="1">
                <a:latin typeface="+mn-ea"/>
                <a:ea typeface="+mn-ea"/>
              </a:rPr>
              <a:t>，我们同样认可这一判。但需要指出的是，这样的讨论只能说明，短期市场暂时不需要担心回到前期低点，当前市场是否有反弹基础，还是要看主要矛盾的边际变化。</a:t>
            </a:r>
            <a:endParaRPr lang="zh-CN" altLang="en-US" sz="1800" b="1">
              <a:latin typeface="+mn-ea"/>
              <a:ea typeface="+mn-ea"/>
            </a:endParaRPr>
          </a:p>
        </p:txBody>
      </p:sp>
      <p:sp>
        <p:nvSpPr>
          <p:cNvPr id="40" name="文本框 39"/>
          <p:cNvSpPr txBox="1"/>
          <p:nvPr/>
        </p:nvSpPr>
        <p:spPr>
          <a:xfrm>
            <a:off x="241300" y="4599305"/>
            <a:ext cx="3987800" cy="1476375"/>
          </a:xfrm>
          <a:prstGeom prst="rect">
            <a:avLst/>
          </a:prstGeom>
          <a:noFill/>
        </p:spPr>
        <p:txBody>
          <a:bodyPr wrap="square" rtlCol="0">
            <a:spAutoFit/>
          </a:bodyPr>
          <a:lstStyle/>
          <a:p>
            <a:r>
              <a:rPr sz="1800" b="1">
                <a:solidFill>
                  <a:schemeClr val="tx1"/>
                </a:solidFill>
                <a:latin typeface="+mn-ea"/>
                <a:ea typeface="+mn-ea"/>
              </a:rPr>
              <a:t>坚决流出的外资意味着什么</a:t>
            </a:r>
            <a:r>
              <a:rPr lang="zh-CN" sz="1800" b="1">
                <a:solidFill>
                  <a:schemeClr val="tx1"/>
                </a:solidFill>
                <a:latin typeface="+mn-ea"/>
                <a:ea typeface="+mn-ea"/>
              </a:rPr>
              <a:t>：其一，外资虽然久期偏长，但对风险的敏感度较高。其二，海外资机构短期对中美贸易谈判短期不乐观。其三，外资也在调结构。</a:t>
            </a:r>
            <a:endParaRPr lang="zh-CN" sz="1800" b="1">
              <a:solidFill>
                <a:schemeClr val="tx1"/>
              </a:solidFill>
              <a:latin typeface="+mn-ea"/>
              <a:ea typeface="+mn-ea"/>
            </a:endParaRPr>
          </a:p>
        </p:txBody>
      </p:sp>
      <p:pic>
        <p:nvPicPr>
          <p:cNvPr id="1026" name="Picture 2" descr="https://timgsa.baidu.com/timg?image&amp;quality=80&amp;size=b9999_10000&amp;sec=1547012658785&amp;di=2add7de4fca93318795f7f44709d73ae&amp;imgtype=0&amp;src=http%3A%2F%2Fcdn.huodongxing.com%2Flogo%2Forg%2F201609%2F2132463797660%2F172463892086590.jpeg%3Fauth_key%3D1525125672-0-0-7938a61d019546fc7649da9b85c974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3038254"/>
            <a:ext cx="921831" cy="68750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0338" y="3126056"/>
            <a:ext cx="1632034" cy="349268"/>
          </a:xfrm>
          <a:prstGeom prst="rect">
            <a:avLst/>
          </a:prstGeom>
        </p:spPr>
      </p:pic>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285750" y="1214438"/>
            <a:ext cx="8402638" cy="5162550"/>
          </a:xfrm>
          <a:prstGeom prst="rect">
            <a:avLst/>
          </a:prstGeom>
          <a:noFill/>
          <a:ln w="9525">
            <a:noFill/>
            <a:miter lim="800000"/>
          </a:ln>
        </p:spPr>
        <p:txBody>
          <a:bodyPr/>
          <a:lstStyle/>
          <a:p>
            <a:pPr marL="342900" indent="-342900">
              <a:spcBef>
                <a:spcPct val="20000"/>
              </a:spcBef>
              <a:buClr>
                <a:srgbClr val="6699FF"/>
              </a:buClr>
              <a:defRPr/>
            </a:pPr>
            <a:r>
              <a:rPr lang="zh-CN" altLang="en-US" sz="1800" b="1">
                <a:solidFill>
                  <a:srgbClr val="000066"/>
                </a:solidFill>
                <a:latin typeface="+mn-ea"/>
                <a:ea typeface="+mn-ea"/>
              </a:rPr>
              <a:t>       </a:t>
            </a:r>
            <a:endParaRPr lang="en-US" altLang="zh-CN" sz="1800" b="1">
              <a:solidFill>
                <a:srgbClr val="000066"/>
              </a:solidFill>
              <a:latin typeface="+mn-ea"/>
              <a:ea typeface="+mn-ea"/>
            </a:endParaRPr>
          </a:p>
        </p:txBody>
      </p:sp>
      <p:sp>
        <p:nvSpPr>
          <p:cNvPr id="31747" name="Rectangle 2"/>
          <p:cNvSpPr>
            <a:spLocks noChangeArrowheads="1"/>
          </p:cNvSpPr>
          <p:nvPr/>
        </p:nvSpPr>
        <p:spPr bwMode="white">
          <a:xfrm>
            <a:off x="428625" y="214313"/>
            <a:ext cx="8231188" cy="708025"/>
          </a:xfrm>
          <a:prstGeom prst="rect">
            <a:avLst/>
          </a:prstGeom>
          <a:noFill/>
          <a:ln w="9525">
            <a:noFill/>
            <a:miter lim="800000"/>
          </a:ln>
        </p:spPr>
        <p:txBody>
          <a:bodyPr/>
          <a:lstStyle/>
          <a:p>
            <a:r>
              <a:rPr lang="zh-CN" altLang="en-US" sz="2400" b="1">
                <a:solidFill>
                  <a:srgbClr val="FF0000"/>
                </a:solidFill>
                <a:latin typeface="幼圆" panose="02010509060101010101" pitchFamily="49" charset="-122"/>
                <a:ea typeface="幼圆" panose="02010509060101010101" pitchFamily="49" charset="-122"/>
              </a:rPr>
              <a:t>宏观经济数据解读</a:t>
            </a:r>
            <a:endParaRPr lang="zh-CN" altLang="en-US" sz="2400" b="1">
              <a:solidFill>
                <a:srgbClr val="FF0000"/>
              </a:solidFill>
              <a:latin typeface="幼圆" panose="02010509060101010101" pitchFamily="49" charset="-122"/>
              <a:ea typeface="幼圆" panose="02010509060101010101" pitchFamily="49" charset="-122"/>
            </a:endParaRPr>
          </a:p>
        </p:txBody>
      </p:sp>
      <p:sp>
        <p:nvSpPr>
          <p:cNvPr id="2" name="文本框 1"/>
          <p:cNvSpPr txBox="1"/>
          <p:nvPr/>
        </p:nvSpPr>
        <p:spPr>
          <a:xfrm>
            <a:off x="428784" y="1225644"/>
            <a:ext cx="8111490" cy="4887595"/>
          </a:xfrm>
          <a:prstGeom prst="rect">
            <a:avLst/>
          </a:prstGeom>
          <a:noFill/>
        </p:spPr>
        <p:txBody>
          <a:bodyPr wrap="square" rtlCol="0" anchor="t">
            <a:spAutoFit/>
          </a:bodyPr>
          <a:lstStyle/>
          <a:p>
            <a:pPr eaLnBrk="1" latinLnBrk="0" hangingPunct="1">
              <a:lnSpc>
                <a:spcPct val="160000"/>
              </a:lnSpc>
              <a:defRPr/>
            </a:pPr>
            <a:r>
              <a:rPr lang="zh-CN" altLang="en-US" sz="1950" b="1">
                <a:solidFill>
                  <a:srgbClr val="000066"/>
                </a:solidFill>
                <a:latin typeface="+mn-ea"/>
                <a:ea typeface="+mn-ea"/>
                <a:sym typeface="+mn-ea"/>
              </a:rPr>
              <a:t>    </a:t>
            </a:r>
            <a:r>
              <a:rPr lang="en-US" altLang="zh-CN" sz="1950">
                <a:sym typeface="+mn-ea"/>
              </a:rPr>
              <a:t>5</a:t>
            </a:r>
            <a:r>
              <a:rPr lang="zh-CN" altLang="en-US" sz="1950">
                <a:sym typeface="+mn-ea"/>
              </a:rPr>
              <a:t>月官方制造业</a:t>
            </a:r>
            <a:r>
              <a:rPr lang="en-US" altLang="zh-CN" sz="1950">
                <a:sym typeface="+mn-ea"/>
              </a:rPr>
              <a:t>PMI</a:t>
            </a:r>
            <a:r>
              <a:rPr lang="zh-CN" altLang="en-US" sz="1950">
                <a:sym typeface="+mn-ea"/>
              </a:rPr>
              <a:t>为</a:t>
            </a:r>
            <a:r>
              <a:rPr lang="en-US" altLang="zh-CN" sz="1950">
                <a:sym typeface="+mn-ea"/>
              </a:rPr>
              <a:t>49.4%</a:t>
            </a:r>
            <a:r>
              <a:rPr lang="zh-CN" altLang="en-US" sz="1950">
                <a:sym typeface="+mn-ea"/>
              </a:rPr>
              <a:t>，延续了上月的下跌趋势，跌破荣枯线以下，创下近十五年来历史同期新低。供需双弱是导致</a:t>
            </a:r>
            <a:r>
              <a:rPr lang="en-US" altLang="zh-CN" sz="1950">
                <a:sym typeface="+mn-ea"/>
              </a:rPr>
              <a:t>PMI</a:t>
            </a:r>
            <a:r>
              <a:rPr lang="zh-CN" altLang="en-US" sz="1950">
                <a:sym typeface="+mn-ea"/>
              </a:rPr>
              <a:t>下行的主要因素，企业在</a:t>
            </a:r>
            <a:r>
              <a:rPr lang="en-US" altLang="zh-CN" sz="1950">
                <a:sym typeface="+mn-ea"/>
              </a:rPr>
              <a:t>4</a:t>
            </a:r>
            <a:r>
              <a:rPr lang="zh-CN" altLang="en-US" sz="1950">
                <a:sym typeface="+mn-ea"/>
              </a:rPr>
              <a:t>月增值税下调前抢生产导致订单透支，亦对数据波动造成了影响。制造业企业信心边际走弱，</a:t>
            </a:r>
            <a:r>
              <a:rPr lang="en-US" altLang="zh-CN" sz="1950">
                <a:sym typeface="+mn-ea"/>
              </a:rPr>
              <a:t>5</a:t>
            </a:r>
            <a:r>
              <a:rPr lang="zh-CN" altLang="en-US" sz="1950">
                <a:sym typeface="+mn-ea"/>
              </a:rPr>
              <a:t>月制造业生产活动预期指标为</a:t>
            </a:r>
            <a:r>
              <a:rPr lang="en-US" altLang="zh-CN" sz="1950">
                <a:sym typeface="+mn-ea"/>
              </a:rPr>
              <a:t>54.5%</a:t>
            </a:r>
            <a:r>
              <a:rPr lang="zh-CN" altLang="en-US" sz="1950">
                <a:sym typeface="+mn-ea"/>
              </a:rPr>
              <a:t>，较上月大幅下滑</a:t>
            </a:r>
            <a:r>
              <a:rPr lang="en-US" altLang="zh-CN" sz="1950">
                <a:sym typeface="+mn-ea"/>
              </a:rPr>
              <a:t>2%</a:t>
            </a:r>
            <a:r>
              <a:rPr lang="zh-CN" altLang="en-US" sz="1950">
                <a:sym typeface="+mn-ea"/>
              </a:rPr>
              <a:t>，或会影响制造业后期的投资活动。</a:t>
            </a:r>
            <a:endParaRPr lang="zh-CN" altLang="en-US" sz="1950"/>
          </a:p>
          <a:p>
            <a:pPr eaLnBrk="1" latinLnBrk="0" hangingPunct="1">
              <a:lnSpc>
                <a:spcPct val="160000"/>
              </a:lnSpc>
              <a:defRPr/>
            </a:pPr>
            <a:endParaRPr lang="zh-CN" altLang="en-US" sz="1950">
              <a:sym typeface="+mn-ea"/>
            </a:endParaRPr>
          </a:p>
          <a:p>
            <a:pPr eaLnBrk="1" latinLnBrk="0" hangingPunct="1">
              <a:lnSpc>
                <a:spcPct val="160000"/>
              </a:lnSpc>
              <a:defRPr/>
            </a:pPr>
            <a:r>
              <a:rPr lang="zh-CN" altLang="en-US" sz="1950"/>
              <a:t>       CPI同比上升</a:t>
            </a:r>
            <a:r>
              <a:rPr lang="en-US" altLang="zh-CN" sz="1950"/>
              <a:t>2.3%</a:t>
            </a:r>
            <a:r>
              <a:rPr lang="zh-CN" altLang="en-US" sz="1950"/>
              <a:t>，较上月上升</a:t>
            </a:r>
            <a:r>
              <a:rPr lang="en-US" altLang="zh-CN" sz="1950"/>
              <a:t>0.2%</a:t>
            </a:r>
            <a:r>
              <a:rPr lang="zh-CN" altLang="en-US" sz="1950"/>
              <a:t>。猪肉价格涨幅创近三年来新高，继续推动</a:t>
            </a:r>
            <a:r>
              <a:rPr lang="en-US" altLang="zh-CN" sz="1950"/>
              <a:t>CPI</a:t>
            </a:r>
            <a:r>
              <a:rPr lang="zh-CN" altLang="en-US" sz="1950"/>
              <a:t>上行。鲜果受北方去年秋季库存不足的关系，已连续</a:t>
            </a:r>
            <a:r>
              <a:rPr lang="en-US" altLang="zh-CN" sz="1950"/>
              <a:t>9</a:t>
            </a:r>
            <a:r>
              <a:rPr lang="zh-CN" altLang="en-US" sz="1950"/>
              <a:t>个月环比上升，后续供应回升动力有限。非食品项中，油价的阶段性高点对</a:t>
            </a:r>
            <a:r>
              <a:rPr lang="en-US" altLang="zh-CN" sz="1950"/>
              <a:t>CPI</a:t>
            </a:r>
            <a:r>
              <a:rPr lang="zh-CN" altLang="en-US" sz="1950"/>
              <a:t>上行也有一定的推动作用。</a:t>
            </a:r>
            <a:endParaRPr lang="zh-CN" altLang="en-US" sz="1950"/>
          </a:p>
        </p:txBody>
      </p:sp>
    </p:spTree>
    <p:custDataLst>
      <p:tags r:id="rId1"/>
    </p:custData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71438" y="1071563"/>
            <a:ext cx="8929687" cy="3071812"/>
          </a:xfrm>
          <a:prstGeom prst="rect">
            <a:avLst/>
          </a:prstGeom>
          <a:noFill/>
          <a:ln w="9525">
            <a:noFill/>
            <a:miter lim="800000"/>
          </a:ln>
        </p:spPr>
        <p:txBody>
          <a:bodyPr/>
          <a:lstStyle/>
          <a:p>
            <a:pPr marL="342900" indent="-342900">
              <a:lnSpc>
                <a:spcPct val="135000"/>
              </a:lnSpc>
              <a:spcBef>
                <a:spcPct val="20000"/>
              </a:spcBef>
              <a:buClr>
                <a:srgbClr val="6699FF"/>
              </a:buClr>
              <a:buFont typeface="Wingdings" panose="05000000000000000000" pitchFamily="2" charset="2"/>
              <a:buChar char="n"/>
              <a:defRPr/>
            </a:pPr>
            <a:endParaRPr lang="en-US" altLang="zh-CN" sz="1800" b="1">
              <a:solidFill>
                <a:srgbClr val="000066"/>
              </a:solidFill>
              <a:latin typeface="+mn-ea"/>
            </a:endParaRPr>
          </a:p>
          <a:p>
            <a:pPr marL="342900" indent="-342900">
              <a:lnSpc>
                <a:spcPct val="135000"/>
              </a:lnSpc>
              <a:spcBef>
                <a:spcPct val="20000"/>
              </a:spcBef>
              <a:buClr>
                <a:srgbClr val="6699FF"/>
              </a:buClr>
              <a:buFont typeface="Wingdings" panose="05000000000000000000" pitchFamily="2" charset="2"/>
              <a:buChar char="n"/>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r>
              <a:rPr lang="zh-CN" altLang="en-US" sz="1800" b="1">
                <a:solidFill>
                  <a:srgbClr val="000066"/>
                </a:solidFill>
                <a:latin typeface="+mn-ea"/>
              </a:rPr>
              <a:t>    </a:t>
            </a:r>
            <a:endParaRPr lang="en-US" altLang="zh-CN" sz="1800" b="1">
              <a:solidFill>
                <a:srgbClr val="000066"/>
              </a:solidFill>
              <a:latin typeface="+mn-ea"/>
              <a:ea typeface="+mn-ea"/>
            </a:endParaRPr>
          </a:p>
          <a:p>
            <a:pPr marL="0" indent="0">
              <a:lnSpc>
                <a:spcPct val="135000"/>
              </a:lnSpc>
              <a:spcBef>
                <a:spcPct val="20000"/>
              </a:spcBef>
              <a:buClr>
                <a:srgbClr val="6699FF"/>
              </a:buClr>
              <a:buFont typeface="Wingdings" panose="05000000000000000000" pitchFamily="2" charset="2"/>
              <a:buNone/>
              <a:defRPr/>
            </a:pPr>
            <a:endParaRPr lang="en-US" altLang="zh-CN" sz="1800" b="1">
              <a:solidFill>
                <a:srgbClr val="000066"/>
              </a:solidFill>
              <a:ea typeface="幼圆" panose="02010509060101010101" pitchFamily="49" charset="-122"/>
            </a:endParaRPr>
          </a:p>
          <a:p>
            <a:pPr marL="342900" indent="-342900">
              <a:lnSpc>
                <a:spcPct val="135000"/>
              </a:lnSpc>
              <a:spcBef>
                <a:spcPct val="20000"/>
              </a:spcBef>
              <a:buClr>
                <a:srgbClr val="6699FF"/>
              </a:buClr>
              <a:defRPr/>
            </a:pPr>
            <a:endParaRPr lang="en-US" altLang="zh-CN" sz="1600" b="1">
              <a:solidFill>
                <a:srgbClr val="000066"/>
              </a:solidFill>
              <a:ea typeface="幼圆" panose="02010509060101010101" pitchFamily="49" charset="-122"/>
            </a:endParaRPr>
          </a:p>
          <a:p>
            <a:pPr>
              <a:defRPr/>
            </a:pPr>
            <a:endParaRPr lang="zh-CN" altLang="en-US" sz="1800"/>
          </a:p>
          <a:p>
            <a:pPr>
              <a:defRPr/>
            </a:pPr>
            <a:r>
              <a:rPr lang="zh-CN" altLang="en-US" sz="1800"/>
              <a:t> </a:t>
            </a:r>
            <a:endParaRPr lang="zh-CN" altLang="en-US" sz="1800"/>
          </a:p>
        </p:txBody>
      </p:sp>
      <p:sp>
        <p:nvSpPr>
          <p:cNvPr id="32771" name="Rectangle 2"/>
          <p:cNvSpPr>
            <a:spLocks noChangeArrowheads="1"/>
          </p:cNvSpPr>
          <p:nvPr/>
        </p:nvSpPr>
        <p:spPr bwMode="white">
          <a:xfrm>
            <a:off x="428625" y="214313"/>
            <a:ext cx="8231188" cy="708025"/>
          </a:xfrm>
          <a:prstGeom prst="rect">
            <a:avLst/>
          </a:prstGeom>
          <a:noFill/>
          <a:ln w="9525">
            <a:noFill/>
            <a:miter lim="800000"/>
          </a:ln>
        </p:spPr>
        <p:txBody>
          <a:bodyPr/>
          <a:lstStyle/>
          <a:p>
            <a:r>
              <a:rPr lang="zh-CN" altLang="en-US" sz="2400" b="1">
                <a:solidFill>
                  <a:srgbClr val="000066"/>
                </a:solidFill>
                <a:uFillTx/>
                <a:latin typeface="幼圆" panose="02010509060101010101" pitchFamily="49" charset="-122"/>
                <a:ea typeface="幼圆" panose="02010509060101010101" pitchFamily="49" charset="-122"/>
              </a:rPr>
              <a:t>展望</a:t>
            </a:r>
            <a:endParaRPr lang="zh-CN" altLang="en-US" sz="2400" b="1">
              <a:solidFill>
                <a:srgbClr val="000066"/>
              </a:solidFill>
              <a:uFillTx/>
              <a:latin typeface="幼圆" panose="02010509060101010101" pitchFamily="49" charset="-122"/>
              <a:ea typeface="幼圆" panose="02010509060101010101" pitchFamily="49" charset="-122"/>
            </a:endParaRPr>
          </a:p>
        </p:txBody>
      </p:sp>
      <p:sp>
        <p:nvSpPr>
          <p:cNvPr id="6" name="矩形 5"/>
          <p:cNvSpPr/>
          <p:nvPr/>
        </p:nvSpPr>
        <p:spPr>
          <a:xfrm>
            <a:off x="214313" y="1285875"/>
            <a:ext cx="8501062" cy="369888"/>
          </a:xfrm>
          <a:prstGeom prst="rect">
            <a:avLst/>
          </a:prstGeom>
        </p:spPr>
        <p:txBody>
          <a:bodyPr>
            <a:spAutoFit/>
          </a:bodyPr>
          <a:lstStyle/>
          <a:p>
            <a:pPr>
              <a:defRPr/>
            </a:pPr>
            <a:r>
              <a:rPr lang="zh-CN" altLang="en-US" sz="1800" b="1">
                <a:solidFill>
                  <a:srgbClr val="000066"/>
                </a:solidFill>
                <a:latin typeface="+mn-ea"/>
                <a:ea typeface="+mn-ea"/>
              </a:rPr>
              <a:t>   </a:t>
            </a:r>
            <a:endParaRPr lang="zh-CN" altLang="en-US" sz="1800" b="1">
              <a:solidFill>
                <a:srgbClr val="000066"/>
              </a:solidFill>
              <a:latin typeface="+mn-ea"/>
              <a:ea typeface="+mn-ea"/>
            </a:endParaRPr>
          </a:p>
        </p:txBody>
      </p:sp>
      <p:sp>
        <p:nvSpPr>
          <p:cNvPr id="34842" name="Rectangle 26"/>
          <p:cNvSpPr>
            <a:spLocks noChangeArrowheads="1"/>
          </p:cNvSpPr>
          <p:nvPr/>
        </p:nvSpPr>
        <p:spPr bwMode="auto">
          <a:xfrm>
            <a:off x="242580" y="1414780"/>
            <a:ext cx="8444865" cy="4523105"/>
          </a:xfrm>
          <a:prstGeom prst="rect">
            <a:avLst/>
          </a:prstGeom>
          <a:noFill/>
          <a:ln w="9525">
            <a:noFill/>
            <a:miter lim="800000"/>
          </a:ln>
          <a:effectLst/>
        </p:spPr>
        <p:txBody>
          <a:bodyPr wrap="square" anchor="ctr">
            <a:spAutoFit/>
          </a:bodyPr>
          <a:lstStyle/>
          <a:p>
            <a:pPr eaLnBrk="1" latinLnBrk="0" hangingPunct="1">
              <a:lnSpc>
                <a:spcPct val="160000"/>
              </a:lnSpc>
              <a:defRPr/>
            </a:pPr>
            <a:r>
              <a:rPr lang="zh-CN" altLang="en-US" b="1">
                <a:solidFill>
                  <a:srgbClr val="000066"/>
                </a:solidFill>
                <a:latin typeface="幼圆" panose="02010509060101010101" pitchFamily="49" charset="-122"/>
                <a:ea typeface="幼圆" panose="02010509060101010101" pitchFamily="49" charset="-122"/>
                <a:sym typeface="+mn-ea"/>
              </a:rPr>
              <a:t>    </a:t>
            </a:r>
            <a:r>
              <a:rPr lang="en-US" altLang="zh-CN" b="1">
                <a:solidFill>
                  <a:srgbClr val="000066"/>
                </a:solidFill>
                <a:latin typeface="幼圆" panose="02010509060101010101" pitchFamily="49" charset="-122"/>
                <a:ea typeface="幼圆" panose="02010509060101010101" pitchFamily="49" charset="-122"/>
                <a:sym typeface="+mn-ea"/>
              </a:rPr>
              <a:t>5</a:t>
            </a:r>
            <a:r>
              <a:rPr lang="zh-CN" altLang="en-US">
                <a:sym typeface="+mn-ea"/>
              </a:rPr>
              <a:t>月以来，大盘震荡回落，走势低迷，沪指回落至</a:t>
            </a:r>
            <a:r>
              <a:rPr lang="en-US" altLang="zh-CN">
                <a:sym typeface="+mn-ea"/>
              </a:rPr>
              <a:t>2900</a:t>
            </a:r>
            <a:r>
              <a:rPr lang="zh-CN" altLang="en-US">
                <a:sym typeface="+mn-ea"/>
              </a:rPr>
              <a:t>点之下，月初大盘受到中美贸易摩擦因素影响大幅回调，指数迅速下探，随后指数在</a:t>
            </a:r>
            <a:r>
              <a:rPr lang="en-US" altLang="zh-CN">
                <a:sym typeface="+mn-ea"/>
              </a:rPr>
              <a:t>2900</a:t>
            </a:r>
            <a:r>
              <a:rPr lang="zh-CN" altLang="en-US">
                <a:sym typeface="+mn-ea"/>
              </a:rPr>
              <a:t>点附近</a:t>
            </a:r>
            <a:r>
              <a:rPr lang="zh-CN" altLang="en-US">
                <a:sym typeface="+mn-ea"/>
              </a:rPr>
              <a:t>窄幅震荡，两市量能逐步缩量，观望态势明显。</a:t>
            </a:r>
            <a:endParaRPr lang="zh-CN" altLang="en-US">
              <a:sym typeface="+mn-ea"/>
            </a:endParaRPr>
          </a:p>
          <a:p>
            <a:pPr eaLnBrk="1" latinLnBrk="0" hangingPunct="1">
              <a:lnSpc>
                <a:spcPct val="160000"/>
              </a:lnSpc>
              <a:defRPr/>
            </a:pPr>
            <a:endParaRPr lang="en-US" altLang="zh-CN" b="1">
              <a:solidFill>
                <a:srgbClr val="000066"/>
              </a:solidFill>
              <a:latin typeface="幼圆" panose="02010509060101010101" pitchFamily="49" charset="-122"/>
              <a:ea typeface="幼圆" panose="02010509060101010101" pitchFamily="49" charset="-122"/>
              <a:sym typeface="+mn-ea"/>
            </a:endParaRPr>
          </a:p>
          <a:p>
            <a:pPr eaLnBrk="1" latinLnBrk="0" hangingPunct="1">
              <a:lnSpc>
                <a:spcPct val="160000"/>
              </a:lnSpc>
              <a:defRPr/>
            </a:pPr>
            <a:r>
              <a:rPr lang="zh-CN" altLang="en-US" b="1">
                <a:solidFill>
                  <a:srgbClr val="000066"/>
                </a:solidFill>
                <a:latin typeface="幼圆" panose="02010509060101010101" pitchFamily="49" charset="-122"/>
                <a:ea typeface="幼圆" panose="02010509060101010101" pitchFamily="49" charset="-122"/>
                <a:sym typeface="+mn-ea"/>
              </a:rPr>
              <a:t>    </a:t>
            </a:r>
            <a:r>
              <a:rPr>
                <a:sym typeface="+mn-ea"/>
              </a:rPr>
              <a:t>从 2019 年 6 月的市场环境来看，外部环境仍较为严峻，全球宏观经济数据偏弱，中美贸易谈判前景仍不明朗，</a:t>
            </a:r>
            <a:r>
              <a:rPr lang="zh-CN">
                <a:sym typeface="+mn-ea"/>
              </a:rPr>
              <a:t>宏观经济数据走弱但</a:t>
            </a:r>
            <a:r>
              <a:rPr>
                <a:sym typeface="+mn-ea"/>
              </a:rPr>
              <a:t>政策面已偏向积极，逆周期调控</a:t>
            </a:r>
            <a:r>
              <a:rPr lang="zh-CN">
                <a:sym typeface="+mn-ea"/>
              </a:rPr>
              <a:t>及降税力度加大</a:t>
            </a:r>
            <a:r>
              <a:rPr>
                <a:sym typeface="+mn-ea"/>
              </a:rPr>
              <a:t>；北向资金流出压力</a:t>
            </a:r>
            <a:r>
              <a:rPr lang="zh-CN">
                <a:sym typeface="+mn-ea"/>
              </a:rPr>
              <a:t>出现</a:t>
            </a:r>
            <a:r>
              <a:rPr>
                <a:sym typeface="+mn-ea"/>
              </a:rPr>
              <a:t>减弱</a:t>
            </a:r>
            <a:r>
              <a:rPr lang="zh-CN" altLang="en-US">
                <a:sym typeface="+mn-ea"/>
              </a:rPr>
              <a:t>。操作上建议把握板块轮动，关注业绩确定性较好的白马蓝筹</a:t>
            </a:r>
            <a:r>
              <a:rPr>
                <a:sym typeface="+mn-ea"/>
              </a:rPr>
              <a:t>，行业方面建议关注金融、基建、食品饮料等板块机会。</a:t>
            </a:r>
            <a:endParaRPr>
              <a:sym typeface="+mn-ea"/>
            </a:endParaRP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3850" y="260350"/>
            <a:ext cx="5167313" cy="430213"/>
          </a:xfrm>
          <a:prstGeom prst="rect">
            <a:avLst/>
          </a:prstGeom>
        </p:spPr>
        <p:txBody>
          <a:bodyPr>
            <a:spAutoFit/>
          </a:bodyPr>
          <a:lstStyle/>
          <a:p>
            <a:pPr fontAlgn="auto">
              <a:spcBef>
                <a:spcPts val="0"/>
              </a:spcBef>
              <a:spcAft>
                <a:spcPts val="0"/>
              </a:spcAft>
              <a:defRPr/>
            </a:pPr>
            <a:r>
              <a:rPr lang="en-US" altLang="zh-CN" sz="2200" b="1" kern="0">
                <a:solidFill>
                  <a:srgbClr val="000066"/>
                </a:solidFill>
                <a:latin typeface="Times New Roman" panose="02020603050405020304"/>
                <a:ea typeface="幼圆" panose="02010509060101010101" pitchFamily="49" charset="-122"/>
              </a:rPr>
              <a:t>Pre-IPO</a:t>
            </a:r>
            <a:r>
              <a:rPr lang="zh-CN" altLang="en-US" sz="2200" b="1" kern="0">
                <a:solidFill>
                  <a:srgbClr val="000066"/>
                </a:solidFill>
                <a:latin typeface="Times New Roman" panose="02020603050405020304"/>
                <a:ea typeface="幼圆" panose="02010509060101010101" pitchFamily="49" charset="-122"/>
              </a:rPr>
              <a:t>财务顾问及财务投资</a:t>
            </a:r>
            <a:endParaRPr lang="zh-CN" altLang="en-US" sz="2200" kern="0">
              <a:solidFill>
                <a:sysClr val="windowText" lastClr="000000"/>
              </a:solidFill>
              <a:latin typeface="Arial" panose="020B0604020202020204" pitchFamily="34" charset="0"/>
              <a:ea typeface="宋体" panose="02010600030101010101" pitchFamily="2" charset="-122"/>
            </a:endParaRPr>
          </a:p>
        </p:txBody>
      </p:sp>
      <p:sp>
        <p:nvSpPr>
          <p:cNvPr id="34819" name="矩形 3"/>
          <p:cNvSpPr>
            <a:spLocks noChangeArrowheads="1"/>
          </p:cNvSpPr>
          <p:nvPr/>
        </p:nvSpPr>
        <p:spPr bwMode="auto">
          <a:xfrm>
            <a:off x="221095" y="1340768"/>
            <a:ext cx="8382000" cy="4461510"/>
          </a:xfrm>
          <a:prstGeom prst="rect">
            <a:avLst/>
          </a:prstGeom>
          <a:noFill/>
          <a:ln w="9525">
            <a:noFill/>
            <a:miter lim="800000"/>
          </a:ln>
        </p:spPr>
        <p:txBody>
          <a:bodyPr>
            <a:spAutoFit/>
          </a:bodyPr>
          <a:lstStyle/>
          <a:p>
            <a:pPr marL="342900" indent="-342900">
              <a:lnSpc>
                <a:spcPct val="150000"/>
              </a:lnSpc>
              <a:spcBef>
                <a:spcPct val="20000"/>
              </a:spcBef>
            </a:pPr>
            <a:r>
              <a:rPr lang="zh-CN" altLang="en-US" sz="2400">
                <a:solidFill>
                  <a:srgbClr val="0058B0"/>
                </a:solidFill>
                <a:latin typeface="Times New Roman" panose="02020603050405020304" pitchFamily="18" charset="0"/>
                <a:ea typeface="幼圆" panose="02010509060101010101" pitchFamily="49" charset="-122"/>
              </a:rPr>
              <a:t>           </a:t>
            </a:r>
            <a:r>
              <a:rPr lang="zh-CN" altLang="en-US">
                <a:solidFill>
                  <a:srgbClr val="0058B0"/>
                </a:solidFill>
                <a:latin typeface="Times New Roman" panose="02020603050405020304" pitchFamily="18" charset="0"/>
                <a:ea typeface="幼圆" panose="02010509060101010101" pitchFamily="49" charset="-122"/>
              </a:rPr>
              <a:t>我们的财务顾问团队依托自身专业背景及资源整合优势，根据客户需要，站在客户的角度为客户的投融资、资本运作、资产及债务重组、财务管理、发展战略等活动提供的咨询、分析、方案设计等服务。包括的项目有：投资顾问、融资顾问、资本运作顾问、资产管理与债务管理顾问、企业战略咨询顾问、企业常年财务顾问等。</a:t>
            </a:r>
            <a:endParaRPr lang="zh-CN" altLang="en-US">
              <a:solidFill>
                <a:srgbClr val="0058B0"/>
              </a:solidFill>
              <a:latin typeface="Times New Roman" panose="02020603050405020304" pitchFamily="18" charset="0"/>
              <a:ea typeface="幼圆" panose="02010509060101010101" pitchFamily="49" charset="-122"/>
            </a:endParaRPr>
          </a:p>
          <a:p>
            <a:pPr marL="342900" indent="-342900">
              <a:lnSpc>
                <a:spcPct val="150000"/>
              </a:lnSpc>
              <a:spcBef>
                <a:spcPct val="20000"/>
              </a:spcBef>
            </a:pPr>
            <a:endParaRPr lang="zh-CN" altLang="en-US">
              <a:solidFill>
                <a:srgbClr val="0058B0"/>
              </a:solidFill>
              <a:latin typeface="Times New Roman" panose="02020603050405020304" pitchFamily="18" charset="0"/>
              <a:ea typeface="幼圆" panose="02010509060101010101" pitchFamily="49" charset="-122"/>
            </a:endParaRPr>
          </a:p>
          <a:p>
            <a:pPr marL="342900" indent="-342900">
              <a:lnSpc>
                <a:spcPct val="150000"/>
              </a:lnSpc>
              <a:spcBef>
                <a:spcPct val="20000"/>
              </a:spcBef>
            </a:pPr>
            <a:r>
              <a:rPr lang="zh-CN" altLang="en-US">
                <a:solidFill>
                  <a:srgbClr val="0058B0"/>
                </a:solidFill>
                <a:latin typeface="Times New Roman" panose="02020603050405020304" pitchFamily="18" charset="0"/>
                <a:ea typeface="幼圆" panose="02010509060101010101" pitchFamily="49" charset="-122"/>
              </a:rPr>
              <a:t>             我们的投资团队依托自身专业背景和独特判断，根据行业发展和市场趋势，对目标企业和目标项目，进行各种形式的专业投资。财务投资包括：股权投资、固定收益投资等。</a:t>
            </a:r>
            <a:endParaRPr lang="zh-CN" altLang="en-US">
              <a:solidFill>
                <a:srgbClr val="0058B0"/>
              </a:solidFill>
              <a:latin typeface="Times New Roman" panose="02020603050405020304" pitchFamily="18" charset="0"/>
              <a:ea typeface="幼圆" panose="02010509060101010101" pitchFamily="49" charset="-122"/>
            </a:endParaRP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825" y="260350"/>
            <a:ext cx="7850188" cy="430213"/>
          </a:xfrm>
          <a:prstGeom prst="rect">
            <a:avLst/>
          </a:prstGeom>
        </p:spPr>
        <p:txBody>
          <a:bodyPr>
            <a:spAutoFit/>
          </a:bodyPr>
          <a:lstStyle/>
          <a:p>
            <a:pPr fontAlgn="auto">
              <a:spcBef>
                <a:spcPts val="0"/>
              </a:spcBef>
              <a:spcAft>
                <a:spcPts val="0"/>
              </a:spcAft>
              <a:defRPr/>
            </a:pPr>
            <a:r>
              <a:rPr lang="en-US" altLang="zh-CN" sz="2200" b="1" kern="0">
                <a:solidFill>
                  <a:srgbClr val="000066"/>
                </a:solidFill>
                <a:latin typeface="Times New Roman" panose="02020603050405020304"/>
                <a:ea typeface="幼圆" panose="02010509060101010101" pitchFamily="49" charset="-122"/>
              </a:rPr>
              <a:t>Post-IPO</a:t>
            </a:r>
            <a:r>
              <a:rPr lang="zh-CN" altLang="en-US" sz="2200" b="1" kern="0">
                <a:solidFill>
                  <a:srgbClr val="000066"/>
                </a:solidFill>
                <a:latin typeface="Times New Roman" panose="02020603050405020304"/>
                <a:ea typeface="幼圆" panose="02010509060101010101" pitchFamily="49" charset="-122"/>
              </a:rPr>
              <a:t>财务顾问及财务投资</a:t>
            </a:r>
            <a:endParaRPr lang="zh-CN" altLang="en-US" sz="2200" kern="0">
              <a:solidFill>
                <a:sysClr val="windowText" lastClr="000000"/>
              </a:solidFill>
              <a:latin typeface="Arial" panose="020B0604020202020204" pitchFamily="34" charset="0"/>
              <a:ea typeface="宋体" panose="02010600030101010101" pitchFamily="2" charset="-122"/>
            </a:endParaRPr>
          </a:p>
        </p:txBody>
      </p:sp>
      <p:sp>
        <p:nvSpPr>
          <p:cNvPr id="4" name="内容占位符 2"/>
          <p:cNvSpPr txBox="1"/>
          <p:nvPr/>
        </p:nvSpPr>
        <p:spPr>
          <a:xfrm>
            <a:off x="533400" y="1165860"/>
            <a:ext cx="8077200" cy="4525963"/>
          </a:xfrm>
          <a:prstGeom prst="rect">
            <a:avLst/>
          </a:prstGeom>
        </p:spPr>
        <p:txBody>
          <a:bodyPr/>
          <a:lst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a:lstStyle>
          <a:p>
            <a:pPr marL="0" indent="0" eaLnBrk="1" hangingPunct="1">
              <a:lnSpc>
                <a:spcPct val="150000"/>
              </a:lnSpc>
              <a:buFontTx/>
              <a:buNone/>
              <a:defRPr/>
            </a:pPr>
            <a:r>
              <a:rPr lang="zh-CN" altLang="en-US" sz="1800">
                <a:solidFill>
                  <a:srgbClr val="0058B0"/>
                </a:solidFill>
              </a:rPr>
              <a:t>    上市对于企业和股东仅是发展的一个里程碑，对接资本市场后，企业和股东需要适应更高的监管要求、更完善的公司治理、更复杂的资本运作。我们针对此类需求，整合了服务资源，将财务顾问和财务投资作为载体，致力为客户提供定制化的市值管理服务。</a:t>
            </a:r>
            <a:endParaRPr lang="zh-CN" altLang="en-US" sz="1800">
              <a:solidFill>
                <a:srgbClr val="0058B0"/>
              </a:solidFill>
            </a:endParaRPr>
          </a:p>
          <a:p>
            <a:pPr marL="0" indent="0" eaLnBrk="1" hangingPunct="1">
              <a:lnSpc>
                <a:spcPct val="150000"/>
              </a:lnSpc>
              <a:buFontTx/>
              <a:buNone/>
              <a:defRPr/>
            </a:pPr>
            <a:r>
              <a:rPr lang="zh-CN" altLang="en-US" sz="1800">
                <a:solidFill>
                  <a:srgbClr val="0058B0"/>
                </a:solidFill>
              </a:rPr>
              <a:t>    我们的财务顾问团队依托自身专业背景及资源整合优势，根据上市公司及其股东的需要，提供投融资、资本运作、资产及债务重组、财务管理、发展战略等活动提供的咨询、分析、方案设计等服务。包括的服务有：上市公司再融资、股权激励、并购、股权融资、市值维护、战略投资等。</a:t>
            </a:r>
            <a:endParaRPr lang="zh-CN" altLang="en-US" sz="1800">
              <a:solidFill>
                <a:srgbClr val="0058B0"/>
              </a:solidFill>
            </a:endParaRPr>
          </a:p>
          <a:p>
            <a:pPr marL="0" indent="0" eaLnBrk="1" hangingPunct="1">
              <a:lnSpc>
                <a:spcPct val="150000"/>
              </a:lnSpc>
              <a:buFontTx/>
              <a:buNone/>
              <a:defRPr/>
            </a:pPr>
            <a:r>
              <a:rPr lang="zh-CN" altLang="en-US" sz="1800">
                <a:solidFill>
                  <a:srgbClr val="0058B0"/>
                </a:solidFill>
              </a:rPr>
              <a:t>    我们的投资团队依托自身专业背景和独特判断，根据市值管理的各项需求，设计投资结构，进行各种形式的市值管理投资。包括：并购投资、再融资投资、战略投资、固定收益投资等。</a:t>
            </a:r>
            <a:endParaRPr lang="zh-CN" altLang="en-US" sz="1800">
              <a:solidFill>
                <a:srgbClr val="0058B0"/>
              </a:solidFill>
            </a:endParaRPr>
          </a:p>
          <a:p>
            <a:pPr marL="0" indent="0" eaLnBrk="1" hangingPunct="1">
              <a:buFontTx/>
              <a:buNone/>
              <a:defRPr/>
            </a:pPr>
            <a:endParaRPr lang="zh-CN" altLang="en-US" kern="0"/>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bwMode="auto">
          <a:xfrm>
            <a:off x="457200" y="214313"/>
            <a:ext cx="8229600" cy="1143000"/>
          </a:xfrm>
          <a:noFill/>
          <a:ln>
            <a:noFill/>
            <a:miter lim="800000"/>
          </a:ln>
        </p:spPr>
        <p:txBody>
          <a:bodyPr vert="horz" wrap="square" lIns="91440" tIns="45720" rIns="91440" bIns="45720" numCol="1" anchor="t" anchorCtr="0" compatLnSpc="1"/>
          <a:lstStyle/>
          <a:p>
            <a:r>
              <a:rPr kumimoji="1" lang="zh-CN" altLang="en-US" sz="2400">
                <a:solidFill>
                  <a:srgbClr val="000066"/>
                </a:solidFill>
                <a:latin typeface="Arial" panose="020B0604020202020204" pitchFamily="34" charset="0"/>
              </a:rPr>
              <a:t>联系我们</a:t>
            </a:r>
            <a:endParaRPr kumimoji="1" lang="zh-CN" altLang="en-US" sz="2400">
              <a:solidFill>
                <a:srgbClr val="000066"/>
              </a:solidFill>
              <a:latin typeface="Arial" panose="020B0604020202020204" pitchFamily="34" charset="0"/>
            </a:endParaRPr>
          </a:p>
        </p:txBody>
      </p:sp>
      <p:sp>
        <p:nvSpPr>
          <p:cNvPr id="37891" name="矩形 2"/>
          <p:cNvSpPr>
            <a:spLocks noChangeArrowheads="1"/>
          </p:cNvSpPr>
          <p:nvPr/>
        </p:nvSpPr>
        <p:spPr bwMode="auto">
          <a:xfrm>
            <a:off x="1390967" y="1484784"/>
            <a:ext cx="6362065" cy="3122714"/>
          </a:xfrm>
          <a:prstGeom prst="rect">
            <a:avLst/>
          </a:prstGeom>
          <a:noFill/>
          <a:ln w="9525">
            <a:noFill/>
            <a:miter lim="800000"/>
          </a:ln>
        </p:spPr>
        <p:txBody>
          <a:bodyPr wrap="square">
            <a:spAutoFit/>
          </a:bodyPr>
          <a:lstStyle/>
          <a:p>
            <a:pPr>
              <a:lnSpc>
                <a:spcPct val="150000"/>
              </a:lnSpc>
            </a:pPr>
            <a:r>
              <a:rPr lang="zh-CN" altLang="en-US" sz="2400" b="1">
                <a:latin typeface="黑体" panose="02010609060101010101" pitchFamily="49" charset="-122"/>
                <a:ea typeface="黑体" panose="02010609060101010101" pitchFamily="49" charset="-122"/>
              </a:rPr>
              <a:t>联系我们</a:t>
            </a:r>
            <a:endParaRPr lang="en-US" altLang="zh-CN" sz="2400" b="1">
              <a:latin typeface="黑体" panose="02010609060101010101" pitchFamily="49" charset="-122"/>
              <a:ea typeface="黑体" panose="02010609060101010101" pitchFamily="49" charset="-122"/>
            </a:endParaRPr>
          </a:p>
          <a:p>
            <a:pPr>
              <a:lnSpc>
                <a:spcPct val="150000"/>
              </a:lnSpc>
            </a:pPr>
            <a:r>
              <a:rPr lang="zh-CN" altLang="en-US" b="1">
                <a:latin typeface="黑体" panose="02010609060101010101" pitchFamily="49" charset="-122"/>
                <a:ea typeface="黑体" panose="02010609060101010101" pitchFamily="49" charset="-122"/>
              </a:rPr>
              <a:t>    公司地址：上海市东湖路</a:t>
            </a:r>
            <a:r>
              <a:rPr lang="en-US" altLang="zh-CN" b="1">
                <a:latin typeface="黑体" panose="02010609060101010101" pitchFamily="49" charset="-122"/>
                <a:ea typeface="黑体" panose="02010609060101010101" pitchFamily="49" charset="-122"/>
              </a:rPr>
              <a:t>70</a:t>
            </a:r>
            <a:r>
              <a:rPr lang="zh-CN" altLang="en-US" b="1">
                <a:latin typeface="黑体" panose="02010609060101010101" pitchFamily="49" charset="-122"/>
                <a:ea typeface="黑体" panose="02010609060101010101" pitchFamily="49" charset="-122"/>
              </a:rPr>
              <a:t>号东湖宾馆</a:t>
            </a:r>
            <a:r>
              <a:rPr lang="en-US" altLang="zh-CN" b="1">
                <a:latin typeface="黑体" panose="02010609060101010101" pitchFamily="49" charset="-122"/>
                <a:ea typeface="黑体" panose="02010609060101010101" pitchFamily="49" charset="-122"/>
              </a:rPr>
              <a:t>3</a:t>
            </a:r>
            <a:r>
              <a:rPr lang="zh-CN" altLang="en-US" b="1">
                <a:latin typeface="黑体" panose="02010609060101010101" pitchFamily="49" charset="-122"/>
                <a:ea typeface="黑体" panose="02010609060101010101" pitchFamily="49" charset="-122"/>
              </a:rPr>
              <a:t>号楼</a:t>
            </a:r>
            <a:r>
              <a:rPr lang="en-US" altLang="zh-CN" b="1">
                <a:latin typeface="黑体" panose="02010609060101010101" pitchFamily="49" charset="-122"/>
                <a:ea typeface="黑体" panose="02010609060101010101" pitchFamily="49" charset="-122"/>
              </a:rPr>
              <a:t>3</a:t>
            </a:r>
            <a:r>
              <a:rPr lang="zh-CN" altLang="en-US" sz="2400" b="1">
                <a:latin typeface="黑体" panose="02010609060101010101" pitchFamily="49" charset="-122"/>
                <a:ea typeface="黑体" panose="02010609060101010101" pitchFamily="49" charset="-122"/>
              </a:rPr>
              <a:t>楼</a:t>
            </a:r>
            <a:endParaRPr lang="zh-CN" altLang="en-US" sz="2400" b="1">
              <a:latin typeface="黑体" panose="02010609060101010101" pitchFamily="49" charset="-122"/>
              <a:ea typeface="黑体" panose="02010609060101010101" pitchFamily="49" charset="-122"/>
            </a:endParaRPr>
          </a:p>
          <a:p>
            <a:pPr>
              <a:lnSpc>
                <a:spcPct val="150000"/>
              </a:lnSpc>
            </a:pPr>
            <a:r>
              <a:rPr lang="zh-CN" altLang="en-US" b="1">
                <a:latin typeface="黑体" panose="02010609060101010101" pitchFamily="49" charset="-122"/>
                <a:ea typeface="黑体" panose="02010609060101010101" pitchFamily="49" charset="-122"/>
              </a:rPr>
              <a:t>    公司电话：</a:t>
            </a:r>
            <a:r>
              <a:rPr lang="en-US" altLang="zh-CN" b="1">
                <a:latin typeface="黑体" panose="02010609060101010101" pitchFamily="49" charset="-122"/>
                <a:ea typeface="黑体" panose="02010609060101010101" pitchFamily="49" charset="-122"/>
              </a:rPr>
              <a:t>8621</a:t>
            </a:r>
            <a:r>
              <a:rPr lang="en-US" altLang="zh-CN" b="1">
                <a:latin typeface="Times New Roman" panose="02020603050405020304" pitchFamily="18" charset="0"/>
                <a:ea typeface="黑体" panose="02010609060101010101" pitchFamily="49" charset="-122"/>
                <a:cs typeface="Times New Roman" panose="02020603050405020304" pitchFamily="18" charset="0"/>
              </a:rPr>
              <a:t>-</a:t>
            </a:r>
            <a:r>
              <a:rPr lang="en-US" altLang="zh-CN" b="1">
                <a:latin typeface="黑体" panose="02010609060101010101" pitchFamily="49" charset="-122"/>
                <a:ea typeface="黑体" panose="02010609060101010101" pitchFamily="49" charset="-122"/>
              </a:rPr>
              <a:t>54668032</a:t>
            </a:r>
            <a:r>
              <a:rPr lang="en-US" altLang="zh-CN" b="1">
                <a:latin typeface="Times New Roman" panose="02020603050405020304" pitchFamily="18" charset="0"/>
                <a:ea typeface="黑体" panose="02010609060101010101" pitchFamily="49" charset="-122"/>
                <a:cs typeface="Times New Roman" panose="02020603050405020304" pitchFamily="18" charset="0"/>
              </a:rPr>
              <a:t>-</a:t>
            </a:r>
            <a:r>
              <a:rPr lang="en-US" altLang="zh-CN" b="1">
                <a:latin typeface="黑体" panose="02010609060101010101" pitchFamily="49" charset="-122"/>
                <a:ea typeface="黑体" panose="02010609060101010101" pitchFamily="49" charset="-122"/>
              </a:rPr>
              <a:t>602</a:t>
            </a:r>
            <a:endParaRPr lang="en-US" altLang="zh-CN" b="1">
              <a:latin typeface="黑体" panose="02010609060101010101" pitchFamily="49" charset="-122"/>
              <a:ea typeface="黑体" panose="02010609060101010101" pitchFamily="49" charset="-122"/>
            </a:endParaRPr>
          </a:p>
          <a:p>
            <a:pPr>
              <a:lnSpc>
                <a:spcPct val="150000"/>
              </a:lnSpc>
            </a:pPr>
            <a:r>
              <a:rPr lang="zh-CN" altLang="en-US" b="1">
                <a:latin typeface="黑体" panose="02010609060101010101" pitchFamily="49" charset="-122"/>
                <a:ea typeface="黑体" panose="02010609060101010101" pitchFamily="49" charset="-122"/>
              </a:rPr>
              <a:t>    公司电话：</a:t>
            </a:r>
            <a:r>
              <a:rPr lang="en-US" altLang="zh-CN" b="1">
                <a:latin typeface="黑体" panose="02010609060101010101" pitchFamily="49" charset="-122"/>
                <a:ea typeface="黑体" panose="02010609060101010101" pitchFamily="49" charset="-122"/>
              </a:rPr>
              <a:t>8621</a:t>
            </a:r>
            <a:r>
              <a:rPr lang="en-US" altLang="zh-CN" b="1">
                <a:latin typeface="Times New Roman" panose="02020603050405020304" pitchFamily="18" charset="0"/>
                <a:ea typeface="黑体" panose="02010609060101010101" pitchFamily="49" charset="-122"/>
                <a:cs typeface="Times New Roman" panose="02020603050405020304" pitchFamily="18" charset="0"/>
              </a:rPr>
              <a:t>-</a:t>
            </a:r>
            <a:r>
              <a:rPr lang="en-US" altLang="zh-CN" b="1">
                <a:latin typeface="黑体" panose="02010609060101010101" pitchFamily="49" charset="-122"/>
                <a:ea typeface="黑体" panose="02010609060101010101" pitchFamily="49" charset="-122"/>
              </a:rPr>
              <a:t>54669508</a:t>
            </a:r>
            <a:endParaRPr lang="en-US" altLang="zh-CN" b="1">
              <a:latin typeface="黑体" panose="02010609060101010101" pitchFamily="49" charset="-122"/>
              <a:ea typeface="黑体" panose="02010609060101010101" pitchFamily="49" charset="-122"/>
            </a:endParaRPr>
          </a:p>
          <a:p>
            <a:pPr>
              <a:lnSpc>
                <a:spcPct val="150000"/>
              </a:lnSpc>
            </a:pPr>
            <a:r>
              <a:rPr lang="zh-CN" altLang="en-US" b="1">
                <a:latin typeface="黑体" panose="02010609060101010101" pitchFamily="49" charset="-122"/>
                <a:ea typeface="黑体" panose="02010609060101010101" pitchFamily="49" charset="-122"/>
              </a:rPr>
              <a:t>    网址：</a:t>
            </a:r>
            <a:r>
              <a:rPr lang="en-US" altLang="zh-CN" b="1">
                <a:latin typeface="黑体" panose="02010609060101010101" pitchFamily="49" charset="-122"/>
                <a:ea typeface="黑体" panose="02010609060101010101" pitchFamily="49" charset="-122"/>
              </a:rPr>
              <a:t>http://www.rongke.com</a:t>
            </a:r>
            <a:endParaRPr lang="en-US" altLang="zh-CN" b="1">
              <a:latin typeface="黑体" panose="02010609060101010101" pitchFamily="49" charset="-122"/>
              <a:ea typeface="黑体" panose="02010609060101010101" pitchFamily="49" charset="-122"/>
            </a:endParaRPr>
          </a:p>
          <a:p>
            <a:pPr>
              <a:lnSpc>
                <a:spcPct val="150000"/>
              </a:lnSpc>
            </a:pPr>
            <a:endParaRPr lang="en-US" altLang="zh-CN" sz="1400" b="1">
              <a:solidFill>
                <a:srgbClr val="000066"/>
              </a:solidFill>
              <a:latin typeface="幼圆" panose="02010509060101010101" pitchFamily="49" charset="-122"/>
              <a:ea typeface="幼圆" panose="02010509060101010101" pitchFamily="49" charset="-122"/>
            </a:endParaRPr>
          </a:p>
          <a:p>
            <a:pPr>
              <a:lnSpc>
                <a:spcPct val="150000"/>
              </a:lnSpc>
            </a:pPr>
            <a:endParaRPr lang="zh-CN" altLang="zh-CN" sz="1100" b="1">
              <a:solidFill>
                <a:srgbClr val="000066"/>
              </a:solidFill>
              <a:latin typeface="幼圆" panose="02010509060101010101" pitchFamily="49" charset="-122"/>
              <a:ea typeface="幼圆" panose="02010509060101010101" pitchFamily="49" charset="-122"/>
            </a:endParaRPr>
          </a:p>
        </p:txBody>
      </p:sp>
      <p:grpSp>
        <p:nvGrpSpPr>
          <p:cNvPr id="5" name="组合 4"/>
          <p:cNvGrpSpPr/>
          <p:nvPr/>
        </p:nvGrpSpPr>
        <p:grpSpPr>
          <a:xfrm>
            <a:off x="2195736" y="4221088"/>
            <a:ext cx="3528392" cy="1224136"/>
            <a:chOff x="1763688" y="4293096"/>
            <a:chExt cx="3528392" cy="1224136"/>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63688" y="4293096"/>
              <a:ext cx="1224136" cy="1224136"/>
            </a:xfrm>
            <a:prstGeom prst="rect">
              <a:avLst/>
            </a:prstGeom>
            <a:ln>
              <a:noFill/>
            </a:ln>
          </p:spPr>
        </p:pic>
        <p:sp>
          <p:nvSpPr>
            <p:cNvPr id="4" name="文本框 3"/>
            <p:cNvSpPr txBox="1"/>
            <p:nvPr/>
          </p:nvSpPr>
          <p:spPr>
            <a:xfrm>
              <a:off x="2123728" y="4607498"/>
              <a:ext cx="3168352" cy="461665"/>
            </a:xfrm>
            <a:prstGeom prst="rect">
              <a:avLst/>
            </a:prstGeom>
            <a:noFill/>
            <a:ln>
              <a:noFill/>
            </a:ln>
          </p:spPr>
          <p:txBody>
            <a:bodyPr wrap="square" rtlCol="0">
              <a:spAutoFit/>
            </a:bodyPr>
            <a:lstStyle/>
            <a:p>
              <a:pPr algn="ctr"/>
              <a:r>
                <a:rPr lang="zh-CN" altLang="en-US" sz="1200" b="1">
                  <a:latin typeface="黑体" panose="02010609060101010101" pitchFamily="49" charset="-122"/>
                  <a:ea typeface="黑体" panose="02010609060101010101" pitchFamily="49" charset="-122"/>
                </a:rPr>
                <a:t>融客市值管理公众号</a:t>
              </a:r>
              <a:endParaRPr lang="en-US" altLang="zh-CN" sz="1200" b="1">
                <a:latin typeface="黑体" panose="02010609060101010101" pitchFamily="49" charset="-122"/>
                <a:ea typeface="黑体" panose="02010609060101010101" pitchFamily="49" charset="-122"/>
              </a:endParaRPr>
            </a:p>
            <a:p>
              <a:pPr algn="ctr"/>
              <a:r>
                <a:rPr lang="en-US" altLang="zh-CN" sz="1200" b="1" err="1">
                  <a:latin typeface="Times New Roman" panose="02020603050405020304" pitchFamily="18" charset="0"/>
                  <a:ea typeface="黑体" panose="02010609060101010101" pitchFamily="49" charset="-122"/>
                  <a:cs typeface="Times New Roman" panose="02020603050405020304" pitchFamily="18" charset="0"/>
                </a:rPr>
                <a:t>rongkechina</a:t>
              </a:r>
              <a:endParaRPr lang="zh-CN" altLang="en-US" sz="1200" b="1">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12" name="文本框 11"/>
          <p:cNvSpPr txBox="1"/>
          <p:nvPr/>
        </p:nvSpPr>
        <p:spPr>
          <a:xfrm rot="16200000">
            <a:off x="-642941" y="4192449"/>
            <a:ext cx="2600392" cy="307777"/>
          </a:xfrm>
          <a:prstGeom prst="rect">
            <a:avLst/>
          </a:prstGeom>
          <a:noFill/>
          <a:ln>
            <a:noFill/>
          </a:ln>
        </p:spPr>
        <p:txBody>
          <a:bodyPr wrap="none" rtlCol="0">
            <a:spAutoFit/>
          </a:bodyPr>
          <a:lstStyle/>
          <a:p>
            <a:r>
              <a:rPr lang="zh-CN" altLang="en-US" sz="1400">
                <a:solidFill>
                  <a:schemeClr val="tx2">
                    <a:lumMod val="75000"/>
                  </a:schemeClr>
                </a:solidFill>
              </a:rPr>
              <a:t>融客市值管理</a:t>
            </a:r>
            <a:r>
              <a:rPr lang="en-US" altLang="zh-CN" sz="1400">
                <a:solidFill>
                  <a:schemeClr val="tx2">
                    <a:lumMod val="75000"/>
                  </a:schemeClr>
                </a:solidFill>
              </a:rPr>
              <a:t>RONGKECHINA</a:t>
            </a:r>
            <a:endParaRPr lang="zh-CN" altLang="en-US" sz="1400">
              <a:solidFill>
                <a:schemeClr val="tx2">
                  <a:lumMod val="75000"/>
                </a:schemeClr>
              </a:solidFill>
            </a:endParaRPr>
          </a:p>
        </p:txBody>
      </p:sp>
      <p:cxnSp>
        <p:nvCxnSpPr>
          <p:cNvPr id="14" name="直接连接符 13"/>
          <p:cNvCxnSpPr/>
          <p:nvPr/>
        </p:nvCxnSpPr>
        <p:spPr bwMode="auto">
          <a:xfrm>
            <a:off x="811144" y="2924944"/>
            <a:ext cx="0" cy="2808312"/>
          </a:xfrm>
          <a:prstGeom prst="line">
            <a:avLst/>
          </a:prstGeom>
          <a:ln>
            <a:solidFill>
              <a:srgbClr val="0000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bwMode="auto">
          <a:xfrm>
            <a:off x="834043" y="2924944"/>
            <a:ext cx="0" cy="2808312"/>
          </a:xfrm>
          <a:prstGeom prst="line">
            <a:avLst/>
          </a:prstGeom>
          <a:ln>
            <a:solidFill>
              <a:srgbClr val="0000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bwMode="auto">
          <a:xfrm>
            <a:off x="2195736" y="1945818"/>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rgbClr val="000066"/>
              </a:solidFill>
              <a:effectLst/>
              <a:latin typeface="+mn-ea"/>
              <a:ea typeface="+mn-ea"/>
            </a:endParaRPr>
          </a:p>
        </p:txBody>
      </p:sp>
      <p:sp>
        <p:nvSpPr>
          <p:cNvPr id="3" name="文本框 2"/>
          <p:cNvSpPr txBox="1"/>
          <p:nvPr/>
        </p:nvSpPr>
        <p:spPr>
          <a:xfrm>
            <a:off x="2339752" y="2069799"/>
            <a:ext cx="720080" cy="400110"/>
          </a:xfrm>
          <a:prstGeom prst="rect">
            <a:avLst/>
          </a:prstGeom>
          <a:noFill/>
        </p:spPr>
        <p:txBody>
          <a:bodyPr wrap="square" rtlCol="0">
            <a:spAutoFit/>
          </a:bodyPr>
          <a:lstStyle/>
          <a:p>
            <a:r>
              <a:rPr lang="zh-CN" altLang="en-US" b="1">
                <a:solidFill>
                  <a:schemeClr val="bg1"/>
                </a:solidFill>
                <a:latin typeface="+mn-ea"/>
                <a:ea typeface="+mn-ea"/>
              </a:rPr>
              <a:t>宏观</a:t>
            </a:r>
            <a:endParaRPr lang="zh-CN" altLang="en-US" b="1">
              <a:solidFill>
                <a:schemeClr val="bg1"/>
              </a:solidFill>
              <a:latin typeface="+mn-ea"/>
              <a:ea typeface="+mn-ea"/>
            </a:endParaRPr>
          </a:p>
        </p:txBody>
      </p:sp>
      <p:sp>
        <p:nvSpPr>
          <p:cNvPr id="6" name="椭圆 5"/>
          <p:cNvSpPr/>
          <p:nvPr/>
        </p:nvSpPr>
        <p:spPr bwMode="auto">
          <a:xfrm>
            <a:off x="2195736" y="3004506"/>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rgbClr val="000066"/>
              </a:solidFill>
              <a:effectLst/>
              <a:latin typeface="+mn-ea"/>
              <a:ea typeface="+mn-ea"/>
            </a:endParaRPr>
          </a:p>
        </p:txBody>
      </p:sp>
      <p:sp>
        <p:nvSpPr>
          <p:cNvPr id="7" name="文本框 6"/>
          <p:cNvSpPr txBox="1"/>
          <p:nvPr/>
        </p:nvSpPr>
        <p:spPr>
          <a:xfrm>
            <a:off x="2339752" y="3128487"/>
            <a:ext cx="720080" cy="400110"/>
          </a:xfrm>
          <a:prstGeom prst="rect">
            <a:avLst/>
          </a:prstGeom>
          <a:noFill/>
        </p:spPr>
        <p:txBody>
          <a:bodyPr wrap="square" rtlCol="0">
            <a:spAutoFit/>
          </a:bodyPr>
          <a:lstStyle/>
          <a:p>
            <a:r>
              <a:rPr lang="zh-CN" altLang="en-US" b="1">
                <a:solidFill>
                  <a:schemeClr val="bg1"/>
                </a:solidFill>
                <a:latin typeface="+mn-ea"/>
                <a:ea typeface="+mn-ea"/>
              </a:rPr>
              <a:t>市场</a:t>
            </a:r>
            <a:endParaRPr lang="zh-CN" altLang="en-US" b="1">
              <a:solidFill>
                <a:schemeClr val="bg1"/>
              </a:solidFill>
              <a:latin typeface="+mn-ea"/>
              <a:ea typeface="+mn-ea"/>
            </a:endParaRPr>
          </a:p>
        </p:txBody>
      </p:sp>
      <p:sp>
        <p:nvSpPr>
          <p:cNvPr id="8" name="椭圆 7"/>
          <p:cNvSpPr/>
          <p:nvPr/>
        </p:nvSpPr>
        <p:spPr bwMode="auto">
          <a:xfrm>
            <a:off x="2195736" y="4005064"/>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rgbClr val="000066"/>
              </a:solidFill>
              <a:effectLst/>
              <a:latin typeface="+mn-ea"/>
              <a:ea typeface="+mn-ea"/>
            </a:endParaRPr>
          </a:p>
        </p:txBody>
      </p:sp>
      <p:sp>
        <p:nvSpPr>
          <p:cNvPr id="9" name="文本框 8"/>
          <p:cNvSpPr txBox="1"/>
          <p:nvPr/>
        </p:nvSpPr>
        <p:spPr>
          <a:xfrm>
            <a:off x="2339752" y="4115952"/>
            <a:ext cx="720080" cy="400110"/>
          </a:xfrm>
          <a:prstGeom prst="rect">
            <a:avLst/>
          </a:prstGeom>
          <a:noFill/>
        </p:spPr>
        <p:txBody>
          <a:bodyPr wrap="square" rtlCol="0">
            <a:spAutoFit/>
          </a:bodyPr>
          <a:lstStyle/>
          <a:p>
            <a:r>
              <a:rPr lang="zh-CN" altLang="en-US" b="1">
                <a:solidFill>
                  <a:schemeClr val="bg1"/>
                </a:solidFill>
                <a:latin typeface="+mn-ea"/>
                <a:ea typeface="+mn-ea"/>
              </a:rPr>
              <a:t>展望</a:t>
            </a:r>
            <a:endParaRPr lang="zh-CN" altLang="en-US" b="1">
              <a:solidFill>
                <a:schemeClr val="bg1"/>
              </a:solidFill>
              <a:latin typeface="+mn-ea"/>
              <a:ea typeface="+mn-ea"/>
            </a:endParaRPr>
          </a:p>
        </p:txBody>
      </p:sp>
      <p:sp>
        <p:nvSpPr>
          <p:cNvPr id="11" name="文本框 10"/>
          <p:cNvSpPr txBox="1"/>
          <p:nvPr/>
        </p:nvSpPr>
        <p:spPr>
          <a:xfrm>
            <a:off x="2346092" y="5144685"/>
            <a:ext cx="720080" cy="400110"/>
          </a:xfrm>
          <a:prstGeom prst="rect">
            <a:avLst/>
          </a:prstGeom>
          <a:noFill/>
        </p:spPr>
        <p:txBody>
          <a:bodyPr wrap="square" rtlCol="0">
            <a:spAutoFit/>
          </a:bodyPr>
          <a:lstStyle/>
          <a:p>
            <a:r>
              <a:rPr lang="zh-CN" altLang="en-US" b="1">
                <a:solidFill>
                  <a:schemeClr val="bg1"/>
                </a:solidFill>
                <a:latin typeface="+mn-ea"/>
                <a:ea typeface="+mn-ea"/>
              </a:rPr>
              <a:t>业务</a:t>
            </a:r>
            <a:endParaRPr lang="zh-CN" altLang="en-US" b="1">
              <a:solidFill>
                <a:schemeClr val="bg1"/>
              </a:solidFill>
              <a:latin typeface="+mn-ea"/>
              <a:ea typeface="+mn-ea"/>
            </a:endParaRPr>
          </a:p>
        </p:txBody>
      </p:sp>
      <p:sp>
        <p:nvSpPr>
          <p:cNvPr id="5" name="文本框 4"/>
          <p:cNvSpPr txBox="1"/>
          <p:nvPr/>
        </p:nvSpPr>
        <p:spPr>
          <a:xfrm>
            <a:off x="3370916" y="2089834"/>
            <a:ext cx="4153411" cy="398780"/>
          </a:xfrm>
          <a:prstGeom prst="rect">
            <a:avLst/>
          </a:prstGeom>
          <a:noFill/>
        </p:spPr>
        <p:txBody>
          <a:bodyPr wrap="square" rtlCol="0">
            <a:spAutoFit/>
          </a:bodyPr>
          <a:lstStyle/>
          <a:p>
            <a:r>
              <a:rPr lang="zh-CN" altLang="en-US" b="1">
                <a:solidFill>
                  <a:schemeClr val="tx1"/>
                </a:solidFill>
                <a:effectLst/>
                <a:latin typeface="+mn-ea"/>
                <a:ea typeface="+mn-ea"/>
              </a:rPr>
              <a:t>供需双弱，经济增速减缓</a:t>
            </a:r>
            <a:endParaRPr lang="zh-CN" altLang="en-US" b="1">
              <a:solidFill>
                <a:schemeClr val="tx1"/>
              </a:solidFill>
              <a:effectLst/>
              <a:latin typeface="+mn-ea"/>
              <a:ea typeface="+mn-ea"/>
            </a:endParaRPr>
          </a:p>
        </p:txBody>
      </p:sp>
      <p:sp>
        <p:nvSpPr>
          <p:cNvPr id="14" name="文本框 13"/>
          <p:cNvSpPr txBox="1"/>
          <p:nvPr/>
        </p:nvSpPr>
        <p:spPr>
          <a:xfrm>
            <a:off x="3383194" y="3128487"/>
            <a:ext cx="3528392" cy="398780"/>
          </a:xfrm>
          <a:prstGeom prst="rect">
            <a:avLst/>
          </a:prstGeom>
          <a:noFill/>
        </p:spPr>
        <p:txBody>
          <a:bodyPr wrap="square" rtlCol="0">
            <a:spAutoFit/>
          </a:bodyPr>
          <a:lstStyle/>
          <a:p>
            <a:r>
              <a:rPr lang="zh-CN" altLang="en-US" b="1">
                <a:solidFill>
                  <a:schemeClr val="tx1"/>
                </a:solidFill>
                <a:latin typeface="+mn-ea"/>
                <a:ea typeface="+mn-ea"/>
              </a:rPr>
              <a:t>大跌之后呈现窄幅震荡</a:t>
            </a:r>
            <a:endParaRPr lang="zh-CN" altLang="en-US" b="1">
              <a:solidFill>
                <a:schemeClr val="tx1"/>
              </a:solidFill>
              <a:latin typeface="+mn-ea"/>
              <a:ea typeface="+mn-ea"/>
            </a:endParaRPr>
          </a:p>
        </p:txBody>
      </p:sp>
      <p:sp>
        <p:nvSpPr>
          <p:cNvPr id="15" name="文本框 14"/>
          <p:cNvSpPr txBox="1"/>
          <p:nvPr/>
        </p:nvSpPr>
        <p:spPr>
          <a:xfrm>
            <a:off x="3347864" y="4149080"/>
            <a:ext cx="5040560" cy="398780"/>
          </a:xfrm>
          <a:prstGeom prst="rect">
            <a:avLst/>
          </a:prstGeom>
          <a:noFill/>
        </p:spPr>
        <p:txBody>
          <a:bodyPr wrap="square" rtlCol="0">
            <a:spAutoFit/>
          </a:bodyPr>
          <a:lstStyle/>
          <a:p>
            <a:r>
              <a:rPr lang="zh-CN" altLang="en-US" b="1">
                <a:solidFill>
                  <a:schemeClr val="tx1"/>
                </a:solidFill>
                <a:latin typeface="幼圆" panose="02010509060101010101" pitchFamily="49" charset="-122"/>
                <a:ea typeface="幼圆" panose="02010509060101010101" pitchFamily="49" charset="-122"/>
                <a:sym typeface="+mn-ea"/>
              </a:rPr>
              <a:t>外部环境仍然严峻，但政策面已偏向积极</a:t>
            </a:r>
            <a:endParaRPr lang="zh-CN" altLang="en-US" b="1">
              <a:solidFill>
                <a:schemeClr val="tx1"/>
              </a:solidFill>
              <a:latin typeface="幼圆" panose="02010509060101010101" pitchFamily="49" charset="-122"/>
              <a:ea typeface="幼圆" panose="02010509060101010101" pitchFamily="49" charset="-122"/>
              <a:sym typeface="+mn-ea"/>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bwMode="auto">
          <a:xfrm>
            <a:off x="452438" y="260350"/>
            <a:ext cx="8229600" cy="596900"/>
          </a:xfrm>
          <a:noFill/>
          <a:ln>
            <a:miter lim="800000"/>
          </a:ln>
        </p:spPr>
        <p:txBody>
          <a:bodyPr vert="horz" wrap="square" lIns="91440" tIns="45720" rIns="91440" bIns="45720" numCol="1" anchor="t" anchorCtr="0" compatLnSpc="1"/>
          <a:lstStyle/>
          <a:p>
            <a:r>
              <a:rPr kumimoji="1" lang="en-US" altLang="zh-CN" sz="2400">
                <a:solidFill>
                  <a:srgbClr val="FF0000"/>
                </a:solidFill>
                <a:latin typeface="Arial" panose="020B0604020202020204" pitchFamily="34" charset="0"/>
              </a:rPr>
              <a:t>CPI</a:t>
            </a:r>
            <a:r>
              <a:rPr kumimoji="1" lang="zh-CN" altLang="en-US" sz="2400">
                <a:solidFill>
                  <a:srgbClr val="FF0000"/>
                </a:solidFill>
                <a:latin typeface="Arial" panose="020B0604020202020204" pitchFamily="34" charset="0"/>
              </a:rPr>
              <a:t>、</a:t>
            </a:r>
            <a:r>
              <a:rPr kumimoji="1" lang="en-US" altLang="zh-CN" sz="2400">
                <a:solidFill>
                  <a:srgbClr val="FF0000"/>
                </a:solidFill>
                <a:latin typeface="Arial" panose="020B0604020202020204" pitchFamily="34" charset="0"/>
              </a:rPr>
              <a:t>PPI</a:t>
            </a:r>
            <a:endParaRPr kumimoji="1" lang="en-US" altLang="zh-CN" sz="2400">
              <a:solidFill>
                <a:srgbClr val="FF0000"/>
              </a:solidFill>
              <a:latin typeface="Arial" panose="020B0604020202020204" pitchFamily="34" charset="0"/>
            </a:endParaRPr>
          </a:p>
        </p:txBody>
      </p:sp>
      <p:sp>
        <p:nvSpPr>
          <p:cNvPr id="6" name="文本框 5"/>
          <p:cNvSpPr txBox="1"/>
          <p:nvPr/>
        </p:nvSpPr>
        <p:spPr>
          <a:xfrm>
            <a:off x="552450" y="5144135"/>
            <a:ext cx="3014345" cy="768350"/>
          </a:xfrm>
          <a:prstGeom prst="rect">
            <a:avLst/>
          </a:prstGeom>
          <a:noFill/>
        </p:spPr>
        <p:txBody>
          <a:bodyPr wrap="square" rtlCol="0">
            <a:spAutoFit/>
          </a:bodyPr>
          <a:lstStyle/>
          <a:p>
            <a:r>
              <a:rPr b="1">
                <a:latin typeface="+mn-ea"/>
                <a:ea typeface="+mn-ea"/>
              </a:rPr>
              <a:t>4月CPI同比上涨</a:t>
            </a:r>
            <a:r>
              <a:rPr lang="en-US" b="1">
                <a:latin typeface="+mn-ea"/>
                <a:ea typeface="+mn-ea"/>
              </a:rPr>
              <a:t>2.7%</a:t>
            </a:r>
            <a:r>
              <a:rPr b="1">
                <a:latin typeface="+mn-ea"/>
                <a:ea typeface="+mn-ea"/>
              </a:rPr>
              <a:t>，</a:t>
            </a:r>
            <a:endParaRPr b="1">
              <a:latin typeface="+mn-ea"/>
              <a:ea typeface="+mn-ea"/>
            </a:endParaRPr>
          </a:p>
          <a:p>
            <a:r>
              <a:rPr b="1">
                <a:latin typeface="+mn-ea"/>
                <a:ea typeface="+mn-ea"/>
              </a:rPr>
              <a:t>较上月</a:t>
            </a:r>
            <a:r>
              <a:rPr lang="en-US" b="1">
                <a:latin typeface="+mn-ea"/>
                <a:ea typeface="+mn-ea"/>
              </a:rPr>
              <a:t>↑</a:t>
            </a:r>
            <a:r>
              <a:rPr sz="2400" b="1">
                <a:solidFill>
                  <a:srgbClr val="FF0000"/>
                </a:solidFill>
                <a:latin typeface="+mn-ea"/>
                <a:ea typeface="+mn-ea"/>
              </a:rPr>
              <a:t>0.2%</a:t>
            </a:r>
            <a:endParaRPr sz="2400" b="1">
              <a:solidFill>
                <a:srgbClr val="FF0000"/>
              </a:solidFill>
              <a:latin typeface="+mn-ea"/>
              <a:ea typeface="+mn-ea"/>
            </a:endParaRPr>
          </a:p>
        </p:txBody>
      </p:sp>
      <p:sp>
        <p:nvSpPr>
          <p:cNvPr id="9" name="文本框 8"/>
          <p:cNvSpPr txBox="1"/>
          <p:nvPr/>
        </p:nvSpPr>
        <p:spPr>
          <a:xfrm>
            <a:off x="5502275" y="5144135"/>
            <a:ext cx="2628265" cy="768350"/>
          </a:xfrm>
          <a:prstGeom prst="rect">
            <a:avLst/>
          </a:prstGeom>
          <a:noFill/>
        </p:spPr>
        <p:txBody>
          <a:bodyPr wrap="square" rtlCol="0">
            <a:spAutoFit/>
          </a:bodyPr>
          <a:lstStyle/>
          <a:p>
            <a:r>
              <a:rPr b="1">
                <a:latin typeface="+mn-ea"/>
              </a:rPr>
              <a:t>PPI同比上涨</a:t>
            </a:r>
            <a:r>
              <a:rPr lang="en-US" b="1">
                <a:latin typeface="+mn-ea"/>
              </a:rPr>
              <a:t>0.6</a:t>
            </a:r>
            <a:r>
              <a:rPr b="1">
                <a:latin typeface="+mn-ea"/>
              </a:rPr>
              <a:t>%，较上月</a:t>
            </a:r>
            <a:r>
              <a:rPr lang="en-US" b="1">
                <a:latin typeface="+mn-ea"/>
              </a:rPr>
              <a:t>↓</a:t>
            </a:r>
            <a:r>
              <a:rPr sz="2400" b="1">
                <a:solidFill>
                  <a:srgbClr val="FF0000"/>
                </a:solidFill>
                <a:latin typeface="+mn-ea"/>
              </a:rPr>
              <a:t>0.</a:t>
            </a:r>
            <a:r>
              <a:rPr lang="en-US" sz="2400" b="1">
                <a:solidFill>
                  <a:srgbClr val="FF0000"/>
                </a:solidFill>
                <a:latin typeface="+mn-ea"/>
              </a:rPr>
              <a:t>3</a:t>
            </a:r>
            <a:r>
              <a:rPr sz="2400" b="1">
                <a:solidFill>
                  <a:srgbClr val="FF0000"/>
                </a:solidFill>
                <a:latin typeface="+mn-ea"/>
              </a:rPr>
              <a:t>%</a:t>
            </a:r>
            <a:r>
              <a:rPr b="1">
                <a:latin typeface="+mn-ea"/>
              </a:rPr>
              <a:t>。</a:t>
            </a:r>
            <a:endParaRPr b="1">
              <a:latin typeface="+mn-ea"/>
            </a:endParaRPr>
          </a:p>
        </p:txBody>
      </p:sp>
      <p:pic>
        <p:nvPicPr>
          <p:cNvPr id="4" name="图片 3" descr="cpi"/>
          <p:cNvPicPr>
            <a:picLocks noChangeAspect="1"/>
          </p:cNvPicPr>
          <p:nvPr/>
        </p:nvPicPr>
        <p:blipFill>
          <a:blip r:embed="rId1"/>
          <a:stretch>
            <a:fillRect/>
          </a:stretch>
        </p:blipFill>
        <p:spPr>
          <a:xfrm>
            <a:off x="1209040" y="931545"/>
            <a:ext cx="6717030" cy="4037330"/>
          </a:xfrm>
          <a:prstGeom prst="rect">
            <a:avLst/>
          </a:prstGeom>
        </p:spPr>
      </p:pic>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bwMode="auto">
          <a:noFill/>
          <a:ln>
            <a:miter lim="800000"/>
          </a:ln>
        </p:spPr>
        <p:txBody>
          <a:bodyPr vert="horz" wrap="square" lIns="91440" tIns="45720" rIns="91440" bIns="45720" numCol="1" anchor="t" anchorCtr="0" compatLnSpc="1"/>
          <a:lstStyle/>
          <a:p>
            <a:r>
              <a:rPr kumimoji="1" lang="en-US" altLang="zh-CN" sz="2400">
                <a:solidFill>
                  <a:schemeClr val="tx2">
                    <a:lumMod val="75000"/>
                  </a:schemeClr>
                </a:solidFill>
                <a:latin typeface="Arial" panose="020B0604020202020204" pitchFamily="34" charset="0"/>
              </a:rPr>
              <a:t>PMI</a:t>
            </a:r>
            <a:endParaRPr kumimoji="1" lang="zh-CN" altLang="en-US" sz="2400">
              <a:solidFill>
                <a:schemeClr val="tx2">
                  <a:lumMod val="75000"/>
                </a:schemeClr>
              </a:solidFill>
              <a:latin typeface="Arial" panose="020B0604020202020204" pitchFamily="34" charset="0"/>
            </a:endParaRPr>
          </a:p>
        </p:txBody>
      </p:sp>
      <p:sp>
        <p:nvSpPr>
          <p:cNvPr id="4" name="文本框 3"/>
          <p:cNvSpPr txBox="1"/>
          <p:nvPr/>
        </p:nvSpPr>
        <p:spPr>
          <a:xfrm>
            <a:off x="539750" y="5397500"/>
            <a:ext cx="3469005" cy="768350"/>
          </a:xfrm>
          <a:prstGeom prst="rect">
            <a:avLst/>
          </a:prstGeom>
          <a:noFill/>
        </p:spPr>
        <p:txBody>
          <a:bodyPr wrap="square" rtlCol="0">
            <a:spAutoFit/>
          </a:bodyPr>
          <a:lstStyle/>
          <a:p>
            <a:r>
              <a:rPr b="1">
                <a:latin typeface="+mn-ea"/>
                <a:ea typeface="+mn-ea"/>
              </a:rPr>
              <a:t>5月制造业PMI为49.4%，</a:t>
            </a:r>
            <a:endParaRPr b="1">
              <a:latin typeface="+mn-ea"/>
              <a:ea typeface="+mn-ea"/>
            </a:endParaRPr>
          </a:p>
          <a:p>
            <a:r>
              <a:rPr b="1">
                <a:latin typeface="+mn-ea"/>
                <a:ea typeface="+mn-ea"/>
              </a:rPr>
              <a:t>较上月↓</a:t>
            </a:r>
            <a:r>
              <a:rPr sz="2400" b="1">
                <a:solidFill>
                  <a:srgbClr val="FF0000"/>
                </a:solidFill>
                <a:latin typeface="+mn-ea"/>
                <a:ea typeface="+mn-ea"/>
              </a:rPr>
              <a:t>0.</a:t>
            </a:r>
            <a:r>
              <a:rPr lang="en-US" sz="2400" b="1">
                <a:solidFill>
                  <a:srgbClr val="FF0000"/>
                </a:solidFill>
                <a:latin typeface="+mn-ea"/>
                <a:ea typeface="+mn-ea"/>
              </a:rPr>
              <a:t>7</a:t>
            </a:r>
            <a:r>
              <a:rPr sz="2400" b="1">
                <a:solidFill>
                  <a:srgbClr val="FF0000"/>
                </a:solidFill>
                <a:latin typeface="+mn-ea"/>
                <a:ea typeface="+mn-ea"/>
              </a:rPr>
              <a:t>%</a:t>
            </a:r>
            <a:endParaRPr sz="2400" b="1">
              <a:solidFill>
                <a:srgbClr val="FF0000"/>
              </a:solidFill>
              <a:latin typeface="+mn-ea"/>
              <a:ea typeface="+mn-ea"/>
            </a:endParaRPr>
          </a:p>
        </p:txBody>
      </p:sp>
      <p:sp>
        <p:nvSpPr>
          <p:cNvPr id="9" name="文本框 8"/>
          <p:cNvSpPr txBox="1"/>
          <p:nvPr/>
        </p:nvSpPr>
        <p:spPr>
          <a:xfrm>
            <a:off x="4867275" y="5397500"/>
            <a:ext cx="3604895" cy="706755"/>
          </a:xfrm>
          <a:prstGeom prst="rect">
            <a:avLst/>
          </a:prstGeom>
          <a:noFill/>
        </p:spPr>
        <p:txBody>
          <a:bodyPr wrap="square" rtlCol="0">
            <a:spAutoFit/>
          </a:bodyPr>
          <a:lstStyle/>
          <a:p>
            <a:r>
              <a:rPr b="1">
                <a:latin typeface="+mn-ea"/>
                <a:ea typeface="+mn-ea"/>
              </a:rPr>
              <a:t>财新中国PMI为50.20%，</a:t>
            </a:r>
            <a:endParaRPr b="1">
              <a:latin typeface="+mn-ea"/>
              <a:ea typeface="+mn-ea"/>
            </a:endParaRPr>
          </a:p>
          <a:p>
            <a:r>
              <a:rPr b="1">
                <a:latin typeface="+mn-ea"/>
                <a:ea typeface="+mn-ea"/>
              </a:rPr>
              <a:t>较上月</a:t>
            </a:r>
            <a:r>
              <a:rPr lang="zh-CN" b="1">
                <a:latin typeface="+mn-ea"/>
                <a:ea typeface="+mn-ea"/>
              </a:rPr>
              <a:t>持平，低于预期</a:t>
            </a:r>
            <a:r>
              <a:rPr lang="en-US" altLang="zh-CN" b="1">
                <a:latin typeface="+mn-ea"/>
                <a:ea typeface="+mn-ea"/>
              </a:rPr>
              <a:t>0.2%</a:t>
            </a:r>
            <a:r>
              <a:rPr lang="zh-CN" altLang="en-US" b="1">
                <a:latin typeface="+mn-ea"/>
                <a:ea typeface="+mn-ea"/>
              </a:rPr>
              <a:t>。</a:t>
            </a:r>
            <a:endParaRPr lang="zh-CN" altLang="en-US" sz="2400" b="1">
              <a:solidFill>
                <a:srgbClr val="FF0000"/>
              </a:solidFill>
              <a:latin typeface="+mn-ea"/>
              <a:ea typeface="+mn-ea"/>
            </a:endParaRPr>
          </a:p>
        </p:txBody>
      </p:sp>
      <p:pic>
        <p:nvPicPr>
          <p:cNvPr id="2" name="图片 1" descr="PMI"/>
          <p:cNvPicPr>
            <a:picLocks noChangeAspect="1"/>
          </p:cNvPicPr>
          <p:nvPr/>
        </p:nvPicPr>
        <p:blipFill>
          <a:blip r:embed="rId1"/>
          <a:stretch>
            <a:fillRect/>
          </a:stretch>
        </p:blipFill>
        <p:spPr>
          <a:xfrm>
            <a:off x="1222375" y="925195"/>
            <a:ext cx="6699250" cy="4292600"/>
          </a:xfrm>
          <a:prstGeom prst="rect">
            <a:avLst/>
          </a:prstGeom>
        </p:spPr>
      </p:pic>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bwMode="auto">
          <a:xfrm>
            <a:off x="457200" y="214313"/>
            <a:ext cx="8229600" cy="706437"/>
          </a:xfrm>
          <a:noFill/>
          <a:ln>
            <a:miter lim="800000"/>
          </a:ln>
        </p:spPr>
        <p:txBody>
          <a:bodyPr vert="horz" wrap="square" lIns="91440" tIns="45720" rIns="91440" bIns="45720" numCol="1" anchor="t" anchorCtr="0" compatLnSpc="1"/>
          <a:lstStyle/>
          <a:p>
            <a:r>
              <a:rPr kumimoji="1" lang="zh-CN" altLang="en-US" sz="2400">
                <a:solidFill>
                  <a:srgbClr val="000066"/>
                </a:solidFill>
                <a:latin typeface="Arial" panose="020B0604020202020204" pitchFamily="34" charset="0"/>
              </a:rPr>
              <a:t>央行公开市场操作</a:t>
            </a:r>
            <a:endParaRPr kumimoji="1" lang="zh-CN" altLang="en-US" sz="2400">
              <a:solidFill>
                <a:srgbClr val="000066"/>
              </a:solidFill>
              <a:latin typeface="Arial" panose="020B0604020202020204" pitchFamily="34" charset="0"/>
            </a:endParaRPr>
          </a:p>
        </p:txBody>
      </p:sp>
      <p:sp>
        <p:nvSpPr>
          <p:cNvPr id="4" name="文本框 3"/>
          <p:cNvSpPr txBox="1"/>
          <p:nvPr/>
        </p:nvSpPr>
        <p:spPr>
          <a:xfrm>
            <a:off x="457200" y="5382895"/>
            <a:ext cx="2644775" cy="768350"/>
          </a:xfrm>
          <a:prstGeom prst="rect">
            <a:avLst/>
          </a:prstGeom>
          <a:noFill/>
        </p:spPr>
        <p:txBody>
          <a:bodyPr wrap="square" rtlCol="0">
            <a:spAutoFit/>
          </a:bodyPr>
          <a:lstStyle/>
          <a:p>
            <a:r>
              <a:rPr lang="en-US" b="1">
                <a:solidFill>
                  <a:schemeClr val="tx1"/>
                </a:solidFill>
                <a:latin typeface="+mn-ea"/>
                <a:ea typeface="+mn-ea"/>
              </a:rPr>
              <a:t>5</a:t>
            </a:r>
            <a:r>
              <a:rPr b="1">
                <a:solidFill>
                  <a:schemeClr val="tx1"/>
                </a:solidFill>
                <a:latin typeface="+mn-ea"/>
                <a:ea typeface="+mn-ea"/>
              </a:rPr>
              <a:t>月，央行累计净投放量</a:t>
            </a:r>
            <a:r>
              <a:rPr lang="en-US" sz="2400" b="1">
                <a:solidFill>
                  <a:srgbClr val="FF0000"/>
                </a:solidFill>
                <a:latin typeface="+mn-ea"/>
                <a:ea typeface="+mn-ea"/>
              </a:rPr>
              <a:t>5740</a:t>
            </a:r>
            <a:r>
              <a:rPr b="1">
                <a:solidFill>
                  <a:schemeClr val="tx1"/>
                </a:solidFill>
                <a:latin typeface="+mn-ea"/>
                <a:ea typeface="+mn-ea"/>
              </a:rPr>
              <a:t>亿元</a:t>
            </a:r>
            <a:r>
              <a:rPr lang="zh-CN" b="1">
                <a:solidFill>
                  <a:srgbClr val="000066"/>
                </a:solidFill>
                <a:latin typeface="+mn-ea"/>
                <a:ea typeface="+mn-ea"/>
              </a:rPr>
              <a:t>。</a:t>
            </a:r>
            <a:endParaRPr lang="zh-CN" b="1">
              <a:solidFill>
                <a:srgbClr val="000066"/>
              </a:solidFill>
              <a:latin typeface="+mn-ea"/>
              <a:ea typeface="+mn-ea"/>
            </a:endParaRPr>
          </a:p>
        </p:txBody>
      </p:sp>
      <p:sp>
        <p:nvSpPr>
          <p:cNvPr id="5" name="文本框 4"/>
          <p:cNvSpPr txBox="1"/>
          <p:nvPr/>
        </p:nvSpPr>
        <p:spPr>
          <a:xfrm>
            <a:off x="3171825" y="5257800"/>
            <a:ext cx="5962015" cy="1260475"/>
          </a:xfrm>
          <a:prstGeom prst="rect">
            <a:avLst/>
          </a:prstGeom>
          <a:noFill/>
        </p:spPr>
        <p:txBody>
          <a:bodyPr wrap="square" rtlCol="0">
            <a:spAutoFit/>
          </a:bodyPr>
          <a:lstStyle/>
          <a:p>
            <a:r>
              <a:rPr lang="zh-CN" altLang="en-US" sz="1900" b="1">
                <a:solidFill>
                  <a:schemeClr val="tx1"/>
                </a:solidFill>
                <a:latin typeface="+mn-ea"/>
                <a:ea typeface="+mn-ea"/>
                <a:sym typeface="+mn-ea"/>
              </a:rPr>
              <a:t>月末三日连续逆回购向市场投放</a:t>
            </a:r>
            <a:r>
              <a:rPr lang="en-US" altLang="zh-CN" sz="1900" b="1">
                <a:solidFill>
                  <a:schemeClr val="tx1"/>
                </a:solidFill>
                <a:latin typeface="+mn-ea"/>
                <a:ea typeface="+mn-ea"/>
                <a:sym typeface="+mn-ea"/>
              </a:rPr>
              <a:t>4000</a:t>
            </a:r>
            <a:r>
              <a:rPr lang="zh-CN" altLang="en-US" sz="1900" b="1">
                <a:solidFill>
                  <a:schemeClr val="tx1"/>
                </a:solidFill>
                <a:latin typeface="+mn-ea"/>
                <a:ea typeface="+mn-ea"/>
                <a:sym typeface="+mn-ea"/>
              </a:rPr>
              <a:t>亿元。</a:t>
            </a:r>
            <a:endParaRPr lang="zh-CN" altLang="en-US" sz="1900" b="1">
              <a:solidFill>
                <a:schemeClr val="tx1"/>
              </a:solidFill>
              <a:latin typeface="+mn-ea"/>
              <a:ea typeface="+mn-ea"/>
            </a:endParaRPr>
          </a:p>
          <a:p>
            <a:r>
              <a:rPr lang="zh-CN" altLang="en-US" sz="1900" b="1">
                <a:solidFill>
                  <a:schemeClr val="tx1"/>
                </a:solidFill>
                <a:latin typeface="+mn-ea"/>
                <a:ea typeface="+mn-ea"/>
              </a:rPr>
              <a:t>整体趋势与上月预测相符，在</a:t>
            </a:r>
            <a:r>
              <a:rPr lang="en-US" altLang="zh-CN" sz="1900" b="1">
                <a:solidFill>
                  <a:schemeClr val="tx1"/>
                </a:solidFill>
                <a:latin typeface="+mn-ea"/>
                <a:ea typeface="+mn-ea"/>
              </a:rPr>
              <a:t>M1</a:t>
            </a:r>
            <a:r>
              <a:rPr lang="zh-CN" altLang="en-US" sz="1900" b="1">
                <a:solidFill>
                  <a:schemeClr val="tx1"/>
                </a:solidFill>
                <a:latin typeface="+mn-ea"/>
                <a:ea typeface="+mn-ea"/>
              </a:rPr>
              <a:t>增速有所下降的背景下，流动性压力增大，央行本月净投放较上月增加近</a:t>
            </a:r>
            <a:r>
              <a:rPr lang="en-US" altLang="zh-CN" sz="1900" b="1">
                <a:solidFill>
                  <a:schemeClr val="tx1"/>
                </a:solidFill>
                <a:latin typeface="+mn-ea"/>
                <a:ea typeface="+mn-ea"/>
              </a:rPr>
              <a:t>6</a:t>
            </a:r>
            <a:r>
              <a:rPr lang="zh-CN" altLang="en-US" sz="1900" b="1">
                <a:solidFill>
                  <a:schemeClr val="tx1"/>
                </a:solidFill>
                <a:latin typeface="+mn-ea"/>
                <a:ea typeface="+mn-ea"/>
              </a:rPr>
              <a:t>倍。</a:t>
            </a:r>
            <a:endParaRPr lang="zh-CN" altLang="en-US" sz="1900" b="1">
              <a:solidFill>
                <a:schemeClr val="tx1"/>
              </a:solidFill>
              <a:latin typeface="+mn-ea"/>
              <a:ea typeface="+mn-ea"/>
            </a:endParaRPr>
          </a:p>
        </p:txBody>
      </p:sp>
      <p:pic>
        <p:nvPicPr>
          <p:cNvPr id="2" name="图片 1" descr="市场公开操作"/>
          <p:cNvPicPr>
            <a:picLocks noChangeAspect="1"/>
          </p:cNvPicPr>
          <p:nvPr/>
        </p:nvPicPr>
        <p:blipFill>
          <a:blip r:embed="rId1"/>
          <a:stretch>
            <a:fillRect/>
          </a:stretch>
        </p:blipFill>
        <p:spPr>
          <a:xfrm>
            <a:off x="963930" y="920750"/>
            <a:ext cx="7216140" cy="4337685"/>
          </a:xfrm>
          <a:prstGeom prst="rect">
            <a:avLst/>
          </a:prstGeom>
        </p:spPr>
      </p:pic>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white">
          <a:xfrm>
            <a:off x="428625" y="214313"/>
            <a:ext cx="8231188"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市场概况</a:t>
            </a:r>
            <a:endParaRPr lang="zh-CN" altLang="en-US" sz="2400" b="1">
              <a:solidFill>
                <a:srgbClr val="000066"/>
              </a:solidFill>
              <a:latin typeface="幼圆" panose="02010509060101010101" pitchFamily="49" charset="-122"/>
              <a:ea typeface="幼圆" panose="02010509060101010101" pitchFamily="49" charset="-122"/>
            </a:endParaRPr>
          </a:p>
        </p:txBody>
      </p:sp>
      <p:sp>
        <p:nvSpPr>
          <p:cNvPr id="4" name="文本框 3"/>
          <p:cNvSpPr txBox="1"/>
          <p:nvPr/>
        </p:nvSpPr>
        <p:spPr>
          <a:xfrm>
            <a:off x="223024" y="1323504"/>
            <a:ext cx="1210588" cy="400110"/>
          </a:xfrm>
          <a:prstGeom prst="rect">
            <a:avLst/>
          </a:prstGeom>
          <a:noFill/>
        </p:spPr>
        <p:txBody>
          <a:bodyPr wrap="none" rtlCol="0">
            <a:spAutoFit/>
          </a:bodyPr>
          <a:lstStyle/>
          <a:p>
            <a:r>
              <a:rPr lang="zh-CN" altLang="en-US" b="1">
                <a:solidFill>
                  <a:schemeClr val="tx1"/>
                </a:solidFill>
                <a:latin typeface="幼圆" panose="02010509060101010101" pitchFamily="49" charset="-122"/>
                <a:ea typeface="幼圆" panose="02010509060101010101" pitchFamily="49" charset="-122"/>
              </a:rPr>
              <a:t>上证综指</a:t>
            </a:r>
            <a:endParaRPr lang="zh-CN" altLang="en-US" b="1">
              <a:solidFill>
                <a:schemeClr val="tx1"/>
              </a:solidFill>
              <a:latin typeface="幼圆" panose="02010509060101010101" pitchFamily="49" charset="-122"/>
              <a:ea typeface="幼圆" panose="02010509060101010101" pitchFamily="49" charset="-122"/>
            </a:endParaRPr>
          </a:p>
        </p:txBody>
      </p:sp>
      <p:sp>
        <p:nvSpPr>
          <p:cNvPr id="8" name="文本框 7"/>
          <p:cNvSpPr txBox="1"/>
          <p:nvPr/>
        </p:nvSpPr>
        <p:spPr>
          <a:xfrm>
            <a:off x="772881" y="1723533"/>
            <a:ext cx="824230" cy="398780"/>
          </a:xfrm>
          <a:prstGeom prst="rect">
            <a:avLst/>
          </a:prstGeom>
          <a:noFill/>
        </p:spPr>
        <p:txBody>
          <a:bodyPr wrap="none" rtlCol="0">
            <a:spAutoFit/>
          </a:bodyPr>
          <a:lstStyle/>
          <a:p>
            <a:r>
              <a:rPr lang="en-US" b="1">
                <a:solidFill>
                  <a:srgbClr val="FF0000"/>
                </a:solidFill>
                <a:latin typeface="+mn-ea"/>
                <a:ea typeface="+mn-ea"/>
              </a:rPr>
              <a:t>5.84%</a:t>
            </a:r>
            <a:endParaRPr lang="en-US" b="1">
              <a:solidFill>
                <a:srgbClr val="FF0000"/>
              </a:solidFill>
              <a:latin typeface="+mn-ea"/>
              <a:ea typeface="+mn-ea"/>
            </a:endParaRPr>
          </a:p>
        </p:txBody>
      </p:sp>
      <p:sp>
        <p:nvSpPr>
          <p:cNvPr id="9" name="文本框 8"/>
          <p:cNvSpPr txBox="1"/>
          <p:nvPr/>
        </p:nvSpPr>
        <p:spPr>
          <a:xfrm>
            <a:off x="-53836" y="4825804"/>
            <a:ext cx="1210588" cy="400110"/>
          </a:xfrm>
          <a:prstGeom prst="rect">
            <a:avLst/>
          </a:prstGeom>
          <a:noFill/>
        </p:spPr>
        <p:txBody>
          <a:bodyPr wrap="none" rtlCol="0">
            <a:spAutoFit/>
          </a:bodyPr>
          <a:lstStyle/>
          <a:p>
            <a:r>
              <a:rPr lang="zh-CN" altLang="en-US" b="1">
                <a:solidFill>
                  <a:schemeClr val="tx1"/>
                </a:solidFill>
                <a:latin typeface="+mn-ea"/>
                <a:ea typeface="+mn-ea"/>
              </a:rPr>
              <a:t>中小板指</a:t>
            </a:r>
            <a:endParaRPr lang="zh-CN" altLang="en-US" b="1">
              <a:solidFill>
                <a:schemeClr val="tx1"/>
              </a:solidFill>
              <a:latin typeface="+mn-ea"/>
              <a:ea typeface="+mn-ea"/>
            </a:endParaRPr>
          </a:p>
        </p:txBody>
      </p:sp>
      <p:sp>
        <p:nvSpPr>
          <p:cNvPr id="11" name="文本框 10"/>
          <p:cNvSpPr txBox="1"/>
          <p:nvPr/>
        </p:nvSpPr>
        <p:spPr>
          <a:xfrm>
            <a:off x="376957" y="5298163"/>
            <a:ext cx="824230" cy="398780"/>
          </a:xfrm>
          <a:prstGeom prst="rect">
            <a:avLst/>
          </a:prstGeom>
          <a:noFill/>
        </p:spPr>
        <p:txBody>
          <a:bodyPr wrap="none" rtlCol="0">
            <a:spAutoFit/>
          </a:bodyPr>
          <a:lstStyle/>
          <a:p>
            <a:r>
              <a:rPr lang="en-US" altLang="zh-CN" b="1">
                <a:solidFill>
                  <a:srgbClr val="FF0000"/>
                </a:solidFill>
                <a:latin typeface="+mn-ea"/>
                <a:ea typeface="+mn-ea"/>
              </a:rPr>
              <a:t>7.77%</a:t>
            </a:r>
            <a:endParaRPr lang="zh-CN" altLang="en-US" b="1">
              <a:solidFill>
                <a:srgbClr val="FF0000"/>
              </a:solidFill>
              <a:latin typeface="+mn-ea"/>
              <a:ea typeface="+mn-ea"/>
            </a:endParaRPr>
          </a:p>
        </p:txBody>
      </p:sp>
      <p:sp>
        <p:nvSpPr>
          <p:cNvPr id="15" name="文本框 14"/>
          <p:cNvSpPr txBox="1"/>
          <p:nvPr/>
        </p:nvSpPr>
        <p:spPr>
          <a:xfrm>
            <a:off x="7867540" y="1361299"/>
            <a:ext cx="1210588" cy="400110"/>
          </a:xfrm>
          <a:prstGeom prst="rect">
            <a:avLst/>
          </a:prstGeom>
          <a:noFill/>
        </p:spPr>
        <p:txBody>
          <a:bodyPr wrap="none" rtlCol="0">
            <a:spAutoFit/>
          </a:bodyPr>
          <a:lstStyle/>
          <a:p>
            <a:r>
              <a:rPr lang="zh-CN" altLang="en-US" b="1">
                <a:solidFill>
                  <a:schemeClr val="tx1"/>
                </a:solidFill>
                <a:latin typeface="幼圆" panose="02010509060101010101" pitchFamily="49" charset="-122"/>
                <a:ea typeface="幼圆" panose="02010509060101010101" pitchFamily="49" charset="-122"/>
              </a:rPr>
              <a:t>深证成指</a:t>
            </a:r>
            <a:endParaRPr lang="zh-CN" altLang="en-US" b="1">
              <a:solidFill>
                <a:schemeClr val="tx1"/>
              </a:solidFill>
              <a:latin typeface="幼圆" panose="02010509060101010101" pitchFamily="49" charset="-122"/>
              <a:ea typeface="幼圆" panose="02010509060101010101" pitchFamily="49" charset="-122"/>
            </a:endParaRPr>
          </a:p>
        </p:txBody>
      </p:sp>
      <p:sp>
        <p:nvSpPr>
          <p:cNvPr id="17" name="文本框 16"/>
          <p:cNvSpPr txBox="1"/>
          <p:nvPr/>
        </p:nvSpPr>
        <p:spPr>
          <a:xfrm>
            <a:off x="8151114" y="1779108"/>
            <a:ext cx="824230" cy="398780"/>
          </a:xfrm>
          <a:prstGeom prst="rect">
            <a:avLst/>
          </a:prstGeom>
          <a:noFill/>
        </p:spPr>
        <p:txBody>
          <a:bodyPr wrap="none" rtlCol="0">
            <a:spAutoFit/>
          </a:bodyPr>
          <a:lstStyle/>
          <a:p>
            <a:r>
              <a:rPr lang="en-US" altLang="zh-CN" b="1">
                <a:solidFill>
                  <a:srgbClr val="FF0000"/>
                </a:solidFill>
                <a:latin typeface="+mn-ea"/>
                <a:ea typeface="+mn-ea"/>
              </a:rPr>
              <a:t>9.42%</a:t>
            </a:r>
            <a:endParaRPr lang="zh-CN" altLang="en-US" b="1">
              <a:solidFill>
                <a:srgbClr val="FF0000"/>
              </a:solidFill>
              <a:latin typeface="+mn-ea"/>
              <a:ea typeface="+mn-ea"/>
            </a:endParaRPr>
          </a:p>
        </p:txBody>
      </p:sp>
      <p:sp>
        <p:nvSpPr>
          <p:cNvPr id="18" name="文本框 17"/>
          <p:cNvSpPr txBox="1"/>
          <p:nvPr/>
        </p:nvSpPr>
        <p:spPr>
          <a:xfrm>
            <a:off x="7953170" y="4825804"/>
            <a:ext cx="1210588" cy="400110"/>
          </a:xfrm>
          <a:prstGeom prst="rect">
            <a:avLst/>
          </a:prstGeom>
          <a:noFill/>
        </p:spPr>
        <p:txBody>
          <a:bodyPr wrap="none" rtlCol="0">
            <a:spAutoFit/>
          </a:bodyPr>
          <a:lstStyle/>
          <a:p>
            <a:r>
              <a:rPr lang="zh-CN" altLang="en-US" b="1">
                <a:solidFill>
                  <a:schemeClr val="tx1"/>
                </a:solidFill>
                <a:latin typeface="幼圆" panose="02010509060101010101" pitchFamily="49" charset="-122"/>
                <a:ea typeface="幼圆" panose="02010509060101010101" pitchFamily="49" charset="-122"/>
              </a:rPr>
              <a:t>创业板指</a:t>
            </a:r>
            <a:endParaRPr lang="zh-CN" altLang="en-US" b="1">
              <a:solidFill>
                <a:schemeClr val="tx1"/>
              </a:solidFill>
              <a:latin typeface="幼圆" panose="02010509060101010101" pitchFamily="49" charset="-122"/>
              <a:ea typeface="幼圆" panose="02010509060101010101" pitchFamily="49" charset="-122"/>
            </a:endParaRPr>
          </a:p>
        </p:txBody>
      </p:sp>
      <p:sp>
        <p:nvSpPr>
          <p:cNvPr id="20" name="文本框 19"/>
          <p:cNvSpPr txBox="1"/>
          <p:nvPr/>
        </p:nvSpPr>
        <p:spPr>
          <a:xfrm>
            <a:off x="8229658" y="5298163"/>
            <a:ext cx="824230" cy="398780"/>
          </a:xfrm>
          <a:prstGeom prst="rect">
            <a:avLst/>
          </a:prstGeom>
          <a:noFill/>
        </p:spPr>
        <p:txBody>
          <a:bodyPr wrap="none" rtlCol="0">
            <a:spAutoFit/>
          </a:bodyPr>
          <a:lstStyle/>
          <a:p>
            <a:r>
              <a:rPr lang="en-US" altLang="zh-CN" b="1">
                <a:solidFill>
                  <a:srgbClr val="FF0000"/>
                </a:solidFill>
                <a:latin typeface="+mn-ea"/>
                <a:ea typeface="+mn-ea"/>
              </a:rPr>
              <a:t>8.63%</a:t>
            </a:r>
            <a:endParaRPr lang="zh-CN" altLang="en-US" b="1">
              <a:solidFill>
                <a:srgbClr val="FF0000"/>
              </a:solidFill>
              <a:latin typeface="+mn-ea"/>
              <a:ea typeface="+mn-ea"/>
            </a:endParaRPr>
          </a:p>
        </p:txBody>
      </p:sp>
      <p:sp>
        <p:nvSpPr>
          <p:cNvPr id="5" name="文本框 4"/>
          <p:cNvSpPr txBox="1"/>
          <p:nvPr/>
        </p:nvSpPr>
        <p:spPr>
          <a:xfrm>
            <a:off x="1274024" y="5018111"/>
            <a:ext cx="6678881" cy="991235"/>
          </a:xfrm>
          <a:prstGeom prst="rect">
            <a:avLst/>
          </a:prstGeom>
          <a:noFill/>
        </p:spPr>
        <p:txBody>
          <a:bodyPr wrap="square" rtlCol="0">
            <a:spAutoFit/>
          </a:bodyPr>
          <a:lstStyle/>
          <a:p>
            <a:r>
              <a:rPr lang="en-US" altLang="zh-CN" sz="1950" b="1">
                <a:solidFill>
                  <a:schemeClr val="tx1"/>
                </a:solidFill>
                <a:latin typeface="+mn-ea"/>
                <a:ea typeface="+mn-ea"/>
              </a:rPr>
              <a:t>5</a:t>
            </a:r>
            <a:r>
              <a:rPr lang="zh-CN" altLang="en-US" sz="1950" b="1">
                <a:solidFill>
                  <a:schemeClr val="tx1"/>
                </a:solidFill>
                <a:latin typeface="+mn-ea"/>
                <a:ea typeface="+mn-ea"/>
              </a:rPr>
              <a:t>月，沪指在月初经历暴跌之后，始终围绕</a:t>
            </a:r>
            <a:r>
              <a:rPr lang="en-US" altLang="zh-CN" sz="1950" b="1">
                <a:solidFill>
                  <a:schemeClr val="tx1"/>
                </a:solidFill>
                <a:latin typeface="+mn-ea"/>
                <a:ea typeface="+mn-ea"/>
              </a:rPr>
              <a:t>2900</a:t>
            </a:r>
            <a:r>
              <a:rPr lang="zh-CN" altLang="en-US" sz="1950" b="1">
                <a:solidFill>
                  <a:schemeClr val="tx1"/>
                </a:solidFill>
                <a:latin typeface="+mn-ea"/>
                <a:ea typeface="+mn-ea"/>
              </a:rPr>
              <a:t>点震荡，在月末跌破</a:t>
            </a:r>
            <a:r>
              <a:rPr lang="en-US" altLang="zh-CN" sz="1950" b="1">
                <a:solidFill>
                  <a:schemeClr val="tx1"/>
                </a:solidFill>
                <a:latin typeface="+mn-ea"/>
                <a:ea typeface="+mn-ea"/>
              </a:rPr>
              <a:t>MA120</a:t>
            </a:r>
            <a:r>
              <a:rPr lang="zh-CN" altLang="en-US" sz="1950" b="1">
                <a:solidFill>
                  <a:schemeClr val="tx1"/>
                </a:solidFill>
                <a:latin typeface="+mn-ea"/>
                <a:ea typeface="+mn-ea"/>
              </a:rPr>
              <a:t>。由于贸易摩擦带来的不确定性以及中国经济增速出现下滑等原因，市场持续处于低迷状态。</a:t>
            </a:r>
            <a:endParaRPr lang="zh-CN" altLang="en-US" sz="1950" b="1">
              <a:solidFill>
                <a:schemeClr val="tx1"/>
              </a:solidFill>
              <a:latin typeface="+mn-ea"/>
              <a:ea typeface="+mn-ea"/>
            </a:endParaRPr>
          </a:p>
        </p:txBody>
      </p:sp>
      <p:sp>
        <p:nvSpPr>
          <p:cNvPr id="23" name="文本框 22"/>
          <p:cNvSpPr txBox="1"/>
          <p:nvPr/>
        </p:nvSpPr>
        <p:spPr>
          <a:xfrm>
            <a:off x="161072" y="1098049"/>
            <a:ext cx="720080" cy="400110"/>
          </a:xfrm>
          <a:prstGeom prst="rect">
            <a:avLst/>
          </a:prstGeom>
          <a:noFill/>
        </p:spPr>
        <p:txBody>
          <a:bodyPr wrap="square" rtlCol="0">
            <a:spAutoFit/>
          </a:bodyPr>
          <a:lstStyle/>
          <a:p>
            <a:r>
              <a:rPr lang="zh-CN" altLang="en-US" b="1">
                <a:solidFill>
                  <a:schemeClr val="bg1"/>
                </a:solidFill>
                <a:latin typeface="+mn-ea"/>
                <a:ea typeface="+mn-ea"/>
              </a:rPr>
              <a:t>市场</a:t>
            </a:r>
            <a:endParaRPr lang="zh-CN" altLang="en-US" b="1">
              <a:solidFill>
                <a:schemeClr val="bg1"/>
              </a:solidFill>
              <a:latin typeface="+mn-ea"/>
              <a:ea typeface="+mn-ea"/>
            </a:endParaRPr>
          </a:p>
        </p:txBody>
      </p:sp>
      <p:sp>
        <p:nvSpPr>
          <p:cNvPr id="24" name="箭头: 上 23"/>
          <p:cNvSpPr/>
          <p:nvPr/>
        </p:nvSpPr>
        <p:spPr bwMode="auto">
          <a:xfrm rot="10800000">
            <a:off x="377190" y="1723367"/>
            <a:ext cx="288032" cy="576064"/>
          </a:xfrm>
          <a:prstGeom prst="upArrow">
            <a:avLst/>
          </a:prstGeom>
          <a:solidFill>
            <a:srgbClr val="33CC33"/>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33CC33"/>
              </a:solidFill>
              <a:effectLst/>
              <a:latin typeface="Arial" panose="020B0604020202020204" pitchFamily="34" charset="0"/>
              <a:ea typeface="幼圆" panose="02010509060101010101" pitchFamily="49" charset="-122"/>
            </a:endParaRPr>
          </a:p>
        </p:txBody>
      </p:sp>
      <p:sp>
        <p:nvSpPr>
          <p:cNvPr id="7" name="箭头: 上 23"/>
          <p:cNvSpPr/>
          <p:nvPr/>
        </p:nvSpPr>
        <p:spPr bwMode="auto">
          <a:xfrm rot="10800000">
            <a:off x="7929245" y="1779247"/>
            <a:ext cx="288032" cy="576064"/>
          </a:xfrm>
          <a:prstGeom prst="upArrow">
            <a:avLst/>
          </a:prstGeom>
          <a:solidFill>
            <a:srgbClr val="33CC33"/>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33CC33"/>
              </a:solidFill>
              <a:effectLst/>
              <a:latin typeface="Arial" panose="020B0604020202020204" pitchFamily="34" charset="0"/>
              <a:ea typeface="幼圆" panose="02010509060101010101" pitchFamily="49" charset="-122"/>
            </a:endParaRPr>
          </a:p>
        </p:txBody>
      </p:sp>
      <p:sp>
        <p:nvSpPr>
          <p:cNvPr id="10" name="箭头: 上 23"/>
          <p:cNvSpPr/>
          <p:nvPr/>
        </p:nvSpPr>
        <p:spPr bwMode="auto">
          <a:xfrm rot="10800000">
            <a:off x="140335" y="5226027"/>
            <a:ext cx="288032" cy="576064"/>
          </a:xfrm>
          <a:prstGeom prst="upArrow">
            <a:avLst/>
          </a:prstGeom>
          <a:solidFill>
            <a:srgbClr val="33CC33"/>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33CC33"/>
              </a:solidFill>
              <a:effectLst/>
              <a:latin typeface="Arial" panose="020B0604020202020204" pitchFamily="34" charset="0"/>
              <a:ea typeface="幼圆" panose="02010509060101010101" pitchFamily="49" charset="-122"/>
            </a:endParaRPr>
          </a:p>
        </p:txBody>
      </p:sp>
      <p:sp>
        <p:nvSpPr>
          <p:cNvPr id="12" name="箭头: 上 23"/>
          <p:cNvSpPr/>
          <p:nvPr/>
        </p:nvSpPr>
        <p:spPr bwMode="auto">
          <a:xfrm rot="10800000">
            <a:off x="8056245" y="5226027"/>
            <a:ext cx="288032" cy="576064"/>
          </a:xfrm>
          <a:prstGeom prst="upArrow">
            <a:avLst/>
          </a:prstGeom>
          <a:solidFill>
            <a:srgbClr val="33CC33"/>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33CC33"/>
              </a:solidFill>
              <a:effectLst/>
              <a:latin typeface="Arial" panose="020B0604020202020204" pitchFamily="34" charset="0"/>
              <a:ea typeface="幼圆" panose="02010509060101010101" pitchFamily="49" charset="-122"/>
            </a:endParaRPr>
          </a:p>
        </p:txBody>
      </p:sp>
      <p:pic>
        <p:nvPicPr>
          <p:cNvPr id="2" name="图片 1" descr="市场概况"/>
          <p:cNvPicPr>
            <a:picLocks noChangeAspect="1"/>
          </p:cNvPicPr>
          <p:nvPr/>
        </p:nvPicPr>
        <p:blipFill>
          <a:blip r:embed="rId1"/>
          <a:stretch>
            <a:fillRect/>
          </a:stretch>
        </p:blipFill>
        <p:spPr>
          <a:xfrm>
            <a:off x="1536700" y="908050"/>
            <a:ext cx="6153785" cy="4093845"/>
          </a:xfrm>
          <a:prstGeom prst="rect">
            <a:avLst/>
          </a:prstGeom>
        </p:spPr>
      </p:pic>
    </p:spTree>
    <p:custDataLst>
      <p:tags r:id="rId2"/>
    </p:custData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沪深市值"/>
          <p:cNvPicPr>
            <a:picLocks noChangeAspect="1"/>
          </p:cNvPicPr>
          <p:nvPr/>
        </p:nvPicPr>
        <p:blipFill>
          <a:blip r:embed="rId1"/>
          <a:stretch>
            <a:fillRect/>
          </a:stretch>
        </p:blipFill>
        <p:spPr>
          <a:xfrm>
            <a:off x="671830" y="949325"/>
            <a:ext cx="7798435" cy="4378325"/>
          </a:xfrm>
          <a:prstGeom prst="rect">
            <a:avLst/>
          </a:prstGeom>
        </p:spPr>
      </p:pic>
      <p:sp>
        <p:nvSpPr>
          <p:cNvPr id="14" name="文本框 13"/>
          <p:cNvSpPr txBox="1"/>
          <p:nvPr/>
        </p:nvSpPr>
        <p:spPr>
          <a:xfrm>
            <a:off x="5791224" y="5411884"/>
            <a:ext cx="1763688" cy="706755"/>
          </a:xfrm>
          <a:prstGeom prst="rect">
            <a:avLst/>
          </a:prstGeom>
          <a:noFill/>
        </p:spPr>
        <p:txBody>
          <a:bodyPr wrap="square" rtlCol="0">
            <a:spAutoFit/>
          </a:bodyPr>
          <a:lstStyle/>
          <a:p>
            <a:r>
              <a:rPr lang="zh-CN" altLang="en-US" b="1">
                <a:solidFill>
                  <a:srgbClr val="000066"/>
                </a:solidFill>
                <a:latin typeface="+mn-ea"/>
                <a:ea typeface="+mn-ea"/>
              </a:rPr>
              <a:t>  </a:t>
            </a:r>
            <a:r>
              <a:rPr lang="zh-CN" altLang="en-US" b="1">
                <a:solidFill>
                  <a:schemeClr val="tx1"/>
                </a:solidFill>
                <a:latin typeface="+mn-ea"/>
                <a:ea typeface="+mn-ea"/>
              </a:rPr>
              <a:t>较上月</a:t>
            </a:r>
            <a:endParaRPr lang="en-US" altLang="zh-CN" b="1">
              <a:solidFill>
                <a:schemeClr val="tx1"/>
              </a:solidFill>
              <a:latin typeface="+mn-ea"/>
              <a:ea typeface="+mn-ea"/>
            </a:endParaRPr>
          </a:p>
          <a:p>
            <a:r>
              <a:rPr lang="en-US" altLang="zh-CN" b="1">
                <a:solidFill>
                  <a:srgbClr val="FF0000"/>
                </a:solidFill>
              </a:rPr>
              <a:t>     5.96</a:t>
            </a:r>
            <a:r>
              <a:rPr lang="en-US" altLang="zh-CN" b="1">
                <a:solidFill>
                  <a:srgbClr val="FF0000"/>
                </a:solidFill>
                <a:latin typeface="+mn-ea"/>
                <a:ea typeface="+mn-ea"/>
              </a:rPr>
              <a:t>%</a:t>
            </a:r>
            <a:endParaRPr lang="en-US" altLang="zh-CN" b="1">
              <a:solidFill>
                <a:srgbClr val="FF0000"/>
              </a:solidFill>
              <a:latin typeface="+mn-ea"/>
              <a:ea typeface="+mn-ea"/>
            </a:endParaRPr>
          </a:p>
        </p:txBody>
      </p:sp>
      <p:sp>
        <p:nvSpPr>
          <p:cNvPr id="21506"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沪深市值统计</a:t>
            </a:r>
            <a:endParaRPr lang="zh-CN" altLang="en-US" sz="2400" b="1">
              <a:solidFill>
                <a:srgbClr val="000066"/>
              </a:solidFill>
              <a:latin typeface="幼圆" panose="02010509060101010101" pitchFamily="49" charset="-122"/>
              <a:ea typeface="幼圆" panose="02010509060101010101" pitchFamily="49" charset="-122"/>
            </a:endParaRPr>
          </a:p>
        </p:txBody>
      </p:sp>
      <p:sp>
        <p:nvSpPr>
          <p:cNvPr id="4" name="文本框 3"/>
          <p:cNvSpPr txBox="1"/>
          <p:nvPr/>
        </p:nvSpPr>
        <p:spPr>
          <a:xfrm>
            <a:off x="1331641" y="5327719"/>
            <a:ext cx="2045448" cy="768350"/>
          </a:xfrm>
          <a:prstGeom prst="rect">
            <a:avLst/>
          </a:prstGeom>
          <a:noFill/>
        </p:spPr>
        <p:txBody>
          <a:bodyPr wrap="square" rtlCol="0">
            <a:spAutoFit/>
          </a:bodyPr>
          <a:lstStyle/>
          <a:p>
            <a:r>
              <a:rPr lang="en-US" altLang="zh-CN" b="1">
                <a:solidFill>
                  <a:schemeClr val="tx1"/>
                </a:solidFill>
                <a:latin typeface="+mn-ea"/>
                <a:ea typeface="+mn-ea"/>
              </a:rPr>
              <a:t>5</a:t>
            </a:r>
            <a:r>
              <a:rPr lang="zh-CN" altLang="en-US" b="1">
                <a:solidFill>
                  <a:schemeClr val="tx1"/>
                </a:solidFill>
                <a:latin typeface="+mn-ea"/>
                <a:ea typeface="+mn-ea"/>
              </a:rPr>
              <a:t>月，</a:t>
            </a:r>
            <a:r>
              <a:rPr lang="en-US" altLang="zh-CN" b="1">
                <a:solidFill>
                  <a:schemeClr val="tx1"/>
                </a:solidFill>
                <a:latin typeface="+mn-ea"/>
                <a:ea typeface="+mn-ea"/>
              </a:rPr>
              <a:t>A</a:t>
            </a:r>
            <a:r>
              <a:rPr lang="zh-CN" altLang="en-US" b="1">
                <a:solidFill>
                  <a:schemeClr val="tx1"/>
                </a:solidFill>
                <a:latin typeface="+mn-ea"/>
                <a:ea typeface="+mn-ea"/>
              </a:rPr>
              <a:t>股总市值近</a:t>
            </a:r>
            <a:r>
              <a:rPr lang="en-US" altLang="zh-CN" sz="2400" b="1">
                <a:solidFill>
                  <a:srgbClr val="FF0000"/>
                </a:solidFill>
                <a:latin typeface="+mn-ea"/>
                <a:ea typeface="+mn-ea"/>
              </a:rPr>
              <a:t>56.79</a:t>
            </a:r>
            <a:r>
              <a:rPr lang="zh-CN" altLang="en-US" b="1">
                <a:solidFill>
                  <a:schemeClr val="tx1"/>
                </a:solidFill>
                <a:latin typeface="+mn-ea"/>
                <a:ea typeface="+mn-ea"/>
              </a:rPr>
              <a:t>万亿</a:t>
            </a:r>
            <a:endParaRPr lang="zh-CN" altLang="en-US" b="1">
              <a:solidFill>
                <a:schemeClr val="tx1"/>
              </a:solidFill>
              <a:latin typeface="+mn-ea"/>
              <a:ea typeface="+mn-ea"/>
            </a:endParaRPr>
          </a:p>
        </p:txBody>
      </p:sp>
      <p:sp>
        <p:nvSpPr>
          <p:cNvPr id="7" name="文本框 6"/>
          <p:cNvSpPr txBox="1"/>
          <p:nvPr/>
        </p:nvSpPr>
        <p:spPr>
          <a:xfrm>
            <a:off x="7826932" y="3582157"/>
            <a:ext cx="1763688" cy="768350"/>
          </a:xfrm>
          <a:prstGeom prst="rect">
            <a:avLst/>
          </a:prstGeom>
          <a:noFill/>
        </p:spPr>
        <p:txBody>
          <a:bodyPr wrap="square" rtlCol="0">
            <a:spAutoFit/>
          </a:bodyPr>
          <a:lstStyle/>
          <a:p>
            <a:r>
              <a:rPr lang="zh-CN" altLang="en-US" b="1">
                <a:solidFill>
                  <a:srgbClr val="000066"/>
                </a:solidFill>
                <a:latin typeface="+mn-ea"/>
                <a:ea typeface="+mn-ea"/>
              </a:rPr>
              <a:t>   </a:t>
            </a:r>
            <a:r>
              <a:rPr lang="zh-CN" altLang="en-US" b="1">
                <a:solidFill>
                  <a:schemeClr val="tx1"/>
                </a:solidFill>
                <a:latin typeface="+mn-ea"/>
                <a:ea typeface="+mn-ea"/>
              </a:rPr>
              <a:t>深市</a:t>
            </a:r>
            <a:endParaRPr lang="en-US" altLang="zh-CN" b="1">
              <a:solidFill>
                <a:schemeClr val="tx1"/>
              </a:solidFill>
              <a:latin typeface="+mn-ea"/>
              <a:ea typeface="+mn-ea"/>
            </a:endParaRPr>
          </a:p>
          <a:p>
            <a:r>
              <a:rPr lang="en-US" altLang="zh-CN" sz="2400" b="1">
                <a:solidFill>
                  <a:srgbClr val="FF0000"/>
                </a:solidFill>
                <a:latin typeface="+mn-ea"/>
                <a:ea typeface="+mn-ea"/>
              </a:rPr>
              <a:t>20.65</a:t>
            </a:r>
            <a:r>
              <a:rPr lang="zh-CN" altLang="en-US" b="1">
                <a:solidFill>
                  <a:schemeClr val="tx1"/>
                </a:solidFill>
                <a:latin typeface="+mn-ea"/>
                <a:ea typeface="+mn-ea"/>
              </a:rPr>
              <a:t>万亿</a:t>
            </a:r>
            <a:endParaRPr lang="zh-CN" altLang="en-US" b="1">
              <a:solidFill>
                <a:schemeClr val="tx1"/>
              </a:solidFill>
              <a:latin typeface="+mn-ea"/>
              <a:ea typeface="+mn-ea"/>
            </a:endParaRPr>
          </a:p>
        </p:txBody>
      </p:sp>
      <p:sp>
        <p:nvSpPr>
          <p:cNvPr id="8" name="文本框 7"/>
          <p:cNvSpPr txBox="1"/>
          <p:nvPr/>
        </p:nvSpPr>
        <p:spPr>
          <a:xfrm>
            <a:off x="7572360" y="1840466"/>
            <a:ext cx="1872208" cy="768350"/>
          </a:xfrm>
          <a:prstGeom prst="rect">
            <a:avLst/>
          </a:prstGeom>
          <a:noFill/>
        </p:spPr>
        <p:txBody>
          <a:bodyPr wrap="square" rtlCol="0">
            <a:spAutoFit/>
          </a:bodyPr>
          <a:lstStyle/>
          <a:p>
            <a:r>
              <a:rPr lang="zh-CN" altLang="en-US" b="1">
                <a:solidFill>
                  <a:schemeClr val="tx1"/>
                </a:solidFill>
                <a:latin typeface="+mn-ea"/>
                <a:ea typeface="+mn-ea"/>
              </a:rPr>
              <a:t>沪市</a:t>
            </a:r>
            <a:endParaRPr lang="en-US" altLang="zh-CN" b="1">
              <a:solidFill>
                <a:schemeClr val="tx1"/>
              </a:solidFill>
              <a:latin typeface="+mn-ea"/>
              <a:ea typeface="+mn-ea"/>
            </a:endParaRPr>
          </a:p>
          <a:p>
            <a:r>
              <a:rPr lang="en-US" altLang="zh-CN" sz="2400" b="1">
                <a:solidFill>
                  <a:srgbClr val="FF0000"/>
                </a:solidFill>
                <a:latin typeface="+mn-ea"/>
                <a:ea typeface="+mn-ea"/>
              </a:rPr>
              <a:t>36.14</a:t>
            </a:r>
            <a:r>
              <a:rPr lang="zh-CN" altLang="en-US" b="1">
                <a:solidFill>
                  <a:schemeClr val="tx1"/>
                </a:solidFill>
                <a:latin typeface="+mn-ea"/>
                <a:ea typeface="+mn-ea"/>
              </a:rPr>
              <a:t>万亿</a:t>
            </a:r>
            <a:endParaRPr lang="zh-CN" altLang="en-US" b="1">
              <a:solidFill>
                <a:schemeClr val="tx1"/>
              </a:solidFill>
              <a:latin typeface="+mn-ea"/>
              <a:ea typeface="+mn-ea"/>
            </a:endParaRPr>
          </a:p>
        </p:txBody>
      </p:sp>
      <p:cxnSp>
        <p:nvCxnSpPr>
          <p:cNvPr id="6" name="直接箭头连接符 5"/>
          <p:cNvCxnSpPr/>
          <p:nvPr/>
        </p:nvCxnSpPr>
        <p:spPr bwMode="auto">
          <a:xfrm flipV="1">
            <a:off x="7406005" y="2608395"/>
            <a:ext cx="421004" cy="239637"/>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bwMode="auto">
          <a:xfrm>
            <a:off x="7826756" y="3437372"/>
            <a:ext cx="351331" cy="144626"/>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4" name="箭头: 上 23"/>
          <p:cNvSpPr/>
          <p:nvPr/>
        </p:nvSpPr>
        <p:spPr bwMode="auto">
          <a:xfrm rot="10800000">
            <a:off x="5730240" y="5542915"/>
            <a:ext cx="374650" cy="575945"/>
          </a:xfrm>
          <a:prstGeom prst="upArrow">
            <a:avLst/>
          </a:prstGeom>
          <a:solidFill>
            <a:srgbClr val="33CC33"/>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33CC33"/>
              </a:solidFill>
              <a:effectLst/>
              <a:latin typeface="Arial" panose="020B0604020202020204" pitchFamily="34" charset="0"/>
              <a:ea typeface="幼圆" panose="02010509060101010101" pitchFamily="49" charset="-122"/>
            </a:endParaRPr>
          </a:p>
        </p:txBody>
      </p:sp>
    </p:spTree>
    <p:custDataLst>
      <p:tags r:id="rId2"/>
    </p:custData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68313" y="188913"/>
            <a:ext cx="8229600" cy="1143000"/>
          </a:xfrm>
          <a:noFill/>
          <a:ln>
            <a:miter lim="800000"/>
          </a:ln>
        </p:spPr>
        <p:txBody>
          <a:bodyPr vert="horz" wrap="square" lIns="91440" tIns="45720" rIns="91440" bIns="45720" numCol="1" anchor="t" anchorCtr="0" compatLnSpc="1"/>
          <a:lstStyle/>
          <a:p>
            <a:r>
              <a:rPr lang="zh-CN" altLang="en-US" sz="2400">
                <a:solidFill>
                  <a:srgbClr val="000066"/>
                </a:solidFill>
              </a:rPr>
              <a:t>上证</a:t>
            </a:r>
            <a:r>
              <a:rPr lang="en-US" altLang="zh-CN" sz="2400">
                <a:solidFill>
                  <a:srgbClr val="000066"/>
                </a:solidFill>
              </a:rPr>
              <a:t>50</a:t>
            </a:r>
            <a:r>
              <a:rPr lang="zh-CN" altLang="en-US" sz="2400">
                <a:solidFill>
                  <a:srgbClr val="000066"/>
                </a:solidFill>
              </a:rPr>
              <a:t>股指期货</a:t>
            </a:r>
            <a:endParaRPr lang="zh-CN" altLang="en-US" sz="2400">
              <a:solidFill>
                <a:srgbClr val="000066"/>
              </a:solidFill>
            </a:endParaRPr>
          </a:p>
        </p:txBody>
      </p:sp>
      <p:pic>
        <p:nvPicPr>
          <p:cNvPr id="2" name="图片 1" descr="上证50股指期货"/>
          <p:cNvPicPr>
            <a:picLocks noChangeAspect="1"/>
          </p:cNvPicPr>
          <p:nvPr/>
        </p:nvPicPr>
        <p:blipFill>
          <a:blip r:embed="rId1"/>
          <a:stretch>
            <a:fillRect/>
          </a:stretch>
        </p:blipFill>
        <p:spPr>
          <a:xfrm>
            <a:off x="802640" y="982980"/>
            <a:ext cx="7560945" cy="5319395"/>
          </a:xfrm>
          <a:prstGeom prst="rect">
            <a:avLst/>
          </a:prstGeom>
        </p:spPr>
      </p:pic>
    </p:spTree>
  </p:cSld>
  <p:clrMapOvr>
    <a:overrideClrMapping bg1="lt1" tx1="dk1" bg2="lt2" tx2="dk2" accent1="accent1" accent2="accent2" accent3="accent3" accent4="accent4" accent5="accent5" accent6="accent6" hlink="hlink" folHlink="folHlink"/>
  </p:clrMapOvr>
  <p:transition>
    <p:wipe dir="r"/>
  </p:transition>
</p:sld>
</file>

<file path=ppt/tags/tag1.xml><?xml version="1.0" encoding="utf-8"?>
<p:tagLst xmlns:p="http://schemas.openxmlformats.org/presentationml/2006/main">
  <p:tag name="KSO_WM_SLIDE_MODEL_TYPE" val="numdgm"/>
</p:tagLst>
</file>

<file path=ppt/tags/tag2.xml><?xml version="1.0" encoding="utf-8"?>
<p:tagLst xmlns:p="http://schemas.openxmlformats.org/presentationml/2006/main">
  <p:tag name="KSO_WM_SLIDE_MODEL_TYPE" val="numdgm"/>
</p:tagLst>
</file>

<file path=ppt/tags/tag3.xml><?xml version="1.0" encoding="utf-8"?>
<p:tagLst xmlns:p="http://schemas.openxmlformats.org/presentationml/2006/main">
  <p:tag name="KSO_WM_SLIDE_MODEL_TYPE" val="numdgm"/>
</p:tagLst>
</file>

<file path=ppt/tags/tag4.xml><?xml version="1.0" encoding="utf-8"?>
<p:tagLst xmlns:p="http://schemas.openxmlformats.org/presentationml/2006/main">
  <p:tag name="KSO_WM_SLIDE_MODEL_TYPE" val="numdgm"/>
</p:tagLst>
</file>

<file path=ppt/theme/theme1.xml><?xml version="1.0" encoding="utf-8"?>
<a:theme xmlns:a="http://schemas.openxmlformats.org/drawingml/2006/main" name="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txDef>
      <a:spPr bwMode="auto">
        <a:noFill/>
        <a:ln w="9525">
          <a:solidFill>
            <a:schemeClr val="accent1"/>
          </a:solidFill>
          <a:miter lim="800000"/>
        </a:ln>
      </a:spPr>
      <a:bodyPr>
        <a:spAutoFit/>
      </a:bodyPr>
      <a:lstStyle>
        <a:defPPr>
          <a:defRPr sz="1300" b="1" dirty="0" smtClean="0">
            <a:solidFill>
              <a:srgbClr val="000066"/>
            </a:solidFill>
            <a:latin typeface="幼圆" panose="02010509060101010101" pitchFamily="49" charset="-122"/>
            <a:ea typeface="幼圆" panose="02010509060101010101" pitchFamily="49" charset="-122"/>
          </a:defRPr>
        </a:defPPr>
      </a:lstStyle>
    </a:tx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融客投资PPT模板">
  <a:themeElements>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投资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融客投资PPT模板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融客投资PPT模板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docProps/app.xml><?xml version="1.0" encoding="utf-8"?>
<Properties xmlns="http://schemas.openxmlformats.org/officeDocument/2006/extended-properties" xmlns:vt="http://schemas.openxmlformats.org/officeDocument/2006/docPropsVTypes">
  <TotalTime>0</TotalTime>
  <Words>4722</Words>
  <Application>WPS 演示</Application>
  <PresentationFormat>全屏显示(4:3)</PresentationFormat>
  <Paragraphs>728</Paragraphs>
  <Slides>26</Slides>
  <Notes>20</Notes>
  <HiddenSlides>0</HiddenSlides>
  <MMClips>0</MMClips>
  <ScaleCrop>false</ScaleCrop>
  <HeadingPairs>
    <vt:vector size="6" baseType="variant">
      <vt:variant>
        <vt:lpstr>已用的字体</vt:lpstr>
      </vt:variant>
      <vt:variant>
        <vt:i4>11</vt:i4>
      </vt:variant>
      <vt:variant>
        <vt:lpstr>主题</vt:lpstr>
      </vt:variant>
      <vt:variant>
        <vt:i4>8</vt:i4>
      </vt:variant>
      <vt:variant>
        <vt:lpstr>幻灯片标题</vt:lpstr>
      </vt:variant>
      <vt:variant>
        <vt:i4>26</vt:i4>
      </vt:variant>
    </vt:vector>
  </HeadingPairs>
  <TitlesOfParts>
    <vt:vector size="45" baseType="lpstr">
      <vt:lpstr>Arial</vt:lpstr>
      <vt:lpstr>宋体</vt:lpstr>
      <vt:lpstr>Wingdings</vt:lpstr>
      <vt:lpstr>幼圆</vt:lpstr>
      <vt:lpstr>Verdana</vt:lpstr>
      <vt:lpstr>黑体</vt:lpstr>
      <vt:lpstr>华文中宋</vt:lpstr>
      <vt:lpstr>微软雅黑</vt:lpstr>
      <vt:lpstr>Arial Unicode MS</vt:lpstr>
      <vt:lpstr>Times New Roman</vt:lpstr>
      <vt:lpstr>Times New Roman</vt:lpstr>
      <vt:lpstr>融客PPT模板</vt:lpstr>
      <vt:lpstr>融客投资PPT模板</vt:lpstr>
      <vt:lpstr>1_融客PPT模板</vt:lpstr>
      <vt:lpstr>3_融客PPT模板</vt:lpstr>
      <vt:lpstr>2_融客PPT模板</vt:lpstr>
      <vt:lpstr>5_融客PPT模板</vt:lpstr>
      <vt:lpstr>7_融客PPT模板</vt:lpstr>
      <vt:lpstr>8_融客PPT模板</vt:lpstr>
      <vt:lpstr>PowerPoint 演示文稿</vt:lpstr>
      <vt:lpstr>PowerPoint 演示文稿</vt:lpstr>
      <vt:lpstr>PowerPoint 演示文稿</vt:lpstr>
      <vt:lpstr>CPI、PPI</vt:lpstr>
      <vt:lpstr>PMI</vt:lpstr>
      <vt:lpstr>央行公开市场操作</vt:lpstr>
      <vt:lpstr>PowerPoint 演示文稿</vt:lpstr>
      <vt:lpstr>PowerPoint 演示文稿</vt:lpstr>
      <vt:lpstr>上证50股指期货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联系我们</vt:lpstr>
    </vt:vector>
  </TitlesOfParts>
  <Company>Lenovo (Beijing)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 User</dc:creator>
  <cp:lastModifiedBy>乐队花车</cp:lastModifiedBy>
  <cp:revision>4793</cp:revision>
  <dcterms:created xsi:type="dcterms:W3CDTF">2007-11-30T05:47:00Z</dcterms:created>
  <dcterms:modified xsi:type="dcterms:W3CDTF">2019-06-12T05:06:47Z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2052-11.1.0.8696</vt:lpwstr>
  </property>
</Properties>
</file>