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7" r:id="rId4"/>
  </p:sldMasterIdLst>
  <p:notesMasterIdLst>
    <p:notesMasterId r:id="rId23"/>
  </p:notesMasterIdLst>
  <p:sldIdLst>
    <p:sldId id="256" r:id="rId5"/>
    <p:sldId id="257" r:id="rId6"/>
    <p:sldId id="258" r:id="rId7"/>
    <p:sldId id="259" r:id="rId8"/>
    <p:sldId id="260" r:id="rId9"/>
    <p:sldId id="262" r:id="rId10"/>
    <p:sldId id="261" r:id="rId11"/>
    <p:sldId id="263" r:id="rId12"/>
    <p:sldId id="278" r:id="rId13"/>
    <p:sldId id="264" r:id="rId14"/>
    <p:sldId id="265" r:id="rId15"/>
    <p:sldId id="276" r:id="rId16"/>
    <p:sldId id="277" r:id="rId17"/>
    <p:sldId id="266" r:id="rId18"/>
    <p:sldId id="267" r:id="rId19"/>
    <p:sldId id="271" r:id="rId20"/>
    <p:sldId id="273"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588"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6/9/2019</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extLst>
      <p:ext uri="{BB962C8B-B14F-4D97-AF65-F5344CB8AC3E}">
        <p14:creationId xmlns:p14="http://schemas.microsoft.com/office/powerpoint/2010/main" val="3053286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a:p>
        </p:txBody>
      </p:sp>
    </p:spTree>
    <p:extLst>
      <p:ext uri="{BB962C8B-B14F-4D97-AF65-F5344CB8AC3E}">
        <p14:creationId xmlns:p14="http://schemas.microsoft.com/office/powerpoint/2010/main" val="2172823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a:p>
        </p:txBody>
      </p:sp>
    </p:spTree>
    <p:extLst>
      <p:ext uri="{BB962C8B-B14F-4D97-AF65-F5344CB8AC3E}">
        <p14:creationId xmlns:p14="http://schemas.microsoft.com/office/powerpoint/2010/main" val="80015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extLst>
      <p:ext uri="{BB962C8B-B14F-4D97-AF65-F5344CB8AC3E}">
        <p14:creationId xmlns:p14="http://schemas.microsoft.com/office/powerpoint/2010/main" val="1562906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1204756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75344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50904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16744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729456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extLst>
      <p:ext uri="{BB962C8B-B14F-4D97-AF65-F5344CB8AC3E}">
        <p14:creationId xmlns:p14="http://schemas.microsoft.com/office/powerpoint/2010/main" val="8041983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56475301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extLst>
      <p:ext uri="{BB962C8B-B14F-4D97-AF65-F5344CB8AC3E}">
        <p14:creationId xmlns:p14="http://schemas.microsoft.com/office/powerpoint/2010/main" val="375554294"/>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34948831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067042351"/>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extLst>
      <p:ext uri="{BB962C8B-B14F-4D97-AF65-F5344CB8AC3E}">
        <p14:creationId xmlns:p14="http://schemas.microsoft.com/office/powerpoint/2010/main" val="3783863086"/>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434008"/>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9914790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824109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748594732"/>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7918463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751286849"/>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extLst>
      <p:ext uri="{BB962C8B-B14F-4D97-AF65-F5344CB8AC3E}">
        <p14:creationId xmlns:p14="http://schemas.microsoft.com/office/powerpoint/2010/main" val="114054110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056535498"/>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extLst>
      <p:ext uri="{BB962C8B-B14F-4D97-AF65-F5344CB8AC3E}">
        <p14:creationId xmlns:p14="http://schemas.microsoft.com/office/powerpoint/2010/main" val="156760361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98795374"/>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784724863"/>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extLst>
      <p:ext uri="{BB962C8B-B14F-4D97-AF65-F5344CB8AC3E}">
        <p14:creationId xmlns:p14="http://schemas.microsoft.com/office/powerpoint/2010/main" val="2846848327"/>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80904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6057887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1100573813"/>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659356164"/>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25012875"/>
      </p:ext>
    </p:extLst>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060224404"/>
      </p:ext>
    </p:extLst>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extLst>
      <p:ext uri="{BB962C8B-B14F-4D97-AF65-F5344CB8AC3E}">
        <p14:creationId xmlns:p14="http://schemas.microsoft.com/office/powerpoint/2010/main" val="129622351"/>
      </p:ext>
    </p:extLst>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02A13C-92B8-4B19-AAF1-9CADDA403FD0}"/>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D55EC114-B401-4B96-94BD-51541CDFCF6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281CF9-4774-4977-B940-25EAA471DBC3}"/>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42EF24F3-250C-4116-A3D7-D58D3C6802F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C6EA8C1-4F04-4252-AE4C-07D5F2578A5E}"/>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4935367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D58C5B-B0E8-4070-9DE1-E1D2259CE94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E1BE746-7DC8-4802-972D-D2805D1A8CC4}"/>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8E32592-5194-49FE-9898-FBEF0F94594F}"/>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54B66476-D248-4877-A193-C56728D8C66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2CEDC65-6D3C-4746-A19E-C5A28DE542C6}"/>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8961812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9618EF-4683-4794-80BE-50F32A3E0FD6}"/>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A84483A3-B48B-4748-98A6-7FA4FE6D2A4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E68F173E-218E-41EE-B69B-3A179BD17106}"/>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A7B776E4-2EC6-4E8F-B897-A770CC9B0A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5D01EBF-A072-49DC-AF5E-8375B5DAECC8}"/>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1727985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17C392-791D-4E1A-873B-3D03D39561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E22C5A9-C3B7-4695-82D3-53FCC99A2B13}"/>
              </a:ext>
            </a:extLst>
          </p:cNvPr>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0201A269-F63F-4367-88FF-9912609AC190}"/>
              </a:ext>
            </a:extLst>
          </p:cNvPr>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C7127075-A73C-4C67-BC46-2882F004D2C1}"/>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页脚占位符 5">
            <a:extLst>
              <a:ext uri="{FF2B5EF4-FFF2-40B4-BE49-F238E27FC236}">
                <a16:creationId xmlns:a16="http://schemas.microsoft.com/office/drawing/2014/main" id="{3D025DA4-7385-4F98-91B1-F0A4D8CF4EC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E7DD259-D745-4D31-A12D-D08BEEF37178}"/>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3790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0BD98F-7FCF-4000-A0C1-48941F6AAC6C}"/>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C0C35E6-09F1-4D46-8CD4-23684CA317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a:extLst>
              <a:ext uri="{FF2B5EF4-FFF2-40B4-BE49-F238E27FC236}">
                <a16:creationId xmlns:a16="http://schemas.microsoft.com/office/drawing/2014/main" id="{B8882589-E258-40B2-8A61-C7BC59CBB5CB}"/>
              </a:ext>
            </a:extLst>
          </p:cNvPr>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03DE7430-5693-4FF6-9FB6-46DD09716AC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a:extLst>
              <a:ext uri="{FF2B5EF4-FFF2-40B4-BE49-F238E27FC236}">
                <a16:creationId xmlns:a16="http://schemas.microsoft.com/office/drawing/2014/main" id="{5A0469C9-DA25-4389-B603-FC116E5B80F0}"/>
              </a:ext>
            </a:extLst>
          </p:cNvPr>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AF814D3-0752-4917-9735-899113FB9DAB}"/>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8" name="页脚占位符 7">
            <a:extLst>
              <a:ext uri="{FF2B5EF4-FFF2-40B4-BE49-F238E27FC236}">
                <a16:creationId xmlns:a16="http://schemas.microsoft.com/office/drawing/2014/main" id="{4365383A-7AA4-499B-ACB8-93FCB7140DE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8E35A33-1401-49A2-9285-4C9CBEE07A96}"/>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38194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9345934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DD7E49-52C3-4A5C-9BA0-3627FEFA985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A71563B-E9F0-432F-A577-CE3042B83434}"/>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4" name="页脚占位符 3">
            <a:extLst>
              <a:ext uri="{FF2B5EF4-FFF2-40B4-BE49-F238E27FC236}">
                <a16:creationId xmlns:a16="http://schemas.microsoft.com/office/drawing/2014/main" id="{BDD14A65-7335-414E-A9BD-A5A65EDF545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CDE0605-DA30-4964-8A99-0F3276845B9F}"/>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6108872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66A845A-48B2-4333-BC4D-B3F3AE8F09B6}"/>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3" name="页脚占位符 2">
            <a:extLst>
              <a:ext uri="{FF2B5EF4-FFF2-40B4-BE49-F238E27FC236}">
                <a16:creationId xmlns:a16="http://schemas.microsoft.com/office/drawing/2014/main" id="{B2CA20DD-59C9-40E5-A155-D14D8A47816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0CE1A21-6C25-4098-A4AD-5D3ADA45AE71}"/>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831328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90740E-E4E5-41A2-85B8-9F277C5BC376}"/>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CFB018A5-58EC-4849-B994-4DD451AA28C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D61978D-1899-4471-86FD-25D80DE1268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a:extLst>
              <a:ext uri="{FF2B5EF4-FFF2-40B4-BE49-F238E27FC236}">
                <a16:creationId xmlns:a16="http://schemas.microsoft.com/office/drawing/2014/main" id="{45AE3179-C84B-4136-BF94-47E7A1C2331C}"/>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页脚占位符 5">
            <a:extLst>
              <a:ext uri="{FF2B5EF4-FFF2-40B4-BE49-F238E27FC236}">
                <a16:creationId xmlns:a16="http://schemas.microsoft.com/office/drawing/2014/main" id="{E025F24F-229D-4C57-8D16-4E48C7AD32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30A368F-D1AB-483C-B440-23DB8DF473CD}"/>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9192429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187C55-E441-418D-875F-A02E416B55FC}"/>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85CBE0B9-AF76-46E8-A04E-FEBB7431CB4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CC016651-67F0-4ED0-BC8F-4C841BB23F6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a:extLst>
              <a:ext uri="{FF2B5EF4-FFF2-40B4-BE49-F238E27FC236}">
                <a16:creationId xmlns:a16="http://schemas.microsoft.com/office/drawing/2014/main" id="{A0154E58-8AD1-4A87-8BB1-1017D1620B27}"/>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页脚占位符 5">
            <a:extLst>
              <a:ext uri="{FF2B5EF4-FFF2-40B4-BE49-F238E27FC236}">
                <a16:creationId xmlns:a16="http://schemas.microsoft.com/office/drawing/2014/main" id="{B259169A-3082-423F-A9BA-AAC68AC9126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57571EB-F690-43DE-965D-1D9CEA16774D}"/>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9341372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0B1601-3732-4DE8-982C-C41B19B272E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A8E5A97-5ABE-47F5-A917-A259AB33E67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9057A26-240C-42EC-B0FD-110A4C0CFEC3}"/>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3AE82661-977F-452A-9D60-C2F20FC45EB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025BBC2-5E62-41DD-9849-1877A636BF47}"/>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5440426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8AF6F01-3A35-46B3-A08E-E4E07C6ACC42}"/>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0183AB6-8661-4066-8EC1-ABD54E94FFD0}"/>
              </a:ext>
            </a:extLst>
          </p:cNvPr>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FC4295F-086C-4EEF-A534-43AD68D25CDA}"/>
              </a:ext>
            </a:extLst>
          </p:cNvPr>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E18CDF86-486F-431F-9933-3E50B66DD3C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1C72D36-AA0D-4799-B44E-D58E3B522E45}"/>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72386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27967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597850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59650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91694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2019/6/9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13777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2019/6/9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130784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a:extLst>
              <a:ext uri="{FF2B5EF4-FFF2-40B4-BE49-F238E27FC236}">
                <a16:creationId xmlns:a16="http://schemas.microsoft.com/office/drawing/2014/main" id="{7210308E-57E1-4078-A461-B732F8008D3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a:extLst>
              <a:ext uri="{FF2B5EF4-FFF2-40B4-BE49-F238E27FC236}">
                <a16:creationId xmlns:a16="http://schemas.microsoft.com/office/drawing/2014/main" id="{F3DBE01D-6A44-4617-8723-A39FCEEA0377}"/>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a:extLst>
              <a:ext uri="{FF2B5EF4-FFF2-40B4-BE49-F238E27FC236}">
                <a16:creationId xmlns:a16="http://schemas.microsoft.com/office/drawing/2014/main" id="{B962190F-7AD1-40CA-AD84-01535144366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a:extLst>
              <a:ext uri="{FF2B5EF4-FFF2-40B4-BE49-F238E27FC236}">
                <a16:creationId xmlns:a16="http://schemas.microsoft.com/office/drawing/2014/main" id="{BFE20F04-1E3D-45C9-A554-ADF831A69522}"/>
              </a:ext>
            </a:extLst>
          </p:cNvPr>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a:extLst>
              <a:ext uri="{FF2B5EF4-FFF2-40B4-BE49-F238E27FC236}">
                <a16:creationId xmlns:a16="http://schemas.microsoft.com/office/drawing/2014/main" id="{CAFC8323-BCDC-4207-9EDD-6C77835D048F}"/>
              </a:ext>
            </a:extLst>
          </p:cNvPr>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a:extLst>
              <a:ext uri="{FF2B5EF4-FFF2-40B4-BE49-F238E27FC236}">
                <a16:creationId xmlns:a16="http://schemas.microsoft.com/office/drawing/2014/main" id="{FEE4954A-3584-4C3D-858F-B2DE22DC9AA4}"/>
              </a:ext>
            </a:extLst>
          </p:cNvPr>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3217889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213" indent="-214313"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a:extLst>
              <a:ext uri="{FF2B5EF4-FFF2-40B4-BE49-F238E27FC236}">
                <a16:creationId xmlns:a16="http://schemas.microsoft.com/office/drawing/2014/main" id="{D323C17D-048F-4D85-B66B-3210C4AAD738}"/>
              </a:ext>
            </a:extLst>
          </p:cNvPr>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tabLst/>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a:extLst>
              <a:ext uri="{FF2B5EF4-FFF2-40B4-BE49-F238E27FC236}">
                <a16:creationId xmlns:a16="http://schemas.microsoft.com/office/drawing/2014/main" id="{65A12F98-B520-480D-98DA-F71BEF36188D}"/>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a:extLst>
              <a:ext uri="{FF2B5EF4-FFF2-40B4-BE49-F238E27FC236}">
                <a16:creationId xmlns:a16="http://schemas.microsoft.com/office/drawing/2014/main" id="{CCE2D4C0-2E17-424E-BCF8-923AE5618B71}"/>
              </a:ext>
            </a:extLst>
          </p:cNvPr>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tabLst/>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a:extLst>
              <a:ext uri="{FF2B5EF4-FFF2-40B4-BE49-F238E27FC236}">
                <a16:creationId xmlns:a16="http://schemas.microsoft.com/office/drawing/2014/main" id="{3711C9EE-CB85-47FC-A6C0-8106D8E2A63C}"/>
              </a:ext>
            </a:extLst>
          </p:cNvPr>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a:extLst>
              <a:ext uri="{FF2B5EF4-FFF2-40B4-BE49-F238E27FC236}">
                <a16:creationId xmlns:a16="http://schemas.microsoft.com/office/drawing/2014/main" id="{09C3719F-B65C-4655-98A2-5173B8669BE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a:extLst>
              <a:ext uri="{FF2B5EF4-FFF2-40B4-BE49-F238E27FC236}">
                <a16:creationId xmlns:a16="http://schemas.microsoft.com/office/drawing/2014/main" id="{DEF7BABA-D81E-4B5E-ABA9-03C75EFB4EB2}"/>
              </a:ext>
            </a:extLst>
          </p:cNvPr>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tabLst/>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tabLst/>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a:extLst>
              <a:ext uri="{FF2B5EF4-FFF2-40B4-BE49-F238E27FC236}">
                <a16:creationId xmlns:a16="http://schemas.microsoft.com/office/drawing/2014/main" id="{872BF5CA-A01B-4F30-97C4-45343DC7758D}"/>
              </a:ext>
            </a:extLst>
          </p:cNvPr>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extLst>
      <p:ext uri="{BB962C8B-B14F-4D97-AF65-F5344CB8AC3E}">
        <p14:creationId xmlns:p14="http://schemas.microsoft.com/office/powerpoint/2010/main" val="40784834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2682751-A040-4F63-8BC1-EBB72EE8B7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9026AC0E-487B-4E74-AA2A-9B560D03516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9B65178-3217-457D-A8E1-A1A34443BE1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2019/6/9</a:t>
            </a:fld>
            <a:endParaRPr lang="zh-CN" altLang="en-US"/>
          </a:p>
        </p:txBody>
      </p:sp>
      <p:sp>
        <p:nvSpPr>
          <p:cNvPr id="5" name="页脚占位符 4">
            <a:extLst>
              <a:ext uri="{FF2B5EF4-FFF2-40B4-BE49-F238E27FC236}">
                <a16:creationId xmlns:a16="http://schemas.microsoft.com/office/drawing/2014/main" id="{3075A923-6D6D-466C-BE92-3B63A3A47C7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D718106-4EAB-474B-8B29-1FEECB16A40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64092146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35.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C57C238F-25BF-466E-843D-39C2435E6CD7}"/>
              </a:ext>
            </a:extLst>
          </p:cNvPr>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id="{769498CF-6B8F-4F58-A4D7-F87940CFFB14}"/>
              </a:ext>
            </a:extLst>
          </p:cNvPr>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Times New Roman" panose="02020603050405020304" pitchFamily="18" charset="0"/>
                <a:ea typeface="黑体" panose="02010609060101010101" pitchFamily="49" charset="-122"/>
              </a:rPr>
              <a:t>——</a:t>
            </a:r>
            <a:r>
              <a:rPr lang="zh-CN" altLang="en-US" sz="2800" dirty="0">
                <a:solidFill>
                  <a:srgbClr val="000066"/>
                </a:solidFill>
                <a:latin typeface="Times New Roman" panose="02020603050405020304" pitchFamily="18" charset="0"/>
                <a:ea typeface="黑体" panose="02010609060101010101" pitchFamily="49" charset="-122"/>
              </a:rPr>
              <a:t>私募股权投资市场</a:t>
            </a:r>
            <a:r>
              <a:rPr lang="zh-CN" altLang="en-US" sz="1600" dirty="0">
                <a:solidFill>
                  <a:srgbClr val="000066"/>
                </a:solidFill>
                <a:latin typeface="Times New Roman" panose="02020603050405020304" pitchFamily="18" charset="0"/>
                <a:ea typeface="黑体" panose="02010609060101010101" pitchFamily="49" charset="-122"/>
              </a:rPr>
              <a:t>（</a:t>
            </a:r>
            <a:r>
              <a:rPr lang="en-US" altLang="zh-CN" sz="1600" dirty="0">
                <a:solidFill>
                  <a:srgbClr val="000066"/>
                </a:solidFill>
                <a:latin typeface="Times New Roman" panose="02020603050405020304" pitchFamily="18" charset="0"/>
                <a:ea typeface="黑体" panose="02010609060101010101" pitchFamily="49" charset="-122"/>
              </a:rPr>
              <a:t>2019</a:t>
            </a:r>
            <a:r>
              <a:rPr lang="zh-CN" altLang="en-US" sz="1600" dirty="0">
                <a:solidFill>
                  <a:srgbClr val="000066"/>
                </a:solidFill>
                <a:latin typeface="Times New Roman" panose="02020603050405020304" pitchFamily="18" charset="0"/>
                <a:ea typeface="黑体" panose="02010609060101010101" pitchFamily="49" charset="-122"/>
              </a:rPr>
              <a:t>年</a:t>
            </a:r>
            <a:r>
              <a:rPr lang="en-US" altLang="zh-CN" sz="1600" dirty="0">
                <a:solidFill>
                  <a:srgbClr val="000066"/>
                </a:solidFill>
                <a:latin typeface="Times New Roman" panose="02020603050405020304" pitchFamily="18" charset="0"/>
                <a:ea typeface="黑体" panose="02010609060101010101" pitchFamily="49" charset="-122"/>
              </a:rPr>
              <a:t>5</a:t>
            </a:r>
            <a:r>
              <a:rPr lang="zh-CN" altLang="en-US" sz="1600" dirty="0">
                <a:solidFill>
                  <a:srgbClr val="000066"/>
                </a:solidFill>
                <a:latin typeface="Times New Roman" panose="02020603050405020304" pitchFamily="18" charset="0"/>
                <a:ea typeface="黑体" panose="02010609060101010101" pitchFamily="49" charset="-122"/>
              </a:rPr>
              <a:t>月）</a:t>
            </a:r>
          </a:p>
        </p:txBody>
      </p:sp>
    </p:spTree>
    <p:extLst>
      <p:ext uri="{BB962C8B-B14F-4D97-AF65-F5344CB8AC3E}">
        <p14:creationId xmlns:p14="http://schemas.microsoft.com/office/powerpoint/2010/main" val="3869487279"/>
      </p:ext>
    </p:extLst>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15359268-F0F8-492B-A19B-46ACD703637B}"/>
              </a:ext>
            </a:extLst>
          </p:cNvPr>
          <p:cNvGrpSpPr/>
          <p:nvPr/>
        </p:nvGrpSpPr>
        <p:grpSpPr>
          <a:xfrm>
            <a:off x="1363599" y="1008356"/>
            <a:ext cx="2468118" cy="369870"/>
            <a:chOff x="7155444" y="740531"/>
            <a:chExt cx="3098165" cy="369870"/>
          </a:xfrm>
        </p:grpSpPr>
        <p:sp>
          <p:nvSpPr>
            <p:cNvPr id="3" name="矩形 2">
              <a:extLst>
                <a:ext uri="{FF2B5EF4-FFF2-40B4-BE49-F238E27FC236}">
                  <a16:creationId xmlns:a16="http://schemas.microsoft.com/office/drawing/2014/main" id="{0ACB53F9-0272-4182-A959-95C768F4E89B}"/>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a:extLst>
                <a:ext uri="{FF2B5EF4-FFF2-40B4-BE49-F238E27FC236}">
                  <a16:creationId xmlns:a16="http://schemas.microsoft.com/office/drawing/2014/main" id="{AAC4873F-232B-4338-A120-8A6BD7DA0BF2}"/>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a:extLst>
              <a:ext uri="{FF2B5EF4-FFF2-40B4-BE49-F238E27FC236}">
                <a16:creationId xmlns:a16="http://schemas.microsoft.com/office/drawing/2014/main" id="{C55F945F-3654-44D1-B2A2-EDF530A304F2}"/>
              </a:ext>
            </a:extLst>
          </p:cNvPr>
          <p:cNvSpPr txBox="1"/>
          <p:nvPr/>
        </p:nvSpPr>
        <p:spPr>
          <a:xfrm>
            <a:off x="1012906" y="5210247"/>
            <a:ext cx="7118187" cy="1135054"/>
          </a:xfrm>
          <a:prstGeom prst="rect">
            <a:avLst/>
          </a:prstGeom>
          <a:noFill/>
        </p:spPr>
        <p:txBody>
          <a:bodyPr wrap="square" rtlCol="0">
            <a:spAutoFit/>
          </a:bodyPr>
          <a:lstStyle/>
          <a:p>
            <a:pPr algn="just">
              <a:lnSpc>
                <a:spcPct val="150000"/>
              </a:lnSpc>
            </a:pP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较</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月小幅上升，</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400" dirty="0">
                <a:latin typeface="微软雅黑" panose="020B0503020204020204" pitchFamily="34" charset="-122"/>
                <a:ea typeface="微软雅黑" panose="020B0503020204020204" pitchFamily="34" charset="-122"/>
              </a:rPr>
              <a:t>家企业成功上市交易，净募集资金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155.89</a:t>
            </a:r>
            <a:r>
              <a:rPr lang="zh-CN" altLang="en-US" sz="1400" dirty="0">
                <a:latin typeface="微软雅黑" panose="020B0503020204020204" pitchFamily="34" charset="-122"/>
                <a:ea typeface="微软雅黑" panose="020B0503020204020204" pitchFamily="34" charset="-122"/>
              </a:rPr>
              <a:t>亿，上市退出基金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30</a:t>
            </a:r>
            <a:r>
              <a:rPr lang="zh-CN" altLang="en-US" sz="1400" dirty="0">
                <a:latin typeface="微软雅黑" panose="020B0503020204020204" pitchFamily="34" charset="-122"/>
                <a:ea typeface="微软雅黑" panose="020B0503020204020204" pitchFamily="34" charset="-122"/>
              </a:rPr>
              <a:t>支；港股共有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400" dirty="0">
                <a:latin typeface="微软雅黑" panose="020B0503020204020204" pitchFamily="34" charset="-122"/>
                <a:ea typeface="微软雅黑" panose="020B0503020204020204" pitchFamily="34" charset="-122"/>
              </a:rPr>
              <a:t>家企业上市，共募集资金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113.54</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a:extLst>
              <a:ext uri="{FF2B5EF4-FFF2-40B4-BE49-F238E27FC236}">
                <a16:creationId xmlns:a16="http://schemas.microsoft.com/office/drawing/2014/main" id="{C546EA82-DEEE-4A23-9640-604693F84986}"/>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及退出</a:t>
            </a:r>
          </a:p>
        </p:txBody>
      </p:sp>
      <p:pic>
        <p:nvPicPr>
          <p:cNvPr id="5" name="图片 4">
            <a:extLst>
              <a:ext uri="{FF2B5EF4-FFF2-40B4-BE49-F238E27FC236}">
                <a16:creationId xmlns:a16="http://schemas.microsoft.com/office/drawing/2014/main" id="{3FCF1C94-0F9A-4D9F-9E91-C5424AA202AA}"/>
              </a:ext>
            </a:extLst>
          </p:cNvPr>
          <p:cNvPicPr>
            <a:picLocks noChangeAspect="1"/>
          </p:cNvPicPr>
          <p:nvPr/>
        </p:nvPicPr>
        <p:blipFill>
          <a:blip r:embed="rId2"/>
          <a:stretch>
            <a:fillRect/>
          </a:stretch>
        </p:blipFill>
        <p:spPr>
          <a:xfrm>
            <a:off x="1578851" y="1605745"/>
            <a:ext cx="5986296" cy="3594480"/>
          </a:xfrm>
          <a:prstGeom prst="rect">
            <a:avLst/>
          </a:prstGeom>
        </p:spPr>
      </p:pic>
    </p:spTree>
    <p:extLst>
      <p:ext uri="{BB962C8B-B14F-4D97-AF65-F5344CB8AC3E}">
        <p14:creationId xmlns:p14="http://schemas.microsoft.com/office/powerpoint/2010/main" val="181353894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45EABE0D-2A39-479F-BAC8-67910BE33B4A}"/>
              </a:ext>
            </a:extLst>
          </p:cNvPr>
          <p:cNvSpPr txBox="1"/>
          <p:nvPr/>
        </p:nvSpPr>
        <p:spPr>
          <a:xfrm>
            <a:off x="1335771" y="4808430"/>
            <a:ext cx="6471666" cy="1131848"/>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36</a:t>
            </a:r>
            <a:r>
              <a:rPr lang="zh-CN" altLang="en-US" sz="1400" dirty="0">
                <a:latin typeface="微软雅黑" panose="020B0503020204020204" pitchFamily="34" charset="-122"/>
                <a:ea typeface="微软雅黑" panose="020B0503020204020204" pitchFamily="34" charset="-122"/>
              </a:rPr>
              <a:t>个基金产品因标的通过其他方式实现退出，其中</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17</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19</a:t>
            </a:r>
            <a:r>
              <a:rPr lang="zh-CN" altLang="en-US" sz="1400" dirty="0">
                <a:latin typeface="微软雅黑" panose="020B0503020204020204" pitchFamily="34" charset="-122"/>
                <a:ea typeface="微软雅黑" panose="020B0503020204020204" pitchFamily="34" charset="-122"/>
              </a:rPr>
              <a:t>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p>
        </p:txBody>
      </p:sp>
      <p:grpSp>
        <p:nvGrpSpPr>
          <p:cNvPr id="4" name="组合 3">
            <a:extLst>
              <a:ext uri="{FF2B5EF4-FFF2-40B4-BE49-F238E27FC236}">
                <a16:creationId xmlns:a16="http://schemas.microsoft.com/office/drawing/2014/main" id="{DFD4C0E0-9D7A-49E0-8750-CE6D3EC40070}"/>
              </a:ext>
            </a:extLst>
          </p:cNvPr>
          <p:cNvGrpSpPr/>
          <p:nvPr/>
        </p:nvGrpSpPr>
        <p:grpSpPr>
          <a:xfrm>
            <a:off x="1218438" y="1074260"/>
            <a:ext cx="2468118" cy="369870"/>
            <a:chOff x="7155444" y="740531"/>
            <a:chExt cx="3098165" cy="369870"/>
          </a:xfrm>
        </p:grpSpPr>
        <p:sp>
          <p:nvSpPr>
            <p:cNvPr id="5" name="矩形 4">
              <a:extLst>
                <a:ext uri="{FF2B5EF4-FFF2-40B4-BE49-F238E27FC236}">
                  <a16:creationId xmlns:a16="http://schemas.microsoft.com/office/drawing/2014/main" id="{745728EB-1932-42D2-BB95-C04F2A8CE4E2}"/>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基金退出情况情况</a:t>
              </a:r>
            </a:p>
          </p:txBody>
        </p:sp>
        <p:sp>
          <p:nvSpPr>
            <p:cNvPr id="6" name="等腰三角形 5">
              <a:extLst>
                <a:ext uri="{FF2B5EF4-FFF2-40B4-BE49-F238E27FC236}">
                  <a16:creationId xmlns:a16="http://schemas.microsoft.com/office/drawing/2014/main" id="{32027C38-7474-4F34-A204-BB914F1267A7}"/>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03DF9D2D-AE5A-4AB7-B9C0-43EE079DF84E}"/>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及退出</a:t>
            </a:r>
          </a:p>
        </p:txBody>
      </p:sp>
      <p:pic>
        <p:nvPicPr>
          <p:cNvPr id="9" name="图片 8">
            <a:extLst>
              <a:ext uri="{FF2B5EF4-FFF2-40B4-BE49-F238E27FC236}">
                <a16:creationId xmlns:a16="http://schemas.microsoft.com/office/drawing/2014/main" id="{F7FEA745-B801-4C12-AF3C-D3A071E34246}"/>
              </a:ext>
            </a:extLst>
          </p:cNvPr>
          <p:cNvPicPr>
            <a:picLocks noChangeAspect="1"/>
          </p:cNvPicPr>
          <p:nvPr/>
        </p:nvPicPr>
        <p:blipFill>
          <a:blip r:embed="rId2"/>
          <a:stretch>
            <a:fillRect/>
          </a:stretch>
        </p:blipFill>
        <p:spPr>
          <a:xfrm>
            <a:off x="4708444" y="1741287"/>
            <a:ext cx="4572396" cy="2743438"/>
          </a:xfrm>
          <a:prstGeom prst="rect">
            <a:avLst/>
          </a:prstGeom>
        </p:spPr>
      </p:pic>
      <p:pic>
        <p:nvPicPr>
          <p:cNvPr id="2" name="图片 1">
            <a:extLst>
              <a:ext uri="{FF2B5EF4-FFF2-40B4-BE49-F238E27FC236}">
                <a16:creationId xmlns:a16="http://schemas.microsoft.com/office/drawing/2014/main" id="{0C6652D1-27B2-46A1-86BF-99EFC5FCA0F5}"/>
              </a:ext>
            </a:extLst>
          </p:cNvPr>
          <p:cNvPicPr>
            <a:picLocks noChangeAspect="1"/>
          </p:cNvPicPr>
          <p:nvPr/>
        </p:nvPicPr>
        <p:blipFill>
          <a:blip r:embed="rId3"/>
          <a:stretch>
            <a:fillRect/>
          </a:stretch>
        </p:blipFill>
        <p:spPr>
          <a:xfrm>
            <a:off x="883470" y="1767833"/>
            <a:ext cx="4452956" cy="2716892"/>
          </a:xfrm>
          <a:prstGeom prst="rect">
            <a:avLst/>
          </a:prstGeom>
        </p:spPr>
      </p:pic>
    </p:spTree>
    <p:extLst>
      <p:ext uri="{BB962C8B-B14F-4D97-AF65-F5344CB8AC3E}">
        <p14:creationId xmlns:p14="http://schemas.microsoft.com/office/powerpoint/2010/main" val="159444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2455FD19-DA76-436C-8EFA-1FA1564C643D}"/>
              </a:ext>
            </a:extLst>
          </p:cNvPr>
          <p:cNvGrpSpPr/>
          <p:nvPr/>
        </p:nvGrpSpPr>
        <p:grpSpPr>
          <a:xfrm>
            <a:off x="330414" y="1100636"/>
            <a:ext cx="2975493" cy="369870"/>
            <a:chOff x="7155444" y="740531"/>
            <a:chExt cx="3098165" cy="369870"/>
          </a:xfrm>
        </p:grpSpPr>
        <p:sp>
          <p:nvSpPr>
            <p:cNvPr id="5" name="矩形 4">
              <a:extLst>
                <a:ext uri="{FF2B5EF4-FFF2-40B4-BE49-F238E27FC236}">
                  <a16:creationId xmlns:a16="http://schemas.microsoft.com/office/drawing/2014/main" id="{F80D0CF8-A912-4577-8742-593D720E685A}"/>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p>
          </p:txBody>
        </p:sp>
        <p:sp>
          <p:nvSpPr>
            <p:cNvPr id="6" name="等腰三角形 5">
              <a:extLst>
                <a:ext uri="{FF2B5EF4-FFF2-40B4-BE49-F238E27FC236}">
                  <a16:creationId xmlns:a16="http://schemas.microsoft.com/office/drawing/2014/main" id="{1AE23381-DA79-48F2-8786-4B57B714772F}"/>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a:extLst>
              <a:ext uri="{FF2B5EF4-FFF2-40B4-BE49-F238E27FC236}">
                <a16:creationId xmlns:a16="http://schemas.microsoft.com/office/drawing/2014/main" id="{C031BE98-A4CB-4D70-B7E2-7A08C11CB145}"/>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并购</a:t>
            </a:r>
          </a:p>
        </p:txBody>
      </p:sp>
      <p:sp>
        <p:nvSpPr>
          <p:cNvPr id="11" name="文本框 10">
            <a:extLst>
              <a:ext uri="{FF2B5EF4-FFF2-40B4-BE49-F238E27FC236}">
                <a16:creationId xmlns:a16="http://schemas.microsoft.com/office/drawing/2014/main" id="{44F5AB08-A461-41C5-BB26-0815777B6AAE}"/>
              </a:ext>
            </a:extLst>
          </p:cNvPr>
          <p:cNvSpPr txBox="1"/>
          <p:nvPr/>
        </p:nvSpPr>
        <p:spPr>
          <a:xfrm>
            <a:off x="867600" y="4522295"/>
            <a:ext cx="7535008" cy="1685846"/>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月共发生上市公司对非上市公司的并购事件</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100</a:t>
            </a:r>
            <a:r>
              <a:rPr lang="zh-CN" altLang="en-US" sz="1400" dirty="0">
                <a:latin typeface="微软雅黑" panose="020B0503020204020204" pitchFamily="34" charset="-122"/>
                <a:ea typeface="微软雅黑" panose="020B0503020204020204" pitchFamily="34" charset="-122"/>
              </a:rPr>
              <a:t>起，涉及规模总计</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188.08</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64</a:t>
            </a:r>
            <a:r>
              <a:rPr lang="zh-CN" altLang="en-US" sz="1400" dirty="0">
                <a:latin typeface="微软雅黑" panose="020B0503020204020204" pitchFamily="34" charset="-122"/>
                <a:ea typeface="微软雅黑" panose="020B0503020204020204" pitchFamily="34" charset="-122"/>
              </a:rPr>
              <a:t>家，进行中的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rPr>
              <a:t>家，达成转让意向的有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14</a:t>
            </a:r>
            <a:r>
              <a:rPr lang="zh-CN" altLang="en-US" sz="1400" dirty="0">
                <a:latin typeface="微软雅黑" panose="020B0503020204020204" pitchFamily="34" charset="-122"/>
                <a:ea typeface="微软雅黑" panose="020B0503020204020204" pitchFamily="34" charset="-122"/>
              </a:rPr>
              <a:t>家，已经签署转让协议的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16</a:t>
            </a:r>
            <a:r>
              <a:rPr lang="zh-CN" altLang="en-US" sz="1400" dirty="0">
                <a:latin typeface="微软雅黑" panose="020B0503020204020204" pitchFamily="34" charset="-122"/>
                <a:ea typeface="微软雅黑" panose="020B0503020204020204" pitchFamily="34" charset="-122"/>
              </a:rPr>
              <a:t>家，股东大会通过的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rPr>
              <a:t>家。</a:t>
            </a:r>
          </a:p>
        </p:txBody>
      </p:sp>
      <p:pic>
        <p:nvPicPr>
          <p:cNvPr id="9" name="图片 8">
            <a:extLst>
              <a:ext uri="{FF2B5EF4-FFF2-40B4-BE49-F238E27FC236}">
                <a16:creationId xmlns:a16="http://schemas.microsoft.com/office/drawing/2014/main" id="{4D4C7789-EA60-4BCE-A35D-ECC4E97943B1}"/>
              </a:ext>
            </a:extLst>
          </p:cNvPr>
          <p:cNvPicPr>
            <a:picLocks noChangeAspect="1"/>
          </p:cNvPicPr>
          <p:nvPr/>
        </p:nvPicPr>
        <p:blipFill>
          <a:blip r:embed="rId2"/>
          <a:stretch>
            <a:fillRect/>
          </a:stretch>
        </p:blipFill>
        <p:spPr>
          <a:xfrm>
            <a:off x="1532285" y="1758176"/>
            <a:ext cx="6079429" cy="2476446"/>
          </a:xfrm>
          <a:prstGeom prst="rect">
            <a:avLst/>
          </a:prstGeom>
        </p:spPr>
      </p:pic>
    </p:spTree>
    <p:extLst>
      <p:ext uri="{BB962C8B-B14F-4D97-AF65-F5344CB8AC3E}">
        <p14:creationId xmlns:p14="http://schemas.microsoft.com/office/powerpoint/2010/main" val="169043994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EA3B061A-F4CD-48FE-949B-A9F6089DE5E0}"/>
              </a:ext>
            </a:extLst>
          </p:cNvPr>
          <p:cNvSpPr/>
          <p:nvPr/>
        </p:nvSpPr>
        <p:spPr>
          <a:xfrm>
            <a:off x="180943" y="995448"/>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上市公司并购非上市公司金额前五</a:t>
            </a:r>
          </a:p>
        </p:txBody>
      </p:sp>
      <p:pic>
        <p:nvPicPr>
          <p:cNvPr id="2" name="图片 1">
            <a:extLst>
              <a:ext uri="{FF2B5EF4-FFF2-40B4-BE49-F238E27FC236}">
                <a16:creationId xmlns:a16="http://schemas.microsoft.com/office/drawing/2014/main" id="{8471595F-BF18-4B95-A4A1-7ADEC0DD9BCF}"/>
              </a:ext>
            </a:extLst>
          </p:cNvPr>
          <p:cNvPicPr>
            <a:picLocks noChangeAspect="1"/>
          </p:cNvPicPr>
          <p:nvPr/>
        </p:nvPicPr>
        <p:blipFill>
          <a:blip r:embed="rId2"/>
          <a:stretch>
            <a:fillRect/>
          </a:stretch>
        </p:blipFill>
        <p:spPr>
          <a:xfrm>
            <a:off x="186080" y="1890961"/>
            <a:ext cx="8771840" cy="3076077"/>
          </a:xfrm>
          <a:prstGeom prst="rect">
            <a:avLst/>
          </a:prstGeom>
        </p:spPr>
      </p:pic>
    </p:spTree>
    <p:extLst>
      <p:ext uri="{BB962C8B-B14F-4D97-AF65-F5344CB8AC3E}">
        <p14:creationId xmlns:p14="http://schemas.microsoft.com/office/powerpoint/2010/main" val="333188165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9B192C6C-C867-4A40-BD67-F10C5AAB7ABD}"/>
              </a:ext>
            </a:extLst>
          </p:cNvPr>
          <p:cNvGrpSpPr/>
          <p:nvPr/>
        </p:nvGrpSpPr>
        <p:grpSpPr>
          <a:xfrm>
            <a:off x="1337607" y="958527"/>
            <a:ext cx="2482389" cy="369870"/>
            <a:chOff x="7155445" y="740531"/>
            <a:chExt cx="3098164" cy="369870"/>
          </a:xfrm>
        </p:grpSpPr>
        <p:sp>
          <p:nvSpPr>
            <p:cNvPr id="3" name="矩形 2">
              <a:extLst>
                <a:ext uri="{FF2B5EF4-FFF2-40B4-BE49-F238E27FC236}">
                  <a16:creationId xmlns:a16="http://schemas.microsoft.com/office/drawing/2014/main" id="{3D998EF2-C2E1-47F6-A49E-03E08AD1E6E9}"/>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a:extLst>
                <a:ext uri="{FF2B5EF4-FFF2-40B4-BE49-F238E27FC236}">
                  <a16:creationId xmlns:a16="http://schemas.microsoft.com/office/drawing/2014/main" id="{3E45F51D-D3B3-4534-BF36-2EA891BD3E86}"/>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A0CA3F26-CEE2-44B9-931A-95143DC64952}"/>
              </a:ext>
            </a:extLst>
          </p:cNvPr>
          <p:cNvGrpSpPr/>
          <p:nvPr/>
        </p:nvGrpSpPr>
        <p:grpSpPr>
          <a:xfrm>
            <a:off x="1338885" y="1484903"/>
            <a:ext cx="1172437" cy="941082"/>
            <a:chOff x="415341" y="1328632"/>
            <a:chExt cx="1172437" cy="838730"/>
          </a:xfrm>
        </p:grpSpPr>
        <p:grpSp>
          <p:nvGrpSpPr>
            <p:cNvPr id="6" name="组合 5">
              <a:extLst>
                <a:ext uri="{FF2B5EF4-FFF2-40B4-BE49-F238E27FC236}">
                  <a16:creationId xmlns:a16="http://schemas.microsoft.com/office/drawing/2014/main" id="{13478204-CE06-4728-AFC8-400537D2C8E5}"/>
                </a:ext>
              </a:extLst>
            </p:cNvPr>
            <p:cNvGrpSpPr/>
            <p:nvPr/>
          </p:nvGrpSpPr>
          <p:grpSpPr>
            <a:xfrm>
              <a:off x="415341" y="1328632"/>
              <a:ext cx="1172437" cy="667569"/>
              <a:chOff x="539468" y="1205342"/>
              <a:chExt cx="1172437" cy="667569"/>
            </a:xfrm>
          </p:grpSpPr>
          <p:sp>
            <p:nvSpPr>
              <p:cNvPr id="8" name="文本框 7">
                <a:extLst>
                  <a:ext uri="{FF2B5EF4-FFF2-40B4-BE49-F238E27FC236}">
                    <a16:creationId xmlns:a16="http://schemas.microsoft.com/office/drawing/2014/main" id="{EB61FB0A-0FCC-4961-92CC-07B45FE21899}"/>
                  </a:ext>
                </a:extLst>
              </p:cNvPr>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a:extLst>
                  <a:ext uri="{FF2B5EF4-FFF2-40B4-BE49-F238E27FC236}">
                    <a16:creationId xmlns:a16="http://schemas.microsoft.com/office/drawing/2014/main" id="{B201B6FA-510C-4E91-9D74-D6338F17BF33}"/>
                  </a:ext>
                </a:extLst>
              </p:cNvPr>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a:extLst>
                  <a:ext uri="{FF2B5EF4-FFF2-40B4-BE49-F238E27FC236}">
                    <a16:creationId xmlns:a16="http://schemas.microsoft.com/office/drawing/2014/main" id="{8BDC0793-0BF1-4BE1-8BD2-98B467366E0A}"/>
                  </a:ext>
                </a:extLst>
              </p:cNvPr>
              <p:cNvSpPr txBox="1"/>
              <p:nvPr/>
            </p:nvSpPr>
            <p:spPr>
              <a:xfrm>
                <a:off x="612365" y="1461456"/>
                <a:ext cx="870751" cy="411455"/>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9997</a:t>
                </a:r>
                <a:endParaRPr lang="zh-CN" altLang="en-US" sz="2400" b="1" dirty="0">
                  <a:solidFill>
                    <a:srgbClr val="FF0000"/>
                  </a:solidFill>
                  <a:latin typeface="Arial" panose="020B0604020202020204" pitchFamily="34" charset="0"/>
                  <a:cs typeface="Arial" panose="020B0604020202020204" pitchFamily="34" charset="0"/>
                </a:endParaRPr>
              </a:p>
            </p:txBody>
          </p:sp>
        </p:grpSp>
        <p:sp>
          <p:nvSpPr>
            <p:cNvPr id="7" name="文本框 6">
              <a:extLst>
                <a:ext uri="{FF2B5EF4-FFF2-40B4-BE49-F238E27FC236}">
                  <a16:creationId xmlns:a16="http://schemas.microsoft.com/office/drawing/2014/main" id="{E13DFBB9-9F73-4410-9816-C0F3E6124772}"/>
                </a:ext>
              </a:extLst>
            </p:cNvPr>
            <p:cNvSpPr txBox="1"/>
            <p:nvPr/>
          </p:nvSpPr>
          <p:spPr>
            <a:xfrm>
              <a:off x="964710" y="1893059"/>
              <a:ext cx="442750" cy="274303"/>
            </a:xfrm>
            <a:prstGeom prst="rect">
              <a:avLst/>
            </a:prstGeom>
            <a:noFill/>
          </p:spPr>
          <p:txBody>
            <a:bodyPr wrap="none" rtlCol="0">
              <a:spAutoFit/>
            </a:bodyPr>
            <a:lstStyle/>
            <a:p>
              <a:r>
                <a:rPr lang="en-US" altLang="zh-CN" sz="1400" b="1" dirty="0">
                  <a:solidFill>
                    <a:srgbClr val="00B050"/>
                  </a:solidFill>
                  <a:latin typeface="Arial" panose="020B0604020202020204" pitchFamily="34" charset="0"/>
                  <a:cs typeface="Arial" panose="020B0604020202020204" pitchFamily="34" charset="0"/>
                </a:rPr>
                <a:t>-43</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a:extLst>
              <a:ext uri="{FF2B5EF4-FFF2-40B4-BE49-F238E27FC236}">
                <a16:creationId xmlns:a16="http://schemas.microsoft.com/office/drawing/2014/main" id="{E9322C8B-9E29-4006-A6BF-E2473C8BE5AA}"/>
              </a:ext>
            </a:extLst>
          </p:cNvPr>
          <p:cNvGrpSpPr/>
          <p:nvPr/>
        </p:nvGrpSpPr>
        <p:grpSpPr>
          <a:xfrm>
            <a:off x="2842503" y="1480603"/>
            <a:ext cx="1995494" cy="982143"/>
            <a:chOff x="1918959" y="1157696"/>
            <a:chExt cx="1995494" cy="982143"/>
          </a:xfrm>
        </p:grpSpPr>
        <p:sp>
          <p:nvSpPr>
            <p:cNvPr id="12" name="矩形: 对角圆角 11">
              <a:extLst>
                <a:ext uri="{FF2B5EF4-FFF2-40B4-BE49-F238E27FC236}">
                  <a16:creationId xmlns:a16="http://schemas.microsoft.com/office/drawing/2014/main" id="{2EA4BD2D-7BB0-44D6-BB4F-D686B1F19CD4}"/>
                </a:ext>
              </a:extLst>
            </p:cNvPr>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9299</a:t>
              </a:r>
              <a:endParaRPr lang="zh-CN" altLang="en-US" b="1" dirty="0">
                <a:solidFill>
                  <a:schemeClr val="tx1"/>
                </a:solidFill>
                <a:latin typeface="Arial" panose="020B0604020202020204" pitchFamily="34" charset="0"/>
                <a:cs typeface="Arial" panose="020B0604020202020204" pitchFamily="34" charset="0"/>
              </a:endParaRPr>
            </a:p>
          </p:txBody>
        </p:sp>
        <p:sp>
          <p:nvSpPr>
            <p:cNvPr id="13" name="矩形: 对角圆角 12">
              <a:extLst>
                <a:ext uri="{FF2B5EF4-FFF2-40B4-BE49-F238E27FC236}">
                  <a16:creationId xmlns:a16="http://schemas.microsoft.com/office/drawing/2014/main" id="{E9BFC642-B02F-42CE-A0F3-81D4EB4EBB6A}"/>
                </a:ext>
              </a:extLst>
            </p:cNvPr>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698</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a:extLst>
                <a:ext uri="{FF2B5EF4-FFF2-40B4-BE49-F238E27FC236}">
                  <a16:creationId xmlns:a16="http://schemas.microsoft.com/office/drawing/2014/main" id="{2DE025C8-D2B4-4351-A37A-480E4C6B5A8C}"/>
                </a:ext>
              </a:extLst>
            </p:cNvPr>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a:extLst>
                <a:ext uri="{FF2B5EF4-FFF2-40B4-BE49-F238E27FC236}">
                  <a16:creationId xmlns:a16="http://schemas.microsoft.com/office/drawing/2014/main" id="{EEEA569F-67A2-498A-856B-0A5CE250ECD9}"/>
                </a:ext>
              </a:extLst>
            </p:cNvPr>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a:extLst>
                <a:ext uri="{FF2B5EF4-FFF2-40B4-BE49-F238E27FC236}">
                  <a16:creationId xmlns:a16="http://schemas.microsoft.com/office/drawing/2014/main" id="{11FF2029-8C62-4408-85B5-64D88780B96D}"/>
                </a:ext>
              </a:extLst>
            </p:cNvPr>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a:extLst>
              <a:ext uri="{FF2B5EF4-FFF2-40B4-BE49-F238E27FC236}">
                <a16:creationId xmlns:a16="http://schemas.microsoft.com/office/drawing/2014/main" id="{FB4E71C6-B436-4442-9C65-9EE676C1FB77}"/>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sp>
        <p:nvSpPr>
          <p:cNvPr id="28" name="文本框 27">
            <a:extLst>
              <a:ext uri="{FF2B5EF4-FFF2-40B4-BE49-F238E27FC236}">
                <a16:creationId xmlns:a16="http://schemas.microsoft.com/office/drawing/2014/main" id="{CDDCE5CB-BE7D-4CB2-9CC9-4CDD644C1426}"/>
              </a:ext>
            </a:extLst>
          </p:cNvPr>
          <p:cNvSpPr txBox="1"/>
          <p:nvPr/>
        </p:nvSpPr>
        <p:spPr>
          <a:xfrm>
            <a:off x="703972" y="5572050"/>
            <a:ext cx="7736055" cy="830997"/>
          </a:xfrm>
          <a:prstGeom prst="rect">
            <a:avLst/>
          </a:prstGeom>
          <a:noFill/>
        </p:spPr>
        <p:txBody>
          <a:bodyPr wrap="square" rtlCol="0">
            <a:spAutoFit/>
          </a:bodyPr>
          <a:lstStyle/>
          <a:p>
            <a:pPr algn="just" defTabSz="914400"/>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月新三板挂牌企业总数净减少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43</a:t>
            </a:r>
            <a:r>
              <a:rPr lang="zh-CN" altLang="en-US" sz="1400" dirty="0">
                <a:solidFill>
                  <a:prstClr val="black"/>
                </a:solidFill>
                <a:latin typeface="微软雅黑" panose="020B0503020204020204" pitchFamily="34" charset="-122"/>
                <a:ea typeface="微软雅黑" panose="020B0503020204020204" pitchFamily="34" charset="-122"/>
              </a:rPr>
              <a:t>家；按市场分布，基础层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9299</a:t>
            </a:r>
            <a:r>
              <a:rPr lang="zh-CN" altLang="en-US" sz="1400" dirty="0">
                <a:solidFill>
                  <a:prstClr val="black"/>
                </a:solidFill>
                <a:latin typeface="微软雅黑" panose="020B0503020204020204" pitchFamily="34" charset="-122"/>
                <a:ea typeface="微软雅黑" panose="020B0503020204020204" pitchFamily="34" charset="-122"/>
              </a:rPr>
              <a:t>家，创新层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698</a:t>
            </a:r>
            <a:r>
              <a:rPr lang="zh-CN" altLang="en-US" sz="1400" dirty="0">
                <a:solidFill>
                  <a:prstClr val="black"/>
                </a:solidFill>
                <a:latin typeface="微软雅黑" panose="020B0503020204020204" pitchFamily="34" charset="-122"/>
                <a:ea typeface="微软雅黑" panose="020B0503020204020204" pitchFamily="34" charset="-122"/>
              </a:rPr>
              <a:t>家；按转让方式分布，竞价交易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9089</a:t>
            </a:r>
            <a:r>
              <a:rPr lang="zh-CN" altLang="en-US" sz="1400" dirty="0">
                <a:solidFill>
                  <a:prstClr val="black"/>
                </a:solidFill>
                <a:latin typeface="微软雅黑" panose="020B0503020204020204" pitchFamily="34" charset="-122"/>
                <a:ea typeface="微软雅黑" panose="020B0503020204020204" pitchFamily="34" charset="-122"/>
              </a:rPr>
              <a:t>家，做市交易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908</a:t>
            </a:r>
            <a:r>
              <a:rPr lang="zh-CN" altLang="en-US" sz="1400" dirty="0">
                <a:solidFill>
                  <a:prstClr val="black"/>
                </a:solidFill>
                <a:latin typeface="微软雅黑" panose="020B0503020204020204" pitchFamily="34" charset="-122"/>
                <a:ea typeface="微软雅黑" panose="020B0503020204020204" pitchFamily="34" charset="-122"/>
              </a:rPr>
              <a:t>家。</a:t>
            </a:r>
          </a:p>
        </p:txBody>
      </p:sp>
      <p:grpSp>
        <p:nvGrpSpPr>
          <p:cNvPr id="29" name="组合 28">
            <a:extLst>
              <a:ext uri="{FF2B5EF4-FFF2-40B4-BE49-F238E27FC236}">
                <a16:creationId xmlns:a16="http://schemas.microsoft.com/office/drawing/2014/main" id="{9E4E193A-9FF1-458C-ACDB-9F72A2976DE6}"/>
              </a:ext>
            </a:extLst>
          </p:cNvPr>
          <p:cNvGrpSpPr/>
          <p:nvPr/>
        </p:nvGrpSpPr>
        <p:grpSpPr>
          <a:xfrm>
            <a:off x="5246410" y="1468207"/>
            <a:ext cx="1995494" cy="982143"/>
            <a:chOff x="1918959" y="1157696"/>
            <a:chExt cx="1995494" cy="982143"/>
          </a:xfrm>
        </p:grpSpPr>
        <p:sp>
          <p:nvSpPr>
            <p:cNvPr id="30" name="矩形: 对角圆角 29">
              <a:extLst>
                <a:ext uri="{FF2B5EF4-FFF2-40B4-BE49-F238E27FC236}">
                  <a16:creationId xmlns:a16="http://schemas.microsoft.com/office/drawing/2014/main" id="{E5769DDC-1280-4EF3-971B-BAC172B7DD4A}"/>
                </a:ext>
              </a:extLst>
            </p:cNvPr>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9089</a:t>
              </a:r>
              <a:endParaRPr lang="zh-CN" altLang="en-US" b="1" dirty="0">
                <a:solidFill>
                  <a:schemeClr val="tx1"/>
                </a:solidFill>
                <a:latin typeface="Arial" panose="020B0604020202020204" pitchFamily="34" charset="0"/>
                <a:cs typeface="Arial" panose="020B0604020202020204" pitchFamily="34" charset="0"/>
              </a:endParaRPr>
            </a:p>
          </p:txBody>
        </p:sp>
        <p:sp>
          <p:nvSpPr>
            <p:cNvPr id="31" name="矩形: 对角圆角 30">
              <a:extLst>
                <a:ext uri="{FF2B5EF4-FFF2-40B4-BE49-F238E27FC236}">
                  <a16:creationId xmlns:a16="http://schemas.microsoft.com/office/drawing/2014/main" id="{32FE909F-D176-4698-BAD1-ACC06024D67E}"/>
                </a:ext>
              </a:extLst>
            </p:cNvPr>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908</a:t>
              </a:r>
              <a:endParaRPr lang="zh-CN" altLang="en-US" b="1" dirty="0">
                <a:solidFill>
                  <a:schemeClr val="tx1"/>
                </a:solidFill>
                <a:latin typeface="Arial" panose="020B0604020202020204" pitchFamily="34" charset="0"/>
                <a:cs typeface="Arial" panose="020B0604020202020204" pitchFamily="34" charset="0"/>
              </a:endParaRPr>
            </a:p>
          </p:txBody>
        </p:sp>
        <p:sp>
          <p:nvSpPr>
            <p:cNvPr id="32" name="文本框 31">
              <a:extLst>
                <a:ext uri="{FF2B5EF4-FFF2-40B4-BE49-F238E27FC236}">
                  <a16:creationId xmlns:a16="http://schemas.microsoft.com/office/drawing/2014/main" id="{65328ADF-8F4F-44CD-B606-BE763701DDB8}"/>
                </a:ext>
              </a:extLst>
            </p:cNvPr>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a:extLst>
                <a:ext uri="{FF2B5EF4-FFF2-40B4-BE49-F238E27FC236}">
                  <a16:creationId xmlns:a16="http://schemas.microsoft.com/office/drawing/2014/main" id="{E10FAF5A-D9BB-4BBA-A172-26E24802A064}"/>
                </a:ext>
              </a:extLst>
            </p:cNvPr>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a:extLst>
                <a:ext uri="{FF2B5EF4-FFF2-40B4-BE49-F238E27FC236}">
                  <a16:creationId xmlns:a16="http://schemas.microsoft.com/office/drawing/2014/main" id="{A8E4A047-7DB0-42AA-B6A5-6B6D40248271}"/>
                </a:ext>
              </a:extLst>
            </p:cNvPr>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pic>
        <p:nvPicPr>
          <p:cNvPr id="17" name="图片 16">
            <a:extLst>
              <a:ext uri="{FF2B5EF4-FFF2-40B4-BE49-F238E27FC236}">
                <a16:creationId xmlns:a16="http://schemas.microsoft.com/office/drawing/2014/main" id="{EFF1251D-FDF9-4435-B306-D92EA3711E2E}"/>
              </a:ext>
            </a:extLst>
          </p:cNvPr>
          <p:cNvPicPr>
            <a:picLocks noChangeAspect="1"/>
          </p:cNvPicPr>
          <p:nvPr/>
        </p:nvPicPr>
        <p:blipFill>
          <a:blip r:embed="rId3"/>
          <a:stretch>
            <a:fillRect/>
          </a:stretch>
        </p:blipFill>
        <p:spPr>
          <a:xfrm>
            <a:off x="1619400" y="2581065"/>
            <a:ext cx="5905197" cy="2950098"/>
          </a:xfrm>
          <a:prstGeom prst="rect">
            <a:avLst/>
          </a:prstGeom>
        </p:spPr>
      </p:pic>
    </p:spTree>
    <p:extLst>
      <p:ext uri="{BB962C8B-B14F-4D97-AF65-F5344CB8AC3E}">
        <p14:creationId xmlns:p14="http://schemas.microsoft.com/office/powerpoint/2010/main" val="3550808445"/>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C1C21C4A-679A-41B3-8EB9-4C82392B6C2C}"/>
              </a:ext>
            </a:extLst>
          </p:cNvPr>
          <p:cNvGrpSpPr/>
          <p:nvPr/>
        </p:nvGrpSpPr>
        <p:grpSpPr>
          <a:xfrm>
            <a:off x="1337607" y="958527"/>
            <a:ext cx="2482389" cy="369870"/>
            <a:chOff x="7155445" y="740531"/>
            <a:chExt cx="3098164" cy="369870"/>
          </a:xfrm>
        </p:grpSpPr>
        <p:sp>
          <p:nvSpPr>
            <p:cNvPr id="4" name="矩形 3">
              <a:extLst>
                <a:ext uri="{FF2B5EF4-FFF2-40B4-BE49-F238E27FC236}">
                  <a16:creationId xmlns:a16="http://schemas.microsoft.com/office/drawing/2014/main" id="{1189DE31-5A7F-4E03-87C1-36039B7EFF3C}"/>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新三板摘挂牌概况</a:t>
              </a:r>
            </a:p>
          </p:txBody>
        </p:sp>
        <p:sp>
          <p:nvSpPr>
            <p:cNvPr id="5" name="等腰三角形 4">
              <a:extLst>
                <a:ext uri="{FF2B5EF4-FFF2-40B4-BE49-F238E27FC236}">
                  <a16:creationId xmlns:a16="http://schemas.microsoft.com/office/drawing/2014/main" id="{CF3E3996-F9F9-48C2-8F1B-E5A05551C90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a:extLst>
              <a:ext uri="{FF2B5EF4-FFF2-40B4-BE49-F238E27FC236}">
                <a16:creationId xmlns:a16="http://schemas.microsoft.com/office/drawing/2014/main" id="{DC503CDB-B2D2-4BA3-A46B-E9F47464B1AE}"/>
              </a:ext>
            </a:extLst>
          </p:cNvPr>
          <p:cNvSpPr txBox="1"/>
          <p:nvPr/>
        </p:nvSpPr>
        <p:spPr>
          <a:xfrm>
            <a:off x="1581022" y="5018405"/>
            <a:ext cx="5981955" cy="1455014"/>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月新三板挂牌企业总数继续减少，摘牌家数较上月大幅减少，截止</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31</a:t>
            </a:r>
            <a:r>
              <a:rPr lang="zh-CN" altLang="en-US" sz="1400" dirty="0">
                <a:solidFill>
                  <a:prstClr val="black"/>
                </a:solidFill>
                <a:latin typeface="微软雅黑" panose="020B0503020204020204" pitchFamily="34" charset="-122"/>
                <a:ea typeface="微软雅黑" panose="020B0503020204020204" pitchFamily="34" charset="-122"/>
              </a:rPr>
              <a:t>日，挂牌企业总数为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9997</a:t>
            </a:r>
            <a:r>
              <a:rPr lang="zh-CN" altLang="en-US" sz="1400" dirty="0">
                <a:solidFill>
                  <a:prstClr val="black"/>
                </a:solidFill>
                <a:latin typeface="微软雅黑" panose="020B0503020204020204" pitchFamily="34" charset="-122"/>
                <a:ea typeface="微软雅黑" panose="020B0503020204020204" pitchFamily="34" charset="-122"/>
              </a:rPr>
              <a:t>家，净减少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43</a:t>
            </a:r>
            <a:r>
              <a:rPr lang="zh-CN" altLang="en-US" sz="1400" dirty="0">
                <a:solidFill>
                  <a:prstClr val="black"/>
                </a:solidFill>
                <a:latin typeface="微软雅黑" panose="020B0503020204020204" pitchFamily="34" charset="-122"/>
                <a:ea typeface="微软雅黑" panose="020B0503020204020204" pitchFamily="34" charset="-122"/>
              </a:rPr>
              <a:t>家。</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月新增挂牌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21</a:t>
            </a:r>
            <a:r>
              <a:rPr lang="zh-CN" altLang="en-US" sz="1400" dirty="0">
                <a:solidFill>
                  <a:prstClr val="black"/>
                </a:solidFill>
                <a:latin typeface="微软雅黑" panose="020B0503020204020204" pitchFamily="34" charset="-122"/>
                <a:ea typeface="微软雅黑" panose="020B0503020204020204" pitchFamily="34" charset="-122"/>
              </a:rPr>
              <a:t>家，摘牌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53</a:t>
            </a:r>
            <a:r>
              <a:rPr lang="zh-CN" altLang="en-US" sz="1400" dirty="0">
                <a:solidFill>
                  <a:prstClr val="black"/>
                </a:solidFill>
                <a:latin typeface="微软雅黑" panose="020B0503020204020204" pitchFamily="34" charset="-122"/>
                <a:ea typeface="微软雅黑" panose="020B0503020204020204" pitchFamily="34" charset="-122"/>
              </a:rPr>
              <a:t>家。其中，转板摘牌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solidFill>
                  <a:prstClr val="black"/>
                </a:solidFill>
                <a:latin typeface="微软雅黑" panose="020B0503020204020204" pitchFamily="34" charset="-122"/>
                <a:ea typeface="微软雅黑" panose="020B0503020204020204" pitchFamily="34" charset="-122"/>
              </a:rPr>
              <a:t>家。</a:t>
            </a:r>
          </a:p>
        </p:txBody>
      </p:sp>
      <p:sp>
        <p:nvSpPr>
          <p:cNvPr id="9" name="Rectangle 2">
            <a:extLst>
              <a:ext uri="{FF2B5EF4-FFF2-40B4-BE49-F238E27FC236}">
                <a16:creationId xmlns:a16="http://schemas.microsoft.com/office/drawing/2014/main" id="{26EE0B21-EBD8-4AD1-9859-EE8367586F64}"/>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pic>
        <p:nvPicPr>
          <p:cNvPr id="7" name="图片 6">
            <a:extLst>
              <a:ext uri="{FF2B5EF4-FFF2-40B4-BE49-F238E27FC236}">
                <a16:creationId xmlns:a16="http://schemas.microsoft.com/office/drawing/2014/main" id="{4AD74ADF-2227-4885-84BE-EB355B9BA939}"/>
              </a:ext>
            </a:extLst>
          </p:cNvPr>
          <p:cNvPicPr>
            <a:picLocks noChangeAspect="1"/>
          </p:cNvPicPr>
          <p:nvPr/>
        </p:nvPicPr>
        <p:blipFill>
          <a:blip r:embed="rId3"/>
          <a:stretch>
            <a:fillRect/>
          </a:stretch>
        </p:blipFill>
        <p:spPr>
          <a:xfrm>
            <a:off x="1691389" y="1506087"/>
            <a:ext cx="5761219" cy="3603048"/>
          </a:xfrm>
          <a:prstGeom prst="rect">
            <a:avLst/>
          </a:prstGeom>
        </p:spPr>
      </p:pic>
    </p:spTree>
    <p:extLst>
      <p:ext uri="{BB962C8B-B14F-4D97-AF65-F5344CB8AC3E}">
        <p14:creationId xmlns:p14="http://schemas.microsoft.com/office/powerpoint/2010/main" val="2219329840"/>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676AEDD-5A1C-45E5-801D-7E79DB6AF837}"/>
              </a:ext>
            </a:extLst>
          </p:cNvPr>
          <p:cNvSpPr txBox="1"/>
          <p:nvPr/>
        </p:nvSpPr>
        <p:spPr>
          <a:xfrm>
            <a:off x="215945" y="124690"/>
            <a:ext cx="1289135" cy="461665"/>
          </a:xfrm>
          <a:prstGeom prst="rect">
            <a:avLst/>
          </a:prstGeom>
          <a:noFill/>
        </p:spPr>
        <p:txBody>
          <a:bodyPr wrap="none" rtlCol="0">
            <a:spAutoFit/>
          </a:bodyPr>
          <a:lstStyle/>
          <a:p>
            <a:r>
              <a:rPr lang="en-US" altLang="zh-CN" sz="2400" dirty="0">
                <a:solidFill>
                  <a:srgbClr val="000798"/>
                </a:solidFill>
                <a:latin typeface="微软雅黑" panose="020B0503020204020204" pitchFamily="34" charset="-122"/>
                <a:ea typeface="微软雅黑" panose="020B0503020204020204" pitchFamily="34" charset="-122"/>
                <a:cs typeface="+mj-cs"/>
              </a:rPr>
              <a:t>5</a:t>
            </a:r>
            <a:r>
              <a:rPr lang="zh-CN" altLang="en-US" sz="2400" dirty="0">
                <a:solidFill>
                  <a:srgbClr val="000798"/>
                </a:solidFill>
                <a:latin typeface="微软雅黑" panose="020B0503020204020204" pitchFamily="34" charset="-122"/>
                <a:ea typeface="微软雅黑" panose="020B0503020204020204" pitchFamily="34" charset="-122"/>
                <a:cs typeface="+mj-cs"/>
              </a:rPr>
              <a:t>月小结</a:t>
            </a:r>
          </a:p>
        </p:txBody>
      </p:sp>
      <p:sp>
        <p:nvSpPr>
          <p:cNvPr id="3" name="文本框 2">
            <a:extLst>
              <a:ext uri="{FF2B5EF4-FFF2-40B4-BE49-F238E27FC236}">
                <a16:creationId xmlns:a16="http://schemas.microsoft.com/office/drawing/2014/main" id="{B1D5931A-7BD1-4077-A0C8-2A1351F278EF}"/>
              </a:ext>
            </a:extLst>
          </p:cNvPr>
          <p:cNvSpPr txBox="1"/>
          <p:nvPr/>
        </p:nvSpPr>
        <p:spPr>
          <a:xfrm>
            <a:off x="689627" y="1620187"/>
            <a:ext cx="7165403" cy="1657698"/>
          </a:xfrm>
          <a:prstGeom prst="rect">
            <a:avLst/>
          </a:prstGeom>
          <a:noFill/>
        </p:spPr>
        <p:txBody>
          <a:bodyPr wrap="square" rtlCol="0">
            <a:spAutoFit/>
          </a:bodyPr>
          <a:lstStyle/>
          <a:p>
            <a:pPr>
              <a:lnSpc>
                <a:spcPct val="150000"/>
              </a:lnSpc>
            </a:pPr>
            <a:r>
              <a:rPr lang="en-US" altLang="zh-CN" sz="1400" dirty="0">
                <a:latin typeface="黑体" panose="02010609060101010101" pitchFamily="49" charset="-122"/>
                <a:ea typeface="黑体" panose="02010609060101010101" pitchFamily="49" charset="-122"/>
              </a:rPr>
              <a:t> </a:t>
            </a:r>
            <a:r>
              <a:rPr lang="zh-CN" altLang="en-US" sz="1400" dirty="0">
                <a:latin typeface="黑体" panose="02010609060101010101" pitchFamily="49" charset="-122"/>
                <a:ea typeface="黑体" panose="02010609060101010101" pitchFamily="49" charset="-122"/>
              </a:rPr>
              <a:t>  继</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月一级市场出现回落后，</a:t>
            </a:r>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月融资表现较</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月又出现了一定程度的下滑，募集数量下滑</a:t>
            </a:r>
            <a:r>
              <a:rPr lang="en-US" altLang="zh-CN" sz="1400" dirty="0">
                <a:latin typeface="黑体" panose="02010609060101010101" pitchFamily="49" charset="-122"/>
                <a:ea typeface="黑体" panose="02010609060101010101" pitchFamily="49" charset="-122"/>
              </a:rPr>
              <a:t>50%</a:t>
            </a:r>
            <a:r>
              <a:rPr lang="zh-CN" altLang="en-US" sz="1400" dirty="0">
                <a:latin typeface="黑体" panose="02010609060101010101" pitchFamily="49" charset="-122"/>
                <a:ea typeface="黑体" panose="02010609060101010101" pitchFamily="49" charset="-122"/>
              </a:rPr>
              <a:t>。一方面由于</a:t>
            </a:r>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月份以来，基金发行频频出现延期募集的现象，延长募集期的基金数量较</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月大幅增加，另一方面受股市影响，资本市场吸金力度逐步减弱。投资方面，虽然投资事件较</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月有所减少，但投资规模出现了大幅上涨，主要因为蔚来汽车与亦庄国签订了</a:t>
            </a:r>
            <a:r>
              <a:rPr lang="en-US" altLang="zh-CN" sz="1400" dirty="0">
                <a:latin typeface="黑体" panose="02010609060101010101" pitchFamily="49" charset="-122"/>
                <a:ea typeface="黑体" panose="02010609060101010101" pitchFamily="49" charset="-122"/>
              </a:rPr>
              <a:t>100</a:t>
            </a:r>
            <a:r>
              <a:rPr lang="zh-CN" altLang="en-US" sz="1400" dirty="0">
                <a:latin typeface="黑体" panose="02010609060101010101" pitchFamily="49" charset="-122"/>
                <a:ea typeface="黑体" panose="02010609060101010101" pitchFamily="49" charset="-122"/>
              </a:rPr>
              <a:t>亿元的融资协议。本月投资热门行业依旧为</a:t>
            </a:r>
            <a:r>
              <a:rPr lang="en-US" altLang="zh-CN" sz="1400" dirty="0">
                <a:latin typeface="黑体" panose="02010609060101010101" pitchFamily="49" charset="-122"/>
                <a:ea typeface="黑体" panose="02010609060101010101" pitchFamily="49" charset="-122"/>
              </a:rPr>
              <a:t>IT</a:t>
            </a:r>
            <a:r>
              <a:rPr lang="zh-CN" altLang="en-US" sz="1400" dirty="0">
                <a:latin typeface="黑体" panose="02010609060101010101" pitchFamily="49" charset="-122"/>
                <a:ea typeface="黑体" panose="02010609060101010101" pitchFamily="49" charset="-122"/>
              </a:rPr>
              <a:t>及互联网。</a:t>
            </a:r>
            <a:endParaRPr lang="en-US" altLang="zh-CN" sz="1400" dirty="0">
              <a:latin typeface="黑体" panose="02010609060101010101" pitchFamily="49" charset="-122"/>
              <a:ea typeface="黑体" panose="02010609060101010101" pitchFamily="49" charset="-122"/>
            </a:endParaRPr>
          </a:p>
        </p:txBody>
      </p:sp>
      <p:grpSp>
        <p:nvGrpSpPr>
          <p:cNvPr id="4" name="组合 3">
            <a:extLst>
              <a:ext uri="{FF2B5EF4-FFF2-40B4-BE49-F238E27FC236}">
                <a16:creationId xmlns:a16="http://schemas.microsoft.com/office/drawing/2014/main" id="{23683D24-73C1-491E-8F46-039A91C5012C}"/>
              </a:ext>
            </a:extLst>
          </p:cNvPr>
          <p:cNvGrpSpPr/>
          <p:nvPr/>
        </p:nvGrpSpPr>
        <p:grpSpPr>
          <a:xfrm>
            <a:off x="215944" y="1099204"/>
            <a:ext cx="4627223" cy="369870"/>
            <a:chOff x="7155445" y="740531"/>
            <a:chExt cx="3098164" cy="369870"/>
          </a:xfrm>
        </p:grpSpPr>
        <p:sp>
          <p:nvSpPr>
            <p:cNvPr id="5" name="矩形 4">
              <a:extLst>
                <a:ext uri="{FF2B5EF4-FFF2-40B4-BE49-F238E27FC236}">
                  <a16:creationId xmlns:a16="http://schemas.microsoft.com/office/drawing/2014/main" id="{03BCF44F-8AF2-49C2-A6B7-6E090D9CD36F}"/>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基金募集降温，投资数量环比下滑</a:t>
              </a:r>
            </a:p>
          </p:txBody>
        </p:sp>
        <p:sp>
          <p:nvSpPr>
            <p:cNvPr id="6" name="等腰三角形 5">
              <a:extLst>
                <a:ext uri="{FF2B5EF4-FFF2-40B4-BE49-F238E27FC236}">
                  <a16:creationId xmlns:a16="http://schemas.microsoft.com/office/drawing/2014/main" id="{157AF9C2-79B1-49F0-94A4-B5428F014F3C}"/>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a:extLst>
              <a:ext uri="{FF2B5EF4-FFF2-40B4-BE49-F238E27FC236}">
                <a16:creationId xmlns:a16="http://schemas.microsoft.com/office/drawing/2014/main" id="{D50DC76B-ABA5-4EB4-B3D9-E3256F090918}"/>
              </a:ext>
            </a:extLst>
          </p:cNvPr>
          <p:cNvGrpSpPr/>
          <p:nvPr/>
        </p:nvGrpSpPr>
        <p:grpSpPr>
          <a:xfrm>
            <a:off x="215944" y="3429000"/>
            <a:ext cx="4933570" cy="369870"/>
            <a:chOff x="7155445" y="740531"/>
            <a:chExt cx="3098164" cy="369870"/>
          </a:xfrm>
        </p:grpSpPr>
        <p:sp>
          <p:nvSpPr>
            <p:cNvPr id="8" name="矩形 7">
              <a:extLst>
                <a:ext uri="{FF2B5EF4-FFF2-40B4-BE49-F238E27FC236}">
                  <a16:creationId xmlns:a16="http://schemas.microsoft.com/office/drawing/2014/main" id="{13C76060-2502-40B5-B0B0-BEB987A8A05C}"/>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稳步上升，科创板首批过会企业诞生</a:t>
              </a:r>
            </a:p>
          </p:txBody>
        </p:sp>
        <p:sp>
          <p:nvSpPr>
            <p:cNvPr id="9" name="等腰三角形 8">
              <a:extLst>
                <a:ext uri="{FF2B5EF4-FFF2-40B4-BE49-F238E27FC236}">
                  <a16:creationId xmlns:a16="http://schemas.microsoft.com/office/drawing/2014/main" id="{F234CBA6-896A-4DBC-807A-D8A07E018EF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195A0C80-6DDC-431C-AB86-24836CDDFE16}"/>
              </a:ext>
            </a:extLst>
          </p:cNvPr>
          <p:cNvSpPr txBox="1"/>
          <p:nvPr/>
        </p:nvSpPr>
        <p:spPr>
          <a:xfrm>
            <a:off x="689627" y="3798869"/>
            <a:ext cx="7165403" cy="2627194"/>
          </a:xfrm>
          <a:prstGeom prst="rect">
            <a:avLst/>
          </a:prstGeom>
          <a:noFill/>
        </p:spPr>
        <p:txBody>
          <a:bodyPr wrap="square" rtlCol="0">
            <a:spAutoFit/>
          </a:bodyPr>
          <a:lstStyle/>
          <a:p>
            <a:pPr>
              <a:lnSpc>
                <a:spcPct val="150000"/>
              </a:lnSpc>
            </a:pPr>
            <a:r>
              <a:rPr lang="zh-CN" altLang="en-US" sz="1400" dirty="0">
                <a:latin typeface="黑体" panose="02010609060101010101" pitchFamily="49" charset="-122"/>
                <a:ea typeface="黑体" panose="02010609060101010101" pitchFamily="49" charset="-122"/>
              </a:rPr>
              <a:t>  </a:t>
            </a:r>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月内地及香港</a:t>
            </a:r>
            <a:r>
              <a:rPr lang="en-US" altLang="zh-CN" sz="1400" dirty="0">
                <a:latin typeface="黑体" panose="02010609060101010101" pitchFamily="49" charset="-122"/>
                <a:ea typeface="黑体" panose="02010609060101010101" pitchFamily="49" charset="-122"/>
              </a:rPr>
              <a:t>IPO</a:t>
            </a:r>
            <a:r>
              <a:rPr lang="zh-CN" altLang="en-US" sz="1400" dirty="0">
                <a:latin typeface="黑体" panose="02010609060101010101" pitchFamily="49" charset="-122"/>
                <a:ea typeface="黑体" panose="02010609060101010101" pitchFamily="49" charset="-122"/>
              </a:rPr>
              <a:t>数量较</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月均小幅上升。整体来看</a:t>
            </a:r>
            <a:r>
              <a:rPr lang="en-US" altLang="zh-CN" sz="1400" dirty="0">
                <a:latin typeface="黑体" panose="02010609060101010101" pitchFamily="49" charset="-122"/>
                <a:ea typeface="黑体" panose="02010609060101010101" pitchFamily="49" charset="-122"/>
              </a:rPr>
              <a:t>5</a:t>
            </a:r>
            <a:r>
              <a:rPr lang="zh-CN" altLang="en-US" sz="1400" dirty="0">
                <a:latin typeface="黑体" panose="02010609060101010101" pitchFamily="49" charset="-122"/>
                <a:ea typeface="黑体" panose="02010609060101010101" pitchFamily="49" charset="-122"/>
              </a:rPr>
              <a:t>月</a:t>
            </a:r>
            <a:r>
              <a:rPr lang="en-US" altLang="zh-CN" sz="1400" dirty="0">
                <a:latin typeface="黑体" panose="02010609060101010101" pitchFamily="49" charset="-122"/>
                <a:ea typeface="黑体" panose="02010609060101010101" pitchFamily="49" charset="-122"/>
              </a:rPr>
              <a:t>A</a:t>
            </a:r>
            <a:r>
              <a:rPr lang="zh-CN" altLang="en-US" sz="1400" dirty="0">
                <a:latin typeface="黑体" panose="02010609060101010101" pitchFamily="49" charset="-122"/>
                <a:ea typeface="黑体" panose="02010609060101010101" pitchFamily="49" charset="-122"/>
              </a:rPr>
              <a:t>股</a:t>
            </a:r>
            <a:r>
              <a:rPr lang="en-US" altLang="zh-CN" sz="1400" dirty="0">
                <a:latin typeface="黑体" panose="02010609060101010101" pitchFamily="49" charset="-122"/>
                <a:ea typeface="黑体" panose="02010609060101010101" pitchFamily="49" charset="-122"/>
              </a:rPr>
              <a:t>IPO</a:t>
            </a:r>
            <a:r>
              <a:rPr lang="zh-CN" altLang="en-US" sz="1400" dirty="0">
                <a:latin typeface="黑体" panose="02010609060101010101" pitchFamily="49" charset="-122"/>
                <a:ea typeface="黑体" panose="02010609060101010101" pitchFamily="49" charset="-122"/>
              </a:rPr>
              <a:t>迎来罕见</a:t>
            </a:r>
            <a:r>
              <a:rPr lang="en-US" altLang="zh-CN" sz="1400" dirty="0">
                <a:latin typeface="黑体" panose="02010609060101010101" pitchFamily="49" charset="-122"/>
                <a:ea typeface="黑体" panose="02010609060101010101" pitchFamily="49" charset="-122"/>
              </a:rPr>
              <a:t>100%</a:t>
            </a:r>
            <a:r>
              <a:rPr lang="zh-CN" altLang="en-US" sz="1400" dirty="0">
                <a:latin typeface="黑体" panose="02010609060101010101" pitchFamily="49" charset="-122"/>
                <a:ea typeface="黑体" panose="02010609060101010101" pitchFamily="49" charset="-122"/>
              </a:rPr>
              <a:t>过会率，刷新</a:t>
            </a:r>
            <a:r>
              <a:rPr lang="en-US" altLang="zh-CN" sz="1400" dirty="0">
                <a:latin typeface="黑体" panose="02010609060101010101" pitchFamily="49" charset="-122"/>
                <a:ea typeface="黑体" panose="02010609060101010101" pitchFamily="49" charset="-122"/>
              </a:rPr>
              <a:t>2016</a:t>
            </a:r>
            <a:r>
              <a:rPr lang="zh-CN" altLang="en-US" sz="1400" dirty="0">
                <a:latin typeface="黑体" panose="02010609060101010101" pitchFamily="49" charset="-122"/>
                <a:ea typeface="黑体" panose="02010609060101010101" pitchFamily="49" charset="-122"/>
              </a:rPr>
              <a:t>年</a:t>
            </a:r>
            <a:r>
              <a:rPr lang="en-US" altLang="zh-CN" sz="1400" dirty="0">
                <a:latin typeface="黑体" panose="02010609060101010101" pitchFamily="49" charset="-122"/>
                <a:ea typeface="黑体" panose="02010609060101010101" pitchFamily="49" charset="-122"/>
              </a:rPr>
              <a:t>8</a:t>
            </a:r>
            <a:r>
              <a:rPr lang="zh-CN" altLang="en-US" sz="1400" dirty="0">
                <a:latin typeface="黑体" panose="02010609060101010101" pitchFamily="49" charset="-122"/>
                <a:ea typeface="黑体" panose="02010609060101010101" pitchFamily="49" charset="-122"/>
              </a:rPr>
              <a:t>月以来过会记录。纵观年初以来</a:t>
            </a:r>
            <a:r>
              <a:rPr lang="en-US" altLang="zh-CN" sz="1400" dirty="0">
                <a:latin typeface="黑体" panose="02010609060101010101" pitchFamily="49" charset="-122"/>
                <a:ea typeface="黑体" panose="02010609060101010101" pitchFamily="49" charset="-122"/>
              </a:rPr>
              <a:t>IPO</a:t>
            </a:r>
            <a:r>
              <a:rPr lang="zh-CN" altLang="en-US" sz="1400" dirty="0">
                <a:latin typeface="黑体" panose="02010609060101010101" pitchFamily="49" charset="-122"/>
                <a:ea typeface="黑体" panose="02010609060101010101" pitchFamily="49" charset="-122"/>
              </a:rPr>
              <a:t>上会与过会情况，加速趋势已较为明显。这也印证了证监会“发行常态化”的要求。最近，微芯生物、安集科技、天准科技</a:t>
            </a:r>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家企业全部通过科创板上市委的审议。科创板的到来，为众多新三板企业提供了通向资本市场的第三条路，科创板上市潮同时也是新三板企业的摘牌潮。某业内人士表示“加快融资节奏是很多公司摘牌新三板的主要因素。新三板的流动性太差了，也没有融资的优势和便利。”中科招商朱为绎表示：新三板符合条件的企业摘牌去科创板在一定程度上可能会对新三板造成比较大的抽水。</a:t>
            </a:r>
            <a:endParaRPr lang="en-US" altLang="zh-CN" sz="1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580579252"/>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8197D0F-18D0-4CCA-8F4C-912B60F9BAC5}"/>
              </a:ext>
            </a:extLst>
          </p:cNvPr>
          <p:cNvSpPr>
            <a:spLocks noChangeArrowheads="1"/>
          </p:cNvSpPr>
          <p:nvPr/>
        </p:nvSpPr>
        <p:spPr bwMode="auto">
          <a:xfrm>
            <a:off x="202889" y="998191"/>
            <a:ext cx="78501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zh-CN" altLang="en-US" sz="2200" dirty="0">
                <a:solidFill>
                  <a:srgbClr val="000066"/>
                </a:solidFill>
                <a:latin typeface="Times New Roman" panose="02020603050405020304" pitchFamily="18" charset="0"/>
                <a:ea typeface="幼圆" panose="02010509060101010101" pitchFamily="49" charset="-122"/>
              </a:rPr>
              <a:t>财务顾问及财务投资</a:t>
            </a:r>
            <a:endParaRPr lang="zh-CN" altLang="en-US" sz="2200" b="0" dirty="0">
              <a:solidFill>
                <a:srgbClr val="000000"/>
              </a:solidFill>
            </a:endParaRPr>
          </a:p>
        </p:txBody>
      </p:sp>
      <p:sp>
        <p:nvSpPr>
          <p:cNvPr id="3" name="内容占位符 2">
            <a:extLst>
              <a:ext uri="{FF2B5EF4-FFF2-40B4-BE49-F238E27FC236}">
                <a16:creationId xmlns:a16="http://schemas.microsoft.com/office/drawing/2014/main" id="{2365A770-5DA3-4955-87CB-7CFCD8EFE1CA}"/>
              </a:ext>
            </a:extLst>
          </p:cNvPr>
          <p:cNvSpPr txBox="1">
            <a:spLocks noChangeArrowheads="1"/>
          </p:cNvSpPr>
          <p:nvPr/>
        </p:nvSpPr>
        <p:spPr bwMode="auto">
          <a:xfrm>
            <a:off x="533400" y="15107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spcBef>
                <a:spcPct val="20000"/>
              </a:spcBef>
            </a:pPr>
            <a:r>
              <a:rPr lang="zh-CN" altLang="en-US" sz="1600" b="0" dirty="0">
                <a:solidFill>
                  <a:srgbClr val="0058B0"/>
                </a:solidFill>
                <a:ea typeface="幼圆" panose="02010509060101010101" pitchFamily="49" charset="-122"/>
              </a:rPr>
              <a:t>上市对于企业和股东仅是发展的一个里程碑</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对接资本市场后</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企业和股东需要适应更高的监管要求、更完善的公司治理、更复杂的资本运作。我们针对此类需求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整合了服务资源</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将财务顾问和财务投资作为载体</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致力为客户提供定制化的市值管理服务。</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我们的财务顾问团队依托自身专业背景及资源整合优势</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根据上市公司及其股东的需要</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提供投融资、资本运作、资产及债务重组、财务管理、发展战略等活动提供的咨询、分析、方案设计等服务。包括的服务有：上市公司再融资、股权激励、并购、股权融资、市值维护、战略投资等。</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我们的投资团队依托自身专业背景和独特判断</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根据市值管理的各项需求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设计投资结构</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进行各种形式的市值管理投资。其中包括：并购投资、再融资投资、战略投资、固定收益投资等。</a:t>
            </a:r>
          </a:p>
        </p:txBody>
      </p:sp>
      <p:sp>
        <p:nvSpPr>
          <p:cNvPr id="4" name="矩形 2">
            <a:extLst>
              <a:ext uri="{FF2B5EF4-FFF2-40B4-BE49-F238E27FC236}">
                <a16:creationId xmlns:a16="http://schemas.microsoft.com/office/drawing/2014/main" id="{88FF1F1B-7DA4-47DA-BEB6-6DD22F3D4188}"/>
              </a:ext>
            </a:extLst>
          </p:cNvPr>
          <p:cNvSpPr>
            <a:spLocks noChangeArrowheads="1"/>
          </p:cNvSpPr>
          <p:nvPr/>
        </p:nvSpPr>
        <p:spPr bwMode="auto">
          <a:xfrm>
            <a:off x="166255" y="99752"/>
            <a:ext cx="2031325"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r>
              <a:rPr lang="zh-CN" altLang="en-US" sz="2400" b="0" dirty="0">
                <a:solidFill>
                  <a:srgbClr val="000798"/>
                </a:solidFill>
                <a:latin typeface="微软雅黑" panose="020B0503020204020204" pitchFamily="34" charset="-122"/>
                <a:ea typeface="微软雅黑" panose="020B0503020204020204" pitchFamily="34" charset="-122"/>
                <a:cs typeface="+mj-cs"/>
              </a:rPr>
              <a:t>公司主要业务</a:t>
            </a:r>
          </a:p>
        </p:txBody>
      </p:sp>
    </p:spTree>
    <p:extLst>
      <p:ext uri="{BB962C8B-B14F-4D97-AF65-F5344CB8AC3E}">
        <p14:creationId xmlns:p14="http://schemas.microsoft.com/office/powerpoint/2010/main" val="17510770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6" descr="rongkeLogo.jpg">
            <a:extLst>
              <a:ext uri="{FF2B5EF4-FFF2-40B4-BE49-F238E27FC236}">
                <a16:creationId xmlns:a16="http://schemas.microsoft.com/office/drawing/2014/main" id="{D4B2D0EA-E803-43AE-93CB-E2A73BCD9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8415"/>
            <a:ext cx="5000625" cy="296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a:extLst>
              <a:ext uri="{FF2B5EF4-FFF2-40B4-BE49-F238E27FC236}">
                <a16:creationId xmlns:a16="http://schemas.microsoft.com/office/drawing/2014/main" id="{B319BC0F-AF1B-4053-AD77-0E509670F4A5}"/>
              </a:ext>
            </a:extLst>
          </p:cNvPr>
          <p:cNvSpPr>
            <a:spLocks noChangeArrowheads="1"/>
          </p:cNvSpPr>
          <p:nvPr/>
        </p:nvSpPr>
        <p:spPr bwMode="auto">
          <a:xfrm>
            <a:off x="397803" y="1492876"/>
            <a:ext cx="6072188" cy="256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pPr>
            <a:r>
              <a:rPr lang="zh-CN" altLang="en-US" sz="1400" dirty="0">
                <a:solidFill>
                  <a:srgbClr val="0070C0"/>
                </a:solidFill>
                <a:ea typeface="幼圆" panose="02010509060101010101" pitchFamily="49" charset="-122"/>
              </a:rPr>
              <a:t>编制人：薛勇</a:t>
            </a:r>
          </a:p>
          <a:p>
            <a:pPr eaLnBrk="1" hangingPunct="1">
              <a:lnSpc>
                <a:spcPct val="150000"/>
              </a:lnSpc>
            </a:pPr>
            <a:r>
              <a:rPr lang="zh-CN" altLang="en-US" sz="1400" dirty="0">
                <a:solidFill>
                  <a:srgbClr val="0070C0"/>
                </a:solidFill>
                <a:ea typeface="幼圆" panose="02010509060101010101" pitchFamily="49" charset="-122"/>
              </a:rPr>
              <a:t>联系人：薛勇</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公司地址：上海市东湖路</a:t>
            </a:r>
            <a:r>
              <a:rPr lang="en-US" altLang="zh-CN" sz="1400" dirty="0">
                <a:solidFill>
                  <a:srgbClr val="0070C0"/>
                </a:solidFill>
                <a:ea typeface="幼圆" panose="02010509060101010101" pitchFamily="49" charset="-122"/>
              </a:rPr>
              <a:t>70</a:t>
            </a:r>
            <a:r>
              <a:rPr lang="zh-CN" altLang="en-US" sz="1400" dirty="0">
                <a:solidFill>
                  <a:srgbClr val="0070C0"/>
                </a:solidFill>
                <a:ea typeface="幼圆" panose="02010509060101010101" pitchFamily="49" charset="-122"/>
              </a:rPr>
              <a:t>号东湖宾馆</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号楼</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楼</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公司电话：</a:t>
            </a:r>
            <a:r>
              <a:rPr lang="en-US" altLang="zh-CN" sz="1400" dirty="0">
                <a:solidFill>
                  <a:srgbClr val="0070C0"/>
                </a:solidFill>
                <a:ea typeface="幼圆" panose="02010509060101010101" pitchFamily="49" charset="-122"/>
              </a:rPr>
              <a:t>8621—54668032—605</a:t>
            </a:r>
          </a:p>
          <a:p>
            <a:pPr eaLnBrk="1" hangingPunct="1">
              <a:lnSpc>
                <a:spcPct val="150000"/>
              </a:lnSpc>
            </a:pPr>
            <a:r>
              <a:rPr lang="zh-CN" altLang="en-US" sz="1400" dirty="0">
                <a:solidFill>
                  <a:srgbClr val="0070C0"/>
                </a:solidFill>
                <a:ea typeface="幼圆" panose="02010509060101010101" pitchFamily="49" charset="-122"/>
              </a:rPr>
              <a:t>公司传真：</a:t>
            </a:r>
            <a:r>
              <a:rPr lang="en-US" altLang="zh-CN" sz="1400" dirty="0">
                <a:solidFill>
                  <a:srgbClr val="0070C0"/>
                </a:solidFill>
                <a:ea typeface="幼圆" panose="02010509060101010101" pitchFamily="49" charset="-122"/>
              </a:rPr>
              <a:t>8621—54669508</a:t>
            </a:r>
          </a:p>
          <a:p>
            <a:pPr eaLnBrk="1" hangingPunct="1">
              <a:lnSpc>
                <a:spcPct val="150000"/>
              </a:lnSpc>
            </a:pPr>
            <a:r>
              <a:rPr lang="zh-CN" altLang="en-US" sz="1400" dirty="0">
                <a:solidFill>
                  <a:srgbClr val="0070C0"/>
                </a:solidFill>
                <a:ea typeface="幼圆" panose="02010509060101010101" pitchFamily="49" charset="-122"/>
              </a:rPr>
              <a:t>网址：</a:t>
            </a:r>
            <a:r>
              <a:rPr lang="en-US" altLang="zh-CN" sz="1400" dirty="0">
                <a:solidFill>
                  <a:srgbClr val="0070C0"/>
                </a:solidFill>
                <a:ea typeface="幼圆" panose="02010509060101010101" pitchFamily="49" charset="-122"/>
              </a:rPr>
              <a:t>http://www.rongke.com</a:t>
            </a:r>
          </a:p>
          <a:p>
            <a:pPr eaLnBrk="1" hangingPunct="1">
              <a:lnSpc>
                <a:spcPct val="150000"/>
              </a:lnSpc>
            </a:pPr>
            <a:endParaRPr lang="en-US" altLang="zh-CN" sz="1400" dirty="0">
              <a:solidFill>
                <a:srgbClr val="0070C0"/>
              </a:solidFill>
              <a:ea typeface="幼圆" panose="02010509060101010101" pitchFamily="49" charset="-122"/>
            </a:endParaRPr>
          </a:p>
          <a:p>
            <a:pPr eaLnBrk="1" hangingPunct="1">
              <a:lnSpc>
                <a:spcPct val="150000"/>
              </a:lnSpc>
            </a:pPr>
            <a:endParaRPr lang="zh-CN" altLang="zh-CN" sz="1100" dirty="0">
              <a:solidFill>
                <a:srgbClr val="0070C0"/>
              </a:solidFill>
              <a:ea typeface="幼圆" panose="02010509060101010101" pitchFamily="49" charset="-122"/>
            </a:endParaRPr>
          </a:p>
        </p:txBody>
      </p:sp>
      <p:sp>
        <p:nvSpPr>
          <p:cNvPr id="4" name="文本框 3">
            <a:extLst>
              <a:ext uri="{FF2B5EF4-FFF2-40B4-BE49-F238E27FC236}">
                <a16:creationId xmlns:a16="http://schemas.microsoft.com/office/drawing/2014/main" id="{67BC1C1A-FD48-4C65-B424-7BD6ED2A496D}"/>
              </a:ext>
            </a:extLst>
          </p:cNvPr>
          <p:cNvSpPr txBox="1"/>
          <p:nvPr/>
        </p:nvSpPr>
        <p:spPr>
          <a:xfrm>
            <a:off x="397803" y="908794"/>
            <a:ext cx="1415772"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defPPr>
              <a:defRPr lang="en-US"/>
            </a:defPPr>
            <a:lvl1pPr>
              <a:buFont typeface="Arial" panose="020B0604020202020204" pitchFamily="34" charset="0"/>
              <a:defRPr sz="2400" b="0">
                <a:solidFill>
                  <a:srgbClr val="000798"/>
                </a:solidFill>
                <a:latin typeface="微软雅黑" panose="020B0503020204020204" pitchFamily="34" charset="-122"/>
                <a:ea typeface="微软雅黑" panose="020B0503020204020204" pitchFamily="34" charset="-122"/>
                <a:cs typeface="+mj-cs"/>
              </a:defRPr>
            </a:lvl1pPr>
            <a:lvl2pPr marL="742950" indent="-285750">
              <a:buFont typeface="Arial" panose="020B0604020202020204" pitchFamily="34" charset="0"/>
              <a:defRPr b="1">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9pPr>
          </a:lstStyle>
          <a:p>
            <a:r>
              <a:rPr lang="zh-CN" altLang="en-US" dirty="0"/>
              <a:t>联系我们</a:t>
            </a:r>
          </a:p>
        </p:txBody>
      </p:sp>
      <p:sp>
        <p:nvSpPr>
          <p:cNvPr id="5" name="文本框 4">
            <a:extLst>
              <a:ext uri="{FF2B5EF4-FFF2-40B4-BE49-F238E27FC236}">
                <a16:creationId xmlns:a16="http://schemas.microsoft.com/office/drawing/2014/main" id="{AADC0165-AA59-4EA8-A0B2-2BE9880E2CB3}"/>
              </a:ext>
            </a:extLst>
          </p:cNvPr>
          <p:cNvSpPr txBox="1"/>
          <p:nvPr/>
        </p:nvSpPr>
        <p:spPr>
          <a:xfrm flipH="1">
            <a:off x="4749204" y="2315570"/>
            <a:ext cx="800219" cy="461665"/>
          </a:xfrm>
          <a:prstGeom prst="rect">
            <a:avLst/>
          </a:prstGeom>
          <a:noFill/>
        </p:spPr>
        <p:txBody>
          <a:bodyPr wrap="square" rtlCol="0">
            <a:spAutoFit/>
          </a:bodyPr>
          <a:lstStyle>
            <a:defPPr>
              <a:defRPr lang="zh-CN"/>
            </a:defPPr>
            <a:lvl1pPr>
              <a:defRPr sz="2400">
                <a:solidFill>
                  <a:schemeClr val="accent5">
                    <a:lumMod val="75000"/>
                  </a:schemeClr>
                </a:solidFill>
              </a:defRPr>
            </a:lvl1pPr>
          </a:lstStyle>
          <a:p>
            <a:r>
              <a:rPr lang="zh-CN" altLang="en-US" b="1" dirty="0">
                <a:solidFill>
                  <a:srgbClr val="FF0000"/>
                </a:solidFill>
                <a:latin typeface="微软雅黑" panose="020B0503020204020204" pitchFamily="34" charset="-122"/>
                <a:ea typeface="微软雅黑" panose="020B0503020204020204" pitchFamily="34" charset="-122"/>
              </a:rPr>
              <a:t>声明：</a:t>
            </a:r>
          </a:p>
        </p:txBody>
      </p:sp>
      <p:sp>
        <p:nvSpPr>
          <p:cNvPr id="6" name="文本框 5">
            <a:extLst>
              <a:ext uri="{FF2B5EF4-FFF2-40B4-BE49-F238E27FC236}">
                <a16:creationId xmlns:a16="http://schemas.microsoft.com/office/drawing/2014/main" id="{A18F4CC5-AC8A-4AFF-97D1-235619546D00}"/>
              </a:ext>
            </a:extLst>
          </p:cNvPr>
          <p:cNvSpPr txBox="1"/>
          <p:nvPr/>
        </p:nvSpPr>
        <p:spPr>
          <a:xfrm>
            <a:off x="4749204" y="3005250"/>
            <a:ext cx="3745572" cy="646331"/>
          </a:xfrm>
          <a:prstGeom prst="rect">
            <a:avLst/>
          </a:prstGeom>
          <a:noFill/>
        </p:spPr>
        <p:txBody>
          <a:bodyPr wrap="square" rtlCol="0">
            <a:spAutoFit/>
          </a:bodyPr>
          <a:lstStyle/>
          <a:p>
            <a:r>
              <a:rPr lang="zh-CN" altLang="en-US" b="1" dirty="0"/>
              <a:t>   本</a:t>
            </a:r>
            <a:r>
              <a:rPr lang="en-US" altLang="zh-CN" b="1" dirty="0"/>
              <a:t>PPT</a:t>
            </a:r>
            <a:r>
              <a:rPr lang="zh-CN" altLang="en-US" b="1" dirty="0"/>
              <a:t>内所有数据均来源于万得</a:t>
            </a:r>
            <a:r>
              <a:rPr lang="en-US" altLang="zh-CN" b="1" dirty="0"/>
              <a:t>wind</a:t>
            </a:r>
            <a:r>
              <a:rPr lang="zh-CN" altLang="en-US" b="1" dirty="0"/>
              <a:t>金融数据客户端。</a:t>
            </a:r>
          </a:p>
        </p:txBody>
      </p:sp>
    </p:spTree>
    <p:extLst>
      <p:ext uri="{BB962C8B-B14F-4D97-AF65-F5344CB8AC3E}">
        <p14:creationId xmlns:p14="http://schemas.microsoft.com/office/powerpoint/2010/main" val="10780686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7D6EE1C6-7EBC-465B-AE94-30DF34FFF258}"/>
              </a:ext>
            </a:extLst>
          </p:cNvPr>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a:extLst>
              <a:ext uri="{FF2B5EF4-FFF2-40B4-BE49-F238E27FC236}">
                <a16:creationId xmlns:a16="http://schemas.microsoft.com/office/drawing/2014/main" id="{B6C0594D-E4DC-4867-ACD9-AC9FDDBDF537}"/>
              </a:ext>
            </a:extLst>
          </p:cNvPr>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a:extLst>
              <a:ext uri="{FF2B5EF4-FFF2-40B4-BE49-F238E27FC236}">
                <a16:creationId xmlns:a16="http://schemas.microsoft.com/office/drawing/2014/main" id="{8948C89F-0E6D-4C5D-81C4-2E3CCB640C2C}"/>
              </a:ext>
            </a:extLst>
          </p:cNvPr>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a:extLst>
              <a:ext uri="{FF2B5EF4-FFF2-40B4-BE49-F238E27FC236}">
                <a16:creationId xmlns:a16="http://schemas.microsoft.com/office/drawing/2014/main" id="{25CD12AA-A70E-45E0-A09D-6EFF5BE33BA7}"/>
              </a:ext>
            </a:extLst>
          </p:cNvPr>
          <p:cNvSpPr txBox="1"/>
          <p:nvPr/>
        </p:nvSpPr>
        <p:spPr>
          <a:xfrm>
            <a:off x="3862732" y="1234055"/>
            <a:ext cx="2213740"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基金市场继续降温，募集事件环比腰斩。</a:t>
            </a:r>
          </a:p>
        </p:txBody>
      </p:sp>
      <p:sp>
        <p:nvSpPr>
          <p:cNvPr id="6" name="文本框 5">
            <a:extLst>
              <a:ext uri="{FF2B5EF4-FFF2-40B4-BE49-F238E27FC236}">
                <a16:creationId xmlns:a16="http://schemas.microsoft.com/office/drawing/2014/main" id="{B09E7999-5DE9-4E62-8354-AD157F094374}"/>
              </a:ext>
            </a:extLst>
          </p:cNvPr>
          <p:cNvSpPr txBox="1"/>
          <p:nvPr/>
        </p:nvSpPr>
        <p:spPr>
          <a:xfrm>
            <a:off x="3831201" y="2292555"/>
            <a:ext cx="221374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投资数量环比下落，投资规模环比上升。</a:t>
            </a:r>
          </a:p>
        </p:txBody>
      </p:sp>
      <p:sp>
        <p:nvSpPr>
          <p:cNvPr id="7" name="文本框 6">
            <a:extLst>
              <a:ext uri="{FF2B5EF4-FFF2-40B4-BE49-F238E27FC236}">
                <a16:creationId xmlns:a16="http://schemas.microsoft.com/office/drawing/2014/main" id="{49DF9CBF-44CD-45B6-9CBD-19FBCACC7ADD}"/>
              </a:ext>
            </a:extLst>
          </p:cNvPr>
          <p:cNvSpPr txBox="1"/>
          <p:nvPr/>
        </p:nvSpPr>
        <p:spPr>
          <a:xfrm>
            <a:off x="3862732" y="3351055"/>
            <a:ext cx="2273207"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数量稳步提升，退出事件数量回落。</a:t>
            </a:r>
          </a:p>
        </p:txBody>
      </p:sp>
      <p:sp>
        <p:nvSpPr>
          <p:cNvPr id="8" name="椭圆 7">
            <a:extLst>
              <a:ext uri="{FF2B5EF4-FFF2-40B4-BE49-F238E27FC236}">
                <a16:creationId xmlns:a16="http://schemas.microsoft.com/office/drawing/2014/main" id="{285E841F-3602-4AB6-8EF8-7C91753DB5A6}"/>
              </a:ext>
            </a:extLst>
          </p:cNvPr>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a:extLst>
              <a:ext uri="{FF2B5EF4-FFF2-40B4-BE49-F238E27FC236}">
                <a16:creationId xmlns:a16="http://schemas.microsoft.com/office/drawing/2014/main" id="{1FB283D0-622D-415F-8F2B-161011CA3B59}"/>
              </a:ext>
            </a:extLst>
          </p:cNvPr>
          <p:cNvSpPr txBox="1"/>
          <p:nvPr/>
        </p:nvSpPr>
        <p:spPr>
          <a:xfrm>
            <a:off x="3862732" y="5493902"/>
            <a:ext cx="259096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新三板体量继续缩水，摘牌家数环比回落。</a:t>
            </a:r>
          </a:p>
        </p:txBody>
      </p:sp>
      <p:sp>
        <p:nvSpPr>
          <p:cNvPr id="10" name="椭圆 9">
            <a:extLst>
              <a:ext uri="{FF2B5EF4-FFF2-40B4-BE49-F238E27FC236}">
                <a16:creationId xmlns:a16="http://schemas.microsoft.com/office/drawing/2014/main" id="{1593A9DB-4FD5-4307-BA88-82CDCDF7B570}"/>
              </a:ext>
            </a:extLst>
          </p:cNvPr>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a:extLst>
              <a:ext uri="{FF2B5EF4-FFF2-40B4-BE49-F238E27FC236}">
                <a16:creationId xmlns:a16="http://schemas.microsoft.com/office/drawing/2014/main" id="{5856A96F-9A4B-4F78-9446-BEC44CA32557}"/>
              </a:ext>
            </a:extLst>
          </p:cNvPr>
          <p:cNvSpPr txBox="1"/>
          <p:nvPr/>
        </p:nvSpPr>
        <p:spPr>
          <a:xfrm>
            <a:off x="3865443" y="4409555"/>
            <a:ext cx="221102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并购市场开始降温，</a:t>
            </a:r>
            <a:endParaRPr lang="en-US" altLang="zh-CN" dirty="0"/>
          </a:p>
          <a:p>
            <a:r>
              <a:rPr lang="zh-CN" altLang="en-US" dirty="0"/>
              <a:t>数量规模双双下降。</a:t>
            </a:r>
          </a:p>
        </p:txBody>
      </p:sp>
    </p:spTree>
    <p:extLst>
      <p:ext uri="{BB962C8B-B14F-4D97-AF65-F5344CB8AC3E}">
        <p14:creationId xmlns:p14="http://schemas.microsoft.com/office/powerpoint/2010/main" val="351473924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箭头: 下 2">
            <a:extLst>
              <a:ext uri="{FF2B5EF4-FFF2-40B4-BE49-F238E27FC236}">
                <a16:creationId xmlns:a16="http://schemas.microsoft.com/office/drawing/2014/main" id="{CFB6DA05-94BA-443E-A6FE-4462F654B786}"/>
              </a:ext>
            </a:extLst>
          </p:cNvPr>
          <p:cNvSpPr/>
          <p:nvPr/>
        </p:nvSpPr>
        <p:spPr>
          <a:xfrm>
            <a:off x="1541826" y="4792510"/>
            <a:ext cx="702923" cy="1509372"/>
          </a:xfrm>
          <a:prstGeom prst="downArrow">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p>
        </p:txBody>
      </p:sp>
      <p:sp>
        <p:nvSpPr>
          <p:cNvPr id="4" name="文本框 3">
            <a:extLst>
              <a:ext uri="{FF2B5EF4-FFF2-40B4-BE49-F238E27FC236}">
                <a16:creationId xmlns:a16="http://schemas.microsoft.com/office/drawing/2014/main" id="{E990AC4D-A159-44AF-8FF0-7AB2982D65C6}"/>
              </a:ext>
            </a:extLst>
          </p:cNvPr>
          <p:cNvSpPr txBox="1"/>
          <p:nvPr/>
        </p:nvSpPr>
        <p:spPr>
          <a:xfrm>
            <a:off x="3732149" y="4541087"/>
            <a:ext cx="5145865" cy="2012218"/>
          </a:xfrm>
          <a:prstGeom prst="rect">
            <a:avLst/>
          </a:prstGeom>
          <a:noFill/>
        </p:spPr>
        <p:txBody>
          <a:bodyPr wrap="square" rtlCol="0">
            <a:spAutoFit/>
          </a:bodyPr>
          <a:lstStyle/>
          <a:p>
            <a:pPr algn="just">
              <a:lnSpc>
                <a:spcPct val="150000"/>
              </a:lnSpc>
            </a:pP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月共发生</a:t>
            </a:r>
            <a:r>
              <a:rPr lang="en-US" altLang="zh-CN" sz="2400" dirty="0">
                <a:solidFill>
                  <a:srgbClr val="0070C0"/>
                </a:solidFill>
                <a:latin typeface="微软雅黑" panose="020B0503020204020204" pitchFamily="34" charset="-122"/>
                <a:ea typeface="微软雅黑" panose="020B0503020204020204" pitchFamily="34" charset="-122"/>
              </a:rPr>
              <a:t>13</a:t>
            </a:r>
            <a:r>
              <a:rPr lang="zh-CN" altLang="en-US" sz="1400" dirty="0">
                <a:latin typeface="微软雅黑" panose="020B0503020204020204" pitchFamily="34" charset="-122"/>
                <a:ea typeface="微软雅黑" panose="020B0503020204020204" pitchFamily="34" charset="-122"/>
              </a:rPr>
              <a:t>起基金募集事件，募集资金仅</a:t>
            </a:r>
            <a:r>
              <a:rPr lang="en-US" altLang="zh-CN" sz="2400" dirty="0">
                <a:solidFill>
                  <a:srgbClr val="0070C0"/>
                </a:solidFill>
                <a:latin typeface="微软雅黑" panose="020B0503020204020204" pitchFamily="34" charset="-122"/>
                <a:ea typeface="微软雅黑" panose="020B0503020204020204" pitchFamily="34" charset="-122"/>
              </a:rPr>
              <a:t>40.49</a:t>
            </a:r>
            <a:r>
              <a:rPr lang="zh-CN" altLang="en-US" sz="1400" dirty="0">
                <a:latin typeface="微软雅黑" panose="020B0503020204020204" pitchFamily="34" charset="-122"/>
                <a:ea typeface="微软雅黑" panose="020B0503020204020204" pitchFamily="34" charset="-122"/>
              </a:rPr>
              <a:t>亿，资金募集市场降温明显，规模数量较</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月大幅下降，募集事件次数环比腰斩。具体数据方面，募集数量同比减少</a:t>
            </a:r>
            <a:r>
              <a:rPr lang="en-US" altLang="zh-CN" sz="2400" dirty="0">
                <a:solidFill>
                  <a:srgbClr val="0070C0"/>
                </a:solidFill>
                <a:latin typeface="微软雅黑" panose="020B0503020204020204" pitchFamily="34" charset="-122"/>
                <a:ea typeface="微软雅黑" panose="020B0503020204020204" pitchFamily="34" charset="-122"/>
              </a:rPr>
              <a:t>48.0%</a:t>
            </a:r>
            <a:r>
              <a:rPr lang="zh-CN" altLang="en-US" sz="1400" dirty="0">
                <a:latin typeface="微软雅黑" panose="020B0503020204020204" pitchFamily="34" charset="-122"/>
                <a:ea typeface="微软雅黑" panose="020B0503020204020204" pitchFamily="34" charset="-122"/>
              </a:rPr>
              <a:t>，规模同比减少</a:t>
            </a:r>
            <a:r>
              <a:rPr lang="en-US" altLang="zh-CN" sz="2400" dirty="0">
                <a:solidFill>
                  <a:srgbClr val="0070C0"/>
                </a:solidFill>
                <a:latin typeface="微软雅黑" panose="020B0503020204020204" pitchFamily="34" charset="-122"/>
                <a:ea typeface="微软雅黑" panose="020B0503020204020204" pitchFamily="34" charset="-122"/>
              </a:rPr>
              <a:t>86.5%</a:t>
            </a:r>
            <a:r>
              <a:rPr lang="zh-CN" altLang="en-US" sz="1400" dirty="0">
                <a:solidFill>
                  <a:srgbClr val="0070C0"/>
                </a:solidFill>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95B9FC9D-2ADF-4502-A883-7037D5F85BE4}"/>
              </a:ext>
            </a:extLst>
          </p:cNvPr>
          <p:cNvSpPr txBox="1"/>
          <p:nvPr/>
        </p:nvSpPr>
        <p:spPr>
          <a:xfrm>
            <a:off x="2244749" y="4771693"/>
            <a:ext cx="1620273" cy="461665"/>
          </a:xfrm>
          <a:prstGeom prst="rect">
            <a:avLst/>
          </a:prstGeom>
          <a:noFill/>
        </p:spPr>
        <p:txBody>
          <a:bodyPr wrap="square" rtlCol="0">
            <a:spAutoFit/>
          </a:bodyPr>
          <a:lstStyle/>
          <a:p>
            <a:r>
              <a:rPr lang="en-US" altLang="zh-CN" sz="2400" dirty="0">
                <a:solidFill>
                  <a:srgbClr val="00B050"/>
                </a:solidFill>
                <a:latin typeface="Arial" panose="020B0604020202020204" pitchFamily="34" charset="0"/>
                <a:cs typeface="Arial" panose="020B0604020202020204" pitchFamily="34" charset="0"/>
              </a:rPr>
              <a:t>-50.0%</a:t>
            </a:r>
            <a:endParaRPr lang="zh-CN" altLang="en-US" sz="2400" dirty="0">
              <a:solidFill>
                <a:srgbClr val="00B050"/>
              </a:solidFill>
              <a:latin typeface="Arial" panose="020B0604020202020204" pitchFamily="34" charset="0"/>
              <a:cs typeface="Arial" panose="020B0604020202020204" pitchFamily="34" charset="0"/>
            </a:endParaRPr>
          </a:p>
        </p:txBody>
      </p:sp>
      <p:sp>
        <p:nvSpPr>
          <p:cNvPr id="6" name="文本框 5">
            <a:extLst>
              <a:ext uri="{FF2B5EF4-FFF2-40B4-BE49-F238E27FC236}">
                <a16:creationId xmlns:a16="http://schemas.microsoft.com/office/drawing/2014/main" id="{0BFB81D4-2433-4C0C-AFE0-0DDF8F9F3751}"/>
              </a:ext>
            </a:extLst>
          </p:cNvPr>
          <p:cNvSpPr txBox="1"/>
          <p:nvPr/>
        </p:nvSpPr>
        <p:spPr>
          <a:xfrm>
            <a:off x="2265235" y="5465217"/>
            <a:ext cx="1160895"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rPr>
              <a:t>-33.3%</a:t>
            </a:r>
            <a:endParaRPr lang="zh-CN" altLang="en-US" sz="2400" dirty="0">
              <a:solidFill>
                <a:srgbClr val="00B050"/>
              </a:solidFill>
            </a:endParaRPr>
          </a:p>
        </p:txBody>
      </p:sp>
      <p:sp>
        <p:nvSpPr>
          <p:cNvPr id="7" name="文本框 6">
            <a:extLst>
              <a:ext uri="{FF2B5EF4-FFF2-40B4-BE49-F238E27FC236}">
                <a16:creationId xmlns:a16="http://schemas.microsoft.com/office/drawing/2014/main" id="{5A8AA4E6-CA6C-40CC-B35F-26F7BD7EE4FB}"/>
              </a:ext>
            </a:extLst>
          </p:cNvPr>
          <p:cNvSpPr txBox="1"/>
          <p:nvPr/>
        </p:nvSpPr>
        <p:spPr>
          <a:xfrm>
            <a:off x="2244749" y="5157440"/>
            <a:ext cx="1261884" cy="307777"/>
          </a:xfrm>
          <a:prstGeom prst="rect">
            <a:avLst/>
          </a:prstGeom>
          <a:noFill/>
        </p:spPr>
        <p:txBody>
          <a:bodyPr wrap="none" rtlCol="0">
            <a:spAutoFit/>
          </a:bodyPr>
          <a:lstStyle/>
          <a:p>
            <a:r>
              <a:rPr lang="zh-CN" altLang="en-US" sz="1400" dirty="0"/>
              <a:t>募集事件数量</a:t>
            </a:r>
          </a:p>
        </p:txBody>
      </p:sp>
      <p:sp>
        <p:nvSpPr>
          <p:cNvPr id="8" name="文本框 7">
            <a:extLst>
              <a:ext uri="{FF2B5EF4-FFF2-40B4-BE49-F238E27FC236}">
                <a16:creationId xmlns:a16="http://schemas.microsoft.com/office/drawing/2014/main" id="{64EED94C-C403-45E4-A2E1-C79F760161C9}"/>
              </a:ext>
            </a:extLst>
          </p:cNvPr>
          <p:cNvSpPr txBox="1"/>
          <p:nvPr/>
        </p:nvSpPr>
        <p:spPr>
          <a:xfrm>
            <a:off x="2244749" y="585096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a:extLst>
              <a:ext uri="{FF2B5EF4-FFF2-40B4-BE49-F238E27FC236}">
                <a16:creationId xmlns:a16="http://schemas.microsoft.com/office/drawing/2014/main" id="{2164D974-02B7-4EC6-9273-2669A403EFC0}"/>
              </a:ext>
            </a:extLst>
          </p:cNvPr>
          <p:cNvGrpSpPr/>
          <p:nvPr/>
        </p:nvGrpSpPr>
        <p:grpSpPr>
          <a:xfrm>
            <a:off x="1541826" y="4108329"/>
            <a:ext cx="2388002" cy="579705"/>
            <a:chOff x="7155445" y="740531"/>
            <a:chExt cx="3098164" cy="369870"/>
          </a:xfrm>
        </p:grpSpPr>
        <p:sp>
          <p:nvSpPr>
            <p:cNvPr id="10" name="矩形 9">
              <a:extLst>
                <a:ext uri="{FF2B5EF4-FFF2-40B4-BE49-F238E27FC236}">
                  <a16:creationId xmlns:a16="http://schemas.microsoft.com/office/drawing/2014/main" id="{3A5F7518-96B5-44A9-9034-E179CA8C2750}"/>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市场热度持续下降</a:t>
              </a: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zh-CN" altLang="en-US" dirty="0">
                  <a:solidFill>
                    <a:schemeClr val="bg1"/>
                  </a:solidFill>
                  <a:latin typeface="微软雅黑" panose="020B0503020204020204" pitchFamily="34" charset="-122"/>
                  <a:ea typeface="微软雅黑" panose="020B0503020204020204" pitchFamily="34" charset="-122"/>
                </a:rPr>
                <a:t>规模数量双双下跌</a:t>
              </a:r>
            </a:p>
          </p:txBody>
        </p:sp>
        <p:sp>
          <p:nvSpPr>
            <p:cNvPr id="11" name="等腰三角形 10">
              <a:extLst>
                <a:ext uri="{FF2B5EF4-FFF2-40B4-BE49-F238E27FC236}">
                  <a16:creationId xmlns:a16="http://schemas.microsoft.com/office/drawing/2014/main" id="{9B32B8FC-BE3D-4717-A775-63EE15789B2F}"/>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a:extLst>
              <a:ext uri="{FF2B5EF4-FFF2-40B4-BE49-F238E27FC236}">
                <a16:creationId xmlns:a16="http://schemas.microsoft.com/office/drawing/2014/main" id="{E432048B-F459-4924-BB64-1CFE8924D7FB}"/>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pic>
        <p:nvPicPr>
          <p:cNvPr id="13" name="图片 12">
            <a:extLst>
              <a:ext uri="{FF2B5EF4-FFF2-40B4-BE49-F238E27FC236}">
                <a16:creationId xmlns:a16="http://schemas.microsoft.com/office/drawing/2014/main" id="{4FEDAD09-0D68-45CC-A8FC-56CC60B6DFFD}"/>
              </a:ext>
            </a:extLst>
          </p:cNvPr>
          <p:cNvPicPr>
            <a:picLocks noChangeAspect="1"/>
          </p:cNvPicPr>
          <p:nvPr/>
        </p:nvPicPr>
        <p:blipFill>
          <a:blip r:embed="rId3"/>
          <a:stretch>
            <a:fillRect/>
          </a:stretch>
        </p:blipFill>
        <p:spPr>
          <a:xfrm>
            <a:off x="1893287" y="931118"/>
            <a:ext cx="5401524" cy="3237257"/>
          </a:xfrm>
          <a:prstGeom prst="rect">
            <a:avLst/>
          </a:prstGeom>
        </p:spPr>
      </p:pic>
    </p:spTree>
    <p:extLst>
      <p:ext uri="{BB962C8B-B14F-4D97-AF65-F5344CB8AC3E}">
        <p14:creationId xmlns:p14="http://schemas.microsoft.com/office/powerpoint/2010/main" val="42544783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75515EE7-682F-4655-97CD-B141671A78B9}"/>
              </a:ext>
            </a:extLst>
          </p:cNvPr>
          <p:cNvSpPr txBox="1"/>
          <p:nvPr/>
        </p:nvSpPr>
        <p:spPr>
          <a:xfrm>
            <a:off x="765894" y="4809164"/>
            <a:ext cx="7436274" cy="1131848"/>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月创业投资基金募集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9.58</a:t>
            </a:r>
            <a:r>
              <a:rPr lang="zh-CN" altLang="en-US" sz="1400" dirty="0">
                <a:latin typeface="微软雅黑" panose="020B0503020204020204" pitchFamily="34" charset="-122"/>
                <a:ea typeface="微软雅黑" panose="020B0503020204020204" pitchFamily="34" charset="-122"/>
              </a:rPr>
              <a:t>亿；成长基金募集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40.49</a:t>
            </a:r>
            <a:r>
              <a:rPr lang="zh-CN" altLang="en-US" sz="1400" dirty="0">
                <a:latin typeface="微软雅黑" panose="020B0503020204020204" pitchFamily="34" charset="-122"/>
                <a:ea typeface="微软雅黑" panose="020B0503020204020204" pitchFamily="34" charset="-122"/>
              </a:rPr>
              <a:t>亿；募资规模环比下降</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33.33%</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a:extLst>
              <a:ext uri="{FF2B5EF4-FFF2-40B4-BE49-F238E27FC236}">
                <a16:creationId xmlns:a16="http://schemas.microsoft.com/office/drawing/2014/main" id="{7AA7E87C-C50C-4D12-8A6B-10A141B694F4}"/>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grpSp>
        <p:nvGrpSpPr>
          <p:cNvPr id="11" name="组合 10">
            <a:extLst>
              <a:ext uri="{FF2B5EF4-FFF2-40B4-BE49-F238E27FC236}">
                <a16:creationId xmlns:a16="http://schemas.microsoft.com/office/drawing/2014/main" id="{21A578EB-DFEF-4D3D-8E65-2789AAEB79D4}"/>
              </a:ext>
            </a:extLst>
          </p:cNvPr>
          <p:cNvGrpSpPr/>
          <p:nvPr/>
        </p:nvGrpSpPr>
        <p:grpSpPr>
          <a:xfrm>
            <a:off x="721299" y="4256414"/>
            <a:ext cx="3762732" cy="369870"/>
            <a:chOff x="7155445" y="740531"/>
            <a:chExt cx="3098164" cy="369870"/>
          </a:xfrm>
        </p:grpSpPr>
        <p:sp>
          <p:nvSpPr>
            <p:cNvPr id="12" name="矩形 11">
              <a:extLst>
                <a:ext uri="{FF2B5EF4-FFF2-40B4-BE49-F238E27FC236}">
                  <a16:creationId xmlns:a16="http://schemas.microsoft.com/office/drawing/2014/main" id="{B6BD1546-D8EF-4F2E-AB64-E239D33085FF}"/>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市场情绪低迷，募资规模下降</a:t>
              </a:r>
            </a:p>
          </p:txBody>
        </p:sp>
        <p:sp>
          <p:nvSpPr>
            <p:cNvPr id="13" name="等腰三角形 12">
              <a:extLst>
                <a:ext uri="{FF2B5EF4-FFF2-40B4-BE49-F238E27FC236}">
                  <a16:creationId xmlns:a16="http://schemas.microsoft.com/office/drawing/2014/main" id="{62E4CB4C-46F2-4CCA-90C0-FF6896C6149E}"/>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2" name="图片 1">
            <a:extLst>
              <a:ext uri="{FF2B5EF4-FFF2-40B4-BE49-F238E27FC236}">
                <a16:creationId xmlns:a16="http://schemas.microsoft.com/office/drawing/2014/main" id="{2AB5E90C-D4DA-423A-97E6-D90E563F3630}"/>
              </a:ext>
            </a:extLst>
          </p:cNvPr>
          <p:cNvPicPr>
            <a:picLocks noChangeAspect="1"/>
          </p:cNvPicPr>
          <p:nvPr/>
        </p:nvPicPr>
        <p:blipFill>
          <a:blip r:embed="rId2"/>
          <a:stretch>
            <a:fillRect/>
          </a:stretch>
        </p:blipFill>
        <p:spPr>
          <a:xfrm>
            <a:off x="1383084" y="1720351"/>
            <a:ext cx="6377832" cy="1998248"/>
          </a:xfrm>
          <a:prstGeom prst="rect">
            <a:avLst/>
          </a:prstGeom>
        </p:spPr>
      </p:pic>
    </p:spTree>
    <p:extLst>
      <p:ext uri="{BB962C8B-B14F-4D97-AF65-F5344CB8AC3E}">
        <p14:creationId xmlns:p14="http://schemas.microsoft.com/office/powerpoint/2010/main" val="22884161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FC4144B8-337F-4075-990E-BCE74012F915}"/>
              </a:ext>
            </a:extLst>
          </p:cNvPr>
          <p:cNvGrpSpPr/>
          <p:nvPr/>
        </p:nvGrpSpPr>
        <p:grpSpPr>
          <a:xfrm>
            <a:off x="36799" y="983769"/>
            <a:ext cx="4535201" cy="426605"/>
            <a:chOff x="7155445" y="740531"/>
            <a:chExt cx="3098164" cy="369870"/>
          </a:xfrm>
        </p:grpSpPr>
        <p:sp>
          <p:nvSpPr>
            <p:cNvPr id="5" name="矩形 4">
              <a:extLst>
                <a:ext uri="{FF2B5EF4-FFF2-40B4-BE49-F238E27FC236}">
                  <a16:creationId xmlns:a16="http://schemas.microsoft.com/office/drawing/2014/main" id="{862EE2C6-44B4-4AC0-989C-D718BD3E9F39}"/>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投资数量环比下跌，投资规模环比上升</a:t>
              </a:r>
            </a:p>
          </p:txBody>
        </p:sp>
        <p:sp>
          <p:nvSpPr>
            <p:cNvPr id="6" name="等腰三角形 5">
              <a:extLst>
                <a:ext uri="{FF2B5EF4-FFF2-40B4-BE49-F238E27FC236}">
                  <a16:creationId xmlns:a16="http://schemas.microsoft.com/office/drawing/2014/main" id="{B6C65461-38AC-4007-BA6B-E44D2815E8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C5A32A79-8EC2-4F3E-A80A-0357DD5EFB53}"/>
              </a:ext>
            </a:extLst>
          </p:cNvPr>
          <p:cNvSpPr txBox="1"/>
          <p:nvPr/>
        </p:nvSpPr>
        <p:spPr>
          <a:xfrm>
            <a:off x="224301" y="4734160"/>
            <a:ext cx="8695398" cy="1689052"/>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市场共发生投资案例</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271</a:t>
            </a:r>
            <a:r>
              <a:rPr lang="zh-CN" altLang="en-US" sz="1400" dirty="0">
                <a:solidFill>
                  <a:prstClr val="black"/>
                </a:solidFill>
                <a:latin typeface="微软雅黑" panose="020B0503020204020204" pitchFamily="34" charset="-122"/>
                <a:ea typeface="微软雅黑" panose="020B0503020204020204" pitchFamily="34" charset="-122"/>
              </a:rPr>
              <a:t>起，融资总额达到人民币</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608.60</a:t>
            </a:r>
            <a:r>
              <a:rPr lang="zh-CN" altLang="en-US" sz="1400" dirty="0">
                <a:solidFill>
                  <a:prstClr val="black"/>
                </a:solidFill>
                <a:latin typeface="微软雅黑" panose="020B0503020204020204" pitchFamily="34" charset="-122"/>
                <a:ea typeface="微软雅黑" panose="020B0503020204020204" pitchFamily="34" charset="-122"/>
              </a:rPr>
              <a:t>亿元。分行业来看，</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月投资事件仍主要集中在互联网及</a:t>
            </a:r>
            <a:r>
              <a:rPr lang="en-US" altLang="zh-CN" sz="1400" dirty="0">
                <a:solidFill>
                  <a:prstClr val="black"/>
                </a:solidFill>
                <a:latin typeface="微软雅黑" panose="020B0503020204020204" pitchFamily="34" charset="-122"/>
                <a:ea typeface="微软雅黑" panose="020B0503020204020204" pitchFamily="34" charset="-122"/>
              </a:rPr>
              <a:t>IT</a:t>
            </a:r>
            <a:r>
              <a:rPr lang="zh-CN" altLang="en-US" sz="1400" dirty="0">
                <a:solidFill>
                  <a:prstClr val="black"/>
                </a:solidFill>
                <a:latin typeface="微软雅黑" panose="020B0503020204020204" pitchFamily="34" charset="-122"/>
                <a:ea typeface="微软雅黑" panose="020B0503020204020204" pitchFamily="34" charset="-122"/>
              </a:rPr>
              <a:t>行业，案例总计分别为</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101</a:t>
            </a:r>
            <a:r>
              <a:rPr lang="zh-CN" altLang="en-US" sz="1400" dirty="0">
                <a:solidFill>
                  <a:prstClr val="black"/>
                </a:solidFill>
                <a:latin typeface="微软雅黑" panose="020B0503020204020204" pitchFamily="34" charset="-122"/>
                <a:ea typeface="微软雅黑" panose="020B0503020204020204" pitchFamily="34" charset="-122"/>
                <a:cs typeface="Arial" panose="020B0604020202020204" pitchFamily="34" charset="0"/>
              </a:rPr>
              <a:t>起</a:t>
            </a:r>
            <a:r>
              <a:rPr lang="zh-CN" altLang="en-US" sz="1400" dirty="0">
                <a:solidFill>
                  <a:prstClr val="black"/>
                </a:solidFill>
                <a:latin typeface="微软雅黑" panose="020B0503020204020204" pitchFamily="34" charset="-122"/>
                <a:ea typeface="微软雅黑" panose="020B0503020204020204" pitchFamily="34" charset="-122"/>
              </a:rPr>
              <a:t>及</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50</a:t>
            </a:r>
            <a:r>
              <a:rPr lang="zh-CN" altLang="en-US" sz="1400" dirty="0">
                <a:solidFill>
                  <a:prstClr val="black"/>
                </a:solidFill>
                <a:latin typeface="微软雅黑" panose="020B0503020204020204" pitchFamily="34" charset="-122"/>
                <a:ea typeface="微软雅黑" panose="020B0503020204020204" pitchFamily="34" charset="-122"/>
              </a:rPr>
              <a:t>起，分别融资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85.43</a:t>
            </a:r>
            <a:r>
              <a:rPr lang="zh-CN" altLang="en-US" sz="1400" dirty="0">
                <a:solidFill>
                  <a:prstClr val="black"/>
                </a:solidFill>
                <a:latin typeface="微软雅黑" panose="020B0503020204020204" pitchFamily="34" charset="-122"/>
                <a:ea typeface="微软雅黑" panose="020B0503020204020204" pitchFamily="34" charset="-122"/>
              </a:rPr>
              <a:t>亿元及</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37.64</a:t>
            </a:r>
            <a:r>
              <a:rPr lang="zh-CN" altLang="en-US" sz="1400" dirty="0">
                <a:solidFill>
                  <a:prstClr val="black"/>
                </a:solidFill>
                <a:latin typeface="微软雅黑" panose="020B0503020204020204" pitchFamily="34" charset="-122"/>
                <a:ea typeface="微软雅黑" panose="020B0503020204020204" pitchFamily="34" charset="-122"/>
              </a:rPr>
              <a:t>亿元。但大规模融资主要集中在汽车制造以及医疗保健行业。分别融资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135.69</a:t>
            </a:r>
            <a:r>
              <a:rPr lang="zh-CN" altLang="en-US" sz="1400" dirty="0">
                <a:solidFill>
                  <a:prstClr val="black"/>
                </a:solidFill>
                <a:latin typeface="微软雅黑" panose="020B0503020204020204" pitchFamily="34" charset="-122"/>
                <a:ea typeface="微软雅黑" panose="020B0503020204020204" pitchFamily="34" charset="-122"/>
              </a:rPr>
              <a:t>亿元及</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106.30</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a:extLst>
              <a:ext uri="{FF2B5EF4-FFF2-40B4-BE49-F238E27FC236}">
                <a16:creationId xmlns:a16="http://schemas.microsoft.com/office/drawing/2014/main" id="{E0DD5F40-C236-44D4-9C81-7B16717EE77F}"/>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pic>
        <p:nvPicPr>
          <p:cNvPr id="2" name="图片 1">
            <a:extLst>
              <a:ext uri="{FF2B5EF4-FFF2-40B4-BE49-F238E27FC236}">
                <a16:creationId xmlns:a16="http://schemas.microsoft.com/office/drawing/2014/main" id="{4C38EDF3-FD59-4947-8CC3-7AB479724BF1}"/>
              </a:ext>
            </a:extLst>
          </p:cNvPr>
          <p:cNvPicPr>
            <a:picLocks noChangeAspect="1"/>
          </p:cNvPicPr>
          <p:nvPr/>
        </p:nvPicPr>
        <p:blipFill>
          <a:blip r:embed="rId3"/>
          <a:stretch>
            <a:fillRect/>
          </a:stretch>
        </p:blipFill>
        <p:spPr>
          <a:xfrm>
            <a:off x="2390395" y="1506080"/>
            <a:ext cx="4120870" cy="3132374"/>
          </a:xfrm>
          <a:prstGeom prst="rect">
            <a:avLst/>
          </a:prstGeom>
        </p:spPr>
      </p:pic>
    </p:spTree>
    <p:extLst>
      <p:ext uri="{BB962C8B-B14F-4D97-AF65-F5344CB8AC3E}">
        <p14:creationId xmlns:p14="http://schemas.microsoft.com/office/powerpoint/2010/main" val="5981141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1B3BDE1E-F3C9-48CC-93D2-D0A0F3D21339}"/>
              </a:ext>
            </a:extLst>
          </p:cNvPr>
          <p:cNvPicPr>
            <a:picLocks noChangeAspect="1"/>
          </p:cNvPicPr>
          <p:nvPr/>
        </p:nvPicPr>
        <p:blipFill>
          <a:blip r:embed="rId2"/>
          <a:stretch>
            <a:fillRect/>
          </a:stretch>
        </p:blipFill>
        <p:spPr>
          <a:xfrm>
            <a:off x="42556" y="1722556"/>
            <a:ext cx="5028486" cy="3013931"/>
          </a:xfrm>
          <a:prstGeom prst="rect">
            <a:avLst/>
          </a:prstGeom>
        </p:spPr>
      </p:pic>
      <p:grpSp>
        <p:nvGrpSpPr>
          <p:cNvPr id="4" name="组合 3">
            <a:extLst>
              <a:ext uri="{FF2B5EF4-FFF2-40B4-BE49-F238E27FC236}">
                <a16:creationId xmlns:a16="http://schemas.microsoft.com/office/drawing/2014/main" id="{7EA317F1-5CB3-4E34-8C48-F711D7F2C54E}"/>
              </a:ext>
            </a:extLst>
          </p:cNvPr>
          <p:cNvGrpSpPr/>
          <p:nvPr/>
        </p:nvGrpSpPr>
        <p:grpSpPr>
          <a:xfrm>
            <a:off x="280227" y="1066804"/>
            <a:ext cx="3797998" cy="369870"/>
            <a:chOff x="7155445" y="740531"/>
            <a:chExt cx="3098164" cy="369870"/>
          </a:xfrm>
        </p:grpSpPr>
        <p:sp>
          <p:nvSpPr>
            <p:cNvPr id="5" name="矩形 4">
              <a:extLst>
                <a:ext uri="{FF2B5EF4-FFF2-40B4-BE49-F238E27FC236}">
                  <a16:creationId xmlns:a16="http://schemas.microsoft.com/office/drawing/2014/main" id="{3FCD023E-E4ED-4152-844D-911868C59CD0}"/>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a:extLst>
                <a:ext uri="{FF2B5EF4-FFF2-40B4-BE49-F238E27FC236}">
                  <a16:creationId xmlns:a16="http://schemas.microsoft.com/office/drawing/2014/main" id="{69BF597C-0FA5-40E4-B397-8AEAE5EC31F9}"/>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D15B6156-81F7-4969-8DDF-A1A35307588F}"/>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sp>
        <p:nvSpPr>
          <p:cNvPr id="8" name="文本框 7">
            <a:extLst>
              <a:ext uri="{FF2B5EF4-FFF2-40B4-BE49-F238E27FC236}">
                <a16:creationId xmlns:a16="http://schemas.microsoft.com/office/drawing/2014/main" id="{2354B483-32BA-4670-86E3-855F0969B3A6}"/>
              </a:ext>
            </a:extLst>
          </p:cNvPr>
          <p:cNvSpPr txBox="1"/>
          <p:nvPr/>
        </p:nvSpPr>
        <p:spPr>
          <a:xfrm>
            <a:off x="1150436" y="5440906"/>
            <a:ext cx="6843128" cy="700576"/>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月投资市场数量整体回落，从投资数量上看，</a:t>
            </a:r>
            <a:r>
              <a:rPr lang="en-US" altLang="zh-CN" sz="1400" dirty="0">
                <a:solidFill>
                  <a:prstClr val="black"/>
                </a:solidFill>
                <a:latin typeface="微软雅黑" panose="020B0503020204020204" pitchFamily="34" charset="-122"/>
                <a:ea typeface="微软雅黑" panose="020B0503020204020204" pitchFamily="34" charset="-122"/>
              </a:rPr>
              <a:t>IT</a:t>
            </a:r>
            <a:r>
              <a:rPr lang="zh-CN" altLang="en-US" sz="1400" dirty="0">
                <a:solidFill>
                  <a:prstClr val="black"/>
                </a:solidFill>
                <a:latin typeface="微软雅黑" panose="020B0503020204020204" pitchFamily="34" charset="-122"/>
                <a:ea typeface="微软雅黑" panose="020B0503020204020204" pitchFamily="34" charset="-122"/>
              </a:rPr>
              <a:t>和互联网两个行业继续为热门投资领域，从投资规模来看，汽车制造以及医疗保健投资金额合计占到了总规模的</a:t>
            </a:r>
            <a:r>
              <a:rPr lang="en-US" altLang="zh-CN" sz="1400" dirty="0">
                <a:solidFill>
                  <a:prstClr val="black"/>
                </a:solidFill>
                <a:latin typeface="微软雅黑" panose="020B0503020204020204" pitchFamily="34" charset="-122"/>
                <a:ea typeface="微软雅黑" panose="020B0503020204020204" pitchFamily="34" charset="-122"/>
              </a:rPr>
              <a:t>40%</a:t>
            </a:r>
            <a:endParaRPr lang="zh-CN" altLang="en-US" sz="1400" dirty="0">
              <a:solidFill>
                <a:prstClr val="black"/>
              </a:solidFill>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4027CC13-0A0A-41DA-B83F-C3B877859EE2}"/>
              </a:ext>
            </a:extLst>
          </p:cNvPr>
          <p:cNvSpPr txBox="1"/>
          <p:nvPr/>
        </p:nvSpPr>
        <p:spPr>
          <a:xfrm>
            <a:off x="5786773" y="3044855"/>
            <a:ext cx="1606122"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投资数量分布</a:t>
            </a:r>
            <a:endParaRPr lang="en-US" b="1" dirty="0">
              <a:latin typeface="微软雅黑" panose="020B0503020204020204" pitchFamily="34" charset="-122"/>
              <a:ea typeface="微软雅黑" panose="020B0503020204020204" pitchFamily="34" charset="-122"/>
            </a:endParaRPr>
          </a:p>
        </p:txBody>
      </p:sp>
      <p:sp>
        <p:nvSpPr>
          <p:cNvPr id="15" name="文本框 14">
            <a:extLst>
              <a:ext uri="{FF2B5EF4-FFF2-40B4-BE49-F238E27FC236}">
                <a16:creationId xmlns:a16="http://schemas.microsoft.com/office/drawing/2014/main" id="{81BFCAA2-28EA-48B6-AF0D-07EFE4B896FB}"/>
              </a:ext>
            </a:extLst>
          </p:cNvPr>
          <p:cNvSpPr txBox="1"/>
          <p:nvPr/>
        </p:nvSpPr>
        <p:spPr>
          <a:xfrm>
            <a:off x="1792834" y="3044855"/>
            <a:ext cx="1569660" cy="369332"/>
          </a:xfrm>
          <a:prstGeom prst="rect">
            <a:avLst/>
          </a:prstGeom>
          <a:noFill/>
        </p:spPr>
        <p:txBody>
          <a:bodyPr wrap="none" rtlCol="0">
            <a:spAutoFit/>
          </a:bodyPr>
          <a:lstStyle/>
          <a:p>
            <a:r>
              <a:rPr lang="zh-CN" altLang="en-US" b="1" dirty="0">
                <a:latin typeface="微软雅黑" panose="020B0503020204020204" pitchFamily="34" charset="-122"/>
                <a:ea typeface="微软雅黑" panose="020B0503020204020204" pitchFamily="34" charset="-122"/>
              </a:rPr>
              <a:t>投资金额分布</a:t>
            </a:r>
            <a:endParaRPr lang="en-US" b="1" dirty="0">
              <a:latin typeface="微软雅黑" panose="020B0503020204020204" pitchFamily="34" charset="-122"/>
              <a:ea typeface="微软雅黑" panose="020B0503020204020204" pitchFamily="34" charset="-122"/>
            </a:endParaRPr>
          </a:p>
        </p:txBody>
      </p:sp>
      <p:pic>
        <p:nvPicPr>
          <p:cNvPr id="3" name="图片 2">
            <a:extLst>
              <a:ext uri="{FF2B5EF4-FFF2-40B4-BE49-F238E27FC236}">
                <a16:creationId xmlns:a16="http://schemas.microsoft.com/office/drawing/2014/main" id="{39C5901C-BF51-4C7B-9011-2DB44A631D05}"/>
              </a:ext>
            </a:extLst>
          </p:cNvPr>
          <p:cNvPicPr>
            <a:picLocks noChangeAspect="1"/>
          </p:cNvPicPr>
          <p:nvPr/>
        </p:nvPicPr>
        <p:blipFill>
          <a:blip r:embed="rId3"/>
          <a:stretch>
            <a:fillRect/>
          </a:stretch>
        </p:blipFill>
        <p:spPr>
          <a:xfrm>
            <a:off x="4078225" y="1722556"/>
            <a:ext cx="5023219" cy="3013931"/>
          </a:xfrm>
          <a:prstGeom prst="rect">
            <a:avLst/>
          </a:prstGeom>
        </p:spPr>
      </p:pic>
    </p:spTree>
    <p:extLst>
      <p:ext uri="{BB962C8B-B14F-4D97-AF65-F5344CB8AC3E}">
        <p14:creationId xmlns:p14="http://schemas.microsoft.com/office/powerpoint/2010/main" val="25992143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A21CA58C-DF27-4274-9D2A-74F19E1FE0D1}"/>
              </a:ext>
            </a:extLst>
          </p:cNvPr>
          <p:cNvSpPr txBox="1"/>
          <p:nvPr/>
        </p:nvSpPr>
        <p:spPr>
          <a:xfrm>
            <a:off x="865462" y="4737174"/>
            <a:ext cx="7413074" cy="1689052"/>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月融资事件数量最多的是</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轮，共发生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68</a:t>
            </a:r>
            <a:r>
              <a:rPr lang="zh-CN" altLang="en-US" sz="1400" dirty="0">
                <a:solidFill>
                  <a:prstClr val="black"/>
                </a:solidFill>
                <a:latin typeface="微软雅黑" panose="020B0503020204020204" pitchFamily="34" charset="-122"/>
                <a:ea typeface="微软雅黑" panose="020B0503020204020204" pitchFamily="34" charset="-122"/>
              </a:rPr>
              <a:t>起案例，共融资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87.46</a:t>
            </a:r>
            <a:r>
              <a:rPr lang="zh-CN" altLang="en-US" sz="1400" dirty="0">
                <a:solidFill>
                  <a:prstClr val="black"/>
                </a:solidFill>
                <a:latin typeface="微软雅黑" panose="020B0503020204020204" pitchFamily="34" charset="-122"/>
                <a:ea typeface="微软雅黑" panose="020B0503020204020204" pitchFamily="34" charset="-122"/>
              </a:rPr>
              <a:t>亿元。</a:t>
            </a:r>
            <a:r>
              <a:rPr lang="zh-CN" altLang="en-US" dirty="0">
                <a:solidFill>
                  <a:srgbClr val="FF0000"/>
                </a:solidFill>
                <a:latin typeface="微软雅黑" panose="020B0503020204020204" pitchFamily="34" charset="-122"/>
                <a:ea typeface="微软雅黑" panose="020B0503020204020204" pitchFamily="34" charset="-122"/>
              </a:rPr>
              <a:t>战略融资</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月共完成</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59</a:t>
            </a:r>
            <a:r>
              <a:rPr lang="zh-CN" altLang="en-US" sz="1400" dirty="0">
                <a:solidFill>
                  <a:prstClr val="black"/>
                </a:solidFill>
                <a:latin typeface="微软雅黑" panose="020B0503020204020204" pitchFamily="34" charset="-122"/>
                <a:ea typeface="微软雅黑" panose="020B0503020204020204" pitchFamily="34" charset="-122"/>
              </a:rPr>
              <a:t>起，总融资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415.53</a:t>
            </a:r>
            <a:r>
              <a:rPr lang="zh-CN" altLang="en-US" sz="1400" dirty="0">
                <a:solidFill>
                  <a:prstClr val="black"/>
                </a:solidFill>
                <a:latin typeface="微软雅黑" panose="020B0503020204020204" pitchFamily="34" charset="-122"/>
                <a:ea typeface="微软雅黑" panose="020B0503020204020204" pitchFamily="34" charset="-122"/>
              </a:rPr>
              <a:t>亿元，为</a:t>
            </a:r>
            <a:r>
              <a:rPr lang="en-US" altLang="zh-CN" sz="1400" dirty="0">
                <a:solidFill>
                  <a:prstClr val="black"/>
                </a:solidFill>
                <a:latin typeface="微软雅黑" panose="020B0503020204020204" pitchFamily="34" charset="-122"/>
                <a:ea typeface="微软雅黑" panose="020B0503020204020204" pitchFamily="34" charset="-122"/>
              </a:rPr>
              <a:t>5</a:t>
            </a:r>
            <a:r>
              <a:rPr lang="zh-CN" altLang="en-US" sz="1400" dirty="0">
                <a:solidFill>
                  <a:prstClr val="black"/>
                </a:solidFill>
                <a:latin typeface="微软雅黑" panose="020B0503020204020204" pitchFamily="34" charset="-122"/>
                <a:ea typeface="微软雅黑" panose="020B0503020204020204" pitchFamily="34" charset="-122"/>
              </a:rPr>
              <a:t>月各轮次最多。</a:t>
            </a:r>
            <a:r>
              <a:rPr lang="en-US" altLang="zh-CN" dirty="0">
                <a:solidFill>
                  <a:srgbClr val="FF0000"/>
                </a:solidFill>
                <a:latin typeface="微软雅黑" panose="020B0503020204020204" pitchFamily="34" charset="-122"/>
                <a:ea typeface="微软雅黑" panose="020B0503020204020204" pitchFamily="34" charset="-122"/>
              </a:rPr>
              <a:t>B</a:t>
            </a:r>
            <a:r>
              <a:rPr lang="zh-CN" altLang="en-US" sz="1400" dirty="0">
                <a:solidFill>
                  <a:prstClr val="black"/>
                </a:solidFill>
                <a:latin typeface="微软雅黑" panose="020B0503020204020204" pitchFamily="34" charset="-122"/>
                <a:ea typeface="微软雅黑" panose="020B0503020204020204" pitchFamily="34" charset="-122"/>
              </a:rPr>
              <a:t>轮融资共计</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39</a:t>
            </a:r>
            <a:r>
              <a:rPr lang="zh-CN" altLang="en-US" sz="1400" dirty="0">
                <a:solidFill>
                  <a:prstClr val="black"/>
                </a:solidFill>
                <a:latin typeface="微软雅黑" panose="020B0503020204020204" pitchFamily="34" charset="-122"/>
                <a:ea typeface="微软雅黑" panose="020B0503020204020204" pitchFamily="34" charset="-122"/>
              </a:rPr>
              <a:t>起，总融资金额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19.99</a:t>
            </a:r>
            <a:r>
              <a:rPr lang="zh-CN" altLang="en-US" sz="1400" dirty="0">
                <a:solidFill>
                  <a:prstClr val="black"/>
                </a:solidFill>
                <a:latin typeface="微软雅黑" panose="020B0503020204020204" pitchFamily="34" charset="-122"/>
                <a:ea typeface="微软雅黑" panose="020B0503020204020204" pitchFamily="34" charset="-122"/>
              </a:rPr>
              <a:t>亿。</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a:extLst>
              <a:ext uri="{FF2B5EF4-FFF2-40B4-BE49-F238E27FC236}">
                <a16:creationId xmlns:a16="http://schemas.microsoft.com/office/drawing/2014/main" id="{1AD30A20-2836-4CB6-B121-89724D9F8A61}"/>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pic>
        <p:nvPicPr>
          <p:cNvPr id="2" name="图片 1">
            <a:extLst>
              <a:ext uri="{FF2B5EF4-FFF2-40B4-BE49-F238E27FC236}">
                <a16:creationId xmlns:a16="http://schemas.microsoft.com/office/drawing/2014/main" id="{5EA21B9F-96AC-4304-B3BD-6019B7BE47A6}"/>
              </a:ext>
            </a:extLst>
          </p:cNvPr>
          <p:cNvPicPr>
            <a:picLocks noChangeAspect="1"/>
          </p:cNvPicPr>
          <p:nvPr/>
        </p:nvPicPr>
        <p:blipFill>
          <a:blip r:embed="rId3"/>
          <a:stretch>
            <a:fillRect/>
          </a:stretch>
        </p:blipFill>
        <p:spPr>
          <a:xfrm>
            <a:off x="1401804" y="1000421"/>
            <a:ext cx="6340390" cy="3810330"/>
          </a:xfrm>
          <a:prstGeom prst="rect">
            <a:avLst/>
          </a:prstGeom>
        </p:spPr>
      </p:pic>
    </p:spTree>
    <p:extLst>
      <p:ext uri="{BB962C8B-B14F-4D97-AF65-F5344CB8AC3E}">
        <p14:creationId xmlns:p14="http://schemas.microsoft.com/office/powerpoint/2010/main" val="243236025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35B7CC29-2E8C-4A43-9311-BD4B993B79FB}"/>
              </a:ext>
            </a:extLst>
          </p:cNvPr>
          <p:cNvGrpSpPr/>
          <p:nvPr/>
        </p:nvGrpSpPr>
        <p:grpSpPr>
          <a:xfrm>
            <a:off x="741451" y="947054"/>
            <a:ext cx="2338550" cy="369870"/>
            <a:chOff x="7155445" y="740531"/>
            <a:chExt cx="3098164" cy="369870"/>
          </a:xfrm>
        </p:grpSpPr>
        <p:sp>
          <p:nvSpPr>
            <p:cNvPr id="3" name="矩形 2">
              <a:extLst>
                <a:ext uri="{FF2B5EF4-FFF2-40B4-BE49-F238E27FC236}">
                  <a16:creationId xmlns:a16="http://schemas.microsoft.com/office/drawing/2014/main" id="{050F3980-F90D-49E0-BEF0-BDF3A88D47F6}"/>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a:extLst>
                <a:ext uri="{FF2B5EF4-FFF2-40B4-BE49-F238E27FC236}">
                  <a16:creationId xmlns:a16="http://schemas.microsoft.com/office/drawing/2014/main" id="{A6E43E9C-9EE8-4DD6-81DA-BBC14A3B7786}"/>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DB9CD423-53FE-455A-8317-B0B0782ACAB2}"/>
              </a:ext>
            </a:extLst>
          </p:cNvPr>
          <p:cNvGrpSpPr/>
          <p:nvPr/>
        </p:nvGrpSpPr>
        <p:grpSpPr>
          <a:xfrm>
            <a:off x="727494" y="1377868"/>
            <a:ext cx="2784296" cy="318498"/>
            <a:chOff x="5691883" y="1387012"/>
            <a:chExt cx="2784296" cy="318498"/>
          </a:xfrm>
        </p:grpSpPr>
        <p:sp>
          <p:nvSpPr>
            <p:cNvPr id="6" name="平行四边形 5">
              <a:extLst>
                <a:ext uri="{FF2B5EF4-FFF2-40B4-BE49-F238E27FC236}">
                  <a16:creationId xmlns:a16="http://schemas.microsoft.com/office/drawing/2014/main" id="{2CEB7EC8-9631-4BD3-9714-B509A437E1D3}"/>
                </a:ext>
              </a:extLst>
            </p:cNvPr>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a:extLst>
                <a:ext uri="{FF2B5EF4-FFF2-40B4-BE49-F238E27FC236}">
                  <a16:creationId xmlns:a16="http://schemas.microsoft.com/office/drawing/2014/main" id="{8A4277F2-AF71-4F8C-B0C2-56BEA718FE0E}"/>
                </a:ext>
              </a:extLst>
            </p:cNvPr>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融资规模前列</a:t>
              </a:r>
            </a:p>
          </p:txBody>
        </p:sp>
      </p:grpSp>
      <p:grpSp>
        <p:nvGrpSpPr>
          <p:cNvPr id="8" name="组合 7">
            <a:extLst>
              <a:ext uri="{FF2B5EF4-FFF2-40B4-BE49-F238E27FC236}">
                <a16:creationId xmlns:a16="http://schemas.microsoft.com/office/drawing/2014/main" id="{02F60303-130F-4064-8514-6D13E03A8590}"/>
              </a:ext>
            </a:extLst>
          </p:cNvPr>
          <p:cNvGrpSpPr/>
          <p:nvPr/>
        </p:nvGrpSpPr>
        <p:grpSpPr>
          <a:xfrm>
            <a:off x="719079" y="4637988"/>
            <a:ext cx="2532102" cy="318498"/>
            <a:chOff x="5691883" y="1387012"/>
            <a:chExt cx="2784298" cy="318498"/>
          </a:xfrm>
        </p:grpSpPr>
        <p:sp>
          <p:nvSpPr>
            <p:cNvPr id="9" name="平行四边形 8">
              <a:extLst>
                <a:ext uri="{FF2B5EF4-FFF2-40B4-BE49-F238E27FC236}">
                  <a16:creationId xmlns:a16="http://schemas.microsoft.com/office/drawing/2014/main" id="{B74CB736-31E5-4A61-8A0C-FAAE0B5BE94E}"/>
                </a:ext>
              </a:extLst>
            </p:cNvPr>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a:extLst>
                <a:ext uri="{FF2B5EF4-FFF2-40B4-BE49-F238E27FC236}">
                  <a16:creationId xmlns:a16="http://schemas.microsoft.com/office/drawing/2014/main" id="{2F4E75E6-ED9C-4DDC-9F00-BF924BACA7A9}"/>
                </a:ext>
              </a:extLst>
            </p:cNvPr>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市场关注</a:t>
              </a:r>
            </a:p>
          </p:txBody>
        </p:sp>
      </p:grpSp>
      <p:sp>
        <p:nvSpPr>
          <p:cNvPr id="11" name="文本框 10">
            <a:extLst>
              <a:ext uri="{FF2B5EF4-FFF2-40B4-BE49-F238E27FC236}">
                <a16:creationId xmlns:a16="http://schemas.microsoft.com/office/drawing/2014/main" id="{C16A60F6-287C-42D1-BA0F-B5F9701EFDA3}"/>
              </a:ext>
            </a:extLst>
          </p:cNvPr>
          <p:cNvSpPr txBox="1"/>
          <p:nvPr/>
        </p:nvSpPr>
        <p:spPr>
          <a:xfrm>
            <a:off x="1165386" y="3599389"/>
            <a:ext cx="5063217" cy="1015663"/>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rPr>
              <a:t>京东健康：</a:t>
            </a:r>
            <a:r>
              <a:rPr lang="zh-CN" altLang="en-US" sz="1400" dirty="0">
                <a:latin typeface="微软雅黑" panose="020B0503020204020204" pitchFamily="34" charset="-122"/>
                <a:ea typeface="微软雅黑" panose="020B0503020204020204" pitchFamily="34" charset="-122"/>
              </a:rPr>
              <a:t>京东健康是继京东数科和京东物流后，京东集团打造的第三大战略级独立业务。此轮融资将促进京东健康进一步扩大核心业务，吸引行业人才并在大健康领域积极探索新业务。</a:t>
            </a:r>
            <a:endParaRPr lang="zh-CN" altLang="en-US" dirty="0">
              <a:latin typeface="微软雅黑" panose="020B0503020204020204" pitchFamily="34" charset="-122"/>
              <a:ea typeface="微软雅黑" panose="020B0503020204020204" pitchFamily="34" charset="-122"/>
            </a:endParaRPr>
          </a:p>
        </p:txBody>
      </p:sp>
      <p:sp>
        <p:nvSpPr>
          <p:cNvPr id="12" name="箭头: 五边形 11">
            <a:extLst>
              <a:ext uri="{FF2B5EF4-FFF2-40B4-BE49-F238E27FC236}">
                <a16:creationId xmlns:a16="http://schemas.microsoft.com/office/drawing/2014/main" id="{02D91159-3D3A-4827-A64F-A1C4D2E0AD24}"/>
              </a:ext>
            </a:extLst>
          </p:cNvPr>
          <p:cNvSpPr/>
          <p:nvPr/>
        </p:nvSpPr>
        <p:spPr>
          <a:xfrm>
            <a:off x="741451" y="18469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a:extLst>
              <a:ext uri="{FF2B5EF4-FFF2-40B4-BE49-F238E27FC236}">
                <a16:creationId xmlns:a16="http://schemas.microsoft.com/office/drawing/2014/main" id="{77CC2351-4474-4416-9A6E-7A7A0B6FCCEF}"/>
              </a:ext>
            </a:extLst>
          </p:cNvPr>
          <p:cNvSpPr/>
          <p:nvPr/>
        </p:nvSpPr>
        <p:spPr>
          <a:xfrm>
            <a:off x="727494" y="2652464"/>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a:extLst>
              <a:ext uri="{FF2B5EF4-FFF2-40B4-BE49-F238E27FC236}">
                <a16:creationId xmlns:a16="http://schemas.microsoft.com/office/drawing/2014/main" id="{D08E505E-E13D-4DDA-81CB-F54E54D5273B}"/>
              </a:ext>
            </a:extLst>
          </p:cNvPr>
          <p:cNvSpPr/>
          <p:nvPr/>
        </p:nvSpPr>
        <p:spPr>
          <a:xfrm>
            <a:off x="725862" y="3645226"/>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a:extLst>
              <a:ext uri="{FF2B5EF4-FFF2-40B4-BE49-F238E27FC236}">
                <a16:creationId xmlns:a16="http://schemas.microsoft.com/office/drawing/2014/main" id="{93CDE78F-AFAC-4D3D-AA70-0D3F47C3E01B}"/>
              </a:ext>
            </a:extLst>
          </p:cNvPr>
          <p:cNvSpPr/>
          <p:nvPr/>
        </p:nvSpPr>
        <p:spPr>
          <a:xfrm>
            <a:off x="746253" y="510707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a:extLst>
              <a:ext uri="{FF2B5EF4-FFF2-40B4-BE49-F238E27FC236}">
                <a16:creationId xmlns:a16="http://schemas.microsoft.com/office/drawing/2014/main" id="{709D03E4-BA1D-4C4B-BE5A-9D4D63B3E482}"/>
              </a:ext>
            </a:extLst>
          </p:cNvPr>
          <p:cNvSpPr txBox="1"/>
          <p:nvPr/>
        </p:nvSpPr>
        <p:spPr>
          <a:xfrm>
            <a:off x="1256221" y="5038609"/>
            <a:ext cx="5093613" cy="1015663"/>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cs typeface="Arial" panose="020B0604020202020204" pitchFamily="34" charset="0"/>
              </a:rPr>
              <a:t>阿里健康</a:t>
            </a:r>
            <a:r>
              <a:rPr lang="zh-CN" altLang="en-US" dirty="0"/>
              <a:t>：</a:t>
            </a:r>
            <a:r>
              <a:rPr lang="zh-CN" altLang="en-US" sz="1400" dirty="0">
                <a:latin typeface="微软雅黑" panose="020B0503020204020204" pitchFamily="34" charset="-122"/>
                <a:ea typeface="微软雅黑" panose="020B0503020204020204" pitchFamily="34" charset="-122"/>
              </a:rPr>
              <a:t>阿里健康是阿里巴巴集团“</a:t>
            </a:r>
            <a:r>
              <a:rPr lang="en-US" altLang="zh-CN" sz="1400" dirty="0">
                <a:latin typeface="微软雅黑" panose="020B0503020204020204" pitchFamily="34" charset="-122"/>
                <a:ea typeface="微软雅黑" panose="020B0503020204020204" pitchFamily="34" charset="-122"/>
              </a:rPr>
              <a:t>Double H”</a:t>
            </a:r>
            <a:r>
              <a:rPr lang="zh-CN" altLang="en-US" sz="1400" dirty="0">
                <a:latin typeface="微软雅黑" panose="020B0503020204020204" pitchFamily="34" charset="-122"/>
                <a:ea typeface="微软雅黑" panose="020B0503020204020204" pitchFamily="34" charset="-122"/>
              </a:rPr>
              <a:t>战略在大健康领域的旗舰平台，是阿里巴巴集团投资控股的公司之一。目前，阿里健康开展的业务主要集中在医药电商及新零售、互联网医疗、消费医疗、智慧医疗等领域。</a:t>
            </a:r>
          </a:p>
        </p:txBody>
      </p:sp>
      <p:sp>
        <p:nvSpPr>
          <p:cNvPr id="17" name="文本框 16">
            <a:extLst>
              <a:ext uri="{FF2B5EF4-FFF2-40B4-BE49-F238E27FC236}">
                <a16:creationId xmlns:a16="http://schemas.microsoft.com/office/drawing/2014/main" id="{9D83896C-AA62-4F2F-BEDA-8CE95DF5C9A4}"/>
              </a:ext>
            </a:extLst>
          </p:cNvPr>
          <p:cNvSpPr txBox="1"/>
          <p:nvPr/>
        </p:nvSpPr>
        <p:spPr>
          <a:xfrm>
            <a:off x="1179682" y="1786569"/>
            <a:ext cx="5034623" cy="800219"/>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rPr>
              <a:t>蔚来汽车：</a:t>
            </a:r>
            <a:r>
              <a:rPr lang="zh-CN" altLang="en-US" sz="1400" dirty="0">
                <a:latin typeface="微软雅黑" panose="020B0503020204020204" pitchFamily="34" charset="-122"/>
                <a:ea typeface="微软雅黑" panose="020B0503020204020204" pitchFamily="34" charset="-122"/>
              </a:rPr>
              <a:t>蔚来是立足全球的智能电动汽车公司，于</a:t>
            </a:r>
            <a:r>
              <a:rPr lang="en-US" altLang="zh-CN" sz="1400" dirty="0">
                <a:latin typeface="微软雅黑" panose="020B0503020204020204" pitchFamily="34" charset="-122"/>
                <a:ea typeface="微软雅黑" panose="020B0503020204020204" pitchFamily="34" charset="-122"/>
              </a:rPr>
              <a:t>2014</a:t>
            </a:r>
            <a:r>
              <a:rPr lang="zh-CN" altLang="en-US" sz="1400" dirty="0">
                <a:latin typeface="微软雅黑" panose="020B0503020204020204" pitchFamily="34" charset="-122"/>
                <a:ea typeface="微软雅黑" panose="020B0503020204020204" pitchFamily="34" charset="-122"/>
              </a:rPr>
              <a:t>年创立。致力于通过提供高性能的智能电动汽车与用户体验，为用户创造愉悦的生活方式，打造全球范围内的“用户品牌”。</a:t>
            </a:r>
            <a:endParaRPr lang="zh-CN" altLang="en-US" dirty="0">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DBA78919-6D7C-4E76-99FA-D8B676660160}"/>
              </a:ext>
            </a:extLst>
          </p:cNvPr>
          <p:cNvSpPr txBox="1"/>
          <p:nvPr/>
        </p:nvSpPr>
        <p:spPr>
          <a:xfrm>
            <a:off x="1172966" y="2586788"/>
            <a:ext cx="5075158" cy="1015663"/>
          </a:xfrm>
          <a:prstGeom prst="rect">
            <a:avLst/>
          </a:prstGeom>
          <a:noFill/>
          <a:ln w="19050">
            <a:noFill/>
            <a:prstDash val="sysDash"/>
          </a:ln>
        </p:spPr>
        <p:txBody>
          <a:bodyPr wrap="square" rtlCol="0">
            <a:spAutoFit/>
          </a:bodyPr>
          <a:lstStyle/>
          <a:p>
            <a:pPr algn="just"/>
            <a:r>
              <a:rPr lang="en-US" altLang="zh-CN" dirty="0" err="1">
                <a:latin typeface="微软雅黑" panose="020B0503020204020204" pitchFamily="34" charset="-122"/>
                <a:ea typeface="微软雅黑" panose="020B0503020204020204" pitchFamily="34" charset="-122"/>
              </a:rPr>
              <a:t>Bitfinex</a:t>
            </a:r>
            <a:r>
              <a:rPr lang="zh-CN" altLang="en-US" dirty="0">
                <a:latin typeface="微软雅黑" panose="020B0503020204020204" pitchFamily="34" charset="-122"/>
                <a:ea typeface="微软雅黑" panose="020B0503020204020204" pitchFamily="34" charset="-122"/>
              </a:rPr>
              <a:t>：</a:t>
            </a:r>
            <a:r>
              <a:rPr lang="en-US" altLang="zh-CN" sz="1400" dirty="0" err="1">
                <a:latin typeface="微软雅黑" panose="020B0503020204020204" pitchFamily="34" charset="-122"/>
                <a:ea typeface="微软雅黑" panose="020B0503020204020204" pitchFamily="34" charset="-122"/>
              </a:rPr>
              <a:t>Bitfinex</a:t>
            </a:r>
            <a:r>
              <a:rPr lang="zh-CN" altLang="en-US" sz="1400" dirty="0">
                <a:latin typeface="微软雅黑" panose="020B0503020204020204" pitchFamily="34" charset="-122"/>
                <a:ea typeface="微软雅黑" panose="020B0503020204020204" pitchFamily="34" charset="-122"/>
              </a:rPr>
              <a:t>是主要数字资产和加密货币的全功能现货交易平台，由</a:t>
            </a:r>
            <a:r>
              <a:rPr lang="en-US" altLang="zh-CN" sz="1400" dirty="0" err="1">
                <a:latin typeface="微软雅黑" panose="020B0503020204020204" pitchFamily="34" charset="-122"/>
                <a:ea typeface="微软雅黑" panose="020B0503020204020204" pitchFamily="34" charset="-122"/>
              </a:rPr>
              <a:t>iFinex</a:t>
            </a:r>
            <a:r>
              <a:rPr lang="en-US" altLang="zh-CN" sz="1400" dirty="0">
                <a:latin typeface="微软雅黑" panose="020B0503020204020204" pitchFamily="34" charset="-122"/>
                <a:ea typeface="微软雅黑" panose="020B0503020204020204" pitchFamily="34" charset="-122"/>
              </a:rPr>
              <a:t> Inc</a:t>
            </a:r>
            <a:r>
              <a:rPr lang="zh-CN" altLang="en-US" sz="1400" dirty="0">
                <a:latin typeface="微软雅黑" panose="020B0503020204020204" pitchFamily="34" charset="-122"/>
                <a:ea typeface="微软雅黑" panose="020B0503020204020204" pitchFamily="34" charset="-122"/>
              </a:rPr>
              <a:t>拥有及营运，总部设于香港。通过点对点融资市场提供杠杆化保证金交易，让用户最高可以使用 </a:t>
            </a:r>
            <a:r>
              <a:rPr lang="en-US" altLang="zh-CN" sz="1400" dirty="0">
                <a:latin typeface="微软雅黑" panose="020B0503020204020204" pitchFamily="34" charset="-122"/>
                <a:ea typeface="微软雅黑" panose="020B0503020204020204" pitchFamily="34" charset="-122"/>
              </a:rPr>
              <a:t>3.3 </a:t>
            </a:r>
            <a:r>
              <a:rPr lang="zh-CN" altLang="en-US" sz="1400" dirty="0">
                <a:latin typeface="微软雅黑" panose="020B0503020204020204" pitchFamily="34" charset="-122"/>
                <a:ea typeface="微软雅黑" panose="020B0503020204020204" pitchFamily="34" charset="-122"/>
              </a:rPr>
              <a:t>倍的杠杆安全地交易。</a:t>
            </a:r>
          </a:p>
        </p:txBody>
      </p:sp>
      <p:sp>
        <p:nvSpPr>
          <p:cNvPr id="19" name="文本框 18">
            <a:extLst>
              <a:ext uri="{FF2B5EF4-FFF2-40B4-BE49-F238E27FC236}">
                <a16:creationId xmlns:a16="http://schemas.microsoft.com/office/drawing/2014/main" id="{CA460B12-C4AF-4840-9B98-9F369DDCC9AC}"/>
              </a:ext>
            </a:extLst>
          </p:cNvPr>
          <p:cNvSpPr txBox="1"/>
          <p:nvPr/>
        </p:nvSpPr>
        <p:spPr>
          <a:xfrm>
            <a:off x="6615895"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a:extLst>
              <a:ext uri="{FF2B5EF4-FFF2-40B4-BE49-F238E27FC236}">
                <a16:creationId xmlns:a16="http://schemas.microsoft.com/office/drawing/2014/main" id="{4C0864F6-C388-4FF3-B753-5EF9AD00DCA5}"/>
              </a:ext>
            </a:extLst>
          </p:cNvPr>
          <p:cNvSpPr txBox="1"/>
          <p:nvPr/>
        </p:nvSpPr>
        <p:spPr>
          <a:xfrm>
            <a:off x="6279462" y="1879409"/>
            <a:ext cx="141737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100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a:extLst>
              <a:ext uri="{FF2B5EF4-FFF2-40B4-BE49-F238E27FC236}">
                <a16:creationId xmlns:a16="http://schemas.microsoft.com/office/drawing/2014/main" id="{6AF2ED2C-C0CC-4863-96F5-96F8D7138B67}"/>
              </a:ext>
            </a:extLst>
          </p:cNvPr>
          <p:cNvSpPr txBox="1"/>
          <p:nvPr/>
        </p:nvSpPr>
        <p:spPr>
          <a:xfrm>
            <a:off x="6454991" y="2795185"/>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a:extLst>
              <a:ext uri="{FF2B5EF4-FFF2-40B4-BE49-F238E27FC236}">
                <a16:creationId xmlns:a16="http://schemas.microsoft.com/office/drawing/2014/main" id="{E1DAC58A-D651-43D4-9896-9B484679BCC5}"/>
              </a:ext>
            </a:extLst>
          </p:cNvPr>
          <p:cNvSpPr txBox="1"/>
          <p:nvPr/>
        </p:nvSpPr>
        <p:spPr>
          <a:xfrm>
            <a:off x="6454991" y="3747600"/>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AD1099B5-67DA-4F97-904E-73E63AE94C83}"/>
              </a:ext>
            </a:extLst>
          </p:cNvPr>
          <p:cNvSpPr txBox="1"/>
          <p:nvPr/>
        </p:nvSpPr>
        <p:spPr>
          <a:xfrm>
            <a:off x="6450984" y="5107073"/>
            <a:ext cx="124585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p>
        </p:txBody>
      </p:sp>
      <p:sp>
        <p:nvSpPr>
          <p:cNvPr id="24" name="文本框 23">
            <a:extLst>
              <a:ext uri="{FF2B5EF4-FFF2-40B4-BE49-F238E27FC236}">
                <a16:creationId xmlns:a16="http://schemas.microsoft.com/office/drawing/2014/main" id="{69DBDD66-7B8E-47A7-970C-7B36A625FE9A}"/>
              </a:ext>
            </a:extLst>
          </p:cNvPr>
          <p:cNvSpPr txBox="1"/>
          <p:nvPr/>
        </p:nvSpPr>
        <p:spPr>
          <a:xfrm>
            <a:off x="7761995" y="1892787"/>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25" name="文本框 24">
            <a:extLst>
              <a:ext uri="{FF2B5EF4-FFF2-40B4-BE49-F238E27FC236}">
                <a16:creationId xmlns:a16="http://schemas.microsoft.com/office/drawing/2014/main" id="{41832E6A-3D87-46D3-B658-81FAB633494C}"/>
              </a:ext>
            </a:extLst>
          </p:cNvPr>
          <p:cNvSpPr txBox="1"/>
          <p:nvPr/>
        </p:nvSpPr>
        <p:spPr>
          <a:xfrm>
            <a:off x="7761995" y="5161682"/>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26" name="文本框 25">
            <a:extLst>
              <a:ext uri="{FF2B5EF4-FFF2-40B4-BE49-F238E27FC236}">
                <a16:creationId xmlns:a16="http://schemas.microsoft.com/office/drawing/2014/main" id="{07990EBC-AC2D-40D2-A26A-6953C72EC25C}"/>
              </a:ext>
            </a:extLst>
          </p:cNvPr>
          <p:cNvSpPr txBox="1"/>
          <p:nvPr/>
        </p:nvSpPr>
        <p:spPr>
          <a:xfrm>
            <a:off x="7859119" y="3747600"/>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A</a:t>
            </a:r>
            <a:endParaRPr lang="zh-CN" altLang="en-US" sz="1400" dirty="0">
              <a:latin typeface="微软雅黑" panose="020B0503020204020204" pitchFamily="34" charset="-122"/>
              <a:ea typeface="微软雅黑" panose="020B0503020204020204" pitchFamily="34" charset="-122"/>
            </a:endParaRPr>
          </a:p>
        </p:txBody>
      </p:sp>
      <p:sp>
        <p:nvSpPr>
          <p:cNvPr id="27" name="文本框 26">
            <a:extLst>
              <a:ext uri="{FF2B5EF4-FFF2-40B4-BE49-F238E27FC236}">
                <a16:creationId xmlns:a16="http://schemas.microsoft.com/office/drawing/2014/main" id="{5401FAD4-9E0F-47D2-9484-47C7DA808EB3}"/>
              </a:ext>
            </a:extLst>
          </p:cNvPr>
          <p:cNvSpPr txBox="1"/>
          <p:nvPr/>
        </p:nvSpPr>
        <p:spPr>
          <a:xfrm>
            <a:off x="7859119"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8" name="文本框 27">
            <a:extLst>
              <a:ext uri="{FF2B5EF4-FFF2-40B4-BE49-F238E27FC236}">
                <a16:creationId xmlns:a16="http://schemas.microsoft.com/office/drawing/2014/main" id="{45388FC1-D4B3-4D0B-BBF7-57384EC21CF5}"/>
              </a:ext>
            </a:extLst>
          </p:cNvPr>
          <p:cNvSpPr txBox="1"/>
          <p:nvPr/>
        </p:nvSpPr>
        <p:spPr>
          <a:xfrm>
            <a:off x="7747710" y="2795183"/>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4060752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32D74600-7243-41C7-9009-C5A3C92F35B2}"/>
              </a:ext>
            </a:extLst>
          </p:cNvPr>
          <p:cNvPicPr>
            <a:picLocks noChangeAspect="1"/>
          </p:cNvPicPr>
          <p:nvPr/>
        </p:nvPicPr>
        <p:blipFill>
          <a:blip r:embed="rId2"/>
          <a:stretch>
            <a:fillRect/>
          </a:stretch>
        </p:blipFill>
        <p:spPr>
          <a:xfrm>
            <a:off x="714688" y="2270175"/>
            <a:ext cx="7714624" cy="2656317"/>
          </a:xfrm>
          <a:prstGeom prst="rect">
            <a:avLst/>
          </a:prstGeom>
        </p:spPr>
      </p:pic>
      <p:grpSp>
        <p:nvGrpSpPr>
          <p:cNvPr id="5" name="组合 4">
            <a:extLst>
              <a:ext uri="{FF2B5EF4-FFF2-40B4-BE49-F238E27FC236}">
                <a16:creationId xmlns:a16="http://schemas.microsoft.com/office/drawing/2014/main" id="{18B38E2B-E637-47F7-8CB4-F551B94234F2}"/>
              </a:ext>
            </a:extLst>
          </p:cNvPr>
          <p:cNvGrpSpPr/>
          <p:nvPr/>
        </p:nvGrpSpPr>
        <p:grpSpPr>
          <a:xfrm>
            <a:off x="342154" y="1209521"/>
            <a:ext cx="3093949" cy="369870"/>
            <a:chOff x="7155445" y="740531"/>
            <a:chExt cx="3098164" cy="369870"/>
          </a:xfrm>
        </p:grpSpPr>
        <p:sp>
          <p:nvSpPr>
            <p:cNvPr id="6" name="矩形 5">
              <a:extLst>
                <a:ext uri="{FF2B5EF4-FFF2-40B4-BE49-F238E27FC236}">
                  <a16:creationId xmlns:a16="http://schemas.microsoft.com/office/drawing/2014/main" id="{AE1A0564-A915-43C8-AF20-938F3426DF5D}"/>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投资规模</a:t>
              </a:r>
              <a:r>
                <a:rPr lang="en-US" altLang="zh-CN" dirty="0">
                  <a:latin typeface="微软雅黑" panose="020B0503020204020204" pitchFamily="34" charset="-122"/>
                  <a:ea typeface="微软雅黑" panose="020B0503020204020204" pitchFamily="34" charset="-122"/>
                </a:rPr>
                <a:t>20</a:t>
              </a:r>
              <a:r>
                <a:rPr lang="zh-CN" altLang="en-US" dirty="0">
                  <a:latin typeface="微软雅黑" panose="020B0503020204020204" pitchFamily="34" charset="-122"/>
                  <a:ea typeface="微软雅黑" panose="020B0503020204020204" pitchFamily="34" charset="-122"/>
                </a:rPr>
                <a:t>亿以上的企业</a:t>
              </a:r>
            </a:p>
          </p:txBody>
        </p:sp>
        <p:sp>
          <p:nvSpPr>
            <p:cNvPr id="7" name="等腰三角形 6">
              <a:extLst>
                <a:ext uri="{FF2B5EF4-FFF2-40B4-BE49-F238E27FC236}">
                  <a16:creationId xmlns:a16="http://schemas.microsoft.com/office/drawing/2014/main" id="{C44301A0-796D-4E66-980C-C0B85D7DD82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617119616"/>
      </p:ext>
    </p:extLst>
  </p:cSld>
  <p:clrMapOvr>
    <a:masterClrMapping/>
  </p:clrMapOvr>
  <p:transition>
    <p:wipe dir="r"/>
  </p:transition>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14236</TotalTime>
  <Words>1585</Words>
  <Application>Microsoft Office PowerPoint</Application>
  <PresentationFormat>全屏显示(4:3)</PresentationFormat>
  <Paragraphs>112</Paragraphs>
  <Slides>18</Slides>
  <Notes>5</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18</vt:i4>
      </vt:variant>
    </vt:vector>
  </HeadingPairs>
  <TitlesOfParts>
    <vt:vector size="34" baseType="lpstr">
      <vt:lpstr>等线</vt:lpstr>
      <vt:lpstr>等线 Light</vt:lpstr>
      <vt:lpstr>黑体</vt:lpstr>
      <vt:lpstr>华文新魏</vt:lpstr>
      <vt:lpstr>微软雅黑</vt:lpstr>
      <vt:lpstr>幼圆</vt:lpstr>
      <vt:lpstr>Arial</vt:lpstr>
      <vt:lpstr>Calibri</vt:lpstr>
      <vt:lpstr>Calibri Light</vt:lpstr>
      <vt:lpstr>Times New Roman</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Xue, Yong</cp:lastModifiedBy>
  <cp:revision>478</cp:revision>
  <dcterms:created xsi:type="dcterms:W3CDTF">2018-03-11T13:30:51Z</dcterms:created>
  <dcterms:modified xsi:type="dcterms:W3CDTF">2019-06-10T05:05:30Z</dcterms:modified>
</cp:coreProperties>
</file>