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7" r:id="rId4"/>
  </p:sldMasterIdLst>
  <p:notesMasterIdLst>
    <p:notesMasterId r:id="rId23"/>
  </p:notesMasterIdLst>
  <p:sldIdLst>
    <p:sldId id="256" r:id="rId5"/>
    <p:sldId id="257" r:id="rId6"/>
    <p:sldId id="258" r:id="rId7"/>
    <p:sldId id="259" r:id="rId8"/>
    <p:sldId id="260" r:id="rId9"/>
    <p:sldId id="262" r:id="rId10"/>
    <p:sldId id="261" r:id="rId11"/>
    <p:sldId id="263" r:id="rId12"/>
    <p:sldId id="278" r:id="rId13"/>
    <p:sldId id="264" r:id="rId14"/>
    <p:sldId id="265" r:id="rId15"/>
    <p:sldId id="276" r:id="rId16"/>
    <p:sldId id="277" r:id="rId17"/>
    <p:sldId id="266" r:id="rId18"/>
    <p:sldId id="267" r:id="rId19"/>
    <p:sldId id="271" r:id="rId20"/>
    <p:sldId id="273"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8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5/13/2019</a:t>
            </a:fld>
            <a:endParaRPr 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extLst>
      <p:ext uri="{BB962C8B-B14F-4D97-AF65-F5344CB8AC3E}">
        <p14:creationId xmlns:p14="http://schemas.microsoft.com/office/powerpoint/2010/main" val="3053286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a:p>
        </p:txBody>
      </p:sp>
    </p:spTree>
    <p:extLst>
      <p:ext uri="{BB962C8B-B14F-4D97-AF65-F5344CB8AC3E}">
        <p14:creationId xmlns:p14="http://schemas.microsoft.com/office/powerpoint/2010/main" val="2172823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a:p>
        </p:txBody>
      </p:sp>
    </p:spTree>
    <p:extLst>
      <p:ext uri="{BB962C8B-B14F-4D97-AF65-F5344CB8AC3E}">
        <p14:creationId xmlns:p14="http://schemas.microsoft.com/office/powerpoint/2010/main" val="80015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9</a:t>
            </a:fld>
            <a:endParaRPr lang="en-US"/>
          </a:p>
        </p:txBody>
      </p:sp>
    </p:spTree>
    <p:extLst>
      <p:ext uri="{BB962C8B-B14F-4D97-AF65-F5344CB8AC3E}">
        <p14:creationId xmlns:p14="http://schemas.microsoft.com/office/powerpoint/2010/main" val="3784276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1204756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509047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16744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729456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extLst>
      <p:ext uri="{BB962C8B-B14F-4D97-AF65-F5344CB8AC3E}">
        <p14:creationId xmlns:p14="http://schemas.microsoft.com/office/powerpoint/2010/main" val="8041983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56475301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extLst>
      <p:ext uri="{BB962C8B-B14F-4D97-AF65-F5344CB8AC3E}">
        <p14:creationId xmlns:p14="http://schemas.microsoft.com/office/powerpoint/2010/main" val="375554294"/>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349488315"/>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067042351"/>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extLst>
      <p:ext uri="{BB962C8B-B14F-4D97-AF65-F5344CB8AC3E}">
        <p14:creationId xmlns:p14="http://schemas.microsoft.com/office/powerpoint/2010/main" val="3783863086"/>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434008"/>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9914790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824109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748594732"/>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7918463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751286849"/>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Tree>
    <p:extLst>
      <p:ext uri="{BB962C8B-B14F-4D97-AF65-F5344CB8AC3E}">
        <p14:creationId xmlns:p14="http://schemas.microsoft.com/office/powerpoint/2010/main" val="114054110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628650" y="1825625"/>
            <a:ext cx="78867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056535498"/>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40"/>
            <a:ext cx="78867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5"/>
            <a:ext cx="7886700" cy="1500187"/>
          </a:xfrm>
          <a:prstGeom prst="rect">
            <a:avLst/>
          </a:prstGeo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zh-CN" altLang="en-US" noProof="1"/>
              <a:t>单击此处编辑母版文本样式</a:t>
            </a:r>
          </a:p>
        </p:txBody>
      </p:sp>
    </p:spTree>
    <p:extLst>
      <p:ext uri="{BB962C8B-B14F-4D97-AF65-F5344CB8AC3E}">
        <p14:creationId xmlns:p14="http://schemas.microsoft.com/office/powerpoint/2010/main" val="156760361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62865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48200" y="1825625"/>
            <a:ext cx="386715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398795374"/>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7"/>
            <a:ext cx="78867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630239" y="1681163"/>
            <a:ext cx="386873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30239" y="2505075"/>
            <a:ext cx="386873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7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788"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1784724863"/>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Tree>
    <p:extLst>
      <p:ext uri="{BB962C8B-B14F-4D97-AF65-F5344CB8AC3E}">
        <p14:creationId xmlns:p14="http://schemas.microsoft.com/office/powerpoint/2010/main" val="2846848327"/>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809048"/>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6057887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788" y="987427"/>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1100573813"/>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9" y="457200"/>
            <a:ext cx="2949575"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788" y="987427"/>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zh-CN" altLang="en-US" noProof="0"/>
          </a:p>
        </p:txBody>
      </p:sp>
      <p:sp>
        <p:nvSpPr>
          <p:cNvPr id="4" name="文本占位符 3"/>
          <p:cNvSpPr>
            <a:spLocks noGrp="1"/>
          </p:cNvSpPr>
          <p:nvPr>
            <p:ph type="body" sz="half" idx="2"/>
          </p:nvPr>
        </p:nvSpPr>
        <p:spPr>
          <a:xfrm>
            <a:off x="630239" y="2057400"/>
            <a:ext cx="2949575"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Tree>
    <p:extLst>
      <p:ext uri="{BB962C8B-B14F-4D97-AF65-F5344CB8AC3E}">
        <p14:creationId xmlns:p14="http://schemas.microsoft.com/office/powerpoint/2010/main" val="3659356164"/>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628650" y="1825625"/>
            <a:ext cx="78867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25012875"/>
      </p:ext>
    </p:extLst>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6" y="365125"/>
            <a:ext cx="1971675"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628651" y="365125"/>
            <a:ext cx="5762625"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extLst>
      <p:ext uri="{BB962C8B-B14F-4D97-AF65-F5344CB8AC3E}">
        <p14:creationId xmlns:p14="http://schemas.microsoft.com/office/powerpoint/2010/main" val="2060224404"/>
      </p:ext>
    </p:extLst>
  </p:cSld>
  <p:clrMapOvr>
    <a:masterClrMapping/>
  </p:clrMapOvr>
  <p:transition>
    <p:wipe dir="r"/>
  </p:transition>
  <p:hf sldNum="0"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28650" y="365127"/>
            <a:ext cx="78867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628650" y="1825625"/>
            <a:ext cx="7886700" cy="4351338"/>
          </a:xfrm>
          <a:prstGeom prst="rect">
            <a:avLst/>
          </a:prstGeom>
        </p:spPr>
        <p:txBody>
          <a:bodyPr/>
          <a:lstStyle/>
          <a:p>
            <a:pPr lvl="0"/>
            <a:endParaRPr lang="zh-CN" altLang="en-US" noProof="0"/>
          </a:p>
        </p:txBody>
      </p:sp>
    </p:spTree>
    <p:extLst>
      <p:ext uri="{BB962C8B-B14F-4D97-AF65-F5344CB8AC3E}">
        <p14:creationId xmlns:p14="http://schemas.microsoft.com/office/powerpoint/2010/main" val="129622351"/>
      </p:ext>
    </p:extLst>
  </p:cSld>
  <p:clrMapOvr>
    <a:masterClrMapping/>
  </p:clrMapOvr>
  <p:transition>
    <p:wipe dir="r"/>
  </p:transition>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02A13C-92B8-4B19-AAF1-9CADDA403FD0}"/>
              </a:ext>
            </a:extLst>
          </p:cNvPr>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a:extLst>
              <a:ext uri="{FF2B5EF4-FFF2-40B4-BE49-F238E27FC236}">
                <a16:creationId xmlns:a16="http://schemas.microsoft.com/office/drawing/2014/main" id="{D55EC114-B401-4B96-94BD-51541CDFCF6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281CF9-4774-4977-B940-25EAA471DBC3}"/>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42EF24F3-250C-4116-A3D7-D58D3C6802F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C6EA8C1-4F04-4252-AE4C-07D5F2578A5E}"/>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4935367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D58C5B-B0E8-4070-9DE1-E1D2259CE94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E1BE746-7DC8-4802-972D-D2805D1A8CC4}"/>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8E32592-5194-49FE-9898-FBEF0F94594F}"/>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54B66476-D248-4877-A193-C56728D8C66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2CEDC65-6D3C-4746-A19E-C5A28DE542C6}"/>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8961812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9618EF-4683-4794-80BE-50F32A3E0FD6}"/>
              </a:ext>
            </a:extLst>
          </p:cNvPr>
          <p:cNvSpPr>
            <a:spLocks noGrp="1"/>
          </p:cNvSpPr>
          <p:nvPr>
            <p:ph type="title"/>
          </p:nvPr>
        </p:nvSpPr>
        <p:spPr>
          <a:xfrm>
            <a:off x="623888" y="1709739"/>
            <a:ext cx="7886700" cy="2852737"/>
          </a:xfrm>
        </p:spPr>
        <p:txBody>
          <a:bodyPr anchor="b"/>
          <a:lstStyle>
            <a:lvl1pPr>
              <a:defRPr sz="4500"/>
            </a:lvl1pPr>
          </a:lstStyle>
          <a:p>
            <a:r>
              <a:rPr lang="zh-CN" altLang="en-US"/>
              <a:t>单击此处编辑母版标题样式</a:t>
            </a:r>
          </a:p>
        </p:txBody>
      </p:sp>
      <p:sp>
        <p:nvSpPr>
          <p:cNvPr id="3" name="文本占位符 2">
            <a:extLst>
              <a:ext uri="{FF2B5EF4-FFF2-40B4-BE49-F238E27FC236}">
                <a16:creationId xmlns:a16="http://schemas.microsoft.com/office/drawing/2014/main" id="{A84483A3-B48B-4748-98A6-7FA4FE6D2A4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E68F173E-218E-41EE-B69B-3A179BD17106}"/>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A7B776E4-2EC6-4E8F-B897-A770CC9B0AA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5D01EBF-A072-49DC-AF5E-8375B5DAECC8}"/>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17279853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17C392-791D-4E1A-873B-3D03D395613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E22C5A9-C3B7-4695-82D3-53FCC99A2B13}"/>
              </a:ext>
            </a:extLst>
          </p:cNvPr>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0201A269-F63F-4367-88FF-9912609AC190}"/>
              </a:ext>
            </a:extLst>
          </p:cNvPr>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C7127075-A73C-4C67-BC46-2882F004D2C1}"/>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页脚占位符 5">
            <a:extLst>
              <a:ext uri="{FF2B5EF4-FFF2-40B4-BE49-F238E27FC236}">
                <a16:creationId xmlns:a16="http://schemas.microsoft.com/office/drawing/2014/main" id="{3D025DA4-7385-4F98-91B1-F0A4D8CF4EC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E7DD259-D745-4D31-A12D-D08BEEF37178}"/>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37908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90BD98F-7FCF-4000-A0C1-48941F6AAC6C}"/>
              </a:ext>
            </a:extLst>
          </p:cNvPr>
          <p:cNvSpPr>
            <a:spLocks noGrp="1"/>
          </p:cNvSpPr>
          <p:nvPr>
            <p:ph type="title"/>
          </p:nvPr>
        </p:nvSpPr>
        <p:spPr>
          <a:xfrm>
            <a:off x="629841" y="365126"/>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C0C35E6-09F1-4D46-8CD4-23684CA317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内容占位符 3">
            <a:extLst>
              <a:ext uri="{FF2B5EF4-FFF2-40B4-BE49-F238E27FC236}">
                <a16:creationId xmlns:a16="http://schemas.microsoft.com/office/drawing/2014/main" id="{B8882589-E258-40B2-8A61-C7BC59CBB5CB}"/>
              </a:ext>
            </a:extLst>
          </p:cNvPr>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03DE7430-5693-4FF6-9FB6-46DD09716AC1}"/>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内容占位符 5">
            <a:extLst>
              <a:ext uri="{FF2B5EF4-FFF2-40B4-BE49-F238E27FC236}">
                <a16:creationId xmlns:a16="http://schemas.microsoft.com/office/drawing/2014/main" id="{5A0469C9-DA25-4389-B603-FC116E5B80F0}"/>
              </a:ext>
            </a:extLst>
          </p:cNvPr>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AF814D3-0752-4917-9735-899113FB9DAB}"/>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8" name="页脚占位符 7">
            <a:extLst>
              <a:ext uri="{FF2B5EF4-FFF2-40B4-BE49-F238E27FC236}">
                <a16:creationId xmlns:a16="http://schemas.microsoft.com/office/drawing/2014/main" id="{4365383A-7AA4-499B-ACB8-93FCB7140DE7}"/>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D8E35A33-1401-49A2-9285-4C9CBEE07A96}"/>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38194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9345934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DD7E49-52C3-4A5C-9BA0-3627FEFA985F}"/>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A71563B-E9F0-432F-A577-CE3042B83434}"/>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4" name="页脚占位符 3">
            <a:extLst>
              <a:ext uri="{FF2B5EF4-FFF2-40B4-BE49-F238E27FC236}">
                <a16:creationId xmlns:a16="http://schemas.microsoft.com/office/drawing/2014/main" id="{BDD14A65-7335-414E-A9BD-A5A65EDF545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0CDE0605-DA30-4964-8A99-0F3276845B9F}"/>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6108872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B66A845A-48B2-4333-BC4D-B3F3AE8F09B6}"/>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3" name="页脚占位符 2">
            <a:extLst>
              <a:ext uri="{FF2B5EF4-FFF2-40B4-BE49-F238E27FC236}">
                <a16:creationId xmlns:a16="http://schemas.microsoft.com/office/drawing/2014/main" id="{B2CA20DD-59C9-40E5-A155-D14D8A47816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30CE1A21-6C25-4098-A4AD-5D3ADA45AE71}"/>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4831328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A90740E-E4E5-41A2-85B8-9F277C5BC376}"/>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a:extLst>
              <a:ext uri="{FF2B5EF4-FFF2-40B4-BE49-F238E27FC236}">
                <a16:creationId xmlns:a16="http://schemas.microsoft.com/office/drawing/2014/main" id="{CFB018A5-58EC-4849-B994-4DD451AA28C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6D61978D-1899-4471-86FD-25D80DE1268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a:extLst>
              <a:ext uri="{FF2B5EF4-FFF2-40B4-BE49-F238E27FC236}">
                <a16:creationId xmlns:a16="http://schemas.microsoft.com/office/drawing/2014/main" id="{45AE3179-C84B-4136-BF94-47E7A1C2331C}"/>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页脚占位符 5">
            <a:extLst>
              <a:ext uri="{FF2B5EF4-FFF2-40B4-BE49-F238E27FC236}">
                <a16:creationId xmlns:a16="http://schemas.microsoft.com/office/drawing/2014/main" id="{E025F24F-229D-4C57-8D16-4E48C7AD32B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30A368F-D1AB-483C-B440-23DB8DF473CD}"/>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9192429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187C55-E441-418D-875F-A02E416B55FC}"/>
              </a:ext>
            </a:extLst>
          </p:cNvPr>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图片占位符 2">
            <a:extLst>
              <a:ext uri="{FF2B5EF4-FFF2-40B4-BE49-F238E27FC236}">
                <a16:creationId xmlns:a16="http://schemas.microsoft.com/office/drawing/2014/main" id="{85CBE0B9-AF76-46E8-A04E-FEBB7431CB4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a:extLst>
              <a:ext uri="{FF2B5EF4-FFF2-40B4-BE49-F238E27FC236}">
                <a16:creationId xmlns:a16="http://schemas.microsoft.com/office/drawing/2014/main" id="{CC016651-67F0-4ED0-BC8F-4C841BB23F6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日期占位符 4">
            <a:extLst>
              <a:ext uri="{FF2B5EF4-FFF2-40B4-BE49-F238E27FC236}">
                <a16:creationId xmlns:a16="http://schemas.microsoft.com/office/drawing/2014/main" id="{A0154E58-8AD1-4A87-8BB1-1017D1620B27}"/>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页脚占位符 5">
            <a:extLst>
              <a:ext uri="{FF2B5EF4-FFF2-40B4-BE49-F238E27FC236}">
                <a16:creationId xmlns:a16="http://schemas.microsoft.com/office/drawing/2014/main" id="{B259169A-3082-423F-A9BA-AAC68AC9126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57571EB-F690-43DE-965D-1D9CEA16774D}"/>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93413726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0B1601-3732-4DE8-982C-C41B19B272E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A8E5A97-5ABE-47F5-A917-A259AB33E67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9057A26-240C-42EC-B0FD-110A4C0CFEC3}"/>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3AE82661-977F-452A-9D60-C2F20FC45EB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025BBC2-5E62-41DD-9849-1877A636BF47}"/>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54404260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8AF6F01-3A35-46B3-A08E-E4E07C6ACC42}"/>
              </a:ext>
            </a:extLst>
          </p:cNvPr>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40183AB6-8661-4066-8EC1-ABD54E94FFD0}"/>
              </a:ext>
            </a:extLst>
          </p:cNvPr>
          <p:cNvSpPr>
            <a:spLocks noGrp="1"/>
          </p:cNvSpPr>
          <p:nvPr>
            <p:ph type="body" orient="vert" idx="1"/>
          </p:nvPr>
        </p:nvSpPr>
        <p:spPr>
          <a:xfrm>
            <a:off x="628650" y="365125"/>
            <a:ext cx="5800725"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FC4295F-086C-4EEF-A534-43AD68D25CDA}"/>
              </a:ext>
            </a:extLst>
          </p:cNvPr>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E18CDF86-486F-431F-9933-3E50B66DD3C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1C72D36-AA0D-4799-B44E-D58E3B522E45}"/>
              </a:ext>
            </a:extLst>
          </p:cNvPr>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723862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27967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1597850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59650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916945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11DF3E94-B1DE-4DB0-B817-89FF325CCA67}" type="datetimeFigureOut">
              <a:rPr lang="zh-CN" altLang="en-US" smtClean="0"/>
              <a:t>2019/5/13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137771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4.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F3E94-B1DE-4DB0-B817-89FF325CCA67}" type="datetimeFigureOut">
              <a:rPr lang="zh-CN" altLang="en-US" smtClean="0"/>
              <a:t>2019/5/13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2130784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3074" name="Picture 33" descr="rkk">
            <a:extLst>
              <a:ext uri="{FF2B5EF4-FFF2-40B4-BE49-F238E27FC236}">
                <a16:creationId xmlns:a16="http://schemas.microsoft.com/office/drawing/2014/main" id="{7210308E-57E1-4078-A461-B732F8008D3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24075" y="4181477"/>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5" descr="top">
            <a:extLst>
              <a:ext uri="{FF2B5EF4-FFF2-40B4-BE49-F238E27FC236}">
                <a16:creationId xmlns:a16="http://schemas.microsoft.com/office/drawing/2014/main" id="{F3DBE01D-6A44-4617-8723-A39FCEEA0377}"/>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6" descr="bottom">
            <a:extLst>
              <a:ext uri="{FF2B5EF4-FFF2-40B4-BE49-F238E27FC236}">
                <a16:creationId xmlns:a16="http://schemas.microsoft.com/office/drawing/2014/main" id="{B962190F-7AD1-40CA-AD84-01535144366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5524500"/>
            <a:ext cx="91440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37">
            <a:extLst>
              <a:ext uri="{FF2B5EF4-FFF2-40B4-BE49-F238E27FC236}">
                <a16:creationId xmlns:a16="http://schemas.microsoft.com/office/drawing/2014/main" id="{BFE20F04-1E3D-45C9-A554-ADF831A69522}"/>
              </a:ext>
            </a:extLst>
          </p:cNvPr>
          <p:cNvSpPr txBox="1">
            <a:spLocks noChangeArrowheads="1"/>
          </p:cNvSpPr>
          <p:nvPr/>
        </p:nvSpPr>
        <p:spPr bwMode="auto">
          <a:xfrm>
            <a:off x="2890839" y="4637088"/>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dirty="0">
                <a:solidFill>
                  <a:srgbClr val="777777"/>
                </a:solidFill>
                <a:ea typeface="宋体" panose="02010600030101010101" pitchFamily="2" charset="-122"/>
              </a:rPr>
              <a:t>RONGKE INVESTMENT MANAGEMENT CO., LTD</a:t>
            </a:r>
          </a:p>
        </p:txBody>
      </p:sp>
      <p:sp>
        <p:nvSpPr>
          <p:cNvPr id="4102" name="Text Box 38">
            <a:extLst>
              <a:ext uri="{FF2B5EF4-FFF2-40B4-BE49-F238E27FC236}">
                <a16:creationId xmlns:a16="http://schemas.microsoft.com/office/drawing/2014/main" id="{CAFC8323-BCDC-4207-9EDD-6C77835D048F}"/>
              </a:ext>
            </a:extLst>
          </p:cNvPr>
          <p:cNvSpPr txBox="1">
            <a:spLocks noChangeArrowheads="1"/>
          </p:cNvSpPr>
          <p:nvPr/>
        </p:nvSpPr>
        <p:spPr bwMode="auto">
          <a:xfrm>
            <a:off x="2873376" y="4098927"/>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4103" name="Rectangle 41">
            <a:extLst>
              <a:ext uri="{FF2B5EF4-FFF2-40B4-BE49-F238E27FC236}">
                <a16:creationId xmlns:a16="http://schemas.microsoft.com/office/drawing/2014/main" id="{FEE4954A-3584-4C3D-858F-B2DE22DC9AA4}"/>
              </a:ext>
            </a:extLst>
          </p:cNvPr>
          <p:cNvSpPr>
            <a:spLocks noChangeArrowheads="1"/>
          </p:cNvSpPr>
          <p:nvPr/>
        </p:nvSpPr>
        <p:spPr bwMode="auto">
          <a:xfrm>
            <a:off x="60326" y="6577015"/>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3217889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r"/>
  </p:transition>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lr>
          <a:schemeClr val="hlink"/>
        </a:buClr>
        <a:buFont typeface="Wingdings" panose="05000000000000000000" pitchFamily="2" charset="2"/>
        <a:buChar char="v"/>
        <a:defRPr sz="2100" kern="1200">
          <a:solidFill>
            <a:srgbClr val="777777"/>
          </a:solidFill>
          <a:latin typeface="+mn-lt"/>
          <a:ea typeface="+mn-ea"/>
          <a:cs typeface="+mn-cs"/>
        </a:defRPr>
      </a:lvl1pPr>
      <a:lvl2pPr marL="557213" indent="-214313" algn="l" rtl="0" eaLnBrk="0" fontAlgn="base" hangingPunct="0">
        <a:spcBef>
          <a:spcPct val="20000"/>
        </a:spcBef>
        <a:spcAft>
          <a:spcPct val="0"/>
        </a:spcAft>
        <a:buClr>
          <a:schemeClr val="hlink"/>
        </a:buClr>
        <a:buFont typeface="Wingdings" panose="05000000000000000000" pitchFamily="2" charset="2"/>
        <a:buChar char="§"/>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Clr>
          <a:schemeClr val="hlink"/>
        </a:buClr>
        <a:buFont typeface="Wingdings" panose="05000000000000000000" pitchFamily="2" charset="2"/>
        <a:buChar char="•"/>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a:extLst>
              <a:ext uri="{FF2B5EF4-FFF2-40B4-BE49-F238E27FC236}">
                <a16:creationId xmlns:a16="http://schemas.microsoft.com/office/drawing/2014/main" id="{D323C17D-048F-4D85-B66B-3210C4AAD738}"/>
              </a:ext>
            </a:extLst>
          </p:cNvPr>
          <p:cNvSpPr>
            <a:spLocks noChangeArrowheads="1"/>
          </p:cNvSpPr>
          <p:nvPr/>
        </p:nvSpPr>
        <p:spPr bwMode="auto">
          <a:xfrm>
            <a:off x="1" y="6477000"/>
            <a:ext cx="8558213"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ct val="50000"/>
              </a:spcBef>
              <a:spcAft>
                <a:spcPts val="0"/>
              </a:spcAft>
              <a:buClrTx/>
              <a:buSzTx/>
              <a:buFont typeface="Arial" panose="020B0604020202020204" pitchFamily="34" charset="0"/>
              <a:buNone/>
              <a:tabLst/>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a:extLst>
              <a:ext uri="{FF2B5EF4-FFF2-40B4-BE49-F238E27FC236}">
                <a16:creationId xmlns:a16="http://schemas.microsoft.com/office/drawing/2014/main" id="{65A12F98-B520-480D-98DA-F71BEF36188D}"/>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a:extLst>
              <a:ext uri="{FF2B5EF4-FFF2-40B4-BE49-F238E27FC236}">
                <a16:creationId xmlns:a16="http://schemas.microsoft.com/office/drawing/2014/main" id="{CCE2D4C0-2E17-424E-BCF8-923AE5618B71}"/>
              </a:ext>
            </a:extLst>
          </p:cNvPr>
          <p:cNvSpPr>
            <a:spLocks noChangeArrowheads="1"/>
          </p:cNvSpPr>
          <p:nvPr/>
        </p:nvSpPr>
        <p:spPr bwMode="auto">
          <a:xfrm>
            <a:off x="8604250" y="6477000"/>
            <a:ext cx="539750"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800" rtl="0" eaLnBrk="0" fontAlgn="auto" latinLnBrk="0" hangingPunct="0">
              <a:lnSpc>
                <a:spcPct val="100000"/>
              </a:lnSpc>
              <a:spcBef>
                <a:spcPts val="0"/>
              </a:spcBef>
              <a:spcAft>
                <a:spcPts val="0"/>
              </a:spcAft>
              <a:buClrTx/>
              <a:buSzTx/>
              <a:buFont typeface="Arial" panose="020B0604020202020204" pitchFamily="34" charset="0"/>
              <a:buNone/>
              <a:tabLst/>
              <a:defRPr/>
            </a:pPr>
            <a:endParaRPr kumimoji="0" lang="en-GB" altLang="en-US" sz="10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a:extLst>
              <a:ext uri="{FF2B5EF4-FFF2-40B4-BE49-F238E27FC236}">
                <a16:creationId xmlns:a16="http://schemas.microsoft.com/office/drawing/2014/main" id="{3711C9EE-CB85-47FC-A6C0-8106D8E2A63C}"/>
              </a:ext>
            </a:extLst>
          </p:cNvPr>
          <p:cNvSpPr>
            <a:spLocks noChangeArrowheads="1"/>
          </p:cNvSpPr>
          <p:nvPr/>
        </p:nvSpPr>
        <p:spPr bwMode="auto">
          <a:xfrm>
            <a:off x="8604250" y="6477000"/>
            <a:ext cx="539750"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fld id="{A614356D-AF49-4C37-8ADA-81BDD80874FE}" type="slidenum">
              <a:rPr kumimoji="0" lang="zh-CN" altLang="en-US" sz="750"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800" rtl="0" eaLnBrk="1" fontAlgn="auto" latinLnBrk="0" hangingPunct="1">
                <a:lnSpc>
                  <a:spcPct val="100000"/>
                </a:lnSpc>
                <a:spcBef>
                  <a:spcPts val="0"/>
                </a:spcBef>
                <a:spcAft>
                  <a:spcPts val="0"/>
                </a:spcAft>
                <a:buClrTx/>
                <a:buSzTx/>
                <a:buFont typeface="Arial" panose="020B0604020202020204" pitchFamily="34" charset="0"/>
                <a:buNone/>
                <a:tabLst/>
                <a:defRPr/>
              </a:pPr>
              <a:t>‹#›</a:t>
            </a:fld>
            <a:endParaRPr kumimoji="0" lang="zh-CN" altLang="en-US" sz="75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a:extLst>
              <a:ext uri="{FF2B5EF4-FFF2-40B4-BE49-F238E27FC236}">
                <a16:creationId xmlns:a16="http://schemas.microsoft.com/office/drawing/2014/main" id="{09C3719F-B65C-4655-98A2-5173B8669BE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24701" y="6540500"/>
            <a:ext cx="2778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a:extLst>
              <a:ext uri="{FF2B5EF4-FFF2-40B4-BE49-F238E27FC236}">
                <a16:creationId xmlns:a16="http://schemas.microsoft.com/office/drawing/2014/main" id="{DEF7BABA-D81E-4B5E-ABA9-03C75EFB4EB2}"/>
              </a:ext>
            </a:extLst>
          </p:cNvPr>
          <p:cNvSpPr txBox="1">
            <a:spLocks noChangeArrowheads="1"/>
          </p:cNvSpPr>
          <p:nvPr/>
        </p:nvSpPr>
        <p:spPr bwMode="auto">
          <a:xfrm>
            <a:off x="7378700" y="6532565"/>
            <a:ext cx="1370013" cy="265457"/>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tabLst/>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CLIENTS</a:t>
            </a:r>
          </a:p>
          <a:p>
            <a:pPr marL="0" marR="0" lvl="0" indent="0" algn="l" defTabSz="685800" rtl="0" eaLnBrk="1" fontAlgn="auto" latinLnBrk="0" hangingPunct="1">
              <a:lnSpc>
                <a:spcPct val="50000"/>
              </a:lnSpc>
              <a:spcBef>
                <a:spcPct val="50000"/>
              </a:spcBef>
              <a:spcAft>
                <a:spcPts val="0"/>
              </a:spcAft>
              <a:buClrTx/>
              <a:buSzTx/>
              <a:buFont typeface="Arial" panose="020B0604020202020204" pitchFamily="34" charset="0"/>
              <a:buNone/>
              <a:tabLst/>
              <a:defRPr/>
            </a:pPr>
            <a:r>
              <a:rPr kumimoji="0" lang="en-US" sz="750"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 SERVICE</a:t>
            </a:r>
          </a:p>
        </p:txBody>
      </p:sp>
      <p:sp>
        <p:nvSpPr>
          <p:cNvPr id="1032" name="Rectangle 38">
            <a:extLst>
              <a:ext uri="{FF2B5EF4-FFF2-40B4-BE49-F238E27FC236}">
                <a16:creationId xmlns:a16="http://schemas.microsoft.com/office/drawing/2014/main" id="{872BF5CA-A01B-4F30-97C4-45343DC7758D}"/>
              </a:ext>
            </a:extLst>
          </p:cNvPr>
          <p:cNvSpPr>
            <a:spLocks noChangeArrowheads="1"/>
          </p:cNvSpPr>
          <p:nvPr/>
        </p:nvSpPr>
        <p:spPr bwMode="auto">
          <a:xfrm>
            <a:off x="1" y="6524625"/>
            <a:ext cx="2195513"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extLst>
      <p:ext uri="{BB962C8B-B14F-4D97-AF65-F5344CB8AC3E}">
        <p14:creationId xmlns:p14="http://schemas.microsoft.com/office/powerpoint/2010/main" val="40784834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ransition>
    <p:wipe dir="r"/>
  </p:transition>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9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8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7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600"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75" indent="-257175" algn="l" rtl="0" eaLnBrk="0" fontAlgn="base" hangingPunct="0">
        <a:spcBef>
          <a:spcPct val="20000"/>
        </a:spcBef>
        <a:spcAft>
          <a:spcPct val="0"/>
        </a:spcAft>
        <a:buChar char="•"/>
        <a:defRPr sz="2400" kern="1200">
          <a:solidFill>
            <a:srgbClr val="777777"/>
          </a:solidFill>
          <a:latin typeface="+mn-lt"/>
          <a:ea typeface="+mn-ea"/>
          <a:cs typeface="+mn-cs"/>
        </a:defRPr>
      </a:lvl1pPr>
      <a:lvl2pPr marL="557213" indent="-214313"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50" indent="-171450"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50" indent="-171450"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02682751-A040-4F63-8BC1-EBB72EE8B7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9026AC0E-487B-4E74-AA2A-9B560D03516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C9B65178-3217-457D-A8E1-A1A34443BE1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1DF3E94-B1DE-4DB0-B817-89FF325CCA67}" type="datetimeFigureOut">
              <a:rPr lang="zh-CN" altLang="en-US" smtClean="0"/>
              <a:t>2019/5/13</a:t>
            </a:fld>
            <a:endParaRPr lang="zh-CN" altLang="en-US"/>
          </a:p>
        </p:txBody>
      </p:sp>
      <p:sp>
        <p:nvSpPr>
          <p:cNvPr id="5" name="页脚占位符 4">
            <a:extLst>
              <a:ext uri="{FF2B5EF4-FFF2-40B4-BE49-F238E27FC236}">
                <a16:creationId xmlns:a16="http://schemas.microsoft.com/office/drawing/2014/main" id="{3075A923-6D6D-466C-BE92-3B63A3A47C7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D718106-4EAB-474B-8B29-1FEECB16A40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D17DF4-8C7B-410F-9BA1-699A539638B1}" type="slidenum">
              <a:rPr lang="zh-CN" altLang="en-US" smtClean="0"/>
              <a:t>‹#›</a:t>
            </a:fld>
            <a:endParaRPr lang="zh-CN" altLang="en-US"/>
          </a:p>
        </p:txBody>
      </p:sp>
    </p:spTree>
    <p:extLst>
      <p:ext uri="{BB962C8B-B14F-4D97-AF65-F5344CB8AC3E}">
        <p14:creationId xmlns:p14="http://schemas.microsoft.com/office/powerpoint/2010/main" val="364092146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35.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C57C238F-25BF-466E-843D-39C2435E6CD7}"/>
              </a:ext>
            </a:extLst>
          </p:cNvPr>
          <p:cNvSpPr>
            <a:spLocks noChangeArrowheads="1"/>
          </p:cNvSpPr>
          <p:nvPr/>
        </p:nvSpPr>
        <p:spPr bwMode="auto">
          <a:xfrm>
            <a:off x="1819737" y="2221925"/>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id="{769498CF-6B8F-4F58-A4D7-F87940CFFB14}"/>
              </a:ext>
            </a:extLst>
          </p:cNvPr>
          <p:cNvSpPr txBox="1">
            <a:spLocks noChangeArrowheads="1"/>
          </p:cNvSpPr>
          <p:nvPr/>
        </p:nvSpPr>
        <p:spPr bwMode="auto">
          <a:xfrm>
            <a:off x="658830" y="2844225"/>
            <a:ext cx="705643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Times New Roman" panose="02020603050405020304" pitchFamily="18" charset="0"/>
                <a:ea typeface="黑体" panose="02010609060101010101" pitchFamily="49" charset="-122"/>
              </a:rPr>
              <a:t>——</a:t>
            </a:r>
            <a:r>
              <a:rPr lang="zh-CN" altLang="en-US" sz="2800" dirty="0">
                <a:solidFill>
                  <a:srgbClr val="000066"/>
                </a:solidFill>
                <a:latin typeface="Times New Roman" panose="02020603050405020304" pitchFamily="18" charset="0"/>
                <a:ea typeface="黑体" panose="02010609060101010101" pitchFamily="49" charset="-122"/>
              </a:rPr>
              <a:t>私募股权投资市场</a:t>
            </a:r>
            <a:r>
              <a:rPr lang="zh-CN" altLang="en-US" sz="1600" dirty="0">
                <a:solidFill>
                  <a:srgbClr val="000066"/>
                </a:solidFill>
                <a:latin typeface="Times New Roman" panose="02020603050405020304" pitchFamily="18" charset="0"/>
                <a:ea typeface="黑体" panose="02010609060101010101" pitchFamily="49" charset="-122"/>
              </a:rPr>
              <a:t>（</a:t>
            </a:r>
            <a:r>
              <a:rPr lang="en-US" altLang="zh-CN" sz="1600" dirty="0">
                <a:solidFill>
                  <a:srgbClr val="000066"/>
                </a:solidFill>
                <a:latin typeface="Times New Roman" panose="02020603050405020304" pitchFamily="18" charset="0"/>
                <a:ea typeface="黑体" panose="02010609060101010101" pitchFamily="49" charset="-122"/>
              </a:rPr>
              <a:t>2019</a:t>
            </a:r>
            <a:r>
              <a:rPr lang="zh-CN" altLang="en-US" sz="1600" dirty="0">
                <a:solidFill>
                  <a:srgbClr val="000066"/>
                </a:solidFill>
                <a:latin typeface="Times New Roman" panose="02020603050405020304" pitchFamily="18" charset="0"/>
                <a:ea typeface="黑体" panose="02010609060101010101" pitchFamily="49" charset="-122"/>
              </a:rPr>
              <a:t>年</a:t>
            </a:r>
            <a:r>
              <a:rPr lang="en-US" altLang="zh-CN" sz="1600" dirty="0">
                <a:solidFill>
                  <a:srgbClr val="000066"/>
                </a:solidFill>
                <a:latin typeface="Times New Roman" panose="02020603050405020304" pitchFamily="18" charset="0"/>
                <a:ea typeface="黑体" panose="02010609060101010101" pitchFamily="49" charset="-122"/>
              </a:rPr>
              <a:t>4</a:t>
            </a:r>
            <a:r>
              <a:rPr lang="zh-CN" altLang="en-US" sz="1600" dirty="0">
                <a:solidFill>
                  <a:srgbClr val="000066"/>
                </a:solidFill>
                <a:latin typeface="Times New Roman" panose="02020603050405020304" pitchFamily="18" charset="0"/>
                <a:ea typeface="黑体" panose="02010609060101010101" pitchFamily="49" charset="-122"/>
              </a:rPr>
              <a:t>月）</a:t>
            </a:r>
          </a:p>
        </p:txBody>
      </p:sp>
    </p:spTree>
    <p:extLst>
      <p:ext uri="{BB962C8B-B14F-4D97-AF65-F5344CB8AC3E}">
        <p14:creationId xmlns:p14="http://schemas.microsoft.com/office/powerpoint/2010/main" val="3869487279"/>
      </p:ext>
    </p:extLst>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15359268-F0F8-492B-A19B-46ACD703637B}"/>
              </a:ext>
            </a:extLst>
          </p:cNvPr>
          <p:cNvGrpSpPr/>
          <p:nvPr/>
        </p:nvGrpSpPr>
        <p:grpSpPr>
          <a:xfrm>
            <a:off x="1363599" y="1008356"/>
            <a:ext cx="2468118" cy="369870"/>
            <a:chOff x="7155444" y="740531"/>
            <a:chExt cx="3098165" cy="369870"/>
          </a:xfrm>
        </p:grpSpPr>
        <p:sp>
          <p:nvSpPr>
            <p:cNvPr id="3" name="矩形 2">
              <a:extLst>
                <a:ext uri="{FF2B5EF4-FFF2-40B4-BE49-F238E27FC236}">
                  <a16:creationId xmlns:a16="http://schemas.microsoft.com/office/drawing/2014/main" id="{0ACB53F9-0272-4182-A959-95C768F4E89B}"/>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a:extLst>
                <a:ext uri="{FF2B5EF4-FFF2-40B4-BE49-F238E27FC236}">
                  <a16:creationId xmlns:a16="http://schemas.microsoft.com/office/drawing/2014/main" id="{AAC4873F-232B-4338-A120-8A6BD7DA0BF2}"/>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a:extLst>
              <a:ext uri="{FF2B5EF4-FFF2-40B4-BE49-F238E27FC236}">
                <a16:creationId xmlns:a16="http://schemas.microsoft.com/office/drawing/2014/main" id="{C55F945F-3654-44D1-B2A2-EDF530A304F2}"/>
              </a:ext>
            </a:extLst>
          </p:cNvPr>
          <p:cNvSpPr txBox="1"/>
          <p:nvPr/>
        </p:nvSpPr>
        <p:spPr>
          <a:xfrm>
            <a:off x="1012906" y="5210247"/>
            <a:ext cx="7118187" cy="1135054"/>
          </a:xfrm>
          <a:prstGeom prst="rect">
            <a:avLst/>
          </a:prstGeom>
          <a:noFill/>
        </p:spPr>
        <p:txBody>
          <a:bodyPr wrap="square" rtlCol="0">
            <a:spAutoFit/>
          </a:bodyPr>
          <a:lstStyle/>
          <a:p>
            <a:pPr algn="just">
              <a:lnSpc>
                <a:spcPct val="150000"/>
              </a:lnSpc>
            </a:pPr>
            <a:r>
              <a:rPr lang="en-US" altLang="zh-CN" sz="1400" dirty="0">
                <a:latin typeface="微软雅黑" panose="020B0503020204020204" pitchFamily="34" charset="-122"/>
                <a:ea typeface="微软雅黑" panose="020B0503020204020204" pitchFamily="34" charset="-122"/>
              </a:rPr>
              <a:t>A</a:t>
            </a:r>
            <a:r>
              <a:rPr lang="zh-CN" altLang="en-US" sz="1400" dirty="0">
                <a:latin typeface="微软雅黑" panose="020B0503020204020204" pitchFamily="34" charset="-122"/>
                <a:ea typeface="微软雅黑" panose="020B0503020204020204" pitchFamily="34" charset="-122"/>
              </a:rPr>
              <a:t>股</a:t>
            </a:r>
            <a:r>
              <a:rPr lang="en-US" altLang="zh-CN" sz="1400" dirty="0">
                <a:latin typeface="微软雅黑" panose="020B0503020204020204" pitchFamily="34" charset="-122"/>
                <a:ea typeface="微软雅黑" panose="020B0503020204020204" pitchFamily="34" charset="-122"/>
              </a:rPr>
              <a:t>IPO</a:t>
            </a:r>
            <a:r>
              <a:rPr lang="zh-CN" altLang="en-US" sz="1400" dirty="0">
                <a:latin typeface="微软雅黑" panose="020B0503020204020204" pitchFamily="34" charset="-122"/>
                <a:ea typeface="微软雅黑" panose="020B0503020204020204" pitchFamily="34" charset="-122"/>
              </a:rPr>
              <a:t>较</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月基本持平，</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a:t>
            </a:r>
            <a:r>
              <a:rPr lang="zh-CN" altLang="en-US" sz="1400" dirty="0">
                <a:latin typeface="微软雅黑" panose="020B0503020204020204" pitchFamily="34" charset="-122"/>
                <a:ea typeface="微软雅黑" panose="020B0503020204020204" pitchFamily="34" charset="-122"/>
              </a:rPr>
              <a:t>家企业成功上市交易，净募集资金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80.79</a:t>
            </a:r>
            <a:r>
              <a:rPr lang="zh-CN" altLang="en-US" sz="1400" dirty="0">
                <a:latin typeface="微软雅黑" panose="020B0503020204020204" pitchFamily="34" charset="-122"/>
                <a:ea typeface="微软雅黑" panose="020B0503020204020204" pitchFamily="34" charset="-122"/>
              </a:rPr>
              <a:t>亿，上市退出基金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40</a:t>
            </a:r>
            <a:r>
              <a:rPr lang="zh-CN" altLang="en-US" sz="1400" dirty="0">
                <a:latin typeface="微软雅黑" panose="020B0503020204020204" pitchFamily="34" charset="-122"/>
                <a:ea typeface="微软雅黑" panose="020B0503020204020204" pitchFamily="34" charset="-122"/>
              </a:rPr>
              <a:t>支；港股共有</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7</a:t>
            </a:r>
            <a:r>
              <a:rPr lang="zh-CN" altLang="en-US" sz="1400" dirty="0">
                <a:latin typeface="微软雅黑" panose="020B0503020204020204" pitchFamily="34" charset="-122"/>
                <a:ea typeface="微软雅黑" panose="020B0503020204020204" pitchFamily="34" charset="-122"/>
              </a:rPr>
              <a:t>家企业上市，共募集资金</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110.58</a:t>
            </a:r>
            <a:r>
              <a:rPr lang="zh-CN" altLang="en-US" sz="1400" dirty="0">
                <a:latin typeface="微软雅黑" panose="020B0503020204020204" pitchFamily="34" charset="-122"/>
                <a:ea typeface="微软雅黑" panose="020B0503020204020204" pitchFamily="34" charset="-122"/>
              </a:rPr>
              <a:t>亿港元。</a:t>
            </a:r>
            <a:endParaRPr lang="en-US" altLang="zh-CN" sz="1400" dirty="0">
              <a:latin typeface="微软雅黑" panose="020B0503020204020204" pitchFamily="34" charset="-122"/>
              <a:ea typeface="微软雅黑" panose="020B0503020204020204" pitchFamily="34" charset="-122"/>
            </a:endParaRPr>
          </a:p>
        </p:txBody>
      </p:sp>
      <p:sp>
        <p:nvSpPr>
          <p:cNvPr id="9" name="Rectangle 2">
            <a:extLst>
              <a:ext uri="{FF2B5EF4-FFF2-40B4-BE49-F238E27FC236}">
                <a16:creationId xmlns:a16="http://schemas.microsoft.com/office/drawing/2014/main" id="{C546EA82-DEEE-4A23-9640-604693F84986}"/>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及退出</a:t>
            </a:r>
          </a:p>
        </p:txBody>
      </p:sp>
      <p:pic>
        <p:nvPicPr>
          <p:cNvPr id="6" name="图片 5">
            <a:extLst>
              <a:ext uri="{FF2B5EF4-FFF2-40B4-BE49-F238E27FC236}">
                <a16:creationId xmlns:a16="http://schemas.microsoft.com/office/drawing/2014/main" id="{B55B2D4E-76F7-4D42-9655-5CF2CA3F57DB}"/>
              </a:ext>
            </a:extLst>
          </p:cNvPr>
          <p:cNvPicPr>
            <a:picLocks noChangeAspect="1"/>
          </p:cNvPicPr>
          <p:nvPr/>
        </p:nvPicPr>
        <p:blipFill>
          <a:blip r:embed="rId2"/>
          <a:stretch>
            <a:fillRect/>
          </a:stretch>
        </p:blipFill>
        <p:spPr>
          <a:xfrm>
            <a:off x="1502397" y="1557366"/>
            <a:ext cx="6139204" cy="3743268"/>
          </a:xfrm>
          <a:prstGeom prst="rect">
            <a:avLst/>
          </a:prstGeom>
        </p:spPr>
      </p:pic>
    </p:spTree>
    <p:extLst>
      <p:ext uri="{BB962C8B-B14F-4D97-AF65-F5344CB8AC3E}">
        <p14:creationId xmlns:p14="http://schemas.microsoft.com/office/powerpoint/2010/main" val="181353894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45EABE0D-2A39-479F-BAC8-67910BE33B4A}"/>
              </a:ext>
            </a:extLst>
          </p:cNvPr>
          <p:cNvSpPr txBox="1"/>
          <p:nvPr/>
        </p:nvSpPr>
        <p:spPr>
          <a:xfrm>
            <a:off x="1335771" y="4808430"/>
            <a:ext cx="6471666" cy="1131848"/>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71</a:t>
            </a:r>
            <a:r>
              <a:rPr lang="zh-CN" altLang="en-US" sz="1400" dirty="0">
                <a:latin typeface="微软雅黑" panose="020B0503020204020204" pitchFamily="34" charset="-122"/>
                <a:ea typeface="微软雅黑" panose="020B0503020204020204" pitchFamily="34" charset="-122"/>
              </a:rPr>
              <a:t>个基金产品因标的通过其他方式实现退出，其中</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54</a:t>
            </a:r>
            <a:r>
              <a:rPr lang="zh-CN" altLang="en-US" sz="1400" dirty="0">
                <a:latin typeface="微软雅黑" panose="020B0503020204020204" pitchFamily="34" charset="-122"/>
                <a:ea typeface="微软雅黑" panose="020B0503020204020204" pitchFamily="34" charset="-122"/>
              </a:rPr>
              <a:t>个产品通过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17</a:t>
            </a:r>
            <a:r>
              <a:rPr lang="zh-CN" altLang="en-US" sz="1400" dirty="0">
                <a:latin typeface="微软雅黑" panose="020B0503020204020204" pitchFamily="34" charset="-122"/>
                <a:ea typeface="微软雅黑" panose="020B0503020204020204" pitchFamily="34" charset="-122"/>
              </a:rPr>
              <a:t>产品通过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方式退出。</a:t>
            </a:r>
          </a:p>
        </p:txBody>
      </p:sp>
      <p:grpSp>
        <p:nvGrpSpPr>
          <p:cNvPr id="4" name="组合 3">
            <a:extLst>
              <a:ext uri="{FF2B5EF4-FFF2-40B4-BE49-F238E27FC236}">
                <a16:creationId xmlns:a16="http://schemas.microsoft.com/office/drawing/2014/main" id="{DFD4C0E0-9D7A-49E0-8750-CE6D3EC40070}"/>
              </a:ext>
            </a:extLst>
          </p:cNvPr>
          <p:cNvGrpSpPr/>
          <p:nvPr/>
        </p:nvGrpSpPr>
        <p:grpSpPr>
          <a:xfrm>
            <a:off x="1218438" y="1074260"/>
            <a:ext cx="2468118" cy="369870"/>
            <a:chOff x="7155444" y="740531"/>
            <a:chExt cx="3098165" cy="369870"/>
          </a:xfrm>
        </p:grpSpPr>
        <p:sp>
          <p:nvSpPr>
            <p:cNvPr id="5" name="矩形 4">
              <a:extLst>
                <a:ext uri="{FF2B5EF4-FFF2-40B4-BE49-F238E27FC236}">
                  <a16:creationId xmlns:a16="http://schemas.microsoft.com/office/drawing/2014/main" id="{745728EB-1932-42D2-BB95-C04F2A8CE4E2}"/>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基金退出情况情况</a:t>
              </a:r>
            </a:p>
          </p:txBody>
        </p:sp>
        <p:sp>
          <p:nvSpPr>
            <p:cNvPr id="6" name="等腰三角形 5">
              <a:extLst>
                <a:ext uri="{FF2B5EF4-FFF2-40B4-BE49-F238E27FC236}">
                  <a16:creationId xmlns:a16="http://schemas.microsoft.com/office/drawing/2014/main" id="{32027C38-7474-4F34-A204-BB914F1267A7}"/>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03DF9D2D-AE5A-4AB7-B9C0-43EE079DF84E}"/>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zh-CN"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IPO</a:t>
            </a: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及退出</a:t>
            </a:r>
          </a:p>
        </p:txBody>
      </p:sp>
      <p:pic>
        <p:nvPicPr>
          <p:cNvPr id="2" name="图片 1">
            <a:extLst>
              <a:ext uri="{FF2B5EF4-FFF2-40B4-BE49-F238E27FC236}">
                <a16:creationId xmlns:a16="http://schemas.microsoft.com/office/drawing/2014/main" id="{C2813487-F6D1-4335-A2F8-8B0A22E3F3EE}"/>
              </a:ext>
            </a:extLst>
          </p:cNvPr>
          <p:cNvPicPr>
            <a:picLocks noChangeAspect="1"/>
          </p:cNvPicPr>
          <p:nvPr/>
        </p:nvPicPr>
        <p:blipFill>
          <a:blip r:embed="rId2"/>
          <a:stretch>
            <a:fillRect/>
          </a:stretch>
        </p:blipFill>
        <p:spPr>
          <a:xfrm>
            <a:off x="791100" y="1737553"/>
            <a:ext cx="4105318" cy="2616730"/>
          </a:xfrm>
          <a:prstGeom prst="rect">
            <a:avLst/>
          </a:prstGeom>
        </p:spPr>
      </p:pic>
      <p:pic>
        <p:nvPicPr>
          <p:cNvPr id="10" name="图片 9">
            <a:extLst>
              <a:ext uri="{FF2B5EF4-FFF2-40B4-BE49-F238E27FC236}">
                <a16:creationId xmlns:a16="http://schemas.microsoft.com/office/drawing/2014/main" id="{1B703093-B657-42C8-B9E3-B914B9508C0D}"/>
              </a:ext>
            </a:extLst>
          </p:cNvPr>
          <p:cNvPicPr>
            <a:picLocks noChangeAspect="1"/>
          </p:cNvPicPr>
          <p:nvPr/>
        </p:nvPicPr>
        <p:blipFill>
          <a:blip r:embed="rId3"/>
          <a:stretch>
            <a:fillRect/>
          </a:stretch>
        </p:blipFill>
        <p:spPr>
          <a:xfrm>
            <a:off x="4571604" y="1674199"/>
            <a:ext cx="4572396" cy="2743438"/>
          </a:xfrm>
          <a:prstGeom prst="rect">
            <a:avLst/>
          </a:prstGeom>
        </p:spPr>
      </p:pic>
    </p:spTree>
    <p:extLst>
      <p:ext uri="{BB962C8B-B14F-4D97-AF65-F5344CB8AC3E}">
        <p14:creationId xmlns:p14="http://schemas.microsoft.com/office/powerpoint/2010/main" val="159444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2455FD19-DA76-436C-8EFA-1FA1564C643D}"/>
              </a:ext>
            </a:extLst>
          </p:cNvPr>
          <p:cNvGrpSpPr/>
          <p:nvPr/>
        </p:nvGrpSpPr>
        <p:grpSpPr>
          <a:xfrm>
            <a:off x="330414" y="1100636"/>
            <a:ext cx="2975493" cy="369870"/>
            <a:chOff x="7155444" y="740531"/>
            <a:chExt cx="3098165" cy="369870"/>
          </a:xfrm>
        </p:grpSpPr>
        <p:sp>
          <p:nvSpPr>
            <p:cNvPr id="5" name="矩形 4">
              <a:extLst>
                <a:ext uri="{FF2B5EF4-FFF2-40B4-BE49-F238E27FC236}">
                  <a16:creationId xmlns:a16="http://schemas.microsoft.com/office/drawing/2014/main" id="{F80D0CF8-A912-4577-8742-593D720E685A}"/>
                </a:ext>
              </a:extLst>
            </p:cNvPr>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a:t>
              </a:r>
            </a:p>
          </p:txBody>
        </p:sp>
        <p:sp>
          <p:nvSpPr>
            <p:cNvPr id="6" name="等腰三角形 5">
              <a:extLst>
                <a:ext uri="{FF2B5EF4-FFF2-40B4-BE49-F238E27FC236}">
                  <a16:creationId xmlns:a16="http://schemas.microsoft.com/office/drawing/2014/main" id="{1AE23381-DA79-48F2-8786-4B57B714772F}"/>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a:extLst>
              <a:ext uri="{FF2B5EF4-FFF2-40B4-BE49-F238E27FC236}">
                <a16:creationId xmlns:a16="http://schemas.microsoft.com/office/drawing/2014/main" id="{C031BE98-A4CB-4D70-B7E2-7A08C11CB145}"/>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并购</a:t>
            </a:r>
          </a:p>
        </p:txBody>
      </p:sp>
      <p:sp>
        <p:nvSpPr>
          <p:cNvPr id="11" name="文本框 10">
            <a:extLst>
              <a:ext uri="{FF2B5EF4-FFF2-40B4-BE49-F238E27FC236}">
                <a16:creationId xmlns:a16="http://schemas.microsoft.com/office/drawing/2014/main" id="{44F5AB08-A461-41C5-BB26-0815777B6AAE}"/>
              </a:ext>
            </a:extLst>
          </p:cNvPr>
          <p:cNvSpPr txBox="1"/>
          <p:nvPr/>
        </p:nvSpPr>
        <p:spPr>
          <a:xfrm>
            <a:off x="867600" y="4522295"/>
            <a:ext cx="7535008" cy="1685846"/>
          </a:xfrm>
          <a:prstGeom prst="rect">
            <a:avLst/>
          </a:prstGeom>
          <a:noFill/>
        </p:spPr>
        <p:txBody>
          <a:bodyPr wrap="square" rtlCol="0">
            <a:spAutoFit/>
          </a:bodyPr>
          <a:lstStyle/>
          <a:p>
            <a:pPr>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月共发生上市公司对非上市公司的并购事件</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165</a:t>
            </a:r>
            <a:r>
              <a:rPr lang="zh-CN" altLang="en-US" sz="1400" dirty="0">
                <a:latin typeface="微软雅黑" panose="020B0503020204020204" pitchFamily="34" charset="-122"/>
                <a:ea typeface="微软雅黑" panose="020B0503020204020204" pitchFamily="34" charset="-122"/>
              </a:rPr>
              <a:t>起，涉及规模总计</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507.82</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116</a:t>
            </a:r>
            <a:r>
              <a:rPr lang="zh-CN" altLang="en-US" sz="1400" dirty="0">
                <a:latin typeface="微软雅黑" panose="020B0503020204020204" pitchFamily="34" charset="-122"/>
                <a:ea typeface="微软雅黑" panose="020B0503020204020204" pitchFamily="34" charset="-122"/>
              </a:rPr>
              <a:t>家，进行中的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家，达成转让意向的有</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14</a:t>
            </a:r>
            <a:r>
              <a:rPr lang="zh-CN" altLang="en-US" sz="1400" dirty="0">
                <a:latin typeface="微软雅黑" panose="020B0503020204020204" pitchFamily="34" charset="-122"/>
                <a:ea typeface="微软雅黑" panose="020B0503020204020204" pitchFamily="34" charset="-122"/>
              </a:rPr>
              <a:t>家，已经签署转让协议的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19</a:t>
            </a:r>
            <a:r>
              <a:rPr lang="zh-CN" altLang="en-US" sz="1400" dirty="0">
                <a:latin typeface="微软雅黑" panose="020B0503020204020204" pitchFamily="34" charset="-122"/>
                <a:ea typeface="微软雅黑" panose="020B0503020204020204" pitchFamily="34" charset="-122"/>
              </a:rPr>
              <a:t>家，股东大会通过的</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a:t>
            </a:r>
          </a:p>
        </p:txBody>
      </p:sp>
      <p:pic>
        <p:nvPicPr>
          <p:cNvPr id="2" name="图片 1">
            <a:extLst>
              <a:ext uri="{FF2B5EF4-FFF2-40B4-BE49-F238E27FC236}">
                <a16:creationId xmlns:a16="http://schemas.microsoft.com/office/drawing/2014/main" id="{A1EA0DC8-3643-4663-90FD-73E28BB5896E}"/>
              </a:ext>
            </a:extLst>
          </p:cNvPr>
          <p:cNvPicPr>
            <a:picLocks noChangeAspect="1"/>
          </p:cNvPicPr>
          <p:nvPr/>
        </p:nvPicPr>
        <p:blipFill>
          <a:blip r:embed="rId2"/>
          <a:stretch>
            <a:fillRect/>
          </a:stretch>
        </p:blipFill>
        <p:spPr>
          <a:xfrm>
            <a:off x="1424187" y="1863186"/>
            <a:ext cx="6295626" cy="2266426"/>
          </a:xfrm>
          <a:prstGeom prst="rect">
            <a:avLst/>
          </a:prstGeom>
        </p:spPr>
      </p:pic>
    </p:spTree>
    <p:extLst>
      <p:ext uri="{BB962C8B-B14F-4D97-AF65-F5344CB8AC3E}">
        <p14:creationId xmlns:p14="http://schemas.microsoft.com/office/powerpoint/2010/main" val="169043994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EA3B061A-F4CD-48FE-949B-A9F6089DE5E0}"/>
              </a:ext>
            </a:extLst>
          </p:cNvPr>
          <p:cNvSpPr/>
          <p:nvPr/>
        </p:nvSpPr>
        <p:spPr>
          <a:xfrm>
            <a:off x="180943" y="995448"/>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上市公司并购非上市公司金额前五</a:t>
            </a:r>
          </a:p>
        </p:txBody>
      </p:sp>
      <p:pic>
        <p:nvPicPr>
          <p:cNvPr id="4" name="图片 3">
            <a:extLst>
              <a:ext uri="{FF2B5EF4-FFF2-40B4-BE49-F238E27FC236}">
                <a16:creationId xmlns:a16="http://schemas.microsoft.com/office/drawing/2014/main" id="{642FCBAD-92C3-4AF7-A6E4-51C344A05F92}"/>
              </a:ext>
            </a:extLst>
          </p:cNvPr>
          <p:cNvPicPr>
            <a:picLocks noChangeAspect="1"/>
          </p:cNvPicPr>
          <p:nvPr/>
        </p:nvPicPr>
        <p:blipFill>
          <a:blip r:embed="rId2"/>
          <a:stretch>
            <a:fillRect/>
          </a:stretch>
        </p:blipFill>
        <p:spPr>
          <a:xfrm>
            <a:off x="666402" y="1773974"/>
            <a:ext cx="7811196" cy="3738874"/>
          </a:xfrm>
          <a:prstGeom prst="rect">
            <a:avLst/>
          </a:prstGeom>
        </p:spPr>
      </p:pic>
    </p:spTree>
    <p:extLst>
      <p:ext uri="{BB962C8B-B14F-4D97-AF65-F5344CB8AC3E}">
        <p14:creationId xmlns:p14="http://schemas.microsoft.com/office/powerpoint/2010/main" val="3331881651"/>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9B192C6C-C867-4A40-BD67-F10C5AAB7ABD}"/>
              </a:ext>
            </a:extLst>
          </p:cNvPr>
          <p:cNvGrpSpPr/>
          <p:nvPr/>
        </p:nvGrpSpPr>
        <p:grpSpPr>
          <a:xfrm>
            <a:off x="1337607" y="958527"/>
            <a:ext cx="2482389" cy="369870"/>
            <a:chOff x="7155445" y="740531"/>
            <a:chExt cx="3098164" cy="369870"/>
          </a:xfrm>
        </p:grpSpPr>
        <p:sp>
          <p:nvSpPr>
            <p:cNvPr id="3" name="矩形 2">
              <a:extLst>
                <a:ext uri="{FF2B5EF4-FFF2-40B4-BE49-F238E27FC236}">
                  <a16:creationId xmlns:a16="http://schemas.microsoft.com/office/drawing/2014/main" id="{3D998EF2-C2E1-47F6-A49E-03E08AD1E6E9}"/>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a:extLst>
                <a:ext uri="{FF2B5EF4-FFF2-40B4-BE49-F238E27FC236}">
                  <a16:creationId xmlns:a16="http://schemas.microsoft.com/office/drawing/2014/main" id="{3E45F51D-D3B3-4534-BF36-2EA891BD3E86}"/>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A0CA3F26-CEE2-44B9-931A-95143DC64952}"/>
              </a:ext>
            </a:extLst>
          </p:cNvPr>
          <p:cNvGrpSpPr/>
          <p:nvPr/>
        </p:nvGrpSpPr>
        <p:grpSpPr>
          <a:xfrm>
            <a:off x="1317406" y="1484903"/>
            <a:ext cx="1193916" cy="940284"/>
            <a:chOff x="393862" y="1328632"/>
            <a:chExt cx="1193916" cy="838019"/>
          </a:xfrm>
        </p:grpSpPr>
        <p:grpSp>
          <p:nvGrpSpPr>
            <p:cNvPr id="6" name="组合 5">
              <a:extLst>
                <a:ext uri="{FF2B5EF4-FFF2-40B4-BE49-F238E27FC236}">
                  <a16:creationId xmlns:a16="http://schemas.microsoft.com/office/drawing/2014/main" id="{13478204-CE06-4728-AFC8-400537D2C8E5}"/>
                </a:ext>
              </a:extLst>
            </p:cNvPr>
            <p:cNvGrpSpPr/>
            <p:nvPr/>
          </p:nvGrpSpPr>
          <p:grpSpPr>
            <a:xfrm>
              <a:off x="393862" y="1328632"/>
              <a:ext cx="1193916" cy="667395"/>
              <a:chOff x="517989" y="1205342"/>
              <a:chExt cx="1193916" cy="667395"/>
            </a:xfrm>
          </p:grpSpPr>
          <p:sp>
            <p:nvSpPr>
              <p:cNvPr id="8" name="文本框 7">
                <a:extLst>
                  <a:ext uri="{FF2B5EF4-FFF2-40B4-BE49-F238E27FC236}">
                    <a16:creationId xmlns:a16="http://schemas.microsoft.com/office/drawing/2014/main" id="{EB61FB0A-0FCC-4961-92CC-07B45FE21899}"/>
                  </a:ext>
                </a:extLst>
              </p:cNvPr>
              <p:cNvSpPr txBox="1"/>
              <p:nvPr/>
            </p:nvSpPr>
            <p:spPr>
              <a:xfrm>
                <a:off x="539468" y="1205342"/>
                <a:ext cx="1031051" cy="261610"/>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a:extLst>
                  <a:ext uri="{FF2B5EF4-FFF2-40B4-BE49-F238E27FC236}">
                    <a16:creationId xmlns:a16="http://schemas.microsoft.com/office/drawing/2014/main" id="{B201B6FA-510C-4E91-9D74-D6338F17BF33}"/>
                  </a:ext>
                </a:extLst>
              </p:cNvPr>
              <p:cNvSpPr txBox="1"/>
              <p:nvPr/>
            </p:nvSpPr>
            <p:spPr>
              <a:xfrm>
                <a:off x="1386175" y="1608745"/>
                <a:ext cx="325730"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a:extLst>
                  <a:ext uri="{FF2B5EF4-FFF2-40B4-BE49-F238E27FC236}">
                    <a16:creationId xmlns:a16="http://schemas.microsoft.com/office/drawing/2014/main" id="{8BDC0793-0BF1-4BE1-8BD2-98B467366E0A}"/>
                  </a:ext>
                </a:extLst>
              </p:cNvPr>
              <p:cNvSpPr txBox="1"/>
              <p:nvPr/>
            </p:nvSpPr>
            <p:spPr>
              <a:xfrm>
                <a:off x="517989" y="1461282"/>
                <a:ext cx="1042273" cy="411455"/>
              </a:xfrm>
              <a:prstGeom prst="rect">
                <a:avLst/>
              </a:prstGeom>
              <a:noFill/>
            </p:spPr>
            <p:txBody>
              <a:bodyPr wrap="none" rtlCol="0">
                <a:spAutoFit/>
              </a:bodyPr>
              <a:lstStyle/>
              <a:p>
                <a:r>
                  <a:rPr lang="en-US" altLang="zh-CN" sz="2400" b="1" dirty="0">
                    <a:solidFill>
                      <a:srgbClr val="FF0000"/>
                    </a:solidFill>
                    <a:latin typeface="Arial" panose="020B0604020202020204" pitchFamily="34" charset="0"/>
                    <a:cs typeface="Arial" panose="020B0604020202020204" pitchFamily="34" charset="0"/>
                  </a:rPr>
                  <a:t>10040</a:t>
                </a:r>
                <a:endParaRPr lang="zh-CN" altLang="en-US" sz="2400" b="1" dirty="0">
                  <a:solidFill>
                    <a:srgbClr val="FF0000"/>
                  </a:solidFill>
                  <a:latin typeface="Arial" panose="020B0604020202020204" pitchFamily="34" charset="0"/>
                  <a:cs typeface="Arial" panose="020B0604020202020204" pitchFamily="34" charset="0"/>
                </a:endParaRPr>
              </a:p>
            </p:txBody>
          </p:sp>
        </p:grpSp>
        <p:sp>
          <p:nvSpPr>
            <p:cNvPr id="7" name="文本框 6">
              <a:extLst>
                <a:ext uri="{FF2B5EF4-FFF2-40B4-BE49-F238E27FC236}">
                  <a16:creationId xmlns:a16="http://schemas.microsoft.com/office/drawing/2014/main" id="{E13DFBB9-9F73-4410-9816-C0F3E6124772}"/>
                </a:ext>
              </a:extLst>
            </p:cNvPr>
            <p:cNvSpPr txBox="1"/>
            <p:nvPr/>
          </p:nvSpPr>
          <p:spPr>
            <a:xfrm>
              <a:off x="930867" y="1892348"/>
              <a:ext cx="542136" cy="274303"/>
            </a:xfrm>
            <a:prstGeom prst="rect">
              <a:avLst/>
            </a:prstGeom>
            <a:noFill/>
          </p:spPr>
          <p:txBody>
            <a:bodyPr wrap="none" rtlCol="0">
              <a:spAutoFit/>
            </a:bodyPr>
            <a:lstStyle/>
            <a:p>
              <a:r>
                <a:rPr lang="en-US" altLang="zh-CN" sz="1400" b="1" dirty="0">
                  <a:solidFill>
                    <a:srgbClr val="00B050"/>
                  </a:solidFill>
                  <a:latin typeface="Arial" panose="020B0604020202020204" pitchFamily="34" charset="0"/>
                  <a:cs typeface="Arial" panose="020B0604020202020204" pitchFamily="34" charset="0"/>
                </a:rPr>
                <a:t>-309</a:t>
              </a:r>
              <a:endParaRPr lang="zh-CN" altLang="en-US" sz="1400" b="1" dirty="0">
                <a:solidFill>
                  <a:srgbClr val="00B050"/>
                </a:solidFill>
                <a:latin typeface="Arial" panose="020B0604020202020204" pitchFamily="34" charset="0"/>
                <a:cs typeface="Arial" panose="020B0604020202020204" pitchFamily="34" charset="0"/>
              </a:endParaRPr>
            </a:p>
          </p:txBody>
        </p:sp>
      </p:grpSp>
      <p:grpSp>
        <p:nvGrpSpPr>
          <p:cNvPr id="11" name="组合 10">
            <a:extLst>
              <a:ext uri="{FF2B5EF4-FFF2-40B4-BE49-F238E27FC236}">
                <a16:creationId xmlns:a16="http://schemas.microsoft.com/office/drawing/2014/main" id="{E9322C8B-9E29-4006-A6BF-E2473C8BE5AA}"/>
              </a:ext>
            </a:extLst>
          </p:cNvPr>
          <p:cNvGrpSpPr/>
          <p:nvPr/>
        </p:nvGrpSpPr>
        <p:grpSpPr>
          <a:xfrm>
            <a:off x="2842503" y="1480603"/>
            <a:ext cx="1995494" cy="982143"/>
            <a:chOff x="1918959" y="1157696"/>
            <a:chExt cx="1995494" cy="982143"/>
          </a:xfrm>
        </p:grpSpPr>
        <p:sp>
          <p:nvSpPr>
            <p:cNvPr id="12" name="矩形: 对角圆角 11">
              <a:extLst>
                <a:ext uri="{FF2B5EF4-FFF2-40B4-BE49-F238E27FC236}">
                  <a16:creationId xmlns:a16="http://schemas.microsoft.com/office/drawing/2014/main" id="{2EA4BD2D-7BB0-44D6-BB4F-D686B1F19CD4}"/>
                </a:ext>
              </a:extLst>
            </p:cNvPr>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9158</a:t>
              </a:r>
              <a:endParaRPr lang="zh-CN" altLang="en-US" b="1" dirty="0">
                <a:solidFill>
                  <a:schemeClr val="tx1"/>
                </a:solidFill>
                <a:latin typeface="Arial" panose="020B0604020202020204" pitchFamily="34" charset="0"/>
                <a:cs typeface="Arial" panose="020B0604020202020204" pitchFamily="34" charset="0"/>
              </a:endParaRPr>
            </a:p>
          </p:txBody>
        </p:sp>
        <p:sp>
          <p:nvSpPr>
            <p:cNvPr id="13" name="矩形: 对角圆角 12">
              <a:extLst>
                <a:ext uri="{FF2B5EF4-FFF2-40B4-BE49-F238E27FC236}">
                  <a16:creationId xmlns:a16="http://schemas.microsoft.com/office/drawing/2014/main" id="{E9BFC642-B02F-42CE-A0F3-81D4EB4EBB6A}"/>
                </a:ext>
              </a:extLst>
            </p:cNvPr>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882</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a:extLst>
                <a:ext uri="{FF2B5EF4-FFF2-40B4-BE49-F238E27FC236}">
                  <a16:creationId xmlns:a16="http://schemas.microsoft.com/office/drawing/2014/main" id="{2DE025C8-D2B4-4351-A37A-480E4C6B5A8C}"/>
                </a:ext>
              </a:extLst>
            </p:cNvPr>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a:extLst>
                <a:ext uri="{FF2B5EF4-FFF2-40B4-BE49-F238E27FC236}">
                  <a16:creationId xmlns:a16="http://schemas.microsoft.com/office/drawing/2014/main" id="{EEEA569F-67A2-498A-856B-0A5CE250ECD9}"/>
                </a:ext>
              </a:extLst>
            </p:cNvPr>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a:extLst>
                <a:ext uri="{FF2B5EF4-FFF2-40B4-BE49-F238E27FC236}">
                  <a16:creationId xmlns:a16="http://schemas.microsoft.com/office/drawing/2014/main" id="{11FF2029-8C62-4408-85B5-64D88780B96D}"/>
                </a:ext>
              </a:extLst>
            </p:cNvPr>
            <p:cNvSpPr txBox="1"/>
            <p:nvPr/>
          </p:nvSpPr>
          <p:spPr>
            <a:xfrm>
              <a:off x="2452878" y="1850444"/>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4" name="Rectangle 2">
            <a:extLst>
              <a:ext uri="{FF2B5EF4-FFF2-40B4-BE49-F238E27FC236}">
                <a16:creationId xmlns:a16="http://schemas.microsoft.com/office/drawing/2014/main" id="{FB4E71C6-B436-4442-9C65-9EE676C1FB77}"/>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sp>
        <p:nvSpPr>
          <p:cNvPr id="28" name="文本框 27">
            <a:extLst>
              <a:ext uri="{FF2B5EF4-FFF2-40B4-BE49-F238E27FC236}">
                <a16:creationId xmlns:a16="http://schemas.microsoft.com/office/drawing/2014/main" id="{CDDCE5CB-BE7D-4CB2-9CC9-4CDD644C1426}"/>
              </a:ext>
            </a:extLst>
          </p:cNvPr>
          <p:cNvSpPr txBox="1"/>
          <p:nvPr/>
        </p:nvSpPr>
        <p:spPr>
          <a:xfrm>
            <a:off x="703972" y="5572050"/>
            <a:ext cx="7736055" cy="830997"/>
          </a:xfrm>
          <a:prstGeom prst="rect">
            <a:avLst/>
          </a:prstGeom>
          <a:noFill/>
        </p:spPr>
        <p:txBody>
          <a:bodyPr wrap="square" rtlCol="0">
            <a:spAutoFit/>
          </a:bodyPr>
          <a:lstStyle/>
          <a:p>
            <a:pPr algn="just" defTabSz="914400"/>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月新三板挂牌企业总数净减少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309</a:t>
            </a:r>
            <a:r>
              <a:rPr lang="zh-CN" altLang="en-US" sz="1400" dirty="0">
                <a:solidFill>
                  <a:prstClr val="black"/>
                </a:solidFill>
                <a:latin typeface="微软雅黑" panose="020B0503020204020204" pitchFamily="34" charset="-122"/>
                <a:ea typeface="微软雅黑" panose="020B0503020204020204" pitchFamily="34" charset="-122"/>
              </a:rPr>
              <a:t>家；按市场分布，基础层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9158</a:t>
            </a:r>
            <a:r>
              <a:rPr lang="zh-CN" altLang="en-US" sz="1400" dirty="0">
                <a:solidFill>
                  <a:prstClr val="black"/>
                </a:solidFill>
                <a:latin typeface="微软雅黑" panose="020B0503020204020204" pitchFamily="34" charset="-122"/>
                <a:ea typeface="微软雅黑" panose="020B0503020204020204" pitchFamily="34" charset="-122"/>
              </a:rPr>
              <a:t>家，创新层</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882</a:t>
            </a:r>
            <a:r>
              <a:rPr lang="zh-CN" altLang="en-US" sz="1400" dirty="0">
                <a:solidFill>
                  <a:prstClr val="black"/>
                </a:solidFill>
                <a:latin typeface="微软雅黑" panose="020B0503020204020204" pitchFamily="34" charset="-122"/>
                <a:ea typeface="微软雅黑" panose="020B0503020204020204" pitchFamily="34" charset="-122"/>
              </a:rPr>
              <a:t>家；按转让方式分布，竞价交易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9091</a:t>
            </a:r>
            <a:r>
              <a:rPr lang="zh-CN" altLang="en-US" sz="1400" dirty="0">
                <a:solidFill>
                  <a:prstClr val="black"/>
                </a:solidFill>
                <a:latin typeface="微软雅黑" panose="020B0503020204020204" pitchFamily="34" charset="-122"/>
                <a:ea typeface="微软雅黑" panose="020B0503020204020204" pitchFamily="34" charset="-122"/>
              </a:rPr>
              <a:t>家，做市交易</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949</a:t>
            </a:r>
            <a:r>
              <a:rPr lang="zh-CN" altLang="en-US" sz="1400" dirty="0">
                <a:solidFill>
                  <a:prstClr val="black"/>
                </a:solidFill>
                <a:latin typeface="微软雅黑" panose="020B0503020204020204" pitchFamily="34" charset="-122"/>
                <a:ea typeface="微软雅黑" panose="020B0503020204020204" pitchFamily="34" charset="-122"/>
              </a:rPr>
              <a:t>家。</a:t>
            </a:r>
          </a:p>
        </p:txBody>
      </p:sp>
      <p:grpSp>
        <p:nvGrpSpPr>
          <p:cNvPr id="29" name="组合 28">
            <a:extLst>
              <a:ext uri="{FF2B5EF4-FFF2-40B4-BE49-F238E27FC236}">
                <a16:creationId xmlns:a16="http://schemas.microsoft.com/office/drawing/2014/main" id="{9E4E193A-9FF1-458C-ACDB-9F72A2976DE6}"/>
              </a:ext>
            </a:extLst>
          </p:cNvPr>
          <p:cNvGrpSpPr/>
          <p:nvPr/>
        </p:nvGrpSpPr>
        <p:grpSpPr>
          <a:xfrm>
            <a:off x="5246410" y="1468207"/>
            <a:ext cx="1995494" cy="982143"/>
            <a:chOff x="1918959" y="1157696"/>
            <a:chExt cx="1995494" cy="982143"/>
          </a:xfrm>
        </p:grpSpPr>
        <p:sp>
          <p:nvSpPr>
            <p:cNvPr id="30" name="矩形: 对角圆角 29">
              <a:extLst>
                <a:ext uri="{FF2B5EF4-FFF2-40B4-BE49-F238E27FC236}">
                  <a16:creationId xmlns:a16="http://schemas.microsoft.com/office/drawing/2014/main" id="{E5769DDC-1280-4EF3-971B-BAC172B7DD4A}"/>
                </a:ext>
              </a:extLst>
            </p:cNvPr>
            <p:cNvSpPr/>
            <p:nvPr/>
          </p:nvSpPr>
          <p:spPr>
            <a:xfrm>
              <a:off x="1918959" y="1419307"/>
              <a:ext cx="953847" cy="679755"/>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9091</a:t>
              </a:r>
              <a:endParaRPr lang="zh-CN" altLang="en-US" b="1" dirty="0">
                <a:solidFill>
                  <a:schemeClr val="tx1"/>
                </a:solidFill>
                <a:latin typeface="Arial" panose="020B0604020202020204" pitchFamily="34" charset="0"/>
                <a:cs typeface="Arial" panose="020B0604020202020204" pitchFamily="34" charset="0"/>
              </a:endParaRPr>
            </a:p>
          </p:txBody>
        </p:sp>
        <p:sp>
          <p:nvSpPr>
            <p:cNvPr id="31" name="矩形: 对角圆角 30">
              <a:extLst>
                <a:ext uri="{FF2B5EF4-FFF2-40B4-BE49-F238E27FC236}">
                  <a16:creationId xmlns:a16="http://schemas.microsoft.com/office/drawing/2014/main" id="{32FE909F-D176-4698-BAD1-ACC06024D67E}"/>
                </a:ext>
              </a:extLst>
            </p:cNvPr>
            <p:cNvSpPr/>
            <p:nvPr/>
          </p:nvSpPr>
          <p:spPr>
            <a:xfrm>
              <a:off x="2896452" y="1392157"/>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949</a:t>
              </a:r>
              <a:endParaRPr lang="zh-CN" altLang="en-US" b="1" dirty="0">
                <a:solidFill>
                  <a:schemeClr val="tx1"/>
                </a:solidFill>
                <a:latin typeface="Arial" panose="020B0604020202020204" pitchFamily="34" charset="0"/>
                <a:cs typeface="Arial" panose="020B0604020202020204" pitchFamily="34" charset="0"/>
              </a:endParaRPr>
            </a:p>
          </p:txBody>
        </p:sp>
        <p:sp>
          <p:nvSpPr>
            <p:cNvPr id="32" name="文本框 31">
              <a:extLst>
                <a:ext uri="{FF2B5EF4-FFF2-40B4-BE49-F238E27FC236}">
                  <a16:creationId xmlns:a16="http://schemas.microsoft.com/office/drawing/2014/main" id="{65328ADF-8F4F-44CD-B606-BE763701DDB8}"/>
                </a:ext>
              </a:extLst>
            </p:cNvPr>
            <p:cNvSpPr txBox="1"/>
            <p:nvPr/>
          </p:nvSpPr>
          <p:spPr>
            <a:xfrm>
              <a:off x="2389259" y="1157696"/>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a:extLst>
                <a:ext uri="{FF2B5EF4-FFF2-40B4-BE49-F238E27FC236}">
                  <a16:creationId xmlns:a16="http://schemas.microsoft.com/office/drawing/2014/main" id="{E10FAF5A-D9BB-4BBA-A172-26E24802A064}"/>
                </a:ext>
              </a:extLst>
            </p:cNvPr>
            <p:cNvSpPr txBox="1"/>
            <p:nvPr/>
          </p:nvSpPr>
          <p:spPr>
            <a:xfrm>
              <a:off x="3422010" y="1862840"/>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a:extLst>
                <a:ext uri="{FF2B5EF4-FFF2-40B4-BE49-F238E27FC236}">
                  <a16:creationId xmlns:a16="http://schemas.microsoft.com/office/drawing/2014/main" id="{A8E4A047-7DB0-42AA-B6A5-6B6D40248271}"/>
                </a:ext>
              </a:extLst>
            </p:cNvPr>
            <p:cNvSpPr txBox="1"/>
            <p:nvPr/>
          </p:nvSpPr>
          <p:spPr>
            <a:xfrm>
              <a:off x="2144652" y="1850444"/>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pic>
        <p:nvPicPr>
          <p:cNvPr id="36" name="图片 35">
            <a:extLst>
              <a:ext uri="{FF2B5EF4-FFF2-40B4-BE49-F238E27FC236}">
                <a16:creationId xmlns:a16="http://schemas.microsoft.com/office/drawing/2014/main" id="{E89199D5-E33E-49F1-915B-EC14371A259B}"/>
              </a:ext>
            </a:extLst>
          </p:cNvPr>
          <p:cNvPicPr>
            <a:picLocks noChangeAspect="1"/>
          </p:cNvPicPr>
          <p:nvPr/>
        </p:nvPicPr>
        <p:blipFill>
          <a:blip r:embed="rId2"/>
          <a:stretch>
            <a:fillRect/>
          </a:stretch>
        </p:blipFill>
        <p:spPr>
          <a:xfrm>
            <a:off x="1794459" y="2524155"/>
            <a:ext cx="5386867" cy="3128336"/>
          </a:xfrm>
          <a:prstGeom prst="rect">
            <a:avLst/>
          </a:prstGeom>
        </p:spPr>
      </p:pic>
    </p:spTree>
    <p:extLst>
      <p:ext uri="{BB962C8B-B14F-4D97-AF65-F5344CB8AC3E}">
        <p14:creationId xmlns:p14="http://schemas.microsoft.com/office/powerpoint/2010/main" val="3550808445"/>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a:extLst>
              <a:ext uri="{FF2B5EF4-FFF2-40B4-BE49-F238E27FC236}">
                <a16:creationId xmlns:a16="http://schemas.microsoft.com/office/drawing/2014/main" id="{C1C21C4A-679A-41B3-8EB9-4C82392B6C2C}"/>
              </a:ext>
            </a:extLst>
          </p:cNvPr>
          <p:cNvGrpSpPr/>
          <p:nvPr/>
        </p:nvGrpSpPr>
        <p:grpSpPr>
          <a:xfrm>
            <a:off x="1337607" y="958527"/>
            <a:ext cx="2482389" cy="369870"/>
            <a:chOff x="7155445" y="740531"/>
            <a:chExt cx="3098164" cy="369870"/>
          </a:xfrm>
        </p:grpSpPr>
        <p:sp>
          <p:nvSpPr>
            <p:cNvPr id="4" name="矩形 3">
              <a:extLst>
                <a:ext uri="{FF2B5EF4-FFF2-40B4-BE49-F238E27FC236}">
                  <a16:creationId xmlns:a16="http://schemas.microsoft.com/office/drawing/2014/main" id="{1189DE31-5A7F-4E03-87C1-36039B7EFF3C}"/>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新三板摘挂牌概况</a:t>
              </a:r>
            </a:p>
          </p:txBody>
        </p:sp>
        <p:sp>
          <p:nvSpPr>
            <p:cNvPr id="5" name="等腰三角形 4">
              <a:extLst>
                <a:ext uri="{FF2B5EF4-FFF2-40B4-BE49-F238E27FC236}">
                  <a16:creationId xmlns:a16="http://schemas.microsoft.com/office/drawing/2014/main" id="{CF3E3996-F9F9-48C2-8F1B-E5A05551C90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a:extLst>
              <a:ext uri="{FF2B5EF4-FFF2-40B4-BE49-F238E27FC236}">
                <a16:creationId xmlns:a16="http://schemas.microsoft.com/office/drawing/2014/main" id="{DC503CDB-B2D2-4BA3-A46B-E9F47464B1AE}"/>
              </a:ext>
            </a:extLst>
          </p:cNvPr>
          <p:cNvSpPr txBox="1"/>
          <p:nvPr/>
        </p:nvSpPr>
        <p:spPr>
          <a:xfrm>
            <a:off x="1581022" y="5018405"/>
            <a:ext cx="5981955" cy="1455014"/>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月新三板挂牌企业总数大幅减少，摘牌家数大幅上升，截止</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30</a:t>
            </a:r>
            <a:r>
              <a:rPr lang="zh-CN" altLang="en-US" sz="1400" dirty="0">
                <a:solidFill>
                  <a:prstClr val="black"/>
                </a:solidFill>
                <a:latin typeface="微软雅黑" panose="020B0503020204020204" pitchFamily="34" charset="-122"/>
                <a:ea typeface="微软雅黑" panose="020B0503020204020204" pitchFamily="34" charset="-122"/>
              </a:rPr>
              <a:t>日，挂牌企业总数为</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10040</a:t>
            </a:r>
            <a:r>
              <a:rPr lang="zh-CN" altLang="en-US" sz="1400" dirty="0">
                <a:solidFill>
                  <a:prstClr val="black"/>
                </a:solidFill>
                <a:latin typeface="微软雅黑" panose="020B0503020204020204" pitchFamily="34" charset="-122"/>
                <a:ea typeface="微软雅黑" panose="020B0503020204020204" pitchFamily="34" charset="-122"/>
              </a:rPr>
              <a:t>家，净减少</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309</a:t>
            </a:r>
            <a:r>
              <a:rPr lang="zh-CN" altLang="en-US" sz="1400" dirty="0">
                <a:solidFill>
                  <a:prstClr val="black"/>
                </a:solidFill>
                <a:latin typeface="微软雅黑" panose="020B0503020204020204" pitchFamily="34" charset="-122"/>
                <a:ea typeface="微软雅黑" panose="020B0503020204020204" pitchFamily="34" charset="-122"/>
              </a:rPr>
              <a:t>家。</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月新增挂牌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21</a:t>
            </a:r>
            <a:r>
              <a:rPr lang="zh-CN" altLang="en-US" sz="1400" dirty="0">
                <a:solidFill>
                  <a:prstClr val="black"/>
                </a:solidFill>
                <a:latin typeface="微软雅黑" panose="020B0503020204020204" pitchFamily="34" charset="-122"/>
                <a:ea typeface="微软雅黑" panose="020B0503020204020204" pitchFamily="34" charset="-122"/>
              </a:rPr>
              <a:t>家，摘牌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330</a:t>
            </a:r>
            <a:r>
              <a:rPr lang="zh-CN" altLang="en-US" sz="1400" dirty="0">
                <a:solidFill>
                  <a:prstClr val="black"/>
                </a:solidFill>
                <a:latin typeface="微软雅黑" panose="020B0503020204020204" pitchFamily="34" charset="-122"/>
                <a:ea typeface="微软雅黑" panose="020B0503020204020204" pitchFamily="34" charset="-122"/>
              </a:rPr>
              <a:t>家，创下了历史单月摘牌数量的记录。其中，转板摘牌</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3</a:t>
            </a:r>
            <a:r>
              <a:rPr lang="zh-CN" altLang="en-US" sz="1400" dirty="0">
                <a:solidFill>
                  <a:prstClr val="black"/>
                </a:solidFill>
                <a:latin typeface="微软雅黑" panose="020B0503020204020204" pitchFamily="34" charset="-122"/>
                <a:ea typeface="微软雅黑" panose="020B0503020204020204" pitchFamily="34" charset="-122"/>
              </a:rPr>
              <a:t>家。</a:t>
            </a:r>
          </a:p>
        </p:txBody>
      </p:sp>
      <p:sp>
        <p:nvSpPr>
          <p:cNvPr id="9" name="Rectangle 2">
            <a:extLst>
              <a:ext uri="{FF2B5EF4-FFF2-40B4-BE49-F238E27FC236}">
                <a16:creationId xmlns:a16="http://schemas.microsoft.com/office/drawing/2014/main" id="{26EE0B21-EBD8-4AD1-9859-EE8367586F64}"/>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新三板</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pic>
        <p:nvPicPr>
          <p:cNvPr id="2" name="图片 1">
            <a:extLst>
              <a:ext uri="{FF2B5EF4-FFF2-40B4-BE49-F238E27FC236}">
                <a16:creationId xmlns:a16="http://schemas.microsoft.com/office/drawing/2014/main" id="{19E3A6C0-0899-40A0-B65C-FFE02CC5B0E4}"/>
              </a:ext>
            </a:extLst>
          </p:cNvPr>
          <p:cNvPicPr>
            <a:picLocks noChangeAspect="1"/>
          </p:cNvPicPr>
          <p:nvPr/>
        </p:nvPicPr>
        <p:blipFill>
          <a:blip r:embed="rId3"/>
          <a:stretch>
            <a:fillRect/>
          </a:stretch>
        </p:blipFill>
        <p:spPr>
          <a:xfrm>
            <a:off x="1841498" y="1506087"/>
            <a:ext cx="5461003" cy="3603520"/>
          </a:xfrm>
          <a:prstGeom prst="rect">
            <a:avLst/>
          </a:prstGeom>
        </p:spPr>
      </p:pic>
    </p:spTree>
    <p:extLst>
      <p:ext uri="{BB962C8B-B14F-4D97-AF65-F5344CB8AC3E}">
        <p14:creationId xmlns:p14="http://schemas.microsoft.com/office/powerpoint/2010/main" val="2219329840"/>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676AEDD-5A1C-45E5-801D-7E79DB6AF837}"/>
              </a:ext>
            </a:extLst>
          </p:cNvPr>
          <p:cNvSpPr txBox="1"/>
          <p:nvPr/>
        </p:nvSpPr>
        <p:spPr>
          <a:xfrm>
            <a:off x="215945" y="124690"/>
            <a:ext cx="1289135" cy="461665"/>
          </a:xfrm>
          <a:prstGeom prst="rect">
            <a:avLst/>
          </a:prstGeom>
          <a:noFill/>
        </p:spPr>
        <p:txBody>
          <a:bodyPr wrap="none" rtlCol="0">
            <a:spAutoFit/>
          </a:bodyPr>
          <a:lstStyle/>
          <a:p>
            <a:r>
              <a:rPr lang="en-US" altLang="zh-CN" sz="2400" dirty="0">
                <a:solidFill>
                  <a:srgbClr val="000798"/>
                </a:solidFill>
                <a:latin typeface="微软雅黑" panose="020B0503020204020204" pitchFamily="34" charset="-122"/>
                <a:ea typeface="微软雅黑" panose="020B0503020204020204" pitchFamily="34" charset="-122"/>
                <a:cs typeface="+mj-cs"/>
              </a:rPr>
              <a:t>4</a:t>
            </a:r>
            <a:r>
              <a:rPr lang="zh-CN" altLang="en-US" sz="2400" dirty="0">
                <a:solidFill>
                  <a:srgbClr val="000798"/>
                </a:solidFill>
                <a:latin typeface="微软雅黑" panose="020B0503020204020204" pitchFamily="34" charset="-122"/>
                <a:ea typeface="微软雅黑" panose="020B0503020204020204" pitchFamily="34" charset="-122"/>
                <a:cs typeface="+mj-cs"/>
              </a:rPr>
              <a:t>月小结</a:t>
            </a:r>
          </a:p>
        </p:txBody>
      </p:sp>
      <p:sp>
        <p:nvSpPr>
          <p:cNvPr id="3" name="文本框 2">
            <a:extLst>
              <a:ext uri="{FF2B5EF4-FFF2-40B4-BE49-F238E27FC236}">
                <a16:creationId xmlns:a16="http://schemas.microsoft.com/office/drawing/2014/main" id="{B1D5931A-7BD1-4077-A0C8-2A1351F278EF}"/>
              </a:ext>
            </a:extLst>
          </p:cNvPr>
          <p:cNvSpPr txBox="1"/>
          <p:nvPr/>
        </p:nvSpPr>
        <p:spPr>
          <a:xfrm>
            <a:off x="689627" y="1620187"/>
            <a:ext cx="7165403" cy="1657698"/>
          </a:xfrm>
          <a:prstGeom prst="rect">
            <a:avLst/>
          </a:prstGeom>
          <a:noFill/>
        </p:spPr>
        <p:txBody>
          <a:bodyPr wrap="square" rtlCol="0">
            <a:spAutoFit/>
          </a:bodyPr>
          <a:lstStyle/>
          <a:p>
            <a:pPr>
              <a:lnSpc>
                <a:spcPct val="150000"/>
              </a:lnSpc>
            </a:pPr>
            <a:r>
              <a:rPr lang="en-US" altLang="zh-CN" sz="1400" dirty="0">
                <a:latin typeface="黑体" panose="02010609060101010101" pitchFamily="49" charset="-122"/>
                <a:ea typeface="黑体" panose="02010609060101010101" pitchFamily="49" charset="-122"/>
              </a:rPr>
              <a:t> </a:t>
            </a:r>
            <a:r>
              <a:rPr lang="zh-CN" altLang="en-US" sz="1400" dirty="0">
                <a:latin typeface="黑体" panose="02010609060101010101" pitchFamily="49" charset="-122"/>
                <a:ea typeface="黑体" panose="02010609060101010101" pitchFamily="49" charset="-122"/>
              </a:rPr>
              <a:t>  </a:t>
            </a:r>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月市场逐渐企稳后，</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月表现开始回落。在</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政府投资条例</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资管新规</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双双发布以及二级市场开始回调的影响下，一级市场的募资及投资规模均呈现出下降的态势。地方政府投资进一步规范，金融监管进一步加强。</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月经济扩张逐渐放缓，经济数据表现未达预期，政策宽松暂不加码。加之中美贸易谈判仍存在诸多不确定因素，市场投资开始变得谨慎，投资规模逐渐收紧。</a:t>
            </a:r>
            <a:endParaRPr lang="en-US" altLang="zh-CN" sz="1400" dirty="0">
              <a:latin typeface="黑体" panose="02010609060101010101" pitchFamily="49" charset="-122"/>
              <a:ea typeface="黑体" panose="02010609060101010101" pitchFamily="49" charset="-122"/>
            </a:endParaRPr>
          </a:p>
        </p:txBody>
      </p:sp>
      <p:grpSp>
        <p:nvGrpSpPr>
          <p:cNvPr id="4" name="组合 3">
            <a:extLst>
              <a:ext uri="{FF2B5EF4-FFF2-40B4-BE49-F238E27FC236}">
                <a16:creationId xmlns:a16="http://schemas.microsoft.com/office/drawing/2014/main" id="{23683D24-73C1-491E-8F46-039A91C5012C}"/>
              </a:ext>
            </a:extLst>
          </p:cNvPr>
          <p:cNvGrpSpPr/>
          <p:nvPr/>
        </p:nvGrpSpPr>
        <p:grpSpPr>
          <a:xfrm>
            <a:off x="215944" y="1099204"/>
            <a:ext cx="4627223" cy="369870"/>
            <a:chOff x="7155445" y="740531"/>
            <a:chExt cx="3098164" cy="369870"/>
          </a:xfrm>
        </p:grpSpPr>
        <p:sp>
          <p:nvSpPr>
            <p:cNvPr id="5" name="矩形 4">
              <a:extLst>
                <a:ext uri="{FF2B5EF4-FFF2-40B4-BE49-F238E27FC236}">
                  <a16:creationId xmlns:a16="http://schemas.microsoft.com/office/drawing/2014/main" id="{03BCF44F-8AF2-49C2-A6B7-6E090D9CD36F}"/>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市场热度逐渐回落，投融资规模下降</a:t>
              </a:r>
            </a:p>
          </p:txBody>
        </p:sp>
        <p:sp>
          <p:nvSpPr>
            <p:cNvPr id="6" name="等腰三角形 5">
              <a:extLst>
                <a:ext uri="{FF2B5EF4-FFF2-40B4-BE49-F238E27FC236}">
                  <a16:creationId xmlns:a16="http://schemas.microsoft.com/office/drawing/2014/main" id="{157AF9C2-79B1-49F0-94A4-B5428F014F3C}"/>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7" name="组合 6">
            <a:extLst>
              <a:ext uri="{FF2B5EF4-FFF2-40B4-BE49-F238E27FC236}">
                <a16:creationId xmlns:a16="http://schemas.microsoft.com/office/drawing/2014/main" id="{D50DC76B-ABA5-4EB4-B3D9-E3256F090918}"/>
              </a:ext>
            </a:extLst>
          </p:cNvPr>
          <p:cNvGrpSpPr/>
          <p:nvPr/>
        </p:nvGrpSpPr>
        <p:grpSpPr>
          <a:xfrm>
            <a:off x="215944" y="3429000"/>
            <a:ext cx="4933570" cy="369870"/>
            <a:chOff x="7155445" y="740531"/>
            <a:chExt cx="3098164" cy="369870"/>
          </a:xfrm>
        </p:grpSpPr>
        <p:sp>
          <p:nvSpPr>
            <p:cNvPr id="8" name="矩形 7">
              <a:extLst>
                <a:ext uri="{FF2B5EF4-FFF2-40B4-BE49-F238E27FC236}">
                  <a16:creationId xmlns:a16="http://schemas.microsoft.com/office/drawing/2014/main" id="{13C76060-2502-40B5-B0B0-BEB987A8A05C}"/>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数量稳步上升，科创板开板临近</a:t>
              </a:r>
            </a:p>
          </p:txBody>
        </p:sp>
        <p:sp>
          <p:nvSpPr>
            <p:cNvPr id="9" name="等腰三角形 8">
              <a:extLst>
                <a:ext uri="{FF2B5EF4-FFF2-40B4-BE49-F238E27FC236}">
                  <a16:creationId xmlns:a16="http://schemas.microsoft.com/office/drawing/2014/main" id="{F234CBA6-896A-4DBC-807A-D8A07E018EF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195A0C80-6DDC-431C-AB86-24836CDDFE16}"/>
              </a:ext>
            </a:extLst>
          </p:cNvPr>
          <p:cNvSpPr txBox="1"/>
          <p:nvPr/>
        </p:nvSpPr>
        <p:spPr>
          <a:xfrm>
            <a:off x="689627" y="3881652"/>
            <a:ext cx="7165403" cy="1980863"/>
          </a:xfrm>
          <a:prstGeom prst="rect">
            <a:avLst/>
          </a:prstGeom>
          <a:noFill/>
        </p:spPr>
        <p:txBody>
          <a:bodyPr wrap="square" rtlCol="0">
            <a:spAutoFit/>
          </a:bodyPr>
          <a:lstStyle/>
          <a:p>
            <a:pPr>
              <a:lnSpc>
                <a:spcPct val="150000"/>
              </a:lnSpc>
            </a:pPr>
            <a:r>
              <a:rPr lang="zh-CN" altLang="en-US" sz="1400" dirty="0">
                <a:latin typeface="黑体" panose="02010609060101010101" pitchFamily="49" charset="-122"/>
                <a:ea typeface="黑体" panose="02010609060101010101" pitchFamily="49" charset="-122"/>
              </a:rPr>
              <a:t>  </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月内地</a:t>
            </a:r>
            <a:r>
              <a:rPr lang="en-US" altLang="zh-CN" sz="1400" dirty="0">
                <a:latin typeface="黑体" panose="02010609060101010101" pitchFamily="49" charset="-122"/>
                <a:ea typeface="黑体" panose="02010609060101010101" pitchFamily="49" charset="-122"/>
              </a:rPr>
              <a:t>IPO</a:t>
            </a:r>
            <a:r>
              <a:rPr lang="zh-CN" altLang="en-US" sz="1400" dirty="0">
                <a:latin typeface="黑体" panose="02010609060101010101" pitchFamily="49" charset="-122"/>
                <a:ea typeface="黑体" panose="02010609060101010101" pitchFamily="49" charset="-122"/>
              </a:rPr>
              <a:t>数量与</a:t>
            </a:r>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月基本持平，香港</a:t>
            </a:r>
            <a:r>
              <a:rPr lang="en-US" altLang="zh-CN" sz="1400" dirty="0">
                <a:latin typeface="黑体" panose="02010609060101010101" pitchFamily="49" charset="-122"/>
                <a:ea typeface="黑体" panose="02010609060101010101" pitchFamily="49" charset="-122"/>
              </a:rPr>
              <a:t>IPO</a:t>
            </a:r>
            <a:r>
              <a:rPr lang="zh-CN" altLang="en-US" sz="1400" dirty="0">
                <a:latin typeface="黑体" panose="02010609060101010101" pitchFamily="49" charset="-122"/>
                <a:ea typeface="黑体" panose="02010609060101010101" pitchFamily="49" charset="-122"/>
              </a:rPr>
              <a:t>数量有所下降。整体来看</a:t>
            </a:r>
            <a:r>
              <a:rPr lang="en-US" altLang="zh-CN" sz="1400" dirty="0">
                <a:latin typeface="黑体" panose="02010609060101010101" pitchFamily="49" charset="-122"/>
                <a:ea typeface="黑体" panose="02010609060101010101" pitchFamily="49" charset="-122"/>
              </a:rPr>
              <a:t>4</a:t>
            </a:r>
            <a:r>
              <a:rPr lang="zh-CN" altLang="en-US" sz="1400" dirty="0">
                <a:latin typeface="黑体" panose="02010609060101010101" pitchFamily="49" charset="-122"/>
                <a:ea typeface="黑体" panose="02010609060101010101" pitchFamily="49" charset="-122"/>
              </a:rPr>
              <a:t>月上市节奏依旧保持稳定，发行规模较</a:t>
            </a:r>
            <a:r>
              <a:rPr lang="en-US" altLang="zh-CN" sz="1400" dirty="0">
                <a:latin typeface="黑体" panose="02010609060101010101" pitchFamily="49" charset="-122"/>
                <a:ea typeface="黑体" panose="02010609060101010101" pitchFamily="49" charset="-122"/>
              </a:rPr>
              <a:t>3</a:t>
            </a:r>
            <a:r>
              <a:rPr lang="zh-CN" altLang="en-US" sz="1400" dirty="0">
                <a:latin typeface="黑体" panose="02010609060101010101" pitchFamily="49" charset="-122"/>
                <a:ea typeface="黑体" panose="02010609060101010101" pitchFamily="49" charset="-122"/>
              </a:rPr>
              <a:t>月小幅下降。随着科创板开板的临近，首发股票的价格越来越受到投资者的关注，在信息披露的充分性、交易环境的公平性的影响下，一级市场的估值泡沫将进一步被压缩。据民生证券对</a:t>
            </a:r>
            <a:r>
              <a:rPr lang="en-US" altLang="zh-CN" sz="1400" dirty="0">
                <a:latin typeface="黑体" panose="02010609060101010101" pitchFamily="49" charset="-122"/>
                <a:ea typeface="黑体" panose="02010609060101010101" pitchFamily="49" charset="-122"/>
              </a:rPr>
              <a:t>52</a:t>
            </a:r>
            <a:r>
              <a:rPr lang="zh-CN" altLang="en-US" sz="1400" dirty="0">
                <a:latin typeface="黑体" panose="02010609060101010101" pitchFamily="49" charset="-122"/>
                <a:ea typeface="黑体" panose="02010609060101010101" pitchFamily="49" charset="-122"/>
              </a:rPr>
              <a:t>家首批上市企业申报资料的分析，科创板受理公司的估值水平整体处于高位。估值水平较高主要与公司现阶段尚未形成成熟的盈利能力以及未来盈利能力的提升空间有关，所以短期内投资科创版将面临相应的风险。</a:t>
            </a:r>
            <a:endParaRPr lang="en-US" altLang="zh-CN" sz="14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580579252"/>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8197D0F-18D0-4CCA-8F4C-912B60F9BAC5}"/>
              </a:ext>
            </a:extLst>
          </p:cNvPr>
          <p:cNvSpPr>
            <a:spLocks noChangeArrowheads="1"/>
          </p:cNvSpPr>
          <p:nvPr/>
        </p:nvSpPr>
        <p:spPr bwMode="auto">
          <a:xfrm>
            <a:off x="202889" y="998191"/>
            <a:ext cx="78501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zh-CN" altLang="en-US" sz="2200" dirty="0">
                <a:solidFill>
                  <a:srgbClr val="000066"/>
                </a:solidFill>
                <a:latin typeface="Times New Roman" panose="02020603050405020304" pitchFamily="18" charset="0"/>
                <a:ea typeface="幼圆" panose="02010509060101010101" pitchFamily="49" charset="-122"/>
              </a:rPr>
              <a:t>财务顾问及财务投资</a:t>
            </a:r>
            <a:endParaRPr lang="zh-CN" altLang="en-US" sz="2200" b="0" dirty="0">
              <a:solidFill>
                <a:srgbClr val="000000"/>
              </a:solidFill>
            </a:endParaRPr>
          </a:p>
        </p:txBody>
      </p:sp>
      <p:sp>
        <p:nvSpPr>
          <p:cNvPr id="3" name="内容占位符 2">
            <a:extLst>
              <a:ext uri="{FF2B5EF4-FFF2-40B4-BE49-F238E27FC236}">
                <a16:creationId xmlns:a16="http://schemas.microsoft.com/office/drawing/2014/main" id="{2365A770-5DA3-4955-87CB-7CFCD8EFE1CA}"/>
              </a:ext>
            </a:extLst>
          </p:cNvPr>
          <p:cNvSpPr txBox="1">
            <a:spLocks noChangeArrowheads="1"/>
          </p:cNvSpPr>
          <p:nvPr/>
        </p:nvSpPr>
        <p:spPr bwMode="auto">
          <a:xfrm>
            <a:off x="533400" y="1510700"/>
            <a:ext cx="80772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spcBef>
                <a:spcPct val="20000"/>
              </a:spcBef>
            </a:pPr>
            <a:r>
              <a:rPr lang="zh-CN" altLang="en-US" sz="1600" b="0" dirty="0">
                <a:solidFill>
                  <a:srgbClr val="0058B0"/>
                </a:solidFill>
                <a:ea typeface="幼圆" panose="02010509060101010101" pitchFamily="49" charset="-122"/>
              </a:rPr>
              <a:t>上市对于企业和股东仅是发展的一个里程碑</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对接资本市场后</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企业和股东需要适应更高的监管要求、更完善的公司治理、更复杂的资本运作。我们针对此类需求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整合了服务资源</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将财务顾问和财务投资作为载体</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致力为客户提供定制化的市值管理服务。</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我们的财务顾问团队依托自身专业背景及资源整合优势</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根据上市公司及其股东的需要</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提供投融资、资本运作、资产及债务重组、财务管理、发展战略等活动提供的咨询、分析、方案设计等服务。包括的服务有：上市公司再融资、股权激励、并购、股权融资、市值维护、战略投资等。</a:t>
            </a:r>
          </a:p>
          <a:p>
            <a:pPr eaLnBrk="1" hangingPunct="1">
              <a:lnSpc>
                <a:spcPct val="150000"/>
              </a:lnSpc>
              <a:spcBef>
                <a:spcPct val="20000"/>
              </a:spcBef>
            </a:pPr>
            <a:endParaRPr lang="zh-CN" altLang="en-US" sz="1600" b="0" dirty="0">
              <a:solidFill>
                <a:srgbClr val="0058B0"/>
              </a:solidFill>
              <a:ea typeface="幼圆" panose="02010509060101010101" pitchFamily="49" charset="-122"/>
            </a:endParaRPr>
          </a:p>
          <a:p>
            <a:pPr eaLnBrk="1" hangingPunct="1">
              <a:lnSpc>
                <a:spcPct val="150000"/>
              </a:lnSpc>
              <a:spcBef>
                <a:spcPct val="20000"/>
              </a:spcBef>
            </a:pPr>
            <a:r>
              <a:rPr lang="zh-CN" altLang="en-US" sz="1600" b="0" dirty="0">
                <a:solidFill>
                  <a:srgbClr val="0058B0"/>
                </a:solidFill>
                <a:ea typeface="幼圆" panose="02010509060101010101" pitchFamily="49" charset="-122"/>
              </a:rPr>
              <a:t>我们的投资团队依托自身专业背景和独特判断</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根据市值管理的各项需求</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设计投资结构</a:t>
            </a:r>
            <a:r>
              <a:rPr lang="en-US" altLang="zh-CN" sz="1600" b="0" dirty="0">
                <a:solidFill>
                  <a:srgbClr val="0058B0"/>
                </a:solidFill>
                <a:ea typeface="幼圆" panose="02010509060101010101" pitchFamily="49" charset="-122"/>
              </a:rPr>
              <a:t>,</a:t>
            </a:r>
            <a:r>
              <a:rPr lang="zh-CN" altLang="en-US" sz="1600" b="0" dirty="0">
                <a:solidFill>
                  <a:srgbClr val="0058B0"/>
                </a:solidFill>
                <a:ea typeface="幼圆" panose="02010509060101010101" pitchFamily="49" charset="-122"/>
              </a:rPr>
              <a:t>进行各种形式的市值管理投资。其中包括：并购投资、再融资投资、战略投资、固定收益投资等。</a:t>
            </a:r>
          </a:p>
        </p:txBody>
      </p:sp>
      <p:sp>
        <p:nvSpPr>
          <p:cNvPr id="4" name="矩形 2">
            <a:extLst>
              <a:ext uri="{FF2B5EF4-FFF2-40B4-BE49-F238E27FC236}">
                <a16:creationId xmlns:a16="http://schemas.microsoft.com/office/drawing/2014/main" id="{88FF1F1B-7DA4-47DA-BEB6-6DD22F3D4188}"/>
              </a:ext>
            </a:extLst>
          </p:cNvPr>
          <p:cNvSpPr>
            <a:spLocks noChangeArrowheads="1"/>
          </p:cNvSpPr>
          <p:nvPr/>
        </p:nvSpPr>
        <p:spPr bwMode="auto">
          <a:xfrm>
            <a:off x="166255" y="99752"/>
            <a:ext cx="2031325"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r>
              <a:rPr lang="zh-CN" altLang="en-US" sz="2400" b="0" dirty="0">
                <a:solidFill>
                  <a:srgbClr val="000798"/>
                </a:solidFill>
                <a:latin typeface="微软雅黑" panose="020B0503020204020204" pitchFamily="34" charset="-122"/>
                <a:ea typeface="微软雅黑" panose="020B0503020204020204" pitchFamily="34" charset="-122"/>
                <a:cs typeface="+mj-cs"/>
              </a:rPr>
              <a:t>公司主要业务</a:t>
            </a:r>
          </a:p>
        </p:txBody>
      </p:sp>
    </p:spTree>
    <p:extLst>
      <p:ext uri="{BB962C8B-B14F-4D97-AF65-F5344CB8AC3E}">
        <p14:creationId xmlns:p14="http://schemas.microsoft.com/office/powerpoint/2010/main" val="175107700"/>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6" descr="rongkeLogo.jpg">
            <a:extLst>
              <a:ext uri="{FF2B5EF4-FFF2-40B4-BE49-F238E27FC236}">
                <a16:creationId xmlns:a16="http://schemas.microsoft.com/office/drawing/2014/main" id="{D4B2D0EA-E803-43AE-93CB-E2A73BCD9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28415"/>
            <a:ext cx="5000625" cy="296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a:extLst>
              <a:ext uri="{FF2B5EF4-FFF2-40B4-BE49-F238E27FC236}">
                <a16:creationId xmlns:a16="http://schemas.microsoft.com/office/drawing/2014/main" id="{B319BC0F-AF1B-4053-AD77-0E509670F4A5}"/>
              </a:ext>
            </a:extLst>
          </p:cNvPr>
          <p:cNvSpPr>
            <a:spLocks noChangeArrowheads="1"/>
          </p:cNvSpPr>
          <p:nvPr/>
        </p:nvSpPr>
        <p:spPr bwMode="auto">
          <a:xfrm>
            <a:off x="397803" y="1492876"/>
            <a:ext cx="6072188" cy="256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lnSpc>
                <a:spcPct val="150000"/>
              </a:lnSpc>
            </a:pPr>
            <a:r>
              <a:rPr lang="zh-CN" altLang="en-US" sz="1400" dirty="0">
                <a:solidFill>
                  <a:srgbClr val="0070C0"/>
                </a:solidFill>
                <a:ea typeface="幼圆" panose="02010509060101010101" pitchFamily="49" charset="-122"/>
              </a:rPr>
              <a:t>编制人：薛勇</a:t>
            </a:r>
          </a:p>
          <a:p>
            <a:pPr eaLnBrk="1" hangingPunct="1">
              <a:lnSpc>
                <a:spcPct val="150000"/>
              </a:lnSpc>
            </a:pPr>
            <a:r>
              <a:rPr lang="zh-CN" altLang="en-US" sz="1400" dirty="0">
                <a:solidFill>
                  <a:srgbClr val="0070C0"/>
                </a:solidFill>
                <a:ea typeface="幼圆" panose="02010509060101010101" pitchFamily="49" charset="-122"/>
              </a:rPr>
              <a:t>联系人：薛勇</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公司地址：上海市东湖路</a:t>
            </a:r>
            <a:r>
              <a:rPr lang="en-US" altLang="zh-CN" sz="1400" dirty="0">
                <a:solidFill>
                  <a:srgbClr val="0070C0"/>
                </a:solidFill>
                <a:ea typeface="幼圆" panose="02010509060101010101" pitchFamily="49" charset="-122"/>
              </a:rPr>
              <a:t>70</a:t>
            </a:r>
            <a:r>
              <a:rPr lang="zh-CN" altLang="en-US" sz="1400" dirty="0">
                <a:solidFill>
                  <a:srgbClr val="0070C0"/>
                </a:solidFill>
                <a:ea typeface="幼圆" panose="02010509060101010101" pitchFamily="49" charset="-122"/>
              </a:rPr>
              <a:t>号东湖宾馆</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号楼</a:t>
            </a:r>
            <a:r>
              <a:rPr lang="en-US" altLang="zh-CN" sz="1400" dirty="0">
                <a:solidFill>
                  <a:srgbClr val="0070C0"/>
                </a:solidFill>
                <a:ea typeface="幼圆" panose="02010509060101010101" pitchFamily="49" charset="-122"/>
              </a:rPr>
              <a:t>3</a:t>
            </a:r>
            <a:r>
              <a:rPr lang="zh-CN" altLang="en-US" sz="1400" dirty="0">
                <a:solidFill>
                  <a:srgbClr val="0070C0"/>
                </a:solidFill>
                <a:ea typeface="幼圆" panose="02010509060101010101" pitchFamily="49" charset="-122"/>
              </a:rPr>
              <a:t>楼</a:t>
            </a:r>
            <a:endParaRPr lang="en-US" altLang="zh-CN" sz="1400" dirty="0">
              <a:solidFill>
                <a:srgbClr val="0070C0"/>
              </a:solidFill>
              <a:ea typeface="幼圆" panose="02010509060101010101" pitchFamily="49" charset="-122"/>
            </a:endParaRPr>
          </a:p>
          <a:p>
            <a:pPr eaLnBrk="1" hangingPunct="1">
              <a:lnSpc>
                <a:spcPct val="150000"/>
              </a:lnSpc>
            </a:pPr>
            <a:r>
              <a:rPr lang="zh-CN" altLang="en-US" sz="1400" dirty="0">
                <a:solidFill>
                  <a:srgbClr val="0070C0"/>
                </a:solidFill>
                <a:ea typeface="幼圆" panose="02010509060101010101" pitchFamily="49" charset="-122"/>
              </a:rPr>
              <a:t>公司电话：</a:t>
            </a:r>
            <a:r>
              <a:rPr lang="en-US" altLang="zh-CN" sz="1400" dirty="0">
                <a:solidFill>
                  <a:srgbClr val="0070C0"/>
                </a:solidFill>
                <a:ea typeface="幼圆" panose="02010509060101010101" pitchFamily="49" charset="-122"/>
              </a:rPr>
              <a:t>8621—54668032—605</a:t>
            </a:r>
          </a:p>
          <a:p>
            <a:pPr eaLnBrk="1" hangingPunct="1">
              <a:lnSpc>
                <a:spcPct val="150000"/>
              </a:lnSpc>
            </a:pPr>
            <a:r>
              <a:rPr lang="zh-CN" altLang="en-US" sz="1400" dirty="0">
                <a:solidFill>
                  <a:srgbClr val="0070C0"/>
                </a:solidFill>
                <a:ea typeface="幼圆" panose="02010509060101010101" pitchFamily="49" charset="-122"/>
              </a:rPr>
              <a:t>公司传真：</a:t>
            </a:r>
            <a:r>
              <a:rPr lang="en-US" altLang="zh-CN" sz="1400" dirty="0">
                <a:solidFill>
                  <a:srgbClr val="0070C0"/>
                </a:solidFill>
                <a:ea typeface="幼圆" panose="02010509060101010101" pitchFamily="49" charset="-122"/>
              </a:rPr>
              <a:t>8621—54669508</a:t>
            </a:r>
          </a:p>
          <a:p>
            <a:pPr eaLnBrk="1" hangingPunct="1">
              <a:lnSpc>
                <a:spcPct val="150000"/>
              </a:lnSpc>
            </a:pPr>
            <a:r>
              <a:rPr lang="zh-CN" altLang="en-US" sz="1400" dirty="0">
                <a:solidFill>
                  <a:srgbClr val="0070C0"/>
                </a:solidFill>
                <a:ea typeface="幼圆" panose="02010509060101010101" pitchFamily="49" charset="-122"/>
              </a:rPr>
              <a:t>网址：</a:t>
            </a:r>
            <a:r>
              <a:rPr lang="en-US" altLang="zh-CN" sz="1400" dirty="0">
                <a:solidFill>
                  <a:srgbClr val="0070C0"/>
                </a:solidFill>
                <a:ea typeface="幼圆" panose="02010509060101010101" pitchFamily="49" charset="-122"/>
              </a:rPr>
              <a:t>http://www.rongke.com</a:t>
            </a:r>
          </a:p>
          <a:p>
            <a:pPr eaLnBrk="1" hangingPunct="1">
              <a:lnSpc>
                <a:spcPct val="150000"/>
              </a:lnSpc>
            </a:pPr>
            <a:endParaRPr lang="en-US" altLang="zh-CN" sz="1400" dirty="0">
              <a:solidFill>
                <a:srgbClr val="0070C0"/>
              </a:solidFill>
              <a:ea typeface="幼圆" panose="02010509060101010101" pitchFamily="49" charset="-122"/>
            </a:endParaRPr>
          </a:p>
          <a:p>
            <a:pPr eaLnBrk="1" hangingPunct="1">
              <a:lnSpc>
                <a:spcPct val="150000"/>
              </a:lnSpc>
            </a:pPr>
            <a:endParaRPr lang="zh-CN" altLang="zh-CN" sz="1100" dirty="0">
              <a:solidFill>
                <a:srgbClr val="0070C0"/>
              </a:solidFill>
              <a:ea typeface="幼圆" panose="02010509060101010101" pitchFamily="49" charset="-122"/>
            </a:endParaRPr>
          </a:p>
        </p:txBody>
      </p:sp>
      <p:sp>
        <p:nvSpPr>
          <p:cNvPr id="4" name="文本框 3">
            <a:extLst>
              <a:ext uri="{FF2B5EF4-FFF2-40B4-BE49-F238E27FC236}">
                <a16:creationId xmlns:a16="http://schemas.microsoft.com/office/drawing/2014/main" id="{67BC1C1A-FD48-4C65-B424-7BD6ED2A496D}"/>
              </a:ext>
            </a:extLst>
          </p:cNvPr>
          <p:cNvSpPr txBox="1"/>
          <p:nvPr/>
        </p:nvSpPr>
        <p:spPr>
          <a:xfrm>
            <a:off x="397803" y="908794"/>
            <a:ext cx="1415772" cy="46166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rtlCol="0">
            <a:spAutoFit/>
          </a:bodyPr>
          <a:lstStyle>
            <a:defPPr>
              <a:defRPr lang="en-US"/>
            </a:defPPr>
            <a:lvl1pPr>
              <a:buFont typeface="Arial" panose="020B0604020202020204" pitchFamily="34" charset="0"/>
              <a:defRPr sz="2400" b="0">
                <a:solidFill>
                  <a:srgbClr val="000798"/>
                </a:solidFill>
                <a:latin typeface="微软雅黑" panose="020B0503020204020204" pitchFamily="34" charset="-122"/>
                <a:ea typeface="微软雅黑" panose="020B0503020204020204" pitchFamily="34" charset="-122"/>
                <a:cs typeface="+mj-cs"/>
              </a:defRPr>
            </a:lvl1pPr>
            <a:lvl2pPr marL="742950" indent="-285750">
              <a:buFont typeface="Arial" panose="020B0604020202020204" pitchFamily="34" charset="0"/>
              <a:defRPr b="1">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latin typeface="幼圆" panose="02010509060101010101" pitchFamily="49" charset="-122"/>
                <a:ea typeface="宋体" panose="02010600030101010101" pitchFamily="2" charset="-122"/>
              </a:defRPr>
            </a:lvl9pPr>
          </a:lstStyle>
          <a:p>
            <a:r>
              <a:rPr lang="zh-CN" altLang="en-US" dirty="0"/>
              <a:t>联系我们</a:t>
            </a:r>
          </a:p>
        </p:txBody>
      </p:sp>
      <p:sp>
        <p:nvSpPr>
          <p:cNvPr id="5" name="文本框 4">
            <a:extLst>
              <a:ext uri="{FF2B5EF4-FFF2-40B4-BE49-F238E27FC236}">
                <a16:creationId xmlns:a16="http://schemas.microsoft.com/office/drawing/2014/main" id="{AADC0165-AA59-4EA8-A0B2-2BE9880E2CB3}"/>
              </a:ext>
            </a:extLst>
          </p:cNvPr>
          <p:cNvSpPr txBox="1"/>
          <p:nvPr/>
        </p:nvSpPr>
        <p:spPr>
          <a:xfrm flipH="1">
            <a:off x="4749204" y="2315570"/>
            <a:ext cx="800219" cy="461665"/>
          </a:xfrm>
          <a:prstGeom prst="rect">
            <a:avLst/>
          </a:prstGeom>
          <a:noFill/>
        </p:spPr>
        <p:txBody>
          <a:bodyPr wrap="square" rtlCol="0">
            <a:spAutoFit/>
          </a:bodyPr>
          <a:lstStyle>
            <a:defPPr>
              <a:defRPr lang="zh-CN"/>
            </a:defPPr>
            <a:lvl1pPr>
              <a:defRPr sz="2400">
                <a:solidFill>
                  <a:schemeClr val="accent5">
                    <a:lumMod val="75000"/>
                  </a:schemeClr>
                </a:solidFill>
              </a:defRPr>
            </a:lvl1pPr>
          </a:lstStyle>
          <a:p>
            <a:r>
              <a:rPr lang="zh-CN" altLang="en-US" b="1" dirty="0">
                <a:solidFill>
                  <a:srgbClr val="FF0000"/>
                </a:solidFill>
                <a:latin typeface="微软雅黑" panose="020B0503020204020204" pitchFamily="34" charset="-122"/>
                <a:ea typeface="微软雅黑" panose="020B0503020204020204" pitchFamily="34" charset="-122"/>
              </a:rPr>
              <a:t>声明：</a:t>
            </a:r>
          </a:p>
        </p:txBody>
      </p:sp>
      <p:sp>
        <p:nvSpPr>
          <p:cNvPr id="6" name="文本框 5">
            <a:extLst>
              <a:ext uri="{FF2B5EF4-FFF2-40B4-BE49-F238E27FC236}">
                <a16:creationId xmlns:a16="http://schemas.microsoft.com/office/drawing/2014/main" id="{A18F4CC5-AC8A-4AFF-97D1-235619546D00}"/>
              </a:ext>
            </a:extLst>
          </p:cNvPr>
          <p:cNvSpPr txBox="1"/>
          <p:nvPr/>
        </p:nvSpPr>
        <p:spPr>
          <a:xfrm>
            <a:off x="4749204" y="3005250"/>
            <a:ext cx="3745572" cy="646331"/>
          </a:xfrm>
          <a:prstGeom prst="rect">
            <a:avLst/>
          </a:prstGeom>
          <a:noFill/>
        </p:spPr>
        <p:txBody>
          <a:bodyPr wrap="square" rtlCol="0">
            <a:spAutoFit/>
          </a:bodyPr>
          <a:lstStyle/>
          <a:p>
            <a:r>
              <a:rPr lang="zh-CN" altLang="en-US" b="1" dirty="0"/>
              <a:t>   本</a:t>
            </a:r>
            <a:r>
              <a:rPr lang="en-US" altLang="zh-CN" b="1" dirty="0"/>
              <a:t>PPT</a:t>
            </a:r>
            <a:r>
              <a:rPr lang="zh-CN" altLang="en-US" b="1" dirty="0"/>
              <a:t>内所有数据均来源于万得</a:t>
            </a:r>
            <a:r>
              <a:rPr lang="en-US" altLang="zh-CN" b="1" dirty="0"/>
              <a:t>wind</a:t>
            </a:r>
            <a:r>
              <a:rPr lang="zh-CN" altLang="en-US" b="1" dirty="0"/>
              <a:t>金融数据客户端。</a:t>
            </a:r>
          </a:p>
        </p:txBody>
      </p:sp>
    </p:spTree>
    <p:extLst>
      <p:ext uri="{BB962C8B-B14F-4D97-AF65-F5344CB8AC3E}">
        <p14:creationId xmlns:p14="http://schemas.microsoft.com/office/powerpoint/2010/main" val="107806869"/>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id="{7D6EE1C6-7EBC-465B-AE94-30DF34FFF258}"/>
              </a:ext>
            </a:extLst>
          </p:cNvPr>
          <p:cNvSpPr/>
          <p:nvPr/>
        </p:nvSpPr>
        <p:spPr>
          <a:xfrm>
            <a:off x="2822452" y="1199917"/>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募</a:t>
            </a:r>
          </a:p>
        </p:txBody>
      </p:sp>
      <p:sp>
        <p:nvSpPr>
          <p:cNvPr id="3" name="椭圆 2">
            <a:extLst>
              <a:ext uri="{FF2B5EF4-FFF2-40B4-BE49-F238E27FC236}">
                <a16:creationId xmlns:a16="http://schemas.microsoft.com/office/drawing/2014/main" id="{B6C0594D-E4DC-4867-ACD9-AC9FDDBDF537}"/>
              </a:ext>
            </a:extLst>
          </p:cNvPr>
          <p:cNvSpPr/>
          <p:nvPr/>
        </p:nvSpPr>
        <p:spPr>
          <a:xfrm>
            <a:off x="2822451" y="2229942"/>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投</a:t>
            </a:r>
          </a:p>
        </p:txBody>
      </p:sp>
      <p:sp>
        <p:nvSpPr>
          <p:cNvPr id="4" name="椭圆 3">
            <a:extLst>
              <a:ext uri="{FF2B5EF4-FFF2-40B4-BE49-F238E27FC236}">
                <a16:creationId xmlns:a16="http://schemas.microsoft.com/office/drawing/2014/main" id="{8948C89F-0E6D-4C5D-81C4-2E3CCB640C2C}"/>
              </a:ext>
            </a:extLst>
          </p:cNvPr>
          <p:cNvSpPr/>
          <p:nvPr/>
        </p:nvSpPr>
        <p:spPr>
          <a:xfrm>
            <a:off x="2822449" y="3302018"/>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5">
                    <a:lumMod val="75000"/>
                  </a:schemeClr>
                </a:solidFill>
                <a:latin typeface="华文新魏" panose="02010800040101010101" pitchFamily="2" charset="-122"/>
                <a:ea typeface="华文新魏" panose="02010800040101010101" pitchFamily="2" charset="-122"/>
              </a:rPr>
              <a:t>IPO</a:t>
            </a:r>
            <a:endParaRPr lang="zh-CN" altLang="en-US" sz="1600" dirty="0">
              <a:solidFill>
                <a:schemeClr val="accent5">
                  <a:lumMod val="75000"/>
                </a:schemeClr>
              </a:solidFill>
              <a:latin typeface="华文新魏" panose="02010800040101010101" pitchFamily="2" charset="-122"/>
              <a:ea typeface="华文新魏" panose="02010800040101010101" pitchFamily="2" charset="-122"/>
            </a:endParaRPr>
          </a:p>
        </p:txBody>
      </p:sp>
      <p:sp>
        <p:nvSpPr>
          <p:cNvPr id="5" name="文本框 4">
            <a:extLst>
              <a:ext uri="{FF2B5EF4-FFF2-40B4-BE49-F238E27FC236}">
                <a16:creationId xmlns:a16="http://schemas.microsoft.com/office/drawing/2014/main" id="{25CD12AA-A70E-45E0-A09D-6EFF5BE33BA7}"/>
              </a:ext>
            </a:extLst>
          </p:cNvPr>
          <p:cNvSpPr txBox="1"/>
          <p:nvPr/>
        </p:nvSpPr>
        <p:spPr>
          <a:xfrm>
            <a:off x="3862732" y="1319888"/>
            <a:ext cx="2021701" cy="646331"/>
          </a:xfrm>
          <a:prstGeom prst="rect">
            <a:avLst/>
          </a:prstGeom>
          <a:noFill/>
        </p:spPr>
        <p:txBody>
          <a:bodyPr wrap="square" rtlCol="0">
            <a:spAutoFit/>
          </a:bodyPr>
          <a:lstStyle/>
          <a:p>
            <a:pPr algn="just"/>
            <a:r>
              <a:rPr lang="en-US" altLang="zh-CN" dirty="0">
                <a:solidFill>
                  <a:srgbClr val="002060"/>
                </a:solidFill>
                <a:latin typeface="微软雅黑" panose="020B0503020204020204" pitchFamily="34" charset="-122"/>
                <a:ea typeface="微软雅黑" panose="020B0503020204020204" pitchFamily="34" charset="-122"/>
              </a:rPr>
              <a:t>4</a:t>
            </a:r>
            <a:r>
              <a:rPr lang="zh-CN" altLang="en-US" dirty="0">
                <a:solidFill>
                  <a:srgbClr val="002060"/>
                </a:solidFill>
                <a:latin typeface="微软雅黑" panose="020B0503020204020204" pitchFamily="34" charset="-122"/>
                <a:ea typeface="微软雅黑" panose="020B0503020204020204" pitchFamily="34" charset="-122"/>
              </a:rPr>
              <a:t>月市场热度下降，数量规模双双减少。</a:t>
            </a:r>
          </a:p>
        </p:txBody>
      </p:sp>
      <p:sp>
        <p:nvSpPr>
          <p:cNvPr id="6" name="文本框 5">
            <a:extLst>
              <a:ext uri="{FF2B5EF4-FFF2-40B4-BE49-F238E27FC236}">
                <a16:creationId xmlns:a16="http://schemas.microsoft.com/office/drawing/2014/main" id="{B09E7999-5DE9-4E62-8354-AD157F094374}"/>
              </a:ext>
            </a:extLst>
          </p:cNvPr>
          <p:cNvSpPr txBox="1"/>
          <p:nvPr/>
        </p:nvSpPr>
        <p:spPr>
          <a:xfrm>
            <a:off x="3865443" y="2292555"/>
            <a:ext cx="2213740"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投资市场表现回落，</a:t>
            </a:r>
            <a:r>
              <a:rPr lang="en-US" altLang="zh-CN" dirty="0"/>
              <a:t>IT</a:t>
            </a:r>
            <a:r>
              <a:rPr lang="zh-CN" altLang="en-US" dirty="0"/>
              <a:t>互联网仍最受青睐。</a:t>
            </a:r>
          </a:p>
        </p:txBody>
      </p:sp>
      <p:sp>
        <p:nvSpPr>
          <p:cNvPr id="7" name="文本框 6">
            <a:extLst>
              <a:ext uri="{FF2B5EF4-FFF2-40B4-BE49-F238E27FC236}">
                <a16:creationId xmlns:a16="http://schemas.microsoft.com/office/drawing/2014/main" id="{49DF9CBF-44CD-45B6-9CBD-19FBCACC7ADD}"/>
              </a:ext>
            </a:extLst>
          </p:cNvPr>
          <p:cNvSpPr txBox="1"/>
          <p:nvPr/>
        </p:nvSpPr>
        <p:spPr>
          <a:xfrm>
            <a:off x="3862732" y="3351055"/>
            <a:ext cx="2106172"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上市节奏稳定，退出事件数量上升。</a:t>
            </a:r>
          </a:p>
        </p:txBody>
      </p:sp>
      <p:sp>
        <p:nvSpPr>
          <p:cNvPr id="8" name="椭圆 7">
            <a:extLst>
              <a:ext uri="{FF2B5EF4-FFF2-40B4-BE49-F238E27FC236}">
                <a16:creationId xmlns:a16="http://schemas.microsoft.com/office/drawing/2014/main" id="{285E841F-3602-4AB6-8EF8-7C91753DB5A6}"/>
              </a:ext>
            </a:extLst>
          </p:cNvPr>
          <p:cNvSpPr/>
          <p:nvPr/>
        </p:nvSpPr>
        <p:spPr>
          <a:xfrm>
            <a:off x="2822449" y="5404119"/>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accent5">
                    <a:lumMod val="75000"/>
                  </a:schemeClr>
                </a:solidFill>
                <a:latin typeface="华文新魏" panose="02010800040101010101" pitchFamily="2" charset="-122"/>
                <a:ea typeface="华文新魏" panose="02010800040101010101" pitchFamily="2" charset="-122"/>
              </a:rPr>
              <a:t>新三板</a:t>
            </a:r>
          </a:p>
        </p:txBody>
      </p:sp>
      <p:sp>
        <p:nvSpPr>
          <p:cNvPr id="9" name="文本框 8">
            <a:extLst>
              <a:ext uri="{FF2B5EF4-FFF2-40B4-BE49-F238E27FC236}">
                <a16:creationId xmlns:a16="http://schemas.microsoft.com/office/drawing/2014/main" id="{1FB283D0-622D-415F-8F2B-161011CA3B59}"/>
              </a:ext>
            </a:extLst>
          </p:cNvPr>
          <p:cNvSpPr txBox="1"/>
          <p:nvPr/>
        </p:nvSpPr>
        <p:spPr>
          <a:xfrm>
            <a:off x="3862732" y="5493902"/>
            <a:ext cx="2590961"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新三板体量大幅缩水，总数净减少突破</a:t>
            </a:r>
            <a:r>
              <a:rPr lang="en-US" altLang="zh-CN" dirty="0"/>
              <a:t>300</a:t>
            </a:r>
            <a:r>
              <a:rPr lang="zh-CN" altLang="en-US" dirty="0"/>
              <a:t>家。</a:t>
            </a:r>
          </a:p>
        </p:txBody>
      </p:sp>
      <p:sp>
        <p:nvSpPr>
          <p:cNvPr id="10" name="椭圆 9">
            <a:extLst>
              <a:ext uri="{FF2B5EF4-FFF2-40B4-BE49-F238E27FC236}">
                <a16:creationId xmlns:a16="http://schemas.microsoft.com/office/drawing/2014/main" id="{1593A9DB-4FD5-4307-BA88-82CDCDF7B570}"/>
              </a:ext>
            </a:extLst>
          </p:cNvPr>
          <p:cNvSpPr/>
          <p:nvPr/>
        </p:nvSpPr>
        <p:spPr>
          <a:xfrm>
            <a:off x="2822449" y="4349570"/>
            <a:ext cx="766302" cy="766302"/>
          </a:xfrm>
          <a:prstGeom prst="ellipse">
            <a:avLst/>
          </a:prstGeom>
          <a:noFill/>
          <a:ln w="1524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solidFill>
                  <a:schemeClr val="accent5">
                    <a:lumMod val="75000"/>
                  </a:schemeClr>
                </a:solidFill>
                <a:latin typeface="华文新魏" panose="02010800040101010101" pitchFamily="2" charset="-122"/>
                <a:ea typeface="华文新魏" panose="02010800040101010101" pitchFamily="2" charset="-122"/>
              </a:rPr>
              <a:t>并</a:t>
            </a:r>
          </a:p>
        </p:txBody>
      </p:sp>
      <p:sp>
        <p:nvSpPr>
          <p:cNvPr id="11" name="文本框 10">
            <a:extLst>
              <a:ext uri="{FF2B5EF4-FFF2-40B4-BE49-F238E27FC236}">
                <a16:creationId xmlns:a16="http://schemas.microsoft.com/office/drawing/2014/main" id="{5856A96F-9A4B-4F78-9446-BEC44CA32557}"/>
              </a:ext>
            </a:extLst>
          </p:cNvPr>
          <p:cNvSpPr txBox="1"/>
          <p:nvPr/>
        </p:nvSpPr>
        <p:spPr>
          <a:xfrm>
            <a:off x="3865443" y="4409555"/>
            <a:ext cx="2394072"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并购市场表现活跃，</a:t>
            </a:r>
            <a:endParaRPr lang="en-US" altLang="zh-CN" dirty="0"/>
          </a:p>
          <a:p>
            <a:r>
              <a:rPr lang="zh-CN" altLang="en-US" dirty="0"/>
              <a:t>数量规模同比增长。</a:t>
            </a:r>
          </a:p>
        </p:txBody>
      </p:sp>
    </p:spTree>
    <p:extLst>
      <p:ext uri="{BB962C8B-B14F-4D97-AF65-F5344CB8AC3E}">
        <p14:creationId xmlns:p14="http://schemas.microsoft.com/office/powerpoint/2010/main" val="351473924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箭头: 下 2">
            <a:extLst>
              <a:ext uri="{FF2B5EF4-FFF2-40B4-BE49-F238E27FC236}">
                <a16:creationId xmlns:a16="http://schemas.microsoft.com/office/drawing/2014/main" id="{CFB6DA05-94BA-443E-A6FE-4462F654B786}"/>
              </a:ext>
            </a:extLst>
          </p:cNvPr>
          <p:cNvSpPr/>
          <p:nvPr/>
        </p:nvSpPr>
        <p:spPr>
          <a:xfrm>
            <a:off x="1541826" y="4710531"/>
            <a:ext cx="702923" cy="1509372"/>
          </a:xfrm>
          <a:prstGeom prst="downArrow">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p>
        </p:txBody>
      </p:sp>
      <p:sp>
        <p:nvSpPr>
          <p:cNvPr id="4" name="文本框 3">
            <a:extLst>
              <a:ext uri="{FF2B5EF4-FFF2-40B4-BE49-F238E27FC236}">
                <a16:creationId xmlns:a16="http://schemas.microsoft.com/office/drawing/2014/main" id="{E990AC4D-A159-44AF-8FF0-7AB2982D65C6}"/>
              </a:ext>
            </a:extLst>
          </p:cNvPr>
          <p:cNvSpPr txBox="1"/>
          <p:nvPr/>
        </p:nvSpPr>
        <p:spPr>
          <a:xfrm>
            <a:off x="3739580" y="4541886"/>
            <a:ext cx="5145865" cy="1781385"/>
          </a:xfrm>
          <a:prstGeom prst="rect">
            <a:avLst/>
          </a:prstGeom>
          <a:noFill/>
        </p:spPr>
        <p:txBody>
          <a:bodyPr wrap="square" rtlCol="0">
            <a:spAutoFit/>
          </a:bodyPr>
          <a:lstStyle/>
          <a:p>
            <a:pPr algn="just">
              <a:lnSpc>
                <a:spcPct val="150000"/>
              </a:lnSpc>
            </a:pP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月共发生</a:t>
            </a:r>
            <a:r>
              <a:rPr lang="en-US" altLang="zh-CN" sz="2400" dirty="0">
                <a:solidFill>
                  <a:srgbClr val="0070C0"/>
                </a:solidFill>
                <a:latin typeface="微软雅黑" panose="020B0503020204020204" pitchFamily="34" charset="-122"/>
                <a:ea typeface="微软雅黑" panose="020B0503020204020204" pitchFamily="34" charset="-122"/>
              </a:rPr>
              <a:t>26</a:t>
            </a:r>
            <a:r>
              <a:rPr lang="zh-CN" altLang="en-US" sz="1400" dirty="0">
                <a:latin typeface="微软雅黑" panose="020B0503020204020204" pitchFamily="34" charset="-122"/>
                <a:ea typeface="微软雅黑" panose="020B0503020204020204" pitchFamily="34" charset="-122"/>
              </a:rPr>
              <a:t>起基金募集事件，募集资金仅</a:t>
            </a:r>
            <a:r>
              <a:rPr lang="en-US" altLang="zh-CN" sz="2400" dirty="0">
                <a:solidFill>
                  <a:srgbClr val="0070C0"/>
                </a:solidFill>
                <a:latin typeface="微软雅黑" panose="020B0503020204020204" pitchFamily="34" charset="-122"/>
                <a:ea typeface="微软雅黑" panose="020B0503020204020204" pitchFamily="34" charset="-122"/>
              </a:rPr>
              <a:t>60.7</a:t>
            </a:r>
            <a:r>
              <a:rPr lang="zh-CN" altLang="en-US" sz="1400" dirty="0">
                <a:latin typeface="微软雅黑" panose="020B0503020204020204" pitchFamily="34" charset="-122"/>
                <a:ea typeface="微软雅黑" panose="020B0503020204020204" pitchFamily="34" charset="-122"/>
              </a:rPr>
              <a:t>亿，募集数据明显呈现出疲软的迹象，规模数量较</a:t>
            </a:r>
            <a:r>
              <a:rPr lang="en-US" altLang="zh-CN" sz="1400" dirty="0">
                <a:latin typeface="微软雅黑" panose="020B0503020204020204" pitchFamily="34" charset="-122"/>
                <a:ea typeface="微软雅黑" panose="020B0503020204020204" pitchFamily="34" charset="-122"/>
              </a:rPr>
              <a:t>3</a:t>
            </a:r>
            <a:r>
              <a:rPr lang="zh-CN" altLang="en-US" sz="1400" dirty="0">
                <a:latin typeface="微软雅黑" panose="020B0503020204020204" pitchFamily="34" charset="-122"/>
                <a:ea typeface="微软雅黑" panose="020B0503020204020204" pitchFamily="34" charset="-122"/>
              </a:rPr>
              <a:t>月明显下降，与去年同期数据相比差距拉大。具体数据方面，募集数量同比减少</a:t>
            </a:r>
            <a:r>
              <a:rPr lang="en-US" altLang="zh-CN" sz="2400" dirty="0">
                <a:solidFill>
                  <a:srgbClr val="0070C0"/>
                </a:solidFill>
                <a:latin typeface="微软雅黑" panose="020B0503020204020204" pitchFamily="34" charset="-122"/>
                <a:ea typeface="微软雅黑" panose="020B0503020204020204" pitchFamily="34" charset="-122"/>
              </a:rPr>
              <a:t>12.5%</a:t>
            </a:r>
            <a:r>
              <a:rPr lang="zh-CN" altLang="en-US" sz="1400" dirty="0">
                <a:latin typeface="微软雅黑" panose="020B0503020204020204" pitchFamily="34" charset="-122"/>
                <a:ea typeface="微软雅黑" panose="020B0503020204020204" pitchFamily="34" charset="-122"/>
              </a:rPr>
              <a:t>，规模同比减少</a:t>
            </a:r>
            <a:r>
              <a:rPr lang="en-US" altLang="zh-CN" sz="2400" dirty="0">
                <a:solidFill>
                  <a:srgbClr val="0070C0"/>
                </a:solidFill>
                <a:latin typeface="微软雅黑" panose="020B0503020204020204" pitchFamily="34" charset="-122"/>
                <a:ea typeface="微软雅黑" panose="020B0503020204020204" pitchFamily="34" charset="-122"/>
              </a:rPr>
              <a:t>90.3%</a:t>
            </a:r>
            <a:r>
              <a:rPr lang="zh-CN" altLang="en-US" sz="1400" dirty="0">
                <a:solidFill>
                  <a:srgbClr val="0070C0"/>
                </a:solidFill>
                <a:latin typeface="微软雅黑" panose="020B0503020204020204" pitchFamily="34" charset="-122"/>
                <a:ea typeface="微软雅黑" panose="020B0503020204020204" pitchFamily="34" charset="-122"/>
              </a:rPr>
              <a:t>。</a:t>
            </a:r>
            <a:endParaRPr lang="zh-CN" altLang="en-US" sz="1400" dirty="0">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95B9FC9D-2ADF-4502-A883-7037D5F85BE4}"/>
              </a:ext>
            </a:extLst>
          </p:cNvPr>
          <p:cNvSpPr txBox="1"/>
          <p:nvPr/>
        </p:nvSpPr>
        <p:spPr>
          <a:xfrm>
            <a:off x="2244749" y="4771693"/>
            <a:ext cx="1620273" cy="461665"/>
          </a:xfrm>
          <a:prstGeom prst="rect">
            <a:avLst/>
          </a:prstGeom>
          <a:noFill/>
        </p:spPr>
        <p:txBody>
          <a:bodyPr wrap="square" rtlCol="0">
            <a:spAutoFit/>
          </a:bodyPr>
          <a:lstStyle/>
          <a:p>
            <a:r>
              <a:rPr lang="en-US" altLang="zh-CN" sz="2400" dirty="0">
                <a:solidFill>
                  <a:srgbClr val="00B050"/>
                </a:solidFill>
                <a:latin typeface="Arial" panose="020B0604020202020204" pitchFamily="34" charset="0"/>
                <a:cs typeface="Arial" panose="020B0604020202020204" pitchFamily="34" charset="0"/>
              </a:rPr>
              <a:t>-25.7%</a:t>
            </a:r>
            <a:endParaRPr lang="zh-CN" altLang="en-US" sz="2400" dirty="0">
              <a:solidFill>
                <a:srgbClr val="00B050"/>
              </a:solidFill>
              <a:latin typeface="Arial" panose="020B0604020202020204" pitchFamily="34" charset="0"/>
              <a:cs typeface="Arial" panose="020B0604020202020204" pitchFamily="34" charset="0"/>
            </a:endParaRPr>
          </a:p>
        </p:txBody>
      </p:sp>
      <p:sp>
        <p:nvSpPr>
          <p:cNvPr id="6" name="文本框 5">
            <a:extLst>
              <a:ext uri="{FF2B5EF4-FFF2-40B4-BE49-F238E27FC236}">
                <a16:creationId xmlns:a16="http://schemas.microsoft.com/office/drawing/2014/main" id="{0BFB81D4-2433-4C0C-AFE0-0DDF8F9F3751}"/>
              </a:ext>
            </a:extLst>
          </p:cNvPr>
          <p:cNvSpPr txBox="1"/>
          <p:nvPr/>
        </p:nvSpPr>
        <p:spPr>
          <a:xfrm>
            <a:off x="2265235" y="5465217"/>
            <a:ext cx="1160895" cy="461665"/>
          </a:xfrm>
          <a:prstGeom prst="rect">
            <a:avLst/>
          </a:prstGeom>
          <a:noFill/>
        </p:spPr>
        <p:txBody>
          <a:bodyPr wrap="none"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rPr>
              <a:t>-66.5%</a:t>
            </a:r>
            <a:endParaRPr lang="zh-CN" altLang="en-US" sz="2400" dirty="0">
              <a:solidFill>
                <a:srgbClr val="00B050"/>
              </a:solidFill>
            </a:endParaRPr>
          </a:p>
        </p:txBody>
      </p:sp>
      <p:sp>
        <p:nvSpPr>
          <p:cNvPr id="7" name="文本框 6">
            <a:extLst>
              <a:ext uri="{FF2B5EF4-FFF2-40B4-BE49-F238E27FC236}">
                <a16:creationId xmlns:a16="http://schemas.microsoft.com/office/drawing/2014/main" id="{5A8AA4E6-CA6C-40CC-B35F-26F7BD7EE4FB}"/>
              </a:ext>
            </a:extLst>
          </p:cNvPr>
          <p:cNvSpPr txBox="1"/>
          <p:nvPr/>
        </p:nvSpPr>
        <p:spPr>
          <a:xfrm>
            <a:off x="2244749" y="5157440"/>
            <a:ext cx="1261884" cy="307777"/>
          </a:xfrm>
          <a:prstGeom prst="rect">
            <a:avLst/>
          </a:prstGeom>
          <a:noFill/>
        </p:spPr>
        <p:txBody>
          <a:bodyPr wrap="none" rtlCol="0">
            <a:spAutoFit/>
          </a:bodyPr>
          <a:lstStyle/>
          <a:p>
            <a:r>
              <a:rPr lang="zh-CN" altLang="en-US" sz="1400" dirty="0"/>
              <a:t>募集事件数量</a:t>
            </a:r>
          </a:p>
        </p:txBody>
      </p:sp>
      <p:sp>
        <p:nvSpPr>
          <p:cNvPr id="8" name="文本框 7">
            <a:extLst>
              <a:ext uri="{FF2B5EF4-FFF2-40B4-BE49-F238E27FC236}">
                <a16:creationId xmlns:a16="http://schemas.microsoft.com/office/drawing/2014/main" id="{64EED94C-C403-45E4-A2E1-C79F760161C9}"/>
              </a:ext>
            </a:extLst>
          </p:cNvPr>
          <p:cNvSpPr txBox="1"/>
          <p:nvPr/>
        </p:nvSpPr>
        <p:spPr>
          <a:xfrm>
            <a:off x="2244749" y="585096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a:extLst>
              <a:ext uri="{FF2B5EF4-FFF2-40B4-BE49-F238E27FC236}">
                <a16:creationId xmlns:a16="http://schemas.microsoft.com/office/drawing/2014/main" id="{2164D974-02B7-4EC6-9273-2669A403EFC0}"/>
              </a:ext>
            </a:extLst>
          </p:cNvPr>
          <p:cNvGrpSpPr/>
          <p:nvPr/>
        </p:nvGrpSpPr>
        <p:grpSpPr>
          <a:xfrm>
            <a:off x="1477021" y="4176439"/>
            <a:ext cx="3762732" cy="369870"/>
            <a:chOff x="7155445" y="740531"/>
            <a:chExt cx="3098164" cy="369870"/>
          </a:xfrm>
        </p:grpSpPr>
        <p:sp>
          <p:nvSpPr>
            <p:cNvPr id="10" name="矩形 9">
              <a:extLst>
                <a:ext uri="{FF2B5EF4-FFF2-40B4-BE49-F238E27FC236}">
                  <a16:creationId xmlns:a16="http://schemas.microsoft.com/office/drawing/2014/main" id="{3A5F7518-96B5-44A9-9034-E179CA8C2750}"/>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市场热度下降，规模数量回落</a:t>
              </a:r>
            </a:p>
          </p:txBody>
        </p:sp>
        <p:sp>
          <p:nvSpPr>
            <p:cNvPr id="11" name="等腰三角形 10">
              <a:extLst>
                <a:ext uri="{FF2B5EF4-FFF2-40B4-BE49-F238E27FC236}">
                  <a16:creationId xmlns:a16="http://schemas.microsoft.com/office/drawing/2014/main" id="{9B32B8FC-BE3D-4717-A775-63EE15789B2F}"/>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a:extLst>
              <a:ext uri="{FF2B5EF4-FFF2-40B4-BE49-F238E27FC236}">
                <a16:creationId xmlns:a16="http://schemas.microsoft.com/office/drawing/2014/main" id="{E432048B-F459-4924-BB64-1CFE8924D7FB}"/>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pic>
        <p:nvPicPr>
          <p:cNvPr id="2" name="图片 1">
            <a:extLst>
              <a:ext uri="{FF2B5EF4-FFF2-40B4-BE49-F238E27FC236}">
                <a16:creationId xmlns:a16="http://schemas.microsoft.com/office/drawing/2014/main" id="{0ECA9F19-C4BB-4E06-B1AF-DB06F5D73B74}"/>
              </a:ext>
            </a:extLst>
          </p:cNvPr>
          <p:cNvPicPr>
            <a:picLocks noChangeAspect="1"/>
          </p:cNvPicPr>
          <p:nvPr/>
        </p:nvPicPr>
        <p:blipFill>
          <a:blip r:embed="rId3"/>
          <a:stretch>
            <a:fillRect/>
          </a:stretch>
        </p:blipFill>
        <p:spPr>
          <a:xfrm>
            <a:off x="1635410" y="841998"/>
            <a:ext cx="5873179" cy="3368719"/>
          </a:xfrm>
          <a:prstGeom prst="rect">
            <a:avLst/>
          </a:prstGeom>
        </p:spPr>
      </p:pic>
    </p:spTree>
    <p:extLst>
      <p:ext uri="{BB962C8B-B14F-4D97-AF65-F5344CB8AC3E}">
        <p14:creationId xmlns:p14="http://schemas.microsoft.com/office/powerpoint/2010/main" val="42544783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75515EE7-682F-4655-97CD-B141671A78B9}"/>
              </a:ext>
            </a:extLst>
          </p:cNvPr>
          <p:cNvSpPr txBox="1"/>
          <p:nvPr/>
        </p:nvSpPr>
        <p:spPr>
          <a:xfrm>
            <a:off x="765894" y="4626284"/>
            <a:ext cx="7436274" cy="1685846"/>
          </a:xfrm>
          <a:prstGeom prst="rect">
            <a:avLst/>
          </a:prstGeom>
          <a:noFill/>
        </p:spPr>
        <p:txBody>
          <a:bodyPr wrap="square" rtlCol="0">
            <a:spAutoFit/>
          </a:bodyPr>
          <a:lstStyle/>
          <a:p>
            <a:pPr algn="just">
              <a:lnSpc>
                <a:spcPct val="150000"/>
              </a:lnSpc>
            </a:pPr>
            <a:r>
              <a:rPr lang="zh-CN" altLang="en-US" sz="1400" dirty="0">
                <a:latin typeface="微软雅黑" panose="020B0503020204020204" pitchFamily="34" charset="-122"/>
                <a:ea typeface="微软雅黑" panose="020B0503020204020204" pitchFamily="34" charset="-122"/>
              </a:rPr>
              <a:t>       </a:t>
            </a:r>
            <a:r>
              <a:rPr lang="en-US" altLang="zh-CN" sz="14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月创业投资基金募集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1.5</a:t>
            </a:r>
            <a:r>
              <a:rPr lang="zh-CN" altLang="en-US" sz="1400" dirty="0">
                <a:latin typeface="微软雅黑" panose="020B0503020204020204" pitchFamily="34" charset="-122"/>
                <a:ea typeface="微软雅黑" panose="020B0503020204020204" pitchFamily="34" charset="-122"/>
              </a:rPr>
              <a:t>亿；成长基金募集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19</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44.24</a:t>
            </a:r>
            <a:r>
              <a:rPr lang="zh-CN" altLang="en-US" sz="1400" dirty="0">
                <a:latin typeface="微软雅黑" panose="020B0503020204020204" pitchFamily="34" charset="-122"/>
                <a:ea typeface="微软雅黑" panose="020B0503020204020204" pitchFamily="34" charset="-122"/>
              </a:rPr>
              <a:t>亿；并购基金募集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4</a:t>
            </a:r>
            <a:r>
              <a:rPr lang="zh-CN" altLang="en-US" sz="1400" dirty="0">
                <a:latin typeface="微软雅黑" panose="020B0503020204020204" pitchFamily="34" charset="-122"/>
                <a:ea typeface="微软雅黑" panose="020B0503020204020204" pitchFamily="34" charset="-122"/>
              </a:rPr>
              <a:t>亿元；</a:t>
            </a:r>
            <a:r>
              <a:rPr lang="en-US" altLang="zh-CN" sz="1400" dirty="0">
                <a:latin typeface="微软雅黑" panose="020B0503020204020204" pitchFamily="34" charset="-122"/>
                <a:ea typeface="微软雅黑" panose="020B0503020204020204" pitchFamily="34" charset="-122"/>
              </a:rPr>
              <a:t>FOF</a:t>
            </a:r>
            <a:r>
              <a:rPr lang="zh-CN" altLang="en-US" sz="1400" dirty="0">
                <a:latin typeface="微软雅黑" panose="020B0503020204020204" pitchFamily="34" charset="-122"/>
                <a:ea typeface="微软雅黑" panose="020B0503020204020204" pitchFamily="34" charset="-122"/>
              </a:rPr>
              <a:t>基金募集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2</a:t>
            </a:r>
            <a:r>
              <a:rPr lang="zh-CN" altLang="en-US" sz="1400" dirty="0">
                <a:latin typeface="微软雅黑" panose="020B0503020204020204" pitchFamily="34" charset="-122"/>
                <a:ea typeface="微软雅黑" panose="020B0503020204020204" pitchFamily="34" charset="-122"/>
              </a:rPr>
              <a:t>起，共募集</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11</a:t>
            </a:r>
            <a:r>
              <a:rPr lang="zh-CN" altLang="en-US" sz="1400" dirty="0">
                <a:latin typeface="微软雅黑" panose="020B0503020204020204" pitchFamily="34" charset="-122"/>
                <a:ea typeface="微软雅黑" panose="020B0503020204020204" pitchFamily="34" charset="-122"/>
              </a:rPr>
              <a:t>亿；募资规模环比下降</a:t>
            </a:r>
            <a:r>
              <a:rPr lang="en-US" altLang="zh-CN" sz="2400" dirty="0">
                <a:solidFill>
                  <a:srgbClr val="0070C0"/>
                </a:solidFill>
                <a:latin typeface="Arial" panose="020B0604020202020204" pitchFamily="34" charset="0"/>
                <a:ea typeface="微软雅黑" panose="020B0503020204020204" pitchFamily="34" charset="-122"/>
                <a:cs typeface="Arial" panose="020B0604020202020204" pitchFamily="34" charset="0"/>
              </a:rPr>
              <a:t>66.44%</a:t>
            </a:r>
            <a:r>
              <a:rPr lang="zh-CN" altLang="en-US" sz="1400" dirty="0">
                <a:latin typeface="微软雅黑" panose="020B0503020204020204" pitchFamily="34" charset="-122"/>
                <a:ea typeface="微软雅黑" panose="020B0503020204020204" pitchFamily="34" charset="-122"/>
              </a:rPr>
              <a:t>。</a:t>
            </a:r>
            <a:endParaRPr lang="en-US" altLang="zh-CN" sz="1400" dirty="0">
              <a:latin typeface="微软雅黑" panose="020B0503020204020204" pitchFamily="34" charset="-122"/>
              <a:ea typeface="微软雅黑" panose="020B0503020204020204" pitchFamily="34" charset="-122"/>
            </a:endParaRPr>
          </a:p>
        </p:txBody>
      </p:sp>
      <p:sp>
        <p:nvSpPr>
          <p:cNvPr id="9" name="Rectangle 2">
            <a:extLst>
              <a:ext uri="{FF2B5EF4-FFF2-40B4-BE49-F238E27FC236}">
                <a16:creationId xmlns:a16="http://schemas.microsoft.com/office/drawing/2014/main" id="{7AA7E87C-C50C-4D12-8A6B-10A141B694F4}"/>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zh-CN" altLang="en-US" sz="2400" b="1" dirty="0">
                <a:solidFill>
                  <a:srgbClr val="000798"/>
                </a:solidFill>
                <a:latin typeface="Arial" panose="020B0604020202020204" pitchFamily="34" charset="0"/>
                <a:ea typeface="幼圆"/>
              </a:rPr>
              <a:t>募集</a:t>
            </a:r>
            <a:endPar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endParaRPr>
          </a:p>
        </p:txBody>
      </p:sp>
      <p:pic>
        <p:nvPicPr>
          <p:cNvPr id="10" name="图片 9">
            <a:extLst>
              <a:ext uri="{FF2B5EF4-FFF2-40B4-BE49-F238E27FC236}">
                <a16:creationId xmlns:a16="http://schemas.microsoft.com/office/drawing/2014/main" id="{20730A4C-B615-4961-97CD-5FF481011520}"/>
              </a:ext>
            </a:extLst>
          </p:cNvPr>
          <p:cNvPicPr>
            <a:picLocks noChangeAspect="1"/>
          </p:cNvPicPr>
          <p:nvPr/>
        </p:nvPicPr>
        <p:blipFill>
          <a:blip r:embed="rId2"/>
          <a:stretch>
            <a:fillRect/>
          </a:stretch>
        </p:blipFill>
        <p:spPr>
          <a:xfrm>
            <a:off x="1231586" y="1348812"/>
            <a:ext cx="6680827" cy="2339625"/>
          </a:xfrm>
          <a:prstGeom prst="rect">
            <a:avLst/>
          </a:prstGeom>
        </p:spPr>
      </p:pic>
      <p:grpSp>
        <p:nvGrpSpPr>
          <p:cNvPr id="11" name="组合 10">
            <a:extLst>
              <a:ext uri="{FF2B5EF4-FFF2-40B4-BE49-F238E27FC236}">
                <a16:creationId xmlns:a16="http://schemas.microsoft.com/office/drawing/2014/main" id="{21A578EB-DFEF-4D3D-8E65-2789AAEB79D4}"/>
              </a:ext>
            </a:extLst>
          </p:cNvPr>
          <p:cNvGrpSpPr/>
          <p:nvPr/>
        </p:nvGrpSpPr>
        <p:grpSpPr>
          <a:xfrm>
            <a:off x="721299" y="4256414"/>
            <a:ext cx="3762732" cy="369870"/>
            <a:chOff x="7155445" y="740531"/>
            <a:chExt cx="3098164" cy="369870"/>
          </a:xfrm>
        </p:grpSpPr>
        <p:sp>
          <p:nvSpPr>
            <p:cNvPr id="12" name="矩形 11">
              <a:extLst>
                <a:ext uri="{FF2B5EF4-FFF2-40B4-BE49-F238E27FC236}">
                  <a16:creationId xmlns:a16="http://schemas.microsoft.com/office/drawing/2014/main" id="{B6BD1546-D8EF-4F2E-AB64-E239D33085FF}"/>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市场回调，募资规模大幅下降</a:t>
              </a:r>
            </a:p>
          </p:txBody>
        </p:sp>
        <p:sp>
          <p:nvSpPr>
            <p:cNvPr id="13" name="等腰三角形 12">
              <a:extLst>
                <a:ext uri="{FF2B5EF4-FFF2-40B4-BE49-F238E27FC236}">
                  <a16:creationId xmlns:a16="http://schemas.microsoft.com/office/drawing/2014/main" id="{62E4CB4C-46F2-4CCA-90C0-FF6896C6149E}"/>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228841612"/>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FC4144B8-337F-4075-990E-BCE74012F915}"/>
              </a:ext>
            </a:extLst>
          </p:cNvPr>
          <p:cNvGrpSpPr/>
          <p:nvPr/>
        </p:nvGrpSpPr>
        <p:grpSpPr>
          <a:xfrm>
            <a:off x="95587" y="958523"/>
            <a:ext cx="5318623" cy="369870"/>
            <a:chOff x="7155445" y="740531"/>
            <a:chExt cx="3098164" cy="369870"/>
          </a:xfrm>
        </p:grpSpPr>
        <p:sp>
          <p:nvSpPr>
            <p:cNvPr id="5" name="矩形 4">
              <a:extLst>
                <a:ext uri="{FF2B5EF4-FFF2-40B4-BE49-F238E27FC236}">
                  <a16:creationId xmlns:a16="http://schemas.microsoft.com/office/drawing/2014/main" id="{862EE2C6-44B4-4AC0-989C-D718BD3E9F39}"/>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投资市场表现平平，投资数量及规模小幅下降</a:t>
              </a:r>
            </a:p>
          </p:txBody>
        </p:sp>
        <p:sp>
          <p:nvSpPr>
            <p:cNvPr id="6" name="等腰三角形 5">
              <a:extLst>
                <a:ext uri="{FF2B5EF4-FFF2-40B4-BE49-F238E27FC236}">
                  <a16:creationId xmlns:a16="http://schemas.microsoft.com/office/drawing/2014/main" id="{B6C65461-38AC-4007-BA6B-E44D2815E8A3}"/>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C5A32A79-8EC2-4F3E-A80A-0357DD5EFB53}"/>
              </a:ext>
            </a:extLst>
          </p:cNvPr>
          <p:cNvSpPr txBox="1"/>
          <p:nvPr/>
        </p:nvSpPr>
        <p:spPr>
          <a:xfrm>
            <a:off x="836076" y="4834883"/>
            <a:ext cx="7471843" cy="1689052"/>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市场共发生投资案例</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308</a:t>
            </a:r>
            <a:r>
              <a:rPr lang="zh-CN" altLang="en-US" sz="1400" dirty="0">
                <a:solidFill>
                  <a:prstClr val="black"/>
                </a:solidFill>
                <a:latin typeface="微软雅黑" panose="020B0503020204020204" pitchFamily="34" charset="-122"/>
                <a:ea typeface="微软雅黑" panose="020B0503020204020204" pitchFamily="34" charset="-122"/>
              </a:rPr>
              <a:t>起，融资总额达到人民币</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219.10</a:t>
            </a:r>
            <a:r>
              <a:rPr lang="zh-CN" altLang="en-US" sz="1400" dirty="0">
                <a:solidFill>
                  <a:prstClr val="black"/>
                </a:solidFill>
                <a:latin typeface="微软雅黑" panose="020B0503020204020204" pitchFamily="34" charset="-122"/>
                <a:ea typeface="微软雅黑" panose="020B0503020204020204" pitchFamily="34" charset="-122"/>
              </a:rPr>
              <a:t>亿元。分行业来看，</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月投资案例仍主要集中在互联网及</a:t>
            </a:r>
            <a:r>
              <a:rPr lang="en-US" altLang="zh-CN" sz="1400" dirty="0">
                <a:solidFill>
                  <a:prstClr val="black"/>
                </a:solidFill>
                <a:latin typeface="微软雅黑" panose="020B0503020204020204" pitchFamily="34" charset="-122"/>
                <a:ea typeface="微软雅黑" panose="020B0503020204020204" pitchFamily="34" charset="-122"/>
              </a:rPr>
              <a:t>IT</a:t>
            </a:r>
            <a:r>
              <a:rPr lang="zh-CN" altLang="en-US" sz="1400" dirty="0">
                <a:solidFill>
                  <a:prstClr val="black"/>
                </a:solidFill>
                <a:latin typeface="微软雅黑" panose="020B0503020204020204" pitchFamily="34" charset="-122"/>
                <a:ea typeface="微软雅黑" panose="020B0503020204020204" pitchFamily="34" charset="-122"/>
              </a:rPr>
              <a:t>行业，</a:t>
            </a:r>
            <a:r>
              <a:rPr lang="en-US" altLang="zh-CN" sz="1400" dirty="0">
                <a:solidFill>
                  <a:prstClr val="black"/>
                </a:solidFill>
                <a:latin typeface="微软雅黑" panose="020B0503020204020204" pitchFamily="34" charset="-122"/>
                <a:ea typeface="微软雅黑" panose="020B0503020204020204" pitchFamily="34" charset="-122"/>
              </a:rPr>
              <a:t>IT</a:t>
            </a:r>
            <a:r>
              <a:rPr lang="zh-CN" altLang="en-US" sz="1400" dirty="0">
                <a:solidFill>
                  <a:prstClr val="black"/>
                </a:solidFill>
                <a:latin typeface="微软雅黑" panose="020B0503020204020204" pitchFamily="34" charset="-122"/>
                <a:ea typeface="微软雅黑" panose="020B0503020204020204" pitchFamily="34" charset="-122"/>
              </a:rPr>
              <a:t>发生案例总计</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101</a:t>
            </a:r>
            <a:r>
              <a:rPr lang="zh-CN" altLang="en-US" sz="1400" dirty="0">
                <a:solidFill>
                  <a:prstClr val="black"/>
                </a:solidFill>
                <a:latin typeface="微软雅黑" panose="020B0503020204020204" pitchFamily="34" charset="-122"/>
                <a:ea typeface="微软雅黑" panose="020B0503020204020204" pitchFamily="34" charset="-122"/>
                <a:cs typeface="Arial" panose="020B0604020202020204" pitchFamily="34" charset="0"/>
              </a:rPr>
              <a:t>起</a:t>
            </a:r>
            <a:r>
              <a:rPr lang="zh-CN" altLang="en-US" sz="1400" dirty="0">
                <a:solidFill>
                  <a:prstClr val="black"/>
                </a:solidFill>
                <a:latin typeface="微软雅黑" panose="020B0503020204020204" pitchFamily="34" charset="-122"/>
                <a:ea typeface="微软雅黑" panose="020B0503020204020204" pitchFamily="34" charset="-122"/>
              </a:rPr>
              <a:t>，互联网发生案例共</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63</a:t>
            </a:r>
            <a:r>
              <a:rPr lang="zh-CN" altLang="en-US" sz="1400" dirty="0">
                <a:solidFill>
                  <a:prstClr val="black"/>
                </a:solidFill>
                <a:latin typeface="微软雅黑" panose="020B0503020204020204" pitchFamily="34" charset="-122"/>
                <a:ea typeface="微软雅黑" panose="020B0503020204020204" pitchFamily="34" charset="-122"/>
              </a:rPr>
              <a:t>起，分别融资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57.55</a:t>
            </a:r>
            <a:r>
              <a:rPr lang="zh-CN" altLang="en-US" sz="1400" dirty="0">
                <a:solidFill>
                  <a:prstClr val="black"/>
                </a:solidFill>
                <a:latin typeface="微软雅黑" panose="020B0503020204020204" pitchFamily="34" charset="-122"/>
                <a:ea typeface="微软雅黑" panose="020B0503020204020204" pitchFamily="34" charset="-122"/>
              </a:rPr>
              <a:t>亿元及</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64.97</a:t>
            </a:r>
            <a:r>
              <a:rPr lang="zh-CN" altLang="en-US" sz="1400" dirty="0">
                <a:solidFill>
                  <a:prstClr val="black"/>
                </a:solidFill>
                <a:latin typeface="微软雅黑" panose="020B0503020204020204" pitchFamily="34" charset="-122"/>
                <a:ea typeface="微软雅黑" panose="020B0503020204020204" pitchFamily="34" charset="-122"/>
              </a:rPr>
              <a:t>亿元，两个行业融资情况较</a:t>
            </a:r>
            <a:r>
              <a:rPr lang="en-US" altLang="zh-CN" sz="1400" dirty="0">
                <a:solidFill>
                  <a:prstClr val="black"/>
                </a:solidFill>
                <a:latin typeface="微软雅黑" panose="020B0503020204020204" pitchFamily="34" charset="-122"/>
                <a:ea typeface="微软雅黑" panose="020B0503020204020204" pitchFamily="34" charset="-122"/>
              </a:rPr>
              <a:t>3</a:t>
            </a:r>
            <a:r>
              <a:rPr lang="zh-CN" altLang="en-US" sz="1400" dirty="0">
                <a:solidFill>
                  <a:prstClr val="black"/>
                </a:solidFill>
                <a:latin typeface="微软雅黑" panose="020B0503020204020204" pitchFamily="34" charset="-122"/>
                <a:ea typeface="微软雅黑" panose="020B0503020204020204" pitchFamily="34" charset="-122"/>
              </a:rPr>
              <a:t>月小幅下降。</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a:extLst>
              <a:ext uri="{FF2B5EF4-FFF2-40B4-BE49-F238E27FC236}">
                <a16:creationId xmlns:a16="http://schemas.microsoft.com/office/drawing/2014/main" id="{E0DD5F40-C236-44D4-9C81-7B16717EE77F}"/>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pic>
        <p:nvPicPr>
          <p:cNvPr id="8" name="图片 7">
            <a:extLst>
              <a:ext uri="{FF2B5EF4-FFF2-40B4-BE49-F238E27FC236}">
                <a16:creationId xmlns:a16="http://schemas.microsoft.com/office/drawing/2014/main" id="{F30907A8-DD80-4D9B-B007-7C8AC3C83E59}"/>
              </a:ext>
            </a:extLst>
          </p:cNvPr>
          <p:cNvPicPr>
            <a:picLocks noChangeAspect="1"/>
          </p:cNvPicPr>
          <p:nvPr/>
        </p:nvPicPr>
        <p:blipFill>
          <a:blip r:embed="rId3"/>
          <a:stretch>
            <a:fillRect/>
          </a:stretch>
        </p:blipFill>
        <p:spPr>
          <a:xfrm>
            <a:off x="2263322" y="1506079"/>
            <a:ext cx="4373135" cy="3334604"/>
          </a:xfrm>
          <a:prstGeom prst="rect">
            <a:avLst/>
          </a:prstGeom>
        </p:spPr>
      </p:pic>
    </p:spTree>
    <p:extLst>
      <p:ext uri="{BB962C8B-B14F-4D97-AF65-F5344CB8AC3E}">
        <p14:creationId xmlns:p14="http://schemas.microsoft.com/office/powerpoint/2010/main" val="5981141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a:extLst>
              <a:ext uri="{FF2B5EF4-FFF2-40B4-BE49-F238E27FC236}">
                <a16:creationId xmlns:a16="http://schemas.microsoft.com/office/drawing/2014/main" id="{7EA317F1-5CB3-4E34-8C48-F711D7F2C54E}"/>
              </a:ext>
            </a:extLst>
          </p:cNvPr>
          <p:cNvGrpSpPr/>
          <p:nvPr/>
        </p:nvGrpSpPr>
        <p:grpSpPr>
          <a:xfrm>
            <a:off x="280227" y="1066804"/>
            <a:ext cx="3797998" cy="369870"/>
            <a:chOff x="7155445" y="740531"/>
            <a:chExt cx="3098164" cy="369870"/>
          </a:xfrm>
        </p:grpSpPr>
        <p:sp>
          <p:nvSpPr>
            <p:cNvPr id="5" name="矩形 4">
              <a:extLst>
                <a:ext uri="{FF2B5EF4-FFF2-40B4-BE49-F238E27FC236}">
                  <a16:creationId xmlns:a16="http://schemas.microsoft.com/office/drawing/2014/main" id="{3FCD023E-E4ED-4152-844D-911868C59CD0}"/>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a:extLst>
                <a:ext uri="{FF2B5EF4-FFF2-40B4-BE49-F238E27FC236}">
                  <a16:creationId xmlns:a16="http://schemas.microsoft.com/office/drawing/2014/main" id="{69BF597C-0FA5-40E4-B397-8AEAE5EC31F9}"/>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a:extLst>
              <a:ext uri="{FF2B5EF4-FFF2-40B4-BE49-F238E27FC236}">
                <a16:creationId xmlns:a16="http://schemas.microsoft.com/office/drawing/2014/main" id="{D15B6156-81F7-4969-8DDF-A1A35307588F}"/>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sp>
        <p:nvSpPr>
          <p:cNvPr id="8" name="文本框 7">
            <a:extLst>
              <a:ext uri="{FF2B5EF4-FFF2-40B4-BE49-F238E27FC236}">
                <a16:creationId xmlns:a16="http://schemas.microsoft.com/office/drawing/2014/main" id="{2354B483-32BA-4670-86E3-855F0969B3A6}"/>
              </a:ext>
            </a:extLst>
          </p:cNvPr>
          <p:cNvSpPr txBox="1"/>
          <p:nvPr/>
        </p:nvSpPr>
        <p:spPr>
          <a:xfrm>
            <a:off x="1064855" y="5372442"/>
            <a:ext cx="6770069" cy="700576"/>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月投资市场整体呈现回落的态势，</a:t>
            </a:r>
            <a:r>
              <a:rPr lang="en-US" altLang="zh-CN" sz="1400" dirty="0">
                <a:solidFill>
                  <a:prstClr val="black"/>
                </a:solidFill>
                <a:latin typeface="微软雅黑" panose="020B0503020204020204" pitchFamily="34" charset="-122"/>
                <a:ea typeface="微软雅黑" panose="020B0503020204020204" pitchFamily="34" charset="-122"/>
              </a:rPr>
              <a:t>IT</a:t>
            </a:r>
            <a:r>
              <a:rPr lang="zh-CN" altLang="en-US" sz="1400" dirty="0">
                <a:solidFill>
                  <a:prstClr val="black"/>
                </a:solidFill>
                <a:latin typeface="微软雅黑" panose="020B0503020204020204" pitchFamily="34" charset="-122"/>
                <a:ea typeface="微软雅黑" panose="020B0503020204020204" pitchFamily="34" charset="-122"/>
              </a:rPr>
              <a:t>和互联网两个行业继续为热门投资领域，行业内融资案例的发生数量及规模较</a:t>
            </a:r>
            <a:r>
              <a:rPr lang="en-US" altLang="zh-CN" sz="1400" dirty="0">
                <a:solidFill>
                  <a:prstClr val="black"/>
                </a:solidFill>
                <a:latin typeface="微软雅黑" panose="020B0503020204020204" pitchFamily="34" charset="-122"/>
                <a:ea typeface="微软雅黑" panose="020B0503020204020204" pitchFamily="34" charset="-122"/>
              </a:rPr>
              <a:t>3</a:t>
            </a:r>
            <a:r>
              <a:rPr lang="zh-CN" altLang="en-US" sz="1400" dirty="0">
                <a:solidFill>
                  <a:prstClr val="black"/>
                </a:solidFill>
                <a:latin typeface="微软雅黑" panose="020B0503020204020204" pitchFamily="34" charset="-122"/>
                <a:ea typeface="微软雅黑" panose="020B0503020204020204" pitchFamily="34" charset="-122"/>
              </a:rPr>
              <a:t>月双双下降。</a:t>
            </a:r>
          </a:p>
        </p:txBody>
      </p:sp>
      <p:grpSp>
        <p:nvGrpSpPr>
          <p:cNvPr id="13" name="组合 12">
            <a:extLst>
              <a:ext uri="{FF2B5EF4-FFF2-40B4-BE49-F238E27FC236}">
                <a16:creationId xmlns:a16="http://schemas.microsoft.com/office/drawing/2014/main" id="{E94086FD-9508-48DB-99E9-94F5FDD6D171}"/>
              </a:ext>
            </a:extLst>
          </p:cNvPr>
          <p:cNvGrpSpPr/>
          <p:nvPr/>
        </p:nvGrpSpPr>
        <p:grpSpPr>
          <a:xfrm>
            <a:off x="3983632" y="1722641"/>
            <a:ext cx="5706595" cy="3023362"/>
            <a:chOff x="3904734" y="1809561"/>
            <a:chExt cx="5706595" cy="3023362"/>
          </a:xfrm>
        </p:grpSpPr>
        <p:pic>
          <p:nvPicPr>
            <p:cNvPr id="10" name="图片 9">
              <a:extLst>
                <a:ext uri="{FF2B5EF4-FFF2-40B4-BE49-F238E27FC236}">
                  <a16:creationId xmlns:a16="http://schemas.microsoft.com/office/drawing/2014/main" id="{AF5EE106-0282-4461-B280-B528950D455A}"/>
                </a:ext>
              </a:extLst>
            </p:cNvPr>
            <p:cNvPicPr>
              <a:picLocks noChangeAspect="1"/>
            </p:cNvPicPr>
            <p:nvPr/>
          </p:nvPicPr>
          <p:blipFill>
            <a:blip r:embed="rId2"/>
            <a:stretch>
              <a:fillRect/>
            </a:stretch>
          </p:blipFill>
          <p:spPr>
            <a:xfrm>
              <a:off x="3904734" y="1809561"/>
              <a:ext cx="5706595" cy="3023362"/>
            </a:xfrm>
            <a:prstGeom prst="rect">
              <a:avLst/>
            </a:prstGeom>
          </p:spPr>
        </p:pic>
        <p:sp>
          <p:nvSpPr>
            <p:cNvPr id="11" name="文本框 10">
              <a:extLst>
                <a:ext uri="{FF2B5EF4-FFF2-40B4-BE49-F238E27FC236}">
                  <a16:creationId xmlns:a16="http://schemas.microsoft.com/office/drawing/2014/main" id="{4027CC13-0A0A-41DA-B83F-C3B877859EE2}"/>
                </a:ext>
              </a:extLst>
            </p:cNvPr>
            <p:cNvSpPr txBox="1"/>
            <p:nvPr/>
          </p:nvSpPr>
          <p:spPr>
            <a:xfrm>
              <a:off x="5954970" y="3136576"/>
              <a:ext cx="1606122"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投资数量分布</a:t>
              </a:r>
              <a:endParaRPr lang="en-US" b="1" dirty="0">
                <a:latin typeface="微软雅黑" panose="020B0503020204020204" pitchFamily="34" charset="-122"/>
                <a:ea typeface="微软雅黑" panose="020B0503020204020204" pitchFamily="34" charset="-122"/>
              </a:endParaRPr>
            </a:p>
          </p:txBody>
        </p:sp>
      </p:grpSp>
      <p:sp>
        <p:nvSpPr>
          <p:cNvPr id="15" name="文本框 14">
            <a:extLst>
              <a:ext uri="{FF2B5EF4-FFF2-40B4-BE49-F238E27FC236}">
                <a16:creationId xmlns:a16="http://schemas.microsoft.com/office/drawing/2014/main" id="{81BFCAA2-28EA-48B6-AF0D-07EFE4B896FB}"/>
              </a:ext>
            </a:extLst>
          </p:cNvPr>
          <p:cNvSpPr txBox="1"/>
          <p:nvPr/>
        </p:nvSpPr>
        <p:spPr>
          <a:xfrm>
            <a:off x="1800948" y="3049659"/>
            <a:ext cx="1569660" cy="369332"/>
          </a:xfrm>
          <a:prstGeom prst="rect">
            <a:avLst/>
          </a:prstGeom>
          <a:noFill/>
        </p:spPr>
        <p:txBody>
          <a:bodyPr wrap="none" rtlCol="0">
            <a:spAutoFit/>
          </a:bodyPr>
          <a:lstStyle/>
          <a:p>
            <a:r>
              <a:rPr lang="zh-CN" altLang="en-US" b="1" dirty="0">
                <a:latin typeface="微软雅黑" panose="020B0503020204020204" pitchFamily="34" charset="-122"/>
                <a:ea typeface="微软雅黑" panose="020B0503020204020204" pitchFamily="34" charset="-122"/>
              </a:rPr>
              <a:t>投资金额分布</a:t>
            </a:r>
            <a:endParaRPr lang="en-US" b="1" dirty="0">
              <a:latin typeface="微软雅黑" panose="020B0503020204020204" pitchFamily="34" charset="-122"/>
              <a:ea typeface="微软雅黑" panose="020B0503020204020204" pitchFamily="34" charset="-122"/>
            </a:endParaRPr>
          </a:p>
        </p:txBody>
      </p:sp>
      <p:pic>
        <p:nvPicPr>
          <p:cNvPr id="17" name="图片 16">
            <a:extLst>
              <a:ext uri="{FF2B5EF4-FFF2-40B4-BE49-F238E27FC236}">
                <a16:creationId xmlns:a16="http://schemas.microsoft.com/office/drawing/2014/main" id="{4FD508D4-37E0-48BB-9522-34DE8F0F751B}"/>
              </a:ext>
            </a:extLst>
          </p:cNvPr>
          <p:cNvPicPr>
            <a:picLocks noChangeAspect="1"/>
          </p:cNvPicPr>
          <p:nvPr/>
        </p:nvPicPr>
        <p:blipFill>
          <a:blip r:embed="rId3"/>
          <a:stretch>
            <a:fillRect/>
          </a:stretch>
        </p:blipFill>
        <p:spPr>
          <a:xfrm>
            <a:off x="-77613" y="1637343"/>
            <a:ext cx="5326782" cy="3193958"/>
          </a:xfrm>
          <a:prstGeom prst="rect">
            <a:avLst/>
          </a:prstGeom>
        </p:spPr>
      </p:pic>
    </p:spTree>
    <p:extLst>
      <p:ext uri="{BB962C8B-B14F-4D97-AF65-F5344CB8AC3E}">
        <p14:creationId xmlns:p14="http://schemas.microsoft.com/office/powerpoint/2010/main" val="259921431"/>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a:extLst>
              <a:ext uri="{FF2B5EF4-FFF2-40B4-BE49-F238E27FC236}">
                <a16:creationId xmlns:a16="http://schemas.microsoft.com/office/drawing/2014/main" id="{A21CA58C-DF27-4274-9D2A-74F19E1FE0D1}"/>
              </a:ext>
            </a:extLst>
          </p:cNvPr>
          <p:cNvSpPr txBox="1"/>
          <p:nvPr/>
        </p:nvSpPr>
        <p:spPr>
          <a:xfrm>
            <a:off x="865462" y="4737174"/>
            <a:ext cx="7413074" cy="1689052"/>
          </a:xfrm>
          <a:prstGeom prst="rect">
            <a:avLst/>
          </a:prstGeom>
          <a:noFill/>
        </p:spPr>
        <p:txBody>
          <a:bodyPr wrap="square" rtlCol="0">
            <a:spAutoFit/>
          </a:bodyPr>
          <a:lstStyle/>
          <a:p>
            <a:pPr algn="just" defTabSz="914400">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       按融资轮次来看，</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月融资事件数量最多的是</a:t>
            </a:r>
            <a:r>
              <a:rPr lang="en-US" altLang="zh-CN" dirty="0">
                <a:solidFill>
                  <a:srgbClr val="FF0000"/>
                </a:solidFill>
                <a:latin typeface="微软雅黑" panose="020B0503020204020204" pitchFamily="34" charset="-122"/>
                <a:ea typeface="微软雅黑" panose="020B0503020204020204" pitchFamily="34" charset="-122"/>
              </a:rPr>
              <a:t>A</a:t>
            </a:r>
            <a:r>
              <a:rPr lang="zh-CN" altLang="en-US" sz="1400" dirty="0">
                <a:solidFill>
                  <a:prstClr val="black"/>
                </a:solidFill>
                <a:latin typeface="微软雅黑" panose="020B0503020204020204" pitchFamily="34" charset="-122"/>
                <a:ea typeface="微软雅黑" panose="020B0503020204020204" pitchFamily="34" charset="-122"/>
              </a:rPr>
              <a:t>轮，共发生</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83</a:t>
            </a:r>
            <a:r>
              <a:rPr lang="zh-CN" altLang="en-US" sz="1400" dirty="0">
                <a:solidFill>
                  <a:prstClr val="black"/>
                </a:solidFill>
                <a:latin typeface="微软雅黑" panose="020B0503020204020204" pitchFamily="34" charset="-122"/>
                <a:ea typeface="微软雅黑" panose="020B0503020204020204" pitchFamily="34" charset="-122"/>
              </a:rPr>
              <a:t>起案例，共融资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49.98</a:t>
            </a:r>
            <a:r>
              <a:rPr lang="zh-CN" altLang="en-US" sz="1400" dirty="0">
                <a:solidFill>
                  <a:prstClr val="black"/>
                </a:solidFill>
                <a:latin typeface="微软雅黑" panose="020B0503020204020204" pitchFamily="34" charset="-122"/>
                <a:ea typeface="微软雅黑" panose="020B0503020204020204" pitchFamily="34" charset="-122"/>
              </a:rPr>
              <a:t>亿元，为</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月各轮次最多。</a:t>
            </a:r>
            <a:r>
              <a:rPr lang="zh-CN" altLang="en-US" dirty="0">
                <a:solidFill>
                  <a:srgbClr val="FF0000"/>
                </a:solidFill>
                <a:latin typeface="微软雅黑" panose="020B0503020204020204" pitchFamily="34" charset="-122"/>
                <a:ea typeface="微软雅黑" panose="020B0503020204020204" pitchFamily="34" charset="-122"/>
              </a:rPr>
              <a:t>战略融资</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月完成</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55</a:t>
            </a:r>
            <a:r>
              <a:rPr lang="zh-CN" altLang="en-US" sz="1400" dirty="0">
                <a:solidFill>
                  <a:prstClr val="black"/>
                </a:solidFill>
                <a:latin typeface="微软雅黑" panose="020B0503020204020204" pitchFamily="34" charset="-122"/>
                <a:ea typeface="微软雅黑" panose="020B0503020204020204" pitchFamily="34" charset="-122"/>
              </a:rPr>
              <a:t>起，总融资</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48.01</a:t>
            </a:r>
            <a:r>
              <a:rPr lang="zh-CN" altLang="en-US" sz="1400" dirty="0">
                <a:solidFill>
                  <a:prstClr val="black"/>
                </a:solidFill>
                <a:latin typeface="微软雅黑" panose="020B0503020204020204" pitchFamily="34" charset="-122"/>
                <a:ea typeface="微软雅黑" panose="020B0503020204020204" pitchFamily="34" charset="-122"/>
              </a:rPr>
              <a:t>亿。</a:t>
            </a:r>
            <a:r>
              <a:rPr lang="en-US" altLang="zh-CN" dirty="0">
                <a:solidFill>
                  <a:srgbClr val="FF0000"/>
                </a:solidFill>
                <a:latin typeface="微软雅黑" panose="020B0503020204020204" pitchFamily="34" charset="-122"/>
                <a:ea typeface="微软雅黑" panose="020B0503020204020204" pitchFamily="34" charset="-122"/>
              </a:rPr>
              <a:t>B</a:t>
            </a:r>
            <a:r>
              <a:rPr lang="zh-CN" altLang="en-US" sz="1400" dirty="0">
                <a:solidFill>
                  <a:prstClr val="black"/>
                </a:solidFill>
                <a:latin typeface="微软雅黑" panose="020B0503020204020204" pitchFamily="34" charset="-122"/>
                <a:ea typeface="微软雅黑" panose="020B0503020204020204" pitchFamily="34" charset="-122"/>
              </a:rPr>
              <a:t>轮融资共计</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46</a:t>
            </a:r>
            <a:r>
              <a:rPr lang="zh-CN" altLang="en-US" sz="1400" dirty="0">
                <a:solidFill>
                  <a:prstClr val="black"/>
                </a:solidFill>
                <a:latin typeface="微软雅黑" panose="020B0503020204020204" pitchFamily="34" charset="-122"/>
                <a:ea typeface="微软雅黑" panose="020B0503020204020204" pitchFamily="34" charset="-122"/>
              </a:rPr>
              <a:t>起，总融资金额</a:t>
            </a:r>
            <a:r>
              <a:rPr lang="en-US" altLang="zh-CN" sz="24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43.26</a:t>
            </a:r>
            <a:r>
              <a:rPr lang="zh-CN" altLang="en-US" sz="1400" dirty="0">
                <a:solidFill>
                  <a:prstClr val="black"/>
                </a:solidFill>
                <a:latin typeface="微软雅黑" panose="020B0503020204020204" pitchFamily="34" charset="-122"/>
                <a:ea typeface="微软雅黑" panose="020B0503020204020204" pitchFamily="34" charset="-122"/>
              </a:rPr>
              <a:t>亿，</a:t>
            </a:r>
            <a:r>
              <a:rPr lang="en-US" altLang="zh-CN" sz="1400" dirty="0">
                <a:solidFill>
                  <a:prstClr val="black"/>
                </a:solidFill>
                <a:latin typeface="微软雅黑" panose="020B0503020204020204" pitchFamily="34" charset="-122"/>
                <a:ea typeface="微软雅黑" panose="020B0503020204020204" pitchFamily="34" charset="-122"/>
              </a:rPr>
              <a:t>4</a:t>
            </a:r>
            <a:r>
              <a:rPr lang="zh-CN" altLang="en-US" sz="1400" dirty="0">
                <a:solidFill>
                  <a:prstClr val="black"/>
                </a:solidFill>
                <a:latin typeface="微软雅黑" panose="020B0503020204020204" pitchFamily="34" charset="-122"/>
                <a:ea typeface="微软雅黑" panose="020B0503020204020204" pitchFamily="34" charset="-122"/>
              </a:rPr>
              <a:t>月融资情况总体小幅回落。</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5" name="Rectangle 2">
            <a:extLst>
              <a:ext uri="{FF2B5EF4-FFF2-40B4-BE49-F238E27FC236}">
                <a16:creationId xmlns:a16="http://schemas.microsoft.com/office/drawing/2014/main" id="{1AD30A20-2836-4CB6-B121-89724D9F8A61}"/>
              </a:ext>
            </a:extLst>
          </p:cNvPr>
          <p:cNvSpPr txBox="1">
            <a:spLocks noChangeArrowheads="1"/>
          </p:cNvSpPr>
          <p:nvPr/>
        </p:nvSpPr>
        <p:spPr bwMode="auto">
          <a:xfrm>
            <a:off x="335090" y="144531"/>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2400" b="1" i="0" u="none" strike="noStrike" kern="1200" cap="none" spc="0" normalizeH="0" baseline="0" noProof="0" dirty="0">
                <a:ln>
                  <a:noFill/>
                </a:ln>
                <a:solidFill>
                  <a:srgbClr val="000798"/>
                </a:solidFill>
                <a:effectLst/>
                <a:uLnTx/>
                <a:uFillTx/>
                <a:latin typeface="Arial" panose="020B0604020202020204" pitchFamily="34" charset="0"/>
                <a:ea typeface="幼圆"/>
                <a:cs typeface="+mj-cs"/>
              </a:rPr>
              <a:t>投资</a:t>
            </a:r>
          </a:p>
        </p:txBody>
      </p:sp>
      <p:pic>
        <p:nvPicPr>
          <p:cNvPr id="6" name="图片 5">
            <a:extLst>
              <a:ext uri="{FF2B5EF4-FFF2-40B4-BE49-F238E27FC236}">
                <a16:creationId xmlns:a16="http://schemas.microsoft.com/office/drawing/2014/main" id="{6B55B072-34EE-49C6-A98D-FF46628DAD89}"/>
              </a:ext>
            </a:extLst>
          </p:cNvPr>
          <p:cNvPicPr>
            <a:picLocks noChangeAspect="1"/>
          </p:cNvPicPr>
          <p:nvPr/>
        </p:nvPicPr>
        <p:blipFill>
          <a:blip r:embed="rId3"/>
          <a:stretch>
            <a:fillRect/>
          </a:stretch>
        </p:blipFill>
        <p:spPr>
          <a:xfrm>
            <a:off x="874275" y="979717"/>
            <a:ext cx="7151228" cy="3846909"/>
          </a:xfrm>
          <a:prstGeom prst="rect">
            <a:avLst/>
          </a:prstGeom>
        </p:spPr>
      </p:pic>
    </p:spTree>
    <p:extLst>
      <p:ext uri="{BB962C8B-B14F-4D97-AF65-F5344CB8AC3E}">
        <p14:creationId xmlns:p14="http://schemas.microsoft.com/office/powerpoint/2010/main" val="243236025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35B7CC29-2E8C-4A43-9311-BD4B993B79FB}"/>
              </a:ext>
            </a:extLst>
          </p:cNvPr>
          <p:cNvGrpSpPr/>
          <p:nvPr/>
        </p:nvGrpSpPr>
        <p:grpSpPr>
          <a:xfrm>
            <a:off x="741451" y="947054"/>
            <a:ext cx="2338550" cy="369870"/>
            <a:chOff x="7155445" y="740531"/>
            <a:chExt cx="3098164" cy="369870"/>
          </a:xfrm>
        </p:grpSpPr>
        <p:sp>
          <p:nvSpPr>
            <p:cNvPr id="3" name="矩形 2">
              <a:extLst>
                <a:ext uri="{FF2B5EF4-FFF2-40B4-BE49-F238E27FC236}">
                  <a16:creationId xmlns:a16="http://schemas.microsoft.com/office/drawing/2014/main" id="{050F3980-F90D-49E0-BEF0-BDF3A88D47F6}"/>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a:extLst>
                <a:ext uri="{FF2B5EF4-FFF2-40B4-BE49-F238E27FC236}">
                  <a16:creationId xmlns:a16="http://schemas.microsoft.com/office/drawing/2014/main" id="{A6E43E9C-9EE8-4DD6-81DA-BBC14A3B7786}"/>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a:extLst>
              <a:ext uri="{FF2B5EF4-FFF2-40B4-BE49-F238E27FC236}">
                <a16:creationId xmlns:a16="http://schemas.microsoft.com/office/drawing/2014/main" id="{DB9CD423-53FE-455A-8317-B0B0782ACAB2}"/>
              </a:ext>
            </a:extLst>
          </p:cNvPr>
          <p:cNvGrpSpPr/>
          <p:nvPr/>
        </p:nvGrpSpPr>
        <p:grpSpPr>
          <a:xfrm>
            <a:off x="727494" y="1377868"/>
            <a:ext cx="2784296" cy="318498"/>
            <a:chOff x="5691883" y="1387012"/>
            <a:chExt cx="2784296" cy="318498"/>
          </a:xfrm>
        </p:grpSpPr>
        <p:sp>
          <p:nvSpPr>
            <p:cNvPr id="6" name="平行四边形 5">
              <a:extLst>
                <a:ext uri="{FF2B5EF4-FFF2-40B4-BE49-F238E27FC236}">
                  <a16:creationId xmlns:a16="http://schemas.microsoft.com/office/drawing/2014/main" id="{2CEB7EC8-9631-4BD3-9714-B509A437E1D3}"/>
                </a:ext>
              </a:extLst>
            </p:cNvPr>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a:extLst>
                <a:ext uri="{FF2B5EF4-FFF2-40B4-BE49-F238E27FC236}">
                  <a16:creationId xmlns:a16="http://schemas.microsoft.com/office/drawing/2014/main" id="{8A4277F2-AF71-4F8C-B0C2-56BEA718FE0E}"/>
                </a:ext>
              </a:extLst>
            </p:cNvPr>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融资规模前列</a:t>
              </a:r>
            </a:p>
          </p:txBody>
        </p:sp>
      </p:grpSp>
      <p:grpSp>
        <p:nvGrpSpPr>
          <p:cNvPr id="8" name="组合 7">
            <a:extLst>
              <a:ext uri="{FF2B5EF4-FFF2-40B4-BE49-F238E27FC236}">
                <a16:creationId xmlns:a16="http://schemas.microsoft.com/office/drawing/2014/main" id="{02F60303-130F-4064-8514-6D13E03A8590}"/>
              </a:ext>
            </a:extLst>
          </p:cNvPr>
          <p:cNvGrpSpPr/>
          <p:nvPr/>
        </p:nvGrpSpPr>
        <p:grpSpPr>
          <a:xfrm>
            <a:off x="719079" y="4637988"/>
            <a:ext cx="2532102" cy="318498"/>
            <a:chOff x="5691883" y="1387012"/>
            <a:chExt cx="2784298" cy="318498"/>
          </a:xfrm>
        </p:grpSpPr>
        <p:sp>
          <p:nvSpPr>
            <p:cNvPr id="9" name="平行四边形 8">
              <a:extLst>
                <a:ext uri="{FF2B5EF4-FFF2-40B4-BE49-F238E27FC236}">
                  <a16:creationId xmlns:a16="http://schemas.microsoft.com/office/drawing/2014/main" id="{B74CB736-31E5-4A61-8A0C-FAAE0B5BE94E}"/>
                </a:ext>
              </a:extLst>
            </p:cNvPr>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a:extLst>
                <a:ext uri="{FF2B5EF4-FFF2-40B4-BE49-F238E27FC236}">
                  <a16:creationId xmlns:a16="http://schemas.microsoft.com/office/drawing/2014/main" id="{2F4E75E6-ED9C-4DDC-9F00-BF924BACA7A9}"/>
                </a:ext>
              </a:extLst>
            </p:cNvPr>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市场关注</a:t>
              </a:r>
            </a:p>
          </p:txBody>
        </p:sp>
      </p:grpSp>
      <p:sp>
        <p:nvSpPr>
          <p:cNvPr id="11" name="文本框 10">
            <a:extLst>
              <a:ext uri="{FF2B5EF4-FFF2-40B4-BE49-F238E27FC236}">
                <a16:creationId xmlns:a16="http://schemas.microsoft.com/office/drawing/2014/main" id="{C16A60F6-287C-42D1-BA0F-B5F9701EFDA3}"/>
              </a:ext>
            </a:extLst>
          </p:cNvPr>
          <p:cNvSpPr txBox="1"/>
          <p:nvPr/>
        </p:nvSpPr>
        <p:spPr>
          <a:xfrm>
            <a:off x="1165386" y="3599389"/>
            <a:ext cx="5063217" cy="1015663"/>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rPr>
              <a:t>龙电电器：</a:t>
            </a:r>
            <a:r>
              <a:rPr lang="zh-CN" altLang="en-US" sz="1400" dirty="0">
                <a:latin typeface="微软雅黑" panose="020B0503020204020204" pitchFamily="34" charset="-122"/>
                <a:ea typeface="微软雅黑" panose="020B0503020204020204" pitchFamily="34" charset="-122"/>
              </a:rPr>
              <a:t>深圳龙电电气股份有限公司是一家集电力装备、新能源、新材料为一体的国家级高新技术企业。公司主要产品有：动力锂电池材料（铜箔）、智能电表、新能源、新一代</a:t>
            </a:r>
            <a:r>
              <a:rPr lang="en-US" altLang="zh-CN" sz="1400" dirty="0">
                <a:latin typeface="微软雅黑" panose="020B0503020204020204" pitchFamily="34" charset="-122"/>
                <a:ea typeface="微软雅黑" panose="020B0503020204020204" pitchFamily="34" charset="-122"/>
              </a:rPr>
              <a:t>5G</a:t>
            </a:r>
            <a:r>
              <a:rPr lang="zh-CN" altLang="en-US" sz="1400" dirty="0">
                <a:latin typeface="微软雅黑" panose="020B0503020204020204" pitchFamily="34" charset="-122"/>
                <a:ea typeface="微软雅黑" panose="020B0503020204020204" pitchFamily="34" charset="-122"/>
              </a:rPr>
              <a:t>通信电源及</a:t>
            </a:r>
            <a:r>
              <a:rPr lang="en-US" altLang="zh-CN" sz="1400" dirty="0">
                <a:latin typeface="微软雅黑" panose="020B0503020204020204" pitchFamily="34" charset="-122"/>
                <a:ea typeface="微软雅黑" panose="020B0503020204020204" pitchFamily="34" charset="-122"/>
              </a:rPr>
              <a:t>HPLC</a:t>
            </a:r>
            <a:r>
              <a:rPr lang="zh-CN" altLang="en-US" sz="1400" dirty="0">
                <a:latin typeface="微软雅黑" panose="020B0503020204020204" pitchFamily="34" charset="-122"/>
                <a:ea typeface="微软雅黑" panose="020B0503020204020204" pitchFamily="34" charset="-122"/>
              </a:rPr>
              <a:t>通讯模块等。</a:t>
            </a:r>
            <a:endParaRPr lang="zh-CN" altLang="en-US" dirty="0">
              <a:latin typeface="微软雅黑" panose="020B0503020204020204" pitchFamily="34" charset="-122"/>
              <a:ea typeface="微软雅黑" panose="020B0503020204020204" pitchFamily="34" charset="-122"/>
            </a:endParaRPr>
          </a:p>
        </p:txBody>
      </p:sp>
      <p:sp>
        <p:nvSpPr>
          <p:cNvPr id="12" name="箭头: 五边形 11">
            <a:extLst>
              <a:ext uri="{FF2B5EF4-FFF2-40B4-BE49-F238E27FC236}">
                <a16:creationId xmlns:a16="http://schemas.microsoft.com/office/drawing/2014/main" id="{02D91159-3D3A-4827-A64F-A1C4D2E0AD24}"/>
              </a:ext>
            </a:extLst>
          </p:cNvPr>
          <p:cNvSpPr/>
          <p:nvPr/>
        </p:nvSpPr>
        <p:spPr>
          <a:xfrm>
            <a:off x="741451" y="184695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a:extLst>
              <a:ext uri="{FF2B5EF4-FFF2-40B4-BE49-F238E27FC236}">
                <a16:creationId xmlns:a16="http://schemas.microsoft.com/office/drawing/2014/main" id="{77CC2351-4474-4416-9A6E-7A7A0B6FCCEF}"/>
              </a:ext>
            </a:extLst>
          </p:cNvPr>
          <p:cNvSpPr/>
          <p:nvPr/>
        </p:nvSpPr>
        <p:spPr>
          <a:xfrm>
            <a:off x="727494" y="2652464"/>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a:extLst>
              <a:ext uri="{FF2B5EF4-FFF2-40B4-BE49-F238E27FC236}">
                <a16:creationId xmlns:a16="http://schemas.microsoft.com/office/drawing/2014/main" id="{D08E505E-E13D-4DDA-81CB-F54E54D5273B}"/>
              </a:ext>
            </a:extLst>
          </p:cNvPr>
          <p:cNvSpPr/>
          <p:nvPr/>
        </p:nvSpPr>
        <p:spPr>
          <a:xfrm>
            <a:off x="725862" y="3645226"/>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a:extLst>
              <a:ext uri="{FF2B5EF4-FFF2-40B4-BE49-F238E27FC236}">
                <a16:creationId xmlns:a16="http://schemas.microsoft.com/office/drawing/2014/main" id="{93CDE78F-AFAC-4D3D-AA70-0D3F47C3E01B}"/>
              </a:ext>
            </a:extLst>
          </p:cNvPr>
          <p:cNvSpPr/>
          <p:nvPr/>
        </p:nvSpPr>
        <p:spPr>
          <a:xfrm>
            <a:off x="746253" y="5107073"/>
            <a:ext cx="431515" cy="285442"/>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a:extLst>
              <a:ext uri="{FF2B5EF4-FFF2-40B4-BE49-F238E27FC236}">
                <a16:creationId xmlns:a16="http://schemas.microsoft.com/office/drawing/2014/main" id="{709D03E4-BA1D-4C4B-BE5A-9D4D63B3E482}"/>
              </a:ext>
            </a:extLst>
          </p:cNvPr>
          <p:cNvSpPr txBox="1"/>
          <p:nvPr/>
        </p:nvSpPr>
        <p:spPr>
          <a:xfrm>
            <a:off x="1256221" y="5038609"/>
            <a:ext cx="5093613" cy="800219"/>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cs typeface="Arial" panose="020B0604020202020204" pitchFamily="34" charset="0"/>
              </a:rPr>
              <a:t>瑞幸咖啡</a:t>
            </a:r>
            <a:r>
              <a:rPr lang="zh-CN" altLang="en-US" dirty="0"/>
              <a:t>：</a:t>
            </a:r>
            <a:r>
              <a:rPr lang="zh-CN" altLang="en-US" sz="1400" dirty="0">
                <a:latin typeface="微软雅黑" panose="020B0503020204020204" pitchFamily="34" charset="-122"/>
                <a:ea typeface="微软雅黑" panose="020B0503020204020204" pitchFamily="34" charset="-122"/>
              </a:rPr>
              <a:t>瑞幸咖啡作为国内新兴咖啡品牌，致力于推动精品咖啡商业化，倡导更方便迅捷的“咖啡新零售”体验，改变咖啡传统业态模式。公司主要经营产品为饮品及轻食。</a:t>
            </a:r>
          </a:p>
        </p:txBody>
      </p:sp>
      <p:sp>
        <p:nvSpPr>
          <p:cNvPr id="17" name="文本框 16">
            <a:extLst>
              <a:ext uri="{FF2B5EF4-FFF2-40B4-BE49-F238E27FC236}">
                <a16:creationId xmlns:a16="http://schemas.microsoft.com/office/drawing/2014/main" id="{9D83896C-AA62-4F2F-BEDA-8CE95DF5C9A4}"/>
              </a:ext>
            </a:extLst>
          </p:cNvPr>
          <p:cNvSpPr txBox="1"/>
          <p:nvPr/>
        </p:nvSpPr>
        <p:spPr>
          <a:xfrm>
            <a:off x="1179682" y="1786569"/>
            <a:ext cx="5034623" cy="800219"/>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rPr>
              <a:t>天际汽车：</a:t>
            </a:r>
            <a:r>
              <a:rPr lang="zh-CN" altLang="en-US" sz="1400" dirty="0">
                <a:latin typeface="微软雅黑" panose="020B0503020204020204" pitchFamily="34" charset="-122"/>
                <a:ea typeface="微软雅黑" panose="020B0503020204020204" pitchFamily="34" charset="-122"/>
              </a:rPr>
              <a:t>天际汽车是一家专业的电动汽车生产厂商。现阶段主要发展方向是将车联网分级，并研发出最适合天际汽车的智能网联系统。</a:t>
            </a:r>
            <a:endParaRPr lang="zh-CN" altLang="en-US" dirty="0">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DBA78919-6D7C-4E76-99FA-D8B676660160}"/>
              </a:ext>
            </a:extLst>
          </p:cNvPr>
          <p:cNvSpPr txBox="1"/>
          <p:nvPr/>
        </p:nvSpPr>
        <p:spPr>
          <a:xfrm>
            <a:off x="1172966" y="2586788"/>
            <a:ext cx="5075158" cy="1015663"/>
          </a:xfrm>
          <a:prstGeom prst="rect">
            <a:avLst/>
          </a:prstGeom>
          <a:noFill/>
          <a:ln w="19050">
            <a:noFill/>
            <a:prstDash val="sysDash"/>
          </a:ln>
        </p:spPr>
        <p:txBody>
          <a:bodyPr wrap="square" rtlCol="0">
            <a:spAutoFit/>
          </a:bodyPr>
          <a:lstStyle/>
          <a:p>
            <a:pPr algn="just"/>
            <a:r>
              <a:rPr lang="zh-CN" altLang="en-US" dirty="0">
                <a:latin typeface="微软雅黑" panose="020B0503020204020204" pitchFamily="34" charset="-122"/>
                <a:ea typeface="微软雅黑" panose="020B0503020204020204" pitchFamily="34" charset="-122"/>
              </a:rPr>
              <a:t>企鹅杏仁：</a:t>
            </a:r>
            <a:r>
              <a:rPr lang="zh-CN" altLang="en-US" sz="1400" dirty="0">
                <a:latin typeface="微软雅黑" panose="020B0503020204020204" pitchFamily="34" charset="-122"/>
                <a:ea typeface="微软雅黑" panose="020B0503020204020204" pitchFamily="34" charset="-122"/>
              </a:rPr>
              <a:t>企鹅杏仁是</a:t>
            </a:r>
            <a:r>
              <a:rPr lang="en-US" altLang="zh-CN" sz="1400" dirty="0">
                <a:latin typeface="微软雅黑" panose="020B0503020204020204" pitchFamily="34" charset="-122"/>
                <a:ea typeface="微软雅黑" panose="020B0503020204020204" pitchFamily="34" charset="-122"/>
              </a:rPr>
              <a:t>2018</a:t>
            </a:r>
            <a:r>
              <a:rPr lang="zh-CN" altLang="en-US" sz="1400" dirty="0">
                <a:latin typeface="微软雅黑" panose="020B0503020204020204" pitchFamily="34" charset="-122"/>
                <a:ea typeface="微软雅黑" panose="020B0503020204020204" pitchFamily="34" charset="-122"/>
              </a:rPr>
              <a:t>年</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月</a:t>
            </a:r>
            <a:r>
              <a:rPr lang="en-US" altLang="zh-CN" sz="1400" dirty="0">
                <a:latin typeface="微软雅黑" panose="020B0503020204020204" pitchFamily="34" charset="-122"/>
                <a:ea typeface="微软雅黑" panose="020B0503020204020204" pitchFamily="34" charset="-122"/>
              </a:rPr>
              <a:t>8</a:t>
            </a:r>
            <a:r>
              <a:rPr lang="zh-CN" altLang="en-US" sz="1400" dirty="0">
                <a:latin typeface="微软雅黑" panose="020B0503020204020204" pitchFamily="34" charset="-122"/>
                <a:ea typeface="微软雅黑" panose="020B0503020204020204" pitchFamily="34" charset="-122"/>
              </a:rPr>
              <a:t>日由企鹅医生与杏仁医生合并的集团公司。公司一直在加速布局线上线下联动的大健康服务体系，“全科诊所</a:t>
            </a:r>
            <a:r>
              <a:rPr lang="en-US" altLang="zh-CN" sz="1400" dirty="0">
                <a:latin typeface="微软雅黑" panose="020B0503020204020204" pitchFamily="34" charset="-122"/>
                <a:ea typeface="微软雅黑" panose="020B0503020204020204" pitchFamily="34" charset="-122"/>
              </a:rPr>
              <a:t>+</a:t>
            </a:r>
            <a:r>
              <a:rPr lang="zh-CN" altLang="en-US" sz="1400" dirty="0">
                <a:latin typeface="微软雅黑" panose="020B0503020204020204" pitchFamily="34" charset="-122"/>
                <a:ea typeface="微软雅黑" panose="020B0503020204020204" pitchFamily="34" charset="-122"/>
              </a:rPr>
              <a:t>日间手术中心”的模式实现了针对医生需求和患者流量的递进分发。</a:t>
            </a:r>
          </a:p>
        </p:txBody>
      </p:sp>
      <p:sp>
        <p:nvSpPr>
          <p:cNvPr id="19" name="文本框 18">
            <a:extLst>
              <a:ext uri="{FF2B5EF4-FFF2-40B4-BE49-F238E27FC236}">
                <a16:creationId xmlns:a16="http://schemas.microsoft.com/office/drawing/2014/main" id="{CA460B12-C4AF-4840-9B98-9F369DDCC9AC}"/>
              </a:ext>
            </a:extLst>
          </p:cNvPr>
          <p:cNvSpPr txBox="1"/>
          <p:nvPr/>
        </p:nvSpPr>
        <p:spPr>
          <a:xfrm>
            <a:off x="6615895"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a:extLst>
              <a:ext uri="{FF2B5EF4-FFF2-40B4-BE49-F238E27FC236}">
                <a16:creationId xmlns:a16="http://schemas.microsoft.com/office/drawing/2014/main" id="{4C0864F6-C388-4FF3-B753-5EF9AD00DCA5}"/>
              </a:ext>
            </a:extLst>
          </p:cNvPr>
          <p:cNvSpPr txBox="1"/>
          <p:nvPr/>
        </p:nvSpPr>
        <p:spPr>
          <a:xfrm>
            <a:off x="6615895" y="1880991"/>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20 </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1" name="文本框 20">
            <a:extLst>
              <a:ext uri="{FF2B5EF4-FFF2-40B4-BE49-F238E27FC236}">
                <a16:creationId xmlns:a16="http://schemas.microsoft.com/office/drawing/2014/main" id="{6AF2ED2C-C0CC-4863-96F5-96F8D7138B67}"/>
              </a:ext>
            </a:extLst>
          </p:cNvPr>
          <p:cNvSpPr txBox="1"/>
          <p:nvPr/>
        </p:nvSpPr>
        <p:spPr>
          <a:xfrm>
            <a:off x="6573418" y="2795185"/>
            <a:ext cx="123623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2.5</a:t>
            </a:r>
            <a:r>
              <a:rPr lang="en-US" altLang="zh-CN" sz="2400" dirty="0">
                <a:latin typeface="Arial" panose="020B0604020202020204" pitchFamily="34" charset="0"/>
                <a:cs typeface="Arial" panose="020B0604020202020204" pitchFamily="34" charset="0"/>
              </a:rPr>
              <a:t> </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a:extLst>
              <a:ext uri="{FF2B5EF4-FFF2-40B4-BE49-F238E27FC236}">
                <a16:creationId xmlns:a16="http://schemas.microsoft.com/office/drawing/2014/main" id="{E1DAC58A-D651-43D4-9896-9B484679BCC5}"/>
              </a:ext>
            </a:extLst>
          </p:cNvPr>
          <p:cNvSpPr txBox="1"/>
          <p:nvPr/>
        </p:nvSpPr>
        <p:spPr>
          <a:xfrm>
            <a:off x="6573418" y="3817977"/>
            <a:ext cx="123623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2.5 </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AD1099B5-67DA-4F97-904E-73E63AE94C83}"/>
              </a:ext>
            </a:extLst>
          </p:cNvPr>
          <p:cNvSpPr txBox="1"/>
          <p:nvPr/>
        </p:nvSpPr>
        <p:spPr>
          <a:xfrm>
            <a:off x="6658374" y="5161682"/>
            <a:ext cx="1236236"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1.5 </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p>
        </p:txBody>
      </p:sp>
      <p:sp>
        <p:nvSpPr>
          <p:cNvPr id="24" name="文本框 23">
            <a:extLst>
              <a:ext uri="{FF2B5EF4-FFF2-40B4-BE49-F238E27FC236}">
                <a16:creationId xmlns:a16="http://schemas.microsoft.com/office/drawing/2014/main" id="{69DBDD66-7B8E-47A7-970C-7B36A625FE9A}"/>
              </a:ext>
            </a:extLst>
          </p:cNvPr>
          <p:cNvSpPr txBox="1"/>
          <p:nvPr/>
        </p:nvSpPr>
        <p:spPr>
          <a:xfrm>
            <a:off x="8151893" y="1892706"/>
            <a:ext cx="389850"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A</a:t>
            </a:r>
          </a:p>
        </p:txBody>
      </p:sp>
      <p:sp>
        <p:nvSpPr>
          <p:cNvPr id="25" name="文本框 24">
            <a:extLst>
              <a:ext uri="{FF2B5EF4-FFF2-40B4-BE49-F238E27FC236}">
                <a16:creationId xmlns:a16="http://schemas.microsoft.com/office/drawing/2014/main" id="{41832E6A-3D87-46D3-B658-81FAB633494C}"/>
              </a:ext>
            </a:extLst>
          </p:cNvPr>
          <p:cNvSpPr txBox="1"/>
          <p:nvPr/>
        </p:nvSpPr>
        <p:spPr>
          <a:xfrm>
            <a:off x="8142709" y="5207885"/>
            <a:ext cx="569387"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B+</a:t>
            </a:r>
          </a:p>
        </p:txBody>
      </p:sp>
      <p:sp>
        <p:nvSpPr>
          <p:cNvPr id="26" name="文本框 25">
            <a:extLst>
              <a:ext uri="{FF2B5EF4-FFF2-40B4-BE49-F238E27FC236}">
                <a16:creationId xmlns:a16="http://schemas.microsoft.com/office/drawing/2014/main" id="{07990EBC-AC2D-40D2-A26A-6953C72EC25C}"/>
              </a:ext>
            </a:extLst>
          </p:cNvPr>
          <p:cNvSpPr txBox="1"/>
          <p:nvPr/>
        </p:nvSpPr>
        <p:spPr>
          <a:xfrm>
            <a:off x="7859119" y="3817978"/>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Strategy</a:t>
            </a:r>
            <a:endParaRPr lang="zh-CN" altLang="en-US" sz="1400" dirty="0">
              <a:latin typeface="微软雅黑" panose="020B0503020204020204" pitchFamily="34" charset="-122"/>
              <a:ea typeface="微软雅黑" panose="020B0503020204020204" pitchFamily="34" charset="-122"/>
            </a:endParaRPr>
          </a:p>
        </p:txBody>
      </p:sp>
      <p:sp>
        <p:nvSpPr>
          <p:cNvPr id="27" name="文本框 26">
            <a:extLst>
              <a:ext uri="{FF2B5EF4-FFF2-40B4-BE49-F238E27FC236}">
                <a16:creationId xmlns:a16="http://schemas.microsoft.com/office/drawing/2014/main" id="{5401FAD4-9E0F-47D2-9484-47C7DA808EB3}"/>
              </a:ext>
            </a:extLst>
          </p:cNvPr>
          <p:cNvSpPr txBox="1"/>
          <p:nvPr/>
        </p:nvSpPr>
        <p:spPr>
          <a:xfrm>
            <a:off x="7859119" y="1377868"/>
            <a:ext cx="1107996" cy="369332"/>
          </a:xfrm>
          <a:prstGeom prst="rect">
            <a:avLst/>
          </a:prstGeom>
          <a:noFill/>
        </p:spPr>
        <p:txBody>
          <a:bodyPr wrap="none"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8" name="文本框 27">
            <a:extLst>
              <a:ext uri="{FF2B5EF4-FFF2-40B4-BE49-F238E27FC236}">
                <a16:creationId xmlns:a16="http://schemas.microsoft.com/office/drawing/2014/main" id="{45388FC1-D4B3-4D0B-BBF7-57384EC21CF5}"/>
              </a:ext>
            </a:extLst>
          </p:cNvPr>
          <p:cNvSpPr txBox="1"/>
          <p:nvPr/>
        </p:nvSpPr>
        <p:spPr>
          <a:xfrm>
            <a:off x="8112457" y="2774827"/>
            <a:ext cx="40748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cs typeface="Arial" panose="020B0604020202020204" pitchFamily="34" charset="0"/>
              </a:rPr>
              <a:t>C</a:t>
            </a:r>
          </a:p>
        </p:txBody>
      </p:sp>
    </p:spTree>
    <p:extLst>
      <p:ext uri="{BB962C8B-B14F-4D97-AF65-F5344CB8AC3E}">
        <p14:creationId xmlns:p14="http://schemas.microsoft.com/office/powerpoint/2010/main" val="224060752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35B7CC29-2E8C-4A43-9311-BD4B993B79FB}"/>
              </a:ext>
            </a:extLst>
          </p:cNvPr>
          <p:cNvGrpSpPr/>
          <p:nvPr/>
        </p:nvGrpSpPr>
        <p:grpSpPr>
          <a:xfrm>
            <a:off x="771624" y="1155525"/>
            <a:ext cx="3262990" cy="369870"/>
            <a:chOff x="7155445" y="740531"/>
            <a:chExt cx="3098164" cy="369870"/>
          </a:xfrm>
        </p:grpSpPr>
        <p:sp>
          <p:nvSpPr>
            <p:cNvPr id="3" name="矩形 2">
              <a:extLst>
                <a:ext uri="{FF2B5EF4-FFF2-40B4-BE49-F238E27FC236}">
                  <a16:creationId xmlns:a16="http://schemas.microsoft.com/office/drawing/2014/main" id="{050F3980-F90D-49E0-BEF0-BDF3A88D47F6}"/>
                </a:ext>
              </a:extLst>
            </p:cNvPr>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投资规模超</a:t>
              </a:r>
              <a:r>
                <a:rPr lang="en-US" altLang="zh-CN" dirty="0">
                  <a:latin typeface="微软雅黑" panose="020B0503020204020204" pitchFamily="34" charset="-122"/>
                  <a:ea typeface="微软雅黑" panose="020B0503020204020204" pitchFamily="34" charset="-122"/>
                </a:rPr>
                <a:t>6</a:t>
              </a:r>
              <a:r>
                <a:rPr lang="zh-CN" altLang="en-US" dirty="0">
                  <a:latin typeface="微软雅黑" panose="020B0503020204020204" pitchFamily="34" charset="-122"/>
                  <a:ea typeface="微软雅黑" panose="020B0503020204020204" pitchFamily="34" charset="-122"/>
                </a:rPr>
                <a:t>亿元的案例</a:t>
              </a:r>
            </a:p>
          </p:txBody>
        </p:sp>
        <p:sp>
          <p:nvSpPr>
            <p:cNvPr id="4" name="等腰三角形 3">
              <a:extLst>
                <a:ext uri="{FF2B5EF4-FFF2-40B4-BE49-F238E27FC236}">
                  <a16:creationId xmlns:a16="http://schemas.microsoft.com/office/drawing/2014/main" id="{A6E43E9C-9EE8-4DD6-81DA-BBC14A3B7786}"/>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32" name="图片 31">
            <a:extLst>
              <a:ext uri="{FF2B5EF4-FFF2-40B4-BE49-F238E27FC236}">
                <a16:creationId xmlns:a16="http://schemas.microsoft.com/office/drawing/2014/main" id="{BA29436A-1F11-4D33-BBCA-F9E93A1F6955}"/>
              </a:ext>
            </a:extLst>
          </p:cNvPr>
          <p:cNvPicPr>
            <a:picLocks noChangeAspect="1"/>
          </p:cNvPicPr>
          <p:nvPr/>
        </p:nvPicPr>
        <p:blipFill>
          <a:blip r:embed="rId3"/>
          <a:stretch>
            <a:fillRect/>
          </a:stretch>
        </p:blipFill>
        <p:spPr>
          <a:xfrm>
            <a:off x="771624" y="1988815"/>
            <a:ext cx="7628925" cy="3438631"/>
          </a:xfrm>
          <a:prstGeom prst="rect">
            <a:avLst/>
          </a:prstGeom>
        </p:spPr>
      </p:pic>
    </p:spTree>
    <p:extLst>
      <p:ext uri="{BB962C8B-B14F-4D97-AF65-F5344CB8AC3E}">
        <p14:creationId xmlns:p14="http://schemas.microsoft.com/office/powerpoint/2010/main" val="1876261692"/>
      </p:ext>
    </p:extLst>
  </p:cSld>
  <p:clrMapOvr>
    <a:masterClrMapping/>
  </p:clrMapOvr>
  <p:transition>
    <p:wipe dir="r"/>
  </p:transition>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1_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1_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1_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1_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12510</TotalTime>
  <Words>1520</Words>
  <Application>Microsoft Office PowerPoint</Application>
  <PresentationFormat>全屏显示(4:3)</PresentationFormat>
  <Paragraphs>110</Paragraphs>
  <Slides>18</Slides>
  <Notes>4</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18</vt:i4>
      </vt:variant>
    </vt:vector>
  </HeadingPairs>
  <TitlesOfParts>
    <vt:vector size="34" baseType="lpstr">
      <vt:lpstr>等线</vt:lpstr>
      <vt:lpstr>等线 Light</vt:lpstr>
      <vt:lpstr>黑体</vt:lpstr>
      <vt:lpstr>华文新魏</vt:lpstr>
      <vt:lpstr>微软雅黑</vt:lpstr>
      <vt:lpstr>幼圆</vt:lpstr>
      <vt:lpstr>Arial</vt:lpstr>
      <vt:lpstr>Calibri</vt:lpstr>
      <vt:lpstr>Calibri Light</vt:lpstr>
      <vt:lpstr>Times New Roman</vt:lpstr>
      <vt:lpstr>Verdana</vt:lpstr>
      <vt:lpstr>Wingdings</vt:lpstr>
      <vt:lpstr>Office 主题​​</vt:lpstr>
      <vt:lpstr>1_融客投资PPT模板</vt:lpstr>
      <vt:lpstr>融客PPT模板</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SYN GE</dc:creator>
  <cp:lastModifiedBy>Xue, Yong</cp:lastModifiedBy>
  <cp:revision>434</cp:revision>
  <dcterms:created xsi:type="dcterms:W3CDTF">2018-03-11T13:30:51Z</dcterms:created>
  <dcterms:modified xsi:type="dcterms:W3CDTF">2019-05-13T02:11:19Z</dcterms:modified>
</cp:coreProperties>
</file>