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2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</p:sldMasterIdLst>
  <p:notesMasterIdLst>
    <p:notesMasterId r:id="rId35"/>
  </p:notesMasterIdLst>
  <p:handoutMasterIdLst>
    <p:handoutMasterId r:id="rId36"/>
  </p:handoutMasterIdLst>
  <p:sldIdLst>
    <p:sldId id="256" r:id="rId9"/>
    <p:sldId id="450" r:id="rId10"/>
    <p:sldId id="378" r:id="rId11"/>
    <p:sldId id="442" r:id="rId12"/>
    <p:sldId id="436" r:id="rId13"/>
    <p:sldId id="405" r:id="rId14"/>
    <p:sldId id="416" r:id="rId15"/>
    <p:sldId id="439" r:id="rId16"/>
    <p:sldId id="437" r:id="rId17"/>
    <p:sldId id="400" r:id="rId18"/>
    <p:sldId id="396" r:id="rId19"/>
    <p:sldId id="430" r:id="rId20"/>
    <p:sldId id="452" r:id="rId21"/>
    <p:sldId id="372" r:id="rId22"/>
    <p:sldId id="320" r:id="rId23"/>
    <p:sldId id="443" r:id="rId24"/>
    <p:sldId id="447" r:id="rId25"/>
    <p:sldId id="364" r:id="rId26"/>
    <p:sldId id="449" r:id="rId27"/>
    <p:sldId id="451" r:id="rId28"/>
    <p:sldId id="441" r:id="rId29"/>
    <p:sldId id="445" r:id="rId30"/>
    <p:sldId id="446" r:id="rId31"/>
    <p:sldId id="423" r:id="rId32"/>
    <p:sldId id="425" r:id="rId33"/>
    <p:sldId id="390" r:id="rId34"/>
  </p:sldIdLst>
  <p:sldSz cx="9144000" cy="6858000" type="screen4x3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00"/>
    <a:srgbClr val="2343E7"/>
    <a:srgbClr val="33CC33"/>
    <a:srgbClr val="CC0000"/>
    <a:srgbClr val="FF9900"/>
    <a:srgbClr val="C0C0C0"/>
    <a:srgbClr val="00FF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86372" autoAdjust="0"/>
  </p:normalViewPr>
  <p:slideViewPr>
    <p:cSldViewPr>
      <p:cViewPr varScale="1">
        <p:scale>
          <a:sx n="67" d="100"/>
          <a:sy n="67" d="100"/>
        </p:scale>
        <p:origin x="1208" y="56"/>
      </p:cViewPr>
      <p:guideLst>
        <p:guide orient="horz" pos="2160"/>
        <p:guide pos="28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32431;&#30495;&#21892;&#33391;\Desktop\&#34701;&#23458;\2019\&#26376;&#25253;\2019&#24180;3&#26376;\&#35299;&#31105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开始流通市值(万元)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7293-438B-8904-55F29AD61470}"/>
              </c:ext>
            </c:extLst>
          </c:dPt>
          <c:cat>
            <c:numRef>
              <c:f>Sheet1!$F$2:$F$13</c:f>
              <c:numCache>
                <c:formatCode>General</c:formatCode>
                <c:ptCount val="12"/>
                <c:pt idx="0">
                  <c:v>20190131</c:v>
                </c:pt>
                <c:pt idx="1">
                  <c:v>20190228</c:v>
                </c:pt>
                <c:pt idx="2">
                  <c:v>20190331</c:v>
                </c:pt>
                <c:pt idx="3">
                  <c:v>20190430</c:v>
                </c:pt>
                <c:pt idx="4">
                  <c:v>20190531</c:v>
                </c:pt>
                <c:pt idx="5">
                  <c:v>20190630</c:v>
                </c:pt>
                <c:pt idx="6">
                  <c:v>20190731</c:v>
                </c:pt>
                <c:pt idx="7">
                  <c:v>20190831</c:v>
                </c:pt>
                <c:pt idx="8">
                  <c:v>20190930</c:v>
                </c:pt>
                <c:pt idx="9">
                  <c:v>20191031</c:v>
                </c:pt>
                <c:pt idx="10">
                  <c:v>20191130</c:v>
                </c:pt>
                <c:pt idx="11">
                  <c:v>20191231</c:v>
                </c:pt>
              </c:numCache>
            </c:num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2630.7389840000001</c:v>
                </c:pt>
                <c:pt idx="1">
                  <c:v>1556.0795679999999</c:v>
                </c:pt>
                <c:pt idx="2">
                  <c:v>1585.643202</c:v>
                </c:pt>
                <c:pt idx="3">
                  <c:v>2996.1814089999998</c:v>
                </c:pt>
                <c:pt idx="4">
                  <c:v>2856.415724</c:v>
                </c:pt>
                <c:pt idx="5">
                  <c:v>4029.6270340000005</c:v>
                </c:pt>
                <c:pt idx="6">
                  <c:v>2970.3686050000001</c:v>
                </c:pt>
                <c:pt idx="7">
                  <c:v>3292.7668060000001</c:v>
                </c:pt>
                <c:pt idx="8">
                  <c:v>2396.6526389999999</c:v>
                </c:pt>
                <c:pt idx="9">
                  <c:v>3104.2176960000002</c:v>
                </c:pt>
                <c:pt idx="10">
                  <c:v>3169.8436839999999</c:v>
                </c:pt>
                <c:pt idx="11">
                  <c:v>3533.0969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3-438B-8904-55F29AD61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49645952"/>
        <c:axId val="349644312"/>
      </c:barChart>
      <c:catAx>
        <c:axId val="34964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9644312"/>
        <c:crosses val="autoZero"/>
        <c:auto val="1"/>
        <c:lblAlgn val="ctr"/>
        <c:lblOffset val="100"/>
        <c:noMultiLvlLbl val="0"/>
      </c:catAx>
      <c:valAx>
        <c:axId val="349644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964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215BADB-7DCD-49BC-AB0D-9367CFBA6A16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81868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BB07F69-7155-447B-AE34-68A3E3683DC8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540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57406-4E3C-4C33-9D93-C975F75BA8E2}" type="slidenum">
              <a:rPr lang="zh-CN" altLang="en-US" smtClean="0">
                <a:latin typeface="Arial" panose="020B0604020202020204" pitchFamily="34" charset="0"/>
              </a:rPr>
              <a:t>1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BF4F9-9AEE-448D-B3EC-3F52BE76B531}" type="slidenum">
              <a:rPr lang="zh-CN" altLang="en-US" smtClean="0">
                <a:latin typeface="Arial" panose="020B0604020202020204" pitchFamily="34" charset="0"/>
              </a:rPr>
              <a:t>11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FD96F-1CBF-4627-98CC-F89080831901}" type="slidenum">
              <a:rPr lang="zh-CN" altLang="en-US" smtClean="0">
                <a:latin typeface="Arial" panose="020B0604020202020204" pitchFamily="34" charset="0"/>
              </a:rPr>
              <a:t>12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2822E-C16A-46B9-9217-5699FA279432}" type="slidenum">
              <a:rPr lang="zh-CN" altLang="en-US" smtClean="0">
                <a:latin typeface="Arial" panose="020B0604020202020204" pitchFamily="34" charset="0"/>
              </a:rPr>
              <a:t>14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4A8D8-6A62-4928-A7F1-BD1541A69352}" type="slidenum">
              <a:rPr lang="zh-CN" altLang="en-US" smtClean="0">
                <a:latin typeface="Arial" panose="020B0604020202020204" pitchFamily="34" charset="0"/>
              </a:rPr>
              <a:t>15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8A664-25E9-481E-A125-881D4B0EE505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E9EE6-3BE6-4A8C-80A8-52CBE14B2DCB}" type="slidenum">
              <a:rPr lang="zh-CN" altLang="en-US" smtClean="0">
                <a:latin typeface="Arial" panose="020B0604020202020204" pitchFamily="34" charset="0"/>
              </a:rPr>
              <a:t>18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102CD48E-DF1A-40EA-893E-43C78C7B8506}" type="slidenum">
              <a:rPr lang="zh-CN" altLang="en-US" sz="1200">
                <a:solidFill>
                  <a:srgbClr val="000000"/>
                </a:solidFill>
              </a:rPr>
              <a:t>21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algn="r" defTabSz="915670"/>
            <a:fld id="{54EC2046-CBD9-49BA-BD82-23E1D28F573E}" type="slidenum">
              <a:rPr lang="zh-CN" altLang="en-US" sz="1200">
                <a:solidFill>
                  <a:srgbClr val="000000"/>
                </a:solidFill>
              </a:rPr>
              <a:t>24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algn="r" defTabSz="915670"/>
            <a:fld id="{B66FD792-C4C0-47E5-9BDE-FF08C9B884DB}" type="slidenum">
              <a:rPr lang="zh-CN" altLang="en-US" sz="1200">
                <a:solidFill>
                  <a:srgbClr val="000000"/>
                </a:solidFill>
              </a:rPr>
              <a:t>25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57406-4E3C-4C33-9D93-C975F75BA8E2}" type="slidenum">
              <a:rPr lang="zh-CN" altLang="en-US" smtClean="0">
                <a:latin typeface="Arial" panose="020B0604020202020204" pitchFamily="34" charset="0"/>
              </a:rPr>
              <a:t>2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269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EE980-A0B8-4EF9-B18B-052D2CC2DFAA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26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D1252-F4D2-4957-B2AF-B15F6A231658}" type="slidenum">
              <a:rPr lang="zh-CN" altLang="en-US" smtClean="0">
                <a:latin typeface="Arial" panose="020B0604020202020204" pitchFamily="34" charset="0"/>
              </a:rPr>
              <a:t>3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3E6D2-58B9-44CA-9DA2-F9D516F0FA5C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AB647-5434-4ABC-A07D-364031E59BF1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4F239-2C94-4817-927E-CC75FBAA7CF6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7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FC64E-0477-46FF-A69A-C14BF260A05B}" type="slidenum">
              <a:rPr lang="zh-CN" altLang="en-US" smtClean="0">
                <a:latin typeface="Arial" panose="020B0604020202020204" pitchFamily="34" charset="0"/>
              </a:rPr>
              <a:t>8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52DA10-8DE6-4A6A-9726-E43521613602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t>9</a:t>
            </a:fld>
            <a:endParaRPr lang="en-US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B8B10-1324-4A89-B636-E7B912D32726}" type="slidenum">
              <a:rPr lang="zh-CN" altLang="en-US" smtClean="0">
                <a:latin typeface="Arial" panose="020B0604020202020204" pitchFamily="34" charset="0"/>
              </a:rPr>
              <a:t>10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60325" y="6577013"/>
            <a:ext cx="2208213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418147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90838" y="4637088"/>
            <a:ext cx="4319587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73375" y="4098925"/>
            <a:ext cx="4321175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331913" y="1773238"/>
            <a:ext cx="66294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" descr="rk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181475"/>
            <a:ext cx="7239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5" descr="top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6" descr="bott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2890838" y="4637088"/>
            <a:ext cx="4319587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99CCFF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7" name="Text Box 38"/>
          <p:cNvSpPr txBox="1">
            <a:spLocks noChangeArrowheads="1"/>
          </p:cNvSpPr>
          <p:nvPr/>
        </p:nvSpPr>
        <p:spPr bwMode="auto">
          <a:xfrm>
            <a:off x="2873375" y="4098925"/>
            <a:ext cx="4321175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60325" y="6577013"/>
            <a:ext cx="2208213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331913" y="1773238"/>
            <a:ext cx="66294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103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7507288" y="6462713"/>
            <a:ext cx="1025525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</a:p>
        </p:txBody>
      </p:sp>
      <p:pic>
        <p:nvPicPr>
          <p:cNvPr id="2054" name="Picture 39" descr="招牌设计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83488" y="6524625"/>
            <a:ext cx="3016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3075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3077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0CDF9D1D-20C4-4766-A44E-EC70D926B038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3078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3080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4102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5126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370013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615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7171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7173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C5FD946-661B-437A-9DDE-DB12AF003D33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7174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7176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Bottomband"/>
          <p:cNvSpPr>
            <a:spLocks noChangeArrowheads="1"/>
          </p:cNvSpPr>
          <p:nvPr/>
        </p:nvSpPr>
        <p:spPr bwMode="invGray">
          <a:xfrm>
            <a:off x="0" y="6477000"/>
            <a:ext cx="8558213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8195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9144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8197" name="SBottomSquare"/>
          <p:cNvSpPr>
            <a:spLocks noChangeArrowheads="1"/>
          </p:cNvSpPr>
          <p:nvPr/>
        </p:nvSpPr>
        <p:spPr bwMode="invGray">
          <a:xfrm>
            <a:off x="8604250" y="6477000"/>
            <a:ext cx="539750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57F66C6-05BD-4207-A1CC-58C06293C038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8198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24700" y="6540500"/>
            <a:ext cx="277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7378700" y="6532563"/>
            <a:ext cx="1752600" cy="3206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8200" name="Rectangle 38"/>
          <p:cNvSpPr>
            <a:spLocks noChangeArrowheads="1"/>
          </p:cNvSpPr>
          <p:nvPr/>
        </p:nvSpPr>
        <p:spPr bwMode="auto">
          <a:xfrm>
            <a:off x="-12700" y="6524625"/>
            <a:ext cx="2208213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2E428EFC-0691-4D37-94D8-7C8577263D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59906" y="1556792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40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40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融客月报</a:t>
            </a:r>
            <a:r>
              <a:rPr lang="en-US" altLang="zh-CN" sz="40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4000" b="1">
              <a:solidFill>
                <a:srgbClr val="CC0000"/>
              </a:solidFill>
              <a:latin typeface="幼圆" panose="020105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0CF714A-A069-4CF3-B772-1CF5777179F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9512" y="2179092"/>
            <a:ext cx="8370614" cy="2492990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600">
                <a:solidFill>
                  <a:srgbClr val="777777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                   </a:t>
            </a: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>
                <a:solidFill>
                  <a:srgbClr val="777777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</a:t>
            </a:r>
            <a:r>
              <a:rPr lang="en-US" altLang="zh-CN" sz="180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1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私募股权投资市场（</a:t>
            </a:r>
            <a:r>
              <a:rPr lang="en-US" altLang="zh-CN" sz="1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en-US" sz="1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月）</a:t>
            </a:r>
            <a:endParaRPr lang="en-US" altLang="zh-CN" sz="1800">
              <a:solidFill>
                <a:srgbClr val="77777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——</a:t>
            </a:r>
            <a:r>
              <a:rPr lang="zh-CN" altLang="en-US" sz="1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二级市场（</a:t>
            </a:r>
            <a:r>
              <a:rPr lang="en-US" altLang="zh-CN" sz="1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2019</a:t>
            </a:r>
            <a:r>
              <a:rPr lang="zh-CN" altLang="en-US" sz="1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1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800" b="1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月）</a:t>
            </a:r>
          </a:p>
          <a:p>
            <a:pPr eaLnBrk="0" hangingPunct="0">
              <a:spcBef>
                <a:spcPct val="50000"/>
              </a:spcBef>
            </a:pPr>
            <a:endParaRPr lang="zh-CN" altLang="en-US" sz="4000" b="1">
              <a:solidFill>
                <a:srgbClr val="000099"/>
              </a:solidFill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全市场解禁规模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40E6581-D6C9-4B9C-A6C1-E6F0B9A0CBEB}"/>
              </a:ext>
            </a:extLst>
          </p:cNvPr>
          <p:cNvSpPr txBox="1"/>
          <p:nvPr/>
        </p:nvSpPr>
        <p:spPr bwMode="auto">
          <a:xfrm>
            <a:off x="2627784" y="5661248"/>
            <a:ext cx="43380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月市场解禁市值</a:t>
            </a:r>
            <a:r>
              <a:rPr lang="en-US" altLang="zh-CN" sz="2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1585.64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3D2ABE4E-F025-4463-81F1-DCA000361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075559"/>
              </p:ext>
            </p:extLst>
          </p:nvPr>
        </p:nvGraphicFramePr>
        <p:xfrm>
          <a:off x="827584" y="1183010"/>
          <a:ext cx="727280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大宗交易统计及折价率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8956FC1-C877-4EB8-B691-C84D3B8E543A}"/>
              </a:ext>
            </a:extLst>
          </p:cNvPr>
          <p:cNvSpPr txBox="1"/>
          <p:nvPr/>
        </p:nvSpPr>
        <p:spPr bwMode="auto">
          <a:xfrm>
            <a:off x="560259" y="5297432"/>
            <a:ext cx="1633781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月大宗市场</a:t>
            </a:r>
            <a:endParaRPr lang="en-US" altLang="zh-CN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总成交额</a:t>
            </a:r>
            <a:endParaRPr lang="en-US" altLang="zh-CN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377.54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9A51E5C-5B07-4692-8493-B9969CD369A4}"/>
              </a:ext>
            </a:extLst>
          </p:cNvPr>
          <p:cNvSpPr txBox="1"/>
          <p:nvPr/>
        </p:nvSpPr>
        <p:spPr bwMode="auto">
          <a:xfrm>
            <a:off x="2539394" y="5373550"/>
            <a:ext cx="1633781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较上月</a:t>
            </a:r>
            <a:endParaRPr lang="en-US" altLang="zh-CN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122.15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567DF40D-B3B9-412A-A336-038BA1F9D0EC}"/>
              </a:ext>
            </a:extLst>
          </p:cNvPr>
          <p:cNvSpPr/>
          <p:nvPr/>
        </p:nvSpPr>
        <p:spPr bwMode="auto">
          <a:xfrm rot="10800000">
            <a:off x="2259256" y="5566927"/>
            <a:ext cx="288032" cy="576064"/>
          </a:xfrm>
          <a:prstGeom prst="upArrow">
            <a:avLst/>
          </a:prstGeom>
          <a:solidFill>
            <a:srgbClr val="000066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B997EAD-0F26-42F9-BEAA-A9EF12D26726}"/>
              </a:ext>
            </a:extLst>
          </p:cNvPr>
          <p:cNvSpPr txBox="1"/>
          <p:nvPr/>
        </p:nvSpPr>
        <p:spPr bwMode="auto">
          <a:xfrm>
            <a:off x="5220072" y="5335411"/>
            <a:ext cx="1604927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月大宗市场</a:t>
            </a:r>
            <a:endParaRPr lang="en-US" altLang="zh-CN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平均折价率</a:t>
            </a:r>
            <a:endParaRPr lang="en-US" altLang="zh-CN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7.02%</a:t>
            </a:r>
            <a:endParaRPr lang="zh-CN" altLang="en-US" sz="24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4088BF3-AF04-4CD6-A94E-22B6AE1F3C9B}"/>
              </a:ext>
            </a:extLst>
          </p:cNvPr>
          <p:cNvSpPr txBox="1"/>
          <p:nvPr/>
        </p:nvSpPr>
        <p:spPr bwMode="auto">
          <a:xfrm>
            <a:off x="7236296" y="5451320"/>
            <a:ext cx="1196161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较上月</a:t>
            </a:r>
            <a:endParaRPr lang="en-US" altLang="zh-CN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2.07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pct</a:t>
            </a:r>
            <a:endParaRPr lang="zh-CN" altLang="en-US" sz="2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5" name="箭头: 上 14">
            <a:extLst>
              <a:ext uri="{FF2B5EF4-FFF2-40B4-BE49-F238E27FC236}">
                <a16:creationId xmlns:a16="http://schemas.microsoft.com/office/drawing/2014/main" id="{FC61938E-EB92-4E8E-BCF7-497F1015F4B7}"/>
              </a:ext>
            </a:extLst>
          </p:cNvPr>
          <p:cNvSpPr/>
          <p:nvPr/>
        </p:nvSpPr>
        <p:spPr bwMode="auto">
          <a:xfrm>
            <a:off x="6948264" y="5660265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1D5723E-2DFE-4B3F-B4AC-6381C9785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83585"/>
            <a:ext cx="6873291" cy="39203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融资融券余额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394C8C2-76AE-4AE9-9780-DC48BA3D5073}"/>
              </a:ext>
            </a:extLst>
          </p:cNvPr>
          <p:cNvSpPr txBox="1"/>
          <p:nvPr/>
        </p:nvSpPr>
        <p:spPr bwMode="auto">
          <a:xfrm>
            <a:off x="1187624" y="5589240"/>
            <a:ext cx="2393869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月，沪深两融余额</a:t>
            </a:r>
            <a:r>
              <a:rPr lang="en-US" altLang="zh-CN" sz="2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9222.47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亿元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8EAADBA-2FD0-4822-A8C6-C0A9CF92DD52}"/>
              </a:ext>
            </a:extLst>
          </p:cNvPr>
          <p:cNvSpPr txBox="1"/>
          <p:nvPr/>
        </p:nvSpPr>
        <p:spPr bwMode="auto">
          <a:xfrm>
            <a:off x="5724128" y="5569532"/>
            <a:ext cx="2393869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较上月</a:t>
            </a:r>
            <a:endParaRPr lang="en-US" altLang="zh-CN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14.61%</a:t>
            </a:r>
            <a:endParaRPr lang="zh-CN" altLang="en-US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箭头: 上 8">
            <a:extLst>
              <a:ext uri="{FF2B5EF4-FFF2-40B4-BE49-F238E27FC236}">
                <a16:creationId xmlns:a16="http://schemas.microsoft.com/office/drawing/2014/main" id="{D0D8EEB2-A4F1-4AB8-A5AF-5D811720E6D5}"/>
              </a:ext>
            </a:extLst>
          </p:cNvPr>
          <p:cNvSpPr/>
          <p:nvPr/>
        </p:nvSpPr>
        <p:spPr bwMode="auto">
          <a:xfrm>
            <a:off x="5526860" y="5666220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14B5EB6-FF63-4688-B77D-2DE835FD9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87463"/>
            <a:ext cx="7243862" cy="413005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745DDC8-A56B-4C25-9A28-9EEA8A28C53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商品期货合约概览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13A2785-CEE6-4440-A1D6-85D211AE5B91}"/>
              </a:ext>
            </a:extLst>
          </p:cNvPr>
          <p:cNvSpPr txBox="1"/>
          <p:nvPr/>
        </p:nvSpPr>
        <p:spPr bwMode="auto">
          <a:xfrm>
            <a:off x="282298" y="5098937"/>
            <a:ext cx="8231187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割胶季临近叠加需求端乏力，胶市基本面不佳，橡胶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1905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合约呈现快速回落走势，至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11180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元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/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吨方止跌企稳。之后虽迎来超跌反弹走势，但空头持仓力度仍大于多头，多头继续推涨的信心不强，预计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4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月橡胶价格上涨压力仍较大。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65BE79E-5C2C-4E22-B19D-1467B0954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98" y="1281939"/>
            <a:ext cx="8565622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7881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本月两市市值前十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109557"/>
              </p:ext>
            </p:extLst>
          </p:nvPr>
        </p:nvGraphicFramePr>
        <p:xfrm>
          <a:off x="1270" y="814705"/>
          <a:ext cx="9142095" cy="6083306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4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0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9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沪市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>
                          <a:latin typeface="+mn-ea"/>
                          <a:ea typeface="+mn-ea"/>
                        </a:rPr>
                        <a:t>市值（亿）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深市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600" u="none" strike="noStrike"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u="none" strike="noStrike">
                          <a:latin typeface="+mn-ea"/>
                          <a:ea typeface="+mn-ea"/>
                        </a:rPr>
                        <a:t>市值（亿）</a:t>
                      </a:r>
                    </a:p>
                    <a:p>
                      <a:pPr algn="ctr" fontAlgn="ctr"/>
                      <a:endParaRPr lang="zh-CN" altLang="en-US" sz="1600" b="0" i="0" u="none" strike="noStrike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9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601398.SH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工商银行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19,851.83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000858.SZ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五粮液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3,687.53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6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601939.SH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建设银行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17,375.76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000002.SZ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万科</a:t>
                      </a:r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3,391.23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601318.SH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中国平安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14,094.07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002415.SZ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海康威视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3,278.51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601857.SH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中国石油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13,909.59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000333.SZ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美的集团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3,214.12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601288.SH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农业银行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13,054.37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000651.SZ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格力电器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2,840.03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1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601988.SH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中国银行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11,098.42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000001.SZ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平安银行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2,201.25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2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600519.SH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贵州茅台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10,727.80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300498.SZ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温氏股份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2,157.12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600036.SH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招商银行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8,554.57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002304.SZ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洋河股份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1,965.41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601628.SH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中国人寿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8,004.56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300750.SZ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宁德时代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1,865.76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00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600028.SH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中国石化</a:t>
                      </a:r>
                    </a:p>
                  </a:txBody>
                  <a:tcPr marL="6350" marR="6350" marT="6350" marB="0" anchor="ctr"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6,949.49</a:t>
                      </a:r>
                    </a:p>
                  </a:txBody>
                  <a:tcPr marL="6350" marR="6350" marT="6350" marB="0" anchor="ctr"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001979.SZ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招商蛇口</a:t>
                      </a:r>
                    </a:p>
                  </a:txBody>
                  <a:tcPr marL="6350" marR="6350" marT="6350" marB="0" anchor="ctr"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1,821.17</a:t>
                      </a:r>
                    </a:p>
                  </a:txBody>
                  <a:tcPr marL="6350" marR="6350" marT="6350" marB="0" anchor="ctr"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84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b="1" i="0" u="none" strike="noStrike" kern="1200">
                        <a:solidFill>
                          <a:srgbClr val="000066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b="1" i="0" u="none" strike="noStrike" kern="1200">
                        <a:solidFill>
                          <a:srgbClr val="000066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b="1" i="0" u="none" strike="noStrike" kern="1200">
                        <a:solidFill>
                          <a:srgbClr val="000066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b="1" i="0" u="none" strike="noStrike" kern="1200">
                        <a:solidFill>
                          <a:srgbClr val="000066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本月涨幅居前个股</a:t>
            </a:r>
            <a:r>
              <a:rPr lang="en-US" altLang="zh-CN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(</a:t>
            </a:r>
            <a:r>
              <a:rPr lang="zh-CN" altLang="zh-CN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去除发行不足一年新股</a:t>
            </a:r>
            <a:r>
              <a:rPr lang="en-US" altLang="zh-CN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)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271265"/>
              </p:ext>
            </p:extLst>
          </p:nvPr>
        </p:nvGraphicFramePr>
        <p:xfrm>
          <a:off x="0" y="715169"/>
          <a:ext cx="9144034" cy="6108709"/>
        </p:xfrm>
        <a:graphic>
          <a:graphicData uri="http://schemas.openxmlformats.org/drawingml/2006/table">
            <a:tbl>
              <a:tblPr/>
              <a:tblGrid>
                <a:gridCol w="1938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8675">
                <a:tc>
                  <a:txBody>
                    <a:bodyPr/>
                    <a:lstStyle/>
                    <a:p>
                      <a:pPr algn="ctr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证券代码</a:t>
                      </a:r>
                    </a:p>
                  </a:txBody>
                  <a:tcPr marL="4682" marR="4682" marT="4682" marB="0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证券简称</a:t>
                      </a: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总市值（亿元）</a:t>
                      </a:r>
                      <a:b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endParaRPr lang="zh-CN" altLang="en-US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月涨幅（</a:t>
                      </a:r>
                      <a:r>
                        <a:rPr lang="en-US" altLang="zh-CN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%</a:t>
                      </a:r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4682" marR="4682" marT="4682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行业</a:t>
                      </a:r>
                    </a:p>
                  </a:txBody>
                  <a:tcPr marL="4682" marR="4682" marT="4682" marB="0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2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002356.SZ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赫美集团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84.3963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149.0654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批发和零售业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000590.SZ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启迪古汉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41.237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125.6881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300220.SZ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金运激光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32.1174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113.4841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002750.SZ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龙津药业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67.6044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112.0603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300536.SZ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农尚环境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34.1723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110.6405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建筑业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8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000159.SZ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国际实业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48.357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109.1476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批发和零售业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002565.SZ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顺灏股份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131.1844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102.407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000990.SZ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诚志股份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326.2843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100.4619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600536.SH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中国软件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274.4823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91.8424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信息传输、软件和信息技术服务业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1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300663.SZ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科蓝软件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76.6973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91.3065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信息传输、软件和信息技术服务业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b="1" i="0" u="none" strike="noStrike" kern="1200">
                        <a:solidFill>
                          <a:srgbClr val="000066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b="1" i="0" u="none" strike="noStrike" kern="1200">
                        <a:solidFill>
                          <a:srgbClr val="000066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b="1" i="0" u="none" strike="noStrike" kern="1200">
                        <a:solidFill>
                          <a:srgbClr val="000066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b="1" i="0" u="none" strike="noStrike" kern="1200">
                        <a:solidFill>
                          <a:srgbClr val="000066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800" b="1" i="0" u="none" strike="noStrike" kern="1200">
                        <a:solidFill>
                          <a:srgbClr val="000066"/>
                        </a:solidFill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ChangeArrowheads="1"/>
          </p:cNvSpPr>
          <p:nvPr/>
        </p:nvSpPr>
        <p:spPr bwMode="white">
          <a:xfrm>
            <a:off x="468313" y="188913"/>
            <a:ext cx="8231187" cy="71913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本月涨幅居前个股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4312" y="1052736"/>
            <a:ext cx="8715375" cy="463684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赫美集团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</a:rPr>
              <a:t>（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002356.SZ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</a:rPr>
              <a:t>） 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：深圳赫美集团股份有限公司前身为深圳浩宁达仪表股份有限公司。公司定位于“国际品牌运营的服务商”，集中发力高端消费领域，从品牌培育、门店运营、渠道拓展、形象维护、销售服务和配套售后等方面，为国际高端品牌提供多元运营服务，助力国际品牌更好地在中国落地和发展。</a:t>
            </a:r>
            <a:endParaRPr lang="en-US" altLang="zh-CN" b="1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endParaRPr lang="en-US" altLang="zh-CN" b="1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endParaRPr lang="en-US" altLang="zh-CN" b="1">
              <a:solidFill>
                <a:schemeClr val="accent1">
                  <a:lumMod val="50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  <a:buClr>
                <a:srgbClr val="000798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3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月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3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日，赫美集团公布了与英雄互娱的重组预案，带动股价一路飙升，实现连续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10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个涨停。但好景不长，一个月之后公司终止上述重组预案，代表英雄互娱欲借壳赫美集团上市以失败告终。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4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月首周公司股价跌超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20%</a:t>
            </a:r>
            <a:r>
              <a:rPr lang="zh-CN" altLang="en-US" b="1">
                <a:solidFill>
                  <a:schemeClr val="accent1">
                    <a:lumMod val="50000"/>
                  </a:schemeClr>
                </a:solidFill>
                <a:latin typeface="+mn-ea"/>
                <a:ea typeface="+mn-ea"/>
              </a:rPr>
              <a:t>。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AB08862-4DA7-4AB6-A6E5-68FEF2CE31D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55613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上月涨幅居前个股的本月表现</a:t>
            </a:r>
            <a:endParaRPr lang="en-US" altLang="zh-CN" sz="2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DD305F5-997A-49F2-8DBC-1332852DFE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107229"/>
              </p:ext>
            </p:extLst>
          </p:nvPr>
        </p:nvGraphicFramePr>
        <p:xfrm>
          <a:off x="0" y="692696"/>
          <a:ext cx="9144034" cy="5728550"/>
        </p:xfrm>
        <a:graphic>
          <a:graphicData uri="http://schemas.openxmlformats.org/drawingml/2006/table">
            <a:tbl>
              <a:tblPr/>
              <a:tblGrid>
                <a:gridCol w="1938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4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1544">
                <a:tc>
                  <a:txBody>
                    <a:bodyPr/>
                    <a:lstStyle/>
                    <a:p>
                      <a:pPr algn="ctr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证券代码</a:t>
                      </a:r>
                    </a:p>
                  </a:txBody>
                  <a:tcPr marL="4682" marR="4682" marT="4682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证券简称</a:t>
                      </a:r>
                    </a:p>
                  </a:txBody>
                  <a:tcPr marL="4682" marR="4682" marT="4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上月涨幅（</a:t>
                      </a:r>
                      <a:r>
                        <a:rPr lang="en-US" altLang="zh-CN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%</a:t>
                      </a:r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  <a:b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</a:br>
                      <a:endParaRPr lang="zh-CN" altLang="en-US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4682" marR="4682" marT="4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本月涨幅（</a:t>
                      </a:r>
                      <a:r>
                        <a:rPr lang="en-US" altLang="zh-CN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%</a:t>
                      </a:r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4682" marR="4682" marT="468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altLang="zh-CN" sz="1400" b="1" i="0" u="none" strike="noStrike" kern="120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rtl="0" fontAlgn="t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行业</a:t>
                      </a:r>
                    </a:p>
                  </a:txBody>
                  <a:tcPr marL="4682" marR="4682" marT="4682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600131.SH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岷江水电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137.8029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26.6984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电力、热力、燃气及水生产和供应业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601519.SH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大智慧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135.4354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30.7398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信息传输、软件和信息技术服务业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000859.SZ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国风塑业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131.5068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-1.9231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600776.SH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东方通信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121.246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1.6968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300397.SZ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天和防务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106.5431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25.7656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000536.SZ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华映科技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105.3571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-1.7391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002458.SZ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益生股份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98.8235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4.0828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农、林、牧、渔业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4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600610.SH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*ST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毅达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94.6746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25.8359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建筑业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17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002600.SZ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领益智造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92.607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12.3232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9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603000.SH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人民网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90.6114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44.3299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信息传输、软件和信息技术服务业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76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本月跌幅居前个股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368372"/>
              </p:ext>
            </p:extLst>
          </p:nvPr>
        </p:nvGraphicFramePr>
        <p:xfrm>
          <a:off x="0" y="786606"/>
          <a:ext cx="9144001" cy="6170784"/>
        </p:xfrm>
        <a:graphic>
          <a:graphicData uri="http://schemas.openxmlformats.org/drawingml/2006/table">
            <a:tbl>
              <a:tblPr/>
              <a:tblGrid>
                <a:gridCol w="2213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9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076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证券代码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上市公司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总市值（亿元）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月跌幅（</a:t>
                      </a:r>
                      <a:r>
                        <a:rPr lang="en-US" altLang="zh-CN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%</a:t>
                      </a:r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行业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002947.SZ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恒铭达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51.9464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-18.3537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6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002875.SZ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安奈儿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26.4515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-17.9214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600698.SH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*ST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天雁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31.7784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-17.4242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9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002190.SZ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*ST</a:t>
                      </a:r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集成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60.123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-16.6584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7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000760.SZ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斯太尔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24.0044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-15.9459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0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002451.SZ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摩恩电气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52.704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-15.9075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4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603121.SH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华培动力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48.942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-15.5328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7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000518.SZ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四环生物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42.1088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-14.4351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44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300280.SZ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紫天科技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44.2396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-14.419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0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600890.SH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中房股份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40.3699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-14.0567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房地产业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784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343C4FAD-AC0F-4495-9059-9516B6E3C2E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股权质押比例前十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E29E769F-1AD5-4073-B780-7272B14EC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118378"/>
              </p:ext>
            </p:extLst>
          </p:nvPr>
        </p:nvGraphicFramePr>
        <p:xfrm>
          <a:off x="0" y="692697"/>
          <a:ext cx="9144001" cy="6165303"/>
        </p:xfrm>
        <a:graphic>
          <a:graphicData uri="http://schemas.openxmlformats.org/drawingml/2006/table">
            <a:tbl>
              <a:tblPr/>
              <a:tblGrid>
                <a:gridCol w="2213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9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797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证券代码</a:t>
                      </a:r>
                    </a:p>
                  </a:txBody>
                  <a:tcPr marL="3746" marR="3746" marT="3746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上市公司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质押比例%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总市值（亿元）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zh-CN" altLang="en-US" sz="1400" b="1" i="0" u="none" strike="noStrike" kern="120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行业</a:t>
                      </a:r>
                    </a:p>
                  </a:txBody>
                  <a:tcPr marL="3746" marR="3746" marT="3746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7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000408.SZ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藏格控股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77.69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239.8517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75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603555.SH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贵人鸟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77.14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49.6596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37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002143.SZ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印纪传媒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76.81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69.7315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租赁和商务服务业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96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000723.SZ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美锦能源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76.78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377.6334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013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601360.SH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三六零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75.77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1,746.48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信息传输、软件和信息技术服务业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2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000567.SZ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海德股份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75.09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58.8963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金融业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07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000981.SZ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银亿股份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75.03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170.384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4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000564.SZ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供销大集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218.6849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批发和零售业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07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002625.SZ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光启技术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72.65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249.2858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制造业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013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000662.SZ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天夏智慧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72.42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78.0472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zh-CN" altLang="en-US" sz="1800" b="1" i="0" u="none" strike="noStrike" kern="1200">
                          <a:solidFill>
                            <a:srgbClr val="000066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  <a:cs typeface="+mn-cs"/>
                        </a:rPr>
                        <a:t>信息传输、软件和信息技术服务业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94F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945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07530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75565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36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『</a:t>
            </a:r>
            <a:r>
              <a:rPr lang="zh-CN" altLang="en-US" sz="36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融客月报</a:t>
            </a:r>
            <a:r>
              <a:rPr lang="en-US" altLang="zh-CN" sz="3600" b="1">
                <a:solidFill>
                  <a:srgbClr val="CC0000"/>
                </a:solidFill>
                <a:latin typeface="幼圆" panose="02010509060101010101" pitchFamily="49" charset="-122"/>
                <a:ea typeface="黑体" panose="02010609060101010101" pitchFamily="49" charset="-122"/>
              </a:rPr>
              <a:t>』</a:t>
            </a:r>
            <a:endParaRPr lang="zh-CN" altLang="en-US" sz="3600" b="1">
              <a:solidFill>
                <a:srgbClr val="CC0000"/>
              </a:solidFill>
              <a:latin typeface="幼圆" panose="020105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0" y="2565400"/>
            <a:ext cx="9396413" cy="1630045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>
                <a:solidFill>
                  <a:srgbClr val="777777"/>
                </a:solidFill>
                <a:ea typeface="华文中宋" panose="02010600040101010101" pitchFamily="2" charset="-122"/>
              </a:rPr>
              <a:t>                      </a:t>
            </a:r>
            <a:r>
              <a:rPr lang="en-US" altLang="zh-CN" sz="3600">
                <a:solidFill>
                  <a:srgbClr val="000066"/>
                </a:solidFill>
                <a:latin typeface="华文中宋" panose="02010600040101010101" pitchFamily="2" charset="-122"/>
                <a:ea typeface="黑体" panose="02010609060101010101" pitchFamily="49" charset="-122"/>
              </a:rPr>
              <a:t>—— </a:t>
            </a:r>
            <a:r>
              <a:rPr lang="zh-CN" altLang="en-US" sz="3600" b="1">
                <a:solidFill>
                  <a:srgbClr val="000066"/>
                </a:solidFill>
                <a:ea typeface="黑体" panose="02010609060101010101" pitchFamily="49" charset="-122"/>
              </a:rPr>
              <a:t>二级市场</a:t>
            </a:r>
            <a:r>
              <a:rPr lang="zh-CN" altLang="en-US" sz="1800" b="1">
                <a:solidFill>
                  <a:srgbClr val="000066"/>
                </a:solidFill>
                <a:ea typeface="幼圆" panose="02010509060101010101" pitchFamily="49" charset="-122"/>
              </a:rPr>
              <a:t>（</a:t>
            </a:r>
            <a:r>
              <a:rPr lang="en-US" altLang="zh-CN" sz="1800" b="1">
                <a:solidFill>
                  <a:srgbClr val="000066"/>
                </a:solidFill>
                <a:ea typeface="幼圆" panose="02010509060101010101" pitchFamily="49" charset="-122"/>
              </a:rPr>
              <a:t>2019</a:t>
            </a:r>
            <a:r>
              <a:rPr lang="zh-CN" altLang="en-US" sz="1800" b="1">
                <a:solidFill>
                  <a:srgbClr val="000066"/>
                </a:solidFill>
                <a:ea typeface="幼圆" panose="02010509060101010101" pitchFamily="49" charset="-122"/>
              </a:rPr>
              <a:t>年</a:t>
            </a:r>
            <a:r>
              <a:rPr lang="en-US" altLang="zh-CN" sz="1800" b="1">
                <a:solidFill>
                  <a:srgbClr val="000066"/>
                </a:solidFill>
                <a:ea typeface="幼圆" panose="02010509060101010101" pitchFamily="49" charset="-122"/>
              </a:rPr>
              <a:t>3</a:t>
            </a:r>
            <a:r>
              <a:rPr lang="zh-CN" altLang="en-US" sz="1800" b="1">
                <a:solidFill>
                  <a:srgbClr val="000066"/>
                </a:solidFill>
                <a:ea typeface="幼圆" panose="02010509060101010101" pitchFamily="49" charset="-122"/>
              </a:rPr>
              <a:t>月）</a:t>
            </a:r>
            <a:endParaRPr lang="zh-CN" altLang="en-US" sz="3600" b="1">
              <a:solidFill>
                <a:srgbClr val="000066"/>
              </a:solidFill>
              <a:ea typeface="黑体" panose="02010609060101010101" pitchFamily="49" charset="-122"/>
            </a:endParaRPr>
          </a:p>
          <a:p>
            <a:pPr eaLnBrk="0" hangingPunct="0">
              <a:spcBef>
                <a:spcPct val="50000"/>
              </a:spcBef>
            </a:pPr>
            <a:endParaRPr lang="zh-CN" altLang="en-US" sz="4000" b="1">
              <a:solidFill>
                <a:srgbClr val="000099"/>
              </a:solidFill>
              <a:ea typeface="幼圆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2731814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E3596D5A-3D6B-48B7-B58F-42048E5F534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第一大股东累计质押数占持股比例变化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91CA52B-5F68-4831-9BD0-BB226F7690DA}"/>
              </a:ext>
            </a:extLst>
          </p:cNvPr>
          <p:cNvSpPr txBox="1"/>
          <p:nvPr/>
        </p:nvSpPr>
        <p:spPr bwMode="auto">
          <a:xfrm>
            <a:off x="683568" y="5260068"/>
            <a:ext cx="7524836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3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月国有控股企业无高额质押事项（上升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50%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以上）。非国企中，深天地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A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、东北制药将所持股全数质押；大连电瓷、神农基因、星普医科等个股则将质押股全数解禁。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6ADFCF-86CE-4FFE-BB4A-382BC6C7E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55" y="1196752"/>
            <a:ext cx="4628578" cy="35038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F27D14-75CF-470D-8B3A-FC68ACEAF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745" y="1196752"/>
            <a:ext cx="4628578" cy="350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7995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C111F803-EF2D-458B-9D57-814AC402EF99}"/>
              </a:ext>
            </a:extLst>
          </p:cNvPr>
          <p:cNvSpPr/>
          <p:nvPr/>
        </p:nvSpPr>
        <p:spPr bwMode="auto">
          <a:xfrm>
            <a:off x="197986" y="1016740"/>
            <a:ext cx="4032448" cy="1723593"/>
          </a:xfrm>
          <a:prstGeom prst="wedgeRoundRectCallout">
            <a:avLst>
              <a:gd name="adj1" fmla="val 28961"/>
              <a:gd name="adj2" fmla="val 6468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456248" y="142875"/>
            <a:ext cx="8231187" cy="1144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主要券商观点</a:t>
            </a:r>
          </a:p>
        </p:txBody>
      </p:sp>
      <p:pic>
        <p:nvPicPr>
          <p:cNvPr id="4" name="图片 3" descr="23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861048"/>
            <a:ext cx="1904214" cy="640140"/>
          </a:xfrm>
          <a:prstGeom prst="rect">
            <a:avLst/>
          </a:prstGeom>
        </p:spPr>
      </p:pic>
      <p:pic>
        <p:nvPicPr>
          <p:cNvPr id="5" name="图片 4" descr="g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210" y="3910563"/>
            <a:ext cx="1872615" cy="47371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7CBAA7B-74D5-4B63-86AF-D8E8F4B2D70C}"/>
              </a:ext>
            </a:extLst>
          </p:cNvPr>
          <p:cNvSpPr txBox="1"/>
          <p:nvPr/>
        </p:nvSpPr>
        <p:spPr>
          <a:xfrm>
            <a:off x="369014" y="1325328"/>
            <a:ext cx="3859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上周市场情绪略有回落，但在周五重新大幅度上涨，再次印证我们坚定看好股市的判断。</a:t>
            </a:r>
          </a:p>
        </p:txBody>
      </p:sp>
      <p:sp>
        <p:nvSpPr>
          <p:cNvPr id="37" name="对话气泡: 圆角矩形 36">
            <a:extLst>
              <a:ext uri="{FF2B5EF4-FFF2-40B4-BE49-F238E27FC236}">
                <a16:creationId xmlns:a16="http://schemas.microsoft.com/office/drawing/2014/main" id="{4D676A9D-75E8-4923-8127-CCAAF1560233}"/>
              </a:ext>
            </a:extLst>
          </p:cNvPr>
          <p:cNvSpPr/>
          <p:nvPr/>
        </p:nvSpPr>
        <p:spPr bwMode="auto">
          <a:xfrm>
            <a:off x="4742221" y="1016740"/>
            <a:ext cx="4032448" cy="1723593"/>
          </a:xfrm>
          <a:prstGeom prst="wedgeRoundRectCallout">
            <a:avLst>
              <a:gd name="adj1" fmla="val -35107"/>
              <a:gd name="adj2" fmla="val 7191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A001647-C370-4625-A8BB-ABA92BF4D979}"/>
              </a:ext>
            </a:extLst>
          </p:cNvPr>
          <p:cNvSpPr txBox="1"/>
          <p:nvPr/>
        </p:nvSpPr>
        <p:spPr>
          <a:xfrm>
            <a:off x="4914969" y="1135362"/>
            <a:ext cx="368695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>
                <a:solidFill>
                  <a:srgbClr val="000066"/>
                </a:solidFill>
                <a:latin typeface="+mn-ea"/>
                <a:ea typeface="+mn-ea"/>
              </a:rPr>
              <a:t>由于前期上涨过快，目前市场进入前期筹码密集区域。判断目前时点到</a:t>
            </a:r>
            <a:r>
              <a:rPr lang="en-US" altLang="zh-CN" sz="1900" b="1">
                <a:solidFill>
                  <a:srgbClr val="000066"/>
                </a:solidFill>
                <a:latin typeface="+mn-ea"/>
                <a:ea typeface="+mn-ea"/>
              </a:rPr>
              <a:t>4</a:t>
            </a:r>
            <a:r>
              <a:rPr lang="zh-CN" altLang="en-US" sz="1900" b="1">
                <a:solidFill>
                  <a:srgbClr val="000066"/>
                </a:solidFill>
                <a:latin typeface="+mn-ea"/>
                <a:ea typeface="+mn-ea"/>
              </a:rPr>
              <a:t>月底市场将会持续震荡。待</a:t>
            </a:r>
            <a:r>
              <a:rPr lang="en-US" altLang="zh-CN" sz="1900" b="1">
                <a:solidFill>
                  <a:srgbClr val="000066"/>
                </a:solidFill>
                <a:latin typeface="+mn-ea"/>
                <a:ea typeface="+mn-ea"/>
              </a:rPr>
              <a:t>4</a:t>
            </a:r>
            <a:r>
              <a:rPr lang="zh-CN" altLang="en-US" sz="1900" b="1">
                <a:solidFill>
                  <a:srgbClr val="000066"/>
                </a:solidFill>
                <a:latin typeface="+mn-ea"/>
                <a:ea typeface="+mn-ea"/>
              </a:rPr>
              <a:t>月份年报和一季报明朗之后，市场会选择全年的主线。</a:t>
            </a:r>
          </a:p>
        </p:txBody>
      </p:sp>
      <p:sp>
        <p:nvSpPr>
          <p:cNvPr id="39" name="对话气泡: 圆角矩形 38">
            <a:extLst>
              <a:ext uri="{FF2B5EF4-FFF2-40B4-BE49-F238E27FC236}">
                <a16:creationId xmlns:a16="http://schemas.microsoft.com/office/drawing/2014/main" id="{3495AF19-8E76-4B92-BB7B-6EAE37CC1F57}"/>
              </a:ext>
            </a:extLst>
          </p:cNvPr>
          <p:cNvSpPr/>
          <p:nvPr/>
        </p:nvSpPr>
        <p:spPr bwMode="auto">
          <a:xfrm>
            <a:off x="4742221" y="4516816"/>
            <a:ext cx="4032448" cy="1723593"/>
          </a:xfrm>
          <a:prstGeom prst="wedgeRoundRectCallout">
            <a:avLst>
              <a:gd name="adj1" fmla="val -29248"/>
              <a:gd name="adj2" fmla="val -6055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1" name="对话气泡: 圆角矩形 40">
            <a:extLst>
              <a:ext uri="{FF2B5EF4-FFF2-40B4-BE49-F238E27FC236}">
                <a16:creationId xmlns:a16="http://schemas.microsoft.com/office/drawing/2014/main" id="{F2E2216E-4C45-4DB7-A225-5999311B53DF}"/>
              </a:ext>
            </a:extLst>
          </p:cNvPr>
          <p:cNvSpPr/>
          <p:nvPr/>
        </p:nvSpPr>
        <p:spPr bwMode="auto">
          <a:xfrm>
            <a:off x="285220" y="4516816"/>
            <a:ext cx="4032448" cy="1723593"/>
          </a:xfrm>
          <a:prstGeom prst="wedgeRoundRectCallout">
            <a:avLst>
              <a:gd name="adj1" fmla="val 27091"/>
              <a:gd name="adj2" fmla="val -60558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328725A-9DE9-4782-8DA5-C4B14062FB2D}"/>
              </a:ext>
            </a:extLst>
          </p:cNvPr>
          <p:cNvSpPr txBox="1"/>
          <p:nvPr/>
        </p:nvSpPr>
        <p:spPr>
          <a:xfrm>
            <a:off x="4914969" y="4575253"/>
            <a:ext cx="3686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000066"/>
                </a:solidFill>
                <a:latin typeface="+mn-ea"/>
                <a:ea typeface="+mn-ea"/>
              </a:rPr>
              <a:t>随着动量效应极致扩散，行情演绎的边界正逐渐清晰。提示</a:t>
            </a:r>
            <a:r>
              <a:rPr lang="en-US" altLang="zh-CN" sz="1800" b="1">
                <a:solidFill>
                  <a:srgbClr val="000066"/>
                </a:solidFill>
                <a:latin typeface="+mn-ea"/>
                <a:ea typeface="+mn-ea"/>
              </a:rPr>
              <a:t>2019</a:t>
            </a:r>
            <a:r>
              <a:rPr lang="zh-CN" altLang="en-US" sz="1800" b="1">
                <a:solidFill>
                  <a:srgbClr val="000066"/>
                </a:solidFill>
                <a:latin typeface="+mn-ea"/>
                <a:ea typeface="+mn-ea"/>
              </a:rPr>
              <a:t>年春季躁动可能复制</a:t>
            </a:r>
            <a:r>
              <a:rPr lang="en-US" altLang="zh-CN" sz="1800" b="1">
                <a:solidFill>
                  <a:srgbClr val="000066"/>
                </a:solidFill>
                <a:latin typeface="+mn-ea"/>
                <a:ea typeface="+mn-ea"/>
              </a:rPr>
              <a:t>2012-13</a:t>
            </a:r>
            <a:r>
              <a:rPr lang="zh-CN" altLang="en-US" sz="1800" b="1">
                <a:solidFill>
                  <a:srgbClr val="000066"/>
                </a:solidFill>
                <a:latin typeface="+mn-ea"/>
                <a:ea typeface="+mn-ea"/>
              </a:rPr>
              <a:t>年春季躁动的市场特征，</a:t>
            </a:r>
            <a:r>
              <a:rPr lang="en-US" altLang="zh-CN" sz="1800" b="1">
                <a:solidFill>
                  <a:srgbClr val="000066"/>
                </a:solidFill>
                <a:latin typeface="+mn-ea"/>
                <a:ea typeface="+mn-ea"/>
              </a:rPr>
              <a:t>3-4</a:t>
            </a:r>
            <a:r>
              <a:rPr lang="zh-CN" altLang="en-US" sz="1800" b="1">
                <a:solidFill>
                  <a:srgbClr val="000066"/>
                </a:solidFill>
                <a:latin typeface="+mn-ea"/>
                <a:ea typeface="+mn-ea"/>
              </a:rPr>
              <a:t>月“圆弧顶”的判断正在验证。</a:t>
            </a:r>
            <a:endParaRPr lang="zh-CN" altLang="en-US" sz="1800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39F1F8D-6CA7-4FCF-B0C5-EB39426A7808}"/>
              </a:ext>
            </a:extLst>
          </p:cNvPr>
          <p:cNvSpPr txBox="1"/>
          <p:nvPr/>
        </p:nvSpPr>
        <p:spPr>
          <a:xfrm>
            <a:off x="456248" y="4501449"/>
            <a:ext cx="3772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>
                <a:solidFill>
                  <a:srgbClr val="000066"/>
                </a:solidFill>
                <a:latin typeface="+mn-ea"/>
                <a:ea typeface="+mn-ea"/>
              </a:rPr>
              <a:t>当下，盘整后大涨意味业绩和货币政策的预期修正；后续，早周期表现超预期将带来经济预期上修，同时</a:t>
            </a:r>
            <a:r>
              <a:rPr lang="en-US" altLang="zh-CN" sz="1800" b="1">
                <a:solidFill>
                  <a:srgbClr val="000066"/>
                </a:solidFill>
                <a:latin typeface="+mn-ea"/>
                <a:ea typeface="+mn-ea"/>
              </a:rPr>
              <a:t>CPI</a:t>
            </a:r>
            <a:r>
              <a:rPr lang="zh-CN" altLang="en-US" sz="1800" b="1">
                <a:solidFill>
                  <a:srgbClr val="000066"/>
                </a:solidFill>
                <a:latin typeface="+mn-ea"/>
                <a:ea typeface="+mn-ea"/>
              </a:rPr>
              <a:t>并不会掣肘货币政策。市场将迎来“周期消费搭台，成长唱戏”行情。</a:t>
            </a:r>
          </a:p>
        </p:txBody>
      </p:sp>
      <p:pic>
        <p:nvPicPr>
          <p:cNvPr id="1026" name="Picture 2" descr="https://timgsa.baidu.com/timg?image&amp;quality=80&amp;size=b9999_10000&amp;sec=1547012658785&amp;di=2add7de4fca93318795f7f44709d73ae&amp;imgtype=0&amp;src=http%3A%2F%2Fcdn.huodongxing.com%2Flogo%2Forg%2F201609%2F2132463797660%2F172463892086590.jpeg%3Fauth_key%3D1525125672-0-0-7938a61d019546fc7649da9b85c974e5">
            <a:extLst>
              <a:ext uri="{FF2B5EF4-FFF2-40B4-BE49-F238E27FC236}">
                <a16:creationId xmlns:a16="http://schemas.microsoft.com/office/drawing/2014/main" id="{F5FAFE27-DF21-42F1-B91A-714353AFD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38254"/>
            <a:ext cx="921831" cy="6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F7539D-CCAE-4B31-A62D-AA5B49652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38" y="3126056"/>
            <a:ext cx="1632034" cy="34926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285750" y="1214438"/>
            <a:ext cx="8402638" cy="5162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6699FF"/>
              </a:buClr>
              <a:defRPr/>
            </a:pPr>
            <a:r>
              <a:rPr lang="zh-CN" altLang="en-US" sz="1800" b="1">
                <a:solidFill>
                  <a:srgbClr val="000066"/>
                </a:solidFill>
                <a:latin typeface="+mn-ea"/>
                <a:ea typeface="+mn-ea"/>
              </a:rPr>
              <a:t>       </a:t>
            </a:r>
            <a:endParaRPr lang="en-US" altLang="zh-CN" sz="1800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宏观经济数据解读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48766" y="764704"/>
            <a:ext cx="8111490" cy="577606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latinLnBrk="0" hangingPunct="1">
              <a:lnSpc>
                <a:spcPct val="160000"/>
              </a:lnSpc>
              <a:defRPr/>
            </a:pP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    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月官方制造业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PMI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为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50.5%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，较上月上升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1.3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个百分点，在连续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个月低于临界点后重返扩张区间。随着春节后企业集中开工，制造业生产活动有所加快，市场需求持续增长；但是世界经济增长有所放缓，进出口动力仍显不足。财新中国制造业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PMI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为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50.8%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，较上月回升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0.9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个百分点，创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8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个月新高，四个月来首次处于扩张区间，走势与国家统计局制造业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PMI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一致，制造业景气度得到修复。</a:t>
            </a:r>
            <a:endParaRPr lang="en-US" altLang="zh-CN" sz="1950" b="1">
              <a:solidFill>
                <a:srgbClr val="000066"/>
              </a:solidFill>
              <a:latin typeface="+mn-ea"/>
              <a:ea typeface="+mn-ea"/>
              <a:sym typeface="+mn-ea"/>
            </a:endParaRPr>
          </a:p>
          <a:p>
            <a:pPr eaLnBrk="1" latinLnBrk="0" hangingPunct="1">
              <a:lnSpc>
                <a:spcPct val="160000"/>
              </a:lnSpc>
              <a:defRPr/>
            </a:pP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    3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月CPI同比上涨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2.3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%，较上月扩大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0.8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个百分点，重回“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”时代。其中，食品价格上涨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4.1%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，影响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CPI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上涨约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0.82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个百分点，鲜菜价格上涨较快，猪肉价格在同比连降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25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个月后首次转涨；非食品价格上涨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1.8%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，影响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CPI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上涨约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1.46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个百分点。</a:t>
            </a:r>
            <a:r>
              <a:rPr lang="zh-CN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PPI同比上涨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0.4</a:t>
            </a:r>
            <a:r>
              <a:rPr lang="zh-CN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%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，较上月扩大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0.3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个百分点。其中，生产资料价格由上月下降转为上涨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0.3%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；生活资料价格上涨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0.5%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，涨幅比上月扩大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0.1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  <a:sym typeface="+mn-ea"/>
              </a:rPr>
              <a:t>个百分点。</a:t>
            </a:r>
            <a:endParaRPr lang="zh-CN" altLang="en-US" sz="1950" b="1">
              <a:solidFill>
                <a:srgbClr val="000066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71438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800" b="1">
              <a:solidFill>
                <a:srgbClr val="000066"/>
              </a:solidFill>
              <a:latin typeface="+mn-ea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r>
              <a:rPr lang="zh-CN" altLang="en-US" sz="1800" b="1">
                <a:solidFill>
                  <a:srgbClr val="000066"/>
                </a:solidFill>
                <a:latin typeface="+mn-ea"/>
              </a:rPr>
              <a:t>    </a:t>
            </a:r>
            <a:endParaRPr lang="en-US" altLang="zh-CN" sz="1800" b="1">
              <a:solidFill>
                <a:srgbClr val="000066"/>
              </a:solidFill>
              <a:latin typeface="+mn-ea"/>
              <a:ea typeface="+mn-ea"/>
            </a:endParaRPr>
          </a:p>
          <a:p>
            <a:pPr marL="0" indent="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buFont typeface="Wingdings" panose="05000000000000000000" pitchFamily="2" charset="2"/>
              <a:buNone/>
              <a:defRPr/>
            </a:pPr>
            <a:endParaRPr lang="en-US" altLang="zh-CN" sz="1800" b="1">
              <a:solidFill>
                <a:srgbClr val="000066"/>
              </a:solidFill>
              <a:ea typeface="幼圆" panose="02010509060101010101" pitchFamily="49" charset="-122"/>
            </a:endParaRPr>
          </a:p>
          <a:p>
            <a:pPr marL="342900" indent="-342900">
              <a:lnSpc>
                <a:spcPct val="135000"/>
              </a:lnSpc>
              <a:spcBef>
                <a:spcPct val="20000"/>
              </a:spcBef>
              <a:buClr>
                <a:srgbClr val="6699FF"/>
              </a:buClr>
              <a:defRPr/>
            </a:pPr>
            <a:endParaRPr lang="en-US" altLang="zh-CN" sz="1600" b="1">
              <a:solidFill>
                <a:srgbClr val="000066"/>
              </a:solidFill>
              <a:ea typeface="幼圆" panose="02010509060101010101" pitchFamily="49" charset="-122"/>
            </a:endParaRPr>
          </a:p>
          <a:p>
            <a:pPr>
              <a:defRPr/>
            </a:pPr>
            <a:endParaRPr lang="zh-CN" altLang="en-US" sz="1800"/>
          </a:p>
          <a:p>
            <a:pPr>
              <a:defRPr/>
            </a:pPr>
            <a:r>
              <a:rPr lang="zh-CN" altLang="en-US" sz="1800"/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uFillTx/>
                <a:latin typeface="幼圆" panose="02010509060101010101" pitchFamily="49" charset="-122"/>
                <a:ea typeface="幼圆" panose="02010509060101010101" pitchFamily="49" charset="-122"/>
              </a:rPr>
              <a:t>展望</a:t>
            </a:r>
          </a:p>
        </p:txBody>
      </p:sp>
      <p:sp>
        <p:nvSpPr>
          <p:cNvPr id="6" name="矩形 5"/>
          <p:cNvSpPr/>
          <p:nvPr/>
        </p:nvSpPr>
        <p:spPr>
          <a:xfrm>
            <a:off x="214313" y="1285875"/>
            <a:ext cx="85010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800" b="1">
                <a:solidFill>
                  <a:srgbClr val="000066"/>
                </a:solidFill>
                <a:latin typeface="+mn-ea"/>
                <a:ea typeface="+mn-ea"/>
              </a:rPr>
              <a:t>   </a:t>
            </a: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245755" y="1082933"/>
            <a:ext cx="8444865" cy="542937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1" latinLnBrk="0" hangingPunct="1">
              <a:lnSpc>
                <a:spcPct val="160000"/>
              </a:lnSpc>
              <a:defRPr/>
            </a:pP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3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月，沪指在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3000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点上下拉锯，月涨幅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5.09%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，深成指涨幅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9.69%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，中小板指涨幅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8.25%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，创业板指涨幅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10.28%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。伴随外围市场的走弱和热门概念股的退潮，市场风险偏好有所降低，由此前的急速拉升逐渐切换到震荡行情。</a:t>
            </a:r>
            <a:endParaRPr lang="en-US" altLang="zh-CN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  <a:p>
            <a:pPr eaLnBrk="1" latinLnBrk="0" hangingPunct="1">
              <a:lnSpc>
                <a:spcPct val="160000"/>
              </a:lnSpc>
              <a:defRPr/>
            </a:pP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进入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4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月，沪指再度向上冲击，并成功突破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3200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点关口，创近一年来新高，这对提振投资者信心有着重要意义。此外，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3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月</a:t>
            </a: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PMI</a:t>
            </a:r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数据的超预期反弹也在一定程度上增强了市场对经济复苏的预期。在外资加速流入的大背景下，市场有望再度打开上行空间，但短期仍需谨防指数技术性回调，并重点关注之后的宏观经济走势。操作上，伴随年报、一季报密集披露期的到来，投资者可寻求有基本面支撑的底部绩优股进行布局。</a:t>
            </a:r>
          </a:p>
          <a:p>
            <a:pPr eaLnBrk="1" latinLnBrk="0" hangingPunct="1">
              <a:lnSpc>
                <a:spcPct val="160000"/>
              </a:lnSpc>
              <a:defRPr/>
            </a:pPr>
            <a:r>
              <a:rPr lang="en-US" altLang="zh-CN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    </a:t>
            </a:r>
            <a:endParaRPr lang="en-US" altLang="zh-CN" sz="2400" b="1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850" y="260350"/>
            <a:ext cx="51673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Pre-IPO</a:t>
            </a:r>
            <a:r>
              <a:rPr lang="zh-CN" altLang="en-US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财务顾问及财务投资</a:t>
            </a:r>
            <a:endParaRPr lang="zh-CN" altLang="en-US" sz="2200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221095" y="1340768"/>
            <a:ext cx="8382000" cy="44615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400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           </a:t>
            </a:r>
            <a:r>
              <a:rPr lang="zh-CN" altLang="en-US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zh-CN" altLang="en-US">
              <a:solidFill>
                <a:srgbClr val="0058B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>
                <a:solidFill>
                  <a:srgbClr val="0058B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             我们的投资团队依托自身专业背景和独特判断，根据行业发展和市场趋势，对目标企业和目标项目，进行各种形式的专业投资。财务投资包括：股权投资、固定收益投资等。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825" y="260350"/>
            <a:ext cx="785018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Post-IPO</a:t>
            </a:r>
            <a:r>
              <a:rPr lang="zh-CN" altLang="en-US" sz="2200" b="1" kern="0">
                <a:solidFill>
                  <a:srgbClr val="000066"/>
                </a:solidFill>
                <a:latin typeface="Times New Roman" panose="02020603050405020304"/>
                <a:ea typeface="幼圆" panose="02010509060101010101" pitchFamily="49" charset="-122"/>
              </a:rPr>
              <a:t>财务顾问及财务投资</a:t>
            </a:r>
            <a:endParaRPr lang="zh-CN" altLang="en-US" sz="2200" kern="0">
              <a:solidFill>
                <a:sysClr val="windowText" lastClr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533400" y="1165860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>
                <a:solidFill>
                  <a:srgbClr val="0058B0"/>
                </a:solidFill>
              </a:rPr>
              <a:t>    上市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>
                <a:solidFill>
                  <a:srgbClr val="0058B0"/>
                </a:solidFill>
              </a:rPr>
              <a:t>    我们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1800">
                <a:solidFill>
                  <a:srgbClr val="0058B0"/>
                </a:solidFill>
              </a:rPr>
              <a:t>    我们的投资团队依托自身专业背景和独特判断，根据市值管理的各项需求，设计投资结构，进行各种形式的市值管理投资。包括：并购投资、再融资投资、战略投资、固定收益投资等。</a:t>
            </a:r>
          </a:p>
          <a:p>
            <a:pPr marL="0" indent="0" eaLnBrk="1" hangingPunct="1">
              <a:buFontTx/>
              <a:buNone/>
              <a:defRPr/>
            </a:pPr>
            <a:endParaRPr lang="zh-CN" altLang="en-US" kern="0"/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1143000"/>
          </a:xfrm>
          <a:noFill/>
          <a:ln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>
                <a:solidFill>
                  <a:srgbClr val="000066"/>
                </a:solidFill>
                <a:latin typeface="Arial" panose="020B0604020202020204" pitchFamily="34" charset="0"/>
              </a:rPr>
              <a:t>联系我们</a:t>
            </a:r>
          </a:p>
        </p:txBody>
      </p:sp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1390967" y="1484784"/>
            <a:ext cx="6362065" cy="31227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联系我们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公司地址：上海市东湖路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70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号东湖宾馆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号楼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楼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公司电话：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8621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54668032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602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公司电话：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8621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54669508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    网址：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http://www.rongke.com</a:t>
            </a:r>
          </a:p>
          <a:p>
            <a:pPr>
              <a:lnSpc>
                <a:spcPct val="150000"/>
              </a:lnSpc>
            </a:pPr>
            <a:endParaRPr lang="en-US" altLang="zh-CN" sz="14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zh-CN" altLang="zh-CN" sz="1100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23F2DBB-C0CC-42F4-99EF-8E393CBFD59C}"/>
              </a:ext>
            </a:extLst>
          </p:cNvPr>
          <p:cNvGrpSpPr/>
          <p:nvPr/>
        </p:nvGrpSpPr>
        <p:grpSpPr>
          <a:xfrm>
            <a:off x="2195736" y="4221088"/>
            <a:ext cx="3528392" cy="1224136"/>
            <a:chOff x="1763688" y="4293096"/>
            <a:chExt cx="3528392" cy="122413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CD75CBBC-3D93-4D21-9CDF-1831DA2FE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4293096"/>
              <a:ext cx="1224136" cy="1224136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4FF356C-0886-40C1-91DD-87BB47EA2251}"/>
                </a:ext>
              </a:extLst>
            </p:cNvPr>
            <p:cNvSpPr txBox="1"/>
            <p:nvPr/>
          </p:nvSpPr>
          <p:spPr>
            <a:xfrm>
              <a:off x="2123728" y="4607498"/>
              <a:ext cx="3168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>
                  <a:latin typeface="黑体" panose="02010609060101010101" pitchFamily="49" charset="-122"/>
                  <a:ea typeface="黑体" panose="02010609060101010101" pitchFamily="49" charset="-122"/>
                </a:rPr>
                <a:t>融客市值管理公众号</a:t>
              </a:r>
              <a:endParaRPr lang="en-US" altLang="zh-CN" sz="1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  <a:p>
              <a:pPr algn="ctr"/>
              <a:r>
                <a:rPr lang="en-US" altLang="zh-CN" sz="1200" b="1" err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rongkechina</a:t>
              </a:r>
              <a:endParaRPr lang="zh-CN" altLang="en-US" sz="12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2617D069-E0DE-4B3F-9607-4F8452B33C66}"/>
              </a:ext>
            </a:extLst>
          </p:cNvPr>
          <p:cNvSpPr txBox="1"/>
          <p:nvPr/>
        </p:nvSpPr>
        <p:spPr>
          <a:xfrm rot="16200000">
            <a:off x="-642941" y="4192449"/>
            <a:ext cx="260039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tx2">
                    <a:lumMod val="75000"/>
                  </a:schemeClr>
                </a:solidFill>
              </a:rPr>
              <a:t>融客市值管理</a:t>
            </a:r>
            <a:r>
              <a:rPr lang="en-US" altLang="zh-CN" sz="1400">
                <a:solidFill>
                  <a:schemeClr val="tx2">
                    <a:lumMod val="75000"/>
                  </a:schemeClr>
                </a:solidFill>
              </a:rPr>
              <a:t>RONGKECHINA</a:t>
            </a:r>
            <a:endParaRPr lang="zh-CN" altLang="en-US" sz="140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49A433E-F6A1-462B-A368-0BA9A435F279}"/>
              </a:ext>
            </a:extLst>
          </p:cNvPr>
          <p:cNvCxnSpPr/>
          <p:nvPr/>
        </p:nvCxnSpPr>
        <p:spPr bwMode="auto">
          <a:xfrm>
            <a:off x="811144" y="2924944"/>
            <a:ext cx="0" cy="2808312"/>
          </a:xfrm>
          <a:prstGeom prst="line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6DA9B5E-AC7F-486D-A53E-96FEA614DBFD}"/>
              </a:ext>
            </a:extLst>
          </p:cNvPr>
          <p:cNvCxnSpPr/>
          <p:nvPr/>
        </p:nvCxnSpPr>
        <p:spPr bwMode="auto">
          <a:xfrm>
            <a:off x="834043" y="2924944"/>
            <a:ext cx="0" cy="2808312"/>
          </a:xfrm>
          <a:prstGeom prst="line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108FF581-AC87-41CE-B057-BA3D4C77138E}"/>
              </a:ext>
            </a:extLst>
          </p:cNvPr>
          <p:cNvSpPr/>
          <p:nvPr/>
        </p:nvSpPr>
        <p:spPr bwMode="auto">
          <a:xfrm>
            <a:off x="2195736" y="1945818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E2A6DE1-2B6F-4949-A210-5150B2070ACA}"/>
              </a:ext>
            </a:extLst>
          </p:cNvPr>
          <p:cNvSpPr txBox="1"/>
          <p:nvPr/>
        </p:nvSpPr>
        <p:spPr>
          <a:xfrm>
            <a:off x="2339752" y="206979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宏观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6539445C-3220-411F-A775-2659D6DA6F83}"/>
              </a:ext>
            </a:extLst>
          </p:cNvPr>
          <p:cNvSpPr/>
          <p:nvPr/>
        </p:nvSpPr>
        <p:spPr bwMode="auto">
          <a:xfrm>
            <a:off x="2195736" y="3004506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371CB9-A794-428B-8D23-1690A9B14F46}"/>
              </a:ext>
            </a:extLst>
          </p:cNvPr>
          <p:cNvSpPr txBox="1"/>
          <p:nvPr/>
        </p:nvSpPr>
        <p:spPr>
          <a:xfrm>
            <a:off x="2339752" y="312848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市场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C8BC29C7-0CBF-4557-BF6C-58276034EF02}"/>
              </a:ext>
            </a:extLst>
          </p:cNvPr>
          <p:cNvSpPr/>
          <p:nvPr/>
        </p:nvSpPr>
        <p:spPr bwMode="auto">
          <a:xfrm>
            <a:off x="2195736" y="4005064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+mn-ea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0F5180-C375-4405-8953-6A844DD190BD}"/>
              </a:ext>
            </a:extLst>
          </p:cNvPr>
          <p:cNvSpPr txBox="1"/>
          <p:nvPr/>
        </p:nvSpPr>
        <p:spPr>
          <a:xfrm>
            <a:off x="2339752" y="411595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展望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EFBE04E-EDD4-45EE-832A-F64243F2AD70}"/>
              </a:ext>
            </a:extLst>
          </p:cNvPr>
          <p:cNvSpPr txBox="1"/>
          <p:nvPr/>
        </p:nvSpPr>
        <p:spPr>
          <a:xfrm>
            <a:off x="2346092" y="514468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业务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9152060-B9BE-4CC0-8CC2-A0F181116F45}"/>
              </a:ext>
            </a:extLst>
          </p:cNvPr>
          <p:cNvSpPr txBox="1"/>
          <p:nvPr/>
        </p:nvSpPr>
        <p:spPr>
          <a:xfrm>
            <a:off x="3370916" y="2089834"/>
            <a:ext cx="4153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制造业景气度得到修复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EAC5418-455D-493D-9BB1-2DF43C40E674}"/>
              </a:ext>
            </a:extLst>
          </p:cNvPr>
          <p:cNvSpPr txBox="1"/>
          <p:nvPr/>
        </p:nvSpPr>
        <p:spPr>
          <a:xfrm>
            <a:off x="3383194" y="3128487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风险偏好一度降低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7833C00-B6D3-40E6-BCA9-DD2EF0267E28}"/>
              </a:ext>
            </a:extLst>
          </p:cNvPr>
          <p:cNvSpPr txBox="1"/>
          <p:nvPr/>
        </p:nvSpPr>
        <p:spPr>
          <a:xfrm>
            <a:off x="3347864" y="4149080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  <a:sym typeface="+mn-ea"/>
              </a:rPr>
              <a:t>谨防指数技术性回调</a:t>
            </a:r>
            <a:endParaRPr lang="zh-CN" altLang="en-US" b="1">
              <a:solidFill>
                <a:srgbClr val="00006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452438" y="260350"/>
            <a:ext cx="8229600" cy="5969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>
                <a:solidFill>
                  <a:srgbClr val="000066"/>
                </a:solidFill>
                <a:latin typeface="Arial" panose="020B0604020202020204" pitchFamily="34" charset="0"/>
              </a:rPr>
              <a:t>CPI</a:t>
            </a:r>
            <a:r>
              <a:rPr kumimoji="1" lang="zh-CN" altLang="en-US" sz="2400">
                <a:solidFill>
                  <a:srgbClr val="000066"/>
                </a:solidFill>
                <a:latin typeface="Arial" panose="020B0604020202020204" pitchFamily="34" charset="0"/>
              </a:rPr>
              <a:t>、</a:t>
            </a:r>
            <a:r>
              <a:rPr kumimoji="1" lang="en-US" altLang="zh-CN" sz="2400">
                <a:solidFill>
                  <a:srgbClr val="000066"/>
                </a:solidFill>
                <a:latin typeface="Arial" panose="020B0604020202020204" pitchFamily="34" charset="0"/>
              </a:rPr>
              <a:t>PPI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764D00D-BD49-45EB-B695-DC2F54C61DDD}"/>
              </a:ext>
            </a:extLst>
          </p:cNvPr>
          <p:cNvSpPr txBox="1"/>
          <p:nvPr/>
        </p:nvSpPr>
        <p:spPr>
          <a:xfrm>
            <a:off x="542268" y="5397318"/>
            <a:ext cx="17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000066"/>
                </a:solidFill>
                <a:latin typeface="+mn-ea"/>
                <a:ea typeface="+mn-ea"/>
              </a:rPr>
              <a:t>3</a:t>
            </a:r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月</a:t>
            </a:r>
            <a:r>
              <a:rPr lang="en-GB" altLang="zh-CN" sz="1600" b="1">
                <a:solidFill>
                  <a:srgbClr val="000066"/>
                </a:solidFill>
                <a:latin typeface="+mn-ea"/>
                <a:ea typeface="+mn-ea"/>
              </a:rPr>
              <a:t>CPI</a:t>
            </a:r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同比上涨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2.3%</a:t>
            </a:r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，较上月</a:t>
            </a:r>
            <a:endParaRPr lang="en-US" altLang="zh-CN" sz="1600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6FF9C3F-5CE9-4400-8B30-34D17215519E}"/>
              </a:ext>
            </a:extLst>
          </p:cNvPr>
          <p:cNvSpPr txBox="1"/>
          <p:nvPr/>
        </p:nvSpPr>
        <p:spPr>
          <a:xfrm>
            <a:off x="5279162" y="5446286"/>
            <a:ext cx="172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1600" b="1">
                <a:solidFill>
                  <a:srgbClr val="000066"/>
                </a:solidFill>
                <a:latin typeface="+mn-ea"/>
              </a:rPr>
              <a:t>PPI</a:t>
            </a:r>
            <a:r>
              <a:rPr lang="zh-CN" altLang="en-US" sz="1600" b="1">
                <a:solidFill>
                  <a:srgbClr val="000066"/>
                </a:solidFill>
                <a:latin typeface="+mn-ea"/>
              </a:rPr>
              <a:t>同比上涨</a:t>
            </a:r>
            <a:r>
              <a:rPr lang="en-US" altLang="zh-CN" sz="2400" b="1">
                <a:solidFill>
                  <a:srgbClr val="FF0000"/>
                </a:solidFill>
                <a:latin typeface="+mn-ea"/>
              </a:rPr>
              <a:t>0.4%</a:t>
            </a:r>
            <a:r>
              <a:rPr lang="zh-CN" altLang="en-US" sz="1600" b="1">
                <a:solidFill>
                  <a:srgbClr val="000066"/>
                </a:solidFill>
                <a:latin typeface="+mn-ea"/>
              </a:rPr>
              <a:t>，较上月</a:t>
            </a:r>
            <a:endParaRPr lang="en-US" altLang="zh-CN" sz="1600" b="1">
              <a:solidFill>
                <a:srgbClr val="000066"/>
              </a:solidFill>
              <a:latin typeface="+mn-ea"/>
            </a:endParaRP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6CF24ADA-75C2-4612-8373-F0D246EFA584}"/>
              </a:ext>
            </a:extLst>
          </p:cNvPr>
          <p:cNvSpPr/>
          <p:nvPr/>
        </p:nvSpPr>
        <p:spPr bwMode="auto">
          <a:xfrm>
            <a:off x="2190018" y="5505853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A6EF9A4-0BA5-4CFD-A993-F1632AB9EDDB}"/>
              </a:ext>
            </a:extLst>
          </p:cNvPr>
          <p:cNvSpPr txBox="1"/>
          <p:nvPr/>
        </p:nvSpPr>
        <p:spPr>
          <a:xfrm>
            <a:off x="2427396" y="556939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0.8</a:t>
            </a:r>
            <a:r>
              <a:rPr lang="en-US" altLang="zh-CN" b="1">
                <a:solidFill>
                  <a:srgbClr val="FF0000"/>
                </a:solidFill>
                <a:latin typeface="+mn-ea"/>
                <a:ea typeface="+mn-ea"/>
              </a:rPr>
              <a:t>pct</a:t>
            </a:r>
            <a:endParaRPr lang="zh-CN" altLang="en-US" sz="2400" b="1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1023B00-D4F1-4633-863E-BBCE37BDE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54358"/>
            <a:ext cx="6480720" cy="3888433"/>
          </a:xfrm>
          <a:prstGeom prst="rect">
            <a:avLst/>
          </a:prstGeom>
        </p:spPr>
      </p:pic>
      <p:sp>
        <p:nvSpPr>
          <p:cNvPr id="13" name="箭头: 上 12">
            <a:extLst>
              <a:ext uri="{FF2B5EF4-FFF2-40B4-BE49-F238E27FC236}">
                <a16:creationId xmlns:a16="http://schemas.microsoft.com/office/drawing/2014/main" id="{67E12542-D978-4B3C-94DC-A52090D4779F}"/>
              </a:ext>
            </a:extLst>
          </p:cNvPr>
          <p:cNvSpPr/>
          <p:nvPr/>
        </p:nvSpPr>
        <p:spPr bwMode="auto">
          <a:xfrm>
            <a:off x="6910631" y="5476356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BA5CB37-AE2C-4E7F-9459-DF1D340FE40F}"/>
              </a:ext>
            </a:extLst>
          </p:cNvPr>
          <p:cNvSpPr txBox="1"/>
          <p:nvPr/>
        </p:nvSpPr>
        <p:spPr>
          <a:xfrm>
            <a:off x="7148009" y="5539899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0.3</a:t>
            </a:r>
            <a:r>
              <a:rPr lang="en-US" altLang="zh-CN" b="1">
                <a:solidFill>
                  <a:srgbClr val="FF0000"/>
                </a:solidFill>
                <a:latin typeface="+mn-ea"/>
                <a:ea typeface="+mn-ea"/>
              </a:rPr>
              <a:t>pct</a:t>
            </a:r>
            <a:endParaRPr lang="zh-CN" altLang="en-US" sz="2400" b="1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PMI</a:t>
            </a:r>
            <a:endParaRPr kumimoji="1" lang="zh-CN" altLang="en-US" sz="24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DD487CA-39EA-4182-9465-1981E526F767}"/>
              </a:ext>
            </a:extLst>
          </p:cNvPr>
          <p:cNvSpPr txBox="1"/>
          <p:nvPr/>
        </p:nvSpPr>
        <p:spPr>
          <a:xfrm>
            <a:off x="539552" y="5397318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>
                <a:solidFill>
                  <a:srgbClr val="000066"/>
                </a:solidFill>
                <a:latin typeface="+mn-ea"/>
                <a:ea typeface="+mn-ea"/>
              </a:rPr>
              <a:t>3</a:t>
            </a:r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月制造业</a:t>
            </a:r>
            <a:r>
              <a:rPr lang="en-US" altLang="zh-CN" sz="1600" b="1">
                <a:solidFill>
                  <a:srgbClr val="000066"/>
                </a:solidFill>
                <a:latin typeface="+mn-ea"/>
                <a:ea typeface="+mn-ea"/>
              </a:rPr>
              <a:t>PMI</a:t>
            </a:r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为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50.5%</a:t>
            </a:r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，较上月</a:t>
            </a:r>
            <a:endParaRPr lang="en-US" altLang="zh-CN" sz="1600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5" name="箭头: 上 4">
            <a:extLst>
              <a:ext uri="{FF2B5EF4-FFF2-40B4-BE49-F238E27FC236}">
                <a16:creationId xmlns:a16="http://schemas.microsoft.com/office/drawing/2014/main" id="{73A86F5A-F614-462C-9282-6CC5D43082CC}"/>
              </a:ext>
            </a:extLst>
          </p:cNvPr>
          <p:cNvSpPr/>
          <p:nvPr/>
        </p:nvSpPr>
        <p:spPr bwMode="auto">
          <a:xfrm>
            <a:off x="2267744" y="5627971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solidFill>
                  <a:srgbClr val="000066"/>
                </a:solidFill>
              </a:ln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4F114BE-D5DA-4995-8AA3-E394FF46BBDD}"/>
              </a:ext>
            </a:extLst>
          </p:cNvPr>
          <p:cNvSpPr txBox="1"/>
          <p:nvPr/>
        </p:nvSpPr>
        <p:spPr>
          <a:xfrm>
            <a:off x="2555776" y="568517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1.3</a:t>
            </a:r>
            <a:r>
              <a:rPr lang="en-US" altLang="zh-CN" b="1">
                <a:solidFill>
                  <a:srgbClr val="FF0000"/>
                </a:solidFill>
                <a:latin typeface="+mn-ea"/>
                <a:ea typeface="+mn-ea"/>
              </a:rPr>
              <a:t>pct</a:t>
            </a:r>
            <a:endParaRPr lang="zh-CN" altLang="en-US" sz="2400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729E48-E999-4B96-B439-DC8961825D80}"/>
              </a:ext>
            </a:extLst>
          </p:cNvPr>
          <p:cNvSpPr txBox="1"/>
          <p:nvPr/>
        </p:nvSpPr>
        <p:spPr>
          <a:xfrm>
            <a:off x="5420461" y="5446286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财新中国</a:t>
            </a:r>
            <a:r>
              <a:rPr lang="en-US" altLang="zh-CN" sz="1600" b="1">
                <a:solidFill>
                  <a:srgbClr val="000066"/>
                </a:solidFill>
                <a:latin typeface="+mn-ea"/>
                <a:ea typeface="+mn-ea"/>
              </a:rPr>
              <a:t>PMI</a:t>
            </a:r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为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50.8%</a:t>
            </a:r>
            <a:r>
              <a:rPr lang="zh-CN" altLang="en-US" sz="1600" b="1">
                <a:solidFill>
                  <a:srgbClr val="000066"/>
                </a:solidFill>
                <a:latin typeface="+mn-ea"/>
                <a:ea typeface="+mn-ea"/>
              </a:rPr>
              <a:t>，较上月</a:t>
            </a:r>
            <a:endParaRPr lang="en-US" altLang="zh-CN" sz="1600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D165FCA1-BBE5-4E49-AF4A-D7637FA0AFE0}"/>
              </a:ext>
            </a:extLst>
          </p:cNvPr>
          <p:cNvSpPr/>
          <p:nvPr/>
        </p:nvSpPr>
        <p:spPr bwMode="auto">
          <a:xfrm>
            <a:off x="7020113" y="5627970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E230AE5-300F-4FA4-A108-37AB31FAE59F}"/>
              </a:ext>
            </a:extLst>
          </p:cNvPr>
          <p:cNvSpPr txBox="1"/>
          <p:nvPr/>
        </p:nvSpPr>
        <p:spPr>
          <a:xfrm>
            <a:off x="7319338" y="574237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0.9</a:t>
            </a:r>
            <a:r>
              <a:rPr lang="en-US" altLang="zh-CN" b="1">
                <a:solidFill>
                  <a:srgbClr val="FF0000"/>
                </a:solidFill>
                <a:latin typeface="+mn-ea"/>
                <a:ea typeface="+mn-ea"/>
              </a:rPr>
              <a:t>pct</a:t>
            </a:r>
            <a:endParaRPr lang="zh-CN" altLang="en-US" sz="2400" b="1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D28E32D-B2F9-440D-A4C5-81559CEFE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97" y="1149252"/>
            <a:ext cx="6984776" cy="419086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457200" y="214313"/>
            <a:ext cx="8229600" cy="706437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>
                <a:solidFill>
                  <a:srgbClr val="000066"/>
                </a:solidFill>
                <a:latin typeface="Arial" panose="020B0604020202020204" pitchFamily="34" charset="0"/>
              </a:rPr>
              <a:t>央行公开市场操作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232B574-0761-4A2D-BACC-04582125216B}"/>
              </a:ext>
            </a:extLst>
          </p:cNvPr>
          <p:cNvSpPr txBox="1"/>
          <p:nvPr/>
        </p:nvSpPr>
        <p:spPr>
          <a:xfrm>
            <a:off x="241233" y="5461405"/>
            <a:ext cx="2318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</a:rPr>
              <a:t>3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月，央行累计</a:t>
            </a:r>
            <a:endParaRPr lang="en-US" altLang="zh-CN" b="1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净回笼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6925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亿元</a:t>
            </a:r>
            <a:endParaRPr lang="en-US" altLang="zh-CN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60695CD-D12B-4E66-B92F-0C1380BB760F}"/>
              </a:ext>
            </a:extLst>
          </p:cNvPr>
          <p:cNvSpPr txBox="1"/>
          <p:nvPr/>
        </p:nvSpPr>
        <p:spPr>
          <a:xfrm>
            <a:off x="2987824" y="5183983"/>
            <a:ext cx="50405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>
                <a:solidFill>
                  <a:srgbClr val="000066"/>
                </a:solidFill>
                <a:latin typeface="+mn-ea"/>
                <a:ea typeface="+mn-ea"/>
              </a:rPr>
              <a:t>年初以来已连续第三个月呈净回笼流动性。随着企业缴税影响的逐渐显现，未来流动性压力可能会有所回升，央行后续大概率仍会开展逆回购操作。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D7CC2E4-EF34-4DC3-86C7-0A72ED98A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41733"/>
            <a:ext cx="6368776" cy="382126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428625" y="214313"/>
            <a:ext cx="8231188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市场概况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8CA16E9-4241-443A-A1E9-6875F03B996A}"/>
              </a:ext>
            </a:extLst>
          </p:cNvPr>
          <p:cNvSpPr txBox="1"/>
          <p:nvPr/>
        </p:nvSpPr>
        <p:spPr>
          <a:xfrm>
            <a:off x="-53836" y="12981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上证综指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AC07E53-C46F-4958-B014-BE820BB57652}"/>
              </a:ext>
            </a:extLst>
          </p:cNvPr>
          <p:cNvSpPr txBox="1"/>
          <p:nvPr/>
        </p:nvSpPr>
        <p:spPr>
          <a:xfrm>
            <a:off x="211541" y="1715913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+mn-ea"/>
                <a:ea typeface="+mn-ea"/>
              </a:rPr>
              <a:t>5.09%</a:t>
            </a:r>
            <a:endParaRPr lang="zh-CN" altLang="en-US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73EF40F-BAB4-4775-A02A-E1D46917F528}"/>
              </a:ext>
            </a:extLst>
          </p:cNvPr>
          <p:cNvSpPr txBox="1"/>
          <p:nvPr/>
        </p:nvSpPr>
        <p:spPr>
          <a:xfrm>
            <a:off x="-53836" y="48258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中小板指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6211026-610A-48B1-8FD8-2FDE01D671A9}"/>
              </a:ext>
            </a:extLst>
          </p:cNvPr>
          <p:cNvSpPr txBox="1"/>
          <p:nvPr/>
        </p:nvSpPr>
        <p:spPr>
          <a:xfrm>
            <a:off x="222652" y="5298163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+mn-ea"/>
                <a:ea typeface="+mn-ea"/>
              </a:rPr>
              <a:t>8.25%</a:t>
            </a:r>
            <a:endParaRPr lang="zh-CN" altLang="en-US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0931FA3-AAF1-41CB-B2D6-B286AA5D2B56}"/>
              </a:ext>
            </a:extLst>
          </p:cNvPr>
          <p:cNvSpPr txBox="1"/>
          <p:nvPr/>
        </p:nvSpPr>
        <p:spPr>
          <a:xfrm>
            <a:off x="7867540" y="136129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深证成指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001E856-0ABB-48A4-8568-8A3D752EBB60}"/>
              </a:ext>
            </a:extLst>
          </p:cNvPr>
          <p:cNvSpPr txBox="1"/>
          <p:nvPr/>
        </p:nvSpPr>
        <p:spPr>
          <a:xfrm>
            <a:off x="8151114" y="1779108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+mn-ea"/>
                <a:ea typeface="+mn-ea"/>
              </a:rPr>
              <a:t>9.69%</a:t>
            </a:r>
            <a:endParaRPr lang="zh-CN" altLang="en-US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32542B2-8C0D-4A14-B3C0-5AD96888776A}"/>
              </a:ext>
            </a:extLst>
          </p:cNvPr>
          <p:cNvSpPr txBox="1"/>
          <p:nvPr/>
        </p:nvSpPr>
        <p:spPr>
          <a:xfrm>
            <a:off x="7953170" y="48258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创业板指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4D9E8B0-FDD6-4502-BCD7-AABEA83A4C97}"/>
              </a:ext>
            </a:extLst>
          </p:cNvPr>
          <p:cNvSpPr txBox="1"/>
          <p:nvPr/>
        </p:nvSpPr>
        <p:spPr>
          <a:xfrm>
            <a:off x="8229658" y="5298163"/>
            <a:ext cx="96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+mn-ea"/>
                <a:ea typeface="+mn-ea"/>
              </a:rPr>
              <a:t>10.28%</a:t>
            </a:r>
            <a:endParaRPr lang="zh-CN" altLang="en-US" b="1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3449907-9503-4790-9BA1-4958CA326D67}"/>
              </a:ext>
            </a:extLst>
          </p:cNvPr>
          <p:cNvSpPr txBox="1"/>
          <p:nvPr/>
        </p:nvSpPr>
        <p:spPr>
          <a:xfrm>
            <a:off x="1045424" y="5016841"/>
            <a:ext cx="667888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</a:rPr>
              <a:t>3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</a:rPr>
              <a:t>月，沪指在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</a:rPr>
              <a:t>3000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</a:rPr>
              <a:t>点上下拉锯，市场由此前的急速拉升切换到震荡行情，伴随外围市场的走弱和热门概念股的退潮，风险偏好一度降低。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</a:rPr>
              <a:t>4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</a:rPr>
              <a:t>月首周沪指突破</a:t>
            </a:r>
            <a:r>
              <a:rPr lang="en-US" altLang="zh-CN" sz="1950" b="1">
                <a:solidFill>
                  <a:srgbClr val="000066"/>
                </a:solidFill>
                <a:latin typeface="+mn-ea"/>
                <a:ea typeface="+mn-ea"/>
              </a:rPr>
              <a:t>3200</a:t>
            </a:r>
            <a:r>
              <a:rPr lang="zh-CN" altLang="en-US" sz="1950" b="1">
                <a:solidFill>
                  <a:srgbClr val="000066"/>
                </a:solidFill>
                <a:latin typeface="+mn-ea"/>
                <a:ea typeface="+mn-ea"/>
              </a:rPr>
              <a:t>点关口，市场有望再度打开上行空间，但短期回调仍不可避免。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1DE2939-1B1F-436C-94BD-8ACFA196125E}"/>
              </a:ext>
            </a:extLst>
          </p:cNvPr>
          <p:cNvSpPr txBox="1"/>
          <p:nvPr/>
        </p:nvSpPr>
        <p:spPr>
          <a:xfrm>
            <a:off x="161072" y="1098049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+mn-ea"/>
                <a:ea typeface="+mn-ea"/>
              </a:rPr>
              <a:t>市场</a:t>
            </a:r>
          </a:p>
        </p:txBody>
      </p:sp>
      <p:sp>
        <p:nvSpPr>
          <p:cNvPr id="24" name="箭头: 上 23">
            <a:extLst>
              <a:ext uri="{FF2B5EF4-FFF2-40B4-BE49-F238E27FC236}">
                <a16:creationId xmlns:a16="http://schemas.microsoft.com/office/drawing/2014/main" id="{BC57843D-E424-4851-B3FA-1F43F24127E0}"/>
              </a:ext>
            </a:extLst>
          </p:cNvPr>
          <p:cNvSpPr/>
          <p:nvPr/>
        </p:nvSpPr>
        <p:spPr bwMode="auto">
          <a:xfrm>
            <a:off x="0" y="1723367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1" name="箭头: 上 20">
            <a:extLst>
              <a:ext uri="{FF2B5EF4-FFF2-40B4-BE49-F238E27FC236}">
                <a16:creationId xmlns:a16="http://schemas.microsoft.com/office/drawing/2014/main" id="{6953A667-1099-4092-B2AB-A9B55DA5A2D8}"/>
              </a:ext>
            </a:extLst>
          </p:cNvPr>
          <p:cNvSpPr/>
          <p:nvPr/>
        </p:nvSpPr>
        <p:spPr bwMode="auto">
          <a:xfrm>
            <a:off x="7929325" y="5243613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25" name="箭头: 上 24">
            <a:extLst>
              <a:ext uri="{FF2B5EF4-FFF2-40B4-BE49-F238E27FC236}">
                <a16:creationId xmlns:a16="http://schemas.microsoft.com/office/drawing/2014/main" id="{77039A88-186B-473A-95CB-A99763D5603F}"/>
              </a:ext>
            </a:extLst>
          </p:cNvPr>
          <p:cNvSpPr/>
          <p:nvPr/>
        </p:nvSpPr>
        <p:spPr bwMode="auto">
          <a:xfrm>
            <a:off x="0" y="5292009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9" name="箭头: 上 18">
            <a:extLst>
              <a:ext uri="{FF2B5EF4-FFF2-40B4-BE49-F238E27FC236}">
                <a16:creationId xmlns:a16="http://schemas.microsoft.com/office/drawing/2014/main" id="{51BF9C72-8E89-4C51-8A4F-E789201EA474}"/>
              </a:ext>
            </a:extLst>
          </p:cNvPr>
          <p:cNvSpPr/>
          <p:nvPr/>
        </p:nvSpPr>
        <p:spPr bwMode="auto">
          <a:xfrm>
            <a:off x="7929325" y="1761409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3756D94-5114-402C-8678-9C5D614F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514" y="1178267"/>
            <a:ext cx="6238426" cy="37430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C8A701D-C06B-4A19-8D5B-B5A1F7310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89" y="1028632"/>
            <a:ext cx="6912768" cy="4800733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400">
                <a:solidFill>
                  <a:srgbClr val="000066"/>
                </a:solidFill>
              </a:rPr>
              <a:t>上证</a:t>
            </a:r>
            <a:r>
              <a:rPr lang="en-US" altLang="zh-CN" sz="2400">
                <a:solidFill>
                  <a:srgbClr val="000066"/>
                </a:solidFill>
              </a:rPr>
              <a:t>50</a:t>
            </a:r>
            <a:r>
              <a:rPr lang="zh-CN" altLang="en-US" sz="2400">
                <a:solidFill>
                  <a:srgbClr val="000066"/>
                </a:solidFill>
              </a:rPr>
              <a:t>股指期货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9DFC1AC-E350-4462-ABF8-C1EC9F4B7CF1}"/>
              </a:ext>
            </a:extLst>
          </p:cNvPr>
          <p:cNvSpPr txBox="1"/>
          <p:nvPr/>
        </p:nvSpPr>
        <p:spPr>
          <a:xfrm>
            <a:off x="7586634" y="4964068"/>
            <a:ext cx="1287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呈宽幅震荡格局</a:t>
            </a:r>
            <a:endParaRPr lang="en-US" altLang="zh-CN" b="1">
              <a:solidFill>
                <a:srgbClr val="000066"/>
              </a:solidFill>
              <a:latin typeface="+mn-ea"/>
              <a:ea typeface="+mn-ea"/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131775A4-6B5B-4215-A2A9-DEADBAF63486}"/>
              </a:ext>
            </a:extLst>
          </p:cNvPr>
          <p:cNvCxnSpPr>
            <a:cxnSpLocks/>
          </p:cNvCxnSpPr>
          <p:nvPr/>
        </p:nvCxnSpPr>
        <p:spPr bwMode="auto">
          <a:xfrm>
            <a:off x="5364088" y="3428999"/>
            <a:ext cx="2459369" cy="137765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715261-4338-44E2-9A34-951592B15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545" y="1199271"/>
            <a:ext cx="6581635" cy="394898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9433A96-7730-4926-AD9D-3ACFBB9A974B}"/>
              </a:ext>
            </a:extLst>
          </p:cNvPr>
          <p:cNvSpPr txBox="1"/>
          <p:nvPr/>
        </p:nvSpPr>
        <p:spPr>
          <a:xfrm>
            <a:off x="5791224" y="5411884"/>
            <a:ext cx="176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  较上月</a:t>
            </a:r>
            <a:endParaRPr lang="en-US" altLang="zh-CN" b="1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en-US" altLang="zh-CN" b="1">
                <a:solidFill>
                  <a:srgbClr val="FF0000"/>
                </a:solidFill>
                <a:latin typeface="+mn-ea"/>
                <a:ea typeface="+mn-ea"/>
              </a:rPr>
              <a:t>6.59%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455613" y="214313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r>
              <a:rPr lang="zh-CN" altLang="en-US" sz="2400" b="1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沪深市值统计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DABFAE-AB45-497C-A21E-2AB4379BFFF8}"/>
              </a:ext>
            </a:extLst>
          </p:cNvPr>
          <p:cNvSpPr txBox="1"/>
          <p:nvPr/>
        </p:nvSpPr>
        <p:spPr>
          <a:xfrm>
            <a:off x="1331641" y="5327719"/>
            <a:ext cx="2045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</a:rPr>
              <a:t>3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月，</a:t>
            </a:r>
            <a:r>
              <a:rPr lang="en-US" altLang="zh-CN" b="1">
                <a:solidFill>
                  <a:srgbClr val="000066"/>
                </a:solidFill>
                <a:latin typeface="+mn-ea"/>
                <a:ea typeface="+mn-ea"/>
              </a:rPr>
              <a:t>A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股总市值近</a:t>
            </a:r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61.03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万亿</a:t>
            </a:r>
            <a:endParaRPr lang="en-US" altLang="zh-CN" b="1">
              <a:solidFill>
                <a:srgbClr val="000066"/>
              </a:solidFill>
              <a:latin typeface="+mn-ea"/>
              <a:ea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E936E9-817C-42E1-9C3B-6B8AB7FBF2C2}"/>
              </a:ext>
            </a:extLst>
          </p:cNvPr>
          <p:cNvSpPr txBox="1"/>
          <p:nvPr/>
        </p:nvSpPr>
        <p:spPr>
          <a:xfrm>
            <a:off x="7585632" y="2789042"/>
            <a:ext cx="1763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   深市</a:t>
            </a:r>
            <a:endParaRPr lang="en-US" altLang="zh-CN" b="1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22.76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万亿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E73745B-6AB2-4180-9838-C858227F15C3}"/>
              </a:ext>
            </a:extLst>
          </p:cNvPr>
          <p:cNvSpPr txBox="1"/>
          <p:nvPr/>
        </p:nvSpPr>
        <p:spPr>
          <a:xfrm>
            <a:off x="7710790" y="987026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   沪市</a:t>
            </a:r>
            <a:endParaRPr lang="en-US" altLang="zh-CN" b="1">
              <a:solidFill>
                <a:srgbClr val="000066"/>
              </a:solidFill>
              <a:latin typeface="+mn-ea"/>
              <a:ea typeface="+mn-ea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+mn-ea"/>
                <a:ea typeface="+mn-ea"/>
              </a:rPr>
              <a:t>38.26</a:t>
            </a:r>
            <a:r>
              <a:rPr lang="zh-CN" altLang="en-US" b="1">
                <a:solidFill>
                  <a:srgbClr val="000066"/>
                </a:solidFill>
                <a:latin typeface="+mn-ea"/>
                <a:ea typeface="+mn-ea"/>
              </a:rPr>
              <a:t>万亿</a:t>
            </a:r>
            <a:endParaRPr lang="zh-CN" altLang="en-US"/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7733E283-296E-421C-B7DB-3B4BB424BB60}"/>
              </a:ext>
            </a:extLst>
          </p:cNvPr>
          <p:cNvCxnSpPr>
            <a:cxnSpLocks/>
          </p:cNvCxnSpPr>
          <p:nvPr/>
        </p:nvCxnSpPr>
        <p:spPr bwMode="auto">
          <a:xfrm flipV="1">
            <a:off x="7344410" y="1516830"/>
            <a:ext cx="421004" cy="2396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F412C78-2749-4AE1-A55E-5C0ACDC392B4}"/>
              </a:ext>
            </a:extLst>
          </p:cNvPr>
          <p:cNvCxnSpPr>
            <a:cxnSpLocks/>
          </p:cNvCxnSpPr>
          <p:nvPr/>
        </p:nvCxnSpPr>
        <p:spPr bwMode="auto">
          <a:xfrm>
            <a:off x="7234301" y="3101457"/>
            <a:ext cx="351331" cy="14462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箭头: 下 9">
            <a:extLst>
              <a:ext uri="{FF2B5EF4-FFF2-40B4-BE49-F238E27FC236}">
                <a16:creationId xmlns:a16="http://schemas.microsoft.com/office/drawing/2014/main" id="{6AC36FFC-0E28-4ED8-8A5B-6A0D04776B43}"/>
              </a:ext>
            </a:extLst>
          </p:cNvPr>
          <p:cNvSpPr/>
          <p:nvPr/>
        </p:nvSpPr>
        <p:spPr bwMode="auto">
          <a:xfrm rot="10800000">
            <a:off x="5868144" y="5689019"/>
            <a:ext cx="216024" cy="49540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>
        <a:spAutoFit/>
      </a:bodyPr>
      <a:lstStyle>
        <a:defPPr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7157</TotalTime>
  <Words>2280</Words>
  <Application>Microsoft Office PowerPoint</Application>
  <PresentationFormat>全屏显示(4:3)</PresentationFormat>
  <Paragraphs>416</Paragraphs>
  <Slides>26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黑体</vt:lpstr>
      <vt:lpstr>华文中宋</vt:lpstr>
      <vt:lpstr>幼圆</vt:lpstr>
      <vt:lpstr>Arial</vt:lpstr>
      <vt:lpstr>Times New Roman</vt:lpstr>
      <vt:lpstr>Verdana</vt:lpstr>
      <vt:lpstr>Wingdings</vt:lpstr>
      <vt:lpstr>融客PPT模板</vt:lpstr>
      <vt:lpstr>融客投资PPT模板</vt:lpstr>
      <vt:lpstr>1_融客PPT模板</vt:lpstr>
      <vt:lpstr>3_融客PPT模板</vt:lpstr>
      <vt:lpstr>2_融客PPT模板</vt:lpstr>
      <vt:lpstr>5_融客PPT模板</vt:lpstr>
      <vt:lpstr>7_融客PPT模板</vt:lpstr>
      <vt:lpstr>8_融客PPT模板</vt:lpstr>
      <vt:lpstr>PowerPoint 演示文稿</vt:lpstr>
      <vt:lpstr>PowerPoint 演示文稿</vt:lpstr>
      <vt:lpstr>PowerPoint 演示文稿</vt:lpstr>
      <vt:lpstr>CPI、PPI</vt:lpstr>
      <vt:lpstr>PMI</vt:lpstr>
      <vt:lpstr>央行公开市场操作</vt:lpstr>
      <vt:lpstr>PowerPoint 演示文稿</vt:lpstr>
      <vt:lpstr>上证50股指期货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联系我们</vt:lpstr>
    </vt:vector>
  </TitlesOfParts>
  <Company>Lenovo (Beijing)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 User</dc:creator>
  <cp:lastModifiedBy>亦清 高</cp:lastModifiedBy>
  <cp:revision>4696</cp:revision>
  <dcterms:created xsi:type="dcterms:W3CDTF">2007-11-30T05:47:00Z</dcterms:created>
  <dcterms:modified xsi:type="dcterms:W3CDTF">2019-04-11T01:48:57Z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