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2" r:id="rId3"/>
    <p:sldMasterId id="2147483674" r:id="rId4"/>
    <p:sldMasterId id="2147483688" r:id="rId5"/>
    <p:sldMasterId id="2147483702" r:id="rId6"/>
    <p:sldMasterId id="2147483716" r:id="rId7"/>
    <p:sldMasterId id="2147483730" r:id="rId8"/>
    <p:sldMasterId id="2147483744" r:id="rId9"/>
  </p:sldMasterIdLst>
  <p:notesMasterIdLst>
    <p:notesMasterId r:id="rId11"/>
  </p:notesMasterIdLst>
  <p:handoutMasterIdLst>
    <p:handoutMasterId r:id="rId37"/>
  </p:handoutMasterIdLst>
  <p:sldIdLst>
    <p:sldId id="256" r:id="rId10"/>
    <p:sldId id="450" r:id="rId12"/>
    <p:sldId id="378" r:id="rId13"/>
    <p:sldId id="442" r:id="rId14"/>
    <p:sldId id="436" r:id="rId15"/>
    <p:sldId id="405" r:id="rId16"/>
    <p:sldId id="416" r:id="rId17"/>
    <p:sldId id="437" r:id="rId18"/>
    <p:sldId id="439" r:id="rId19"/>
    <p:sldId id="400" r:id="rId20"/>
    <p:sldId id="396" r:id="rId21"/>
    <p:sldId id="430" r:id="rId22"/>
    <p:sldId id="452" r:id="rId23"/>
    <p:sldId id="470" r:id="rId24"/>
    <p:sldId id="471" r:id="rId25"/>
    <p:sldId id="320" r:id="rId26"/>
    <p:sldId id="472" r:id="rId27"/>
    <p:sldId id="473" r:id="rId28"/>
    <p:sldId id="474" r:id="rId29"/>
    <p:sldId id="451" r:id="rId30"/>
    <p:sldId id="441" r:id="rId31"/>
    <p:sldId id="445" r:id="rId32"/>
    <p:sldId id="446" r:id="rId33"/>
    <p:sldId id="423" r:id="rId34"/>
    <p:sldId id="425" r:id="rId35"/>
    <p:sldId id="390" r:id="rId36"/>
  </p:sldIdLst>
  <p:sldSz cx="9144000" cy="6858000" type="screen4x3"/>
  <p:notesSz cx="6797675" cy="992949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6E8"/>
    <a:srgbClr val="FB9E13"/>
    <a:srgbClr val="F0B928"/>
    <a:srgbClr val="CB8611"/>
    <a:srgbClr val="C16B08"/>
    <a:srgbClr val="FF0000"/>
    <a:srgbClr val="33CC33"/>
    <a:srgbClr val="000066"/>
    <a:srgbClr val="2343E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86372" autoAdjust="0"/>
  </p:normalViewPr>
  <p:slideViewPr>
    <p:cSldViewPr>
      <p:cViewPr varScale="1">
        <p:scale>
          <a:sx n="67" d="100"/>
          <a:sy n="67" d="100"/>
        </p:scale>
        <p:origin x="1208" y="56"/>
      </p:cViewPr>
      <p:guideLst>
        <p:guide orient="horz" pos="2150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0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handoutMaster" Target="handoutMasters/handoutMaster1.xml"/><Relationship Id="rId36" Type="http://schemas.openxmlformats.org/officeDocument/2006/relationships/slide" Target="slides/slide26.xml"/><Relationship Id="rId35" Type="http://schemas.openxmlformats.org/officeDocument/2006/relationships/slide" Target="slides/slide25.xml"/><Relationship Id="rId34" Type="http://schemas.openxmlformats.org/officeDocument/2006/relationships/slide" Target="slides/slide24.xml"/><Relationship Id="rId33" Type="http://schemas.openxmlformats.org/officeDocument/2006/relationships/slide" Target="slides/slide23.xml"/><Relationship Id="rId32" Type="http://schemas.openxmlformats.org/officeDocument/2006/relationships/slide" Target="slides/slide22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esktop\&#26376;&#25253;&#34920;&#26684;\&#19978;&#35777;50&#32929;&#25351;&#26399;&#3613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021739130435"/>
          <c:y val="0.00362625407953584"/>
          <c:w val="0.793115942028985"/>
          <c:h val="0.786171884443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成交量(右)</c:f>
              <c:strCache>
                <c:ptCount val="1"/>
                <c:pt idx="0">
                  <c:v>成交量(右)</c:v>
                </c:pt>
              </c:strCache>
            </c:strRef>
          </c:tx>
          <c:spPr>
            <a:solidFill>
              <a:srgbClr val="7EA6E8"/>
            </a:solidFill>
          </c:spPr>
          <c:invertIfNegative val="0"/>
          <c:dLbls>
            <c:delete val="1"/>
          </c:dLbls>
          <c:cat>
            <c:numRef>
              <c:f>[上证50股指期货.xls]Sheet1!$A$2:$A$22</c:f>
              <c:numCache>
                <c:formatCode>General</c:formatCode>
                <c:ptCount val="21"/>
                <c:pt idx="0">
                  <c:v>20190401</c:v>
                </c:pt>
                <c:pt idx="1">
                  <c:v>20190402</c:v>
                </c:pt>
                <c:pt idx="2">
                  <c:v>20190403</c:v>
                </c:pt>
                <c:pt idx="3">
                  <c:v>20190404</c:v>
                </c:pt>
                <c:pt idx="4">
                  <c:v>20190408</c:v>
                </c:pt>
                <c:pt idx="5">
                  <c:v>20190409</c:v>
                </c:pt>
                <c:pt idx="6">
                  <c:v>20190410</c:v>
                </c:pt>
                <c:pt idx="7">
                  <c:v>20190411</c:v>
                </c:pt>
                <c:pt idx="8">
                  <c:v>20190412</c:v>
                </c:pt>
                <c:pt idx="9">
                  <c:v>20190415</c:v>
                </c:pt>
                <c:pt idx="10">
                  <c:v>20190416</c:v>
                </c:pt>
                <c:pt idx="11">
                  <c:v>20190417</c:v>
                </c:pt>
                <c:pt idx="12">
                  <c:v>20190418</c:v>
                </c:pt>
                <c:pt idx="13">
                  <c:v>20190419</c:v>
                </c:pt>
                <c:pt idx="14">
                  <c:v>20190422</c:v>
                </c:pt>
                <c:pt idx="15">
                  <c:v>20190423</c:v>
                </c:pt>
                <c:pt idx="16">
                  <c:v>20190424</c:v>
                </c:pt>
                <c:pt idx="17">
                  <c:v>20190425</c:v>
                </c:pt>
                <c:pt idx="18">
                  <c:v>20190426</c:v>
                </c:pt>
                <c:pt idx="19">
                  <c:v>20190429</c:v>
                </c:pt>
                <c:pt idx="20">
                  <c:v>20190430</c:v>
                </c:pt>
              </c:numCache>
            </c:numRef>
          </c:cat>
          <c:val>
            <c:numRef>
              <c:f>[上证50股指期货.xls]Sheet1!$B$2:$B$22</c:f>
              <c:numCache>
                <c:formatCode>General</c:formatCode>
                <c:ptCount val="21"/>
                <c:pt idx="0">
                  <c:v>1902</c:v>
                </c:pt>
                <c:pt idx="1">
                  <c:v>1002</c:v>
                </c:pt>
                <c:pt idx="2">
                  <c:v>1346</c:v>
                </c:pt>
                <c:pt idx="3">
                  <c:v>1857</c:v>
                </c:pt>
                <c:pt idx="4">
                  <c:v>2550</c:v>
                </c:pt>
                <c:pt idx="5">
                  <c:v>2021</c:v>
                </c:pt>
                <c:pt idx="6">
                  <c:v>2303</c:v>
                </c:pt>
                <c:pt idx="7">
                  <c:v>3206</c:v>
                </c:pt>
                <c:pt idx="8">
                  <c:v>2537</c:v>
                </c:pt>
                <c:pt idx="9">
                  <c:v>5612</c:v>
                </c:pt>
                <c:pt idx="10">
                  <c:v>8659</c:v>
                </c:pt>
                <c:pt idx="11">
                  <c:v>11106</c:v>
                </c:pt>
                <c:pt idx="12">
                  <c:v>16316</c:v>
                </c:pt>
                <c:pt idx="13">
                  <c:v>39233</c:v>
                </c:pt>
                <c:pt idx="14">
                  <c:v>46831</c:v>
                </c:pt>
                <c:pt idx="15">
                  <c:v>40891</c:v>
                </c:pt>
                <c:pt idx="16">
                  <c:v>46992</c:v>
                </c:pt>
                <c:pt idx="17">
                  <c:v>42655</c:v>
                </c:pt>
                <c:pt idx="18">
                  <c:v>42437</c:v>
                </c:pt>
                <c:pt idx="19">
                  <c:v>50277</c:v>
                </c:pt>
                <c:pt idx="20">
                  <c:v>39607</c:v>
                </c:pt>
              </c:numCache>
            </c:numRef>
          </c:val>
        </c:ser>
        <c:ser>
          <c:idx val="1"/>
          <c:order val="1"/>
          <c:tx>
            <c:strRef>
              <c:f>持仓量(右)</c:f>
              <c:strCache>
                <c:ptCount val="1"/>
                <c:pt idx="0">
                  <c:v>持仓量(右)</c:v>
                </c:pt>
              </c:strCache>
            </c:strRef>
          </c:tx>
          <c:spPr>
            <a:solidFill>
              <a:srgbClr val="FB9E13"/>
            </a:solidFill>
          </c:spPr>
          <c:invertIfNegative val="0"/>
          <c:dLbls>
            <c:delete val="1"/>
          </c:dLbls>
          <c:cat>
            <c:numRef>
              <c:f>[上证50股指期货.xls]Sheet1!$A$2:$A$22</c:f>
              <c:numCache>
                <c:formatCode>General</c:formatCode>
                <c:ptCount val="21"/>
                <c:pt idx="0">
                  <c:v>20190401</c:v>
                </c:pt>
                <c:pt idx="1">
                  <c:v>20190402</c:v>
                </c:pt>
                <c:pt idx="2">
                  <c:v>20190403</c:v>
                </c:pt>
                <c:pt idx="3">
                  <c:v>20190404</c:v>
                </c:pt>
                <c:pt idx="4">
                  <c:v>20190408</c:v>
                </c:pt>
                <c:pt idx="5">
                  <c:v>20190409</c:v>
                </c:pt>
                <c:pt idx="6">
                  <c:v>20190410</c:v>
                </c:pt>
                <c:pt idx="7">
                  <c:v>20190411</c:v>
                </c:pt>
                <c:pt idx="8">
                  <c:v>20190412</c:v>
                </c:pt>
                <c:pt idx="9">
                  <c:v>20190415</c:v>
                </c:pt>
                <c:pt idx="10">
                  <c:v>20190416</c:v>
                </c:pt>
                <c:pt idx="11">
                  <c:v>20190417</c:v>
                </c:pt>
                <c:pt idx="12">
                  <c:v>20190418</c:v>
                </c:pt>
                <c:pt idx="13">
                  <c:v>20190419</c:v>
                </c:pt>
                <c:pt idx="14">
                  <c:v>20190422</c:v>
                </c:pt>
                <c:pt idx="15">
                  <c:v>20190423</c:v>
                </c:pt>
                <c:pt idx="16">
                  <c:v>20190424</c:v>
                </c:pt>
                <c:pt idx="17">
                  <c:v>20190425</c:v>
                </c:pt>
                <c:pt idx="18">
                  <c:v>20190426</c:v>
                </c:pt>
                <c:pt idx="19">
                  <c:v>20190429</c:v>
                </c:pt>
                <c:pt idx="20">
                  <c:v>20190430</c:v>
                </c:pt>
              </c:numCache>
            </c:numRef>
          </c:cat>
          <c:val>
            <c:numRef>
              <c:f>[上证50股指期货.xls]Sheet1!$C$2:$C$22</c:f>
              <c:numCache>
                <c:formatCode>General</c:formatCode>
                <c:ptCount val="21"/>
                <c:pt idx="0">
                  <c:v>2120</c:v>
                </c:pt>
                <c:pt idx="1">
                  <c:v>2141</c:v>
                </c:pt>
                <c:pt idx="2">
                  <c:v>2473</c:v>
                </c:pt>
                <c:pt idx="3">
                  <c:v>2911</c:v>
                </c:pt>
                <c:pt idx="4">
                  <c:v>3333</c:v>
                </c:pt>
                <c:pt idx="5">
                  <c:v>3399</c:v>
                </c:pt>
                <c:pt idx="6">
                  <c:v>3613</c:v>
                </c:pt>
                <c:pt idx="7">
                  <c:v>4514</c:v>
                </c:pt>
                <c:pt idx="8">
                  <c:v>4766</c:v>
                </c:pt>
                <c:pt idx="9">
                  <c:v>6800</c:v>
                </c:pt>
                <c:pt idx="10">
                  <c:v>9312</c:v>
                </c:pt>
                <c:pt idx="11">
                  <c:v>12653</c:v>
                </c:pt>
                <c:pt idx="12">
                  <c:v>18819</c:v>
                </c:pt>
                <c:pt idx="13">
                  <c:v>32006</c:v>
                </c:pt>
                <c:pt idx="14">
                  <c:v>31464</c:v>
                </c:pt>
                <c:pt idx="15">
                  <c:v>31302</c:v>
                </c:pt>
                <c:pt idx="16">
                  <c:v>34320</c:v>
                </c:pt>
                <c:pt idx="17">
                  <c:v>32963</c:v>
                </c:pt>
                <c:pt idx="18">
                  <c:v>33923</c:v>
                </c:pt>
                <c:pt idx="19">
                  <c:v>36074</c:v>
                </c:pt>
                <c:pt idx="20">
                  <c:v>32213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"/>
        <c:axId val="4"/>
      </c:barChart>
      <c:lineChart>
        <c:grouping val="standard"/>
        <c:varyColors val="0"/>
        <c:ser>
          <c:idx val="2"/>
          <c:order val="2"/>
          <c:tx>
            <c:strRef>
              <c:f>结算价</c:f>
              <c:strCache>
                <c:ptCount val="1"/>
                <c:pt idx="0">
                  <c:v>结算价</c:v>
                </c:pt>
              </c:strCache>
            </c:strRef>
          </c:tx>
          <c:spPr>
            <a:ln w="28575" cap="rnd" cmpd="sng" algn="ctr">
              <a:solidFill>
                <a:srgbClr val="FF000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numRef>
              <c:f>[上证50股指期货.xls]Sheet1!$A$2:$A$22</c:f>
              <c:numCache>
                <c:formatCode>General</c:formatCode>
                <c:ptCount val="21"/>
                <c:pt idx="0">
                  <c:v>20190401</c:v>
                </c:pt>
                <c:pt idx="1">
                  <c:v>20190402</c:v>
                </c:pt>
                <c:pt idx="2">
                  <c:v>20190403</c:v>
                </c:pt>
                <c:pt idx="3">
                  <c:v>20190404</c:v>
                </c:pt>
                <c:pt idx="4">
                  <c:v>20190408</c:v>
                </c:pt>
                <c:pt idx="5">
                  <c:v>20190409</c:v>
                </c:pt>
                <c:pt idx="6">
                  <c:v>20190410</c:v>
                </c:pt>
                <c:pt idx="7">
                  <c:v>20190411</c:v>
                </c:pt>
                <c:pt idx="8">
                  <c:v>20190412</c:v>
                </c:pt>
                <c:pt idx="9">
                  <c:v>20190415</c:v>
                </c:pt>
                <c:pt idx="10">
                  <c:v>20190416</c:v>
                </c:pt>
                <c:pt idx="11">
                  <c:v>20190417</c:v>
                </c:pt>
                <c:pt idx="12">
                  <c:v>20190418</c:v>
                </c:pt>
                <c:pt idx="13">
                  <c:v>20190419</c:v>
                </c:pt>
                <c:pt idx="14">
                  <c:v>20190422</c:v>
                </c:pt>
                <c:pt idx="15">
                  <c:v>20190423</c:v>
                </c:pt>
                <c:pt idx="16">
                  <c:v>20190424</c:v>
                </c:pt>
                <c:pt idx="17">
                  <c:v>20190425</c:v>
                </c:pt>
                <c:pt idx="18">
                  <c:v>20190426</c:v>
                </c:pt>
                <c:pt idx="19">
                  <c:v>20190429</c:v>
                </c:pt>
                <c:pt idx="20">
                  <c:v>20190430</c:v>
                </c:pt>
              </c:numCache>
            </c:numRef>
          </c:cat>
          <c:val>
            <c:numRef>
              <c:f>[上证50股指期货.xls]Sheet1!$D$2:$D$22</c:f>
              <c:numCache>
                <c:formatCode>General</c:formatCode>
                <c:ptCount val="21"/>
                <c:pt idx="0">
                  <c:v>2897.8</c:v>
                </c:pt>
                <c:pt idx="1">
                  <c:v>2894.8</c:v>
                </c:pt>
                <c:pt idx="2">
                  <c:v>2926</c:v>
                </c:pt>
                <c:pt idx="3">
                  <c:v>2961</c:v>
                </c:pt>
                <c:pt idx="4">
                  <c:v>2972.4</c:v>
                </c:pt>
                <c:pt idx="5">
                  <c:v>2970.6</c:v>
                </c:pt>
                <c:pt idx="6">
                  <c:v>2989</c:v>
                </c:pt>
                <c:pt idx="7">
                  <c:v>2945.2</c:v>
                </c:pt>
                <c:pt idx="8">
                  <c:v>2930.4</c:v>
                </c:pt>
                <c:pt idx="9">
                  <c:v>2949.2</c:v>
                </c:pt>
                <c:pt idx="10">
                  <c:v>3023.8</c:v>
                </c:pt>
                <c:pt idx="11">
                  <c:v>3023.8</c:v>
                </c:pt>
                <c:pt idx="12">
                  <c:v>3014</c:v>
                </c:pt>
                <c:pt idx="13">
                  <c:v>3039.2</c:v>
                </c:pt>
                <c:pt idx="14">
                  <c:v>2976.4</c:v>
                </c:pt>
                <c:pt idx="15">
                  <c:v>2992.2</c:v>
                </c:pt>
                <c:pt idx="16">
                  <c:v>2975.4</c:v>
                </c:pt>
                <c:pt idx="17">
                  <c:v>2949</c:v>
                </c:pt>
                <c:pt idx="18">
                  <c:v>2908.8</c:v>
                </c:pt>
                <c:pt idx="19">
                  <c:v>2955.2</c:v>
                </c:pt>
                <c:pt idx="20">
                  <c:v>2948.2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收盘价</c:f>
              <c:strCache>
                <c:ptCount val="1"/>
                <c:pt idx="0">
                  <c:v>收盘价</c:v>
                </c:pt>
              </c:strCache>
            </c:strRef>
          </c:tx>
          <c:spPr>
            <a:ln w="28575" cap="rnd" cmpd="sng" algn="ctr">
              <a:solidFill>
                <a:srgbClr val="92D05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numRef>
              <c:f>[上证50股指期货.xls]Sheet1!$A$2:$A$22</c:f>
              <c:numCache>
                <c:formatCode>General</c:formatCode>
                <c:ptCount val="21"/>
                <c:pt idx="0">
                  <c:v>20190401</c:v>
                </c:pt>
                <c:pt idx="1">
                  <c:v>20190402</c:v>
                </c:pt>
                <c:pt idx="2">
                  <c:v>20190403</c:v>
                </c:pt>
                <c:pt idx="3">
                  <c:v>20190404</c:v>
                </c:pt>
                <c:pt idx="4">
                  <c:v>20190408</c:v>
                </c:pt>
                <c:pt idx="5">
                  <c:v>20190409</c:v>
                </c:pt>
                <c:pt idx="6">
                  <c:v>20190410</c:v>
                </c:pt>
                <c:pt idx="7">
                  <c:v>20190411</c:v>
                </c:pt>
                <c:pt idx="8">
                  <c:v>20190412</c:v>
                </c:pt>
                <c:pt idx="9">
                  <c:v>20190415</c:v>
                </c:pt>
                <c:pt idx="10">
                  <c:v>20190416</c:v>
                </c:pt>
                <c:pt idx="11">
                  <c:v>20190417</c:v>
                </c:pt>
                <c:pt idx="12">
                  <c:v>20190418</c:v>
                </c:pt>
                <c:pt idx="13">
                  <c:v>20190419</c:v>
                </c:pt>
                <c:pt idx="14">
                  <c:v>20190422</c:v>
                </c:pt>
                <c:pt idx="15">
                  <c:v>20190423</c:v>
                </c:pt>
                <c:pt idx="16">
                  <c:v>20190424</c:v>
                </c:pt>
                <c:pt idx="17">
                  <c:v>20190425</c:v>
                </c:pt>
                <c:pt idx="18">
                  <c:v>20190426</c:v>
                </c:pt>
                <c:pt idx="19">
                  <c:v>20190429</c:v>
                </c:pt>
                <c:pt idx="20">
                  <c:v>20190430</c:v>
                </c:pt>
              </c:numCache>
            </c:numRef>
          </c:cat>
          <c:val>
            <c:numRef>
              <c:f>[上证50股指期货.xls]Sheet1!$E$2:$E$22</c:f>
              <c:numCache>
                <c:formatCode>General</c:formatCode>
                <c:ptCount val="21"/>
                <c:pt idx="0">
                  <c:v>2899</c:v>
                </c:pt>
                <c:pt idx="1">
                  <c:v>2900.6</c:v>
                </c:pt>
                <c:pt idx="2">
                  <c:v>2930</c:v>
                </c:pt>
                <c:pt idx="3">
                  <c:v>2967</c:v>
                </c:pt>
                <c:pt idx="4">
                  <c:v>2969.8</c:v>
                </c:pt>
                <c:pt idx="5">
                  <c:v>2976.2</c:v>
                </c:pt>
                <c:pt idx="6">
                  <c:v>2991</c:v>
                </c:pt>
                <c:pt idx="7">
                  <c:v>2938</c:v>
                </c:pt>
                <c:pt idx="8">
                  <c:v>2937.8</c:v>
                </c:pt>
                <c:pt idx="9">
                  <c:v>2926.2</c:v>
                </c:pt>
                <c:pt idx="10">
                  <c:v>3040.4</c:v>
                </c:pt>
                <c:pt idx="11">
                  <c:v>3022.2</c:v>
                </c:pt>
                <c:pt idx="12">
                  <c:v>3013.6</c:v>
                </c:pt>
                <c:pt idx="13">
                  <c:v>3050.6</c:v>
                </c:pt>
                <c:pt idx="14">
                  <c:v>2980.4</c:v>
                </c:pt>
                <c:pt idx="15">
                  <c:v>2987.8</c:v>
                </c:pt>
                <c:pt idx="16">
                  <c:v>2977.6</c:v>
                </c:pt>
                <c:pt idx="17">
                  <c:v>2938.2</c:v>
                </c:pt>
                <c:pt idx="18">
                  <c:v>2898.4</c:v>
                </c:pt>
                <c:pt idx="19">
                  <c:v>2944.6</c:v>
                </c:pt>
                <c:pt idx="20">
                  <c:v>2952.2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444684656"/>
        <c:axId val="1"/>
      </c:lineChart>
      <c:catAx>
        <c:axId val="44468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 cap="flat" cmpd="sng" algn="ctr">
            <a:solidFill>
              <a:schemeClr val="bg1"/>
            </a:solidFill>
            <a:prstDash val="solid"/>
            <a:round/>
          </a:ln>
        </c:spPr>
        <c:txPr>
          <a:bodyPr rot="-27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defRPr>
            </a:pPr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060"/>
          <c:min val="2890"/>
        </c:scaling>
        <c:delete val="0"/>
        <c:axPos val="l"/>
        <c:title>
          <c:tx>
            <c:rich>
              <a:bodyPr rot="-5400000" spcFirstLastPara="0" vertOverflow="ellipsis" vert="horz" wrap="square" anchor="ctr" anchorCtr="1"/>
              <a:lstStyle/>
              <a:p>
                <a:pPr>
                  <a:defRPr lang="zh-CN" sz="1000" b="0" i="0" u="none" strike="noStrike" kern="1200" baseline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defRPr>
                </a:pPr>
                <a:r>
                  <a:rPr lang="en-US" altLang="zh-CN" b="0"/>
                  <a:t>(</a:t>
                </a:r>
                <a:r>
                  <a:rPr lang="zh-CN" altLang="en-US" b="0"/>
                  <a:t>手</a:t>
                </a:r>
                <a:r>
                  <a:rPr lang="en-US" altLang="zh-CN" b="0"/>
                  <a:t>)</a:t>
                </a:r>
                <a:endParaRPr lang="en-US" altLang="zh-CN" b="0"/>
              </a:p>
            </c:rich>
          </c:tx>
          <c:layout/>
          <c:overlay val="0"/>
        </c:title>
        <c:numFmt formatCode="#,##0.0" sourceLinked="0"/>
        <c:majorTickMark val="none"/>
        <c:minorTickMark val="none"/>
        <c:tickLblPos val="low"/>
        <c:spPr>
          <a:ln w="9525" cap="flat" cmpd="sng" algn="ctr">
            <a:solidFill>
              <a:schemeClr val="bg1"/>
            </a:solidFill>
            <a:prstDash val="solid"/>
            <a:round/>
          </a:ln>
        </c:spPr>
        <c:txPr>
          <a:bodyPr rot="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defRPr>
            </a:pPr>
          </a:p>
        </c:txPr>
        <c:crossAx val="444684656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defRPr>
            </a:pPr>
          </a:p>
        </c:txPr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60000"/>
          <c:min val="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ln w="9525" cap="flat" cmpd="sng" algn="ctr">
            <a:noFill/>
            <a:prstDash val="solid"/>
            <a:round/>
          </a:ln>
        </c:spPr>
        <c:txPr>
          <a:bodyPr rot="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defRPr>
            </a:pPr>
          </a:p>
        </c:txPr>
        <c:crossAx val="3"/>
        <c:crosses val="max"/>
        <c:crossBetween val="between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zh-CN" sz="920" b="0" i="0" u="none" strike="noStrike" kern="1200" baseline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defRPr>
          </a:pPr>
        </a:p>
      </c:txPr>
    </c:legend>
    <c:plotVisOnly val="1"/>
    <c:dispBlanksAs val="span"/>
    <c:showDLblsOverMax val="0"/>
  </c:chart>
  <c:spPr>
    <a:effectLst/>
  </c:spPr>
  <c:txPr>
    <a:bodyPr/>
    <a:lstStyle/>
    <a:p>
      <a:pPr>
        <a:defRPr lang="zh-CN" sz="1000" b="0" i="0" u="none" strike="noStrike" baseline="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  <a:cs typeface="宋体" panose="02010600030101010101" pitchFamily="2" charset="-122"/>
        </a:defRPr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>
                <a:latin typeface="Arial" panose="020B0604020202020204" pitchFamily="34" charset="0"/>
              </a:rPr>
              <a:t>表数字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刻度线</a:t>
            </a:r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字</a:t>
            </a:r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102CD48E-DF1A-40EA-893E-43C78C7B8506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image" Target="../media/image5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6" Type="http://schemas.openxmlformats.org/officeDocument/2006/relationships/theme" Target="../theme/theme4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9.xml"/><Relationship Id="rId8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6" Type="http://schemas.openxmlformats.org/officeDocument/2006/relationships/theme" Target="../theme/theme5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2.xml"/><Relationship Id="rId8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0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6" Type="http://schemas.openxmlformats.org/officeDocument/2006/relationships/theme" Target="../theme/theme6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8.xml"/><Relationship Id="rId16" Type="http://schemas.openxmlformats.org/officeDocument/2006/relationships/theme" Target="../theme/theme7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3.xml"/><Relationship Id="rId3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1.xml"/><Relationship Id="rId16" Type="http://schemas.openxmlformats.org/officeDocument/2006/relationships/theme" Target="../theme/theme8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.xml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83.xml"/><Relationship Id="rId4" Type="http://schemas.openxmlformats.org/officeDocument/2006/relationships/image" Target="../media/image22.png"/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96.xml"/><Relationship Id="rId1" Type="http://schemas.openxmlformats.org/officeDocument/2006/relationships/tags" Target="../tags/tag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0.xml"/><Relationship Id="rId1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6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3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0.xml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5.xml"/><Relationship Id="rId2" Type="http://schemas.openxmlformats.org/officeDocument/2006/relationships/tags" Target="../tags/tag1.xml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65.xml"/><Relationship Id="rId2" Type="http://schemas.openxmlformats.org/officeDocument/2006/relationships/themeOverride" Target="../theme/themeOverride1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3059906" y="1556792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40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40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40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4000" b="1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gray">
          <a:xfrm>
            <a:off x="179512" y="2179092"/>
            <a:ext cx="8370614" cy="2491740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600">
                <a:solidFill>
                  <a:srgbClr val="777777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                                                   </a:t>
            </a:r>
            <a:endParaRPr lang="en-US" altLang="zh-CN" sz="1600">
              <a:solidFill>
                <a:srgbClr val="777777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>
                <a:solidFill>
                  <a:srgbClr val="77777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</a:t>
            </a:r>
            <a:r>
              <a:rPr lang="en-US" altLang="zh-CN" sz="180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私募股权投资市场（</a:t>
            </a:r>
            <a:r>
              <a:rPr lang="en-US" altLang="zh-CN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  <a:endParaRPr lang="en-US" altLang="zh-CN" sz="1800">
              <a:solidFill>
                <a:srgbClr val="777777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——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二级市场（</a:t>
            </a:r>
            <a:r>
              <a:rPr lang="en-US" altLang="zh-CN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18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  <a:endParaRPr lang="zh-CN" altLang="en-US" sz="1800" b="1">
              <a:solidFill>
                <a:srgbClr val="00006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全市场解禁规模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 bwMode="auto">
          <a:xfrm>
            <a:off x="1897380" y="5633085"/>
            <a:ext cx="518541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sz="2800" b="1">
                <a:latin typeface="幼圆" panose="02010509060101010101" pitchFamily="49" charset="-122"/>
                <a:ea typeface="幼圆" panose="02010509060101010101" pitchFamily="49" charset="-122"/>
              </a:rPr>
              <a:t>4月市场解禁</a:t>
            </a:r>
            <a:r>
              <a:rPr 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市</a:t>
            </a:r>
            <a:r>
              <a:rPr sz="2800" b="1">
                <a:latin typeface="幼圆" panose="02010509060101010101" pitchFamily="49" charset="-122"/>
                <a:ea typeface="幼圆" panose="02010509060101010101" pitchFamily="49" charset="-122"/>
              </a:rPr>
              <a:t>值</a:t>
            </a:r>
            <a:r>
              <a:rPr sz="28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3975.53</a:t>
            </a:r>
            <a:r>
              <a:rPr sz="2800" b="1"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  <a:endParaRPr sz="2800"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140" y="1037590"/>
            <a:ext cx="7409815" cy="4445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大宗交易统计及折价率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 bwMode="auto">
          <a:xfrm>
            <a:off x="569595" y="5297170"/>
            <a:ext cx="2262505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l"/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4月大宗市场总成交额</a:t>
            </a:r>
            <a:r>
              <a:rPr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235.46</a:t>
            </a:r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  <a:endParaRPr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 bwMode="auto">
          <a:xfrm>
            <a:off x="3259455" y="5297170"/>
            <a:ext cx="162052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l"/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较</a:t>
            </a:r>
            <a:r>
              <a:rPr 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上月</a:t>
            </a:r>
            <a:r>
              <a:rPr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142.08</a:t>
            </a:r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亿元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5082540" y="5297170"/>
            <a:ext cx="224663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l"/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4月大宗市场平均折价率</a:t>
            </a:r>
            <a:r>
              <a:rPr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6.18%</a:t>
            </a:r>
            <a:endParaRPr lang="zh-CN" altLang="en-US" sz="2400" b="1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 bwMode="auto">
          <a:xfrm>
            <a:off x="7585546" y="5297015"/>
            <a:ext cx="95123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pPr algn="l"/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endParaRPr lang="en-US" altLang="zh-CN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l"/>
            <a:r>
              <a:rPr lang="en-US" altLang="zh-CN" sz="2400" b="1">
                <a:solidFill>
                  <a:srgbClr val="33CC33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0.84%</a:t>
            </a:r>
            <a:endParaRPr lang="en-US" altLang="zh-CN" sz="2400" b="1">
              <a:solidFill>
                <a:srgbClr val="33CC33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3" name="图片 2" descr="大宗交易统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8440" y="941070"/>
            <a:ext cx="6167755" cy="4224020"/>
          </a:xfrm>
          <a:prstGeom prst="rect">
            <a:avLst/>
          </a:prstGeom>
        </p:spPr>
      </p:pic>
      <p:sp>
        <p:nvSpPr>
          <p:cNvPr id="4" name="箭头: 上 23"/>
          <p:cNvSpPr/>
          <p:nvPr/>
        </p:nvSpPr>
        <p:spPr bwMode="auto">
          <a:xfrm rot="10800000">
            <a:off x="2971165" y="564512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6" name="箭头: 上 23"/>
          <p:cNvSpPr/>
          <p:nvPr/>
        </p:nvSpPr>
        <p:spPr bwMode="auto">
          <a:xfrm rot="10800000">
            <a:off x="7367905" y="564512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融资融券余额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 bwMode="auto">
          <a:xfrm>
            <a:off x="1187624" y="5589240"/>
            <a:ext cx="2393869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b="1">
                <a:latin typeface="幼圆" panose="02010509060101010101" pitchFamily="49" charset="-122"/>
                <a:ea typeface="幼圆" panose="02010509060101010101" pitchFamily="49" charset="-122"/>
              </a:rPr>
              <a:t>4月，沪深两融余额</a:t>
            </a:r>
            <a:r>
              <a:rPr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9466.51</a:t>
            </a:r>
            <a:r>
              <a:rPr b="1"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  <a:endParaRPr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 bwMode="auto">
          <a:xfrm>
            <a:off x="5723890" y="5589270"/>
            <a:ext cx="124079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r>
              <a:rPr lang="zh-CN" altLang="en-US"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2.65%</a:t>
            </a:r>
            <a:endParaRPr lang="zh-CN" altLang="en-US" sz="2400" b="1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箭头: 上 8"/>
          <p:cNvSpPr/>
          <p:nvPr/>
        </p:nvSpPr>
        <p:spPr bwMode="auto">
          <a:xfrm>
            <a:off x="5435420" y="5666220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3" name="图片 2" descr="融资融券余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1230" y="1023620"/>
            <a:ext cx="7240270" cy="427101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商品期货合约概览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 bwMode="auto">
          <a:xfrm>
            <a:off x="282298" y="5098937"/>
            <a:ext cx="8231187" cy="1014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螺纹钢</a:t>
            </a:r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1905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自上月经历了一个月的盘整过后，本月上涨强度增大；</a:t>
            </a:r>
            <a:r>
              <a:rPr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近期钢厂利润大幅扩张，目前钢厂利润到达 800-900 元/吨，5、6 月后市场将进入淡季，在产量持续增长的背景下，供需</a:t>
            </a:r>
            <a:r>
              <a:rPr 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关系将转向供大于求。</a:t>
            </a:r>
            <a:endParaRPr lang="en-US" altLang="zh-CN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6" name="图片 5" descr="商品期货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9335" y="969645"/>
            <a:ext cx="7084060" cy="412940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本月两市市值前十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70" y="814705"/>
          <a:ext cx="9142095" cy="608330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49500"/>
                <a:gridCol w="2310765"/>
                <a:gridCol w="2119630"/>
                <a:gridCol w="23622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沪市</a:t>
                      </a:r>
                      <a:endParaRPr lang="zh-CN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深市</a:t>
                      </a:r>
                      <a:endParaRPr lang="zh-CN" altLang="en-US" sz="1600" b="1" i="0" u="none" strike="noStrike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u="none" strike="noStrike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u="none" strike="noStrike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u="none" strike="noStrike">
                        <a:latin typeface="+mn-ea"/>
                        <a:ea typeface="+mn-ea"/>
                      </a:endParaRPr>
                    </a:p>
                    <a:p>
                      <a:pPr algn="ctr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</a:tr>
              <a:tr h="49593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601398.SH工商银行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20,049.89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000858.SZ五粮液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3,973.21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9466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601318.SH中国平安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15,361.17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000333.SZ美的集团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3,454.07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2862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601939.SH建设银行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15,006.17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000651.SZ格力电器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3,343.54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8196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601288.SH农业银行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12,958.13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000002.SZ万科A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3,264.05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50736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601857.SH中国石油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12,899.78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002415.SZ海康威视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3,055.07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9911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600519.SH贵州茅台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12,235.36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000001.SZ平安银行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2,378.10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5529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601988.SH中国银行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10,881.65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300498.SZ温氏股份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2,189.53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56134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600036.SH招商银行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8,636.68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002304.SZ洋河股份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1,773.12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43230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601628.SH中国人寿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7,726.63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300750.SZ宁德时代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1,750.74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/>
                </a:tc>
              </a:tr>
              <a:tr h="440055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600028.SH中国石化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6,747.43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001979.SZ招商蛇口</a:t>
                      </a:r>
                      <a:endParaRPr 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1,740.51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endParaRPr 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本月涨幅居前个股</a:t>
            </a:r>
            <a:r>
              <a:rPr lang="en-US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lang="zh-CN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去除发行不足一年新股</a:t>
            </a:r>
            <a:r>
              <a:rPr lang="en-US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)</a:t>
            </a:r>
            <a:endParaRPr lang="en-US" altLang="zh-CN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0" y="715169"/>
          <a:ext cx="9144034" cy="6108709"/>
        </p:xfrm>
        <a:graphic>
          <a:graphicData uri="http://schemas.openxmlformats.org/drawingml/2006/table">
            <a:tbl>
              <a:tblPr/>
              <a:tblGrid>
                <a:gridCol w="1938794"/>
                <a:gridCol w="1736202"/>
                <a:gridCol w="1388963"/>
                <a:gridCol w="1435100"/>
                <a:gridCol w="2644975"/>
              </a:tblGrid>
              <a:tr h="718675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b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月涨幅（</a:t>
                      </a:r>
                      <a:r>
                        <a:rPr lang="en-US" altLang="zh-CN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475283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300573.SZ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兴齐眼药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84.39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214.4654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300194.SZ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福安药业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41.23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91.5254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600517.SH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置信电气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32.11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81.0811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600758.SH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红阳能源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67.60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76.1787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采矿业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603363.SH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傲农生物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34.17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68.9093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39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300174.SZ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元力股份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48.35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66.9002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000995.SZ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*ST皇台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131.18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65.6319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000723.SZ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美锦能源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326.28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64.3554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600218.SH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全柴动力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274.48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59.8592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3"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600794.SH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保税科技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76.69</a:t>
                      </a:r>
                      <a:endParaRPr lang="en-US" altLang="zh-CN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58.7571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交通运输、仓储和邮政业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</a:tr>
              <a:tr h="47527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800" b="1" i="0" u="none" strike="noStrike" kern="1200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本月涨幅居前个股</a:t>
            </a:r>
            <a:r>
              <a:rPr lang="en-US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lang="zh-CN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去除发行不足一年新股</a:t>
            </a:r>
            <a:r>
              <a:rPr lang="en-US" altLang="zh-CN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)</a:t>
            </a:r>
            <a:endParaRPr lang="en-US" altLang="zh-CN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1815" y="1444625"/>
            <a:ext cx="8038465" cy="3415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1800" b="1" dirty="0" smtClean="0"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兴齐眼药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专业从事眼科药物研发、生产及销售的国家级火炬高新技术企业。目前，公司拥有抗菌药、抗炎药、人工泪液、角膜修复药、抗疲劳药、散瞳药、手术用药、干眼治疗药等八大系列十五个重点产品，为眼科疾病治疗领域提供了高品质的产品。</a:t>
            </a:r>
            <a:endParaRPr lang="zh-CN" altLang="en-US" sz="1800" b="1" dirty="0" smtClean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endParaRPr lang="zh-CN" altLang="en-US" sz="1800" b="1" dirty="0" smtClean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兴齐眼药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月内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个涨停板，市值上涨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214.4%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，为本月最大涨幅个股。从公司本身来看，虽然上涨或与新药获批有关，但不排除背后资本运作的可能。自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2016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年公司挂牌创业板之后，该公司营收虽连年上涨，但归母净利润却一度跌超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60%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。本轮上涨期间，大股东加速减持，第二大股东桐实投资在上涨期间减持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36.63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万股（占总股本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0.44%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），第三大股东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Lilly Asia Ventures Fund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也与上涨期间宣布将在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个月内减持在那个股本的</a:t>
            </a:r>
            <a:r>
              <a:rPr lang="en-US" altLang="zh-CN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4.59%</a:t>
            </a:r>
            <a:r>
              <a:rPr lang="zh-CN" altLang="en-US" sz="1800" b="1" dirty="0" smtClean="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，但这并没有影响到之后的连续涨停。</a:t>
            </a:r>
            <a:endParaRPr lang="zh-CN" altLang="en-US" sz="1800" b="1" dirty="0" smtClean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上月涨幅居前个股的本月表现</a:t>
            </a:r>
            <a:endParaRPr lang="en-US" altLang="zh-CN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692785"/>
          <a:ext cx="9144000" cy="5789930"/>
        </p:xfrm>
        <a:graphic>
          <a:graphicData uri="http://schemas.openxmlformats.org/drawingml/2006/table">
            <a:tbl>
              <a:tblPr/>
              <a:tblGrid>
                <a:gridCol w="1938655"/>
                <a:gridCol w="1736090"/>
                <a:gridCol w="1389380"/>
                <a:gridCol w="1435100"/>
                <a:gridCol w="2644775"/>
              </a:tblGrid>
              <a:tr h="644525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上月涨幅（</a:t>
                      </a:r>
                      <a:r>
                        <a:rPr lang="en-US" altLang="zh-CN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b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本月涨幅（</a:t>
                      </a:r>
                      <a:r>
                        <a:rPr lang="en-US" altLang="zh-CN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50863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002356.SZ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*ST赫美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149.0654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-44.9656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批发和零售业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3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000590.SZ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启迪古汉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125.6881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-21.7189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300220.SZ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金运激光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113.4841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5.2570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002750.SZ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龙津药业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112.0603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-12.5000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300536.SZ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农尚环境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110.6405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-11.4272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建筑业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000159.SZ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国际实业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109.1476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0.1988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批发和零售业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002565.SZ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顺灏股份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102.4070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-18.3243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000990.SZ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诚志股份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100.4619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-13.2488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600536.SH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中国软件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91.8424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-10.8108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信息传输、软件和信息技术服务业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300663.SZ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科蓝软件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91.3065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9.7452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信息传输、软件和信息技术服务业</a:t>
                      </a:r>
                      <a:endParaRPr lang="zh-CN" altLang="en-US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本月跌幅居前个股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786765"/>
          <a:ext cx="9144000" cy="6085205"/>
        </p:xfrm>
        <a:graphic>
          <a:graphicData uri="http://schemas.openxmlformats.org/drawingml/2006/table">
            <a:tbl>
              <a:tblPr/>
              <a:tblGrid>
                <a:gridCol w="2213610"/>
                <a:gridCol w="1870710"/>
                <a:gridCol w="1765935"/>
                <a:gridCol w="1264920"/>
                <a:gridCol w="2028825"/>
              </a:tblGrid>
              <a:tr h="58610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月跌幅（</a:t>
                      </a:r>
                      <a:r>
                        <a:rPr lang="en-US" altLang="zh-CN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572135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300176.SZ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派生科技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77.8047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-61.7333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002356.SZ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*ST赫美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46.4470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-44.9656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批发和零售业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21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000806.SZ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ST银河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39.2668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-44.1315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000670.SZ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*ST盈方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27.2754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-43.5811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7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600891.SH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*ST秋林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18.6511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-43.1262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300104.SZ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乐视网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67.4215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-40.4930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信息传输、软件和信息技术服务业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002143.SZ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*ST印纪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44.0689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-36.8020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租赁和商务服务业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600687.SH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*ST刚泰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43.6194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-34.8889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600671.SH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天目药业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20.1909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-34.6730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840"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000820.SZ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*ST节能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28.3574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-32.6778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4464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股权质押比例前十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0" y="655320"/>
          <a:ext cx="9144000" cy="6228080"/>
        </p:xfrm>
        <a:graphic>
          <a:graphicData uri="http://schemas.openxmlformats.org/drawingml/2006/table">
            <a:tbl>
              <a:tblPr/>
              <a:tblGrid>
                <a:gridCol w="2213610"/>
                <a:gridCol w="1870710"/>
                <a:gridCol w="1765935"/>
                <a:gridCol w="1264920"/>
                <a:gridCol w="2028825"/>
              </a:tblGrid>
              <a:tr h="54038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质押比例%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  <a:endParaRPr lang="zh-CN" altLang="en-US" sz="1400" b="1" i="0" u="none" strike="noStrike" kern="120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52641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000408.SZ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藏格控股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77.6900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201.7705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603555.SH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贵人鸟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77.1400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39.5391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002143.SZ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*ST印纪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76.8100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44.0689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租赁和商务服务业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601360.SH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三六零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75.7400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1,545.5866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信息传输、软件和信息技术服务业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000567.SZ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海德股份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75.0900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59.5596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金融业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890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000723.SZ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美锦能源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74.8300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620.6607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000981.SZ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ST银亿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72.9400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132.5209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制造业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600180.SH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瑞茂通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72.8200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102.3593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批发和零售业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000564.SZ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供销大集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72.6700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206.6693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批发和零售业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000662.SZ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天夏智慧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72.4200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65.6952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信息传输、软件和信息技术服务业</a:t>
                      </a:r>
                      <a:endParaRPr lang="en-US" altLang="zh-CN" sz="1800" b="1">
                        <a:solidFill>
                          <a:srgbClr val="000066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41084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3600" b="1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30045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>
                <a:solidFill>
                  <a:srgbClr val="777777"/>
                </a:solidFill>
                <a:ea typeface="华文中宋" panose="02010600040101010101" pitchFamily="2" charset="-122"/>
              </a:rPr>
              <a:t>                      </a:t>
            </a:r>
            <a:r>
              <a:rPr lang="en-US" altLang="zh-CN" sz="3600">
                <a:solidFill>
                  <a:srgbClr val="000066"/>
                </a:solidFill>
                <a:latin typeface="华文中宋" panose="02010600040101010101" pitchFamily="2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>
                <a:solidFill>
                  <a:srgbClr val="000066"/>
                </a:solidFill>
                <a:ea typeface="黑体" panose="02010609060101010101" pitchFamily="49" charset="-122"/>
              </a:rPr>
              <a:t>二级市场</a:t>
            </a:r>
            <a:r>
              <a:rPr lang="zh-CN" altLang="en-US" sz="1800" b="1">
                <a:solidFill>
                  <a:srgbClr val="000066"/>
                </a:solidFill>
                <a:ea typeface="幼圆" panose="02010509060101010101" pitchFamily="49" charset="-122"/>
              </a:rPr>
              <a:t>（</a:t>
            </a:r>
            <a:r>
              <a:rPr lang="en-US" altLang="zh-CN" sz="1800" b="1">
                <a:solidFill>
                  <a:srgbClr val="000066"/>
                </a:solidFill>
                <a:ea typeface="幼圆" panose="02010509060101010101" pitchFamily="49" charset="-122"/>
              </a:rPr>
              <a:t>2019</a:t>
            </a:r>
            <a:r>
              <a:rPr lang="zh-CN" altLang="en-US" sz="1800" b="1">
                <a:solidFill>
                  <a:srgbClr val="000066"/>
                </a:solidFill>
                <a:ea typeface="幼圆" panose="02010509060101010101" pitchFamily="49" charset="-122"/>
              </a:rPr>
              <a:t>年</a:t>
            </a:r>
            <a:r>
              <a:rPr lang="en-US" altLang="zh-CN" sz="1800" b="1">
                <a:solidFill>
                  <a:srgbClr val="000066"/>
                </a:solidFill>
                <a:ea typeface="幼圆" panose="02010509060101010101" pitchFamily="49" charset="-122"/>
              </a:rPr>
              <a:t>4</a:t>
            </a:r>
            <a:r>
              <a:rPr lang="zh-CN" altLang="en-US" sz="1800" b="1">
                <a:solidFill>
                  <a:srgbClr val="000066"/>
                </a:solidFill>
                <a:ea typeface="幼圆" panose="02010509060101010101" pitchFamily="49" charset="-122"/>
              </a:rPr>
              <a:t>月）</a:t>
            </a:r>
            <a:endParaRPr lang="zh-CN" altLang="en-US" sz="3600" b="1">
              <a:solidFill>
                <a:srgbClr val="000066"/>
              </a:solidFill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第一大股东累计质押数占持股比例变化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 bwMode="auto">
          <a:xfrm>
            <a:off x="683568" y="5260068"/>
            <a:ext cx="7524836" cy="1014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月国有控股企业中</a:t>
            </a:r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ST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云维（</a:t>
            </a:r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600725.SH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）有高额质押事项（上升</a:t>
            </a:r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50%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以上）。非国企中，华丽家族（</a:t>
            </a:r>
            <a:r>
              <a:rPr lang="en-US" altLang="zh-CN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600503.SH</a:t>
            </a:r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）将所持股全数质押；无个股将质押股全数解禁。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3" name="图片 2" descr="大股东持股（国企）"/>
          <p:cNvPicPr>
            <a:picLocks noChangeAspect="1"/>
          </p:cNvPicPr>
          <p:nvPr/>
        </p:nvPicPr>
        <p:blipFill>
          <a:blip r:embed="rId1"/>
          <a:srcRect l="1718" t="2285" r="10339" b="4549"/>
          <a:stretch>
            <a:fillRect/>
          </a:stretch>
        </p:blipFill>
        <p:spPr>
          <a:xfrm>
            <a:off x="455930" y="1167130"/>
            <a:ext cx="3924935" cy="3155315"/>
          </a:xfrm>
          <a:prstGeom prst="rect">
            <a:avLst/>
          </a:prstGeom>
        </p:spPr>
      </p:pic>
      <p:pic>
        <p:nvPicPr>
          <p:cNvPr id="8" name="图片 7" descr="非国企"/>
          <p:cNvPicPr>
            <a:picLocks noChangeAspect="1"/>
          </p:cNvPicPr>
          <p:nvPr/>
        </p:nvPicPr>
        <p:blipFill>
          <a:blip r:embed="rId2"/>
          <a:srcRect l="886" t="1335" r="10509" b="5665"/>
          <a:stretch>
            <a:fillRect/>
          </a:stretch>
        </p:blipFill>
        <p:spPr>
          <a:xfrm>
            <a:off x="4499610" y="1124585"/>
            <a:ext cx="4521200" cy="3240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话气泡: 圆角矩形 6"/>
          <p:cNvSpPr/>
          <p:nvPr/>
        </p:nvSpPr>
        <p:spPr bwMode="auto">
          <a:xfrm>
            <a:off x="157480" y="1016635"/>
            <a:ext cx="4159885" cy="1723390"/>
          </a:xfrm>
          <a:prstGeom prst="wedgeRoundRectCallout">
            <a:avLst>
              <a:gd name="adj1" fmla="val 28961"/>
              <a:gd name="adj2" fmla="val 64688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456248" y="142875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主要券商观点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4" name="图片 3" descr="23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644008" y="3861048"/>
            <a:ext cx="1904214" cy="640140"/>
          </a:xfrm>
          <a:prstGeom prst="rect">
            <a:avLst/>
          </a:prstGeom>
        </p:spPr>
      </p:pic>
      <p:pic>
        <p:nvPicPr>
          <p:cNvPr id="5" name="图片 4" descr="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210" y="3910563"/>
            <a:ext cx="1872615" cy="4737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0665" y="1059815"/>
            <a:ext cx="412178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长期驱动力开始驱动经济增长，产出回升和价格回升成为长期慢牛行情的驱动力。从短期来看，CPI回升是市场最确定的主线，食品饮料等消费板块是最值得配置的主线。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" name="对话气泡: 圆角矩形 36"/>
          <p:cNvSpPr/>
          <p:nvPr/>
        </p:nvSpPr>
        <p:spPr bwMode="auto">
          <a:xfrm>
            <a:off x="4490720" y="1016000"/>
            <a:ext cx="4283710" cy="1724025"/>
          </a:xfrm>
          <a:prstGeom prst="wedgeRoundRectCallout">
            <a:avLst>
              <a:gd name="adj1" fmla="val -35107"/>
              <a:gd name="adj2" fmla="val 71912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644390" y="1135380"/>
            <a:ext cx="3957320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900" b="1">
                <a:solidFill>
                  <a:schemeClr val="tx1"/>
                </a:solidFill>
                <a:latin typeface="+mn-ea"/>
                <a:ea typeface="+mn-ea"/>
              </a:rPr>
              <a:t>为什么在近期经济数据向好时，市场没有继续向上</a:t>
            </a:r>
            <a:r>
              <a:rPr lang="zh-CN" sz="1900" b="1">
                <a:solidFill>
                  <a:schemeClr val="tx1"/>
                </a:solidFill>
                <a:latin typeface="+mn-ea"/>
                <a:ea typeface="+mn-ea"/>
              </a:rPr>
              <a:t>的</a:t>
            </a:r>
            <a:r>
              <a:rPr sz="1900" b="1">
                <a:solidFill>
                  <a:schemeClr val="tx1"/>
                </a:solidFill>
                <a:latin typeface="+mn-ea"/>
                <a:ea typeface="+mn-ea"/>
              </a:rPr>
              <a:t>原因有三：一、经济好转的预期已price-in；二、政策转向和经济是否真正好转的担忧；三、投资者偏向获利了结</a:t>
            </a:r>
            <a:r>
              <a:rPr sz="1900" b="1">
                <a:solidFill>
                  <a:srgbClr val="000066"/>
                </a:solidFill>
                <a:latin typeface="+mn-ea"/>
                <a:ea typeface="+mn-ea"/>
              </a:rPr>
              <a:t>。</a:t>
            </a:r>
            <a:endParaRPr sz="1900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9" name="对话气泡: 圆角矩形 38"/>
          <p:cNvSpPr/>
          <p:nvPr/>
        </p:nvSpPr>
        <p:spPr bwMode="auto">
          <a:xfrm>
            <a:off x="4742180" y="4516755"/>
            <a:ext cx="4321175" cy="1939925"/>
          </a:xfrm>
          <a:prstGeom prst="wedgeRoundRectCallout">
            <a:avLst>
              <a:gd name="adj1" fmla="val -29248"/>
              <a:gd name="adj2" fmla="val -6055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1" name="对话气泡: 圆角矩形 40"/>
          <p:cNvSpPr/>
          <p:nvPr/>
        </p:nvSpPr>
        <p:spPr bwMode="auto">
          <a:xfrm>
            <a:off x="156845" y="4516755"/>
            <a:ext cx="4160520" cy="1939925"/>
          </a:xfrm>
          <a:prstGeom prst="wedgeRoundRectCallout">
            <a:avLst>
              <a:gd name="adj1" fmla="val 27091"/>
              <a:gd name="adj2" fmla="val -60558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857750" y="4471670"/>
            <a:ext cx="427418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800" b="1">
                <a:solidFill>
                  <a:schemeClr val="tx1"/>
                </a:solidFill>
                <a:latin typeface="+mn-ea"/>
                <a:ea typeface="+mn-ea"/>
              </a:rPr>
              <a:t>目前看来，市场正处于阵痛期，前期过度乐观的投资者需要对唱中短期的预期重新定位，短期市场容许耐心等待，但每次快速回调中，市场都不可避免的会发酵一些过度悲观的预期，厘清市场回调的驱动力和后续变化，才能在回调过后，更好的把我下一个可为的窗口期</a:t>
            </a:r>
            <a:r>
              <a:rPr sz="1800" b="1">
                <a:solidFill>
                  <a:srgbClr val="000066"/>
                </a:solidFill>
                <a:latin typeface="+mn-ea"/>
                <a:ea typeface="+mn-ea"/>
              </a:rPr>
              <a:t>。</a:t>
            </a:r>
            <a:endParaRPr sz="1800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41300" y="4501515"/>
            <a:ext cx="398780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800" b="1">
                <a:solidFill>
                  <a:schemeClr val="tx1"/>
                </a:solidFill>
                <a:latin typeface="+mn-ea"/>
                <a:ea typeface="+mn-ea"/>
              </a:rPr>
              <a:t>基于4月政治局会议信号，我们需要对 前期过分乐观的货币政策预期进行修正。改革主线提振市场风险偏好下</a:t>
            </a:r>
            <a:r>
              <a:rPr lang="zh-CN" sz="1800" b="1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r>
              <a:rPr sz="1800" b="1">
                <a:solidFill>
                  <a:schemeClr val="tx1"/>
                </a:solidFill>
                <a:latin typeface="+mn-ea"/>
                <a:ea typeface="+mn-ea"/>
              </a:rPr>
              <a:t>我们仍需要等待市场的驱动力由下行的无风险利率预期向转好的 盈利预期过渡</a:t>
            </a:r>
            <a:r>
              <a:rPr lang="zh-CN" sz="1800" b="1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r>
              <a:rPr sz="1800" b="1">
                <a:solidFill>
                  <a:schemeClr val="tx1"/>
                </a:solidFill>
                <a:latin typeface="+mn-ea"/>
                <a:ea typeface="+mn-ea"/>
              </a:rPr>
              <a:t>而我们目前正在看到一些好的征兆。</a:t>
            </a:r>
            <a:endParaRPr sz="1800" b="1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026" name="Picture 2" descr="https://timgsa.baidu.com/timg?image&amp;quality=80&amp;size=b9999_10000&amp;sec=1547012658785&amp;di=2add7de4fca93318795f7f44709d73ae&amp;imgtype=0&amp;src=http%3A%2F%2Fcdn.huodongxing.com%2Flogo%2Forg%2F201609%2F2132463797660%2F172463892086590.jpeg%3Fauth_key%3D1525125672-0-0-7938a61d019546fc7649da9b85c974e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38254"/>
            <a:ext cx="921831" cy="6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338" y="3126056"/>
            <a:ext cx="1632034" cy="34926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  <a:ea typeface="+mn-ea"/>
              </a:rPr>
              <a:t>       </a:t>
            </a:r>
            <a:endParaRPr lang="en-US" altLang="zh-CN" sz="1800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宏观经济数据解读</a:t>
            </a:r>
            <a:endParaRPr lang="zh-CN" altLang="en-US" sz="2400" b="1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8784" y="1225644"/>
            <a:ext cx="8111490" cy="4407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1" latinLnBrk="0" hangingPunct="1">
              <a:lnSpc>
                <a:spcPct val="160000"/>
              </a:lnSpc>
              <a:defRPr/>
            </a:pPr>
            <a:r>
              <a:rPr lang="zh-CN" altLang="en-US" sz="1950" b="1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   </a:t>
            </a:r>
            <a:r>
              <a:rPr lang="en-US" altLang="zh-CN" sz="1950">
                <a:sym typeface="+mn-ea"/>
              </a:rPr>
              <a:t>4</a:t>
            </a:r>
            <a:r>
              <a:rPr lang="zh-CN" altLang="en-US" sz="1950">
                <a:sym typeface="+mn-ea"/>
              </a:rPr>
              <a:t>月官方制造业</a:t>
            </a:r>
            <a:r>
              <a:rPr lang="en-US" altLang="zh-CN" sz="1950">
                <a:sym typeface="+mn-ea"/>
              </a:rPr>
              <a:t>PMI</a:t>
            </a:r>
            <a:r>
              <a:rPr lang="zh-CN" altLang="en-US" sz="1950">
                <a:sym typeface="+mn-ea"/>
              </a:rPr>
              <a:t>为</a:t>
            </a:r>
            <a:r>
              <a:rPr lang="en-US" altLang="zh-CN" sz="1950">
                <a:sym typeface="+mn-ea"/>
              </a:rPr>
              <a:t>50.1%</a:t>
            </a:r>
            <a:r>
              <a:rPr lang="zh-CN" altLang="en-US" sz="1950">
                <a:sym typeface="+mn-ea"/>
              </a:rPr>
              <a:t>，自今年开年来首次下降，生产和内需双双大幅下滑，并且生产位于需求之上。由于前期原材料价格上涨较多，加上淡季因素影响，原材料价格下降，带动原材料购进价格和产成品出厂价格指数的相应回落。</a:t>
            </a:r>
            <a:endParaRPr lang="zh-CN" altLang="en-US" sz="1950">
              <a:sym typeface="+mn-ea"/>
            </a:endParaRPr>
          </a:p>
          <a:p>
            <a:pPr eaLnBrk="1" latinLnBrk="0" hangingPunct="1">
              <a:lnSpc>
                <a:spcPct val="160000"/>
              </a:lnSpc>
              <a:defRPr/>
            </a:pPr>
            <a:endParaRPr lang="en-US" altLang="zh-CN" sz="1950" b="1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pPr eaLnBrk="1" latinLnBrk="0" hangingPunct="1">
              <a:lnSpc>
                <a:spcPct val="160000"/>
              </a:lnSpc>
              <a:defRPr/>
            </a:pPr>
            <a:r>
              <a:rPr lang="en-US" altLang="zh-CN" sz="1950" b="1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   </a:t>
            </a:r>
            <a:r>
              <a:rPr lang="en-US" altLang="zh-CN" sz="1950">
                <a:sym typeface="+mn-ea"/>
              </a:rPr>
              <a:t>4</a:t>
            </a:r>
            <a:r>
              <a:rPr lang="zh-CN" altLang="en-US" sz="1950">
                <a:sym typeface="+mn-ea"/>
              </a:rPr>
              <a:t>月</a:t>
            </a:r>
            <a:r>
              <a:rPr lang="en-US" altLang="zh-CN" sz="1950">
                <a:sym typeface="+mn-ea"/>
              </a:rPr>
              <a:t>CPI</a:t>
            </a:r>
            <a:r>
              <a:rPr lang="zh-CN" altLang="en-US" sz="1950">
                <a:sym typeface="+mn-ea"/>
              </a:rPr>
              <a:t>同比上涨</a:t>
            </a:r>
            <a:r>
              <a:rPr lang="en-US" altLang="zh-CN" sz="1950">
                <a:sym typeface="+mn-ea"/>
              </a:rPr>
              <a:t>2.5%</a:t>
            </a:r>
            <a:r>
              <a:rPr lang="zh-CN" altLang="en-US" sz="1950">
                <a:sym typeface="+mn-ea"/>
              </a:rPr>
              <a:t>，较上月上涨</a:t>
            </a:r>
            <a:r>
              <a:rPr lang="en-US" altLang="zh-CN" sz="1950">
                <a:sym typeface="+mn-ea"/>
              </a:rPr>
              <a:t>0.2%</a:t>
            </a:r>
            <a:r>
              <a:rPr lang="zh-CN" altLang="en-US" sz="1950">
                <a:sym typeface="+mn-ea"/>
              </a:rPr>
              <a:t>。最为直观的因素来非瘟疫情导致的自猪肉价格的上涨，并且可能在未来两个月疫情高发期持续上涨。此外，增值税减税对消费的促进作用以及油价的环比上涨也对</a:t>
            </a:r>
            <a:r>
              <a:rPr lang="en-US" altLang="zh-CN" sz="1950">
                <a:sym typeface="+mn-ea"/>
              </a:rPr>
              <a:t>CPI</a:t>
            </a:r>
            <a:r>
              <a:rPr lang="zh-CN" altLang="en-US" sz="1950">
                <a:sym typeface="+mn-ea"/>
              </a:rPr>
              <a:t>造成了推动作用</a:t>
            </a:r>
            <a:r>
              <a:rPr lang="zh-CN" altLang="en-US" sz="1950">
                <a:sym typeface="+mn-ea"/>
              </a:rPr>
              <a:t>。</a:t>
            </a:r>
            <a:endParaRPr lang="zh-CN" altLang="en-US" sz="1900" b="1">
              <a:solidFill>
                <a:srgbClr val="000066"/>
              </a:solidFill>
              <a:latin typeface="+mn-ea"/>
              <a:ea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>
              <a:solidFill>
                <a:srgbClr val="000066"/>
              </a:solidFill>
              <a:latin typeface="+mn-ea"/>
              <a:ea typeface="+mn-ea"/>
            </a:endParaRPr>
          </a:p>
          <a:p>
            <a:pPr marL="0" indent="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None/>
              <a:defRPr/>
            </a:pPr>
            <a:endParaRPr lang="en-US" altLang="zh-CN" sz="18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>
              <a:defRPr/>
            </a:pPr>
            <a:endParaRPr lang="zh-CN" altLang="en-US" sz="1800"/>
          </a:p>
          <a:p>
            <a:pPr>
              <a:defRPr/>
            </a:pPr>
            <a:r>
              <a:rPr lang="zh-CN" altLang="en-US" sz="1800"/>
              <a:t> </a:t>
            </a:r>
            <a:endParaRPr lang="zh-CN" altLang="en-US" sz="180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展望</a:t>
            </a:r>
            <a:endParaRPr lang="zh-CN" altLang="en-US" sz="2400" b="1">
              <a:solidFill>
                <a:srgbClr val="000066"/>
              </a:solidFill>
              <a:uFillTx/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  <a:ea typeface="+mn-ea"/>
              </a:rPr>
              <a:t>   </a:t>
            </a:r>
            <a:endParaRPr lang="zh-CN" altLang="en-US" sz="1800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242580" y="1168401"/>
            <a:ext cx="8444865" cy="50158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1" latinLnBrk="0" hangingPunct="1">
              <a:lnSpc>
                <a:spcPct val="160000"/>
              </a:lnSpc>
              <a:defRPr/>
            </a:pPr>
            <a:r>
              <a:rPr lang="zh-CN" altLang="en-US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    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月以来，市场整体波动较大，上旬保持前期增势，中下旬出现较大力度回调。月末临近节假日，资金趋紧明显，沪市日交易量也由之前的</a:t>
            </a:r>
            <a:r>
              <a:rPr lang="en-US" altLang="zh-CN">
                <a:sym typeface="+mn-ea"/>
              </a:rPr>
              <a:t>5000</a:t>
            </a:r>
            <a:r>
              <a:rPr lang="zh-CN" altLang="en-US">
                <a:sym typeface="+mn-ea"/>
              </a:rPr>
              <a:t>亿以上回落到了</a:t>
            </a:r>
            <a:r>
              <a:rPr lang="en-US" altLang="zh-CN">
                <a:sym typeface="+mn-ea"/>
              </a:rPr>
              <a:t>3000</a:t>
            </a:r>
            <a:r>
              <a:rPr lang="zh-CN" altLang="en-US">
                <a:sym typeface="+mn-ea"/>
              </a:rPr>
              <a:t>亿以下。</a:t>
            </a:r>
            <a:endParaRPr lang="zh-CN" altLang="en-US">
              <a:sym typeface="+mn-ea"/>
            </a:endParaRPr>
          </a:p>
          <a:p>
            <a:pPr eaLnBrk="1" latinLnBrk="0" hangingPunct="1">
              <a:lnSpc>
                <a:spcPct val="160000"/>
              </a:lnSpc>
              <a:defRPr/>
            </a:pPr>
            <a:endParaRPr lang="en-US" altLang="zh-CN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  <a:p>
            <a:pPr eaLnBrk="1" latinLnBrk="0" hangingPunct="1">
              <a:lnSpc>
                <a:spcPct val="160000"/>
              </a:lnSpc>
              <a:defRPr/>
            </a:pPr>
            <a:r>
              <a:rPr lang="zh-CN" altLang="en-US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    </a:t>
            </a:r>
            <a:r>
              <a:rPr lang="zh-CN" altLang="en-US">
                <a:sym typeface="+mn-ea"/>
              </a:rPr>
              <a:t>进入</a:t>
            </a: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月以来，受外部利空因素影响以及无基本面支撑，市场出现暴跌，沪指单日跌幅达到</a:t>
            </a:r>
            <a:r>
              <a:rPr lang="en-US" altLang="zh-CN">
                <a:sym typeface="+mn-ea"/>
              </a:rPr>
              <a:t>5.58%</a:t>
            </a:r>
            <a:r>
              <a:rPr lang="zh-CN" altLang="en-US">
                <a:sym typeface="+mn-ea"/>
              </a:rPr>
              <a:t>，并且之后连续低开。近期公布的宏观数据中，除了</a:t>
            </a:r>
            <a:r>
              <a:rPr lang="en-US" altLang="zh-CN">
                <a:sym typeface="+mn-ea"/>
              </a:rPr>
              <a:t>CPI</a:t>
            </a:r>
            <a:r>
              <a:rPr lang="zh-CN" altLang="en-US">
                <a:sym typeface="+mn-ea"/>
              </a:rPr>
              <a:t>上涨之外，大宗商品的价格上涨也带动了</a:t>
            </a:r>
            <a:r>
              <a:rPr lang="en-US" altLang="zh-CN">
                <a:sym typeface="+mn-ea"/>
              </a:rPr>
              <a:t>PPI</a:t>
            </a:r>
            <a:r>
              <a:rPr lang="zh-CN" altLang="en-US">
                <a:sym typeface="+mn-ea"/>
              </a:rPr>
              <a:t>回升，央行近期也表明暂时不会实行更加宽松的货币政策。除此之外，中美经贸谈判再起波澜，鉴于中美贸易摩擦对中国经济增长或形成一定冲击，货币政策需根据谈判进展适时进行调整。操作上，投资者需防范多方因素对市场的影响。</a:t>
            </a:r>
            <a:endParaRPr lang="zh-CN" altLang="en-US" b="1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Pre-IPO</a:t>
            </a:r>
            <a:r>
              <a:rPr lang="zh-CN" altLang="en-US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1095" y="1340768"/>
            <a:ext cx="8382000" cy="4461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</a:t>
            </a:r>
            <a:r>
              <a:rPr lang="zh-CN" altLang="en-US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  <a:endParaRPr lang="zh-CN" altLang="en-US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  我们的投资团队依托自身专业背景和独特判断，根据行业发展和市场趋势，对目标企业和目标项目，进行各种形式的专业投资。财务投资包括：股权投资、固定收益投资等。</a:t>
            </a:r>
            <a:endParaRPr lang="zh-CN" altLang="en-US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Post-IPO</a:t>
            </a:r>
            <a:r>
              <a:rPr lang="zh-CN" altLang="en-US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33400" y="116586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  <a:endParaRPr lang="zh-CN" altLang="en-US" sz="180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  <a:endParaRPr lang="zh-CN" altLang="en-US" sz="180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我们的投资团队依托自身专业背景和独特判断，根据市值管理的各项需求，设计投资结构，进行各种形式的市值管理投资。包括：并购投资、再融资投资、战略投资、固定收益投资等。</a:t>
            </a:r>
            <a:endParaRPr lang="zh-CN" altLang="en-US" sz="1800">
              <a:solidFill>
                <a:srgbClr val="0058B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zh-CN" altLang="en-US" kern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>
                <a:solidFill>
                  <a:srgbClr val="000066"/>
                </a:solidFill>
                <a:latin typeface="Arial" panose="020B0604020202020204" pitchFamily="34" charset="0"/>
              </a:rPr>
              <a:t>联系我们</a:t>
            </a:r>
            <a:endParaRPr kumimoji="1" lang="zh-CN" altLang="en-US" sz="24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1390967" y="1484784"/>
            <a:ext cx="6362065" cy="312271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联系我们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公司地址：上海市东湖路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70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号东湖宾馆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号楼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楼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公司电话：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8621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54668032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602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公司电话：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8621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54669508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网址：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http://www.rongke.com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195736" y="4221088"/>
            <a:ext cx="3528392" cy="1224136"/>
            <a:chOff x="1763688" y="4293096"/>
            <a:chExt cx="3528392" cy="1224136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688" y="4293096"/>
              <a:ext cx="1224136" cy="1224136"/>
            </a:xfrm>
            <a:prstGeom prst="rect">
              <a:avLst/>
            </a:prstGeom>
            <a:ln>
              <a:noFill/>
            </a:ln>
          </p:spPr>
        </p:pic>
        <p:sp>
          <p:nvSpPr>
            <p:cNvPr id="4" name="文本框 3"/>
            <p:cNvSpPr txBox="1"/>
            <p:nvPr/>
          </p:nvSpPr>
          <p:spPr>
            <a:xfrm>
              <a:off x="2123728" y="4607498"/>
              <a:ext cx="31683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 b="1">
                  <a:latin typeface="黑体" panose="02010609060101010101" pitchFamily="49" charset="-122"/>
                  <a:ea typeface="黑体" panose="02010609060101010101" pitchFamily="49" charset="-122"/>
                </a:rPr>
                <a:t>融客市值管理公众号</a:t>
              </a:r>
              <a:endParaRPr lang="en-US" altLang="zh-CN" sz="1200" b="1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/>
              <a:r>
                <a:rPr lang="en-US" altLang="zh-CN" sz="1200" b="1" err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rongkechina</a:t>
              </a:r>
              <a:endParaRPr lang="zh-CN" altLang="en-US" sz="12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 rot="16200000">
            <a:off x="-642941" y="4192449"/>
            <a:ext cx="260039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tx2">
                    <a:lumMod val="75000"/>
                  </a:schemeClr>
                </a:solidFill>
              </a:rPr>
              <a:t>融客市值管理</a:t>
            </a:r>
            <a:r>
              <a:rPr lang="en-US" altLang="zh-CN" sz="1400">
                <a:solidFill>
                  <a:schemeClr val="tx2">
                    <a:lumMod val="75000"/>
                  </a:schemeClr>
                </a:solidFill>
              </a:rPr>
              <a:t>RONGKECHINA</a:t>
            </a:r>
            <a:endParaRPr lang="zh-CN" altLang="en-US" sz="140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811144" y="2924944"/>
            <a:ext cx="0" cy="2808312"/>
          </a:xfrm>
          <a:prstGeom prst="line">
            <a:avLst/>
          </a:prstGeom>
          <a:ln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834043" y="2924944"/>
            <a:ext cx="0" cy="2808312"/>
          </a:xfrm>
          <a:prstGeom prst="line">
            <a:avLst/>
          </a:prstGeom>
          <a:ln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 bwMode="auto">
          <a:xfrm>
            <a:off x="2195736" y="1945818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9752" y="206979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宏观</a:t>
            </a:r>
            <a:endParaRPr lang="zh-CN" altLang="en-US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2195736" y="3004506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39752" y="312848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市场</a:t>
            </a:r>
            <a:endParaRPr lang="zh-CN" altLang="en-US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2195736" y="4005064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39752" y="41159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展望</a:t>
            </a:r>
            <a:endParaRPr lang="zh-CN" altLang="en-US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46092" y="5144685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业务</a:t>
            </a:r>
            <a:endParaRPr lang="zh-CN" altLang="en-US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70916" y="2089834"/>
            <a:ext cx="41534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先行指标出现回落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83194" y="3128487"/>
            <a:ext cx="352839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回调力度大速度快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47864" y="4149080"/>
            <a:ext cx="50405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震荡局势防范系统性风险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</a:rPr>
              <a:t>CPI</a:t>
            </a:r>
            <a:r>
              <a:rPr kumimoji="1" lang="zh-CN" altLang="en-US" sz="2400">
                <a:solidFill>
                  <a:srgbClr val="FF0000"/>
                </a:solidFill>
                <a:latin typeface="Arial" panose="020B0604020202020204" pitchFamily="34" charset="0"/>
              </a:rPr>
              <a:t>、</a:t>
            </a:r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</a:rPr>
              <a:t>PPI</a:t>
            </a:r>
            <a:endParaRPr kumimoji="1" lang="en-US" altLang="zh-CN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2450" y="5144135"/>
            <a:ext cx="30143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>
                <a:latin typeface="+mn-ea"/>
                <a:ea typeface="+mn-ea"/>
              </a:rPr>
              <a:t>4月CPI同比上涨2.52，</a:t>
            </a:r>
            <a:endParaRPr b="1">
              <a:latin typeface="+mn-ea"/>
              <a:ea typeface="+mn-ea"/>
            </a:endParaRPr>
          </a:p>
          <a:p>
            <a:r>
              <a:rPr b="1">
                <a:latin typeface="+mn-ea"/>
                <a:ea typeface="+mn-ea"/>
              </a:rPr>
              <a:t>较上月</a:t>
            </a:r>
            <a:r>
              <a:rPr lang="en-US" b="1">
                <a:latin typeface="+mn-ea"/>
                <a:ea typeface="+mn-ea"/>
              </a:rPr>
              <a:t>↑</a:t>
            </a:r>
            <a:r>
              <a:rPr sz="2400" b="1">
                <a:solidFill>
                  <a:srgbClr val="FF0000"/>
                </a:solidFill>
                <a:latin typeface="+mn-ea"/>
                <a:ea typeface="+mn-ea"/>
              </a:rPr>
              <a:t>0.2%</a:t>
            </a:r>
            <a:endParaRPr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02275" y="5144135"/>
            <a:ext cx="26282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>
                <a:latin typeface="+mn-ea"/>
              </a:rPr>
              <a:t>PPI同比上涨0.62%，较上月</a:t>
            </a:r>
            <a:r>
              <a:rPr lang="en-US" b="1">
                <a:latin typeface="+mn-ea"/>
              </a:rPr>
              <a:t>↑</a:t>
            </a:r>
            <a:r>
              <a:rPr sz="2400" b="1">
                <a:solidFill>
                  <a:srgbClr val="FF0000"/>
                </a:solidFill>
                <a:latin typeface="+mn-ea"/>
              </a:rPr>
              <a:t>0.15%</a:t>
            </a:r>
            <a:r>
              <a:rPr b="1">
                <a:latin typeface="+mn-ea"/>
              </a:rPr>
              <a:t>。</a:t>
            </a:r>
            <a:endParaRPr b="1">
              <a:latin typeface="+mn-ea"/>
            </a:endParaRPr>
          </a:p>
        </p:txBody>
      </p:sp>
      <p:pic>
        <p:nvPicPr>
          <p:cNvPr id="3" name="图片 2" descr="CPI、PP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9685" y="1019810"/>
            <a:ext cx="6564630" cy="394589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PMI</a:t>
            </a:r>
            <a:endParaRPr kumimoji="1" lang="zh-CN" altLang="en-US" sz="240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750" y="5397500"/>
            <a:ext cx="34690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>
                <a:latin typeface="+mn-ea"/>
                <a:ea typeface="+mn-ea"/>
              </a:rPr>
              <a:t>4月制造业PMI为50.10%，</a:t>
            </a:r>
            <a:endParaRPr b="1">
              <a:latin typeface="+mn-ea"/>
              <a:ea typeface="+mn-ea"/>
            </a:endParaRPr>
          </a:p>
          <a:p>
            <a:r>
              <a:rPr b="1">
                <a:latin typeface="+mn-ea"/>
                <a:ea typeface="+mn-ea"/>
              </a:rPr>
              <a:t>较上月↓</a:t>
            </a:r>
            <a:r>
              <a:rPr sz="2400" b="1">
                <a:solidFill>
                  <a:srgbClr val="FF0000"/>
                </a:solidFill>
                <a:latin typeface="+mn-ea"/>
                <a:ea typeface="+mn-ea"/>
              </a:rPr>
              <a:t>0.4%</a:t>
            </a:r>
            <a:endParaRPr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67275" y="5397500"/>
            <a:ext cx="360489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>
                <a:latin typeface="+mn-ea"/>
                <a:ea typeface="+mn-ea"/>
              </a:rPr>
              <a:t>财新中国PMI为50.20%，</a:t>
            </a:r>
            <a:endParaRPr b="1">
              <a:latin typeface="+mn-ea"/>
              <a:ea typeface="+mn-ea"/>
            </a:endParaRPr>
          </a:p>
          <a:p>
            <a:r>
              <a:rPr b="1">
                <a:latin typeface="+mn-ea"/>
                <a:ea typeface="+mn-ea"/>
              </a:rPr>
              <a:t>较上月↓</a:t>
            </a:r>
            <a:r>
              <a:rPr sz="2400" b="1">
                <a:solidFill>
                  <a:srgbClr val="FF0000"/>
                </a:solidFill>
                <a:latin typeface="+mn-ea"/>
                <a:ea typeface="+mn-ea"/>
              </a:rPr>
              <a:t>0.6%</a:t>
            </a:r>
            <a:endParaRPr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3" name="图片 2" descr="PM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8870" y="1050290"/>
            <a:ext cx="6906895" cy="415163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>
                <a:solidFill>
                  <a:srgbClr val="000066"/>
                </a:solidFill>
                <a:latin typeface="Arial" panose="020B0604020202020204" pitchFamily="34" charset="0"/>
              </a:rPr>
              <a:t>央行公开市场操作</a:t>
            </a:r>
            <a:endParaRPr kumimoji="1" lang="zh-CN" altLang="en-US" sz="24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7200" y="5382895"/>
            <a:ext cx="264477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>
                <a:solidFill>
                  <a:schemeClr val="tx1"/>
                </a:solidFill>
                <a:latin typeface="+mn-ea"/>
                <a:ea typeface="+mn-ea"/>
              </a:rPr>
              <a:t>4月，央行累计净投放量</a:t>
            </a:r>
            <a:r>
              <a:rPr sz="2400" b="1">
                <a:solidFill>
                  <a:srgbClr val="FF0000"/>
                </a:solidFill>
                <a:latin typeface="+mn-ea"/>
                <a:ea typeface="+mn-ea"/>
              </a:rPr>
              <a:t>999</a:t>
            </a:r>
            <a:r>
              <a:rPr b="1">
                <a:solidFill>
                  <a:schemeClr val="tx1"/>
                </a:solidFill>
                <a:latin typeface="+mn-ea"/>
                <a:ea typeface="+mn-ea"/>
              </a:rPr>
              <a:t>亿元</a:t>
            </a:r>
            <a:r>
              <a:rPr lang="zh-CN" b="1">
                <a:solidFill>
                  <a:srgbClr val="000066"/>
                </a:solidFill>
                <a:latin typeface="+mn-ea"/>
                <a:ea typeface="+mn-ea"/>
              </a:rPr>
              <a:t>。</a:t>
            </a:r>
            <a:endParaRPr lang="zh-CN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71825" y="5382895"/>
            <a:ext cx="5695950" cy="96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0" b="1">
                <a:solidFill>
                  <a:schemeClr val="tx1"/>
                </a:solidFill>
                <a:latin typeface="+mn-ea"/>
                <a:ea typeface="+mn-ea"/>
              </a:rPr>
              <a:t>年初以来央行公开市场操作首次出现净投放，但</a:t>
            </a:r>
            <a:r>
              <a:rPr lang="en-US" altLang="zh-CN" sz="1900" b="1">
                <a:solidFill>
                  <a:schemeClr val="tx1"/>
                </a:solidFill>
                <a:latin typeface="+mn-ea"/>
                <a:ea typeface="+mn-ea"/>
              </a:rPr>
              <a:t>M1</a:t>
            </a:r>
            <a:r>
              <a:rPr lang="zh-CN" altLang="en-US" sz="1900" b="1">
                <a:solidFill>
                  <a:schemeClr val="tx1"/>
                </a:solidFill>
                <a:latin typeface="+mn-ea"/>
                <a:ea typeface="+mn-ea"/>
              </a:rPr>
              <a:t>增速本月有所下降，出现流动性压力，预计央行后续会配合降准，MLF等方式进一步缓解市场压力。</a:t>
            </a:r>
            <a:endParaRPr lang="zh-CN" altLang="en-US" sz="1900" b="1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2935" y="920750"/>
            <a:ext cx="5358765" cy="446976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市场概况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024" y="13235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上证综指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2881" y="1723533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+mn-ea"/>
                <a:ea typeface="+mn-ea"/>
              </a:rPr>
              <a:t>0.40%</a:t>
            </a:r>
            <a:endParaRPr lang="en-US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53836" y="48258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中小板指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6957" y="5298163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+mn-ea"/>
                <a:ea typeface="+mn-ea"/>
              </a:rPr>
              <a:t>5.26%</a:t>
            </a:r>
            <a:endParaRPr lang="zh-CN" altLang="en-US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867540" y="136129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深证成指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151114" y="1779108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+mn-ea"/>
                <a:ea typeface="+mn-ea"/>
              </a:rPr>
              <a:t>2.35%</a:t>
            </a:r>
            <a:endParaRPr lang="zh-CN" altLang="en-US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953170" y="48258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创业板指</a:t>
            </a:r>
            <a:endParaRPr lang="zh-CN" altLang="en-US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229658" y="5298163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+mn-ea"/>
                <a:ea typeface="+mn-ea"/>
              </a:rPr>
              <a:t>4.12%</a:t>
            </a:r>
            <a:endParaRPr lang="zh-CN" altLang="en-US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74659" y="5001601"/>
            <a:ext cx="6678881" cy="991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950" b="1">
                <a:solidFill>
                  <a:schemeClr val="tx1"/>
                </a:solidFill>
                <a:latin typeface="+mn-ea"/>
                <a:ea typeface="+mn-ea"/>
              </a:rPr>
              <a:t>4月，沪指在3100点与3200点之间来回波动，截止月末，沪指出现了较大程度的回调。由于市场前期上涨过快，来自流动性</a:t>
            </a:r>
            <a:r>
              <a:rPr lang="zh-CN" sz="1950" b="1">
                <a:solidFill>
                  <a:schemeClr val="tx1"/>
                </a:solidFill>
                <a:latin typeface="+mn-ea"/>
                <a:ea typeface="+mn-ea"/>
              </a:rPr>
              <a:t>的</a:t>
            </a:r>
            <a:r>
              <a:rPr sz="1950" b="1">
                <a:solidFill>
                  <a:schemeClr val="tx1"/>
                </a:solidFill>
                <a:latin typeface="+mn-ea"/>
                <a:ea typeface="+mn-ea"/>
              </a:rPr>
              <a:t>驱动、经济复苏预期以及北上资金的助力开始减弱</a:t>
            </a:r>
            <a:r>
              <a:rPr lang="zh-CN" sz="1950" b="1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lang="zh-CN" sz="1950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61072" y="109804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市场</a:t>
            </a:r>
            <a:endParaRPr lang="zh-CN" altLang="en-US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4" name="箭头: 上 23"/>
          <p:cNvSpPr/>
          <p:nvPr/>
        </p:nvSpPr>
        <p:spPr bwMode="auto">
          <a:xfrm rot="10800000">
            <a:off x="377190" y="172336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7" name="箭头: 上 23"/>
          <p:cNvSpPr/>
          <p:nvPr/>
        </p:nvSpPr>
        <p:spPr bwMode="auto">
          <a:xfrm rot="10800000">
            <a:off x="7929245" y="177924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0" name="箭头: 上 23"/>
          <p:cNvSpPr/>
          <p:nvPr/>
        </p:nvSpPr>
        <p:spPr bwMode="auto">
          <a:xfrm rot="10800000">
            <a:off x="140335" y="522602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2" name="箭头: 上 23"/>
          <p:cNvSpPr/>
          <p:nvPr/>
        </p:nvSpPr>
        <p:spPr bwMode="auto">
          <a:xfrm rot="10800000">
            <a:off x="8056245" y="5226027"/>
            <a:ext cx="288032" cy="576064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6" name="图片 5" descr="市场概况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0845" y="908685"/>
            <a:ext cx="5727065" cy="3810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沪深市值统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1740" y="1358900"/>
            <a:ext cx="6699250" cy="376110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791224" y="5411884"/>
            <a:ext cx="1763688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000066"/>
                </a:solidFill>
                <a:latin typeface="+mn-ea"/>
                <a:ea typeface="+mn-ea"/>
              </a:rPr>
              <a:t>  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较上月</a:t>
            </a:r>
            <a:endParaRPr lang="en-US" altLang="zh-CN" b="1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b="1">
                <a:solidFill>
                  <a:srgbClr val="FF0000"/>
                </a:solidFill>
              </a:rPr>
              <a:t>     1.04</a:t>
            </a:r>
            <a:r>
              <a:rPr lang="en-US" altLang="zh-CN" b="1">
                <a:solidFill>
                  <a:srgbClr val="FF0000"/>
                </a:solidFill>
                <a:latin typeface="+mn-ea"/>
                <a:ea typeface="+mn-ea"/>
              </a:rPr>
              <a:t>%</a:t>
            </a:r>
            <a:endParaRPr lang="en-US" altLang="zh-CN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沪深市值统计</a:t>
            </a:r>
            <a:endParaRPr lang="zh-CN" altLang="en-US" sz="2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1641" y="5327719"/>
            <a:ext cx="2045448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月，</a:t>
            </a:r>
            <a:r>
              <a:rPr lang="en-US" altLang="zh-CN" b="1">
                <a:solidFill>
                  <a:schemeClr val="tx1"/>
                </a:solidFill>
                <a:latin typeface="+mn-ea"/>
                <a:ea typeface="+mn-ea"/>
              </a:rPr>
              <a:t>A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股总市值近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ea typeface="+mn-ea"/>
              </a:rPr>
              <a:t>60.39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万亿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26272" y="3920612"/>
            <a:ext cx="1763688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000066"/>
                </a:solidFill>
                <a:latin typeface="+mn-ea"/>
                <a:ea typeface="+mn-ea"/>
              </a:rPr>
              <a:t>   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深市</a:t>
            </a:r>
            <a:endParaRPr lang="en-US" altLang="zh-CN" b="1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+mn-ea"/>
                <a:ea typeface="+mn-ea"/>
              </a:rPr>
              <a:t>22.07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万亿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44395" y="2019536"/>
            <a:ext cx="1872208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沪市</a:t>
            </a:r>
            <a:endParaRPr lang="en-US" altLang="zh-CN" b="1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+mn-ea"/>
                <a:ea typeface="+mn-ea"/>
              </a:rPr>
              <a:t>38.32</a:t>
            </a:r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万亿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 flipV="1">
            <a:off x="7344410" y="2788735"/>
            <a:ext cx="421004" cy="2396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 bwMode="auto">
          <a:xfrm>
            <a:off x="7475601" y="3775827"/>
            <a:ext cx="351331" cy="14462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箭头: 上 23"/>
          <p:cNvSpPr/>
          <p:nvPr/>
        </p:nvSpPr>
        <p:spPr bwMode="auto">
          <a:xfrm rot="10800000">
            <a:off x="5730240" y="5542915"/>
            <a:ext cx="374650" cy="575945"/>
          </a:xfrm>
          <a:prstGeom prst="upArrow">
            <a:avLst/>
          </a:prstGeom>
          <a:solidFill>
            <a:srgbClr val="33CC33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33CC33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图表 1"/>
          <p:cNvGraphicFramePr/>
          <p:nvPr/>
        </p:nvGraphicFramePr>
        <p:xfrm>
          <a:off x="818515" y="1081405"/>
          <a:ext cx="7010400" cy="5253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>
                <a:solidFill>
                  <a:srgbClr val="000066"/>
                </a:solidFill>
              </a:rPr>
              <a:t>上证</a:t>
            </a:r>
            <a:r>
              <a:rPr lang="en-US" altLang="zh-CN" sz="2400">
                <a:solidFill>
                  <a:srgbClr val="000066"/>
                </a:solidFill>
              </a:rPr>
              <a:t>50</a:t>
            </a:r>
            <a:r>
              <a:rPr lang="zh-CN" altLang="en-US" sz="2400">
                <a:solidFill>
                  <a:srgbClr val="000066"/>
                </a:solidFill>
              </a:rPr>
              <a:t>股指期货</a:t>
            </a:r>
            <a:endParaRPr lang="zh-CN" altLang="en-US" sz="2400">
              <a:solidFill>
                <a:srgbClr val="00006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29204" y="4791348"/>
            <a:ext cx="1287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latin typeface="+mn-ea"/>
                <a:ea typeface="+mn-ea"/>
              </a:rPr>
              <a:t>呈宽幅震荡格局</a:t>
            </a:r>
            <a:endParaRPr lang="zh-CN" altLang="en-US" b="1">
              <a:solidFill>
                <a:schemeClr val="tx1"/>
              </a:solidFill>
              <a:latin typeface="+mn-ea"/>
              <a:ea typeface="+mn-ea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5828273" y="3413124"/>
            <a:ext cx="2459369" cy="137765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tags/tag1.xml><?xml version="1.0" encoding="utf-8"?>
<p:tagLst xmlns:p="http://schemas.openxmlformats.org/presentationml/2006/main">
  <p:tag name="KSO_WM_SLIDE_MODEL_TYPE" val="numdgm"/>
</p:tagLst>
</file>

<file path=ppt/tags/tag2.xml><?xml version="1.0" encoding="utf-8"?>
<p:tagLst xmlns:p="http://schemas.openxmlformats.org/presentationml/2006/main">
  <p:tag name="KSO_WM_SLIDE_MODEL_TYPE" val="numdgm"/>
</p:tagLst>
</file>

<file path=ppt/tags/tag3.xml><?xml version="1.0" encoding="utf-8"?>
<p:tagLst xmlns:p="http://schemas.openxmlformats.org/presentationml/2006/main">
  <p:tag name="KSO_WM_SLIDE_MODEL_TYPE" val="numdg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4918</Words>
  <Application>WPS 演示</Application>
  <PresentationFormat>全屏显示(4:3)</PresentationFormat>
  <Paragraphs>726</Paragraphs>
  <Slides>26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26</vt:i4>
      </vt:variant>
    </vt:vector>
  </HeadingPairs>
  <TitlesOfParts>
    <vt:vector size="45" baseType="lpstr">
      <vt:lpstr>Arial</vt:lpstr>
      <vt:lpstr>宋体</vt:lpstr>
      <vt:lpstr>Wingdings</vt:lpstr>
      <vt:lpstr>幼圆</vt:lpstr>
      <vt:lpstr>Verdana</vt:lpstr>
      <vt:lpstr>黑体</vt:lpstr>
      <vt:lpstr>华文中宋</vt:lpstr>
      <vt:lpstr>微软雅黑</vt:lpstr>
      <vt:lpstr>Arial Unicode MS</vt:lpstr>
      <vt:lpstr>Times New Roman</vt:lpstr>
      <vt:lpstr>Times New Roman</vt:lpstr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PowerPoint 演示文稿</vt:lpstr>
      <vt:lpstr>PowerPoint 演示文稿</vt:lpstr>
      <vt:lpstr>PowerPoint 演示文稿</vt:lpstr>
      <vt:lpstr>CPI、PPI</vt:lpstr>
      <vt:lpstr>PMI</vt:lpstr>
      <vt:lpstr>央行公开市场操作</vt:lpstr>
      <vt:lpstr>PowerPoint 演示文稿</vt:lpstr>
      <vt:lpstr>PowerPoint 演示文稿</vt:lpstr>
      <vt:lpstr>上证50股指期货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联系我们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乐队花车</cp:lastModifiedBy>
  <cp:revision>4753</cp:revision>
  <dcterms:created xsi:type="dcterms:W3CDTF">2007-11-30T05:47:00Z</dcterms:created>
  <dcterms:modified xsi:type="dcterms:W3CDTF">2019-05-13T02:38:58Z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