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5"/>
  </p:notesMasterIdLst>
  <p:handoutMasterIdLst>
    <p:handoutMasterId r:id="rId36"/>
  </p:handoutMasterIdLst>
  <p:sldIdLst>
    <p:sldId id="256" r:id="rId9"/>
    <p:sldId id="450" r:id="rId10"/>
    <p:sldId id="378" r:id="rId11"/>
    <p:sldId id="442" r:id="rId12"/>
    <p:sldId id="436" r:id="rId13"/>
    <p:sldId id="445" r:id="rId14"/>
    <p:sldId id="405" r:id="rId15"/>
    <p:sldId id="416" r:id="rId16"/>
    <p:sldId id="437" r:id="rId17"/>
    <p:sldId id="439" r:id="rId18"/>
    <p:sldId id="400" r:id="rId19"/>
    <p:sldId id="396" r:id="rId20"/>
    <p:sldId id="430" r:id="rId21"/>
    <p:sldId id="452" r:id="rId22"/>
    <p:sldId id="372" r:id="rId23"/>
    <p:sldId id="320" r:id="rId24"/>
    <p:sldId id="443" r:id="rId25"/>
    <p:sldId id="447" r:id="rId26"/>
    <p:sldId id="364" r:id="rId27"/>
    <p:sldId id="449" r:id="rId28"/>
    <p:sldId id="451" r:id="rId29"/>
    <p:sldId id="441" r:id="rId30"/>
    <p:sldId id="446" r:id="rId31"/>
    <p:sldId id="423" r:id="rId32"/>
    <p:sldId id="425" r:id="rId33"/>
    <p:sldId id="390" r:id="rId34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000066"/>
    <a:srgbClr val="2343E7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86372" autoAdjust="0"/>
  </p:normalViewPr>
  <p:slideViewPr>
    <p:cSldViewPr>
      <p:cViewPr varScale="1">
        <p:scale>
          <a:sx n="68" d="100"/>
          <a:sy n="68" d="100"/>
        </p:scale>
        <p:origin x="-668" y="-64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506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4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25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9512" y="2179092"/>
            <a:ext cx="8370614" cy="249299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 dirty="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1AA5706-3464-4242-B671-BC71DA9C9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3" y="1052736"/>
            <a:ext cx="8243336" cy="4939045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</a:rPr>
              <a:t>上证</a:t>
            </a:r>
            <a:r>
              <a:rPr lang="en-US" altLang="zh-CN" sz="2400">
                <a:solidFill>
                  <a:srgbClr val="000066"/>
                </a:solidFill>
              </a:rPr>
              <a:t>50</a:t>
            </a:r>
            <a:r>
              <a:rPr lang="zh-CN" altLang="en-US" sz="2400">
                <a:solidFill>
                  <a:srgbClr val="000066"/>
                </a:solidFill>
              </a:rPr>
              <a:t>股指期货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76256" y="5716767"/>
            <a:ext cx="157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月中下旬呈上行格局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/>
          <p:cNvCxnSpPr>
            <a:cxnSpLocks/>
          </p:cNvCxnSpPr>
          <p:nvPr/>
        </p:nvCxnSpPr>
        <p:spPr bwMode="auto">
          <a:xfrm>
            <a:off x="5652120" y="2740170"/>
            <a:ext cx="1900454" cy="29436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627784" y="5852964"/>
            <a:ext cx="43380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月市场解禁市值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2665.12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465D164-FCCC-4922-9722-6392B232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4" y="975741"/>
            <a:ext cx="8120576" cy="48772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560259" y="5297431"/>
            <a:ext cx="166304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月大宗市场总成交额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293.10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3092916" y="5451319"/>
            <a:ext cx="147829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38.66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0" name="箭头: 上 9"/>
          <p:cNvSpPr/>
          <p:nvPr/>
        </p:nvSpPr>
        <p:spPr bwMode="auto">
          <a:xfrm>
            <a:off x="2859958" y="5684795"/>
            <a:ext cx="304369" cy="38472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025202" y="5329307"/>
            <a:ext cx="166304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5.24%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537500" y="5451318"/>
            <a:ext cx="95714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33CC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0.87%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737707A-E2A6-4F2D-BB2B-84F01D299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8618"/>
            <a:ext cx="7212193" cy="4328535"/>
          </a:xfrm>
          <a:prstGeom prst="rect">
            <a:avLst/>
          </a:prstGeom>
        </p:spPr>
      </p:pic>
      <p:sp>
        <p:nvSpPr>
          <p:cNvPr id="13" name="箭头: 上 12">
            <a:extLst>
              <a:ext uri="{FF2B5EF4-FFF2-40B4-BE49-F238E27FC236}">
                <a16:creationId xmlns:a16="http://schemas.microsoft.com/office/drawing/2014/main" xmlns="" id="{D9F96540-277B-45DD-8DB7-9E7876FD5F55}"/>
              </a:ext>
            </a:extLst>
          </p:cNvPr>
          <p:cNvSpPr/>
          <p:nvPr/>
        </p:nvSpPr>
        <p:spPr bwMode="auto">
          <a:xfrm rot="10800000">
            <a:off x="7233131" y="5771873"/>
            <a:ext cx="304369" cy="384721"/>
          </a:xfrm>
          <a:prstGeom prst="up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178190" y="5723893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9108.17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5702559" y="5723893"/>
            <a:ext cx="117369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33CC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1.26%</a:t>
            </a:r>
            <a:endParaRPr lang="zh-CN" altLang="en-US" b="1" dirty="0">
              <a:solidFill>
                <a:srgbClr val="33CC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E02FEE-A96E-4168-AB2F-2EF277F0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94" y="1154576"/>
            <a:ext cx="7416424" cy="4452367"/>
          </a:xfrm>
          <a:prstGeom prst="rect">
            <a:avLst/>
          </a:prstGeom>
        </p:spPr>
      </p:pic>
      <p:sp>
        <p:nvSpPr>
          <p:cNvPr id="7" name="箭头: 上 6">
            <a:extLst>
              <a:ext uri="{FF2B5EF4-FFF2-40B4-BE49-F238E27FC236}">
                <a16:creationId xmlns:a16="http://schemas.microsoft.com/office/drawing/2014/main" xmlns="" id="{487EB39F-5719-47C8-AAAD-06D506C715EA}"/>
              </a:ext>
            </a:extLst>
          </p:cNvPr>
          <p:cNvSpPr/>
          <p:nvPr/>
        </p:nvSpPr>
        <p:spPr bwMode="auto">
          <a:xfrm rot="10800000">
            <a:off x="5571943" y="6053413"/>
            <a:ext cx="304369" cy="384721"/>
          </a:xfrm>
          <a:prstGeom prst="up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441909" y="5013176"/>
            <a:ext cx="8331440" cy="127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供给侧改革成铁矿石期货上涨主要缘由。目前国内铁矿石港口总库存仍处于低位，并且铁矿石需求强劲，支撑期价再度走高，中长期看基本面供需仍然偏紧。</a:t>
            </a:r>
            <a:r>
              <a:rPr lang="en-US" altLang="zh-CN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月受市场预期影响，钢铁产量可能有所下降，铁矿石价格上涨走势或难以持续。</a:t>
            </a:r>
            <a:endParaRPr lang="en-US" altLang="zh-CN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E777EA-8797-43EB-BDD8-9CA6A63B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57" y="715169"/>
            <a:ext cx="8431696" cy="41605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月两市市值前十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09C1320B-E259-4E9D-B348-8C974B1C5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03161"/>
              </p:ext>
            </p:extLst>
          </p:nvPr>
        </p:nvGraphicFramePr>
        <p:xfrm>
          <a:off x="0" y="908720"/>
          <a:ext cx="9144000" cy="554461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29458857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6337795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9741238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4652258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沪市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市值（亿元）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深市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市值（亿元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51152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601398.SH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工商银行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20992.33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000858.SZ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五粮液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4578.36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19346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601939.SH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建设银行 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18600.82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000333.SZ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美的集团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3595.10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3747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601318.SH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中国平安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16198.12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000651.SZ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格力电器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3308.65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389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601288.SH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农业银行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12599.39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000002.SZ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万科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3143.13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04472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601857.SH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中国石油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12591.84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002415.SZ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海康威视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2578.17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6376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600519.SH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贵州茅台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12360.99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000001.SZ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平安银行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2366.08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18841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601988.SH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中国银行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11010.10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300760.SZ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迈瑞医疗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1984.01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80417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600036.SH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招商银行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9074.10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300498.SZ </a:t>
                      </a:r>
                      <a:r>
                        <a:rPr lang="zh-CN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温氏股份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1905.28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3470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601628.SH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中国人寿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8004.56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002304.SZ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洋河股份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1831.89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211041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600028.SH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中国石化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6622.60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001979.SZ </a:t>
                      </a:r>
                      <a:r>
                        <a:rPr lang="zh-CN" alt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招商蛇口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1653.83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726985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5316BF7C-8225-4F6A-9615-9C248B4AA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70139"/>
              </p:ext>
            </p:extLst>
          </p:nvPr>
        </p:nvGraphicFramePr>
        <p:xfrm>
          <a:off x="0" y="908720"/>
          <a:ext cx="9144000" cy="5544616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xmlns="" val="244175159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109026901"/>
                    </a:ext>
                  </a:extLst>
                </a:gridCol>
                <a:gridCol w="1811785">
                  <a:extLst>
                    <a:ext uri="{9D8B030D-6E8A-4147-A177-3AD203B41FA5}">
                      <a16:colId xmlns:a16="http://schemas.microsoft.com/office/drawing/2014/main" xmlns="" val="1524232008"/>
                    </a:ext>
                  </a:extLst>
                </a:gridCol>
                <a:gridCol w="1644599">
                  <a:extLst>
                    <a:ext uri="{9D8B030D-6E8A-4147-A177-3AD203B41FA5}">
                      <a16:colId xmlns:a16="http://schemas.microsoft.com/office/drawing/2014/main" xmlns="" val="708269265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xmlns="" val="131524108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月涨幅（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%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40819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002015.SZ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协鑫能科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76.8198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248.57%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1302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603686.SH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龙马环卫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59.4422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69.05%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90729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603738.SH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泰晶科技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41.0466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63.67%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4385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300615.SZ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欣天科技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45.1614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60.11%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04145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002602.SZ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世纪华通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650.4425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28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002237.SZ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恒邦股份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152.1278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61956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300209.SZ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天泽信息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53.1007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58.86%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74596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603258.SH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电魂网络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64.1040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58.61%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51527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300682.SZ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朗新科技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122.3878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56.62%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39142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300090.SZ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盛运环保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32.9988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51.52%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70917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6218" y="1110576"/>
            <a:ext cx="8715375" cy="463684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龙马环卫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（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603686.SH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）：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福建龙马环卫装备股份有限公司位于福建省龙岩经济技术开发区，是集城乡环境卫生系统规划设计、环卫装备研发制造销售、环卫运营、投资为一体的环境卫生整体解决方案提供商。公司主要生产压缩式垃圾车、 纯电动压缩式垃圾车、 压缩式对接垃圾车等车型。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en-US" altLang="zh-CN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随着垃圾分类立法实施的临近，垃圾分类概念股强风来袭，不少相关公司市值不断上涨，龙马环卫也借此东风，股价不断上扬，公司高管趁机减持。公司在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6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21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日发布公告称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——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公司在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年开始介入垃圾分类业务，但该业务收入占公司主营业务收入的比例较小，且目前国内垃圾分类业务尚处于起步阶段，政策的出台对公司短期业绩的影响尚具有不确定性。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月涨幅居前个股的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月表现</a:t>
            </a:r>
            <a:endParaRPr lang="en-US" altLang="zh-CN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7F39159B-A097-4DCA-BAAF-182CE3ECC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86763"/>
              </p:ext>
            </p:extLst>
          </p:nvPr>
        </p:nvGraphicFramePr>
        <p:xfrm>
          <a:off x="0" y="908720"/>
          <a:ext cx="9144000" cy="5544616"/>
        </p:xfrm>
        <a:graphic>
          <a:graphicData uri="http://schemas.openxmlformats.org/drawingml/2006/table">
            <a:tbl>
              <a:tblPr/>
              <a:tblGrid>
                <a:gridCol w="1187624">
                  <a:extLst>
                    <a:ext uri="{9D8B030D-6E8A-4147-A177-3AD203B41FA5}">
                      <a16:colId xmlns:a16="http://schemas.microsoft.com/office/drawing/2014/main" xmlns="" val="83360559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20336076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737180411"/>
                    </a:ext>
                  </a:extLst>
                </a:gridCol>
                <a:gridCol w="1721586">
                  <a:extLst>
                    <a:ext uri="{9D8B030D-6E8A-4147-A177-3AD203B41FA5}">
                      <a16:colId xmlns:a16="http://schemas.microsoft.com/office/drawing/2014/main" xmlns="" val="2353700602"/>
                    </a:ext>
                  </a:extLst>
                </a:gridCol>
                <a:gridCol w="1458872">
                  <a:extLst>
                    <a:ext uri="{9D8B030D-6E8A-4147-A177-3AD203B41FA5}">
                      <a16:colId xmlns:a16="http://schemas.microsoft.com/office/drawing/2014/main" xmlns="" val="4031808900"/>
                    </a:ext>
                  </a:extLst>
                </a:gridCol>
                <a:gridCol w="1823590">
                  <a:extLst>
                    <a:ext uri="{9D8B030D-6E8A-4147-A177-3AD203B41FA5}">
                      <a16:colId xmlns:a16="http://schemas.microsoft.com/office/drawing/2014/main" xmlns="" val="12914306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上月涨幅（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26871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000713.SZ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丰乐种业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42.5733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135.00%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-21.59%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7834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002119.SZ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康强电子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46.5727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102.80%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-29.85%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07964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000795.SZ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英洛华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81.6253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91.16%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-18.83%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20734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600354.SH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敦煌种业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34.096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81.18%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-16.10%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12003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300184.SZ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力源信息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119.4652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69.81%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-8.07%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批发和零售业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4348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300169.SZ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天晟新材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18.5485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64.41%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-33.06%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4655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603701.SH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德宏股份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27.6029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62.61%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-7.47%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7991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002905.SZ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金逸影视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47.712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61.31%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-47.25%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文化、体育和娱乐业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15621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600371.SH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万向德农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25.5218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60.00%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-4.87%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0479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603887.SH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城地股份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43.8681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59.78%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4.73%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建筑业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42695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月跌幅居前个股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C9568781-06C3-456B-97E2-05627BDE0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23190"/>
              </p:ext>
            </p:extLst>
          </p:nvPr>
        </p:nvGraphicFramePr>
        <p:xfrm>
          <a:off x="-8042" y="908721"/>
          <a:ext cx="9152041" cy="5544616"/>
        </p:xfrm>
        <a:graphic>
          <a:graphicData uri="http://schemas.openxmlformats.org/drawingml/2006/table">
            <a:tbl>
              <a:tblPr/>
              <a:tblGrid>
                <a:gridCol w="1349195">
                  <a:extLst>
                    <a:ext uri="{9D8B030D-6E8A-4147-A177-3AD203B41FA5}">
                      <a16:colId xmlns:a16="http://schemas.microsoft.com/office/drawing/2014/main" xmlns="" val="291450414"/>
                    </a:ext>
                  </a:extLst>
                </a:gridCol>
                <a:gridCol w="1349195">
                  <a:extLst>
                    <a:ext uri="{9D8B030D-6E8A-4147-A177-3AD203B41FA5}">
                      <a16:colId xmlns:a16="http://schemas.microsoft.com/office/drawing/2014/main" xmlns="" val="3620589002"/>
                    </a:ext>
                  </a:extLst>
                </a:gridCol>
                <a:gridCol w="1933847">
                  <a:extLst>
                    <a:ext uri="{9D8B030D-6E8A-4147-A177-3AD203B41FA5}">
                      <a16:colId xmlns:a16="http://schemas.microsoft.com/office/drawing/2014/main" xmlns="" val="437287967"/>
                    </a:ext>
                  </a:extLst>
                </a:gridCol>
                <a:gridCol w="1529088">
                  <a:extLst>
                    <a:ext uri="{9D8B030D-6E8A-4147-A177-3AD203B41FA5}">
                      <a16:colId xmlns:a16="http://schemas.microsoft.com/office/drawing/2014/main" xmlns="" val="2192842270"/>
                    </a:ext>
                  </a:extLst>
                </a:gridCol>
                <a:gridCol w="2990716">
                  <a:extLst>
                    <a:ext uri="{9D8B030D-6E8A-4147-A177-3AD203B41FA5}">
                      <a16:colId xmlns:a16="http://schemas.microsoft.com/office/drawing/2014/main" xmlns="" val="296560919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月跌幅（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509348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000693.SZ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华泽退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-80.51%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采矿业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6765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002070.SZ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众和退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-75.76%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11395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600401.SH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退市海润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-68.63%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413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002905.SZ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金逸影视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47.71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-47.25%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文化、体育和娱乐业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6117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600338.SH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西藏珠峰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159.80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-37.03%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采矿业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06692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600179.SH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ST</a:t>
                      </a:r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安通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43.57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-36.72%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交通运输、仓储和邮政业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0533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002757.SZ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南兴股份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35.01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-36.55%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33491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300430.SZ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诚益通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24.64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-36.20%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57718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002679.SZ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福建金森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42.48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-33.53%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55698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300169.SZ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天晟新材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18.55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-33.06%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39495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 dirty="0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dirty="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 dirty="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 dirty="0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6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 dirty="0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1DCC4516-B0A3-4A0B-8013-52E3D578F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05873"/>
              </p:ext>
            </p:extLst>
          </p:nvPr>
        </p:nvGraphicFramePr>
        <p:xfrm>
          <a:off x="0" y="908720"/>
          <a:ext cx="9130716" cy="5570279"/>
        </p:xfrm>
        <a:graphic>
          <a:graphicData uri="http://schemas.openxmlformats.org/drawingml/2006/table">
            <a:tbl>
              <a:tblPr/>
              <a:tblGrid>
                <a:gridCol w="1475656">
                  <a:extLst>
                    <a:ext uri="{9D8B030D-6E8A-4147-A177-3AD203B41FA5}">
                      <a16:colId xmlns:a16="http://schemas.microsoft.com/office/drawing/2014/main" xmlns="" val="2350417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21100046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18689063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4221340718"/>
                    </a:ext>
                  </a:extLst>
                </a:gridCol>
                <a:gridCol w="3262572">
                  <a:extLst>
                    <a:ext uri="{9D8B030D-6E8A-4147-A177-3AD203B41FA5}">
                      <a16:colId xmlns:a16="http://schemas.microsoft.com/office/drawing/2014/main" xmlns="" val="3208033218"/>
                    </a:ext>
                  </a:extLst>
                </a:gridCol>
              </a:tblGrid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质押比例（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37054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000408.SZ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藏格控股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79.1900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164.8856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767736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603555.SH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贵人鸟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77.1400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32.6245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556033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002143.SZ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*ST</a:t>
                      </a:r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印纪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76.8100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22.8309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233062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601360.SH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三六零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76.4200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1,446.1550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68390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000567.SZ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海德股份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75.0900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52.6375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金融业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36418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000723.SZ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美锦能源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74.0100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427.5481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650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000981.SZ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ST</a:t>
                      </a:r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银亿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72.9400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72.5038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613984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000564.SZ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供销大集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71.9000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156.8043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6731437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002625.SZ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光启技术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71.8900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200.1612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021536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600180.SH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瑞茂通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71.8000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79.9968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40134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55039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47564" y="5048854"/>
            <a:ext cx="7848872" cy="1405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月国有控股企业无高额质押事项（上升</a:t>
            </a:r>
            <a:r>
              <a:rPr lang="en-US" altLang="zh-CN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50%</a:t>
            </a:r>
            <a:r>
              <a:rPr lang="zh-CN" altLang="en-US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以上）。非国企中，佳沃股份、*</a:t>
            </a:r>
            <a:r>
              <a:rPr lang="en-US" altLang="zh-CN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ST</a:t>
            </a:r>
            <a:r>
              <a:rPr lang="zh-CN" altLang="en-US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宇顺将所持股全数质押；雷科防务、科陆电子、天润曲轴、协鑫能科将质押股全数解禁。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CA5F78-C41E-407D-B2A5-FCCA25B5D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63" y="1525596"/>
            <a:ext cx="5401524" cy="32433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E36EB5-B75F-424E-B437-C7489456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4" y="1531692"/>
            <a:ext cx="5401524" cy="32372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4D932FE-B786-405A-AD92-18C38B6A6D93}"/>
              </a:ext>
            </a:extLst>
          </p:cNvPr>
          <p:cNvSpPr txBox="1"/>
          <p:nvPr/>
        </p:nvSpPr>
        <p:spPr bwMode="auto">
          <a:xfrm>
            <a:off x="1754456" y="1106549"/>
            <a:ext cx="6495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国企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D076BDD-2963-4A25-96D1-2342504FF1C5}"/>
              </a:ext>
            </a:extLst>
          </p:cNvPr>
          <p:cNvSpPr txBox="1"/>
          <p:nvPr/>
        </p:nvSpPr>
        <p:spPr bwMode="auto">
          <a:xfrm>
            <a:off x="6201075" y="1089577"/>
            <a:ext cx="88197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非国企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/>
          <p:cNvSpPr/>
          <p:nvPr/>
        </p:nvSpPr>
        <p:spPr bwMode="auto">
          <a:xfrm>
            <a:off x="197986" y="1016740"/>
            <a:ext cx="4032448" cy="1723593"/>
          </a:xfrm>
          <a:prstGeom prst="wedgeRoundRectCallout">
            <a:avLst>
              <a:gd name="adj1" fmla="val 28961"/>
              <a:gd name="adj2" fmla="val 6468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036" y="3634766"/>
            <a:ext cx="1904214" cy="640140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81" y="3741816"/>
            <a:ext cx="1872615" cy="473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4360" y="980728"/>
            <a:ext cx="385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目前在外部环境因素缓和，内部经济形势依旧下行的情况下，资金流动性宽裕，需求端的改善将成为政策发力的重要着力点。</a:t>
            </a:r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月观点：中性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4742221" y="1016740"/>
            <a:ext cx="4032448" cy="1723593"/>
          </a:xfrm>
          <a:prstGeom prst="wedgeRoundRectCallout">
            <a:avLst>
              <a:gd name="adj1" fmla="val -35107"/>
              <a:gd name="adj2" fmla="val 719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60032" y="980728"/>
            <a:ext cx="386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月利好影响难以持续。市场整体波动性较强，市场整体情绪偏谨慎。限售股减持压力增加，反应企业盈利短期内仍有一定压力。</a:t>
            </a:r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月观点：谨慎看多</a:t>
            </a: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4770561" y="4315139"/>
            <a:ext cx="3948335" cy="1936520"/>
          </a:xfrm>
          <a:prstGeom prst="wedgeRoundRectCallout">
            <a:avLst>
              <a:gd name="adj1" fmla="val -29248"/>
              <a:gd name="adj2" fmla="val -6055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84360" y="4367341"/>
            <a:ext cx="4032448" cy="1723593"/>
          </a:xfrm>
          <a:prstGeom prst="wedgeRoundRectCallout">
            <a:avLst>
              <a:gd name="adj1" fmla="val 27091"/>
              <a:gd name="adj2" fmla="val -605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58654" y="4267737"/>
            <a:ext cx="3867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短期，重要事件验证窗口兑现向上催化，市场大概率将兑现向上脉冲。而更重要的问题是脉冲之后，如何把握市场走势。后续主要矛盾将回归国内，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月中报预告和后续政策导向的验证将决定反弹持续性。</a:t>
            </a:r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月观点：中性</a:t>
            </a:r>
            <a:endParaRPr lang="zh-CN" altLang="en-US" sz="1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6248" y="4367341"/>
            <a:ext cx="3772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结合内外环境看，近期政策拐点已现，国内流动性充分对冲信用担忧，国外中美风险趋于缓和，风险偏好拐点已现，盈利端供给和需求拐点证实中。</a:t>
            </a:r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</a:p>
        </p:txBody>
      </p:sp>
      <p:pic>
        <p:nvPicPr>
          <p:cNvPr id="1026" name="Picture 2" descr="https://timgsa.baidu.com/timg?image&amp;quality=80&amp;size=b9999_10000&amp;sec=1547012658785&amp;di=2add7de4fca93318795f7f44709d73ae&amp;imgtype=0&amp;src=http%3A%2F%2Fcdn.huodongxing.com%2Flogo%2Forg%2F201609%2F2132463797660%2F172463892086590.jpeg%3Fauth_key%3D1525125672-0-0-7938a61d019546fc7649da9b85c974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38254"/>
            <a:ext cx="921831" cy="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8" y="3126056"/>
            <a:ext cx="1632034" cy="3492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/>
          </a:p>
          <a:p>
            <a:pPr>
              <a:defRPr/>
            </a:pPr>
            <a:r>
              <a:rPr lang="zh-CN" altLang="en-US" sz="1800"/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41784" y="1188575"/>
            <a:ext cx="8246120" cy="4597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月初，沪指跌至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2822.19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点后开始企稳回升，最终收于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2978.88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点，月涨幅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2.77%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，深成指涨幅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2.86%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，中小板指涨幅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3.73%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，创业板指涨幅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1.88%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。伴随科创板开板，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股入富，沪伦通开通及中美贸易局势缓和等多项利好，市场风险偏好有所降低，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股市场出现了一定程度的回升。</a:t>
            </a:r>
            <a:endParaRPr lang="en-US" altLang="zh-CN" sz="1800" dirty="0">
              <a:solidFill>
                <a:srgbClr val="000066"/>
              </a:solidFill>
              <a:latin typeface="+mn-lt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  <a:p>
            <a:pPr eaLnBrk="1" latinLnBrk="0" hangingPunct="1">
              <a:lnSpc>
                <a:spcPct val="150000"/>
              </a:lnSpc>
              <a:defRPr/>
            </a:pPr>
            <a:endParaRPr lang="en-US" altLang="zh-CN" sz="1800" dirty="0">
              <a:solidFill>
                <a:srgbClr val="000066"/>
              </a:solidFill>
              <a:latin typeface="+mn-lt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  <a:p>
            <a:pPr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    进入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月，沪指重新站上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3000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点整数关口后出现回落，多项利好影响未能持续。美联储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月大幅加息预期降低对市场造成了一定的冲击。同时，央行暂停逆回购操作，市场流动性有所收紧。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月，科创板即将开市交易，对其他版块资金造成了一定程度的抽血；加之新城控股、诺亚财富等黑天鹅事件频发，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月市场或无法继续冲高。操作上，伴随中报业绩预告密集披露期的到来，投资者应密切关注，谨防业绩下滑带来的风险，同时寻求有基本面支撑的底部绩优股进行布局。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390967" y="1484784"/>
            <a:ext cx="6362065" cy="312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公司地址：上海市东湖路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号东湖宾馆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54668032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54669508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网址：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5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</a:rPr>
                <a:t>融客市值管理公众号</a:t>
              </a:r>
              <a:endParaRPr lang="en-US" altLang="zh-CN" sz="1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2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rongkechina</a:t>
              </a:r>
              <a:endParaRPr lang="zh-CN" altLang="en-US" sz="1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rot="16200000">
            <a:off x="-642941" y="4192449"/>
            <a:ext cx="26003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</a:rPr>
              <a:t>融客市值管理</a:t>
            </a:r>
            <a:r>
              <a:rPr lang="en-US" altLang="zh-CN" sz="1400">
                <a:solidFill>
                  <a:schemeClr val="tx2">
                    <a:lumMod val="75000"/>
                  </a:schemeClr>
                </a:solidFill>
              </a:rPr>
              <a:t>RONGKECHINA</a:t>
            </a:r>
            <a:endParaRPr lang="zh-CN" alt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811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834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0916" y="2089834"/>
            <a:ext cx="415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供需扩张放缓，经济趋稳运行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83194" y="3128487"/>
            <a:ext cx="370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多重利好下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股市值逐步回升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47864" y="41490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外部利好未能延续，市场流动性或收紧</a:t>
            </a:r>
            <a:endParaRPr lang="zh-CN" altLang="en-US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2154" y="5454405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2.7%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21742" y="5454405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0.6%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A69262B-42A9-495B-A6DD-4A48C1460970}"/>
              </a:ext>
            </a:extLst>
          </p:cNvPr>
          <p:cNvSpPr txBox="1"/>
          <p:nvPr/>
        </p:nvSpPr>
        <p:spPr>
          <a:xfrm>
            <a:off x="2483768" y="5454405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+mn-ea"/>
                <a:ea typeface="+mn-ea"/>
              </a:rPr>
              <a:t>持平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25A2527-6595-4B68-B05C-85A96847CEDF}"/>
              </a:ext>
            </a:extLst>
          </p:cNvPr>
          <p:cNvSpPr txBox="1"/>
          <p:nvPr/>
        </p:nvSpPr>
        <p:spPr>
          <a:xfrm>
            <a:off x="6588224" y="5454405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+mn-ea"/>
                <a:ea typeface="+mn-ea"/>
              </a:rPr>
              <a:t>持平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01A2BD2-844F-4ACC-BDD5-4E64869D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39" y="1052736"/>
            <a:ext cx="6840760" cy="41044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4862" y="551810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月中国制造业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49.40%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5816" y="5579663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+mn-ea"/>
                <a:ea typeface="+mn-ea"/>
              </a:rPr>
              <a:t>持平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2500" y="5522368"/>
            <a:ext cx="221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月财新中国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49.40%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0" name="箭头: 上 9"/>
          <p:cNvSpPr/>
          <p:nvPr/>
        </p:nvSpPr>
        <p:spPr bwMode="auto">
          <a:xfrm rot="10800000">
            <a:off x="7020113" y="5627970"/>
            <a:ext cx="288032" cy="576064"/>
          </a:xfrm>
          <a:prstGeom prst="up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8145" y="574237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CC33"/>
                </a:solidFill>
                <a:latin typeface="+mn-ea"/>
                <a:ea typeface="+mn-ea"/>
              </a:rPr>
              <a:t>0.8</a:t>
            </a:r>
            <a:r>
              <a:rPr lang="en-US" altLang="zh-CN" b="1" dirty="0">
                <a:solidFill>
                  <a:srgbClr val="33CC33"/>
                </a:solidFill>
                <a:latin typeface="+mn-ea"/>
                <a:ea typeface="+mn-ea"/>
              </a:rPr>
              <a:t>pct</a:t>
            </a:r>
            <a:endParaRPr lang="zh-CN" altLang="en-US" sz="2400" b="1" dirty="0">
              <a:solidFill>
                <a:srgbClr val="33CC33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96923E4-3831-4AB6-9481-C480F730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60" y="908720"/>
            <a:ext cx="7244279" cy="43465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kumimoji="1" lang="zh-CN" altLang="en-US" sz="2400" b="1" dirty="0">
                <a:solidFill>
                  <a:srgbClr val="000066"/>
                </a:solidFill>
                <a:ea typeface="+mj-ea"/>
                <a:cs typeface="+mj-cs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6033" y="1214438"/>
            <a:ext cx="8272355" cy="45232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  <a:defRPr/>
            </a:pP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6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月官方制造业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49.4%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，与上月持平，连续两个月低于荣枯线。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6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月市场需求增势略有放缓，企业生产保持扩张，中型企业和小型企业生产经营活动增势回升，经济趋稳运行具备基础。财新中国制造业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49.4%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，较上月大幅回落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0.8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个百分点，跌破荣枯线。</a:t>
            </a:r>
            <a:endParaRPr lang="en-US" altLang="zh-CN" sz="1950" dirty="0">
              <a:solidFill>
                <a:srgbClr val="000066"/>
              </a:solidFill>
              <a:latin typeface="+mn-ea"/>
              <a:ea typeface="+mn-ea"/>
              <a:sym typeface="+mn-ea"/>
            </a:endParaRPr>
          </a:p>
          <a:p>
            <a:pPr eaLnBrk="1" latinLnBrk="0" hangingPunct="1">
              <a:lnSpc>
                <a:spcPct val="150000"/>
              </a:lnSpc>
              <a:defRPr/>
            </a:pPr>
            <a:endParaRPr lang="en-US" altLang="zh-CN" sz="1950" dirty="0">
              <a:solidFill>
                <a:srgbClr val="000066"/>
              </a:solidFill>
              <a:latin typeface="+mn-ea"/>
              <a:ea typeface="+mn-ea"/>
              <a:sym typeface="+mn-ea"/>
            </a:endParaRPr>
          </a:p>
          <a:p>
            <a:pPr eaLnBrk="1" latinLnBrk="0" hangingPunct="1">
              <a:lnSpc>
                <a:spcPct val="150000"/>
              </a:lnSpc>
              <a:defRPr/>
            </a:pP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6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月CPI同比上涨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2.7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%，与上月持平，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指数连续四月超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。食品价格上涨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8.3%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，非食品价格上涨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1.4%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。猪肉价格上涨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21.1%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，主要由于供给减少继续维持上涨态势。鲜果价格上涨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42.7%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，涨幅比上月扩大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16.0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个百分点，除气候等因素影响外，去年同期价格较低也是涨幅扩大原因之一；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6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</a:t>
            </a:r>
            <a:r>
              <a:rPr lang="zh-CN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PPI同比上涨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0.6</a:t>
            </a:r>
            <a:r>
              <a:rPr lang="zh-CN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，与上月持平，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由涨转平。</a:t>
            </a:r>
            <a:endParaRPr lang="zh-CN" altLang="en-US" sz="1900" dirty="0">
              <a:solidFill>
                <a:srgbClr val="00006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536" y="4971673"/>
            <a:ext cx="8352928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月央行累计净投放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1045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</a:rPr>
              <a:t>亿元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较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5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月的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5740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亿元大幅下降，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24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日，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SHIBOR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值全线走低，创近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10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年来新低。受经济形势、央行灵活适度、货币政策以及财政支出等因素的影响，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月资金流动性较为宽松，整体处于较高的水平。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9D3FF17-960C-4C72-A4D0-F4126D40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9" y="920750"/>
            <a:ext cx="6746462" cy="40509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46" y="109725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8625" y="1657816"/>
            <a:ext cx="83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2.77%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35165" y="1201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05107" y="178050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3.73%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724" y="38538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8625" y="439996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2.86%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34763" y="38048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13386" y="4380861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1.88%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709" y="5063431"/>
            <a:ext cx="8334281" cy="137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</a:rPr>
              <a:t>月，四大指数由此前的下跌转为震荡上行，并在月末多次触及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</a:rPr>
              <a:t>MA60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</a:rPr>
              <a:t>。伴随着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</a:rPr>
              <a:t>股入富，沪伦通开通及中美贸易局势缓和等多项利好，市场避险情绪有所缓解。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</a:rPr>
              <a:t>7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</a:rPr>
              <a:t>月首周沪指站上</a:t>
            </a:r>
            <a:r>
              <a:rPr lang="en-US" altLang="zh-CN" sz="1950" dirty="0">
                <a:solidFill>
                  <a:srgbClr val="000066"/>
                </a:solidFill>
                <a:latin typeface="+mn-ea"/>
                <a:ea typeface="+mn-ea"/>
              </a:rPr>
              <a:t>3000</a:t>
            </a:r>
            <a:r>
              <a:rPr lang="zh-CN" altLang="en-US" sz="1950" dirty="0">
                <a:solidFill>
                  <a:srgbClr val="000066"/>
                </a:solidFill>
                <a:latin typeface="+mn-ea"/>
                <a:ea typeface="+mn-ea"/>
              </a:rPr>
              <a:t>点关口后开始回落，市场交易较为低迷。</a:t>
            </a:r>
          </a:p>
        </p:txBody>
      </p:sp>
      <p:sp>
        <p:nvSpPr>
          <p:cNvPr id="24" name="箭头: 上 23"/>
          <p:cNvSpPr/>
          <p:nvPr/>
        </p:nvSpPr>
        <p:spPr bwMode="auto">
          <a:xfrm>
            <a:off x="192174" y="1569839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箭头: 上 20"/>
          <p:cNvSpPr/>
          <p:nvPr/>
        </p:nvSpPr>
        <p:spPr bwMode="auto">
          <a:xfrm>
            <a:off x="7777378" y="4276301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5" name="箭头: 上 24"/>
          <p:cNvSpPr/>
          <p:nvPr/>
        </p:nvSpPr>
        <p:spPr bwMode="auto">
          <a:xfrm>
            <a:off x="7782455" y="1672822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箭头: 上 18"/>
          <p:cNvSpPr/>
          <p:nvPr/>
        </p:nvSpPr>
        <p:spPr bwMode="auto">
          <a:xfrm>
            <a:off x="204918" y="4272255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7B208EB-E37B-4D26-B29A-BBA96449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12" y="1016621"/>
            <a:ext cx="6632512" cy="3975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326A1D6-E2E0-4A23-863F-053C9C4C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" y="908720"/>
            <a:ext cx="7822597" cy="469708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61097" y="5431842"/>
            <a:ext cx="17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 较上月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2.80%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613" y="5497637"/>
            <a:ext cx="20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6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58.38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2270" y="2134901"/>
            <a:ext cx="154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深市市直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21.05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02270" y="964271"/>
            <a:ext cx="154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沪市市值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37.33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7243953" y="1372500"/>
            <a:ext cx="421004" cy="2396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cxnSpLocks/>
          </p:cNvCxnSpPr>
          <p:nvPr/>
        </p:nvCxnSpPr>
        <p:spPr bwMode="auto">
          <a:xfrm>
            <a:off x="7179741" y="2059799"/>
            <a:ext cx="485216" cy="36108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/>
          <p:cNvSpPr/>
          <p:nvPr/>
        </p:nvSpPr>
        <p:spPr bwMode="auto">
          <a:xfrm rot="10800000">
            <a:off x="5940152" y="5816562"/>
            <a:ext cx="216024" cy="3632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2338</Words>
  <Application>Microsoft Office PowerPoint</Application>
  <PresentationFormat>全屏显示(4:3)</PresentationFormat>
  <Paragraphs>420</Paragraphs>
  <Slides>26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PowerPoint 演示文稿</vt:lpstr>
      <vt:lpstr>央行公开市场操作</vt:lpstr>
      <vt:lpstr>PowerPoint 演示文稿</vt:lpstr>
      <vt:lpstr>PowerPoint 演示文稿</vt:lpstr>
      <vt:lpstr>上证50股指期货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Grace</cp:lastModifiedBy>
  <cp:revision>4753</cp:revision>
  <dcterms:created xsi:type="dcterms:W3CDTF">2007-11-30T05:47:00Z</dcterms:created>
  <dcterms:modified xsi:type="dcterms:W3CDTF">2019-07-10T06:27:50Z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