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5" r:id="rId5"/>
  </p:sldMasterIdLst>
  <p:notesMasterIdLst>
    <p:notesMasterId r:id="rId9"/>
  </p:notesMasterIdLst>
  <p:sldIdLst>
    <p:sldId id="256" r:id="rId6"/>
    <p:sldId id="257" r:id="rId7"/>
    <p:sldId id="258" r:id="rId8"/>
    <p:sldId id="259" r:id="rId10"/>
    <p:sldId id="260" r:id="rId11"/>
    <p:sldId id="262" r:id="rId12"/>
    <p:sldId id="261" r:id="rId13"/>
    <p:sldId id="263" r:id="rId14"/>
    <p:sldId id="288" r:id="rId15"/>
    <p:sldId id="278" r:id="rId16"/>
    <p:sldId id="264" r:id="rId17"/>
    <p:sldId id="265" r:id="rId18"/>
    <p:sldId id="276" r:id="rId19"/>
    <p:sldId id="277" r:id="rId20"/>
    <p:sldId id="266" r:id="rId21"/>
    <p:sldId id="267" r:id="rId22"/>
    <p:sldId id="271" r:id="rId23"/>
    <p:sldId id="273" r:id="rId24"/>
    <p:sldId id="274"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82C6"/>
    <a:srgbClr val="FF21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93"/>
    <p:restoredTop sz="78140"/>
  </p:normalViewPr>
  <p:slideViewPr>
    <p:cSldViewPr snapToGrid="0">
      <p:cViewPr varScale="1">
        <p:scale>
          <a:sx n="117" d="100"/>
          <a:sy n="117" d="100"/>
        </p:scale>
        <p:origin x="75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slide" Target="slides/slide1.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19.xml"/><Relationship Id="rId24" Type="http://schemas.openxmlformats.org/officeDocument/2006/relationships/slide" Target="slides/slide18.xml"/><Relationship Id="rId23" Type="http://schemas.openxmlformats.org/officeDocument/2006/relationships/slide" Target="slides/slide17.xml"/><Relationship Id="rId22" Type="http://schemas.openxmlformats.org/officeDocument/2006/relationships/slide" Target="slides/slide16.xml"/><Relationship Id="rId21" Type="http://schemas.openxmlformats.org/officeDocument/2006/relationships/slide" Target="slides/slide15.xml"/><Relationship Id="rId20" Type="http://schemas.openxmlformats.org/officeDocument/2006/relationships/slide" Target="slides/slide14.xml"/><Relationship Id="rId2" Type="http://schemas.openxmlformats.org/officeDocument/2006/relationships/theme" Target="theme/theme1.xml"/><Relationship Id="rId19" Type="http://schemas.openxmlformats.org/officeDocument/2006/relationships/slide" Target="slides/slide13.xml"/><Relationship Id="rId18" Type="http://schemas.openxmlformats.org/officeDocument/2006/relationships/slide" Target="slides/slide12.xml"/><Relationship Id="rId17" Type="http://schemas.openxmlformats.org/officeDocument/2006/relationships/slide" Target="slides/slide11.xml"/><Relationship Id="rId16" Type="http://schemas.openxmlformats.org/officeDocument/2006/relationships/slide" Target="slides/slide10.xml"/><Relationship Id="rId15" Type="http://schemas.openxmlformats.org/officeDocument/2006/relationships/slide" Target="slides/slide9.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slide" Target="slides/slide5.xml"/><Relationship Id="rId10" Type="http://schemas.openxmlformats.org/officeDocument/2006/relationships/slide" Target="slides/slide4.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88612E-5B62-40D2-88CB-B8567E1AAD5A}" type="datetimeFigureOut">
              <a:rPr lang="en-US" smtClean="0"/>
            </a:fld>
            <a:endParaRPr 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7167E-6F4E-4B58-ACBF-890421EF14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转板后主板上市：中信出版，郎进科技，新化股份</a:t>
            </a:r>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规模前三的基金募集分别来自连云港盛虹炼化产业基金（</a:t>
            </a:r>
            <a:r>
              <a:rPr lang="en-US" altLang="zh-CN"/>
              <a:t>25</a:t>
            </a:r>
            <a:r>
              <a:rPr lang="zh-CN" altLang="en-US"/>
              <a:t>亿）、瑞和信业投资的东风汉江基金【主投新能源汽车领域】和洪泰基金的洪泰福瑞达医药基金；</a:t>
            </a:r>
            <a:r>
              <a:rPr lang="en-US" altLang="zh-CN"/>
              <a:t>venture</a:t>
            </a:r>
            <a:r>
              <a:rPr lang="zh-CN" altLang="en-US"/>
              <a:t>来自秉鸿嘉睿创业投资（</a:t>
            </a:r>
            <a:r>
              <a:rPr lang="en-US" altLang="zh-CN"/>
              <a:t>250</a:t>
            </a:r>
            <a:r>
              <a:rPr lang="zh-CN" altLang="en-US"/>
              <a:t>万）</a:t>
            </a:r>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与上月相比，融资数量减少</a:t>
            </a:r>
            <a:r>
              <a:rPr lang="en-US" altLang="zh-CN" dirty="0"/>
              <a:t>67</a:t>
            </a:r>
            <a:r>
              <a:rPr lang="zh-CN" altLang="en-US" dirty="0"/>
              <a:t>起，融资金额减少了</a:t>
            </a:r>
            <a:r>
              <a:rPr lang="en-US" altLang="zh-CN" dirty="0"/>
              <a:t>365</a:t>
            </a:r>
            <a:r>
              <a:rPr lang="zh-CN" altLang="en-US" dirty="0"/>
              <a:t>亿元。</a:t>
            </a:r>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信息科技咨询与其他服务这一项里，规模最大的为邦盛科技，目前处在</a:t>
            </a:r>
            <a:r>
              <a:rPr lang="en-US" altLang="zh-CN"/>
              <a:t>C</a:t>
            </a:r>
            <a:r>
              <a:rPr lang="zh-CN" altLang="en-US"/>
              <a:t>轮（</a:t>
            </a:r>
            <a:r>
              <a:rPr lang="en-US" altLang="zh-CN"/>
              <a:t>3.5</a:t>
            </a:r>
            <a:r>
              <a:rPr lang="zh-CN" altLang="en-US"/>
              <a:t>亿），公司主做实时金融风险监控产品；</a:t>
            </a:r>
            <a:endParaRPr lang="zh-CN" altLang="en-US"/>
          </a:p>
          <a:p>
            <a:r>
              <a:rPr lang="zh-CN" altLang="en-US"/>
              <a:t>互联网软件与服务</a:t>
            </a:r>
            <a:r>
              <a:rPr lang="en-US" altLang="zh-CN"/>
              <a:t>--</a:t>
            </a:r>
            <a:r>
              <a:rPr lang="zh-CN" altLang="en-US"/>
              <a:t>爱回收</a:t>
            </a:r>
            <a:r>
              <a:rPr lang="en-US" altLang="zh-CN"/>
              <a:t>--中国专业的电子产品回收平台</a:t>
            </a:r>
            <a:r>
              <a:rPr lang="zh-CN" altLang="en-US"/>
              <a:t>；</a:t>
            </a:r>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欧冶云商：欧冶云商第二轮股权融资；本轮引入中国国有企业结构调整基金股份有限公司、中信证券投资有限公司等八家机构；是2018年以来大宗商品B2B领域的最大单笔融资</a:t>
            </a:r>
            <a:endParaRPr lang="zh-CN" altLang="en-US"/>
          </a:p>
          <a:p>
            <a:r>
              <a:rPr lang="zh-CN" altLang="en-US"/>
              <a:t>爱回收：京东领投，晨兴资本、老虎基金、天图资本、启承资本、清新资本参与跟投；“互联网+环保”类型的创新零售企业</a:t>
            </a:r>
            <a:endParaRPr lang="zh-CN" altLang="en-US"/>
          </a:p>
          <a:p>
            <a:r>
              <a:rPr lang="zh-CN" altLang="en-US"/>
              <a:t>自如：本轮由泛大西洋，资本领投，腾讯、红杉资本、天图资本等跟投</a:t>
            </a:r>
            <a:endParaRPr lang="zh-CN" altLang="en-US"/>
          </a:p>
          <a:p>
            <a:r>
              <a:rPr lang="zh-CN" altLang="en-US"/>
              <a:t>水滴：</a:t>
            </a:r>
            <a:r>
              <a:rPr lang="en-US" altLang="zh-CN"/>
              <a:t>博裕资本领投，腾讯公司、中金资本</a:t>
            </a:r>
            <a:r>
              <a:rPr lang="zh-CN" altLang="en-US"/>
              <a:t>等跟投；上半年获得的第二笔融资；博裕资本表示看好水滴公司“事前保障+事后救助”的定位</a:t>
            </a:r>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唯一主板退出的公司为国贸股份，退出基金为国悦君安企业投资和祥禾涌安</a:t>
            </a:r>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股东大会通过的分别为</a:t>
            </a:r>
            <a:endParaRPr lang="zh-CN" altLang="en-US"/>
          </a:p>
          <a:p>
            <a:r>
              <a:rPr lang="zh-CN" altLang="en-US"/>
              <a:t>扬帆新材(300637.SZ)</a:t>
            </a:r>
            <a:endParaRPr lang="zh-CN" altLang="en-US"/>
          </a:p>
          <a:p>
            <a:r>
              <a:rPr lang="zh-CN" altLang="en-US"/>
              <a:t>西山煤电股份公司(000983.SZ)</a:t>
            </a:r>
            <a:endParaRPr lang="zh-CN" altLang="en-US"/>
          </a:p>
          <a:p>
            <a:r>
              <a:rPr lang="zh-CN" altLang="en-US"/>
              <a:t>深赛格(000058.SZ,200058.SZ)</a:t>
            </a:r>
            <a:endParaRPr lang="zh-CN" altLang="en-US"/>
          </a:p>
          <a:p>
            <a:r>
              <a:rPr lang="zh-CN" altLang="en-US"/>
              <a:t>金城医药(300233.SZ)</a:t>
            </a:r>
            <a:endParaRPr lang="zh-CN" altLang="en-US"/>
          </a:p>
          <a:p>
            <a:r>
              <a:rPr lang="zh-CN" altLang="en-US"/>
              <a:t>大晟文化(600892.SH)</a:t>
            </a:r>
            <a:endParaRPr lang="zh-CN" altLang="en-US"/>
          </a:p>
          <a:p>
            <a:endParaRPr lang="zh-CN" altLang="en-US"/>
          </a:p>
          <a:p>
            <a:r>
              <a:rPr lang="zh-CN" altLang="en-US"/>
              <a:t>富海光洋基金7.75%股权</a:t>
            </a:r>
            <a:endParaRPr lang="zh-CN" altLang="en-US"/>
          </a:p>
          <a:p>
            <a:r>
              <a:rPr lang="zh-CN" altLang="en-US"/>
              <a:t>晋兴能源10%股权</a:t>
            </a:r>
            <a:endParaRPr lang="zh-CN" altLang="en-US"/>
          </a:p>
          <a:p>
            <a:r>
              <a:rPr lang="zh-CN" altLang="en-US"/>
              <a:t>深汕龙焱100%股权</a:t>
            </a:r>
            <a:endParaRPr lang="zh-CN" altLang="en-US"/>
          </a:p>
          <a:p>
            <a:r>
              <a:rPr lang="zh-CN" altLang="en-US"/>
              <a:t>磐谷药源67.35%股权</a:t>
            </a:r>
            <a:endParaRPr lang="zh-CN" altLang="en-US"/>
          </a:p>
          <a:p>
            <a:r>
              <a:rPr lang="zh-CN" altLang="en-US"/>
              <a:t>祺曜互娱20%股权</a:t>
            </a:r>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苏宁国际向转让方以现金48亿元人民币等值欧元收购家乐福中国80%股份，这是继今年年初全资收购万达百货之后，苏宁易购再度加码线下优质零售资源。</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628650" y="365125"/>
            <a:ext cx="5800725"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endParaRPr lang="zh-CN" altLang="en-US" noProof="1"/>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0"/>
            <a:ext cx="7886700" cy="2852737"/>
          </a:xfrm>
          <a:prstGeom prst="rect">
            <a:avLst/>
          </a:prstGeom>
        </p:spPr>
        <p:txBody>
          <a:bodyPr anchor="b"/>
          <a:lstStyle>
            <a:lvl1pPr>
              <a:defRPr sz="4500"/>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623888" y="4589465"/>
            <a:ext cx="78867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endParaRPr lang="zh-CN" altLang="en-US" noProof="1"/>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628650" y="1825625"/>
            <a:ext cx="3867150" cy="4351338"/>
          </a:xfrm>
          <a:prstGeom prst="rect">
            <a:avLst/>
          </a:prstGeo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648200" y="1825625"/>
            <a:ext cx="3867150" cy="4351338"/>
          </a:xfrm>
          <a:prstGeom prst="rect">
            <a:avLst/>
          </a:prstGeo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7"/>
            <a:ext cx="7886700" cy="1325563"/>
          </a:xfrm>
          <a:prstGeom prst="rect">
            <a:avLst/>
          </a:prstGeom>
        </p:spPr>
        <p:txBody>
          <a:body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630239" y="1681163"/>
            <a:ext cx="386873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630239" y="2505075"/>
            <a:ext cx="3868737" cy="3684588"/>
          </a:xfrm>
          <a:prstGeom prst="rect">
            <a:avLst/>
          </a:prstGeo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4629150" y="1681163"/>
            <a:ext cx="388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4629150" y="2505075"/>
            <a:ext cx="3887788" cy="3684588"/>
          </a:xfrm>
          <a:prstGeom prst="rect">
            <a:avLst/>
          </a:prstGeo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endParaRPr lang="zh-CN" altLang="en-US" noProof="1"/>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3887788" y="987427"/>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endParaRPr lang="zh-CN" altLang="en-US" noProof="1"/>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3887788" y="987427"/>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endParaRPr lang="zh-CN" altLang="en-US" noProof="1"/>
          </a:p>
        </p:txBody>
      </p:sp>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a:prstGeom prst="rect">
            <a:avLst/>
          </a:prstGeom>
        </p:spPr>
        <p:txBody>
          <a:bodyPr vert="eaVert"/>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628651" y="365125"/>
            <a:ext cx="5762625" cy="5811838"/>
          </a:xfrm>
          <a:prstGeom prst="rect">
            <a:avLst/>
          </a:prstGeo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endParaRPr lang="zh-CN" altLang="en-US" noProof="1"/>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0"/>
            <a:ext cx="7886700" cy="2852737"/>
          </a:xfrm>
          <a:prstGeom prst="rect">
            <a:avLst/>
          </a:prstGeom>
        </p:spPr>
        <p:txBody>
          <a:bodyPr anchor="b"/>
          <a:lstStyle>
            <a:lvl1pPr>
              <a:defRPr sz="4500"/>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623888" y="4589465"/>
            <a:ext cx="78867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endParaRPr lang="zh-CN" altLang="en-US" noProof="1"/>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628650" y="1825625"/>
            <a:ext cx="3867150" cy="4351338"/>
          </a:xfrm>
          <a:prstGeom prst="rect">
            <a:avLst/>
          </a:prstGeo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648200" y="1825625"/>
            <a:ext cx="3867150" cy="4351338"/>
          </a:xfrm>
          <a:prstGeom prst="rect">
            <a:avLst/>
          </a:prstGeo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7"/>
            <a:ext cx="7886700" cy="1325563"/>
          </a:xfrm>
          <a:prstGeom prst="rect">
            <a:avLst/>
          </a:prstGeom>
        </p:spPr>
        <p:txBody>
          <a:body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630239" y="1681163"/>
            <a:ext cx="386873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630239" y="2505075"/>
            <a:ext cx="3868737" cy="3684588"/>
          </a:xfrm>
          <a:prstGeom prst="rect">
            <a:avLst/>
          </a:prstGeo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4629150" y="1681163"/>
            <a:ext cx="388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4629150" y="2505075"/>
            <a:ext cx="3887788" cy="3684588"/>
          </a:xfrm>
          <a:prstGeom prst="rect">
            <a:avLst/>
          </a:prstGeo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endParaRPr lang="zh-CN" altLang="en-US" noProof="1"/>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3887788" y="987427"/>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endParaRPr lang="zh-CN" altLang="en-US" noProof="1"/>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3887788" y="987427"/>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endParaRPr lang="zh-CN" altLang="en-US" noProof="1"/>
          </a:p>
        </p:txBody>
      </p:sp>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a:prstGeom prst="rect">
            <a:avLst/>
          </a:prstGeom>
        </p:spPr>
        <p:txBody>
          <a:bodyPr vert="eaVert"/>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628651" y="365125"/>
            <a:ext cx="5762625" cy="5811838"/>
          </a:xfrm>
          <a:prstGeom prst="rect">
            <a:avLst/>
          </a:prstGeo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Tree>
  </p:cSld>
  <p:clrMapOvr>
    <a:masterClrMapping/>
  </p:clrMapOvr>
  <p:transition>
    <p:wipe dir="r"/>
  </p:transition>
  <p:hf sldNum="0"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endParaRPr lang="zh-CN" altLang="en-US" noProof="1"/>
          </a:p>
        </p:txBody>
      </p:sp>
      <p:sp>
        <p:nvSpPr>
          <p:cNvPr id="3" name="表格占位符 2"/>
          <p:cNvSpPr>
            <a:spLocks noGrp="1"/>
          </p:cNvSpPr>
          <p:nvPr>
            <p:ph type="tbl" idx="1"/>
          </p:nvPr>
        </p:nvSpPr>
        <p:spPr>
          <a:xfrm>
            <a:off x="628650" y="1825625"/>
            <a:ext cx="7886700" cy="4351338"/>
          </a:xfrm>
          <a:prstGeom prst="rect">
            <a:avLst/>
          </a:prstGeom>
        </p:spPr>
        <p:txBody>
          <a:bodyPr/>
          <a:lstStyle/>
          <a:p>
            <a:pPr lvl="0"/>
            <a:endParaRPr lang="zh-CN" altLang="en-US" noProof="0"/>
          </a:p>
        </p:txBody>
      </p:sp>
    </p:spTree>
  </p:cSld>
  <p:clrMapOvr>
    <a:masterClrMapping/>
  </p:clrMapOvr>
  <p:transition>
    <p:wipe dir="r"/>
  </p:transition>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628650" y="1825625"/>
            <a:ext cx="38862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4629150" y="1825625"/>
            <a:ext cx="38862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629842" y="2505075"/>
            <a:ext cx="3868340"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4629150" y="2505075"/>
            <a:ext cx="3887391"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628650" y="1825625"/>
            <a:ext cx="38862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4629150" y="1825625"/>
            <a:ext cx="38862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hasCustomPrompt="1"/>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628650" y="365125"/>
            <a:ext cx="5800725"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629842" y="2505075"/>
            <a:ext cx="3868340"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4629150" y="2505075"/>
            <a:ext cx="3887391"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11DF3E94-B1DE-4DB0-B817-89FF325CCA67}"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5" Type="http://schemas.openxmlformats.org/officeDocument/2006/relationships/theme" Target="../theme/theme2.xml"/><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pn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5" Type="http://schemas.openxmlformats.org/officeDocument/2006/relationships/theme" Target="../theme/theme3.xml"/><Relationship Id="rId14" Type="http://schemas.openxmlformats.org/officeDocument/2006/relationships/image" Target="../media/image4.jpeg"/><Relationship Id="rId13" Type="http://schemas.openxmlformats.org/officeDocument/2006/relationships/image" Target="../media/image3.jpeg"/><Relationship Id="rId12" Type="http://schemas.openxmlformats.org/officeDocument/2006/relationships/slideLayout" Target="../slideLayouts/slideLayout34.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3.xml"/><Relationship Id="rId8" Type="http://schemas.openxmlformats.org/officeDocument/2006/relationships/slideLayout" Target="../slideLayouts/slideLayout42.xml"/><Relationship Id="rId7" Type="http://schemas.openxmlformats.org/officeDocument/2006/relationships/slideLayout" Target="../slideLayouts/slideLayout41.xml"/><Relationship Id="rId6" Type="http://schemas.openxmlformats.org/officeDocument/2006/relationships/slideLayout" Target="../slideLayouts/slideLayout40.xml"/><Relationship Id="rId5" Type="http://schemas.openxmlformats.org/officeDocument/2006/relationships/slideLayout" Target="../slideLayouts/slideLayout39.xml"/><Relationship Id="rId4" Type="http://schemas.openxmlformats.org/officeDocument/2006/relationships/slideLayout" Target="../slideLayouts/slideLayout38.xml"/><Relationship Id="rId3" Type="http://schemas.openxmlformats.org/officeDocument/2006/relationships/slideLayout" Target="../slideLayouts/slideLayout37.xml"/><Relationship Id="rId2" Type="http://schemas.openxmlformats.org/officeDocument/2006/relationships/slideLayout" Target="../slideLayouts/slideLayout36.xml"/><Relationship Id="rId12" Type="http://schemas.openxmlformats.org/officeDocument/2006/relationships/theme" Target="../theme/theme4.xml"/><Relationship Id="rId11" Type="http://schemas.openxmlformats.org/officeDocument/2006/relationships/slideLayout" Target="../slideLayouts/slideLayout45.xml"/><Relationship Id="rId10" Type="http://schemas.openxmlformats.org/officeDocument/2006/relationships/slideLayout" Target="../slideLayouts/slideLayout44.xml"/><Relationship Id="rId1"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F3E94-B1DE-4DB0-B817-89FF325CCA67}" type="datetimeFigureOut">
              <a:rPr lang="zh-CN" altLang="en-US" smtClean="0"/>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D17DF4-8C7B-410F-9BA1-699A539638B1}"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3074" name="Picture 33" descr="rk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24075" y="4181477"/>
            <a:ext cx="723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5" descr="top"/>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36" descr="bottom"/>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5524500"/>
            <a:ext cx="914400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37"/>
          <p:cNvSpPr txBox="1">
            <a:spLocks noChangeArrowheads="1"/>
          </p:cNvSpPr>
          <p:nvPr/>
        </p:nvSpPr>
        <p:spPr bwMode="auto">
          <a:xfrm>
            <a:off x="2890839" y="4637088"/>
            <a:ext cx="4319587" cy="253916"/>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sz="1050" dirty="0">
                <a:solidFill>
                  <a:srgbClr val="777777"/>
                </a:solidFill>
                <a:ea typeface="宋体" panose="02010600030101010101" pitchFamily="2" charset="-122"/>
              </a:rPr>
              <a:t>RONGKE INVESTMENT MANAGEMENT CO., LTD</a:t>
            </a:r>
            <a:endParaRPr lang="en-US" sz="1050" dirty="0">
              <a:solidFill>
                <a:srgbClr val="777777"/>
              </a:solidFill>
              <a:ea typeface="宋体" panose="02010600030101010101" pitchFamily="2" charset="-122"/>
            </a:endParaRPr>
          </a:p>
        </p:txBody>
      </p:sp>
      <p:sp>
        <p:nvSpPr>
          <p:cNvPr id="4102" name="Text Box 38"/>
          <p:cNvSpPr txBox="1">
            <a:spLocks noChangeArrowheads="1"/>
          </p:cNvSpPr>
          <p:nvPr/>
        </p:nvSpPr>
        <p:spPr bwMode="auto">
          <a:xfrm>
            <a:off x="2873376" y="4098927"/>
            <a:ext cx="4321175" cy="39241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buFont typeface="Arial" panose="020B0604020202020204" pitchFamily="34" charset="0"/>
              <a:buNone/>
              <a:defRPr/>
            </a:pPr>
            <a:r>
              <a:rPr lang="zh-CN" altLang="en-US" sz="1950">
                <a:solidFill>
                  <a:srgbClr val="777777"/>
                </a:solidFill>
                <a:ea typeface="黑体" panose="02010609060101010101" pitchFamily="49" charset="-122"/>
              </a:rPr>
              <a:t>上海融客投资管理有限公司</a:t>
            </a:r>
            <a:endParaRPr lang="zh-CN" altLang="en-US" sz="1950">
              <a:solidFill>
                <a:srgbClr val="777777"/>
              </a:solidFill>
              <a:ea typeface="黑体" panose="02010609060101010101" pitchFamily="49" charset="-122"/>
            </a:endParaRPr>
          </a:p>
        </p:txBody>
      </p:sp>
      <p:sp>
        <p:nvSpPr>
          <p:cNvPr id="4103" name="Rectangle 41"/>
          <p:cNvSpPr>
            <a:spLocks noChangeArrowheads="1"/>
          </p:cNvSpPr>
          <p:nvPr/>
        </p:nvSpPr>
        <p:spPr bwMode="auto">
          <a:xfrm>
            <a:off x="60326" y="6577015"/>
            <a:ext cx="2208213" cy="236537"/>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defRPr/>
            </a:pPr>
            <a:r>
              <a:rPr lang="en-US" sz="900" dirty="0">
                <a:solidFill>
                  <a:schemeClr val="bg1"/>
                </a:solidFill>
                <a:latin typeface="Verdana" panose="020B0604030504040204" pitchFamily="34" charset="0"/>
                <a:ea typeface="宋体" panose="02010600030101010101" pitchFamily="2" charset="-122"/>
              </a:rPr>
              <a:t>www.rongke.com</a:t>
            </a:r>
            <a:endParaRPr lang="en-US" sz="900" dirty="0">
              <a:solidFill>
                <a:schemeClr val="bg1"/>
              </a:solidFill>
              <a:latin typeface="Verdana" panose="020B060403050404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lr>
          <a:schemeClr val="hlink"/>
        </a:buClr>
        <a:buFont typeface="Wingdings" panose="05000000000000000000" pitchFamily="2" charset="2"/>
        <a:buChar char="v"/>
        <a:defRPr sz="2100" kern="1200">
          <a:solidFill>
            <a:srgbClr val="777777"/>
          </a:solidFill>
          <a:latin typeface="+mn-lt"/>
          <a:ea typeface="+mn-ea"/>
          <a:cs typeface="+mn-cs"/>
        </a:defRPr>
      </a:lvl1pPr>
      <a:lvl2pPr marL="557530" indent="-214630" algn="l" rtl="0" eaLnBrk="0" fontAlgn="base" hangingPunct="0">
        <a:spcBef>
          <a:spcPct val="20000"/>
        </a:spcBef>
        <a:spcAft>
          <a:spcPct val="0"/>
        </a:spcAft>
        <a:buClr>
          <a:schemeClr val="hlink"/>
        </a:buClr>
        <a:buFont typeface="Wingdings" panose="05000000000000000000" pitchFamily="2" charset="2"/>
        <a:buChar char="§"/>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Clr>
          <a:schemeClr val="hlink"/>
        </a:buClr>
        <a:buFont typeface="Wingdings" panose="05000000000000000000" pitchFamily="2" charset="2"/>
        <a:buChar char="•"/>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auto">
          <a:xfrm>
            <a:off x="1" y="6477000"/>
            <a:ext cx="8558213"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1588"/>
            <a:ext cx="9144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p:nvSpPr>
        <p:spPr bwMode="auto">
          <a:xfrm>
            <a:off x="8604250" y="6477000"/>
            <a:ext cx="539750"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p:nvSpPr>
        <p:spPr bwMode="auto">
          <a:xfrm>
            <a:off x="8604250" y="6477000"/>
            <a:ext cx="539750"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0"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fld>
            <a:endParaRPr kumimoji="0" lang="zh-CN" altLang="en-US" sz="75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124701" y="6540500"/>
            <a:ext cx="2778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p:nvSpPr>
        <p:spPr bwMode="auto">
          <a:xfrm>
            <a:off x="7378700" y="6532565"/>
            <a:ext cx="1370013" cy="265457"/>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 CLIENTS</a:t>
            </a:r>
            <a:endPar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 SERVICE</a:t>
            </a:r>
            <a:endPar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32" name="Rectangle 38"/>
          <p:cNvSpPr>
            <a:spLocks noChangeArrowheads="1"/>
          </p:cNvSpPr>
          <p:nvPr/>
        </p:nvSpPr>
        <p:spPr bwMode="auto">
          <a:xfrm>
            <a:off x="1" y="6524625"/>
            <a:ext cx="2195513"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endPar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ransition>
    <p:wipe dir="r"/>
  </p:transition>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har char="•"/>
        <a:defRPr sz="2400" kern="1200">
          <a:solidFill>
            <a:srgbClr val="777777"/>
          </a:solidFill>
          <a:latin typeface="+mn-lt"/>
          <a:ea typeface="+mn-ea"/>
          <a:cs typeface="+mn-cs"/>
        </a:defRPr>
      </a:lvl1pPr>
      <a:lvl2pPr marL="557530" indent="-214630"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1DF3E94-B1DE-4DB0-B817-89FF325CCA67}" type="datetimeFigureOut">
              <a:rPr lang="zh-CN" altLang="en-US" smtClean="0"/>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D17DF4-8C7B-410F-9BA1-699A539638B1}"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3.xml"/><Relationship Id="rId1"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image" Target="../media/image13.png"/><Relationship Id="rId1"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3.xml"/><Relationship Id="rId1"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3.xml"/><Relationship Id="rId1"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3.xml"/><Relationship Id="rId1" Type="http://schemas.openxmlformats.org/officeDocument/2006/relationships/tags" Target="../tags/ta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16.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5.xml"/><Relationship Id="rId2" Type="http://schemas.openxmlformats.org/officeDocument/2006/relationships/themeOverride" Target="../theme/themeOverride2.xml"/><Relationship Id="rId1" Type="http://schemas.openxmlformats.org/officeDocument/2006/relationships/image" Target="../media/image5.jpe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7.png"/><Relationship Id="rId1"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3.xml"/><Relationship Id="rId2" Type="http://schemas.openxmlformats.org/officeDocument/2006/relationships/image" Target="../media/image9.png"/><Relationship Id="rId1"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3.xml"/><Relationship Id="rId1"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1819737" y="2221925"/>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en-US" altLang="zh-CN" sz="2800" dirty="0">
                <a:solidFill>
                  <a:srgbClr val="CC0000"/>
                </a:solidFill>
                <a:latin typeface="黑体" panose="02010609060101010101" pitchFamily="49" charset="-122"/>
                <a:ea typeface="黑体" panose="02010609060101010101" pitchFamily="49" charset="-122"/>
              </a:rPr>
              <a:t>『</a:t>
            </a:r>
            <a:r>
              <a:rPr lang="zh-CN" altLang="en-US" sz="2800" dirty="0">
                <a:solidFill>
                  <a:srgbClr val="CC0000"/>
                </a:solidFill>
                <a:ea typeface="黑体" panose="02010609060101010101" pitchFamily="49" charset="-122"/>
              </a:rPr>
              <a:t>融客</a:t>
            </a:r>
            <a:r>
              <a:rPr lang="zh-CN" altLang="en-US" sz="2800" dirty="0">
                <a:solidFill>
                  <a:srgbClr val="CC0000"/>
                </a:solidFill>
                <a:latin typeface="黑体" panose="02010609060101010101" pitchFamily="49" charset="-122"/>
                <a:ea typeface="黑体" panose="02010609060101010101" pitchFamily="49" charset="-122"/>
              </a:rPr>
              <a:t>月报</a:t>
            </a:r>
            <a:r>
              <a:rPr lang="en-US" altLang="zh-CN" sz="2800" dirty="0">
                <a:solidFill>
                  <a:srgbClr val="CC0000"/>
                </a:solidFill>
                <a:latin typeface="黑体" panose="02010609060101010101" pitchFamily="49" charset="-122"/>
                <a:ea typeface="黑体" panose="02010609060101010101" pitchFamily="49" charset="-122"/>
              </a:rPr>
              <a:t>』</a:t>
            </a:r>
            <a:endParaRPr lang="zh-CN" altLang="en-US" sz="2800" dirty="0">
              <a:solidFill>
                <a:srgbClr val="CC0000"/>
              </a:solidFill>
              <a:latin typeface="黑体" panose="02010609060101010101" pitchFamily="49" charset="-122"/>
              <a:ea typeface="黑体" panose="02010609060101010101" pitchFamily="49" charset="-122"/>
            </a:endParaRPr>
          </a:p>
        </p:txBody>
      </p:sp>
      <p:sp>
        <p:nvSpPr>
          <p:cNvPr id="5" name="Text Box 6"/>
          <p:cNvSpPr txBox="1">
            <a:spLocks noChangeArrowheads="1"/>
          </p:cNvSpPr>
          <p:nvPr/>
        </p:nvSpPr>
        <p:spPr bwMode="auto">
          <a:xfrm>
            <a:off x="658830" y="2844225"/>
            <a:ext cx="70564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algn="r">
              <a:spcBef>
                <a:spcPct val="50000"/>
              </a:spcBef>
            </a:pPr>
            <a:r>
              <a:rPr lang="en-US" altLang="zh-CN" sz="3200" b="0" dirty="0">
                <a:solidFill>
                  <a:srgbClr val="000066"/>
                </a:solidFill>
                <a:latin typeface="Times New Roman" panose="02020603050405020304" pitchFamily="18" charset="0"/>
                <a:ea typeface="黑体" panose="02010609060101010101" pitchFamily="49" charset="-122"/>
              </a:rPr>
              <a:t>——</a:t>
            </a:r>
            <a:r>
              <a:rPr lang="zh-CN" altLang="en-US" sz="2800" dirty="0">
                <a:solidFill>
                  <a:srgbClr val="000066"/>
                </a:solidFill>
                <a:latin typeface="Times New Roman" panose="02020603050405020304" pitchFamily="18" charset="0"/>
                <a:ea typeface="黑体" panose="02010609060101010101" pitchFamily="49" charset="-122"/>
              </a:rPr>
              <a:t>私募股权投资市场</a:t>
            </a:r>
            <a:r>
              <a:rPr lang="zh-CN" altLang="en-US" sz="1600" dirty="0">
                <a:solidFill>
                  <a:srgbClr val="000066"/>
                </a:solidFill>
                <a:latin typeface="Times New Roman" panose="02020603050405020304" pitchFamily="18" charset="0"/>
                <a:ea typeface="黑体" panose="02010609060101010101" pitchFamily="49" charset="-122"/>
              </a:rPr>
              <a:t>（</a:t>
            </a:r>
            <a:r>
              <a:rPr lang="en-US" altLang="zh-CN" sz="1600" dirty="0">
                <a:solidFill>
                  <a:srgbClr val="000066"/>
                </a:solidFill>
                <a:latin typeface="Times New Roman" panose="02020603050405020304" pitchFamily="18" charset="0"/>
                <a:ea typeface="黑体" panose="02010609060101010101" pitchFamily="49" charset="-122"/>
              </a:rPr>
              <a:t>2019</a:t>
            </a:r>
            <a:r>
              <a:rPr lang="zh-CN" altLang="en-US" sz="1600" dirty="0">
                <a:solidFill>
                  <a:srgbClr val="000066"/>
                </a:solidFill>
                <a:latin typeface="Times New Roman" panose="02020603050405020304" pitchFamily="18" charset="0"/>
                <a:ea typeface="黑体" panose="02010609060101010101" pitchFamily="49" charset="-122"/>
              </a:rPr>
              <a:t>年</a:t>
            </a:r>
            <a:r>
              <a:rPr lang="en-US" altLang="zh-CN" sz="1600" dirty="0">
                <a:solidFill>
                  <a:srgbClr val="000066"/>
                </a:solidFill>
                <a:latin typeface="Times New Roman" panose="02020603050405020304" pitchFamily="18" charset="0"/>
                <a:ea typeface="黑体" panose="02010609060101010101" pitchFamily="49" charset="-122"/>
              </a:rPr>
              <a:t>5</a:t>
            </a:r>
            <a:r>
              <a:rPr lang="zh-CN" altLang="en-US" sz="1600" dirty="0">
                <a:solidFill>
                  <a:srgbClr val="000066"/>
                </a:solidFill>
                <a:latin typeface="Times New Roman" panose="02020603050405020304" pitchFamily="18" charset="0"/>
                <a:ea typeface="黑体" panose="02010609060101010101" pitchFamily="49" charset="-122"/>
              </a:rPr>
              <a:t>月）</a:t>
            </a:r>
            <a:endParaRPr lang="zh-CN" altLang="en-US" sz="1600" dirty="0">
              <a:solidFill>
                <a:srgbClr val="000066"/>
              </a:solidFill>
              <a:latin typeface="Times New Roman" panose="02020603050405020304" pitchFamily="18" charset="0"/>
              <a:ea typeface="黑体" panose="02010609060101010101" pitchFamily="49" charset="-122"/>
            </a:endParaRPr>
          </a:p>
        </p:txBody>
      </p:sp>
    </p:spTree>
  </p:cSld>
  <p:clrMapOvr>
    <a:overrideClrMapping bg1="lt1" tx1="dk1" bg2="lt2" tx2="dk2" accent1="accent1" accent2="accent2" accent3="accent3" accent4="accent4" accent5="accent5" accent6="accent6" hlink="hlink" folHlink="folHlink"/>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342154" y="1209521"/>
            <a:ext cx="3093949" cy="369870"/>
            <a:chOff x="7155445" y="740531"/>
            <a:chExt cx="3098164" cy="369870"/>
          </a:xfrm>
        </p:grpSpPr>
        <p:sp>
          <p:nvSpPr>
            <p:cNvPr id="6" name="矩形 5"/>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投资规模</a:t>
              </a:r>
              <a:r>
                <a:rPr lang="en-US" altLang="zh-CN" dirty="0">
                  <a:latin typeface="微软雅黑" panose="020B0503020204020204" pitchFamily="34" charset="-122"/>
                  <a:ea typeface="微软雅黑" panose="020B0503020204020204" pitchFamily="34" charset="-122"/>
                </a:rPr>
                <a:t>20</a:t>
              </a:r>
              <a:r>
                <a:rPr lang="zh-CN" altLang="en-US" dirty="0">
                  <a:latin typeface="微软雅黑" panose="020B0503020204020204" pitchFamily="34" charset="-122"/>
                  <a:ea typeface="微软雅黑" panose="020B0503020204020204" pitchFamily="34" charset="-122"/>
                </a:rPr>
                <a:t>亿以上的企业</a:t>
              </a:r>
              <a:endParaRPr lang="zh-CN" altLang="en-US" dirty="0">
                <a:latin typeface="微软雅黑" panose="020B0503020204020204" pitchFamily="34" charset="-122"/>
                <a:ea typeface="微软雅黑" panose="020B0503020204020204" pitchFamily="34" charset="-122"/>
              </a:endParaRPr>
            </a:p>
          </p:txBody>
        </p:sp>
        <p:sp>
          <p:nvSpPr>
            <p:cNvPr id="7" name="等腰三角形 6"/>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graphicFrame>
        <p:nvGraphicFramePr>
          <p:cNvPr id="10" name="表格 9"/>
          <p:cNvGraphicFramePr/>
          <p:nvPr/>
        </p:nvGraphicFramePr>
        <p:xfrm>
          <a:off x="234950" y="2167255"/>
          <a:ext cx="8674100" cy="3034665"/>
        </p:xfrm>
        <a:graphic>
          <a:graphicData uri="http://schemas.openxmlformats.org/drawingml/2006/table">
            <a:tbl>
              <a:tblPr firstRow="1">
                <a:tableStyleId>{85BE263C-DBD7-4A20-BB59-AAB30ACAA65A}</a:tableStyleId>
              </a:tblPr>
              <a:tblGrid>
                <a:gridCol w="1384935"/>
                <a:gridCol w="1385570"/>
                <a:gridCol w="1384935"/>
                <a:gridCol w="1384935"/>
                <a:gridCol w="1384935"/>
                <a:gridCol w="1748790"/>
              </a:tblGrid>
              <a:tr h="927735">
                <a:tc>
                  <a:txBody>
                    <a:bodyPr/>
                    <a:lstStyle/>
                    <a:p>
                      <a:pPr indent="0" algn="ctr">
                        <a:lnSpc>
                          <a:spcPct val="120000"/>
                        </a:lnSpc>
                        <a:buNone/>
                      </a:pPr>
                      <a:r>
                        <a:rPr lang="zh-CN" sz="2000" b="1">
                          <a:solidFill>
                            <a:srgbClr val="FFFFFF"/>
                          </a:solidFill>
                          <a:latin typeface="Arial" panose="020B0604020202020204" pitchFamily="34" charset="0"/>
                          <a:ea typeface="宋体" panose="02010600030101010101" pitchFamily="2" charset="-122"/>
                        </a:rPr>
                        <a:t>披露日期</a:t>
                      </a:r>
                      <a:endParaRPr lang="en-US" altLang="en-US" sz="2000" b="1">
                        <a:solidFill>
                          <a:srgbClr val="FFFFFF"/>
                        </a:solidFill>
                        <a:latin typeface="宋体" panose="02010600030101010101" pitchFamily="2" charset="-122"/>
                      </a:endParaRPr>
                    </a:p>
                  </a:txBody>
                  <a:tcPr marL="12700" marR="12700" marT="12700" anchor="ctr">
                    <a:solidFill>
                      <a:srgbClr val="2A82C6"/>
                    </a:solidFill>
                  </a:tcPr>
                </a:tc>
                <a:tc>
                  <a:txBody>
                    <a:bodyPr/>
                    <a:lstStyle/>
                    <a:p>
                      <a:pPr indent="0" algn="ctr">
                        <a:lnSpc>
                          <a:spcPct val="120000"/>
                        </a:lnSpc>
                        <a:buNone/>
                      </a:pPr>
                      <a:r>
                        <a:rPr lang="zh-CN" sz="2000" b="1">
                          <a:solidFill>
                            <a:srgbClr val="FFFFFF"/>
                          </a:solidFill>
                          <a:latin typeface="Arial" panose="020B0604020202020204" pitchFamily="34" charset="0"/>
                          <a:ea typeface="宋体" panose="02010600030101010101" pitchFamily="2" charset="-122"/>
                        </a:rPr>
                        <a:t>融资企业</a:t>
                      </a:r>
                      <a:endParaRPr lang="en-US" altLang="en-US" sz="2000" b="1">
                        <a:solidFill>
                          <a:srgbClr val="FFFFFF"/>
                        </a:solidFill>
                        <a:latin typeface="宋体" panose="02010600030101010101" pitchFamily="2" charset="-122"/>
                      </a:endParaRPr>
                    </a:p>
                  </a:txBody>
                  <a:tcPr marL="12700" marR="12700" marT="12700" anchor="ctr">
                    <a:solidFill>
                      <a:srgbClr val="2A82C6"/>
                    </a:solidFill>
                  </a:tcPr>
                </a:tc>
                <a:tc>
                  <a:txBody>
                    <a:bodyPr/>
                    <a:lstStyle/>
                    <a:p>
                      <a:pPr indent="0" algn="ctr">
                        <a:lnSpc>
                          <a:spcPct val="120000"/>
                        </a:lnSpc>
                        <a:buNone/>
                      </a:pPr>
                      <a:r>
                        <a:rPr lang="zh-CN" sz="2000" b="1">
                          <a:solidFill>
                            <a:srgbClr val="FFFFFF"/>
                          </a:solidFill>
                          <a:latin typeface="Arial" panose="020B0604020202020204" pitchFamily="34" charset="0"/>
                          <a:ea typeface="宋体" panose="02010600030101010101" pitchFamily="2" charset="-122"/>
                        </a:rPr>
                        <a:t>相关领域</a:t>
                      </a:r>
                      <a:endParaRPr lang="en-US" altLang="en-US" sz="2000" b="1">
                        <a:solidFill>
                          <a:srgbClr val="FFFFFF"/>
                        </a:solidFill>
                        <a:latin typeface="宋体" panose="02010600030101010101" pitchFamily="2" charset="-122"/>
                      </a:endParaRPr>
                    </a:p>
                  </a:txBody>
                  <a:tcPr marL="12700" marR="12700" marT="12700" anchor="ctr">
                    <a:solidFill>
                      <a:srgbClr val="2A82C6"/>
                    </a:solidFill>
                  </a:tcPr>
                </a:tc>
                <a:tc>
                  <a:txBody>
                    <a:bodyPr/>
                    <a:lstStyle/>
                    <a:p>
                      <a:pPr indent="0" algn="ctr">
                        <a:lnSpc>
                          <a:spcPct val="120000"/>
                        </a:lnSpc>
                        <a:buNone/>
                      </a:pPr>
                      <a:r>
                        <a:rPr lang="zh-CN" sz="2000" b="1">
                          <a:solidFill>
                            <a:srgbClr val="FFFFFF"/>
                          </a:solidFill>
                          <a:latin typeface="Arial" panose="020B0604020202020204" pitchFamily="34" charset="0"/>
                          <a:ea typeface="宋体" panose="02010600030101010101" pitchFamily="2" charset="-122"/>
                        </a:rPr>
                        <a:t>行业</a:t>
                      </a:r>
                      <a:endParaRPr lang="en-US" altLang="en-US" sz="2000" b="1">
                        <a:solidFill>
                          <a:srgbClr val="FFFFFF"/>
                        </a:solidFill>
                        <a:latin typeface="宋体" panose="02010600030101010101" pitchFamily="2" charset="-122"/>
                      </a:endParaRPr>
                    </a:p>
                  </a:txBody>
                  <a:tcPr marL="12700" marR="12700" marT="12700" anchor="ctr">
                    <a:solidFill>
                      <a:srgbClr val="2A82C6"/>
                    </a:solidFill>
                  </a:tcPr>
                </a:tc>
                <a:tc>
                  <a:txBody>
                    <a:bodyPr/>
                    <a:lstStyle/>
                    <a:p>
                      <a:pPr indent="0" algn="ctr">
                        <a:lnSpc>
                          <a:spcPct val="120000"/>
                        </a:lnSpc>
                        <a:buNone/>
                      </a:pPr>
                      <a:r>
                        <a:rPr lang="zh-CN" sz="2000" b="1">
                          <a:solidFill>
                            <a:srgbClr val="FFFFFF"/>
                          </a:solidFill>
                          <a:latin typeface="Arial" panose="020B0604020202020204" pitchFamily="34" charset="0"/>
                          <a:ea typeface="宋体" panose="02010600030101010101" pitchFamily="2" charset="-122"/>
                        </a:rPr>
                        <a:t>融资轮次</a:t>
                      </a:r>
                      <a:endParaRPr lang="en-US" altLang="en-US" sz="2000" b="1">
                        <a:solidFill>
                          <a:srgbClr val="FFFFFF"/>
                        </a:solidFill>
                        <a:latin typeface="宋体" panose="02010600030101010101" pitchFamily="2" charset="-122"/>
                      </a:endParaRPr>
                    </a:p>
                  </a:txBody>
                  <a:tcPr marL="12700" marR="12700" marT="12700" anchor="ctr">
                    <a:solidFill>
                      <a:srgbClr val="2A82C6"/>
                    </a:solidFill>
                  </a:tcPr>
                </a:tc>
                <a:tc>
                  <a:txBody>
                    <a:bodyPr/>
                    <a:lstStyle/>
                    <a:p>
                      <a:pPr indent="0" algn="ctr">
                        <a:lnSpc>
                          <a:spcPct val="120000"/>
                        </a:lnSpc>
                        <a:buNone/>
                      </a:pPr>
                      <a:r>
                        <a:rPr lang="zh-CN" sz="2000" b="1">
                          <a:solidFill>
                            <a:srgbClr val="FFFFFF"/>
                          </a:solidFill>
                          <a:latin typeface="Arial" panose="020B0604020202020204" pitchFamily="34" charset="0"/>
                          <a:ea typeface="宋体" panose="02010600030101010101" pitchFamily="2" charset="-122"/>
                        </a:rPr>
                        <a:t>融资金额(亿元)</a:t>
                      </a:r>
                      <a:endParaRPr lang="en-US" altLang="en-US" sz="2000" b="1">
                        <a:solidFill>
                          <a:srgbClr val="FFFFFF"/>
                        </a:solidFill>
                        <a:latin typeface="宋体" panose="02010600030101010101" pitchFamily="2" charset="-122"/>
                      </a:endParaRPr>
                    </a:p>
                  </a:txBody>
                  <a:tcPr marL="12700" marR="12700" marT="12700" anchor="ctr">
                    <a:solidFill>
                      <a:srgbClr val="2A82C6"/>
                    </a:solidFill>
                  </a:tcPr>
                </a:tc>
              </a:tr>
              <a:tr h="701675">
                <a:tc>
                  <a:txBody>
                    <a:bodyPr/>
                    <a:lstStyle/>
                    <a:p>
                      <a:pPr indent="0" algn="ctr">
                        <a:lnSpc>
                          <a:spcPct val="120000"/>
                        </a:lnSpc>
                        <a:buNone/>
                      </a:pPr>
                      <a:r>
                        <a:rPr lang="en-US" sz="1800" b="1">
                          <a:solidFill>
                            <a:srgbClr val="000000"/>
                          </a:solidFill>
                          <a:latin typeface="宋体" panose="02010600030101010101" pitchFamily="2" charset="-122"/>
                        </a:rPr>
                        <a:t>2019/6/3</a:t>
                      </a:r>
                      <a:endParaRPr lang="en-US" altLang="en-US" sz="1800" b="1">
                        <a:solidFill>
                          <a:srgbClr val="000000"/>
                        </a:solidFill>
                        <a:latin typeface="宋体" panose="02010600030101010101" pitchFamily="2" charset="-122"/>
                      </a:endParaRPr>
                    </a:p>
                  </a:txBody>
                  <a:tcPr marL="12700" marR="12700" marT="12700"/>
                </a:tc>
                <a:tc>
                  <a:txBody>
                    <a:bodyPr/>
                    <a:lstStyle/>
                    <a:p>
                      <a:pPr indent="0" algn="ctr">
                        <a:lnSpc>
                          <a:spcPct val="120000"/>
                        </a:lnSpc>
                        <a:buNone/>
                      </a:pPr>
                      <a:r>
                        <a:rPr lang="zh-CN" sz="1800" b="1">
                          <a:solidFill>
                            <a:srgbClr val="000000"/>
                          </a:solidFill>
                          <a:latin typeface="Arial" panose="020B0604020202020204" pitchFamily="34" charset="0"/>
                          <a:ea typeface="宋体" panose="02010600030101010101" pitchFamily="2" charset="-122"/>
                        </a:rPr>
                        <a:t>爱回收</a:t>
                      </a:r>
                      <a:endParaRPr lang="en-US" altLang="en-US" sz="1800" b="1">
                        <a:solidFill>
                          <a:srgbClr val="000000"/>
                        </a:solidFill>
                        <a:latin typeface="宋体" panose="02010600030101010101" pitchFamily="2" charset="-122"/>
                      </a:endParaRPr>
                    </a:p>
                  </a:txBody>
                  <a:tcPr marL="12700" marR="12700" marT="12700"/>
                </a:tc>
                <a:tc>
                  <a:txBody>
                    <a:bodyPr/>
                    <a:lstStyle/>
                    <a:p>
                      <a:pPr indent="0" algn="ctr">
                        <a:lnSpc>
                          <a:spcPct val="120000"/>
                        </a:lnSpc>
                        <a:buNone/>
                      </a:pPr>
                      <a:r>
                        <a:rPr lang="zh-CN" sz="1800" b="1">
                          <a:solidFill>
                            <a:srgbClr val="000000"/>
                          </a:solidFill>
                          <a:latin typeface="Arial" panose="020B0604020202020204" pitchFamily="34" charset="0"/>
                          <a:ea typeface="宋体" panose="02010600030101010101" pitchFamily="2" charset="-122"/>
                        </a:rPr>
                        <a:t>互联网软件与服务</a:t>
                      </a:r>
                      <a:endParaRPr lang="en-US" altLang="en-US" sz="1800" b="1">
                        <a:solidFill>
                          <a:srgbClr val="000000"/>
                        </a:solidFill>
                        <a:latin typeface="宋体" panose="02010600030101010101" pitchFamily="2" charset="-122"/>
                      </a:endParaRPr>
                    </a:p>
                  </a:txBody>
                  <a:tcPr marL="12700" marR="12700" marT="12700"/>
                </a:tc>
                <a:tc>
                  <a:txBody>
                    <a:bodyPr/>
                    <a:lstStyle/>
                    <a:p>
                      <a:pPr indent="0" algn="ctr">
                        <a:lnSpc>
                          <a:spcPct val="120000"/>
                        </a:lnSpc>
                        <a:buNone/>
                      </a:pPr>
                      <a:r>
                        <a:rPr lang="zh-CN" sz="1800" b="1">
                          <a:solidFill>
                            <a:srgbClr val="000000"/>
                          </a:solidFill>
                          <a:latin typeface="Arial" panose="020B0604020202020204" pitchFamily="34" charset="0"/>
                          <a:ea typeface="宋体" panose="02010600030101010101" pitchFamily="2" charset="-122"/>
                        </a:rPr>
                        <a:t>互联网</a:t>
                      </a:r>
                      <a:endParaRPr lang="en-US" altLang="en-US" sz="1800" b="1">
                        <a:solidFill>
                          <a:srgbClr val="000000"/>
                        </a:solidFill>
                        <a:latin typeface="宋体" panose="02010600030101010101" pitchFamily="2" charset="-122"/>
                      </a:endParaRPr>
                    </a:p>
                  </a:txBody>
                  <a:tcPr marL="12700" marR="12700" marT="12700"/>
                </a:tc>
                <a:tc>
                  <a:txBody>
                    <a:bodyPr/>
                    <a:lstStyle/>
                    <a:p>
                      <a:pPr indent="0" algn="ctr">
                        <a:lnSpc>
                          <a:spcPct val="120000"/>
                        </a:lnSpc>
                        <a:buNone/>
                      </a:pPr>
                      <a:r>
                        <a:rPr lang="en-US" sz="1800" b="1">
                          <a:solidFill>
                            <a:srgbClr val="000000"/>
                          </a:solidFill>
                          <a:latin typeface="宋体" panose="02010600030101010101" pitchFamily="2" charset="-122"/>
                        </a:rPr>
                        <a:t>Strategy</a:t>
                      </a:r>
                      <a:endParaRPr lang="en-US" altLang="en-US" sz="1800" b="1">
                        <a:solidFill>
                          <a:srgbClr val="000000"/>
                        </a:solidFill>
                        <a:latin typeface="宋体" panose="02010600030101010101" pitchFamily="2" charset="-122"/>
                      </a:endParaRPr>
                    </a:p>
                  </a:txBody>
                  <a:tcPr marL="12700" marR="12700" marT="12700"/>
                </a:tc>
                <a:tc>
                  <a:txBody>
                    <a:bodyPr/>
                    <a:lstStyle/>
                    <a:p>
                      <a:pPr indent="0" algn="ctr">
                        <a:lnSpc>
                          <a:spcPct val="120000"/>
                        </a:lnSpc>
                        <a:buNone/>
                      </a:pPr>
                      <a:r>
                        <a:rPr lang="en-US" sz="1800" b="1">
                          <a:solidFill>
                            <a:srgbClr val="000000"/>
                          </a:solidFill>
                          <a:latin typeface="宋体" panose="02010600030101010101" pitchFamily="2" charset="-122"/>
                        </a:rPr>
                        <a:t>34.4</a:t>
                      </a:r>
                      <a:endParaRPr lang="en-US" altLang="en-US" sz="1800" b="1">
                        <a:solidFill>
                          <a:srgbClr val="000000"/>
                        </a:solidFill>
                        <a:latin typeface="宋体" panose="02010600030101010101" pitchFamily="2" charset="-122"/>
                      </a:endParaRPr>
                    </a:p>
                  </a:txBody>
                  <a:tcPr marL="12700" marR="12700" marT="12700"/>
                </a:tc>
              </a:tr>
              <a:tr h="702945">
                <a:tc>
                  <a:txBody>
                    <a:bodyPr/>
                    <a:lstStyle/>
                    <a:p>
                      <a:pPr indent="0" algn="ctr">
                        <a:lnSpc>
                          <a:spcPct val="120000"/>
                        </a:lnSpc>
                        <a:buNone/>
                      </a:pPr>
                      <a:r>
                        <a:rPr lang="en-US" sz="1800" b="1">
                          <a:solidFill>
                            <a:srgbClr val="000000"/>
                          </a:solidFill>
                          <a:latin typeface="宋体" panose="02010600030101010101" pitchFamily="2" charset="-122"/>
                        </a:rPr>
                        <a:t>2019/6/15</a:t>
                      </a:r>
                      <a:endParaRPr lang="en-US" altLang="en-US" sz="1800" b="1">
                        <a:solidFill>
                          <a:srgbClr val="000000"/>
                        </a:solidFill>
                        <a:latin typeface="宋体" panose="02010600030101010101" pitchFamily="2" charset="-122"/>
                      </a:endParaRPr>
                    </a:p>
                  </a:txBody>
                  <a:tcPr marL="12700" marR="12700" marT="12700"/>
                </a:tc>
                <a:tc>
                  <a:txBody>
                    <a:bodyPr/>
                    <a:lstStyle/>
                    <a:p>
                      <a:pPr indent="0" algn="ctr">
                        <a:lnSpc>
                          <a:spcPct val="120000"/>
                        </a:lnSpc>
                        <a:buNone/>
                      </a:pPr>
                      <a:r>
                        <a:rPr lang="zh-CN" sz="1800" b="1">
                          <a:solidFill>
                            <a:srgbClr val="000000"/>
                          </a:solidFill>
                          <a:latin typeface="Arial" panose="020B0604020202020204" pitchFamily="34" charset="0"/>
                          <a:ea typeface="宋体" panose="02010600030101010101" pitchFamily="2" charset="-122"/>
                        </a:rPr>
                        <a:t>自如</a:t>
                      </a:r>
                      <a:endParaRPr lang="en-US" altLang="en-US" sz="1800" b="1">
                        <a:solidFill>
                          <a:srgbClr val="000000"/>
                        </a:solidFill>
                        <a:latin typeface="宋体" panose="02010600030101010101" pitchFamily="2" charset="-122"/>
                      </a:endParaRPr>
                    </a:p>
                  </a:txBody>
                  <a:tcPr marL="12700" marR="12700" marT="12700"/>
                </a:tc>
                <a:tc>
                  <a:txBody>
                    <a:bodyPr/>
                    <a:lstStyle/>
                    <a:p>
                      <a:pPr indent="0" algn="ctr">
                        <a:lnSpc>
                          <a:spcPct val="120000"/>
                        </a:lnSpc>
                        <a:buNone/>
                      </a:pPr>
                      <a:r>
                        <a:rPr lang="zh-CN" sz="1800" b="1">
                          <a:solidFill>
                            <a:srgbClr val="000000"/>
                          </a:solidFill>
                          <a:latin typeface="Arial" panose="020B0604020202020204" pitchFamily="34" charset="0"/>
                          <a:ea typeface="宋体" panose="02010600030101010101" pitchFamily="2" charset="-122"/>
                        </a:rPr>
                        <a:t>其他多元金融服务</a:t>
                      </a:r>
                      <a:endParaRPr lang="en-US" altLang="en-US" sz="1800" b="1">
                        <a:solidFill>
                          <a:srgbClr val="000000"/>
                        </a:solidFill>
                        <a:latin typeface="宋体" panose="02010600030101010101" pitchFamily="2" charset="-122"/>
                      </a:endParaRPr>
                    </a:p>
                  </a:txBody>
                  <a:tcPr marL="12700" marR="12700" marT="12700"/>
                </a:tc>
                <a:tc>
                  <a:txBody>
                    <a:bodyPr/>
                    <a:lstStyle/>
                    <a:p>
                      <a:pPr indent="0" algn="ctr">
                        <a:lnSpc>
                          <a:spcPct val="120000"/>
                        </a:lnSpc>
                        <a:buNone/>
                      </a:pPr>
                      <a:r>
                        <a:rPr lang="zh-CN" sz="1800" b="1">
                          <a:solidFill>
                            <a:srgbClr val="000000"/>
                          </a:solidFill>
                          <a:latin typeface="Arial" panose="020B0604020202020204" pitchFamily="34" charset="0"/>
                          <a:ea typeface="宋体" panose="02010600030101010101" pitchFamily="2" charset="-122"/>
                        </a:rPr>
                        <a:t>房地产</a:t>
                      </a:r>
                      <a:endParaRPr lang="en-US" altLang="en-US" sz="1800" b="1">
                        <a:solidFill>
                          <a:srgbClr val="000000"/>
                        </a:solidFill>
                        <a:latin typeface="宋体" panose="02010600030101010101" pitchFamily="2" charset="-122"/>
                      </a:endParaRPr>
                    </a:p>
                  </a:txBody>
                  <a:tcPr marL="12700" marR="12700" marT="12700"/>
                </a:tc>
                <a:tc>
                  <a:txBody>
                    <a:bodyPr/>
                    <a:lstStyle/>
                    <a:p>
                      <a:pPr indent="0" algn="ctr">
                        <a:lnSpc>
                          <a:spcPct val="120000"/>
                        </a:lnSpc>
                        <a:buNone/>
                      </a:pPr>
                      <a:r>
                        <a:rPr lang="en-US" sz="1800" b="1">
                          <a:solidFill>
                            <a:srgbClr val="000000"/>
                          </a:solidFill>
                          <a:latin typeface="宋体" panose="02010600030101010101" pitchFamily="2" charset="-122"/>
                        </a:rPr>
                        <a:t>B</a:t>
                      </a:r>
                      <a:endParaRPr lang="en-US" altLang="en-US" sz="1800" b="1">
                        <a:solidFill>
                          <a:srgbClr val="000000"/>
                        </a:solidFill>
                        <a:latin typeface="宋体" panose="02010600030101010101" pitchFamily="2" charset="-122"/>
                      </a:endParaRPr>
                    </a:p>
                  </a:txBody>
                  <a:tcPr marL="12700" marR="12700" marT="12700"/>
                </a:tc>
                <a:tc>
                  <a:txBody>
                    <a:bodyPr/>
                    <a:lstStyle/>
                    <a:p>
                      <a:pPr indent="0" algn="ctr">
                        <a:lnSpc>
                          <a:spcPct val="120000"/>
                        </a:lnSpc>
                        <a:buNone/>
                      </a:pPr>
                      <a:r>
                        <a:rPr lang="en-US" sz="1800" b="1">
                          <a:solidFill>
                            <a:srgbClr val="000000"/>
                          </a:solidFill>
                          <a:latin typeface="宋体" panose="02010600030101010101" pitchFamily="2" charset="-122"/>
                        </a:rPr>
                        <a:t>34.4</a:t>
                      </a:r>
                      <a:endParaRPr lang="en-US" altLang="en-US" sz="1800" b="1">
                        <a:solidFill>
                          <a:srgbClr val="000000"/>
                        </a:solidFill>
                        <a:latin typeface="宋体" panose="02010600030101010101" pitchFamily="2" charset="-122"/>
                      </a:endParaRPr>
                    </a:p>
                  </a:txBody>
                  <a:tcPr marL="12700" marR="12700" marT="12700"/>
                </a:tc>
              </a:tr>
              <a:tr h="702310">
                <a:tc>
                  <a:txBody>
                    <a:bodyPr/>
                    <a:lstStyle/>
                    <a:p>
                      <a:pPr indent="0" algn="ctr">
                        <a:lnSpc>
                          <a:spcPct val="120000"/>
                        </a:lnSpc>
                        <a:buNone/>
                      </a:pPr>
                      <a:r>
                        <a:rPr lang="en-US" sz="1800" b="1">
                          <a:solidFill>
                            <a:srgbClr val="000000"/>
                          </a:solidFill>
                          <a:latin typeface="宋体" panose="02010600030101010101" pitchFamily="2" charset="-122"/>
                        </a:rPr>
                        <a:t>2019/6/27</a:t>
                      </a:r>
                      <a:endParaRPr lang="en-US" altLang="en-US" sz="1800" b="1">
                        <a:solidFill>
                          <a:srgbClr val="000000"/>
                        </a:solidFill>
                        <a:latin typeface="宋体" panose="02010600030101010101" pitchFamily="2" charset="-122"/>
                      </a:endParaRPr>
                    </a:p>
                  </a:txBody>
                  <a:tcPr marL="12700" marR="12700" marT="12700"/>
                </a:tc>
                <a:tc>
                  <a:txBody>
                    <a:bodyPr/>
                    <a:lstStyle/>
                    <a:p>
                      <a:pPr indent="0" algn="ctr">
                        <a:lnSpc>
                          <a:spcPct val="120000"/>
                        </a:lnSpc>
                        <a:buNone/>
                      </a:pPr>
                      <a:r>
                        <a:rPr lang="zh-CN" sz="1800" b="1">
                          <a:solidFill>
                            <a:srgbClr val="000000"/>
                          </a:solidFill>
                          <a:latin typeface="Arial" panose="020B0604020202020204" pitchFamily="34" charset="0"/>
                          <a:ea typeface="宋体" panose="02010600030101010101" pitchFamily="2" charset="-122"/>
                        </a:rPr>
                        <a:t>欧冶云商</a:t>
                      </a:r>
                      <a:endParaRPr lang="en-US" altLang="en-US" sz="1800" b="1">
                        <a:solidFill>
                          <a:srgbClr val="000000"/>
                        </a:solidFill>
                        <a:latin typeface="宋体" panose="02010600030101010101" pitchFamily="2" charset="-122"/>
                      </a:endParaRPr>
                    </a:p>
                  </a:txBody>
                  <a:tcPr marL="12700" marR="12700" marT="12700"/>
                </a:tc>
                <a:tc>
                  <a:txBody>
                    <a:bodyPr/>
                    <a:lstStyle/>
                    <a:p>
                      <a:pPr indent="0" algn="ctr">
                        <a:lnSpc>
                          <a:spcPct val="120000"/>
                        </a:lnSpc>
                        <a:buNone/>
                      </a:pPr>
                      <a:r>
                        <a:rPr lang="zh-CN" sz="1800" b="1">
                          <a:solidFill>
                            <a:srgbClr val="000000"/>
                          </a:solidFill>
                          <a:latin typeface="Arial" panose="020B0604020202020204" pitchFamily="34" charset="0"/>
                          <a:ea typeface="宋体" panose="02010600030101010101" pitchFamily="2" charset="-122"/>
                        </a:rPr>
                        <a:t>互联网软件与服务</a:t>
                      </a:r>
                      <a:endParaRPr lang="en-US" altLang="en-US" sz="1800" b="1">
                        <a:solidFill>
                          <a:srgbClr val="000000"/>
                        </a:solidFill>
                        <a:latin typeface="宋体" panose="02010600030101010101" pitchFamily="2" charset="-122"/>
                      </a:endParaRPr>
                    </a:p>
                  </a:txBody>
                  <a:tcPr marL="12700" marR="12700" marT="12700"/>
                </a:tc>
                <a:tc>
                  <a:txBody>
                    <a:bodyPr/>
                    <a:lstStyle/>
                    <a:p>
                      <a:pPr indent="0" algn="ctr">
                        <a:lnSpc>
                          <a:spcPct val="120000"/>
                        </a:lnSpc>
                        <a:buNone/>
                      </a:pPr>
                      <a:r>
                        <a:rPr lang="zh-CN" sz="1800" b="1">
                          <a:solidFill>
                            <a:srgbClr val="000000"/>
                          </a:solidFill>
                          <a:latin typeface="Arial" panose="020B0604020202020204" pitchFamily="34" charset="0"/>
                          <a:ea typeface="宋体" panose="02010600030101010101" pitchFamily="2" charset="-122"/>
                        </a:rPr>
                        <a:t>互联网</a:t>
                      </a:r>
                      <a:endParaRPr lang="en-US" altLang="en-US" sz="1800" b="1">
                        <a:solidFill>
                          <a:srgbClr val="000000"/>
                        </a:solidFill>
                        <a:latin typeface="宋体" panose="02010600030101010101" pitchFamily="2" charset="-122"/>
                      </a:endParaRPr>
                    </a:p>
                  </a:txBody>
                  <a:tcPr marL="12700" marR="12700" marT="12700"/>
                </a:tc>
                <a:tc>
                  <a:txBody>
                    <a:bodyPr/>
                    <a:lstStyle/>
                    <a:p>
                      <a:pPr indent="0" algn="ctr">
                        <a:lnSpc>
                          <a:spcPct val="120000"/>
                        </a:lnSpc>
                        <a:buNone/>
                      </a:pPr>
                      <a:r>
                        <a:rPr lang="en-US" sz="1800" b="1">
                          <a:solidFill>
                            <a:srgbClr val="000000"/>
                          </a:solidFill>
                          <a:latin typeface="宋体" panose="02010600030101010101" pitchFamily="2" charset="-122"/>
                        </a:rPr>
                        <a:t>Strategy</a:t>
                      </a:r>
                      <a:endParaRPr lang="en-US" altLang="en-US" sz="1800" b="1">
                        <a:solidFill>
                          <a:srgbClr val="000000"/>
                        </a:solidFill>
                        <a:latin typeface="宋体" panose="02010600030101010101" pitchFamily="2" charset="-122"/>
                      </a:endParaRPr>
                    </a:p>
                  </a:txBody>
                  <a:tcPr marL="12700" marR="12700" marT="12700"/>
                </a:tc>
                <a:tc>
                  <a:txBody>
                    <a:bodyPr/>
                    <a:lstStyle/>
                    <a:p>
                      <a:pPr indent="0" algn="ctr">
                        <a:lnSpc>
                          <a:spcPct val="120000"/>
                        </a:lnSpc>
                        <a:buNone/>
                      </a:pPr>
                      <a:r>
                        <a:rPr lang="en-US" sz="1800" b="1">
                          <a:solidFill>
                            <a:srgbClr val="000000"/>
                          </a:solidFill>
                          <a:latin typeface="宋体" panose="02010600030101010101" pitchFamily="2" charset="-122"/>
                        </a:rPr>
                        <a:t>20.2</a:t>
                      </a:r>
                      <a:endParaRPr lang="en-US" altLang="en-US" sz="1800" b="1">
                        <a:solidFill>
                          <a:srgbClr val="000000"/>
                        </a:solidFill>
                        <a:latin typeface="宋体" panose="02010600030101010101" pitchFamily="2" charset="-122"/>
                      </a:endParaRPr>
                    </a:p>
                  </a:txBody>
                  <a:tcPr marL="12700" marR="12700" marT="12700"/>
                </a:tc>
              </a:tr>
            </a:tbl>
          </a:graphicData>
        </a:graphic>
      </p:graphicFrame>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012906" y="1083130"/>
            <a:ext cx="2468118" cy="369870"/>
            <a:chOff x="7155444" y="740531"/>
            <a:chExt cx="3098165" cy="369870"/>
          </a:xfrm>
        </p:grpSpPr>
        <p:sp>
          <p:nvSpPr>
            <p:cNvPr id="3" name="矩形 2"/>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股、港股</a:t>
              </a: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情况</a:t>
              </a:r>
              <a:endParaRPr lang="zh-CN" altLang="en-US" dirty="0">
                <a:latin typeface="微软雅黑" panose="020B0503020204020204" pitchFamily="34" charset="-122"/>
                <a:ea typeface="微软雅黑" panose="020B0503020204020204" pitchFamily="34" charset="-122"/>
              </a:endParaRP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p:cNvSpPr txBox="1"/>
          <p:nvPr/>
        </p:nvSpPr>
        <p:spPr>
          <a:xfrm>
            <a:off x="1012906" y="5210247"/>
            <a:ext cx="7118187" cy="1198880"/>
          </a:xfrm>
          <a:prstGeom prst="rect">
            <a:avLst/>
          </a:prstGeom>
          <a:noFill/>
        </p:spPr>
        <p:txBody>
          <a:bodyPr wrap="square" rtlCol="0">
            <a:spAutoFit/>
          </a:bodyPr>
          <a:lstStyle/>
          <a:p>
            <a:pPr algn="just">
              <a:lnSpc>
                <a:spcPct val="150000"/>
              </a:lnSpc>
            </a:pPr>
            <a:r>
              <a:rPr lang="en-US" altLang="zh-CN" sz="1400" dirty="0">
                <a:latin typeface="微软雅黑" panose="020B0503020204020204" pitchFamily="34" charset="-122"/>
                <a:ea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rPr>
              <a:t>股</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较</a:t>
            </a:r>
            <a:r>
              <a:rPr lang="en-US" altLang="zh-CN" sz="1400" dirty="0">
                <a:latin typeface="微软雅黑" panose="020B0503020204020204" pitchFamily="34" charset="-122"/>
                <a:ea typeface="微软雅黑" panose="020B0503020204020204" pitchFamily="34" charset="-122"/>
              </a:rPr>
              <a:t>5</a:t>
            </a:r>
            <a:r>
              <a:rPr lang="zh-CN" altLang="en-US" sz="1400" dirty="0">
                <a:latin typeface="微软雅黑" panose="020B0503020204020204" pitchFamily="34" charset="-122"/>
                <a:ea typeface="微软雅黑" panose="020B0503020204020204" pitchFamily="34" charset="-122"/>
              </a:rPr>
              <a:t>月有所下降，</a:t>
            </a:r>
            <a:r>
              <a:rPr lang="en-US" altLang="zh-CN" sz="1400" dirty="0">
                <a:latin typeface="微软雅黑" panose="020B0503020204020204" pitchFamily="34" charset="-122"/>
                <a:ea typeface="微软雅黑" panose="020B0503020204020204" pitchFamily="34" charset="-122"/>
              </a:rPr>
              <a:t>6</a:t>
            </a:r>
            <a:r>
              <a:rPr lang="zh-CN" altLang="en-US" sz="1400" dirty="0">
                <a:latin typeface="微软雅黑" panose="020B0503020204020204" pitchFamily="34" charset="-122"/>
                <a:ea typeface="微软雅黑" panose="020B0503020204020204" pitchFamily="34" charset="-122"/>
              </a:rPr>
              <a:t>月共有</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10</a:t>
            </a:r>
            <a:r>
              <a:rPr lang="zh-CN" altLang="en-US" sz="1400" dirty="0">
                <a:latin typeface="微软雅黑" panose="020B0503020204020204" pitchFamily="34" charset="-122"/>
                <a:ea typeface="微软雅黑" panose="020B0503020204020204" pitchFamily="34" charset="-122"/>
              </a:rPr>
              <a:t>家企业成功上市交易，净募集资金</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98.41</a:t>
            </a:r>
            <a:r>
              <a:rPr lang="zh-CN" altLang="en-US" sz="1400" dirty="0">
                <a:latin typeface="微软雅黑" panose="020B0503020204020204" pitchFamily="34" charset="-122"/>
                <a:ea typeface="微软雅黑" panose="020B0503020204020204" pitchFamily="34" charset="-122"/>
              </a:rPr>
              <a:t>亿，上市退出基金</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15</a:t>
            </a:r>
            <a:r>
              <a:rPr lang="zh-CN" altLang="en-US" sz="1400" dirty="0">
                <a:latin typeface="微软雅黑" panose="020B0503020204020204" pitchFamily="34" charset="-122"/>
                <a:ea typeface="微软雅黑" panose="020B0503020204020204" pitchFamily="34" charset="-122"/>
              </a:rPr>
              <a:t>支；港股共有</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20</a:t>
            </a:r>
            <a:r>
              <a:rPr lang="zh-CN" altLang="en-US" sz="1400" dirty="0">
                <a:latin typeface="微软雅黑" panose="020B0503020204020204" pitchFamily="34" charset="-122"/>
                <a:ea typeface="微软雅黑" panose="020B0503020204020204" pitchFamily="34" charset="-122"/>
              </a:rPr>
              <a:t>家企业上市，共募集资金</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252.23</a:t>
            </a:r>
            <a:r>
              <a:rPr lang="zh-CN" altLang="en-US" sz="1400" dirty="0">
                <a:latin typeface="微软雅黑" panose="020B0503020204020204" pitchFamily="34" charset="-122"/>
                <a:ea typeface="微软雅黑" panose="020B0503020204020204" pitchFamily="34" charset="-122"/>
              </a:rPr>
              <a:t>亿港元。</a:t>
            </a:r>
            <a:endParaRPr lang="en-US" altLang="zh-CN" sz="1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altLang="zh-CN"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IPO</a:t>
            </a: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及退出</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pic>
        <p:nvPicPr>
          <p:cNvPr id="7" name="图片 6" descr="IPO"/>
          <p:cNvPicPr>
            <a:picLocks noChangeAspect="1"/>
          </p:cNvPicPr>
          <p:nvPr/>
        </p:nvPicPr>
        <p:blipFill>
          <a:blip r:embed="rId1"/>
          <a:stretch>
            <a:fillRect/>
          </a:stretch>
        </p:blipFill>
        <p:spPr>
          <a:xfrm>
            <a:off x="1521460" y="1727835"/>
            <a:ext cx="6210300" cy="3402330"/>
          </a:xfrm>
          <a:prstGeom prst="rect">
            <a:avLst/>
          </a:prstGeom>
        </p:spPr>
      </p:pic>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35771" y="4808430"/>
            <a:ext cx="6471666" cy="1198880"/>
          </a:xfrm>
          <a:prstGeom prst="rect">
            <a:avLst/>
          </a:prstGeom>
          <a:noFill/>
        </p:spPr>
        <p:txBody>
          <a:bodyPr wrap="square" rtlCol="0">
            <a:spAutoFit/>
          </a:bodyPr>
          <a:lstStyle/>
          <a:p>
            <a:pPr algn="just">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6</a:t>
            </a:r>
            <a:r>
              <a:rPr lang="zh-CN" altLang="en-US" sz="1400" dirty="0">
                <a:latin typeface="微软雅黑" panose="020B0503020204020204" pitchFamily="34" charset="-122"/>
                <a:ea typeface="微软雅黑" panose="020B0503020204020204" pitchFamily="34" charset="-122"/>
              </a:rPr>
              <a:t>月共有</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53</a:t>
            </a:r>
            <a:r>
              <a:rPr lang="zh-CN" altLang="en-US" sz="1400" dirty="0">
                <a:latin typeface="微软雅黑" panose="020B0503020204020204" pitchFamily="34" charset="-122"/>
                <a:ea typeface="微软雅黑" panose="020B0503020204020204" pitchFamily="34" charset="-122"/>
              </a:rPr>
              <a:t>个基金产品因标的通过其他方式实现退出，其中</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30</a:t>
            </a:r>
            <a:r>
              <a:rPr lang="zh-CN" altLang="en-US" sz="1400" dirty="0">
                <a:latin typeface="微软雅黑" panose="020B0503020204020204" pitchFamily="34" charset="-122"/>
                <a:ea typeface="微软雅黑" panose="020B0503020204020204" pitchFamily="34" charset="-122"/>
              </a:rPr>
              <a:t>个产品通过</a:t>
            </a:r>
            <a:r>
              <a:rPr lang="en-US" altLang="zh-CN" dirty="0">
                <a:solidFill>
                  <a:srgbClr val="FF0000"/>
                </a:solidFill>
                <a:latin typeface="微软雅黑" panose="020B0503020204020204" pitchFamily="34" charset="-122"/>
                <a:ea typeface="微软雅黑" panose="020B0503020204020204" pitchFamily="34" charset="-122"/>
              </a:rPr>
              <a:t>M&amp;A</a:t>
            </a:r>
            <a:r>
              <a:rPr lang="zh-CN" altLang="en-US" sz="1400" dirty="0">
                <a:latin typeface="微软雅黑" panose="020B0503020204020204" pitchFamily="34" charset="-122"/>
                <a:ea typeface="微软雅黑" panose="020B0503020204020204" pitchFamily="34" charset="-122"/>
              </a:rPr>
              <a:t>途径完成退出，</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23</a:t>
            </a:r>
            <a:r>
              <a:rPr lang="zh-CN" altLang="en-US" sz="1400" dirty="0">
                <a:latin typeface="微软雅黑" panose="020B0503020204020204" pitchFamily="34" charset="-122"/>
                <a:ea typeface="微软雅黑" panose="020B0503020204020204" pitchFamily="34" charset="-122"/>
              </a:rPr>
              <a:t>产品通过</a:t>
            </a:r>
            <a:r>
              <a:rPr lang="zh-CN" altLang="en-US" dirty="0">
                <a:solidFill>
                  <a:srgbClr val="FF0000"/>
                </a:solidFill>
                <a:latin typeface="微软雅黑" panose="020B0503020204020204" pitchFamily="34" charset="-122"/>
                <a:ea typeface="微软雅黑" panose="020B0503020204020204" pitchFamily="34" charset="-122"/>
              </a:rPr>
              <a:t>股权转让</a:t>
            </a:r>
            <a:r>
              <a:rPr lang="zh-CN" altLang="en-US" sz="1400" dirty="0">
                <a:latin typeface="微软雅黑" panose="020B0503020204020204" pitchFamily="34" charset="-122"/>
                <a:ea typeface="微软雅黑" panose="020B0503020204020204" pitchFamily="34" charset="-122"/>
              </a:rPr>
              <a:t>方式退出。</a:t>
            </a:r>
            <a:endParaRPr lang="zh-CN" altLang="en-US" sz="1400" dirty="0">
              <a:latin typeface="微软雅黑" panose="020B0503020204020204" pitchFamily="34" charset="-122"/>
              <a:ea typeface="微软雅黑" panose="020B0503020204020204" pitchFamily="34" charset="-122"/>
            </a:endParaRPr>
          </a:p>
        </p:txBody>
      </p:sp>
      <p:grpSp>
        <p:nvGrpSpPr>
          <p:cNvPr id="4" name="组合 3"/>
          <p:cNvGrpSpPr/>
          <p:nvPr/>
        </p:nvGrpSpPr>
        <p:grpSpPr>
          <a:xfrm>
            <a:off x="486540" y="1086953"/>
            <a:ext cx="2468118" cy="36987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基金退出情况</a:t>
              </a:r>
              <a:endParaRPr lang="zh-CN" altLang="en-US" dirty="0">
                <a:latin typeface="微软雅黑" panose="020B0503020204020204" pitchFamily="34" charset="-122"/>
                <a:ea typeface="微软雅黑" panose="020B0503020204020204" pitchFamily="34" charset="-122"/>
              </a:endParaRP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altLang="zh-CN"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IPO</a:t>
            </a: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及退出</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pic>
        <p:nvPicPr>
          <p:cNvPr id="2" name="图片 1" descr="其他退出"/>
          <p:cNvPicPr>
            <a:picLocks noChangeAspect="1"/>
          </p:cNvPicPr>
          <p:nvPr/>
        </p:nvPicPr>
        <p:blipFill>
          <a:blip r:embed="rId1"/>
          <a:stretch>
            <a:fillRect/>
          </a:stretch>
        </p:blipFill>
        <p:spPr>
          <a:xfrm>
            <a:off x="335280" y="1905635"/>
            <a:ext cx="5462905" cy="2768600"/>
          </a:xfrm>
          <a:prstGeom prst="rect">
            <a:avLst/>
          </a:prstGeom>
        </p:spPr>
      </p:pic>
      <p:pic>
        <p:nvPicPr>
          <p:cNvPr id="8" name="图片 7" descr="其他退出比例"/>
          <p:cNvPicPr>
            <a:picLocks noChangeAspect="1"/>
          </p:cNvPicPr>
          <p:nvPr/>
        </p:nvPicPr>
        <p:blipFill>
          <a:blip r:embed="rId2"/>
          <a:stretch>
            <a:fillRect/>
          </a:stretch>
        </p:blipFill>
        <p:spPr>
          <a:xfrm>
            <a:off x="4528820" y="1680845"/>
            <a:ext cx="5589905" cy="2914015"/>
          </a:xfrm>
          <a:prstGeom prst="rect">
            <a:avLst/>
          </a:prstGeom>
        </p:spPr>
      </p:pic>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30414" y="1100636"/>
            <a:ext cx="2975493" cy="36987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a:t>
              </a:r>
              <a:endParaRPr lang="zh-CN" altLang="en-US" dirty="0">
                <a:latin typeface="微软雅黑" panose="020B0503020204020204" pitchFamily="34" charset="-122"/>
                <a:ea typeface="微软雅黑" panose="020B0503020204020204" pitchFamily="34" charset="-122"/>
              </a:endParaRP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并购</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sp>
        <p:nvSpPr>
          <p:cNvPr id="11" name="文本框 10"/>
          <p:cNvSpPr txBox="1"/>
          <p:nvPr/>
        </p:nvSpPr>
        <p:spPr>
          <a:xfrm>
            <a:off x="867600" y="4522295"/>
            <a:ext cx="7535008" cy="1753235"/>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6</a:t>
            </a:r>
            <a:r>
              <a:rPr lang="zh-CN" altLang="en-US" sz="1400" dirty="0">
                <a:latin typeface="微软雅黑" panose="020B0503020204020204" pitchFamily="34" charset="-122"/>
                <a:ea typeface="微软雅黑" panose="020B0503020204020204" pitchFamily="34" charset="-122"/>
              </a:rPr>
              <a:t>月共发生上市公司对非上市公司的并购事件</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141</a:t>
            </a:r>
            <a:r>
              <a:rPr lang="zh-CN" altLang="en-US" sz="1400" dirty="0">
                <a:latin typeface="微软雅黑" panose="020B0503020204020204" pitchFamily="34" charset="-122"/>
                <a:ea typeface="微软雅黑" panose="020B0503020204020204" pitchFamily="34" charset="-122"/>
              </a:rPr>
              <a:t>起，涉及规模总计</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796.92</a:t>
            </a:r>
            <a:r>
              <a:rPr lang="zh-CN" altLang="en-US" sz="1400" dirty="0">
                <a:latin typeface="微软雅黑" panose="020B0503020204020204" pitchFamily="34" charset="-122"/>
                <a:ea typeface="微软雅黑" panose="020B0503020204020204" pitchFamily="34" charset="-122"/>
              </a:rPr>
              <a:t>亿元人民币，其中，董事会预案的</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97</a:t>
            </a:r>
            <a:r>
              <a:rPr lang="zh-CN" altLang="en-US" sz="1400" dirty="0">
                <a:latin typeface="微软雅黑" panose="020B0503020204020204" pitchFamily="34" charset="-122"/>
                <a:ea typeface="微软雅黑" panose="020B0503020204020204" pitchFamily="34" charset="-122"/>
              </a:rPr>
              <a:t>家，进行中的</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4</a:t>
            </a:r>
            <a:r>
              <a:rPr lang="zh-CN" altLang="en-US" sz="1400" dirty="0">
                <a:latin typeface="微软雅黑" panose="020B0503020204020204" pitchFamily="34" charset="-122"/>
                <a:ea typeface="微软雅黑" panose="020B0503020204020204" pitchFamily="34" charset="-122"/>
              </a:rPr>
              <a:t>家，达成转让意向的有</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10</a:t>
            </a:r>
            <a:r>
              <a:rPr lang="zh-CN" altLang="en-US" sz="1400" dirty="0">
                <a:latin typeface="微软雅黑" panose="020B0503020204020204" pitchFamily="34" charset="-122"/>
                <a:ea typeface="微软雅黑" panose="020B0503020204020204" pitchFamily="34" charset="-122"/>
              </a:rPr>
              <a:t>家，已经签署转让协议的</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25</a:t>
            </a:r>
            <a:r>
              <a:rPr lang="zh-CN" altLang="en-US" sz="1400" dirty="0">
                <a:latin typeface="微软雅黑" panose="020B0503020204020204" pitchFamily="34" charset="-122"/>
                <a:ea typeface="微软雅黑" panose="020B0503020204020204" pitchFamily="34" charset="-122"/>
              </a:rPr>
              <a:t>家，股东大会通过的</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5</a:t>
            </a:r>
            <a:r>
              <a:rPr lang="zh-CN" altLang="en-US" sz="1400" dirty="0">
                <a:latin typeface="微软雅黑" panose="020B0503020204020204" pitchFamily="34" charset="-122"/>
                <a:ea typeface="微软雅黑" panose="020B0503020204020204" pitchFamily="34" charset="-122"/>
              </a:rPr>
              <a:t>家。</a:t>
            </a:r>
            <a:endParaRPr lang="zh-CN" altLang="en-US" sz="1400" dirty="0">
              <a:latin typeface="微软雅黑" panose="020B0503020204020204" pitchFamily="34" charset="-122"/>
              <a:ea typeface="微软雅黑" panose="020B0503020204020204" pitchFamily="34" charset="-122"/>
            </a:endParaRPr>
          </a:p>
        </p:txBody>
      </p:sp>
      <p:graphicFrame>
        <p:nvGraphicFramePr>
          <p:cNvPr id="7" name="表格 6"/>
          <p:cNvGraphicFramePr/>
          <p:nvPr/>
        </p:nvGraphicFramePr>
        <p:xfrm>
          <a:off x="1484630" y="1670685"/>
          <a:ext cx="6300470" cy="2947035"/>
        </p:xfrm>
        <a:graphic>
          <a:graphicData uri="http://schemas.openxmlformats.org/drawingml/2006/table">
            <a:tbl>
              <a:tblPr firstRow="1" bandRow="1">
                <a:tableStyleId>{5C22544A-7EE6-4342-B048-85BDC9FD1C3A}</a:tableStyleId>
              </a:tblPr>
              <a:tblGrid>
                <a:gridCol w="2206625"/>
                <a:gridCol w="1591310"/>
                <a:gridCol w="2502535"/>
              </a:tblGrid>
              <a:tr h="421005">
                <a:tc>
                  <a:txBody>
                    <a:bodyPr/>
                    <a:lstStyle/>
                    <a:p>
                      <a:pPr indent="0" algn="ctr">
                        <a:buNone/>
                      </a:pPr>
                      <a:r>
                        <a:rPr lang="zh-CN" sz="1100" b="1">
                          <a:solidFill>
                            <a:srgbClr val="FFFFFF"/>
                          </a:solidFill>
                          <a:latin typeface="Arial" panose="020B0604020202020204" pitchFamily="34" charset="0"/>
                          <a:ea typeface="宋体" panose="02010600030101010101" pitchFamily="2" charset="-122"/>
                        </a:rPr>
                        <a:t>交易状态</a:t>
                      </a:r>
                      <a:endParaRPr lang="en-US" altLang="en-US" sz="1100" b="1">
                        <a:solidFill>
                          <a:srgbClr val="FFFFFF"/>
                        </a:solidFill>
                        <a:latin typeface="宋体" panose="02010600030101010101" pitchFamily="2" charset="-122"/>
                      </a:endParaRPr>
                    </a:p>
                  </a:txBody>
                  <a:tcPr marL="12700" marR="12700" marT="12700" anchor="ctr">
                    <a:lnL w="6350" cap="flat" cmpd="sng">
                      <a:solidFill>
                        <a:srgbClr val="8EA9DB"/>
                      </a:solidFill>
                      <a:prstDash val="solid"/>
                      <a:headEnd type="none" w="med" len="med"/>
                      <a:tailEnd type="none" w="med" len="med"/>
                    </a:lnL>
                    <a:lnR>
                      <a:noFill/>
                    </a:lnR>
                    <a:lnT w="6350" cap="flat" cmpd="sng">
                      <a:solidFill>
                        <a:srgbClr val="8EA9DB"/>
                      </a:solidFill>
                      <a:prstDash val="solid"/>
                      <a:headEnd type="none" w="med" len="med"/>
                      <a:tailEnd type="none" w="med" len="med"/>
                    </a:lnT>
                    <a:lnB w="6350" cap="flat" cmpd="sng">
                      <a:solidFill>
                        <a:srgbClr val="8EA9DB"/>
                      </a:solidFill>
                      <a:prstDash val="solid"/>
                      <a:headEnd type="none" w="med" len="med"/>
                      <a:tailEnd type="none" w="med" len="med"/>
                    </a:lnB>
                    <a:lnTlToBr>
                      <a:noFill/>
                    </a:lnTlToBr>
                    <a:lnBlToTr>
                      <a:noFill/>
                    </a:lnBlToTr>
                    <a:solidFill>
                      <a:srgbClr val="0070C0"/>
                    </a:solidFill>
                  </a:tcPr>
                </a:tc>
                <a:tc>
                  <a:txBody>
                    <a:bodyPr/>
                    <a:lstStyle/>
                    <a:p>
                      <a:pPr indent="0" algn="ctr">
                        <a:buNone/>
                      </a:pPr>
                      <a:r>
                        <a:rPr lang="zh-CN" sz="1100" b="1">
                          <a:solidFill>
                            <a:srgbClr val="FFFFFF"/>
                          </a:solidFill>
                          <a:latin typeface="Arial" panose="020B0604020202020204" pitchFamily="34" charset="0"/>
                          <a:ea typeface="宋体" panose="02010600030101010101" pitchFamily="2" charset="-122"/>
                        </a:rPr>
                        <a:t>数量</a:t>
                      </a:r>
                      <a:endParaRPr lang="en-US" altLang="en-US" sz="1100" b="1">
                        <a:solidFill>
                          <a:srgbClr val="FFFFFF"/>
                        </a:solidFill>
                        <a:latin typeface="宋体" panose="02010600030101010101" pitchFamily="2" charset="-122"/>
                      </a:endParaRPr>
                    </a:p>
                  </a:txBody>
                  <a:tcPr marL="12700" marR="12700" marT="12700" anchor="ctr">
                    <a:lnL>
                      <a:noFill/>
                    </a:lnL>
                    <a:lnR>
                      <a:noFill/>
                    </a:lnR>
                    <a:lnT w="6350" cap="flat" cmpd="sng">
                      <a:solidFill>
                        <a:srgbClr val="8EA9DB"/>
                      </a:solidFill>
                      <a:prstDash val="solid"/>
                      <a:headEnd type="none" w="med" len="med"/>
                      <a:tailEnd type="none" w="med" len="med"/>
                    </a:lnT>
                    <a:lnB w="6350" cap="flat" cmpd="sng">
                      <a:solidFill>
                        <a:srgbClr val="8EA9DB"/>
                      </a:solidFill>
                      <a:prstDash val="solid"/>
                      <a:headEnd type="none" w="med" len="med"/>
                      <a:tailEnd type="none" w="med" len="med"/>
                    </a:lnB>
                    <a:lnTlToBr>
                      <a:noFill/>
                    </a:lnTlToBr>
                    <a:lnBlToTr>
                      <a:noFill/>
                    </a:lnBlToTr>
                    <a:solidFill>
                      <a:srgbClr val="0070C0"/>
                    </a:solidFill>
                  </a:tcPr>
                </a:tc>
                <a:tc>
                  <a:txBody>
                    <a:bodyPr/>
                    <a:lstStyle/>
                    <a:p>
                      <a:pPr indent="0" algn="ctr">
                        <a:buNone/>
                      </a:pPr>
                      <a:r>
                        <a:rPr lang="zh-CN" sz="1100" b="1">
                          <a:solidFill>
                            <a:srgbClr val="FFFFFF"/>
                          </a:solidFill>
                          <a:latin typeface="Arial" panose="020B0604020202020204" pitchFamily="34" charset="0"/>
                          <a:ea typeface="宋体" panose="02010600030101010101" pitchFamily="2" charset="-122"/>
                        </a:rPr>
                        <a:t>金额总计(亿元）</a:t>
                      </a:r>
                      <a:endParaRPr lang="en-US" altLang="en-US" sz="1100" b="1">
                        <a:solidFill>
                          <a:srgbClr val="FFFFFF"/>
                        </a:solidFill>
                        <a:latin typeface="宋体" panose="02010600030101010101" pitchFamily="2" charset="-122"/>
                      </a:endParaRPr>
                    </a:p>
                  </a:txBody>
                  <a:tcPr marL="12700" marR="12700" marT="12700" anchor="ctr">
                    <a:lnL>
                      <a:noFill/>
                    </a:lnL>
                    <a:lnR w="6350" cap="flat" cmpd="sng">
                      <a:solidFill>
                        <a:srgbClr val="8EA9DB"/>
                      </a:solidFill>
                      <a:prstDash val="solid"/>
                      <a:headEnd type="none" w="med" len="med"/>
                      <a:tailEnd type="none" w="med" len="med"/>
                    </a:lnR>
                    <a:lnT w="6350" cap="flat" cmpd="sng">
                      <a:solidFill>
                        <a:srgbClr val="8EA9DB"/>
                      </a:solidFill>
                      <a:prstDash val="solid"/>
                      <a:headEnd type="none" w="med" len="med"/>
                      <a:tailEnd type="none" w="med" len="med"/>
                    </a:lnT>
                    <a:lnB w="6350" cap="flat" cmpd="sng">
                      <a:solidFill>
                        <a:srgbClr val="8EA9DB"/>
                      </a:solidFill>
                      <a:prstDash val="solid"/>
                      <a:headEnd type="none" w="med" len="med"/>
                      <a:tailEnd type="none" w="med" len="med"/>
                    </a:lnB>
                    <a:lnTlToBr>
                      <a:noFill/>
                    </a:lnTlToBr>
                    <a:lnBlToTr>
                      <a:noFill/>
                    </a:lnBlToTr>
                    <a:solidFill>
                      <a:srgbClr val="0070C0"/>
                    </a:solidFill>
                  </a:tcPr>
                </a:tc>
              </a:tr>
              <a:tr h="421005">
                <a:tc>
                  <a:txBody>
                    <a:bodyPr/>
                    <a:lstStyle/>
                    <a:p>
                      <a:pPr indent="0" algn="ctr">
                        <a:buNone/>
                      </a:pPr>
                      <a:r>
                        <a:rPr lang="zh-CN" sz="1100" b="1">
                          <a:solidFill>
                            <a:srgbClr val="000000"/>
                          </a:solidFill>
                          <a:latin typeface="Arial" panose="020B0604020202020204" pitchFamily="34" charset="0"/>
                          <a:ea typeface="宋体" panose="02010600030101010101" pitchFamily="2" charset="-122"/>
                        </a:rPr>
                        <a:t>董事会预案</a:t>
                      </a:r>
                      <a:endParaRPr lang="en-US" altLang="en-US" sz="1100" b="1">
                        <a:solidFill>
                          <a:srgbClr val="000000"/>
                        </a:solidFill>
                        <a:latin typeface="宋体" panose="02010600030101010101" pitchFamily="2" charset="-122"/>
                      </a:endParaRPr>
                    </a:p>
                  </a:txBody>
                  <a:tcPr marL="12700" marR="12700" marT="12700" anchor="ctr">
                    <a:lnL w="6350" cap="flat" cmpd="sng">
                      <a:solidFill>
                        <a:srgbClr val="8EA9DB"/>
                      </a:solidFill>
                      <a:prstDash val="solid"/>
                      <a:headEnd type="none" w="med" len="med"/>
                      <a:tailEnd type="none" w="med" len="med"/>
                    </a:lnL>
                    <a:lnR>
                      <a:noFill/>
                    </a:lnR>
                    <a:lnT w="6350" cap="flat" cmpd="sng">
                      <a:solidFill>
                        <a:srgbClr val="8EA9DB"/>
                      </a:solidFill>
                      <a:prstDash val="solid"/>
                      <a:headEnd type="none" w="med" len="med"/>
                      <a:tailEnd type="none" w="med" len="med"/>
                    </a:lnT>
                    <a:lnB w="6350" cap="flat" cmpd="sng">
                      <a:solidFill>
                        <a:srgbClr val="8EA9DB"/>
                      </a:solidFill>
                      <a:prstDash val="solid"/>
                      <a:headEnd type="none" w="med" len="med"/>
                      <a:tailEnd type="none" w="med" len="med"/>
                    </a:lnB>
                    <a:lnTlToBr>
                      <a:noFill/>
                    </a:lnTlToBr>
                    <a:lnBlToTr>
                      <a:noFill/>
                    </a:lnBlToTr>
                    <a:solidFill>
                      <a:srgbClr val="D9E1F2"/>
                    </a:solidFill>
                  </a:tcPr>
                </a:tc>
                <a:tc>
                  <a:txBody>
                    <a:bodyPr/>
                    <a:lstStyle/>
                    <a:p>
                      <a:pPr indent="0" algn="ctr">
                        <a:buNone/>
                      </a:pPr>
                      <a:r>
                        <a:rPr lang="en-US" sz="1100" b="1">
                          <a:solidFill>
                            <a:srgbClr val="000000"/>
                          </a:solidFill>
                          <a:latin typeface="宋体" panose="02010600030101010101" pitchFamily="2" charset="-122"/>
                        </a:rPr>
                        <a:t>97</a:t>
                      </a:r>
                      <a:endParaRPr lang="en-US" altLang="en-US" sz="1100" b="1">
                        <a:solidFill>
                          <a:srgbClr val="000000"/>
                        </a:solidFill>
                        <a:latin typeface="宋体" panose="02010600030101010101" pitchFamily="2" charset="-122"/>
                      </a:endParaRPr>
                    </a:p>
                  </a:txBody>
                  <a:tcPr marL="12700" marR="12700" marT="12700" anchor="ctr">
                    <a:lnL>
                      <a:noFill/>
                    </a:lnL>
                    <a:lnR>
                      <a:noFill/>
                    </a:lnR>
                    <a:lnT w="6350" cap="flat" cmpd="sng">
                      <a:solidFill>
                        <a:srgbClr val="8EA9DB"/>
                      </a:solidFill>
                      <a:prstDash val="solid"/>
                      <a:headEnd type="none" w="med" len="med"/>
                      <a:tailEnd type="none" w="med" len="med"/>
                    </a:lnT>
                    <a:lnB w="6350" cap="flat" cmpd="sng">
                      <a:solidFill>
                        <a:srgbClr val="8EA9DB"/>
                      </a:solidFill>
                      <a:prstDash val="solid"/>
                      <a:headEnd type="none" w="med" len="med"/>
                      <a:tailEnd type="none" w="med" len="med"/>
                    </a:lnB>
                    <a:lnTlToBr>
                      <a:noFill/>
                    </a:lnTlToBr>
                    <a:lnBlToTr>
                      <a:noFill/>
                    </a:lnBlToTr>
                    <a:solidFill>
                      <a:srgbClr val="D9E1F2"/>
                    </a:solidFill>
                  </a:tcPr>
                </a:tc>
                <a:tc>
                  <a:txBody>
                    <a:bodyPr/>
                    <a:lstStyle/>
                    <a:p>
                      <a:pPr indent="0" algn="ctr">
                        <a:buNone/>
                      </a:pPr>
                      <a:r>
                        <a:rPr lang="en-US" sz="1100" b="1">
                          <a:solidFill>
                            <a:srgbClr val="000000"/>
                          </a:solidFill>
                          <a:latin typeface="宋体" panose="02010600030101010101" pitchFamily="2" charset="-122"/>
                        </a:rPr>
                        <a:t>624.48</a:t>
                      </a:r>
                      <a:endParaRPr lang="en-US" altLang="en-US" sz="1100" b="1">
                        <a:solidFill>
                          <a:srgbClr val="000000"/>
                        </a:solidFill>
                        <a:latin typeface="宋体" panose="02010600030101010101" pitchFamily="2" charset="-122"/>
                      </a:endParaRPr>
                    </a:p>
                  </a:txBody>
                  <a:tcPr marL="12700" marR="12700" marT="12700" anchor="ctr">
                    <a:lnL>
                      <a:noFill/>
                    </a:lnL>
                    <a:lnR w="6350" cap="flat" cmpd="sng">
                      <a:solidFill>
                        <a:srgbClr val="8EA9DB"/>
                      </a:solidFill>
                      <a:prstDash val="solid"/>
                      <a:headEnd type="none" w="med" len="med"/>
                      <a:tailEnd type="none" w="med" len="med"/>
                    </a:lnR>
                    <a:lnT w="6350" cap="flat" cmpd="sng">
                      <a:solidFill>
                        <a:srgbClr val="8EA9DB"/>
                      </a:solidFill>
                      <a:prstDash val="solid"/>
                      <a:headEnd type="none" w="med" len="med"/>
                      <a:tailEnd type="none" w="med" len="med"/>
                    </a:lnT>
                    <a:lnB w="6350" cap="flat" cmpd="sng">
                      <a:solidFill>
                        <a:srgbClr val="8EA9DB"/>
                      </a:solidFill>
                      <a:prstDash val="solid"/>
                      <a:headEnd type="none" w="med" len="med"/>
                      <a:tailEnd type="none" w="med" len="med"/>
                    </a:lnB>
                    <a:lnTlToBr>
                      <a:noFill/>
                    </a:lnTlToBr>
                    <a:lnBlToTr>
                      <a:noFill/>
                    </a:lnBlToTr>
                    <a:solidFill>
                      <a:srgbClr val="D9E1F2"/>
                    </a:solidFill>
                  </a:tcPr>
                </a:tc>
              </a:tr>
              <a:tr h="421005">
                <a:tc>
                  <a:txBody>
                    <a:bodyPr/>
                    <a:lstStyle/>
                    <a:p>
                      <a:pPr indent="0" algn="ctr">
                        <a:buNone/>
                      </a:pPr>
                      <a:r>
                        <a:rPr lang="zh-CN" sz="1100" b="1">
                          <a:solidFill>
                            <a:srgbClr val="000000"/>
                          </a:solidFill>
                          <a:latin typeface="Arial" panose="020B0604020202020204" pitchFamily="34" charset="0"/>
                          <a:ea typeface="宋体" panose="02010600030101010101" pitchFamily="2" charset="-122"/>
                        </a:rPr>
                        <a:t>进行中</a:t>
                      </a:r>
                      <a:endParaRPr lang="en-US" altLang="en-US" sz="1100" b="1">
                        <a:solidFill>
                          <a:srgbClr val="000000"/>
                        </a:solidFill>
                        <a:latin typeface="宋体" panose="02010600030101010101" pitchFamily="2" charset="-122"/>
                      </a:endParaRPr>
                    </a:p>
                  </a:txBody>
                  <a:tcPr marL="12700" marR="12700" marT="12700" anchor="ctr">
                    <a:lnL w="6350" cap="flat" cmpd="sng">
                      <a:solidFill>
                        <a:srgbClr val="8EA9DB"/>
                      </a:solidFill>
                      <a:prstDash val="solid"/>
                      <a:headEnd type="none" w="med" len="med"/>
                      <a:tailEnd type="none" w="med" len="med"/>
                    </a:lnL>
                    <a:lnR>
                      <a:noFill/>
                    </a:lnR>
                    <a:lnT w="6350" cap="flat" cmpd="sng">
                      <a:solidFill>
                        <a:srgbClr val="8EA9DB"/>
                      </a:solidFill>
                      <a:prstDash val="solid"/>
                      <a:headEnd type="none" w="med" len="med"/>
                      <a:tailEnd type="none" w="med" len="med"/>
                    </a:lnT>
                    <a:lnB w="6350" cap="flat" cmpd="sng">
                      <a:solidFill>
                        <a:srgbClr val="8EA9DB"/>
                      </a:solidFill>
                      <a:prstDash val="solid"/>
                      <a:headEnd type="none" w="med" len="med"/>
                      <a:tailEnd type="none" w="med" len="med"/>
                    </a:lnB>
                    <a:lnTlToBr>
                      <a:noFill/>
                    </a:lnTlToBr>
                    <a:lnBlToTr>
                      <a:noFill/>
                    </a:lnBlToTr>
                    <a:solidFill>
                      <a:srgbClr val="FFFFFF"/>
                    </a:solidFill>
                  </a:tcPr>
                </a:tc>
                <a:tc>
                  <a:txBody>
                    <a:bodyPr/>
                    <a:lstStyle/>
                    <a:p>
                      <a:pPr indent="0" algn="ctr">
                        <a:buNone/>
                      </a:pPr>
                      <a:r>
                        <a:rPr lang="en-US" sz="1100" b="1">
                          <a:solidFill>
                            <a:srgbClr val="000000"/>
                          </a:solidFill>
                          <a:latin typeface="宋体" panose="02010600030101010101" pitchFamily="2" charset="-122"/>
                        </a:rPr>
                        <a:t>4</a:t>
                      </a:r>
                      <a:endParaRPr lang="en-US" altLang="en-US" sz="1100" b="1">
                        <a:solidFill>
                          <a:srgbClr val="000000"/>
                        </a:solidFill>
                        <a:latin typeface="宋体" panose="02010600030101010101" pitchFamily="2" charset="-122"/>
                      </a:endParaRPr>
                    </a:p>
                  </a:txBody>
                  <a:tcPr marL="12700" marR="12700" marT="12700" anchor="ctr">
                    <a:lnL>
                      <a:noFill/>
                    </a:lnL>
                    <a:lnR>
                      <a:noFill/>
                    </a:lnR>
                    <a:lnT w="6350" cap="flat" cmpd="sng">
                      <a:solidFill>
                        <a:srgbClr val="8EA9DB"/>
                      </a:solidFill>
                      <a:prstDash val="solid"/>
                      <a:headEnd type="none" w="med" len="med"/>
                      <a:tailEnd type="none" w="med" len="med"/>
                    </a:lnT>
                    <a:lnB w="6350" cap="flat" cmpd="sng">
                      <a:solidFill>
                        <a:srgbClr val="8EA9DB"/>
                      </a:solidFill>
                      <a:prstDash val="solid"/>
                      <a:headEnd type="none" w="med" len="med"/>
                      <a:tailEnd type="none" w="med" len="med"/>
                    </a:lnB>
                    <a:lnTlToBr>
                      <a:noFill/>
                    </a:lnTlToBr>
                    <a:lnBlToTr>
                      <a:noFill/>
                    </a:lnBlToTr>
                    <a:solidFill>
                      <a:srgbClr val="FFFFFF"/>
                    </a:solidFill>
                  </a:tcPr>
                </a:tc>
                <a:tc>
                  <a:txBody>
                    <a:bodyPr/>
                    <a:lstStyle/>
                    <a:p>
                      <a:pPr indent="0" algn="ctr">
                        <a:buNone/>
                      </a:pPr>
                      <a:r>
                        <a:rPr lang="en-US" sz="1100" b="1">
                          <a:solidFill>
                            <a:srgbClr val="000000"/>
                          </a:solidFill>
                          <a:latin typeface="宋体" panose="02010600030101010101" pitchFamily="2" charset="-122"/>
                        </a:rPr>
                        <a:t>23.85</a:t>
                      </a:r>
                      <a:endParaRPr lang="en-US" altLang="en-US" sz="1100" b="1">
                        <a:solidFill>
                          <a:srgbClr val="000000"/>
                        </a:solidFill>
                        <a:latin typeface="宋体" panose="02010600030101010101" pitchFamily="2" charset="-122"/>
                      </a:endParaRPr>
                    </a:p>
                  </a:txBody>
                  <a:tcPr marL="12700" marR="12700" marT="12700" anchor="ctr">
                    <a:lnL>
                      <a:noFill/>
                    </a:lnL>
                    <a:lnR w="6350" cap="flat" cmpd="sng">
                      <a:solidFill>
                        <a:srgbClr val="8EA9DB"/>
                      </a:solidFill>
                      <a:prstDash val="solid"/>
                      <a:headEnd type="none" w="med" len="med"/>
                      <a:tailEnd type="none" w="med" len="med"/>
                    </a:lnR>
                    <a:lnT w="6350" cap="flat" cmpd="sng">
                      <a:solidFill>
                        <a:srgbClr val="8EA9DB"/>
                      </a:solidFill>
                      <a:prstDash val="solid"/>
                      <a:headEnd type="none" w="med" len="med"/>
                      <a:tailEnd type="none" w="med" len="med"/>
                    </a:lnT>
                    <a:lnB w="6350" cap="flat" cmpd="sng">
                      <a:solidFill>
                        <a:srgbClr val="8EA9DB"/>
                      </a:solidFill>
                      <a:prstDash val="solid"/>
                      <a:headEnd type="none" w="med" len="med"/>
                      <a:tailEnd type="none" w="med" len="med"/>
                    </a:lnB>
                    <a:lnTlToBr>
                      <a:noFill/>
                    </a:lnTlToBr>
                    <a:lnBlToTr>
                      <a:noFill/>
                    </a:lnBlToTr>
                    <a:solidFill>
                      <a:srgbClr val="FFFFFF"/>
                    </a:solidFill>
                  </a:tcPr>
                </a:tc>
              </a:tr>
              <a:tr h="421005">
                <a:tc>
                  <a:txBody>
                    <a:bodyPr/>
                    <a:lstStyle/>
                    <a:p>
                      <a:pPr indent="0" algn="ctr">
                        <a:buNone/>
                      </a:pPr>
                      <a:r>
                        <a:rPr lang="zh-CN" sz="1100" b="1">
                          <a:solidFill>
                            <a:srgbClr val="000000"/>
                          </a:solidFill>
                          <a:latin typeface="Arial" panose="020B0604020202020204" pitchFamily="34" charset="0"/>
                          <a:ea typeface="宋体" panose="02010600030101010101" pitchFamily="2" charset="-122"/>
                        </a:rPr>
                        <a:t>达成转让意向</a:t>
                      </a:r>
                      <a:endParaRPr lang="en-US" altLang="en-US" sz="1100" b="1">
                        <a:solidFill>
                          <a:srgbClr val="000000"/>
                        </a:solidFill>
                        <a:latin typeface="宋体" panose="02010600030101010101" pitchFamily="2" charset="-122"/>
                      </a:endParaRPr>
                    </a:p>
                  </a:txBody>
                  <a:tcPr marL="12700" marR="12700" marT="12700" anchor="ctr">
                    <a:lnL w="6350" cap="flat" cmpd="sng">
                      <a:solidFill>
                        <a:srgbClr val="8EA9DB"/>
                      </a:solidFill>
                      <a:prstDash val="solid"/>
                      <a:headEnd type="none" w="med" len="med"/>
                      <a:tailEnd type="none" w="med" len="med"/>
                    </a:lnL>
                    <a:lnR>
                      <a:noFill/>
                    </a:lnR>
                    <a:lnT w="6350" cap="flat" cmpd="sng">
                      <a:solidFill>
                        <a:srgbClr val="8EA9DB"/>
                      </a:solidFill>
                      <a:prstDash val="solid"/>
                      <a:headEnd type="none" w="med" len="med"/>
                      <a:tailEnd type="none" w="med" len="med"/>
                    </a:lnT>
                    <a:lnB w="6350" cap="flat" cmpd="sng">
                      <a:solidFill>
                        <a:srgbClr val="8EA9DB"/>
                      </a:solidFill>
                      <a:prstDash val="solid"/>
                      <a:headEnd type="none" w="med" len="med"/>
                      <a:tailEnd type="none" w="med" len="med"/>
                    </a:lnB>
                    <a:lnTlToBr>
                      <a:noFill/>
                    </a:lnTlToBr>
                    <a:lnBlToTr>
                      <a:noFill/>
                    </a:lnBlToTr>
                    <a:solidFill>
                      <a:srgbClr val="D9E1F2"/>
                    </a:solidFill>
                  </a:tcPr>
                </a:tc>
                <a:tc>
                  <a:txBody>
                    <a:bodyPr/>
                    <a:lstStyle/>
                    <a:p>
                      <a:pPr indent="0" algn="ctr">
                        <a:buNone/>
                      </a:pPr>
                      <a:r>
                        <a:rPr lang="en-US" sz="1100" b="1">
                          <a:solidFill>
                            <a:srgbClr val="000000"/>
                          </a:solidFill>
                          <a:latin typeface="宋体" panose="02010600030101010101" pitchFamily="2" charset="-122"/>
                        </a:rPr>
                        <a:t>10</a:t>
                      </a:r>
                      <a:endParaRPr lang="en-US" altLang="en-US" sz="1100" b="1">
                        <a:solidFill>
                          <a:srgbClr val="000000"/>
                        </a:solidFill>
                        <a:latin typeface="宋体" panose="02010600030101010101" pitchFamily="2" charset="-122"/>
                      </a:endParaRPr>
                    </a:p>
                  </a:txBody>
                  <a:tcPr marL="12700" marR="12700" marT="12700" anchor="ctr">
                    <a:lnL>
                      <a:noFill/>
                    </a:lnL>
                    <a:lnR>
                      <a:noFill/>
                    </a:lnR>
                    <a:lnT w="6350" cap="flat" cmpd="sng">
                      <a:solidFill>
                        <a:srgbClr val="8EA9DB"/>
                      </a:solidFill>
                      <a:prstDash val="solid"/>
                      <a:headEnd type="none" w="med" len="med"/>
                      <a:tailEnd type="none" w="med" len="med"/>
                    </a:lnT>
                    <a:lnB w="6350" cap="flat" cmpd="sng">
                      <a:solidFill>
                        <a:srgbClr val="8EA9DB"/>
                      </a:solidFill>
                      <a:prstDash val="solid"/>
                      <a:headEnd type="none" w="med" len="med"/>
                      <a:tailEnd type="none" w="med" len="med"/>
                    </a:lnB>
                    <a:lnTlToBr>
                      <a:noFill/>
                    </a:lnTlToBr>
                    <a:lnBlToTr>
                      <a:noFill/>
                    </a:lnBlToTr>
                    <a:solidFill>
                      <a:srgbClr val="D9E1F2"/>
                    </a:solidFill>
                  </a:tcPr>
                </a:tc>
                <a:tc>
                  <a:txBody>
                    <a:bodyPr/>
                    <a:lstStyle/>
                    <a:p>
                      <a:pPr indent="0" algn="ctr">
                        <a:buNone/>
                      </a:pPr>
                      <a:r>
                        <a:rPr lang="en-US" sz="1100" b="1">
                          <a:solidFill>
                            <a:srgbClr val="000000"/>
                          </a:solidFill>
                          <a:latin typeface="宋体" panose="02010600030101010101" pitchFamily="2" charset="-122"/>
                        </a:rPr>
                        <a:t>1.59</a:t>
                      </a:r>
                      <a:endParaRPr lang="en-US" altLang="en-US" sz="1100" b="1">
                        <a:solidFill>
                          <a:srgbClr val="000000"/>
                        </a:solidFill>
                        <a:latin typeface="宋体" panose="02010600030101010101" pitchFamily="2" charset="-122"/>
                      </a:endParaRPr>
                    </a:p>
                  </a:txBody>
                  <a:tcPr marL="12700" marR="12700" marT="12700" anchor="ctr">
                    <a:lnL>
                      <a:noFill/>
                    </a:lnL>
                    <a:lnR w="6350" cap="flat" cmpd="sng">
                      <a:solidFill>
                        <a:srgbClr val="8EA9DB"/>
                      </a:solidFill>
                      <a:prstDash val="solid"/>
                      <a:headEnd type="none" w="med" len="med"/>
                      <a:tailEnd type="none" w="med" len="med"/>
                    </a:lnR>
                    <a:lnT w="6350" cap="flat" cmpd="sng">
                      <a:solidFill>
                        <a:srgbClr val="8EA9DB"/>
                      </a:solidFill>
                      <a:prstDash val="solid"/>
                      <a:headEnd type="none" w="med" len="med"/>
                      <a:tailEnd type="none" w="med" len="med"/>
                    </a:lnT>
                    <a:lnB w="6350" cap="flat" cmpd="sng">
                      <a:solidFill>
                        <a:srgbClr val="8EA9DB"/>
                      </a:solidFill>
                      <a:prstDash val="solid"/>
                      <a:headEnd type="none" w="med" len="med"/>
                      <a:tailEnd type="none" w="med" len="med"/>
                    </a:lnB>
                    <a:lnTlToBr>
                      <a:noFill/>
                    </a:lnTlToBr>
                    <a:lnBlToTr>
                      <a:noFill/>
                    </a:lnBlToTr>
                    <a:solidFill>
                      <a:srgbClr val="D9E1F2"/>
                    </a:solidFill>
                  </a:tcPr>
                </a:tc>
              </a:tr>
              <a:tr h="421005">
                <a:tc>
                  <a:txBody>
                    <a:bodyPr/>
                    <a:lstStyle/>
                    <a:p>
                      <a:pPr indent="0" algn="ctr">
                        <a:buNone/>
                      </a:pPr>
                      <a:r>
                        <a:rPr lang="zh-CN" sz="1100" b="1">
                          <a:solidFill>
                            <a:srgbClr val="000000"/>
                          </a:solidFill>
                          <a:latin typeface="Arial" panose="020B0604020202020204" pitchFamily="34" charset="0"/>
                          <a:ea typeface="宋体" panose="02010600030101010101" pitchFamily="2" charset="-122"/>
                        </a:rPr>
                        <a:t>签署转让协议</a:t>
                      </a:r>
                      <a:endParaRPr lang="en-US" altLang="en-US" sz="1100" b="1">
                        <a:solidFill>
                          <a:srgbClr val="000000"/>
                        </a:solidFill>
                        <a:latin typeface="宋体" panose="02010600030101010101" pitchFamily="2" charset="-122"/>
                      </a:endParaRPr>
                    </a:p>
                  </a:txBody>
                  <a:tcPr marL="12700" marR="12700" marT="12700" anchor="ctr">
                    <a:lnL w="6350" cap="flat" cmpd="sng">
                      <a:solidFill>
                        <a:srgbClr val="8EA9DB"/>
                      </a:solidFill>
                      <a:prstDash val="solid"/>
                      <a:headEnd type="none" w="med" len="med"/>
                      <a:tailEnd type="none" w="med" len="med"/>
                    </a:lnL>
                    <a:lnR>
                      <a:noFill/>
                    </a:lnR>
                    <a:lnT w="6350" cap="flat" cmpd="sng">
                      <a:solidFill>
                        <a:srgbClr val="8EA9DB"/>
                      </a:solidFill>
                      <a:prstDash val="solid"/>
                      <a:headEnd type="none" w="med" len="med"/>
                      <a:tailEnd type="none" w="med" len="med"/>
                    </a:lnT>
                    <a:lnB w="6350" cap="flat" cmpd="sng">
                      <a:solidFill>
                        <a:srgbClr val="8EA9DB"/>
                      </a:solidFill>
                      <a:prstDash val="solid"/>
                      <a:headEnd type="none" w="med" len="med"/>
                      <a:tailEnd type="none" w="med" len="med"/>
                    </a:lnB>
                    <a:lnTlToBr>
                      <a:noFill/>
                    </a:lnTlToBr>
                    <a:lnBlToTr>
                      <a:noFill/>
                    </a:lnBlToTr>
                    <a:solidFill>
                      <a:srgbClr val="FFFFFF"/>
                    </a:solidFill>
                  </a:tcPr>
                </a:tc>
                <a:tc>
                  <a:txBody>
                    <a:bodyPr/>
                    <a:lstStyle/>
                    <a:p>
                      <a:pPr indent="0" algn="ctr">
                        <a:buNone/>
                      </a:pPr>
                      <a:r>
                        <a:rPr lang="en-US" sz="1100" b="1">
                          <a:solidFill>
                            <a:srgbClr val="000000"/>
                          </a:solidFill>
                          <a:latin typeface="宋体" panose="02010600030101010101" pitchFamily="2" charset="-122"/>
                        </a:rPr>
                        <a:t>25</a:t>
                      </a:r>
                      <a:endParaRPr lang="en-US" altLang="en-US" sz="1100" b="1">
                        <a:solidFill>
                          <a:srgbClr val="000000"/>
                        </a:solidFill>
                        <a:latin typeface="宋体" panose="02010600030101010101" pitchFamily="2" charset="-122"/>
                      </a:endParaRPr>
                    </a:p>
                  </a:txBody>
                  <a:tcPr marL="12700" marR="12700" marT="12700" anchor="ctr">
                    <a:lnL>
                      <a:noFill/>
                    </a:lnL>
                    <a:lnR>
                      <a:noFill/>
                    </a:lnR>
                    <a:lnT w="6350" cap="flat" cmpd="sng">
                      <a:solidFill>
                        <a:srgbClr val="8EA9DB"/>
                      </a:solidFill>
                      <a:prstDash val="solid"/>
                      <a:headEnd type="none" w="med" len="med"/>
                      <a:tailEnd type="none" w="med" len="med"/>
                    </a:lnT>
                    <a:lnB w="6350" cap="flat" cmpd="sng">
                      <a:solidFill>
                        <a:srgbClr val="8EA9DB"/>
                      </a:solidFill>
                      <a:prstDash val="solid"/>
                      <a:headEnd type="none" w="med" len="med"/>
                      <a:tailEnd type="none" w="med" len="med"/>
                    </a:lnB>
                    <a:lnTlToBr>
                      <a:noFill/>
                    </a:lnTlToBr>
                    <a:lnBlToTr>
                      <a:noFill/>
                    </a:lnBlToTr>
                    <a:solidFill>
                      <a:srgbClr val="FFFFFF"/>
                    </a:solidFill>
                  </a:tcPr>
                </a:tc>
                <a:tc>
                  <a:txBody>
                    <a:bodyPr/>
                    <a:lstStyle/>
                    <a:p>
                      <a:pPr indent="0" algn="ctr">
                        <a:buNone/>
                      </a:pPr>
                      <a:r>
                        <a:rPr lang="en-US" sz="1100" b="1">
                          <a:solidFill>
                            <a:srgbClr val="000000"/>
                          </a:solidFill>
                          <a:latin typeface="宋体" panose="02010600030101010101" pitchFamily="2" charset="-122"/>
                        </a:rPr>
                        <a:t>129.37</a:t>
                      </a:r>
                      <a:endParaRPr lang="en-US" altLang="en-US" sz="1100" b="1">
                        <a:solidFill>
                          <a:srgbClr val="000000"/>
                        </a:solidFill>
                        <a:latin typeface="宋体" panose="02010600030101010101" pitchFamily="2" charset="-122"/>
                      </a:endParaRPr>
                    </a:p>
                  </a:txBody>
                  <a:tcPr marL="12700" marR="12700" marT="12700" anchor="ctr">
                    <a:lnL>
                      <a:noFill/>
                    </a:lnL>
                    <a:lnR w="6350" cap="flat" cmpd="sng">
                      <a:solidFill>
                        <a:srgbClr val="8EA9DB"/>
                      </a:solidFill>
                      <a:prstDash val="solid"/>
                      <a:headEnd type="none" w="med" len="med"/>
                      <a:tailEnd type="none" w="med" len="med"/>
                    </a:lnR>
                    <a:lnT w="6350" cap="flat" cmpd="sng">
                      <a:solidFill>
                        <a:srgbClr val="8EA9DB"/>
                      </a:solidFill>
                      <a:prstDash val="solid"/>
                      <a:headEnd type="none" w="med" len="med"/>
                      <a:tailEnd type="none" w="med" len="med"/>
                    </a:lnT>
                    <a:lnB w="6350" cap="flat" cmpd="sng">
                      <a:solidFill>
                        <a:srgbClr val="8EA9DB"/>
                      </a:solidFill>
                      <a:prstDash val="solid"/>
                      <a:headEnd type="none" w="med" len="med"/>
                      <a:tailEnd type="none" w="med" len="med"/>
                    </a:lnB>
                    <a:lnTlToBr>
                      <a:noFill/>
                    </a:lnTlToBr>
                    <a:lnBlToTr>
                      <a:noFill/>
                    </a:lnBlToTr>
                    <a:solidFill>
                      <a:srgbClr val="FFFFFF"/>
                    </a:solidFill>
                  </a:tcPr>
                </a:tc>
              </a:tr>
              <a:tr h="421005">
                <a:tc>
                  <a:txBody>
                    <a:bodyPr/>
                    <a:lstStyle/>
                    <a:p>
                      <a:pPr indent="0" algn="ctr">
                        <a:buNone/>
                      </a:pPr>
                      <a:r>
                        <a:rPr lang="zh-CN" sz="1100" b="1">
                          <a:solidFill>
                            <a:srgbClr val="000000"/>
                          </a:solidFill>
                          <a:latin typeface="Arial" panose="020B0604020202020204" pitchFamily="34" charset="0"/>
                          <a:ea typeface="宋体" panose="02010600030101010101" pitchFamily="2" charset="-122"/>
                        </a:rPr>
                        <a:t>股东大会通过</a:t>
                      </a:r>
                      <a:endParaRPr lang="en-US" altLang="en-US" sz="1100" b="1">
                        <a:solidFill>
                          <a:srgbClr val="000000"/>
                        </a:solidFill>
                        <a:latin typeface="宋体" panose="02010600030101010101" pitchFamily="2" charset="-122"/>
                      </a:endParaRPr>
                    </a:p>
                  </a:txBody>
                  <a:tcPr marL="12700" marR="12700" marT="12700" anchor="ctr">
                    <a:lnL w="6350" cap="flat" cmpd="sng">
                      <a:solidFill>
                        <a:srgbClr val="8EA9DB"/>
                      </a:solidFill>
                      <a:prstDash val="solid"/>
                      <a:headEnd type="none" w="med" len="med"/>
                      <a:tailEnd type="none" w="med" len="med"/>
                    </a:lnL>
                    <a:lnR>
                      <a:noFill/>
                    </a:lnR>
                    <a:lnT w="6350" cap="flat" cmpd="sng">
                      <a:solidFill>
                        <a:srgbClr val="8EA9DB"/>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D9E1F2"/>
                    </a:solidFill>
                  </a:tcPr>
                </a:tc>
                <a:tc>
                  <a:txBody>
                    <a:bodyPr/>
                    <a:lstStyle/>
                    <a:p>
                      <a:pPr indent="0" algn="ctr">
                        <a:buNone/>
                      </a:pPr>
                      <a:r>
                        <a:rPr lang="en-US" sz="1100" b="1">
                          <a:solidFill>
                            <a:srgbClr val="000000"/>
                          </a:solidFill>
                          <a:latin typeface="宋体" panose="02010600030101010101" pitchFamily="2" charset="-122"/>
                        </a:rPr>
                        <a:t>5</a:t>
                      </a:r>
                      <a:endParaRPr lang="en-US" altLang="en-US" sz="1100" b="1">
                        <a:solidFill>
                          <a:srgbClr val="000000"/>
                        </a:solidFill>
                        <a:latin typeface="宋体" panose="02010600030101010101" pitchFamily="2" charset="-122"/>
                      </a:endParaRPr>
                    </a:p>
                  </a:txBody>
                  <a:tcPr marL="12700" marR="12700" marT="12700" anchor="ctr">
                    <a:lnL>
                      <a:noFill/>
                    </a:lnL>
                    <a:lnR>
                      <a:noFill/>
                    </a:lnR>
                    <a:lnT w="6350" cap="flat" cmpd="sng">
                      <a:solidFill>
                        <a:srgbClr val="8EA9DB"/>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D9E1F2"/>
                    </a:solidFill>
                  </a:tcPr>
                </a:tc>
                <a:tc>
                  <a:txBody>
                    <a:bodyPr/>
                    <a:lstStyle/>
                    <a:p>
                      <a:pPr indent="0" algn="ctr">
                        <a:buNone/>
                      </a:pPr>
                      <a:r>
                        <a:rPr lang="en-US" sz="1100" b="1">
                          <a:solidFill>
                            <a:srgbClr val="000000"/>
                          </a:solidFill>
                          <a:latin typeface="宋体" panose="02010600030101010101" pitchFamily="2" charset="-122"/>
                        </a:rPr>
                        <a:t>17.63</a:t>
                      </a:r>
                      <a:endParaRPr lang="en-US" altLang="en-US" sz="1100" b="1">
                        <a:solidFill>
                          <a:srgbClr val="000000"/>
                        </a:solidFill>
                        <a:latin typeface="宋体" panose="02010600030101010101" pitchFamily="2" charset="-122"/>
                      </a:endParaRPr>
                    </a:p>
                  </a:txBody>
                  <a:tcPr marL="12700" marR="12700" marT="12700" anchor="ctr">
                    <a:lnL>
                      <a:noFill/>
                    </a:lnL>
                    <a:lnR w="6350" cap="flat" cmpd="sng">
                      <a:solidFill>
                        <a:srgbClr val="8EA9DB"/>
                      </a:solidFill>
                      <a:prstDash val="solid"/>
                      <a:headEnd type="none" w="med" len="med"/>
                      <a:tailEnd type="none" w="med" len="med"/>
                    </a:lnR>
                    <a:lnT w="6350" cap="flat" cmpd="sng">
                      <a:solidFill>
                        <a:srgbClr val="8EA9DB"/>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D9E1F2"/>
                    </a:solidFill>
                  </a:tcPr>
                </a:tc>
              </a:tr>
              <a:tr h="421005">
                <a:tc>
                  <a:txBody>
                    <a:bodyPr/>
                    <a:lstStyle/>
                    <a:p>
                      <a:pPr indent="0" algn="ctr">
                        <a:buNone/>
                      </a:pPr>
                      <a:r>
                        <a:rPr lang="zh-CN" sz="1100" b="1">
                          <a:solidFill>
                            <a:srgbClr val="000000"/>
                          </a:solidFill>
                          <a:latin typeface="Arial" panose="020B0604020202020204" pitchFamily="34" charset="0"/>
                          <a:ea typeface="宋体" panose="02010600030101010101" pitchFamily="2" charset="-122"/>
                        </a:rPr>
                        <a:t>合计</a:t>
                      </a:r>
                      <a:endParaRPr lang="en-US" altLang="en-US" sz="1100" b="1">
                        <a:solidFill>
                          <a:srgbClr val="000000"/>
                        </a:solidFill>
                        <a:latin typeface="宋体" panose="02010600030101010101" pitchFamily="2" charset="-122"/>
                      </a:endParaRPr>
                    </a:p>
                  </a:txBody>
                  <a:tcPr marL="12700" marR="12700" marT="12700" anchor="ctr">
                    <a:lnL w="6350" cap="flat" cmpd="sng">
                      <a:solidFill>
                        <a:srgbClr val="8EA9DB"/>
                      </a:solidFill>
                      <a:prstDash val="solid"/>
                      <a:headEnd type="none" w="med" len="med"/>
                      <a:tailEnd type="none" w="med" len="med"/>
                    </a:lnL>
                    <a:lnR>
                      <a:noFill/>
                    </a:lnR>
                    <a:lnT w="12700" cap="flat" cmpd="sng">
                      <a:solidFill>
                        <a:srgbClr val="000000"/>
                      </a:solidFill>
                      <a:prstDash val="solid"/>
                      <a:headEnd type="none" w="med" len="med"/>
                      <a:tailEnd type="none" w="med" len="med"/>
                    </a:lnT>
                    <a:lnB w="6350" cap="flat" cmpd="sng">
                      <a:solidFill>
                        <a:srgbClr val="8EA9DB"/>
                      </a:solidFill>
                      <a:prstDash val="solid"/>
                      <a:headEnd type="none" w="med" len="med"/>
                      <a:tailEnd type="none" w="med" len="med"/>
                    </a:lnB>
                    <a:lnTlToBr>
                      <a:noFill/>
                    </a:lnTlToBr>
                    <a:lnBlToTr>
                      <a:noFill/>
                    </a:lnBlToTr>
                    <a:solidFill>
                      <a:srgbClr val="FFFFFF"/>
                    </a:solidFill>
                  </a:tcPr>
                </a:tc>
                <a:tc>
                  <a:txBody>
                    <a:bodyPr/>
                    <a:lstStyle/>
                    <a:p>
                      <a:pPr indent="0" algn="ctr">
                        <a:buNone/>
                      </a:pPr>
                      <a:r>
                        <a:rPr lang="en-US" sz="1100" b="1">
                          <a:solidFill>
                            <a:srgbClr val="000000"/>
                          </a:solidFill>
                          <a:latin typeface="宋体" panose="02010600030101010101" pitchFamily="2" charset="-122"/>
                        </a:rPr>
                        <a:t>141</a:t>
                      </a:r>
                      <a:endParaRPr lang="en-US" altLang="en-US" sz="1100" b="1">
                        <a:solidFill>
                          <a:srgbClr val="000000"/>
                        </a:solidFill>
                        <a:latin typeface="宋体" panose="02010600030101010101" pitchFamily="2" charset="-122"/>
                      </a:endParaRPr>
                    </a:p>
                  </a:txBody>
                  <a:tcPr marL="12700" marR="12700" marT="12700" anchor="ctr">
                    <a:lnL>
                      <a:noFill/>
                    </a:lnL>
                    <a:lnR>
                      <a:noFill/>
                    </a:lnR>
                    <a:lnT w="12700" cap="flat" cmpd="sng">
                      <a:solidFill>
                        <a:srgbClr val="000000"/>
                      </a:solidFill>
                      <a:prstDash val="solid"/>
                      <a:headEnd type="none" w="med" len="med"/>
                      <a:tailEnd type="none" w="med" len="med"/>
                    </a:lnT>
                    <a:lnB w="6350" cap="flat" cmpd="sng">
                      <a:solidFill>
                        <a:srgbClr val="8EA9DB"/>
                      </a:solidFill>
                      <a:prstDash val="solid"/>
                      <a:headEnd type="none" w="med" len="med"/>
                      <a:tailEnd type="none" w="med" len="med"/>
                    </a:lnB>
                    <a:lnTlToBr>
                      <a:noFill/>
                    </a:lnTlToBr>
                    <a:lnBlToTr>
                      <a:noFill/>
                    </a:lnBlToTr>
                    <a:solidFill>
                      <a:srgbClr val="FFFFFF"/>
                    </a:solidFill>
                  </a:tcPr>
                </a:tc>
                <a:tc>
                  <a:txBody>
                    <a:bodyPr/>
                    <a:lstStyle/>
                    <a:p>
                      <a:pPr indent="0" algn="ctr">
                        <a:buNone/>
                      </a:pPr>
                      <a:r>
                        <a:rPr lang="en-US" sz="1100" b="1">
                          <a:solidFill>
                            <a:srgbClr val="000000"/>
                          </a:solidFill>
                          <a:latin typeface="宋体" panose="02010600030101010101" pitchFamily="2" charset="-122"/>
                        </a:rPr>
                        <a:t>796.92</a:t>
                      </a:r>
                      <a:endParaRPr lang="en-US" altLang="en-US" sz="1100" b="1">
                        <a:solidFill>
                          <a:srgbClr val="000000"/>
                        </a:solidFill>
                        <a:latin typeface="宋体" panose="02010600030101010101" pitchFamily="2" charset="-122"/>
                      </a:endParaRPr>
                    </a:p>
                  </a:txBody>
                  <a:tcPr marL="12700" marR="12700" marT="12700" anchor="ctr">
                    <a:lnL>
                      <a:noFill/>
                    </a:lnL>
                    <a:lnR w="6350" cap="flat" cmpd="sng">
                      <a:solidFill>
                        <a:srgbClr val="8EA9DB"/>
                      </a:solidFill>
                      <a:prstDash val="solid"/>
                      <a:headEnd type="none" w="med" len="med"/>
                      <a:tailEnd type="none" w="med" len="med"/>
                    </a:lnR>
                    <a:lnT w="12700" cap="flat" cmpd="sng">
                      <a:solidFill>
                        <a:srgbClr val="000000"/>
                      </a:solidFill>
                      <a:prstDash val="solid"/>
                      <a:headEnd type="none" w="med" len="med"/>
                      <a:tailEnd type="none" w="med" len="med"/>
                    </a:lnT>
                    <a:lnB w="6350" cap="flat" cmpd="sng">
                      <a:solidFill>
                        <a:srgbClr val="8EA9DB"/>
                      </a:solidFill>
                      <a:prstDash val="solid"/>
                      <a:headEnd type="none" w="med" len="med"/>
                      <a:tailEnd type="none" w="med" len="med"/>
                    </a:lnB>
                    <a:lnTlToBr>
                      <a:noFill/>
                    </a:lnTlToBr>
                    <a:lnBlToTr>
                      <a:noFill/>
                    </a:lnBlToTr>
                    <a:solidFill>
                      <a:srgbClr val="FFFFFF"/>
                    </a:solidFill>
                  </a:tcPr>
                </a:tc>
              </a:tr>
            </a:tbl>
          </a:graphicData>
        </a:graphic>
      </p:graphicFrame>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68330" y="1172923"/>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上市公司并购非上市公司金额前五</a:t>
            </a:r>
            <a:endParaRPr lang="zh-CN" altLang="en-US" dirty="0">
              <a:latin typeface="微软雅黑" panose="020B0503020204020204" pitchFamily="34" charset="-122"/>
              <a:ea typeface="微软雅黑" panose="020B0503020204020204" pitchFamily="34" charset="-122"/>
            </a:endParaRPr>
          </a:p>
        </p:txBody>
      </p:sp>
      <p:graphicFrame>
        <p:nvGraphicFramePr>
          <p:cNvPr id="2" name="表格 1"/>
          <p:cNvGraphicFramePr/>
          <p:nvPr/>
        </p:nvGraphicFramePr>
        <p:xfrm>
          <a:off x="331470" y="1754505"/>
          <a:ext cx="8538210" cy="3836035"/>
        </p:xfrm>
        <a:graphic>
          <a:graphicData uri="http://schemas.openxmlformats.org/drawingml/2006/table">
            <a:tbl>
              <a:tblPr firstRow="1" bandRow="1">
                <a:tableStyleId>{5C22544A-7EE6-4342-B048-85BDC9FD1C3A}</a:tableStyleId>
              </a:tblPr>
              <a:tblGrid>
                <a:gridCol w="1292225"/>
                <a:gridCol w="2164080"/>
                <a:gridCol w="2498090"/>
                <a:gridCol w="1291590"/>
                <a:gridCol w="1292225"/>
              </a:tblGrid>
              <a:tr h="807085">
                <a:tc>
                  <a:txBody>
                    <a:bodyPr/>
                    <a:lstStyle/>
                    <a:p>
                      <a:pPr indent="0" algn="ctr">
                        <a:buNone/>
                      </a:pPr>
                      <a:r>
                        <a:rPr lang="zh-CN" sz="1400" b="0">
                          <a:solidFill>
                            <a:srgbClr val="000000"/>
                          </a:solidFill>
                          <a:latin typeface="Arial" panose="020B0604020202020204" pitchFamily="34" charset="0"/>
                          <a:ea typeface="华文新魏" panose="02010800040101010101" pitchFamily="2" charset="-122"/>
                        </a:rPr>
                        <a:t>日期</a:t>
                      </a:r>
                      <a:endParaRPr lang="en-US" altLang="en-US" sz="1400" b="0">
                        <a:solidFill>
                          <a:srgbClr val="000000"/>
                        </a:solidFill>
                        <a:latin typeface="华文新魏" panose="02010800040101010101" pitchFamily="2" charset="-122"/>
                      </a:endParaRPr>
                    </a:p>
                  </a:txBody>
                  <a:tcPr marL="12700" marR="12700" marT="12700" anchor="ctr">
                    <a:lnL w="1270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chemeClr val="accent2">
                        <a:lumMod val="60000"/>
                        <a:lumOff val="40000"/>
                      </a:schemeClr>
                    </a:solidFill>
                  </a:tcPr>
                </a:tc>
                <a:tc>
                  <a:txBody>
                    <a:bodyPr/>
                    <a:lstStyle/>
                    <a:p>
                      <a:pPr indent="0" algn="ctr">
                        <a:buNone/>
                      </a:pPr>
                      <a:r>
                        <a:rPr lang="zh-CN" sz="1400" b="0">
                          <a:solidFill>
                            <a:srgbClr val="000000"/>
                          </a:solidFill>
                          <a:latin typeface="Arial" panose="020B0604020202020204" pitchFamily="34" charset="0"/>
                          <a:ea typeface="华文新魏" panose="02010800040101010101" pitchFamily="2" charset="-122"/>
                        </a:rPr>
                        <a:t>标的企业</a:t>
                      </a:r>
                      <a:endParaRPr lang="en-US" altLang="en-US" sz="1400" b="0">
                        <a:solidFill>
                          <a:srgbClr val="000000"/>
                        </a:solidFill>
                        <a:latin typeface="华文新魏" panose="0201080004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chemeClr val="accent2">
                        <a:lumMod val="60000"/>
                        <a:lumOff val="40000"/>
                      </a:schemeClr>
                    </a:solidFill>
                  </a:tcPr>
                </a:tc>
                <a:tc>
                  <a:txBody>
                    <a:bodyPr/>
                    <a:lstStyle/>
                    <a:p>
                      <a:pPr indent="0" algn="ctr">
                        <a:buNone/>
                      </a:pPr>
                      <a:r>
                        <a:rPr lang="zh-CN" sz="1400" b="0">
                          <a:solidFill>
                            <a:srgbClr val="000000"/>
                          </a:solidFill>
                          <a:latin typeface="Arial" panose="020B0604020202020204" pitchFamily="34" charset="0"/>
                          <a:ea typeface="华文新魏" panose="02010800040101010101" pitchFamily="2" charset="-122"/>
                        </a:rPr>
                        <a:t>购买方</a:t>
                      </a:r>
                      <a:endParaRPr lang="en-US" altLang="en-US" sz="1400" b="0">
                        <a:solidFill>
                          <a:srgbClr val="000000"/>
                        </a:solidFill>
                        <a:latin typeface="华文新魏" panose="0201080004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chemeClr val="accent2">
                        <a:lumMod val="60000"/>
                        <a:lumOff val="40000"/>
                      </a:schemeClr>
                    </a:solidFill>
                  </a:tcPr>
                </a:tc>
                <a:tc>
                  <a:txBody>
                    <a:bodyPr/>
                    <a:lstStyle/>
                    <a:p>
                      <a:pPr indent="0" algn="ctr">
                        <a:buNone/>
                      </a:pPr>
                      <a:r>
                        <a:rPr lang="zh-CN" sz="1400" b="0">
                          <a:solidFill>
                            <a:srgbClr val="000000"/>
                          </a:solidFill>
                          <a:latin typeface="Arial" panose="020B0604020202020204" pitchFamily="34" charset="0"/>
                          <a:ea typeface="华文新魏" panose="02010800040101010101" pitchFamily="2" charset="-122"/>
                        </a:rPr>
                        <a:t>金额</a:t>
                      </a:r>
                      <a:endParaRPr lang="en-US" altLang="en-US" sz="1400" b="0">
                        <a:solidFill>
                          <a:srgbClr val="000000"/>
                        </a:solidFill>
                        <a:latin typeface="华文新魏" panose="0201080004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chemeClr val="accent2">
                        <a:lumMod val="60000"/>
                        <a:lumOff val="40000"/>
                      </a:schemeClr>
                    </a:solidFill>
                  </a:tcPr>
                </a:tc>
                <a:tc>
                  <a:txBody>
                    <a:bodyPr/>
                    <a:lstStyle/>
                    <a:p>
                      <a:pPr indent="0" algn="ctr">
                        <a:buNone/>
                      </a:pPr>
                      <a:r>
                        <a:rPr lang="zh-CN" sz="1400" b="0">
                          <a:solidFill>
                            <a:srgbClr val="000000"/>
                          </a:solidFill>
                          <a:latin typeface="Arial" panose="020B0604020202020204" pitchFamily="34" charset="0"/>
                          <a:ea typeface="华文新魏" panose="02010800040101010101" pitchFamily="2" charset="-122"/>
                        </a:rPr>
                        <a:t>进行状态</a:t>
                      </a:r>
                      <a:endParaRPr lang="en-US" altLang="en-US" sz="1400" b="0">
                        <a:solidFill>
                          <a:srgbClr val="000000"/>
                        </a:solidFill>
                        <a:latin typeface="华文新魏" panose="02010800040101010101" pitchFamily="2" charset="-122"/>
                      </a:endParaRPr>
                    </a:p>
                  </a:txBody>
                  <a:tcPr marL="12700" marR="12700" marT="12700" anchor="ct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chemeClr val="accent2">
                        <a:lumMod val="60000"/>
                        <a:lumOff val="40000"/>
                      </a:schemeClr>
                    </a:solidFill>
                  </a:tcPr>
                </a:tc>
              </a:tr>
              <a:tr h="495935">
                <a:tc>
                  <a:txBody>
                    <a:bodyPr/>
                    <a:lstStyle/>
                    <a:p>
                      <a:pPr indent="0" algn="ctr">
                        <a:buNone/>
                      </a:pPr>
                      <a:r>
                        <a:rPr lang="en-US" sz="1400" b="0">
                          <a:solidFill>
                            <a:srgbClr val="000000"/>
                          </a:solidFill>
                          <a:latin typeface="华文新魏" panose="02010800040101010101" pitchFamily="2" charset="-122"/>
                        </a:rPr>
                        <a:t>2019-06-03</a:t>
                      </a:r>
                      <a:endParaRPr lang="en-US" altLang="en-US" sz="1400" b="0">
                        <a:solidFill>
                          <a:srgbClr val="000000"/>
                        </a:solidFill>
                        <a:latin typeface="华文新魏" panose="0201080004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cs typeface="仿宋" panose="02010609060101010101" charset="-122"/>
                        </a:rPr>
                        <a:t>紫光联盛100%股权</a:t>
                      </a:r>
                      <a:endParaRPr lang="zh-CN" altLang="en-US" sz="14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cs typeface="仿宋" panose="02010609060101010101" charset="-122"/>
                        </a:rPr>
                        <a:t>紫光国微(002049.SZ)</a:t>
                      </a:r>
                      <a:endParaRPr lang="zh-CN" altLang="en-US" sz="14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anchor="ct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cs typeface="仿宋" panose="02010609060101010101" charset="-122"/>
                        </a:rPr>
                        <a:t>180亿</a:t>
                      </a:r>
                      <a:endParaRPr lang="zh-CN" altLang="en-US" sz="14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rPr>
                        <a:t>董事会预案</a:t>
                      </a:r>
                      <a:endParaRPr lang="zh-CN" altLang="en-US" sz="1400" b="0">
                        <a:solidFill>
                          <a:srgbClr val="000000"/>
                        </a:solidFill>
                        <a:latin typeface="仿宋" panose="02010609060101010101" charset="-122"/>
                        <a:ea typeface="仿宋" panose="02010609060101010101"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752475">
                <a:tc>
                  <a:txBody>
                    <a:bodyPr/>
                    <a:lstStyle/>
                    <a:p>
                      <a:pPr indent="0" algn="ctr">
                        <a:buNone/>
                      </a:pPr>
                      <a:r>
                        <a:rPr lang="en-US" sz="1400" b="0">
                          <a:solidFill>
                            <a:srgbClr val="000000"/>
                          </a:solidFill>
                          <a:latin typeface="华文新魏" panose="02010800040101010101" pitchFamily="2" charset="-122"/>
                        </a:rPr>
                        <a:t>2019-06-04</a:t>
                      </a:r>
                      <a:endParaRPr lang="en-US" altLang="en-US" sz="1400" b="0">
                        <a:solidFill>
                          <a:srgbClr val="000000"/>
                        </a:solidFill>
                        <a:latin typeface="华文新魏" panose="0201080004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cs typeface="仿宋" panose="02010609060101010101" charset="-122"/>
                        </a:rPr>
                        <a:t>中策海潮27.50%股权;中策橡胶12.91%股权</a:t>
                      </a:r>
                      <a:endParaRPr lang="zh-CN" altLang="en-US" sz="14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cs typeface="仿宋" panose="02010609060101010101" charset="-122"/>
                        </a:rPr>
                        <a:t>巨星科技(002444.SZ)</a:t>
                      </a:r>
                      <a:endParaRPr lang="zh-CN" altLang="en-US" sz="14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anchor="ct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cs typeface="仿宋" panose="02010609060101010101" charset="-122"/>
                        </a:rPr>
                        <a:t>68.98亿</a:t>
                      </a:r>
                      <a:endParaRPr lang="zh-CN" altLang="en-US" sz="14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rPr>
                        <a:t>董事会预案</a:t>
                      </a:r>
                      <a:endParaRPr lang="zh-CN" altLang="en-US" sz="1400" b="0">
                        <a:solidFill>
                          <a:srgbClr val="000000"/>
                        </a:solidFill>
                        <a:latin typeface="仿宋" panose="02010609060101010101" charset="-122"/>
                        <a:ea typeface="仿宋" panose="02010609060101010101"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807085">
                <a:tc>
                  <a:txBody>
                    <a:bodyPr/>
                    <a:lstStyle/>
                    <a:p>
                      <a:pPr indent="0" algn="ctr">
                        <a:buNone/>
                      </a:pPr>
                      <a:r>
                        <a:rPr lang="en-US" sz="1400" b="0">
                          <a:solidFill>
                            <a:srgbClr val="000000"/>
                          </a:solidFill>
                          <a:latin typeface="华文新魏" panose="02010800040101010101" pitchFamily="2" charset="-122"/>
                        </a:rPr>
                        <a:t>2019-06-04</a:t>
                      </a:r>
                      <a:endParaRPr lang="en-US" altLang="en-US" sz="1400" b="0">
                        <a:solidFill>
                          <a:srgbClr val="000000"/>
                        </a:solidFill>
                        <a:latin typeface="华文新魏" panose="0201080004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cs typeface="仿宋" panose="02010609060101010101" charset="-122"/>
                        </a:rPr>
                        <a:t>中策海潮27.50%股权;中策橡胶12.91%股权</a:t>
                      </a:r>
                      <a:endParaRPr lang="zh-CN" altLang="en-US" sz="14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cs typeface="仿宋" panose="02010609060101010101" charset="-122"/>
                        </a:rPr>
                        <a:t>杭叉集团(603298.SHN,603298.SH)</a:t>
                      </a:r>
                      <a:endParaRPr lang="zh-CN" altLang="en-US" sz="14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anchor="ct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cs typeface="仿宋" panose="02010609060101010101" charset="-122"/>
                        </a:rPr>
                        <a:t>68.98亿</a:t>
                      </a:r>
                      <a:endParaRPr lang="zh-CN" altLang="en-US" sz="14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rPr>
                        <a:t>董事会预案</a:t>
                      </a:r>
                      <a:endParaRPr lang="zh-CN" altLang="en-US" sz="1400" b="0">
                        <a:solidFill>
                          <a:srgbClr val="000000"/>
                        </a:solidFill>
                        <a:latin typeface="仿宋" panose="02010609060101010101" charset="-122"/>
                        <a:ea typeface="仿宋" panose="02010609060101010101"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77520">
                <a:tc>
                  <a:txBody>
                    <a:bodyPr/>
                    <a:lstStyle/>
                    <a:p>
                      <a:pPr indent="0" algn="ctr">
                        <a:buNone/>
                      </a:pPr>
                      <a:r>
                        <a:rPr lang="en-US" sz="1400" b="0">
                          <a:solidFill>
                            <a:srgbClr val="000000"/>
                          </a:solidFill>
                          <a:latin typeface="华文新魏" panose="02010800040101010101" pitchFamily="2" charset="-122"/>
                        </a:rPr>
                        <a:t>2019-06-13</a:t>
                      </a:r>
                      <a:endParaRPr lang="en-US" altLang="en-US" sz="1400" b="0">
                        <a:solidFill>
                          <a:srgbClr val="000000"/>
                        </a:solidFill>
                        <a:latin typeface="华文新魏" panose="0201080004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cs typeface="仿宋" panose="02010609060101010101" charset="-122"/>
                        </a:rPr>
                        <a:t>新立钛业30.29%股权</a:t>
                      </a:r>
                      <a:endParaRPr lang="zh-CN" altLang="en-US" sz="14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cs typeface="仿宋" panose="02010609060101010101" charset="-122"/>
                        </a:rPr>
                        <a:t>龙蟒佰利联(002601.SZ)</a:t>
                      </a:r>
                      <a:endParaRPr lang="zh-CN" altLang="en-US" sz="14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anchor="ct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cs typeface="仿宋" panose="02010609060101010101" charset="-122"/>
                        </a:rPr>
                        <a:t>52.72亿</a:t>
                      </a:r>
                      <a:endParaRPr lang="zh-CN" altLang="en-US" sz="14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rPr>
                        <a:t>完成</a:t>
                      </a:r>
                      <a:endParaRPr lang="zh-CN" altLang="en-US" sz="1400" b="0">
                        <a:solidFill>
                          <a:srgbClr val="000000"/>
                        </a:solidFill>
                        <a:latin typeface="仿宋" panose="02010609060101010101" charset="-122"/>
                        <a:ea typeface="仿宋" panose="02010609060101010101"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5935">
                <a:tc>
                  <a:txBody>
                    <a:bodyPr/>
                    <a:lstStyle/>
                    <a:p>
                      <a:pPr indent="0" algn="ctr">
                        <a:buNone/>
                      </a:pPr>
                      <a:r>
                        <a:rPr lang="en-US" sz="1400" b="0">
                          <a:solidFill>
                            <a:srgbClr val="000000"/>
                          </a:solidFill>
                          <a:latin typeface="华文新魏" panose="02010800040101010101" pitchFamily="2" charset="-122"/>
                        </a:rPr>
                        <a:t>2019-06-24</a:t>
                      </a:r>
                      <a:endParaRPr lang="en-US" altLang="en-US" sz="1400" b="0">
                        <a:solidFill>
                          <a:srgbClr val="000000"/>
                        </a:solidFill>
                        <a:latin typeface="华文新魏" panose="0201080004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cs typeface="仿宋" panose="02010609060101010101" charset="-122"/>
                        </a:rPr>
                        <a:t>家乐福中国80%股权</a:t>
                      </a:r>
                      <a:endParaRPr lang="zh-CN" altLang="en-US" sz="14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cs typeface="仿宋" panose="02010609060101010101" charset="-122"/>
                        </a:rPr>
                        <a:t>苏宁易购(002024.SZ)</a:t>
                      </a:r>
                      <a:endParaRPr lang="zh-CN" altLang="en-US" sz="14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anchor="ct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cs typeface="仿宋" panose="02010609060101010101" charset="-122"/>
                        </a:rPr>
                        <a:t>48亿</a:t>
                      </a:r>
                      <a:endParaRPr lang="zh-CN" altLang="en-US" sz="14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400" b="0">
                          <a:solidFill>
                            <a:srgbClr val="000000"/>
                          </a:solidFill>
                          <a:latin typeface="仿宋" panose="02010609060101010101" charset="-122"/>
                          <a:ea typeface="仿宋" panose="02010609060101010101" charset="-122"/>
                        </a:rPr>
                        <a:t>董事会预案</a:t>
                      </a:r>
                      <a:endParaRPr lang="zh-CN" altLang="en-US" sz="1400" b="0">
                        <a:solidFill>
                          <a:srgbClr val="000000"/>
                        </a:solidFill>
                        <a:latin typeface="仿宋" panose="02010609060101010101" charset="-122"/>
                        <a:ea typeface="仿宋" panose="02010609060101010101"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703972" y="989315"/>
            <a:ext cx="2482389" cy="369870"/>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新三板市场概况</a:t>
              </a:r>
              <a:endParaRPr lang="zh-CN" altLang="en-US" dirty="0">
                <a:latin typeface="微软雅黑" panose="020B0503020204020204" pitchFamily="34" charset="-122"/>
                <a:ea typeface="微软雅黑" panose="020B0503020204020204" pitchFamily="34" charset="-122"/>
              </a:endParaRP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338885" y="1484903"/>
            <a:ext cx="1172437" cy="940010"/>
            <a:chOff x="415341" y="1328632"/>
            <a:chExt cx="1172437" cy="837775"/>
          </a:xfrm>
        </p:grpSpPr>
        <p:grpSp>
          <p:nvGrpSpPr>
            <p:cNvPr id="6" name="组合 5"/>
            <p:cNvGrpSpPr/>
            <p:nvPr/>
          </p:nvGrpSpPr>
          <p:grpSpPr>
            <a:xfrm>
              <a:off x="415341" y="1328632"/>
              <a:ext cx="1172437" cy="666419"/>
              <a:chOff x="539468" y="1205342"/>
              <a:chExt cx="1172437" cy="666419"/>
            </a:xfrm>
          </p:grpSpPr>
          <p:sp>
            <p:nvSpPr>
              <p:cNvPr id="8" name="文本框 7"/>
              <p:cNvSpPr txBox="1"/>
              <p:nvPr/>
            </p:nvSpPr>
            <p:spPr>
              <a:xfrm>
                <a:off x="539468" y="1205342"/>
                <a:ext cx="1031051" cy="261610"/>
              </a:xfrm>
              <a:prstGeom prst="rect">
                <a:avLst/>
              </a:prstGeom>
              <a:noFill/>
            </p:spPr>
            <p:txBody>
              <a:bodyPr wrap="none" rtlCol="0">
                <a:spAutoFit/>
              </a:bodyPr>
              <a:lstStyle/>
              <a:p>
                <a:r>
                  <a:rPr lang="zh-CN" altLang="en-US" sz="1100" dirty="0">
                    <a:latin typeface="微软雅黑" panose="020B0503020204020204" pitchFamily="34" charset="-122"/>
                    <a:ea typeface="微软雅黑" panose="020B0503020204020204" pitchFamily="34" charset="-122"/>
                  </a:rPr>
                  <a:t>挂牌企业总数</a:t>
                </a:r>
                <a:endParaRPr lang="zh-CN" altLang="en-US" sz="1100" dirty="0">
                  <a:latin typeface="微软雅黑" panose="020B0503020204020204" pitchFamily="34" charset="-122"/>
                  <a:ea typeface="微软雅黑" panose="020B0503020204020204" pitchFamily="34" charset="-122"/>
                </a:endParaRPr>
              </a:p>
            </p:txBody>
          </p:sp>
          <p:sp>
            <p:nvSpPr>
              <p:cNvPr id="9" name="文本框 8"/>
              <p:cNvSpPr txBox="1"/>
              <p:nvPr/>
            </p:nvSpPr>
            <p:spPr>
              <a:xfrm>
                <a:off x="1386175" y="1608745"/>
                <a:ext cx="325730"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家</a:t>
                </a:r>
                <a:endParaRPr lang="zh-CN" altLang="en-US" dirty="0"/>
              </a:p>
            </p:txBody>
          </p:sp>
          <p:sp>
            <p:nvSpPr>
              <p:cNvPr id="10" name="文本框 9"/>
              <p:cNvSpPr txBox="1"/>
              <p:nvPr/>
            </p:nvSpPr>
            <p:spPr>
              <a:xfrm>
                <a:off x="612365" y="1461456"/>
                <a:ext cx="861060" cy="410305"/>
              </a:xfrm>
              <a:prstGeom prst="rect">
                <a:avLst/>
              </a:prstGeom>
              <a:noFill/>
            </p:spPr>
            <p:txBody>
              <a:bodyPr wrap="none" rtlCol="0">
                <a:spAutoFit/>
              </a:bodyPr>
              <a:lstStyle/>
              <a:p>
                <a:r>
                  <a:rPr lang="en-US" altLang="zh-CN" sz="2400" b="1" dirty="0">
                    <a:solidFill>
                      <a:srgbClr val="FF0000"/>
                    </a:solidFill>
                    <a:latin typeface="Arial" panose="020B0604020202020204" pitchFamily="34" charset="0"/>
                    <a:cs typeface="Arial" panose="020B0604020202020204" pitchFamily="34" charset="0"/>
                  </a:rPr>
                  <a:t>9</a:t>
                </a:r>
                <a:r>
                  <a:rPr lang="en-US" sz="2400" b="1" dirty="0">
                    <a:solidFill>
                      <a:srgbClr val="FF0000"/>
                    </a:solidFill>
                    <a:latin typeface="Arial" panose="020B0604020202020204" pitchFamily="34" charset="0"/>
                    <a:cs typeface="Arial" panose="020B0604020202020204" pitchFamily="34" charset="0"/>
                  </a:rPr>
                  <a:t>921</a:t>
                </a:r>
                <a:endParaRPr lang="en-US" sz="2400" b="1" dirty="0">
                  <a:solidFill>
                    <a:srgbClr val="FF0000"/>
                  </a:solidFill>
                  <a:latin typeface="Arial" panose="020B0604020202020204" pitchFamily="34" charset="0"/>
                  <a:cs typeface="Arial" panose="020B0604020202020204" pitchFamily="34" charset="0"/>
                </a:endParaRPr>
              </a:p>
            </p:txBody>
          </p:sp>
        </p:grpSp>
        <p:sp>
          <p:nvSpPr>
            <p:cNvPr id="7" name="文本框 6"/>
            <p:cNvSpPr txBox="1"/>
            <p:nvPr/>
          </p:nvSpPr>
          <p:spPr>
            <a:xfrm>
              <a:off x="964710" y="1893059"/>
              <a:ext cx="440055" cy="273348"/>
            </a:xfrm>
            <a:prstGeom prst="rect">
              <a:avLst/>
            </a:prstGeom>
            <a:noFill/>
          </p:spPr>
          <p:txBody>
            <a:bodyPr wrap="none" rtlCol="0">
              <a:spAutoFit/>
            </a:bodyPr>
            <a:lstStyle/>
            <a:p>
              <a:r>
                <a:rPr lang="en-US" altLang="zh-CN" sz="1400" b="1" dirty="0">
                  <a:solidFill>
                    <a:srgbClr val="00B050"/>
                  </a:solidFill>
                  <a:latin typeface="Arial" panose="020B0604020202020204" pitchFamily="34" charset="0"/>
                  <a:cs typeface="Arial" panose="020B0604020202020204" pitchFamily="34" charset="0"/>
                </a:rPr>
                <a:t>-76</a:t>
              </a:r>
              <a:endParaRPr lang="zh-CN" altLang="en-US" sz="1400" b="1" dirty="0">
                <a:solidFill>
                  <a:srgbClr val="00B050"/>
                </a:solidFill>
                <a:latin typeface="Arial" panose="020B0604020202020204" pitchFamily="34" charset="0"/>
                <a:cs typeface="Arial" panose="020B0604020202020204" pitchFamily="34" charset="0"/>
              </a:endParaRPr>
            </a:p>
          </p:txBody>
        </p:sp>
      </p:grpSp>
      <p:grpSp>
        <p:nvGrpSpPr>
          <p:cNvPr id="11" name="组合 10"/>
          <p:cNvGrpSpPr/>
          <p:nvPr/>
        </p:nvGrpSpPr>
        <p:grpSpPr>
          <a:xfrm>
            <a:off x="2842503" y="1480603"/>
            <a:ext cx="1995494" cy="982143"/>
            <a:chOff x="1918959" y="1157696"/>
            <a:chExt cx="1995494" cy="982143"/>
          </a:xfrm>
        </p:grpSpPr>
        <p:sp>
          <p:nvSpPr>
            <p:cNvPr id="12" name="矩形: 对角圆角 11"/>
            <p:cNvSpPr/>
            <p:nvPr/>
          </p:nvSpPr>
          <p:spPr>
            <a:xfrm>
              <a:off x="1918959" y="1419307"/>
              <a:ext cx="953847" cy="679755"/>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92</a:t>
              </a:r>
              <a:r>
                <a:rPr lang="en-US" b="1" dirty="0">
                  <a:solidFill>
                    <a:schemeClr val="tx1"/>
                  </a:solidFill>
                  <a:latin typeface="Arial" panose="020B0604020202020204" pitchFamily="34" charset="0"/>
                  <a:cs typeface="Arial" panose="020B0604020202020204" pitchFamily="34" charset="0"/>
                </a:rPr>
                <a:t>25</a:t>
              </a:r>
              <a:endParaRPr lang="en-US" b="1" dirty="0">
                <a:solidFill>
                  <a:schemeClr val="tx1"/>
                </a:solidFill>
                <a:latin typeface="Arial" panose="020B0604020202020204" pitchFamily="34" charset="0"/>
                <a:cs typeface="Arial" panose="020B0604020202020204" pitchFamily="34" charset="0"/>
              </a:endParaRPr>
            </a:p>
          </p:txBody>
        </p:sp>
        <p:sp>
          <p:nvSpPr>
            <p:cNvPr id="13" name="矩形: 对角圆角 12"/>
            <p:cNvSpPr/>
            <p:nvPr/>
          </p:nvSpPr>
          <p:spPr>
            <a:xfrm>
              <a:off x="2896452" y="1392157"/>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696</a:t>
              </a:r>
              <a:endParaRPr lang="zh-CN" altLang="en-US" b="1" dirty="0">
                <a:solidFill>
                  <a:schemeClr val="tx1"/>
                </a:solidFill>
                <a:latin typeface="Arial" panose="020B0604020202020204" pitchFamily="34" charset="0"/>
                <a:cs typeface="Arial" panose="020B0604020202020204" pitchFamily="34" charset="0"/>
              </a:endParaRPr>
            </a:p>
          </p:txBody>
        </p:sp>
        <p:sp>
          <p:nvSpPr>
            <p:cNvPr id="14" name="文本框 13"/>
            <p:cNvSpPr txBox="1"/>
            <p:nvPr/>
          </p:nvSpPr>
          <p:spPr>
            <a:xfrm>
              <a:off x="2389259" y="1157696"/>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市场分层分布</a:t>
              </a:r>
              <a:endParaRPr lang="zh-CN" altLang="en-US" dirty="0"/>
            </a:p>
          </p:txBody>
        </p:sp>
        <p:sp>
          <p:nvSpPr>
            <p:cNvPr id="15" name="文本框 14"/>
            <p:cNvSpPr txBox="1"/>
            <p:nvPr/>
          </p:nvSpPr>
          <p:spPr>
            <a:xfrm>
              <a:off x="3422010" y="1862840"/>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创新</a:t>
              </a:r>
              <a:endParaRPr lang="zh-CN" altLang="en-US" sz="1200" b="1" dirty="0">
                <a:latin typeface="微软雅黑" panose="020B0503020204020204" pitchFamily="34" charset="-122"/>
                <a:ea typeface="微软雅黑" panose="020B0503020204020204" pitchFamily="34" charset="-122"/>
              </a:endParaRPr>
            </a:p>
          </p:txBody>
        </p:sp>
        <p:sp>
          <p:nvSpPr>
            <p:cNvPr id="16" name="文本框 15"/>
            <p:cNvSpPr txBox="1"/>
            <p:nvPr/>
          </p:nvSpPr>
          <p:spPr>
            <a:xfrm>
              <a:off x="2452878" y="1850444"/>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基础</a:t>
              </a:r>
              <a:endParaRPr lang="zh-CN" altLang="en-US" sz="1200" b="1" dirty="0">
                <a:latin typeface="微软雅黑" panose="020B0503020204020204" pitchFamily="34" charset="-122"/>
                <a:ea typeface="微软雅黑" panose="020B0503020204020204" pitchFamily="34" charset="-122"/>
              </a:endParaRPr>
            </a:p>
          </p:txBody>
        </p:sp>
      </p:grpSp>
      <p:sp>
        <p:nvSpPr>
          <p:cNvPr id="24"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新三板</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sp>
        <p:nvSpPr>
          <p:cNvPr id="28" name="文本框 27"/>
          <p:cNvSpPr txBox="1"/>
          <p:nvPr/>
        </p:nvSpPr>
        <p:spPr>
          <a:xfrm>
            <a:off x="703972" y="5572050"/>
            <a:ext cx="7736055" cy="829945"/>
          </a:xfrm>
          <a:prstGeom prst="rect">
            <a:avLst/>
          </a:prstGeom>
          <a:noFill/>
        </p:spPr>
        <p:txBody>
          <a:bodyPr wrap="square" rtlCol="0">
            <a:spAutoFit/>
          </a:bodyPr>
          <a:lstStyle/>
          <a:p>
            <a:pPr algn="just" defTabSz="914400"/>
            <a:r>
              <a:rPr lang="zh-CN" altLang="en-US" sz="1400" dirty="0">
                <a:solidFill>
                  <a:prstClr val="black"/>
                </a:solidFill>
                <a:latin typeface="微软雅黑" panose="020B0503020204020204" pitchFamily="34" charset="-122"/>
                <a:ea typeface="微软雅黑" panose="020B0503020204020204" pitchFamily="34" charset="-122"/>
              </a:rPr>
              <a:t>      </a:t>
            </a:r>
            <a:r>
              <a:rPr lang="en-US" altLang="zh-CN" sz="1400" dirty="0">
                <a:solidFill>
                  <a:prstClr val="black"/>
                </a:solidFill>
                <a:latin typeface="微软雅黑" panose="020B0503020204020204" pitchFamily="34" charset="-122"/>
                <a:ea typeface="微软雅黑" panose="020B0503020204020204" pitchFamily="34" charset="-122"/>
              </a:rPr>
              <a:t>6</a:t>
            </a:r>
            <a:r>
              <a:rPr lang="zh-CN" altLang="en-US" sz="1400" dirty="0">
                <a:solidFill>
                  <a:prstClr val="black"/>
                </a:solidFill>
                <a:latin typeface="微软雅黑" panose="020B0503020204020204" pitchFamily="34" charset="-122"/>
                <a:ea typeface="微软雅黑" panose="020B0503020204020204" pitchFamily="34" charset="-122"/>
              </a:rPr>
              <a:t>月新三板挂牌企业总数净减少</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76</a:t>
            </a:r>
            <a:r>
              <a:rPr lang="zh-CN" altLang="en-US" sz="1400" dirty="0">
                <a:solidFill>
                  <a:prstClr val="black"/>
                </a:solidFill>
                <a:latin typeface="微软雅黑" panose="020B0503020204020204" pitchFamily="34" charset="-122"/>
                <a:ea typeface="微软雅黑" panose="020B0503020204020204" pitchFamily="34" charset="-122"/>
              </a:rPr>
              <a:t>家；按市场分布，基础层</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9225</a:t>
            </a:r>
            <a:r>
              <a:rPr lang="zh-CN" altLang="en-US" sz="1400" dirty="0">
                <a:solidFill>
                  <a:prstClr val="black"/>
                </a:solidFill>
                <a:latin typeface="微软雅黑" panose="020B0503020204020204" pitchFamily="34" charset="-122"/>
                <a:ea typeface="微软雅黑" panose="020B0503020204020204" pitchFamily="34" charset="-122"/>
              </a:rPr>
              <a:t>家，创新层</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696</a:t>
            </a:r>
            <a:r>
              <a:rPr lang="zh-CN" altLang="en-US" sz="1400" dirty="0">
                <a:solidFill>
                  <a:prstClr val="black"/>
                </a:solidFill>
                <a:latin typeface="微软雅黑" panose="020B0503020204020204" pitchFamily="34" charset="-122"/>
                <a:ea typeface="微软雅黑" panose="020B0503020204020204" pitchFamily="34" charset="-122"/>
              </a:rPr>
              <a:t>家；按转让方式分布，竞价交易</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9042</a:t>
            </a:r>
            <a:r>
              <a:rPr lang="zh-CN" altLang="en-US" sz="1400" dirty="0">
                <a:solidFill>
                  <a:prstClr val="black"/>
                </a:solidFill>
                <a:latin typeface="微软雅黑" panose="020B0503020204020204" pitchFamily="34" charset="-122"/>
                <a:ea typeface="微软雅黑" panose="020B0503020204020204" pitchFamily="34" charset="-122"/>
              </a:rPr>
              <a:t>家，做市交易</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879</a:t>
            </a:r>
            <a:r>
              <a:rPr lang="zh-CN" altLang="en-US" sz="1400" dirty="0">
                <a:solidFill>
                  <a:prstClr val="black"/>
                </a:solidFill>
                <a:latin typeface="微软雅黑" panose="020B0503020204020204" pitchFamily="34" charset="-122"/>
                <a:ea typeface="微软雅黑" panose="020B0503020204020204" pitchFamily="34" charset="-122"/>
              </a:rPr>
              <a:t>家。</a:t>
            </a:r>
            <a:endParaRPr lang="zh-CN" altLang="en-US" sz="1400" dirty="0">
              <a:solidFill>
                <a:prstClr val="black"/>
              </a:solidFill>
              <a:latin typeface="微软雅黑" panose="020B0503020204020204" pitchFamily="34" charset="-122"/>
              <a:ea typeface="微软雅黑" panose="020B0503020204020204" pitchFamily="34" charset="-122"/>
            </a:endParaRPr>
          </a:p>
        </p:txBody>
      </p:sp>
      <p:grpSp>
        <p:nvGrpSpPr>
          <p:cNvPr id="29" name="组合 28"/>
          <p:cNvGrpSpPr/>
          <p:nvPr/>
        </p:nvGrpSpPr>
        <p:grpSpPr>
          <a:xfrm>
            <a:off x="5246410" y="1468207"/>
            <a:ext cx="1995494" cy="982143"/>
            <a:chOff x="1918959" y="1157696"/>
            <a:chExt cx="1995494" cy="982143"/>
          </a:xfrm>
        </p:grpSpPr>
        <p:sp>
          <p:nvSpPr>
            <p:cNvPr id="30" name="矩形: 对角圆角 29"/>
            <p:cNvSpPr/>
            <p:nvPr/>
          </p:nvSpPr>
          <p:spPr>
            <a:xfrm>
              <a:off x="1918959" y="1419307"/>
              <a:ext cx="953847" cy="679755"/>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90</a:t>
              </a:r>
              <a:r>
                <a:rPr lang="en-US" b="1" dirty="0">
                  <a:solidFill>
                    <a:schemeClr val="tx1"/>
                  </a:solidFill>
                  <a:latin typeface="Arial" panose="020B0604020202020204" pitchFamily="34" charset="0"/>
                  <a:cs typeface="Arial" panose="020B0604020202020204" pitchFamily="34" charset="0"/>
                </a:rPr>
                <a:t>42</a:t>
              </a:r>
              <a:endParaRPr lang="en-US" b="1" dirty="0">
                <a:solidFill>
                  <a:schemeClr val="tx1"/>
                </a:solidFill>
                <a:latin typeface="Arial" panose="020B0604020202020204" pitchFamily="34" charset="0"/>
                <a:cs typeface="Arial" panose="020B0604020202020204" pitchFamily="34" charset="0"/>
              </a:endParaRPr>
            </a:p>
          </p:txBody>
        </p:sp>
        <p:sp>
          <p:nvSpPr>
            <p:cNvPr id="31" name="矩形: 对角圆角 30"/>
            <p:cNvSpPr/>
            <p:nvPr/>
          </p:nvSpPr>
          <p:spPr>
            <a:xfrm>
              <a:off x="2896452" y="1392157"/>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Arial" panose="020B0604020202020204" pitchFamily="34" charset="0"/>
                  <a:cs typeface="Arial" panose="020B0604020202020204" pitchFamily="34" charset="0"/>
                </a:rPr>
                <a:t>879</a:t>
              </a:r>
              <a:endParaRPr lang="en-US" b="1" dirty="0">
                <a:solidFill>
                  <a:schemeClr val="tx1"/>
                </a:solidFill>
                <a:latin typeface="Arial" panose="020B0604020202020204" pitchFamily="34" charset="0"/>
                <a:cs typeface="Arial" panose="020B0604020202020204" pitchFamily="34" charset="0"/>
              </a:endParaRPr>
            </a:p>
          </p:txBody>
        </p:sp>
        <p:sp>
          <p:nvSpPr>
            <p:cNvPr id="32" name="文本框 31"/>
            <p:cNvSpPr txBox="1"/>
            <p:nvPr/>
          </p:nvSpPr>
          <p:spPr>
            <a:xfrm>
              <a:off x="2389259" y="1157696"/>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转让方式分布</a:t>
              </a:r>
              <a:endParaRPr lang="zh-CN" altLang="en-US" dirty="0"/>
            </a:p>
          </p:txBody>
        </p:sp>
        <p:sp>
          <p:nvSpPr>
            <p:cNvPr id="33" name="文本框 32"/>
            <p:cNvSpPr txBox="1"/>
            <p:nvPr/>
          </p:nvSpPr>
          <p:spPr>
            <a:xfrm>
              <a:off x="3422010" y="1862840"/>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做市</a:t>
              </a:r>
              <a:endParaRPr lang="zh-CN" altLang="en-US" sz="1200" b="1" dirty="0">
                <a:latin typeface="微软雅黑" panose="020B0503020204020204" pitchFamily="34" charset="-122"/>
                <a:ea typeface="微软雅黑" panose="020B0503020204020204" pitchFamily="34" charset="-122"/>
              </a:endParaRPr>
            </a:p>
          </p:txBody>
        </p:sp>
        <p:sp>
          <p:nvSpPr>
            <p:cNvPr id="35" name="文本框 34"/>
            <p:cNvSpPr txBox="1"/>
            <p:nvPr/>
          </p:nvSpPr>
          <p:spPr>
            <a:xfrm>
              <a:off x="2144652" y="1850444"/>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集合竞价</a:t>
              </a:r>
              <a:endParaRPr lang="zh-CN" altLang="en-US" sz="1200" b="1" dirty="0">
                <a:latin typeface="微软雅黑" panose="020B0503020204020204" pitchFamily="34" charset="-122"/>
                <a:ea typeface="微软雅黑" panose="020B0503020204020204" pitchFamily="34" charset="-122"/>
              </a:endParaRPr>
            </a:p>
          </p:txBody>
        </p:sp>
      </p:grpSp>
      <p:pic>
        <p:nvPicPr>
          <p:cNvPr id="17" name="图片 16" descr="C:\Users\lenovo\Desktop\三板挂牌.png三板挂牌"/>
          <p:cNvPicPr>
            <a:picLocks noChangeAspect="1"/>
          </p:cNvPicPr>
          <p:nvPr/>
        </p:nvPicPr>
        <p:blipFill>
          <a:blip r:embed="rId1"/>
          <a:srcRect l="896" r="896"/>
          <a:stretch>
            <a:fillRect/>
          </a:stretch>
        </p:blipFill>
        <p:spPr>
          <a:xfrm>
            <a:off x="1305560" y="2424430"/>
            <a:ext cx="6219190" cy="3107055"/>
          </a:xfrm>
          <a:prstGeom prst="rect">
            <a:avLst/>
          </a:prstGeom>
        </p:spPr>
      </p:pic>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543025" y="1093108"/>
            <a:ext cx="2482389" cy="369870"/>
            <a:chOff x="7155445" y="740531"/>
            <a:chExt cx="3098164" cy="369870"/>
          </a:xfrm>
        </p:grpSpPr>
        <p:sp>
          <p:nvSpPr>
            <p:cNvPr id="4" name="矩形 3"/>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新三板摘挂牌概况</a:t>
              </a:r>
              <a:endParaRPr lang="zh-CN" altLang="en-US" dirty="0">
                <a:latin typeface="微软雅黑" panose="020B0503020204020204" pitchFamily="34" charset="-122"/>
                <a:ea typeface="微软雅黑" panose="020B0503020204020204" pitchFamily="34" charset="-122"/>
              </a:endParaRPr>
            </a:p>
          </p:txBody>
        </p:sp>
        <p:sp>
          <p:nvSpPr>
            <p:cNvPr id="5" name="等腰三角形 4"/>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p:cNvSpPr txBox="1"/>
          <p:nvPr/>
        </p:nvSpPr>
        <p:spPr>
          <a:xfrm>
            <a:off x="1581022" y="5018405"/>
            <a:ext cx="5981955" cy="1522095"/>
          </a:xfrm>
          <a:prstGeom prst="rect">
            <a:avLst/>
          </a:prstGeom>
          <a:noFill/>
        </p:spPr>
        <p:txBody>
          <a:bodyPr wrap="square" rtlCol="0">
            <a:spAutoFit/>
          </a:bodyPr>
          <a:lstStyle/>
          <a:p>
            <a:pPr algn="just" defTabSz="914400">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      </a:t>
            </a:r>
            <a:r>
              <a:rPr lang="en-US" altLang="zh-CN" sz="1400" dirty="0">
                <a:solidFill>
                  <a:prstClr val="black"/>
                </a:solidFill>
                <a:latin typeface="微软雅黑" panose="020B0503020204020204" pitchFamily="34" charset="-122"/>
                <a:ea typeface="微软雅黑" panose="020B0503020204020204" pitchFamily="34" charset="-122"/>
              </a:rPr>
              <a:t>6</a:t>
            </a:r>
            <a:r>
              <a:rPr lang="zh-CN" altLang="en-US" sz="1400" dirty="0">
                <a:solidFill>
                  <a:prstClr val="black"/>
                </a:solidFill>
                <a:latin typeface="微软雅黑" panose="020B0503020204020204" pitchFamily="34" charset="-122"/>
                <a:ea typeface="微软雅黑" panose="020B0503020204020204" pitchFamily="34" charset="-122"/>
              </a:rPr>
              <a:t>月新三板新挂牌企业总数与上月持平，摘牌数较上月有所上升，截止</a:t>
            </a:r>
            <a:r>
              <a:rPr lang="en-US" altLang="zh-CN" sz="1400" dirty="0">
                <a:solidFill>
                  <a:prstClr val="black"/>
                </a:solidFill>
                <a:latin typeface="微软雅黑" panose="020B0503020204020204" pitchFamily="34" charset="-122"/>
                <a:ea typeface="微软雅黑" panose="020B0503020204020204" pitchFamily="34" charset="-122"/>
              </a:rPr>
              <a:t>6</a:t>
            </a:r>
            <a:r>
              <a:rPr lang="zh-CN" altLang="en-US" sz="1400" dirty="0">
                <a:solidFill>
                  <a:prstClr val="black"/>
                </a:solidFill>
                <a:latin typeface="微软雅黑" panose="020B0503020204020204" pitchFamily="34" charset="-122"/>
                <a:ea typeface="微软雅黑" panose="020B0503020204020204" pitchFamily="34" charset="-122"/>
              </a:rPr>
              <a:t>月</a:t>
            </a:r>
            <a:r>
              <a:rPr lang="en-US" altLang="zh-CN" sz="1400" dirty="0">
                <a:solidFill>
                  <a:prstClr val="black"/>
                </a:solidFill>
                <a:latin typeface="微软雅黑" panose="020B0503020204020204" pitchFamily="34" charset="-122"/>
                <a:ea typeface="微软雅黑" panose="020B0503020204020204" pitchFamily="34" charset="-122"/>
              </a:rPr>
              <a:t>30</a:t>
            </a:r>
            <a:r>
              <a:rPr lang="zh-CN" altLang="en-US" sz="1400" dirty="0">
                <a:solidFill>
                  <a:prstClr val="black"/>
                </a:solidFill>
                <a:latin typeface="微软雅黑" panose="020B0503020204020204" pitchFamily="34" charset="-122"/>
                <a:ea typeface="微软雅黑" panose="020B0503020204020204" pitchFamily="34" charset="-122"/>
              </a:rPr>
              <a:t>日，挂牌企业总数为</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9921</a:t>
            </a:r>
            <a:r>
              <a:rPr lang="zh-CN" altLang="en-US" sz="1400" dirty="0">
                <a:solidFill>
                  <a:prstClr val="black"/>
                </a:solidFill>
                <a:latin typeface="微软雅黑" panose="020B0503020204020204" pitchFamily="34" charset="-122"/>
                <a:ea typeface="微软雅黑" panose="020B0503020204020204" pitchFamily="34" charset="-122"/>
              </a:rPr>
              <a:t>家，净减少</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76</a:t>
            </a:r>
            <a:r>
              <a:rPr lang="zh-CN" altLang="en-US" sz="1400" dirty="0">
                <a:solidFill>
                  <a:prstClr val="black"/>
                </a:solidFill>
                <a:latin typeface="微软雅黑" panose="020B0503020204020204" pitchFamily="34" charset="-122"/>
                <a:ea typeface="微软雅黑" panose="020B0503020204020204" pitchFamily="34" charset="-122"/>
              </a:rPr>
              <a:t>家。</a:t>
            </a:r>
            <a:r>
              <a:rPr lang="en-US" altLang="zh-CN" sz="1400" dirty="0">
                <a:solidFill>
                  <a:prstClr val="black"/>
                </a:solidFill>
                <a:latin typeface="微软雅黑" panose="020B0503020204020204" pitchFamily="34" charset="-122"/>
                <a:ea typeface="微软雅黑" panose="020B0503020204020204" pitchFamily="34" charset="-122"/>
              </a:rPr>
              <a:t>6</a:t>
            </a:r>
            <a:r>
              <a:rPr lang="zh-CN" altLang="en-US" sz="1400" dirty="0">
                <a:solidFill>
                  <a:prstClr val="black"/>
                </a:solidFill>
                <a:latin typeface="微软雅黑" panose="020B0503020204020204" pitchFamily="34" charset="-122"/>
                <a:ea typeface="微软雅黑" panose="020B0503020204020204" pitchFamily="34" charset="-122"/>
              </a:rPr>
              <a:t>月新增挂牌</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10</a:t>
            </a:r>
            <a:r>
              <a:rPr lang="zh-CN" altLang="en-US" sz="1400" dirty="0">
                <a:solidFill>
                  <a:prstClr val="black"/>
                </a:solidFill>
                <a:latin typeface="微软雅黑" panose="020B0503020204020204" pitchFamily="34" charset="-122"/>
                <a:ea typeface="微软雅黑" panose="020B0503020204020204" pitchFamily="34" charset="-122"/>
              </a:rPr>
              <a:t>家，摘牌</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86</a:t>
            </a:r>
            <a:r>
              <a:rPr lang="zh-CN" altLang="en-US" sz="1400" dirty="0">
                <a:solidFill>
                  <a:prstClr val="black"/>
                </a:solidFill>
                <a:latin typeface="微软雅黑" panose="020B0503020204020204" pitchFamily="34" charset="-122"/>
                <a:ea typeface="微软雅黑" panose="020B0503020204020204" pitchFamily="34" charset="-122"/>
              </a:rPr>
              <a:t>家。其中，转板摘牌</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5</a:t>
            </a:r>
            <a:r>
              <a:rPr lang="zh-CN" altLang="en-US" sz="1400" dirty="0">
                <a:solidFill>
                  <a:prstClr val="black"/>
                </a:solidFill>
                <a:latin typeface="微软雅黑" panose="020B0503020204020204" pitchFamily="34" charset="-122"/>
                <a:ea typeface="微软雅黑" panose="020B0503020204020204" pitchFamily="34" charset="-122"/>
              </a:rPr>
              <a:t>家。</a:t>
            </a:r>
            <a:endParaRPr lang="zh-CN" altLang="en-US" sz="1400" dirty="0">
              <a:solidFill>
                <a:prstClr val="black"/>
              </a:solidFill>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新三板</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pic>
        <p:nvPicPr>
          <p:cNvPr id="7" name="图片 6" descr="C:\Users\lenovo\Desktop\三板挂牌摘牌.png三板挂牌摘牌"/>
          <p:cNvPicPr>
            <a:picLocks noChangeAspect="1"/>
          </p:cNvPicPr>
          <p:nvPr/>
        </p:nvPicPr>
        <p:blipFill>
          <a:blip r:embed="rId1"/>
          <a:srcRect t="446" b="446"/>
          <a:stretch>
            <a:fillRect/>
          </a:stretch>
        </p:blipFill>
        <p:spPr>
          <a:xfrm>
            <a:off x="1691389" y="1506087"/>
            <a:ext cx="5761219" cy="3603048"/>
          </a:xfrm>
          <a:prstGeom prst="rect">
            <a:avLst/>
          </a:prstGeom>
        </p:spPr>
      </p:pic>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5945" y="124690"/>
            <a:ext cx="1275715" cy="460375"/>
          </a:xfrm>
          <a:prstGeom prst="rect">
            <a:avLst/>
          </a:prstGeom>
          <a:noFill/>
        </p:spPr>
        <p:txBody>
          <a:bodyPr wrap="none" rtlCol="0">
            <a:spAutoFit/>
          </a:bodyPr>
          <a:lstStyle/>
          <a:p>
            <a:r>
              <a:rPr lang="en-US" altLang="zh-CN" sz="2400" dirty="0">
                <a:solidFill>
                  <a:srgbClr val="000798"/>
                </a:solidFill>
                <a:latin typeface="微软雅黑" panose="020B0503020204020204" pitchFamily="34" charset="-122"/>
                <a:ea typeface="微软雅黑" panose="020B0503020204020204" pitchFamily="34" charset="-122"/>
                <a:cs typeface="+mj-cs"/>
              </a:rPr>
              <a:t>6</a:t>
            </a:r>
            <a:r>
              <a:rPr lang="zh-CN" altLang="en-US" sz="2400" dirty="0">
                <a:solidFill>
                  <a:srgbClr val="000798"/>
                </a:solidFill>
                <a:latin typeface="微软雅黑" panose="020B0503020204020204" pitchFamily="34" charset="-122"/>
                <a:ea typeface="微软雅黑" panose="020B0503020204020204" pitchFamily="34" charset="-122"/>
                <a:cs typeface="+mj-cs"/>
              </a:rPr>
              <a:t>月小结</a:t>
            </a:r>
            <a:endParaRPr lang="zh-CN" altLang="en-US" sz="2400" dirty="0">
              <a:solidFill>
                <a:srgbClr val="000798"/>
              </a:solidFill>
              <a:latin typeface="微软雅黑" panose="020B0503020204020204" pitchFamily="34" charset="-122"/>
              <a:ea typeface="微软雅黑" panose="020B0503020204020204" pitchFamily="34" charset="-122"/>
              <a:cs typeface="+mj-cs"/>
            </a:endParaRPr>
          </a:p>
        </p:txBody>
      </p:sp>
      <p:sp>
        <p:nvSpPr>
          <p:cNvPr id="3" name="文本框 2"/>
          <p:cNvSpPr txBox="1"/>
          <p:nvPr/>
        </p:nvSpPr>
        <p:spPr>
          <a:xfrm>
            <a:off x="904875" y="1554480"/>
            <a:ext cx="7552055" cy="4615815"/>
          </a:xfrm>
          <a:prstGeom prst="rect">
            <a:avLst/>
          </a:prstGeom>
          <a:noFill/>
        </p:spPr>
        <p:txBody>
          <a:bodyPr wrap="square" rtlCol="0">
            <a:spAutoFit/>
          </a:bodyPr>
          <a:lstStyle/>
          <a:p>
            <a:pPr>
              <a:lnSpc>
                <a:spcPct val="150000"/>
              </a:lnSpc>
            </a:pPr>
            <a:r>
              <a:rPr lang="en-US" altLang="zh-CN" sz="1400" dirty="0">
                <a:latin typeface="黑体" panose="02010609060101010101" pitchFamily="49" charset="-122"/>
                <a:ea typeface="黑体" panose="02010609060101010101" pitchFamily="49" charset="-122"/>
              </a:rPr>
              <a:t>	</a:t>
            </a:r>
            <a:r>
              <a:rPr lang="zh-CN" altLang="en-US" sz="1400" dirty="0">
                <a:latin typeface="黑体" panose="02010609060101010101" pitchFamily="49" charset="-122"/>
                <a:ea typeface="黑体" panose="02010609060101010101" pitchFamily="49" charset="-122"/>
              </a:rPr>
              <a:t>继</a:t>
            </a:r>
            <a:r>
              <a:rPr lang="en-US" altLang="zh-CN" sz="1400" dirty="0">
                <a:latin typeface="黑体" panose="02010609060101010101" pitchFamily="49" charset="-122"/>
                <a:ea typeface="黑体" panose="02010609060101010101" pitchFamily="49" charset="-122"/>
              </a:rPr>
              <a:t>5</a:t>
            </a:r>
            <a:r>
              <a:rPr lang="zh-CN" altLang="en-US" sz="1400" dirty="0">
                <a:latin typeface="黑体" panose="02010609060101010101" pitchFamily="49" charset="-122"/>
                <a:ea typeface="黑体" panose="02010609060101010101" pitchFamily="49" charset="-122"/>
              </a:rPr>
              <a:t>月一级市场出现了下滑之后，</a:t>
            </a:r>
            <a:r>
              <a:rPr lang="en-US" altLang="zh-CN" sz="1400" dirty="0">
                <a:latin typeface="黑体" panose="02010609060101010101" pitchFamily="49" charset="-122"/>
                <a:ea typeface="黑体" panose="02010609060101010101" pitchFamily="49" charset="-122"/>
              </a:rPr>
              <a:t>6</a:t>
            </a:r>
            <a:r>
              <a:rPr lang="zh-CN" altLang="en-US" sz="1400" dirty="0">
                <a:latin typeface="黑体" panose="02010609060101010101" pitchFamily="49" charset="-122"/>
                <a:ea typeface="黑体" panose="02010609060101010101" pitchFamily="49" charset="-122"/>
              </a:rPr>
              <a:t>月募集表现相对回暖，尽管基金募集数量基本持平，但金额为三个月来最高。纵观上半年，无论是新基金成立的数量还是规模，都是继</a:t>
            </a:r>
            <a:r>
              <a:rPr lang="en-US" altLang="zh-CN" sz="1400" dirty="0">
                <a:latin typeface="黑体" panose="02010609060101010101" pitchFamily="49" charset="-122"/>
                <a:ea typeface="黑体" panose="02010609060101010101" pitchFamily="49" charset="-122"/>
              </a:rPr>
              <a:t>2016</a:t>
            </a:r>
            <a:r>
              <a:rPr lang="zh-CN" altLang="en-US" sz="1400" dirty="0">
                <a:latin typeface="黑体" panose="02010609060101010101" pitchFamily="49" charset="-122"/>
                <a:ea typeface="黑体" panose="02010609060101010101" pitchFamily="49" charset="-122"/>
              </a:rPr>
              <a:t>年以来的新高。</a:t>
            </a:r>
            <a:endParaRPr lang="zh-CN" altLang="en-US" sz="1400" dirty="0">
              <a:latin typeface="黑体" panose="02010609060101010101" pitchFamily="49" charset="-122"/>
              <a:ea typeface="黑体" panose="02010609060101010101" pitchFamily="49" charset="-122"/>
            </a:endParaRPr>
          </a:p>
          <a:p>
            <a:pPr>
              <a:lnSpc>
                <a:spcPct val="150000"/>
              </a:lnSpc>
            </a:pPr>
            <a:endParaRPr lang="zh-CN" altLang="en-US" sz="1400" dirty="0">
              <a:latin typeface="黑体" panose="02010609060101010101" pitchFamily="49" charset="-122"/>
              <a:ea typeface="黑体" panose="02010609060101010101" pitchFamily="49" charset="-122"/>
            </a:endParaRPr>
          </a:p>
          <a:p>
            <a:pPr>
              <a:lnSpc>
                <a:spcPct val="150000"/>
              </a:lnSpc>
            </a:pPr>
            <a:r>
              <a:rPr lang="en-US" altLang="zh-CN" sz="1400" dirty="0">
                <a:latin typeface="黑体" panose="02010609060101010101" pitchFamily="49" charset="-122"/>
                <a:ea typeface="黑体" panose="02010609060101010101" pitchFamily="49" charset="-122"/>
              </a:rPr>
              <a:t>	</a:t>
            </a:r>
            <a:r>
              <a:rPr lang="zh-CN" altLang="en-US" sz="1400" dirty="0">
                <a:latin typeface="黑体" panose="02010609060101010101" pitchFamily="49" charset="-122"/>
                <a:ea typeface="黑体" panose="02010609060101010101" pitchFamily="49" charset="-122"/>
              </a:rPr>
              <a:t>投资方面，整体规模与数量都下降较多，市场趋于冷静。与市场相左得是，互联网与信息技术服务领域较上月减少</a:t>
            </a:r>
            <a:r>
              <a:rPr lang="en-US" altLang="zh-CN" sz="1400" dirty="0">
                <a:latin typeface="黑体" panose="02010609060101010101" pitchFamily="49" charset="-122"/>
                <a:ea typeface="黑体" panose="02010609060101010101" pitchFamily="49" charset="-122"/>
              </a:rPr>
              <a:t>28</a:t>
            </a:r>
            <a:r>
              <a:rPr lang="zh-CN" altLang="en-US" sz="1400" dirty="0">
                <a:latin typeface="黑体" panose="02010609060101010101" pitchFamily="49" charset="-122"/>
                <a:ea typeface="黑体" panose="02010609060101010101" pitchFamily="49" charset="-122"/>
              </a:rPr>
              <a:t>起，但投资金额增加了</a:t>
            </a:r>
            <a:r>
              <a:rPr lang="en-US" altLang="zh-CN" sz="1400" dirty="0">
                <a:latin typeface="黑体" panose="02010609060101010101" pitchFamily="49" charset="-122"/>
                <a:ea typeface="黑体" panose="02010609060101010101" pitchFamily="49" charset="-122"/>
              </a:rPr>
              <a:t>14.72</a:t>
            </a:r>
            <a:r>
              <a:rPr lang="zh-CN" altLang="en-US" sz="1400" dirty="0">
                <a:latin typeface="黑体" panose="02010609060101010101" pitchFamily="49" charset="-122"/>
                <a:ea typeface="黑体" panose="02010609060101010101" pitchFamily="49" charset="-122"/>
              </a:rPr>
              <a:t>亿元，该领域任为市场热点。</a:t>
            </a:r>
            <a:endParaRPr lang="zh-CN" altLang="en-US" sz="1400" dirty="0">
              <a:latin typeface="黑体" panose="02010609060101010101" pitchFamily="49" charset="-122"/>
              <a:ea typeface="黑体" panose="02010609060101010101" pitchFamily="49" charset="-122"/>
            </a:endParaRPr>
          </a:p>
          <a:p>
            <a:pPr>
              <a:lnSpc>
                <a:spcPct val="150000"/>
              </a:lnSpc>
            </a:pPr>
            <a:endParaRPr lang="zh-CN" altLang="en-US" sz="1400" dirty="0">
              <a:latin typeface="黑体" panose="02010609060101010101" pitchFamily="49" charset="-122"/>
              <a:ea typeface="黑体" panose="02010609060101010101" pitchFamily="49" charset="-122"/>
            </a:endParaRPr>
          </a:p>
          <a:p>
            <a:pPr>
              <a:lnSpc>
                <a:spcPct val="150000"/>
              </a:lnSpc>
            </a:pPr>
            <a:r>
              <a:rPr lang="zh-CN" altLang="en-US" sz="1400" dirty="0">
                <a:latin typeface="黑体" panose="02010609060101010101" pitchFamily="49" charset="-122"/>
                <a:ea typeface="黑体" panose="02010609060101010101" pitchFamily="49" charset="-122"/>
                <a:sym typeface="+mn-ea"/>
              </a:rPr>
              <a:t> </a:t>
            </a:r>
            <a:r>
              <a:rPr lang="en-US" altLang="zh-CN" sz="1400" dirty="0">
                <a:latin typeface="黑体" panose="02010609060101010101" pitchFamily="49" charset="-122"/>
                <a:ea typeface="黑体" panose="02010609060101010101" pitchFamily="49" charset="-122"/>
                <a:sym typeface="+mn-ea"/>
              </a:rPr>
              <a:t>	6</a:t>
            </a:r>
            <a:r>
              <a:rPr lang="zh-CN" altLang="en-US" sz="1400" dirty="0">
                <a:latin typeface="黑体" panose="02010609060101010101" pitchFamily="49" charset="-122"/>
                <a:ea typeface="黑体" panose="02010609060101010101" pitchFamily="49" charset="-122"/>
                <a:sym typeface="+mn-ea"/>
              </a:rPr>
              <a:t>月内地及香港</a:t>
            </a:r>
            <a:r>
              <a:rPr lang="en-US" altLang="zh-CN" sz="1400" dirty="0">
                <a:latin typeface="黑体" panose="02010609060101010101" pitchFamily="49" charset="-122"/>
                <a:ea typeface="黑体" panose="02010609060101010101" pitchFamily="49" charset="-122"/>
                <a:sym typeface="+mn-ea"/>
              </a:rPr>
              <a:t>IPO</a:t>
            </a:r>
            <a:r>
              <a:rPr lang="zh-CN" altLang="en-US" sz="1400" dirty="0">
                <a:latin typeface="黑体" panose="02010609060101010101" pitchFamily="49" charset="-122"/>
                <a:ea typeface="黑体" panose="02010609060101010101" pitchFamily="49" charset="-122"/>
                <a:sym typeface="+mn-ea"/>
              </a:rPr>
              <a:t>总数量较</a:t>
            </a:r>
            <a:r>
              <a:rPr lang="en-US" altLang="zh-CN" sz="1400" dirty="0">
                <a:latin typeface="黑体" panose="02010609060101010101" pitchFamily="49" charset="-122"/>
                <a:ea typeface="黑体" panose="02010609060101010101" pitchFamily="49" charset="-122"/>
                <a:sym typeface="+mn-ea"/>
              </a:rPr>
              <a:t>5</a:t>
            </a:r>
            <a:r>
              <a:rPr lang="zh-CN" altLang="en-US" sz="1400" dirty="0">
                <a:latin typeface="黑体" panose="02010609060101010101" pitchFamily="49" charset="-122"/>
                <a:ea typeface="黑体" panose="02010609060101010101" pitchFamily="49" charset="-122"/>
                <a:sym typeface="+mn-ea"/>
              </a:rPr>
              <a:t>月小幅上升，截至</a:t>
            </a:r>
            <a:r>
              <a:rPr lang="en-US" altLang="zh-CN" sz="1400" dirty="0">
                <a:latin typeface="黑体" panose="02010609060101010101" pitchFamily="49" charset="-122"/>
                <a:ea typeface="黑体" panose="02010609060101010101" pitchFamily="49" charset="-122"/>
                <a:sym typeface="+mn-ea"/>
              </a:rPr>
              <a:t>6</a:t>
            </a:r>
            <a:r>
              <a:rPr lang="zh-CN" altLang="en-US" sz="1400" dirty="0">
                <a:latin typeface="黑体" panose="02010609060101010101" pitchFamily="49" charset="-122"/>
                <a:ea typeface="黑体" panose="02010609060101010101" pitchFamily="49" charset="-122"/>
                <a:sym typeface="+mn-ea"/>
              </a:rPr>
              <a:t>月</a:t>
            </a:r>
            <a:r>
              <a:rPr lang="en-US" altLang="zh-CN" sz="1400" dirty="0">
                <a:latin typeface="黑体" panose="02010609060101010101" pitchFamily="49" charset="-122"/>
                <a:ea typeface="黑体" panose="02010609060101010101" pitchFamily="49" charset="-122"/>
                <a:sym typeface="+mn-ea"/>
              </a:rPr>
              <a:t>29</a:t>
            </a:r>
            <a:r>
              <a:rPr lang="zh-CN" altLang="en-US" sz="1400" dirty="0">
                <a:latin typeface="黑体" panose="02010609060101010101" pitchFamily="49" charset="-122"/>
                <a:ea typeface="黑体" panose="02010609060101010101" pitchFamily="49" charset="-122"/>
                <a:sym typeface="+mn-ea"/>
              </a:rPr>
              <a:t>日，科创板已披露</a:t>
            </a:r>
            <a:r>
              <a:rPr lang="en-GB" altLang="zh-CN" sz="1400" dirty="0">
                <a:latin typeface="黑体" panose="02010609060101010101" pitchFamily="49" charset="-122"/>
                <a:ea typeface="黑体" panose="02010609060101010101" pitchFamily="49" charset="-122"/>
                <a:sym typeface="+mn-ea"/>
              </a:rPr>
              <a:t>IPO</a:t>
            </a:r>
            <a:r>
              <a:rPr lang="zh-CN" altLang="en-US" sz="1400" dirty="0">
                <a:latin typeface="黑体" panose="02010609060101010101" pitchFamily="49" charset="-122"/>
                <a:ea typeface="黑体" panose="02010609060101010101" pitchFamily="49" charset="-122"/>
                <a:sym typeface="+mn-ea"/>
              </a:rPr>
              <a:t>信息的公司共有</a:t>
            </a:r>
            <a:r>
              <a:rPr lang="en-US" altLang="zh-CN" sz="1400" dirty="0">
                <a:latin typeface="黑体" panose="02010609060101010101" pitchFamily="49" charset="-122"/>
                <a:ea typeface="黑体" panose="02010609060101010101" pitchFamily="49" charset="-122"/>
                <a:sym typeface="+mn-ea"/>
              </a:rPr>
              <a:t>141</a:t>
            </a:r>
            <a:r>
              <a:rPr lang="zh-CN" altLang="en-US" sz="1400" dirty="0">
                <a:latin typeface="黑体" panose="02010609060101010101" pitchFamily="49" charset="-122"/>
                <a:ea typeface="黑体" panose="02010609060101010101" pitchFamily="49" charset="-122"/>
                <a:sym typeface="+mn-ea"/>
              </a:rPr>
              <a:t>家，在科创板注册制的加持下，下半年申报数量预计会持续提升。</a:t>
            </a:r>
            <a:endParaRPr lang="zh-CN" altLang="en-US" sz="1400" dirty="0">
              <a:latin typeface="黑体" panose="02010609060101010101" pitchFamily="49" charset="-122"/>
              <a:ea typeface="黑体" panose="02010609060101010101" pitchFamily="49" charset="-122"/>
              <a:sym typeface="+mn-ea"/>
            </a:endParaRPr>
          </a:p>
          <a:p>
            <a:pPr>
              <a:lnSpc>
                <a:spcPct val="150000"/>
              </a:lnSpc>
            </a:pPr>
            <a:endParaRPr lang="zh-CN" altLang="en-US" sz="1400" dirty="0">
              <a:latin typeface="黑体" panose="02010609060101010101" pitchFamily="49" charset="-122"/>
              <a:ea typeface="黑体" panose="02010609060101010101" pitchFamily="49" charset="-122"/>
              <a:sym typeface="+mn-ea"/>
            </a:endParaRPr>
          </a:p>
          <a:p>
            <a:pPr>
              <a:lnSpc>
                <a:spcPct val="150000"/>
              </a:lnSpc>
            </a:pPr>
            <a:r>
              <a:rPr lang="en-US" altLang="zh-CN" sz="1400" dirty="0">
                <a:latin typeface="黑体" panose="02010609060101010101" pitchFamily="49" charset="-122"/>
                <a:ea typeface="黑体" panose="02010609060101010101" pitchFamily="49" charset="-122"/>
                <a:sym typeface="+mn-ea"/>
              </a:rPr>
              <a:t>	</a:t>
            </a:r>
            <a:r>
              <a:rPr lang="zh-CN" altLang="en-US" sz="1400" dirty="0">
                <a:latin typeface="黑体" panose="02010609060101010101" pitchFamily="49" charset="-122"/>
                <a:ea typeface="黑体" panose="02010609060101010101" pitchFamily="49" charset="-122"/>
                <a:sym typeface="+mn-ea"/>
              </a:rPr>
              <a:t>科创板引进的股指概念会引导</a:t>
            </a:r>
            <a:r>
              <a:rPr lang="en-US" altLang="zh-CN" sz="1400" dirty="0">
                <a:latin typeface="黑体" panose="02010609060101010101" pitchFamily="49" charset="-122"/>
                <a:ea typeface="黑体" panose="02010609060101010101" pitchFamily="49" charset="-122"/>
                <a:sym typeface="+mn-ea"/>
              </a:rPr>
              <a:t>市场资金向优质股票聚集</a:t>
            </a:r>
            <a:r>
              <a:rPr lang="zh-CN" altLang="en-US" sz="1400" dirty="0">
                <a:latin typeface="黑体" panose="02010609060101010101" pitchFamily="49" charset="-122"/>
                <a:ea typeface="黑体" panose="02010609060101010101" pitchFamily="49" charset="-122"/>
                <a:sym typeface="+mn-ea"/>
              </a:rPr>
              <a:t>，实体经济竞争力将在创新科技企业得到提升的前提下进一步提升。外部环境改善和中报预期的推动或为科创板</a:t>
            </a:r>
            <a:r>
              <a:rPr lang="zh-CN" altLang="en-US" sz="1400" dirty="0">
                <a:latin typeface="黑体" panose="02010609060101010101" pitchFamily="49" charset="-122"/>
                <a:ea typeface="黑体" panose="02010609060101010101" pitchFamily="49" charset="-122"/>
                <a:sym typeface="+mn-ea"/>
              </a:rPr>
              <a:t>开市创造良好条件，加之</a:t>
            </a:r>
            <a:r>
              <a:rPr lang="en-US" altLang="zh-CN" sz="1400" dirty="0">
                <a:latin typeface="黑体" panose="02010609060101010101" pitchFamily="49" charset="-122"/>
                <a:ea typeface="黑体" panose="02010609060101010101" pitchFamily="49" charset="-122"/>
                <a:sym typeface="+mn-ea"/>
              </a:rPr>
              <a:t>IPO</a:t>
            </a:r>
            <a:r>
              <a:rPr lang="zh-CN" altLang="en-US" sz="1400" dirty="0">
                <a:latin typeface="黑体" panose="02010609060101010101" pitchFamily="49" charset="-122"/>
                <a:ea typeface="黑体" panose="02010609060101010101" pitchFamily="49" charset="-122"/>
                <a:sym typeface="+mn-ea"/>
              </a:rPr>
              <a:t>相对宽松的过审环境，下半年</a:t>
            </a:r>
            <a:r>
              <a:rPr lang="en-US" altLang="zh-CN" sz="1400" dirty="0">
                <a:latin typeface="黑体" panose="02010609060101010101" pitchFamily="49" charset="-122"/>
                <a:ea typeface="黑体" panose="02010609060101010101" pitchFamily="49" charset="-122"/>
                <a:sym typeface="+mn-ea"/>
              </a:rPr>
              <a:t>IPO</a:t>
            </a:r>
            <a:r>
              <a:rPr lang="zh-CN" altLang="en-US" sz="1400" dirty="0">
                <a:latin typeface="黑体" panose="02010609060101010101" pitchFamily="49" charset="-122"/>
                <a:ea typeface="黑体" panose="02010609060101010101" pitchFamily="49" charset="-122"/>
                <a:sym typeface="+mn-ea"/>
              </a:rPr>
              <a:t>平均过会率预计持续在</a:t>
            </a:r>
            <a:r>
              <a:rPr lang="en-US" altLang="zh-CN" sz="1400" dirty="0">
                <a:latin typeface="黑体" panose="02010609060101010101" pitchFamily="49" charset="-122"/>
                <a:ea typeface="黑体" panose="02010609060101010101" pitchFamily="49" charset="-122"/>
                <a:sym typeface="+mn-ea"/>
              </a:rPr>
              <a:t>80%~85%</a:t>
            </a:r>
            <a:r>
              <a:rPr lang="zh-CN" altLang="en-US" sz="1400" dirty="0">
                <a:latin typeface="黑体" panose="02010609060101010101" pitchFamily="49" charset="-122"/>
                <a:ea typeface="黑体" panose="02010609060101010101" pitchFamily="49" charset="-122"/>
                <a:sym typeface="+mn-ea"/>
              </a:rPr>
              <a:t>。</a:t>
            </a:r>
            <a:endParaRPr lang="zh-CN" altLang="en-US" sz="1400" dirty="0">
              <a:latin typeface="黑体" panose="02010609060101010101" pitchFamily="49" charset="-122"/>
              <a:ea typeface="黑体" panose="02010609060101010101" pitchFamily="49" charset="-122"/>
            </a:endParaRPr>
          </a:p>
          <a:p>
            <a:pPr>
              <a:lnSpc>
                <a:spcPct val="150000"/>
              </a:lnSpc>
            </a:pPr>
            <a:endParaRPr lang="en-US" altLang="zh-CN" sz="1400" dirty="0">
              <a:latin typeface="黑体" panose="02010609060101010101" pitchFamily="49" charset="-122"/>
              <a:ea typeface="黑体" panose="02010609060101010101" pitchFamily="49" charset="-122"/>
            </a:endParaRPr>
          </a:p>
        </p:txBody>
      </p:sp>
      <p:grpSp>
        <p:nvGrpSpPr>
          <p:cNvPr id="4" name="组合 3"/>
          <p:cNvGrpSpPr/>
          <p:nvPr/>
        </p:nvGrpSpPr>
        <p:grpSpPr>
          <a:xfrm>
            <a:off x="215900" y="1196975"/>
            <a:ext cx="6353810" cy="357505"/>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募集规模上升，投资数量继续下降，</a:t>
              </a:r>
              <a:endParaRPr lang="zh-CN" altLang="en-US" dirty="0">
                <a:latin typeface="微软雅黑" panose="020B0503020204020204" pitchFamily="34" charset="-122"/>
                <a:ea typeface="微软雅黑" panose="020B0503020204020204" pitchFamily="34" charset="-122"/>
              </a:endParaRP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rrowheads="1"/>
          </p:cNvSpPr>
          <p:nvPr/>
        </p:nvSpPr>
        <p:spPr bwMode="auto">
          <a:xfrm>
            <a:off x="202889" y="998191"/>
            <a:ext cx="7850188"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zh-CN" altLang="en-US" sz="2200" dirty="0">
                <a:solidFill>
                  <a:srgbClr val="000066"/>
                </a:solidFill>
                <a:latin typeface="Times New Roman" panose="02020603050405020304" pitchFamily="18" charset="0"/>
                <a:ea typeface="幼圆" panose="02010509060101010101" pitchFamily="49" charset="-122"/>
              </a:rPr>
              <a:t>财务顾问及财务投资</a:t>
            </a:r>
            <a:endParaRPr lang="zh-CN" altLang="en-US" sz="2200" b="0" dirty="0">
              <a:solidFill>
                <a:srgbClr val="000000"/>
              </a:solidFill>
            </a:endParaRPr>
          </a:p>
        </p:txBody>
      </p:sp>
      <p:sp>
        <p:nvSpPr>
          <p:cNvPr id="3" name="内容占位符 2"/>
          <p:cNvSpPr txBox="1">
            <a:spLocks noChangeArrowheads="1"/>
          </p:cNvSpPr>
          <p:nvPr/>
        </p:nvSpPr>
        <p:spPr bwMode="auto">
          <a:xfrm>
            <a:off x="533400" y="1510700"/>
            <a:ext cx="8077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lnSpc>
                <a:spcPct val="150000"/>
              </a:lnSpc>
              <a:spcBef>
                <a:spcPct val="20000"/>
              </a:spcBef>
            </a:pPr>
            <a:r>
              <a:rPr lang="zh-CN" altLang="en-US" sz="1600" b="0" dirty="0">
                <a:solidFill>
                  <a:srgbClr val="0058B0"/>
                </a:solidFill>
                <a:ea typeface="幼圆" panose="02010509060101010101" pitchFamily="49" charset="-122"/>
              </a:rPr>
              <a:t>上市对于企业和股东仅是发展的一个里程碑</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对接资本市场后</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企业和股东需要适应更高的监管要求、更完善的公司治理、更复杂的资本运作。我们针对此类需求</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整合了服务资源</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将财务顾问和财务投资作为载体</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致力为客户提供定制化的市值管理服务。</a:t>
            </a:r>
            <a:endParaRPr lang="zh-CN" altLang="en-US" sz="1600" b="0" dirty="0">
              <a:solidFill>
                <a:srgbClr val="0058B0"/>
              </a:solidFill>
              <a:ea typeface="幼圆" panose="02010509060101010101" pitchFamily="49" charset="-122"/>
            </a:endParaRPr>
          </a:p>
          <a:p>
            <a:pPr eaLnBrk="1" hangingPunct="1">
              <a:lnSpc>
                <a:spcPct val="150000"/>
              </a:lnSpc>
              <a:spcBef>
                <a:spcPct val="20000"/>
              </a:spcBef>
            </a:pPr>
            <a:endParaRPr lang="zh-CN" altLang="en-US" sz="1600" b="0" dirty="0">
              <a:solidFill>
                <a:srgbClr val="0058B0"/>
              </a:solidFill>
              <a:ea typeface="幼圆" panose="02010509060101010101" pitchFamily="49" charset="-122"/>
            </a:endParaRPr>
          </a:p>
          <a:p>
            <a:pPr eaLnBrk="1" hangingPunct="1">
              <a:lnSpc>
                <a:spcPct val="150000"/>
              </a:lnSpc>
              <a:spcBef>
                <a:spcPct val="20000"/>
              </a:spcBef>
            </a:pPr>
            <a:r>
              <a:rPr lang="zh-CN" altLang="en-US" sz="1600" b="0" dirty="0">
                <a:solidFill>
                  <a:srgbClr val="0058B0"/>
                </a:solidFill>
                <a:ea typeface="幼圆" panose="02010509060101010101" pitchFamily="49" charset="-122"/>
              </a:rPr>
              <a:t>我们的财务顾问团队依托自身专业背景及资源整合优势</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根据上市公司及其股东的需要</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提供投融资、资本运作、资产及债务重组、财务管理、发展战略等活动提供的咨询、分析、方案设计等服务。包括的服务有：上市公司再融资、股权激励、并购、股权融资、市值维护、战略投资等。</a:t>
            </a:r>
            <a:endParaRPr lang="zh-CN" altLang="en-US" sz="1600" b="0" dirty="0">
              <a:solidFill>
                <a:srgbClr val="0058B0"/>
              </a:solidFill>
              <a:ea typeface="幼圆" panose="02010509060101010101" pitchFamily="49" charset="-122"/>
            </a:endParaRPr>
          </a:p>
          <a:p>
            <a:pPr eaLnBrk="1" hangingPunct="1">
              <a:lnSpc>
                <a:spcPct val="150000"/>
              </a:lnSpc>
              <a:spcBef>
                <a:spcPct val="20000"/>
              </a:spcBef>
            </a:pPr>
            <a:endParaRPr lang="zh-CN" altLang="en-US" sz="1600" b="0" dirty="0">
              <a:solidFill>
                <a:srgbClr val="0058B0"/>
              </a:solidFill>
              <a:ea typeface="幼圆" panose="02010509060101010101" pitchFamily="49" charset="-122"/>
            </a:endParaRPr>
          </a:p>
          <a:p>
            <a:pPr eaLnBrk="1" hangingPunct="1">
              <a:lnSpc>
                <a:spcPct val="150000"/>
              </a:lnSpc>
              <a:spcBef>
                <a:spcPct val="20000"/>
              </a:spcBef>
            </a:pPr>
            <a:r>
              <a:rPr lang="zh-CN" altLang="en-US" sz="1600" b="0" dirty="0">
                <a:solidFill>
                  <a:srgbClr val="0058B0"/>
                </a:solidFill>
                <a:ea typeface="幼圆" panose="02010509060101010101" pitchFamily="49" charset="-122"/>
              </a:rPr>
              <a:t>我们的投资团队依托自身专业背景和独特判断</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根据市值管理的各项需求</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设计投资结构</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进行各种形式的市值管理投资。其中包括：并购投资、再融资投资、战略投资、固定收益投资等。</a:t>
            </a:r>
            <a:endParaRPr lang="zh-CN" altLang="en-US" sz="1600" b="0" dirty="0">
              <a:solidFill>
                <a:srgbClr val="0058B0"/>
              </a:solidFill>
              <a:ea typeface="幼圆" panose="02010509060101010101" pitchFamily="49" charset="-122"/>
            </a:endParaRPr>
          </a:p>
        </p:txBody>
      </p:sp>
      <p:sp>
        <p:nvSpPr>
          <p:cNvPr id="4" name="矩形 2"/>
          <p:cNvSpPr>
            <a:spLocks noChangeArrowheads="1"/>
          </p:cNvSpPr>
          <p:nvPr/>
        </p:nvSpPr>
        <p:spPr bwMode="auto">
          <a:xfrm>
            <a:off x="166255" y="99752"/>
            <a:ext cx="2031325" cy="46166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r>
              <a:rPr lang="zh-CN" altLang="en-US" sz="2400" b="0" dirty="0">
                <a:solidFill>
                  <a:srgbClr val="000798"/>
                </a:solidFill>
                <a:latin typeface="微软雅黑" panose="020B0503020204020204" pitchFamily="34" charset="-122"/>
                <a:ea typeface="微软雅黑" panose="020B0503020204020204" pitchFamily="34" charset="-122"/>
                <a:cs typeface="+mj-cs"/>
              </a:rPr>
              <a:t>公司主要业务</a:t>
            </a:r>
            <a:endParaRPr lang="zh-CN" altLang="en-US" sz="2400" b="0" dirty="0">
              <a:solidFill>
                <a:srgbClr val="000798"/>
              </a:solidFill>
              <a:latin typeface="微软雅黑" panose="020B0503020204020204" pitchFamily="34" charset="-122"/>
              <a:ea typeface="微软雅黑" panose="020B0503020204020204" pitchFamily="34" charset="-122"/>
              <a:cs typeface="+mj-cs"/>
            </a:endParaRPr>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6" descr="rongkeLogo.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3328415"/>
            <a:ext cx="5000625" cy="296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p:cNvSpPr>
            <a:spLocks noChangeArrowheads="1"/>
          </p:cNvSpPr>
          <p:nvPr/>
        </p:nvSpPr>
        <p:spPr bwMode="auto">
          <a:xfrm>
            <a:off x="397803" y="1492876"/>
            <a:ext cx="6072188" cy="2607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lnSpc>
                <a:spcPct val="150000"/>
              </a:lnSpc>
            </a:pPr>
            <a:r>
              <a:rPr lang="zh-CN" altLang="en-US" sz="1400" dirty="0">
                <a:solidFill>
                  <a:srgbClr val="0070C0"/>
                </a:solidFill>
                <a:ea typeface="幼圆" panose="02010509060101010101" pitchFamily="49" charset="-122"/>
              </a:rPr>
              <a:t>编制人：罗燚</a:t>
            </a:r>
            <a:endParaRPr lang="zh-CN" altLang="en-US" sz="1400" dirty="0">
              <a:solidFill>
                <a:srgbClr val="0070C0"/>
              </a:solidFill>
              <a:ea typeface="幼圆" panose="02010509060101010101" pitchFamily="49" charset="-122"/>
            </a:endParaRPr>
          </a:p>
          <a:p>
            <a:pPr eaLnBrk="1" hangingPunct="1">
              <a:lnSpc>
                <a:spcPct val="150000"/>
              </a:lnSpc>
            </a:pPr>
            <a:r>
              <a:rPr lang="zh-CN" altLang="en-US" sz="1400" dirty="0">
                <a:solidFill>
                  <a:srgbClr val="0070C0"/>
                </a:solidFill>
                <a:ea typeface="幼圆" panose="02010509060101010101" pitchFamily="49" charset="-122"/>
              </a:rPr>
              <a:t>联系人：罗燚</a:t>
            </a:r>
            <a:endParaRPr lang="en-US" altLang="zh-CN" sz="1400" dirty="0">
              <a:solidFill>
                <a:srgbClr val="0070C0"/>
              </a:solidFill>
              <a:ea typeface="幼圆" panose="02010509060101010101" pitchFamily="49" charset="-122"/>
            </a:endParaRPr>
          </a:p>
          <a:p>
            <a:pPr eaLnBrk="1" hangingPunct="1">
              <a:lnSpc>
                <a:spcPct val="150000"/>
              </a:lnSpc>
            </a:pPr>
            <a:r>
              <a:rPr lang="zh-CN" altLang="en-US" sz="1400" dirty="0">
                <a:solidFill>
                  <a:srgbClr val="0070C0"/>
                </a:solidFill>
                <a:ea typeface="幼圆" panose="02010509060101010101" pitchFamily="49" charset="-122"/>
              </a:rPr>
              <a:t>公司地址：上海市东湖路</a:t>
            </a:r>
            <a:r>
              <a:rPr lang="en-US" altLang="zh-CN" sz="1400" dirty="0">
                <a:solidFill>
                  <a:srgbClr val="0070C0"/>
                </a:solidFill>
                <a:ea typeface="幼圆" panose="02010509060101010101" pitchFamily="49" charset="-122"/>
              </a:rPr>
              <a:t>70</a:t>
            </a:r>
            <a:r>
              <a:rPr lang="zh-CN" altLang="en-US" sz="1400" dirty="0">
                <a:solidFill>
                  <a:srgbClr val="0070C0"/>
                </a:solidFill>
                <a:ea typeface="幼圆" panose="02010509060101010101" pitchFamily="49" charset="-122"/>
              </a:rPr>
              <a:t>号东湖宾馆</a:t>
            </a:r>
            <a:r>
              <a:rPr lang="en-US" altLang="zh-CN" sz="1400" dirty="0">
                <a:solidFill>
                  <a:srgbClr val="0070C0"/>
                </a:solidFill>
                <a:ea typeface="幼圆" panose="02010509060101010101" pitchFamily="49" charset="-122"/>
              </a:rPr>
              <a:t>3</a:t>
            </a:r>
            <a:r>
              <a:rPr lang="zh-CN" altLang="en-US" sz="1400" dirty="0">
                <a:solidFill>
                  <a:srgbClr val="0070C0"/>
                </a:solidFill>
                <a:ea typeface="幼圆" panose="02010509060101010101" pitchFamily="49" charset="-122"/>
              </a:rPr>
              <a:t>号楼</a:t>
            </a:r>
            <a:r>
              <a:rPr lang="en-US" altLang="zh-CN" sz="1400" dirty="0">
                <a:solidFill>
                  <a:srgbClr val="0070C0"/>
                </a:solidFill>
                <a:ea typeface="幼圆" panose="02010509060101010101" pitchFamily="49" charset="-122"/>
              </a:rPr>
              <a:t>3</a:t>
            </a:r>
            <a:r>
              <a:rPr lang="zh-CN" altLang="en-US" sz="1400" dirty="0">
                <a:solidFill>
                  <a:srgbClr val="0070C0"/>
                </a:solidFill>
                <a:ea typeface="幼圆" panose="02010509060101010101" pitchFamily="49" charset="-122"/>
              </a:rPr>
              <a:t>楼</a:t>
            </a:r>
            <a:endParaRPr lang="en-US" altLang="zh-CN" sz="1400" dirty="0">
              <a:solidFill>
                <a:srgbClr val="0070C0"/>
              </a:solidFill>
              <a:ea typeface="幼圆" panose="02010509060101010101" pitchFamily="49" charset="-122"/>
            </a:endParaRPr>
          </a:p>
          <a:p>
            <a:pPr eaLnBrk="1" hangingPunct="1">
              <a:lnSpc>
                <a:spcPct val="150000"/>
              </a:lnSpc>
            </a:pPr>
            <a:r>
              <a:rPr lang="zh-CN" altLang="en-US" sz="1400" dirty="0">
                <a:solidFill>
                  <a:srgbClr val="0070C0"/>
                </a:solidFill>
                <a:ea typeface="幼圆" panose="02010509060101010101" pitchFamily="49" charset="-122"/>
              </a:rPr>
              <a:t>公司电话：</a:t>
            </a:r>
            <a:r>
              <a:rPr lang="en-US" altLang="zh-CN" sz="1400" dirty="0">
                <a:solidFill>
                  <a:srgbClr val="0070C0"/>
                </a:solidFill>
                <a:ea typeface="幼圆" panose="02010509060101010101" pitchFamily="49" charset="-122"/>
              </a:rPr>
              <a:t>8621—54668032—605</a:t>
            </a:r>
            <a:endParaRPr lang="en-US" altLang="zh-CN" sz="1400" dirty="0">
              <a:solidFill>
                <a:srgbClr val="0070C0"/>
              </a:solidFill>
              <a:ea typeface="幼圆" panose="02010509060101010101" pitchFamily="49" charset="-122"/>
            </a:endParaRPr>
          </a:p>
          <a:p>
            <a:pPr eaLnBrk="1" hangingPunct="1">
              <a:lnSpc>
                <a:spcPct val="150000"/>
              </a:lnSpc>
            </a:pPr>
            <a:r>
              <a:rPr lang="zh-CN" altLang="en-US" sz="1400" dirty="0">
                <a:solidFill>
                  <a:srgbClr val="0070C0"/>
                </a:solidFill>
                <a:ea typeface="幼圆" panose="02010509060101010101" pitchFamily="49" charset="-122"/>
              </a:rPr>
              <a:t>公司传真：</a:t>
            </a:r>
            <a:r>
              <a:rPr lang="en-US" altLang="zh-CN" sz="1400" dirty="0">
                <a:solidFill>
                  <a:srgbClr val="0070C0"/>
                </a:solidFill>
                <a:ea typeface="幼圆" panose="02010509060101010101" pitchFamily="49" charset="-122"/>
              </a:rPr>
              <a:t>8621—54669508</a:t>
            </a:r>
            <a:endParaRPr lang="en-US" altLang="zh-CN" sz="1400" dirty="0">
              <a:solidFill>
                <a:srgbClr val="0070C0"/>
              </a:solidFill>
              <a:ea typeface="幼圆" panose="02010509060101010101" pitchFamily="49" charset="-122"/>
            </a:endParaRPr>
          </a:p>
          <a:p>
            <a:pPr eaLnBrk="1" hangingPunct="1">
              <a:lnSpc>
                <a:spcPct val="150000"/>
              </a:lnSpc>
            </a:pPr>
            <a:r>
              <a:rPr lang="zh-CN" altLang="en-US" sz="1400" dirty="0">
                <a:solidFill>
                  <a:srgbClr val="0070C0"/>
                </a:solidFill>
                <a:ea typeface="幼圆" panose="02010509060101010101" pitchFamily="49" charset="-122"/>
              </a:rPr>
              <a:t>网址：</a:t>
            </a:r>
            <a:r>
              <a:rPr lang="en-US" altLang="zh-CN" sz="1400" dirty="0">
                <a:solidFill>
                  <a:srgbClr val="0070C0"/>
                </a:solidFill>
                <a:ea typeface="幼圆" panose="02010509060101010101" pitchFamily="49" charset="-122"/>
              </a:rPr>
              <a:t>http://www.rongke.com</a:t>
            </a:r>
            <a:endParaRPr lang="en-US" altLang="zh-CN" sz="1400" dirty="0">
              <a:solidFill>
                <a:srgbClr val="0070C0"/>
              </a:solidFill>
              <a:ea typeface="幼圆" panose="02010509060101010101" pitchFamily="49" charset="-122"/>
            </a:endParaRPr>
          </a:p>
          <a:p>
            <a:pPr eaLnBrk="1" hangingPunct="1">
              <a:lnSpc>
                <a:spcPct val="150000"/>
              </a:lnSpc>
            </a:pPr>
            <a:endParaRPr lang="en-US" altLang="zh-CN" sz="1400" dirty="0">
              <a:solidFill>
                <a:srgbClr val="0070C0"/>
              </a:solidFill>
              <a:ea typeface="幼圆" panose="02010509060101010101" pitchFamily="49" charset="-122"/>
            </a:endParaRPr>
          </a:p>
          <a:p>
            <a:pPr eaLnBrk="1" hangingPunct="1">
              <a:lnSpc>
                <a:spcPct val="150000"/>
              </a:lnSpc>
            </a:pPr>
            <a:endParaRPr lang="zh-CN" altLang="zh-CN" sz="1100" dirty="0">
              <a:solidFill>
                <a:srgbClr val="0070C0"/>
              </a:solidFill>
              <a:ea typeface="幼圆" panose="02010509060101010101" pitchFamily="49" charset="-122"/>
            </a:endParaRPr>
          </a:p>
        </p:txBody>
      </p:sp>
      <p:sp>
        <p:nvSpPr>
          <p:cNvPr id="4" name="文本框 3"/>
          <p:cNvSpPr txBox="1"/>
          <p:nvPr/>
        </p:nvSpPr>
        <p:spPr>
          <a:xfrm>
            <a:off x="397803" y="908794"/>
            <a:ext cx="1415772" cy="46166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defPPr>
              <a:defRPr lang="en-US"/>
            </a:defPPr>
            <a:lvl1pPr>
              <a:buFont typeface="Arial" panose="020B0604020202020204" pitchFamily="34" charset="0"/>
              <a:defRPr sz="2400" b="0">
                <a:solidFill>
                  <a:srgbClr val="000798"/>
                </a:solidFill>
                <a:latin typeface="微软雅黑" panose="020B0503020204020204" pitchFamily="34" charset="-122"/>
                <a:ea typeface="微软雅黑" panose="020B0503020204020204" pitchFamily="34" charset="-122"/>
                <a:cs typeface="+mj-cs"/>
              </a:defRPr>
            </a:lvl1pPr>
            <a:lvl2pPr marL="742950" indent="-285750">
              <a:buFont typeface="Arial" panose="020B0604020202020204" pitchFamily="34" charset="0"/>
              <a:defRPr b="1">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latin typeface="幼圆" panose="02010509060101010101" pitchFamily="49" charset="-122"/>
                <a:ea typeface="宋体" panose="02010600030101010101" pitchFamily="2" charset="-122"/>
              </a:defRPr>
            </a:lvl9pPr>
          </a:lstStyle>
          <a:p>
            <a:r>
              <a:rPr lang="zh-CN" altLang="en-US" dirty="0"/>
              <a:t>联系我们</a:t>
            </a:r>
            <a:endParaRPr lang="zh-CN" altLang="en-US" dirty="0"/>
          </a:p>
        </p:txBody>
      </p:sp>
      <p:sp>
        <p:nvSpPr>
          <p:cNvPr id="5" name="文本框 4"/>
          <p:cNvSpPr txBox="1"/>
          <p:nvPr/>
        </p:nvSpPr>
        <p:spPr>
          <a:xfrm flipH="1">
            <a:off x="4749204" y="2315570"/>
            <a:ext cx="800219" cy="461665"/>
          </a:xfrm>
          <a:prstGeom prst="rect">
            <a:avLst/>
          </a:prstGeom>
          <a:noFill/>
        </p:spPr>
        <p:txBody>
          <a:bodyPr wrap="square" rtlCol="0">
            <a:spAutoFit/>
          </a:bodyPr>
          <a:lstStyle>
            <a:defPPr>
              <a:defRPr lang="zh-CN"/>
            </a:defPPr>
            <a:lvl1pPr>
              <a:defRPr sz="2400">
                <a:solidFill>
                  <a:schemeClr val="accent5">
                    <a:lumMod val="75000"/>
                  </a:schemeClr>
                </a:solidFill>
              </a:defRPr>
            </a:lvl1pPr>
          </a:lstStyle>
          <a:p>
            <a:r>
              <a:rPr lang="zh-CN" altLang="en-US" b="1" dirty="0">
                <a:solidFill>
                  <a:srgbClr val="FF0000"/>
                </a:solidFill>
                <a:latin typeface="微软雅黑" panose="020B0503020204020204" pitchFamily="34" charset="-122"/>
                <a:ea typeface="微软雅黑" panose="020B0503020204020204" pitchFamily="34" charset="-122"/>
              </a:rPr>
              <a:t>声明：</a:t>
            </a:r>
            <a:endParaRPr lang="zh-CN" altLang="en-US" b="1" dirty="0">
              <a:solidFill>
                <a:srgbClr val="FF0000"/>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4749204" y="3005250"/>
            <a:ext cx="3745572" cy="646331"/>
          </a:xfrm>
          <a:prstGeom prst="rect">
            <a:avLst/>
          </a:prstGeom>
          <a:noFill/>
        </p:spPr>
        <p:txBody>
          <a:bodyPr wrap="square" rtlCol="0">
            <a:spAutoFit/>
          </a:bodyPr>
          <a:lstStyle/>
          <a:p>
            <a:r>
              <a:rPr lang="zh-CN" altLang="en-US" b="1" dirty="0"/>
              <a:t>   本</a:t>
            </a:r>
            <a:r>
              <a:rPr lang="en-US" altLang="zh-CN" b="1" dirty="0"/>
              <a:t>PPT</a:t>
            </a:r>
            <a:r>
              <a:rPr lang="zh-CN" altLang="en-US" b="1" dirty="0"/>
              <a:t>内所有数据均来源于万得</a:t>
            </a:r>
            <a:r>
              <a:rPr lang="en-US" altLang="zh-CN" b="1" dirty="0"/>
              <a:t>wind</a:t>
            </a:r>
            <a:r>
              <a:rPr lang="zh-CN" altLang="en-US" b="1" dirty="0"/>
              <a:t>金融数据客户端。</a:t>
            </a:r>
            <a:endParaRPr lang="zh-CN" altLang="en-US" b="1"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椭圆 1"/>
          <p:cNvSpPr/>
          <p:nvPr/>
        </p:nvSpPr>
        <p:spPr>
          <a:xfrm>
            <a:off x="2822452" y="1199917"/>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募</a:t>
            </a:r>
            <a:endParaRPr lang="zh-CN" altLang="en-US" sz="3200" dirty="0">
              <a:solidFill>
                <a:schemeClr val="accent5">
                  <a:lumMod val="75000"/>
                </a:schemeClr>
              </a:solidFill>
              <a:latin typeface="华文新魏" panose="02010800040101010101" pitchFamily="2" charset="-122"/>
              <a:ea typeface="华文新魏" panose="02010800040101010101" pitchFamily="2" charset="-122"/>
            </a:endParaRPr>
          </a:p>
        </p:txBody>
      </p:sp>
      <p:sp>
        <p:nvSpPr>
          <p:cNvPr id="3" name="椭圆 2"/>
          <p:cNvSpPr/>
          <p:nvPr/>
        </p:nvSpPr>
        <p:spPr>
          <a:xfrm>
            <a:off x="2822451" y="2229942"/>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投</a:t>
            </a:r>
            <a:endParaRPr lang="zh-CN" altLang="en-US" sz="3200" dirty="0">
              <a:solidFill>
                <a:schemeClr val="accent5">
                  <a:lumMod val="75000"/>
                </a:schemeClr>
              </a:solidFill>
              <a:latin typeface="华文新魏" panose="02010800040101010101" pitchFamily="2" charset="-122"/>
              <a:ea typeface="华文新魏" panose="02010800040101010101" pitchFamily="2" charset="-122"/>
            </a:endParaRPr>
          </a:p>
        </p:txBody>
      </p:sp>
      <p:sp>
        <p:nvSpPr>
          <p:cNvPr id="4" name="椭圆 3"/>
          <p:cNvSpPr/>
          <p:nvPr/>
        </p:nvSpPr>
        <p:spPr>
          <a:xfrm>
            <a:off x="2822449" y="3302018"/>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accent5">
                    <a:lumMod val="75000"/>
                  </a:schemeClr>
                </a:solidFill>
                <a:latin typeface="华文新魏" panose="02010800040101010101" pitchFamily="2" charset="-122"/>
                <a:ea typeface="华文新魏" panose="02010800040101010101" pitchFamily="2" charset="-122"/>
              </a:rPr>
              <a:t>IPO</a:t>
            </a:r>
            <a:endParaRPr lang="zh-CN" altLang="en-US" sz="1600" dirty="0">
              <a:solidFill>
                <a:schemeClr val="accent5">
                  <a:lumMod val="75000"/>
                </a:schemeClr>
              </a:solidFill>
              <a:latin typeface="华文新魏" panose="02010800040101010101" pitchFamily="2" charset="-122"/>
              <a:ea typeface="华文新魏" panose="02010800040101010101" pitchFamily="2" charset="-122"/>
            </a:endParaRPr>
          </a:p>
        </p:txBody>
      </p:sp>
      <p:sp>
        <p:nvSpPr>
          <p:cNvPr id="5" name="文本框 4"/>
          <p:cNvSpPr txBox="1"/>
          <p:nvPr/>
        </p:nvSpPr>
        <p:spPr>
          <a:xfrm>
            <a:off x="3862732" y="1234055"/>
            <a:ext cx="2213740" cy="645160"/>
          </a:xfrm>
          <a:prstGeom prst="rect">
            <a:avLst/>
          </a:prstGeom>
          <a:noFill/>
        </p:spPr>
        <p:txBody>
          <a:bodyPr wrap="square" rtlCol="0">
            <a:spAutoFit/>
          </a:bodyPr>
          <a:lstStyle/>
          <a:p>
            <a:pPr algn="just"/>
            <a:r>
              <a:rPr lang="zh-CN" altLang="en-US" dirty="0">
                <a:solidFill>
                  <a:srgbClr val="002060"/>
                </a:solidFill>
                <a:latin typeface="微软雅黑" panose="020B0503020204020204" pitchFamily="34" charset="-122"/>
                <a:ea typeface="微软雅黑" panose="020B0503020204020204" pitchFamily="34" charset="-122"/>
              </a:rPr>
              <a:t>基金市场有所回暖，募集数量基本持平</a:t>
            </a:r>
            <a:endParaRPr lang="zh-CN" altLang="en-US" dirty="0">
              <a:solidFill>
                <a:srgbClr val="002060"/>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3862705" y="2428875"/>
            <a:ext cx="2459990" cy="368300"/>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数量、规模双双回落</a:t>
            </a:r>
            <a:endParaRPr lang="zh-CN" altLang="en-US" dirty="0"/>
          </a:p>
        </p:txBody>
      </p:sp>
      <p:sp>
        <p:nvSpPr>
          <p:cNvPr id="7" name="文本框 6"/>
          <p:cNvSpPr txBox="1"/>
          <p:nvPr/>
        </p:nvSpPr>
        <p:spPr>
          <a:xfrm>
            <a:off x="3862732" y="3500915"/>
            <a:ext cx="2273207" cy="368300"/>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en-US" altLang="zh-CN" dirty="0"/>
              <a:t>IPO</a:t>
            </a:r>
            <a:r>
              <a:rPr lang="zh-CN" altLang="en-US" dirty="0"/>
              <a:t>退出数量回落</a:t>
            </a:r>
            <a:endParaRPr lang="zh-CN" altLang="en-US" dirty="0"/>
          </a:p>
        </p:txBody>
      </p:sp>
      <p:sp>
        <p:nvSpPr>
          <p:cNvPr id="8" name="椭圆 7"/>
          <p:cNvSpPr/>
          <p:nvPr/>
        </p:nvSpPr>
        <p:spPr>
          <a:xfrm>
            <a:off x="2822449" y="5404119"/>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accent5">
                    <a:lumMod val="75000"/>
                  </a:schemeClr>
                </a:solidFill>
                <a:latin typeface="华文新魏" panose="02010800040101010101" pitchFamily="2" charset="-122"/>
                <a:ea typeface="华文新魏" panose="02010800040101010101" pitchFamily="2" charset="-122"/>
              </a:rPr>
              <a:t>新三板</a:t>
            </a:r>
            <a:endParaRPr lang="zh-CN" altLang="en-US" sz="1600" dirty="0">
              <a:solidFill>
                <a:schemeClr val="accent5">
                  <a:lumMod val="75000"/>
                </a:schemeClr>
              </a:solidFill>
              <a:latin typeface="华文新魏" panose="02010800040101010101" pitchFamily="2" charset="-122"/>
              <a:ea typeface="华文新魏" panose="02010800040101010101" pitchFamily="2" charset="-122"/>
            </a:endParaRPr>
          </a:p>
        </p:txBody>
      </p:sp>
      <p:sp>
        <p:nvSpPr>
          <p:cNvPr id="9" name="文本框 8"/>
          <p:cNvSpPr txBox="1"/>
          <p:nvPr/>
        </p:nvSpPr>
        <p:spPr>
          <a:xfrm>
            <a:off x="3862732" y="5493902"/>
            <a:ext cx="2590961" cy="645160"/>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摘牌家数有所上涨，</a:t>
            </a:r>
            <a:endParaRPr lang="zh-CN" altLang="en-US" dirty="0"/>
          </a:p>
          <a:p>
            <a:r>
              <a:rPr lang="zh-CN" altLang="en-US" dirty="0"/>
              <a:t>总股本原地踏步</a:t>
            </a:r>
            <a:endParaRPr lang="zh-CN" altLang="en-US" dirty="0"/>
          </a:p>
        </p:txBody>
      </p:sp>
      <p:sp>
        <p:nvSpPr>
          <p:cNvPr id="10" name="椭圆 9"/>
          <p:cNvSpPr/>
          <p:nvPr/>
        </p:nvSpPr>
        <p:spPr>
          <a:xfrm>
            <a:off x="2822449" y="4349570"/>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并</a:t>
            </a:r>
            <a:endParaRPr lang="zh-CN" altLang="en-US" sz="3200" dirty="0">
              <a:solidFill>
                <a:schemeClr val="accent5">
                  <a:lumMod val="75000"/>
                </a:schemeClr>
              </a:solidFill>
              <a:latin typeface="华文新魏" panose="02010800040101010101" pitchFamily="2" charset="-122"/>
              <a:ea typeface="华文新魏" panose="02010800040101010101" pitchFamily="2" charset="-122"/>
            </a:endParaRPr>
          </a:p>
        </p:txBody>
      </p:sp>
      <p:sp>
        <p:nvSpPr>
          <p:cNvPr id="11" name="文本框 10"/>
          <p:cNvSpPr txBox="1"/>
          <p:nvPr/>
        </p:nvSpPr>
        <p:spPr>
          <a:xfrm>
            <a:off x="3865245" y="4409440"/>
            <a:ext cx="2662555" cy="645160"/>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并购市场火热，</a:t>
            </a:r>
            <a:endParaRPr lang="zh-CN" altLang="en-US" dirty="0"/>
          </a:p>
          <a:p>
            <a:r>
              <a:rPr lang="zh-CN" altLang="en-US" dirty="0"/>
              <a:t>涉及资金成倍上升</a:t>
            </a:r>
            <a:endParaRPr lang="zh-CN" altLang="en-US" dirty="0"/>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3" name="箭头: 下 2"/>
          <p:cNvSpPr/>
          <p:nvPr/>
        </p:nvSpPr>
        <p:spPr>
          <a:xfrm rot="10800000">
            <a:off x="689021" y="4747425"/>
            <a:ext cx="702923" cy="1509372"/>
          </a:xfrm>
          <a:prstGeom prst="downArrow">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p>
        </p:txBody>
      </p:sp>
      <p:sp>
        <p:nvSpPr>
          <p:cNvPr id="4" name="文本框 3"/>
          <p:cNvSpPr txBox="1"/>
          <p:nvPr/>
        </p:nvSpPr>
        <p:spPr>
          <a:xfrm>
            <a:off x="3218815" y="4688205"/>
            <a:ext cx="5247005" cy="1568450"/>
          </a:xfrm>
          <a:prstGeom prst="rect">
            <a:avLst/>
          </a:prstGeom>
          <a:noFill/>
        </p:spPr>
        <p:txBody>
          <a:bodyPr wrap="square" rtlCol="0">
            <a:spAutoFit/>
          </a:bodyPr>
          <a:lstStyle/>
          <a:p>
            <a:pPr algn="just">
              <a:lnSpc>
                <a:spcPct val="150000"/>
              </a:lnSpc>
            </a:pPr>
            <a:r>
              <a:rPr lang="en-US" altLang="zh-CN" sz="1600" dirty="0">
                <a:latin typeface="微软雅黑" panose="020B0503020204020204" pitchFamily="34" charset="-122"/>
                <a:ea typeface="微软雅黑" panose="020B0503020204020204" pitchFamily="34" charset="-122"/>
              </a:rPr>
              <a:t>6</a:t>
            </a:r>
            <a:r>
              <a:rPr lang="zh-CN" altLang="en-US" sz="1600" dirty="0">
                <a:latin typeface="微软雅黑" panose="020B0503020204020204" pitchFamily="34" charset="-122"/>
                <a:ea typeface="微软雅黑" panose="020B0503020204020204" pitchFamily="34" charset="-122"/>
              </a:rPr>
              <a:t>月共发生</a:t>
            </a:r>
            <a:r>
              <a:rPr lang="en-US" altLang="zh-CN" sz="1600" dirty="0">
                <a:solidFill>
                  <a:srgbClr val="0070C0"/>
                </a:solidFill>
                <a:latin typeface="微软雅黑" panose="020B0503020204020204" pitchFamily="34" charset="-122"/>
                <a:ea typeface="微软雅黑" panose="020B0503020204020204" pitchFamily="34" charset="-122"/>
              </a:rPr>
              <a:t>22</a:t>
            </a:r>
            <a:r>
              <a:rPr lang="zh-CN" altLang="en-US" sz="1600" dirty="0">
                <a:latin typeface="微软雅黑" panose="020B0503020204020204" pitchFamily="34" charset="-122"/>
                <a:ea typeface="微软雅黑" panose="020B0503020204020204" pitchFamily="34" charset="-122"/>
              </a:rPr>
              <a:t>起基金募集事件，募集资金为</a:t>
            </a:r>
            <a:r>
              <a:rPr lang="en-US" altLang="zh-CN" sz="1600" dirty="0">
                <a:solidFill>
                  <a:srgbClr val="0070C0"/>
                </a:solidFill>
                <a:latin typeface="微软雅黑" panose="020B0503020204020204" pitchFamily="34" charset="-122"/>
                <a:ea typeface="微软雅黑" panose="020B0503020204020204" pitchFamily="34" charset="-122"/>
              </a:rPr>
              <a:t>89.75</a:t>
            </a:r>
            <a:r>
              <a:rPr lang="zh-CN" altLang="en-US" sz="1600" dirty="0">
                <a:latin typeface="微软雅黑" panose="020B0503020204020204" pitchFamily="34" charset="-122"/>
                <a:ea typeface="微软雅黑" panose="020B0503020204020204" pitchFamily="34" charset="-122"/>
              </a:rPr>
              <a:t>亿，资金募集市场开始升温，规模数量较</a:t>
            </a:r>
            <a:r>
              <a:rPr lang="en-US" altLang="zh-CN" sz="1600" dirty="0">
                <a:latin typeface="微软雅黑" panose="020B0503020204020204" pitchFamily="34" charset="-122"/>
                <a:ea typeface="微软雅黑" panose="020B0503020204020204" pitchFamily="34" charset="-122"/>
              </a:rPr>
              <a:t>5</a:t>
            </a:r>
            <a:r>
              <a:rPr lang="zh-CN" altLang="en-US" sz="1600" dirty="0">
                <a:latin typeface="微软雅黑" panose="020B0503020204020204" pitchFamily="34" charset="-122"/>
                <a:ea typeface="微软雅黑" panose="020B0503020204020204" pitchFamily="34" charset="-122"/>
              </a:rPr>
              <a:t>月成倍上升，募集事件次数环比基本持平。具体数据方面，募集数量同比上升</a:t>
            </a:r>
            <a:r>
              <a:rPr lang="en-US" altLang="zh-CN" sz="1600" dirty="0">
                <a:solidFill>
                  <a:srgbClr val="0070C0"/>
                </a:solidFill>
                <a:latin typeface="微软雅黑" panose="020B0503020204020204" pitchFamily="34" charset="-122"/>
                <a:ea typeface="微软雅黑" panose="020B0503020204020204" pitchFamily="34" charset="-122"/>
              </a:rPr>
              <a:t>4.76%</a:t>
            </a:r>
            <a:r>
              <a:rPr lang="zh-CN" altLang="en-US" sz="1600" dirty="0">
                <a:latin typeface="微软雅黑" panose="020B0503020204020204" pitchFamily="34" charset="-122"/>
                <a:ea typeface="微软雅黑" panose="020B0503020204020204" pitchFamily="34" charset="-122"/>
              </a:rPr>
              <a:t>，规模同比增加</a:t>
            </a:r>
            <a:r>
              <a:rPr lang="en-US" altLang="zh-CN" sz="1600" dirty="0">
                <a:solidFill>
                  <a:srgbClr val="0070C0"/>
                </a:solidFill>
                <a:latin typeface="微软雅黑" panose="020B0503020204020204" pitchFamily="34" charset="-122"/>
                <a:ea typeface="微软雅黑" panose="020B0503020204020204" pitchFamily="34" charset="-122"/>
              </a:rPr>
              <a:t>90.85%</a:t>
            </a:r>
            <a:r>
              <a:rPr lang="zh-CN" altLang="en-US" sz="1600" dirty="0">
                <a:solidFill>
                  <a:srgbClr val="0070C0"/>
                </a:solidFill>
                <a:latin typeface="微软雅黑" panose="020B0503020204020204" pitchFamily="34" charset="-122"/>
                <a:ea typeface="微软雅黑" panose="020B0503020204020204" pitchFamily="34" charset="-122"/>
              </a:rPr>
              <a:t>。</a:t>
            </a:r>
            <a:endParaRPr lang="zh-CN" altLang="en-US" sz="16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1541804" y="4747563"/>
            <a:ext cx="1620273" cy="460375"/>
          </a:xfrm>
          <a:prstGeom prst="rect">
            <a:avLst/>
          </a:prstGeom>
          <a:noFill/>
        </p:spPr>
        <p:txBody>
          <a:bodyPr wrap="square" rtlCol="0">
            <a:spAutoFit/>
          </a:bodyPr>
          <a:lstStyle/>
          <a:p>
            <a:r>
              <a:rPr lang="en-US" altLang="zh-CN" sz="2400" dirty="0">
                <a:solidFill>
                  <a:srgbClr val="FF0000"/>
                </a:solidFill>
                <a:latin typeface="Arial" panose="020B0604020202020204" pitchFamily="34" charset="0"/>
                <a:cs typeface="Arial" panose="020B0604020202020204" pitchFamily="34" charset="0"/>
              </a:rPr>
              <a:t>4.76%</a:t>
            </a:r>
            <a:endParaRPr lang="en-US" altLang="zh-CN" sz="2400" dirty="0">
              <a:solidFill>
                <a:srgbClr val="FF0000"/>
              </a:solidFill>
              <a:latin typeface="Arial" panose="020B0604020202020204" pitchFamily="34" charset="0"/>
              <a:cs typeface="Arial" panose="020B0604020202020204" pitchFamily="34" charset="0"/>
            </a:endParaRPr>
          </a:p>
        </p:txBody>
      </p:sp>
      <p:sp>
        <p:nvSpPr>
          <p:cNvPr id="6" name="文本框 5"/>
          <p:cNvSpPr txBox="1"/>
          <p:nvPr/>
        </p:nvSpPr>
        <p:spPr>
          <a:xfrm>
            <a:off x="1587055" y="5465217"/>
            <a:ext cx="1216660" cy="460375"/>
          </a:xfrm>
          <a:prstGeom prst="rect">
            <a:avLst/>
          </a:prstGeom>
          <a:noFill/>
        </p:spPr>
        <p:txBody>
          <a:bodyPr wrap="none" rtlCol="0">
            <a:spAutoFit/>
          </a:bodyPr>
          <a:lstStyle>
            <a:defPPr>
              <a:defRPr lang="zh-CN"/>
            </a:defPPr>
            <a:lvl1pPr>
              <a:defRPr>
                <a:solidFill>
                  <a:srgbClr val="0070C0"/>
                </a:solidFill>
                <a:latin typeface="Arial" panose="020B0604020202020204" pitchFamily="34" charset="0"/>
                <a:cs typeface="Arial" panose="020B0604020202020204" pitchFamily="34" charset="0"/>
              </a:defRPr>
            </a:lvl1pPr>
          </a:lstStyle>
          <a:p>
            <a:r>
              <a:rPr lang="en-US" sz="2400" dirty="0">
                <a:solidFill>
                  <a:srgbClr val="FF0000"/>
                </a:solidFill>
              </a:rPr>
              <a:t>90.85%</a:t>
            </a:r>
            <a:endParaRPr lang="en-US" sz="2400" dirty="0">
              <a:solidFill>
                <a:srgbClr val="FF0000"/>
              </a:solidFill>
            </a:endParaRPr>
          </a:p>
        </p:txBody>
      </p:sp>
      <p:sp>
        <p:nvSpPr>
          <p:cNvPr id="7" name="文本框 6"/>
          <p:cNvSpPr txBox="1"/>
          <p:nvPr/>
        </p:nvSpPr>
        <p:spPr>
          <a:xfrm>
            <a:off x="1541804" y="5157440"/>
            <a:ext cx="1261884" cy="307777"/>
          </a:xfrm>
          <a:prstGeom prst="rect">
            <a:avLst/>
          </a:prstGeom>
          <a:noFill/>
        </p:spPr>
        <p:txBody>
          <a:bodyPr wrap="none" rtlCol="0">
            <a:spAutoFit/>
          </a:bodyPr>
          <a:lstStyle/>
          <a:p>
            <a:r>
              <a:rPr lang="zh-CN" altLang="en-US" sz="1400" dirty="0"/>
              <a:t>募集事件数量</a:t>
            </a:r>
            <a:endParaRPr lang="zh-CN" altLang="en-US" sz="1400" dirty="0"/>
          </a:p>
        </p:txBody>
      </p:sp>
      <p:sp>
        <p:nvSpPr>
          <p:cNvPr id="8" name="文本框 7"/>
          <p:cNvSpPr txBox="1"/>
          <p:nvPr/>
        </p:nvSpPr>
        <p:spPr>
          <a:xfrm>
            <a:off x="1541804" y="5948754"/>
            <a:ext cx="1261884" cy="307777"/>
          </a:xfrm>
          <a:prstGeom prst="rect">
            <a:avLst/>
          </a:prstGeom>
          <a:noFill/>
        </p:spPr>
        <p:txBody>
          <a:bodyPr wrap="none" rtlCol="0">
            <a:spAutoFit/>
          </a:bodyPr>
          <a:lstStyle>
            <a:defPPr>
              <a:defRPr lang="zh-CN"/>
            </a:defPPr>
            <a:lvl1pPr>
              <a:defRPr sz="1400"/>
            </a:lvl1pPr>
          </a:lstStyle>
          <a:p>
            <a:r>
              <a:rPr lang="zh-CN" altLang="en-US" dirty="0"/>
              <a:t>募集事件规模</a:t>
            </a:r>
            <a:endParaRPr lang="zh-CN" altLang="en-US" dirty="0"/>
          </a:p>
        </p:txBody>
      </p:sp>
      <p:grpSp>
        <p:nvGrpSpPr>
          <p:cNvPr id="9" name="组合 8"/>
          <p:cNvGrpSpPr/>
          <p:nvPr/>
        </p:nvGrpSpPr>
        <p:grpSpPr>
          <a:xfrm>
            <a:off x="1541825" y="4354533"/>
            <a:ext cx="4505827" cy="333501"/>
            <a:chOff x="7155445" y="740531"/>
            <a:chExt cx="3098164" cy="369870"/>
          </a:xfrm>
        </p:grpSpPr>
        <p:sp>
          <p:nvSpPr>
            <p:cNvPr id="10" name="矩形 9"/>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市场热度有所上升，规模成倍扩大</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1" name="等腰三角形 10"/>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2"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募集</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pic>
        <p:nvPicPr>
          <p:cNvPr id="13" name="图片 12" descr="C:\Users\lenovo\Desktop\募集.png募集"/>
          <p:cNvPicPr>
            <a:picLocks noChangeAspect="1"/>
          </p:cNvPicPr>
          <p:nvPr/>
        </p:nvPicPr>
        <p:blipFill>
          <a:blip r:embed="rId2"/>
          <a:srcRect l="5572" r="5572"/>
          <a:stretch>
            <a:fillRect/>
          </a:stretch>
        </p:blipFill>
        <p:spPr>
          <a:xfrm>
            <a:off x="1760879" y="922262"/>
            <a:ext cx="5622241" cy="3369538"/>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732239" y="4515794"/>
            <a:ext cx="7436274" cy="2399665"/>
          </a:xfrm>
          <a:prstGeom prst="rect">
            <a:avLst/>
          </a:prstGeom>
          <a:noFill/>
        </p:spPr>
        <p:txBody>
          <a:bodyPr wrap="square" rtlCol="0">
            <a:spAutoFit/>
          </a:bodyPr>
          <a:lstStyle/>
          <a:p>
            <a:pPr algn="just">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6</a:t>
            </a:r>
            <a:r>
              <a:rPr lang="zh-CN" altLang="en-US" sz="1400" dirty="0">
                <a:latin typeface="微软雅黑" panose="020B0503020204020204" pitchFamily="34" charset="-122"/>
                <a:ea typeface="微软雅黑" panose="020B0503020204020204" pitchFamily="34" charset="-122"/>
              </a:rPr>
              <a:t>月创业投资基金募集</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a:t>
            </a:r>
            <a:r>
              <a:rPr lang="zh-CN" altLang="en-US" sz="1400" dirty="0">
                <a:latin typeface="微软雅黑" panose="020B0503020204020204" pitchFamily="34" charset="-122"/>
                <a:ea typeface="微软雅黑" panose="020B0503020204020204" pitchFamily="34" charset="-122"/>
              </a:rPr>
              <a:t>起，共募集</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250</a:t>
            </a:r>
            <a:r>
              <a:rPr lang="zh-CN" altLang="en-US" sz="1400" dirty="0">
                <a:latin typeface="微软雅黑" panose="020B0503020204020204" pitchFamily="34" charset="-122"/>
                <a:ea typeface="微软雅黑" panose="020B0503020204020204" pitchFamily="34" charset="-122"/>
              </a:rPr>
              <a:t>万；成长基金募集</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21</a:t>
            </a:r>
            <a:r>
              <a:rPr lang="zh-CN" altLang="en-US" sz="1400" dirty="0">
                <a:latin typeface="微软雅黑" panose="020B0503020204020204" pitchFamily="34" charset="-122"/>
                <a:ea typeface="微软雅黑" panose="020B0503020204020204" pitchFamily="34" charset="-122"/>
              </a:rPr>
              <a:t>起，共募集</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89.75</a:t>
            </a:r>
            <a:r>
              <a:rPr lang="zh-CN" altLang="en-US" sz="1400" dirty="0">
                <a:latin typeface="微软雅黑" panose="020B0503020204020204" pitchFamily="34" charset="-122"/>
                <a:ea typeface="微软雅黑" panose="020B0503020204020204" pitchFamily="34" charset="-122"/>
              </a:rPr>
              <a:t>亿；募资规模环比上涨</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90.95%</a:t>
            </a:r>
            <a:r>
              <a:rPr lang="zh-CN" altLang="en-US" sz="2400" dirty="0">
                <a:solidFill>
                  <a:srgbClr val="0070C0"/>
                </a:solidFill>
                <a:latin typeface="Arial" panose="020B0604020202020204" pitchFamily="34" charset="0"/>
                <a:ea typeface="微软雅黑" panose="020B0503020204020204" pitchFamily="34" charset="-122"/>
                <a:cs typeface="Arial" panose="020B0604020202020204" pitchFamily="34" charset="0"/>
              </a:rPr>
              <a:t>，</a:t>
            </a:r>
            <a:r>
              <a:rPr lang="zh-CN" altLang="en-US" sz="1400" dirty="0">
                <a:latin typeface="微软雅黑" panose="020B0503020204020204" pitchFamily="34" charset="-122"/>
                <a:ea typeface="微软雅黑" panose="020B0503020204020204" pitchFamily="34" charset="-122"/>
                <a:sym typeface="+mn-ea"/>
              </a:rPr>
              <a:t>规模前三的成长型基金募集分别来自连云港盛虹炼化产业基金（25亿）、瑞和信业投资的东风汉江基金和洪泰基金的洪泰福瑞达医药基金；创业投资是来自秉鸿嘉睿创业投资。</a:t>
            </a:r>
            <a:endParaRPr lang="zh-CN" altLang="en-US" sz="2400"/>
          </a:p>
          <a:p>
            <a:pPr algn="just">
              <a:lnSpc>
                <a:spcPct val="150000"/>
              </a:lnSpc>
            </a:pPr>
            <a:endParaRPr lang="zh-CN" altLang="en-US" sz="2400" dirty="0">
              <a:solidFill>
                <a:srgbClr val="0070C0"/>
              </a:solidFill>
              <a:latin typeface="Arial" panose="020B0604020202020204" pitchFamily="34" charset="0"/>
              <a:ea typeface="微软雅黑" panose="020B0503020204020204" pitchFamily="34" charset="-122"/>
              <a:cs typeface="Arial" panose="020B0604020202020204" pitchFamily="34" charset="0"/>
            </a:endParaRPr>
          </a:p>
        </p:txBody>
      </p:sp>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募集</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grpSp>
        <p:nvGrpSpPr>
          <p:cNvPr id="11" name="组合 10"/>
          <p:cNvGrpSpPr/>
          <p:nvPr/>
        </p:nvGrpSpPr>
        <p:grpSpPr>
          <a:xfrm>
            <a:off x="721299" y="4256414"/>
            <a:ext cx="3762732" cy="369870"/>
            <a:chOff x="7155445" y="740531"/>
            <a:chExt cx="3098164" cy="369870"/>
          </a:xfrm>
        </p:grpSpPr>
        <p:sp>
          <p:nvSpPr>
            <p:cNvPr id="12" name="矩形 11"/>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市场情绪回暖，募资规模</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3" name="等腰三角形 12"/>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aphicFrame>
        <p:nvGraphicFramePr>
          <p:cNvPr id="3" name="表格 2"/>
          <p:cNvGraphicFramePr/>
          <p:nvPr/>
        </p:nvGraphicFramePr>
        <p:xfrm>
          <a:off x="1163955" y="1184275"/>
          <a:ext cx="6815455" cy="2669540"/>
        </p:xfrm>
        <a:graphic>
          <a:graphicData uri="http://schemas.openxmlformats.org/drawingml/2006/table">
            <a:tbl>
              <a:tblPr firstRow="1" bandRow="1">
                <a:tableStyleId>{5C22544A-7EE6-4342-B048-85BDC9FD1C3A}</a:tableStyleId>
              </a:tblPr>
              <a:tblGrid>
                <a:gridCol w="1611630"/>
                <a:gridCol w="1285875"/>
                <a:gridCol w="3917950"/>
              </a:tblGrid>
              <a:tr h="625475">
                <a:tc gridSpan="3">
                  <a:txBody>
                    <a:bodyPr/>
                    <a:lstStyle/>
                    <a:p>
                      <a:pPr indent="0" algn="ctr">
                        <a:buNone/>
                      </a:pPr>
                      <a:r>
                        <a:rPr lang="zh-CN" sz="2400" b="0">
                          <a:solidFill>
                            <a:srgbClr val="000000"/>
                          </a:solidFill>
                          <a:latin typeface="Arial" panose="020B0604020202020204" pitchFamily="34" charset="0"/>
                          <a:ea typeface="华文新魏" panose="02010800040101010101" pitchFamily="2" charset="-122"/>
                        </a:rPr>
                        <a:t>2019年6月募集基金的数量及规模</a:t>
                      </a:r>
                      <a:endParaRPr lang="zh-CN" altLang="en-US" sz="2400" b="0">
                        <a:solidFill>
                          <a:srgbClr val="000000"/>
                        </a:solidFill>
                        <a:latin typeface="Arial" panose="020B0604020202020204" pitchFamily="34" charset="0"/>
                        <a:ea typeface="华文新魏" panose="02010800040101010101" pitchFamily="2" charset="-122"/>
                      </a:endParaRPr>
                    </a:p>
                  </a:txBody>
                  <a:tcPr marL="12700" marR="12700" marT="12700" anchor="ctr">
                    <a:lnL>
                      <a:noFill/>
                    </a:lnL>
                    <a:lnR cap="flat">
                      <a:noFill/>
                    </a:lnR>
                    <a:lnT cap="flat">
                      <a:noFill/>
                    </a:lnT>
                    <a:lnB cap="flat">
                      <a:noFill/>
                    </a:lnB>
                    <a:lnTlToBr>
                      <a:noFill/>
                    </a:lnTlToBr>
                    <a:lnBlToTr>
                      <a:noFill/>
                    </a:lnBlToTr>
                    <a:noFill/>
                  </a:tcPr>
                </a:tc>
                <a:tc hMerge="1">
                  <a:tcPr>
                    <a:lnT cap="flat">
                      <a:noFill/>
                    </a:lnT>
                    <a:lnB cap="flat">
                      <a:noFill/>
                    </a:lnB>
                  </a:tcPr>
                </a:tc>
                <a:tc hMerge="1">
                  <a:tcPr>
                    <a:lnR cap="flat">
                      <a:noFill/>
                    </a:lnR>
                    <a:lnT cap="flat">
                      <a:noFill/>
                    </a:lnT>
                    <a:lnB cap="flat">
                      <a:noFill/>
                    </a:lnB>
                  </a:tcPr>
                </a:tc>
              </a:tr>
              <a:tr h="511175">
                <a:tc>
                  <a:txBody>
                    <a:bodyPr/>
                    <a:lstStyle/>
                    <a:p>
                      <a:pPr indent="0" algn="ctr">
                        <a:buNone/>
                      </a:pPr>
                      <a:r>
                        <a:rPr lang="zh-CN" sz="2400" b="1">
                          <a:solidFill>
                            <a:srgbClr val="FFFFFF"/>
                          </a:solidFill>
                          <a:latin typeface="Arial" panose="020B0604020202020204" pitchFamily="34" charset="0"/>
                          <a:ea typeface="微软雅黑" panose="020B0503020204020204" pitchFamily="34" charset="-122"/>
                        </a:rPr>
                        <a:t>类型</a:t>
                      </a:r>
                      <a:endParaRPr lang="zh-CN" altLang="en-US" sz="2400" b="1">
                        <a:solidFill>
                          <a:srgbClr val="FFFFFF"/>
                        </a:solidFill>
                        <a:latin typeface="Arial" panose="020B0604020202020204" pitchFamily="34" charset="0"/>
                        <a:ea typeface="微软雅黑" panose="020B0503020204020204" pitchFamily="34" charset="-122"/>
                      </a:endParaRPr>
                    </a:p>
                  </a:txBody>
                  <a:tcPr marL="12700" marR="12700" marT="12700" anchor="ctr">
                    <a:lnL>
                      <a:noFill/>
                    </a:lnL>
                    <a:lnR>
                      <a:noFill/>
                    </a:lnR>
                    <a:lnT cap="flat">
                      <a:noFill/>
                    </a:lnT>
                    <a:lnB cap="flat">
                      <a:noFill/>
                    </a:lnB>
                    <a:lnTlToBr>
                      <a:noFill/>
                    </a:lnTlToBr>
                    <a:lnBlToTr>
                      <a:noFill/>
                    </a:lnBlToTr>
                    <a:solidFill>
                      <a:srgbClr val="0070C0"/>
                    </a:solidFill>
                  </a:tcPr>
                </a:tc>
                <a:tc>
                  <a:txBody>
                    <a:bodyPr/>
                    <a:lstStyle/>
                    <a:p>
                      <a:pPr indent="0" algn="ctr">
                        <a:buNone/>
                      </a:pPr>
                      <a:r>
                        <a:rPr lang="zh-CN" sz="2400" b="1">
                          <a:solidFill>
                            <a:srgbClr val="FFFFFF"/>
                          </a:solidFill>
                          <a:latin typeface="Arial" panose="020B0604020202020204" pitchFamily="34" charset="0"/>
                          <a:ea typeface="微软雅黑" panose="020B0503020204020204" pitchFamily="34" charset="-122"/>
                        </a:rPr>
                        <a:t>数量</a:t>
                      </a:r>
                      <a:endParaRPr lang="zh-CN" altLang="en-US" sz="2400" b="1">
                        <a:solidFill>
                          <a:srgbClr val="FFFFFF"/>
                        </a:solidFill>
                        <a:latin typeface="Arial" panose="020B0604020202020204" pitchFamily="34" charset="0"/>
                        <a:ea typeface="微软雅黑" panose="020B0503020204020204" pitchFamily="34" charset="-122"/>
                      </a:endParaRPr>
                    </a:p>
                  </a:txBody>
                  <a:tcPr marL="12700" marR="12700" marT="12700" anchor="ctr">
                    <a:lnL>
                      <a:noFill/>
                    </a:lnL>
                    <a:lnR>
                      <a:noFill/>
                    </a:lnR>
                    <a:lnT cap="flat">
                      <a:noFill/>
                    </a:lnT>
                    <a:lnB cap="flat">
                      <a:noFill/>
                    </a:lnB>
                    <a:lnTlToBr>
                      <a:noFill/>
                    </a:lnTlToBr>
                    <a:lnBlToTr>
                      <a:noFill/>
                    </a:lnBlToTr>
                    <a:solidFill>
                      <a:srgbClr val="0070C0"/>
                    </a:solidFill>
                  </a:tcPr>
                </a:tc>
                <a:tc>
                  <a:txBody>
                    <a:bodyPr/>
                    <a:lstStyle/>
                    <a:p>
                      <a:pPr indent="0" algn="ctr">
                        <a:buNone/>
                      </a:pPr>
                      <a:r>
                        <a:rPr lang="zh-CN" sz="2400" b="1">
                          <a:solidFill>
                            <a:srgbClr val="FFFFFF"/>
                          </a:solidFill>
                          <a:latin typeface="Arial" panose="020B0604020202020204" pitchFamily="34" charset="0"/>
                          <a:ea typeface="微软雅黑" panose="020B0503020204020204" pitchFamily="34" charset="-122"/>
                        </a:rPr>
                        <a:t>募资金额（人民币 亿元）</a:t>
                      </a:r>
                      <a:endParaRPr lang="zh-CN" altLang="en-US" sz="2400" b="1">
                        <a:solidFill>
                          <a:srgbClr val="FFFFFF"/>
                        </a:solidFill>
                        <a:latin typeface="Arial" panose="020B0604020202020204" pitchFamily="34" charset="0"/>
                        <a:ea typeface="微软雅黑" panose="020B0503020204020204" pitchFamily="34" charset="-122"/>
                      </a:endParaRPr>
                    </a:p>
                  </a:txBody>
                  <a:tcPr marL="12700" marR="12700" marT="12700" anchor="ctr">
                    <a:lnL>
                      <a:noFill/>
                    </a:lnL>
                    <a:lnR cap="flat">
                      <a:noFill/>
                    </a:lnR>
                    <a:lnT cap="flat">
                      <a:noFill/>
                    </a:lnT>
                    <a:lnB cap="flat">
                      <a:noFill/>
                    </a:lnB>
                    <a:lnTlToBr>
                      <a:noFill/>
                    </a:lnTlToBr>
                    <a:lnBlToTr>
                      <a:noFill/>
                    </a:lnBlToTr>
                    <a:solidFill>
                      <a:srgbClr val="0070C0"/>
                    </a:solidFill>
                  </a:tcPr>
                </a:tc>
              </a:tr>
              <a:tr h="510540">
                <a:tc>
                  <a:txBody>
                    <a:bodyPr/>
                    <a:lstStyle/>
                    <a:p>
                      <a:pPr indent="0" algn="ctr">
                        <a:buNone/>
                      </a:pPr>
                      <a:r>
                        <a:rPr lang="en-US" sz="2400" b="0">
                          <a:solidFill>
                            <a:srgbClr val="000000"/>
                          </a:solidFill>
                          <a:latin typeface="Arial" panose="020B0604020202020204" charset="-122"/>
                        </a:rPr>
                        <a:t>Venture</a:t>
                      </a:r>
                      <a:endParaRPr lang="en-US" altLang="en-US" sz="2400" b="0">
                        <a:solidFill>
                          <a:srgbClr val="000000"/>
                        </a:solidFill>
                        <a:latin typeface="Arial" panose="020B060402020202020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2400" b="0">
                          <a:solidFill>
                            <a:srgbClr val="000000"/>
                          </a:solidFill>
                          <a:latin typeface="Arial" panose="020B0604020202020204" charset="-122"/>
                        </a:rPr>
                        <a:t>1</a:t>
                      </a:r>
                      <a:endParaRPr lang="en-US" altLang="en-US" sz="2400" b="0">
                        <a:solidFill>
                          <a:srgbClr val="000000"/>
                        </a:solidFill>
                        <a:latin typeface="Arial" panose="020B060402020202020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2400" b="0">
                          <a:solidFill>
                            <a:srgbClr val="000000"/>
                          </a:solidFill>
                          <a:latin typeface="Arial" panose="020B0604020202020204" charset="-122"/>
                        </a:rPr>
                        <a:t>0.025</a:t>
                      </a:r>
                      <a:endParaRPr lang="en-US" altLang="en-US" sz="2400" b="0">
                        <a:solidFill>
                          <a:srgbClr val="000000"/>
                        </a:solidFill>
                        <a:latin typeface="Arial" panose="020B0604020202020204" charset="-122"/>
                      </a:endParaRPr>
                    </a:p>
                  </a:txBody>
                  <a:tcPr marL="12700" marR="12700" marT="12700" anchor="ctr">
                    <a:lnL>
                      <a:noFill/>
                    </a:lnL>
                    <a:lnR cap="flat">
                      <a:noFill/>
                    </a:lnR>
                    <a:lnT cap="flat">
                      <a:noFill/>
                    </a:lnT>
                    <a:lnB cap="flat">
                      <a:noFill/>
                    </a:lnB>
                    <a:lnTlToBr>
                      <a:noFill/>
                    </a:lnTlToBr>
                    <a:lnBlToTr>
                      <a:noFill/>
                    </a:lnBlToTr>
                    <a:solidFill>
                      <a:srgbClr val="FFFFFF"/>
                    </a:solidFill>
                  </a:tcPr>
                </a:tc>
              </a:tr>
              <a:tr h="511175">
                <a:tc>
                  <a:txBody>
                    <a:bodyPr/>
                    <a:lstStyle/>
                    <a:p>
                      <a:pPr indent="0" algn="ctr">
                        <a:buNone/>
                      </a:pPr>
                      <a:r>
                        <a:rPr lang="en-US" sz="2400" b="0">
                          <a:solidFill>
                            <a:srgbClr val="000000"/>
                          </a:solidFill>
                          <a:latin typeface="Arial" panose="020B0604020202020204" charset="-122"/>
                        </a:rPr>
                        <a:t>Growth</a:t>
                      </a:r>
                      <a:endParaRPr lang="en-US" altLang="en-US" sz="2400" b="0">
                        <a:solidFill>
                          <a:srgbClr val="000000"/>
                        </a:solidFill>
                        <a:latin typeface="Arial" panose="020B0604020202020204" charset="-122"/>
                      </a:endParaRPr>
                    </a:p>
                  </a:txBody>
                  <a:tcPr marL="12700" marR="12700" marT="12700" anchor="ctr">
                    <a:lnL>
                      <a:noFill/>
                    </a:lnL>
                    <a:lnR>
                      <a:noFill/>
                    </a:lnR>
                    <a:lnT cap="flat">
                      <a:noFill/>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lstStyle/>
                    <a:p>
                      <a:pPr indent="0" algn="ctr">
                        <a:buNone/>
                      </a:pPr>
                      <a:r>
                        <a:rPr lang="en-US" sz="2400" b="0">
                          <a:solidFill>
                            <a:srgbClr val="000000"/>
                          </a:solidFill>
                          <a:latin typeface="Arial" panose="020B0604020202020204" charset="-122"/>
                        </a:rPr>
                        <a:t>21</a:t>
                      </a:r>
                      <a:endParaRPr lang="en-US" altLang="en-US" sz="2400" b="0">
                        <a:solidFill>
                          <a:srgbClr val="000000"/>
                        </a:solidFill>
                        <a:latin typeface="Arial" panose="020B0604020202020204" charset="-122"/>
                      </a:endParaRPr>
                    </a:p>
                  </a:txBody>
                  <a:tcPr marL="12700" marR="12700" marT="12700" anchor="ctr">
                    <a:lnL>
                      <a:noFill/>
                    </a:lnL>
                    <a:lnR>
                      <a:noFill/>
                    </a:lnR>
                    <a:lnT cap="flat">
                      <a:noFill/>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lstStyle/>
                    <a:p>
                      <a:pPr indent="0" algn="ctr">
                        <a:buNone/>
                      </a:pPr>
                      <a:r>
                        <a:rPr lang="en-US" sz="2400" b="0">
                          <a:solidFill>
                            <a:srgbClr val="000000"/>
                          </a:solidFill>
                          <a:latin typeface="Arial" panose="020B0604020202020204" charset="-122"/>
                        </a:rPr>
                        <a:t>89.72</a:t>
                      </a:r>
                      <a:endParaRPr lang="en-US" altLang="en-US" sz="2400" b="0">
                        <a:solidFill>
                          <a:srgbClr val="000000"/>
                        </a:solidFill>
                        <a:latin typeface="Arial" panose="020B0604020202020204" charset="-122"/>
                      </a:endParaRPr>
                    </a:p>
                  </a:txBody>
                  <a:tcPr marL="12700" marR="12700" marT="12700" anchor="ctr">
                    <a:lnL>
                      <a:noFill/>
                    </a:lnL>
                    <a:lnR cap="flat">
                      <a:noFill/>
                    </a:lnR>
                    <a:lnT cap="flat">
                      <a:noFill/>
                    </a:lnT>
                    <a:lnB w="12700" cap="flat" cmpd="sng">
                      <a:solidFill>
                        <a:srgbClr val="000000"/>
                      </a:solidFill>
                      <a:prstDash val="solid"/>
                      <a:headEnd type="none" w="med" len="med"/>
                      <a:tailEnd type="none" w="med" len="med"/>
                    </a:lnB>
                    <a:lnTlToBr>
                      <a:noFill/>
                    </a:lnTlToBr>
                    <a:lnBlToTr>
                      <a:noFill/>
                    </a:lnBlToTr>
                    <a:solidFill>
                      <a:srgbClr val="FFFFFF"/>
                    </a:solidFill>
                  </a:tcPr>
                </a:tc>
              </a:tr>
              <a:tr h="511175">
                <a:tc>
                  <a:txBody>
                    <a:bodyPr/>
                    <a:lstStyle/>
                    <a:p>
                      <a:pPr indent="0" algn="ctr">
                        <a:buNone/>
                      </a:pPr>
                      <a:r>
                        <a:rPr lang="en-US" sz="2400" b="0">
                          <a:solidFill>
                            <a:srgbClr val="000000"/>
                          </a:solidFill>
                          <a:latin typeface="Arial" panose="020B0604020202020204" charset="-122"/>
                        </a:rPr>
                        <a:t>Total</a:t>
                      </a:r>
                      <a:endParaRPr lang="en-US" altLang="en-US" sz="2400" b="0">
                        <a:solidFill>
                          <a:srgbClr val="000000"/>
                        </a:solidFill>
                        <a:latin typeface="Arial" panose="020B0604020202020204" charset="-122"/>
                      </a:endParaRPr>
                    </a:p>
                  </a:txBody>
                  <a:tcPr marL="12700" marR="12700" marT="12700" anchor="ctr">
                    <a:lnL>
                      <a:noFill/>
                    </a:lnL>
                    <a:lnR>
                      <a:noFill/>
                    </a:lnR>
                    <a:lnT w="12700" cap="flat" cmpd="sng">
                      <a:solidFill>
                        <a:srgbClr val="000000"/>
                      </a:solidFill>
                      <a:prstDash val="solid"/>
                      <a:headEnd type="none" w="med" len="med"/>
                      <a:tailEnd type="none" w="med" len="med"/>
                    </a:lnT>
                    <a:lnB cap="flat">
                      <a:noFill/>
                    </a:lnB>
                    <a:lnTlToBr>
                      <a:noFill/>
                    </a:lnTlToBr>
                    <a:lnBlToTr>
                      <a:noFill/>
                    </a:lnBlToTr>
                    <a:solidFill>
                      <a:srgbClr val="FFFFFF"/>
                    </a:solidFill>
                  </a:tcPr>
                </a:tc>
                <a:tc>
                  <a:txBody>
                    <a:bodyPr/>
                    <a:lstStyle/>
                    <a:p>
                      <a:pPr indent="0" algn="ctr">
                        <a:buNone/>
                      </a:pPr>
                      <a:r>
                        <a:rPr lang="en-US" sz="2400" b="0">
                          <a:solidFill>
                            <a:srgbClr val="000000"/>
                          </a:solidFill>
                          <a:latin typeface="Arial" panose="020B0604020202020204" charset="-122"/>
                        </a:rPr>
                        <a:t>22</a:t>
                      </a:r>
                      <a:endParaRPr lang="en-US" altLang="en-US" sz="2400" b="0">
                        <a:solidFill>
                          <a:srgbClr val="000000"/>
                        </a:solidFill>
                        <a:latin typeface="Arial" panose="020B0604020202020204" charset="-122"/>
                      </a:endParaRPr>
                    </a:p>
                  </a:txBody>
                  <a:tcPr marL="12700" marR="12700" marT="12700" anchor="ctr">
                    <a:lnL>
                      <a:noFill/>
                    </a:lnL>
                    <a:lnR>
                      <a:noFill/>
                    </a:lnR>
                    <a:lnT w="12700" cap="flat" cmpd="sng">
                      <a:solidFill>
                        <a:srgbClr val="000000"/>
                      </a:solidFill>
                      <a:prstDash val="solid"/>
                      <a:headEnd type="none" w="med" len="med"/>
                      <a:tailEnd type="none" w="med" len="med"/>
                    </a:lnT>
                    <a:lnB cap="flat">
                      <a:noFill/>
                    </a:lnB>
                    <a:lnTlToBr>
                      <a:noFill/>
                    </a:lnTlToBr>
                    <a:lnBlToTr>
                      <a:noFill/>
                    </a:lnBlToTr>
                    <a:solidFill>
                      <a:srgbClr val="FFFFFF"/>
                    </a:solidFill>
                  </a:tcPr>
                </a:tc>
                <a:tc>
                  <a:txBody>
                    <a:bodyPr/>
                    <a:lstStyle/>
                    <a:p>
                      <a:pPr indent="0" algn="ctr">
                        <a:buNone/>
                      </a:pPr>
                      <a:r>
                        <a:rPr lang="en-US" sz="2400" b="0">
                          <a:solidFill>
                            <a:srgbClr val="000000"/>
                          </a:solidFill>
                          <a:latin typeface="Arial" panose="020B0604020202020204" charset="-122"/>
                        </a:rPr>
                        <a:t>89.75</a:t>
                      </a:r>
                      <a:endParaRPr lang="en-US" altLang="en-US" sz="2400" b="0">
                        <a:solidFill>
                          <a:srgbClr val="000000"/>
                        </a:solidFill>
                        <a:latin typeface="Arial" panose="020B0604020202020204" charset="-122"/>
                      </a:endParaRPr>
                    </a:p>
                  </a:txBody>
                  <a:tcPr marL="12700" marR="12700" marT="12700" anchor="ctr">
                    <a:lnL>
                      <a:noFill/>
                    </a:lnL>
                    <a:lnR cap="flat">
                      <a:noFill/>
                    </a:lnR>
                    <a:lnT w="12700" cap="flat" cmpd="sng">
                      <a:solidFill>
                        <a:srgbClr val="000000"/>
                      </a:solidFill>
                      <a:prstDash val="solid"/>
                      <a:headEnd type="none" w="med" len="med"/>
                      <a:tailEnd type="none" w="med" len="med"/>
                    </a:lnT>
                    <a:lnB cap="flat">
                      <a:noFill/>
                    </a:lnB>
                    <a:lnTlToBr>
                      <a:noFill/>
                    </a:lnTlToBr>
                    <a:lnBlToTr>
                      <a:noFill/>
                    </a:lnBlToTr>
                    <a:solidFill>
                      <a:srgbClr val="FFFFFF"/>
                    </a:solidFill>
                  </a:tcPr>
                </a:tc>
              </a:tr>
            </a:tbl>
          </a:graphicData>
        </a:graphic>
      </p:graphicFrame>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6799" y="983769"/>
            <a:ext cx="4535201" cy="426605"/>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投资数量、规模双双下降</a:t>
              </a:r>
              <a:endParaRPr lang="zh-CN" altLang="en-US" dirty="0">
                <a:latin typeface="微软雅黑" panose="020B0503020204020204" pitchFamily="34" charset="-122"/>
                <a:ea typeface="微软雅黑" panose="020B0503020204020204" pitchFamily="34" charset="-122"/>
              </a:endParaRP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224301" y="4734160"/>
            <a:ext cx="8695398" cy="1845310"/>
          </a:xfrm>
          <a:prstGeom prst="rect">
            <a:avLst/>
          </a:prstGeom>
          <a:noFill/>
        </p:spPr>
        <p:txBody>
          <a:bodyPr wrap="square" rtlCol="0">
            <a:spAutoFit/>
          </a:bodyPr>
          <a:lstStyle/>
          <a:p>
            <a:pPr algn="just" defTabSz="914400">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      </a:t>
            </a:r>
            <a:r>
              <a:rPr lang="en-US" altLang="zh-CN" sz="1400" dirty="0">
                <a:solidFill>
                  <a:prstClr val="black"/>
                </a:solidFill>
                <a:latin typeface="微软雅黑" panose="020B0503020204020204" pitchFamily="34" charset="-122"/>
                <a:ea typeface="微软雅黑" panose="020B0503020204020204" pitchFamily="34" charset="-122"/>
              </a:rPr>
              <a:t>6</a:t>
            </a:r>
            <a:r>
              <a:rPr lang="zh-CN" altLang="en-US" sz="1400" dirty="0">
                <a:solidFill>
                  <a:prstClr val="black"/>
                </a:solidFill>
                <a:latin typeface="微软雅黑" panose="020B0503020204020204" pitchFamily="34" charset="-122"/>
                <a:ea typeface="微软雅黑" panose="020B0503020204020204" pitchFamily="34" charset="-122"/>
              </a:rPr>
              <a:t>月</a:t>
            </a:r>
            <a:r>
              <a:rPr lang="en-US" altLang="zh-CN" sz="1400" dirty="0">
                <a:solidFill>
                  <a:prstClr val="black"/>
                </a:solidFill>
                <a:latin typeface="微软雅黑" panose="020B0503020204020204" pitchFamily="34" charset="-122"/>
                <a:ea typeface="微软雅黑" panose="020B0503020204020204" pitchFamily="34" charset="-122"/>
              </a:rPr>
              <a:t>PE/VC</a:t>
            </a:r>
            <a:r>
              <a:rPr lang="zh-CN" altLang="en-US" sz="1400" dirty="0">
                <a:solidFill>
                  <a:prstClr val="black"/>
                </a:solidFill>
                <a:latin typeface="微软雅黑" panose="020B0503020204020204" pitchFamily="34" charset="-122"/>
                <a:ea typeface="微软雅黑" panose="020B0503020204020204" pitchFamily="34" charset="-122"/>
              </a:rPr>
              <a:t>市场共发生投资案例</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204</a:t>
            </a:r>
            <a:r>
              <a:rPr lang="zh-CN" altLang="en-US" sz="1400" dirty="0">
                <a:solidFill>
                  <a:prstClr val="black"/>
                </a:solidFill>
                <a:latin typeface="微软雅黑" panose="020B0503020204020204" pitchFamily="34" charset="-122"/>
                <a:ea typeface="微软雅黑" panose="020B0503020204020204" pitchFamily="34" charset="-122"/>
              </a:rPr>
              <a:t>起，融资总额达到人民币</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243.69</a:t>
            </a:r>
            <a:r>
              <a:rPr lang="zh-CN" altLang="en-US" sz="1400" dirty="0">
                <a:solidFill>
                  <a:prstClr val="black"/>
                </a:solidFill>
                <a:latin typeface="微软雅黑" panose="020B0503020204020204" pitchFamily="34" charset="-122"/>
                <a:ea typeface="微软雅黑" panose="020B0503020204020204" pitchFamily="34" charset="-122"/>
              </a:rPr>
              <a:t>亿元。分行业来看，</a:t>
            </a:r>
            <a:r>
              <a:rPr lang="en-US" altLang="zh-CN" sz="1400" dirty="0">
                <a:solidFill>
                  <a:prstClr val="black"/>
                </a:solidFill>
                <a:latin typeface="微软雅黑" panose="020B0503020204020204" pitchFamily="34" charset="-122"/>
                <a:ea typeface="微软雅黑" panose="020B0503020204020204" pitchFamily="34" charset="-122"/>
              </a:rPr>
              <a:t>6</a:t>
            </a:r>
            <a:r>
              <a:rPr lang="zh-CN" altLang="en-US" sz="1400" dirty="0">
                <a:solidFill>
                  <a:prstClr val="black"/>
                </a:solidFill>
                <a:latin typeface="微软雅黑" panose="020B0503020204020204" pitchFamily="34" charset="-122"/>
                <a:ea typeface="微软雅黑" panose="020B0503020204020204" pitchFamily="34" charset="-122"/>
              </a:rPr>
              <a:t>月投资事件仍主要集中在互联网行业，案例共计</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123</a:t>
            </a:r>
            <a:r>
              <a:rPr lang="zh-CN" altLang="en-US" sz="1400" dirty="0">
                <a:solidFill>
                  <a:prstClr val="black"/>
                </a:solidFill>
                <a:latin typeface="微软雅黑" panose="020B0503020204020204" pitchFamily="34" charset="-122"/>
                <a:ea typeface="微软雅黑" panose="020B0503020204020204" pitchFamily="34" charset="-122"/>
              </a:rPr>
              <a:t>起，共融资</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137.79</a:t>
            </a:r>
            <a:r>
              <a:rPr lang="zh-CN" altLang="en-US" sz="1400" dirty="0">
                <a:solidFill>
                  <a:prstClr val="black"/>
                </a:solidFill>
                <a:latin typeface="微软雅黑" panose="020B0503020204020204" pitchFamily="34" charset="-122"/>
                <a:ea typeface="微软雅黑" panose="020B0503020204020204" pitchFamily="34" charset="-122"/>
              </a:rPr>
              <a:t>亿元，占比</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56.54%</a:t>
            </a:r>
            <a:r>
              <a:rPr lang="zh-CN" altLang="en-US" sz="1400" dirty="0">
                <a:solidFill>
                  <a:prstClr val="black"/>
                </a:solidFill>
                <a:latin typeface="微软雅黑" panose="020B0503020204020204" pitchFamily="34" charset="-122"/>
                <a:ea typeface="微软雅黑" panose="020B0503020204020204" pitchFamily="34" charset="-122"/>
              </a:rPr>
              <a:t>。</a:t>
            </a:r>
            <a:r>
              <a:rPr lang="zh-CN" altLang="en-US" sz="1400" dirty="0">
                <a:solidFill>
                  <a:prstClr val="black"/>
                </a:solidFill>
                <a:latin typeface="微软雅黑" panose="020B0503020204020204" pitchFamily="34" charset="-122"/>
                <a:ea typeface="微软雅黑" panose="020B0503020204020204" pitchFamily="34" charset="-122"/>
                <a:sym typeface="+mn-ea"/>
              </a:rPr>
              <a:t>与上月相比，融资数量减少67起，融资金额减少了365亿元。</a:t>
            </a:r>
            <a:endParaRPr lang="zh-CN" altLang="en-US" sz="1400" dirty="0">
              <a:solidFill>
                <a:prstClr val="black"/>
              </a:solidFill>
              <a:latin typeface="微软雅黑" panose="020B0503020204020204" pitchFamily="34" charset="-122"/>
              <a:ea typeface="微软雅黑" panose="020B0503020204020204" pitchFamily="34" charset="-122"/>
            </a:endParaRPr>
          </a:p>
          <a:p>
            <a:pPr algn="just" defTabSz="914400">
              <a:lnSpc>
                <a:spcPct val="150000"/>
              </a:lnSpc>
            </a:pPr>
            <a:endParaRPr lang="zh-CN" altLang="en-US" sz="1400" dirty="0">
              <a:solidFill>
                <a:prstClr val="black"/>
              </a:solidFill>
              <a:latin typeface="微软雅黑" panose="020B0503020204020204" pitchFamily="34" charset="-122"/>
              <a:ea typeface="微软雅黑" panose="020B0503020204020204" pitchFamily="34" charset="-122"/>
            </a:endParaRPr>
          </a:p>
        </p:txBody>
      </p:sp>
      <p:sp>
        <p:nvSpPr>
          <p:cNvPr id="11"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graphicFrame>
        <p:nvGraphicFramePr>
          <p:cNvPr id="2" name="表格 1"/>
          <p:cNvGraphicFramePr/>
          <p:nvPr/>
        </p:nvGraphicFramePr>
        <p:xfrm>
          <a:off x="2197100" y="1410335"/>
          <a:ext cx="4749800" cy="3408680"/>
        </p:xfrm>
        <a:graphic>
          <a:graphicData uri="http://schemas.openxmlformats.org/drawingml/2006/table">
            <a:tbl>
              <a:tblPr firstRow="1" bandRow="1">
                <a:tableStyleId>{5C22544A-7EE6-4342-B048-85BDC9FD1C3A}</a:tableStyleId>
              </a:tblPr>
              <a:tblGrid>
                <a:gridCol w="2032000"/>
                <a:gridCol w="914400"/>
                <a:gridCol w="1803400"/>
              </a:tblGrid>
              <a:tr h="241300">
                <a:tc gridSpan="3">
                  <a:txBody>
                    <a:bodyPr/>
                    <a:lstStyle/>
                    <a:p>
                      <a:pPr indent="0" algn="ctr">
                        <a:buNone/>
                      </a:pPr>
                      <a:r>
                        <a:rPr lang="zh-CN" sz="1400" b="1">
                          <a:solidFill>
                            <a:srgbClr val="000000"/>
                          </a:solidFill>
                          <a:latin typeface="Arial" panose="020B0604020202020204" pitchFamily="34" charset="0"/>
                          <a:ea typeface="华文新魏" panose="02010800040101010101" pitchFamily="2" charset="-122"/>
                        </a:rPr>
                        <a:t>2019年6月中国PE</a:t>
                      </a:r>
                      <a:r>
                        <a:rPr lang="en-US" altLang="zh-CN" sz="1400" b="1">
                          <a:solidFill>
                            <a:srgbClr val="000000"/>
                          </a:solidFill>
                          <a:latin typeface="Arial" panose="020B0604020202020204" pitchFamily="34" charset="0"/>
                          <a:ea typeface="华文新魏" panose="02010800040101010101" pitchFamily="2" charset="-122"/>
                        </a:rPr>
                        <a:t>/</a:t>
                      </a:r>
                      <a:r>
                        <a:rPr lang="zh-CN" sz="1400" b="1">
                          <a:solidFill>
                            <a:srgbClr val="000000"/>
                          </a:solidFill>
                          <a:latin typeface="Arial" panose="020B0604020202020204" pitchFamily="34" charset="0"/>
                          <a:ea typeface="华文新魏" panose="02010800040101010101" pitchFamily="2" charset="-122"/>
                        </a:rPr>
                        <a:t>VC案例行业分布及规模</a:t>
                      </a:r>
                      <a:endParaRPr lang="zh-CN" altLang="en-US" sz="1400" b="1">
                        <a:solidFill>
                          <a:srgbClr val="000000"/>
                        </a:solidFill>
                        <a:latin typeface="Arial" panose="020B0604020202020204" pitchFamily="34" charset="0"/>
                        <a:ea typeface="华文新魏" panose="02010800040101010101" pitchFamily="2" charset="-122"/>
                      </a:endParaRPr>
                    </a:p>
                  </a:txBody>
                  <a:tcPr marL="12700" marR="12700" marT="12700" anchor="ctr">
                    <a:lnL>
                      <a:noFill/>
                    </a:lnL>
                    <a:lnR cap="flat">
                      <a:noFill/>
                    </a:lnR>
                    <a:lnT cap="flat">
                      <a:noFill/>
                    </a:lnT>
                    <a:lnB cap="flat">
                      <a:noFill/>
                    </a:lnB>
                    <a:lnTlToBr>
                      <a:noFill/>
                    </a:lnTlToBr>
                    <a:lnBlToTr>
                      <a:noFill/>
                    </a:lnBlToTr>
                    <a:noFill/>
                  </a:tcPr>
                </a:tc>
                <a:tc hMerge="1">
                  <a:tcPr>
                    <a:lnT cap="flat">
                      <a:noFill/>
                    </a:lnT>
                    <a:lnB cap="flat">
                      <a:noFill/>
                    </a:lnB>
                  </a:tcPr>
                </a:tc>
                <a:tc hMerge="1">
                  <a:tcPr>
                    <a:lnR cap="flat">
                      <a:noFill/>
                    </a:lnR>
                    <a:lnT cap="flat">
                      <a:noFill/>
                    </a:lnT>
                    <a:lnB cap="flat">
                      <a:noFill/>
                    </a:lnB>
                  </a:tcPr>
                </a:tc>
              </a:tr>
              <a:tr h="228600">
                <a:tc>
                  <a:txBody>
                    <a:bodyPr/>
                    <a:lstStyle/>
                    <a:p>
                      <a:pPr indent="0" algn="ctr">
                        <a:buNone/>
                      </a:pPr>
                      <a:r>
                        <a:rPr lang="zh-CN" sz="1200" b="1">
                          <a:solidFill>
                            <a:srgbClr val="FFFFFF"/>
                          </a:solidFill>
                          <a:latin typeface="Arial" panose="020B0604020202020204" pitchFamily="34" charset="0"/>
                          <a:ea typeface="微软雅黑" panose="020B0503020204020204" pitchFamily="34" charset="-122"/>
                        </a:rPr>
                        <a:t>行业</a:t>
                      </a:r>
                      <a:endParaRPr lang="zh-CN" altLang="en-US" sz="1200" b="1">
                        <a:solidFill>
                          <a:srgbClr val="FFFFFF"/>
                        </a:solidFill>
                        <a:latin typeface="Arial" panose="020B0604020202020204" pitchFamily="34" charset="0"/>
                        <a:ea typeface="微软雅黑" panose="020B0503020204020204" pitchFamily="34" charset="-122"/>
                      </a:endParaRPr>
                    </a:p>
                  </a:txBody>
                  <a:tcPr marL="12700" marR="12700" marT="12700" anchor="ctr">
                    <a:lnL>
                      <a:noFill/>
                    </a:lnL>
                    <a:lnR>
                      <a:noFill/>
                    </a:lnR>
                    <a:lnT cap="flat">
                      <a:noFill/>
                    </a:lnT>
                    <a:lnB cap="flat">
                      <a:noFill/>
                    </a:lnB>
                    <a:lnTlToBr>
                      <a:noFill/>
                    </a:lnTlToBr>
                    <a:lnBlToTr>
                      <a:noFill/>
                    </a:lnBlToTr>
                    <a:solidFill>
                      <a:srgbClr val="5B9BD5"/>
                    </a:solidFill>
                  </a:tcPr>
                </a:tc>
                <a:tc>
                  <a:txBody>
                    <a:bodyPr/>
                    <a:lstStyle/>
                    <a:p>
                      <a:pPr indent="0" algn="ctr">
                        <a:buNone/>
                      </a:pPr>
                      <a:r>
                        <a:rPr lang="zh-CN" sz="1200" b="1">
                          <a:solidFill>
                            <a:srgbClr val="FFFFFF"/>
                          </a:solidFill>
                          <a:latin typeface="Arial" panose="020B0604020202020204" pitchFamily="34" charset="0"/>
                          <a:ea typeface="微软雅黑" panose="020B0503020204020204" pitchFamily="34" charset="-122"/>
                        </a:rPr>
                        <a:t>案例数量</a:t>
                      </a:r>
                      <a:endParaRPr lang="zh-CN" altLang="en-US" sz="1200" b="1">
                        <a:solidFill>
                          <a:srgbClr val="FFFFFF"/>
                        </a:solidFill>
                        <a:latin typeface="Arial" panose="020B0604020202020204" pitchFamily="34" charset="0"/>
                        <a:ea typeface="微软雅黑" panose="020B0503020204020204" pitchFamily="34" charset="-122"/>
                      </a:endParaRPr>
                    </a:p>
                  </a:txBody>
                  <a:tcPr marL="12700" marR="12700" marT="12700" anchor="ctr">
                    <a:lnL>
                      <a:noFill/>
                    </a:lnL>
                    <a:lnR>
                      <a:noFill/>
                    </a:lnR>
                    <a:lnT cap="flat">
                      <a:noFill/>
                    </a:lnT>
                    <a:lnB cap="flat">
                      <a:noFill/>
                    </a:lnB>
                    <a:lnTlToBr>
                      <a:noFill/>
                    </a:lnTlToBr>
                    <a:lnBlToTr>
                      <a:noFill/>
                    </a:lnBlToTr>
                    <a:solidFill>
                      <a:srgbClr val="5B9BD5"/>
                    </a:solidFill>
                  </a:tcPr>
                </a:tc>
                <a:tc>
                  <a:txBody>
                    <a:bodyPr/>
                    <a:lstStyle/>
                    <a:p>
                      <a:pPr indent="0" algn="ctr">
                        <a:buNone/>
                      </a:pPr>
                      <a:r>
                        <a:rPr lang="en-US" sz="1200" b="1">
                          <a:solidFill>
                            <a:srgbClr val="FFFFFF"/>
                          </a:solidFill>
                          <a:latin typeface="微软雅黑" panose="020B0503020204020204" pitchFamily="34" charset="-122"/>
                        </a:rPr>
                        <a:t>融资金额</a:t>
                      </a:r>
                      <a:r>
                        <a:rPr lang="en-US" sz="1000" b="1">
                          <a:solidFill>
                            <a:srgbClr val="000000"/>
                          </a:solidFill>
                          <a:latin typeface="宋体" panose="02010600030101010101" pitchFamily="2" charset="-122"/>
                        </a:rPr>
                        <a:t>（人民币 亿元）</a:t>
                      </a:r>
                      <a:endParaRPr lang="en-US" altLang="en-US" sz="1200" b="1">
                        <a:solidFill>
                          <a:srgbClr val="FFFFFF"/>
                        </a:solidFill>
                        <a:latin typeface="微软雅黑" panose="020B0503020204020204" pitchFamily="34" charset="-122"/>
                      </a:endParaRPr>
                    </a:p>
                  </a:txBody>
                  <a:tcPr marL="12700" marR="12700" marT="12700" anchor="ctr">
                    <a:lnL>
                      <a:noFill/>
                    </a:lnL>
                    <a:lnR cap="flat">
                      <a:noFill/>
                    </a:lnR>
                    <a:lnT cap="flat">
                      <a:noFill/>
                    </a:lnT>
                    <a:lnB cap="flat">
                      <a:noFill/>
                    </a:lnB>
                    <a:lnTlToBr>
                      <a:noFill/>
                    </a:lnTlToBr>
                    <a:lnBlToTr>
                      <a:noFill/>
                    </a:lnBlToTr>
                    <a:solidFill>
                      <a:srgbClr val="5B9BD5"/>
                    </a:solidFill>
                  </a:tcPr>
                </a:tc>
              </a:tr>
              <a:tr h="215900">
                <a:tc>
                  <a:txBody>
                    <a:bodyPr/>
                    <a:lstStyle/>
                    <a:p>
                      <a:pPr indent="0" algn="ctr">
                        <a:buNone/>
                      </a:pPr>
                      <a:r>
                        <a:rPr lang="zh-CN" sz="1200" b="1">
                          <a:solidFill>
                            <a:srgbClr val="000000"/>
                          </a:solidFill>
                          <a:latin typeface="Arial" panose="020B0604020202020204" pitchFamily="34" charset="0"/>
                          <a:ea typeface="微软雅黑" panose="020B0503020204020204" pitchFamily="34" charset="-122"/>
                        </a:rPr>
                        <a:t>信息科技咨询与其它服务</a:t>
                      </a:r>
                      <a:endParaRPr lang="zh-CN" altLang="en-US" sz="1200" b="1">
                        <a:solidFill>
                          <a:srgbClr val="000000"/>
                        </a:solidFill>
                        <a:latin typeface="Arial" panose="020B0604020202020204" pitchFamily="34" charset="0"/>
                        <a:ea typeface="微软雅黑" panose="020B0503020204020204" pitchFamily="3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85</a:t>
                      </a:r>
                      <a:endParaRPr lang="en-US" altLang="en-US" sz="1200" b="1">
                        <a:solidFill>
                          <a:srgbClr val="000000"/>
                        </a:solidFill>
                        <a:latin typeface="Arial" panose="020B060402020202020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27.13</a:t>
                      </a:r>
                      <a:endParaRPr lang="en-US" altLang="en-US" sz="1200" b="1">
                        <a:solidFill>
                          <a:srgbClr val="000000"/>
                        </a:solidFill>
                        <a:latin typeface="Arial" panose="020B0604020202020204" charset="-122"/>
                      </a:endParaRPr>
                    </a:p>
                  </a:txBody>
                  <a:tcPr marL="12700" marR="12700" marT="12700" anchor="ctr">
                    <a:lnL>
                      <a:noFill/>
                    </a:lnL>
                    <a:lnR cap="flat">
                      <a:noFill/>
                    </a:lnR>
                    <a:lnT cap="flat">
                      <a:noFill/>
                    </a:lnT>
                    <a:lnB cap="flat">
                      <a:noFill/>
                    </a:lnB>
                    <a:lnTlToBr>
                      <a:noFill/>
                    </a:lnTlToBr>
                    <a:lnBlToTr>
                      <a:noFill/>
                    </a:lnBlToTr>
                    <a:solidFill>
                      <a:srgbClr val="FFFFFF"/>
                    </a:solidFill>
                  </a:tcPr>
                </a:tc>
              </a:tr>
              <a:tr h="215900">
                <a:tc>
                  <a:txBody>
                    <a:bodyPr/>
                    <a:lstStyle/>
                    <a:p>
                      <a:pPr indent="0" algn="ctr">
                        <a:buNone/>
                      </a:pPr>
                      <a:r>
                        <a:rPr lang="zh-CN" sz="1200" b="1">
                          <a:solidFill>
                            <a:srgbClr val="000000"/>
                          </a:solidFill>
                          <a:latin typeface="Arial" panose="020B0604020202020204" pitchFamily="34" charset="0"/>
                          <a:ea typeface="微软雅黑" panose="020B0503020204020204" pitchFamily="34" charset="-122"/>
                        </a:rPr>
                        <a:t>互联网软件与服务</a:t>
                      </a:r>
                      <a:endParaRPr lang="zh-CN" altLang="en-US" sz="1200" b="1">
                        <a:solidFill>
                          <a:srgbClr val="000000"/>
                        </a:solidFill>
                        <a:latin typeface="Arial" panose="020B0604020202020204" pitchFamily="34" charset="0"/>
                        <a:ea typeface="微软雅黑" panose="020B0503020204020204" pitchFamily="3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38</a:t>
                      </a:r>
                      <a:endParaRPr lang="en-US" altLang="en-US" sz="1200" b="1">
                        <a:solidFill>
                          <a:srgbClr val="000000"/>
                        </a:solidFill>
                        <a:latin typeface="Arial" panose="020B060402020202020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110.66</a:t>
                      </a:r>
                      <a:endParaRPr lang="en-US" altLang="en-US" sz="1200" b="1">
                        <a:solidFill>
                          <a:srgbClr val="000000"/>
                        </a:solidFill>
                        <a:latin typeface="Arial" panose="020B0604020202020204" charset="-122"/>
                      </a:endParaRPr>
                    </a:p>
                  </a:txBody>
                  <a:tcPr marL="12700" marR="12700" marT="12700" anchor="ctr">
                    <a:lnL>
                      <a:noFill/>
                    </a:lnL>
                    <a:lnR cap="flat">
                      <a:noFill/>
                    </a:lnR>
                    <a:lnT cap="flat">
                      <a:noFill/>
                    </a:lnT>
                    <a:lnB cap="flat">
                      <a:noFill/>
                    </a:lnB>
                    <a:lnTlToBr>
                      <a:noFill/>
                    </a:lnTlToBr>
                    <a:lnBlToTr>
                      <a:noFill/>
                    </a:lnBlToTr>
                    <a:solidFill>
                      <a:srgbClr val="FFFFFF"/>
                    </a:solidFill>
                  </a:tcPr>
                </a:tc>
              </a:tr>
              <a:tr h="215900">
                <a:tc>
                  <a:txBody>
                    <a:bodyPr/>
                    <a:lstStyle/>
                    <a:p>
                      <a:pPr indent="0" algn="ctr">
                        <a:buNone/>
                      </a:pPr>
                      <a:r>
                        <a:rPr lang="zh-CN" sz="1200" b="1">
                          <a:solidFill>
                            <a:srgbClr val="000000"/>
                          </a:solidFill>
                          <a:latin typeface="Arial" panose="020B0604020202020204" pitchFamily="34" charset="0"/>
                          <a:ea typeface="微软雅黑" panose="020B0503020204020204" pitchFamily="34" charset="-122"/>
                        </a:rPr>
                        <a:t>现代服务</a:t>
                      </a:r>
                      <a:endParaRPr lang="zh-CN" altLang="en-US" sz="1200" b="1">
                        <a:solidFill>
                          <a:srgbClr val="000000"/>
                        </a:solidFill>
                        <a:latin typeface="Arial" panose="020B0604020202020204" pitchFamily="34" charset="0"/>
                        <a:ea typeface="微软雅黑" panose="020B0503020204020204" pitchFamily="3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13</a:t>
                      </a:r>
                      <a:endParaRPr lang="en-US" altLang="en-US" sz="1200" b="1">
                        <a:solidFill>
                          <a:srgbClr val="000000"/>
                        </a:solidFill>
                        <a:latin typeface="Arial" panose="020B060402020202020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43.50</a:t>
                      </a:r>
                      <a:endParaRPr lang="en-US" altLang="en-US" sz="1200" b="1">
                        <a:solidFill>
                          <a:srgbClr val="000000"/>
                        </a:solidFill>
                        <a:latin typeface="Arial" panose="020B0604020202020204" charset="-122"/>
                      </a:endParaRPr>
                    </a:p>
                  </a:txBody>
                  <a:tcPr marL="12700" marR="12700" marT="12700" anchor="ctr">
                    <a:lnL>
                      <a:noFill/>
                    </a:lnL>
                    <a:lnR cap="flat">
                      <a:noFill/>
                    </a:lnR>
                    <a:lnT cap="flat">
                      <a:noFill/>
                    </a:lnT>
                    <a:lnB cap="flat">
                      <a:noFill/>
                    </a:lnB>
                    <a:lnTlToBr>
                      <a:noFill/>
                    </a:lnTlToBr>
                    <a:lnBlToTr>
                      <a:noFill/>
                    </a:lnBlToTr>
                    <a:solidFill>
                      <a:srgbClr val="FFFFFF"/>
                    </a:solidFill>
                  </a:tcPr>
                </a:tc>
              </a:tr>
              <a:tr h="241300">
                <a:tc>
                  <a:txBody>
                    <a:bodyPr/>
                    <a:lstStyle/>
                    <a:p>
                      <a:pPr indent="0" algn="ctr">
                        <a:buNone/>
                      </a:pPr>
                      <a:r>
                        <a:rPr lang="zh-CN" sz="1200" b="1">
                          <a:solidFill>
                            <a:srgbClr val="000000"/>
                          </a:solidFill>
                          <a:latin typeface="Arial" panose="020B0604020202020204" pitchFamily="34" charset="0"/>
                          <a:ea typeface="微软雅黑" panose="020B0503020204020204" pitchFamily="34" charset="-122"/>
                        </a:rPr>
                        <a:t>电子制造</a:t>
                      </a:r>
                      <a:endParaRPr lang="zh-CN" altLang="en-US" sz="1200" b="1">
                        <a:solidFill>
                          <a:srgbClr val="000000"/>
                        </a:solidFill>
                        <a:latin typeface="Arial" panose="020B0604020202020204" pitchFamily="34" charset="0"/>
                        <a:ea typeface="微软雅黑" panose="020B0503020204020204" pitchFamily="3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6</a:t>
                      </a:r>
                      <a:endParaRPr lang="en-US" altLang="en-US" sz="1200" b="1">
                        <a:solidFill>
                          <a:srgbClr val="000000"/>
                        </a:solidFill>
                        <a:latin typeface="Arial" panose="020B060402020202020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1.05</a:t>
                      </a:r>
                      <a:endParaRPr lang="en-US" altLang="en-US" sz="1200" b="1">
                        <a:solidFill>
                          <a:srgbClr val="000000"/>
                        </a:solidFill>
                        <a:latin typeface="Arial" panose="020B0604020202020204" charset="-122"/>
                      </a:endParaRPr>
                    </a:p>
                  </a:txBody>
                  <a:tcPr marL="12700" marR="12700" marT="12700" anchor="ctr">
                    <a:lnL>
                      <a:noFill/>
                    </a:lnL>
                    <a:lnR cap="flat">
                      <a:noFill/>
                    </a:lnR>
                    <a:lnT cap="flat">
                      <a:noFill/>
                    </a:lnT>
                    <a:lnB cap="flat">
                      <a:noFill/>
                    </a:lnB>
                    <a:lnTlToBr>
                      <a:noFill/>
                    </a:lnTlToBr>
                    <a:lnBlToTr>
                      <a:noFill/>
                    </a:lnBlToTr>
                    <a:solidFill>
                      <a:srgbClr val="FFFFFF"/>
                    </a:solidFill>
                  </a:tcPr>
                </a:tc>
              </a:tr>
              <a:tr h="215900">
                <a:tc>
                  <a:txBody>
                    <a:bodyPr/>
                    <a:lstStyle/>
                    <a:p>
                      <a:pPr indent="0" algn="ctr">
                        <a:buNone/>
                      </a:pPr>
                      <a:r>
                        <a:rPr lang="zh-CN" sz="1200" b="1">
                          <a:solidFill>
                            <a:srgbClr val="000000"/>
                          </a:solidFill>
                          <a:latin typeface="Arial" panose="020B0604020202020204" pitchFamily="34" charset="0"/>
                          <a:ea typeface="微软雅黑" panose="020B0503020204020204" pitchFamily="34" charset="-122"/>
                        </a:rPr>
                        <a:t>医疗保健</a:t>
                      </a:r>
                      <a:endParaRPr lang="zh-CN" altLang="en-US" sz="1200" b="1">
                        <a:solidFill>
                          <a:srgbClr val="000000"/>
                        </a:solidFill>
                        <a:latin typeface="Arial" panose="020B0604020202020204" pitchFamily="34" charset="0"/>
                        <a:ea typeface="微软雅黑" panose="020B0503020204020204" pitchFamily="3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微软雅黑" panose="020B0503020204020204" pitchFamily="34" charset="-122"/>
                        </a:rPr>
                        <a:t>12</a:t>
                      </a:r>
                      <a:endParaRPr lang="en-US" altLang="en-US" sz="1200" b="1">
                        <a:solidFill>
                          <a:srgbClr val="000000"/>
                        </a:solidFill>
                        <a:latin typeface="微软雅黑" panose="020B0503020204020204" pitchFamily="3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微软雅黑" panose="020B0503020204020204" pitchFamily="34" charset="-122"/>
                        </a:rPr>
                        <a:t>3.90</a:t>
                      </a:r>
                      <a:endParaRPr lang="en-US" altLang="en-US" sz="1200" b="1">
                        <a:solidFill>
                          <a:srgbClr val="000000"/>
                        </a:solidFill>
                        <a:latin typeface="微软雅黑" panose="020B0503020204020204" pitchFamily="34" charset="-122"/>
                      </a:endParaRPr>
                    </a:p>
                  </a:txBody>
                  <a:tcPr marL="12700" marR="12700" marT="12700" anchor="ctr">
                    <a:lnL>
                      <a:noFill/>
                    </a:lnL>
                    <a:lnR cap="flat">
                      <a:noFill/>
                    </a:lnR>
                    <a:lnT cap="flat">
                      <a:noFill/>
                    </a:lnT>
                    <a:lnB cap="flat">
                      <a:noFill/>
                    </a:lnB>
                    <a:lnTlToBr>
                      <a:noFill/>
                    </a:lnTlToBr>
                    <a:lnBlToTr>
                      <a:noFill/>
                    </a:lnBlToTr>
                    <a:solidFill>
                      <a:srgbClr val="FFFFFF"/>
                    </a:solidFill>
                  </a:tcPr>
                </a:tc>
              </a:tr>
              <a:tr h="241300">
                <a:tc>
                  <a:txBody>
                    <a:bodyPr/>
                    <a:lstStyle/>
                    <a:p>
                      <a:pPr indent="0" algn="ctr">
                        <a:buNone/>
                      </a:pPr>
                      <a:r>
                        <a:rPr lang="zh-CN" sz="1200" b="1">
                          <a:solidFill>
                            <a:srgbClr val="000000"/>
                          </a:solidFill>
                          <a:latin typeface="Arial" panose="020B0604020202020204" pitchFamily="34" charset="0"/>
                          <a:ea typeface="微软雅黑" panose="020B0503020204020204" pitchFamily="34" charset="-122"/>
                        </a:rPr>
                        <a:t>生物制药</a:t>
                      </a:r>
                      <a:endParaRPr lang="zh-CN" altLang="en-US" sz="1200" b="1">
                        <a:solidFill>
                          <a:srgbClr val="000000"/>
                        </a:solidFill>
                        <a:latin typeface="Arial" panose="020B0604020202020204" pitchFamily="34" charset="0"/>
                        <a:ea typeface="微软雅黑" panose="020B0503020204020204" pitchFamily="3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11</a:t>
                      </a:r>
                      <a:endParaRPr lang="en-US" altLang="en-US" sz="1200" b="1">
                        <a:solidFill>
                          <a:srgbClr val="000000"/>
                        </a:solidFill>
                        <a:latin typeface="Arial" panose="020B060402020202020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16.97</a:t>
                      </a:r>
                      <a:endParaRPr lang="en-US" altLang="en-US" sz="1200" b="1">
                        <a:solidFill>
                          <a:srgbClr val="000000"/>
                        </a:solidFill>
                        <a:latin typeface="Arial" panose="020B0604020202020204" charset="-122"/>
                      </a:endParaRPr>
                    </a:p>
                  </a:txBody>
                  <a:tcPr marL="12700" marR="12700" marT="12700" anchor="ctr">
                    <a:lnL>
                      <a:noFill/>
                    </a:lnL>
                    <a:lnR cap="flat">
                      <a:noFill/>
                    </a:lnR>
                    <a:lnT cap="flat">
                      <a:noFill/>
                    </a:lnT>
                    <a:lnB cap="flat">
                      <a:noFill/>
                    </a:lnB>
                    <a:lnTlToBr>
                      <a:noFill/>
                    </a:lnTlToBr>
                    <a:lnBlToTr>
                      <a:noFill/>
                    </a:lnBlToTr>
                    <a:solidFill>
                      <a:srgbClr val="FFFFFF"/>
                    </a:solidFill>
                  </a:tcPr>
                </a:tc>
              </a:tr>
              <a:tr h="241300">
                <a:tc>
                  <a:txBody>
                    <a:bodyPr/>
                    <a:lstStyle/>
                    <a:p>
                      <a:pPr indent="0" algn="ctr">
                        <a:buNone/>
                      </a:pPr>
                      <a:r>
                        <a:rPr lang="zh-CN" sz="1200" b="1">
                          <a:solidFill>
                            <a:srgbClr val="000000"/>
                          </a:solidFill>
                          <a:latin typeface="Arial" panose="020B0604020202020204" pitchFamily="34" charset="0"/>
                          <a:ea typeface="微软雅黑" panose="020B0503020204020204" pitchFamily="34" charset="-122"/>
                        </a:rPr>
                        <a:t>其他</a:t>
                      </a:r>
                      <a:endParaRPr lang="zh-CN" altLang="en-US" sz="1200" b="1">
                        <a:solidFill>
                          <a:srgbClr val="000000"/>
                        </a:solidFill>
                        <a:latin typeface="Arial" panose="020B0604020202020204" pitchFamily="34" charset="0"/>
                        <a:ea typeface="微软雅黑" panose="020B0503020204020204" pitchFamily="3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微软雅黑" panose="020B0503020204020204" pitchFamily="34" charset="-122"/>
                        </a:rPr>
                        <a:t>27</a:t>
                      </a:r>
                      <a:endParaRPr lang="en-US" altLang="en-US" sz="1200" b="1">
                        <a:solidFill>
                          <a:srgbClr val="000000"/>
                        </a:solidFill>
                        <a:latin typeface="微软雅黑" panose="020B0503020204020204" pitchFamily="3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微软雅黑" panose="020B0503020204020204" pitchFamily="34" charset="-122"/>
                        </a:rPr>
                        <a:t>11.93</a:t>
                      </a:r>
                      <a:endParaRPr lang="en-US" altLang="en-US" sz="1200" b="1">
                        <a:solidFill>
                          <a:srgbClr val="000000"/>
                        </a:solidFill>
                        <a:latin typeface="微软雅黑" panose="020B0503020204020204" pitchFamily="34" charset="-122"/>
                      </a:endParaRPr>
                    </a:p>
                  </a:txBody>
                  <a:tcPr marL="12700" marR="12700" marT="12700" anchor="ctr">
                    <a:lnL>
                      <a:noFill/>
                    </a:lnL>
                    <a:lnR cap="flat">
                      <a:noFill/>
                    </a:lnR>
                    <a:lnT cap="flat">
                      <a:noFill/>
                    </a:lnT>
                    <a:lnB cap="flat">
                      <a:noFill/>
                    </a:lnB>
                    <a:lnTlToBr>
                      <a:noFill/>
                    </a:lnTlToBr>
                    <a:lnBlToTr>
                      <a:noFill/>
                    </a:lnBlToTr>
                    <a:solidFill>
                      <a:srgbClr val="FFFFFF"/>
                    </a:solidFill>
                  </a:tcPr>
                </a:tc>
              </a:tr>
              <a:tr h="241300">
                <a:tc>
                  <a:txBody>
                    <a:bodyPr/>
                    <a:lstStyle/>
                    <a:p>
                      <a:pPr indent="0" algn="ctr">
                        <a:buNone/>
                      </a:pPr>
                      <a:r>
                        <a:rPr lang="zh-CN" sz="1200" b="1">
                          <a:solidFill>
                            <a:srgbClr val="000000"/>
                          </a:solidFill>
                          <a:latin typeface="Arial" panose="020B0604020202020204" pitchFamily="34" charset="0"/>
                          <a:ea typeface="微软雅黑" panose="020B0503020204020204" pitchFamily="34" charset="-122"/>
                        </a:rPr>
                        <a:t>消费零售</a:t>
                      </a:r>
                      <a:endParaRPr lang="zh-CN" altLang="en-US" sz="1200" b="1">
                        <a:solidFill>
                          <a:srgbClr val="000000"/>
                        </a:solidFill>
                        <a:latin typeface="Arial" panose="020B0604020202020204" pitchFamily="34" charset="0"/>
                        <a:ea typeface="微软雅黑" panose="020B0503020204020204" pitchFamily="3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5</a:t>
                      </a:r>
                      <a:endParaRPr lang="en-US" altLang="en-US" sz="1200" b="1">
                        <a:solidFill>
                          <a:srgbClr val="000000"/>
                        </a:solidFill>
                        <a:latin typeface="Arial" panose="020B060402020202020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17.54</a:t>
                      </a:r>
                      <a:endParaRPr lang="en-US" altLang="en-US" sz="1200" b="1">
                        <a:solidFill>
                          <a:srgbClr val="000000"/>
                        </a:solidFill>
                        <a:latin typeface="Arial" panose="020B0604020202020204" charset="-122"/>
                      </a:endParaRPr>
                    </a:p>
                  </a:txBody>
                  <a:tcPr marL="12700" marR="12700" marT="12700" anchor="ctr">
                    <a:lnL>
                      <a:noFill/>
                    </a:lnL>
                    <a:lnR cap="flat">
                      <a:noFill/>
                    </a:lnR>
                    <a:lnT cap="flat">
                      <a:noFill/>
                    </a:lnT>
                    <a:lnB cap="flat">
                      <a:noFill/>
                    </a:lnB>
                    <a:lnTlToBr>
                      <a:noFill/>
                    </a:lnTlToBr>
                    <a:lnBlToTr>
                      <a:noFill/>
                    </a:lnBlToTr>
                    <a:solidFill>
                      <a:srgbClr val="FFFFFF"/>
                    </a:solidFill>
                  </a:tcPr>
                </a:tc>
              </a:tr>
              <a:tr h="215900">
                <a:tc>
                  <a:txBody>
                    <a:bodyPr/>
                    <a:lstStyle/>
                    <a:p>
                      <a:pPr indent="0" algn="ctr">
                        <a:buNone/>
                      </a:pPr>
                      <a:r>
                        <a:rPr lang="zh-CN" sz="1200" b="1">
                          <a:solidFill>
                            <a:srgbClr val="000000"/>
                          </a:solidFill>
                          <a:latin typeface="Arial" panose="020B0604020202020204" pitchFamily="34" charset="0"/>
                          <a:ea typeface="微软雅黑" panose="020B0503020204020204" pitchFamily="34" charset="-122"/>
                        </a:rPr>
                        <a:t>传媒广告</a:t>
                      </a:r>
                      <a:endParaRPr lang="zh-CN" altLang="en-US" sz="1200" b="1">
                        <a:solidFill>
                          <a:srgbClr val="000000"/>
                        </a:solidFill>
                        <a:latin typeface="Arial" panose="020B0604020202020204" pitchFamily="34" charset="0"/>
                        <a:ea typeface="微软雅黑" panose="020B0503020204020204" pitchFamily="3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1</a:t>
                      </a:r>
                      <a:endParaRPr lang="en-US" altLang="en-US" sz="1200" b="1">
                        <a:solidFill>
                          <a:srgbClr val="000000"/>
                        </a:solidFill>
                        <a:latin typeface="Arial" panose="020B060402020202020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0.01</a:t>
                      </a:r>
                      <a:endParaRPr lang="en-US" altLang="en-US" sz="1200" b="1">
                        <a:solidFill>
                          <a:srgbClr val="000000"/>
                        </a:solidFill>
                        <a:latin typeface="Arial" panose="020B0604020202020204" charset="-122"/>
                      </a:endParaRPr>
                    </a:p>
                  </a:txBody>
                  <a:tcPr marL="12700" marR="12700" marT="12700" anchor="ctr">
                    <a:lnL>
                      <a:noFill/>
                    </a:lnL>
                    <a:lnR cap="flat">
                      <a:noFill/>
                    </a:lnR>
                    <a:lnT cap="flat">
                      <a:noFill/>
                    </a:lnT>
                    <a:lnB cap="flat">
                      <a:noFill/>
                    </a:lnB>
                    <a:lnTlToBr>
                      <a:noFill/>
                    </a:lnTlToBr>
                    <a:lnBlToTr>
                      <a:noFill/>
                    </a:lnBlToTr>
                    <a:solidFill>
                      <a:srgbClr val="FFFFFF"/>
                    </a:solidFill>
                  </a:tcPr>
                </a:tc>
              </a:tr>
              <a:tr h="241300">
                <a:tc>
                  <a:txBody>
                    <a:bodyPr/>
                    <a:lstStyle/>
                    <a:p>
                      <a:pPr indent="0" algn="ctr">
                        <a:buNone/>
                      </a:pPr>
                      <a:r>
                        <a:rPr lang="zh-CN" sz="1200" b="1">
                          <a:solidFill>
                            <a:srgbClr val="000000"/>
                          </a:solidFill>
                          <a:latin typeface="Arial" panose="020B0604020202020204" pitchFamily="34" charset="0"/>
                          <a:ea typeface="微软雅黑" panose="020B0503020204020204" pitchFamily="34" charset="-122"/>
                        </a:rPr>
                        <a:t>金融</a:t>
                      </a:r>
                      <a:endParaRPr lang="zh-CN" altLang="en-US" sz="1200" b="1">
                        <a:solidFill>
                          <a:srgbClr val="000000"/>
                        </a:solidFill>
                        <a:latin typeface="Arial" panose="020B0604020202020204" pitchFamily="34" charset="0"/>
                        <a:ea typeface="微软雅黑" panose="020B0503020204020204" pitchFamily="3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4</a:t>
                      </a:r>
                      <a:endParaRPr lang="en-US" altLang="en-US" sz="1200" b="1">
                        <a:solidFill>
                          <a:srgbClr val="000000"/>
                        </a:solidFill>
                        <a:latin typeface="Arial" panose="020B060402020202020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5.00</a:t>
                      </a:r>
                      <a:endParaRPr lang="en-US" altLang="en-US" sz="1200" b="1">
                        <a:solidFill>
                          <a:srgbClr val="000000"/>
                        </a:solidFill>
                        <a:latin typeface="Arial" panose="020B0604020202020204" charset="-122"/>
                      </a:endParaRPr>
                    </a:p>
                  </a:txBody>
                  <a:tcPr marL="12700" marR="12700" marT="12700" anchor="ctr">
                    <a:lnL>
                      <a:noFill/>
                    </a:lnL>
                    <a:lnR cap="flat">
                      <a:noFill/>
                    </a:lnR>
                    <a:lnT cap="flat">
                      <a:noFill/>
                    </a:lnT>
                    <a:lnB cap="flat">
                      <a:noFill/>
                    </a:lnB>
                    <a:lnTlToBr>
                      <a:noFill/>
                    </a:lnTlToBr>
                    <a:lnBlToTr>
                      <a:noFill/>
                    </a:lnBlToTr>
                    <a:solidFill>
                      <a:srgbClr val="FFFFFF"/>
                    </a:solidFill>
                  </a:tcPr>
                </a:tc>
              </a:tr>
              <a:tr h="241300">
                <a:tc>
                  <a:txBody>
                    <a:bodyPr/>
                    <a:lstStyle/>
                    <a:p>
                      <a:pPr indent="0" algn="ctr">
                        <a:buNone/>
                      </a:pPr>
                      <a:r>
                        <a:rPr lang="zh-CN" sz="1200" b="1">
                          <a:solidFill>
                            <a:srgbClr val="000000"/>
                          </a:solidFill>
                          <a:latin typeface="Arial" panose="020B0604020202020204" pitchFamily="34" charset="0"/>
                          <a:ea typeface="Arial" panose="020B0604020202020204" charset="-122"/>
                        </a:rPr>
                        <a:t>食品饮料</a:t>
                      </a:r>
                      <a:endParaRPr lang="zh-CN" altLang="en-US" sz="1200" b="1">
                        <a:solidFill>
                          <a:srgbClr val="000000"/>
                        </a:solidFill>
                        <a:latin typeface="Arial" panose="020B0604020202020204" pitchFamily="34" charset="0"/>
                        <a:ea typeface="Arial" panose="020B060402020202020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2</a:t>
                      </a:r>
                      <a:endParaRPr lang="en-US" altLang="en-US" sz="1200" b="1">
                        <a:solidFill>
                          <a:srgbClr val="000000"/>
                        </a:solidFill>
                        <a:latin typeface="Arial" panose="020B060402020202020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6.00</a:t>
                      </a:r>
                      <a:endParaRPr lang="en-US" altLang="en-US" sz="1200" b="1">
                        <a:solidFill>
                          <a:srgbClr val="000000"/>
                        </a:solidFill>
                        <a:latin typeface="Arial" panose="020B0604020202020204" charset="-122"/>
                      </a:endParaRPr>
                    </a:p>
                  </a:txBody>
                  <a:tcPr marL="12700" marR="12700" marT="12700" anchor="ctr">
                    <a:lnL>
                      <a:noFill/>
                    </a:lnL>
                    <a:lnR cap="flat">
                      <a:noFill/>
                    </a:lnR>
                    <a:lnT cap="flat">
                      <a:noFill/>
                    </a:lnT>
                    <a:lnB cap="flat">
                      <a:noFill/>
                    </a:lnB>
                    <a:lnTlToBr>
                      <a:noFill/>
                    </a:lnTlToBr>
                    <a:lnBlToTr>
                      <a:noFill/>
                    </a:lnBlToTr>
                    <a:solidFill>
                      <a:srgbClr val="FFFFFF"/>
                    </a:solidFill>
                  </a:tcPr>
                </a:tc>
              </a:tr>
              <a:tr h="241300">
                <a:tc>
                  <a:txBody>
                    <a:bodyPr/>
                    <a:lstStyle/>
                    <a:p>
                      <a:pPr indent="0" algn="ctr">
                        <a:buNone/>
                      </a:pPr>
                      <a:r>
                        <a:rPr lang="zh-CN" sz="1200" b="1">
                          <a:solidFill>
                            <a:srgbClr val="000000"/>
                          </a:solidFill>
                          <a:latin typeface="Arial" panose="020B0604020202020204" pitchFamily="34" charset="0"/>
                          <a:ea typeface="Arial" panose="020B0604020202020204" charset="-122"/>
                        </a:rPr>
                        <a:t>合计</a:t>
                      </a:r>
                      <a:endParaRPr lang="zh-CN" altLang="en-US" sz="1200" b="1">
                        <a:solidFill>
                          <a:srgbClr val="000000"/>
                        </a:solidFill>
                        <a:latin typeface="Arial" panose="020B0604020202020204" pitchFamily="34" charset="0"/>
                        <a:ea typeface="Arial" panose="020B060402020202020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204</a:t>
                      </a:r>
                      <a:endParaRPr lang="en-US" altLang="en-US" sz="1200" b="1">
                        <a:solidFill>
                          <a:srgbClr val="000000"/>
                        </a:solidFill>
                        <a:latin typeface="Arial" panose="020B0604020202020204" charset="-122"/>
                      </a:endParaRPr>
                    </a:p>
                  </a:txBody>
                  <a:tcPr marL="12700" marR="12700" marT="12700" anchor="ctr">
                    <a:lnL>
                      <a:noFill/>
                    </a:lnL>
                    <a:lnR>
                      <a:noFill/>
                    </a:lnR>
                    <a:lnT cap="flat">
                      <a:noFill/>
                    </a:lnT>
                    <a:lnB cap="flat">
                      <a:noFill/>
                    </a:lnB>
                    <a:lnTlToBr>
                      <a:noFill/>
                    </a:lnTlToBr>
                    <a:lnBlToTr>
                      <a:noFill/>
                    </a:lnBlToTr>
                    <a:solidFill>
                      <a:srgbClr val="FFFFFF"/>
                    </a:solidFill>
                  </a:tcPr>
                </a:tc>
                <a:tc>
                  <a:txBody>
                    <a:bodyPr/>
                    <a:lstStyle/>
                    <a:p>
                      <a:pPr indent="0" algn="ctr">
                        <a:buNone/>
                      </a:pPr>
                      <a:r>
                        <a:rPr lang="en-US" sz="1200" b="1">
                          <a:solidFill>
                            <a:srgbClr val="000000"/>
                          </a:solidFill>
                          <a:latin typeface="Arial" panose="020B0604020202020204" charset="-122"/>
                        </a:rPr>
                        <a:t>243.69</a:t>
                      </a:r>
                      <a:endParaRPr lang="en-US" altLang="en-US" sz="1200" b="1">
                        <a:solidFill>
                          <a:srgbClr val="000000"/>
                        </a:solidFill>
                        <a:latin typeface="Arial" panose="020B0604020202020204" charset="-122"/>
                      </a:endParaRPr>
                    </a:p>
                  </a:txBody>
                  <a:tcPr marL="12700" marR="12700" marT="12700" anchor="ctr">
                    <a:lnL>
                      <a:noFill/>
                    </a:lnL>
                    <a:lnR cap="flat">
                      <a:noFill/>
                    </a:lnR>
                    <a:lnT cap="flat">
                      <a:noFill/>
                    </a:lnT>
                    <a:lnB cap="flat">
                      <a:noFill/>
                    </a:lnB>
                    <a:lnTlToBr>
                      <a:noFill/>
                    </a:lnTlToBr>
                    <a:lnBlToTr>
                      <a:noFill/>
                    </a:lnBlToTr>
                    <a:solidFill>
                      <a:srgbClr val="FFFFFF"/>
                    </a:solidFill>
                  </a:tcPr>
                </a:tc>
              </a:tr>
            </a:tbl>
          </a:graphicData>
        </a:graphic>
      </p:graphicFrame>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35090" y="987473"/>
            <a:ext cx="3797998" cy="369870"/>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分行业融资案例及金额分布情况</a:t>
              </a:r>
              <a:endParaRPr lang="zh-CN" altLang="en-US" dirty="0">
                <a:latin typeface="微软雅黑" panose="020B0503020204020204" pitchFamily="34" charset="-122"/>
                <a:ea typeface="微软雅黑" panose="020B0503020204020204" pitchFamily="34" charset="-122"/>
              </a:endParaRP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sp>
        <p:nvSpPr>
          <p:cNvPr id="8" name="文本框 7"/>
          <p:cNvSpPr txBox="1"/>
          <p:nvPr/>
        </p:nvSpPr>
        <p:spPr>
          <a:xfrm>
            <a:off x="537026" y="5332956"/>
            <a:ext cx="6843128" cy="1060450"/>
          </a:xfrm>
          <a:prstGeom prst="rect">
            <a:avLst/>
          </a:prstGeom>
          <a:noFill/>
        </p:spPr>
        <p:txBody>
          <a:bodyPr wrap="square" rtlCol="0">
            <a:spAutoFit/>
          </a:bodyPr>
          <a:lstStyle/>
          <a:p>
            <a:pPr algn="just" defTabSz="914400">
              <a:lnSpc>
                <a:spcPct val="150000"/>
              </a:lnSpc>
            </a:pPr>
            <a:r>
              <a:rPr lang="zh-CN" altLang="en-US" sz="1400" dirty="0">
                <a:solidFill>
                  <a:schemeClr val="tx1"/>
                </a:solidFill>
                <a:latin typeface="微软雅黑" panose="020B0503020204020204" pitchFamily="34" charset="-122"/>
                <a:ea typeface="微软雅黑" panose="020B0503020204020204" pitchFamily="34" charset="-122"/>
              </a:rPr>
              <a:t>      </a:t>
            </a:r>
            <a:r>
              <a:rPr lang="en-US" altLang="zh-CN" sz="1400" dirty="0">
                <a:solidFill>
                  <a:schemeClr val="tx1"/>
                </a:solidFill>
                <a:latin typeface="微软雅黑" panose="020B0503020204020204" pitchFamily="34" charset="-122"/>
                <a:ea typeface="微软雅黑" panose="020B0503020204020204" pitchFamily="34" charset="-122"/>
              </a:rPr>
              <a:t>6</a:t>
            </a:r>
            <a:r>
              <a:rPr lang="zh-CN" altLang="en-US" sz="1400" dirty="0">
                <a:solidFill>
                  <a:schemeClr val="tx1"/>
                </a:solidFill>
                <a:latin typeface="微软雅黑" panose="020B0503020204020204" pitchFamily="34" charset="-122"/>
                <a:ea typeface="微软雅黑" panose="020B0503020204020204" pitchFamily="34" charset="-122"/>
              </a:rPr>
              <a:t>月投资市场数量回落较大，信息科技咨询与其他服务为热门投资领域，从投资规模来看，互联网软件与服务投资金额合计占到了总规模的</a:t>
            </a:r>
            <a:r>
              <a:rPr lang="en-US" altLang="zh-CN" sz="1400" dirty="0">
                <a:solidFill>
                  <a:schemeClr val="tx1"/>
                </a:solidFill>
                <a:latin typeface="微软雅黑" panose="020B0503020204020204" pitchFamily="34" charset="-122"/>
                <a:ea typeface="微软雅黑" panose="020B0503020204020204" pitchFamily="34" charset="-122"/>
              </a:rPr>
              <a:t>45%</a:t>
            </a:r>
            <a:r>
              <a:rPr lang="zh-CN" altLang="en-US" sz="1400" dirty="0">
                <a:solidFill>
                  <a:schemeClr val="tx1"/>
                </a:solidFill>
                <a:latin typeface="微软雅黑" panose="020B0503020204020204" pitchFamily="34" charset="-122"/>
                <a:ea typeface="微软雅黑" panose="020B0503020204020204" pitchFamily="34" charset="-122"/>
              </a:rPr>
              <a:t>，其中，</a:t>
            </a:r>
            <a:r>
              <a:rPr lang="zh-CN" altLang="en-US" sz="1400" dirty="0">
                <a:latin typeface="微软雅黑" panose="020B0503020204020204" pitchFamily="34" charset="-122"/>
                <a:ea typeface="微软雅黑" panose="020B0503020204020204" pitchFamily="34" charset="-122"/>
                <a:sym typeface="+mn-ea"/>
              </a:rPr>
              <a:t>规模最大的分别为为邦盛科技和爱回收。</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5745435" y="3110775"/>
            <a:ext cx="1606122" cy="337185"/>
          </a:xfrm>
          <a:prstGeom prst="rect">
            <a:avLst/>
          </a:prstGeom>
          <a:noFill/>
        </p:spPr>
        <p:txBody>
          <a:bodyPr wrap="square" rtlCol="0">
            <a:spAutoFit/>
          </a:bodyPr>
          <a:lstStyle/>
          <a:p>
            <a:r>
              <a:rPr lang="zh-CN" altLang="en-US" sz="1600" b="1" dirty="0">
                <a:latin typeface="微软雅黑" panose="020B0503020204020204" pitchFamily="34" charset="-122"/>
                <a:ea typeface="微软雅黑" panose="020B0503020204020204" pitchFamily="34" charset="-122"/>
              </a:rPr>
              <a:t>投资数量分布</a:t>
            </a:r>
            <a:endParaRPr lang="en-US" sz="1600" b="1" dirty="0">
              <a:latin typeface="微软雅黑" panose="020B0503020204020204" pitchFamily="34" charset="-122"/>
              <a:ea typeface="微软雅黑" panose="020B0503020204020204" pitchFamily="34" charset="-122"/>
            </a:endParaRPr>
          </a:p>
        </p:txBody>
      </p:sp>
      <p:sp>
        <p:nvSpPr>
          <p:cNvPr id="15" name="文本框 14"/>
          <p:cNvSpPr txBox="1"/>
          <p:nvPr/>
        </p:nvSpPr>
        <p:spPr>
          <a:xfrm>
            <a:off x="1812884" y="3110600"/>
            <a:ext cx="1402080" cy="337185"/>
          </a:xfrm>
          <a:prstGeom prst="rect">
            <a:avLst/>
          </a:prstGeom>
          <a:noFill/>
        </p:spPr>
        <p:txBody>
          <a:bodyPr wrap="none" rtlCol="0">
            <a:spAutoFit/>
          </a:bodyPr>
          <a:lstStyle/>
          <a:p>
            <a:r>
              <a:rPr lang="zh-CN" altLang="en-US" sz="1600" b="1" dirty="0">
                <a:latin typeface="微软雅黑" panose="020B0503020204020204" pitchFamily="34" charset="-122"/>
                <a:ea typeface="微软雅黑" panose="020B0503020204020204" pitchFamily="34" charset="-122"/>
              </a:rPr>
              <a:t>投资金额分布</a:t>
            </a:r>
            <a:endParaRPr lang="en-US" sz="1600" b="1" dirty="0">
              <a:latin typeface="微软雅黑" panose="020B0503020204020204" pitchFamily="34" charset="-122"/>
              <a:ea typeface="微软雅黑" panose="020B0503020204020204" pitchFamily="34" charset="-122"/>
            </a:endParaRPr>
          </a:p>
        </p:txBody>
      </p:sp>
      <p:pic>
        <p:nvPicPr>
          <p:cNvPr id="16" name="图片 15" descr="投资金额分布"/>
          <p:cNvPicPr>
            <a:picLocks noChangeAspect="1"/>
          </p:cNvPicPr>
          <p:nvPr/>
        </p:nvPicPr>
        <p:blipFill>
          <a:blip r:embed="rId1"/>
          <a:stretch>
            <a:fillRect/>
          </a:stretch>
        </p:blipFill>
        <p:spPr>
          <a:xfrm>
            <a:off x="-99060" y="1309370"/>
            <a:ext cx="5226050" cy="3940175"/>
          </a:xfrm>
          <a:prstGeom prst="rect">
            <a:avLst/>
          </a:prstGeom>
        </p:spPr>
      </p:pic>
      <p:pic>
        <p:nvPicPr>
          <p:cNvPr id="17" name="图片 16" descr="投资数量分布"/>
          <p:cNvPicPr>
            <a:picLocks noChangeAspect="1"/>
          </p:cNvPicPr>
          <p:nvPr/>
        </p:nvPicPr>
        <p:blipFill>
          <a:blip r:embed="rId2"/>
          <a:stretch>
            <a:fillRect/>
          </a:stretch>
        </p:blipFill>
        <p:spPr>
          <a:xfrm>
            <a:off x="2329815" y="359410"/>
            <a:ext cx="9467215" cy="5840095"/>
          </a:xfrm>
          <a:prstGeom prst="rect">
            <a:avLst/>
          </a:prstGeom>
        </p:spPr>
      </p:pic>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65462" y="4737174"/>
            <a:ext cx="7413074" cy="1753235"/>
          </a:xfrm>
          <a:prstGeom prst="rect">
            <a:avLst/>
          </a:prstGeom>
          <a:noFill/>
        </p:spPr>
        <p:txBody>
          <a:bodyPr wrap="square" rtlCol="0">
            <a:spAutoFit/>
          </a:bodyPr>
          <a:lstStyle/>
          <a:p>
            <a:pPr algn="just" defTabSz="914400">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       按融资轮次来看，</a:t>
            </a:r>
            <a:r>
              <a:rPr lang="en-US" altLang="zh-CN" sz="1400" dirty="0">
                <a:solidFill>
                  <a:prstClr val="black"/>
                </a:solidFill>
                <a:latin typeface="微软雅黑" panose="020B0503020204020204" pitchFamily="34" charset="-122"/>
                <a:ea typeface="微软雅黑" panose="020B0503020204020204" pitchFamily="34" charset="-122"/>
              </a:rPr>
              <a:t>6</a:t>
            </a:r>
            <a:r>
              <a:rPr lang="zh-CN" altLang="en-US" sz="1400" dirty="0">
                <a:solidFill>
                  <a:prstClr val="black"/>
                </a:solidFill>
                <a:latin typeface="微软雅黑" panose="020B0503020204020204" pitchFamily="34" charset="-122"/>
                <a:ea typeface="微软雅黑" panose="020B0503020204020204" pitchFamily="34" charset="-122"/>
              </a:rPr>
              <a:t>月融资事件数量最多的是</a:t>
            </a:r>
            <a:r>
              <a:rPr lang="en-US" altLang="zh-CN" dirty="0">
                <a:solidFill>
                  <a:srgbClr val="FF0000"/>
                </a:solidFill>
                <a:latin typeface="微软雅黑" panose="020B0503020204020204" pitchFamily="34" charset="-122"/>
                <a:ea typeface="微软雅黑" panose="020B0503020204020204" pitchFamily="34" charset="-122"/>
              </a:rPr>
              <a:t>A</a:t>
            </a:r>
            <a:r>
              <a:rPr lang="zh-CN" altLang="en-US" sz="1400" dirty="0">
                <a:solidFill>
                  <a:prstClr val="black"/>
                </a:solidFill>
                <a:latin typeface="微软雅黑" panose="020B0503020204020204" pitchFamily="34" charset="-122"/>
                <a:ea typeface="微软雅黑" panose="020B0503020204020204" pitchFamily="34" charset="-122"/>
              </a:rPr>
              <a:t>轮，共发生</a:t>
            </a:r>
            <a:r>
              <a:rPr lang="en-US" altLang="zh-CN" sz="1400" dirty="0">
                <a:solidFill>
                  <a:prstClr val="black"/>
                </a:solidFill>
                <a:latin typeface="微软雅黑" panose="020B0503020204020204" pitchFamily="34" charset="-122"/>
                <a:ea typeface="微软雅黑" panose="020B0503020204020204" pitchFamily="34" charset="-122"/>
              </a:rPr>
              <a:t>51</a:t>
            </a:r>
            <a:r>
              <a:rPr lang="zh-CN" altLang="en-US" sz="1400" dirty="0">
                <a:solidFill>
                  <a:prstClr val="black"/>
                </a:solidFill>
                <a:latin typeface="微软雅黑" panose="020B0503020204020204" pitchFamily="34" charset="-122"/>
                <a:ea typeface="微软雅黑" panose="020B0503020204020204" pitchFamily="34" charset="-122"/>
              </a:rPr>
              <a:t>起案例，共融资</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21.78</a:t>
            </a:r>
            <a:r>
              <a:rPr lang="zh-CN" altLang="en-US" sz="1400" dirty="0">
                <a:solidFill>
                  <a:prstClr val="black"/>
                </a:solidFill>
                <a:latin typeface="微软雅黑" panose="020B0503020204020204" pitchFamily="34" charset="-122"/>
                <a:ea typeface="微软雅黑" panose="020B0503020204020204" pitchFamily="34" charset="-122"/>
              </a:rPr>
              <a:t>亿元。</a:t>
            </a:r>
            <a:r>
              <a:rPr lang="zh-CN" altLang="en-US" dirty="0">
                <a:solidFill>
                  <a:srgbClr val="FF0000"/>
                </a:solidFill>
                <a:latin typeface="微软雅黑" panose="020B0503020204020204" pitchFamily="34" charset="-122"/>
                <a:ea typeface="微软雅黑" panose="020B0503020204020204" pitchFamily="34" charset="-122"/>
              </a:rPr>
              <a:t>战略融资</a:t>
            </a:r>
            <a:r>
              <a:rPr lang="en-US" altLang="zh-CN" sz="1400" dirty="0">
                <a:solidFill>
                  <a:prstClr val="black"/>
                </a:solidFill>
                <a:latin typeface="微软雅黑" panose="020B0503020204020204" pitchFamily="34" charset="-122"/>
                <a:ea typeface="微软雅黑" panose="020B0503020204020204" pitchFamily="34" charset="-122"/>
              </a:rPr>
              <a:t>6</a:t>
            </a:r>
            <a:r>
              <a:rPr lang="zh-CN" altLang="en-US" sz="1400" dirty="0">
                <a:solidFill>
                  <a:prstClr val="black"/>
                </a:solidFill>
                <a:latin typeface="微软雅黑" panose="020B0503020204020204" pitchFamily="34" charset="-122"/>
                <a:ea typeface="微软雅黑" panose="020B0503020204020204" pitchFamily="34" charset="-122"/>
              </a:rPr>
              <a:t>月共完成</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32</a:t>
            </a:r>
            <a:r>
              <a:rPr lang="zh-CN" altLang="en-US" sz="1400" dirty="0">
                <a:solidFill>
                  <a:prstClr val="black"/>
                </a:solidFill>
                <a:latin typeface="微软雅黑" panose="020B0503020204020204" pitchFamily="34" charset="-122"/>
                <a:ea typeface="微软雅黑" panose="020B0503020204020204" pitchFamily="34" charset="-122"/>
              </a:rPr>
              <a:t>起，总融资</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83.78</a:t>
            </a:r>
            <a:r>
              <a:rPr lang="zh-CN" altLang="en-US" sz="1400" dirty="0">
                <a:solidFill>
                  <a:prstClr val="black"/>
                </a:solidFill>
                <a:latin typeface="微软雅黑" panose="020B0503020204020204" pitchFamily="34" charset="-122"/>
                <a:ea typeface="微软雅黑" panose="020B0503020204020204" pitchFamily="34" charset="-122"/>
              </a:rPr>
              <a:t>亿元，为</a:t>
            </a:r>
            <a:r>
              <a:rPr lang="en-US" altLang="zh-CN" sz="1400" dirty="0">
                <a:solidFill>
                  <a:prstClr val="black"/>
                </a:solidFill>
                <a:latin typeface="微软雅黑" panose="020B0503020204020204" pitchFamily="34" charset="-122"/>
                <a:ea typeface="微软雅黑" panose="020B0503020204020204" pitchFamily="34" charset="-122"/>
              </a:rPr>
              <a:t>6</a:t>
            </a:r>
            <a:r>
              <a:rPr lang="zh-CN" altLang="en-US" sz="1400" dirty="0">
                <a:solidFill>
                  <a:prstClr val="black"/>
                </a:solidFill>
                <a:latin typeface="微软雅黑" panose="020B0503020204020204" pitchFamily="34" charset="-122"/>
                <a:ea typeface="微软雅黑" panose="020B0503020204020204" pitchFamily="34" charset="-122"/>
              </a:rPr>
              <a:t>月各轮次最多。</a:t>
            </a:r>
            <a:r>
              <a:rPr lang="en-US" altLang="zh-CN" dirty="0">
                <a:solidFill>
                  <a:srgbClr val="FF0000"/>
                </a:solidFill>
                <a:latin typeface="微软雅黑" panose="020B0503020204020204" pitchFamily="34" charset="-122"/>
                <a:ea typeface="微软雅黑" panose="020B0503020204020204" pitchFamily="34" charset="-122"/>
              </a:rPr>
              <a:t>B</a:t>
            </a:r>
            <a:r>
              <a:rPr lang="zh-CN" altLang="en-US" sz="1400" dirty="0">
                <a:solidFill>
                  <a:prstClr val="black"/>
                </a:solidFill>
                <a:latin typeface="微软雅黑" panose="020B0503020204020204" pitchFamily="34" charset="-122"/>
                <a:ea typeface="微软雅黑" panose="020B0503020204020204" pitchFamily="34" charset="-122"/>
              </a:rPr>
              <a:t>轮融资共计</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21</a:t>
            </a:r>
            <a:r>
              <a:rPr lang="zh-CN" altLang="en-US" sz="1400" dirty="0">
                <a:solidFill>
                  <a:prstClr val="black"/>
                </a:solidFill>
                <a:latin typeface="微软雅黑" panose="020B0503020204020204" pitchFamily="34" charset="-122"/>
                <a:ea typeface="微软雅黑" panose="020B0503020204020204" pitchFamily="34" charset="-122"/>
              </a:rPr>
              <a:t>起，总融资金额</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47.74</a:t>
            </a:r>
            <a:r>
              <a:rPr lang="zh-CN" altLang="en-US" sz="1400" dirty="0">
                <a:solidFill>
                  <a:prstClr val="black"/>
                </a:solidFill>
                <a:latin typeface="微软雅黑" panose="020B0503020204020204" pitchFamily="34" charset="-122"/>
                <a:ea typeface="微软雅黑" panose="020B0503020204020204" pitchFamily="34" charset="-122"/>
              </a:rPr>
              <a:t>亿。</a:t>
            </a:r>
            <a:endParaRPr lang="en-US" altLang="zh-CN" sz="1400" dirty="0">
              <a:solidFill>
                <a:prstClr val="black"/>
              </a:solidFill>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pic>
        <p:nvPicPr>
          <p:cNvPr id="7" name="图片 6" descr="轮次"/>
          <p:cNvPicPr>
            <a:picLocks noChangeAspect="1"/>
          </p:cNvPicPr>
          <p:nvPr/>
        </p:nvPicPr>
        <p:blipFill>
          <a:blip r:embed="rId1"/>
          <a:stretch>
            <a:fillRect/>
          </a:stretch>
        </p:blipFill>
        <p:spPr>
          <a:xfrm>
            <a:off x="-7620" y="1136650"/>
            <a:ext cx="9034780" cy="3833495"/>
          </a:xfrm>
          <a:prstGeom prst="rect">
            <a:avLst/>
          </a:prstGeom>
        </p:spPr>
      </p:pic>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3892" y="957014"/>
            <a:ext cx="2338550" cy="369870"/>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重要投资事件</a:t>
              </a:r>
              <a:endParaRPr lang="zh-CN" altLang="en-US" dirty="0">
                <a:latin typeface="微软雅黑" panose="020B0503020204020204" pitchFamily="34" charset="-122"/>
                <a:ea typeface="微软雅黑" panose="020B0503020204020204" pitchFamily="34" charset="-122"/>
              </a:endParaRP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727494" y="1377868"/>
            <a:ext cx="2784296" cy="318498"/>
            <a:chOff x="5691883" y="1387012"/>
            <a:chExt cx="2784296" cy="318498"/>
          </a:xfrm>
        </p:grpSpPr>
        <p:sp>
          <p:nvSpPr>
            <p:cNvPr id="6" name="平行四边形 5"/>
            <p:cNvSpPr/>
            <p:nvPr/>
          </p:nvSpPr>
          <p:spPr>
            <a:xfrm>
              <a:off x="5691883" y="1387012"/>
              <a:ext cx="534256"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平行四边形 6"/>
            <p:cNvSpPr/>
            <p:nvPr/>
          </p:nvSpPr>
          <p:spPr>
            <a:xfrm>
              <a:off x="6249270" y="1387012"/>
              <a:ext cx="2226909"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融资规模前列</a:t>
              </a:r>
              <a:endParaRPr lang="zh-CN" altLang="en-US" b="1" dirty="0"/>
            </a:p>
          </p:txBody>
        </p:sp>
      </p:grpSp>
      <p:grpSp>
        <p:nvGrpSpPr>
          <p:cNvPr id="8" name="组合 7"/>
          <p:cNvGrpSpPr/>
          <p:nvPr/>
        </p:nvGrpSpPr>
        <p:grpSpPr>
          <a:xfrm>
            <a:off x="719079" y="4637988"/>
            <a:ext cx="2532102" cy="318498"/>
            <a:chOff x="5691883" y="1387012"/>
            <a:chExt cx="2784298" cy="318498"/>
          </a:xfrm>
        </p:grpSpPr>
        <p:sp>
          <p:nvSpPr>
            <p:cNvPr id="9" name="平行四边形 8"/>
            <p:cNvSpPr/>
            <p:nvPr/>
          </p:nvSpPr>
          <p:spPr>
            <a:xfrm>
              <a:off x="5691883" y="1387012"/>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6249271" y="1387012"/>
              <a:ext cx="2226910"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市场关注</a:t>
              </a:r>
              <a:endParaRPr lang="zh-CN" altLang="en-US" b="1" dirty="0"/>
            </a:p>
          </p:txBody>
        </p:sp>
      </p:grpSp>
      <p:sp>
        <p:nvSpPr>
          <p:cNvPr id="11" name="文本框 10"/>
          <p:cNvSpPr txBox="1"/>
          <p:nvPr/>
        </p:nvSpPr>
        <p:spPr>
          <a:xfrm>
            <a:off x="1165386" y="3599389"/>
            <a:ext cx="5063217" cy="1014730"/>
          </a:xfrm>
          <a:prstGeom prst="rect">
            <a:avLst/>
          </a:prstGeom>
          <a:noFill/>
          <a:ln w="19050">
            <a:noFill/>
            <a:prstDash val="sysDash"/>
          </a:ln>
        </p:spPr>
        <p:txBody>
          <a:bodyPr wrap="square" rtlCol="0">
            <a:spAutoFit/>
          </a:bodyPr>
          <a:lstStyle/>
          <a:p>
            <a:pPr algn="just"/>
            <a:r>
              <a:rPr lang="zh-CN" altLang="en-US" b="1" dirty="0">
                <a:latin typeface="微软雅黑" panose="020B0503020204020204" pitchFamily="34" charset="-122"/>
                <a:ea typeface="微软雅黑" panose="020B0503020204020204" pitchFamily="34" charset="-122"/>
              </a:rPr>
              <a:t>欧冶云商：</a:t>
            </a:r>
            <a:r>
              <a:rPr sz="1400">
                <a:latin typeface="微软雅黑" panose="020B0503020204020204" pitchFamily="34" charset="-122"/>
                <a:ea typeface="微软雅黑" panose="020B0503020204020204" pitchFamily="34" charset="-122"/>
              </a:rPr>
              <a:t>欧冶云商中国三大钢铁电商</a:t>
            </a:r>
            <a:r>
              <a:rPr lang="zh-CN" sz="1400">
                <a:latin typeface="微软雅黑" panose="020B0503020204020204" pitchFamily="34" charset="-122"/>
                <a:ea typeface="微软雅黑" panose="020B0503020204020204" pitchFamily="34" charset="-122"/>
              </a:rPr>
              <a:t>龙头</a:t>
            </a:r>
            <a:r>
              <a:rPr sz="1400">
                <a:latin typeface="微软雅黑" panose="020B0503020204020204" pitchFamily="34" charset="-122"/>
                <a:ea typeface="微软雅黑" panose="020B0503020204020204" pitchFamily="34" charset="-122"/>
              </a:rPr>
              <a:t>之一</a:t>
            </a:r>
            <a:r>
              <a:rPr lang="zh-CN" sz="1400">
                <a:latin typeface="微软雅黑" panose="020B0503020204020204" pitchFamily="34" charset="-122"/>
                <a:ea typeface="微软雅黑" panose="020B0503020204020204" pitchFamily="34" charset="-122"/>
              </a:rPr>
              <a:t>，致力于大数据平台服务，利用自身平台汇聚的大数据资源，已经形成和正在开发一系列大数据产品，包括：欧冶价格指数、企业信用评价系统、客户定价助手等。</a:t>
            </a:r>
            <a:endParaRPr lang="zh-CN" sz="1400">
              <a:latin typeface="微软雅黑" panose="020B0503020204020204" pitchFamily="34" charset="-122"/>
              <a:ea typeface="微软雅黑" panose="020B0503020204020204" pitchFamily="34" charset="-122"/>
            </a:endParaRPr>
          </a:p>
        </p:txBody>
      </p:sp>
      <p:sp>
        <p:nvSpPr>
          <p:cNvPr id="12" name="箭头: 五边形 11"/>
          <p:cNvSpPr/>
          <p:nvPr/>
        </p:nvSpPr>
        <p:spPr>
          <a:xfrm>
            <a:off x="741451" y="1846953"/>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3" name="箭头: 五边形 12"/>
          <p:cNvSpPr/>
          <p:nvPr/>
        </p:nvSpPr>
        <p:spPr>
          <a:xfrm>
            <a:off x="727494" y="2652464"/>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2</a:t>
            </a:r>
            <a:endParaRPr lang="zh-CN" altLang="en-US" sz="2400" dirty="0">
              <a:latin typeface="Arial" panose="020B0604020202020204" pitchFamily="34" charset="0"/>
              <a:cs typeface="Arial" panose="020B0604020202020204" pitchFamily="34" charset="0"/>
            </a:endParaRPr>
          </a:p>
        </p:txBody>
      </p:sp>
      <p:sp>
        <p:nvSpPr>
          <p:cNvPr id="14" name="箭头: 五边形 13"/>
          <p:cNvSpPr/>
          <p:nvPr/>
        </p:nvSpPr>
        <p:spPr>
          <a:xfrm>
            <a:off x="725862" y="3645226"/>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3</a:t>
            </a:r>
            <a:endParaRPr lang="zh-CN" altLang="en-US" sz="2400" dirty="0">
              <a:latin typeface="Arial" panose="020B0604020202020204" pitchFamily="34" charset="0"/>
              <a:cs typeface="Arial" panose="020B0604020202020204" pitchFamily="34" charset="0"/>
            </a:endParaRPr>
          </a:p>
        </p:txBody>
      </p:sp>
      <p:sp>
        <p:nvSpPr>
          <p:cNvPr id="15" name="箭头: 五边形 14"/>
          <p:cNvSpPr/>
          <p:nvPr/>
        </p:nvSpPr>
        <p:spPr>
          <a:xfrm>
            <a:off x="746253" y="5107073"/>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6" name="文本框 15"/>
          <p:cNvSpPr txBox="1"/>
          <p:nvPr/>
        </p:nvSpPr>
        <p:spPr>
          <a:xfrm>
            <a:off x="1256221" y="5038609"/>
            <a:ext cx="5093613" cy="1229995"/>
          </a:xfrm>
          <a:prstGeom prst="rect">
            <a:avLst/>
          </a:prstGeom>
          <a:noFill/>
          <a:ln w="19050">
            <a:noFill/>
            <a:prstDash val="sysDash"/>
          </a:ln>
        </p:spPr>
        <p:txBody>
          <a:bodyPr wrap="square" rtlCol="0">
            <a:spAutoFit/>
          </a:bodyPr>
          <a:lstStyle/>
          <a:p>
            <a:pPr algn="just"/>
            <a:r>
              <a:rPr lang="zh-CN" altLang="en-US" b="1" dirty="0"/>
              <a:t>水滴互助：</a:t>
            </a:r>
            <a:r>
              <a:rPr sz="1400" dirty="0">
                <a:latin typeface="微软雅黑" panose="020B0503020204020204" pitchFamily="34" charset="-122"/>
                <a:ea typeface="微软雅黑" panose="020B0503020204020204" pitchFamily="34" charset="-122"/>
              </a:rPr>
              <a:t>水滴互助是由北京纵情向前科技有限公司的沈鹏创立的一个互帮互助社群，方便所有会员一起互帮互助，共同抵御癌症和意外等风险。加入水滴互助社群，会员如果不幸患癌或者遭遇意外可以按照“一人患病，众人均摊”的既定规则获得一笔医疗资金，最高可获得30万元。</a:t>
            </a:r>
            <a:endParaRPr sz="1400" dirty="0">
              <a:latin typeface="微软雅黑" panose="020B0503020204020204" pitchFamily="34" charset="-122"/>
              <a:ea typeface="微软雅黑" panose="020B0503020204020204" pitchFamily="34" charset="-122"/>
            </a:endParaRPr>
          </a:p>
        </p:txBody>
      </p:sp>
      <p:sp>
        <p:nvSpPr>
          <p:cNvPr id="17" name="文本框 16"/>
          <p:cNvSpPr txBox="1"/>
          <p:nvPr/>
        </p:nvSpPr>
        <p:spPr>
          <a:xfrm>
            <a:off x="1179682" y="1786569"/>
            <a:ext cx="5034623" cy="798830"/>
          </a:xfrm>
          <a:prstGeom prst="rect">
            <a:avLst/>
          </a:prstGeom>
          <a:noFill/>
          <a:ln w="19050">
            <a:noFill/>
            <a:prstDash val="sysDash"/>
          </a:ln>
        </p:spPr>
        <p:txBody>
          <a:bodyPr wrap="square" rtlCol="0">
            <a:spAutoFit/>
          </a:bodyPr>
          <a:lstStyle/>
          <a:p>
            <a:pPr algn="just"/>
            <a:r>
              <a:rPr lang="zh-CN" altLang="en-US" b="1" dirty="0">
                <a:latin typeface="微软雅黑" panose="020B0503020204020204" pitchFamily="34" charset="-122"/>
                <a:ea typeface="微软雅黑" panose="020B0503020204020204" pitchFamily="34" charset="-122"/>
              </a:rPr>
              <a:t>爱回收：</a:t>
            </a:r>
            <a:r>
              <a:rPr sz="1400" dirty="0">
                <a:latin typeface="微软雅黑" panose="020B0503020204020204" pitchFamily="34" charset="-122"/>
                <a:ea typeface="微软雅黑" panose="020B0503020204020204" pitchFamily="34" charset="-122"/>
              </a:rPr>
              <a:t>爱回收网，</a:t>
            </a:r>
            <a:r>
              <a:rPr lang="en-US" sz="1400" dirty="0">
                <a:latin typeface="微软雅黑" panose="020B0503020204020204" pitchFamily="34" charset="-122"/>
                <a:ea typeface="微软雅黑" panose="020B0503020204020204" pitchFamily="34" charset="-122"/>
              </a:rPr>
              <a:t>2011</a:t>
            </a:r>
            <a:r>
              <a:rPr lang="zh-CN" altLang="en-US" sz="1400" dirty="0">
                <a:latin typeface="微软雅黑" panose="020B0503020204020204" pitchFamily="34" charset="-122"/>
                <a:ea typeface="微软雅黑" panose="020B0503020204020204" pitchFamily="34" charset="-122"/>
              </a:rPr>
              <a:t>年上线，</a:t>
            </a:r>
            <a:r>
              <a:rPr sz="1400" dirty="0">
                <a:latin typeface="微软雅黑" panose="020B0503020204020204" pitchFamily="34" charset="-122"/>
                <a:ea typeface="微软雅黑" panose="020B0503020204020204" pitchFamily="34" charset="-122"/>
              </a:rPr>
              <a:t>是电子产品回收及环保处理平台，专注于手机、平板电脑、笔记本、数码相机等电子数码产品的回收服务，共计覆盖9个品类，近8000个型号</a:t>
            </a:r>
            <a:r>
              <a:rPr lang="zh-CN" altLang="en-US" sz="1400" dirty="0">
                <a:latin typeface="微软雅黑" panose="020B0503020204020204" pitchFamily="34" charset="-122"/>
                <a:ea typeface="微软雅黑" panose="020B0503020204020204" pitchFamily="34" charset="-122"/>
              </a:rPr>
              <a:t>。</a:t>
            </a:r>
            <a:endParaRPr lang="zh-CN" altLang="en-US" dirty="0">
              <a:latin typeface="微软雅黑" panose="020B0503020204020204" pitchFamily="34" charset="-122"/>
              <a:ea typeface="微软雅黑" panose="020B0503020204020204" pitchFamily="34" charset="-122"/>
            </a:endParaRPr>
          </a:p>
        </p:txBody>
      </p:sp>
      <p:sp>
        <p:nvSpPr>
          <p:cNvPr id="18" name="文本框 17"/>
          <p:cNvSpPr txBox="1"/>
          <p:nvPr/>
        </p:nvSpPr>
        <p:spPr>
          <a:xfrm>
            <a:off x="1172966" y="2586788"/>
            <a:ext cx="5075158" cy="1014730"/>
          </a:xfrm>
          <a:prstGeom prst="rect">
            <a:avLst/>
          </a:prstGeom>
          <a:noFill/>
          <a:ln w="19050">
            <a:noFill/>
            <a:prstDash val="sysDash"/>
          </a:ln>
        </p:spPr>
        <p:txBody>
          <a:bodyPr wrap="square" rtlCol="0">
            <a:spAutoFit/>
          </a:bodyPr>
          <a:lstStyle/>
          <a:p>
            <a:pPr algn="just"/>
            <a:r>
              <a:rPr lang="zh-CN" altLang="en-US" b="1" dirty="0">
                <a:latin typeface="微软雅黑" panose="020B0503020204020204" pitchFamily="34" charset="-122"/>
                <a:ea typeface="微软雅黑" panose="020B0503020204020204" pitchFamily="34" charset="-122"/>
              </a:rPr>
              <a:t>自如：</a:t>
            </a:r>
            <a:r>
              <a:rPr sz="1400">
                <a:latin typeface="微软雅黑" panose="020B0503020204020204" pitchFamily="34" charset="-122"/>
                <a:ea typeface="微软雅黑" panose="020B0503020204020204" pitchFamily="34" charset="-122"/>
              </a:rPr>
              <a:t>自如作为提供高品质租房产品及服务的O2O互联网品牌，旗下现拥有自如友家、自如整租、自如寓、自如驿、自如民宿及业主直租六大产品线</a:t>
            </a:r>
            <a:r>
              <a:rPr lang="zh-CN" sz="1400">
                <a:latin typeface="微软雅黑" panose="020B0503020204020204" pitchFamily="34" charset="-122"/>
                <a:ea typeface="微软雅黑" panose="020B0503020204020204" pitchFamily="34" charset="-122"/>
              </a:rPr>
              <a:t>，自2011年运营以来，自如现已在PC、APP、微信全渠道实现租房、服务、社区的O2O闭环</a:t>
            </a:r>
            <a:r>
              <a:rPr lang="zh-CN" altLang="en-US" sz="1400" dirty="0">
                <a:latin typeface="微软雅黑" panose="020B0503020204020204" pitchFamily="34" charset="-122"/>
                <a:ea typeface="微软雅黑" panose="020B0503020204020204" pitchFamily="34" charset="-122"/>
              </a:rPr>
              <a:t>。</a:t>
            </a:r>
            <a:endParaRPr lang="zh-CN" altLang="en-US" sz="1400" dirty="0">
              <a:latin typeface="微软雅黑" panose="020B0503020204020204" pitchFamily="34" charset="-122"/>
              <a:ea typeface="微软雅黑" panose="020B0503020204020204" pitchFamily="34" charset="-122"/>
            </a:endParaRPr>
          </a:p>
        </p:txBody>
      </p:sp>
      <p:sp>
        <p:nvSpPr>
          <p:cNvPr id="19" name="文本框 18"/>
          <p:cNvSpPr txBox="1"/>
          <p:nvPr/>
        </p:nvSpPr>
        <p:spPr>
          <a:xfrm>
            <a:off x="6615895" y="1377868"/>
            <a:ext cx="1107996" cy="369332"/>
          </a:xfrm>
          <a:prstGeom prst="rect">
            <a:avLst/>
          </a:prstGeom>
          <a:noFill/>
        </p:spPr>
        <p:txBody>
          <a:bodyPr wrap="non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融资规模</a:t>
            </a:r>
            <a:endParaRPr lang="zh-CN" altLang="en-US" dirty="0">
              <a:solidFill>
                <a:srgbClr val="002060"/>
              </a:solidFill>
              <a:latin typeface="微软雅黑" panose="020B0503020204020204" pitchFamily="34" charset="-122"/>
              <a:ea typeface="微软雅黑" panose="020B0503020204020204" pitchFamily="34" charset="-122"/>
            </a:endParaRPr>
          </a:p>
        </p:txBody>
      </p:sp>
      <p:sp>
        <p:nvSpPr>
          <p:cNvPr id="20" name="文本框 19"/>
          <p:cNvSpPr txBox="1"/>
          <p:nvPr/>
        </p:nvSpPr>
        <p:spPr>
          <a:xfrm>
            <a:off x="6544892" y="1892744"/>
            <a:ext cx="885825" cy="460375"/>
          </a:xfrm>
          <a:prstGeom prst="rect">
            <a:avLst/>
          </a:prstGeom>
          <a:noFill/>
        </p:spPr>
        <p:txBody>
          <a:bodyPr wrap="none" rtlCol="0">
            <a:spAutoFit/>
          </a:bodyPr>
          <a:lstStyle/>
          <a:p>
            <a:r>
              <a:rPr lang="en-US" altLang="zh-CN" sz="2400" dirty="0">
                <a:solidFill>
                  <a:srgbClr val="C00000"/>
                </a:solidFill>
                <a:latin typeface="Arial" panose="020B0604020202020204" pitchFamily="34" charset="0"/>
                <a:cs typeface="Arial" panose="020B0604020202020204" pitchFamily="34" charset="0"/>
              </a:rPr>
              <a:t>5</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6545161" y="2796455"/>
            <a:ext cx="885825" cy="460375"/>
          </a:xfrm>
          <a:prstGeom prst="rect">
            <a:avLst/>
          </a:prstGeom>
          <a:noFill/>
        </p:spPr>
        <p:txBody>
          <a:bodyPr wrap="none" rtlCol="0">
            <a:spAutoFit/>
          </a:bodyPr>
          <a:lstStyle/>
          <a:p>
            <a:r>
              <a:rPr lang="en-US" altLang="zh-CN" sz="2400" dirty="0">
                <a:solidFill>
                  <a:srgbClr val="C00000"/>
                </a:solidFill>
                <a:latin typeface="Arial" panose="020B0604020202020204" pitchFamily="34" charset="0"/>
                <a:cs typeface="Arial" panose="020B0604020202020204" pitchFamily="34" charset="0"/>
              </a:rPr>
              <a:t>5</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2" name="文本框 21"/>
          <p:cNvSpPr txBox="1"/>
          <p:nvPr/>
        </p:nvSpPr>
        <p:spPr>
          <a:xfrm>
            <a:off x="6454991" y="3747600"/>
            <a:ext cx="1131570" cy="46037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20.2</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亿元</a:t>
            </a:r>
            <a:endParaRPr lang="zh-CN" altLang="en-US" sz="1400" dirty="0">
              <a:latin typeface="微软雅黑" panose="020B0503020204020204" pitchFamily="34" charset="-122"/>
              <a:ea typeface="微软雅黑" panose="020B0503020204020204" pitchFamily="34" charset="-122"/>
            </a:endParaRPr>
          </a:p>
        </p:txBody>
      </p:sp>
      <p:sp>
        <p:nvSpPr>
          <p:cNvPr id="23" name="文本框 22"/>
          <p:cNvSpPr txBox="1"/>
          <p:nvPr/>
        </p:nvSpPr>
        <p:spPr>
          <a:xfrm>
            <a:off x="6450984" y="5107073"/>
            <a:ext cx="1233170" cy="46037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10</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24" name="文本框 23"/>
          <p:cNvSpPr txBox="1"/>
          <p:nvPr/>
        </p:nvSpPr>
        <p:spPr>
          <a:xfrm>
            <a:off x="7761995" y="1892787"/>
            <a:ext cx="133081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Strategy</a:t>
            </a:r>
            <a:endParaRPr lang="zh-CN" altLang="en-US" sz="1400" dirty="0">
              <a:latin typeface="微软雅黑" panose="020B0503020204020204" pitchFamily="34" charset="-122"/>
              <a:ea typeface="微软雅黑" panose="020B0503020204020204" pitchFamily="34" charset="-122"/>
            </a:endParaRPr>
          </a:p>
        </p:txBody>
      </p:sp>
      <p:sp>
        <p:nvSpPr>
          <p:cNvPr id="25" name="文本框 24"/>
          <p:cNvSpPr txBox="1"/>
          <p:nvPr/>
        </p:nvSpPr>
        <p:spPr>
          <a:xfrm>
            <a:off x="7859150" y="5107072"/>
            <a:ext cx="403225" cy="46037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C</a:t>
            </a:r>
            <a:endParaRPr lang="zh-CN" altLang="en-US" sz="1400" dirty="0">
              <a:latin typeface="微软雅黑" panose="020B0503020204020204" pitchFamily="34" charset="-122"/>
              <a:ea typeface="微软雅黑" panose="020B0503020204020204" pitchFamily="34" charset="-122"/>
            </a:endParaRPr>
          </a:p>
        </p:txBody>
      </p:sp>
      <p:sp>
        <p:nvSpPr>
          <p:cNvPr id="26" name="文本框 25"/>
          <p:cNvSpPr txBox="1"/>
          <p:nvPr/>
        </p:nvSpPr>
        <p:spPr>
          <a:xfrm>
            <a:off x="7768949" y="3747600"/>
            <a:ext cx="1317625" cy="460375"/>
          </a:xfrm>
          <a:prstGeom prst="rect">
            <a:avLst/>
          </a:prstGeom>
          <a:noFill/>
        </p:spPr>
        <p:txBody>
          <a:bodyPr wrap="none" rtlCol="0">
            <a:spAutoFit/>
          </a:bodyPr>
          <a:lstStyle/>
          <a:p>
            <a:pPr algn="l"/>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sym typeface="+mn-ea"/>
              </a:rPr>
              <a:t>Strategy</a:t>
            </a:r>
            <a:endParaRPr lang="zh-CN" altLang="en-US" sz="2400" dirty="0">
              <a:latin typeface="微软雅黑" panose="020B0503020204020204" pitchFamily="34" charset="-122"/>
              <a:ea typeface="微软雅黑" panose="020B0503020204020204" pitchFamily="34" charset="-122"/>
            </a:endParaRPr>
          </a:p>
        </p:txBody>
      </p:sp>
      <p:sp>
        <p:nvSpPr>
          <p:cNvPr id="27" name="文本框 26"/>
          <p:cNvSpPr txBox="1"/>
          <p:nvPr/>
        </p:nvSpPr>
        <p:spPr>
          <a:xfrm>
            <a:off x="7859119" y="1377868"/>
            <a:ext cx="1107996" cy="369332"/>
          </a:xfrm>
          <a:prstGeom prst="rect">
            <a:avLst/>
          </a:prstGeom>
          <a:noFill/>
        </p:spPr>
        <p:txBody>
          <a:bodyPr wrap="non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融资轮次</a:t>
            </a:r>
            <a:endParaRPr lang="zh-CN" altLang="en-US" dirty="0">
              <a:solidFill>
                <a:srgbClr val="002060"/>
              </a:solidFill>
              <a:latin typeface="微软雅黑" panose="020B0503020204020204" pitchFamily="34" charset="-122"/>
              <a:ea typeface="微软雅黑" panose="020B0503020204020204" pitchFamily="34" charset="-122"/>
            </a:endParaRPr>
          </a:p>
        </p:txBody>
      </p:sp>
      <p:sp>
        <p:nvSpPr>
          <p:cNvPr id="2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sp>
        <p:nvSpPr>
          <p:cNvPr id="30" name="文本框 29"/>
          <p:cNvSpPr txBox="1"/>
          <p:nvPr/>
        </p:nvSpPr>
        <p:spPr>
          <a:xfrm>
            <a:off x="7769225" y="2863850"/>
            <a:ext cx="1127760" cy="460375"/>
          </a:xfrm>
          <a:prstGeom prst="rect">
            <a:avLst/>
          </a:prstGeom>
          <a:noFill/>
        </p:spPr>
        <p:txBody>
          <a:bodyPr wrap="squar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sym typeface="+mn-ea"/>
              </a:rPr>
              <a:t>B</a:t>
            </a:r>
            <a:endParaRPr lang="zh-CN" altLang="en-US" sz="2400"/>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4" name="组合 3"/>
          <p:cNvGrpSpPr/>
          <p:nvPr/>
        </p:nvGrpSpPr>
        <p:grpSpPr>
          <a:xfrm>
            <a:off x="173892" y="883989"/>
            <a:ext cx="2338550" cy="369870"/>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latin typeface="微软雅黑" panose="020B0503020204020204" pitchFamily="34" charset="-122"/>
                  <a:ea typeface="微软雅黑" panose="020B0503020204020204" pitchFamily="34" charset="-122"/>
                </a:rPr>
                <a:t>重要投资事件</a:t>
              </a:r>
              <a:endParaRPr lang="zh-CN" altLang="en-US" dirty="0">
                <a:latin typeface="微软雅黑" panose="020B0503020204020204" pitchFamily="34" charset="-122"/>
                <a:ea typeface="微软雅黑" panose="020B0503020204020204" pitchFamily="34" charset="-122"/>
              </a:endParaRP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aphicFrame>
        <p:nvGraphicFramePr>
          <p:cNvPr id="8" name="表格 7"/>
          <p:cNvGraphicFramePr/>
          <p:nvPr/>
        </p:nvGraphicFramePr>
        <p:xfrm>
          <a:off x="788670" y="1350645"/>
          <a:ext cx="7917815" cy="4782820"/>
        </p:xfrm>
        <a:graphic>
          <a:graphicData uri="http://schemas.openxmlformats.org/drawingml/2006/table">
            <a:tbl>
              <a:tblPr firstRow="1" bandRow="1">
                <a:tableStyleId>{21E4AEA4-8DFA-4A89-87EB-49C32662AFE0}</a:tableStyleId>
              </a:tblPr>
              <a:tblGrid>
                <a:gridCol w="1683385"/>
                <a:gridCol w="2038350"/>
                <a:gridCol w="2012950"/>
                <a:gridCol w="2183130"/>
              </a:tblGrid>
              <a:tr h="945515">
                <a:tc>
                  <a:txBody>
                    <a:bodyPr/>
                    <a:p>
                      <a:pPr algn="ctr">
                        <a:lnSpc>
                          <a:spcPct val="180000"/>
                        </a:lnSpc>
                        <a:buNone/>
                      </a:pPr>
                      <a:r>
                        <a:rPr lang="zh-CN" altLang="en-US" sz="2400"/>
                        <a:t>融资企业</a:t>
                      </a:r>
                      <a:endParaRPr lang="zh-CN" altLang="en-US" sz="2400"/>
                    </a:p>
                  </a:txBody>
                  <a:tcPr/>
                </a:tc>
                <a:tc>
                  <a:txBody>
                    <a:bodyPr/>
                    <a:p>
                      <a:pPr algn="ctr">
                        <a:lnSpc>
                          <a:spcPct val="180000"/>
                        </a:lnSpc>
                        <a:buNone/>
                      </a:pPr>
                      <a:r>
                        <a:rPr lang="zh-CN" altLang="en-US" sz="2400"/>
                        <a:t>领投方</a:t>
                      </a:r>
                      <a:endParaRPr lang="zh-CN" altLang="en-US" sz="2400"/>
                    </a:p>
                  </a:txBody>
                  <a:tcPr/>
                </a:tc>
                <a:tc>
                  <a:txBody>
                    <a:bodyPr/>
                    <a:p>
                      <a:pPr algn="ctr">
                        <a:lnSpc>
                          <a:spcPct val="170000"/>
                        </a:lnSpc>
                        <a:buNone/>
                      </a:pPr>
                      <a:r>
                        <a:rPr lang="zh-CN" altLang="en-US" sz="2400"/>
                        <a:t>跟投方</a:t>
                      </a:r>
                      <a:endParaRPr lang="zh-CN" altLang="en-US" sz="2400"/>
                    </a:p>
                  </a:txBody>
                  <a:tcPr/>
                </a:tc>
                <a:tc>
                  <a:txBody>
                    <a:bodyPr/>
                    <a:p>
                      <a:pPr algn="ctr">
                        <a:lnSpc>
                          <a:spcPct val="170000"/>
                        </a:lnSpc>
                        <a:buNone/>
                      </a:pPr>
                      <a:r>
                        <a:rPr lang="zh-CN" altLang="en-US" sz="2400"/>
                        <a:t>备注</a:t>
                      </a:r>
                      <a:endParaRPr lang="zh-CN" altLang="en-US" sz="2400"/>
                    </a:p>
                  </a:txBody>
                  <a:tcPr/>
                </a:tc>
              </a:tr>
              <a:tr h="999490">
                <a:tc>
                  <a:txBody>
                    <a:bodyPr/>
                    <a:p>
                      <a:pPr algn="ctr">
                        <a:lnSpc>
                          <a:spcPct val="180000"/>
                        </a:lnSpc>
                        <a:buNone/>
                      </a:pPr>
                      <a:r>
                        <a:rPr lang="zh-CN" altLang="en-US" sz="2400"/>
                        <a:t>爱回收</a:t>
                      </a:r>
                      <a:endParaRPr lang="zh-CN" altLang="en-US" sz="2400"/>
                    </a:p>
                  </a:txBody>
                  <a:tcPr/>
                </a:tc>
                <a:tc>
                  <a:txBody>
                    <a:bodyPr/>
                    <a:p>
                      <a:pPr algn="ctr">
                        <a:lnSpc>
                          <a:spcPct val="180000"/>
                        </a:lnSpc>
                        <a:buNone/>
                      </a:pPr>
                      <a:r>
                        <a:rPr lang="zh-CN" altLang="en-US" sz="2400"/>
                        <a:t>京东</a:t>
                      </a:r>
                      <a:endParaRPr lang="zh-CN" altLang="en-US" sz="2400"/>
                    </a:p>
                  </a:txBody>
                  <a:tcPr/>
                </a:tc>
                <a:tc>
                  <a:txBody>
                    <a:bodyPr/>
                    <a:p>
                      <a:pPr>
                        <a:buNone/>
                      </a:pPr>
                      <a:r>
                        <a:rPr lang="zh-CN" altLang="en-US" sz="1350">
                          <a:sym typeface="+mn-ea"/>
                        </a:rPr>
                        <a:t>老虎基金、晨兴创投、清新资本、启承资本</a:t>
                      </a:r>
                      <a:endParaRPr lang="zh-CN" altLang="en-US" sz="1350">
                        <a:sym typeface="+mn-ea"/>
                      </a:endParaRPr>
                    </a:p>
                  </a:txBody>
                  <a:tcPr/>
                </a:tc>
                <a:tc>
                  <a:txBody>
                    <a:bodyPr/>
                    <a:p>
                      <a:pPr>
                        <a:buNone/>
                      </a:pPr>
                      <a:r>
                        <a:rPr lang="zh-CN" altLang="en-US" sz="1350">
                          <a:sym typeface="+mn-ea"/>
                        </a:rPr>
                        <a:t>“互联网+环保”类型的创新零售企业</a:t>
                      </a:r>
                      <a:endParaRPr lang="zh-CN" altLang="en-US"/>
                    </a:p>
                  </a:txBody>
                  <a:tcPr/>
                </a:tc>
              </a:tr>
              <a:tr h="946150">
                <a:tc>
                  <a:txBody>
                    <a:bodyPr/>
                    <a:p>
                      <a:pPr algn="ctr">
                        <a:lnSpc>
                          <a:spcPct val="180000"/>
                        </a:lnSpc>
                        <a:buNone/>
                      </a:pPr>
                      <a:r>
                        <a:rPr lang="zh-CN" altLang="en-US" sz="2400"/>
                        <a:t>自如</a:t>
                      </a:r>
                      <a:endParaRPr lang="zh-CN" altLang="en-US" sz="2400"/>
                    </a:p>
                  </a:txBody>
                  <a:tcPr/>
                </a:tc>
                <a:tc>
                  <a:txBody>
                    <a:bodyPr/>
                    <a:p>
                      <a:pPr algn="ctr">
                        <a:lnSpc>
                          <a:spcPct val="180000"/>
                        </a:lnSpc>
                        <a:buNone/>
                      </a:pPr>
                      <a:r>
                        <a:rPr lang="zh-CN" altLang="en-US" sz="2400">
                          <a:sym typeface="+mn-ea"/>
                        </a:rPr>
                        <a:t>泛大西洋</a:t>
                      </a:r>
                      <a:endParaRPr lang="zh-CN" altLang="en-US" sz="2400">
                        <a:sym typeface="+mn-ea"/>
                      </a:endParaRPr>
                    </a:p>
                  </a:txBody>
                  <a:tcPr/>
                </a:tc>
                <a:tc>
                  <a:txBody>
                    <a:bodyPr/>
                    <a:p>
                      <a:pPr>
                        <a:buNone/>
                      </a:pPr>
                      <a:r>
                        <a:rPr lang="zh-CN" altLang="en-US" sz="1350">
                          <a:sym typeface="+mn-ea"/>
                        </a:rPr>
                        <a:t>腾讯、红杉资本、天图资本等跟投</a:t>
                      </a:r>
                      <a:endParaRPr lang="zh-CN" altLang="en-US"/>
                    </a:p>
                  </a:txBody>
                  <a:tcPr/>
                </a:tc>
                <a:tc>
                  <a:txBody>
                    <a:bodyPr/>
                    <a:p>
                      <a:pPr>
                        <a:buNone/>
                      </a:pPr>
                      <a:r>
                        <a:rPr lang="zh-CN" altLang="en-US"/>
                        <a:t>自如本轮前估值约</a:t>
                      </a:r>
                      <a:r>
                        <a:rPr lang="en-US" altLang="zh-CN"/>
                        <a:t>45</a:t>
                      </a:r>
                      <a:r>
                        <a:rPr lang="zh-CN" altLang="en-US"/>
                        <a:t>亿美元，此次融资将于近期交割完毕</a:t>
                      </a:r>
                      <a:endParaRPr lang="en-US" altLang="zh-CN"/>
                    </a:p>
                  </a:txBody>
                  <a:tcPr/>
                </a:tc>
              </a:tr>
              <a:tr h="946150">
                <a:tc>
                  <a:txBody>
                    <a:bodyPr/>
                    <a:p>
                      <a:pPr algn="ctr">
                        <a:lnSpc>
                          <a:spcPct val="180000"/>
                        </a:lnSpc>
                        <a:buNone/>
                      </a:pPr>
                      <a:r>
                        <a:rPr lang="zh-CN" altLang="en-US" sz="2400"/>
                        <a:t>欧冶云商</a:t>
                      </a:r>
                      <a:endParaRPr lang="zh-CN" altLang="en-US" sz="2400"/>
                    </a:p>
                  </a:txBody>
                  <a:tcPr/>
                </a:tc>
                <a:tc>
                  <a:txBody>
                    <a:bodyPr/>
                    <a:p>
                      <a:pPr algn="ctr">
                        <a:lnSpc>
                          <a:spcPct val="180000"/>
                        </a:lnSpc>
                        <a:buNone/>
                      </a:pPr>
                      <a:r>
                        <a:rPr lang="zh-CN" altLang="en-US" sz="2400"/>
                        <a:t>招商局资本</a:t>
                      </a:r>
                      <a:endParaRPr lang="zh-CN" altLang="en-US" sz="2400"/>
                    </a:p>
                  </a:txBody>
                  <a:tcPr/>
                </a:tc>
                <a:tc>
                  <a:txBody>
                    <a:bodyPr/>
                    <a:p>
                      <a:pPr>
                        <a:buNone/>
                      </a:pPr>
                      <a:r>
                        <a:rPr lang="zh-CN" altLang="en-US"/>
                        <a:t>中信证券、诚通基金、建信信托、首钢基金、本溪钢铁</a:t>
                      </a:r>
                      <a:endParaRPr lang="zh-CN" altLang="en-US"/>
                    </a:p>
                  </a:txBody>
                  <a:tcPr/>
                </a:tc>
                <a:tc>
                  <a:txBody>
                    <a:bodyPr/>
                    <a:p>
                      <a:pPr>
                        <a:buNone/>
                      </a:pPr>
                      <a:r>
                        <a:rPr lang="zh-CN" altLang="en-US" sz="1350">
                          <a:sym typeface="+mn-ea"/>
                        </a:rPr>
                        <a:t>本次为欧冶云商第二轮股权融资，是2018年以来大宗商品B2B领域的最大单笔融资</a:t>
                      </a:r>
                      <a:endParaRPr lang="zh-CN" altLang="en-US" sz="1350"/>
                    </a:p>
                    <a:p>
                      <a:pPr>
                        <a:buNone/>
                      </a:pPr>
                      <a:endParaRPr lang="zh-CN" altLang="en-US"/>
                    </a:p>
                  </a:txBody>
                  <a:tcPr/>
                </a:tc>
              </a:tr>
              <a:tr h="945515">
                <a:tc>
                  <a:txBody>
                    <a:bodyPr/>
                    <a:p>
                      <a:pPr algn="ctr">
                        <a:lnSpc>
                          <a:spcPct val="180000"/>
                        </a:lnSpc>
                        <a:buNone/>
                      </a:pPr>
                      <a:r>
                        <a:rPr lang="zh-CN" altLang="en-US" sz="2400"/>
                        <a:t>水滴互助</a:t>
                      </a:r>
                      <a:endParaRPr lang="zh-CN" altLang="en-US" sz="2400"/>
                    </a:p>
                  </a:txBody>
                  <a:tcPr/>
                </a:tc>
                <a:tc>
                  <a:txBody>
                    <a:bodyPr/>
                    <a:p>
                      <a:pPr algn="ctr">
                        <a:lnSpc>
                          <a:spcPct val="180000"/>
                        </a:lnSpc>
                        <a:buNone/>
                      </a:pPr>
                      <a:r>
                        <a:rPr lang="en-US" altLang="zh-CN" sz="2400">
                          <a:sym typeface="+mn-ea"/>
                        </a:rPr>
                        <a:t>博裕资本</a:t>
                      </a:r>
                      <a:endParaRPr lang="en-US" altLang="zh-CN" sz="2400">
                        <a:sym typeface="+mn-ea"/>
                      </a:endParaRPr>
                    </a:p>
                  </a:txBody>
                  <a:tcPr/>
                </a:tc>
                <a:tc>
                  <a:txBody>
                    <a:bodyPr/>
                    <a:p>
                      <a:pPr>
                        <a:buNone/>
                      </a:pPr>
                      <a:r>
                        <a:rPr lang="en-US" altLang="zh-CN" sz="1350">
                          <a:sym typeface="+mn-ea"/>
                        </a:rPr>
                        <a:t>腾讯产业共赢基金、中金资本</a:t>
                      </a:r>
                      <a:r>
                        <a:rPr lang="zh-CN" altLang="en-US" sz="1350">
                          <a:sym typeface="+mn-ea"/>
                        </a:rPr>
                        <a:t>、高榕资本、元钛基金</a:t>
                      </a:r>
                      <a:r>
                        <a:rPr lang="zh-CN" altLang="en-US" sz="1350">
                          <a:sym typeface="+mn-ea"/>
                        </a:rPr>
                        <a:t>等跟投</a:t>
                      </a:r>
                      <a:endParaRPr lang="zh-CN" altLang="en-US"/>
                    </a:p>
                  </a:txBody>
                  <a:tcPr/>
                </a:tc>
                <a:tc>
                  <a:txBody>
                    <a:bodyPr/>
                    <a:p>
                      <a:pPr>
                        <a:buNone/>
                      </a:pPr>
                      <a:r>
                        <a:rPr lang="zh-CN" altLang="en-US" sz="1350">
                          <a:sym typeface="+mn-ea"/>
                        </a:rPr>
                        <a:t>博裕资本表示看好水滴公司“事前保障+事后救助”的定位</a:t>
                      </a:r>
                      <a:endParaRPr lang="zh-CN" altLang="en-US" sz="1350">
                        <a:sym typeface="+mn-ea"/>
                      </a:endParaRPr>
                    </a:p>
                    <a:p>
                      <a:pPr>
                        <a:buNone/>
                      </a:pPr>
                      <a:endParaRPr lang="zh-CN" altLang="en-US"/>
                    </a:p>
                  </a:txBody>
                  <a:tcPr/>
                </a:tc>
              </a:tr>
            </a:tbl>
          </a:graphicData>
        </a:graphic>
      </p:graphicFrame>
    </p:spTree>
  </p:cSld>
  <p:clrMapOvr>
    <a:masterClrMapping/>
  </p:clrMapOvr>
  <p:transition>
    <p:wipe dir="r"/>
  </p:transition>
</p:sld>
</file>

<file path=ppt/tags/tag1.xml><?xml version="1.0" encoding="utf-8"?>
<p:tagLst xmlns:p="http://schemas.openxmlformats.org/presentationml/2006/main">
  <p:tag name="KSO_WM_SLIDE_MODEL_TYPE" val="dynamicNum"/>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融客投资PPT模板">
  <a:themeElements>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1_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1_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1_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Office Theme</Template>
  <TotalTime>0</TotalTime>
  <Words>3704</Words>
  <Application>WPS 演示</Application>
  <PresentationFormat>全屏显示(4:3)</PresentationFormat>
  <Paragraphs>522</Paragraphs>
  <Slides>19</Slides>
  <Notes>12</Notes>
  <HiddenSlides>0</HiddenSlides>
  <MMClips>0</MMClips>
  <ScaleCrop>false</ScaleCrop>
  <HeadingPairs>
    <vt:vector size="6" baseType="variant">
      <vt:variant>
        <vt:lpstr>已用的字体</vt:lpstr>
      </vt:variant>
      <vt:variant>
        <vt:i4>14</vt:i4>
      </vt:variant>
      <vt:variant>
        <vt:lpstr>主题</vt:lpstr>
      </vt:variant>
      <vt:variant>
        <vt:i4>4</vt:i4>
      </vt:variant>
      <vt:variant>
        <vt:lpstr>幻灯片标题</vt:lpstr>
      </vt:variant>
      <vt:variant>
        <vt:i4>19</vt:i4>
      </vt:variant>
    </vt:vector>
  </HeadingPairs>
  <TitlesOfParts>
    <vt:vector size="37" baseType="lpstr">
      <vt:lpstr>Arial</vt:lpstr>
      <vt:lpstr>宋体</vt:lpstr>
      <vt:lpstr>Wingdings</vt:lpstr>
      <vt:lpstr>幼圆</vt:lpstr>
      <vt:lpstr>黑体</vt:lpstr>
      <vt:lpstr>Verdana</vt:lpstr>
      <vt:lpstr>Times New Roman</vt:lpstr>
      <vt:lpstr>华文新魏</vt:lpstr>
      <vt:lpstr>微软雅黑</vt:lpstr>
      <vt:lpstr>Arial</vt:lpstr>
      <vt:lpstr>仿宋</vt:lpstr>
      <vt:lpstr>Arial Unicode MS</vt:lpstr>
      <vt:lpstr>Calibri</vt:lpstr>
      <vt:lpstr>等线</vt:lpstr>
      <vt:lpstr>Office 主题​​</vt:lpstr>
      <vt:lpstr>1_融客投资PPT模板</vt:lpstr>
      <vt:lpstr>融客PPT模板</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SYN GE</dc:creator>
  <cp:lastModifiedBy>乐队花车</cp:lastModifiedBy>
  <cp:revision>592</cp:revision>
  <dcterms:created xsi:type="dcterms:W3CDTF">2018-03-11T13:30:00Z</dcterms:created>
  <dcterms:modified xsi:type="dcterms:W3CDTF">2019-07-10T06:18:15Z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2052-11.1.0.8808</vt:lpwstr>
  </property>
</Properties>
</file>