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 id="2147483685" r:id="rId4"/>
  </p:sldMasterIdLst>
  <p:notesMasterIdLst>
    <p:notesMasterId r:id="rId23"/>
  </p:notesMasterIdLst>
  <p:sldIdLst>
    <p:sldId id="256" r:id="rId5"/>
    <p:sldId id="257" r:id="rId6"/>
    <p:sldId id="258" r:id="rId7"/>
    <p:sldId id="259" r:id="rId8"/>
    <p:sldId id="260" r:id="rId9"/>
    <p:sldId id="289" r:id="rId10"/>
    <p:sldId id="261" r:id="rId11"/>
    <p:sldId id="263" r:id="rId12"/>
    <p:sldId id="288" r:id="rId13"/>
    <p:sldId id="264" r:id="rId14"/>
    <p:sldId id="265" r:id="rId15"/>
    <p:sldId id="276" r:id="rId16"/>
    <p:sldId id="277" r:id="rId17"/>
    <p:sldId id="266" r:id="rId18"/>
    <p:sldId id="267" r:id="rId19"/>
    <p:sldId id="271" r:id="rId20"/>
    <p:sldId id="273" r:id="rId21"/>
    <p:sldId id="274"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A82C6"/>
    <a:srgbClr val="FF21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1"/>
    <p:restoredTop sz="91017" autoAdjust="0"/>
  </p:normalViewPr>
  <p:slideViewPr>
    <p:cSldViewPr snapToGrid="0">
      <p:cViewPr varScale="1">
        <p:scale>
          <a:sx n="97" d="100"/>
          <a:sy n="97" d="100"/>
        </p:scale>
        <p:origin x="1048" y="64"/>
      </p:cViewPr>
      <p:guideLst/>
    </p:cSldViewPr>
  </p:slideViewPr>
  <p:notesTextViewPr>
    <p:cViewPr>
      <p:scale>
        <a:sx n="1" d="1"/>
        <a:sy n="1" d="1"/>
      </p:scale>
      <p:origin x="0" y="0"/>
    </p:cViewPr>
  </p:notesTextViewPr>
  <p:notesViewPr>
    <p:cSldViewPr snapToGrid="0">
      <p:cViewPr varScale="1">
        <p:scale>
          <a:sx n="55" d="100"/>
          <a:sy n="55" d="100"/>
        </p:scale>
        <p:origin x="288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dministrator\Desktop\&#34701;&#23458;\&#26376;&#25253;\&#19968;&#32423;&#24066;&#22330;&#26376;&#25253;\&#25237;&#36164;\&#25237;&#36164;&#24773;&#20917;&#27719;&#24635;.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dministrator\Desktop\&#34701;&#23458;\&#26376;&#25253;\&#19968;&#32423;&#24066;&#22330;&#26376;&#25253;\&#25237;&#36164;\&#25237;&#36164;&#24773;&#20917;&#27719;&#24635;.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dministrator\Desktop\&#34701;&#23458;\&#26376;&#25253;\&#19968;&#32423;&#24066;&#22330;&#26376;&#25253;\&#25237;&#36164;\&#25237;&#36164;&#24773;&#20917;&#27719;&#24635;.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oleObject" Target="file:///C:\Users\Administrator\Desktop\&#34701;&#23458;\&#26376;&#25253;\&#19968;&#32423;&#24066;&#22330;&#26376;&#25253;\&#25237;&#36164;\&#25237;&#36164;&#24773;&#20917;&#27719;&#24635;.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C:\Users\Administrator\Desktop\&#34701;&#23458;\&#26376;&#25253;\&#19968;&#32423;&#24066;&#22330;&#26376;&#25253;\IPO\&#20854;&#20182;&#36864;&#20986;&#24773;&#20917;&#32479;&#35745;.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499266773148017"/>
          <c:y val="0.2188786159620757"/>
          <c:w val="0.46812867084899323"/>
          <c:h val="0.578338199371915"/>
        </c:manualLayout>
      </c:layout>
      <c:doughnutChart>
        <c:varyColors val="1"/>
        <c:ser>
          <c:idx val="0"/>
          <c:order val="0"/>
          <c:tx>
            <c:strRef>
              <c:f>'数据统计 按行业'!$O$51</c:f>
              <c:strCache>
                <c:ptCount val="1"/>
                <c:pt idx="0">
                  <c:v>融资金额（人民币 亿元）</c:v>
                </c:pt>
              </c:strCache>
            </c:strRef>
          </c:tx>
          <c:dPt>
            <c:idx val="0"/>
            <c:bubble3D val="0"/>
            <c:spPr>
              <a:solidFill>
                <a:srgbClr val="00B0F0"/>
              </a:solidFill>
              <a:ln w="19050">
                <a:solidFill>
                  <a:schemeClr val="lt1"/>
                </a:solidFill>
              </a:ln>
              <a:effectLst/>
            </c:spPr>
            <c:extLst>
              <c:ext xmlns:c16="http://schemas.microsoft.com/office/drawing/2014/chart" uri="{C3380CC4-5D6E-409C-BE32-E72D297353CC}">
                <c16:uniqueId val="{00000001-002B-4164-B70C-BDC3BFCC97DB}"/>
              </c:ext>
            </c:extLst>
          </c:dPt>
          <c:dPt>
            <c:idx val="1"/>
            <c:bubble3D val="0"/>
            <c:spPr>
              <a:solidFill>
                <a:srgbClr val="0070C0"/>
              </a:solidFill>
              <a:ln w="19050">
                <a:solidFill>
                  <a:schemeClr val="lt1"/>
                </a:solidFill>
              </a:ln>
              <a:effectLst/>
            </c:spPr>
            <c:extLst>
              <c:ext xmlns:c16="http://schemas.microsoft.com/office/drawing/2014/chart" uri="{C3380CC4-5D6E-409C-BE32-E72D297353CC}">
                <c16:uniqueId val="{00000003-002B-4164-B70C-BDC3BFCC97DB}"/>
              </c:ext>
            </c:extLst>
          </c:dPt>
          <c:dPt>
            <c:idx val="2"/>
            <c:bubble3D val="0"/>
            <c:spPr>
              <a:solidFill>
                <a:schemeClr val="accent5">
                  <a:lumMod val="20000"/>
                  <a:lumOff val="80000"/>
                </a:schemeClr>
              </a:solidFill>
              <a:ln w="19050">
                <a:solidFill>
                  <a:schemeClr val="lt1"/>
                </a:solidFill>
              </a:ln>
              <a:effectLst/>
            </c:spPr>
            <c:extLst>
              <c:ext xmlns:c16="http://schemas.microsoft.com/office/drawing/2014/chart" uri="{C3380CC4-5D6E-409C-BE32-E72D297353CC}">
                <c16:uniqueId val="{00000005-002B-4164-B70C-BDC3BFCC97DB}"/>
              </c:ext>
            </c:extLst>
          </c:dPt>
          <c:dPt>
            <c:idx val="3"/>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7-002B-4164-B70C-BDC3BFCC97DB}"/>
              </c:ext>
            </c:extLst>
          </c:dPt>
          <c:dPt>
            <c:idx val="4"/>
            <c:bubble3D val="0"/>
            <c:spPr>
              <a:solidFill>
                <a:schemeClr val="bg2">
                  <a:lumMod val="50000"/>
                </a:schemeClr>
              </a:solidFill>
              <a:ln w="19050">
                <a:solidFill>
                  <a:schemeClr val="lt1"/>
                </a:solidFill>
              </a:ln>
              <a:effectLst/>
            </c:spPr>
            <c:extLst>
              <c:ext xmlns:c16="http://schemas.microsoft.com/office/drawing/2014/chart" uri="{C3380CC4-5D6E-409C-BE32-E72D297353CC}">
                <c16:uniqueId val="{00000009-002B-4164-B70C-BDC3BFCC97DB}"/>
              </c:ext>
            </c:extLst>
          </c:dPt>
          <c:dPt>
            <c:idx val="5"/>
            <c:bubble3D val="0"/>
            <c:spPr>
              <a:solidFill>
                <a:schemeClr val="bg2">
                  <a:lumMod val="90000"/>
                </a:schemeClr>
              </a:solidFill>
              <a:ln w="19050">
                <a:solidFill>
                  <a:schemeClr val="lt1"/>
                </a:solidFill>
              </a:ln>
              <a:effectLst/>
            </c:spPr>
            <c:extLst>
              <c:ext xmlns:c16="http://schemas.microsoft.com/office/drawing/2014/chart" uri="{C3380CC4-5D6E-409C-BE32-E72D297353CC}">
                <c16:uniqueId val="{0000000B-002B-4164-B70C-BDC3BFCC97DB}"/>
              </c:ext>
            </c:extLst>
          </c:dPt>
          <c:dPt>
            <c:idx val="6"/>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D-002B-4164-B70C-BDC3BFCC97DB}"/>
              </c:ext>
            </c:extLst>
          </c:dPt>
          <c:dPt>
            <c:idx val="7"/>
            <c:bubble3D val="0"/>
            <c:spPr>
              <a:solidFill>
                <a:schemeClr val="accent5"/>
              </a:solidFill>
              <a:ln w="19050">
                <a:solidFill>
                  <a:schemeClr val="lt1"/>
                </a:solidFill>
              </a:ln>
              <a:effectLst/>
            </c:spPr>
            <c:extLst>
              <c:ext xmlns:c16="http://schemas.microsoft.com/office/drawing/2014/chart" uri="{C3380CC4-5D6E-409C-BE32-E72D297353CC}">
                <c16:uniqueId val="{0000000F-002B-4164-B70C-BDC3BFCC97DB}"/>
              </c:ext>
            </c:extLst>
          </c:dPt>
          <c:dPt>
            <c:idx val="8"/>
            <c:bubble3D val="0"/>
            <c:spPr>
              <a:solidFill>
                <a:schemeClr val="accent5"/>
              </a:solidFill>
              <a:ln w="19050">
                <a:solidFill>
                  <a:schemeClr val="lt1"/>
                </a:solidFill>
              </a:ln>
              <a:effectLst/>
            </c:spPr>
            <c:extLst>
              <c:ext xmlns:c16="http://schemas.microsoft.com/office/drawing/2014/chart" uri="{C3380CC4-5D6E-409C-BE32-E72D297353CC}">
                <c16:uniqueId val="{00000011-002B-4164-B70C-BDC3BFCC97DB}"/>
              </c:ext>
            </c:extLst>
          </c:dPt>
          <c:dPt>
            <c:idx val="9"/>
            <c:bubble3D val="0"/>
            <c:spPr>
              <a:solidFill>
                <a:srgbClr val="00B0F0"/>
              </a:solidFill>
              <a:ln w="19050">
                <a:solidFill>
                  <a:schemeClr val="lt1"/>
                </a:solidFill>
              </a:ln>
              <a:effectLst/>
            </c:spPr>
            <c:extLst>
              <c:ext xmlns:c16="http://schemas.microsoft.com/office/drawing/2014/chart" uri="{C3380CC4-5D6E-409C-BE32-E72D297353CC}">
                <c16:uniqueId val="{00000013-002B-4164-B70C-BDC3BFCC97DB}"/>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002B-4164-B70C-BDC3BFCC97DB}"/>
              </c:ext>
            </c:extLst>
          </c:dPt>
          <c:dPt>
            <c:idx val="11"/>
            <c:bubble3D val="0"/>
            <c:spPr>
              <a:solidFill>
                <a:schemeClr val="accent5">
                  <a:lumMod val="50000"/>
                </a:schemeClr>
              </a:solidFill>
              <a:ln w="19050">
                <a:solidFill>
                  <a:schemeClr val="lt1"/>
                </a:solidFill>
              </a:ln>
              <a:effectLst/>
            </c:spPr>
            <c:extLst>
              <c:ext xmlns:c16="http://schemas.microsoft.com/office/drawing/2014/chart" uri="{C3380CC4-5D6E-409C-BE32-E72D297353CC}">
                <c16:uniqueId val="{00000017-002B-4164-B70C-BDC3BFCC97DB}"/>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19-002B-4164-B70C-BDC3BFCC97DB}"/>
              </c:ext>
            </c:extLst>
          </c:dPt>
          <c:dPt>
            <c:idx val="13"/>
            <c:bubble3D val="0"/>
            <c:spPr>
              <a:solidFill>
                <a:schemeClr val="accent2">
                  <a:lumMod val="80000"/>
                  <a:lumOff val="20000"/>
                </a:schemeClr>
              </a:solidFill>
              <a:ln w="19050">
                <a:solidFill>
                  <a:schemeClr val="lt1"/>
                </a:solidFill>
              </a:ln>
              <a:effectLst/>
            </c:spPr>
            <c:extLst>
              <c:ext xmlns:c16="http://schemas.microsoft.com/office/drawing/2014/chart" uri="{C3380CC4-5D6E-409C-BE32-E72D297353CC}">
                <c16:uniqueId val="{0000001B-002B-4164-B70C-BDC3BFCC97DB}"/>
              </c:ext>
            </c:extLst>
          </c:dPt>
          <c:dPt>
            <c:idx val="14"/>
            <c:bubble3D val="0"/>
            <c:spPr>
              <a:solidFill>
                <a:schemeClr val="accent3">
                  <a:lumMod val="80000"/>
                  <a:lumOff val="20000"/>
                </a:schemeClr>
              </a:solidFill>
              <a:ln w="19050">
                <a:solidFill>
                  <a:schemeClr val="lt1"/>
                </a:solidFill>
              </a:ln>
              <a:effectLst/>
            </c:spPr>
            <c:extLst>
              <c:ext xmlns:c16="http://schemas.microsoft.com/office/drawing/2014/chart" uri="{C3380CC4-5D6E-409C-BE32-E72D297353CC}">
                <c16:uniqueId val="{0000001D-002B-4164-B70C-BDC3BFCC97DB}"/>
              </c:ext>
            </c:extLst>
          </c:dPt>
          <c:dLbls>
            <c:dLbl>
              <c:idx val="0"/>
              <c:layout>
                <c:manualLayout>
                  <c:x val="1.3483330856406871E-2"/>
                  <c:y val="-0.24336744180398723"/>
                </c:manualLayout>
              </c:layout>
              <c:spPr>
                <a:noFill/>
                <a:ln>
                  <a:noFill/>
                </a:ln>
                <a:effectLst/>
              </c:spPr>
              <c:txPr>
                <a:bodyPr rot="0" spcFirstLastPara="1" vertOverflow="ellipsis" vert="horz" wrap="square" lIns="38100" tIns="19050" rIns="38100" bIns="19050" anchor="ctr" anchorCtr="0">
                  <a:spAutoFit/>
                </a:bodyPr>
                <a:lstStyle/>
                <a:p>
                  <a:pPr algn="ctr" rtl="0">
                    <a:defRPr lang="en-US" altLang="zh-CN" sz="1200" b="1" i="0" u="none" strike="noStrike" kern="1200" baseline="0">
                      <a:solidFill>
                        <a:srgbClr val="002060"/>
                      </a:solidFill>
                      <a:latin typeface="微软雅黑" panose="020B0503020204020204" pitchFamily="34" charset="-122"/>
                      <a:ea typeface="微软雅黑" panose="020B0503020204020204" pitchFamily="34" charset="-122"/>
                      <a:cs typeface="+mn-cs"/>
                    </a:defRPr>
                  </a:pPr>
                  <a:endParaRPr lang="zh-CN"/>
                </a:p>
              </c:txPr>
              <c:showLegendKey val="0"/>
              <c:showVal val="0"/>
              <c:showCatName val="1"/>
              <c:showSerName val="0"/>
              <c:showPercent val="1"/>
              <c:showBubbleSize val="0"/>
              <c:extLst>
                <c:ext xmlns:c15="http://schemas.microsoft.com/office/drawing/2012/chart" uri="{CE6537A1-D6FC-4f65-9D91-7224C49458BB}">
                  <c15:layout>
                    <c:manualLayout>
                      <c:w val="0.28771948458802149"/>
                      <c:h val="0.16018560188941142"/>
                    </c:manualLayout>
                  </c15:layout>
                </c:ext>
                <c:ext xmlns:c16="http://schemas.microsoft.com/office/drawing/2014/chart" uri="{C3380CC4-5D6E-409C-BE32-E72D297353CC}">
                  <c16:uniqueId val="{00000001-002B-4164-B70C-BDC3BFCC97DB}"/>
                </c:ext>
              </c:extLst>
            </c:dLbl>
            <c:dLbl>
              <c:idx val="1"/>
              <c:layout>
                <c:manualLayout>
                  <c:x val="-0.15269601660268772"/>
                  <c:y val="6.3422023452198037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02B-4164-B70C-BDC3BFCC97DB}"/>
                </c:ext>
              </c:extLst>
            </c:dLbl>
            <c:dLbl>
              <c:idx val="2"/>
              <c:delete val="1"/>
              <c:extLst>
                <c:ext xmlns:c15="http://schemas.microsoft.com/office/drawing/2012/chart" uri="{CE6537A1-D6FC-4f65-9D91-7224C49458BB}"/>
                <c:ext xmlns:c16="http://schemas.microsoft.com/office/drawing/2014/chart" uri="{C3380CC4-5D6E-409C-BE32-E72D297353CC}">
                  <c16:uniqueId val="{00000005-002B-4164-B70C-BDC3BFCC97DB}"/>
                </c:ext>
              </c:extLst>
            </c:dLbl>
            <c:dLbl>
              <c:idx val="3"/>
              <c:delete val="1"/>
              <c:extLst>
                <c:ext xmlns:c15="http://schemas.microsoft.com/office/drawing/2012/chart" uri="{CE6537A1-D6FC-4f65-9D91-7224C49458BB}"/>
                <c:ext xmlns:c16="http://schemas.microsoft.com/office/drawing/2014/chart" uri="{C3380CC4-5D6E-409C-BE32-E72D297353CC}">
                  <c16:uniqueId val="{00000007-002B-4164-B70C-BDC3BFCC97DB}"/>
                </c:ext>
              </c:extLst>
            </c:dLbl>
            <c:dLbl>
              <c:idx val="4"/>
              <c:layout>
                <c:manualLayout>
                  <c:x val="-0.13008945915776793"/>
                  <c:y val="-1.9570920852815487E-2"/>
                </c:manualLayout>
              </c:layout>
              <c:spPr>
                <a:noFill/>
                <a:ln>
                  <a:noFill/>
                </a:ln>
                <a:effectLst/>
              </c:spPr>
              <c:txPr>
                <a:bodyPr rot="0" spcFirstLastPara="1" vertOverflow="ellipsis" vert="horz" wrap="square" lIns="38100" tIns="19050" rIns="38100" bIns="19050" anchor="ctr" anchorCtr="0">
                  <a:spAutoFit/>
                </a:bodyPr>
                <a:lstStyle/>
                <a:p>
                  <a:pPr algn="ctr" rtl="0">
                    <a:defRPr lang="en-US" altLang="zh-CN" sz="1200" b="1" i="0" u="none" strike="noStrike" kern="1200" baseline="0">
                      <a:solidFill>
                        <a:srgbClr val="002060"/>
                      </a:solidFill>
                      <a:latin typeface="微软雅黑" panose="020B0503020204020204" pitchFamily="34" charset="-122"/>
                      <a:ea typeface="微软雅黑" panose="020B0503020204020204" pitchFamily="34" charset="-122"/>
                      <a:cs typeface="+mn-cs"/>
                    </a:defRPr>
                  </a:pPr>
                  <a:endParaRPr lang="zh-CN"/>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02B-4164-B70C-BDC3BFCC97DB}"/>
                </c:ext>
              </c:extLst>
            </c:dLbl>
            <c:dLbl>
              <c:idx val="5"/>
              <c:delete val="1"/>
              <c:extLst>
                <c:ext xmlns:c15="http://schemas.microsoft.com/office/drawing/2012/chart" uri="{CE6537A1-D6FC-4f65-9D91-7224C49458BB}"/>
                <c:ext xmlns:c16="http://schemas.microsoft.com/office/drawing/2014/chart" uri="{C3380CC4-5D6E-409C-BE32-E72D297353CC}">
                  <c16:uniqueId val="{0000000B-002B-4164-B70C-BDC3BFCC97DB}"/>
                </c:ext>
              </c:extLst>
            </c:dLbl>
            <c:dLbl>
              <c:idx val="6"/>
              <c:delete val="1"/>
              <c:extLst>
                <c:ext xmlns:c15="http://schemas.microsoft.com/office/drawing/2012/chart" uri="{CE6537A1-D6FC-4f65-9D91-7224C49458BB}"/>
                <c:ext xmlns:c16="http://schemas.microsoft.com/office/drawing/2014/chart" uri="{C3380CC4-5D6E-409C-BE32-E72D297353CC}">
                  <c16:uniqueId val="{0000000D-002B-4164-B70C-BDC3BFCC97DB}"/>
                </c:ext>
              </c:extLst>
            </c:dLbl>
            <c:dLbl>
              <c:idx val="7"/>
              <c:delete val="1"/>
              <c:extLst>
                <c:ext xmlns:c15="http://schemas.microsoft.com/office/drawing/2012/chart" uri="{CE6537A1-D6FC-4f65-9D91-7224C49458BB}"/>
                <c:ext xmlns:c16="http://schemas.microsoft.com/office/drawing/2014/chart" uri="{C3380CC4-5D6E-409C-BE32-E72D297353CC}">
                  <c16:uniqueId val="{0000000F-002B-4164-B70C-BDC3BFCC97DB}"/>
                </c:ext>
              </c:extLst>
            </c:dLbl>
            <c:dLbl>
              <c:idx val="8"/>
              <c:layout>
                <c:manualLayout>
                  <c:x val="-6.5640262631289623E-2"/>
                  <c:y val="-0.11013289477778397"/>
                </c:manualLayout>
              </c:layout>
              <c:spPr>
                <a:noFill/>
                <a:ln>
                  <a:noFill/>
                </a:ln>
                <a:effectLst/>
              </c:spPr>
              <c:txPr>
                <a:bodyPr rot="0" spcFirstLastPara="1" vertOverflow="ellipsis" vert="horz" wrap="square" lIns="38100" tIns="19050" rIns="38100" bIns="19050" anchor="ctr" anchorCtr="0">
                  <a:spAutoFit/>
                </a:bodyPr>
                <a:lstStyle/>
                <a:p>
                  <a:pPr algn="ctr" rtl="0">
                    <a:defRPr lang="zh-CN" altLang="en-US" sz="1200" b="1" i="0" u="none" strike="noStrike" kern="1200" baseline="0">
                      <a:solidFill>
                        <a:srgbClr val="002060"/>
                      </a:solidFill>
                      <a:latin typeface="微软雅黑" panose="020B0503020204020204" pitchFamily="34" charset="-122"/>
                      <a:ea typeface="微软雅黑" panose="020B0503020204020204" pitchFamily="34" charset="-122"/>
                      <a:cs typeface="+mn-cs"/>
                    </a:defRPr>
                  </a:pPr>
                  <a:endParaRPr lang="zh-CN"/>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1-002B-4164-B70C-BDC3BFCC97DB}"/>
                </c:ext>
              </c:extLst>
            </c:dLbl>
            <c:dLbl>
              <c:idx val="9"/>
              <c:delete val="1"/>
              <c:extLst>
                <c:ext xmlns:c15="http://schemas.microsoft.com/office/drawing/2012/chart" uri="{CE6537A1-D6FC-4f65-9D91-7224C49458BB}"/>
                <c:ext xmlns:c16="http://schemas.microsoft.com/office/drawing/2014/chart" uri="{C3380CC4-5D6E-409C-BE32-E72D297353CC}">
                  <c16:uniqueId val="{00000013-002B-4164-B70C-BDC3BFCC97DB}"/>
                </c:ext>
              </c:extLst>
            </c:dLbl>
            <c:dLbl>
              <c:idx val="10"/>
              <c:delete val="1"/>
              <c:extLst>
                <c:ext xmlns:c15="http://schemas.microsoft.com/office/drawing/2012/chart" uri="{CE6537A1-D6FC-4f65-9D91-7224C49458BB}"/>
                <c:ext xmlns:c16="http://schemas.microsoft.com/office/drawing/2014/chart" uri="{C3380CC4-5D6E-409C-BE32-E72D297353CC}">
                  <c16:uniqueId val="{00000015-002B-4164-B70C-BDC3BFCC97DB}"/>
                </c:ext>
              </c:extLst>
            </c:dLbl>
            <c:dLbl>
              <c:idx val="11"/>
              <c:delete val="1"/>
              <c:extLst>
                <c:ext xmlns:c15="http://schemas.microsoft.com/office/drawing/2012/chart" uri="{CE6537A1-D6FC-4f65-9D91-7224C49458BB}"/>
                <c:ext xmlns:c16="http://schemas.microsoft.com/office/drawing/2014/chart" uri="{C3380CC4-5D6E-409C-BE32-E72D297353CC}">
                  <c16:uniqueId val="{00000017-002B-4164-B70C-BDC3BFCC97DB}"/>
                </c:ext>
              </c:extLst>
            </c:dLbl>
            <c:dLbl>
              <c:idx val="12"/>
              <c:delete val="1"/>
              <c:extLst>
                <c:ext xmlns:c15="http://schemas.microsoft.com/office/drawing/2012/chart" uri="{CE6537A1-D6FC-4f65-9D91-7224C49458BB}"/>
                <c:ext xmlns:c16="http://schemas.microsoft.com/office/drawing/2014/chart" uri="{C3380CC4-5D6E-409C-BE32-E72D297353CC}">
                  <c16:uniqueId val="{00000019-002B-4164-B70C-BDC3BFCC97DB}"/>
                </c:ext>
              </c:extLst>
            </c:dLbl>
            <c:dLbl>
              <c:idx val="13"/>
              <c:delete val="1"/>
              <c:extLst>
                <c:ext xmlns:c15="http://schemas.microsoft.com/office/drawing/2012/chart" uri="{CE6537A1-D6FC-4f65-9D91-7224C49458BB}"/>
                <c:ext xmlns:c16="http://schemas.microsoft.com/office/drawing/2014/chart" uri="{C3380CC4-5D6E-409C-BE32-E72D297353CC}">
                  <c16:uniqueId val="{0000001B-002B-4164-B70C-BDC3BFCC97DB}"/>
                </c:ext>
              </c:extLst>
            </c:dLbl>
            <c:dLbl>
              <c:idx val="14"/>
              <c:delete val="1"/>
              <c:extLst>
                <c:ext xmlns:c15="http://schemas.microsoft.com/office/drawing/2012/chart" uri="{CE6537A1-D6FC-4f65-9D91-7224C49458BB}"/>
                <c:ext xmlns:c16="http://schemas.microsoft.com/office/drawing/2014/chart" uri="{C3380CC4-5D6E-409C-BE32-E72D297353CC}">
                  <c16:uniqueId val="{0000001D-002B-4164-B70C-BDC3BFCC97DB}"/>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rgbClr val="002060"/>
                    </a:solidFill>
                    <a:latin typeface="微软雅黑" panose="020B0503020204020204" pitchFamily="34" charset="-122"/>
                    <a:ea typeface="微软雅黑" panose="020B0503020204020204" pitchFamily="34" charset="-122"/>
                    <a:cs typeface="+mn-cs"/>
                  </a:defRPr>
                </a:pPr>
                <a:endParaRPr lang="zh-CN"/>
              </a:p>
            </c:txPr>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'数据统计 按行业'!$M$52:$M$60</c:f>
              <c:strCache>
                <c:ptCount val="9"/>
                <c:pt idx="0">
                  <c:v>信息科技咨询与其它服务</c:v>
                </c:pt>
                <c:pt idx="1">
                  <c:v>互联网软件与服务</c:v>
                </c:pt>
                <c:pt idx="2">
                  <c:v>生物科技</c:v>
                </c:pt>
                <c:pt idx="3">
                  <c:v>医疗保健设备</c:v>
                </c:pt>
                <c:pt idx="4">
                  <c:v>多领域控股</c:v>
                </c:pt>
                <c:pt idx="5">
                  <c:v>航空</c:v>
                </c:pt>
                <c:pt idx="6">
                  <c:v>信息技术</c:v>
                </c:pt>
                <c:pt idx="7">
                  <c:v>日常消费</c:v>
                </c:pt>
                <c:pt idx="8">
                  <c:v>建筑与工程</c:v>
                </c:pt>
              </c:strCache>
            </c:strRef>
          </c:cat>
          <c:val>
            <c:numRef>
              <c:f>'数据统计 按行业'!$O$52:$O$60</c:f>
              <c:numCache>
                <c:formatCode>0.00</c:formatCode>
                <c:ptCount val="9"/>
                <c:pt idx="0">
                  <c:v>93.63</c:v>
                </c:pt>
                <c:pt idx="1">
                  <c:v>47.94</c:v>
                </c:pt>
                <c:pt idx="2">
                  <c:v>4.2300000000000004</c:v>
                </c:pt>
                <c:pt idx="3">
                  <c:v>2.12</c:v>
                </c:pt>
                <c:pt idx="4">
                  <c:v>28.77</c:v>
                </c:pt>
                <c:pt idx="5">
                  <c:v>0.16</c:v>
                </c:pt>
                <c:pt idx="6">
                  <c:v>1.62</c:v>
                </c:pt>
                <c:pt idx="7">
                  <c:v>2.12</c:v>
                </c:pt>
                <c:pt idx="8">
                  <c:v>21.15</c:v>
                </c:pt>
              </c:numCache>
            </c:numRef>
          </c:val>
          <c:extLst>
            <c:ext xmlns:c16="http://schemas.microsoft.com/office/drawing/2014/chart" uri="{C3380CC4-5D6E-409C-BE32-E72D297353CC}">
              <c16:uniqueId val="{0000001E-002B-4164-B70C-BDC3BFCC97DB}"/>
            </c:ext>
          </c:extLst>
        </c:ser>
        <c:dLbls>
          <c:showLegendKey val="0"/>
          <c:showVal val="0"/>
          <c:showCatName val="0"/>
          <c:showSerName val="0"/>
          <c:showPercent val="0"/>
          <c:showBubbleSize val="0"/>
          <c:showLeaderLines val="0"/>
        </c:dLbls>
        <c:firstSliceAng val="0"/>
        <c:holeSize val="50"/>
      </c:doughnutChart>
      <c:spPr>
        <a:noFill/>
        <a:ln>
          <a:noFill/>
        </a:ln>
        <a:effectLst/>
      </c:spPr>
    </c:plotArea>
    <c:plotVisOnly val="1"/>
    <c:dispBlanksAs val="gap"/>
    <c:showDLblsOverMax val="0"/>
  </c:chart>
  <c:spPr>
    <a:noFill/>
    <a:ln w="9525" cap="flat" cmpd="sng" algn="ctr">
      <a:noFill/>
      <a:round/>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36637396692003"/>
          <c:y val="0.19731527974608468"/>
          <c:w val="0.46812867084899323"/>
          <c:h val="0.578338199371915"/>
        </c:manualLayout>
      </c:layout>
      <c:doughnutChart>
        <c:varyColors val="1"/>
        <c:ser>
          <c:idx val="0"/>
          <c:order val="0"/>
          <c:tx>
            <c:strRef>
              <c:f>'数据统计 按行业'!$N$51</c:f>
              <c:strCache>
                <c:ptCount val="1"/>
                <c:pt idx="0">
                  <c:v>案例数量</c:v>
                </c:pt>
              </c:strCache>
            </c:strRef>
          </c:tx>
          <c:dPt>
            <c:idx val="0"/>
            <c:bubble3D val="0"/>
            <c:spPr>
              <a:solidFill>
                <a:srgbClr val="00B0F0"/>
              </a:solidFill>
              <a:ln w="19050">
                <a:solidFill>
                  <a:schemeClr val="lt1"/>
                </a:solidFill>
              </a:ln>
              <a:effectLst/>
            </c:spPr>
            <c:extLst>
              <c:ext xmlns:c16="http://schemas.microsoft.com/office/drawing/2014/chart" uri="{C3380CC4-5D6E-409C-BE32-E72D297353CC}">
                <c16:uniqueId val="{00000001-EF1B-4C59-B129-5DD66F4542BC}"/>
              </c:ext>
            </c:extLst>
          </c:dPt>
          <c:dPt>
            <c:idx val="1"/>
            <c:bubble3D val="0"/>
            <c:spPr>
              <a:solidFill>
                <a:srgbClr val="0070C0"/>
              </a:solidFill>
              <a:ln w="19050">
                <a:solidFill>
                  <a:schemeClr val="lt1"/>
                </a:solidFill>
              </a:ln>
              <a:effectLst/>
            </c:spPr>
            <c:extLst>
              <c:ext xmlns:c16="http://schemas.microsoft.com/office/drawing/2014/chart" uri="{C3380CC4-5D6E-409C-BE32-E72D297353CC}">
                <c16:uniqueId val="{00000003-EF1B-4C59-B129-5DD66F4542BC}"/>
              </c:ext>
            </c:extLst>
          </c:dPt>
          <c:dPt>
            <c:idx val="2"/>
            <c:bubble3D val="0"/>
            <c:spPr>
              <a:solidFill>
                <a:schemeClr val="accent5">
                  <a:lumMod val="20000"/>
                  <a:lumOff val="80000"/>
                </a:schemeClr>
              </a:solidFill>
              <a:ln w="19050">
                <a:solidFill>
                  <a:schemeClr val="lt1"/>
                </a:solidFill>
              </a:ln>
              <a:effectLst/>
            </c:spPr>
            <c:extLst>
              <c:ext xmlns:c16="http://schemas.microsoft.com/office/drawing/2014/chart" uri="{C3380CC4-5D6E-409C-BE32-E72D297353CC}">
                <c16:uniqueId val="{00000005-EF1B-4C59-B129-5DD66F4542BC}"/>
              </c:ext>
            </c:extLst>
          </c:dPt>
          <c:dPt>
            <c:idx val="3"/>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7-EF1B-4C59-B129-5DD66F4542BC}"/>
              </c:ext>
            </c:extLst>
          </c:dPt>
          <c:dPt>
            <c:idx val="4"/>
            <c:bubble3D val="0"/>
            <c:spPr>
              <a:solidFill>
                <a:schemeClr val="bg2">
                  <a:lumMod val="50000"/>
                </a:schemeClr>
              </a:solidFill>
              <a:ln w="19050">
                <a:solidFill>
                  <a:schemeClr val="lt1"/>
                </a:solidFill>
              </a:ln>
              <a:effectLst/>
            </c:spPr>
            <c:extLst>
              <c:ext xmlns:c16="http://schemas.microsoft.com/office/drawing/2014/chart" uri="{C3380CC4-5D6E-409C-BE32-E72D297353CC}">
                <c16:uniqueId val="{00000009-EF1B-4C59-B129-5DD66F4542BC}"/>
              </c:ext>
            </c:extLst>
          </c:dPt>
          <c:dPt>
            <c:idx val="5"/>
            <c:bubble3D val="0"/>
            <c:spPr>
              <a:solidFill>
                <a:schemeClr val="bg2">
                  <a:lumMod val="90000"/>
                </a:schemeClr>
              </a:solidFill>
              <a:ln w="19050">
                <a:solidFill>
                  <a:schemeClr val="lt1"/>
                </a:solidFill>
              </a:ln>
              <a:effectLst/>
            </c:spPr>
            <c:extLst>
              <c:ext xmlns:c16="http://schemas.microsoft.com/office/drawing/2014/chart" uri="{C3380CC4-5D6E-409C-BE32-E72D297353CC}">
                <c16:uniqueId val="{0000000B-EF1B-4C59-B129-5DD66F4542BC}"/>
              </c:ext>
            </c:extLst>
          </c:dPt>
          <c:dPt>
            <c:idx val="6"/>
            <c:bubble3D val="0"/>
            <c:spPr>
              <a:solidFill>
                <a:schemeClr val="bg2">
                  <a:lumMod val="10000"/>
                </a:schemeClr>
              </a:solidFill>
              <a:ln w="19050">
                <a:solidFill>
                  <a:schemeClr val="lt1"/>
                </a:solidFill>
              </a:ln>
              <a:effectLst/>
            </c:spPr>
            <c:extLst>
              <c:ext xmlns:c16="http://schemas.microsoft.com/office/drawing/2014/chart" uri="{C3380CC4-5D6E-409C-BE32-E72D297353CC}">
                <c16:uniqueId val="{0000000D-EF1B-4C59-B129-5DD66F4542BC}"/>
              </c:ext>
            </c:extLst>
          </c:dPt>
          <c:dPt>
            <c:idx val="7"/>
            <c:bubble3D val="0"/>
            <c:spPr>
              <a:solidFill>
                <a:schemeClr val="accent5"/>
              </a:solidFill>
              <a:ln w="19050">
                <a:solidFill>
                  <a:schemeClr val="lt1"/>
                </a:solidFill>
              </a:ln>
              <a:effectLst/>
            </c:spPr>
            <c:extLst>
              <c:ext xmlns:c16="http://schemas.microsoft.com/office/drawing/2014/chart" uri="{C3380CC4-5D6E-409C-BE32-E72D297353CC}">
                <c16:uniqueId val="{0000000F-EF1B-4C59-B129-5DD66F4542BC}"/>
              </c:ext>
            </c:extLst>
          </c:dPt>
          <c:dPt>
            <c:idx val="8"/>
            <c:bubble3D val="0"/>
            <c:spPr>
              <a:solidFill>
                <a:schemeClr val="accent5"/>
              </a:solidFill>
              <a:ln w="19050">
                <a:solidFill>
                  <a:schemeClr val="lt1"/>
                </a:solidFill>
              </a:ln>
              <a:effectLst/>
            </c:spPr>
            <c:extLst>
              <c:ext xmlns:c16="http://schemas.microsoft.com/office/drawing/2014/chart" uri="{C3380CC4-5D6E-409C-BE32-E72D297353CC}">
                <c16:uniqueId val="{00000011-EF1B-4C59-B129-5DD66F4542BC}"/>
              </c:ext>
            </c:extLst>
          </c:dPt>
          <c:dPt>
            <c:idx val="9"/>
            <c:bubble3D val="0"/>
            <c:spPr>
              <a:solidFill>
                <a:srgbClr val="00B0F0"/>
              </a:solidFill>
              <a:ln w="19050">
                <a:solidFill>
                  <a:schemeClr val="lt1"/>
                </a:solidFill>
              </a:ln>
              <a:effectLst/>
            </c:spPr>
            <c:extLst>
              <c:ext xmlns:c16="http://schemas.microsoft.com/office/drawing/2014/chart" uri="{C3380CC4-5D6E-409C-BE32-E72D297353CC}">
                <c16:uniqueId val="{00000013-EF1B-4C59-B129-5DD66F4542BC}"/>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EF1B-4C59-B129-5DD66F4542BC}"/>
              </c:ext>
            </c:extLst>
          </c:dPt>
          <c:dPt>
            <c:idx val="11"/>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17-EF1B-4C59-B129-5DD66F4542BC}"/>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19-EF1B-4C59-B129-5DD66F4542BC}"/>
              </c:ext>
            </c:extLst>
          </c:dPt>
          <c:dPt>
            <c:idx val="13"/>
            <c:bubble3D val="0"/>
            <c:spPr>
              <a:solidFill>
                <a:schemeClr val="accent2">
                  <a:lumMod val="80000"/>
                  <a:lumOff val="20000"/>
                </a:schemeClr>
              </a:solidFill>
              <a:ln w="19050">
                <a:solidFill>
                  <a:schemeClr val="lt1"/>
                </a:solidFill>
              </a:ln>
              <a:effectLst/>
            </c:spPr>
            <c:extLst>
              <c:ext xmlns:c16="http://schemas.microsoft.com/office/drawing/2014/chart" uri="{C3380CC4-5D6E-409C-BE32-E72D297353CC}">
                <c16:uniqueId val="{0000001B-EF1B-4C59-B129-5DD66F4542BC}"/>
              </c:ext>
            </c:extLst>
          </c:dPt>
          <c:dPt>
            <c:idx val="14"/>
            <c:bubble3D val="0"/>
            <c:spPr>
              <a:solidFill>
                <a:schemeClr val="accent3">
                  <a:lumMod val="80000"/>
                  <a:lumOff val="20000"/>
                </a:schemeClr>
              </a:solidFill>
              <a:ln w="19050">
                <a:solidFill>
                  <a:schemeClr val="lt1"/>
                </a:solidFill>
              </a:ln>
              <a:effectLst/>
            </c:spPr>
            <c:extLst>
              <c:ext xmlns:c16="http://schemas.microsoft.com/office/drawing/2014/chart" uri="{C3380CC4-5D6E-409C-BE32-E72D297353CC}">
                <c16:uniqueId val="{0000001D-EF1B-4C59-B129-5DD66F4542BC}"/>
              </c:ext>
            </c:extLst>
          </c:dPt>
          <c:dLbls>
            <c:dLbl>
              <c:idx val="0"/>
              <c:layout>
                <c:manualLayout>
                  <c:x val="-0.16300247077074478"/>
                  <c:y val="7.9488690337920581E-2"/>
                </c:manualLayout>
              </c:layout>
              <c:tx>
                <c:rich>
                  <a:bodyPr rot="0" spcFirstLastPara="1" vertOverflow="ellipsis" vert="horz" wrap="square" lIns="38100" tIns="19050" rIns="38100" bIns="19050" anchor="ctr" anchorCtr="0">
                    <a:noAutofit/>
                  </a:bodyPr>
                  <a:lstStyle/>
                  <a:p>
                    <a:pPr algn="ctr" rtl="0">
                      <a:defRPr lang="en-US" altLang="zh-CN" sz="1200" b="1" i="0" u="none" strike="noStrike" kern="1200" baseline="0">
                        <a:solidFill>
                          <a:srgbClr val="002060"/>
                        </a:solidFill>
                        <a:latin typeface="微软雅黑" panose="020B0503020204020204" pitchFamily="34" charset="-122"/>
                        <a:ea typeface="微软雅黑" panose="020B0503020204020204" pitchFamily="34" charset="-122"/>
                        <a:cs typeface="+mn-cs"/>
                      </a:defRPr>
                    </a:pPr>
                    <a:fld id="{EAB461BA-C391-4AA3-B9F5-B7E0713D6001}" type="CATEGORYNAME">
                      <a:rPr lang="zh-CN" altLang="en-US" sz="1200" b="1" i="0" u="none" strike="noStrike" kern="1200" baseline="0">
                        <a:solidFill>
                          <a:srgbClr val="002060"/>
                        </a:solidFill>
                        <a:latin typeface="微软雅黑" panose="020B0503020204020204" pitchFamily="34" charset="-122"/>
                        <a:ea typeface="微软雅黑" panose="020B0503020204020204" pitchFamily="34" charset="-122"/>
                        <a:cs typeface="+mn-cs"/>
                      </a:rPr>
                      <a:pPr algn="ctr" rtl="0">
                        <a:defRPr lang="en-US" altLang="zh-CN" sz="1200" b="1">
                          <a:solidFill>
                            <a:srgbClr val="002060"/>
                          </a:solidFill>
                          <a:latin typeface="微软雅黑" panose="020B0503020204020204" pitchFamily="34" charset="-122"/>
                          <a:ea typeface="微软雅黑" panose="020B0503020204020204" pitchFamily="34" charset="-122"/>
                        </a:defRPr>
                      </a:pPr>
                      <a:t>[类别名称]</a:t>
                    </a:fld>
                    <a:endParaRPr lang="zh-CN" altLang="en-US" sz="1200" b="1" i="0" u="none" strike="noStrike" kern="1200" baseline="0">
                      <a:solidFill>
                        <a:srgbClr val="002060"/>
                      </a:solidFill>
                      <a:latin typeface="微软雅黑" panose="020B0503020204020204" pitchFamily="34" charset="-122"/>
                      <a:ea typeface="微软雅黑" panose="020B0503020204020204" pitchFamily="34" charset="-122"/>
                      <a:cs typeface="+mn-cs"/>
                    </a:endParaRPr>
                  </a:p>
                  <a:p>
                    <a:pPr algn="ctr" rtl="0">
                      <a:defRPr lang="en-US" altLang="zh-CN" sz="1200" b="1">
                        <a:solidFill>
                          <a:srgbClr val="002060"/>
                        </a:solidFill>
                        <a:latin typeface="微软雅黑" panose="020B0503020204020204" pitchFamily="34" charset="-122"/>
                        <a:ea typeface="微软雅黑" panose="020B0503020204020204" pitchFamily="34" charset="-122"/>
                      </a:defRPr>
                    </a:pPr>
                    <a:fld id="{B7DD76DB-284E-43F5-A28C-AFA18D462CA3}" type="PERCENTAGE">
                      <a:rPr lang="en-US" altLang="zh-CN" sz="1200" b="1" i="0" u="none" strike="noStrike" kern="1200" baseline="0">
                        <a:solidFill>
                          <a:srgbClr val="002060"/>
                        </a:solidFill>
                        <a:latin typeface="微软雅黑" panose="020B0503020204020204" pitchFamily="34" charset="-122"/>
                        <a:ea typeface="微软雅黑" panose="020B0503020204020204" pitchFamily="34" charset="-122"/>
                        <a:cs typeface="+mn-cs"/>
                      </a:rPr>
                      <a:pPr algn="ctr" rtl="0">
                        <a:defRPr lang="en-US" altLang="zh-CN" sz="1200" b="1">
                          <a:solidFill>
                            <a:srgbClr val="002060"/>
                          </a:solidFill>
                          <a:latin typeface="微软雅黑" panose="020B0503020204020204" pitchFamily="34" charset="-122"/>
                          <a:ea typeface="微软雅黑" panose="020B0503020204020204" pitchFamily="34" charset="-122"/>
                        </a:defRPr>
                      </a:pPr>
                      <a:t>[百分比]</a:t>
                    </a:fld>
                    <a:endParaRPr lang="zh-CN" altLang="en-US"/>
                  </a:p>
                </c:rich>
              </c:tx>
              <c:spPr>
                <a:noFill/>
                <a:ln>
                  <a:noFill/>
                </a:ln>
                <a:effectLst/>
              </c:spPr>
              <c:txPr>
                <a:bodyPr rot="0" spcFirstLastPara="1" vertOverflow="ellipsis" vert="horz" wrap="square" lIns="38100" tIns="19050" rIns="38100" bIns="19050" anchor="ctr" anchorCtr="0">
                  <a:noAutofit/>
                </a:bodyPr>
                <a:lstStyle/>
                <a:p>
                  <a:pPr algn="ctr" rtl="0">
                    <a:defRPr lang="en-US" altLang="zh-CN" sz="1200" b="1" i="0" u="none" strike="noStrike" kern="1200" baseline="0">
                      <a:solidFill>
                        <a:srgbClr val="002060"/>
                      </a:solidFill>
                      <a:latin typeface="微软雅黑" panose="020B0503020204020204" pitchFamily="34" charset="-122"/>
                      <a:ea typeface="微软雅黑" panose="020B0503020204020204" pitchFamily="34" charset="-122"/>
                      <a:cs typeface="+mn-cs"/>
                    </a:defRPr>
                  </a:pPr>
                  <a:endParaRPr lang="zh-CN"/>
                </a:p>
              </c:txPr>
              <c:showLegendKey val="0"/>
              <c:showVal val="0"/>
              <c:showCatName val="1"/>
              <c:showSerName val="0"/>
              <c:showPercent val="1"/>
              <c:showBubbleSize val="0"/>
              <c:extLst>
                <c:ext xmlns:c15="http://schemas.microsoft.com/office/drawing/2012/chart" uri="{CE6537A1-D6FC-4f65-9D91-7224C49458BB}">
                  <c15:layout>
                    <c:manualLayout>
                      <c:w val="0.30220216545140932"/>
                      <c:h val="0.17225319466241615"/>
                    </c:manualLayout>
                  </c15:layout>
                  <c15:dlblFieldTable/>
                  <c15:showDataLabelsRange val="0"/>
                </c:ext>
                <c:ext xmlns:c16="http://schemas.microsoft.com/office/drawing/2014/chart" uri="{C3380CC4-5D6E-409C-BE32-E72D297353CC}">
                  <c16:uniqueId val="{00000001-EF1B-4C59-B129-5DD66F4542BC}"/>
                </c:ext>
              </c:extLst>
            </c:dLbl>
            <c:dLbl>
              <c:idx val="1"/>
              <c:layout>
                <c:manualLayout>
                  <c:x val="1.706366977646717E-3"/>
                  <c:y val="-0.11307789253948199"/>
                </c:manualLayout>
              </c:layout>
              <c:tx>
                <c:rich>
                  <a:bodyPr/>
                  <a:lstStyle/>
                  <a:p>
                    <a:fld id="{7A62C040-C153-464C-9948-F0C3CB559BDA}" type="CATEGORYNAME">
                      <a:rPr lang="zh-CN" altLang="en-US"/>
                      <a:pPr/>
                      <a:t>[类别名称]</a:t>
                    </a:fld>
                    <a:endParaRPr lang="zh-CN" altLang="en-US"/>
                  </a:p>
                  <a:p>
                    <a:fld id="{B5A10D89-CBB6-4063-B12D-396079C373D8}" type="PERCENTAGE">
                      <a:rPr lang="en-US" altLang="zh-CN" baseline="0"/>
                      <a:pPr/>
                      <a:t>[百分比]</a:t>
                    </a:fld>
                    <a:endParaRPr lang="zh-CN" altLang="en-US"/>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EF1B-4C59-B129-5DD66F4542BC}"/>
                </c:ext>
              </c:extLst>
            </c:dLbl>
            <c:dLbl>
              <c:idx val="2"/>
              <c:layout>
                <c:manualLayout>
                  <c:x val="9.0630070721166189E-2"/>
                  <c:y val="-7.8667322627696795E-2"/>
                </c:manualLayout>
              </c:layout>
              <c:spPr>
                <a:noFill/>
                <a:ln>
                  <a:noFill/>
                </a:ln>
                <a:effectLst/>
              </c:spPr>
              <c:txPr>
                <a:bodyPr rot="0" spcFirstLastPara="1" vertOverflow="ellipsis" vert="horz" wrap="square" lIns="38100" tIns="19050" rIns="38100" bIns="19050" anchor="ctr" anchorCtr="0">
                  <a:spAutoFit/>
                </a:bodyPr>
                <a:lstStyle/>
                <a:p>
                  <a:pPr algn="ctr" rtl="0">
                    <a:defRPr lang="en-US" altLang="zh-CN" sz="1200" b="1" i="0" u="none" strike="noStrike" kern="1200" baseline="0">
                      <a:solidFill>
                        <a:srgbClr val="002060"/>
                      </a:solidFill>
                      <a:latin typeface="微软雅黑" panose="020B0503020204020204" pitchFamily="34" charset="-122"/>
                      <a:ea typeface="微软雅黑" panose="020B0503020204020204" pitchFamily="34" charset="-122"/>
                      <a:cs typeface="+mn-cs"/>
                    </a:defRPr>
                  </a:pPr>
                  <a:endParaRPr lang="zh-CN"/>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EF1B-4C59-B129-5DD66F4542BC}"/>
                </c:ext>
              </c:extLst>
            </c:dLbl>
            <c:dLbl>
              <c:idx val="3"/>
              <c:delete val="1"/>
              <c:extLst>
                <c:ext xmlns:c15="http://schemas.microsoft.com/office/drawing/2012/chart" uri="{CE6537A1-D6FC-4f65-9D91-7224C49458BB}"/>
                <c:ext xmlns:c16="http://schemas.microsoft.com/office/drawing/2014/chart" uri="{C3380CC4-5D6E-409C-BE32-E72D297353CC}">
                  <c16:uniqueId val="{00000007-EF1B-4C59-B129-5DD66F4542BC}"/>
                </c:ext>
              </c:extLst>
            </c:dLbl>
            <c:dLbl>
              <c:idx val="4"/>
              <c:delete val="1"/>
              <c:extLst>
                <c:ext xmlns:c15="http://schemas.microsoft.com/office/drawing/2012/chart" uri="{CE6537A1-D6FC-4f65-9D91-7224C49458BB}"/>
                <c:ext xmlns:c16="http://schemas.microsoft.com/office/drawing/2014/chart" uri="{C3380CC4-5D6E-409C-BE32-E72D297353CC}">
                  <c16:uniqueId val="{00000009-EF1B-4C59-B129-5DD66F4542BC}"/>
                </c:ext>
              </c:extLst>
            </c:dLbl>
            <c:dLbl>
              <c:idx val="5"/>
              <c:delete val="1"/>
              <c:extLst>
                <c:ext xmlns:c15="http://schemas.microsoft.com/office/drawing/2012/chart" uri="{CE6537A1-D6FC-4f65-9D91-7224C49458BB}"/>
                <c:ext xmlns:c16="http://schemas.microsoft.com/office/drawing/2014/chart" uri="{C3380CC4-5D6E-409C-BE32-E72D297353CC}">
                  <c16:uniqueId val="{0000000B-EF1B-4C59-B129-5DD66F4542BC}"/>
                </c:ext>
              </c:extLst>
            </c:dLbl>
            <c:dLbl>
              <c:idx val="6"/>
              <c:delete val="1"/>
              <c:extLst>
                <c:ext xmlns:c15="http://schemas.microsoft.com/office/drawing/2012/chart" uri="{CE6537A1-D6FC-4f65-9D91-7224C49458BB}"/>
                <c:ext xmlns:c16="http://schemas.microsoft.com/office/drawing/2014/chart" uri="{C3380CC4-5D6E-409C-BE32-E72D297353CC}">
                  <c16:uniqueId val="{0000000D-EF1B-4C59-B129-5DD66F4542BC}"/>
                </c:ext>
              </c:extLst>
            </c:dLbl>
            <c:dLbl>
              <c:idx val="7"/>
              <c:delete val="1"/>
              <c:extLst>
                <c:ext xmlns:c15="http://schemas.microsoft.com/office/drawing/2012/chart" uri="{CE6537A1-D6FC-4f65-9D91-7224C49458BB}"/>
                <c:ext xmlns:c16="http://schemas.microsoft.com/office/drawing/2014/chart" uri="{C3380CC4-5D6E-409C-BE32-E72D297353CC}">
                  <c16:uniqueId val="{0000000F-EF1B-4C59-B129-5DD66F4542BC}"/>
                </c:ext>
              </c:extLst>
            </c:dLbl>
            <c:dLbl>
              <c:idx val="8"/>
              <c:delete val="1"/>
              <c:extLst>
                <c:ext xmlns:c15="http://schemas.microsoft.com/office/drawing/2012/chart" uri="{CE6537A1-D6FC-4f65-9D91-7224C49458BB}"/>
                <c:ext xmlns:c16="http://schemas.microsoft.com/office/drawing/2014/chart" uri="{C3380CC4-5D6E-409C-BE32-E72D297353CC}">
                  <c16:uniqueId val="{00000011-EF1B-4C59-B129-5DD66F4542BC}"/>
                </c:ext>
              </c:extLst>
            </c:dLbl>
            <c:dLbl>
              <c:idx val="9"/>
              <c:delete val="1"/>
              <c:extLst>
                <c:ext xmlns:c15="http://schemas.microsoft.com/office/drawing/2012/chart" uri="{CE6537A1-D6FC-4f65-9D91-7224C49458BB}"/>
                <c:ext xmlns:c16="http://schemas.microsoft.com/office/drawing/2014/chart" uri="{C3380CC4-5D6E-409C-BE32-E72D297353CC}">
                  <c16:uniqueId val="{00000013-EF1B-4C59-B129-5DD66F4542BC}"/>
                </c:ext>
              </c:extLst>
            </c:dLbl>
            <c:dLbl>
              <c:idx val="10"/>
              <c:delete val="1"/>
              <c:extLst>
                <c:ext xmlns:c15="http://schemas.microsoft.com/office/drawing/2012/chart" uri="{CE6537A1-D6FC-4f65-9D91-7224C49458BB}"/>
                <c:ext xmlns:c16="http://schemas.microsoft.com/office/drawing/2014/chart" uri="{C3380CC4-5D6E-409C-BE32-E72D297353CC}">
                  <c16:uniqueId val="{00000015-EF1B-4C59-B129-5DD66F4542BC}"/>
                </c:ext>
              </c:extLst>
            </c:dLbl>
            <c:dLbl>
              <c:idx val="11"/>
              <c:delete val="1"/>
              <c:extLst>
                <c:ext xmlns:c15="http://schemas.microsoft.com/office/drawing/2012/chart" uri="{CE6537A1-D6FC-4f65-9D91-7224C49458BB}"/>
                <c:ext xmlns:c16="http://schemas.microsoft.com/office/drawing/2014/chart" uri="{C3380CC4-5D6E-409C-BE32-E72D297353CC}">
                  <c16:uniqueId val="{00000017-EF1B-4C59-B129-5DD66F4542BC}"/>
                </c:ext>
              </c:extLst>
            </c:dLbl>
            <c:dLbl>
              <c:idx val="12"/>
              <c:delete val="1"/>
              <c:extLst>
                <c:ext xmlns:c15="http://schemas.microsoft.com/office/drawing/2012/chart" uri="{CE6537A1-D6FC-4f65-9D91-7224C49458BB}"/>
                <c:ext xmlns:c16="http://schemas.microsoft.com/office/drawing/2014/chart" uri="{C3380CC4-5D6E-409C-BE32-E72D297353CC}">
                  <c16:uniqueId val="{00000019-EF1B-4C59-B129-5DD66F4542BC}"/>
                </c:ext>
              </c:extLst>
            </c:dLbl>
            <c:dLbl>
              <c:idx val="13"/>
              <c:delete val="1"/>
              <c:extLst>
                <c:ext xmlns:c15="http://schemas.microsoft.com/office/drawing/2012/chart" uri="{CE6537A1-D6FC-4f65-9D91-7224C49458BB}"/>
                <c:ext xmlns:c16="http://schemas.microsoft.com/office/drawing/2014/chart" uri="{C3380CC4-5D6E-409C-BE32-E72D297353CC}">
                  <c16:uniqueId val="{0000001B-EF1B-4C59-B129-5DD66F4542BC}"/>
                </c:ext>
              </c:extLst>
            </c:dLbl>
            <c:dLbl>
              <c:idx val="14"/>
              <c:delete val="1"/>
              <c:extLst>
                <c:ext xmlns:c15="http://schemas.microsoft.com/office/drawing/2012/chart" uri="{CE6537A1-D6FC-4f65-9D91-7224C49458BB}"/>
                <c:ext xmlns:c16="http://schemas.microsoft.com/office/drawing/2014/chart" uri="{C3380CC4-5D6E-409C-BE32-E72D297353CC}">
                  <c16:uniqueId val="{0000001D-EF1B-4C59-B129-5DD66F4542BC}"/>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rgbClr val="002060"/>
                    </a:solidFill>
                    <a:latin typeface="微软雅黑" panose="020B0503020204020204" pitchFamily="34" charset="-122"/>
                    <a:ea typeface="微软雅黑" panose="020B0503020204020204" pitchFamily="34" charset="-122"/>
                    <a:cs typeface="+mn-cs"/>
                  </a:defRPr>
                </a:pPr>
                <a:endParaRPr lang="zh-CN"/>
              </a:p>
            </c:txPr>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'数据统计 按行业'!$M$52:$M$60</c:f>
              <c:strCache>
                <c:ptCount val="9"/>
                <c:pt idx="0">
                  <c:v>信息科技咨询与其它服务</c:v>
                </c:pt>
                <c:pt idx="1">
                  <c:v>互联网软件与服务</c:v>
                </c:pt>
                <c:pt idx="2">
                  <c:v>生物科技</c:v>
                </c:pt>
                <c:pt idx="3">
                  <c:v>医疗保健设备</c:v>
                </c:pt>
                <c:pt idx="4">
                  <c:v>多领域控股</c:v>
                </c:pt>
                <c:pt idx="5">
                  <c:v>航空</c:v>
                </c:pt>
                <c:pt idx="6">
                  <c:v>信息技术</c:v>
                </c:pt>
                <c:pt idx="7">
                  <c:v>日常消费</c:v>
                </c:pt>
                <c:pt idx="8">
                  <c:v>建筑与工程</c:v>
                </c:pt>
              </c:strCache>
            </c:strRef>
          </c:cat>
          <c:val>
            <c:numRef>
              <c:f>'数据统计 按行业'!$N$52:$N$60</c:f>
              <c:numCache>
                <c:formatCode>General</c:formatCode>
                <c:ptCount val="9"/>
                <c:pt idx="0">
                  <c:v>153</c:v>
                </c:pt>
                <c:pt idx="1">
                  <c:v>39</c:v>
                </c:pt>
                <c:pt idx="2">
                  <c:v>16</c:v>
                </c:pt>
                <c:pt idx="3">
                  <c:v>6</c:v>
                </c:pt>
                <c:pt idx="4">
                  <c:v>5</c:v>
                </c:pt>
                <c:pt idx="5">
                  <c:v>2</c:v>
                </c:pt>
                <c:pt idx="6">
                  <c:v>1</c:v>
                </c:pt>
                <c:pt idx="7">
                  <c:v>1</c:v>
                </c:pt>
                <c:pt idx="8">
                  <c:v>1</c:v>
                </c:pt>
              </c:numCache>
            </c:numRef>
          </c:val>
          <c:extLst>
            <c:ext xmlns:c16="http://schemas.microsoft.com/office/drawing/2014/chart" uri="{C3380CC4-5D6E-409C-BE32-E72D297353CC}">
              <c16:uniqueId val="{0000001E-EF1B-4C59-B129-5DD66F4542BC}"/>
            </c:ext>
          </c:extLst>
        </c:ser>
        <c:dLbls>
          <c:showLegendKey val="0"/>
          <c:showVal val="0"/>
          <c:showCatName val="0"/>
          <c:showSerName val="0"/>
          <c:showPercent val="0"/>
          <c:showBubbleSize val="0"/>
          <c:showLeaderLines val="0"/>
        </c:dLbls>
        <c:firstSliceAng val="90"/>
        <c:holeSize val="52"/>
      </c:doughnutChart>
      <c:spPr>
        <a:noFill/>
        <a:ln>
          <a:noFill/>
        </a:ln>
        <a:effectLst/>
      </c:spPr>
    </c:plotArea>
    <c:plotVisOnly val="1"/>
    <c:dispBlanksAs val="gap"/>
    <c:showDLblsOverMax val="0"/>
  </c:chart>
  <c:spPr>
    <a:noFill/>
    <a:ln w="9525" cap="flat" cmpd="sng" algn="ctr">
      <a:noFill/>
      <a:round/>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'数据统计 按轮次'!$C$81</c:f>
              <c:strCache>
                <c:ptCount val="1"/>
                <c:pt idx="0">
                  <c:v>融资规模（人民币 亿元）</c:v>
                </c:pt>
              </c:strCache>
            </c:strRef>
          </c:tx>
          <c:spPr>
            <a:solidFill>
              <a:srgbClr val="FFC000"/>
            </a:solidFill>
            <a:ln>
              <a:solidFill>
                <a:srgbClr val="FFC000"/>
              </a:solidFill>
            </a:ln>
            <a:effectLst/>
          </c:spPr>
          <c:invertIfNegative val="0"/>
          <c:dLbls>
            <c:dLbl>
              <c:idx val="0"/>
              <c:layout>
                <c:manualLayout>
                  <c:x val="0"/>
                  <c:y val="3.37125956097175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862-46DF-8155-57414A1B0026}"/>
                </c:ext>
              </c:extLst>
            </c:dLbl>
            <c:dLbl>
              <c:idx val="1"/>
              <c:delete val="1"/>
              <c:extLst>
                <c:ext xmlns:c15="http://schemas.microsoft.com/office/drawing/2012/chart" uri="{CE6537A1-D6FC-4f65-9D91-7224C49458BB}"/>
                <c:ext xmlns:c16="http://schemas.microsoft.com/office/drawing/2014/chart" uri="{C3380CC4-5D6E-409C-BE32-E72D297353CC}">
                  <c16:uniqueId val="{00000000-671C-4990-B46F-D2D80C974384}"/>
                </c:ext>
              </c:extLst>
            </c:dLbl>
            <c:dLbl>
              <c:idx val="9"/>
              <c:delete val="1"/>
              <c:extLst>
                <c:ext xmlns:c15="http://schemas.microsoft.com/office/drawing/2012/chart" uri="{CE6537A1-D6FC-4f65-9D91-7224C49458BB}"/>
                <c:ext xmlns:c16="http://schemas.microsoft.com/office/drawing/2014/chart" uri="{C3380CC4-5D6E-409C-BE32-E72D297353CC}">
                  <c16:uniqueId val="{00000001-671C-4990-B46F-D2D80C974384}"/>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'数据统计 按轮次'!$A$156:$A$165</c:f>
              <c:strCache>
                <c:ptCount val="10"/>
                <c:pt idx="0">
                  <c:v>Strategy</c:v>
                </c:pt>
                <c:pt idx="1">
                  <c:v>Pre-Angel</c:v>
                </c:pt>
                <c:pt idx="2">
                  <c:v>Angel</c:v>
                </c:pt>
                <c:pt idx="3">
                  <c:v>Pre-A</c:v>
                </c:pt>
                <c:pt idx="4">
                  <c:v>A</c:v>
                </c:pt>
                <c:pt idx="5">
                  <c:v>Pre-B</c:v>
                </c:pt>
                <c:pt idx="6">
                  <c:v>B</c:v>
                </c:pt>
                <c:pt idx="7">
                  <c:v>C</c:v>
                </c:pt>
                <c:pt idx="8">
                  <c:v>D</c:v>
                </c:pt>
                <c:pt idx="9">
                  <c:v>E</c:v>
                </c:pt>
              </c:strCache>
            </c:strRef>
          </c:cat>
          <c:val>
            <c:numRef>
              <c:f>'数据统计 按轮次'!$C$156:$C$165</c:f>
              <c:numCache>
                <c:formatCode>0.00</c:formatCode>
                <c:ptCount val="10"/>
                <c:pt idx="0">
                  <c:v>97.859685010000007</c:v>
                </c:pt>
                <c:pt idx="1">
                  <c:v>0</c:v>
                </c:pt>
                <c:pt idx="2">
                  <c:v>2.4700000000000002</c:v>
                </c:pt>
                <c:pt idx="3">
                  <c:v>0.71</c:v>
                </c:pt>
                <c:pt idx="4">
                  <c:v>2.33</c:v>
                </c:pt>
                <c:pt idx="5">
                  <c:v>0.16</c:v>
                </c:pt>
                <c:pt idx="6">
                  <c:v>6.35</c:v>
                </c:pt>
                <c:pt idx="7">
                  <c:v>3.53</c:v>
                </c:pt>
                <c:pt idx="8">
                  <c:v>88.34</c:v>
                </c:pt>
                <c:pt idx="9">
                  <c:v>0</c:v>
                </c:pt>
              </c:numCache>
            </c:numRef>
          </c:val>
          <c:extLst>
            <c:ext xmlns:c16="http://schemas.microsoft.com/office/drawing/2014/chart" uri="{C3380CC4-5D6E-409C-BE32-E72D297353CC}">
              <c16:uniqueId val="{00000001-A862-46DF-8155-57414A1B0026}"/>
            </c:ext>
          </c:extLst>
        </c:ser>
        <c:dLbls>
          <c:showLegendKey val="0"/>
          <c:showVal val="0"/>
          <c:showCatName val="0"/>
          <c:showSerName val="0"/>
          <c:showPercent val="0"/>
          <c:showBubbleSize val="0"/>
        </c:dLbls>
        <c:gapWidth val="202"/>
        <c:axId val="1185573824"/>
        <c:axId val="1185569560"/>
      </c:barChart>
      <c:catAx>
        <c:axId val="1185573824"/>
        <c:scaling>
          <c:orientation val="minMax"/>
        </c:scaling>
        <c:delete val="1"/>
        <c:axPos val="l"/>
        <c:numFmt formatCode="General" sourceLinked="1"/>
        <c:majorTickMark val="none"/>
        <c:minorTickMark val="none"/>
        <c:tickLblPos val="nextTo"/>
        <c:crossAx val="1185569560"/>
        <c:crosses val="autoZero"/>
        <c:auto val="1"/>
        <c:lblAlgn val="ctr"/>
        <c:lblOffset val="100"/>
        <c:noMultiLvlLbl val="0"/>
      </c:catAx>
      <c:valAx>
        <c:axId val="1185569560"/>
        <c:scaling>
          <c:orientation val="minMax"/>
        </c:scaling>
        <c:delete val="0"/>
        <c:axPos val="b"/>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18557382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'数据统计 按轮次'!$B$81</c:f>
              <c:strCache>
                <c:ptCount val="1"/>
                <c:pt idx="0">
                  <c:v>案例次数</c:v>
                </c:pt>
              </c:strCache>
            </c:strRef>
          </c:tx>
          <c:spPr>
            <a:solidFill>
              <a:schemeClr val="accent1"/>
            </a:solidFill>
            <a:ln>
              <a:noFill/>
            </a:ln>
            <a:effectLst/>
          </c:spPr>
          <c:invertIfNegative val="0"/>
          <c:dLbls>
            <c:dLbl>
              <c:idx val="0"/>
              <c:tx>
                <c:rich>
                  <a:bodyPr/>
                  <a:lstStyle/>
                  <a:p>
                    <a:r>
                      <a:rPr lang="en-US" altLang="zh-CN"/>
                      <a:t>80</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C95-4A1D-8C79-A45090153A21}"/>
                </c:ext>
              </c:extLst>
            </c:dLbl>
            <c:dLbl>
              <c:idx val="1"/>
              <c:delete val="1"/>
              <c:extLst>
                <c:ext xmlns:c15="http://schemas.microsoft.com/office/drawing/2012/chart" uri="{CE6537A1-D6FC-4f65-9D91-7224C49458BB}"/>
                <c:ext xmlns:c16="http://schemas.microsoft.com/office/drawing/2014/chart" uri="{C3380CC4-5D6E-409C-BE32-E72D297353CC}">
                  <c16:uniqueId val="{00000000-F3FE-41D5-A0E3-48D0A34301C1}"/>
                </c:ext>
              </c:extLst>
            </c:dLbl>
            <c:dLbl>
              <c:idx val="2"/>
              <c:tx>
                <c:rich>
                  <a:bodyPr/>
                  <a:lstStyle/>
                  <a:p>
                    <a:r>
                      <a:rPr lang="en-US" altLang="zh-CN"/>
                      <a:t>79</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C95-4A1D-8C79-A45090153A21}"/>
                </c:ext>
              </c:extLst>
            </c:dLbl>
            <c:dLbl>
              <c:idx val="3"/>
              <c:tx>
                <c:rich>
                  <a:bodyPr/>
                  <a:lstStyle/>
                  <a:p>
                    <a:r>
                      <a:rPr lang="en-US" altLang="zh-CN"/>
                      <a:t>27</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C95-4A1D-8C79-A45090153A21}"/>
                </c:ext>
              </c:extLst>
            </c:dLbl>
            <c:dLbl>
              <c:idx val="4"/>
              <c:tx>
                <c:rich>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defRPr>
                    </a:pPr>
                    <a:r>
                      <a:rPr lang="en-US" altLang="zh-CN" sz="1050">
                        <a:latin typeface="微软雅黑" panose="020B0503020204020204" pitchFamily="34" charset="-122"/>
                        <a:ea typeface="微软雅黑" panose="020B0503020204020204" pitchFamily="34" charset="-122"/>
                      </a:rPr>
                      <a:t>79</a:t>
                    </a:r>
                  </a:p>
                </c:rich>
              </c:tx>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3-0C95-4A1D-8C79-A45090153A21}"/>
                </c:ext>
              </c:extLst>
            </c:dLbl>
            <c:dLbl>
              <c:idx val="5"/>
              <c:tx>
                <c:rich>
                  <a:bodyPr/>
                  <a:lstStyle/>
                  <a:p>
                    <a:r>
                      <a:rPr lang="en-US" altLang="zh-CN"/>
                      <a:t>3</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C95-4A1D-8C79-A45090153A21}"/>
                </c:ext>
              </c:extLst>
            </c:dLbl>
            <c:dLbl>
              <c:idx val="6"/>
              <c:tx>
                <c:rich>
                  <a:bodyPr/>
                  <a:lstStyle/>
                  <a:p>
                    <a:r>
                      <a:rPr lang="en-US" altLang="zh-CN"/>
                      <a:t>43</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C95-4A1D-8C79-A45090153A21}"/>
                </c:ext>
              </c:extLst>
            </c:dLbl>
            <c:dLbl>
              <c:idx val="7"/>
              <c:tx>
                <c:rich>
                  <a:bodyPr/>
                  <a:lstStyle/>
                  <a:p>
                    <a:r>
                      <a:rPr lang="en-US" altLang="zh-CN"/>
                      <a:t>14</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C95-4A1D-8C79-A45090153A21}"/>
                </c:ext>
              </c:extLst>
            </c:dLbl>
            <c:dLbl>
              <c:idx val="8"/>
              <c:tx>
                <c:rich>
                  <a:bodyPr/>
                  <a:lstStyle/>
                  <a:p>
                    <a:r>
                      <a:rPr lang="en-US" altLang="zh-CN"/>
                      <a:t>4</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C95-4A1D-8C79-A45090153A21}"/>
                </c:ext>
              </c:extLst>
            </c:dLbl>
            <c:dLbl>
              <c:idx val="9"/>
              <c:tx>
                <c:rich>
                  <a:bodyPr/>
                  <a:lstStyle/>
                  <a:p>
                    <a:r>
                      <a:rPr lang="en-US" altLang="zh-CN"/>
                      <a:t>1</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C95-4A1D-8C79-A45090153A21}"/>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'数据统计 按轮次'!$A$156:$A$165</c:f>
              <c:strCache>
                <c:ptCount val="10"/>
                <c:pt idx="0">
                  <c:v>Strategy</c:v>
                </c:pt>
                <c:pt idx="1">
                  <c:v>Pre-Angel</c:v>
                </c:pt>
                <c:pt idx="2">
                  <c:v>Angel</c:v>
                </c:pt>
                <c:pt idx="3">
                  <c:v>Pre-A</c:v>
                </c:pt>
                <c:pt idx="4">
                  <c:v>A</c:v>
                </c:pt>
                <c:pt idx="5">
                  <c:v>Pre-B</c:v>
                </c:pt>
                <c:pt idx="6">
                  <c:v>B</c:v>
                </c:pt>
                <c:pt idx="7">
                  <c:v>C</c:v>
                </c:pt>
                <c:pt idx="8">
                  <c:v>D</c:v>
                </c:pt>
                <c:pt idx="9">
                  <c:v>E</c:v>
                </c:pt>
              </c:strCache>
            </c:strRef>
          </c:cat>
          <c:val>
            <c:numRef>
              <c:f>'数据统计 按轮次'!$B$156:$B$165</c:f>
              <c:numCache>
                <c:formatCode>General</c:formatCode>
                <c:ptCount val="10"/>
                <c:pt idx="0">
                  <c:v>-80</c:v>
                </c:pt>
                <c:pt idx="1">
                  <c:v>0</c:v>
                </c:pt>
                <c:pt idx="2">
                  <c:v>-79</c:v>
                </c:pt>
                <c:pt idx="3">
                  <c:v>-27</c:v>
                </c:pt>
                <c:pt idx="4">
                  <c:v>-79</c:v>
                </c:pt>
                <c:pt idx="5">
                  <c:v>-3</c:v>
                </c:pt>
                <c:pt idx="6">
                  <c:v>-43</c:v>
                </c:pt>
                <c:pt idx="7">
                  <c:v>-14</c:v>
                </c:pt>
                <c:pt idx="8">
                  <c:v>-4</c:v>
                </c:pt>
                <c:pt idx="9">
                  <c:v>-1</c:v>
                </c:pt>
              </c:numCache>
            </c:numRef>
          </c:val>
          <c:extLst>
            <c:ext xmlns:c16="http://schemas.microsoft.com/office/drawing/2014/chart" uri="{C3380CC4-5D6E-409C-BE32-E72D297353CC}">
              <c16:uniqueId val="{00000009-0C95-4A1D-8C79-A45090153A21}"/>
            </c:ext>
          </c:extLst>
        </c:ser>
        <c:dLbls>
          <c:showLegendKey val="0"/>
          <c:showVal val="0"/>
          <c:showCatName val="0"/>
          <c:showSerName val="0"/>
          <c:showPercent val="0"/>
          <c:showBubbleSize val="0"/>
        </c:dLbls>
        <c:gapWidth val="182"/>
        <c:axId val="1267879928"/>
        <c:axId val="1267874352"/>
      </c:barChart>
      <c:catAx>
        <c:axId val="1267879928"/>
        <c:scaling>
          <c:orientation val="minMax"/>
        </c:scaling>
        <c:delete val="1"/>
        <c:axPos val="r"/>
        <c:numFmt formatCode="General" sourceLinked="1"/>
        <c:majorTickMark val="none"/>
        <c:minorTickMark val="none"/>
        <c:tickLblPos val="nextTo"/>
        <c:crossAx val="1267874352"/>
        <c:crosses val="max"/>
        <c:auto val="1"/>
        <c:lblAlgn val="ctr"/>
        <c:lblOffset val="100"/>
        <c:noMultiLvlLbl val="0"/>
      </c:catAx>
      <c:valAx>
        <c:axId val="1267874352"/>
        <c:scaling>
          <c:orientation val="minMax"/>
          <c:max val="0"/>
          <c:min val="-120"/>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267879928"/>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zh-CN"/>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t>2019</a:t>
            </a:r>
            <a:r>
              <a:rPr lang="zh-CN"/>
              <a:t>年</a:t>
            </a:r>
            <a:r>
              <a:rPr lang="en-US"/>
              <a:t>7</a:t>
            </a:r>
            <a:r>
              <a:rPr lang="zh-CN"/>
              <a:t>月退出事件比例</a:t>
            </a:r>
          </a:p>
        </c:rich>
      </c:tx>
      <c:layout>
        <c:manualLayout>
          <c:xMode val="edge"/>
          <c:yMode val="edge"/>
          <c:x val="0.31138219516687626"/>
          <c:y val="2.8584966587357662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0.36791591719972622"/>
          <c:y val="0.1926601791787724"/>
          <c:w val="0.37968673608379172"/>
          <c:h val="0.56309922281671188"/>
        </c:manualLayout>
      </c:layout>
      <c:doughnutChart>
        <c:varyColors val="1"/>
        <c:ser>
          <c:idx val="0"/>
          <c:order val="0"/>
          <c:tx>
            <c:strRef>
              <c:f>数据汇总!$F$17</c:f>
              <c:strCache>
                <c:ptCount val="1"/>
                <c:pt idx="0">
                  <c:v>2019年7月</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A7A-4BA5-A724-6FF6ED8694A8}"/>
              </c:ext>
            </c:extLst>
          </c:dPt>
          <c:dPt>
            <c:idx val="1"/>
            <c:bubble3D val="0"/>
            <c:spPr>
              <a:solidFill>
                <a:srgbClr val="00B0F0"/>
              </a:solidFill>
              <a:ln w="19050">
                <a:solidFill>
                  <a:schemeClr val="lt1"/>
                </a:solidFill>
              </a:ln>
              <a:effectLst/>
            </c:spPr>
            <c:extLst>
              <c:ext xmlns:c16="http://schemas.microsoft.com/office/drawing/2014/chart" uri="{C3380CC4-5D6E-409C-BE32-E72D297353CC}">
                <c16:uniqueId val="{00000003-CA7A-4BA5-A724-6FF6ED8694A8}"/>
              </c:ext>
            </c:extLst>
          </c:dPt>
          <c:dLbls>
            <c:dLbl>
              <c:idx val="0"/>
              <c:layout>
                <c:manualLayout>
                  <c:x val="0.1039665087764379"/>
                  <c:y val="0.1113586121654731"/>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CA7A-4BA5-A724-6FF6ED8694A8}"/>
                </c:ext>
              </c:extLst>
            </c:dLbl>
            <c:dLbl>
              <c:idx val="1"/>
              <c:layout>
                <c:manualLayout>
                  <c:x val="-8.0862840159451693E-2"/>
                  <c:y val="-0.14562280052408019"/>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CA7A-4BA5-A724-6FF6ED8694A8}"/>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1"/>
            <c:showBubbleSize val="0"/>
            <c:showLeaderLines val="0"/>
            <c:extLst>
              <c:ext xmlns:c15="http://schemas.microsoft.com/office/drawing/2012/chart" uri="{CE6537A1-D6FC-4f65-9D91-7224C49458BB}"/>
            </c:extLst>
          </c:dLbls>
          <c:cat>
            <c:strRef>
              <c:f>数据汇总!$H$1:$I$1</c:f>
              <c:strCache>
                <c:ptCount val="2"/>
                <c:pt idx="0">
                  <c:v>M&amp;A</c:v>
                </c:pt>
                <c:pt idx="1">
                  <c:v>股权转让</c:v>
                </c:pt>
              </c:strCache>
            </c:strRef>
          </c:cat>
          <c:val>
            <c:numRef>
              <c:f>数据汇总!$H$16:$I$16</c:f>
              <c:numCache>
                <c:formatCode>General</c:formatCode>
                <c:ptCount val="2"/>
                <c:pt idx="0">
                  <c:v>30</c:v>
                </c:pt>
                <c:pt idx="1">
                  <c:v>23</c:v>
                </c:pt>
              </c:numCache>
            </c:numRef>
          </c:val>
          <c:extLst>
            <c:ext xmlns:c16="http://schemas.microsoft.com/office/drawing/2014/chart" uri="{C3380CC4-5D6E-409C-BE32-E72D297353CC}">
              <c16:uniqueId val="{00000004-CA7A-4BA5-A724-6FF6ED8694A8}"/>
            </c:ext>
          </c:extLst>
        </c:ser>
        <c:dLbls>
          <c:showLegendKey val="0"/>
          <c:showVal val="0"/>
          <c:showCatName val="0"/>
          <c:showSerName val="0"/>
          <c:showPercent val="0"/>
          <c:showBubbleSize val="0"/>
          <c:showLeaderLines val="0"/>
        </c:dLbls>
        <c:firstSliceAng val="0"/>
        <c:holeSize val="50"/>
      </c:doughnutChart>
      <c:spPr>
        <a:noFill/>
        <a:ln>
          <a:noFill/>
        </a:ln>
        <a:effectLst/>
      </c:spPr>
    </c:plotArea>
    <c:legend>
      <c:legendPos val="b"/>
      <c:layout>
        <c:manualLayout>
          <c:xMode val="edge"/>
          <c:yMode val="edge"/>
          <c:x val="0.37025448145225659"/>
          <c:y val="0.86169138960506808"/>
          <c:w val="0.48098222427386034"/>
          <c:h val="7.3840405365995912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t>8/13/2019</a:t>
            </a:fld>
            <a:endParaRPr 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114.80.154.45/SmartReaderWeb/SmartReader/?type=1&amp;id=469517334&amp;fav=1&amp;lan=cn&amp;dlang=cn&amp;device=pc&amp;gateway=news&amp;terminaltype=wft&amp;version=18.4.1.70315"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114.80.154.45/SmartReaderWeb/SmartReader/?type=1&amp;id=467851524&amp;fav=1&amp;lan=cn&amp;dlang=cn&amp;device=pc&amp;gateway=news&amp;terminaltype=wft&amp;version=18.4.1.70315"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2</a:t>
            </a:fld>
            <a:endParaRPr lang="en-US"/>
          </a:p>
        </p:txBody>
      </p:sp>
    </p:spTree>
    <p:extLst>
      <p:ext uri="{BB962C8B-B14F-4D97-AF65-F5344CB8AC3E}">
        <p14:creationId xmlns:p14="http://schemas.microsoft.com/office/powerpoint/2010/main" val="49242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11</a:t>
            </a:fld>
            <a:endParaRPr lang="en-US"/>
          </a:p>
        </p:txBody>
      </p:sp>
    </p:spTree>
    <p:extLst>
      <p:ext uri="{BB962C8B-B14F-4D97-AF65-F5344CB8AC3E}">
        <p14:creationId xmlns:p14="http://schemas.microsoft.com/office/powerpoint/2010/main" val="3445431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sz="1200" b="0" i="0" u="none" strike="noStrike" kern="1200" dirty="0">
                <a:solidFill>
                  <a:schemeClr val="tx1"/>
                </a:solidFill>
                <a:effectLst/>
                <a:latin typeface="+mn-lt"/>
                <a:ea typeface="+mn-ea"/>
                <a:cs typeface="+mn-cs"/>
              </a:rPr>
              <a:t>亿钱贷</a:t>
            </a:r>
            <a:r>
              <a:rPr lang="en-US" altLang="zh-CN" sz="1200" b="0" i="0" u="none" strike="noStrike" kern="1200" dirty="0">
                <a:solidFill>
                  <a:schemeClr val="tx1"/>
                </a:solidFill>
                <a:effectLst/>
                <a:latin typeface="+mn-lt"/>
                <a:ea typeface="+mn-ea"/>
                <a:cs typeface="+mn-cs"/>
              </a:rPr>
              <a:t>16.333%</a:t>
            </a:r>
            <a:r>
              <a:rPr lang="zh-CN" altLang="en-US" sz="1200" b="0" i="0" u="none" strike="noStrike" kern="1200" dirty="0">
                <a:solidFill>
                  <a:schemeClr val="tx1"/>
                </a:solidFill>
                <a:effectLst/>
                <a:latin typeface="+mn-lt"/>
                <a:ea typeface="+mn-ea"/>
                <a:cs typeface="+mn-cs"/>
              </a:rPr>
              <a:t>股权</a:t>
            </a:r>
            <a:r>
              <a:rPr lang="zh-CN" altLang="en-US" dirty="0"/>
              <a:t> </a:t>
            </a:r>
            <a:r>
              <a:rPr lang="zh-CN" altLang="en-US" sz="1200" b="0" i="0" u="none" strike="noStrike" kern="1200" dirty="0">
                <a:solidFill>
                  <a:schemeClr val="tx1"/>
                </a:solidFill>
                <a:effectLst/>
                <a:latin typeface="+mn-lt"/>
                <a:ea typeface="+mn-ea"/>
                <a:cs typeface="+mn-cs"/>
              </a:rPr>
              <a:t>深南股份</a:t>
            </a:r>
            <a:r>
              <a:rPr lang="en-US" altLang="zh-CN" sz="1200" b="0" i="0" u="none" strike="noStrike" kern="1200" dirty="0">
                <a:solidFill>
                  <a:schemeClr val="tx1"/>
                </a:solidFill>
                <a:effectLst/>
                <a:latin typeface="+mn-lt"/>
                <a:ea typeface="+mn-ea"/>
                <a:cs typeface="+mn-cs"/>
              </a:rPr>
              <a:t>(002417.SZ)</a:t>
            </a:r>
            <a:r>
              <a:rPr lang="zh-CN" altLang="en-US" dirty="0"/>
              <a:t> </a:t>
            </a:r>
            <a:endParaRPr lang="en-US" altLang="zh-CN" dirty="0"/>
          </a:p>
          <a:p>
            <a:r>
              <a:rPr lang="zh-CN" altLang="en-US" sz="1200" b="0" i="0" u="none" strike="noStrike" kern="1200" dirty="0">
                <a:solidFill>
                  <a:schemeClr val="tx1"/>
                </a:solidFill>
                <a:effectLst/>
                <a:latin typeface="+mn-lt"/>
                <a:ea typeface="+mn-ea"/>
                <a:cs typeface="+mn-cs"/>
              </a:rPr>
              <a:t>重庆海扶</a:t>
            </a:r>
            <a:r>
              <a:rPr lang="en-US" altLang="zh-CN" sz="1200" b="0" i="0" u="none" strike="noStrike" kern="1200" dirty="0">
                <a:solidFill>
                  <a:schemeClr val="tx1"/>
                </a:solidFill>
                <a:effectLst/>
                <a:latin typeface="+mn-lt"/>
                <a:ea typeface="+mn-ea"/>
                <a:cs typeface="+mn-cs"/>
              </a:rPr>
              <a:t>14.503%</a:t>
            </a:r>
            <a:r>
              <a:rPr lang="zh-CN" altLang="en-US" sz="1200" b="0" i="0" u="none" strike="noStrike" kern="1200" dirty="0">
                <a:solidFill>
                  <a:schemeClr val="tx1"/>
                </a:solidFill>
                <a:effectLst/>
                <a:latin typeface="+mn-lt"/>
                <a:ea typeface="+mn-ea"/>
                <a:cs typeface="+mn-cs"/>
              </a:rPr>
              <a:t>股权</a:t>
            </a:r>
            <a:r>
              <a:rPr lang="zh-CN" altLang="en-US" dirty="0"/>
              <a:t> </a:t>
            </a:r>
            <a:r>
              <a:rPr lang="zh-CN" altLang="en-US" sz="1200" b="0" i="0" u="none" strike="noStrike" kern="1200" dirty="0">
                <a:solidFill>
                  <a:schemeClr val="tx1"/>
                </a:solidFill>
                <a:effectLst/>
                <a:latin typeface="+mn-lt"/>
                <a:ea typeface="+mn-ea"/>
                <a:cs typeface="+mn-cs"/>
              </a:rPr>
              <a:t>贵州百灵</a:t>
            </a:r>
            <a:r>
              <a:rPr lang="en-US" altLang="zh-CN" sz="1200" b="0" i="0" u="none" strike="noStrike" kern="1200" dirty="0">
                <a:solidFill>
                  <a:schemeClr val="tx1"/>
                </a:solidFill>
                <a:effectLst/>
                <a:latin typeface="+mn-lt"/>
                <a:ea typeface="+mn-ea"/>
                <a:cs typeface="+mn-cs"/>
              </a:rPr>
              <a:t>(002424.SZ)</a:t>
            </a:r>
            <a:r>
              <a:rPr lang="zh-CN" altLang="en-US" dirty="0"/>
              <a:t> </a:t>
            </a:r>
            <a:endParaRPr lang="en-US" altLang="zh-CN" dirty="0"/>
          </a:p>
          <a:p>
            <a:r>
              <a:rPr lang="zh-CN" altLang="en-US" sz="1200" b="0" i="0" u="none" strike="noStrike" kern="1200" dirty="0">
                <a:solidFill>
                  <a:schemeClr val="tx1"/>
                </a:solidFill>
                <a:effectLst/>
                <a:latin typeface="+mn-lt"/>
                <a:ea typeface="+mn-ea"/>
                <a:cs typeface="+mn-cs"/>
              </a:rPr>
              <a:t>云数据公司</a:t>
            </a:r>
            <a:r>
              <a:rPr lang="en-US" altLang="zh-CN" sz="1200" b="0" i="0" u="none" strike="noStrike" kern="1200" dirty="0">
                <a:solidFill>
                  <a:schemeClr val="tx1"/>
                </a:solidFill>
                <a:effectLst/>
                <a:latin typeface="+mn-lt"/>
                <a:ea typeface="+mn-ea"/>
                <a:cs typeface="+mn-cs"/>
              </a:rPr>
              <a:t>100%</a:t>
            </a:r>
            <a:r>
              <a:rPr lang="zh-CN" altLang="en-US" sz="1200" b="0" i="0" u="none" strike="noStrike" kern="1200" dirty="0">
                <a:solidFill>
                  <a:schemeClr val="tx1"/>
                </a:solidFill>
                <a:effectLst/>
                <a:latin typeface="+mn-lt"/>
                <a:ea typeface="+mn-ea"/>
                <a:cs typeface="+mn-cs"/>
              </a:rPr>
              <a:t>股权</a:t>
            </a:r>
            <a:r>
              <a:rPr lang="zh-CN" altLang="en-US" dirty="0"/>
              <a:t> </a:t>
            </a:r>
            <a:r>
              <a:rPr lang="zh-CN" altLang="en-US" sz="1200" b="0" i="0" u="none" strike="noStrike" kern="1200" dirty="0">
                <a:solidFill>
                  <a:schemeClr val="tx1"/>
                </a:solidFill>
                <a:effectLst/>
                <a:latin typeface="+mn-lt"/>
                <a:ea typeface="+mn-ea"/>
                <a:cs typeface="+mn-cs"/>
              </a:rPr>
              <a:t>杭钢股份</a:t>
            </a:r>
            <a:r>
              <a:rPr lang="en-US" altLang="zh-CN" sz="1200" b="0" i="0" u="none" strike="noStrike" kern="1200" dirty="0">
                <a:solidFill>
                  <a:schemeClr val="tx1"/>
                </a:solidFill>
                <a:effectLst/>
                <a:latin typeface="+mn-lt"/>
                <a:ea typeface="+mn-ea"/>
                <a:cs typeface="+mn-cs"/>
              </a:rPr>
              <a:t>(600126.SH)</a:t>
            </a:r>
            <a:r>
              <a:rPr lang="zh-CN" altLang="en-US" dirty="0"/>
              <a:t> </a:t>
            </a:r>
            <a:endParaRPr lang="en-US" altLang="zh-CN" dirty="0"/>
          </a:p>
          <a:p>
            <a:r>
              <a:rPr lang="zh-CN" altLang="en-US" sz="1200" b="0" i="0" u="none" strike="noStrike" kern="1200" dirty="0">
                <a:solidFill>
                  <a:schemeClr val="tx1"/>
                </a:solidFill>
                <a:effectLst/>
                <a:latin typeface="+mn-lt"/>
                <a:ea typeface="+mn-ea"/>
                <a:cs typeface="+mn-cs"/>
              </a:rPr>
              <a:t>联合创泰</a:t>
            </a:r>
            <a:r>
              <a:rPr lang="en-US" altLang="zh-CN" sz="1200" b="0" i="0" u="none" strike="noStrike" kern="1200" dirty="0">
                <a:solidFill>
                  <a:schemeClr val="tx1"/>
                </a:solidFill>
                <a:effectLst/>
                <a:latin typeface="+mn-lt"/>
                <a:ea typeface="+mn-ea"/>
                <a:cs typeface="+mn-cs"/>
              </a:rPr>
              <a:t>20%</a:t>
            </a:r>
            <a:r>
              <a:rPr lang="zh-CN" altLang="en-US" sz="1200" b="0" i="0" u="none" strike="noStrike" kern="1200" dirty="0">
                <a:solidFill>
                  <a:schemeClr val="tx1"/>
                </a:solidFill>
                <a:effectLst/>
                <a:latin typeface="+mn-lt"/>
                <a:ea typeface="+mn-ea"/>
                <a:cs typeface="+mn-cs"/>
              </a:rPr>
              <a:t>股权</a:t>
            </a:r>
            <a:r>
              <a:rPr lang="zh-CN" altLang="en-US" dirty="0"/>
              <a:t> </a:t>
            </a:r>
            <a:r>
              <a:rPr lang="zh-CN" altLang="en-US" sz="1200" b="0" i="0" u="none" strike="noStrike" kern="1200" dirty="0">
                <a:solidFill>
                  <a:schemeClr val="tx1"/>
                </a:solidFill>
                <a:effectLst/>
                <a:latin typeface="+mn-lt"/>
                <a:ea typeface="+mn-ea"/>
                <a:cs typeface="+mn-cs"/>
              </a:rPr>
              <a:t>英唐智控</a:t>
            </a:r>
            <a:r>
              <a:rPr lang="en-US" altLang="zh-CN" sz="1200" b="0" i="0" u="none" strike="noStrike" kern="1200" dirty="0">
                <a:solidFill>
                  <a:schemeClr val="tx1"/>
                </a:solidFill>
                <a:effectLst/>
                <a:latin typeface="+mn-lt"/>
                <a:ea typeface="+mn-ea"/>
                <a:cs typeface="+mn-cs"/>
              </a:rPr>
              <a:t>(300131.SZ)</a:t>
            </a:r>
            <a:r>
              <a:rPr lang="zh-CN" altLang="en-US" dirty="0"/>
              <a:t> </a:t>
            </a:r>
            <a:endParaRPr lang="en-US" altLang="zh-CN" dirty="0"/>
          </a:p>
          <a:p>
            <a:r>
              <a:rPr lang="zh-CN" altLang="en-US" sz="1200" b="0" i="0" u="none" strike="noStrike" kern="1200" dirty="0">
                <a:solidFill>
                  <a:schemeClr val="tx1"/>
                </a:solidFill>
                <a:effectLst/>
                <a:latin typeface="+mn-lt"/>
                <a:ea typeface="+mn-ea"/>
                <a:cs typeface="+mn-cs"/>
              </a:rPr>
              <a:t>财务公司</a:t>
            </a:r>
            <a:r>
              <a:rPr lang="en-US" altLang="zh-CN" sz="1200" b="0" i="0" u="none" strike="noStrike" kern="1200" dirty="0">
                <a:solidFill>
                  <a:schemeClr val="tx1"/>
                </a:solidFill>
                <a:effectLst/>
                <a:latin typeface="+mn-lt"/>
                <a:ea typeface="+mn-ea"/>
                <a:cs typeface="+mn-cs"/>
              </a:rPr>
              <a:t>20%</a:t>
            </a:r>
            <a:r>
              <a:rPr lang="zh-CN" altLang="en-US" sz="1200" b="0" i="0" u="none" strike="noStrike" kern="1200" dirty="0">
                <a:solidFill>
                  <a:schemeClr val="tx1"/>
                </a:solidFill>
                <a:effectLst/>
                <a:latin typeface="+mn-lt"/>
                <a:ea typeface="+mn-ea"/>
                <a:cs typeface="+mn-cs"/>
              </a:rPr>
              <a:t>股权</a:t>
            </a:r>
            <a:r>
              <a:rPr lang="zh-CN" altLang="en-US" dirty="0"/>
              <a:t> </a:t>
            </a:r>
            <a:r>
              <a:rPr lang="zh-CN" altLang="en-US" sz="1200" b="0" i="0" u="none" strike="noStrike" kern="1200" dirty="0">
                <a:solidFill>
                  <a:schemeClr val="tx1"/>
                </a:solidFill>
                <a:effectLst/>
                <a:latin typeface="+mn-lt"/>
                <a:ea typeface="+mn-ea"/>
                <a:cs typeface="+mn-cs"/>
              </a:rPr>
              <a:t>通用股份</a:t>
            </a:r>
            <a:r>
              <a:rPr lang="en-US" altLang="zh-CN" sz="1200" b="0" i="0" u="none" strike="noStrike" kern="1200" dirty="0">
                <a:solidFill>
                  <a:schemeClr val="tx1"/>
                </a:solidFill>
                <a:effectLst/>
                <a:latin typeface="+mn-lt"/>
                <a:ea typeface="+mn-ea"/>
                <a:cs typeface="+mn-cs"/>
              </a:rPr>
              <a:t>(601500.SH)</a:t>
            </a:r>
            <a:r>
              <a:rPr lang="zh-CN" altLang="en-US" dirty="0"/>
              <a:t> </a:t>
            </a:r>
            <a:endParaRPr lang="en-US" altLang="zh-CN" dirty="0"/>
          </a:p>
          <a:p>
            <a:r>
              <a:rPr lang="zh-CN" altLang="en-US" sz="1200" b="0" i="0" u="none" strike="noStrike" kern="1200" dirty="0">
                <a:solidFill>
                  <a:schemeClr val="tx1"/>
                </a:solidFill>
                <a:effectLst/>
                <a:latin typeface="+mn-lt"/>
                <a:ea typeface="+mn-ea"/>
                <a:cs typeface="+mn-cs"/>
              </a:rPr>
              <a:t>天戏互娱</a:t>
            </a:r>
            <a:r>
              <a:rPr lang="en-US" altLang="zh-CN" sz="1200" b="0" i="0" u="none" strike="noStrike" kern="1200" dirty="0">
                <a:solidFill>
                  <a:schemeClr val="tx1"/>
                </a:solidFill>
                <a:effectLst/>
                <a:latin typeface="+mn-lt"/>
                <a:ea typeface="+mn-ea"/>
                <a:cs typeface="+mn-cs"/>
              </a:rPr>
              <a:t>70%</a:t>
            </a:r>
            <a:r>
              <a:rPr lang="zh-CN" altLang="en-US" sz="1200" b="0" i="0" u="none" strike="noStrike" kern="1200" dirty="0">
                <a:solidFill>
                  <a:schemeClr val="tx1"/>
                </a:solidFill>
                <a:effectLst/>
                <a:latin typeface="+mn-lt"/>
                <a:ea typeface="+mn-ea"/>
                <a:cs typeface="+mn-cs"/>
              </a:rPr>
              <a:t>股权</a:t>
            </a:r>
            <a:r>
              <a:rPr lang="zh-CN" altLang="en-US" dirty="0"/>
              <a:t> </a:t>
            </a:r>
            <a:r>
              <a:rPr lang="zh-CN" altLang="en-US" sz="1200" b="0" i="0" u="none" strike="noStrike" kern="1200" dirty="0">
                <a:solidFill>
                  <a:schemeClr val="tx1"/>
                </a:solidFill>
                <a:effectLst/>
                <a:latin typeface="+mn-lt"/>
                <a:ea typeface="+mn-ea"/>
                <a:cs typeface="+mn-cs"/>
              </a:rPr>
              <a:t>盛天网络</a:t>
            </a:r>
            <a:r>
              <a:rPr lang="en-US" altLang="zh-CN" sz="1200" b="0" i="0" u="none" strike="noStrike" kern="1200" dirty="0">
                <a:solidFill>
                  <a:schemeClr val="tx1"/>
                </a:solidFill>
                <a:effectLst/>
                <a:latin typeface="+mn-lt"/>
                <a:ea typeface="+mn-ea"/>
                <a:cs typeface="+mn-cs"/>
              </a:rPr>
              <a:t>(300494.SZ)</a:t>
            </a:r>
            <a:r>
              <a:rPr lang="zh-CN" altLang="en-US" dirty="0"/>
              <a:t> </a:t>
            </a:r>
            <a:endParaRPr lang="en-US" altLang="zh-CN" dirty="0"/>
          </a:p>
          <a:p>
            <a:r>
              <a:rPr lang="zh-CN" altLang="en-US" sz="1200" b="0" i="0" u="none" strike="noStrike" kern="1200" dirty="0">
                <a:solidFill>
                  <a:schemeClr val="tx1"/>
                </a:solidFill>
                <a:effectLst/>
                <a:latin typeface="+mn-lt"/>
                <a:ea typeface="+mn-ea"/>
                <a:cs typeface="+mn-cs"/>
              </a:rPr>
              <a:t>东莞飞亚达</a:t>
            </a:r>
            <a:r>
              <a:rPr lang="en-US" altLang="zh-CN" sz="1200" b="0" i="0" u="none" strike="noStrike" kern="1200" dirty="0">
                <a:solidFill>
                  <a:schemeClr val="tx1"/>
                </a:solidFill>
                <a:effectLst/>
                <a:latin typeface="+mn-lt"/>
                <a:ea typeface="+mn-ea"/>
                <a:cs typeface="+mn-cs"/>
              </a:rPr>
              <a:t>100%</a:t>
            </a:r>
            <a:r>
              <a:rPr lang="zh-CN" altLang="en-US" sz="1200" b="0" i="0" u="none" strike="noStrike" kern="1200" dirty="0">
                <a:solidFill>
                  <a:schemeClr val="tx1"/>
                </a:solidFill>
                <a:effectLst/>
                <a:latin typeface="+mn-lt"/>
                <a:ea typeface="+mn-ea"/>
                <a:cs typeface="+mn-cs"/>
              </a:rPr>
              <a:t>股权</a:t>
            </a:r>
            <a:r>
              <a:rPr lang="zh-CN" altLang="en-US" dirty="0"/>
              <a:t> </a:t>
            </a:r>
            <a:r>
              <a:rPr lang="zh-CN" altLang="en-US" sz="1200" b="0" i="0" u="none" strike="noStrike" kern="1200" dirty="0">
                <a:solidFill>
                  <a:schemeClr val="tx1"/>
                </a:solidFill>
                <a:effectLst/>
                <a:latin typeface="+mn-lt"/>
                <a:ea typeface="+mn-ea"/>
                <a:cs typeface="+mn-cs"/>
              </a:rPr>
              <a:t>远大控股</a:t>
            </a:r>
            <a:r>
              <a:rPr lang="en-US" altLang="zh-CN" sz="1200" b="0" i="0" u="none" strike="noStrike" kern="1200" dirty="0">
                <a:solidFill>
                  <a:schemeClr val="tx1"/>
                </a:solidFill>
                <a:effectLst/>
                <a:latin typeface="+mn-lt"/>
                <a:ea typeface="+mn-ea"/>
                <a:cs typeface="+mn-cs"/>
              </a:rPr>
              <a:t>(000626.SZ)</a:t>
            </a:r>
          </a:p>
          <a:p>
            <a:r>
              <a:rPr lang="zh-CN" altLang="en-US" dirty="0"/>
              <a:t> </a:t>
            </a:r>
            <a:r>
              <a:rPr lang="zh-CN" altLang="en-US" sz="1200" b="0" i="0" u="none" strike="noStrike" kern="1200" dirty="0">
                <a:solidFill>
                  <a:schemeClr val="tx1"/>
                </a:solidFill>
                <a:effectLst/>
                <a:latin typeface="+mn-lt"/>
                <a:ea typeface="+mn-ea"/>
                <a:cs typeface="+mn-cs"/>
              </a:rPr>
              <a:t>正邦养殖</a:t>
            </a:r>
            <a:r>
              <a:rPr lang="en-US" altLang="zh-CN" sz="1200" b="0" i="0" u="none" strike="noStrike" kern="1200" dirty="0">
                <a:solidFill>
                  <a:schemeClr val="tx1"/>
                </a:solidFill>
                <a:effectLst/>
                <a:latin typeface="+mn-lt"/>
                <a:ea typeface="+mn-ea"/>
                <a:cs typeface="+mn-cs"/>
              </a:rPr>
              <a:t>0.87%</a:t>
            </a:r>
            <a:r>
              <a:rPr lang="zh-CN" altLang="en-US" sz="1200" b="0" i="0" u="none" strike="noStrike" kern="1200" dirty="0">
                <a:solidFill>
                  <a:schemeClr val="tx1"/>
                </a:solidFill>
                <a:effectLst/>
                <a:latin typeface="+mn-lt"/>
                <a:ea typeface="+mn-ea"/>
                <a:cs typeface="+mn-cs"/>
              </a:rPr>
              <a:t>股权</a:t>
            </a:r>
            <a:r>
              <a:rPr lang="zh-CN" altLang="en-US" dirty="0"/>
              <a:t> </a:t>
            </a:r>
            <a:r>
              <a:rPr lang="zh-CN" altLang="en-US" sz="1200" b="0" i="0" u="none" strike="noStrike" kern="1200" dirty="0">
                <a:solidFill>
                  <a:schemeClr val="tx1"/>
                </a:solidFill>
                <a:effectLst/>
                <a:latin typeface="+mn-lt"/>
                <a:ea typeface="+mn-ea"/>
                <a:cs typeface="+mn-cs"/>
              </a:rPr>
              <a:t>正邦科技</a:t>
            </a:r>
            <a:r>
              <a:rPr lang="en-US" altLang="zh-CN" sz="1200" b="0" i="0" u="none" strike="noStrike" kern="1200" dirty="0">
                <a:solidFill>
                  <a:schemeClr val="tx1"/>
                </a:solidFill>
                <a:effectLst/>
                <a:latin typeface="+mn-lt"/>
                <a:ea typeface="+mn-ea"/>
                <a:cs typeface="+mn-cs"/>
              </a:rPr>
              <a:t>(002157.SZ)</a:t>
            </a:r>
            <a:r>
              <a:rPr lang="zh-CN" altLang="en-US" dirty="0"/>
              <a:t> </a:t>
            </a:r>
            <a:endParaRPr lang="en-US" altLang="zh-CN" dirty="0"/>
          </a:p>
          <a:p>
            <a:r>
              <a:rPr lang="zh-CN" altLang="en-US" sz="1200" b="0" i="0" u="none" strike="noStrike" kern="1200" dirty="0">
                <a:solidFill>
                  <a:schemeClr val="tx1"/>
                </a:solidFill>
                <a:effectLst/>
                <a:latin typeface="+mn-lt"/>
                <a:ea typeface="+mn-ea"/>
                <a:cs typeface="+mn-cs"/>
              </a:rPr>
              <a:t>重庆博奥镁铝</a:t>
            </a:r>
            <a:r>
              <a:rPr lang="en-US" altLang="zh-CN" sz="1200" b="0" i="0" u="none" strike="noStrike" kern="1200" dirty="0">
                <a:solidFill>
                  <a:schemeClr val="tx1"/>
                </a:solidFill>
                <a:effectLst/>
                <a:latin typeface="+mn-lt"/>
                <a:ea typeface="+mn-ea"/>
                <a:cs typeface="+mn-cs"/>
              </a:rPr>
              <a:t>100%</a:t>
            </a:r>
            <a:r>
              <a:rPr lang="zh-CN" altLang="en-US" sz="1200" b="0" i="0" u="none" strike="noStrike" kern="1200" dirty="0">
                <a:solidFill>
                  <a:schemeClr val="tx1"/>
                </a:solidFill>
                <a:effectLst/>
                <a:latin typeface="+mn-lt"/>
                <a:ea typeface="+mn-ea"/>
                <a:cs typeface="+mn-cs"/>
              </a:rPr>
              <a:t>股权</a:t>
            </a:r>
            <a:r>
              <a:rPr lang="zh-CN" altLang="en-US" dirty="0"/>
              <a:t> </a:t>
            </a:r>
            <a:r>
              <a:rPr lang="zh-CN" altLang="en-US" sz="1200" b="0" i="0" u="none" strike="noStrike" kern="1200" dirty="0">
                <a:solidFill>
                  <a:schemeClr val="tx1"/>
                </a:solidFill>
                <a:effectLst/>
                <a:latin typeface="+mn-lt"/>
                <a:ea typeface="+mn-ea"/>
                <a:cs typeface="+mn-cs"/>
              </a:rPr>
              <a:t>云海金属</a:t>
            </a:r>
            <a:r>
              <a:rPr lang="en-US" altLang="zh-CN" sz="1200" b="0" i="0" u="none" strike="noStrike" kern="1200" dirty="0">
                <a:solidFill>
                  <a:schemeClr val="tx1"/>
                </a:solidFill>
                <a:effectLst/>
                <a:latin typeface="+mn-lt"/>
                <a:ea typeface="+mn-ea"/>
                <a:cs typeface="+mn-cs"/>
              </a:rPr>
              <a:t>(002182.SZ)</a:t>
            </a:r>
          </a:p>
          <a:p>
            <a:r>
              <a:rPr lang="zh-CN" altLang="en-US" dirty="0"/>
              <a:t> </a:t>
            </a:r>
            <a:r>
              <a:rPr lang="zh-CN" altLang="en-US" sz="1200" b="0" i="0" u="none" strike="noStrike" kern="1200" dirty="0">
                <a:solidFill>
                  <a:schemeClr val="tx1"/>
                </a:solidFill>
                <a:effectLst/>
                <a:latin typeface="+mn-lt"/>
                <a:ea typeface="+mn-ea"/>
                <a:cs typeface="+mn-cs"/>
              </a:rPr>
              <a:t>伊宁供热</a:t>
            </a:r>
            <a:r>
              <a:rPr lang="en-US" altLang="zh-CN" sz="1200" b="0" i="0" u="none" strike="noStrike" kern="1200" dirty="0">
                <a:solidFill>
                  <a:schemeClr val="tx1"/>
                </a:solidFill>
                <a:effectLst/>
                <a:latin typeface="+mn-lt"/>
                <a:ea typeface="+mn-ea"/>
                <a:cs typeface="+mn-cs"/>
              </a:rPr>
              <a:t>80%</a:t>
            </a:r>
            <a:r>
              <a:rPr lang="zh-CN" altLang="en-US" sz="1200" b="0" i="0" u="none" strike="noStrike" kern="1200" dirty="0">
                <a:solidFill>
                  <a:schemeClr val="tx1"/>
                </a:solidFill>
                <a:effectLst/>
                <a:latin typeface="+mn-lt"/>
                <a:ea typeface="+mn-ea"/>
                <a:cs typeface="+mn-cs"/>
              </a:rPr>
              <a:t>股权</a:t>
            </a:r>
            <a:r>
              <a:rPr lang="zh-CN" altLang="en-US" dirty="0"/>
              <a:t> </a:t>
            </a:r>
            <a:r>
              <a:rPr lang="zh-CN" altLang="en-US" sz="1200" b="0" i="0" u="none" strike="noStrike" kern="1200" dirty="0">
                <a:solidFill>
                  <a:schemeClr val="tx1"/>
                </a:solidFill>
                <a:effectLst/>
                <a:latin typeface="+mn-lt"/>
                <a:ea typeface="+mn-ea"/>
                <a:cs typeface="+mn-cs"/>
              </a:rPr>
              <a:t>东方环宇</a:t>
            </a:r>
            <a:r>
              <a:rPr lang="en-US" altLang="zh-CN" sz="1200" b="0" i="0" u="none" strike="noStrike" kern="1200" dirty="0">
                <a:solidFill>
                  <a:schemeClr val="tx1"/>
                </a:solidFill>
                <a:effectLst/>
                <a:latin typeface="+mn-lt"/>
                <a:ea typeface="+mn-ea"/>
                <a:cs typeface="+mn-cs"/>
              </a:rPr>
              <a:t>(603706.SH)</a:t>
            </a:r>
            <a:r>
              <a:rPr lang="zh-CN" altLang="en-US" dirty="0"/>
              <a:t> </a:t>
            </a:r>
            <a:endParaRPr lang="en-US" altLang="zh-CN" dirty="0"/>
          </a:p>
          <a:p>
            <a:r>
              <a:rPr lang="zh-CN" altLang="en-US" sz="1200" b="0" i="0" u="none" strike="noStrike" kern="1200" dirty="0">
                <a:solidFill>
                  <a:schemeClr val="tx1"/>
                </a:solidFill>
                <a:effectLst/>
                <a:latin typeface="+mn-lt"/>
                <a:ea typeface="+mn-ea"/>
                <a:cs typeface="+mn-cs"/>
              </a:rPr>
              <a:t>北京德昇</a:t>
            </a:r>
            <a:r>
              <a:rPr lang="en-US" altLang="zh-CN" sz="1200" b="0" i="0" u="none" strike="noStrike" kern="1200" dirty="0">
                <a:solidFill>
                  <a:schemeClr val="tx1"/>
                </a:solidFill>
                <a:effectLst/>
                <a:latin typeface="+mn-lt"/>
                <a:ea typeface="+mn-ea"/>
                <a:cs typeface="+mn-cs"/>
              </a:rPr>
              <a:t>82%</a:t>
            </a:r>
            <a:r>
              <a:rPr lang="zh-CN" altLang="en-US" sz="1200" b="0" i="0" u="none" strike="noStrike" kern="1200" dirty="0">
                <a:solidFill>
                  <a:schemeClr val="tx1"/>
                </a:solidFill>
                <a:effectLst/>
                <a:latin typeface="+mn-lt"/>
                <a:ea typeface="+mn-ea"/>
                <a:cs typeface="+mn-cs"/>
              </a:rPr>
              <a:t>股权</a:t>
            </a:r>
            <a:r>
              <a:rPr lang="zh-CN" altLang="en-US" dirty="0"/>
              <a:t> </a:t>
            </a:r>
            <a:r>
              <a:rPr lang="zh-CN" altLang="en-US" sz="1200" b="0" i="0" u="none" strike="noStrike" kern="1200" dirty="0">
                <a:solidFill>
                  <a:schemeClr val="tx1"/>
                </a:solidFill>
                <a:effectLst/>
                <a:latin typeface="+mn-lt"/>
                <a:ea typeface="+mn-ea"/>
                <a:cs typeface="+mn-cs"/>
              </a:rPr>
              <a:t>奥飞数据</a:t>
            </a:r>
            <a:r>
              <a:rPr lang="en-US" altLang="zh-CN" sz="1200" b="0" i="0" u="none" strike="noStrike" kern="1200" dirty="0">
                <a:solidFill>
                  <a:schemeClr val="tx1"/>
                </a:solidFill>
                <a:effectLst/>
                <a:latin typeface="+mn-lt"/>
                <a:ea typeface="+mn-ea"/>
                <a:cs typeface="+mn-cs"/>
              </a:rPr>
              <a:t>(300738.SZ)</a:t>
            </a:r>
            <a:r>
              <a:rPr lang="zh-CN" altLang="en-US" dirty="0"/>
              <a: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a:t>	1. </a:t>
            </a:r>
            <a:r>
              <a:rPr lang="zh-CN" altLang="en-US" dirty="0"/>
              <a:t>现代财险拟引入联想、滴滴等 </a:t>
            </a:r>
            <a:r>
              <a:rPr lang="en-US" altLang="zh-CN" dirty="0"/>
              <a:t>4 </a:t>
            </a:r>
            <a:r>
              <a:rPr lang="zh-CN" altLang="en-US" dirty="0"/>
              <a:t>家新股东 将由</a:t>
            </a:r>
            <a:r>
              <a:rPr lang="en-US" altLang="zh-CN" dirty="0"/>
              <a:t>‚</a:t>
            </a:r>
            <a:r>
              <a:rPr lang="zh-CN" altLang="en-US" dirty="0"/>
              <a:t>外资</a:t>
            </a:r>
            <a:r>
              <a:rPr lang="en-US" altLang="zh-CN" dirty="0"/>
              <a:t>‛</a:t>
            </a:r>
            <a:r>
              <a:rPr lang="zh-CN" altLang="en-US" dirty="0"/>
              <a:t>变为</a:t>
            </a:r>
            <a:r>
              <a:rPr lang="en-US" altLang="zh-CN" dirty="0"/>
              <a:t>‚</a:t>
            </a:r>
            <a:r>
              <a:rPr lang="zh-CN" altLang="en-US" dirty="0"/>
              <a:t>中外合资</a:t>
            </a:r>
            <a:r>
              <a:rPr lang="en-US" altLang="zh-CN" dirty="0"/>
              <a:t>‛</a:t>
            </a:r>
            <a:r>
              <a:rPr lang="zh-CN" altLang="en-US" dirty="0"/>
              <a:t>，按照这一增资方案，现代财险的股东结构将由“韩 资企业一家 </a:t>
            </a:r>
            <a:r>
              <a:rPr lang="en-US" altLang="zh-CN" dirty="0"/>
              <a:t>100%</a:t>
            </a:r>
            <a:r>
              <a:rPr lang="zh-CN" altLang="en-US" dirty="0"/>
              <a:t>持股”，变为“韩资企业持股 </a:t>
            </a:r>
            <a:r>
              <a:rPr lang="en-US" altLang="zh-CN" dirty="0"/>
              <a:t>33%</a:t>
            </a:r>
            <a:r>
              <a:rPr lang="zh-CN" altLang="en-US" dirty="0"/>
              <a:t>、其余由 </a:t>
            </a:r>
            <a:r>
              <a:rPr lang="en-US" altLang="zh-CN" dirty="0"/>
              <a:t>4 </a:t>
            </a:r>
            <a:r>
              <a:rPr lang="zh-CN" altLang="en-US" dirty="0"/>
              <a:t>家中资企业持股”，意味着其企业性质也将由外资独资变为中外合资。</a:t>
            </a:r>
            <a:endParaRPr lang="en-US" altLang="zh-CN" dirty="0"/>
          </a:p>
          <a:p>
            <a:r>
              <a:rPr lang="en-US" altLang="zh-CN" sz="1200" b="0" i="0" kern="1200" dirty="0">
                <a:solidFill>
                  <a:schemeClr val="tx1"/>
                </a:solidFill>
                <a:effectLst/>
                <a:latin typeface="+mn-lt"/>
                <a:ea typeface="+mn-ea"/>
                <a:cs typeface="+mn-cs"/>
              </a:rPr>
              <a:t>	2. </a:t>
            </a:r>
            <a:r>
              <a:rPr lang="zh-CN" altLang="en-US" sz="1200" b="0" i="0" kern="1200" dirty="0">
                <a:solidFill>
                  <a:schemeClr val="tx1"/>
                </a:solidFill>
                <a:effectLst/>
                <a:latin typeface="+mn-lt"/>
                <a:ea typeface="+mn-ea"/>
                <a:cs typeface="+mn-cs"/>
              </a:rPr>
              <a:t>艾特网能，一方面，上市公司可以进入快速发展的数据中心基础设施设备制造及解决方案业务领域，对标国际领先的包括</a:t>
            </a:r>
            <a:r>
              <a:rPr lang="zh-CN" altLang="en-US" sz="2000" b="0" i="0" kern="1200" dirty="0">
                <a:solidFill>
                  <a:srgbClr val="FF0000"/>
                </a:solidFill>
                <a:effectLst/>
                <a:highlight>
                  <a:srgbClr val="FFFF00"/>
                </a:highlight>
                <a:latin typeface="+mn-lt"/>
                <a:ea typeface="+mn-ea"/>
                <a:cs typeface="+mn-cs"/>
              </a:rPr>
              <a:t>数据中心热管理设备</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UPS</a:t>
            </a:r>
            <a:r>
              <a:rPr lang="zh-CN" altLang="en-US" sz="1200" b="0" i="0" kern="1200" dirty="0">
                <a:solidFill>
                  <a:schemeClr val="tx1"/>
                </a:solidFill>
                <a:effectLst/>
                <a:latin typeface="+mn-lt"/>
                <a:ea typeface="+mn-ea"/>
                <a:cs typeface="+mn-cs"/>
              </a:rPr>
              <a:t>供配电设备等网络能源产品线提供商及网络能源技术、研发、产品制造及服务商</a:t>
            </a:r>
            <a:endParaRPr lang="en-US" altLang="zh-CN" dirty="0"/>
          </a:p>
          <a:p>
            <a:r>
              <a:rPr lang="en-US" altLang="zh-CN" sz="1200" b="0" i="0" kern="1200" dirty="0">
                <a:solidFill>
                  <a:schemeClr val="tx1"/>
                </a:solidFill>
                <a:effectLst/>
                <a:latin typeface="+mn-lt"/>
                <a:ea typeface="+mn-ea"/>
                <a:cs typeface="+mn-cs"/>
              </a:rPr>
              <a:t>	    </a:t>
            </a:r>
            <a:r>
              <a:rPr lang="zh-CN" altLang="en-US" sz="1200" b="0" i="0" kern="1200" dirty="0">
                <a:solidFill>
                  <a:schemeClr val="tx1"/>
                </a:solidFill>
                <a:effectLst/>
                <a:latin typeface="+mn-lt"/>
                <a:ea typeface="+mn-ea"/>
                <a:cs typeface="+mn-cs"/>
              </a:rPr>
              <a:t>在业绩承诺方面，蓝富坤、尹大勇、韩传涛、李艳、朱甲龙、赵大勇、李明宇、刘晓东、李文川、深圳雅驿欣投资合伙企业（有限合伙）、深圳艾特聚朋技术合伙企业（有限合伙）、深圳艾特网能股权投资合伙企业（有限合伙）、深圳阿特信息技术合伙企业（有限合伙）等</a:t>
            </a:r>
            <a:r>
              <a:rPr lang="en-US" altLang="zh-CN" sz="1200" b="0" i="0" kern="1200" dirty="0">
                <a:solidFill>
                  <a:schemeClr val="tx1"/>
                </a:solidFill>
                <a:effectLst/>
                <a:latin typeface="+mn-lt"/>
                <a:ea typeface="+mn-ea"/>
                <a:cs typeface="+mn-cs"/>
              </a:rPr>
              <a:t>13</a:t>
            </a:r>
            <a:r>
              <a:rPr lang="zh-CN" altLang="en-US" sz="1200" b="0" i="0" kern="1200" dirty="0">
                <a:solidFill>
                  <a:schemeClr val="tx1"/>
                </a:solidFill>
                <a:effectLst/>
                <a:latin typeface="+mn-lt"/>
                <a:ea typeface="+mn-ea"/>
                <a:cs typeface="+mn-cs"/>
              </a:rPr>
              <a:t>名</a:t>
            </a:r>
            <a:r>
              <a:rPr lang="zh-CN" altLang="en-US" dirty="0"/>
              <a:t>交易</a:t>
            </a:r>
            <a:r>
              <a:rPr lang="zh-CN" altLang="en-US" sz="1200" b="0" i="0" kern="1200" dirty="0">
                <a:solidFill>
                  <a:schemeClr val="tx1"/>
                </a:solidFill>
                <a:effectLst/>
                <a:latin typeface="+mn-lt"/>
                <a:ea typeface="+mn-ea"/>
                <a:cs typeface="+mn-cs"/>
              </a:rPr>
              <a:t>对手方作为业绩承诺人，承诺艾特网能在</a:t>
            </a:r>
            <a:r>
              <a:rPr lang="en-US" altLang="zh-CN" sz="1200" b="0" i="0" kern="1200" dirty="0">
                <a:solidFill>
                  <a:schemeClr val="tx1"/>
                </a:solidFill>
                <a:effectLst/>
                <a:latin typeface="+mn-lt"/>
                <a:ea typeface="+mn-ea"/>
                <a:cs typeface="+mn-cs"/>
              </a:rPr>
              <a:t>2019</a:t>
            </a:r>
            <a:r>
              <a:rPr lang="zh-CN" altLang="en-US" sz="1200" b="0" i="0" kern="1200" dirty="0">
                <a:solidFill>
                  <a:schemeClr val="tx1"/>
                </a:solidFill>
                <a:effectLst/>
                <a:latin typeface="+mn-lt"/>
                <a:ea typeface="+mn-ea"/>
                <a:cs typeface="+mn-cs"/>
              </a:rPr>
              <a:t>年至</a:t>
            </a:r>
            <a:r>
              <a:rPr lang="en-US" altLang="zh-CN" sz="1200" b="0" i="0" kern="1200" dirty="0">
                <a:solidFill>
                  <a:schemeClr val="tx1"/>
                </a:solidFill>
                <a:effectLst/>
                <a:latin typeface="+mn-lt"/>
                <a:ea typeface="+mn-ea"/>
                <a:cs typeface="+mn-cs"/>
              </a:rPr>
              <a:t>2021</a:t>
            </a:r>
            <a:r>
              <a:rPr lang="zh-CN" altLang="en-US" sz="1200" b="0" i="0" kern="1200" dirty="0">
                <a:solidFill>
                  <a:schemeClr val="tx1"/>
                </a:solidFill>
                <a:effectLst/>
                <a:latin typeface="+mn-lt"/>
                <a:ea typeface="+mn-ea"/>
                <a:cs typeface="+mn-cs"/>
              </a:rPr>
              <a:t>年期间各年度实际净利润分别不低于人民币</a:t>
            </a:r>
            <a:r>
              <a:rPr lang="en-US" altLang="zh-CN" sz="1200" b="0" i="0" kern="1200" dirty="0">
                <a:solidFill>
                  <a:schemeClr val="tx1"/>
                </a:solidFill>
                <a:effectLst/>
                <a:latin typeface="+mn-lt"/>
                <a:ea typeface="+mn-ea"/>
                <a:cs typeface="+mn-cs"/>
              </a:rPr>
              <a:t>8000</a:t>
            </a:r>
            <a:r>
              <a:rPr lang="zh-CN" altLang="en-US" sz="1200" b="0" i="0" kern="1200" dirty="0">
                <a:solidFill>
                  <a:schemeClr val="tx1"/>
                </a:solidFill>
                <a:effectLst/>
                <a:latin typeface="+mn-lt"/>
                <a:ea typeface="+mn-ea"/>
                <a:cs typeface="+mn-cs"/>
              </a:rPr>
              <a:t>万元、</a:t>
            </a:r>
            <a:r>
              <a:rPr lang="en-US" altLang="zh-CN" sz="1200" b="0" i="0" kern="1200" dirty="0">
                <a:solidFill>
                  <a:schemeClr val="tx1"/>
                </a:solidFill>
                <a:effectLst/>
                <a:latin typeface="+mn-lt"/>
                <a:ea typeface="+mn-ea"/>
                <a:cs typeface="+mn-cs"/>
              </a:rPr>
              <a:t>11200</a:t>
            </a:r>
            <a:r>
              <a:rPr lang="zh-CN" altLang="en-US" sz="1200" b="0" i="0" kern="1200" dirty="0">
                <a:solidFill>
                  <a:schemeClr val="tx1"/>
                </a:solidFill>
                <a:effectLst/>
                <a:latin typeface="+mn-lt"/>
                <a:ea typeface="+mn-ea"/>
                <a:cs typeface="+mn-cs"/>
              </a:rPr>
              <a:t>万元、</a:t>
            </a:r>
            <a:r>
              <a:rPr lang="en-US" altLang="zh-CN" sz="1200" b="0" i="0" kern="1200" dirty="0">
                <a:solidFill>
                  <a:schemeClr val="tx1"/>
                </a:solidFill>
                <a:effectLst/>
                <a:latin typeface="+mn-lt"/>
                <a:ea typeface="+mn-ea"/>
                <a:cs typeface="+mn-cs"/>
              </a:rPr>
              <a:t>15300</a:t>
            </a:r>
            <a:r>
              <a:rPr lang="zh-CN" altLang="en-US" sz="1200" b="0" i="0" kern="1200" dirty="0">
                <a:solidFill>
                  <a:schemeClr val="tx1"/>
                </a:solidFill>
                <a:effectLst/>
                <a:latin typeface="+mn-lt"/>
                <a:ea typeface="+mn-ea"/>
                <a:cs typeface="+mn-cs"/>
              </a:rPr>
              <a:t>万元。</a:t>
            </a:r>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kern="1200" dirty="0">
                <a:solidFill>
                  <a:schemeClr val="tx1"/>
                </a:solidFill>
                <a:effectLst/>
                <a:latin typeface="+mn-lt"/>
                <a:ea typeface="+mn-ea"/>
                <a:cs typeface="+mn-cs"/>
              </a:rPr>
              <a:t>泽达易盛</a:t>
            </a:r>
            <a:r>
              <a:rPr lang="en-US" altLang="zh-CN" sz="1200" b="0" i="0" u="none" strike="noStrike" kern="1200" dirty="0">
                <a:solidFill>
                  <a:schemeClr val="tx1"/>
                </a:solidFill>
                <a:effectLst/>
                <a:latin typeface="+mn-lt"/>
                <a:ea typeface="+mn-ea"/>
                <a:cs typeface="+mn-cs"/>
              </a:rPr>
              <a:t>(</a:t>
            </a:r>
            <a:r>
              <a:rPr lang="zh-CN" altLang="en-US" sz="1200" b="0" i="0" u="none" strike="noStrike" kern="1200" dirty="0">
                <a:solidFill>
                  <a:schemeClr val="tx1"/>
                </a:solidFill>
                <a:effectLst/>
                <a:latin typeface="+mn-lt"/>
                <a:ea typeface="+mn-ea"/>
                <a:cs typeface="+mn-cs"/>
              </a:rPr>
              <a:t>退市</a:t>
            </a:r>
            <a:r>
              <a:rPr lang="en-US" altLang="zh-CN" sz="1200" b="0" i="0" u="none" strike="noStrike" kern="1200" dirty="0">
                <a:solidFill>
                  <a:schemeClr val="tx1"/>
                </a:solidFill>
                <a:effectLst/>
                <a:latin typeface="+mn-lt"/>
                <a:ea typeface="+mn-ea"/>
                <a:cs typeface="+mn-cs"/>
              </a:rPr>
              <a:t>)</a:t>
            </a:r>
            <a:r>
              <a:rPr lang="zh-CN" altLang="en-US" dirty="0"/>
              <a:t> </a:t>
            </a:r>
            <a:r>
              <a:rPr lang="zh-CN" altLang="en-US" sz="1200" b="0" i="0" u="none" strike="noStrike" kern="1200" dirty="0">
                <a:solidFill>
                  <a:schemeClr val="tx1"/>
                </a:solidFill>
                <a:effectLst/>
                <a:latin typeface="+mn-lt"/>
                <a:ea typeface="+mn-ea"/>
                <a:cs typeface="+mn-cs"/>
              </a:rPr>
              <a:t>国林环保</a:t>
            </a:r>
            <a:r>
              <a:rPr lang="en-US" altLang="zh-CN" sz="1200" b="0" i="0" u="none" strike="noStrike" kern="1200" dirty="0">
                <a:solidFill>
                  <a:schemeClr val="tx1"/>
                </a:solidFill>
                <a:effectLst/>
                <a:latin typeface="+mn-lt"/>
                <a:ea typeface="+mn-ea"/>
                <a:cs typeface="+mn-cs"/>
              </a:rPr>
              <a:t>(</a:t>
            </a:r>
            <a:r>
              <a:rPr lang="zh-CN" altLang="en-US" sz="1200" b="0" i="0" u="none" strike="noStrike" kern="1200" dirty="0">
                <a:solidFill>
                  <a:schemeClr val="tx1"/>
                </a:solidFill>
                <a:effectLst/>
                <a:latin typeface="+mn-lt"/>
                <a:ea typeface="+mn-ea"/>
                <a:cs typeface="+mn-cs"/>
              </a:rPr>
              <a:t>退市</a:t>
            </a:r>
            <a:r>
              <a:rPr lang="en-US" altLang="zh-CN" sz="1200" b="0" i="0" u="none" strike="noStrike" kern="1200" dirty="0">
                <a:solidFill>
                  <a:schemeClr val="tx1"/>
                </a:solidFill>
                <a:effectLst/>
                <a:latin typeface="+mn-lt"/>
                <a:ea typeface="+mn-ea"/>
                <a:cs typeface="+mn-cs"/>
              </a:rPr>
              <a:t>)</a:t>
            </a:r>
            <a:r>
              <a:rPr lang="zh-CN" altLang="en-US" dirty="0"/>
              <a:t> </a:t>
            </a:r>
            <a:r>
              <a:rPr lang="zh-CN" altLang="en-US" sz="1200" b="0" i="0" u="none" strike="noStrike" kern="1200" dirty="0">
                <a:solidFill>
                  <a:schemeClr val="tx1"/>
                </a:solidFill>
                <a:effectLst/>
                <a:latin typeface="+mn-lt"/>
                <a:ea typeface="+mn-ea"/>
                <a:cs typeface="+mn-cs"/>
              </a:rPr>
              <a:t>嘉元科技</a:t>
            </a:r>
            <a:r>
              <a:rPr lang="en-US" altLang="zh-CN" sz="1200" b="0" i="0" u="none" strike="noStrike" kern="1200" dirty="0">
                <a:solidFill>
                  <a:schemeClr val="tx1"/>
                </a:solidFill>
                <a:effectLst/>
                <a:latin typeface="+mn-lt"/>
                <a:ea typeface="+mn-ea"/>
                <a:cs typeface="+mn-cs"/>
              </a:rPr>
              <a:t>(</a:t>
            </a:r>
            <a:r>
              <a:rPr lang="zh-CN" altLang="en-US" sz="1200" b="0" i="0" u="none" strike="noStrike" kern="1200" dirty="0">
                <a:solidFill>
                  <a:schemeClr val="tx1"/>
                </a:solidFill>
                <a:effectLst/>
                <a:latin typeface="+mn-lt"/>
                <a:ea typeface="+mn-ea"/>
                <a:cs typeface="+mn-cs"/>
              </a:rPr>
              <a:t>退市</a:t>
            </a:r>
            <a:r>
              <a:rPr lang="en-US" altLang="zh-CN" sz="1200" b="0" i="0" u="none" strike="noStrike" kern="1200" dirty="0">
                <a:solidFill>
                  <a:schemeClr val="tx1"/>
                </a:solidFill>
                <a:effectLst/>
                <a:latin typeface="+mn-lt"/>
                <a:ea typeface="+mn-ea"/>
                <a:cs typeface="+mn-cs"/>
              </a:rPr>
              <a:t>)</a:t>
            </a:r>
            <a:r>
              <a:rPr lang="zh-CN" altLang="en-US" dirty="0"/>
              <a:t> </a:t>
            </a:r>
            <a:r>
              <a:rPr lang="zh-CN" altLang="en-US" sz="1200" b="0" i="0" u="none" strike="noStrike" kern="1200" dirty="0">
                <a:solidFill>
                  <a:schemeClr val="tx1"/>
                </a:solidFill>
                <a:effectLst/>
                <a:latin typeface="+mn-lt"/>
                <a:ea typeface="+mn-ea"/>
                <a:cs typeface="+mn-cs"/>
              </a:rPr>
              <a:t>景津环保</a:t>
            </a:r>
            <a:r>
              <a:rPr lang="en-US" altLang="zh-CN" sz="1200" b="0" i="0" u="none" strike="noStrike" kern="1200" dirty="0">
                <a:solidFill>
                  <a:schemeClr val="tx1"/>
                </a:solidFill>
                <a:effectLst/>
                <a:latin typeface="+mn-lt"/>
                <a:ea typeface="+mn-ea"/>
                <a:cs typeface="+mn-cs"/>
              </a:rPr>
              <a:t>(</a:t>
            </a:r>
            <a:r>
              <a:rPr lang="zh-CN" altLang="en-US" sz="1200" b="0" i="0" u="none" strike="noStrike" kern="1200" dirty="0">
                <a:solidFill>
                  <a:schemeClr val="tx1"/>
                </a:solidFill>
                <a:effectLst/>
                <a:latin typeface="+mn-lt"/>
                <a:ea typeface="+mn-ea"/>
                <a:cs typeface="+mn-cs"/>
              </a:rPr>
              <a:t>退市</a:t>
            </a:r>
            <a:r>
              <a:rPr lang="en-US" altLang="zh-CN" sz="1200" b="0" i="0" u="none" strike="noStrike" kern="1200" dirty="0">
                <a:solidFill>
                  <a:schemeClr val="tx1"/>
                </a:solidFill>
                <a:effectLst/>
                <a:latin typeface="+mn-lt"/>
                <a:ea typeface="+mn-ea"/>
                <a:cs typeface="+mn-cs"/>
              </a:rPr>
              <a:t>)</a:t>
            </a:r>
            <a:r>
              <a:rPr lang="zh-CN" altLang="en-US" dirty="0"/>
              <a:t> </a:t>
            </a:r>
            <a:r>
              <a:rPr lang="zh-CN" altLang="en-US" sz="1200" b="0" i="0" u="none" strike="noStrike" kern="1200" dirty="0">
                <a:solidFill>
                  <a:schemeClr val="tx1"/>
                </a:solidFill>
                <a:effectLst/>
                <a:latin typeface="+mn-lt"/>
                <a:ea typeface="+mn-ea"/>
                <a:cs typeface="+mn-cs"/>
              </a:rPr>
              <a:t>国联股份</a:t>
            </a:r>
            <a:r>
              <a:rPr lang="en-US" altLang="zh-CN" sz="1200" b="0" i="0" u="none" strike="noStrike" kern="1200" dirty="0">
                <a:solidFill>
                  <a:schemeClr val="tx1"/>
                </a:solidFill>
                <a:effectLst/>
                <a:latin typeface="+mn-lt"/>
                <a:ea typeface="+mn-ea"/>
                <a:cs typeface="+mn-cs"/>
              </a:rPr>
              <a:t>(</a:t>
            </a:r>
            <a:r>
              <a:rPr lang="zh-CN" altLang="en-US" sz="1200" b="0" i="0" u="none" strike="noStrike" kern="1200" dirty="0">
                <a:solidFill>
                  <a:schemeClr val="tx1"/>
                </a:solidFill>
                <a:effectLst/>
                <a:latin typeface="+mn-lt"/>
                <a:ea typeface="+mn-ea"/>
                <a:cs typeface="+mn-cs"/>
              </a:rPr>
              <a:t>退市</a:t>
            </a:r>
            <a:r>
              <a:rPr lang="en-US" altLang="zh-CN" sz="1200" b="0" i="0" u="none" strike="noStrike" kern="1200" dirty="0">
                <a:solidFill>
                  <a:schemeClr val="tx1"/>
                </a:solidFill>
                <a:effectLst/>
                <a:latin typeface="+mn-lt"/>
                <a:ea typeface="+mn-ea"/>
                <a:cs typeface="+mn-cs"/>
              </a:rPr>
              <a:t>)</a:t>
            </a:r>
            <a:r>
              <a:rPr lang="zh-CN" altLang="en-US" dirty="0"/>
              <a:t> </a:t>
            </a:r>
            <a:r>
              <a:rPr lang="zh-CN" altLang="en-US" sz="1200" b="0" i="0" u="none" strike="noStrike" kern="1200" dirty="0">
                <a:solidFill>
                  <a:schemeClr val="tx1"/>
                </a:solidFill>
                <a:effectLst/>
                <a:latin typeface="+mn-lt"/>
                <a:ea typeface="+mn-ea"/>
                <a:cs typeface="+mn-cs"/>
              </a:rPr>
              <a:t>西部超导</a:t>
            </a:r>
            <a:r>
              <a:rPr lang="en-US" altLang="zh-CN" sz="1200" b="0" i="0" u="none" strike="noStrike" kern="1200" dirty="0">
                <a:solidFill>
                  <a:schemeClr val="tx1"/>
                </a:solidFill>
                <a:effectLst/>
                <a:latin typeface="+mn-lt"/>
                <a:ea typeface="+mn-ea"/>
                <a:cs typeface="+mn-cs"/>
              </a:rPr>
              <a:t>(</a:t>
            </a:r>
            <a:r>
              <a:rPr lang="zh-CN" altLang="en-US" sz="1200" b="0" i="0" u="none" strike="noStrike" kern="1200" dirty="0">
                <a:solidFill>
                  <a:schemeClr val="tx1"/>
                </a:solidFill>
                <a:effectLst/>
                <a:latin typeface="+mn-lt"/>
                <a:ea typeface="+mn-ea"/>
                <a:cs typeface="+mn-cs"/>
              </a:rPr>
              <a:t>退市</a:t>
            </a:r>
            <a:r>
              <a:rPr lang="en-US" altLang="zh-CN" sz="1200" b="0" i="0" u="none" strike="noStrike" kern="1200" dirty="0">
                <a:solidFill>
                  <a:schemeClr val="tx1"/>
                </a:solidFill>
                <a:effectLst/>
                <a:latin typeface="+mn-lt"/>
                <a:ea typeface="+mn-ea"/>
                <a:cs typeface="+mn-cs"/>
              </a:rPr>
              <a:t>)</a:t>
            </a:r>
            <a:r>
              <a:rPr lang="zh-CN" altLang="en-US" dirty="0"/>
              <a:t> </a:t>
            </a:r>
          </a:p>
          <a:p>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上月环比事件</a:t>
            </a:r>
            <a:r>
              <a:rPr lang="en-US" altLang="zh-CN" dirty="0"/>
              <a:t>27.3%</a:t>
            </a:r>
            <a:r>
              <a:rPr lang="zh-CN" altLang="en-US" dirty="0"/>
              <a:t>，募集资金</a:t>
            </a:r>
            <a:r>
              <a:rPr lang="en-US" altLang="zh-CN" dirty="0"/>
              <a:t>49. 3%</a:t>
            </a:r>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sz="1200" b="0" i="0" u="none" strike="noStrike" kern="1200" dirty="0">
                <a:solidFill>
                  <a:schemeClr val="tx1"/>
                </a:solidFill>
                <a:effectLst/>
                <a:latin typeface="+mn-lt"/>
                <a:ea typeface="+mn-ea"/>
                <a:cs typeface="+mn-cs"/>
              </a:rPr>
              <a:t>中交科技创新创业基金     </a:t>
            </a:r>
            <a:r>
              <a:rPr lang="zh-CN" altLang="en-US" dirty="0"/>
              <a:t> </a:t>
            </a:r>
            <a:r>
              <a:rPr lang="en-US" altLang="zh-CN" sz="1200" b="0" i="0" u="none" strike="noStrike" kern="1200" dirty="0">
                <a:solidFill>
                  <a:schemeClr val="tx1"/>
                </a:solidFill>
                <a:effectLst/>
                <a:latin typeface="+mn-lt"/>
                <a:ea typeface="+mn-ea"/>
                <a:cs typeface="+mn-cs"/>
              </a:rPr>
              <a:t>Growth</a:t>
            </a:r>
            <a:r>
              <a:rPr lang="zh-CN" altLang="en-US" dirty="0"/>
              <a:t>    </a:t>
            </a:r>
            <a:r>
              <a:rPr lang="zh-CN" altLang="en-US" sz="1200" b="0" i="0" u="none" strike="noStrike" kern="1200" dirty="0">
                <a:solidFill>
                  <a:schemeClr val="tx1"/>
                </a:solidFill>
                <a:effectLst/>
                <a:latin typeface="+mn-lt"/>
                <a:ea typeface="+mn-ea"/>
                <a:cs typeface="+mn-cs"/>
              </a:rPr>
              <a:t>中交投资</a:t>
            </a:r>
            <a:r>
              <a:rPr lang="en-US" altLang="zh-CN" sz="1200" b="0" i="0" u="none" strike="noStrike" kern="1200" dirty="0">
                <a:solidFill>
                  <a:schemeClr val="tx1"/>
                </a:solidFill>
                <a:effectLst/>
                <a:latin typeface="+mn-lt"/>
                <a:ea typeface="+mn-ea"/>
                <a:cs typeface="+mn-cs"/>
              </a:rPr>
              <a:t>(</a:t>
            </a:r>
            <a:r>
              <a:rPr lang="zh-CN" altLang="en-US" sz="1200" b="0" i="0" u="none" strike="noStrike" kern="1200" dirty="0">
                <a:solidFill>
                  <a:schemeClr val="tx1"/>
                </a:solidFill>
                <a:effectLst/>
                <a:latin typeface="+mn-lt"/>
                <a:ea typeface="+mn-ea"/>
                <a:cs typeface="+mn-cs"/>
              </a:rPr>
              <a:t>北京</a:t>
            </a:r>
            <a:r>
              <a:rPr lang="en-US" altLang="zh-CN" sz="1200" b="0" i="0" u="none" strike="noStrike" kern="1200" dirty="0">
                <a:solidFill>
                  <a:schemeClr val="tx1"/>
                </a:solidFill>
                <a:effectLst/>
                <a:latin typeface="+mn-lt"/>
                <a:ea typeface="+mn-ea"/>
                <a:cs typeface="+mn-cs"/>
              </a:rPr>
              <a:t>)</a:t>
            </a:r>
            <a:r>
              <a:rPr lang="zh-CN" altLang="en-US" dirty="0"/>
              <a:t>        </a:t>
            </a:r>
            <a:r>
              <a:rPr lang="en-US" altLang="zh-CN" sz="1200" b="0" i="0" u="none" strike="noStrike" kern="1200" dirty="0">
                <a:solidFill>
                  <a:schemeClr val="tx1"/>
                </a:solidFill>
                <a:effectLst/>
                <a:latin typeface="+mn-lt"/>
                <a:ea typeface="+mn-ea"/>
                <a:cs typeface="+mn-cs"/>
              </a:rPr>
              <a:t>10.01</a:t>
            </a:r>
            <a:endParaRPr lang="en-US" altLang="zh-CN" dirty="0"/>
          </a:p>
          <a:p>
            <a:r>
              <a:rPr lang="zh-CN" altLang="en-US" sz="1200" b="0" i="0" u="none" strike="noStrike" kern="1200" dirty="0">
                <a:solidFill>
                  <a:schemeClr val="tx1"/>
                </a:solidFill>
                <a:effectLst/>
                <a:latin typeface="+mn-lt"/>
                <a:ea typeface="+mn-ea"/>
                <a:cs typeface="+mn-cs"/>
              </a:rPr>
              <a:t>尚颀汽车投资基金        </a:t>
            </a:r>
            <a:r>
              <a:rPr lang="zh-CN" altLang="en-US" dirty="0"/>
              <a:t> </a:t>
            </a:r>
            <a:r>
              <a:rPr lang="en-US" altLang="zh-CN" sz="1200" b="0" i="0" u="none" strike="noStrike" kern="1200" dirty="0">
                <a:solidFill>
                  <a:schemeClr val="tx1"/>
                </a:solidFill>
                <a:effectLst/>
                <a:latin typeface="+mn-lt"/>
                <a:ea typeface="+mn-ea"/>
                <a:cs typeface="+mn-cs"/>
              </a:rPr>
              <a:t>Growth</a:t>
            </a:r>
            <a:r>
              <a:rPr lang="zh-CN" altLang="en-US" dirty="0"/>
              <a:t>           </a:t>
            </a:r>
            <a:r>
              <a:rPr lang="zh-CN" altLang="en-US" sz="1200" b="0" i="0" u="none" strike="noStrike" kern="1200" dirty="0">
                <a:solidFill>
                  <a:schemeClr val="tx1"/>
                </a:solidFill>
                <a:effectLst/>
                <a:latin typeface="+mn-lt"/>
                <a:ea typeface="+mn-ea"/>
                <a:cs typeface="+mn-cs"/>
              </a:rPr>
              <a:t>尚颀投资</a:t>
            </a:r>
            <a:r>
              <a:rPr lang="zh-CN" altLang="en-US" dirty="0"/>
              <a:t>              </a:t>
            </a:r>
            <a:r>
              <a:rPr lang="en-US" altLang="zh-CN" sz="1200" b="0" i="0" u="none" strike="noStrike" kern="1200" dirty="0">
                <a:solidFill>
                  <a:schemeClr val="tx1"/>
                </a:solidFill>
                <a:effectLst/>
                <a:latin typeface="+mn-lt"/>
                <a:ea typeface="+mn-ea"/>
                <a:cs typeface="+mn-cs"/>
              </a:rPr>
              <a:t>5.5560</a:t>
            </a:r>
            <a:r>
              <a:rPr lang="zh-CN" altLang="en-US" dirty="0"/>
              <a:t> 亿</a:t>
            </a:r>
            <a:endParaRPr lang="en-US" altLang="zh-CN" dirty="0"/>
          </a:p>
          <a:p>
            <a:r>
              <a:rPr lang="zh-CN" altLang="en-US" sz="1200" b="0" i="0" u="none" strike="noStrike" kern="1200" dirty="0">
                <a:solidFill>
                  <a:schemeClr val="tx1"/>
                </a:solidFill>
                <a:effectLst/>
                <a:latin typeface="+mn-lt"/>
                <a:ea typeface="+mn-ea"/>
                <a:cs typeface="+mn-cs"/>
              </a:rPr>
              <a:t>金浦新兴产业基金</a:t>
            </a:r>
            <a:r>
              <a:rPr lang="zh-CN" altLang="en-US" dirty="0"/>
              <a:t>     </a:t>
            </a:r>
            <a:r>
              <a:rPr lang="en-US" altLang="zh-CN" sz="1200" b="0" i="0" u="none" strike="noStrike" kern="1200" dirty="0">
                <a:solidFill>
                  <a:schemeClr val="tx1"/>
                </a:solidFill>
                <a:effectLst/>
                <a:latin typeface="+mn-lt"/>
                <a:ea typeface="+mn-ea"/>
                <a:cs typeface="+mn-cs"/>
              </a:rPr>
              <a:t>Growth</a:t>
            </a:r>
            <a:r>
              <a:rPr lang="zh-CN" altLang="en-US" dirty="0"/>
              <a:t>         </a:t>
            </a:r>
            <a:r>
              <a:rPr lang="zh-CN" altLang="en-US" sz="1200" b="0" i="0" u="none" strike="noStrike" kern="1200" dirty="0">
                <a:solidFill>
                  <a:schemeClr val="tx1"/>
                </a:solidFill>
                <a:effectLst/>
                <a:latin typeface="+mn-lt"/>
                <a:ea typeface="+mn-ea"/>
                <a:cs typeface="+mn-cs"/>
              </a:rPr>
              <a:t>上海金浦新朋投资</a:t>
            </a:r>
            <a:r>
              <a:rPr lang="zh-CN" altLang="en-US" dirty="0"/>
              <a:t>       </a:t>
            </a:r>
            <a:r>
              <a:rPr lang="en-US" altLang="zh-CN" sz="1200" b="0" i="0" u="none" strike="noStrike" kern="1200" dirty="0">
                <a:solidFill>
                  <a:schemeClr val="tx1"/>
                </a:solidFill>
                <a:effectLst/>
                <a:latin typeface="+mn-lt"/>
                <a:ea typeface="+mn-ea"/>
                <a:cs typeface="+mn-cs"/>
              </a:rPr>
              <a:t>5.5000</a:t>
            </a:r>
            <a:r>
              <a:rPr lang="zh-CN" altLang="en-US" dirty="0"/>
              <a:t> 亿</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与上月相比，融资数量增加</a:t>
            </a:r>
            <a:r>
              <a:rPr lang="en-US" altLang="zh-CN" dirty="0"/>
              <a:t>19</a:t>
            </a:r>
            <a:r>
              <a:rPr lang="zh-CN" altLang="en-US" dirty="0"/>
              <a:t>起，融资金额减少了</a:t>
            </a:r>
            <a:r>
              <a:rPr lang="en-US" altLang="zh-CN" dirty="0"/>
              <a:t>31.97</a:t>
            </a:r>
            <a:r>
              <a:rPr lang="zh-CN" altLang="en-US" dirty="0"/>
              <a:t>亿元。</a:t>
            </a:r>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信息科技咨询与其他服务这一项里，规模最大的为贝壳找房，目前处在</a:t>
            </a:r>
            <a:r>
              <a:rPr lang="en-US" altLang="zh-CN" dirty="0"/>
              <a:t>D</a:t>
            </a:r>
            <a:r>
              <a:rPr lang="zh-CN" altLang="en-US" dirty="0"/>
              <a:t>轮（</a:t>
            </a:r>
            <a:r>
              <a:rPr lang="en-US" altLang="zh-CN" dirty="0"/>
              <a:t>12</a:t>
            </a:r>
            <a:r>
              <a:rPr lang="zh-CN" altLang="en-US" dirty="0"/>
              <a:t>亿美元）。</a:t>
            </a:r>
          </a:p>
          <a:p>
            <a:r>
              <a:rPr lang="zh-CN" altLang="en-US" dirty="0"/>
              <a:t>互联网软件与服务</a:t>
            </a:r>
            <a:r>
              <a:rPr lang="en-US" altLang="zh-CN" dirty="0"/>
              <a:t>—</a:t>
            </a:r>
            <a:r>
              <a:rPr lang="zh-CN" altLang="en-US" dirty="0"/>
              <a:t>滴滴出行</a:t>
            </a:r>
            <a:r>
              <a:rPr lang="en-US" altLang="zh-CN" dirty="0"/>
              <a:t>—6</a:t>
            </a:r>
            <a:r>
              <a:rPr lang="zh-CN" altLang="en-US" dirty="0"/>
              <a:t>亿美元；</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marL="228600" indent="-228600">
              <a:buAutoNum type="arabicPeriod"/>
            </a:pPr>
            <a:r>
              <a:rPr lang="zh-CN" altLang="en-US" sz="1200" b="0" i="0" kern="1200" dirty="0">
                <a:solidFill>
                  <a:schemeClr val="tx1"/>
                </a:solidFill>
                <a:effectLst/>
                <a:latin typeface="+mn-lt"/>
                <a:ea typeface="+mn-ea"/>
                <a:cs typeface="+mn-cs"/>
              </a:rPr>
              <a:t>贝壳找房获投</a:t>
            </a:r>
            <a:r>
              <a:rPr lang="en-US" altLang="zh-CN" sz="1200" b="0" i="0" kern="1200" dirty="0">
                <a:solidFill>
                  <a:schemeClr val="tx1"/>
                </a:solidFill>
                <a:effectLst/>
                <a:latin typeface="+mn-lt"/>
                <a:ea typeface="+mn-ea"/>
                <a:cs typeface="+mn-cs"/>
              </a:rPr>
              <a:t>12</a:t>
            </a:r>
            <a:r>
              <a:rPr lang="zh-CN" altLang="en-US" sz="1200" b="0" i="0" kern="1200" dirty="0">
                <a:solidFill>
                  <a:schemeClr val="tx1"/>
                </a:solidFill>
                <a:effectLst/>
                <a:latin typeface="+mn-lt"/>
                <a:ea typeface="+mn-ea"/>
                <a:cs typeface="+mn-cs"/>
              </a:rPr>
              <a:t>亿美元</a:t>
            </a:r>
            <a:r>
              <a:rPr lang="en-US" altLang="zh-CN" sz="1200" b="0" i="0" kern="1200" dirty="0">
                <a:solidFill>
                  <a:schemeClr val="tx1"/>
                </a:solidFill>
                <a:effectLst/>
                <a:latin typeface="+mn-lt"/>
                <a:ea typeface="+mn-ea"/>
                <a:cs typeface="+mn-cs"/>
              </a:rPr>
              <a:t>D</a:t>
            </a:r>
            <a:r>
              <a:rPr lang="zh-CN" altLang="en-US" sz="1200" b="0" i="0" kern="1200" dirty="0">
                <a:solidFill>
                  <a:schemeClr val="tx1"/>
                </a:solidFill>
                <a:effectLst/>
                <a:latin typeface="+mn-lt"/>
                <a:ea typeface="+mn-ea"/>
                <a:cs typeface="+mn-cs"/>
              </a:rPr>
              <a:t>轮融资，该轮融资由</a:t>
            </a:r>
            <a:r>
              <a:rPr lang="zh-CN" altLang="en-US" sz="1200" b="0" i="0" u="sng" kern="1200" dirty="0">
                <a:solidFill>
                  <a:schemeClr val="tx1"/>
                </a:solidFill>
                <a:effectLst/>
                <a:latin typeface="+mn-lt"/>
                <a:ea typeface="+mn-ea"/>
                <a:cs typeface="+mn-cs"/>
                <a:hlinkClick r:id="rId3"/>
              </a:rPr>
              <a:t>腾讯</a:t>
            </a:r>
            <a:r>
              <a:rPr lang="zh-CN" altLang="en-US" sz="1200" b="0" i="0" kern="1200" dirty="0">
                <a:solidFill>
                  <a:schemeClr val="tx1"/>
                </a:solidFill>
                <a:effectLst/>
                <a:latin typeface="+mn-lt"/>
                <a:ea typeface="+mn-ea"/>
                <a:cs typeface="+mn-cs"/>
              </a:rPr>
              <a:t>（领投）、基汇资本、</a:t>
            </a:r>
            <a:r>
              <a:rPr lang="zh-CN" altLang="en-US" sz="1200" b="0" i="0" u="sng" kern="1200" dirty="0">
                <a:solidFill>
                  <a:schemeClr val="tx1"/>
                </a:solidFill>
                <a:effectLst/>
                <a:latin typeface="+mn-lt"/>
                <a:ea typeface="+mn-ea"/>
                <a:cs typeface="+mn-cs"/>
                <a:hlinkClick r:id="rId3"/>
              </a:rPr>
              <a:t>碧桂园</a:t>
            </a:r>
            <a:r>
              <a:rPr lang="zh-CN" altLang="en-US" sz="1200" b="0" i="0" kern="1200" dirty="0">
                <a:solidFill>
                  <a:schemeClr val="tx1"/>
                </a:solidFill>
                <a:effectLst/>
                <a:latin typeface="+mn-lt"/>
                <a:ea typeface="+mn-ea"/>
                <a:cs typeface="+mn-cs"/>
              </a:rPr>
              <a:t>投资。（，链家之所以在今年三月份将投资人的股权通过镜像协议平移到贝壳找房，是因为贝壳准备向香港上市发起冲锋。原因是链家当时的</a:t>
            </a:r>
            <a:r>
              <a:rPr lang="en-US" altLang="zh-CN" sz="1200" b="0" i="0" kern="1200" dirty="0">
                <a:solidFill>
                  <a:schemeClr val="tx1"/>
                </a:solidFill>
                <a:effectLst/>
                <a:latin typeface="+mn-lt"/>
                <a:ea typeface="+mn-ea"/>
                <a:cs typeface="+mn-cs"/>
              </a:rPr>
              <a:t>B</a:t>
            </a:r>
            <a:r>
              <a:rPr lang="zh-CN" altLang="en-US" sz="1200" b="0" i="0" kern="1200" dirty="0">
                <a:solidFill>
                  <a:schemeClr val="tx1"/>
                </a:solidFill>
                <a:effectLst/>
                <a:latin typeface="+mn-lt"/>
                <a:ea typeface="+mn-ea"/>
                <a:cs typeface="+mn-cs"/>
              </a:rPr>
              <a:t>轮和</a:t>
            </a:r>
            <a:r>
              <a:rPr lang="en-US" altLang="zh-CN" sz="1200" b="0" i="0" kern="1200" dirty="0">
                <a:solidFill>
                  <a:schemeClr val="tx1"/>
                </a:solidFill>
                <a:effectLst/>
                <a:latin typeface="+mn-lt"/>
                <a:ea typeface="+mn-ea"/>
                <a:cs typeface="+mn-cs"/>
              </a:rPr>
              <a:t>B+</a:t>
            </a:r>
            <a:r>
              <a:rPr lang="zh-CN" altLang="en-US" sz="1200" b="0" i="0" kern="1200" dirty="0">
                <a:solidFill>
                  <a:schemeClr val="tx1"/>
                </a:solidFill>
                <a:effectLst/>
                <a:latin typeface="+mn-lt"/>
                <a:ea typeface="+mn-ea"/>
                <a:cs typeface="+mn-cs"/>
              </a:rPr>
              <a:t>轮融资与投资方签订了对赌协议，如果不能在</a:t>
            </a:r>
            <a:r>
              <a:rPr lang="en-US" altLang="zh-CN" sz="1200" b="0" i="0" kern="1200" dirty="0">
                <a:solidFill>
                  <a:schemeClr val="tx1"/>
                </a:solidFill>
                <a:effectLst/>
                <a:latin typeface="+mn-lt"/>
                <a:ea typeface="+mn-ea"/>
                <a:cs typeface="+mn-cs"/>
              </a:rPr>
              <a:t>2021</a:t>
            </a:r>
            <a:r>
              <a:rPr lang="zh-CN" altLang="en-US" sz="1200" b="0" i="0" kern="1200" dirty="0">
                <a:solidFill>
                  <a:schemeClr val="tx1"/>
                </a:solidFill>
                <a:effectLst/>
                <a:latin typeface="+mn-lt"/>
                <a:ea typeface="+mn-ea"/>
                <a:cs typeface="+mn-cs"/>
              </a:rPr>
              <a:t>年上市，链家就得把那</a:t>
            </a:r>
            <a:r>
              <a:rPr lang="en-US" altLang="zh-CN" sz="1200" b="0" i="0" kern="1200" dirty="0">
                <a:solidFill>
                  <a:schemeClr val="tx1"/>
                </a:solidFill>
                <a:effectLst/>
                <a:latin typeface="+mn-lt"/>
                <a:ea typeface="+mn-ea"/>
                <a:cs typeface="+mn-cs"/>
              </a:rPr>
              <a:t>64</a:t>
            </a:r>
            <a:r>
              <a:rPr lang="zh-CN" altLang="en-US" sz="1200" b="0" i="0" kern="1200" dirty="0">
                <a:solidFill>
                  <a:schemeClr val="tx1"/>
                </a:solidFill>
                <a:effectLst/>
                <a:latin typeface="+mn-lt"/>
                <a:ea typeface="+mn-ea"/>
                <a:cs typeface="+mn-cs"/>
              </a:rPr>
              <a:t>亿融资款还回去，并且利息还不能少。）</a:t>
            </a:r>
            <a:endParaRPr lang="en-US" altLang="zh-CN" sz="1200" b="0" i="0" kern="1200" dirty="0">
              <a:solidFill>
                <a:schemeClr val="tx1"/>
              </a:solidFill>
              <a:effectLst/>
              <a:latin typeface="+mn-lt"/>
              <a:ea typeface="+mn-ea"/>
              <a:cs typeface="+mn-cs"/>
            </a:endParaRPr>
          </a:p>
          <a:p>
            <a:pPr marL="0" indent="0">
              <a:buNone/>
            </a:pPr>
            <a:r>
              <a:rPr lang="en-US" altLang="zh-CN" sz="1200" b="0" i="0" kern="1200" dirty="0">
                <a:solidFill>
                  <a:schemeClr val="tx1"/>
                </a:solidFill>
                <a:effectLst/>
                <a:latin typeface="+mn-lt"/>
                <a:ea typeface="+mn-ea"/>
                <a:cs typeface="+mn-cs"/>
              </a:rPr>
              <a:t>1.1. </a:t>
            </a:r>
            <a:r>
              <a:rPr lang="zh-CN" altLang="en-US" sz="1200" b="0" i="0" kern="1200" dirty="0">
                <a:solidFill>
                  <a:schemeClr val="tx1"/>
                </a:solidFill>
                <a:effectLst/>
                <a:latin typeface="+mn-lt"/>
                <a:ea typeface="+mn-ea"/>
                <a:cs typeface="+mn-cs"/>
              </a:rPr>
              <a:t>贝壳找房这家公司脱胎于</a:t>
            </a:r>
            <a:r>
              <a:rPr lang="zh-CN" altLang="en-US" sz="1200" b="0" i="0" u="sng" kern="1200" dirty="0">
                <a:solidFill>
                  <a:schemeClr val="tx1"/>
                </a:solidFill>
                <a:effectLst/>
                <a:latin typeface="+mn-lt"/>
                <a:ea typeface="+mn-ea"/>
                <a:cs typeface="+mn-cs"/>
                <a:hlinkClick r:id="rId4"/>
              </a:rPr>
              <a:t>链家网</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2018</a:t>
            </a:r>
            <a:r>
              <a:rPr lang="zh-CN" altLang="en-US" sz="1200" b="0" i="0" kern="1200" dirty="0">
                <a:solidFill>
                  <a:schemeClr val="tx1"/>
                </a:solidFill>
                <a:effectLst/>
                <a:latin typeface="+mn-lt"/>
                <a:ea typeface="+mn-ea"/>
                <a:cs typeface="+mn-cs"/>
              </a:rPr>
              <a:t>年</a:t>
            </a:r>
            <a:r>
              <a:rPr lang="en-US" altLang="zh-CN" sz="1200" b="0" i="0" kern="1200" dirty="0">
                <a:solidFill>
                  <a:schemeClr val="tx1"/>
                </a:solidFill>
                <a:effectLst/>
                <a:latin typeface="+mn-lt"/>
                <a:ea typeface="+mn-ea"/>
                <a:cs typeface="+mn-cs"/>
              </a:rPr>
              <a:t>4</a:t>
            </a:r>
            <a:r>
              <a:rPr lang="zh-CN" altLang="en-US" sz="1200" b="0" i="0" kern="1200" dirty="0">
                <a:solidFill>
                  <a:schemeClr val="tx1"/>
                </a:solidFill>
                <a:effectLst/>
                <a:latin typeface="+mn-lt"/>
                <a:ea typeface="+mn-ea"/>
                <a:cs typeface="+mn-cs"/>
              </a:rPr>
              <a:t>月成立的贝壳找房，其定位为质量居住的服务平台。与链家拥有的传统房地产属性不同，贝壳找房的互联网色彩更浓厚，外加上相对较轻资产的性质，是比链家更适合上市的。</a:t>
            </a:r>
            <a:endParaRPr lang="en-US" altLang="zh-CN" sz="1200" b="0" i="0" kern="1200" dirty="0">
              <a:solidFill>
                <a:schemeClr val="tx1"/>
              </a:solidFill>
              <a:effectLst/>
              <a:latin typeface="+mn-lt"/>
              <a:ea typeface="+mn-ea"/>
              <a:cs typeface="+mn-cs"/>
            </a:endParaRPr>
          </a:p>
          <a:p>
            <a:pPr marL="0" indent="0">
              <a:buNone/>
            </a:pPr>
            <a:r>
              <a:rPr lang="zh-CN" altLang="en-US" sz="1200" b="0" i="0" kern="1200" dirty="0">
                <a:solidFill>
                  <a:schemeClr val="tx1"/>
                </a:solidFill>
                <a:effectLst/>
                <a:latin typeface="+mn-lt"/>
                <a:ea typeface="+mn-ea"/>
                <a:cs typeface="+mn-cs"/>
              </a:rPr>
              <a:t>（</a:t>
            </a:r>
            <a:r>
              <a:rPr lang="zh-CN" altLang="en-US" sz="1200" b="1" i="0" kern="1200" dirty="0">
                <a:solidFill>
                  <a:schemeClr val="tx1"/>
                </a:solidFill>
                <a:effectLst/>
                <a:latin typeface="+mn-lt"/>
                <a:ea typeface="+mn-ea"/>
                <a:cs typeface="+mn-cs"/>
              </a:rPr>
              <a:t>贝壳找房将于</a:t>
            </a:r>
            <a:r>
              <a:rPr lang="en-US" altLang="zh-CN" sz="1200" b="1" i="0" kern="1200" dirty="0">
                <a:solidFill>
                  <a:schemeClr val="tx1"/>
                </a:solidFill>
                <a:effectLst/>
                <a:latin typeface="+mn-lt"/>
                <a:ea typeface="+mn-ea"/>
                <a:cs typeface="+mn-cs"/>
              </a:rPr>
              <a:t>2020</a:t>
            </a:r>
            <a:r>
              <a:rPr lang="zh-CN" altLang="en-US" sz="1200" b="1" i="0" kern="1200" dirty="0">
                <a:solidFill>
                  <a:schemeClr val="tx1"/>
                </a:solidFill>
                <a:effectLst/>
                <a:latin typeface="+mn-lt"/>
                <a:ea typeface="+mn-ea"/>
                <a:cs typeface="+mn-cs"/>
              </a:rPr>
              <a:t>年启动境外上市的消息。</a:t>
            </a:r>
            <a:r>
              <a:rPr lang="zh-CN" altLang="en-US" sz="1200" b="0" i="0" kern="1200" dirty="0">
                <a:solidFill>
                  <a:schemeClr val="tx1"/>
                </a:solidFill>
                <a:effectLst/>
                <a:latin typeface="+mn-lt"/>
                <a:ea typeface="+mn-ea"/>
                <a:cs typeface="+mn-cs"/>
              </a:rPr>
              <a:t>）</a:t>
            </a:r>
            <a:endParaRPr lang="en-US" altLang="zh-CN" dirty="0"/>
          </a:p>
          <a:p>
            <a:r>
              <a:rPr lang="en-US" altLang="zh-CN" dirty="0"/>
              <a:t>2. </a:t>
            </a:r>
            <a:r>
              <a:rPr lang="zh-CN" altLang="en-US" dirty="0"/>
              <a:t>滴滴出行获得 </a:t>
            </a:r>
            <a:r>
              <a:rPr lang="en-US" altLang="zh-CN" dirty="0"/>
              <a:t>41.3 </a:t>
            </a:r>
            <a:r>
              <a:rPr lang="zh-CN" altLang="en-US" dirty="0"/>
              <a:t>亿元战略融资 由 </a:t>
            </a:r>
            <a:r>
              <a:rPr lang="en-US" altLang="zh-CN" dirty="0"/>
              <a:t>TM</a:t>
            </a:r>
            <a:r>
              <a:rPr lang="zh-CN" altLang="en-US" dirty="0"/>
              <a:t>（丰田）</a:t>
            </a:r>
            <a:r>
              <a:rPr lang="en-US" altLang="zh-CN" dirty="0"/>
              <a:t> </a:t>
            </a:r>
            <a:r>
              <a:rPr lang="zh-CN" altLang="en-US" dirty="0"/>
              <a:t>投资。滴滴出行成立于 </a:t>
            </a:r>
            <a:r>
              <a:rPr lang="en-US" altLang="zh-CN" dirty="0"/>
              <a:t>2012 </a:t>
            </a:r>
            <a:r>
              <a:rPr lang="zh-CN" altLang="en-US" dirty="0"/>
              <a:t>年，总部位于北京，滴滴出行是全球领先的一站 式多元化出行平台。滴滴在中国 </a:t>
            </a:r>
            <a:r>
              <a:rPr lang="en-US" altLang="zh-CN" dirty="0"/>
              <a:t>400 </a:t>
            </a:r>
            <a:r>
              <a:rPr lang="zh-CN" altLang="en-US" dirty="0"/>
              <a:t>余座城市为近 </a:t>
            </a:r>
            <a:r>
              <a:rPr lang="en-US" altLang="zh-CN" dirty="0"/>
              <a:t>3 </a:t>
            </a:r>
            <a:r>
              <a:rPr lang="zh-CN" altLang="en-US" dirty="0"/>
              <a:t>亿用户提供出租车召车、</a:t>
            </a:r>
            <a:r>
              <a:rPr lang="zh-CN" altLang="en-US" b="0" dirty="0"/>
              <a:t>专车、 快车</a:t>
            </a:r>
            <a:r>
              <a:rPr lang="zh-CN" altLang="en-US" dirty="0"/>
              <a:t>、顺风车、代驾、试驾、巴士和企业级等全面出行服务。多个第三方数据显示， 滴滴拥有 </a:t>
            </a:r>
            <a:r>
              <a:rPr lang="en-US" altLang="zh-CN" dirty="0"/>
              <a:t>87%</a:t>
            </a:r>
            <a:r>
              <a:rPr lang="zh-CN" altLang="en-US" dirty="0"/>
              <a:t>以上的中国专车市场份额； </a:t>
            </a:r>
            <a:r>
              <a:rPr lang="en-US" altLang="zh-CN" dirty="0"/>
              <a:t>99%</a:t>
            </a:r>
            <a:r>
              <a:rPr lang="zh-CN" altLang="en-US" dirty="0"/>
              <a:t>以上的网约出租车市场份额。</a:t>
            </a:r>
            <a:r>
              <a:rPr lang="en-US" altLang="zh-CN" dirty="0"/>
              <a:t>2015 </a:t>
            </a:r>
            <a:r>
              <a:rPr lang="zh-CN" altLang="en-US" dirty="0"/>
              <a:t>年，滴滴平台共完成 </a:t>
            </a:r>
            <a:r>
              <a:rPr lang="en-US" altLang="zh-CN" dirty="0"/>
              <a:t>14.3 </a:t>
            </a:r>
            <a:r>
              <a:rPr lang="zh-CN" altLang="en-US" dirty="0"/>
              <a:t>亿个订单；成为全球仅次于淘宝的第二大在线交易平台。</a:t>
            </a:r>
            <a:endParaRPr lang="en-US" altLang="zh-CN" dirty="0"/>
          </a:p>
          <a:p>
            <a:r>
              <a:rPr lang="zh-CN" altLang="en-US" dirty="0"/>
              <a:t>（</a:t>
            </a:r>
            <a:r>
              <a:rPr lang="zh-CN" altLang="en-US" sz="1200" b="1" i="0" kern="1200" dirty="0">
                <a:solidFill>
                  <a:schemeClr val="tx1"/>
                </a:solidFill>
                <a:effectLst/>
                <a:latin typeface="+mn-lt"/>
                <a:ea typeface="+mn-ea"/>
                <a:cs typeface="+mn-cs"/>
              </a:rPr>
              <a:t>旨在扩大中国出行即服务（</a:t>
            </a:r>
            <a:r>
              <a:rPr lang="en-US" altLang="zh-CN" sz="1200" b="1" i="0" kern="1200" dirty="0" err="1">
                <a:solidFill>
                  <a:schemeClr val="tx1"/>
                </a:solidFill>
                <a:effectLst/>
                <a:latin typeface="+mn-lt"/>
                <a:ea typeface="+mn-ea"/>
                <a:cs typeface="+mn-cs"/>
              </a:rPr>
              <a:t>MaaS</a:t>
            </a:r>
            <a:r>
              <a:rPr lang="zh-CN" altLang="en-US" sz="1200" b="1" i="0" kern="1200" dirty="0">
                <a:solidFill>
                  <a:schemeClr val="tx1"/>
                </a:solidFill>
                <a:effectLst/>
                <a:latin typeface="+mn-lt"/>
                <a:ea typeface="+mn-ea"/>
                <a:cs typeface="+mn-cs"/>
              </a:rPr>
              <a:t>）领域合作的协议的一部分</a:t>
            </a:r>
            <a:r>
              <a:rPr lang="zh-CN" altLang="en-US" dirty="0"/>
              <a:t>）</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3.</a:t>
            </a:r>
            <a:r>
              <a:rPr lang="zh-CN" altLang="en-US" dirty="0"/>
              <a:t>全裕泰获得</a:t>
            </a:r>
            <a:r>
              <a:rPr lang="zh-CN" altLang="en-US" sz="1200" kern="1200" dirty="0">
                <a:solidFill>
                  <a:schemeClr val="dk1"/>
                </a:solidFill>
                <a:latin typeface="+mn-lt"/>
                <a:ea typeface="+mn-ea"/>
                <a:cs typeface="+mn-cs"/>
              </a:rPr>
              <a:t>昊天发展集团集团</a:t>
            </a:r>
            <a:r>
              <a:rPr lang="en-US" altLang="zh-CN" sz="1200" kern="1200" dirty="0">
                <a:solidFill>
                  <a:schemeClr val="dk1"/>
                </a:solidFill>
                <a:latin typeface="+mn-lt"/>
                <a:ea typeface="+mn-ea"/>
                <a:cs typeface="+mn-cs"/>
              </a:rPr>
              <a:t>32</a:t>
            </a:r>
            <a:r>
              <a:rPr lang="zh-CN" altLang="en-US" sz="1200" kern="1200" dirty="0">
                <a:solidFill>
                  <a:schemeClr val="dk1"/>
                </a:solidFill>
                <a:latin typeface="+mn-lt"/>
                <a:ea typeface="+mn-ea"/>
                <a:cs typeface="+mn-cs"/>
              </a:rPr>
              <a:t>亿港元折合人民币</a:t>
            </a:r>
            <a:r>
              <a:rPr lang="en-US" altLang="zh-CN" sz="1200" kern="1200" dirty="0">
                <a:solidFill>
                  <a:schemeClr val="dk1"/>
                </a:solidFill>
                <a:latin typeface="+mn-lt"/>
                <a:ea typeface="+mn-ea"/>
                <a:cs typeface="+mn-cs"/>
              </a:rPr>
              <a:t>28.8</a:t>
            </a:r>
            <a:r>
              <a:rPr lang="zh-CN" altLang="en-US" sz="1200" kern="1200" dirty="0">
                <a:solidFill>
                  <a:schemeClr val="dk1"/>
                </a:solidFill>
                <a:latin typeface="+mn-lt"/>
                <a:ea typeface="+mn-ea"/>
                <a:cs typeface="+mn-cs"/>
              </a:rPr>
              <a:t>亿元。</a:t>
            </a:r>
            <a:endParaRPr lang="en-US" altLang="zh-CN" sz="12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dk1"/>
                </a:solidFill>
                <a:latin typeface="+mn-lt"/>
                <a:ea typeface="+mn-ea"/>
                <a:cs typeface="+mn-cs"/>
              </a:rPr>
              <a:t>昊天</a:t>
            </a:r>
            <a:r>
              <a:rPr lang="zh-CN" altLang="en-US" sz="1200" b="0" i="0" kern="1200" dirty="0">
                <a:solidFill>
                  <a:schemeClr val="tx1"/>
                </a:solidFill>
                <a:effectLst/>
                <a:latin typeface="+mn-lt"/>
                <a:ea typeface="+mn-ea"/>
                <a:cs typeface="+mn-cs"/>
              </a:rPr>
              <a:t>主要从事设计、制造及销售高档消费品的包装产品，</a:t>
            </a:r>
            <a:r>
              <a:rPr lang="en-US" altLang="zh-CN" sz="1200" b="0" i="0" kern="1200" dirty="0">
                <a:solidFill>
                  <a:schemeClr val="tx1"/>
                </a:solidFill>
                <a:effectLst/>
                <a:latin typeface="+mn-lt"/>
                <a:ea typeface="+mn-ea"/>
                <a:cs typeface="+mn-cs"/>
              </a:rPr>
              <a:t>2008</a:t>
            </a:r>
            <a:r>
              <a:rPr lang="zh-CN" altLang="en-US" sz="1200" b="0" i="0" kern="1200" dirty="0">
                <a:solidFill>
                  <a:schemeClr val="tx1"/>
                </a:solidFill>
                <a:effectLst/>
                <a:latin typeface="+mn-lt"/>
                <a:ea typeface="+mn-ea"/>
                <a:cs typeface="+mn-cs"/>
              </a:rPr>
              <a:t>年金融海啸使得集团的包装业务大受影响，集团决意转型为炼焦煤企业，收购内蒙古及新疆煤矿，并于</a:t>
            </a:r>
            <a:r>
              <a:rPr lang="en-US" altLang="zh-CN" sz="1200" b="0" i="0" kern="1200" dirty="0">
                <a:solidFill>
                  <a:schemeClr val="tx1"/>
                </a:solidFill>
                <a:effectLst/>
                <a:latin typeface="+mn-lt"/>
                <a:ea typeface="+mn-ea"/>
                <a:cs typeface="+mn-cs"/>
              </a:rPr>
              <a:t>2010</a:t>
            </a:r>
            <a:r>
              <a:rPr lang="zh-CN" altLang="en-US" sz="1200" b="0" i="0" kern="1200" dirty="0">
                <a:solidFill>
                  <a:schemeClr val="tx1"/>
                </a:solidFill>
                <a:effectLst/>
                <a:latin typeface="+mn-lt"/>
                <a:ea typeface="+mn-ea"/>
                <a:cs typeface="+mn-cs"/>
              </a:rPr>
              <a:t>年</a:t>
            </a:r>
            <a:r>
              <a:rPr lang="en-US" altLang="zh-CN" sz="1200" b="0" i="0" kern="1200" dirty="0">
                <a:solidFill>
                  <a:schemeClr val="tx1"/>
                </a:solidFill>
                <a:effectLst/>
                <a:latin typeface="+mn-lt"/>
                <a:ea typeface="+mn-ea"/>
                <a:cs typeface="+mn-cs"/>
              </a:rPr>
              <a:t>5</a:t>
            </a:r>
            <a:r>
              <a:rPr lang="zh-CN" altLang="en-US" sz="1200" b="0" i="0" kern="1200" dirty="0">
                <a:solidFill>
                  <a:schemeClr val="tx1"/>
                </a:solidFill>
                <a:effectLst/>
                <a:latin typeface="+mn-lt"/>
                <a:ea typeface="+mn-ea"/>
                <a:cs typeface="+mn-cs"/>
              </a:rPr>
              <a:t>月</a:t>
            </a:r>
            <a:r>
              <a:rPr lang="en-US" altLang="zh-CN" sz="1200" b="0" i="0" kern="1200" dirty="0">
                <a:solidFill>
                  <a:schemeClr val="tx1"/>
                </a:solidFill>
                <a:effectLst/>
                <a:latin typeface="+mn-lt"/>
                <a:ea typeface="+mn-ea"/>
                <a:cs typeface="+mn-cs"/>
              </a:rPr>
              <a:t>7</a:t>
            </a:r>
            <a:r>
              <a:rPr lang="zh-CN" altLang="en-US" sz="1200" b="0" i="0" kern="1200" dirty="0">
                <a:solidFill>
                  <a:schemeClr val="tx1"/>
                </a:solidFill>
                <a:effectLst/>
                <a:latin typeface="+mn-lt"/>
                <a:ea typeface="+mn-ea"/>
                <a:cs typeface="+mn-cs"/>
              </a:rPr>
              <a:t>日由永保时国际</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控股</a:t>
            </a:r>
            <a:r>
              <a:rPr lang="en-US" altLang="zh-CN" sz="1200" b="0" i="0" kern="12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有限公司更名为昊天能源集团有限公司。</a:t>
            </a:r>
            <a:endParaRPr lang="en-US" altLang="zh-CN" sz="12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dk1"/>
                </a:solidFill>
                <a:latin typeface="+mn-lt"/>
                <a:ea typeface="+mn-ea"/>
                <a:cs typeface="+mn-cs"/>
              </a:rPr>
              <a:t>（</a:t>
            </a:r>
            <a:r>
              <a:rPr lang="zh-CN" altLang="en-US" sz="1200" b="1" i="0" kern="1200" dirty="0">
                <a:solidFill>
                  <a:schemeClr val="tx1"/>
                </a:solidFill>
                <a:effectLst/>
                <a:latin typeface="+mn-lt"/>
                <a:ea typeface="+mn-ea"/>
                <a:cs typeface="+mn-cs"/>
              </a:rPr>
              <a:t>昊天投资表示，本次收购将使其得以投资内地房地产市场，并成为该集团现有投资组合的理想搭配。</a:t>
            </a:r>
            <a:r>
              <a:rPr lang="zh-CN" altLang="en-US" sz="1200" kern="1200" dirty="0">
                <a:solidFill>
                  <a:schemeClr val="dk1"/>
                </a:solidFill>
                <a:latin typeface="+mn-lt"/>
                <a:ea typeface="+mn-ea"/>
                <a:cs typeface="+mn-cs"/>
              </a:rPr>
              <a:t>）</a:t>
            </a:r>
            <a:endParaRPr lang="en-US" altLang="zh-CN" sz="12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dk1"/>
                </a:solidFill>
                <a:latin typeface="+mn-lt"/>
                <a:ea typeface="+mn-ea"/>
                <a:cs typeface="+mn-cs"/>
              </a:rPr>
              <a:t>（</a:t>
            </a:r>
            <a:r>
              <a:rPr lang="zh-CN" altLang="en-US" sz="1200" b="0" i="0" kern="1200" dirty="0">
                <a:solidFill>
                  <a:schemeClr val="tx1"/>
                </a:solidFill>
                <a:effectLst/>
                <a:latin typeface="+mn-lt"/>
                <a:ea typeface="+mn-ea"/>
                <a:cs typeface="+mn-cs"/>
              </a:rPr>
              <a:t>昊天发展为收购全裕泰投资有限公司股权所发承兑票据，总值</a:t>
            </a:r>
            <a:r>
              <a:rPr lang="en-US" altLang="zh-CN" sz="1200" b="0" i="0" kern="1200" dirty="0">
                <a:solidFill>
                  <a:schemeClr val="tx1"/>
                </a:solidFill>
                <a:effectLst/>
                <a:latin typeface="+mn-lt"/>
                <a:ea typeface="+mn-ea"/>
                <a:cs typeface="+mn-cs"/>
              </a:rPr>
              <a:t>3.2</a:t>
            </a:r>
            <a:r>
              <a:rPr lang="zh-CN" altLang="en-US" sz="1200" b="0" i="0" kern="1200" dirty="0">
                <a:solidFill>
                  <a:schemeClr val="tx1"/>
                </a:solidFill>
                <a:effectLst/>
                <a:latin typeface="+mn-lt"/>
                <a:ea typeface="+mn-ea"/>
                <a:cs typeface="+mn-cs"/>
              </a:rPr>
              <a:t>亿港元（</a:t>
            </a:r>
            <a:r>
              <a:rPr lang="en-US" altLang="zh-CN" sz="1200" b="0" i="0" kern="1200" dirty="0">
                <a:solidFill>
                  <a:schemeClr val="tx1"/>
                </a:solidFill>
                <a:effectLst/>
                <a:latin typeface="+mn-lt"/>
                <a:ea typeface="+mn-ea"/>
                <a:cs typeface="+mn-cs"/>
              </a:rPr>
              <a:t>2.82</a:t>
            </a:r>
            <a:r>
              <a:rPr lang="zh-CN" altLang="en-US" sz="1200" b="0" i="0" kern="1200" dirty="0">
                <a:solidFill>
                  <a:schemeClr val="tx1"/>
                </a:solidFill>
                <a:effectLst/>
                <a:latin typeface="+mn-lt"/>
                <a:ea typeface="+mn-ea"/>
                <a:cs typeface="+mn-cs"/>
              </a:rPr>
              <a:t>亿人民币），期限为</a:t>
            </a:r>
            <a:r>
              <a:rPr lang="en-US" altLang="zh-CN" sz="1200" b="0" i="0" kern="1200" dirty="0">
                <a:solidFill>
                  <a:schemeClr val="tx1"/>
                </a:solidFill>
                <a:effectLst/>
                <a:latin typeface="+mn-lt"/>
                <a:ea typeface="+mn-ea"/>
                <a:cs typeface="+mn-cs"/>
              </a:rPr>
              <a:t>18</a:t>
            </a:r>
            <a:r>
              <a:rPr lang="zh-CN" altLang="en-US" sz="1200" b="0" i="0" kern="1200" dirty="0">
                <a:solidFill>
                  <a:schemeClr val="tx1"/>
                </a:solidFill>
                <a:effectLst/>
                <a:latin typeface="+mn-lt"/>
                <a:ea typeface="+mn-ea"/>
                <a:cs typeface="+mn-cs"/>
              </a:rPr>
              <a:t>个月，年利率</a:t>
            </a:r>
            <a:r>
              <a:rPr lang="en-US" altLang="zh-CN" sz="1200" b="0" i="0" kern="1200" dirty="0">
                <a:solidFill>
                  <a:schemeClr val="tx1"/>
                </a:solidFill>
                <a:effectLst/>
                <a:latin typeface="+mn-lt"/>
                <a:ea typeface="+mn-ea"/>
                <a:cs typeface="+mn-cs"/>
              </a:rPr>
              <a:t>5%</a:t>
            </a:r>
            <a:r>
              <a:rPr lang="zh-CN" altLang="en-US" sz="1200" b="0" i="0" kern="1200" dirty="0">
                <a:solidFill>
                  <a:schemeClr val="tx1"/>
                </a:solidFill>
                <a:effectLst/>
                <a:latin typeface="+mn-lt"/>
                <a:ea typeface="+mn-ea"/>
                <a:cs typeface="+mn-cs"/>
              </a:rPr>
              <a:t>。发行承兑票据的方式支付</a:t>
            </a:r>
            <a:r>
              <a:rPr lang="zh-CN" altLang="en-US" sz="1200" kern="1200" dirty="0">
                <a:solidFill>
                  <a:schemeClr val="dk1"/>
                </a:solidFill>
                <a:latin typeface="+mn-lt"/>
                <a:ea typeface="+mn-ea"/>
                <a:cs typeface="+mn-cs"/>
              </a:rPr>
              <a:t>）</a:t>
            </a:r>
          </a:p>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9</a:t>
            </a:fld>
            <a:endParaRPr lang="en-US"/>
          </a:p>
        </p:txBody>
      </p:sp>
    </p:spTree>
    <p:extLst>
      <p:ext uri="{BB962C8B-B14F-4D97-AF65-F5344CB8AC3E}">
        <p14:creationId xmlns:p14="http://schemas.microsoft.com/office/powerpoint/2010/main" val="449939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a:t>资金集中在科创板版块，华兴源创未退出，</a:t>
            </a:r>
            <a:endParaRPr lang="en-US" altLang="zh-CN" dirty="0"/>
          </a:p>
          <a:p>
            <a:r>
              <a:rPr lang="zh-CN" altLang="en-US" sz="1200" b="0" i="0" u="none" strike="noStrike" kern="1200" dirty="0">
                <a:solidFill>
                  <a:schemeClr val="tx1"/>
                </a:solidFill>
                <a:effectLst/>
                <a:latin typeface="+mn-lt"/>
                <a:ea typeface="+mn-ea"/>
                <a:cs typeface="+mn-cs"/>
              </a:rPr>
              <a:t>国联股份</a:t>
            </a:r>
            <a:r>
              <a:rPr lang="zh-CN" altLang="en-US" dirty="0"/>
              <a:t> （</a:t>
            </a:r>
            <a:r>
              <a:rPr lang="zh-CN" altLang="en-US" sz="1200" b="0" i="0" u="none" strike="noStrike" kern="1200" dirty="0">
                <a:solidFill>
                  <a:schemeClr val="tx1"/>
                </a:solidFill>
                <a:effectLst/>
                <a:latin typeface="+mn-lt"/>
                <a:ea typeface="+mn-ea"/>
                <a:cs typeface="+mn-cs"/>
              </a:rPr>
              <a:t>盛景嘉能投资</a:t>
            </a:r>
            <a:r>
              <a:rPr lang="zh-CN" altLang="en-US" dirty="0"/>
              <a:t> </a:t>
            </a:r>
            <a:r>
              <a:rPr lang="zh-CN" altLang="en-US" sz="1200" b="0" i="0" u="none" strike="noStrike" kern="1200" dirty="0">
                <a:solidFill>
                  <a:schemeClr val="tx1"/>
                </a:solidFill>
                <a:effectLst/>
                <a:latin typeface="+mn-lt"/>
                <a:ea typeface="+mn-ea"/>
                <a:cs typeface="+mn-cs"/>
              </a:rPr>
              <a:t>嘉成优选投资</a:t>
            </a:r>
            <a:r>
              <a:rPr lang="zh-CN" altLang="en-US" dirty="0"/>
              <a:t> </a:t>
            </a:r>
            <a:r>
              <a:rPr lang="zh-CN" altLang="en-US" sz="1200" b="0" i="0" u="none" strike="noStrike" kern="1200" dirty="0">
                <a:solidFill>
                  <a:schemeClr val="tx1"/>
                </a:solidFill>
                <a:effectLst/>
                <a:latin typeface="+mn-lt"/>
                <a:ea typeface="+mn-ea"/>
                <a:cs typeface="+mn-cs"/>
              </a:rPr>
              <a:t>北京基石仲盈创投基金</a:t>
            </a:r>
            <a:r>
              <a:rPr lang="zh-CN" altLang="en-US" dirty="0"/>
              <a:t> </a:t>
            </a:r>
            <a:r>
              <a:rPr lang="zh-CN" altLang="en-US" sz="1200" b="0" i="0" u="none" strike="noStrike" kern="1200" dirty="0">
                <a:solidFill>
                  <a:schemeClr val="tx1"/>
                </a:solidFill>
                <a:effectLst/>
                <a:latin typeface="+mn-lt"/>
                <a:ea typeface="+mn-ea"/>
                <a:cs typeface="+mn-cs"/>
              </a:rPr>
              <a:t>中小企业发展基金</a:t>
            </a:r>
            <a:r>
              <a:rPr lang="en-US" altLang="zh-CN" sz="1200" b="0" i="0" u="none" strike="noStrike" kern="1200" dirty="0">
                <a:solidFill>
                  <a:schemeClr val="tx1"/>
                </a:solidFill>
                <a:effectLst/>
                <a:latin typeface="+mn-lt"/>
                <a:ea typeface="+mn-ea"/>
                <a:cs typeface="+mn-cs"/>
              </a:rPr>
              <a:t>(</a:t>
            </a:r>
            <a:r>
              <a:rPr lang="zh-CN" altLang="en-US" sz="1200" b="0" i="0" u="none" strike="noStrike" kern="1200" dirty="0">
                <a:solidFill>
                  <a:schemeClr val="tx1"/>
                </a:solidFill>
                <a:effectLst/>
                <a:latin typeface="+mn-lt"/>
                <a:ea typeface="+mn-ea"/>
                <a:cs typeface="+mn-cs"/>
              </a:rPr>
              <a:t>江苏</a:t>
            </a:r>
            <a:r>
              <a:rPr lang="en-US" altLang="zh-CN" sz="1200" b="0" i="0" u="none" strike="noStrike" kern="1200" dirty="0">
                <a:solidFill>
                  <a:schemeClr val="tx1"/>
                </a:solidFill>
                <a:effectLst/>
                <a:latin typeface="+mn-lt"/>
                <a:ea typeface="+mn-ea"/>
                <a:cs typeface="+mn-cs"/>
              </a:rPr>
              <a:t>)</a:t>
            </a:r>
            <a:r>
              <a:rPr lang="zh-CN" altLang="en-US" dirty="0"/>
              <a:t> </a:t>
            </a:r>
            <a:r>
              <a:rPr lang="zh-CN" altLang="en-US" sz="1200" b="0" i="0" u="none" strike="noStrike" kern="1200" dirty="0">
                <a:solidFill>
                  <a:schemeClr val="tx1"/>
                </a:solidFill>
                <a:effectLst/>
                <a:latin typeface="+mn-lt"/>
                <a:ea typeface="+mn-ea"/>
                <a:cs typeface="+mn-cs"/>
              </a:rPr>
              <a:t>新盛投资</a:t>
            </a:r>
            <a:r>
              <a:rPr lang="zh-CN" altLang="en-US" dirty="0"/>
              <a:t> ）</a:t>
            </a:r>
            <a:endParaRPr lang="en-US" altLang="zh-CN" dirty="0"/>
          </a:p>
          <a:p>
            <a:r>
              <a:rPr lang="zh-CN" altLang="en-US" sz="1200" b="0" i="0" u="none" strike="noStrike" kern="1200" dirty="0">
                <a:solidFill>
                  <a:schemeClr val="tx1"/>
                </a:solidFill>
                <a:effectLst/>
                <a:latin typeface="+mn-lt"/>
                <a:ea typeface="+mn-ea"/>
                <a:cs typeface="+mn-cs"/>
              </a:rPr>
              <a:t>景津环保（）</a:t>
            </a:r>
            <a:r>
              <a:rPr lang="zh-CN" altLang="en-US" dirty="0"/>
              <a:t> 主板退出</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7"/>
            <a:ext cx="78867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30239" y="2505075"/>
            <a:ext cx="386873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28651" y="365125"/>
            <a:ext cx="5762625"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7"/>
            <a:ext cx="78867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30239" y="2505075"/>
            <a:ext cx="386873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28651" y="365125"/>
            <a:ext cx="5762625"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p:transition>
    <p:wipe dir="r"/>
  </p:transition>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628650" y="1825625"/>
            <a:ext cx="7886700" cy="4351338"/>
          </a:xfrm>
          <a:prstGeom prst="rect">
            <a:avLst/>
          </a:prstGeom>
        </p:spPr>
        <p:txBody>
          <a:bodyPr/>
          <a:lstStyle/>
          <a:p>
            <a:pPr lvl="0"/>
            <a:endParaRPr lang="zh-CN" altLang="en-US" noProof="0"/>
          </a:p>
        </p:txBody>
      </p:sp>
    </p:spTree>
  </p:cSld>
  <p:clrMapOvr>
    <a:masterClrMapping/>
  </p:clrMapOvr>
  <p:transition>
    <p:wipe dir="r"/>
  </p:transition>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hasCustomPrompt="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内容占位符 3"/>
          <p:cNvSpPr>
            <a:spLocks noGrp="1"/>
          </p:cNvSpPr>
          <p:nvPr>
            <p:ph sz="half" idx="2" hasCustomPrompt="1"/>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内容占位符 5"/>
          <p:cNvSpPr>
            <a:spLocks noGrp="1"/>
          </p:cNvSpPr>
          <p:nvPr>
            <p:ph sz="quarter" idx="4" hasCustomPrompt="1"/>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hasCustomPrompt="1"/>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p:cNvSpPr>
            <a:spLocks noGrp="1"/>
          </p:cNvSpPr>
          <p:nvPr>
            <p:ph idx="1" hasCustomPrompt="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hasCustomPrompt="1"/>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hasCustomPrompt="1"/>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hasCustomPrompt="1"/>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hasCustomPrompt="1"/>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11DF3E94-B1DE-4DB0-B817-89FF325CCA67}" type="datetimeFigureOut">
              <a:rPr lang="zh-CN" altLang="en-US" smtClean="0"/>
              <a:t>2019/8/13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4.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F3E94-B1DE-4DB0-B817-89FF325CCA67}" type="datetimeFigureOut">
              <a:rPr lang="zh-CN" altLang="en-US" smtClean="0"/>
              <a:t>2019/8/13</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D17DF4-8C7B-410F-9BA1-699A539638B1}"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3074" name="Picture 33" descr="rk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24075" y="4181477"/>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5" descr="top"/>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36" descr="bottom"/>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524500"/>
            <a:ext cx="914400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37"/>
          <p:cNvSpPr txBox="1">
            <a:spLocks noChangeArrowheads="1"/>
          </p:cNvSpPr>
          <p:nvPr/>
        </p:nvSpPr>
        <p:spPr bwMode="auto">
          <a:xfrm>
            <a:off x="2890839" y="4637088"/>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dirty="0">
                <a:solidFill>
                  <a:srgbClr val="777777"/>
                </a:solidFill>
                <a:ea typeface="宋体" panose="02010600030101010101" pitchFamily="2" charset="-122"/>
              </a:rPr>
              <a:t>RONGKE INVESTMENT MANAGEMENT CO., LTD</a:t>
            </a:r>
          </a:p>
        </p:txBody>
      </p:sp>
      <p:sp>
        <p:nvSpPr>
          <p:cNvPr id="4102" name="Text Box 38"/>
          <p:cNvSpPr txBox="1">
            <a:spLocks noChangeArrowheads="1"/>
          </p:cNvSpPr>
          <p:nvPr/>
        </p:nvSpPr>
        <p:spPr bwMode="auto">
          <a:xfrm>
            <a:off x="2873376" y="4098927"/>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4103" name="Rectangle 41"/>
          <p:cNvSpPr>
            <a:spLocks noChangeArrowheads="1"/>
          </p:cNvSpPr>
          <p:nvPr/>
        </p:nvSpPr>
        <p:spPr bwMode="auto">
          <a:xfrm>
            <a:off x="60326" y="6577015"/>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lr>
          <a:schemeClr val="hlink"/>
        </a:buClr>
        <a:buFont typeface="Wingdings" panose="05000000000000000000" pitchFamily="2" charset="2"/>
        <a:buChar char="v"/>
        <a:defRPr sz="2100" kern="1200">
          <a:solidFill>
            <a:srgbClr val="777777"/>
          </a:solidFill>
          <a:latin typeface="+mn-lt"/>
          <a:ea typeface="+mn-ea"/>
          <a:cs typeface="+mn-cs"/>
        </a:defRPr>
      </a:lvl1pPr>
      <a:lvl2pPr marL="557530" indent="-214630" algn="l" rtl="0" eaLnBrk="0" fontAlgn="base" hangingPunct="0">
        <a:spcBef>
          <a:spcPct val="20000"/>
        </a:spcBef>
        <a:spcAft>
          <a:spcPct val="0"/>
        </a:spcAft>
        <a:buClr>
          <a:schemeClr val="hlink"/>
        </a:buClr>
        <a:buFont typeface="Wingdings" panose="05000000000000000000" pitchFamily="2" charset="2"/>
        <a:buChar char="§"/>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Clr>
          <a:schemeClr val="hlink"/>
        </a:buClr>
        <a:buFont typeface="Wingdings" panose="05000000000000000000" pitchFamily="2" charset="2"/>
        <a:buChar char="•"/>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auto">
          <a:xfrm>
            <a:off x="1" y="6477000"/>
            <a:ext cx="8558213"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588"/>
            <a:ext cx="9144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p:nvSpPr>
        <p:spPr bwMode="auto">
          <a:xfrm>
            <a:off x="8604250" y="6477000"/>
            <a:ext cx="539750"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p:nvSpPr>
        <p:spPr bwMode="auto">
          <a:xfrm>
            <a:off x="8604250" y="6477000"/>
            <a:ext cx="539750"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0"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t>‹#›</a:t>
            </a:fld>
            <a:endParaRPr kumimoji="0" lang="zh-CN" altLang="en-US" sz="75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124701" y="6540500"/>
            <a:ext cx="2778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p:nvSpPr>
        <p:spPr bwMode="auto">
          <a:xfrm>
            <a:off x="7378700" y="6532565"/>
            <a:ext cx="1370013" cy="265457"/>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 CLIENTS</a:t>
            </a:r>
          </a:p>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 SERVICE</a:t>
            </a:r>
          </a:p>
        </p:txBody>
      </p:sp>
      <p:sp>
        <p:nvSpPr>
          <p:cNvPr id="1032" name="Rectangle 38"/>
          <p:cNvSpPr>
            <a:spLocks noChangeArrowheads="1"/>
          </p:cNvSpPr>
          <p:nvPr/>
        </p:nvSpPr>
        <p:spPr bwMode="auto">
          <a:xfrm>
            <a:off x="1" y="6524625"/>
            <a:ext cx="2195513"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ransition>
    <p:wipe dir="r"/>
  </p:transition>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har char="•"/>
        <a:defRPr sz="2400" kern="1200">
          <a:solidFill>
            <a:srgbClr val="777777"/>
          </a:solidFill>
          <a:latin typeface="+mn-lt"/>
          <a:ea typeface="+mn-ea"/>
          <a:cs typeface="+mn-cs"/>
        </a:defRPr>
      </a:lvl1pPr>
      <a:lvl2pPr marL="557530" indent="-214630"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1DF3E94-B1DE-4DB0-B817-89FF325CCA67}" type="datetimeFigureOut">
              <a:rPr lang="zh-CN" altLang="en-US" smtClean="0"/>
              <a:t>2019/8/13</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D17DF4-8C7B-410F-9BA1-699A539638B1}"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23.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3.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3.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5.xml"/><Relationship Id="rId1" Type="http://schemas.openxmlformats.org/officeDocument/2006/relationships/themeOverride" Target="../theme/themeOverride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3.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1819737" y="2221925"/>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黑体" panose="02010609060101010101" pitchFamily="49" charset="-122"/>
                <a:ea typeface="黑体" panose="02010609060101010101" pitchFamily="49" charset="-122"/>
              </a:rPr>
              <a:t>『</a:t>
            </a:r>
            <a:r>
              <a:rPr lang="zh-CN" altLang="en-US" sz="2800" dirty="0">
                <a:solidFill>
                  <a:srgbClr val="CC0000"/>
                </a:solidFill>
                <a:ea typeface="黑体" panose="02010609060101010101" pitchFamily="49" charset="-122"/>
              </a:rPr>
              <a:t>融客</a:t>
            </a:r>
            <a:r>
              <a:rPr lang="zh-CN" altLang="en-US" sz="2800" dirty="0">
                <a:solidFill>
                  <a:srgbClr val="CC0000"/>
                </a:solidFill>
                <a:latin typeface="黑体" panose="02010609060101010101" pitchFamily="49" charset="-122"/>
                <a:ea typeface="黑体" panose="02010609060101010101" pitchFamily="49" charset="-122"/>
              </a:rPr>
              <a:t>月报</a:t>
            </a:r>
            <a:r>
              <a:rPr lang="en-US" altLang="zh-CN" sz="2800" dirty="0">
                <a:solidFill>
                  <a:srgbClr val="CC0000"/>
                </a:solidFill>
                <a:latin typeface="黑体" panose="02010609060101010101" pitchFamily="49" charset="-122"/>
                <a:ea typeface="黑体" panose="02010609060101010101" pitchFamily="49" charset="-122"/>
              </a:rPr>
              <a:t>』</a:t>
            </a:r>
            <a:endParaRPr lang="zh-CN" altLang="en-US" sz="2800" dirty="0">
              <a:solidFill>
                <a:srgbClr val="CC0000"/>
              </a:solidFill>
              <a:latin typeface="黑体" panose="02010609060101010101" pitchFamily="49" charset="-122"/>
              <a:ea typeface="黑体" panose="02010609060101010101" pitchFamily="49" charset="-122"/>
            </a:endParaRPr>
          </a:p>
        </p:txBody>
      </p:sp>
      <p:sp>
        <p:nvSpPr>
          <p:cNvPr id="5" name="Text Box 6"/>
          <p:cNvSpPr txBox="1">
            <a:spLocks noChangeArrowheads="1"/>
          </p:cNvSpPr>
          <p:nvPr/>
        </p:nvSpPr>
        <p:spPr bwMode="auto">
          <a:xfrm>
            <a:off x="658830" y="2844225"/>
            <a:ext cx="70564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latin typeface="Times New Roman" panose="02020603050405020304" pitchFamily="18" charset="0"/>
                <a:ea typeface="黑体" panose="02010609060101010101" pitchFamily="49" charset="-122"/>
              </a:rPr>
              <a:t>——</a:t>
            </a:r>
            <a:r>
              <a:rPr lang="zh-CN" altLang="en-US" sz="2800" dirty="0">
                <a:solidFill>
                  <a:srgbClr val="000066"/>
                </a:solidFill>
                <a:latin typeface="Times New Roman" panose="02020603050405020304" pitchFamily="18" charset="0"/>
                <a:ea typeface="黑体" panose="02010609060101010101" pitchFamily="49" charset="-122"/>
              </a:rPr>
              <a:t>私募股权投资市场</a:t>
            </a:r>
            <a:r>
              <a:rPr lang="zh-CN" altLang="en-US" sz="1600" dirty="0">
                <a:solidFill>
                  <a:srgbClr val="000066"/>
                </a:solidFill>
                <a:latin typeface="Times New Roman" panose="02020603050405020304" pitchFamily="18" charset="0"/>
                <a:ea typeface="黑体" panose="02010609060101010101" pitchFamily="49" charset="-122"/>
              </a:rPr>
              <a:t>（</a:t>
            </a:r>
            <a:r>
              <a:rPr lang="en-US" altLang="zh-CN" sz="1600" dirty="0">
                <a:solidFill>
                  <a:srgbClr val="000066"/>
                </a:solidFill>
                <a:latin typeface="Times New Roman" panose="02020603050405020304" pitchFamily="18" charset="0"/>
                <a:ea typeface="黑体" panose="02010609060101010101" pitchFamily="49" charset="-122"/>
              </a:rPr>
              <a:t>2019</a:t>
            </a:r>
            <a:r>
              <a:rPr lang="zh-CN" altLang="en-US" sz="1600" dirty="0">
                <a:solidFill>
                  <a:srgbClr val="000066"/>
                </a:solidFill>
                <a:latin typeface="Times New Roman" panose="02020603050405020304" pitchFamily="18" charset="0"/>
                <a:ea typeface="黑体" panose="02010609060101010101" pitchFamily="49" charset="-122"/>
              </a:rPr>
              <a:t>年</a:t>
            </a:r>
            <a:r>
              <a:rPr lang="en-US" altLang="zh-CN" sz="1600" dirty="0">
                <a:solidFill>
                  <a:srgbClr val="000066"/>
                </a:solidFill>
                <a:latin typeface="Times New Roman" panose="02020603050405020304" pitchFamily="18" charset="0"/>
                <a:ea typeface="黑体" panose="02010609060101010101" pitchFamily="49" charset="-122"/>
              </a:rPr>
              <a:t>7</a:t>
            </a:r>
            <a:r>
              <a:rPr lang="zh-CN" altLang="en-US" sz="1600" dirty="0">
                <a:solidFill>
                  <a:srgbClr val="000066"/>
                </a:solidFill>
                <a:latin typeface="Times New Roman" panose="02020603050405020304" pitchFamily="18" charset="0"/>
                <a:ea typeface="黑体" panose="02010609060101010101" pitchFamily="49" charset="-122"/>
              </a:rPr>
              <a:t>月）</a:t>
            </a:r>
          </a:p>
        </p:txBody>
      </p:sp>
    </p:spTree>
  </p:cSld>
  <p:clrMapOvr>
    <a:overrideClrMapping bg1="lt1" tx1="dk1" bg2="lt2" tx2="dk2" accent1="accent1" accent2="accent2" accent3="accent3" accent4="accent4" accent5="accent5" accent6="accent6" hlink="hlink" folHlink="folHlink"/>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09495" y="1046350"/>
            <a:ext cx="2468118" cy="369870"/>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情况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p:cNvSpPr txBox="1"/>
          <p:nvPr/>
        </p:nvSpPr>
        <p:spPr>
          <a:xfrm>
            <a:off x="642164" y="5115908"/>
            <a:ext cx="7615451" cy="1289905"/>
          </a:xfrm>
          <a:prstGeom prst="rect">
            <a:avLst/>
          </a:prstGeom>
          <a:noFill/>
        </p:spPr>
        <p:txBody>
          <a:bodyPr wrap="square" rtlCol="0">
            <a:spAutoFit/>
          </a:bodyPr>
          <a:lstStyle/>
          <a:p>
            <a:pPr indent="457200" algn="just">
              <a:lnSpc>
                <a:spcPct val="150000"/>
              </a:lnSpc>
            </a:pP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数量较</a:t>
            </a:r>
            <a:r>
              <a:rPr lang="en-US" altLang="zh-CN" sz="1400" dirty="0">
                <a:latin typeface="微软雅黑" panose="020B0503020204020204" pitchFamily="34" charset="-122"/>
                <a:ea typeface="微软雅黑" panose="020B0503020204020204" pitchFamily="34" charset="-122"/>
              </a:rPr>
              <a:t>6</a:t>
            </a:r>
            <a:r>
              <a:rPr lang="zh-CN" altLang="en-US" sz="1400" dirty="0">
                <a:latin typeface="微软雅黑" panose="020B0503020204020204" pitchFamily="34" charset="-122"/>
                <a:ea typeface="微软雅黑" panose="020B0503020204020204" pitchFamily="34" charset="-122"/>
              </a:rPr>
              <a:t>月有所上升，</a:t>
            </a: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月共有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37</a:t>
            </a:r>
            <a:r>
              <a:rPr lang="zh-CN" altLang="en-US" sz="1400" dirty="0">
                <a:latin typeface="微软雅黑" panose="020B0503020204020204" pitchFamily="34" charset="-122"/>
                <a:ea typeface="微软雅黑" panose="020B0503020204020204" pitchFamily="34" charset="-122"/>
              </a:rPr>
              <a:t>家企业成功上市交易，净募集资金</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416.6</a:t>
            </a:r>
            <a:r>
              <a:rPr lang="zh-CN" altLang="en-US" sz="1400" dirty="0">
                <a:latin typeface="微软雅黑" panose="020B0503020204020204" pitchFamily="34" charset="-122"/>
                <a:ea typeface="微软雅黑" panose="020B0503020204020204" pitchFamily="34" charset="-122"/>
              </a:rPr>
              <a:t>亿，其中科创板上市共计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25</a:t>
            </a:r>
            <a:r>
              <a:rPr lang="zh-CN" altLang="en-US" sz="1400" dirty="0">
                <a:latin typeface="微软雅黑" panose="020B0503020204020204" pitchFamily="34" charset="-122"/>
                <a:ea typeface="微软雅黑" panose="020B0503020204020204" pitchFamily="34" charset="-122"/>
              </a:rPr>
              <a:t>家，净募集资金为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338.39</a:t>
            </a:r>
            <a:r>
              <a:rPr lang="zh-CN" altLang="en-US" sz="1400" dirty="0">
                <a:latin typeface="微软雅黑" panose="020B0503020204020204" pitchFamily="34" charset="-122"/>
                <a:ea typeface="微软雅黑" panose="020B0503020204020204" pitchFamily="34" charset="-122"/>
              </a:rPr>
              <a:t>亿，上市退出基金共计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199</a:t>
            </a:r>
            <a:r>
              <a:rPr lang="zh-CN" altLang="en-US" sz="1400" dirty="0">
                <a:latin typeface="微软雅黑" panose="020B0503020204020204" pitchFamily="34" charset="-122"/>
                <a:ea typeface="微软雅黑" panose="020B0503020204020204" pitchFamily="34" charset="-122"/>
              </a:rPr>
              <a:t>支；港股</a:t>
            </a: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月共有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16</a:t>
            </a:r>
            <a:r>
              <a:rPr lang="zh-CN" altLang="en-US" sz="1400" dirty="0">
                <a:latin typeface="微软雅黑" panose="020B0503020204020204" pitchFamily="34" charset="-122"/>
                <a:ea typeface="微软雅黑" panose="020B0503020204020204" pitchFamily="34" charset="-122"/>
              </a:rPr>
              <a:t>家企业上市交易，净募集资金</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125.68</a:t>
            </a:r>
            <a:r>
              <a:rPr lang="zh-CN" altLang="en-US" sz="1400" dirty="0">
                <a:latin typeface="微软雅黑" panose="020B0503020204020204" pitchFamily="34" charset="-122"/>
                <a:ea typeface="微软雅黑" panose="020B0503020204020204" pitchFamily="34" charset="-122"/>
              </a:rPr>
              <a:t>亿港元。</a:t>
            </a:r>
            <a:endParaRPr lang="en-US" altLang="zh-CN" sz="1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altLang="zh-CN"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IPO</a:t>
            </a: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及退出</a:t>
            </a:r>
          </a:p>
        </p:txBody>
      </p:sp>
      <p:pic>
        <p:nvPicPr>
          <p:cNvPr id="7" name="图片 6">
            <a:extLst>
              <a:ext uri="{FF2B5EF4-FFF2-40B4-BE49-F238E27FC236}">
                <a16:creationId xmlns:a16="http://schemas.microsoft.com/office/drawing/2014/main" id="{E0643BE8-D958-4F0C-BB9F-6398A6BF42C6}"/>
              </a:ext>
            </a:extLst>
          </p:cNvPr>
          <p:cNvPicPr>
            <a:picLocks noChangeAspect="1"/>
          </p:cNvPicPr>
          <p:nvPr/>
        </p:nvPicPr>
        <p:blipFill>
          <a:blip r:embed="rId3"/>
          <a:stretch>
            <a:fillRect/>
          </a:stretch>
        </p:blipFill>
        <p:spPr>
          <a:xfrm>
            <a:off x="1381947" y="1679616"/>
            <a:ext cx="6380106" cy="3498768"/>
          </a:xfrm>
          <a:prstGeom prst="rect">
            <a:avLst/>
          </a:prstGeom>
        </p:spPr>
      </p:pic>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269968" y="5276976"/>
            <a:ext cx="6604063" cy="874407"/>
          </a:xfrm>
          <a:prstGeom prst="rect">
            <a:avLst/>
          </a:prstGeom>
          <a:noFill/>
        </p:spPr>
        <p:txBody>
          <a:bodyPr wrap="square" rtlCol="0">
            <a:spAutoFit/>
          </a:bodyPr>
          <a:lstStyle/>
          <a:p>
            <a:pPr algn="just">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月共有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42</a:t>
            </a:r>
            <a:r>
              <a:rPr lang="zh-CN" altLang="en-US" sz="1400" dirty="0">
                <a:latin typeface="微软雅黑" panose="020B0503020204020204" pitchFamily="34" charset="-122"/>
                <a:ea typeface="微软雅黑" panose="020B0503020204020204" pitchFamily="34" charset="-122"/>
              </a:rPr>
              <a:t>个基金产品因标的通过其他方式实现退出，其中</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24</a:t>
            </a:r>
            <a:r>
              <a:rPr lang="zh-CN" altLang="en-US" sz="1400" dirty="0">
                <a:latin typeface="微软雅黑" panose="020B0503020204020204" pitchFamily="34" charset="-122"/>
                <a:ea typeface="微软雅黑" panose="020B0503020204020204" pitchFamily="34" charset="-122"/>
              </a:rPr>
              <a:t>个产品通过</a:t>
            </a:r>
            <a:r>
              <a:rPr lang="en-US" altLang="zh-CN" dirty="0">
                <a:solidFill>
                  <a:srgbClr val="FF0000"/>
                </a:solidFill>
                <a:latin typeface="微软雅黑" panose="020B0503020204020204" pitchFamily="34" charset="-122"/>
                <a:ea typeface="微软雅黑" panose="020B0503020204020204" pitchFamily="34" charset="-122"/>
              </a:rPr>
              <a:t>M&amp;A</a:t>
            </a:r>
            <a:r>
              <a:rPr lang="zh-CN" altLang="en-US" sz="1400" dirty="0">
                <a:latin typeface="微软雅黑" panose="020B0503020204020204" pitchFamily="34" charset="-122"/>
                <a:ea typeface="微软雅黑" panose="020B0503020204020204" pitchFamily="34" charset="-122"/>
              </a:rPr>
              <a:t>途径完成退出，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18</a:t>
            </a:r>
            <a:r>
              <a:rPr lang="zh-CN" altLang="en-US" sz="1400" dirty="0">
                <a:latin typeface="微软雅黑" panose="020B0503020204020204" pitchFamily="34" charset="-122"/>
                <a:ea typeface="微软雅黑" panose="020B0503020204020204" pitchFamily="34" charset="-122"/>
              </a:rPr>
              <a:t>个产品通过</a:t>
            </a:r>
            <a:r>
              <a:rPr lang="zh-CN" altLang="en-US" dirty="0">
                <a:solidFill>
                  <a:srgbClr val="FF0000"/>
                </a:solidFill>
                <a:latin typeface="微软雅黑" panose="020B0503020204020204" pitchFamily="34" charset="-122"/>
                <a:ea typeface="微软雅黑" panose="020B0503020204020204" pitchFamily="34" charset="-122"/>
              </a:rPr>
              <a:t>股权转让</a:t>
            </a:r>
            <a:r>
              <a:rPr lang="zh-CN" altLang="en-US" sz="1400" dirty="0">
                <a:latin typeface="微软雅黑" panose="020B0503020204020204" pitchFamily="34" charset="-122"/>
                <a:ea typeface="微软雅黑" panose="020B0503020204020204" pitchFamily="34" charset="-122"/>
              </a:rPr>
              <a:t>方式退出。较</a:t>
            </a:r>
            <a:r>
              <a:rPr lang="en-US" altLang="zh-CN" sz="1400" dirty="0">
                <a:latin typeface="微软雅黑" panose="020B0503020204020204" pitchFamily="34" charset="-122"/>
                <a:ea typeface="微软雅黑" panose="020B0503020204020204" pitchFamily="34" charset="-122"/>
              </a:rPr>
              <a:t>6</a:t>
            </a:r>
            <a:r>
              <a:rPr lang="zh-CN" altLang="en-US" sz="1400" dirty="0">
                <a:latin typeface="微软雅黑" panose="020B0503020204020204" pitchFamily="34" charset="-122"/>
                <a:ea typeface="微软雅黑" panose="020B0503020204020204" pitchFamily="34" charset="-122"/>
              </a:rPr>
              <a:t>月双双出现下滑。</a:t>
            </a:r>
          </a:p>
        </p:txBody>
      </p:sp>
      <p:grpSp>
        <p:nvGrpSpPr>
          <p:cNvPr id="4" name="组合 3"/>
          <p:cNvGrpSpPr/>
          <p:nvPr/>
        </p:nvGrpSpPr>
        <p:grpSpPr>
          <a:xfrm>
            <a:off x="486540" y="1086953"/>
            <a:ext cx="2468118" cy="36987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基金退出情况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其他退出情况</a:t>
            </a:r>
          </a:p>
        </p:txBody>
      </p:sp>
      <p:graphicFrame>
        <p:nvGraphicFramePr>
          <p:cNvPr id="10" name="图表 9">
            <a:extLst>
              <a:ext uri="{FF2B5EF4-FFF2-40B4-BE49-F238E27FC236}">
                <a16:creationId xmlns:a16="http://schemas.microsoft.com/office/drawing/2014/main" id="{AA35AE95-2981-42BE-A9AE-23EED1C87273}"/>
              </a:ext>
            </a:extLst>
          </p:cNvPr>
          <p:cNvGraphicFramePr>
            <a:graphicFrameLocks/>
          </p:cNvGraphicFramePr>
          <p:nvPr>
            <p:extLst>
              <p:ext uri="{D42A27DB-BD31-4B8C-83A1-F6EECF244321}">
                <p14:modId xmlns:p14="http://schemas.microsoft.com/office/powerpoint/2010/main" val="2175222320"/>
              </p:ext>
            </p:extLst>
          </p:nvPr>
        </p:nvGraphicFramePr>
        <p:xfrm>
          <a:off x="4746430" y="1983512"/>
          <a:ext cx="4397570" cy="2965195"/>
        </p:xfrm>
        <a:graphic>
          <a:graphicData uri="http://schemas.openxmlformats.org/drawingml/2006/chart">
            <c:chart xmlns:c="http://schemas.openxmlformats.org/drawingml/2006/chart" xmlns:r="http://schemas.openxmlformats.org/officeDocument/2006/relationships" r:id="rId3"/>
          </a:graphicData>
        </a:graphic>
      </p:graphicFrame>
      <p:pic>
        <p:nvPicPr>
          <p:cNvPr id="2" name="图片 1">
            <a:extLst>
              <a:ext uri="{FF2B5EF4-FFF2-40B4-BE49-F238E27FC236}">
                <a16:creationId xmlns:a16="http://schemas.microsoft.com/office/drawing/2014/main" id="{93FE9528-658F-492A-B0FE-471E54AFABEA}"/>
              </a:ext>
            </a:extLst>
          </p:cNvPr>
          <p:cNvPicPr>
            <a:picLocks noChangeAspect="1"/>
          </p:cNvPicPr>
          <p:nvPr/>
        </p:nvPicPr>
        <p:blipFill>
          <a:blip r:embed="rId4"/>
          <a:stretch>
            <a:fillRect/>
          </a:stretch>
        </p:blipFill>
        <p:spPr>
          <a:xfrm>
            <a:off x="335090" y="2132078"/>
            <a:ext cx="5122840" cy="2593843"/>
          </a:xfrm>
          <a:prstGeom prst="rect">
            <a:avLst/>
          </a:prstGeom>
        </p:spPr>
      </p:pic>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30414" y="1100636"/>
            <a:ext cx="2975493" cy="36987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并购</a:t>
            </a:r>
          </a:p>
        </p:txBody>
      </p:sp>
      <p:sp>
        <p:nvSpPr>
          <p:cNvPr id="11" name="文本框 10"/>
          <p:cNvSpPr txBox="1"/>
          <p:nvPr/>
        </p:nvSpPr>
        <p:spPr>
          <a:xfrm>
            <a:off x="783592" y="4976688"/>
            <a:ext cx="7576813" cy="1289905"/>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月上市公司对非上市公司的并购事件共计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134</a:t>
            </a:r>
            <a:r>
              <a:rPr lang="zh-CN" altLang="en-US" sz="1400" dirty="0">
                <a:latin typeface="微软雅黑" panose="020B0503020204020204" pitchFamily="34" charset="-122"/>
                <a:ea typeface="微软雅黑" panose="020B0503020204020204" pitchFamily="34" charset="-122"/>
              </a:rPr>
              <a:t>起，涉及规模总计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470.46</a:t>
            </a:r>
            <a:r>
              <a:rPr lang="zh-CN" altLang="en-US" sz="1400" dirty="0">
                <a:latin typeface="微软雅黑" panose="020B0503020204020204" pitchFamily="34" charset="-122"/>
                <a:ea typeface="微软雅黑" panose="020B0503020204020204" pitchFamily="34" charset="-122"/>
              </a:rPr>
              <a:t>亿元人民币，其中，董事会预案的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91</a:t>
            </a:r>
            <a:r>
              <a:rPr lang="zh-CN" altLang="en-US" sz="1400" dirty="0">
                <a:latin typeface="微软雅黑" panose="020B0503020204020204" pitchFamily="34" charset="-122"/>
                <a:ea typeface="微软雅黑" panose="020B0503020204020204" pitchFamily="34" charset="-122"/>
              </a:rPr>
              <a:t>家，进行中的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a:t>
            </a:r>
            <a:r>
              <a:rPr lang="zh-CN" altLang="en-US" sz="1400" dirty="0">
                <a:latin typeface="微软雅黑" panose="020B0503020204020204" pitchFamily="34" charset="-122"/>
                <a:ea typeface="微软雅黑" panose="020B0503020204020204" pitchFamily="34" charset="-122"/>
              </a:rPr>
              <a:t>家，达成转让意向的有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a:t>
            </a:r>
            <a:r>
              <a:rPr lang="zh-CN" altLang="en-US" sz="1400" dirty="0">
                <a:latin typeface="微软雅黑" panose="020B0503020204020204" pitchFamily="34" charset="-122"/>
                <a:ea typeface="微软雅黑" panose="020B0503020204020204" pitchFamily="34" charset="-122"/>
              </a:rPr>
              <a:t>家，已经签署转让协议的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26</a:t>
            </a:r>
            <a:r>
              <a:rPr lang="zh-CN" altLang="en-US" sz="1400" dirty="0">
                <a:latin typeface="微软雅黑" panose="020B0503020204020204" pitchFamily="34" charset="-122"/>
                <a:ea typeface="微软雅黑" panose="020B0503020204020204" pitchFamily="34" charset="-122"/>
              </a:rPr>
              <a:t>家，股东大会通过的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11</a:t>
            </a:r>
            <a:r>
              <a:rPr lang="zh-CN" altLang="en-US" sz="1400" dirty="0">
                <a:latin typeface="微软雅黑" panose="020B0503020204020204" pitchFamily="34" charset="-122"/>
                <a:ea typeface="微软雅黑" panose="020B0503020204020204" pitchFamily="34" charset="-122"/>
              </a:rPr>
              <a:t>家。</a:t>
            </a:r>
          </a:p>
        </p:txBody>
      </p:sp>
      <p:graphicFrame>
        <p:nvGraphicFramePr>
          <p:cNvPr id="7" name="表格 6"/>
          <p:cNvGraphicFramePr/>
          <p:nvPr>
            <p:extLst>
              <p:ext uri="{D42A27DB-BD31-4B8C-83A1-F6EECF244321}">
                <p14:modId xmlns:p14="http://schemas.microsoft.com/office/powerpoint/2010/main" val="588132453"/>
              </p:ext>
            </p:extLst>
          </p:nvPr>
        </p:nvGraphicFramePr>
        <p:xfrm>
          <a:off x="908819" y="1636777"/>
          <a:ext cx="7326361" cy="3128923"/>
        </p:xfrm>
        <a:graphic>
          <a:graphicData uri="http://schemas.openxmlformats.org/drawingml/2006/table">
            <a:tbl>
              <a:tblPr firstRow="1" bandRow="1">
                <a:tableStyleId>{21E4AEA4-8DFA-4A89-87EB-49C32662AFE0}</a:tableStyleId>
              </a:tblPr>
              <a:tblGrid>
                <a:gridCol w="2565925">
                  <a:extLst>
                    <a:ext uri="{9D8B030D-6E8A-4147-A177-3AD203B41FA5}">
                      <a16:colId xmlns:a16="http://schemas.microsoft.com/office/drawing/2014/main" val="20000"/>
                    </a:ext>
                  </a:extLst>
                </a:gridCol>
                <a:gridCol w="1850419">
                  <a:extLst>
                    <a:ext uri="{9D8B030D-6E8A-4147-A177-3AD203B41FA5}">
                      <a16:colId xmlns:a16="http://schemas.microsoft.com/office/drawing/2014/main" val="20001"/>
                    </a:ext>
                  </a:extLst>
                </a:gridCol>
                <a:gridCol w="2910017">
                  <a:extLst>
                    <a:ext uri="{9D8B030D-6E8A-4147-A177-3AD203B41FA5}">
                      <a16:colId xmlns:a16="http://schemas.microsoft.com/office/drawing/2014/main" val="20002"/>
                    </a:ext>
                  </a:extLst>
                </a:gridCol>
              </a:tblGrid>
              <a:tr h="446989">
                <a:tc>
                  <a:txBody>
                    <a:bodyPr/>
                    <a:lstStyle/>
                    <a:p>
                      <a:pPr indent="0" algn="ctr">
                        <a:buNone/>
                      </a:pPr>
                      <a:r>
                        <a:rPr lang="zh-CN" sz="1600" dirty="0">
                          <a:latin typeface="微软雅黑" panose="020B0503020204020204" pitchFamily="34" charset="-122"/>
                          <a:ea typeface="微软雅黑" panose="020B0503020204020204" pitchFamily="34" charset="-122"/>
                        </a:rPr>
                        <a:t>交易状态</a:t>
                      </a:r>
                      <a:endParaRPr lang="en-US" altLang="en-US" sz="1600" b="1" dirty="0">
                        <a:solidFill>
                          <a:srgbClr val="FFFFFF"/>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zh-CN" sz="1600" dirty="0">
                          <a:latin typeface="微软雅黑" panose="020B0503020204020204" pitchFamily="34" charset="-122"/>
                          <a:ea typeface="微软雅黑" panose="020B0503020204020204" pitchFamily="34" charset="-122"/>
                        </a:rPr>
                        <a:t>数量</a:t>
                      </a:r>
                      <a:endParaRPr lang="en-US" altLang="en-US" sz="1600" b="1" dirty="0">
                        <a:solidFill>
                          <a:srgbClr val="FFFFFF"/>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zh-CN" sz="1600" dirty="0">
                          <a:latin typeface="微软雅黑" panose="020B0503020204020204" pitchFamily="34" charset="-122"/>
                          <a:ea typeface="微软雅黑" panose="020B0503020204020204" pitchFamily="34" charset="-122"/>
                        </a:rPr>
                        <a:t>金额总计(亿元）</a:t>
                      </a:r>
                      <a:endParaRPr lang="en-US" altLang="en-US" sz="1600" b="1" dirty="0">
                        <a:solidFill>
                          <a:srgbClr val="FFFFFF"/>
                        </a:solidFill>
                        <a:latin typeface="微软雅黑" panose="020B0503020204020204" pitchFamily="34" charset="-122"/>
                        <a:ea typeface="微软雅黑" panose="020B0503020204020204" pitchFamily="34" charset="-122"/>
                      </a:endParaRPr>
                    </a:p>
                  </a:txBody>
                  <a:tcPr marL="12700" marR="12700" marT="12700" anchor="ctr"/>
                </a:tc>
                <a:extLst>
                  <a:ext uri="{0D108BD9-81ED-4DB2-BD59-A6C34878D82A}">
                    <a16:rowId xmlns:a16="http://schemas.microsoft.com/office/drawing/2014/main" val="10000"/>
                  </a:ext>
                </a:extLst>
              </a:tr>
              <a:tr h="446989">
                <a:tc>
                  <a:txBody>
                    <a:bodyPr/>
                    <a:lstStyle/>
                    <a:p>
                      <a:pPr indent="0" algn="ctr">
                        <a:buNone/>
                      </a:pPr>
                      <a:r>
                        <a:rPr lang="zh-CN" sz="1400" dirty="0">
                          <a:latin typeface="微软雅黑" panose="020B0503020204020204" pitchFamily="34" charset="-122"/>
                          <a:ea typeface="微软雅黑" panose="020B0503020204020204" pitchFamily="34" charset="-122"/>
                        </a:rPr>
                        <a:t>董事会预案</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en-US" sz="1400" dirty="0">
                          <a:latin typeface="微软雅黑" panose="020B0503020204020204" pitchFamily="34" charset="-122"/>
                          <a:ea typeface="微软雅黑" panose="020B0503020204020204" pitchFamily="34" charset="-122"/>
                        </a:rPr>
                        <a:t>91</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en-US" sz="1400" dirty="0">
                          <a:latin typeface="微软雅黑" panose="020B0503020204020204" pitchFamily="34" charset="-122"/>
                          <a:ea typeface="微软雅黑" panose="020B0503020204020204" pitchFamily="34" charset="-122"/>
                        </a:rPr>
                        <a:t>327.97</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extLst>
                  <a:ext uri="{0D108BD9-81ED-4DB2-BD59-A6C34878D82A}">
                    <a16:rowId xmlns:a16="http://schemas.microsoft.com/office/drawing/2014/main" val="10001"/>
                  </a:ext>
                </a:extLst>
              </a:tr>
              <a:tr h="446989">
                <a:tc>
                  <a:txBody>
                    <a:bodyPr/>
                    <a:lstStyle/>
                    <a:p>
                      <a:pPr indent="0" algn="ctr">
                        <a:buNone/>
                      </a:pPr>
                      <a:r>
                        <a:rPr lang="zh-CN" sz="1400" dirty="0">
                          <a:latin typeface="微软雅黑" panose="020B0503020204020204" pitchFamily="34" charset="-122"/>
                          <a:ea typeface="微软雅黑" panose="020B0503020204020204" pitchFamily="34" charset="-122"/>
                        </a:rPr>
                        <a:t>进行中</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en-US" sz="1400" dirty="0">
                          <a:latin typeface="微软雅黑" panose="020B0503020204020204" pitchFamily="34" charset="-122"/>
                          <a:ea typeface="微软雅黑" panose="020B0503020204020204" pitchFamily="34" charset="-122"/>
                        </a:rPr>
                        <a:t>5</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en-US" sz="1400" dirty="0">
                          <a:latin typeface="微软雅黑" panose="020B0503020204020204" pitchFamily="34" charset="-122"/>
                          <a:ea typeface="微软雅黑" panose="020B0503020204020204" pitchFamily="34" charset="-122"/>
                        </a:rPr>
                        <a:t>20.95</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extLst>
                  <a:ext uri="{0D108BD9-81ED-4DB2-BD59-A6C34878D82A}">
                    <a16:rowId xmlns:a16="http://schemas.microsoft.com/office/drawing/2014/main" val="10002"/>
                  </a:ext>
                </a:extLst>
              </a:tr>
              <a:tr h="446989">
                <a:tc>
                  <a:txBody>
                    <a:bodyPr/>
                    <a:lstStyle/>
                    <a:p>
                      <a:pPr indent="0" algn="ctr">
                        <a:buNone/>
                      </a:pPr>
                      <a:r>
                        <a:rPr lang="zh-CN" sz="1400">
                          <a:latin typeface="微软雅黑" panose="020B0503020204020204" pitchFamily="34" charset="-122"/>
                          <a:ea typeface="微软雅黑" panose="020B0503020204020204" pitchFamily="34" charset="-122"/>
                        </a:rPr>
                        <a:t>达成转让意向</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en-US" sz="1400" dirty="0">
                          <a:latin typeface="微软雅黑" panose="020B0503020204020204" pitchFamily="34" charset="-122"/>
                          <a:ea typeface="微软雅黑" panose="020B0503020204020204" pitchFamily="34" charset="-122"/>
                        </a:rPr>
                        <a:t>1</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en-US" sz="1400" dirty="0">
                          <a:latin typeface="微软雅黑" panose="020B0503020204020204" pitchFamily="34" charset="-122"/>
                          <a:ea typeface="微软雅黑" panose="020B0503020204020204" pitchFamily="34" charset="-122"/>
                        </a:rPr>
                        <a:t>7.08</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extLst>
                  <a:ext uri="{0D108BD9-81ED-4DB2-BD59-A6C34878D82A}">
                    <a16:rowId xmlns:a16="http://schemas.microsoft.com/office/drawing/2014/main" val="10003"/>
                  </a:ext>
                </a:extLst>
              </a:tr>
              <a:tr h="446989">
                <a:tc>
                  <a:txBody>
                    <a:bodyPr/>
                    <a:lstStyle/>
                    <a:p>
                      <a:pPr indent="0" algn="ctr">
                        <a:buNone/>
                      </a:pPr>
                      <a:r>
                        <a:rPr lang="zh-CN" sz="1400">
                          <a:latin typeface="微软雅黑" panose="020B0503020204020204" pitchFamily="34" charset="-122"/>
                          <a:ea typeface="微软雅黑" panose="020B0503020204020204" pitchFamily="34" charset="-122"/>
                        </a:rPr>
                        <a:t>签署转让协议</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en-US" sz="1400" dirty="0">
                          <a:latin typeface="微软雅黑" panose="020B0503020204020204" pitchFamily="34" charset="-122"/>
                          <a:ea typeface="微软雅黑" panose="020B0503020204020204" pitchFamily="34" charset="-122"/>
                        </a:rPr>
                        <a:t>26</a:t>
                      </a:r>
                      <a:endParaRPr 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en-US" sz="1400" dirty="0">
                          <a:latin typeface="微软雅黑" panose="020B0503020204020204" pitchFamily="34" charset="-122"/>
                          <a:ea typeface="微软雅黑" panose="020B0503020204020204" pitchFamily="34" charset="-122"/>
                        </a:rPr>
                        <a:t>69.92</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extLst>
                  <a:ext uri="{0D108BD9-81ED-4DB2-BD59-A6C34878D82A}">
                    <a16:rowId xmlns:a16="http://schemas.microsoft.com/office/drawing/2014/main" val="10004"/>
                  </a:ext>
                </a:extLst>
              </a:tr>
              <a:tr h="446989">
                <a:tc>
                  <a:txBody>
                    <a:bodyPr/>
                    <a:lstStyle/>
                    <a:p>
                      <a:pPr indent="0" algn="ctr">
                        <a:buNone/>
                      </a:pPr>
                      <a:r>
                        <a:rPr lang="zh-CN" sz="1400" dirty="0">
                          <a:latin typeface="微软雅黑" panose="020B0503020204020204" pitchFamily="34" charset="-122"/>
                          <a:ea typeface="微软雅黑" panose="020B0503020204020204" pitchFamily="34" charset="-122"/>
                        </a:rPr>
                        <a:t>股东大会通过</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en-US" sz="1400" dirty="0">
                          <a:latin typeface="微软雅黑" panose="020B0503020204020204" pitchFamily="34" charset="-122"/>
                          <a:ea typeface="微软雅黑" panose="020B0503020204020204" pitchFamily="34" charset="-122"/>
                        </a:rPr>
                        <a:t>11</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en-US" sz="1400" dirty="0">
                          <a:latin typeface="微软雅黑" panose="020B0503020204020204" pitchFamily="34" charset="-122"/>
                          <a:ea typeface="微软雅黑" panose="020B0503020204020204" pitchFamily="34" charset="-122"/>
                        </a:rPr>
                        <a:t>44.59</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extLst>
                  <a:ext uri="{0D108BD9-81ED-4DB2-BD59-A6C34878D82A}">
                    <a16:rowId xmlns:a16="http://schemas.microsoft.com/office/drawing/2014/main" val="10005"/>
                  </a:ext>
                </a:extLst>
              </a:tr>
              <a:tr h="446989">
                <a:tc>
                  <a:txBody>
                    <a:bodyPr/>
                    <a:lstStyle/>
                    <a:p>
                      <a:pPr indent="0" algn="ctr">
                        <a:buNone/>
                      </a:pPr>
                      <a:r>
                        <a:rPr lang="zh-CN" sz="1400">
                          <a:latin typeface="微软雅黑" panose="020B0503020204020204" pitchFamily="34" charset="-122"/>
                          <a:ea typeface="微软雅黑" panose="020B0503020204020204" pitchFamily="34" charset="-122"/>
                        </a:rPr>
                        <a:t>合计</a:t>
                      </a: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en-US" sz="1400" dirty="0">
                          <a:latin typeface="微软雅黑" panose="020B0503020204020204" pitchFamily="34" charset="-122"/>
                          <a:ea typeface="微软雅黑" panose="020B0503020204020204" pitchFamily="34" charset="-122"/>
                        </a:rPr>
                        <a:t>134</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en-US" sz="1400" dirty="0">
                          <a:latin typeface="微软雅黑" panose="020B0503020204020204" pitchFamily="34" charset="-122"/>
                          <a:ea typeface="微软雅黑" panose="020B0503020204020204" pitchFamily="34" charset="-122"/>
                        </a:rPr>
                        <a:t>470.46</a:t>
                      </a:r>
                      <a:endParaRPr 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extLst>
                  <a:ext uri="{0D108BD9-81ED-4DB2-BD59-A6C34878D82A}">
                    <a16:rowId xmlns:a16="http://schemas.microsoft.com/office/drawing/2014/main" val="10006"/>
                  </a:ext>
                </a:extLst>
              </a:tr>
            </a:tbl>
          </a:graphicData>
        </a:graphic>
      </p:graphicFrame>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68330" y="1172923"/>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上市公司并购非上市公司规模前五</a:t>
            </a:r>
          </a:p>
        </p:txBody>
      </p:sp>
      <p:graphicFrame>
        <p:nvGraphicFramePr>
          <p:cNvPr id="2" name="表格 1"/>
          <p:cNvGraphicFramePr/>
          <p:nvPr>
            <p:extLst>
              <p:ext uri="{D42A27DB-BD31-4B8C-83A1-F6EECF244321}">
                <p14:modId xmlns:p14="http://schemas.microsoft.com/office/powerpoint/2010/main" val="986704389"/>
              </p:ext>
            </p:extLst>
          </p:nvPr>
        </p:nvGraphicFramePr>
        <p:xfrm>
          <a:off x="377762" y="1819654"/>
          <a:ext cx="8388476" cy="3739895"/>
        </p:xfrm>
        <a:graphic>
          <a:graphicData uri="http://schemas.openxmlformats.org/drawingml/2006/table">
            <a:tbl>
              <a:tblPr firstRow="1" bandRow="1">
                <a:tableStyleId>{21E4AEA4-8DFA-4A89-87EB-49C32662AFE0}</a:tableStyleId>
              </a:tblPr>
              <a:tblGrid>
                <a:gridCol w="1269563">
                  <a:extLst>
                    <a:ext uri="{9D8B030D-6E8A-4147-A177-3AD203B41FA5}">
                      <a16:colId xmlns:a16="http://schemas.microsoft.com/office/drawing/2014/main" val="20000"/>
                    </a:ext>
                  </a:extLst>
                </a:gridCol>
                <a:gridCol w="2126129">
                  <a:extLst>
                    <a:ext uri="{9D8B030D-6E8A-4147-A177-3AD203B41FA5}">
                      <a16:colId xmlns:a16="http://schemas.microsoft.com/office/drawing/2014/main" val="20001"/>
                    </a:ext>
                  </a:extLst>
                </a:gridCol>
                <a:gridCol w="2238604">
                  <a:extLst>
                    <a:ext uri="{9D8B030D-6E8A-4147-A177-3AD203B41FA5}">
                      <a16:colId xmlns:a16="http://schemas.microsoft.com/office/drawing/2014/main" val="20002"/>
                    </a:ext>
                  </a:extLst>
                </a:gridCol>
                <a:gridCol w="1484617">
                  <a:extLst>
                    <a:ext uri="{9D8B030D-6E8A-4147-A177-3AD203B41FA5}">
                      <a16:colId xmlns:a16="http://schemas.microsoft.com/office/drawing/2014/main" val="20003"/>
                    </a:ext>
                  </a:extLst>
                </a:gridCol>
                <a:gridCol w="1269563">
                  <a:extLst>
                    <a:ext uri="{9D8B030D-6E8A-4147-A177-3AD203B41FA5}">
                      <a16:colId xmlns:a16="http://schemas.microsoft.com/office/drawing/2014/main" val="20004"/>
                    </a:ext>
                  </a:extLst>
                </a:gridCol>
              </a:tblGrid>
              <a:tr h="784443">
                <a:tc>
                  <a:txBody>
                    <a:bodyPr/>
                    <a:lstStyle/>
                    <a:p>
                      <a:pPr indent="0" algn="ctr">
                        <a:buNone/>
                      </a:pPr>
                      <a:r>
                        <a:rPr lang="zh-CN" sz="1400" dirty="0">
                          <a:latin typeface="微软雅黑" panose="020B0503020204020204" pitchFamily="34" charset="-122"/>
                          <a:ea typeface="微软雅黑" panose="020B0503020204020204" pitchFamily="34" charset="-122"/>
                        </a:rPr>
                        <a:t>日期</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zh-CN" sz="1400" dirty="0">
                          <a:latin typeface="微软雅黑" panose="020B0503020204020204" pitchFamily="34" charset="-122"/>
                          <a:ea typeface="微软雅黑" panose="020B0503020204020204" pitchFamily="34" charset="-122"/>
                        </a:rPr>
                        <a:t>标的企业</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zh-CN" sz="1400" dirty="0">
                          <a:latin typeface="微软雅黑" panose="020B0503020204020204" pitchFamily="34" charset="-122"/>
                          <a:ea typeface="微软雅黑" panose="020B0503020204020204" pitchFamily="34" charset="-122"/>
                        </a:rPr>
                        <a:t>购买方</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zh-CN" sz="1400" dirty="0">
                          <a:latin typeface="微软雅黑" panose="020B0503020204020204" pitchFamily="34" charset="-122"/>
                          <a:ea typeface="微软雅黑" panose="020B0503020204020204" pitchFamily="34" charset="-122"/>
                        </a:rPr>
                        <a:t>金额</a:t>
                      </a:r>
                      <a:endParaRPr lang="en-US" altLang="zh-CN" sz="1400" dirty="0">
                        <a:latin typeface="微软雅黑" panose="020B0503020204020204" pitchFamily="34" charset="-122"/>
                        <a:ea typeface="微软雅黑" panose="020B0503020204020204" pitchFamily="34" charset="-122"/>
                      </a:endParaRPr>
                    </a:p>
                    <a:p>
                      <a:pPr indent="0" algn="ctr">
                        <a:buNone/>
                      </a:pPr>
                      <a:r>
                        <a:rPr lang="zh-CN" altLang="en-US" sz="1400" dirty="0">
                          <a:latin typeface="微软雅黑" panose="020B0503020204020204" pitchFamily="34" charset="-122"/>
                          <a:ea typeface="微软雅黑" panose="020B0503020204020204" pitchFamily="34" charset="-122"/>
                        </a:rPr>
                        <a:t>（亿元）</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tc>
                  <a:txBody>
                    <a:bodyPr/>
                    <a:lstStyle/>
                    <a:p>
                      <a:pPr indent="0" algn="ctr">
                        <a:buNone/>
                      </a:pPr>
                      <a:r>
                        <a:rPr lang="zh-CN" sz="1400" dirty="0">
                          <a:latin typeface="微软雅黑" panose="020B0503020204020204" pitchFamily="34" charset="-122"/>
                          <a:ea typeface="微软雅黑" panose="020B0503020204020204" pitchFamily="34" charset="-122"/>
                        </a:rPr>
                        <a:t>进行状态</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tc>
                <a:extLst>
                  <a:ext uri="{0D108BD9-81ED-4DB2-BD59-A6C34878D82A}">
                    <a16:rowId xmlns:a16="http://schemas.microsoft.com/office/drawing/2014/main" val="10000"/>
                  </a:ext>
                </a:extLst>
              </a:tr>
              <a:tr h="482022">
                <a:tc>
                  <a:txBody>
                    <a:bodyPr/>
                    <a:lstStyle/>
                    <a:p>
                      <a:pPr marL="0" indent="0" algn="ctr" defTabSz="685800" rtl="0" eaLnBrk="1" fontAlgn="ctr" latinLnBrk="0" hangingPunct="1">
                        <a:buNone/>
                      </a:pPr>
                      <a:r>
                        <a:rPr lang="en-US" altLang="zh-CN" sz="1400" kern="1200" dirty="0">
                          <a:latin typeface="微软雅黑" panose="020B0503020204020204" pitchFamily="34" charset="-122"/>
                          <a:ea typeface="微软雅黑" panose="020B0503020204020204" pitchFamily="34" charset="-122"/>
                        </a:rPr>
                        <a:t>2019-07-16</a:t>
                      </a:r>
                      <a:endParaRPr lang="en-US" altLang="zh-CN"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zh-CN" altLang="en-US" sz="1400" kern="1200" dirty="0">
                          <a:latin typeface="微软雅黑" panose="020B0503020204020204" pitchFamily="34" charset="-122"/>
                          <a:ea typeface="微软雅黑" panose="020B0503020204020204" pitchFamily="34" charset="-122"/>
                        </a:rPr>
                        <a:t>单船公司</a:t>
                      </a:r>
                      <a:r>
                        <a:rPr lang="en-US" altLang="zh-CN" sz="1400" kern="1200" dirty="0">
                          <a:latin typeface="微软雅黑" panose="020B0503020204020204" pitchFamily="34" charset="-122"/>
                          <a:ea typeface="微软雅黑" panose="020B0503020204020204" pitchFamily="34" charset="-122"/>
                        </a:rPr>
                        <a:t>100%</a:t>
                      </a:r>
                      <a:r>
                        <a:rPr lang="zh-CN" altLang="en-US" sz="1400" kern="1200" dirty="0">
                          <a:latin typeface="微软雅黑" panose="020B0503020204020204" pitchFamily="34" charset="-122"/>
                          <a:ea typeface="微软雅黑" panose="020B0503020204020204" pitchFamily="34" charset="-122"/>
                        </a:rPr>
                        <a:t>股权</a:t>
                      </a:r>
                      <a:endParaRPr lang="zh-CN" altLang="en-US"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zh-CN" altLang="en-US" sz="1400" kern="1200" dirty="0">
                          <a:latin typeface="微软雅黑" panose="020B0503020204020204" pitchFamily="34" charset="-122"/>
                          <a:ea typeface="微软雅黑" panose="020B0503020204020204" pitchFamily="34" charset="-122"/>
                        </a:rPr>
                        <a:t>潜能恒信</a:t>
                      </a:r>
                      <a:r>
                        <a:rPr lang="en-US" altLang="zh-CN" sz="1400" kern="1200" dirty="0">
                          <a:latin typeface="微软雅黑" panose="020B0503020204020204" pitchFamily="34" charset="-122"/>
                          <a:ea typeface="微软雅黑" panose="020B0503020204020204" pitchFamily="34" charset="-122"/>
                        </a:rPr>
                        <a:t>(300191.</a:t>
                      </a:r>
                      <a:r>
                        <a:rPr lang="en-US" sz="1400" kern="1200" dirty="0">
                          <a:latin typeface="微软雅黑" panose="020B0503020204020204" pitchFamily="34" charset="-122"/>
                          <a:ea typeface="微软雅黑" panose="020B0503020204020204" pitchFamily="34" charset="-122"/>
                        </a:rPr>
                        <a:t>SZ)</a:t>
                      </a:r>
                      <a:endParaRPr lang="en-US"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en-US" altLang="zh-CN" sz="1400" kern="1200" dirty="0">
                          <a:latin typeface="微软雅黑" panose="020B0503020204020204" pitchFamily="34" charset="-122"/>
                          <a:ea typeface="微软雅黑" panose="020B0503020204020204" pitchFamily="34" charset="-122"/>
                        </a:rPr>
                        <a:t>15</a:t>
                      </a:r>
                      <a:endParaRPr lang="en-US" altLang="zh-CN"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zh-CN" altLang="en-US" sz="1400" kern="1200">
                          <a:latin typeface="微软雅黑" panose="020B0503020204020204" pitchFamily="34" charset="-122"/>
                          <a:ea typeface="微软雅黑" panose="020B0503020204020204" pitchFamily="34" charset="-122"/>
                        </a:rPr>
                        <a:t>董事会预案</a:t>
                      </a:r>
                      <a:endParaRPr lang="zh-CN" altLang="en-US" sz="1400" b="0" kern="120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extLst>
                  <a:ext uri="{0D108BD9-81ED-4DB2-BD59-A6C34878D82A}">
                    <a16:rowId xmlns:a16="http://schemas.microsoft.com/office/drawing/2014/main" val="10001"/>
                  </a:ext>
                </a:extLst>
              </a:tr>
              <a:tr h="731365">
                <a:tc>
                  <a:txBody>
                    <a:bodyPr/>
                    <a:lstStyle/>
                    <a:p>
                      <a:pPr marL="0" indent="0" algn="ctr" defTabSz="685800" rtl="0" eaLnBrk="1" fontAlgn="ctr" latinLnBrk="0" hangingPunct="1">
                        <a:buNone/>
                      </a:pPr>
                      <a:r>
                        <a:rPr lang="en-US" altLang="zh-CN" sz="1400" kern="1200" dirty="0">
                          <a:latin typeface="微软雅黑" panose="020B0503020204020204" pitchFamily="34" charset="-122"/>
                          <a:ea typeface="微软雅黑" panose="020B0503020204020204" pitchFamily="34" charset="-122"/>
                        </a:rPr>
                        <a:t>2019-07-03</a:t>
                      </a:r>
                      <a:endParaRPr lang="en-US" altLang="zh-CN"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zh-CN" altLang="en-US" sz="1400" kern="1200" dirty="0">
                          <a:latin typeface="微软雅黑" panose="020B0503020204020204" pitchFamily="34" charset="-122"/>
                          <a:ea typeface="微软雅黑" panose="020B0503020204020204" pitchFamily="34" charset="-122"/>
                        </a:rPr>
                        <a:t>艾特网能</a:t>
                      </a:r>
                      <a:r>
                        <a:rPr lang="en-US" altLang="zh-CN" sz="1400" kern="1200" dirty="0">
                          <a:latin typeface="微软雅黑" panose="020B0503020204020204" pitchFamily="34" charset="-122"/>
                          <a:ea typeface="微软雅黑" panose="020B0503020204020204" pitchFamily="34" charset="-122"/>
                        </a:rPr>
                        <a:t>100%</a:t>
                      </a:r>
                      <a:r>
                        <a:rPr lang="zh-CN" altLang="en-US" sz="1400" kern="1200" dirty="0">
                          <a:latin typeface="微软雅黑" panose="020B0503020204020204" pitchFamily="34" charset="-122"/>
                          <a:ea typeface="微软雅黑" panose="020B0503020204020204" pitchFamily="34" charset="-122"/>
                        </a:rPr>
                        <a:t>股权</a:t>
                      </a:r>
                      <a:endParaRPr lang="zh-CN" altLang="en-US"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zh-CN" altLang="en-US" sz="1400" kern="1200" dirty="0">
                          <a:latin typeface="微软雅黑" panose="020B0503020204020204" pitchFamily="34" charset="-122"/>
                          <a:ea typeface="微软雅黑" panose="020B0503020204020204" pitchFamily="34" charset="-122"/>
                        </a:rPr>
                        <a:t>黑牡丹</a:t>
                      </a:r>
                      <a:r>
                        <a:rPr lang="en-US" altLang="zh-CN" sz="1400" kern="1200" dirty="0">
                          <a:latin typeface="微软雅黑" panose="020B0503020204020204" pitchFamily="34" charset="-122"/>
                          <a:ea typeface="微软雅黑" panose="020B0503020204020204" pitchFamily="34" charset="-122"/>
                        </a:rPr>
                        <a:t>(600510.</a:t>
                      </a:r>
                      <a:r>
                        <a:rPr lang="en-US" sz="1400" kern="1200" dirty="0">
                          <a:latin typeface="微软雅黑" panose="020B0503020204020204" pitchFamily="34" charset="-122"/>
                          <a:ea typeface="微软雅黑" panose="020B0503020204020204" pitchFamily="34" charset="-122"/>
                        </a:rPr>
                        <a:t>SH)</a:t>
                      </a:r>
                      <a:endParaRPr lang="en-US"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en-US" altLang="zh-CN" sz="1400" kern="1200" dirty="0">
                          <a:latin typeface="微软雅黑" panose="020B0503020204020204" pitchFamily="34" charset="-122"/>
                          <a:ea typeface="微软雅黑" panose="020B0503020204020204" pitchFamily="34" charset="-122"/>
                        </a:rPr>
                        <a:t>15</a:t>
                      </a:r>
                      <a:endParaRPr lang="en-US" altLang="zh-CN"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zh-CN" altLang="en-US" sz="1400" kern="1200">
                          <a:latin typeface="微软雅黑" panose="020B0503020204020204" pitchFamily="34" charset="-122"/>
                          <a:ea typeface="微软雅黑" panose="020B0503020204020204" pitchFamily="34" charset="-122"/>
                        </a:rPr>
                        <a:t>董事会预案</a:t>
                      </a:r>
                      <a:endParaRPr lang="zh-CN" altLang="en-US" sz="1400" b="0" kern="120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extLst>
                  <a:ext uri="{0D108BD9-81ED-4DB2-BD59-A6C34878D82A}">
                    <a16:rowId xmlns:a16="http://schemas.microsoft.com/office/drawing/2014/main" val="10002"/>
                  </a:ext>
                </a:extLst>
              </a:tr>
              <a:tr h="536364">
                <a:tc>
                  <a:txBody>
                    <a:bodyPr/>
                    <a:lstStyle/>
                    <a:p>
                      <a:pPr marL="0" indent="0" algn="ctr" defTabSz="685800" rtl="0" eaLnBrk="1" fontAlgn="ctr" latinLnBrk="0" hangingPunct="1">
                        <a:buNone/>
                      </a:pPr>
                      <a:r>
                        <a:rPr lang="en-US" altLang="zh-CN" sz="1400" kern="1200">
                          <a:latin typeface="微软雅黑" panose="020B0503020204020204" pitchFamily="34" charset="-122"/>
                          <a:ea typeface="微软雅黑" panose="020B0503020204020204" pitchFamily="34" charset="-122"/>
                        </a:rPr>
                        <a:t>2019-07-09</a:t>
                      </a:r>
                      <a:endParaRPr lang="en-US" altLang="zh-CN" sz="1400" b="0" kern="120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zh-CN" altLang="en-US" sz="1400" kern="1200" dirty="0">
                          <a:latin typeface="微软雅黑" panose="020B0503020204020204" pitchFamily="34" charset="-122"/>
                          <a:ea typeface="微软雅黑" panose="020B0503020204020204" pitchFamily="34" charset="-122"/>
                        </a:rPr>
                        <a:t>中珠商业</a:t>
                      </a:r>
                      <a:r>
                        <a:rPr lang="en-US" altLang="zh-CN" sz="1400" kern="1200" dirty="0">
                          <a:latin typeface="微软雅黑" panose="020B0503020204020204" pitchFamily="34" charset="-122"/>
                          <a:ea typeface="微软雅黑" panose="020B0503020204020204" pitchFamily="34" charset="-122"/>
                        </a:rPr>
                        <a:t>30%</a:t>
                      </a:r>
                      <a:r>
                        <a:rPr lang="zh-CN" altLang="en-US" sz="1400" kern="1200" dirty="0">
                          <a:latin typeface="微软雅黑" panose="020B0503020204020204" pitchFamily="34" charset="-122"/>
                          <a:ea typeface="微软雅黑" panose="020B0503020204020204" pitchFamily="34" charset="-122"/>
                        </a:rPr>
                        <a:t>股权等</a:t>
                      </a:r>
                      <a:endParaRPr lang="zh-CN" altLang="en-US"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zh-CN" altLang="en-US" sz="1400" kern="1200" dirty="0">
                          <a:latin typeface="微软雅黑" panose="020B0503020204020204" pitchFamily="34" charset="-122"/>
                          <a:ea typeface="微软雅黑" panose="020B0503020204020204" pitchFamily="34" charset="-122"/>
                        </a:rPr>
                        <a:t>中珠医疗</a:t>
                      </a:r>
                      <a:r>
                        <a:rPr lang="en-US" altLang="zh-CN" sz="1400" kern="1200" dirty="0">
                          <a:latin typeface="微软雅黑" panose="020B0503020204020204" pitchFamily="34" charset="-122"/>
                          <a:ea typeface="微软雅黑" panose="020B0503020204020204" pitchFamily="34" charset="-122"/>
                        </a:rPr>
                        <a:t>(600568.</a:t>
                      </a:r>
                      <a:r>
                        <a:rPr lang="en-US" sz="1400" kern="1200" dirty="0">
                          <a:latin typeface="微软雅黑" panose="020B0503020204020204" pitchFamily="34" charset="-122"/>
                          <a:ea typeface="微软雅黑" panose="020B0503020204020204" pitchFamily="34" charset="-122"/>
                        </a:rPr>
                        <a:t>SH)</a:t>
                      </a:r>
                      <a:endParaRPr lang="en-US"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en-US" altLang="zh-CN" sz="1400" kern="1200" dirty="0">
                          <a:latin typeface="微软雅黑" panose="020B0503020204020204" pitchFamily="34" charset="-122"/>
                          <a:ea typeface="微软雅黑" panose="020B0503020204020204" pitchFamily="34" charset="-122"/>
                        </a:rPr>
                        <a:t>13.32</a:t>
                      </a:r>
                      <a:endParaRPr lang="en-US" altLang="zh-CN"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zh-CN" altLang="en-US" sz="1400" kern="1200">
                          <a:latin typeface="微软雅黑" panose="020B0503020204020204" pitchFamily="34" charset="-122"/>
                          <a:ea typeface="微软雅黑" panose="020B0503020204020204" pitchFamily="34" charset="-122"/>
                        </a:rPr>
                        <a:t>完成</a:t>
                      </a:r>
                      <a:endParaRPr lang="zh-CN" altLang="en-US" sz="1400" b="0" kern="120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extLst>
                  <a:ext uri="{0D108BD9-81ED-4DB2-BD59-A6C34878D82A}">
                    <a16:rowId xmlns:a16="http://schemas.microsoft.com/office/drawing/2014/main" val="10003"/>
                  </a:ext>
                </a:extLst>
              </a:tr>
              <a:tr h="723679">
                <a:tc>
                  <a:txBody>
                    <a:bodyPr/>
                    <a:lstStyle/>
                    <a:p>
                      <a:pPr marL="0" indent="0" algn="ctr" defTabSz="685800" rtl="0" eaLnBrk="1" fontAlgn="ctr" latinLnBrk="0" hangingPunct="1">
                        <a:buNone/>
                      </a:pPr>
                      <a:r>
                        <a:rPr lang="en-US" altLang="zh-CN" sz="1400" kern="1200">
                          <a:latin typeface="微软雅黑" panose="020B0503020204020204" pitchFamily="34" charset="-122"/>
                          <a:ea typeface="微软雅黑" panose="020B0503020204020204" pitchFamily="34" charset="-122"/>
                        </a:rPr>
                        <a:t>2019-07-26</a:t>
                      </a:r>
                      <a:endParaRPr lang="en-US" altLang="zh-CN" sz="1400" b="0" kern="120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zh-CN" altLang="en-US" sz="1400" kern="1200" dirty="0">
                          <a:latin typeface="微软雅黑" panose="020B0503020204020204" pitchFamily="34" charset="-122"/>
                          <a:ea typeface="微软雅黑" panose="020B0503020204020204" pitchFamily="34" charset="-122"/>
                        </a:rPr>
                        <a:t>现代财险</a:t>
                      </a:r>
                      <a:r>
                        <a:rPr lang="en-US" altLang="zh-CN" sz="1400" kern="1200" dirty="0">
                          <a:latin typeface="微软雅黑" panose="020B0503020204020204" pitchFamily="34" charset="-122"/>
                          <a:ea typeface="微软雅黑" panose="020B0503020204020204" pitchFamily="34" charset="-122"/>
                        </a:rPr>
                        <a:t>67%</a:t>
                      </a:r>
                      <a:r>
                        <a:rPr lang="zh-CN" altLang="en-US" sz="1400" kern="1200" dirty="0">
                          <a:latin typeface="微软雅黑" panose="020B0503020204020204" pitchFamily="34" charset="-122"/>
                          <a:ea typeface="微软雅黑" panose="020B0503020204020204" pitchFamily="34" charset="-122"/>
                        </a:rPr>
                        <a:t>股权</a:t>
                      </a:r>
                      <a:endParaRPr lang="zh-CN" altLang="en-US"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zh-CN" altLang="en-US" sz="1400" kern="1200" dirty="0">
                          <a:latin typeface="微软雅黑" panose="020B0503020204020204" pitchFamily="34" charset="-122"/>
                          <a:ea typeface="微软雅黑" panose="020B0503020204020204" pitchFamily="34" charset="-122"/>
                        </a:rPr>
                        <a:t>联想控股</a:t>
                      </a:r>
                      <a:r>
                        <a:rPr lang="en-US" altLang="zh-CN" sz="1400" kern="1200" dirty="0">
                          <a:latin typeface="微软雅黑" panose="020B0503020204020204" pitchFamily="34" charset="-122"/>
                          <a:ea typeface="微软雅黑" panose="020B0503020204020204" pitchFamily="34" charset="-122"/>
                        </a:rPr>
                        <a:t>(3396.HKS,3396.HK)</a:t>
                      </a:r>
                      <a:r>
                        <a:rPr lang="zh-CN" altLang="en-US" sz="1400" kern="1200" dirty="0">
                          <a:latin typeface="微软雅黑" panose="020B0503020204020204" pitchFamily="34" charset="-122"/>
                          <a:ea typeface="微软雅黑" panose="020B0503020204020204" pitchFamily="34" charset="-122"/>
                        </a:rPr>
                        <a:t>等</a:t>
                      </a:r>
                      <a:endParaRPr lang="en-US" altLang="zh-CN"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en-US" altLang="zh-CN" sz="1400" kern="1200" dirty="0">
                          <a:latin typeface="微软雅黑" panose="020B0503020204020204" pitchFamily="34" charset="-122"/>
                          <a:ea typeface="微软雅黑" panose="020B0503020204020204" pitchFamily="34" charset="-122"/>
                        </a:rPr>
                        <a:t>11.17</a:t>
                      </a:r>
                      <a:endParaRPr lang="en-US" altLang="zh-CN"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zh-CN" altLang="en-US" sz="1400" kern="1200" dirty="0">
                          <a:latin typeface="微软雅黑" panose="020B0503020204020204" pitchFamily="34" charset="-122"/>
                          <a:ea typeface="微软雅黑" panose="020B0503020204020204" pitchFamily="34" charset="-122"/>
                        </a:rPr>
                        <a:t>董事会预案</a:t>
                      </a:r>
                      <a:endParaRPr lang="zh-CN" altLang="en-US"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extLst>
                  <a:ext uri="{0D108BD9-81ED-4DB2-BD59-A6C34878D82A}">
                    <a16:rowId xmlns:a16="http://schemas.microsoft.com/office/drawing/2014/main" val="10004"/>
                  </a:ext>
                </a:extLst>
              </a:tr>
              <a:tr h="482022">
                <a:tc>
                  <a:txBody>
                    <a:bodyPr/>
                    <a:lstStyle/>
                    <a:p>
                      <a:pPr marL="0" indent="0" algn="ctr" defTabSz="685800" rtl="0" eaLnBrk="1" fontAlgn="ctr" latinLnBrk="0" hangingPunct="1">
                        <a:buNone/>
                      </a:pPr>
                      <a:r>
                        <a:rPr lang="en-US" altLang="zh-CN" sz="1400" kern="1200" dirty="0">
                          <a:latin typeface="微软雅黑" panose="020B0503020204020204" pitchFamily="34" charset="-122"/>
                          <a:ea typeface="微软雅黑" panose="020B0503020204020204" pitchFamily="34" charset="-122"/>
                        </a:rPr>
                        <a:t>2019-07-06</a:t>
                      </a:r>
                      <a:endParaRPr lang="en-US" altLang="zh-CN"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zh-CN" altLang="en-US" sz="1400" kern="1200" dirty="0">
                          <a:latin typeface="微软雅黑" panose="020B0503020204020204" pitchFamily="34" charset="-122"/>
                          <a:ea typeface="微软雅黑" panose="020B0503020204020204" pitchFamily="34" charset="-122"/>
                        </a:rPr>
                        <a:t>维信基金</a:t>
                      </a:r>
                      <a:r>
                        <a:rPr lang="en-US" altLang="zh-CN" sz="1400" kern="1200" dirty="0">
                          <a:latin typeface="微软雅黑" panose="020B0503020204020204" pitchFamily="34" charset="-122"/>
                          <a:ea typeface="微软雅黑" panose="020B0503020204020204" pitchFamily="34" charset="-122"/>
                        </a:rPr>
                        <a:t>32.03%</a:t>
                      </a:r>
                      <a:r>
                        <a:rPr lang="zh-CN" altLang="en-US" sz="1400" kern="1200" dirty="0">
                          <a:latin typeface="微软雅黑" panose="020B0503020204020204" pitchFamily="34" charset="-122"/>
                          <a:ea typeface="微软雅黑" panose="020B0503020204020204" pitchFamily="34" charset="-122"/>
                        </a:rPr>
                        <a:t>股权</a:t>
                      </a:r>
                      <a:endParaRPr lang="zh-CN" altLang="en-US"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zh-CN" altLang="en-US" sz="1400" kern="1200" dirty="0">
                          <a:latin typeface="微软雅黑" panose="020B0503020204020204" pitchFamily="34" charset="-122"/>
                          <a:ea typeface="微软雅黑" panose="020B0503020204020204" pitchFamily="34" charset="-122"/>
                        </a:rPr>
                        <a:t>如意集团</a:t>
                      </a:r>
                      <a:r>
                        <a:rPr lang="en-US" altLang="zh-CN" sz="1400" kern="1200" dirty="0">
                          <a:latin typeface="微软雅黑" panose="020B0503020204020204" pitchFamily="34" charset="-122"/>
                          <a:ea typeface="微软雅黑" panose="020B0503020204020204" pitchFamily="34" charset="-122"/>
                        </a:rPr>
                        <a:t>(002193.</a:t>
                      </a:r>
                      <a:r>
                        <a:rPr lang="en-US" sz="1400" kern="1200" dirty="0">
                          <a:latin typeface="微软雅黑" panose="020B0503020204020204" pitchFamily="34" charset="-122"/>
                          <a:ea typeface="微软雅黑" panose="020B0503020204020204" pitchFamily="34" charset="-122"/>
                        </a:rPr>
                        <a:t>SZ)</a:t>
                      </a:r>
                      <a:endParaRPr lang="en-US"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en-US" altLang="zh-CN" sz="1400" kern="1200" dirty="0">
                          <a:latin typeface="微软雅黑" panose="020B0503020204020204" pitchFamily="34" charset="-122"/>
                          <a:ea typeface="微软雅黑" panose="020B0503020204020204" pitchFamily="34" charset="-122"/>
                        </a:rPr>
                        <a:t>10.99</a:t>
                      </a:r>
                      <a:endParaRPr lang="en-US" altLang="zh-CN"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tc>
                  <a:txBody>
                    <a:bodyPr/>
                    <a:lstStyle/>
                    <a:p>
                      <a:pPr marL="0" indent="0" algn="ctr" defTabSz="685800" rtl="0" eaLnBrk="1" fontAlgn="ctr" latinLnBrk="0" hangingPunct="1">
                        <a:buNone/>
                      </a:pPr>
                      <a:r>
                        <a:rPr lang="zh-CN" altLang="en-US" sz="1400" kern="1200" dirty="0">
                          <a:latin typeface="微软雅黑" panose="020B0503020204020204" pitchFamily="34" charset="-122"/>
                          <a:ea typeface="微软雅黑" panose="020B0503020204020204" pitchFamily="34" charset="-122"/>
                        </a:rPr>
                        <a:t>董事会预案</a:t>
                      </a:r>
                      <a:endParaRPr lang="zh-CN" altLang="en-US" sz="1400" b="0" kern="1200" dirty="0">
                        <a:solidFill>
                          <a:srgbClr val="000000"/>
                        </a:solidFill>
                        <a:latin typeface="微软雅黑" panose="020B0503020204020204" pitchFamily="34" charset="-122"/>
                        <a:ea typeface="微软雅黑" panose="020B0503020204020204" pitchFamily="34" charset="-122"/>
                        <a:cs typeface="+mn-cs"/>
                      </a:endParaRPr>
                    </a:p>
                  </a:txBody>
                  <a:tcPr marL="9525" marR="9525" marT="9525" marB="0" anchor="ctr"/>
                </a:tc>
                <a:extLst>
                  <a:ext uri="{0D108BD9-81ED-4DB2-BD59-A6C34878D82A}">
                    <a16:rowId xmlns:a16="http://schemas.microsoft.com/office/drawing/2014/main" val="10005"/>
                  </a:ext>
                </a:extLst>
              </a:tr>
            </a:tbl>
          </a:graphicData>
        </a:graphic>
      </p:graphicFrame>
      <p:sp>
        <p:nvSpPr>
          <p:cNvPr id="4" name="等腰三角形 3">
            <a:extLst>
              <a:ext uri="{FF2B5EF4-FFF2-40B4-BE49-F238E27FC236}">
                <a16:creationId xmlns:a16="http://schemas.microsoft.com/office/drawing/2014/main" id="{90762674-E569-4558-8C79-F25671ABC618}"/>
              </a:ext>
            </a:extLst>
          </p:cNvPr>
          <p:cNvSpPr/>
          <p:nvPr/>
        </p:nvSpPr>
        <p:spPr>
          <a:xfrm rot="5400000">
            <a:off x="3736648" y="1221939"/>
            <a:ext cx="369868" cy="271839"/>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97784" y="1008988"/>
            <a:ext cx="2482389" cy="369870"/>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338885" y="1484904"/>
            <a:ext cx="1172437" cy="941082"/>
            <a:chOff x="415341" y="1328632"/>
            <a:chExt cx="1172437" cy="838730"/>
          </a:xfrm>
        </p:grpSpPr>
        <p:grpSp>
          <p:nvGrpSpPr>
            <p:cNvPr id="6" name="组合 5"/>
            <p:cNvGrpSpPr/>
            <p:nvPr/>
          </p:nvGrpSpPr>
          <p:grpSpPr>
            <a:xfrm>
              <a:off x="415341" y="1328632"/>
              <a:ext cx="1172437" cy="667569"/>
              <a:chOff x="539468" y="1205342"/>
              <a:chExt cx="1172437" cy="667569"/>
            </a:xfrm>
          </p:grpSpPr>
          <p:sp>
            <p:nvSpPr>
              <p:cNvPr id="8" name="文本框 7"/>
              <p:cNvSpPr txBox="1"/>
              <p:nvPr/>
            </p:nvSpPr>
            <p:spPr>
              <a:xfrm>
                <a:off x="539468" y="1205342"/>
                <a:ext cx="1031051" cy="261610"/>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rPr>
                  <a:t>挂牌企业总数</a:t>
                </a:r>
              </a:p>
            </p:txBody>
          </p:sp>
          <p:sp>
            <p:nvSpPr>
              <p:cNvPr id="9" name="文本框 8"/>
              <p:cNvSpPr txBox="1"/>
              <p:nvPr/>
            </p:nvSpPr>
            <p:spPr>
              <a:xfrm>
                <a:off x="1386175" y="1608745"/>
                <a:ext cx="325730"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家</a:t>
                </a:r>
              </a:p>
            </p:txBody>
          </p:sp>
          <p:sp>
            <p:nvSpPr>
              <p:cNvPr id="10" name="文本框 9"/>
              <p:cNvSpPr txBox="1"/>
              <p:nvPr/>
            </p:nvSpPr>
            <p:spPr>
              <a:xfrm>
                <a:off x="612365" y="1461456"/>
                <a:ext cx="870751" cy="411455"/>
              </a:xfrm>
              <a:prstGeom prst="rect">
                <a:avLst/>
              </a:prstGeom>
              <a:noFill/>
            </p:spPr>
            <p:txBody>
              <a:bodyPr wrap="none" rtlCol="0">
                <a:spAutoFit/>
              </a:bodyPr>
              <a:lstStyle/>
              <a:p>
                <a:r>
                  <a:rPr lang="en-US" altLang="zh-CN" sz="2400" b="1" dirty="0">
                    <a:solidFill>
                      <a:srgbClr val="FF0000"/>
                    </a:solidFill>
                    <a:latin typeface="Arial" panose="020B0604020202020204" pitchFamily="34" charset="0"/>
                    <a:cs typeface="Arial" panose="020B0604020202020204" pitchFamily="34" charset="0"/>
                  </a:rPr>
                  <a:t>9579</a:t>
                </a:r>
                <a:endParaRPr lang="en-US" sz="2400" b="1" dirty="0">
                  <a:solidFill>
                    <a:srgbClr val="FF0000"/>
                  </a:solidFill>
                  <a:latin typeface="Arial" panose="020B0604020202020204" pitchFamily="34" charset="0"/>
                  <a:cs typeface="Arial" panose="020B0604020202020204" pitchFamily="34" charset="0"/>
                </a:endParaRPr>
              </a:p>
            </p:txBody>
          </p:sp>
        </p:grpSp>
        <p:sp>
          <p:nvSpPr>
            <p:cNvPr id="7" name="文本框 6"/>
            <p:cNvSpPr txBox="1"/>
            <p:nvPr/>
          </p:nvSpPr>
          <p:spPr>
            <a:xfrm>
              <a:off x="964710" y="1893059"/>
              <a:ext cx="542136" cy="274303"/>
            </a:xfrm>
            <a:prstGeom prst="rect">
              <a:avLst/>
            </a:prstGeom>
            <a:noFill/>
          </p:spPr>
          <p:txBody>
            <a:bodyPr wrap="none" rtlCol="0">
              <a:spAutoFit/>
            </a:bodyPr>
            <a:lstStyle/>
            <a:p>
              <a:r>
                <a:rPr lang="en-US" altLang="zh-CN" sz="1400" b="1" dirty="0">
                  <a:solidFill>
                    <a:srgbClr val="00B050"/>
                  </a:solidFill>
                  <a:latin typeface="Arial" panose="020B0604020202020204" pitchFamily="34" charset="0"/>
                  <a:cs typeface="Arial" panose="020B0604020202020204" pitchFamily="34" charset="0"/>
                </a:rPr>
                <a:t>-342</a:t>
              </a:r>
              <a:endParaRPr lang="zh-CN" altLang="en-US" sz="1400" b="1" dirty="0">
                <a:solidFill>
                  <a:srgbClr val="00B050"/>
                </a:solidFill>
                <a:latin typeface="Arial" panose="020B0604020202020204" pitchFamily="34" charset="0"/>
                <a:cs typeface="Arial" panose="020B0604020202020204" pitchFamily="34" charset="0"/>
              </a:endParaRPr>
            </a:p>
          </p:txBody>
        </p:sp>
      </p:grpSp>
      <p:grpSp>
        <p:nvGrpSpPr>
          <p:cNvPr id="11" name="组合 10"/>
          <p:cNvGrpSpPr/>
          <p:nvPr/>
        </p:nvGrpSpPr>
        <p:grpSpPr>
          <a:xfrm>
            <a:off x="3594028" y="1410934"/>
            <a:ext cx="1995494" cy="982143"/>
            <a:chOff x="1918959" y="1157696"/>
            <a:chExt cx="1995494" cy="982143"/>
          </a:xfrm>
        </p:grpSpPr>
        <p:sp>
          <p:nvSpPr>
            <p:cNvPr id="12" name="矩形: 对角圆角 11"/>
            <p:cNvSpPr/>
            <p:nvPr/>
          </p:nvSpPr>
          <p:spPr>
            <a:xfrm>
              <a:off x="1918959" y="1419307"/>
              <a:ext cx="953847" cy="679755"/>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8888</a:t>
              </a:r>
              <a:endParaRPr lang="en-US" b="1" dirty="0">
                <a:solidFill>
                  <a:schemeClr val="tx1"/>
                </a:solidFill>
                <a:latin typeface="Arial" panose="020B0604020202020204" pitchFamily="34" charset="0"/>
                <a:cs typeface="Arial" panose="020B0604020202020204" pitchFamily="34" charset="0"/>
              </a:endParaRPr>
            </a:p>
          </p:txBody>
        </p:sp>
        <p:sp>
          <p:nvSpPr>
            <p:cNvPr id="13" name="矩形: 对角圆角 12"/>
            <p:cNvSpPr/>
            <p:nvPr/>
          </p:nvSpPr>
          <p:spPr>
            <a:xfrm>
              <a:off x="2896452"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691</a:t>
              </a:r>
              <a:endParaRPr lang="zh-CN" altLang="en-US" b="1" dirty="0">
                <a:solidFill>
                  <a:schemeClr val="tx1"/>
                </a:solidFill>
                <a:latin typeface="Arial" panose="020B0604020202020204" pitchFamily="34" charset="0"/>
                <a:cs typeface="Arial" panose="020B0604020202020204" pitchFamily="34" charset="0"/>
              </a:endParaRPr>
            </a:p>
          </p:txBody>
        </p:sp>
        <p:sp>
          <p:nvSpPr>
            <p:cNvPr id="14" name="文本框 13"/>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市场分层分布</a:t>
              </a:r>
            </a:p>
          </p:txBody>
        </p:sp>
        <p:sp>
          <p:nvSpPr>
            <p:cNvPr id="15" name="文本框 14"/>
            <p:cNvSpPr txBox="1"/>
            <p:nvPr/>
          </p:nvSpPr>
          <p:spPr>
            <a:xfrm>
              <a:off x="3422010"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创新</a:t>
              </a:r>
            </a:p>
          </p:txBody>
        </p:sp>
        <p:sp>
          <p:nvSpPr>
            <p:cNvPr id="16" name="文本框 15"/>
            <p:cNvSpPr txBox="1"/>
            <p:nvPr/>
          </p:nvSpPr>
          <p:spPr>
            <a:xfrm>
              <a:off x="2452878" y="1850444"/>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基础</a:t>
              </a:r>
            </a:p>
          </p:txBody>
        </p:sp>
      </p:grpSp>
      <p:sp>
        <p:nvSpPr>
          <p:cNvPr id="24"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新三板</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grpSp>
        <p:nvGrpSpPr>
          <p:cNvPr id="29" name="组合 28"/>
          <p:cNvGrpSpPr/>
          <p:nvPr/>
        </p:nvGrpSpPr>
        <p:grpSpPr>
          <a:xfrm>
            <a:off x="6366998" y="1351284"/>
            <a:ext cx="1995494" cy="982143"/>
            <a:chOff x="1918959" y="1157696"/>
            <a:chExt cx="1995494" cy="982143"/>
          </a:xfrm>
        </p:grpSpPr>
        <p:sp>
          <p:nvSpPr>
            <p:cNvPr id="30" name="矩形: 对角圆角 29"/>
            <p:cNvSpPr/>
            <p:nvPr/>
          </p:nvSpPr>
          <p:spPr>
            <a:xfrm>
              <a:off x="1918959" y="1419307"/>
              <a:ext cx="953847" cy="679755"/>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8740</a:t>
              </a:r>
              <a:endParaRPr lang="en-US" b="1" dirty="0">
                <a:solidFill>
                  <a:schemeClr val="tx1"/>
                </a:solidFill>
                <a:latin typeface="Arial" panose="020B0604020202020204" pitchFamily="34" charset="0"/>
                <a:cs typeface="Arial" panose="020B0604020202020204" pitchFamily="34" charset="0"/>
              </a:endParaRPr>
            </a:p>
          </p:txBody>
        </p:sp>
        <p:sp>
          <p:nvSpPr>
            <p:cNvPr id="31" name="矩形: 对角圆角 30"/>
            <p:cNvSpPr/>
            <p:nvPr/>
          </p:nvSpPr>
          <p:spPr>
            <a:xfrm>
              <a:off x="2896452"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Arial" panose="020B0604020202020204" pitchFamily="34" charset="0"/>
                  <a:cs typeface="Arial" panose="020B0604020202020204" pitchFamily="34" charset="0"/>
                </a:rPr>
                <a:t>839</a:t>
              </a:r>
            </a:p>
          </p:txBody>
        </p:sp>
        <p:sp>
          <p:nvSpPr>
            <p:cNvPr id="32" name="文本框 31"/>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转让方式分布</a:t>
              </a:r>
            </a:p>
          </p:txBody>
        </p:sp>
        <p:sp>
          <p:nvSpPr>
            <p:cNvPr id="33" name="文本框 32"/>
            <p:cNvSpPr txBox="1"/>
            <p:nvPr/>
          </p:nvSpPr>
          <p:spPr>
            <a:xfrm>
              <a:off x="3422010"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做市</a:t>
              </a:r>
            </a:p>
          </p:txBody>
        </p:sp>
        <p:sp>
          <p:nvSpPr>
            <p:cNvPr id="35" name="文本框 34"/>
            <p:cNvSpPr txBox="1"/>
            <p:nvPr/>
          </p:nvSpPr>
          <p:spPr>
            <a:xfrm>
              <a:off x="2144652" y="1850444"/>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集合竞价</a:t>
              </a:r>
            </a:p>
          </p:txBody>
        </p:sp>
      </p:grpSp>
      <p:pic>
        <p:nvPicPr>
          <p:cNvPr id="34" name="图片 33">
            <a:extLst>
              <a:ext uri="{FF2B5EF4-FFF2-40B4-BE49-F238E27FC236}">
                <a16:creationId xmlns:a16="http://schemas.microsoft.com/office/drawing/2014/main" id="{AF4EAEB1-E189-4E6E-AA33-C9EF61A0B6D2}"/>
              </a:ext>
            </a:extLst>
          </p:cNvPr>
          <p:cNvPicPr>
            <a:picLocks noChangeAspect="1"/>
          </p:cNvPicPr>
          <p:nvPr/>
        </p:nvPicPr>
        <p:blipFill>
          <a:blip r:embed="rId3"/>
          <a:stretch>
            <a:fillRect/>
          </a:stretch>
        </p:blipFill>
        <p:spPr>
          <a:xfrm>
            <a:off x="57171" y="2711380"/>
            <a:ext cx="4728150" cy="2726542"/>
          </a:xfrm>
          <a:prstGeom prst="rect">
            <a:avLst/>
          </a:prstGeom>
        </p:spPr>
      </p:pic>
      <p:pic>
        <p:nvPicPr>
          <p:cNvPr id="26" name="图片 25">
            <a:extLst>
              <a:ext uri="{FF2B5EF4-FFF2-40B4-BE49-F238E27FC236}">
                <a16:creationId xmlns:a16="http://schemas.microsoft.com/office/drawing/2014/main" id="{D3C02A6C-AB30-48A7-A6E5-DB34216899E2}"/>
              </a:ext>
            </a:extLst>
          </p:cNvPr>
          <p:cNvPicPr>
            <a:picLocks noChangeAspect="1"/>
          </p:cNvPicPr>
          <p:nvPr/>
        </p:nvPicPr>
        <p:blipFill>
          <a:blip r:embed="rId4"/>
          <a:stretch>
            <a:fillRect/>
          </a:stretch>
        </p:blipFill>
        <p:spPr>
          <a:xfrm>
            <a:off x="4895169" y="2863760"/>
            <a:ext cx="4182516" cy="2726543"/>
          </a:xfrm>
          <a:prstGeom prst="rect">
            <a:avLst/>
          </a:prstGeom>
        </p:spPr>
      </p:pic>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科创板上市至</a:t>
            </a:r>
            <a:r>
              <a:rPr kumimoji="0" lang="en-US" altLang="zh-CN" sz="2400" b="1" i="0" u="none" strike="noStrike" kern="1200" cap="none" spc="0" normalizeH="0" baseline="0" noProof="0" dirty="0">
                <a:ln>
                  <a:noFill/>
                </a:ln>
                <a:solidFill>
                  <a:srgbClr val="000798"/>
                </a:solidFill>
                <a:effectLst/>
                <a:uLnTx/>
                <a:uFillTx/>
                <a:ea typeface="幼圆" panose="02010509060101010101" pitchFamily="49" charset="-122"/>
                <a:cs typeface="+mj-cs"/>
              </a:rPr>
              <a:t>7</a:t>
            </a:r>
            <a:r>
              <a:rPr kumimoji="0" lang="zh-CN" altLang="en-US" sz="2400" b="1" i="0" u="none" strike="noStrike" kern="1200" cap="none" spc="0" normalizeH="0" baseline="0" noProof="0" dirty="0">
                <a:ln>
                  <a:noFill/>
                </a:ln>
                <a:solidFill>
                  <a:srgbClr val="000798"/>
                </a:solidFill>
                <a:effectLst/>
                <a:uLnTx/>
                <a:uFillTx/>
                <a:ea typeface="幼圆" panose="02010509060101010101" pitchFamily="49" charset="-122"/>
                <a:cs typeface="+mj-cs"/>
              </a:rPr>
              <a:t>月末总市值变化情况</a:t>
            </a:r>
          </a:p>
        </p:txBody>
      </p:sp>
      <p:graphicFrame>
        <p:nvGraphicFramePr>
          <p:cNvPr id="3" name="表格 2">
            <a:extLst>
              <a:ext uri="{FF2B5EF4-FFF2-40B4-BE49-F238E27FC236}">
                <a16:creationId xmlns:a16="http://schemas.microsoft.com/office/drawing/2014/main" id="{BF42DF26-45F0-4F55-A72C-DA648B73B6A9}"/>
              </a:ext>
            </a:extLst>
          </p:cNvPr>
          <p:cNvGraphicFramePr>
            <a:graphicFrameLocks noGrp="1"/>
          </p:cNvGraphicFramePr>
          <p:nvPr>
            <p:extLst>
              <p:ext uri="{D42A27DB-BD31-4B8C-83A1-F6EECF244321}">
                <p14:modId xmlns:p14="http://schemas.microsoft.com/office/powerpoint/2010/main" val="2761363777"/>
              </p:ext>
            </p:extLst>
          </p:nvPr>
        </p:nvGraphicFramePr>
        <p:xfrm>
          <a:off x="772964" y="993341"/>
          <a:ext cx="7598072" cy="5367592"/>
        </p:xfrm>
        <a:graphic>
          <a:graphicData uri="http://schemas.openxmlformats.org/drawingml/2006/table">
            <a:tbl>
              <a:tblPr firstRow="1">
                <a:tableStyleId>{21E4AEA4-8DFA-4A89-87EB-49C32662AFE0}</a:tableStyleId>
              </a:tblPr>
              <a:tblGrid>
                <a:gridCol w="1099093">
                  <a:extLst>
                    <a:ext uri="{9D8B030D-6E8A-4147-A177-3AD203B41FA5}">
                      <a16:colId xmlns:a16="http://schemas.microsoft.com/office/drawing/2014/main" val="2781606179"/>
                    </a:ext>
                  </a:extLst>
                </a:gridCol>
                <a:gridCol w="1895535">
                  <a:extLst>
                    <a:ext uri="{9D8B030D-6E8A-4147-A177-3AD203B41FA5}">
                      <a16:colId xmlns:a16="http://schemas.microsoft.com/office/drawing/2014/main" val="354002138"/>
                    </a:ext>
                  </a:extLst>
                </a:gridCol>
                <a:gridCol w="1991109">
                  <a:extLst>
                    <a:ext uri="{9D8B030D-6E8A-4147-A177-3AD203B41FA5}">
                      <a16:colId xmlns:a16="http://schemas.microsoft.com/office/drawing/2014/main" val="1247833776"/>
                    </a:ext>
                  </a:extLst>
                </a:gridCol>
                <a:gridCol w="1481385">
                  <a:extLst>
                    <a:ext uri="{9D8B030D-6E8A-4147-A177-3AD203B41FA5}">
                      <a16:colId xmlns:a16="http://schemas.microsoft.com/office/drawing/2014/main" val="895102250"/>
                    </a:ext>
                  </a:extLst>
                </a:gridCol>
                <a:gridCol w="1130950">
                  <a:extLst>
                    <a:ext uri="{9D8B030D-6E8A-4147-A177-3AD203B41FA5}">
                      <a16:colId xmlns:a16="http://schemas.microsoft.com/office/drawing/2014/main" val="3969340545"/>
                    </a:ext>
                  </a:extLst>
                </a:gridCol>
              </a:tblGrid>
              <a:tr h="513117">
                <a:tc>
                  <a:txBody>
                    <a:bodyPr/>
                    <a:lstStyle/>
                    <a:p>
                      <a:pPr algn="ctr" fontAlgn="ct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2019</a:t>
                      </a:r>
                      <a:r>
                        <a:rPr lang="zh-CN" altLang="en-US" sz="1200" u="none" strike="noStrike">
                          <a:effectLst/>
                          <a:latin typeface="微软雅黑" panose="020B0503020204020204" pitchFamily="34" charset="-122"/>
                          <a:ea typeface="微软雅黑" panose="020B0503020204020204" pitchFamily="34" charset="-122"/>
                        </a:rPr>
                        <a:t>年</a:t>
                      </a:r>
                      <a:r>
                        <a:rPr lang="en-US" altLang="zh-CN" sz="1200" u="none" strike="noStrike">
                          <a:effectLst/>
                          <a:latin typeface="微软雅黑" panose="020B0503020204020204" pitchFamily="34" charset="-122"/>
                          <a:ea typeface="微软雅黑" panose="020B0503020204020204" pitchFamily="34" charset="-122"/>
                        </a:rPr>
                        <a:t>7</a:t>
                      </a:r>
                      <a:r>
                        <a:rPr lang="zh-CN" altLang="en-US" sz="1200" u="none" strike="noStrike">
                          <a:effectLst/>
                          <a:latin typeface="微软雅黑" panose="020B0503020204020204" pitchFamily="34" charset="-122"/>
                          <a:ea typeface="微软雅黑" panose="020B0503020204020204" pitchFamily="34" charset="-122"/>
                        </a:rPr>
                        <a:t>月</a:t>
                      </a:r>
                      <a:r>
                        <a:rPr lang="en-US" altLang="zh-CN" sz="1200" u="none" strike="noStrike">
                          <a:effectLst/>
                          <a:latin typeface="微软雅黑" panose="020B0503020204020204" pitchFamily="34" charset="-122"/>
                          <a:ea typeface="微软雅黑" panose="020B0503020204020204" pitchFamily="34" charset="-122"/>
                        </a:rPr>
                        <a:t>22</a:t>
                      </a:r>
                      <a:r>
                        <a:rPr lang="zh-CN" altLang="en-US" sz="1200" u="none" strike="noStrike">
                          <a:effectLst/>
                          <a:latin typeface="微软雅黑" panose="020B0503020204020204" pitchFamily="34" charset="-122"/>
                          <a:ea typeface="微软雅黑" panose="020B0503020204020204" pitchFamily="34" charset="-122"/>
                        </a:rPr>
                        <a:t>日</a:t>
                      </a:r>
                      <a:br>
                        <a:rPr lang="zh-CN" altLang="en-US" sz="1200" u="none" strike="noStrike">
                          <a:effectLst/>
                          <a:latin typeface="微软雅黑" panose="020B0503020204020204" pitchFamily="34" charset="-122"/>
                          <a:ea typeface="微软雅黑" panose="020B0503020204020204" pitchFamily="34" charset="-122"/>
                        </a:rPr>
                      </a:br>
                      <a:r>
                        <a:rPr lang="zh-CN" altLang="en-US" sz="1200" u="none" strike="noStrike">
                          <a:effectLst/>
                          <a:latin typeface="微软雅黑" panose="020B0503020204020204" pitchFamily="34" charset="-122"/>
                          <a:ea typeface="微软雅黑" panose="020B0503020204020204" pitchFamily="34" charset="-122"/>
                        </a:rPr>
                        <a:t>总市值（亿元）</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2019</a:t>
                      </a:r>
                      <a:r>
                        <a:rPr lang="zh-CN" altLang="en-US" sz="1200" u="none" strike="noStrike">
                          <a:effectLst/>
                          <a:latin typeface="微软雅黑" panose="020B0503020204020204" pitchFamily="34" charset="-122"/>
                          <a:ea typeface="微软雅黑" panose="020B0503020204020204" pitchFamily="34" charset="-122"/>
                        </a:rPr>
                        <a:t>年</a:t>
                      </a:r>
                      <a:r>
                        <a:rPr lang="en-US" altLang="zh-CN" sz="1200" u="none" strike="noStrike">
                          <a:effectLst/>
                          <a:latin typeface="微软雅黑" panose="020B0503020204020204" pitchFamily="34" charset="-122"/>
                          <a:ea typeface="微软雅黑" panose="020B0503020204020204" pitchFamily="34" charset="-122"/>
                        </a:rPr>
                        <a:t>7</a:t>
                      </a:r>
                      <a:r>
                        <a:rPr lang="zh-CN" altLang="en-US" sz="1200" u="none" strike="noStrike">
                          <a:effectLst/>
                          <a:latin typeface="微软雅黑" panose="020B0503020204020204" pitchFamily="34" charset="-122"/>
                          <a:ea typeface="微软雅黑" panose="020B0503020204020204" pitchFamily="34" charset="-122"/>
                        </a:rPr>
                        <a:t>月</a:t>
                      </a:r>
                      <a:r>
                        <a:rPr lang="en-US" altLang="zh-CN" sz="1200" u="none" strike="noStrike">
                          <a:effectLst/>
                          <a:latin typeface="微软雅黑" panose="020B0503020204020204" pitchFamily="34" charset="-122"/>
                          <a:ea typeface="微软雅黑" panose="020B0503020204020204" pitchFamily="34" charset="-122"/>
                        </a:rPr>
                        <a:t>31</a:t>
                      </a:r>
                      <a:r>
                        <a:rPr lang="zh-CN" altLang="en-US" sz="1200" u="none" strike="noStrike">
                          <a:effectLst/>
                          <a:latin typeface="微软雅黑" panose="020B0503020204020204" pitchFamily="34" charset="-122"/>
                          <a:ea typeface="微软雅黑" panose="020B0503020204020204" pitchFamily="34" charset="-122"/>
                        </a:rPr>
                        <a:t>日</a:t>
                      </a:r>
                      <a:br>
                        <a:rPr lang="zh-CN" altLang="en-US" sz="1200" u="none" strike="noStrike">
                          <a:effectLst/>
                          <a:latin typeface="微软雅黑" panose="020B0503020204020204" pitchFamily="34" charset="-122"/>
                          <a:ea typeface="微软雅黑" panose="020B0503020204020204" pitchFamily="34" charset="-122"/>
                        </a:rPr>
                      </a:br>
                      <a:r>
                        <a:rPr lang="zh-CN" altLang="en-US" sz="1200" u="none" strike="noStrike">
                          <a:effectLst/>
                          <a:latin typeface="微软雅黑" panose="020B0503020204020204" pitchFamily="34" charset="-122"/>
                          <a:ea typeface="微软雅黑" panose="020B0503020204020204" pitchFamily="34" charset="-122"/>
                        </a:rPr>
                        <a:t>总市值（亿元）</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上市至</a:t>
                      </a:r>
                      <a:r>
                        <a:rPr lang="en-US" altLang="zh-CN" sz="1200" u="none" strike="noStrike">
                          <a:effectLst/>
                          <a:latin typeface="微软雅黑" panose="020B0503020204020204" pitchFamily="34" charset="-122"/>
                          <a:ea typeface="微软雅黑" panose="020B0503020204020204" pitchFamily="34" charset="-122"/>
                        </a:rPr>
                        <a:t>7</a:t>
                      </a:r>
                      <a:r>
                        <a:rPr lang="zh-CN" altLang="en-US" sz="1200" u="none" strike="noStrike">
                          <a:effectLst/>
                          <a:latin typeface="微软雅黑" panose="020B0503020204020204" pitchFamily="34" charset="-122"/>
                          <a:ea typeface="微软雅黑" panose="020B0503020204020204" pitchFamily="34" charset="-122"/>
                        </a:rPr>
                        <a:t>月末</a:t>
                      </a:r>
                      <a:br>
                        <a:rPr lang="zh-CN" altLang="en-US" sz="1200" u="none" strike="noStrike">
                          <a:effectLst/>
                          <a:latin typeface="微软雅黑" panose="020B0503020204020204" pitchFamily="34" charset="-122"/>
                          <a:ea typeface="微软雅黑" panose="020B0503020204020204" pitchFamily="34" charset="-122"/>
                        </a:rPr>
                      </a:br>
                      <a:r>
                        <a:rPr lang="zh-CN" altLang="en-US" sz="1200" u="none" strike="noStrike">
                          <a:effectLst/>
                          <a:latin typeface="微软雅黑" panose="020B0503020204020204" pitchFamily="34" charset="-122"/>
                          <a:ea typeface="微软雅黑" panose="020B0503020204020204" pitchFamily="34" charset="-122"/>
                        </a:rPr>
                        <a:t>总市值涨跌幅</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sz="1200" u="none" strike="noStrike">
                          <a:effectLst/>
                          <a:latin typeface="微软雅黑" panose="020B0503020204020204" pitchFamily="34" charset="-122"/>
                          <a:ea typeface="微软雅黑" panose="020B0503020204020204" pitchFamily="34" charset="-122"/>
                        </a:rPr>
                        <a:t>PE</a:t>
                      </a:r>
                      <a:endParaRPr 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2378120593"/>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中国通号</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642.76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981.49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52.70%</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32.09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520101515"/>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澜起科技</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280.19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873.01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211.57%</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118.47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1413945277"/>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中微公司</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155.16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473.25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205.00%</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520.80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4096204829"/>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虹软科技</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115.52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283.39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145.31%</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179.87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2793526291"/>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西部超导</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66.19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239.79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262.27%</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177.68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3978255789"/>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华兴源创</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97.28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234.95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141.51%</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96.57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3089296048"/>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杭可科技</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109.99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233.34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112.14%</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81.52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413965247"/>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睿创微纳</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89.00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231.09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159.65%</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184.62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3156063649"/>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容百科技</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118.00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226.96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92.34%</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106.61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422580278"/>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天宜上佳</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95.91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212.25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121.30%</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80.67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679098493"/>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光峰科技</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74.58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211.46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183.54%</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119.49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1508921269"/>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南微医学</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69.94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177.33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153.56%</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92.02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779024108"/>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嘉元科技</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65.25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152.05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133.05%</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86.18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3080010950"/>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乐鑫科技</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50.08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131.84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163.26%</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140.43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2135437306"/>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心脉医疗</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33.28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126.06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278.84%</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139.07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1694107059"/>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福光股份</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38.73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116.42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200.56%</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127.39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2003569108"/>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航天宏图</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28.63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108.24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278.03%</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170.20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944320619"/>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安集科技</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20.81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102.92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394.51%</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228.91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3135858211"/>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天准科技</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49.37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101.06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104.71%</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106.97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3422129281"/>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方邦股份</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43.10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90.37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109.65%</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77.14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1220895914"/>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交控科技</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25.89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86.61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234.55%</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130.44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2474329976"/>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沃尔德</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21.34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84.00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293.55%</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126.70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3191530628"/>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瀚川智能</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27.85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dirty="0">
                          <a:effectLst/>
                          <a:latin typeface="微软雅黑" panose="020B0503020204020204" pitchFamily="34" charset="-122"/>
                          <a:ea typeface="微软雅黑" panose="020B0503020204020204" pitchFamily="34" charset="-122"/>
                        </a:rPr>
                        <a:t>76.55 </a:t>
                      </a: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174.84%</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108.96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49869137"/>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新光光电</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38.09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76.38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100.53%</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105.10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3717082721"/>
                  </a:ext>
                </a:extLst>
              </a:tr>
              <a:tr h="194179">
                <a:tc>
                  <a:txBody>
                    <a:bodyPr/>
                    <a:lstStyle/>
                    <a:p>
                      <a:pPr algn="ctr" fontAlgn="ctr"/>
                      <a:r>
                        <a:rPr lang="zh-CN" altLang="en-US" sz="1200" u="none" strike="noStrike">
                          <a:effectLst/>
                          <a:latin typeface="微软雅黑" panose="020B0503020204020204" pitchFamily="34" charset="-122"/>
                          <a:ea typeface="微软雅黑" panose="020B0503020204020204" pitchFamily="34" charset="-122"/>
                        </a:rPr>
                        <a:t>铂力特</a:t>
                      </a:r>
                      <a:endParaRPr lang="zh-CN" altLang="en-US"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26.40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67.12 </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a:effectLst/>
                          <a:latin typeface="微软雅黑" panose="020B0503020204020204" pitchFamily="34" charset="-122"/>
                          <a:ea typeface="微软雅黑" panose="020B0503020204020204" pitchFamily="34" charset="-122"/>
                        </a:rPr>
                        <a:t>154.24%</a:t>
                      </a:r>
                      <a:endParaRPr lang="en-US" altLang="zh-CN" sz="1200" b="0" i="0" u="none" strike="noStrike">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tc>
                  <a:txBody>
                    <a:bodyPr/>
                    <a:lstStyle/>
                    <a:p>
                      <a:pPr algn="ctr" fontAlgn="ctr"/>
                      <a:r>
                        <a:rPr lang="en-US" altLang="zh-CN" sz="1200" u="none" strike="noStrike" dirty="0">
                          <a:effectLst/>
                          <a:latin typeface="微软雅黑" panose="020B0503020204020204" pitchFamily="34" charset="-122"/>
                          <a:ea typeface="微软雅黑" panose="020B0503020204020204" pitchFamily="34" charset="-122"/>
                        </a:rPr>
                        <a:t>117.38 </a:t>
                      </a:r>
                      <a:endParaRPr lang="en-US" altLang="zh-CN"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4884" marR="4884" marT="4884" marB="0" anchor="ctr"/>
                </a:tc>
                <a:extLst>
                  <a:ext uri="{0D108BD9-81ED-4DB2-BD59-A6C34878D82A}">
                    <a16:rowId xmlns:a16="http://schemas.microsoft.com/office/drawing/2014/main" val="1086765319"/>
                  </a:ext>
                </a:extLst>
              </a:tr>
            </a:tbl>
          </a:graphicData>
        </a:graphic>
      </p:graphicFrame>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5945" y="124690"/>
            <a:ext cx="1289135" cy="461665"/>
          </a:xfrm>
          <a:prstGeom prst="rect">
            <a:avLst/>
          </a:prstGeom>
          <a:noFill/>
        </p:spPr>
        <p:txBody>
          <a:bodyPr wrap="none" rtlCol="0">
            <a:spAutoFit/>
          </a:bodyPr>
          <a:lstStyle/>
          <a:p>
            <a:r>
              <a:rPr lang="en-US" altLang="zh-CN" sz="2400" dirty="0">
                <a:solidFill>
                  <a:srgbClr val="000798"/>
                </a:solidFill>
                <a:latin typeface="微软雅黑" panose="020B0503020204020204" pitchFamily="34" charset="-122"/>
                <a:ea typeface="微软雅黑" panose="020B0503020204020204" pitchFamily="34" charset="-122"/>
                <a:cs typeface="+mj-cs"/>
              </a:rPr>
              <a:t>7</a:t>
            </a:r>
            <a:r>
              <a:rPr lang="zh-CN" altLang="en-US" sz="2400" dirty="0">
                <a:solidFill>
                  <a:srgbClr val="000798"/>
                </a:solidFill>
                <a:latin typeface="微软雅黑" panose="020B0503020204020204" pitchFamily="34" charset="-122"/>
                <a:ea typeface="微软雅黑" panose="020B0503020204020204" pitchFamily="34" charset="-122"/>
                <a:cs typeface="+mj-cs"/>
              </a:rPr>
              <a:t>月小结</a:t>
            </a:r>
          </a:p>
        </p:txBody>
      </p:sp>
      <p:sp>
        <p:nvSpPr>
          <p:cNvPr id="3" name="文本框 2"/>
          <p:cNvSpPr txBox="1"/>
          <p:nvPr/>
        </p:nvSpPr>
        <p:spPr>
          <a:xfrm>
            <a:off x="640524" y="1725519"/>
            <a:ext cx="7552055" cy="4243021"/>
          </a:xfrm>
          <a:prstGeom prst="rect">
            <a:avLst/>
          </a:prstGeom>
          <a:noFill/>
        </p:spPr>
        <p:txBody>
          <a:bodyPr wrap="square" rtlCol="0">
            <a:spAutoFit/>
          </a:bodyPr>
          <a:lstStyle/>
          <a:p>
            <a:pPr indent="457200">
              <a:lnSpc>
                <a:spcPct val="150000"/>
              </a:lnSpc>
            </a:pPr>
            <a:r>
              <a:rPr lang="en-US" altLang="zh-CN" sz="1400" dirty="0">
                <a:latin typeface="微软雅黑" panose="020B0503020204020204" pitchFamily="34" charset="-122"/>
                <a:ea typeface="微软雅黑" panose="020B0503020204020204" pitchFamily="34" charset="-122"/>
              </a:rPr>
              <a:t>6</a:t>
            </a:r>
            <a:r>
              <a:rPr lang="zh-CN" altLang="en-US" sz="1400" dirty="0">
                <a:latin typeface="微软雅黑" panose="020B0503020204020204" pitchFamily="34" charset="-122"/>
                <a:ea typeface="微软雅黑" panose="020B0503020204020204" pitchFamily="34" charset="-122"/>
              </a:rPr>
              <a:t>月市场短暂热闹过后，</a:t>
            </a: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月市场又开始降温。基金募集及投资规模均出现下滑。受</a:t>
            </a: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股持续震荡影响，基金募集情况不容乐观，募集数量及规模较上月腰斩。</a:t>
            </a:r>
          </a:p>
          <a:p>
            <a:pPr indent="457200">
              <a:lnSpc>
                <a:spcPct val="150000"/>
              </a:lnSpc>
            </a:pPr>
            <a:endParaRPr lang="zh-CN" altLang="en-US" sz="1400" dirty="0">
              <a:latin typeface="微软雅黑" panose="020B0503020204020204" pitchFamily="34" charset="-122"/>
              <a:ea typeface="微软雅黑" panose="020B0503020204020204" pitchFamily="34" charset="-122"/>
            </a:endParaRPr>
          </a:p>
          <a:p>
            <a:pPr indent="457200">
              <a:lnSpc>
                <a:spcPct val="150000"/>
              </a:lnSpc>
            </a:pPr>
            <a:r>
              <a:rPr lang="zh-CN" altLang="en-US" sz="1400" dirty="0">
                <a:latin typeface="微软雅黑" panose="020B0503020204020204" pitchFamily="34" charset="-122"/>
                <a:ea typeface="微软雅黑" panose="020B0503020204020204" pitchFamily="34" charset="-122"/>
              </a:rPr>
              <a:t>投资方面，投资事件虽有小幅回升，但规模依旧下降。中美贸易谈判进展缓慢，美联储小幅降息等外部利空均对投资市场产生了一定的影响。</a:t>
            </a: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月投资热门领域依旧是在</a:t>
            </a:r>
            <a:r>
              <a:rPr lang="en-US" altLang="zh-CN" sz="1400" dirty="0">
                <a:latin typeface="微软雅黑" panose="020B0503020204020204" pitchFamily="34" charset="-122"/>
                <a:ea typeface="微软雅黑" panose="020B0503020204020204" pitchFamily="34" charset="-122"/>
              </a:rPr>
              <a:t>IT</a:t>
            </a:r>
            <a:r>
              <a:rPr lang="zh-CN" altLang="en-US" sz="1400" dirty="0">
                <a:latin typeface="微软雅黑" panose="020B0503020204020204" pitchFamily="34" charset="-122"/>
                <a:ea typeface="微软雅黑" panose="020B0503020204020204" pitchFamily="34" charset="-122"/>
              </a:rPr>
              <a:t>及互联网。</a:t>
            </a:r>
          </a:p>
          <a:p>
            <a:pPr indent="457200">
              <a:lnSpc>
                <a:spcPct val="150000"/>
              </a:lnSpc>
            </a:pPr>
            <a:endParaRPr lang="zh-CN" altLang="en-US" sz="1400" dirty="0">
              <a:latin typeface="微软雅黑" panose="020B0503020204020204" pitchFamily="34" charset="-122"/>
              <a:ea typeface="微软雅黑" panose="020B0503020204020204" pitchFamily="34" charset="-122"/>
            </a:endParaRPr>
          </a:p>
          <a:p>
            <a:pPr indent="457200">
              <a:lnSpc>
                <a:spcPct val="150000"/>
              </a:lnSpc>
            </a:pP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方面，受</a:t>
            </a: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22</a:t>
            </a:r>
            <a:r>
              <a:rPr lang="zh-CN" altLang="en-US" sz="1400" dirty="0">
                <a:latin typeface="微软雅黑" panose="020B0503020204020204" pitchFamily="34" charset="-122"/>
                <a:ea typeface="微软雅黑" panose="020B0503020204020204" pitchFamily="34" charset="-122"/>
              </a:rPr>
              <a:t>日科创板首批</a:t>
            </a:r>
            <a:r>
              <a:rPr lang="en-US" altLang="zh-CN" sz="1400" dirty="0">
                <a:latin typeface="微软雅黑" panose="020B0503020204020204" pitchFamily="34" charset="-122"/>
                <a:ea typeface="微软雅黑" panose="020B0503020204020204" pitchFamily="34" charset="-122"/>
              </a:rPr>
              <a:t>25</a:t>
            </a:r>
            <a:r>
              <a:rPr lang="zh-CN" altLang="en-US" sz="1400" dirty="0">
                <a:latin typeface="微软雅黑" panose="020B0503020204020204" pitchFamily="34" charset="-122"/>
                <a:ea typeface="微软雅黑" panose="020B0503020204020204" pitchFamily="34" charset="-122"/>
              </a:rPr>
              <a:t>家公司上市交易的影响，</a:t>
            </a: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数量大幅上扬，</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退出数量也创年初以来新高。除科创板外，其他版块及港股</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整体依旧较为稳定。</a:t>
            </a:r>
          </a:p>
          <a:p>
            <a:pPr indent="457200">
              <a:lnSpc>
                <a:spcPct val="150000"/>
              </a:lnSpc>
            </a:pPr>
            <a:endParaRPr lang="zh-CN" altLang="en-US" sz="1400" dirty="0">
              <a:latin typeface="微软雅黑" panose="020B0503020204020204" pitchFamily="34" charset="-122"/>
              <a:ea typeface="微软雅黑" panose="020B0503020204020204" pitchFamily="34" charset="-122"/>
            </a:endParaRPr>
          </a:p>
          <a:p>
            <a:pPr indent="457200">
              <a:lnSpc>
                <a:spcPct val="150000"/>
              </a:lnSpc>
            </a:pPr>
            <a:r>
              <a:rPr lang="zh-CN" altLang="en-US" sz="1400" dirty="0">
                <a:latin typeface="微软雅黑" panose="020B0503020204020204" pitchFamily="34" charset="-122"/>
                <a:ea typeface="微软雅黑" panose="020B0503020204020204" pitchFamily="34" charset="-122"/>
              </a:rPr>
              <a:t>并购等其他退出情况小幅下滑，整体稳定，基金退出通道较为通畅。</a:t>
            </a:r>
          </a:p>
          <a:p>
            <a:pPr indent="457200">
              <a:lnSpc>
                <a:spcPct val="150000"/>
              </a:lnSpc>
            </a:pPr>
            <a:endParaRPr lang="zh-CN" altLang="en-US" sz="1400" dirty="0">
              <a:latin typeface="微软雅黑" panose="020B0503020204020204" pitchFamily="34" charset="-122"/>
              <a:ea typeface="微软雅黑" panose="020B0503020204020204" pitchFamily="34" charset="-122"/>
            </a:endParaRPr>
          </a:p>
          <a:p>
            <a:pPr indent="457200">
              <a:lnSpc>
                <a:spcPct val="150000"/>
              </a:lnSpc>
            </a:pPr>
            <a:r>
              <a:rPr lang="zh-CN" altLang="en-US" sz="1400" dirty="0">
                <a:latin typeface="微软雅黑" panose="020B0503020204020204" pitchFamily="34" charset="-122"/>
                <a:ea typeface="微软雅黑" panose="020B0503020204020204" pitchFamily="34" charset="-122"/>
              </a:rPr>
              <a:t>展望</a:t>
            </a:r>
            <a:r>
              <a:rPr lang="en-US" altLang="zh-CN" sz="1400" dirty="0">
                <a:latin typeface="微软雅黑" panose="020B0503020204020204" pitchFamily="34" charset="-122"/>
                <a:ea typeface="微软雅黑" panose="020B0503020204020204" pitchFamily="34" charset="-122"/>
              </a:rPr>
              <a:t>8</a:t>
            </a:r>
            <a:r>
              <a:rPr lang="zh-CN" altLang="en-US" sz="1400" dirty="0">
                <a:latin typeface="微软雅黑" panose="020B0503020204020204" pitchFamily="34" charset="-122"/>
                <a:ea typeface="微软雅黑" panose="020B0503020204020204" pitchFamily="34" charset="-122"/>
              </a:rPr>
              <a:t>月，市场整体依旧不容乐观，中美贸易谈判短时间内或难以达成协议。科创板在经历了热闹的打新潮后也将趋于稳定，投资者或将回归理性，各大公司市值将趋于合理。</a:t>
            </a:r>
          </a:p>
        </p:txBody>
      </p:sp>
      <p:grpSp>
        <p:nvGrpSpPr>
          <p:cNvPr id="4" name="组合 3"/>
          <p:cNvGrpSpPr/>
          <p:nvPr/>
        </p:nvGrpSpPr>
        <p:grpSpPr>
          <a:xfrm>
            <a:off x="215900" y="1099484"/>
            <a:ext cx="4200652" cy="357505"/>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股持续震荡，市场开始降温</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rrowheads="1"/>
          </p:cNvSpPr>
          <p:nvPr/>
        </p:nvSpPr>
        <p:spPr bwMode="auto">
          <a:xfrm>
            <a:off x="202889" y="998191"/>
            <a:ext cx="7850188"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zh-CN" altLang="en-US" sz="2200" dirty="0">
                <a:solidFill>
                  <a:srgbClr val="000066"/>
                </a:solidFill>
                <a:latin typeface="Times New Roman" panose="02020603050405020304" pitchFamily="18" charset="0"/>
                <a:ea typeface="幼圆" panose="02010509060101010101" pitchFamily="49" charset="-122"/>
              </a:rPr>
              <a:t>财务顾问及财务投资</a:t>
            </a:r>
            <a:endParaRPr lang="zh-CN" altLang="en-US" sz="2200" b="0" dirty="0">
              <a:solidFill>
                <a:srgbClr val="000000"/>
              </a:solidFill>
            </a:endParaRPr>
          </a:p>
        </p:txBody>
      </p:sp>
      <p:sp>
        <p:nvSpPr>
          <p:cNvPr id="3" name="内容占位符 2"/>
          <p:cNvSpPr txBox="1">
            <a:spLocks noChangeArrowheads="1"/>
          </p:cNvSpPr>
          <p:nvPr/>
        </p:nvSpPr>
        <p:spPr bwMode="auto">
          <a:xfrm>
            <a:off x="533400" y="1510700"/>
            <a:ext cx="8077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lnSpc>
                <a:spcPct val="150000"/>
              </a:lnSpc>
              <a:spcBef>
                <a:spcPct val="20000"/>
              </a:spcBef>
            </a:pPr>
            <a:r>
              <a:rPr lang="zh-CN" altLang="en-US" sz="1600" b="0" dirty="0">
                <a:solidFill>
                  <a:srgbClr val="0058B0"/>
                </a:solidFill>
                <a:ea typeface="幼圆" panose="02010509060101010101" pitchFamily="49" charset="-122"/>
              </a:rPr>
              <a:t>上市对于企业和股东仅是发展的一个里程碑</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对接资本市场后</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企业和股东需要适应更高的监管要求、更完善的公司治理、更复杂的资本运作。我们针对此类需求</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整合了服务资源</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将财务顾问和财务投资作为载体</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致力为客户提供定制化的市值管理服务。</a:t>
            </a:r>
          </a:p>
          <a:p>
            <a:pPr eaLnBrk="1" hangingPunct="1">
              <a:lnSpc>
                <a:spcPct val="150000"/>
              </a:lnSpc>
              <a:spcBef>
                <a:spcPct val="20000"/>
              </a:spcBef>
            </a:pPr>
            <a:endParaRPr lang="zh-CN" altLang="en-US" sz="1600" b="0" dirty="0">
              <a:solidFill>
                <a:srgbClr val="0058B0"/>
              </a:solidFill>
              <a:ea typeface="幼圆" panose="02010509060101010101" pitchFamily="49" charset="-122"/>
            </a:endParaRPr>
          </a:p>
          <a:p>
            <a:pPr eaLnBrk="1" hangingPunct="1">
              <a:lnSpc>
                <a:spcPct val="150000"/>
              </a:lnSpc>
              <a:spcBef>
                <a:spcPct val="20000"/>
              </a:spcBef>
            </a:pPr>
            <a:r>
              <a:rPr lang="zh-CN" altLang="en-US" sz="1600" b="0" dirty="0">
                <a:solidFill>
                  <a:srgbClr val="0058B0"/>
                </a:solidFill>
                <a:ea typeface="幼圆" panose="02010509060101010101" pitchFamily="49" charset="-122"/>
              </a:rPr>
              <a:t>我们的财务顾问团队依托自身专业背景及资源整合优势</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根据上市公司及其股东的需要</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提供投融资、资本运作、资产及债务重组、财务管理、发展战略等活动提供的咨询、分析、方案设计等服务。包括的服务有：上市公司再融资、股权激励、并购、股权融资、市值维护、战略投资等。</a:t>
            </a:r>
          </a:p>
          <a:p>
            <a:pPr eaLnBrk="1" hangingPunct="1">
              <a:lnSpc>
                <a:spcPct val="150000"/>
              </a:lnSpc>
              <a:spcBef>
                <a:spcPct val="20000"/>
              </a:spcBef>
            </a:pPr>
            <a:endParaRPr lang="zh-CN" altLang="en-US" sz="1600" b="0" dirty="0">
              <a:solidFill>
                <a:srgbClr val="0058B0"/>
              </a:solidFill>
              <a:ea typeface="幼圆" panose="02010509060101010101" pitchFamily="49" charset="-122"/>
            </a:endParaRPr>
          </a:p>
          <a:p>
            <a:pPr eaLnBrk="1" hangingPunct="1">
              <a:lnSpc>
                <a:spcPct val="150000"/>
              </a:lnSpc>
              <a:spcBef>
                <a:spcPct val="20000"/>
              </a:spcBef>
            </a:pPr>
            <a:r>
              <a:rPr lang="zh-CN" altLang="en-US" sz="1600" b="0" dirty="0">
                <a:solidFill>
                  <a:srgbClr val="0058B0"/>
                </a:solidFill>
                <a:ea typeface="幼圆" panose="02010509060101010101" pitchFamily="49" charset="-122"/>
              </a:rPr>
              <a:t>我们的投资团队依托自身专业背景和独特判断</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根据市值管理的各项需求</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设计投资结构</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进行各种形式的市值管理投资。其中包括：并购投资、再融资投资、战略投资、固定收益投资等。</a:t>
            </a:r>
          </a:p>
        </p:txBody>
      </p:sp>
      <p:sp>
        <p:nvSpPr>
          <p:cNvPr id="4" name="矩形 2"/>
          <p:cNvSpPr>
            <a:spLocks noChangeArrowheads="1"/>
          </p:cNvSpPr>
          <p:nvPr/>
        </p:nvSpPr>
        <p:spPr bwMode="auto">
          <a:xfrm>
            <a:off x="166255" y="99752"/>
            <a:ext cx="2031325" cy="46166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r>
              <a:rPr lang="zh-CN" altLang="en-US" sz="2400" b="0" dirty="0">
                <a:solidFill>
                  <a:srgbClr val="000798"/>
                </a:solidFill>
                <a:latin typeface="微软雅黑" panose="020B0503020204020204" pitchFamily="34" charset="-122"/>
                <a:ea typeface="微软雅黑" panose="020B0503020204020204" pitchFamily="34" charset="-122"/>
                <a:cs typeface="+mj-cs"/>
              </a:rPr>
              <a:t>公司主要业务</a:t>
            </a: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6" descr="rongke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28415"/>
            <a:ext cx="5000625" cy="296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a:spLocks noChangeArrowheads="1"/>
          </p:cNvSpPr>
          <p:nvPr/>
        </p:nvSpPr>
        <p:spPr bwMode="auto">
          <a:xfrm>
            <a:off x="397803" y="1492876"/>
            <a:ext cx="6072188" cy="2607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lnSpc>
                <a:spcPct val="150000"/>
              </a:lnSpc>
            </a:pPr>
            <a:r>
              <a:rPr lang="zh-CN" altLang="en-US" sz="1400" dirty="0">
                <a:solidFill>
                  <a:srgbClr val="0070C0"/>
                </a:solidFill>
                <a:ea typeface="幼圆" panose="02010509060101010101" pitchFamily="49" charset="-122"/>
              </a:rPr>
              <a:t>编制人：关昌</a:t>
            </a:r>
          </a:p>
          <a:p>
            <a:pPr eaLnBrk="1" hangingPunct="1">
              <a:lnSpc>
                <a:spcPct val="150000"/>
              </a:lnSpc>
            </a:pPr>
            <a:r>
              <a:rPr lang="zh-CN" altLang="en-US" sz="1400" dirty="0">
                <a:solidFill>
                  <a:srgbClr val="0070C0"/>
                </a:solidFill>
                <a:ea typeface="幼圆" panose="02010509060101010101" pitchFamily="49" charset="-122"/>
              </a:rPr>
              <a:t>联系人：关昌</a:t>
            </a:r>
            <a:endParaRPr lang="en-US" altLang="zh-CN" sz="1400" dirty="0">
              <a:solidFill>
                <a:srgbClr val="0070C0"/>
              </a:solidFill>
              <a:ea typeface="幼圆" panose="02010509060101010101" pitchFamily="49" charset="-122"/>
            </a:endParaRPr>
          </a:p>
          <a:p>
            <a:pPr eaLnBrk="1" hangingPunct="1">
              <a:lnSpc>
                <a:spcPct val="150000"/>
              </a:lnSpc>
            </a:pPr>
            <a:r>
              <a:rPr lang="zh-CN" altLang="en-US" sz="1400" dirty="0">
                <a:solidFill>
                  <a:srgbClr val="0070C0"/>
                </a:solidFill>
                <a:ea typeface="幼圆" panose="02010509060101010101" pitchFamily="49" charset="-122"/>
              </a:rPr>
              <a:t>公司地址：上海市东湖路</a:t>
            </a:r>
            <a:r>
              <a:rPr lang="en-US" altLang="zh-CN" sz="1400" dirty="0">
                <a:solidFill>
                  <a:srgbClr val="0070C0"/>
                </a:solidFill>
                <a:ea typeface="幼圆" panose="02010509060101010101" pitchFamily="49" charset="-122"/>
              </a:rPr>
              <a:t>70</a:t>
            </a:r>
            <a:r>
              <a:rPr lang="zh-CN" altLang="en-US" sz="1400" dirty="0">
                <a:solidFill>
                  <a:srgbClr val="0070C0"/>
                </a:solidFill>
                <a:ea typeface="幼圆" panose="02010509060101010101" pitchFamily="49" charset="-122"/>
              </a:rPr>
              <a:t>号东湖宾馆</a:t>
            </a:r>
            <a:r>
              <a:rPr lang="en-US" altLang="zh-CN" sz="1400" dirty="0">
                <a:solidFill>
                  <a:srgbClr val="0070C0"/>
                </a:solidFill>
                <a:ea typeface="幼圆" panose="02010509060101010101" pitchFamily="49" charset="-122"/>
              </a:rPr>
              <a:t>3</a:t>
            </a:r>
            <a:r>
              <a:rPr lang="zh-CN" altLang="en-US" sz="1400" dirty="0">
                <a:solidFill>
                  <a:srgbClr val="0070C0"/>
                </a:solidFill>
                <a:ea typeface="幼圆" panose="02010509060101010101" pitchFamily="49" charset="-122"/>
              </a:rPr>
              <a:t>号楼</a:t>
            </a:r>
            <a:r>
              <a:rPr lang="en-US" altLang="zh-CN" sz="1400" dirty="0">
                <a:solidFill>
                  <a:srgbClr val="0070C0"/>
                </a:solidFill>
                <a:ea typeface="幼圆" panose="02010509060101010101" pitchFamily="49" charset="-122"/>
              </a:rPr>
              <a:t>3</a:t>
            </a:r>
            <a:r>
              <a:rPr lang="zh-CN" altLang="en-US" sz="1400" dirty="0">
                <a:solidFill>
                  <a:srgbClr val="0070C0"/>
                </a:solidFill>
                <a:ea typeface="幼圆" panose="02010509060101010101" pitchFamily="49" charset="-122"/>
              </a:rPr>
              <a:t>楼</a:t>
            </a:r>
            <a:endParaRPr lang="en-US" altLang="zh-CN" sz="1400" dirty="0">
              <a:solidFill>
                <a:srgbClr val="0070C0"/>
              </a:solidFill>
              <a:ea typeface="幼圆" panose="02010509060101010101" pitchFamily="49" charset="-122"/>
            </a:endParaRPr>
          </a:p>
          <a:p>
            <a:pPr eaLnBrk="1" hangingPunct="1">
              <a:lnSpc>
                <a:spcPct val="150000"/>
              </a:lnSpc>
            </a:pPr>
            <a:r>
              <a:rPr lang="zh-CN" altLang="en-US" sz="1400" dirty="0">
                <a:solidFill>
                  <a:srgbClr val="0070C0"/>
                </a:solidFill>
                <a:ea typeface="幼圆" panose="02010509060101010101" pitchFamily="49" charset="-122"/>
              </a:rPr>
              <a:t>公司电话：</a:t>
            </a:r>
            <a:r>
              <a:rPr lang="en-US" altLang="zh-CN" sz="1400" dirty="0">
                <a:solidFill>
                  <a:srgbClr val="0070C0"/>
                </a:solidFill>
                <a:ea typeface="幼圆" panose="02010509060101010101" pitchFamily="49" charset="-122"/>
              </a:rPr>
              <a:t>8621—54668032—605</a:t>
            </a:r>
          </a:p>
          <a:p>
            <a:pPr eaLnBrk="1" hangingPunct="1">
              <a:lnSpc>
                <a:spcPct val="150000"/>
              </a:lnSpc>
            </a:pPr>
            <a:r>
              <a:rPr lang="zh-CN" altLang="en-US" sz="1400" dirty="0">
                <a:solidFill>
                  <a:srgbClr val="0070C0"/>
                </a:solidFill>
                <a:ea typeface="幼圆" panose="02010509060101010101" pitchFamily="49" charset="-122"/>
              </a:rPr>
              <a:t>公司传真：</a:t>
            </a:r>
            <a:r>
              <a:rPr lang="en-US" altLang="zh-CN" sz="1400" dirty="0">
                <a:solidFill>
                  <a:srgbClr val="0070C0"/>
                </a:solidFill>
                <a:ea typeface="幼圆" panose="02010509060101010101" pitchFamily="49" charset="-122"/>
              </a:rPr>
              <a:t>8621—54669508</a:t>
            </a:r>
          </a:p>
          <a:p>
            <a:pPr eaLnBrk="1" hangingPunct="1">
              <a:lnSpc>
                <a:spcPct val="150000"/>
              </a:lnSpc>
            </a:pPr>
            <a:r>
              <a:rPr lang="zh-CN" altLang="en-US" sz="1400" dirty="0">
                <a:solidFill>
                  <a:srgbClr val="0070C0"/>
                </a:solidFill>
                <a:ea typeface="幼圆" panose="02010509060101010101" pitchFamily="49" charset="-122"/>
              </a:rPr>
              <a:t>网址：</a:t>
            </a:r>
            <a:r>
              <a:rPr lang="en-US" altLang="zh-CN" sz="1400" dirty="0">
                <a:solidFill>
                  <a:srgbClr val="0070C0"/>
                </a:solidFill>
                <a:ea typeface="幼圆" panose="02010509060101010101" pitchFamily="49" charset="-122"/>
              </a:rPr>
              <a:t>http://www.rongke.com</a:t>
            </a:r>
          </a:p>
          <a:p>
            <a:pPr eaLnBrk="1" hangingPunct="1">
              <a:lnSpc>
                <a:spcPct val="150000"/>
              </a:lnSpc>
            </a:pPr>
            <a:endParaRPr lang="en-US" altLang="zh-CN" sz="1400" dirty="0">
              <a:solidFill>
                <a:srgbClr val="0070C0"/>
              </a:solidFill>
              <a:ea typeface="幼圆" panose="02010509060101010101" pitchFamily="49" charset="-122"/>
            </a:endParaRPr>
          </a:p>
          <a:p>
            <a:pPr eaLnBrk="1" hangingPunct="1">
              <a:lnSpc>
                <a:spcPct val="150000"/>
              </a:lnSpc>
            </a:pPr>
            <a:endParaRPr lang="zh-CN" altLang="zh-CN" sz="1100" dirty="0">
              <a:solidFill>
                <a:srgbClr val="0070C0"/>
              </a:solidFill>
              <a:ea typeface="幼圆" panose="02010509060101010101" pitchFamily="49" charset="-122"/>
            </a:endParaRPr>
          </a:p>
        </p:txBody>
      </p:sp>
      <p:sp>
        <p:nvSpPr>
          <p:cNvPr id="4" name="文本框 3"/>
          <p:cNvSpPr txBox="1"/>
          <p:nvPr/>
        </p:nvSpPr>
        <p:spPr>
          <a:xfrm>
            <a:off x="397803" y="908794"/>
            <a:ext cx="1415772" cy="46166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defPPr>
              <a:defRPr lang="en-US"/>
            </a:defPPr>
            <a:lvl1pPr>
              <a:buFont typeface="Arial" panose="020B0604020202020204" pitchFamily="34" charset="0"/>
              <a:defRPr sz="2400" b="0">
                <a:solidFill>
                  <a:srgbClr val="000798"/>
                </a:solidFill>
                <a:latin typeface="微软雅黑" panose="020B0503020204020204" pitchFamily="34" charset="-122"/>
                <a:ea typeface="微软雅黑" panose="020B0503020204020204" pitchFamily="34" charset="-122"/>
                <a:cs typeface="+mj-cs"/>
              </a:defRPr>
            </a:lvl1pPr>
            <a:lvl2pPr marL="742950" indent="-285750">
              <a:buFont typeface="Arial" panose="020B0604020202020204" pitchFamily="34" charset="0"/>
              <a:defRPr b="1">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latin typeface="幼圆" panose="02010509060101010101" pitchFamily="49" charset="-122"/>
                <a:ea typeface="宋体" panose="02010600030101010101" pitchFamily="2" charset="-122"/>
              </a:defRPr>
            </a:lvl9pPr>
          </a:lstStyle>
          <a:p>
            <a:r>
              <a:rPr lang="zh-CN" altLang="en-US" dirty="0"/>
              <a:t>联系我们</a:t>
            </a:r>
          </a:p>
        </p:txBody>
      </p:sp>
      <p:sp>
        <p:nvSpPr>
          <p:cNvPr id="5" name="文本框 4"/>
          <p:cNvSpPr txBox="1"/>
          <p:nvPr/>
        </p:nvSpPr>
        <p:spPr>
          <a:xfrm flipH="1">
            <a:off x="4749204" y="2315570"/>
            <a:ext cx="800219" cy="461665"/>
          </a:xfrm>
          <a:prstGeom prst="rect">
            <a:avLst/>
          </a:prstGeom>
          <a:noFill/>
        </p:spPr>
        <p:txBody>
          <a:bodyPr wrap="square" rtlCol="0">
            <a:spAutoFit/>
          </a:bodyPr>
          <a:lstStyle>
            <a:defPPr>
              <a:defRPr lang="zh-CN"/>
            </a:defPPr>
            <a:lvl1pPr>
              <a:defRPr sz="2400">
                <a:solidFill>
                  <a:schemeClr val="accent5">
                    <a:lumMod val="75000"/>
                  </a:schemeClr>
                </a:solidFill>
              </a:defRPr>
            </a:lvl1pPr>
          </a:lstStyle>
          <a:p>
            <a:r>
              <a:rPr lang="zh-CN" altLang="en-US" b="1" dirty="0">
                <a:solidFill>
                  <a:srgbClr val="FF0000"/>
                </a:solidFill>
                <a:latin typeface="微软雅黑" panose="020B0503020204020204" pitchFamily="34" charset="-122"/>
                <a:ea typeface="微软雅黑" panose="020B0503020204020204" pitchFamily="34" charset="-122"/>
              </a:rPr>
              <a:t>声明：</a:t>
            </a:r>
          </a:p>
        </p:txBody>
      </p:sp>
      <p:sp>
        <p:nvSpPr>
          <p:cNvPr id="6" name="文本框 5"/>
          <p:cNvSpPr txBox="1"/>
          <p:nvPr/>
        </p:nvSpPr>
        <p:spPr>
          <a:xfrm>
            <a:off x="4749204" y="3005250"/>
            <a:ext cx="3745572" cy="646331"/>
          </a:xfrm>
          <a:prstGeom prst="rect">
            <a:avLst/>
          </a:prstGeom>
          <a:noFill/>
        </p:spPr>
        <p:txBody>
          <a:bodyPr wrap="square" rtlCol="0">
            <a:spAutoFit/>
          </a:bodyPr>
          <a:lstStyle/>
          <a:p>
            <a:r>
              <a:rPr lang="zh-CN" altLang="en-US" b="1" dirty="0"/>
              <a:t>   本</a:t>
            </a:r>
            <a:r>
              <a:rPr lang="en-US" altLang="zh-CN" b="1" dirty="0"/>
              <a:t>PPT</a:t>
            </a:r>
            <a:r>
              <a:rPr lang="zh-CN" altLang="en-US" b="1" dirty="0"/>
              <a:t>内所有数据均来源于万得</a:t>
            </a:r>
            <a:r>
              <a:rPr lang="en-US" altLang="zh-CN" b="1" dirty="0"/>
              <a:t>wind</a:t>
            </a:r>
            <a:r>
              <a:rPr lang="zh-CN" altLang="en-US" b="1" dirty="0"/>
              <a:t>金融数据客户端。</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椭圆 1"/>
          <p:cNvSpPr/>
          <p:nvPr/>
        </p:nvSpPr>
        <p:spPr>
          <a:xfrm>
            <a:off x="2822452" y="1199917"/>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募</a:t>
            </a:r>
          </a:p>
        </p:txBody>
      </p:sp>
      <p:sp>
        <p:nvSpPr>
          <p:cNvPr id="3" name="椭圆 2"/>
          <p:cNvSpPr/>
          <p:nvPr/>
        </p:nvSpPr>
        <p:spPr>
          <a:xfrm>
            <a:off x="2822451" y="2229942"/>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投</a:t>
            </a:r>
          </a:p>
        </p:txBody>
      </p:sp>
      <p:sp>
        <p:nvSpPr>
          <p:cNvPr id="4" name="椭圆 3"/>
          <p:cNvSpPr/>
          <p:nvPr/>
        </p:nvSpPr>
        <p:spPr>
          <a:xfrm>
            <a:off x="2822449" y="3302018"/>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5">
                    <a:lumMod val="75000"/>
                  </a:schemeClr>
                </a:solidFill>
                <a:latin typeface="华文新魏" panose="02010800040101010101" pitchFamily="2" charset="-122"/>
                <a:ea typeface="华文新魏" panose="02010800040101010101" pitchFamily="2" charset="-122"/>
              </a:rPr>
              <a:t>IPO</a:t>
            </a:r>
            <a:endParaRPr lang="zh-CN" altLang="en-US" sz="1600" dirty="0">
              <a:solidFill>
                <a:schemeClr val="accent5">
                  <a:lumMod val="75000"/>
                </a:schemeClr>
              </a:solidFill>
              <a:latin typeface="华文新魏" panose="02010800040101010101" pitchFamily="2" charset="-122"/>
              <a:ea typeface="华文新魏" panose="02010800040101010101" pitchFamily="2" charset="-122"/>
            </a:endParaRPr>
          </a:p>
        </p:txBody>
      </p:sp>
      <p:sp>
        <p:nvSpPr>
          <p:cNvPr id="5" name="文本框 4"/>
          <p:cNvSpPr txBox="1"/>
          <p:nvPr/>
        </p:nvSpPr>
        <p:spPr>
          <a:xfrm>
            <a:off x="3862731" y="1259902"/>
            <a:ext cx="2026004" cy="646331"/>
          </a:xfrm>
          <a:prstGeom prst="rect">
            <a:avLst/>
          </a:prstGeom>
          <a:noFill/>
        </p:spPr>
        <p:txBody>
          <a:bodyPr wrap="square" rtlCol="0">
            <a:spAutoFit/>
          </a:bodyPr>
          <a:lstStyle/>
          <a:p>
            <a:pPr algn="just"/>
            <a:r>
              <a:rPr lang="zh-CN" altLang="en-US" dirty="0">
                <a:solidFill>
                  <a:srgbClr val="002060"/>
                </a:solidFill>
                <a:latin typeface="微软雅黑" panose="020B0503020204020204" pitchFamily="34" charset="-122"/>
                <a:ea typeface="微软雅黑" panose="020B0503020204020204" pitchFamily="34" charset="-122"/>
              </a:rPr>
              <a:t>基金募集市场降温，数量规模双双回落。</a:t>
            </a:r>
          </a:p>
        </p:txBody>
      </p:sp>
      <p:sp>
        <p:nvSpPr>
          <p:cNvPr id="6" name="文本框 5"/>
          <p:cNvSpPr txBox="1"/>
          <p:nvPr/>
        </p:nvSpPr>
        <p:spPr>
          <a:xfrm>
            <a:off x="3862731" y="2296054"/>
            <a:ext cx="2273207"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投资事件环比增多，投资规模出现下滑。</a:t>
            </a:r>
          </a:p>
        </p:txBody>
      </p:sp>
      <p:sp>
        <p:nvSpPr>
          <p:cNvPr id="7" name="文本框 6"/>
          <p:cNvSpPr txBox="1"/>
          <p:nvPr/>
        </p:nvSpPr>
        <p:spPr>
          <a:xfrm>
            <a:off x="3862731" y="3362003"/>
            <a:ext cx="2519780"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受科创板上市交易影响，</a:t>
            </a:r>
            <a:endParaRPr lang="en-US" altLang="zh-CN" dirty="0"/>
          </a:p>
          <a:p>
            <a:r>
              <a:rPr lang="en-US" altLang="zh-CN" dirty="0"/>
              <a:t>7</a:t>
            </a:r>
            <a:r>
              <a:rPr lang="zh-CN" altLang="en-US" dirty="0"/>
              <a:t>月</a:t>
            </a:r>
            <a:r>
              <a:rPr lang="en-US" altLang="zh-CN" dirty="0"/>
              <a:t>IPO</a:t>
            </a:r>
            <a:r>
              <a:rPr lang="zh-CN" altLang="en-US" dirty="0"/>
              <a:t>数量大幅上扬。</a:t>
            </a:r>
            <a:endParaRPr lang="en-US" altLang="zh-CN" dirty="0"/>
          </a:p>
        </p:txBody>
      </p:sp>
      <p:sp>
        <p:nvSpPr>
          <p:cNvPr id="8" name="椭圆 7"/>
          <p:cNvSpPr/>
          <p:nvPr/>
        </p:nvSpPr>
        <p:spPr>
          <a:xfrm>
            <a:off x="2822449" y="5404119"/>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accent5">
                    <a:lumMod val="75000"/>
                  </a:schemeClr>
                </a:solidFill>
                <a:latin typeface="华文新魏" panose="02010800040101010101" pitchFamily="2" charset="-122"/>
                <a:ea typeface="华文新魏" panose="02010800040101010101" pitchFamily="2" charset="-122"/>
              </a:rPr>
              <a:t>新三板</a:t>
            </a:r>
          </a:p>
        </p:txBody>
      </p:sp>
      <p:sp>
        <p:nvSpPr>
          <p:cNvPr id="9" name="文本框 8"/>
          <p:cNvSpPr txBox="1"/>
          <p:nvPr/>
        </p:nvSpPr>
        <p:spPr>
          <a:xfrm>
            <a:off x="3862733" y="5493902"/>
            <a:ext cx="2428340"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因未披露</a:t>
            </a:r>
            <a:r>
              <a:rPr lang="en-US" altLang="zh-CN" dirty="0"/>
              <a:t>2018</a:t>
            </a:r>
            <a:r>
              <a:rPr lang="zh-CN" altLang="en-US" dirty="0"/>
              <a:t>年年报，</a:t>
            </a:r>
          </a:p>
          <a:p>
            <a:r>
              <a:rPr lang="en-US" altLang="zh-CN" dirty="0"/>
              <a:t>330</a:t>
            </a:r>
            <a:r>
              <a:rPr lang="zh-CN" altLang="en-US" dirty="0"/>
              <a:t>家公司被强制摘牌。</a:t>
            </a:r>
          </a:p>
        </p:txBody>
      </p:sp>
      <p:sp>
        <p:nvSpPr>
          <p:cNvPr id="10" name="椭圆 9"/>
          <p:cNvSpPr/>
          <p:nvPr/>
        </p:nvSpPr>
        <p:spPr>
          <a:xfrm>
            <a:off x="2822449" y="4349570"/>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并</a:t>
            </a:r>
          </a:p>
        </p:txBody>
      </p:sp>
      <p:sp>
        <p:nvSpPr>
          <p:cNvPr id="11" name="文本框 10"/>
          <p:cNvSpPr txBox="1"/>
          <p:nvPr/>
        </p:nvSpPr>
        <p:spPr>
          <a:xfrm>
            <a:off x="3865245" y="4409440"/>
            <a:ext cx="2662555"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并购市场开始降温，</a:t>
            </a:r>
            <a:endParaRPr lang="en-US" altLang="zh-CN" dirty="0"/>
          </a:p>
          <a:p>
            <a:r>
              <a:rPr lang="zh-CN" altLang="en-US" dirty="0"/>
              <a:t>数量规模双双减少。</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箭头: 下 2"/>
          <p:cNvSpPr/>
          <p:nvPr/>
        </p:nvSpPr>
        <p:spPr>
          <a:xfrm>
            <a:off x="903387" y="4884850"/>
            <a:ext cx="581679" cy="1122379"/>
          </a:xfrm>
          <a:prstGeom prst="downArrow">
            <a:avLst/>
          </a:prstGeom>
          <a:solidFill>
            <a:schemeClr val="accent6"/>
          </a:solidFill>
          <a:ln>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chemeClr val="accent6"/>
              </a:solidFill>
            </a:endParaRPr>
          </a:p>
        </p:txBody>
      </p:sp>
      <p:sp>
        <p:nvSpPr>
          <p:cNvPr id="4" name="文本框 3"/>
          <p:cNvSpPr txBox="1"/>
          <p:nvPr/>
        </p:nvSpPr>
        <p:spPr>
          <a:xfrm>
            <a:off x="3128843" y="4709336"/>
            <a:ext cx="5925185" cy="1659237"/>
          </a:xfrm>
          <a:prstGeom prst="rect">
            <a:avLst/>
          </a:prstGeom>
          <a:noFill/>
        </p:spPr>
        <p:txBody>
          <a:bodyPr wrap="square" rtlCol="0">
            <a:spAutoFit/>
          </a:bodyPr>
          <a:lstStyle/>
          <a:p>
            <a:pPr algn="just">
              <a:lnSpc>
                <a:spcPct val="150000"/>
              </a:lnSpc>
            </a:pPr>
            <a:r>
              <a:rPr lang="en-US" altLang="zh-CN" sz="1600" dirty="0">
                <a:latin typeface="微软雅黑" panose="020B0503020204020204" pitchFamily="34" charset="-122"/>
                <a:ea typeface="微软雅黑" panose="020B0503020204020204" pitchFamily="34" charset="-122"/>
              </a:rPr>
              <a:t>7</a:t>
            </a:r>
            <a:r>
              <a:rPr lang="zh-CN" altLang="en-US" sz="1600" dirty="0">
                <a:latin typeface="微软雅黑" panose="020B0503020204020204" pitchFamily="34" charset="-122"/>
                <a:ea typeface="微软雅黑" panose="020B0503020204020204" pitchFamily="34" charset="-122"/>
              </a:rPr>
              <a:t>月共发生</a:t>
            </a:r>
            <a:r>
              <a:rPr lang="en-US" altLang="zh-CN" dirty="0">
                <a:solidFill>
                  <a:srgbClr val="0070C0"/>
                </a:solidFill>
                <a:latin typeface="微软雅黑" panose="020B0503020204020204" pitchFamily="34" charset="-122"/>
                <a:ea typeface="微软雅黑" panose="020B0503020204020204" pitchFamily="34" charset="-122"/>
              </a:rPr>
              <a:t>16</a:t>
            </a:r>
            <a:r>
              <a:rPr lang="zh-CN" altLang="en-US" sz="1600" dirty="0">
                <a:latin typeface="微软雅黑" panose="020B0503020204020204" pitchFamily="34" charset="-122"/>
                <a:ea typeface="微软雅黑" panose="020B0503020204020204" pitchFamily="34" charset="-122"/>
              </a:rPr>
              <a:t>起基金募集事件，募集资金为</a:t>
            </a:r>
            <a:r>
              <a:rPr lang="en-US" altLang="zh-CN" dirty="0">
                <a:solidFill>
                  <a:srgbClr val="0070C0"/>
                </a:solidFill>
                <a:latin typeface="微软雅黑" panose="020B0503020204020204" pitchFamily="34" charset="-122"/>
                <a:ea typeface="微软雅黑" panose="020B0503020204020204" pitchFamily="34" charset="-122"/>
              </a:rPr>
              <a:t>45.5</a:t>
            </a:r>
            <a:r>
              <a:rPr lang="zh-CN" altLang="en-US" sz="1600" dirty="0">
                <a:latin typeface="微软雅黑" panose="020B0503020204020204" pitchFamily="34" charset="-122"/>
                <a:ea typeface="微软雅黑" panose="020B0503020204020204" pitchFamily="34" charset="-122"/>
              </a:rPr>
              <a:t>亿，资金募集市场开始回调，规模数量较</a:t>
            </a:r>
            <a:r>
              <a:rPr lang="en-US" altLang="zh-CN" sz="1600" dirty="0">
                <a:latin typeface="微软雅黑" panose="020B0503020204020204" pitchFamily="34" charset="-122"/>
                <a:ea typeface="微软雅黑" panose="020B0503020204020204" pitchFamily="34" charset="-122"/>
              </a:rPr>
              <a:t>6</a:t>
            </a:r>
            <a:r>
              <a:rPr lang="zh-CN" altLang="en-US" sz="1600" dirty="0">
                <a:latin typeface="微软雅黑" panose="020B0503020204020204" pitchFamily="34" charset="-122"/>
                <a:ea typeface="微软雅黑" panose="020B0503020204020204" pitchFamily="34" charset="-122"/>
              </a:rPr>
              <a:t>月减少近</a:t>
            </a:r>
            <a:r>
              <a:rPr lang="en-US" altLang="zh-CN" sz="1600" dirty="0">
                <a:latin typeface="微软雅黑" panose="020B0503020204020204" pitchFamily="34" charset="-122"/>
                <a:ea typeface="微软雅黑" panose="020B0503020204020204" pitchFamily="34" charset="-122"/>
              </a:rPr>
              <a:t>50%</a:t>
            </a:r>
            <a:r>
              <a:rPr lang="zh-CN" altLang="en-US" sz="1600" dirty="0">
                <a:latin typeface="微软雅黑" panose="020B0503020204020204" pitchFamily="34" charset="-122"/>
                <a:ea typeface="微软雅黑" panose="020B0503020204020204" pitchFamily="34" charset="-122"/>
              </a:rPr>
              <a:t>，募集事件次数环比骤减。具体数据方面，募集数量同比减少</a:t>
            </a:r>
            <a:r>
              <a:rPr lang="en-US" altLang="zh-CN" dirty="0">
                <a:solidFill>
                  <a:srgbClr val="0070C0"/>
                </a:solidFill>
                <a:latin typeface="微软雅黑" panose="020B0503020204020204" pitchFamily="34" charset="-122"/>
                <a:ea typeface="微软雅黑" panose="020B0503020204020204" pitchFamily="34" charset="-122"/>
              </a:rPr>
              <a:t>73.8%</a:t>
            </a:r>
            <a:r>
              <a:rPr lang="zh-CN" altLang="en-US" sz="1600" dirty="0">
                <a:latin typeface="微软雅黑" panose="020B0503020204020204" pitchFamily="34" charset="-122"/>
                <a:ea typeface="微软雅黑" panose="020B0503020204020204" pitchFamily="34" charset="-122"/>
              </a:rPr>
              <a:t>，环比下降</a:t>
            </a:r>
            <a:r>
              <a:rPr lang="en-US" altLang="zh-CN" dirty="0">
                <a:solidFill>
                  <a:srgbClr val="0070C0"/>
                </a:solidFill>
                <a:latin typeface="微软雅黑" panose="020B0503020204020204" pitchFamily="34" charset="-122"/>
                <a:ea typeface="微软雅黑" panose="020B0503020204020204" pitchFamily="34" charset="-122"/>
              </a:rPr>
              <a:t>27.3%</a:t>
            </a:r>
            <a:r>
              <a:rPr lang="zh-CN" altLang="en-US" sz="1600" dirty="0">
                <a:latin typeface="微软雅黑" panose="020B0503020204020204" pitchFamily="34" charset="-122"/>
                <a:ea typeface="微软雅黑" panose="020B0503020204020204" pitchFamily="34" charset="-122"/>
              </a:rPr>
              <a:t>；募集规模同比减少</a:t>
            </a:r>
            <a:r>
              <a:rPr lang="en-US" altLang="zh-CN" dirty="0">
                <a:solidFill>
                  <a:srgbClr val="0070C0"/>
                </a:solidFill>
                <a:latin typeface="微软雅黑" panose="020B0503020204020204" pitchFamily="34" charset="-122"/>
                <a:ea typeface="微软雅黑" panose="020B0503020204020204" pitchFamily="34" charset="-122"/>
              </a:rPr>
              <a:t>83.8%</a:t>
            </a:r>
            <a:r>
              <a:rPr lang="zh-CN" altLang="en-US" sz="1600" dirty="0">
                <a:solidFill>
                  <a:srgbClr val="0070C0"/>
                </a:solidFill>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环比下降</a:t>
            </a:r>
            <a:r>
              <a:rPr lang="en-US" altLang="zh-CN" dirty="0">
                <a:solidFill>
                  <a:srgbClr val="0070C0"/>
                </a:solidFill>
                <a:latin typeface="微软雅黑" panose="020B0503020204020204" pitchFamily="34" charset="-122"/>
                <a:ea typeface="微软雅黑" panose="020B0503020204020204" pitchFamily="34" charset="-122"/>
              </a:rPr>
              <a:t>49.3%</a:t>
            </a:r>
            <a:r>
              <a:rPr lang="zh-CN" altLang="en-US" sz="1600" dirty="0">
                <a:latin typeface="微软雅黑" panose="020B0503020204020204" pitchFamily="34" charset="-122"/>
                <a:ea typeface="微软雅黑" panose="020B0503020204020204" pitchFamily="34" charset="-122"/>
              </a:rPr>
              <a:t>。</a:t>
            </a:r>
          </a:p>
        </p:txBody>
      </p:sp>
      <p:sp>
        <p:nvSpPr>
          <p:cNvPr id="5" name="文本框 4"/>
          <p:cNvSpPr txBox="1"/>
          <p:nvPr/>
        </p:nvSpPr>
        <p:spPr>
          <a:xfrm>
            <a:off x="1541804" y="4747563"/>
            <a:ext cx="1620273" cy="461665"/>
          </a:xfrm>
          <a:prstGeom prst="rect">
            <a:avLst/>
          </a:prstGeom>
          <a:noFill/>
        </p:spPr>
        <p:txBody>
          <a:bodyPr wrap="square" rtlCol="0">
            <a:spAutoFit/>
          </a:bodyPr>
          <a:lstStyle/>
          <a:p>
            <a:r>
              <a:rPr lang="en-US" altLang="zh-CN" sz="2400" dirty="0">
                <a:solidFill>
                  <a:srgbClr val="00B050"/>
                </a:solidFill>
                <a:latin typeface="微软雅黑" panose="020B0503020204020204" pitchFamily="34" charset="-122"/>
                <a:ea typeface="微软雅黑" panose="020B0503020204020204" pitchFamily="34" charset="-122"/>
              </a:rPr>
              <a:t>73.8%</a:t>
            </a:r>
            <a:endParaRPr lang="en-US" altLang="zh-CN" sz="2400" dirty="0">
              <a:solidFill>
                <a:srgbClr val="00B050"/>
              </a:solidFill>
              <a:latin typeface="Arial" panose="020B0604020202020204" pitchFamily="34" charset="0"/>
              <a:cs typeface="Arial" panose="020B0604020202020204" pitchFamily="34" charset="0"/>
            </a:endParaRPr>
          </a:p>
        </p:txBody>
      </p:sp>
      <p:sp>
        <p:nvSpPr>
          <p:cNvPr id="6" name="文本框 5"/>
          <p:cNvSpPr txBox="1"/>
          <p:nvPr/>
        </p:nvSpPr>
        <p:spPr>
          <a:xfrm>
            <a:off x="1529832" y="5472430"/>
            <a:ext cx="1075936" cy="461665"/>
          </a:xfrm>
          <a:prstGeom prst="rect">
            <a:avLst/>
          </a:prstGeom>
          <a:noFill/>
        </p:spPr>
        <p:txBody>
          <a:bodyPr wrap="none"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00B050"/>
                </a:solidFill>
                <a:latin typeface="微软雅黑" panose="020B0503020204020204" pitchFamily="34" charset="-122"/>
                <a:ea typeface="微软雅黑" panose="020B0503020204020204" pitchFamily="34" charset="-122"/>
              </a:rPr>
              <a:t>83.8%</a:t>
            </a:r>
            <a:endParaRPr lang="en-US" sz="2400" dirty="0">
              <a:solidFill>
                <a:srgbClr val="00B050"/>
              </a:solidFill>
            </a:endParaRPr>
          </a:p>
        </p:txBody>
      </p:sp>
      <p:sp>
        <p:nvSpPr>
          <p:cNvPr id="7" name="文本框 6"/>
          <p:cNvSpPr txBox="1"/>
          <p:nvPr/>
        </p:nvSpPr>
        <p:spPr>
          <a:xfrm>
            <a:off x="1541804" y="5157440"/>
            <a:ext cx="1620957" cy="307777"/>
          </a:xfrm>
          <a:prstGeom prst="rect">
            <a:avLst/>
          </a:prstGeom>
          <a:noFill/>
        </p:spPr>
        <p:txBody>
          <a:bodyPr wrap="none" rtlCol="0">
            <a:spAutoFit/>
          </a:bodyPr>
          <a:lstStyle/>
          <a:p>
            <a:r>
              <a:rPr lang="zh-CN" altLang="en-US" sz="1400" dirty="0"/>
              <a:t>募集事件数量同比</a:t>
            </a:r>
          </a:p>
        </p:txBody>
      </p:sp>
      <p:sp>
        <p:nvSpPr>
          <p:cNvPr id="8" name="文本框 7"/>
          <p:cNvSpPr txBox="1"/>
          <p:nvPr/>
        </p:nvSpPr>
        <p:spPr>
          <a:xfrm>
            <a:off x="1529832" y="5853340"/>
            <a:ext cx="1620957" cy="307777"/>
          </a:xfrm>
          <a:prstGeom prst="rect">
            <a:avLst/>
          </a:prstGeom>
          <a:noFill/>
        </p:spPr>
        <p:txBody>
          <a:bodyPr wrap="none" rtlCol="0">
            <a:spAutoFit/>
          </a:bodyPr>
          <a:lstStyle>
            <a:defPPr>
              <a:defRPr lang="zh-CN"/>
            </a:defPPr>
            <a:lvl1pPr>
              <a:defRPr sz="1400"/>
            </a:lvl1pPr>
          </a:lstStyle>
          <a:p>
            <a:r>
              <a:rPr lang="zh-CN" altLang="en-US" dirty="0"/>
              <a:t>募集事件规模同比</a:t>
            </a:r>
          </a:p>
        </p:txBody>
      </p:sp>
      <p:grpSp>
        <p:nvGrpSpPr>
          <p:cNvPr id="9" name="组合 8"/>
          <p:cNvGrpSpPr/>
          <p:nvPr/>
        </p:nvGrpSpPr>
        <p:grpSpPr>
          <a:xfrm>
            <a:off x="926656" y="4327398"/>
            <a:ext cx="2996120" cy="333501"/>
            <a:chOff x="7155445" y="740531"/>
            <a:chExt cx="3098164" cy="369870"/>
          </a:xfrm>
        </p:grpSpPr>
        <p:sp>
          <p:nvSpPr>
            <p:cNvPr id="10" name="矩形 9"/>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市场热度下降，规模腰斩</a:t>
              </a:r>
            </a:p>
          </p:txBody>
        </p:sp>
        <p:sp>
          <p:nvSpPr>
            <p:cNvPr id="11" name="等腰三角形 10"/>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2"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募集</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pic>
        <p:nvPicPr>
          <p:cNvPr id="2" name="图片 1">
            <a:extLst>
              <a:ext uri="{FF2B5EF4-FFF2-40B4-BE49-F238E27FC236}">
                <a16:creationId xmlns:a16="http://schemas.microsoft.com/office/drawing/2014/main" id="{C0C80095-6BCD-4DDB-AB8F-9E840614BAD2}"/>
              </a:ext>
            </a:extLst>
          </p:cNvPr>
          <p:cNvPicPr>
            <a:picLocks noChangeAspect="1"/>
          </p:cNvPicPr>
          <p:nvPr/>
        </p:nvPicPr>
        <p:blipFill>
          <a:blip r:embed="rId4"/>
          <a:stretch>
            <a:fillRect/>
          </a:stretch>
        </p:blipFill>
        <p:spPr>
          <a:xfrm>
            <a:off x="1529832" y="1086870"/>
            <a:ext cx="6084335" cy="3121423"/>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038356" y="4450487"/>
            <a:ext cx="6926068" cy="874407"/>
          </a:xfrm>
          <a:prstGeom prst="rect">
            <a:avLst/>
          </a:prstGeom>
          <a:noFill/>
        </p:spPr>
        <p:txBody>
          <a:bodyPr wrap="square" rtlCol="0">
            <a:spAutoFit/>
          </a:bodyPr>
          <a:lstStyle/>
          <a:p>
            <a:pPr algn="just">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7</a:t>
            </a:r>
            <a:r>
              <a:rPr lang="zh-CN" altLang="en-US" sz="1400" dirty="0">
                <a:latin typeface="微软雅黑" panose="020B0503020204020204" pitchFamily="34" charset="-122"/>
                <a:ea typeface="微软雅黑" panose="020B0503020204020204" pitchFamily="34" charset="-122"/>
              </a:rPr>
              <a:t>月未发生创业投资基金募集；成长基金募集共计</a:t>
            </a:r>
            <a:r>
              <a:rPr lang="en-US" altLang="zh-CN" dirty="0">
                <a:solidFill>
                  <a:srgbClr val="0070C0"/>
                </a:solidFill>
                <a:latin typeface="微软雅黑" panose="020B0503020204020204" pitchFamily="34" charset="-122"/>
                <a:ea typeface="微软雅黑" panose="020B0503020204020204" pitchFamily="34" charset="-122"/>
              </a:rPr>
              <a:t>16</a:t>
            </a:r>
            <a:r>
              <a:rPr lang="zh-CN" altLang="en-US" sz="1400" dirty="0">
                <a:latin typeface="微软雅黑" panose="020B0503020204020204" pitchFamily="34" charset="-122"/>
                <a:ea typeface="微软雅黑" panose="020B0503020204020204" pitchFamily="34" charset="-122"/>
              </a:rPr>
              <a:t>起，募集总额</a:t>
            </a:r>
            <a:r>
              <a:rPr lang="en-US" altLang="zh-CN" dirty="0">
                <a:solidFill>
                  <a:srgbClr val="0070C0"/>
                </a:solidFill>
                <a:latin typeface="微软雅黑" panose="020B0503020204020204" pitchFamily="34" charset="-122"/>
                <a:ea typeface="微软雅黑" panose="020B0503020204020204" pitchFamily="34" charset="-122"/>
              </a:rPr>
              <a:t>45.50</a:t>
            </a:r>
            <a:r>
              <a:rPr lang="zh-CN" altLang="en-US" sz="1400" dirty="0">
                <a:latin typeface="微软雅黑" panose="020B0503020204020204" pitchFamily="34" charset="-122"/>
                <a:ea typeface="微软雅黑" panose="020B0503020204020204" pitchFamily="34" charset="-122"/>
              </a:rPr>
              <a:t>亿元；募资规模环比下降</a:t>
            </a:r>
            <a:r>
              <a:rPr lang="en-US" altLang="zh-CN" dirty="0">
                <a:solidFill>
                  <a:srgbClr val="0070C0"/>
                </a:solidFill>
                <a:latin typeface="微软雅黑" panose="020B0503020204020204" pitchFamily="34" charset="-122"/>
                <a:ea typeface="微软雅黑" panose="020B0503020204020204" pitchFamily="34" charset="-122"/>
              </a:rPr>
              <a:t>49.30%</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zh-CN" altLang="en-US" sz="2400" b="1" dirty="0">
                <a:solidFill>
                  <a:srgbClr val="000798"/>
                </a:solidFill>
                <a:latin typeface="Arial" panose="020B0604020202020204" pitchFamily="34" charset="0"/>
                <a:ea typeface="幼圆" panose="02010509060101010101" pitchFamily="49" charset="-122"/>
              </a:rPr>
              <a:t>募集</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endParaRPr>
          </a:p>
        </p:txBody>
      </p:sp>
      <p:grpSp>
        <p:nvGrpSpPr>
          <p:cNvPr id="11" name="组合 10"/>
          <p:cNvGrpSpPr/>
          <p:nvPr/>
        </p:nvGrpSpPr>
        <p:grpSpPr>
          <a:xfrm>
            <a:off x="687158" y="4008868"/>
            <a:ext cx="3762732" cy="369870"/>
            <a:chOff x="7155445" y="740531"/>
            <a:chExt cx="3098164" cy="369870"/>
          </a:xfrm>
        </p:grpSpPr>
        <p:sp>
          <p:nvSpPr>
            <p:cNvPr id="12" name="矩形 11"/>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市场情绪低迷，募资规模减少 </a:t>
              </a:r>
            </a:p>
          </p:txBody>
        </p:sp>
        <p:sp>
          <p:nvSpPr>
            <p:cNvPr id="13" name="等腰三角形 12"/>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pic>
        <p:nvPicPr>
          <p:cNvPr id="2" name="图片 1">
            <a:extLst>
              <a:ext uri="{FF2B5EF4-FFF2-40B4-BE49-F238E27FC236}">
                <a16:creationId xmlns:a16="http://schemas.microsoft.com/office/drawing/2014/main" id="{F74B3D1A-4873-4D1E-B98D-DC0A8F2AB103}"/>
              </a:ext>
            </a:extLst>
          </p:cNvPr>
          <p:cNvPicPr>
            <a:picLocks noChangeAspect="1"/>
          </p:cNvPicPr>
          <p:nvPr/>
        </p:nvPicPr>
        <p:blipFill>
          <a:blip r:embed="rId3"/>
          <a:stretch>
            <a:fillRect/>
          </a:stretch>
        </p:blipFill>
        <p:spPr>
          <a:xfrm>
            <a:off x="1291264" y="1476515"/>
            <a:ext cx="6561472" cy="1952485"/>
          </a:xfrm>
          <a:prstGeom prst="rect">
            <a:avLst/>
          </a:prstGeom>
        </p:spPr>
      </p:pic>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421340" y="983768"/>
            <a:ext cx="3611163" cy="426605"/>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投资事件增多，规模出现下降</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421340" y="5133500"/>
            <a:ext cx="7913860" cy="874407"/>
          </a:xfrm>
          <a:prstGeom prst="rect">
            <a:avLst/>
          </a:prstGeom>
          <a:noFill/>
        </p:spPr>
        <p:txBody>
          <a:bodyPr wrap="square" rtlCol="0">
            <a:spAutoFit/>
          </a:bodyPr>
          <a:lstStyle/>
          <a:p>
            <a:pPr algn="just" defTabSz="914400">
              <a:lnSpc>
                <a:spcPct val="150000"/>
              </a:lnSpc>
            </a:pPr>
            <a:r>
              <a:rPr lang="zh-CN" altLang="en-US" sz="1200" dirty="0">
                <a:solidFill>
                  <a:prstClr val="black"/>
                </a:solidFill>
                <a:latin typeface="微软雅黑" panose="020B0503020204020204" pitchFamily="34" charset="-122"/>
                <a:ea typeface="微软雅黑" panose="020B0503020204020204" pitchFamily="34" charset="-122"/>
              </a:rPr>
              <a:t>      </a:t>
            </a:r>
            <a:r>
              <a:rPr lang="en-US" altLang="zh-CN" sz="1200" dirty="0">
                <a:solidFill>
                  <a:prstClr val="black"/>
                </a:solidFill>
                <a:latin typeface="微软雅黑" panose="020B0503020204020204" pitchFamily="34" charset="-122"/>
                <a:ea typeface="微软雅黑" panose="020B0503020204020204" pitchFamily="34" charset="-122"/>
              </a:rPr>
              <a:t>7</a:t>
            </a:r>
            <a:r>
              <a:rPr lang="zh-CN" altLang="en-US" sz="1200" dirty="0">
                <a:solidFill>
                  <a:prstClr val="black"/>
                </a:solidFill>
                <a:latin typeface="微软雅黑" panose="020B0503020204020204" pitchFamily="34" charset="-122"/>
                <a:ea typeface="微软雅黑" panose="020B0503020204020204" pitchFamily="34" charset="-122"/>
              </a:rPr>
              <a:t>月</a:t>
            </a:r>
            <a:r>
              <a:rPr lang="en-US" altLang="zh-CN" sz="1200" dirty="0">
                <a:solidFill>
                  <a:prstClr val="black"/>
                </a:solidFill>
                <a:latin typeface="微软雅黑" panose="020B0503020204020204" pitchFamily="34" charset="-122"/>
                <a:ea typeface="微软雅黑" panose="020B0503020204020204" pitchFamily="34" charset="-122"/>
              </a:rPr>
              <a:t>PE/VC</a:t>
            </a:r>
            <a:r>
              <a:rPr lang="zh-CN" altLang="en-US" sz="1200" dirty="0">
                <a:solidFill>
                  <a:prstClr val="black"/>
                </a:solidFill>
                <a:latin typeface="微软雅黑" panose="020B0503020204020204" pitchFamily="34" charset="-122"/>
                <a:ea typeface="微软雅黑" panose="020B0503020204020204" pitchFamily="34" charset="-122"/>
              </a:rPr>
              <a:t>市场投资事件共计</a:t>
            </a:r>
            <a:r>
              <a:rPr lang="en-US" altLang="zh-CN" dirty="0">
                <a:solidFill>
                  <a:srgbClr val="0070C0"/>
                </a:solidFill>
                <a:latin typeface="微软雅黑" panose="020B0503020204020204" pitchFamily="34" charset="-122"/>
                <a:ea typeface="微软雅黑" panose="020B0503020204020204" pitchFamily="34" charset="-122"/>
              </a:rPr>
              <a:t>224</a:t>
            </a:r>
            <a:r>
              <a:rPr lang="zh-CN" altLang="en-US" sz="1200" dirty="0">
                <a:solidFill>
                  <a:prstClr val="black"/>
                </a:solidFill>
                <a:latin typeface="微软雅黑" panose="020B0503020204020204" pitchFamily="34" charset="-122"/>
                <a:ea typeface="微软雅黑" panose="020B0503020204020204" pitchFamily="34" charset="-122"/>
              </a:rPr>
              <a:t>起，环比增加</a:t>
            </a:r>
            <a:r>
              <a:rPr lang="en-US" altLang="zh-CN" sz="1200" dirty="0">
                <a:solidFill>
                  <a:prstClr val="black"/>
                </a:solidFill>
                <a:latin typeface="微软雅黑" panose="020B0503020204020204" pitchFamily="34" charset="-122"/>
                <a:ea typeface="微软雅黑" panose="020B0503020204020204" pitchFamily="34" charset="-122"/>
              </a:rPr>
              <a:t>20</a:t>
            </a:r>
            <a:r>
              <a:rPr lang="zh-CN" altLang="en-US" sz="1200" dirty="0">
                <a:solidFill>
                  <a:prstClr val="black"/>
                </a:solidFill>
                <a:latin typeface="微软雅黑" panose="020B0503020204020204" pitchFamily="34" charset="-122"/>
                <a:ea typeface="微软雅黑" panose="020B0503020204020204" pitchFamily="34" charset="-122"/>
              </a:rPr>
              <a:t>起。融资总额达到人民币</a:t>
            </a:r>
            <a:r>
              <a:rPr lang="en-US" altLang="zh-CN" dirty="0">
                <a:solidFill>
                  <a:srgbClr val="0070C0"/>
                </a:solidFill>
                <a:latin typeface="微软雅黑" panose="020B0503020204020204" pitchFamily="34" charset="-122"/>
                <a:ea typeface="微软雅黑" panose="020B0503020204020204" pitchFamily="34" charset="-122"/>
              </a:rPr>
              <a:t>201.72</a:t>
            </a:r>
            <a:r>
              <a:rPr lang="zh-CN" altLang="en-US" sz="1200" dirty="0">
                <a:solidFill>
                  <a:prstClr val="black"/>
                </a:solidFill>
                <a:latin typeface="微软雅黑" panose="020B0503020204020204" pitchFamily="34" charset="-122"/>
                <a:ea typeface="微软雅黑" panose="020B0503020204020204" pitchFamily="34" charset="-122"/>
              </a:rPr>
              <a:t>亿元。分行业来看，</a:t>
            </a:r>
            <a:r>
              <a:rPr lang="en-US" altLang="zh-CN" sz="1200" dirty="0">
                <a:solidFill>
                  <a:prstClr val="black"/>
                </a:solidFill>
                <a:latin typeface="微软雅黑" panose="020B0503020204020204" pitchFamily="34" charset="-122"/>
                <a:ea typeface="微软雅黑" panose="020B0503020204020204" pitchFamily="34" charset="-122"/>
              </a:rPr>
              <a:t>7</a:t>
            </a:r>
            <a:r>
              <a:rPr lang="zh-CN" altLang="en-US" sz="1200" dirty="0">
                <a:solidFill>
                  <a:prstClr val="black"/>
                </a:solidFill>
                <a:latin typeface="微软雅黑" panose="020B0503020204020204" pitchFamily="34" charset="-122"/>
                <a:ea typeface="微软雅黑" panose="020B0503020204020204" pitchFamily="34" charset="-122"/>
              </a:rPr>
              <a:t>月投资事件仍主要集中在信息科技资讯与其他服务，案例共计</a:t>
            </a:r>
            <a:r>
              <a:rPr lang="en-US" altLang="zh-CN" dirty="0">
                <a:solidFill>
                  <a:srgbClr val="0070C0"/>
                </a:solidFill>
                <a:latin typeface="微软雅黑" panose="020B0503020204020204" pitchFamily="34" charset="-122"/>
                <a:ea typeface="微软雅黑" panose="020B0503020204020204" pitchFamily="34" charset="-122"/>
              </a:rPr>
              <a:t>153</a:t>
            </a:r>
            <a:r>
              <a:rPr lang="zh-CN" altLang="en-US" sz="1200" dirty="0">
                <a:solidFill>
                  <a:prstClr val="black"/>
                </a:solidFill>
                <a:latin typeface="微软雅黑" panose="020B0503020204020204" pitchFamily="34" charset="-122"/>
                <a:ea typeface="微软雅黑" panose="020B0503020204020204" pitchFamily="34" charset="-122"/>
              </a:rPr>
              <a:t>起，共融资</a:t>
            </a:r>
            <a:r>
              <a:rPr lang="en-US" altLang="zh-CN" dirty="0">
                <a:solidFill>
                  <a:srgbClr val="0070C0"/>
                </a:solidFill>
                <a:latin typeface="微软雅黑" panose="020B0503020204020204" pitchFamily="34" charset="-122"/>
                <a:ea typeface="微软雅黑" panose="020B0503020204020204" pitchFamily="34" charset="-122"/>
              </a:rPr>
              <a:t>93.63</a:t>
            </a:r>
            <a:r>
              <a:rPr lang="zh-CN" altLang="en-US" sz="1200" dirty="0">
                <a:solidFill>
                  <a:prstClr val="black"/>
                </a:solidFill>
                <a:latin typeface="微软雅黑" panose="020B0503020204020204" pitchFamily="34" charset="-122"/>
                <a:ea typeface="微软雅黑" panose="020B0503020204020204" pitchFamily="34" charset="-122"/>
              </a:rPr>
              <a:t>亿元，占比</a:t>
            </a:r>
            <a:r>
              <a:rPr lang="en-US" altLang="zh-CN" dirty="0">
                <a:solidFill>
                  <a:srgbClr val="0070C0"/>
                </a:solidFill>
                <a:latin typeface="微软雅黑" panose="020B0503020204020204" pitchFamily="34" charset="-122"/>
                <a:ea typeface="微软雅黑" panose="020B0503020204020204" pitchFamily="34" charset="-122"/>
              </a:rPr>
              <a:t>46.42%</a:t>
            </a:r>
            <a:r>
              <a:rPr lang="zh-CN" altLang="en-US" sz="1200" dirty="0">
                <a:solidFill>
                  <a:prstClr val="black"/>
                </a:solidFill>
                <a:latin typeface="微软雅黑" panose="020B0503020204020204" pitchFamily="34" charset="-122"/>
                <a:ea typeface="微软雅黑" panose="020B0503020204020204" pitchFamily="34" charset="-122"/>
              </a:rPr>
              <a:t>。</a:t>
            </a:r>
            <a:endParaRPr lang="en-US" altLang="zh-CN" sz="1200" dirty="0">
              <a:solidFill>
                <a:prstClr val="black"/>
              </a:solidFill>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pic>
        <p:nvPicPr>
          <p:cNvPr id="12" name="图片 11" descr="图片包含 屏幕截图&#10;&#10;描述已自动生成">
            <a:extLst>
              <a:ext uri="{FF2B5EF4-FFF2-40B4-BE49-F238E27FC236}">
                <a16:creationId xmlns:a16="http://schemas.microsoft.com/office/drawing/2014/main" id="{21031AC0-75B6-4AA1-93C3-667366E162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87650" y="1613304"/>
            <a:ext cx="5968699" cy="3317265"/>
          </a:xfrm>
          <a:prstGeom prst="rect">
            <a:avLst/>
          </a:prstGeom>
        </p:spPr>
      </p:pic>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335090" y="987473"/>
            <a:ext cx="3797998" cy="369870"/>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分行业融资案例及金额分布情况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325946"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sp>
        <p:nvSpPr>
          <p:cNvPr id="8" name="文本框 7"/>
          <p:cNvSpPr txBox="1"/>
          <p:nvPr/>
        </p:nvSpPr>
        <p:spPr>
          <a:xfrm>
            <a:off x="1337912" y="5648509"/>
            <a:ext cx="6205667" cy="700576"/>
          </a:xfrm>
          <a:prstGeom prst="rect">
            <a:avLst/>
          </a:prstGeom>
          <a:noFill/>
        </p:spPr>
        <p:txBody>
          <a:bodyPr wrap="square" rtlCol="0">
            <a:spAutoFit/>
          </a:bodyPr>
          <a:lstStyle/>
          <a:p>
            <a:pPr indent="457200" algn="just" defTabSz="914400">
              <a:lnSpc>
                <a:spcPct val="150000"/>
              </a:lnSpc>
            </a:pPr>
            <a:r>
              <a:rPr lang="en-US" altLang="zh-CN" sz="1400" dirty="0">
                <a:solidFill>
                  <a:schemeClr val="tx1"/>
                </a:solidFill>
                <a:latin typeface="微软雅黑" panose="020B0503020204020204" pitchFamily="34" charset="-122"/>
                <a:ea typeface="微软雅黑" panose="020B0503020204020204" pitchFamily="34" charset="-122"/>
              </a:rPr>
              <a:t>7</a:t>
            </a:r>
            <a:r>
              <a:rPr lang="zh-CN" altLang="en-US" sz="1400" dirty="0">
                <a:solidFill>
                  <a:schemeClr val="tx1"/>
                </a:solidFill>
                <a:latin typeface="微软雅黑" panose="020B0503020204020204" pitchFamily="34" charset="-122"/>
                <a:ea typeface="微软雅黑" panose="020B0503020204020204" pitchFamily="34" charset="-122"/>
              </a:rPr>
              <a:t>月</a:t>
            </a:r>
            <a:r>
              <a:rPr lang="zh-CN" altLang="en-US" sz="1400" dirty="0">
                <a:latin typeface="微软雅黑" panose="020B0503020204020204" pitchFamily="34" charset="-122"/>
                <a:ea typeface="微软雅黑" panose="020B0503020204020204" pitchFamily="34" charset="-122"/>
              </a:rPr>
              <a:t>投资事件出现较大</a:t>
            </a:r>
            <a:r>
              <a:rPr lang="zh-CN" altLang="en-US" sz="1400" dirty="0">
                <a:solidFill>
                  <a:schemeClr val="tx1"/>
                </a:solidFill>
                <a:latin typeface="微软雅黑" panose="020B0503020204020204" pitchFamily="34" charset="-122"/>
                <a:ea typeface="微软雅黑" panose="020B0503020204020204" pitchFamily="34" charset="-122"/>
              </a:rPr>
              <a:t>回落。信息科技咨询与其他服务为热门投资领域，从投资规模来看，互联网软件与服务投资总额占到了总规模的</a:t>
            </a:r>
            <a:r>
              <a:rPr lang="en-US" altLang="zh-CN" sz="1400" dirty="0">
                <a:latin typeface="微软雅黑" panose="020B0503020204020204" pitchFamily="34" charset="-122"/>
                <a:ea typeface="微软雅黑" panose="020B0503020204020204" pitchFamily="34" charset="-122"/>
              </a:rPr>
              <a:t>68</a:t>
            </a:r>
            <a:r>
              <a:rPr lang="en-US" altLang="zh-CN" sz="1400" dirty="0">
                <a:solidFill>
                  <a:schemeClr val="tx1"/>
                </a:solidFill>
                <a:latin typeface="微软雅黑" panose="020B0503020204020204" pitchFamily="34" charset="-122"/>
                <a:ea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rPr>
              <a:t>。</a:t>
            </a:r>
          </a:p>
        </p:txBody>
      </p:sp>
      <p:grpSp>
        <p:nvGrpSpPr>
          <p:cNvPr id="12" name="组合 11">
            <a:extLst>
              <a:ext uri="{FF2B5EF4-FFF2-40B4-BE49-F238E27FC236}">
                <a16:creationId xmlns:a16="http://schemas.microsoft.com/office/drawing/2014/main" id="{D5911F7E-DCDE-43C5-9F84-DCD5475690AA}"/>
              </a:ext>
            </a:extLst>
          </p:cNvPr>
          <p:cNvGrpSpPr/>
          <p:nvPr/>
        </p:nvGrpSpPr>
        <p:grpSpPr>
          <a:xfrm>
            <a:off x="71354" y="326266"/>
            <a:ext cx="7004649" cy="6588295"/>
            <a:chOff x="-53843" y="-10015"/>
            <a:chExt cx="6991351" cy="3533776"/>
          </a:xfrm>
        </p:grpSpPr>
        <p:sp>
          <p:nvSpPr>
            <p:cNvPr id="17" name="文本框 13">
              <a:extLst>
                <a:ext uri="{FF2B5EF4-FFF2-40B4-BE49-F238E27FC236}">
                  <a16:creationId xmlns:a16="http://schemas.microsoft.com/office/drawing/2014/main" id="{7DFE0A2B-7D20-4D08-8C66-CCF38B851B7E}"/>
                </a:ext>
              </a:extLst>
            </p:cNvPr>
            <p:cNvSpPr txBox="1"/>
            <p:nvPr/>
          </p:nvSpPr>
          <p:spPr>
            <a:xfrm>
              <a:off x="2023496" y="1450054"/>
              <a:ext cx="1263119" cy="7239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zh-CN" altLang="en-US" sz="2000" dirty="0">
                  <a:latin typeface="华文新魏" panose="02010800040101010101" pitchFamily="2" charset="-122"/>
                  <a:ea typeface="华文新魏" panose="02010800040101010101" pitchFamily="2" charset="-122"/>
                </a:rPr>
                <a:t>投资金额分布</a:t>
              </a:r>
            </a:p>
          </p:txBody>
        </p:sp>
        <p:graphicFrame>
          <p:nvGraphicFramePr>
            <p:cNvPr id="16" name="图表 15">
              <a:extLst>
                <a:ext uri="{FF2B5EF4-FFF2-40B4-BE49-F238E27FC236}">
                  <a16:creationId xmlns:a16="http://schemas.microsoft.com/office/drawing/2014/main" id="{C69ED26E-ED08-4F54-9C33-4B703B7760CB}"/>
                </a:ext>
              </a:extLst>
            </p:cNvPr>
            <p:cNvGraphicFramePr/>
            <p:nvPr>
              <p:extLst>
                <p:ext uri="{D42A27DB-BD31-4B8C-83A1-F6EECF244321}">
                  <p14:modId xmlns:p14="http://schemas.microsoft.com/office/powerpoint/2010/main" val="91854587"/>
                </p:ext>
              </p:extLst>
            </p:nvPr>
          </p:nvGraphicFramePr>
          <p:xfrm>
            <a:off x="-53843" y="-10015"/>
            <a:ext cx="6991351" cy="3533776"/>
          </p:xfrm>
          <a:graphic>
            <a:graphicData uri="http://schemas.openxmlformats.org/drawingml/2006/chart">
              <c:chart xmlns:c="http://schemas.openxmlformats.org/drawingml/2006/chart" xmlns:r="http://schemas.openxmlformats.org/officeDocument/2006/relationships" r:id="rId3"/>
            </a:graphicData>
          </a:graphic>
        </p:graphicFrame>
      </p:grpSp>
      <p:grpSp>
        <p:nvGrpSpPr>
          <p:cNvPr id="18" name="组合 17">
            <a:extLst>
              <a:ext uri="{FF2B5EF4-FFF2-40B4-BE49-F238E27FC236}">
                <a16:creationId xmlns:a16="http://schemas.microsoft.com/office/drawing/2014/main" id="{6540EAF7-5C5A-4C19-BD1A-8CABCEE78A2D}"/>
              </a:ext>
            </a:extLst>
          </p:cNvPr>
          <p:cNvGrpSpPr/>
          <p:nvPr/>
        </p:nvGrpSpPr>
        <p:grpSpPr>
          <a:xfrm>
            <a:off x="3573679" y="560525"/>
            <a:ext cx="7237013" cy="6354036"/>
            <a:chOff x="3262124" y="-55753"/>
            <a:chExt cx="5385310" cy="3646680"/>
          </a:xfrm>
        </p:grpSpPr>
        <p:graphicFrame>
          <p:nvGraphicFramePr>
            <p:cNvPr id="19" name="图表 18">
              <a:extLst>
                <a:ext uri="{FF2B5EF4-FFF2-40B4-BE49-F238E27FC236}">
                  <a16:creationId xmlns:a16="http://schemas.microsoft.com/office/drawing/2014/main" id="{C26EAEF7-9AE5-42D7-BEC5-5639E37A483F}"/>
                </a:ext>
              </a:extLst>
            </p:cNvPr>
            <p:cNvGraphicFramePr>
              <a:graphicFrameLocks/>
            </p:cNvGraphicFramePr>
            <p:nvPr>
              <p:extLst>
                <p:ext uri="{D42A27DB-BD31-4B8C-83A1-F6EECF244321}">
                  <p14:modId xmlns:p14="http://schemas.microsoft.com/office/powerpoint/2010/main" val="1976611029"/>
                </p:ext>
              </p:extLst>
            </p:nvPr>
          </p:nvGraphicFramePr>
          <p:xfrm>
            <a:off x="3262124" y="-55753"/>
            <a:ext cx="5385310" cy="3646680"/>
          </p:xfrm>
          <a:graphic>
            <a:graphicData uri="http://schemas.openxmlformats.org/drawingml/2006/chart">
              <c:chart xmlns:c="http://schemas.openxmlformats.org/drawingml/2006/chart" xmlns:r="http://schemas.openxmlformats.org/officeDocument/2006/relationships" r:id="rId4"/>
            </a:graphicData>
          </a:graphic>
        </p:graphicFrame>
        <p:sp>
          <p:nvSpPr>
            <p:cNvPr id="20" name="文本框 10">
              <a:extLst>
                <a:ext uri="{FF2B5EF4-FFF2-40B4-BE49-F238E27FC236}">
                  <a16:creationId xmlns:a16="http://schemas.microsoft.com/office/drawing/2014/main" id="{AE6B1176-5CC9-4DFB-B7CC-6849C4698792}"/>
                </a:ext>
              </a:extLst>
            </p:cNvPr>
            <p:cNvSpPr txBox="1"/>
            <p:nvPr/>
          </p:nvSpPr>
          <p:spPr>
            <a:xfrm>
              <a:off x="5159576" y="1407845"/>
              <a:ext cx="959280" cy="7239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zh-CN" altLang="en-US" sz="2000" dirty="0">
                  <a:latin typeface="华文新魏" panose="02010800040101010101" pitchFamily="2" charset="-122"/>
                  <a:ea typeface="华文新魏" panose="02010800040101010101" pitchFamily="2" charset="-122"/>
                </a:rPr>
                <a:t>案例数量分布</a:t>
              </a:r>
            </a:p>
          </p:txBody>
        </p:sp>
      </p:gr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14321" y="5207942"/>
            <a:ext cx="8471137" cy="874407"/>
          </a:xfrm>
          <a:prstGeom prst="rect">
            <a:avLst/>
          </a:prstGeom>
          <a:noFill/>
        </p:spPr>
        <p:txBody>
          <a:bodyPr wrap="square" rtlCol="0">
            <a:spAutoFit/>
          </a:bodyPr>
          <a:lstStyle/>
          <a:p>
            <a:pPr algn="just" defTabSz="914400">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       按融资轮次来看，</a:t>
            </a:r>
            <a:r>
              <a:rPr lang="en-US" altLang="zh-CN" sz="1400" dirty="0">
                <a:solidFill>
                  <a:prstClr val="black"/>
                </a:solidFill>
                <a:latin typeface="微软雅黑" panose="020B0503020204020204" pitchFamily="34" charset="-122"/>
                <a:ea typeface="微软雅黑" panose="020B0503020204020204" pitchFamily="34" charset="-122"/>
              </a:rPr>
              <a:t>7</a:t>
            </a:r>
            <a:r>
              <a:rPr lang="zh-CN" altLang="en-US" sz="1400" dirty="0">
                <a:solidFill>
                  <a:prstClr val="black"/>
                </a:solidFill>
                <a:latin typeface="微软雅黑" panose="020B0503020204020204" pitchFamily="34" charset="-122"/>
                <a:ea typeface="微软雅黑" panose="020B0503020204020204" pitchFamily="34" charset="-122"/>
              </a:rPr>
              <a:t>月融资事件发生最多的是</a:t>
            </a:r>
            <a:r>
              <a:rPr lang="zh-CN" altLang="en-US" dirty="0">
                <a:solidFill>
                  <a:srgbClr val="FF0000"/>
                </a:solidFill>
                <a:latin typeface="微软雅黑" panose="020B0503020204020204" pitchFamily="34" charset="-122"/>
                <a:ea typeface="微软雅黑" panose="020B0503020204020204" pitchFamily="34" charset="-122"/>
              </a:rPr>
              <a:t>战略融资</a:t>
            </a:r>
            <a:r>
              <a:rPr lang="zh-CN" altLang="en-US" sz="1400" dirty="0">
                <a:solidFill>
                  <a:prstClr val="black"/>
                </a:solidFill>
                <a:latin typeface="微软雅黑" panose="020B0503020204020204" pitchFamily="34" charset="-122"/>
                <a:ea typeface="微软雅黑" panose="020B0503020204020204" pitchFamily="34" charset="-122"/>
              </a:rPr>
              <a:t>轮，共计发生</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80</a:t>
            </a:r>
            <a:r>
              <a:rPr lang="zh-CN" altLang="en-US" sz="1400" dirty="0">
                <a:solidFill>
                  <a:prstClr val="black"/>
                </a:solidFill>
                <a:latin typeface="微软雅黑" panose="020B0503020204020204" pitchFamily="34" charset="-122"/>
                <a:ea typeface="微软雅黑" panose="020B0503020204020204" pitchFamily="34" charset="-122"/>
              </a:rPr>
              <a:t>起，总融资额为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97.86</a:t>
            </a:r>
            <a:r>
              <a:rPr lang="zh-CN" altLang="en-US" sz="1400" dirty="0">
                <a:solidFill>
                  <a:prstClr val="black"/>
                </a:solidFill>
                <a:latin typeface="微软雅黑" panose="020B0503020204020204" pitchFamily="34" charset="-122"/>
                <a:ea typeface="微软雅黑" panose="020B0503020204020204" pitchFamily="34" charset="-122"/>
              </a:rPr>
              <a:t>亿元。</a:t>
            </a:r>
            <a:r>
              <a:rPr lang="en-US" altLang="zh-CN" dirty="0">
                <a:solidFill>
                  <a:srgbClr val="FF0000"/>
                </a:solidFill>
                <a:latin typeface="微软雅黑" panose="020B0503020204020204" pitchFamily="34" charset="-122"/>
                <a:ea typeface="微软雅黑" panose="020B0503020204020204" pitchFamily="34" charset="-122"/>
              </a:rPr>
              <a:t>A</a:t>
            </a:r>
            <a:r>
              <a:rPr lang="zh-CN" altLang="en-US" sz="1400" dirty="0">
                <a:solidFill>
                  <a:prstClr val="black"/>
                </a:solidFill>
                <a:latin typeface="微软雅黑" panose="020B0503020204020204" pitchFamily="34" charset="-122"/>
                <a:ea typeface="微软雅黑" panose="020B0503020204020204" pitchFamily="34" charset="-122"/>
              </a:rPr>
              <a:t>轮融资共计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79</a:t>
            </a:r>
            <a:r>
              <a:rPr lang="zh-CN" altLang="en-US" sz="1400" dirty="0">
                <a:solidFill>
                  <a:prstClr val="black"/>
                </a:solidFill>
                <a:latin typeface="微软雅黑" panose="020B0503020204020204" pitchFamily="34" charset="-122"/>
                <a:ea typeface="微软雅黑" panose="020B0503020204020204" pitchFamily="34" charset="-122"/>
              </a:rPr>
              <a:t>起，总融资额为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2.33</a:t>
            </a:r>
            <a:r>
              <a:rPr lang="zh-CN" altLang="en-US" sz="1400" dirty="0">
                <a:solidFill>
                  <a:prstClr val="black"/>
                </a:solidFill>
                <a:latin typeface="微软雅黑" panose="020B0503020204020204" pitchFamily="34" charset="-122"/>
                <a:ea typeface="微软雅黑" panose="020B0503020204020204" pitchFamily="34" charset="-122"/>
              </a:rPr>
              <a:t>亿元。</a:t>
            </a:r>
            <a:r>
              <a:rPr lang="en-US" altLang="zh-CN" dirty="0">
                <a:solidFill>
                  <a:srgbClr val="FF0000"/>
                </a:solidFill>
                <a:latin typeface="微软雅黑" panose="020B0503020204020204" pitchFamily="34" charset="-122"/>
                <a:ea typeface="微软雅黑" panose="020B0503020204020204" pitchFamily="34" charset="-122"/>
              </a:rPr>
              <a:t>B</a:t>
            </a:r>
            <a:r>
              <a:rPr lang="zh-CN" altLang="en-US" sz="1400" dirty="0">
                <a:solidFill>
                  <a:prstClr val="black"/>
                </a:solidFill>
                <a:latin typeface="微软雅黑" panose="020B0503020204020204" pitchFamily="34" charset="-122"/>
                <a:ea typeface="微软雅黑" panose="020B0503020204020204" pitchFamily="34" charset="-122"/>
              </a:rPr>
              <a:t>轮融资共计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43</a:t>
            </a:r>
            <a:r>
              <a:rPr lang="zh-CN" altLang="en-US" sz="1400" dirty="0">
                <a:solidFill>
                  <a:prstClr val="black"/>
                </a:solidFill>
                <a:latin typeface="微软雅黑" panose="020B0503020204020204" pitchFamily="34" charset="-122"/>
                <a:ea typeface="微软雅黑" panose="020B0503020204020204" pitchFamily="34" charset="-122"/>
              </a:rPr>
              <a:t>起，总融资额</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6.35</a:t>
            </a:r>
            <a:r>
              <a:rPr lang="zh-CN" altLang="en-US" sz="1400" dirty="0">
                <a:solidFill>
                  <a:prstClr val="black"/>
                </a:solidFill>
                <a:latin typeface="微软雅黑" panose="020B0503020204020204" pitchFamily="34" charset="-122"/>
                <a:ea typeface="微软雅黑" panose="020B0503020204020204" pitchFamily="34" charset="-122"/>
              </a:rPr>
              <a:t>亿元。</a:t>
            </a:r>
            <a:endParaRPr lang="en-US" altLang="zh-CN" sz="1400" dirty="0">
              <a:solidFill>
                <a:prstClr val="black"/>
              </a:solidFill>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grpSp>
        <p:nvGrpSpPr>
          <p:cNvPr id="57" name="组合 56">
            <a:extLst>
              <a:ext uri="{FF2B5EF4-FFF2-40B4-BE49-F238E27FC236}">
                <a16:creationId xmlns:a16="http://schemas.microsoft.com/office/drawing/2014/main" id="{E5C7CF65-BDEC-491E-8380-8A4EE4FBFF23}"/>
              </a:ext>
            </a:extLst>
          </p:cNvPr>
          <p:cNvGrpSpPr/>
          <p:nvPr/>
        </p:nvGrpSpPr>
        <p:grpSpPr>
          <a:xfrm>
            <a:off x="456440" y="1191193"/>
            <a:ext cx="8229018" cy="3810928"/>
            <a:chOff x="8942" y="-120289"/>
            <a:chExt cx="5552381" cy="4464419"/>
          </a:xfrm>
        </p:grpSpPr>
        <p:sp>
          <p:nvSpPr>
            <p:cNvPr id="58" name="文本框 23">
              <a:extLst>
                <a:ext uri="{FF2B5EF4-FFF2-40B4-BE49-F238E27FC236}">
                  <a16:creationId xmlns:a16="http://schemas.microsoft.com/office/drawing/2014/main" id="{F07D279E-01FB-4A67-B93F-DC896E458958}"/>
                </a:ext>
              </a:extLst>
            </p:cNvPr>
            <p:cNvSpPr txBox="1"/>
            <p:nvPr/>
          </p:nvSpPr>
          <p:spPr>
            <a:xfrm>
              <a:off x="76582" y="595528"/>
              <a:ext cx="1011884" cy="3748602"/>
            </a:xfrm>
            <a:prstGeom prst="rect">
              <a:avLst/>
            </a:prstGeom>
            <a:noFill/>
          </p:spPr>
          <p:txBody>
            <a:bodyPr wrap="square" tIns="0" spcCol="18000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ct val="150000"/>
                </a:lnSpc>
              </a:pPr>
              <a:r>
                <a:rPr lang="en-US" altLang="zh-CN" sz="1200" b="1" dirty="0">
                  <a:latin typeface="华文新魏" panose="02010800040101010101" pitchFamily="2" charset="-122"/>
                  <a:ea typeface="华文新魏" panose="02010800040101010101" pitchFamily="2" charset="-122"/>
                </a:rPr>
                <a:t>E</a:t>
              </a:r>
            </a:p>
            <a:p>
              <a:pPr>
                <a:lnSpc>
                  <a:spcPct val="150000"/>
                </a:lnSpc>
              </a:pPr>
              <a:r>
                <a:rPr lang="en-US" altLang="zh-CN" sz="1200" b="1" dirty="0">
                  <a:latin typeface="华文新魏" panose="02010800040101010101" pitchFamily="2" charset="-122"/>
                  <a:ea typeface="华文新魏" panose="02010800040101010101" pitchFamily="2" charset="-122"/>
                </a:rPr>
                <a:t>D</a:t>
              </a:r>
            </a:p>
            <a:p>
              <a:pPr>
                <a:lnSpc>
                  <a:spcPct val="150000"/>
                </a:lnSpc>
              </a:pPr>
              <a:r>
                <a:rPr lang="en-US" altLang="zh-CN" sz="1200" b="1" dirty="0">
                  <a:latin typeface="华文新魏" panose="02010800040101010101" pitchFamily="2" charset="-122"/>
                  <a:ea typeface="华文新魏" panose="02010800040101010101" pitchFamily="2" charset="-122"/>
                </a:rPr>
                <a:t>C</a:t>
              </a:r>
            </a:p>
            <a:p>
              <a:pPr>
                <a:lnSpc>
                  <a:spcPct val="150000"/>
                </a:lnSpc>
              </a:pPr>
              <a:r>
                <a:rPr lang="en-US" altLang="zh-CN" sz="1200" b="1" dirty="0">
                  <a:latin typeface="华文新魏" panose="02010800040101010101" pitchFamily="2" charset="-122"/>
                  <a:ea typeface="华文新魏" panose="02010800040101010101" pitchFamily="2" charset="-122"/>
                </a:rPr>
                <a:t>B</a:t>
              </a:r>
            </a:p>
            <a:p>
              <a:pPr>
                <a:lnSpc>
                  <a:spcPct val="150000"/>
                </a:lnSpc>
              </a:pPr>
              <a:r>
                <a:rPr lang="en-US" altLang="zh-CN" sz="1200" b="1" dirty="0">
                  <a:latin typeface="华文新魏" panose="02010800040101010101" pitchFamily="2" charset="-122"/>
                  <a:ea typeface="华文新魏" panose="02010800040101010101" pitchFamily="2" charset="-122"/>
                </a:rPr>
                <a:t>Pre-B</a:t>
              </a:r>
            </a:p>
            <a:p>
              <a:pPr>
                <a:lnSpc>
                  <a:spcPct val="150000"/>
                </a:lnSpc>
              </a:pPr>
              <a:r>
                <a:rPr lang="en-US" altLang="zh-CN" sz="1200" b="1" dirty="0">
                  <a:latin typeface="华文新魏" panose="02010800040101010101" pitchFamily="2" charset="-122"/>
                  <a:ea typeface="华文新魏" panose="02010800040101010101" pitchFamily="2" charset="-122"/>
                </a:rPr>
                <a:t>A</a:t>
              </a:r>
            </a:p>
            <a:p>
              <a:pPr>
                <a:lnSpc>
                  <a:spcPct val="150000"/>
                </a:lnSpc>
              </a:pPr>
              <a:r>
                <a:rPr lang="en-US" altLang="zh-CN" sz="1200" b="1" dirty="0">
                  <a:latin typeface="华文新魏" panose="02010800040101010101" pitchFamily="2" charset="-122"/>
                  <a:ea typeface="华文新魏" panose="02010800040101010101" pitchFamily="2" charset="-122"/>
                </a:rPr>
                <a:t>Pre-A</a:t>
              </a:r>
            </a:p>
            <a:p>
              <a:pPr>
                <a:lnSpc>
                  <a:spcPct val="150000"/>
                </a:lnSpc>
              </a:pPr>
              <a:r>
                <a:rPr lang="en-US" altLang="zh-CN" sz="1200" b="1" dirty="0">
                  <a:latin typeface="华文新魏" panose="02010800040101010101" pitchFamily="2" charset="-122"/>
                  <a:ea typeface="华文新魏" panose="02010800040101010101" pitchFamily="2" charset="-122"/>
                </a:rPr>
                <a:t>Angel</a:t>
              </a:r>
            </a:p>
            <a:p>
              <a:pPr>
                <a:lnSpc>
                  <a:spcPct val="150000"/>
                </a:lnSpc>
              </a:pPr>
              <a:r>
                <a:rPr lang="en-US" altLang="zh-CN" sz="1200" b="1" dirty="0">
                  <a:latin typeface="华文新魏" panose="02010800040101010101" pitchFamily="2" charset="-122"/>
                  <a:ea typeface="华文新魏" panose="02010800040101010101" pitchFamily="2" charset="-122"/>
                </a:rPr>
                <a:t>Pre-Angel</a:t>
              </a:r>
            </a:p>
            <a:p>
              <a:pPr>
                <a:lnSpc>
                  <a:spcPct val="150000"/>
                </a:lnSpc>
              </a:pPr>
              <a:r>
                <a:rPr lang="en-US" altLang="zh-CN" sz="1200" b="1" dirty="0">
                  <a:latin typeface="华文新魏" panose="02010800040101010101" pitchFamily="2" charset="-122"/>
                  <a:ea typeface="华文新魏" panose="02010800040101010101" pitchFamily="2" charset="-122"/>
                </a:rPr>
                <a:t>Strategy</a:t>
              </a:r>
              <a:endParaRPr lang="zh-CN" altLang="en-US" sz="1200" b="1" dirty="0">
                <a:latin typeface="华文新魏" panose="02010800040101010101" pitchFamily="2" charset="-122"/>
                <a:ea typeface="华文新魏" panose="02010800040101010101" pitchFamily="2" charset="-122"/>
              </a:endParaRPr>
            </a:p>
          </p:txBody>
        </p:sp>
        <p:grpSp>
          <p:nvGrpSpPr>
            <p:cNvPr id="59" name="组合 58">
              <a:extLst>
                <a:ext uri="{FF2B5EF4-FFF2-40B4-BE49-F238E27FC236}">
                  <a16:creationId xmlns:a16="http://schemas.microsoft.com/office/drawing/2014/main" id="{50E0446F-EB81-4997-8059-6376753CCEF9}"/>
                </a:ext>
              </a:extLst>
            </p:cNvPr>
            <p:cNvGrpSpPr/>
            <p:nvPr/>
          </p:nvGrpSpPr>
          <p:grpSpPr>
            <a:xfrm>
              <a:off x="357236" y="386429"/>
              <a:ext cx="5177709" cy="3767138"/>
              <a:chOff x="357236" y="386429"/>
              <a:chExt cx="5177709" cy="3767138"/>
            </a:xfrm>
          </p:grpSpPr>
          <p:graphicFrame>
            <p:nvGraphicFramePr>
              <p:cNvPr id="65" name="图表 64">
                <a:extLst>
                  <a:ext uri="{FF2B5EF4-FFF2-40B4-BE49-F238E27FC236}">
                    <a16:creationId xmlns:a16="http://schemas.microsoft.com/office/drawing/2014/main" id="{24BE4A66-89C5-46D7-86CB-4E7F236E2E89}"/>
                  </a:ext>
                </a:extLst>
              </p:cNvPr>
              <p:cNvGraphicFramePr/>
              <p:nvPr>
                <p:extLst>
                  <p:ext uri="{D42A27DB-BD31-4B8C-83A1-F6EECF244321}">
                    <p14:modId xmlns:p14="http://schemas.microsoft.com/office/powerpoint/2010/main" val="3410223247"/>
                  </p:ext>
                </p:extLst>
              </p:nvPr>
            </p:nvGraphicFramePr>
            <p:xfrm>
              <a:off x="2646887" y="386429"/>
              <a:ext cx="2888058" cy="37671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6" name="图表 65">
                <a:extLst>
                  <a:ext uri="{FF2B5EF4-FFF2-40B4-BE49-F238E27FC236}">
                    <a16:creationId xmlns:a16="http://schemas.microsoft.com/office/drawing/2014/main" id="{2BFDE523-57B3-48D4-AB4B-D98C4E52E75E}"/>
                  </a:ext>
                </a:extLst>
              </p:cNvPr>
              <p:cNvGraphicFramePr/>
              <p:nvPr>
                <p:extLst>
                  <p:ext uri="{D42A27DB-BD31-4B8C-83A1-F6EECF244321}">
                    <p14:modId xmlns:p14="http://schemas.microsoft.com/office/powerpoint/2010/main" val="935696647"/>
                  </p:ext>
                </p:extLst>
              </p:nvPr>
            </p:nvGraphicFramePr>
            <p:xfrm>
              <a:off x="357236" y="393664"/>
              <a:ext cx="2518215" cy="3759261"/>
            </p:xfrm>
            <a:graphic>
              <a:graphicData uri="http://schemas.openxmlformats.org/drawingml/2006/chart">
                <c:chart xmlns:c="http://schemas.openxmlformats.org/drawingml/2006/chart" xmlns:r="http://schemas.openxmlformats.org/officeDocument/2006/relationships" r:id="rId4"/>
              </a:graphicData>
            </a:graphic>
          </p:graphicFrame>
        </p:grpSp>
        <p:sp>
          <p:nvSpPr>
            <p:cNvPr id="60" name="文本框 16">
              <a:extLst>
                <a:ext uri="{FF2B5EF4-FFF2-40B4-BE49-F238E27FC236}">
                  <a16:creationId xmlns:a16="http://schemas.microsoft.com/office/drawing/2014/main" id="{5CBAC7D3-2415-4A16-A67D-19892AA6CC1A}"/>
                </a:ext>
              </a:extLst>
            </p:cNvPr>
            <p:cNvSpPr txBox="1"/>
            <p:nvPr/>
          </p:nvSpPr>
          <p:spPr>
            <a:xfrm>
              <a:off x="1088466" y="-120289"/>
              <a:ext cx="3407888" cy="48292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zh-CN" sz="2000" dirty="0">
                  <a:latin typeface="微软雅黑" panose="020B0503020204020204" pitchFamily="34" charset="-122"/>
                  <a:ea typeface="微软雅黑" panose="020B0503020204020204" pitchFamily="34" charset="-122"/>
                </a:rPr>
                <a:t>2019</a:t>
              </a:r>
              <a:r>
                <a:rPr lang="zh-CN" altLang="en-US" sz="2000" dirty="0">
                  <a:latin typeface="微软雅黑" panose="020B0503020204020204" pitchFamily="34" charset="-122"/>
                  <a:ea typeface="微软雅黑" panose="020B0503020204020204" pitchFamily="34" charset="-122"/>
                </a:rPr>
                <a:t>年</a:t>
              </a:r>
              <a:r>
                <a:rPr lang="en-US" altLang="zh-CN" sz="2000" dirty="0">
                  <a:latin typeface="微软雅黑" panose="020B0503020204020204" pitchFamily="34" charset="-122"/>
                  <a:ea typeface="微软雅黑" panose="020B0503020204020204" pitchFamily="34" charset="-122"/>
                </a:rPr>
                <a:t>7</a:t>
              </a:r>
              <a:r>
                <a:rPr lang="zh-CN" altLang="en-US" sz="2000" dirty="0">
                  <a:latin typeface="微软雅黑" panose="020B0503020204020204" pitchFamily="34" charset="-122"/>
                  <a:ea typeface="微软雅黑" panose="020B0503020204020204" pitchFamily="34" charset="-122"/>
                </a:rPr>
                <a:t>月中国</a:t>
              </a:r>
              <a:r>
                <a:rPr lang="en-US" altLang="zh-CN" sz="2000" dirty="0">
                  <a:latin typeface="微软雅黑" panose="020B0503020204020204" pitchFamily="34" charset="-122"/>
                  <a:ea typeface="微软雅黑" panose="020B0503020204020204" pitchFamily="34" charset="-122"/>
                </a:rPr>
                <a:t>PEVC</a:t>
              </a:r>
              <a:r>
                <a:rPr lang="zh-CN" altLang="en-US" sz="2000" dirty="0">
                  <a:latin typeface="微软雅黑" panose="020B0503020204020204" pitchFamily="34" charset="-122"/>
                  <a:ea typeface="微软雅黑" panose="020B0503020204020204" pitchFamily="34" charset="-122"/>
                </a:rPr>
                <a:t>轮次及融资规模一览</a:t>
              </a:r>
            </a:p>
          </p:txBody>
        </p:sp>
        <p:cxnSp>
          <p:nvCxnSpPr>
            <p:cNvPr id="61" name="直接连接符 60">
              <a:extLst>
                <a:ext uri="{FF2B5EF4-FFF2-40B4-BE49-F238E27FC236}">
                  <a16:creationId xmlns:a16="http://schemas.microsoft.com/office/drawing/2014/main" id="{CDC7BEFE-1E48-4BF6-AA4E-459093799A84}"/>
                </a:ext>
              </a:extLst>
            </p:cNvPr>
            <p:cNvCxnSpPr>
              <a:cxnSpLocks/>
            </p:cNvCxnSpPr>
            <p:nvPr/>
          </p:nvCxnSpPr>
          <p:spPr>
            <a:xfrm>
              <a:off x="2762431" y="499337"/>
              <a:ext cx="0" cy="3250534"/>
            </a:xfrm>
            <a:prstGeom prst="line">
              <a:avLst/>
            </a:prstGeom>
            <a:ln>
              <a:solidFill>
                <a:schemeClr val="bg2">
                  <a:lumMod val="90000"/>
                </a:schemeClr>
              </a:solidFill>
            </a:ln>
          </p:spPr>
          <p:style>
            <a:lnRef idx="2">
              <a:schemeClr val="dk1"/>
            </a:lnRef>
            <a:fillRef idx="0">
              <a:schemeClr val="dk1"/>
            </a:fillRef>
            <a:effectRef idx="1">
              <a:schemeClr val="dk1"/>
            </a:effectRef>
            <a:fontRef idx="minor">
              <a:schemeClr val="tx1"/>
            </a:fontRef>
          </p:style>
        </p:cxnSp>
        <p:cxnSp>
          <p:nvCxnSpPr>
            <p:cNvPr id="62" name="直接连接符 61">
              <a:extLst>
                <a:ext uri="{FF2B5EF4-FFF2-40B4-BE49-F238E27FC236}">
                  <a16:creationId xmlns:a16="http://schemas.microsoft.com/office/drawing/2014/main" id="{D6D1014D-5684-4A89-A8E9-931E7E9149D5}"/>
                </a:ext>
              </a:extLst>
            </p:cNvPr>
            <p:cNvCxnSpPr/>
            <p:nvPr/>
          </p:nvCxnSpPr>
          <p:spPr>
            <a:xfrm>
              <a:off x="8942" y="3862592"/>
              <a:ext cx="278346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3" name="直接连接符 62">
              <a:extLst>
                <a:ext uri="{FF2B5EF4-FFF2-40B4-BE49-F238E27FC236}">
                  <a16:creationId xmlns:a16="http://schemas.microsoft.com/office/drawing/2014/main" id="{4D78FFF7-B58B-4AEF-A255-48DC36B432C8}"/>
                </a:ext>
              </a:extLst>
            </p:cNvPr>
            <p:cNvCxnSpPr/>
            <p:nvPr/>
          </p:nvCxnSpPr>
          <p:spPr>
            <a:xfrm>
              <a:off x="2777855" y="3862592"/>
              <a:ext cx="2783468"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
          <p:nvSpPr>
            <p:cNvPr id="64" name="文本框 27">
              <a:extLst>
                <a:ext uri="{FF2B5EF4-FFF2-40B4-BE49-F238E27FC236}">
                  <a16:creationId xmlns:a16="http://schemas.microsoft.com/office/drawing/2014/main" id="{3225E012-BBFB-4D15-AAF4-34A0A3518085}"/>
                </a:ext>
              </a:extLst>
            </p:cNvPr>
            <p:cNvSpPr txBox="1"/>
            <p:nvPr/>
          </p:nvSpPr>
          <p:spPr>
            <a:xfrm>
              <a:off x="4395727" y="465499"/>
              <a:ext cx="1107996" cy="29033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zh-CN" altLang="en-US" sz="900" b="1" dirty="0">
                  <a:latin typeface="微软雅黑" panose="020B0503020204020204" pitchFamily="34" charset="-122"/>
                  <a:ea typeface="微软雅黑" panose="020B0503020204020204" pitchFamily="34" charset="-122"/>
                </a:rPr>
                <a:t>单位：人民币亿元</a:t>
              </a:r>
            </a:p>
          </p:txBody>
        </p:sp>
      </p:gr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15606" y="929411"/>
            <a:ext cx="2338550" cy="369870"/>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重要投资事件</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727494" y="1377868"/>
            <a:ext cx="2784296" cy="318498"/>
            <a:chOff x="5691883" y="1387012"/>
            <a:chExt cx="2784296" cy="318498"/>
          </a:xfrm>
        </p:grpSpPr>
        <p:sp>
          <p:nvSpPr>
            <p:cNvPr id="6" name="平行四边形 5"/>
            <p:cNvSpPr/>
            <p:nvPr/>
          </p:nvSpPr>
          <p:spPr>
            <a:xfrm>
              <a:off x="5691883" y="1387012"/>
              <a:ext cx="534256"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融资规模前列</a:t>
              </a:r>
            </a:p>
          </p:txBody>
        </p:sp>
      </p:grpSp>
      <p:grpSp>
        <p:nvGrpSpPr>
          <p:cNvPr id="8" name="组合 7"/>
          <p:cNvGrpSpPr/>
          <p:nvPr/>
        </p:nvGrpSpPr>
        <p:grpSpPr>
          <a:xfrm>
            <a:off x="725862" y="4731473"/>
            <a:ext cx="2532102" cy="318498"/>
            <a:chOff x="5691883" y="1387012"/>
            <a:chExt cx="2784298" cy="318498"/>
          </a:xfrm>
        </p:grpSpPr>
        <p:sp>
          <p:nvSpPr>
            <p:cNvPr id="9" name="平行四边形 8"/>
            <p:cNvSpPr/>
            <p:nvPr/>
          </p:nvSpPr>
          <p:spPr>
            <a:xfrm>
              <a:off x="5691883" y="1387012"/>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6249271" y="1387012"/>
              <a:ext cx="2226910"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市场关注</a:t>
              </a:r>
            </a:p>
          </p:txBody>
        </p:sp>
      </p:grpSp>
      <p:sp>
        <p:nvSpPr>
          <p:cNvPr id="11" name="文本框 10"/>
          <p:cNvSpPr txBox="1"/>
          <p:nvPr/>
        </p:nvSpPr>
        <p:spPr>
          <a:xfrm>
            <a:off x="1165386" y="3675589"/>
            <a:ext cx="5063217" cy="1015663"/>
          </a:xfrm>
          <a:prstGeom prst="rect">
            <a:avLst/>
          </a:prstGeom>
          <a:noFill/>
          <a:ln w="19050">
            <a:noFill/>
            <a:prstDash val="sysDash"/>
          </a:ln>
        </p:spPr>
        <p:txBody>
          <a:bodyPr wrap="square" rtlCol="0">
            <a:spAutoFit/>
          </a:bodyPr>
          <a:lstStyle/>
          <a:p>
            <a:pPr algn="just"/>
            <a:r>
              <a:rPr lang="zh-CN" altLang="en-US" b="1" dirty="0">
                <a:latin typeface="微软雅黑" panose="020B0503020204020204" pitchFamily="34" charset="-122"/>
                <a:ea typeface="微软雅黑" panose="020B0503020204020204" pitchFamily="34" charset="-122"/>
              </a:rPr>
              <a:t>全裕泰投资：</a:t>
            </a:r>
            <a:r>
              <a:rPr lang="zh-CN" altLang="en-US" sz="1400" dirty="0">
                <a:latin typeface="微软雅黑" panose="020B0503020204020204" pitchFamily="34" charset="-122"/>
                <a:ea typeface="微软雅黑" panose="020B0503020204020204" pitchFamily="34" charset="-122"/>
              </a:rPr>
              <a:t>是一家物业管理服务商，主要在中国大陆从事物业发展，现于大陆持有</a:t>
            </a:r>
            <a:r>
              <a:rPr lang="en-US" altLang="zh-CN" sz="1400" dirty="0">
                <a:latin typeface="微软雅黑" panose="020B0503020204020204" pitchFamily="34" charset="-122"/>
                <a:ea typeface="微软雅黑" panose="020B0503020204020204" pitchFamily="34" charset="-122"/>
              </a:rPr>
              <a:t>3</a:t>
            </a:r>
            <a:r>
              <a:rPr lang="zh-CN" altLang="en-US" sz="1400" dirty="0">
                <a:latin typeface="微软雅黑" panose="020B0503020204020204" pitchFamily="34" charset="-122"/>
                <a:ea typeface="微软雅黑" panose="020B0503020204020204" pitchFamily="34" charset="-122"/>
              </a:rPr>
              <a:t>个发展中物业项目，分别位于湖南省长沙市、彬州市及衡阳市，主要包括住宅项目、商业项目及公寓、办公室、购物商场戏院及其他配套设施。</a:t>
            </a:r>
          </a:p>
        </p:txBody>
      </p:sp>
      <p:sp>
        <p:nvSpPr>
          <p:cNvPr id="12" name="箭头: 五边形 11"/>
          <p:cNvSpPr/>
          <p:nvPr/>
        </p:nvSpPr>
        <p:spPr>
          <a:xfrm>
            <a:off x="741451" y="1846953"/>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3" name="箭头: 五边形 12"/>
          <p:cNvSpPr/>
          <p:nvPr/>
        </p:nvSpPr>
        <p:spPr>
          <a:xfrm>
            <a:off x="727071" y="2845164"/>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2</a:t>
            </a:r>
            <a:endParaRPr lang="zh-CN" altLang="en-US" sz="2400" dirty="0">
              <a:latin typeface="Arial" panose="020B0604020202020204" pitchFamily="34" charset="0"/>
              <a:cs typeface="Arial" panose="020B0604020202020204" pitchFamily="34" charset="0"/>
            </a:endParaRPr>
          </a:p>
        </p:txBody>
      </p:sp>
      <p:sp>
        <p:nvSpPr>
          <p:cNvPr id="14" name="箭头: 五边形 13"/>
          <p:cNvSpPr/>
          <p:nvPr/>
        </p:nvSpPr>
        <p:spPr>
          <a:xfrm>
            <a:off x="725862" y="3797626"/>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3</a:t>
            </a:r>
            <a:endParaRPr lang="zh-CN" altLang="en-US" sz="2400" dirty="0">
              <a:latin typeface="Arial" panose="020B0604020202020204" pitchFamily="34" charset="0"/>
              <a:cs typeface="Arial" panose="020B0604020202020204" pitchFamily="34" charset="0"/>
            </a:endParaRPr>
          </a:p>
        </p:txBody>
      </p:sp>
      <p:sp>
        <p:nvSpPr>
          <p:cNvPr id="15" name="箭头: 五边形 14"/>
          <p:cNvSpPr/>
          <p:nvPr/>
        </p:nvSpPr>
        <p:spPr>
          <a:xfrm>
            <a:off x="746253" y="5160081"/>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6" name="文本框 15"/>
          <p:cNvSpPr txBox="1"/>
          <p:nvPr/>
        </p:nvSpPr>
        <p:spPr>
          <a:xfrm>
            <a:off x="1256221" y="5104869"/>
            <a:ext cx="5093613" cy="1015663"/>
          </a:xfrm>
          <a:prstGeom prst="rect">
            <a:avLst/>
          </a:prstGeom>
          <a:noFill/>
          <a:ln w="19050">
            <a:noFill/>
            <a:prstDash val="sysDash"/>
          </a:ln>
        </p:spPr>
        <p:txBody>
          <a:bodyPr wrap="square" rtlCol="0">
            <a:spAutoFit/>
          </a:bodyPr>
          <a:lstStyle/>
          <a:p>
            <a:pPr algn="just"/>
            <a:r>
              <a:rPr lang="zh-CN" altLang="en-US" b="1" dirty="0">
                <a:latin typeface="微软雅黑" panose="020B0503020204020204" pitchFamily="34" charset="-122"/>
                <a:ea typeface="微软雅黑" panose="020B0503020204020204" pitchFamily="34" charset="-122"/>
              </a:rPr>
              <a:t>欧菲生物识别：</a:t>
            </a:r>
            <a:r>
              <a:rPr lang="zh-CN" altLang="en-US" sz="1400" dirty="0">
                <a:latin typeface="微软雅黑" panose="020B0503020204020204" pitchFamily="34" charset="-122"/>
                <a:ea typeface="微软雅黑" panose="020B0503020204020204" pitchFamily="34" charset="-122"/>
              </a:rPr>
              <a:t>南昌欧菲生物识别技术有限公司于</a:t>
            </a:r>
            <a:r>
              <a:rPr lang="en-US" altLang="zh-CN" sz="1400" dirty="0">
                <a:latin typeface="微软雅黑" panose="020B0503020204020204" pitchFamily="34" charset="-122"/>
                <a:ea typeface="微软雅黑" panose="020B0503020204020204" pitchFamily="34" charset="-122"/>
              </a:rPr>
              <a:t>2014</a:t>
            </a:r>
            <a:r>
              <a:rPr lang="zh-CN" altLang="en-US" sz="1400" dirty="0">
                <a:latin typeface="微软雅黑" panose="020B0503020204020204" pitchFamily="34" charset="-122"/>
                <a:ea typeface="微软雅黑" panose="020B0503020204020204" pitchFamily="34" charset="-122"/>
              </a:rPr>
              <a:t>年</a:t>
            </a:r>
            <a:r>
              <a:rPr lang="en-US" altLang="zh-CN" sz="1400" dirty="0">
                <a:latin typeface="微软雅黑" panose="020B0503020204020204" pitchFamily="34" charset="-122"/>
                <a:ea typeface="微软雅黑" panose="020B0503020204020204" pitchFamily="34" charset="-122"/>
              </a:rPr>
              <a:t>03</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31</a:t>
            </a:r>
            <a:r>
              <a:rPr lang="zh-CN" altLang="en-US" sz="1400" dirty="0">
                <a:latin typeface="微软雅黑" panose="020B0503020204020204" pitchFamily="34" charset="-122"/>
                <a:ea typeface="微软雅黑" panose="020B0503020204020204" pitchFamily="34" charset="-122"/>
              </a:rPr>
              <a:t>日在南昌高新技术产业开发区市场和质量监督管理局登记成立。公司经营范围包括新型电子元器件、光电子元器件、新型显示器件等。</a:t>
            </a:r>
            <a:endParaRPr sz="1400" dirty="0">
              <a:latin typeface="微软雅黑" panose="020B0503020204020204" pitchFamily="34" charset="-122"/>
              <a:ea typeface="微软雅黑" panose="020B0503020204020204" pitchFamily="34" charset="-122"/>
            </a:endParaRPr>
          </a:p>
        </p:txBody>
      </p:sp>
      <p:sp>
        <p:nvSpPr>
          <p:cNvPr id="17" name="文本框 16"/>
          <p:cNvSpPr txBox="1"/>
          <p:nvPr/>
        </p:nvSpPr>
        <p:spPr>
          <a:xfrm>
            <a:off x="1179682" y="1773869"/>
            <a:ext cx="5034623" cy="1015663"/>
          </a:xfrm>
          <a:prstGeom prst="rect">
            <a:avLst/>
          </a:prstGeom>
          <a:noFill/>
          <a:ln w="19050">
            <a:noFill/>
            <a:prstDash val="sysDash"/>
          </a:ln>
        </p:spPr>
        <p:txBody>
          <a:bodyPr wrap="square" rtlCol="0">
            <a:spAutoFit/>
          </a:bodyPr>
          <a:lstStyle/>
          <a:p>
            <a:pPr algn="just"/>
            <a:r>
              <a:rPr lang="zh-CN" altLang="en-US" b="1" dirty="0">
                <a:latin typeface="微软雅黑" panose="020B0503020204020204" pitchFamily="34" charset="-122"/>
                <a:ea typeface="微软雅黑" panose="020B0503020204020204" pitchFamily="34" charset="-122"/>
              </a:rPr>
              <a:t>贝壳找房：</a:t>
            </a:r>
            <a:r>
              <a:rPr lang="zh-CN" altLang="en-US" sz="1400" dirty="0">
                <a:latin typeface="微软雅黑" panose="020B0503020204020204" pitchFamily="34" charset="-122"/>
                <a:ea typeface="微软雅黑" panose="020B0503020204020204" pitchFamily="34" charset="-122"/>
              </a:rPr>
              <a:t>贝壳找房</a:t>
            </a:r>
            <a:r>
              <a:rPr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2017</a:t>
            </a:r>
            <a:r>
              <a:rPr lang="zh-CN" altLang="en-US" sz="1400" dirty="0">
                <a:latin typeface="微软雅黑" panose="020B0503020204020204" pitchFamily="34" charset="-122"/>
                <a:ea typeface="微软雅黑" panose="020B0503020204020204" pitchFamily="34" charset="-122"/>
              </a:rPr>
              <a:t>年</a:t>
            </a: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14</a:t>
            </a:r>
            <a:r>
              <a:rPr lang="zh-CN" altLang="en-US" sz="1400" dirty="0">
                <a:latin typeface="微软雅黑" panose="020B0503020204020204" pitchFamily="34" charset="-122"/>
                <a:ea typeface="微软雅黑" panose="020B0503020204020204" pitchFamily="34" charset="-122"/>
              </a:rPr>
              <a:t>日成立，</a:t>
            </a:r>
            <a:r>
              <a:rPr lang="en-US" altLang="zh-CN" sz="1400" dirty="0">
                <a:latin typeface="微软雅黑" panose="020B0503020204020204" pitchFamily="34" charset="-122"/>
                <a:ea typeface="微软雅黑" panose="020B0503020204020204" pitchFamily="34" charset="-122"/>
              </a:rPr>
              <a:t>2018</a:t>
            </a:r>
            <a:r>
              <a:rPr lang="zh-CN" altLang="en-US" sz="1400" dirty="0">
                <a:latin typeface="微软雅黑" panose="020B0503020204020204" pitchFamily="34" charset="-122"/>
                <a:ea typeface="微软雅黑" panose="020B0503020204020204" pitchFamily="34" charset="-122"/>
              </a:rPr>
              <a:t>年</a:t>
            </a:r>
            <a:r>
              <a:rPr lang="en-US" altLang="zh-CN" sz="1400" dirty="0">
                <a:latin typeface="微软雅黑" panose="020B0503020204020204" pitchFamily="34" charset="-122"/>
                <a:ea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rPr>
              <a:t>月底上线的贝壳找房，定位以技术驱动的品质居住服务平台，适时推出了</a:t>
            </a:r>
            <a:r>
              <a:rPr lang="en-US" altLang="zh-CN" sz="1400" dirty="0">
                <a:latin typeface="微软雅黑" panose="020B0503020204020204" pitchFamily="34" charset="-122"/>
                <a:ea typeface="微软雅黑" panose="020B0503020204020204" pitchFamily="34" charset="-122"/>
              </a:rPr>
              <a:t>VR</a:t>
            </a:r>
            <a:r>
              <a:rPr lang="zh-CN" altLang="en-US" sz="1400" dirty="0">
                <a:latin typeface="微软雅黑" panose="020B0503020204020204" pitchFamily="34" charset="-122"/>
                <a:ea typeface="微软雅黑" panose="020B0503020204020204" pitchFamily="34" charset="-122"/>
              </a:rPr>
              <a:t>看房。以“</a:t>
            </a:r>
            <a:r>
              <a:rPr lang="en-US" altLang="zh-CN" sz="1400" dirty="0">
                <a:latin typeface="微软雅黑" panose="020B0503020204020204" pitchFamily="34" charset="-122"/>
                <a:ea typeface="微软雅黑" panose="020B0503020204020204" pitchFamily="34" charset="-122"/>
              </a:rPr>
              <a:t>VR</a:t>
            </a:r>
            <a:r>
              <a:rPr lang="zh-CN" altLang="en-US" sz="1400" dirty="0">
                <a:latin typeface="微软雅黑" panose="020B0503020204020204" pitchFamily="34" charset="-122"/>
                <a:ea typeface="微软雅黑" panose="020B0503020204020204" pitchFamily="34" charset="-122"/>
              </a:rPr>
              <a:t>看房、</a:t>
            </a:r>
            <a:r>
              <a:rPr lang="en-US" altLang="zh-CN" sz="1400" dirty="0">
                <a:latin typeface="微软雅黑" panose="020B0503020204020204" pitchFamily="34" charset="-122"/>
                <a:ea typeface="微软雅黑" panose="020B0503020204020204" pitchFamily="34" charset="-122"/>
              </a:rPr>
              <a:t>VR</a:t>
            </a:r>
            <a:r>
              <a:rPr lang="zh-CN" altLang="en-US" sz="1400" dirty="0">
                <a:latin typeface="微软雅黑" panose="020B0503020204020204" pitchFamily="34" charset="-122"/>
                <a:ea typeface="微软雅黑" panose="020B0503020204020204" pitchFamily="34" charset="-122"/>
              </a:rPr>
              <a:t>讲房、</a:t>
            </a:r>
            <a:r>
              <a:rPr lang="en-US" altLang="zh-CN" sz="1400" dirty="0">
                <a:latin typeface="微软雅黑" panose="020B0503020204020204" pitchFamily="34" charset="-122"/>
                <a:ea typeface="微软雅黑" panose="020B0503020204020204" pitchFamily="34" charset="-122"/>
              </a:rPr>
              <a:t>VR</a:t>
            </a:r>
            <a:r>
              <a:rPr lang="zh-CN" altLang="en-US" sz="1400" dirty="0">
                <a:latin typeface="微软雅黑" panose="020B0503020204020204" pitchFamily="34" charset="-122"/>
                <a:ea typeface="微软雅黑" panose="020B0503020204020204" pitchFamily="34" charset="-122"/>
              </a:rPr>
              <a:t>带看”三大</a:t>
            </a:r>
            <a:r>
              <a:rPr lang="en-US" altLang="zh-CN" sz="1400" dirty="0">
                <a:latin typeface="微软雅黑" panose="020B0503020204020204" pitchFamily="34" charset="-122"/>
                <a:ea typeface="微软雅黑" panose="020B0503020204020204" pitchFamily="34" charset="-122"/>
              </a:rPr>
              <a:t>VR</a:t>
            </a:r>
            <a:r>
              <a:rPr lang="zh-CN" altLang="en-US" sz="1400" dirty="0">
                <a:latin typeface="微软雅黑" panose="020B0503020204020204" pitchFamily="34" charset="-122"/>
                <a:ea typeface="微软雅黑" panose="020B0503020204020204" pitchFamily="34" charset="-122"/>
              </a:rPr>
              <a:t>核心功能。</a:t>
            </a:r>
          </a:p>
        </p:txBody>
      </p:sp>
      <p:sp>
        <p:nvSpPr>
          <p:cNvPr id="18" name="文本框 17"/>
          <p:cNvSpPr txBox="1"/>
          <p:nvPr/>
        </p:nvSpPr>
        <p:spPr>
          <a:xfrm>
            <a:off x="1172966" y="2800076"/>
            <a:ext cx="5093613" cy="800219"/>
          </a:xfrm>
          <a:prstGeom prst="rect">
            <a:avLst/>
          </a:prstGeom>
          <a:noFill/>
          <a:ln w="19050">
            <a:noFill/>
            <a:prstDash val="sysDash"/>
          </a:ln>
        </p:spPr>
        <p:txBody>
          <a:bodyPr wrap="square" rtlCol="0">
            <a:spAutoFit/>
          </a:bodyPr>
          <a:lstStyle/>
          <a:p>
            <a:pPr algn="just"/>
            <a:r>
              <a:rPr lang="zh-CN" altLang="en-US" b="1" dirty="0">
                <a:latin typeface="微软雅黑" panose="020B0503020204020204" pitchFamily="34" charset="-122"/>
                <a:ea typeface="微软雅黑" panose="020B0503020204020204" pitchFamily="34" charset="-122"/>
              </a:rPr>
              <a:t>滴滴出行：</a:t>
            </a:r>
            <a:r>
              <a:rPr lang="zh-CN" altLang="en-US" sz="1400" dirty="0">
                <a:latin typeface="微软雅黑" panose="020B0503020204020204" pitchFamily="34" charset="-122"/>
                <a:ea typeface="微软雅黑" panose="020B0503020204020204" pitchFamily="34" charset="-122"/>
              </a:rPr>
              <a:t>滴滴出行是涵盖出租车、专车、 滴滴快车、顺风车、代驾及大巴等多项业务在内的一站式出行平台，</a:t>
            </a:r>
            <a:r>
              <a:rPr lang="en-US" altLang="zh-CN" sz="1400" dirty="0">
                <a:latin typeface="微软雅黑" panose="020B0503020204020204" pitchFamily="34" charset="-122"/>
                <a:ea typeface="微软雅黑" panose="020B0503020204020204" pitchFamily="34" charset="-122"/>
              </a:rPr>
              <a:t>2015</a:t>
            </a:r>
            <a:r>
              <a:rPr lang="zh-CN" altLang="en-US" sz="1400" dirty="0">
                <a:latin typeface="微软雅黑" panose="020B0503020204020204" pitchFamily="34" charset="-122"/>
                <a:ea typeface="微软雅黑" panose="020B0503020204020204" pitchFamily="34" charset="-122"/>
              </a:rPr>
              <a:t>年</a:t>
            </a:r>
            <a:r>
              <a:rPr lang="en-US" altLang="zh-CN" sz="1400" dirty="0">
                <a:latin typeface="微软雅黑" panose="020B0503020204020204" pitchFamily="34" charset="-122"/>
                <a:ea typeface="微软雅黑" panose="020B0503020204020204" pitchFamily="34" charset="-122"/>
              </a:rPr>
              <a:t>9</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9</a:t>
            </a:r>
            <a:r>
              <a:rPr lang="zh-CN" altLang="en-US" sz="1400" dirty="0">
                <a:latin typeface="微软雅黑" panose="020B0503020204020204" pitchFamily="34" charset="-122"/>
                <a:ea typeface="微软雅黑" panose="020B0503020204020204" pitchFamily="34" charset="-122"/>
              </a:rPr>
              <a:t>日由“滴滴打车”更名而来。</a:t>
            </a:r>
          </a:p>
        </p:txBody>
      </p:sp>
      <p:sp>
        <p:nvSpPr>
          <p:cNvPr id="19" name="文本框 18"/>
          <p:cNvSpPr txBox="1"/>
          <p:nvPr/>
        </p:nvSpPr>
        <p:spPr>
          <a:xfrm>
            <a:off x="6468243"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融资规模</a:t>
            </a:r>
          </a:p>
        </p:txBody>
      </p:sp>
      <p:sp>
        <p:nvSpPr>
          <p:cNvPr id="20" name="文本框 19"/>
          <p:cNvSpPr txBox="1"/>
          <p:nvPr/>
        </p:nvSpPr>
        <p:spPr>
          <a:xfrm>
            <a:off x="6468243" y="1892786"/>
            <a:ext cx="1066318"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cs typeface="Arial" panose="020B0604020202020204" pitchFamily="34" charset="0"/>
              </a:rPr>
              <a:t>12</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6545161" y="2836211"/>
            <a:ext cx="894797"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cs typeface="Arial" panose="020B0604020202020204" pitchFamily="34" charset="0"/>
              </a:rPr>
              <a:t>6</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2" name="文本框 21"/>
          <p:cNvSpPr txBox="1"/>
          <p:nvPr/>
        </p:nvSpPr>
        <p:spPr>
          <a:xfrm>
            <a:off x="6489082" y="3932815"/>
            <a:ext cx="1066318"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32</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亿港元</a:t>
            </a:r>
            <a:endParaRPr lang="zh-CN" altLang="en-US" sz="1400" dirty="0">
              <a:latin typeface="微软雅黑" panose="020B0503020204020204" pitchFamily="34" charset="-122"/>
              <a:ea typeface="微软雅黑" panose="020B0503020204020204" pitchFamily="34" charset="-122"/>
            </a:endParaRPr>
          </a:p>
        </p:txBody>
      </p:sp>
      <p:sp>
        <p:nvSpPr>
          <p:cNvPr id="23" name="文本框 22"/>
          <p:cNvSpPr txBox="1"/>
          <p:nvPr/>
        </p:nvSpPr>
        <p:spPr>
          <a:xfrm>
            <a:off x="6468243" y="5337904"/>
            <a:ext cx="1233170" cy="46037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10</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p>
        </p:txBody>
      </p:sp>
      <p:sp>
        <p:nvSpPr>
          <p:cNvPr id="24" name="文本框 23"/>
          <p:cNvSpPr txBox="1"/>
          <p:nvPr/>
        </p:nvSpPr>
        <p:spPr>
          <a:xfrm>
            <a:off x="8154110" y="1892786"/>
            <a:ext cx="40748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D</a:t>
            </a:r>
            <a:endParaRPr lang="zh-CN" altLang="en-US" sz="1400" dirty="0">
              <a:latin typeface="微软雅黑" panose="020B0503020204020204" pitchFamily="34" charset="-122"/>
              <a:ea typeface="微软雅黑" panose="020B0503020204020204" pitchFamily="34" charset="-122"/>
            </a:endParaRPr>
          </a:p>
        </p:txBody>
      </p:sp>
      <p:sp>
        <p:nvSpPr>
          <p:cNvPr id="25" name="文本框 24"/>
          <p:cNvSpPr txBox="1"/>
          <p:nvPr/>
        </p:nvSpPr>
        <p:spPr>
          <a:xfrm>
            <a:off x="7803854" y="5369867"/>
            <a:ext cx="133081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sym typeface="+mn-ea"/>
              </a:rPr>
              <a:t>Strategy</a:t>
            </a:r>
            <a:endParaRPr lang="zh-CN" altLang="en-US" sz="2400" dirty="0">
              <a:latin typeface="微软雅黑" panose="020B0503020204020204" pitchFamily="34" charset="-122"/>
              <a:ea typeface="微软雅黑" panose="020B0503020204020204" pitchFamily="34" charset="-122"/>
            </a:endParaRPr>
          </a:p>
        </p:txBody>
      </p:sp>
      <p:sp>
        <p:nvSpPr>
          <p:cNvPr id="26" name="文本框 25"/>
          <p:cNvSpPr txBox="1"/>
          <p:nvPr/>
        </p:nvSpPr>
        <p:spPr>
          <a:xfrm>
            <a:off x="7774201" y="3958404"/>
            <a:ext cx="1317625" cy="460375"/>
          </a:xfrm>
          <a:prstGeom prst="rect">
            <a:avLst/>
          </a:prstGeom>
          <a:noFill/>
        </p:spPr>
        <p:txBody>
          <a:bodyPr wrap="none" rtlCol="0">
            <a:spAutoFit/>
          </a:bodyPr>
          <a:lstStyle/>
          <a:p>
            <a:pPr algn="l"/>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sym typeface="+mn-ea"/>
              </a:rPr>
              <a:t>Strategy</a:t>
            </a:r>
            <a:endParaRPr lang="zh-CN" altLang="en-US" sz="2400" dirty="0">
              <a:latin typeface="微软雅黑" panose="020B0503020204020204" pitchFamily="34" charset="-122"/>
              <a:ea typeface="微软雅黑" panose="020B0503020204020204" pitchFamily="34" charset="-122"/>
            </a:endParaRPr>
          </a:p>
        </p:txBody>
      </p:sp>
      <p:sp>
        <p:nvSpPr>
          <p:cNvPr id="27" name="文本框 26"/>
          <p:cNvSpPr txBox="1"/>
          <p:nvPr/>
        </p:nvSpPr>
        <p:spPr>
          <a:xfrm>
            <a:off x="7803854"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融资轮次</a:t>
            </a:r>
          </a:p>
        </p:txBody>
      </p:sp>
      <p:sp>
        <p:nvSpPr>
          <p:cNvPr id="29" name="Rectangle 2"/>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panose="02010509060101010101" pitchFamily="49" charset="-122"/>
                <a:cs typeface="+mj-cs"/>
              </a:rPr>
              <a:t>投资</a:t>
            </a:r>
          </a:p>
        </p:txBody>
      </p:sp>
      <p:sp>
        <p:nvSpPr>
          <p:cNvPr id="31" name="文本框 30">
            <a:extLst>
              <a:ext uri="{FF2B5EF4-FFF2-40B4-BE49-F238E27FC236}">
                <a16:creationId xmlns:a16="http://schemas.microsoft.com/office/drawing/2014/main" id="{0E673B54-CAE2-4963-B690-F93A6AD8A11B}"/>
              </a:ext>
            </a:extLst>
          </p:cNvPr>
          <p:cNvSpPr txBox="1"/>
          <p:nvPr/>
        </p:nvSpPr>
        <p:spPr>
          <a:xfrm>
            <a:off x="7792004" y="2845164"/>
            <a:ext cx="1317625" cy="460375"/>
          </a:xfrm>
          <a:prstGeom prst="rect">
            <a:avLst/>
          </a:prstGeom>
          <a:noFill/>
        </p:spPr>
        <p:txBody>
          <a:bodyPr wrap="none" rtlCol="0">
            <a:spAutoFit/>
          </a:bodyPr>
          <a:lstStyle/>
          <a:p>
            <a:pPr algn="l"/>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sym typeface="+mn-ea"/>
              </a:rPr>
              <a:t>Strategy</a:t>
            </a:r>
            <a:endParaRPr lang="zh-CN" altLang="en-US" sz="2400" dirty="0">
              <a:latin typeface="微软雅黑" panose="020B0503020204020204" pitchFamily="34" charset="-122"/>
              <a:ea typeface="微软雅黑" panose="020B0503020204020204" pitchFamily="34" charset="-122"/>
            </a:endParaRP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51032" y="1040945"/>
            <a:ext cx="2338550" cy="369870"/>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重要投资事件</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aphicFrame>
        <p:nvGraphicFramePr>
          <p:cNvPr id="8" name="表格 7"/>
          <p:cNvGraphicFramePr/>
          <p:nvPr>
            <p:extLst>
              <p:ext uri="{D42A27DB-BD31-4B8C-83A1-F6EECF244321}">
                <p14:modId xmlns:p14="http://schemas.microsoft.com/office/powerpoint/2010/main" val="1432541302"/>
              </p:ext>
            </p:extLst>
          </p:nvPr>
        </p:nvGraphicFramePr>
        <p:xfrm>
          <a:off x="351491" y="1551492"/>
          <a:ext cx="8441018" cy="4316437"/>
        </p:xfrm>
        <a:graphic>
          <a:graphicData uri="http://schemas.openxmlformats.org/drawingml/2006/table">
            <a:tbl>
              <a:tblPr firstRow="1" bandRow="1">
                <a:tableStyleId>{21E4AEA4-8DFA-4A89-87EB-49C32662AFE0}</a:tableStyleId>
              </a:tblPr>
              <a:tblGrid>
                <a:gridCol w="1934400">
                  <a:extLst>
                    <a:ext uri="{9D8B030D-6E8A-4147-A177-3AD203B41FA5}">
                      <a16:colId xmlns:a16="http://schemas.microsoft.com/office/drawing/2014/main" val="20000"/>
                    </a:ext>
                  </a:extLst>
                </a:gridCol>
                <a:gridCol w="1945450">
                  <a:extLst>
                    <a:ext uri="{9D8B030D-6E8A-4147-A177-3AD203B41FA5}">
                      <a16:colId xmlns:a16="http://schemas.microsoft.com/office/drawing/2014/main" val="20001"/>
                    </a:ext>
                  </a:extLst>
                </a:gridCol>
                <a:gridCol w="1685365">
                  <a:extLst>
                    <a:ext uri="{9D8B030D-6E8A-4147-A177-3AD203B41FA5}">
                      <a16:colId xmlns:a16="http://schemas.microsoft.com/office/drawing/2014/main" val="20002"/>
                    </a:ext>
                  </a:extLst>
                </a:gridCol>
                <a:gridCol w="2875803">
                  <a:extLst>
                    <a:ext uri="{9D8B030D-6E8A-4147-A177-3AD203B41FA5}">
                      <a16:colId xmlns:a16="http://schemas.microsoft.com/office/drawing/2014/main" val="20003"/>
                    </a:ext>
                  </a:extLst>
                </a:gridCol>
              </a:tblGrid>
              <a:tr h="635896">
                <a:tc>
                  <a:txBody>
                    <a:bodyPr/>
                    <a:lstStyle/>
                    <a:p>
                      <a:pPr algn="ctr">
                        <a:lnSpc>
                          <a:spcPct val="180000"/>
                        </a:lnSpc>
                        <a:buNone/>
                      </a:pPr>
                      <a:r>
                        <a:rPr lang="zh-CN" altLang="en-US" sz="1800" dirty="0">
                          <a:latin typeface="微软雅黑" panose="020B0503020204020204" pitchFamily="34" charset="-122"/>
                          <a:ea typeface="微软雅黑" panose="020B0503020204020204" pitchFamily="34" charset="-122"/>
                        </a:rPr>
                        <a:t>融资企业</a:t>
                      </a:r>
                    </a:p>
                  </a:txBody>
                  <a:tcPr anchor="ctr"/>
                </a:tc>
                <a:tc>
                  <a:txBody>
                    <a:bodyPr/>
                    <a:lstStyle/>
                    <a:p>
                      <a:pPr algn="ctr">
                        <a:lnSpc>
                          <a:spcPct val="180000"/>
                        </a:lnSpc>
                        <a:buNone/>
                      </a:pPr>
                      <a:r>
                        <a:rPr lang="zh-CN" altLang="en-US" sz="1800" dirty="0">
                          <a:latin typeface="微软雅黑" panose="020B0503020204020204" pitchFamily="34" charset="-122"/>
                          <a:ea typeface="微软雅黑" panose="020B0503020204020204" pitchFamily="34" charset="-122"/>
                        </a:rPr>
                        <a:t>领投方</a:t>
                      </a:r>
                    </a:p>
                  </a:txBody>
                  <a:tcPr anchor="ctr"/>
                </a:tc>
                <a:tc>
                  <a:txBody>
                    <a:bodyPr/>
                    <a:lstStyle/>
                    <a:p>
                      <a:pPr algn="ctr">
                        <a:lnSpc>
                          <a:spcPct val="170000"/>
                        </a:lnSpc>
                        <a:buNone/>
                      </a:pPr>
                      <a:r>
                        <a:rPr lang="zh-CN" altLang="en-US" sz="1800" dirty="0">
                          <a:latin typeface="微软雅黑" panose="020B0503020204020204" pitchFamily="34" charset="-122"/>
                          <a:ea typeface="微软雅黑" panose="020B0503020204020204" pitchFamily="34" charset="-122"/>
                        </a:rPr>
                        <a:t>跟投方</a:t>
                      </a:r>
                    </a:p>
                  </a:txBody>
                  <a:tcPr anchor="ctr"/>
                </a:tc>
                <a:tc>
                  <a:txBody>
                    <a:bodyPr/>
                    <a:lstStyle/>
                    <a:p>
                      <a:pPr algn="ctr">
                        <a:lnSpc>
                          <a:spcPct val="170000"/>
                        </a:lnSpc>
                        <a:buNone/>
                      </a:pPr>
                      <a:r>
                        <a:rPr lang="zh-CN" altLang="en-US" sz="1800" dirty="0">
                          <a:latin typeface="微软雅黑" panose="020B0503020204020204" pitchFamily="34" charset="-122"/>
                          <a:ea typeface="微软雅黑" panose="020B0503020204020204" pitchFamily="34" charset="-122"/>
                        </a:rPr>
                        <a:t>备注</a:t>
                      </a:r>
                    </a:p>
                  </a:txBody>
                  <a:tcPr anchor="ctr"/>
                </a:tc>
                <a:extLst>
                  <a:ext uri="{0D108BD9-81ED-4DB2-BD59-A6C34878D82A}">
                    <a16:rowId xmlns:a16="http://schemas.microsoft.com/office/drawing/2014/main" val="10000"/>
                  </a:ext>
                </a:extLst>
              </a:tr>
              <a:tr h="1041629">
                <a:tc>
                  <a:txBody>
                    <a:bodyPr/>
                    <a:lstStyle/>
                    <a:p>
                      <a:pPr algn="ctr">
                        <a:lnSpc>
                          <a:spcPct val="180000"/>
                        </a:lnSpc>
                        <a:buNone/>
                      </a:pPr>
                      <a:r>
                        <a:rPr lang="zh-CN" altLang="en-US" sz="1800" b="1" kern="1200" dirty="0">
                          <a:solidFill>
                            <a:schemeClr val="dk1"/>
                          </a:solidFill>
                          <a:latin typeface="微软雅黑" panose="020B0503020204020204" pitchFamily="34" charset="-122"/>
                          <a:ea typeface="微软雅黑" panose="020B0503020204020204" pitchFamily="34" charset="-122"/>
                          <a:cs typeface="+mn-cs"/>
                        </a:rPr>
                        <a:t>贝壳找房</a:t>
                      </a:r>
                    </a:p>
                  </a:txBody>
                  <a:tcPr anchor="ctr"/>
                </a:tc>
                <a:tc>
                  <a:txBody>
                    <a:bodyPr/>
                    <a:lstStyle/>
                    <a:p>
                      <a:pPr algn="ctr">
                        <a:lnSpc>
                          <a:spcPct val="250000"/>
                        </a:lnSpc>
                        <a:buNone/>
                      </a:pPr>
                      <a:r>
                        <a:rPr lang="zh-CN" altLang="en-US" sz="1400" kern="1200" dirty="0">
                          <a:solidFill>
                            <a:schemeClr val="dk1"/>
                          </a:solidFill>
                          <a:latin typeface="微软雅黑" panose="020B0503020204020204" pitchFamily="34" charset="-122"/>
                          <a:ea typeface="微软雅黑" panose="020B0503020204020204" pitchFamily="34" charset="-122"/>
                          <a:cs typeface="+mn-cs"/>
                        </a:rPr>
                        <a:t>腾讯产业共赢基金</a:t>
                      </a:r>
                    </a:p>
                  </a:txBody>
                  <a:tcPr anchor="ctr"/>
                </a:tc>
                <a:tc>
                  <a:txBody>
                    <a:bodyPr/>
                    <a:lstStyle/>
                    <a:p>
                      <a:pPr algn="ctr">
                        <a:buNone/>
                      </a:pPr>
                      <a:r>
                        <a:rPr lang="zh-CN" altLang="en-US" sz="1200" b="0" i="0" kern="1200" dirty="0">
                          <a:solidFill>
                            <a:schemeClr val="dk1"/>
                          </a:solidFill>
                          <a:effectLst/>
                          <a:latin typeface="微软雅黑" panose="020B0503020204020204" pitchFamily="34" charset="-122"/>
                          <a:ea typeface="微软雅黑" panose="020B0503020204020204" pitchFamily="34" charset="-122"/>
                          <a:cs typeface="+mn-cs"/>
                        </a:rPr>
                        <a:t>高瓴资本；</a:t>
                      </a:r>
                      <a:endParaRPr lang="en-US" altLang="zh-CN" sz="1200" b="0" i="0" kern="1200" dirty="0">
                        <a:solidFill>
                          <a:schemeClr val="dk1"/>
                        </a:solidFill>
                        <a:effectLst/>
                        <a:latin typeface="微软雅黑" panose="020B0503020204020204" pitchFamily="34" charset="-122"/>
                        <a:ea typeface="微软雅黑" panose="020B0503020204020204" pitchFamily="34" charset="-122"/>
                        <a:cs typeface="+mn-cs"/>
                      </a:endParaRPr>
                    </a:p>
                    <a:p>
                      <a:pPr algn="ctr">
                        <a:buNone/>
                      </a:pPr>
                      <a:r>
                        <a:rPr lang="zh-CN" altLang="en-US" sz="1200" b="0" i="0" kern="1200" dirty="0">
                          <a:solidFill>
                            <a:schemeClr val="dk1"/>
                          </a:solidFill>
                          <a:effectLst/>
                          <a:latin typeface="微软雅黑" panose="020B0503020204020204" pitchFamily="34" charset="-122"/>
                          <a:ea typeface="微软雅黑" panose="020B0503020204020204" pitchFamily="34" charset="-122"/>
                          <a:cs typeface="+mn-cs"/>
                        </a:rPr>
                        <a:t>碧桂园；</a:t>
                      </a:r>
                      <a:endParaRPr lang="en-US" altLang="zh-CN" sz="1200" b="0" i="0" kern="1200" dirty="0">
                        <a:solidFill>
                          <a:schemeClr val="dk1"/>
                        </a:solidFill>
                        <a:effectLst/>
                        <a:latin typeface="微软雅黑" panose="020B0503020204020204" pitchFamily="34" charset="-122"/>
                        <a:ea typeface="微软雅黑" panose="020B0503020204020204" pitchFamily="34" charset="-122"/>
                        <a:cs typeface="+mn-cs"/>
                      </a:endParaRPr>
                    </a:p>
                    <a:p>
                      <a:pPr algn="ctr">
                        <a:buNone/>
                      </a:pPr>
                      <a:r>
                        <a:rPr lang="zh-CN" altLang="en-US" sz="1200" b="0" i="0" kern="1200" dirty="0">
                          <a:solidFill>
                            <a:schemeClr val="dk1"/>
                          </a:solidFill>
                          <a:effectLst/>
                          <a:latin typeface="微软雅黑" panose="020B0503020204020204" pitchFamily="34" charset="-122"/>
                          <a:ea typeface="微软雅黑" panose="020B0503020204020204" pitchFamily="34" charset="-122"/>
                          <a:cs typeface="+mn-cs"/>
                        </a:rPr>
                        <a:t>新天域资本；</a:t>
                      </a:r>
                      <a:endParaRPr lang="en-US" altLang="zh-CN" sz="1200" b="0" i="0" kern="1200" dirty="0">
                        <a:solidFill>
                          <a:schemeClr val="dk1"/>
                        </a:solidFill>
                        <a:effectLst/>
                        <a:latin typeface="微软雅黑" panose="020B0503020204020204" pitchFamily="34" charset="-122"/>
                        <a:ea typeface="微软雅黑" panose="020B0503020204020204" pitchFamily="34" charset="-122"/>
                        <a:cs typeface="+mn-cs"/>
                      </a:endParaRPr>
                    </a:p>
                    <a:p>
                      <a:pPr algn="ctr">
                        <a:buNone/>
                      </a:pPr>
                      <a:r>
                        <a:rPr lang="zh-CN" altLang="en-US" sz="1200" b="0" i="0" kern="1200" dirty="0">
                          <a:solidFill>
                            <a:schemeClr val="dk1"/>
                          </a:solidFill>
                          <a:effectLst/>
                          <a:latin typeface="微软雅黑" panose="020B0503020204020204" pitchFamily="34" charset="-122"/>
                          <a:ea typeface="微软雅黑" panose="020B0503020204020204" pitchFamily="34" charset="-122"/>
                          <a:cs typeface="+mn-cs"/>
                        </a:rPr>
                        <a:t>华兴资本等</a:t>
                      </a:r>
                      <a:endParaRPr lang="zh-CN" altLang="en-US" sz="1200" dirty="0">
                        <a:latin typeface="微软雅黑" panose="020B0503020204020204" pitchFamily="34" charset="-122"/>
                        <a:ea typeface="微软雅黑" panose="020B0503020204020204" pitchFamily="34" charset="-122"/>
                        <a:sym typeface="+mn-ea"/>
                      </a:endParaRPr>
                    </a:p>
                  </a:txBody>
                  <a:tcPr anchor="ctr"/>
                </a:tc>
                <a:tc>
                  <a:txBody>
                    <a:bodyPr/>
                    <a:lstStyle/>
                    <a:p>
                      <a:pPr algn="l">
                        <a:buNone/>
                      </a:pPr>
                      <a:r>
                        <a:rPr lang="zh-CN" altLang="en-US" sz="1200" dirty="0">
                          <a:latin typeface="微软雅黑" panose="020B0503020204020204" pitchFamily="34" charset="-122"/>
                          <a:ea typeface="微软雅黑" panose="020B0503020204020204" pitchFamily="34" charset="-122"/>
                        </a:rPr>
                        <a:t>贝壳找房面临境外上市机遇，进一步加大对贝壳找房的投资，一旦上市，自然能够赚的钵满盆潢地退出，符合腾讯一贯投资策略。</a:t>
                      </a:r>
                    </a:p>
                  </a:txBody>
                  <a:tcPr anchor="ctr"/>
                </a:tc>
                <a:extLst>
                  <a:ext uri="{0D108BD9-81ED-4DB2-BD59-A6C34878D82A}">
                    <a16:rowId xmlns:a16="http://schemas.microsoft.com/office/drawing/2014/main" val="10001"/>
                  </a:ext>
                </a:extLst>
              </a:tr>
              <a:tr h="879834">
                <a:tc>
                  <a:txBody>
                    <a:bodyPr/>
                    <a:lstStyle/>
                    <a:p>
                      <a:pPr algn="ctr">
                        <a:lnSpc>
                          <a:spcPct val="180000"/>
                        </a:lnSpc>
                        <a:buNone/>
                      </a:pPr>
                      <a:r>
                        <a:rPr lang="zh-CN" altLang="en-US" sz="1800" b="1" dirty="0">
                          <a:latin typeface="微软雅黑" panose="020B0503020204020204" pitchFamily="34" charset="-122"/>
                          <a:ea typeface="微软雅黑" panose="020B0503020204020204" pitchFamily="34" charset="-122"/>
                        </a:rPr>
                        <a:t>滴滴出行 </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marL="0" algn="ctr" defTabSz="685800" rtl="0" eaLnBrk="1" fontAlgn="t" latinLnBrk="0" hangingPunct="1">
                        <a:lnSpc>
                          <a:spcPct val="180000"/>
                        </a:lnSpc>
                        <a:buNone/>
                      </a:pPr>
                      <a:r>
                        <a:rPr lang="zh-CN" altLang="en-US" sz="1400" kern="1200" dirty="0">
                          <a:solidFill>
                            <a:schemeClr val="dk1"/>
                          </a:solidFill>
                          <a:latin typeface="微软雅黑" panose="020B0503020204020204" pitchFamily="34" charset="-122"/>
                          <a:ea typeface="微软雅黑" panose="020B0503020204020204" pitchFamily="34" charset="-122"/>
                          <a:cs typeface="+mn-cs"/>
                        </a:rPr>
                        <a:t>丰田中国投资</a:t>
                      </a:r>
                    </a:p>
                  </a:txBody>
                  <a:tcPr marL="9525" marR="9525" marT="9525" marB="0" anchor="ctr"/>
                </a:tc>
                <a:tc>
                  <a:txBody>
                    <a:bodyPr/>
                    <a:lstStyle/>
                    <a:p>
                      <a:pPr algn="ctr">
                        <a:buNone/>
                      </a:pPr>
                      <a:r>
                        <a:rPr lang="zh-CN" altLang="en-US" sz="1200" dirty="0">
                          <a:latin typeface="微软雅黑" panose="020B0503020204020204" pitchFamily="34" charset="-122"/>
                          <a:ea typeface="微软雅黑" panose="020B0503020204020204" pitchFamily="34" charset="-122"/>
                        </a:rPr>
                        <a:t>无</a:t>
                      </a:r>
                    </a:p>
                  </a:txBody>
                  <a:tcPr anchor="ctr"/>
                </a:tc>
                <a:tc>
                  <a:txBody>
                    <a:bodyPr/>
                    <a:lstStyle/>
                    <a:p>
                      <a:pPr algn="l">
                        <a:buNone/>
                      </a:pPr>
                      <a:r>
                        <a:rPr lang="zh-CN" altLang="en-US" sz="1200" dirty="0">
                          <a:latin typeface="微软雅黑" panose="020B0503020204020204" pitchFamily="34" charset="-122"/>
                          <a:ea typeface="微软雅黑" panose="020B0503020204020204" pitchFamily="34" charset="-122"/>
                        </a:rPr>
                        <a:t>滴滴希望和国内外产业伙伴一起努力，推进国家的新能源和智慧交通发展战略。</a:t>
                      </a:r>
                      <a:endParaRPr lang="en-US" altLang="zh-CN" sz="1200" dirty="0">
                        <a:latin typeface="微软雅黑" panose="020B0503020204020204" pitchFamily="34" charset="-122"/>
                        <a:ea typeface="微软雅黑" panose="020B0503020204020204" pitchFamily="34" charset="-122"/>
                      </a:endParaRPr>
                    </a:p>
                  </a:txBody>
                  <a:tcPr anchor="ctr"/>
                </a:tc>
                <a:extLst>
                  <a:ext uri="{0D108BD9-81ED-4DB2-BD59-A6C34878D82A}">
                    <a16:rowId xmlns:a16="http://schemas.microsoft.com/office/drawing/2014/main" val="10002"/>
                  </a:ext>
                </a:extLst>
              </a:tr>
              <a:tr h="879834">
                <a:tc>
                  <a:txBody>
                    <a:bodyPr/>
                    <a:lstStyle/>
                    <a:p>
                      <a:pPr algn="ctr">
                        <a:lnSpc>
                          <a:spcPct val="180000"/>
                        </a:lnSpc>
                        <a:buNone/>
                      </a:pPr>
                      <a:r>
                        <a:rPr lang="zh-CN" altLang="en-US" sz="1800" b="1" dirty="0">
                          <a:latin typeface="微软雅黑" panose="020B0503020204020204" pitchFamily="34" charset="-122"/>
                          <a:ea typeface="微软雅黑" panose="020B0503020204020204" pitchFamily="34" charset="-122"/>
                        </a:rPr>
                        <a:t>全裕泰投资 </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marL="0" algn="ctr" defTabSz="685800" rtl="0" eaLnBrk="1" fontAlgn="t" latinLnBrk="0" hangingPunct="1">
                        <a:lnSpc>
                          <a:spcPct val="180000"/>
                        </a:lnSpc>
                        <a:buNone/>
                      </a:pPr>
                      <a:r>
                        <a:rPr lang="zh-CN" altLang="en-US" sz="1400" kern="1200" dirty="0">
                          <a:solidFill>
                            <a:schemeClr val="dk1"/>
                          </a:solidFill>
                          <a:latin typeface="微软雅黑" panose="020B0503020204020204" pitchFamily="34" charset="-122"/>
                          <a:ea typeface="微软雅黑" panose="020B0503020204020204" pitchFamily="34" charset="-122"/>
                          <a:cs typeface="+mn-cs"/>
                        </a:rPr>
                        <a:t>昊天发展集团</a:t>
                      </a:r>
                    </a:p>
                  </a:txBody>
                  <a:tcPr marL="9525" marR="9525" marT="9525" marB="0" anchor="ctr"/>
                </a:tc>
                <a:tc>
                  <a:txBody>
                    <a:bodyPr/>
                    <a:lstStyle/>
                    <a:p>
                      <a:pPr algn="ctr">
                        <a:buNone/>
                      </a:pPr>
                      <a:r>
                        <a:rPr lang="zh-CN" altLang="en-US" sz="1200" dirty="0">
                          <a:latin typeface="微软雅黑" panose="020B0503020204020204" pitchFamily="34" charset="-122"/>
                          <a:ea typeface="微软雅黑" panose="020B0503020204020204" pitchFamily="34" charset="-122"/>
                        </a:rPr>
                        <a:t>无</a:t>
                      </a:r>
                    </a:p>
                  </a:txBody>
                  <a:tcPr anchor="ctr"/>
                </a:tc>
                <a:tc>
                  <a:txBody>
                    <a:bodyPr/>
                    <a:lstStyle/>
                    <a:p>
                      <a:pPr algn="l">
                        <a:buNone/>
                      </a:pPr>
                      <a:r>
                        <a:rPr lang="zh-CN" altLang="en-US" sz="1200" dirty="0">
                          <a:latin typeface="微软雅黑" panose="020B0503020204020204" pitchFamily="34" charset="-122"/>
                          <a:ea typeface="微软雅黑" panose="020B0503020204020204" pitchFamily="34" charset="-122"/>
                        </a:rPr>
                        <a:t>本次投资将使其得以投资内地房地产市场，并成为该集团现有投资组合的理想搭配</a:t>
                      </a:r>
                    </a:p>
                  </a:txBody>
                  <a:tcPr anchor="ctr"/>
                </a:tc>
                <a:extLst>
                  <a:ext uri="{0D108BD9-81ED-4DB2-BD59-A6C34878D82A}">
                    <a16:rowId xmlns:a16="http://schemas.microsoft.com/office/drawing/2014/main" val="10003"/>
                  </a:ext>
                </a:extLst>
              </a:tr>
              <a:tr h="879244">
                <a:tc>
                  <a:txBody>
                    <a:bodyPr/>
                    <a:lstStyle/>
                    <a:p>
                      <a:pPr algn="ctr">
                        <a:lnSpc>
                          <a:spcPct val="180000"/>
                        </a:lnSpc>
                        <a:buNone/>
                      </a:pPr>
                      <a:r>
                        <a:rPr lang="zh-CN" altLang="en-US" sz="1800" b="1" dirty="0">
                          <a:latin typeface="微软雅黑" panose="020B0503020204020204" pitchFamily="34" charset="-122"/>
                          <a:ea typeface="微软雅黑" panose="020B0503020204020204" pitchFamily="34" charset="-122"/>
                        </a:rPr>
                        <a:t>欧菲生物识别</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algn="ctr">
                        <a:lnSpc>
                          <a:spcPct val="180000"/>
                        </a:lnSpc>
                        <a:buNone/>
                      </a:pPr>
                      <a:r>
                        <a:rPr lang="zh-CN" altLang="en-US" sz="1400" dirty="0">
                          <a:latin typeface="微软雅黑" panose="020B0503020204020204" pitchFamily="34" charset="-122"/>
                          <a:ea typeface="微软雅黑" panose="020B0503020204020204" pitchFamily="34" charset="-122"/>
                          <a:sym typeface="+mn-ea"/>
                        </a:rPr>
                        <a:t>未披露</a:t>
                      </a:r>
                      <a:endParaRPr lang="en-US" altLang="zh-CN" sz="1400" dirty="0">
                        <a:latin typeface="微软雅黑" panose="020B0503020204020204" pitchFamily="34" charset="-122"/>
                        <a:ea typeface="微软雅黑" panose="020B0503020204020204" pitchFamily="34" charset="-122"/>
                        <a:sym typeface="+mn-ea"/>
                      </a:endParaRPr>
                    </a:p>
                  </a:txBody>
                  <a:tcPr anchor="ctr"/>
                </a:tc>
                <a:tc>
                  <a:txBody>
                    <a:bodyPr/>
                    <a:lstStyle/>
                    <a:p>
                      <a:pPr algn="ctr">
                        <a:buNone/>
                      </a:pPr>
                      <a:r>
                        <a:rPr lang="zh-CN" altLang="en-US" sz="1200" dirty="0">
                          <a:latin typeface="微软雅黑" panose="020B0503020204020204" pitchFamily="34" charset="-122"/>
                          <a:ea typeface="微软雅黑" panose="020B0503020204020204" pitchFamily="34" charset="-122"/>
                        </a:rPr>
                        <a:t>无</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CN" altLang="en-US" sz="1200" b="0" i="0" kern="1200" dirty="0">
                          <a:solidFill>
                            <a:schemeClr val="dk1"/>
                          </a:solidFill>
                          <a:effectLst/>
                          <a:latin typeface="微软雅黑" panose="020B0503020204020204" pitchFamily="34" charset="-122"/>
                          <a:ea typeface="微软雅黑" panose="020B0503020204020204" pitchFamily="34" charset="-122"/>
                          <a:cs typeface="+mn-cs"/>
                        </a:rPr>
                        <a:t>欧菲生物识别获得</a:t>
                      </a:r>
                      <a:r>
                        <a:rPr lang="en-US" altLang="zh-CN" sz="1200" b="0" i="0" kern="1200" dirty="0">
                          <a:solidFill>
                            <a:schemeClr val="dk1"/>
                          </a:solidFill>
                          <a:effectLst/>
                          <a:latin typeface="微软雅黑" panose="020B0503020204020204" pitchFamily="34" charset="-122"/>
                          <a:ea typeface="微软雅黑" panose="020B0503020204020204" pitchFamily="34" charset="-122"/>
                          <a:cs typeface="+mn-cs"/>
                        </a:rPr>
                        <a:t>100000.0</a:t>
                      </a:r>
                      <a:r>
                        <a:rPr lang="zh-CN" altLang="en-US" sz="1200" b="0" i="0" kern="1200" dirty="0">
                          <a:solidFill>
                            <a:schemeClr val="dk1"/>
                          </a:solidFill>
                          <a:effectLst/>
                          <a:latin typeface="微软雅黑" panose="020B0503020204020204" pitchFamily="34" charset="-122"/>
                          <a:ea typeface="微软雅黑" panose="020B0503020204020204" pitchFamily="34" charset="-122"/>
                          <a:cs typeface="+mn-cs"/>
                        </a:rPr>
                        <a:t>万人民币战略投资，投资方未披露</a:t>
                      </a:r>
                      <a:endParaRPr lang="en-US" altLang="zh-CN" sz="1200" dirty="0">
                        <a:latin typeface="微软雅黑" panose="020B0503020204020204" pitchFamily="34" charset="-122"/>
                        <a:ea typeface="微软雅黑" panose="020B0503020204020204" pitchFamily="34" charset="-122"/>
                        <a:sym typeface="+mn-ea"/>
                      </a:endParaRPr>
                    </a:p>
                  </a:txBody>
                  <a:tcPr anchor="ctr"/>
                </a:tc>
                <a:extLst>
                  <a:ext uri="{0D108BD9-81ED-4DB2-BD59-A6C34878D82A}">
                    <a16:rowId xmlns:a16="http://schemas.microsoft.com/office/drawing/2014/main" val="10004"/>
                  </a:ext>
                </a:extLst>
              </a:tr>
            </a:tbl>
          </a:graphicData>
        </a:graphic>
      </p:graphicFrame>
    </p:spTree>
  </p:cSld>
  <p:clrMapOvr>
    <a:masterClrMapping/>
  </p:clrMapOvr>
  <p:transition>
    <p:wipe dir="r"/>
  </p:transition>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投资PPT模板">
  <a:themeElements>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1_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1_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1_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Office Theme</Template>
  <TotalTime>2219</TotalTime>
  <Words>2759</Words>
  <Application>Microsoft Office PowerPoint</Application>
  <PresentationFormat>全屏显示(4:3)</PresentationFormat>
  <Paragraphs>384</Paragraphs>
  <Slides>18</Slides>
  <Notes>15</Notes>
  <HiddenSlides>0</HiddenSlides>
  <MMClips>0</MMClips>
  <ScaleCrop>false</ScaleCrop>
  <HeadingPairs>
    <vt:vector size="6" baseType="variant">
      <vt:variant>
        <vt:lpstr>已用的字体</vt:lpstr>
      </vt:variant>
      <vt:variant>
        <vt:i4>12</vt:i4>
      </vt:variant>
      <vt:variant>
        <vt:lpstr>主题</vt:lpstr>
      </vt:variant>
      <vt:variant>
        <vt:i4>4</vt:i4>
      </vt:variant>
      <vt:variant>
        <vt:lpstr>幻灯片标题</vt:lpstr>
      </vt:variant>
      <vt:variant>
        <vt:i4>18</vt:i4>
      </vt:variant>
    </vt:vector>
  </HeadingPairs>
  <TitlesOfParts>
    <vt:vector size="34" baseType="lpstr">
      <vt:lpstr>等线</vt:lpstr>
      <vt:lpstr>等线 Light</vt:lpstr>
      <vt:lpstr>黑体</vt:lpstr>
      <vt:lpstr>华文新魏</vt:lpstr>
      <vt:lpstr>微软雅黑</vt:lpstr>
      <vt:lpstr>幼圆</vt:lpstr>
      <vt:lpstr>Arial</vt:lpstr>
      <vt:lpstr>Calibri</vt:lpstr>
      <vt:lpstr>Calibri Light</vt:lpstr>
      <vt:lpstr>Times New Roman</vt:lpstr>
      <vt:lpstr>Verdana</vt:lpstr>
      <vt:lpstr>Wingdings</vt:lpstr>
      <vt:lpstr>Office 主题​​</vt:lpstr>
      <vt:lpstr>1_融客投资PPT模板</vt:lpstr>
      <vt:lpstr>融客PPT模板</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SYN GE</dc:creator>
  <cp:lastModifiedBy>Xue, Yong</cp:lastModifiedBy>
  <cp:revision>672</cp:revision>
  <dcterms:created xsi:type="dcterms:W3CDTF">2018-03-11T13:30:00Z</dcterms:created>
  <dcterms:modified xsi:type="dcterms:W3CDTF">2019-08-13T02:03:51Z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