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2" r:id="rId2"/>
    <p:sldMasterId id="2147483674" r:id="rId3"/>
    <p:sldMasterId id="2147483688" r:id="rId4"/>
    <p:sldMasterId id="2147483702" r:id="rId5"/>
    <p:sldMasterId id="2147483716" r:id="rId6"/>
    <p:sldMasterId id="2147483730" r:id="rId7"/>
    <p:sldMasterId id="2147483744" r:id="rId8"/>
  </p:sldMasterIdLst>
  <p:notesMasterIdLst>
    <p:notesMasterId r:id="rId35"/>
  </p:notesMasterIdLst>
  <p:handoutMasterIdLst>
    <p:handoutMasterId r:id="rId36"/>
  </p:handoutMasterIdLst>
  <p:sldIdLst>
    <p:sldId id="256" r:id="rId9"/>
    <p:sldId id="450" r:id="rId10"/>
    <p:sldId id="378" r:id="rId11"/>
    <p:sldId id="442" r:id="rId12"/>
    <p:sldId id="436" r:id="rId13"/>
    <p:sldId id="445" r:id="rId14"/>
    <p:sldId id="405" r:id="rId15"/>
    <p:sldId id="416" r:id="rId16"/>
    <p:sldId id="437" r:id="rId17"/>
    <p:sldId id="439" r:id="rId18"/>
    <p:sldId id="400" r:id="rId19"/>
    <p:sldId id="396" r:id="rId20"/>
    <p:sldId id="430" r:id="rId21"/>
    <p:sldId id="452" r:id="rId22"/>
    <p:sldId id="470" r:id="rId23"/>
    <p:sldId id="471" r:id="rId24"/>
    <p:sldId id="320" r:id="rId25"/>
    <p:sldId id="472" r:id="rId26"/>
    <p:sldId id="473" r:id="rId27"/>
    <p:sldId id="474" r:id="rId28"/>
    <p:sldId id="451" r:id="rId29"/>
    <p:sldId id="441" r:id="rId30"/>
    <p:sldId id="446" r:id="rId31"/>
    <p:sldId id="423" r:id="rId32"/>
    <p:sldId id="425" r:id="rId33"/>
    <p:sldId id="390" r:id="rId34"/>
  </p:sldIdLst>
  <p:sldSz cx="9144000" cy="6858000" type="screen4x3"/>
  <p:notesSz cx="6797675" cy="9929813"/>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222">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EA6E8"/>
    <a:srgbClr val="FB9E13"/>
    <a:srgbClr val="F0B928"/>
    <a:srgbClr val="CB8611"/>
    <a:srgbClr val="C16B08"/>
    <a:srgbClr val="FF0000"/>
    <a:srgbClr val="33CC33"/>
    <a:srgbClr val="000066"/>
    <a:srgbClr val="2343E7"/>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75" autoAdjust="0"/>
    <p:restoredTop sz="86372" autoAdjust="0"/>
  </p:normalViewPr>
  <p:slideViewPr>
    <p:cSldViewPr>
      <p:cViewPr varScale="1">
        <p:scale>
          <a:sx n="105" d="100"/>
          <a:sy n="105" d="100"/>
        </p:scale>
        <p:origin x="-96" y="-108"/>
      </p:cViewPr>
      <p:guideLst>
        <p:guide orient="horz" pos="22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C:\Users\Feng\Desktop\Work\&#34701;&#23458;&#25237;&#36164;\&#26376;&#25253;&#21608;&#25253;\7&#26376;&#26376;&#25253;\7&#26376;&#26376;&#25253;&#25968;&#25454;&#65288;&#24635;&#34920;&#65289;.xlsx" TargetMode="External"/><Relationship Id="rId1" Type="http://schemas.openxmlformats.org/officeDocument/2006/relationships/themeOverride" Target="../theme/themeOverride2.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___1.xlsx"/><Relationship Id="rId1" Type="http://schemas.openxmlformats.org/officeDocument/2006/relationships/themeOverride" Target="../theme/themeOverride3.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国企</a:t>
            </a:r>
          </a:p>
        </c:rich>
      </c:tx>
      <c:layout/>
      <c:spPr>
        <a:noFill/>
        <a:ln>
          <a:noFill/>
        </a:ln>
        <a:effectLst/>
      </c:spPr>
    </c:title>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296-4C48-A3F4-2A25B375CCAB}"/>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296-4C48-A3F4-2A25B375CCAB}"/>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296-4C48-A3F4-2A25B375CCAB}"/>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296-4C48-A3F4-2A25B375CCA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国企!$I$1:$L$1</c:f>
              <c:strCache>
                <c:ptCount val="4"/>
                <c:pt idx="0">
                  <c:v>上升大于50%</c:v>
                </c:pt>
                <c:pt idx="1">
                  <c:v>上升小于50%</c:v>
                </c:pt>
                <c:pt idx="2">
                  <c:v>下降50%以上</c:v>
                </c:pt>
                <c:pt idx="3">
                  <c:v>下降50%以下</c:v>
                </c:pt>
              </c:strCache>
            </c:strRef>
          </c:cat>
          <c:val>
            <c:numRef>
              <c:f>国企!$I$2:$L$2</c:f>
              <c:numCache>
                <c:formatCode>General</c:formatCode>
                <c:ptCount val="4"/>
                <c:pt idx="0">
                  <c:v>1</c:v>
                </c:pt>
                <c:pt idx="1">
                  <c:v>9</c:v>
                </c:pt>
                <c:pt idx="2">
                  <c:v>8</c:v>
                </c:pt>
                <c:pt idx="3">
                  <c:v>4</c:v>
                </c:pt>
              </c:numCache>
            </c:numRef>
          </c:val>
          <c:extLst xmlns:c16r2="http://schemas.microsoft.com/office/drawing/2015/06/chart">
            <c:ext xmlns:c16="http://schemas.microsoft.com/office/drawing/2014/chart" uri="{C3380CC4-5D6E-409C-BE32-E72D297353CC}">
              <c16:uniqueId val="{00000008-C296-4C48-A3F4-2A25B375CCAB}"/>
            </c:ext>
          </c:extLst>
        </c:ser>
        <c:dLbls>
          <c:showVal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非国企</a:t>
            </a:r>
          </a:p>
        </c:rich>
      </c:tx>
      <c:layout/>
      <c:spPr>
        <a:noFill/>
        <a:ln>
          <a:noFill/>
        </a:ln>
        <a:effectLst/>
      </c:spPr>
    </c:title>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FF2-4834-9466-5ABEA9F370B6}"/>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FF2-4834-9466-5ABEA9F370B6}"/>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FF2-4834-9466-5ABEA9F370B6}"/>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FF2-4834-9466-5ABEA9F370B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非国企!$I$2:$L$2</c:f>
              <c:strCache>
                <c:ptCount val="4"/>
                <c:pt idx="0">
                  <c:v>上升大于50%</c:v>
                </c:pt>
                <c:pt idx="1">
                  <c:v>上升小于50%</c:v>
                </c:pt>
                <c:pt idx="2">
                  <c:v>下降50%以上</c:v>
                </c:pt>
                <c:pt idx="3">
                  <c:v>下降50%以下</c:v>
                </c:pt>
              </c:strCache>
            </c:strRef>
          </c:cat>
          <c:val>
            <c:numRef>
              <c:f>非国企!$I$3:$L$3</c:f>
              <c:numCache>
                <c:formatCode>General</c:formatCode>
                <c:ptCount val="4"/>
                <c:pt idx="0">
                  <c:v>21</c:v>
                </c:pt>
                <c:pt idx="1">
                  <c:v>141</c:v>
                </c:pt>
                <c:pt idx="2">
                  <c:v>24</c:v>
                </c:pt>
                <c:pt idx="3">
                  <c:v>177</c:v>
                </c:pt>
              </c:numCache>
            </c:numRef>
          </c:val>
          <c:extLst xmlns:c16r2="http://schemas.microsoft.com/office/drawing/2015/06/chart">
            <c:ext xmlns:c16="http://schemas.microsoft.com/office/drawing/2014/chart" uri="{C3380CC4-5D6E-409C-BE32-E72D297353CC}">
              <c16:uniqueId val="{00000008-7FF2-4834-9466-5ABEA9F370B6}"/>
            </c:ext>
          </c:extLst>
        </c:ser>
        <c:dLbls>
          <c:showVal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2643"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112644" name="Rectangle 4"/>
          <p:cNvSpPr>
            <a:spLocks noGrp="1" noChangeArrowheads="1"/>
          </p:cNvSpPr>
          <p:nvPr>
            <p:ph type="ftr" sz="quarter" idx="2"/>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2645" name="Rectangle 5"/>
          <p:cNvSpPr>
            <a:spLocks noGrp="1" noChangeArrowheads="1"/>
          </p:cNvSpPr>
          <p:nvPr>
            <p:ph type="sldNum" sz="quarter" idx="3"/>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215BADB-7DCD-49BC-AB0D-9367CFBA6A16}"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8787"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ln>
        </p:spPr>
      </p:sp>
      <p:sp>
        <p:nvSpPr>
          <p:cNvPr id="118789" name="Rectangle 5"/>
          <p:cNvSpPr>
            <a:spLocks noGrp="1" noChangeArrowheads="1"/>
          </p:cNvSpPr>
          <p:nvPr>
            <p:ph type="body" sz="quarter" idx="3"/>
          </p:nvPr>
        </p:nvSpPr>
        <p:spPr bwMode="auto">
          <a:xfrm>
            <a:off x="679450" y="4716463"/>
            <a:ext cx="5438775" cy="4468812"/>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8790" name="Rectangle 6"/>
          <p:cNvSpPr>
            <a:spLocks noGrp="1" noChangeArrowheads="1"/>
          </p:cNvSpPr>
          <p:nvPr>
            <p:ph type="ftr" sz="quarter" idx="4"/>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8791" name="Rectangle 7"/>
          <p:cNvSpPr>
            <a:spLocks noGrp="1" noChangeArrowheads="1"/>
          </p:cNvSpPr>
          <p:nvPr>
            <p:ph type="sldNum" sz="quarter" idx="5"/>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BB07F69-7155-447B-AE34-68A3E3683DC8}"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pPr/>
              <a:t>1</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en-US" altLang="zh-CN">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fld id="{BADFC64E-0477-46FF-A69A-C14BF260A05B}" type="slidenum">
              <a:rPr lang="zh-CN" altLang="en-US" smtClean="0">
                <a:latin typeface="Arial" panose="020B0604020202020204" pitchFamily="34" charset="0"/>
              </a:rPr>
              <a:pPr/>
              <a:t>10</a:t>
            </a:fld>
            <a:endParaRPr lang="en-US"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fld id="{E77B8B10-1324-4A89-B636-E7B912D32726}" type="slidenum">
              <a:rPr lang="zh-CN" altLang="en-US" smtClean="0">
                <a:latin typeface="Arial" panose="020B0604020202020204" pitchFamily="34" charset="0"/>
              </a:rPr>
              <a:pPr/>
              <a:t>11</a:t>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r>
              <a:rPr lang="zh-CN" altLang="en-US">
                <a:latin typeface="Arial" panose="020B0604020202020204" pitchFamily="34" charset="0"/>
              </a:rPr>
              <a:t>从大宗交易统计可以看出市场参与情绪虽进一步下降但幅度有所放缓，平均折价率继上周下降</a:t>
            </a:r>
            <a:r>
              <a:rPr lang="en-US" altLang="zh-CN">
                <a:latin typeface="Arial" panose="020B0604020202020204" pitchFamily="34" charset="0"/>
              </a:rPr>
              <a:t>0.84%</a:t>
            </a:r>
            <a:r>
              <a:rPr lang="zh-CN" altLang="en-US">
                <a:latin typeface="Arial" panose="020B0604020202020204" pitchFamily="34" charset="0"/>
              </a:rPr>
              <a:t>之后本月只下跌了</a:t>
            </a:r>
            <a:r>
              <a:rPr lang="en-US" altLang="zh-CN">
                <a:latin typeface="Arial" panose="020B0604020202020204" pitchFamily="34" charset="0"/>
              </a:rPr>
              <a:t>0.07%</a:t>
            </a:r>
            <a:r>
              <a:rPr lang="zh-CN" altLang="en-US">
                <a:latin typeface="Arial" panose="020B0604020202020204" pitchFamily="34" charset="0"/>
              </a:rPr>
              <a:t>，而交易总成交额却有所上升。</a:t>
            </a:r>
          </a:p>
        </p:txBody>
      </p:sp>
      <p:sp>
        <p:nvSpPr>
          <p:cNvPr id="50180" name="灯片编号占位符 3"/>
          <p:cNvSpPr>
            <a:spLocks noGrp="1"/>
          </p:cNvSpPr>
          <p:nvPr>
            <p:ph type="sldNum" sz="quarter" idx="5"/>
          </p:nvPr>
        </p:nvSpPr>
        <p:spPr>
          <a:noFill/>
        </p:spPr>
        <p:txBody>
          <a:bodyPr/>
          <a:lstStyle/>
          <a:p>
            <a:fld id="{D30BF4F9-9AEE-448D-B3EC-3F52BE76B531}" type="slidenum">
              <a:rPr lang="zh-CN" altLang="en-US" smtClean="0">
                <a:latin typeface="Arial" panose="020B0604020202020204" pitchFamily="34" charset="0"/>
              </a:rPr>
              <a:pPr/>
              <a:t>12</a:t>
            </a:fld>
            <a:endParaRPr lang="en-US"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r>
              <a:rPr lang="zh-CN" altLang="en-US">
                <a:latin typeface="Arial" panose="020B0604020202020204" pitchFamily="34" charset="0"/>
              </a:rPr>
              <a:t>两融余额从年初一路增长的趋势，本月也开始下跌，较上月减少了</a:t>
            </a:r>
            <a:r>
              <a:rPr lang="en-US" altLang="zh-CN">
                <a:latin typeface="Arial" panose="020B0604020202020204" pitchFamily="34" charset="0"/>
              </a:rPr>
              <a:t>2.56%</a:t>
            </a:r>
            <a:r>
              <a:rPr lang="zh-CN" altLang="en-US">
                <a:latin typeface="Arial" panose="020B0604020202020204" pitchFamily="34" charset="0"/>
              </a:rPr>
              <a:t>，市场开始趋于冷清。</a:t>
            </a:r>
          </a:p>
        </p:txBody>
      </p:sp>
      <p:sp>
        <p:nvSpPr>
          <p:cNvPr id="51204" name="灯片编号占位符 3"/>
          <p:cNvSpPr>
            <a:spLocks noGrp="1"/>
          </p:cNvSpPr>
          <p:nvPr>
            <p:ph type="sldNum" sz="quarter" idx="5"/>
          </p:nvPr>
        </p:nvSpPr>
        <p:spPr>
          <a:noFill/>
        </p:spPr>
        <p:txBody>
          <a:bodyPr/>
          <a:lstStyle/>
          <a:p>
            <a:fld id="{FA7FD96F-1CBF-4627-98CC-F89080831901}" type="slidenum">
              <a:rPr lang="zh-CN" altLang="en-US" smtClean="0">
                <a:latin typeface="Arial" panose="020B0604020202020204" pitchFamily="34" charset="0"/>
              </a:rPr>
              <a:pPr/>
              <a:t>13</a:t>
            </a:fld>
            <a:endParaRPr lang="en-US" altLang="zh-C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fld id="{5DE2822E-C16A-46B9-9217-5699FA279432}" type="slidenum">
              <a:rPr lang="zh-CN" altLang="en-US" smtClean="0">
                <a:latin typeface="Arial" panose="020B0604020202020204" pitchFamily="34" charset="0"/>
              </a:rPr>
              <a:pPr/>
              <a:t>15</a:t>
            </a:fld>
            <a:endParaRPr lang="en-US" altLang="zh-CN">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pPr/>
              <a:t>16</a:t>
            </a:fld>
            <a:endParaRPr lang="en-US" altLang="zh-CN">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r>
              <a:rPr lang="zh-CN" altLang="en-US">
                <a:latin typeface="Arial" panose="020B0604020202020204" pitchFamily="34" charset="0"/>
              </a:rPr>
              <a:t>与丰乐种业相似，康强电子上月受到芯片伪概念股的影响，价格大涨，尽管公司再三强调不涉及任何芯片的设计与制造，但深受游资追捧，这也迎来了股东的大量减持。</a:t>
            </a:r>
          </a:p>
          <a:p>
            <a:r>
              <a:rPr lang="zh-CN" altLang="en-US">
                <a:latin typeface="Arial" panose="020B0604020202020204" pitchFamily="34" charset="0"/>
              </a:rPr>
              <a:t>英洛华主营业务为稀土永磁材料与制品，稀土作为我国战略资源，在国际局势紧张的情况下该板块顺势上涨，英洛华则也是受益者之一。</a:t>
            </a: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pPr/>
              <a:t>17</a:t>
            </a:fld>
            <a:endParaRPr lang="en-US" altLang="zh-CN">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月中深交所针对兴齐眼药2018年年报发出问询函，对公司股价造成了一定影响</a:t>
            </a:r>
          </a:p>
          <a:p>
            <a:r>
              <a:rPr lang="zh-CN" altLang="en-US"/>
              <a:t>随着工业大麻概念的火热今日有所减退，福安药业股价向其价值出现回归</a:t>
            </a:r>
          </a:p>
          <a:p>
            <a:r>
              <a:rPr lang="zh-CN" altLang="en-US"/>
              <a:t>与英大证券的重大资产重组项目还未落地，市场热度有所下降</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r>
              <a:rPr lang="zh-CN" altLang="en-US">
                <a:latin typeface="Arial" panose="020B0604020202020204" pitchFamily="34" charset="0"/>
              </a:rPr>
              <a:t>北讯集团牵扯4.48亿元质押业务遭违约，公司控股股东龙跃集团被列入失信被执行人。</a:t>
            </a:r>
          </a:p>
          <a:p>
            <a:r>
              <a:rPr lang="zh-CN" altLang="en-US">
                <a:latin typeface="Arial" panose="020B0604020202020204" pitchFamily="34" charset="0"/>
              </a:rPr>
              <a:t>公司存在违规担保事项加上</a:t>
            </a:r>
            <a:r>
              <a:rPr lang="en-US" altLang="zh-CN">
                <a:latin typeface="Arial" panose="020B0604020202020204" pitchFamily="34" charset="0"/>
              </a:rPr>
              <a:t>2018</a:t>
            </a:r>
            <a:r>
              <a:rPr lang="zh-CN" altLang="en-US">
                <a:latin typeface="Arial" panose="020B0604020202020204" pitchFamily="34" charset="0"/>
              </a:rPr>
              <a:t>年业绩同比转亏，欧浦连续跌停超过一个月</a:t>
            </a:r>
          </a:p>
          <a:p>
            <a:r>
              <a:rPr lang="zh-CN" altLang="en-US">
                <a:latin typeface="Arial" panose="020B0604020202020204" pitchFamily="34" charset="0"/>
              </a:rPr>
              <a:t>公司上财年亏损</a:t>
            </a:r>
            <a:r>
              <a:rPr lang="en-US" altLang="zh-CN">
                <a:latin typeface="Arial" panose="020B0604020202020204" pitchFamily="34" charset="0"/>
              </a:rPr>
              <a:t>33.13%</a:t>
            </a:r>
            <a:r>
              <a:rPr lang="zh-CN" altLang="en-US">
                <a:latin typeface="Arial" panose="020B0604020202020204" pitchFamily="34" charset="0"/>
              </a:rPr>
              <a:t>，</a:t>
            </a:r>
            <a:r>
              <a:rPr lang="en-US" altLang="zh-CN">
                <a:latin typeface="Arial" panose="020B0604020202020204" pitchFamily="34" charset="0"/>
              </a:rPr>
              <a:t>125</a:t>
            </a:r>
            <a:r>
              <a:rPr lang="zh-CN" altLang="en-US">
                <a:latin typeface="Arial" panose="020B0604020202020204" pitchFamily="34" charset="0"/>
              </a:rPr>
              <a:t>亿资产不翼而飞，公司涉及诉讼/仲裁事项及进展共41件</a:t>
            </a:r>
          </a:p>
        </p:txBody>
      </p:sp>
      <p:sp>
        <p:nvSpPr>
          <p:cNvPr id="55300" name="灯片编号占位符 3"/>
          <p:cNvSpPr>
            <a:spLocks noGrp="1"/>
          </p:cNvSpPr>
          <p:nvPr>
            <p:ph type="sldNum" sz="quarter" idx="5"/>
          </p:nvPr>
        </p:nvSpPr>
        <p:spPr>
          <a:noFill/>
        </p:spPr>
        <p:txBody>
          <a:bodyPr/>
          <a:lstStyle/>
          <a:p>
            <a:fld id="{1F2E9EE6-3BE6-4A8C-80A8-52CBE14B2DCB}" type="slidenum">
              <a:rPr lang="zh-CN" altLang="en-US" smtClean="0">
                <a:latin typeface="Arial" panose="020B0604020202020204" pitchFamily="34" charset="0"/>
              </a:rPr>
              <a:pPr/>
              <a:t>19</a:t>
            </a:fld>
            <a:endParaRPr lang="en-US" altLang="zh-CN">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pPr/>
              <a:t>2</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藏格控股质押比例较上月上升</a:t>
            </a:r>
            <a:r>
              <a:rPr lang="en-US" altLang="zh-CN"/>
              <a:t>1.5%</a:t>
            </a:r>
            <a:r>
              <a:rPr lang="zh-CN" altLang="en-US"/>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algn="r"/>
            <a:fld id="{102CD48E-DF1A-40EA-893E-43C78C7B8506}" type="slidenum">
              <a:rPr lang="zh-CN" altLang="en-US" sz="1200">
                <a:solidFill>
                  <a:srgbClr val="000000"/>
                </a:solidFill>
              </a:rPr>
              <a:pPr algn="r"/>
              <a:t>22</a:t>
            </a:fld>
            <a:endParaRPr lang="en-US" altLang="zh-CN"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54EC2046-CBD9-49BA-BD82-23E1D28F573E}" type="slidenum">
              <a:rPr lang="zh-CN" altLang="en-US" sz="1200">
                <a:solidFill>
                  <a:srgbClr val="000000"/>
                </a:solidFill>
              </a:rPr>
              <a:pPr algn="r" defTabSz="915670"/>
              <a:t>24</a:t>
            </a:fld>
            <a:endParaRPr lang="en-US" altLang="zh-CN"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B66FD792-C4C0-47E5-9BDE-FF08C9B884DB}" type="slidenum">
              <a:rPr lang="zh-CN" altLang="en-US" sz="1200">
                <a:solidFill>
                  <a:srgbClr val="000000"/>
                </a:solidFill>
              </a:rPr>
              <a:pPr algn="r" defTabSz="915670"/>
              <a:t>25</a:t>
            </a:fld>
            <a:endParaRPr lang="en-US" altLang="zh-CN"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fld id="{3BEEE980-A0B8-4EF9-B18B-052D2CC2DFAA}" type="slidenum">
              <a:rPr lang="zh-CN" altLang="en-US" smtClean="0">
                <a:solidFill>
                  <a:srgbClr val="000000"/>
                </a:solidFill>
                <a:latin typeface="Arial" panose="020B0604020202020204" pitchFamily="34" charset="0"/>
              </a:rPr>
              <a:pPr/>
              <a:t>26</a:t>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pPr/>
              <a:t>3</a:t>
            </a:fld>
            <a:endParaRPr lang="en-US" altLang="zh-C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r>
              <a:rPr lang="zh-CN" altLang="en-US">
                <a:latin typeface="Arial" panose="020B0604020202020204" pitchFamily="34" charset="0"/>
              </a:rPr>
              <a:t>在目前比较宽松的货币政策下，</a:t>
            </a:r>
            <a:r>
              <a:rPr lang="en-US" altLang="zh-CN">
                <a:sym typeface="+mn-ea"/>
              </a:rPr>
              <a:t>CPI</a:t>
            </a:r>
            <a:r>
              <a:rPr lang="zh-CN" altLang="en-US">
                <a:sym typeface="+mn-ea"/>
              </a:rPr>
              <a:t>与</a:t>
            </a:r>
            <a:r>
              <a:rPr lang="en-US" altLang="zh-CN">
                <a:sym typeface="+mn-ea"/>
              </a:rPr>
              <a:t>PPI</a:t>
            </a:r>
            <a:r>
              <a:rPr lang="zh-CN" altLang="en-US">
                <a:sym typeface="+mn-ea"/>
              </a:rPr>
              <a:t>的连月升高，</a:t>
            </a:r>
            <a:r>
              <a:rPr lang="zh-CN" altLang="en-US">
                <a:latin typeface="Arial" panose="020B0604020202020204" pitchFamily="34" charset="0"/>
              </a:rPr>
              <a:t>投资者需要注意由于通胀带来的市盈率过高，企业融资成本变高的问题。</a:t>
            </a:r>
          </a:p>
        </p:txBody>
      </p:sp>
      <p:sp>
        <p:nvSpPr>
          <p:cNvPr id="41988" name="灯片编号占位符 3"/>
          <p:cNvSpPr>
            <a:spLocks noGrp="1"/>
          </p:cNvSpPr>
          <p:nvPr>
            <p:ph type="sldNum" sz="quarter" idx="5"/>
          </p:nvPr>
        </p:nvSpPr>
        <p:spPr>
          <a:noFill/>
        </p:spPr>
        <p:txBody>
          <a:bodyPr/>
          <a:lstStyle/>
          <a:p>
            <a:fld id="{6993E6D2-58B9-44CA-9DA2-F9D516F0FA5C}" type="slidenum">
              <a:rPr lang="zh-CN" altLang="en-US" smtClean="0">
                <a:solidFill>
                  <a:srgbClr val="000000"/>
                </a:solidFill>
                <a:latin typeface="Arial" panose="020B0604020202020204" pitchFamily="34" charset="0"/>
              </a:rPr>
              <a:pPr/>
              <a:t>4</a:t>
            </a:fld>
            <a:endParaRPr lang="en-US" altLang="zh-CN">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r>
              <a:rPr lang="zh-CN" altLang="en-US">
                <a:latin typeface="Arial" panose="020B0604020202020204" pitchFamily="34" charset="0"/>
              </a:rPr>
              <a:t>官方制造业</a:t>
            </a:r>
            <a:r>
              <a:rPr lang="en-US" altLang="zh-CN">
                <a:latin typeface="Arial" panose="020B0604020202020204" pitchFamily="34" charset="0"/>
              </a:rPr>
              <a:t>PMI</a:t>
            </a:r>
            <a:r>
              <a:rPr lang="zh-CN" altLang="en-US">
                <a:latin typeface="Arial" panose="020B0604020202020204" pitchFamily="34" charset="0"/>
              </a:rPr>
              <a:t>跌回荣枯线以下，财新中国</a:t>
            </a:r>
            <a:r>
              <a:rPr lang="en-US" altLang="zh-CN">
                <a:latin typeface="Arial" panose="020B0604020202020204" pitchFamily="34" charset="0"/>
              </a:rPr>
              <a:t>PMI</a:t>
            </a:r>
            <a:r>
              <a:rPr lang="zh-CN" altLang="en-US">
                <a:latin typeface="Arial" panose="020B0604020202020204" pitchFamily="34" charset="0"/>
              </a:rPr>
              <a:t>虽然还高于</a:t>
            </a:r>
            <a:r>
              <a:rPr lang="en-US" altLang="zh-CN">
                <a:latin typeface="Arial" panose="020B0604020202020204" pitchFamily="34" charset="0"/>
              </a:rPr>
              <a:t>50</a:t>
            </a:r>
            <a:r>
              <a:rPr lang="zh-CN" altLang="en-US">
                <a:latin typeface="Arial" panose="020B0604020202020204" pitchFamily="34" charset="0"/>
              </a:rPr>
              <a:t>但是也低于市场预计的</a:t>
            </a:r>
            <a:r>
              <a:rPr lang="en-US" altLang="zh-CN">
                <a:latin typeface="Arial" panose="020B0604020202020204" pitchFamily="34" charset="0"/>
              </a:rPr>
              <a:t>50.4%</a:t>
            </a:r>
            <a:r>
              <a:rPr lang="zh-CN" altLang="en-US">
                <a:latin typeface="Arial" panose="020B0604020202020204" pitchFamily="34" charset="0"/>
              </a:rPr>
              <a:t>。宏观层面市场处于低迷状态。</a:t>
            </a:r>
          </a:p>
        </p:txBody>
      </p:sp>
      <p:sp>
        <p:nvSpPr>
          <p:cNvPr id="43012" name="灯片编号占位符 3"/>
          <p:cNvSpPr>
            <a:spLocks noGrp="1"/>
          </p:cNvSpPr>
          <p:nvPr>
            <p:ph type="sldNum" sz="quarter" idx="5"/>
          </p:nvPr>
        </p:nvSpPr>
        <p:spPr>
          <a:noFill/>
        </p:spPr>
        <p:txBody>
          <a:bodyPr/>
          <a:lstStyle/>
          <a:p>
            <a:fld id="{ADFAB647-5434-4ABC-A07D-364031E59BF1}" type="slidenum">
              <a:rPr lang="zh-CN" altLang="en-US" smtClean="0">
                <a:solidFill>
                  <a:srgbClr val="000000"/>
                </a:solidFill>
                <a:latin typeface="Arial" panose="020B0604020202020204" pitchFamily="34" charset="0"/>
              </a:rPr>
              <a:pPr/>
              <a:t>5</a:t>
            </a:fld>
            <a:endParaRPr lang="en-US" altLang="zh-CN">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除了对冲包商银行实践带来的银行间质押式回购利率跳涨以外，在</a:t>
            </a:r>
            <a:r>
              <a:rPr lang="en-US" altLang="zh-CN"/>
              <a:t>M1</a:t>
            </a:r>
            <a:r>
              <a:rPr lang="zh-CN" altLang="en-US"/>
              <a:t>增速有所下降的背景下，为了保证稳健适中的货币政策，央行本月净投放量较上月增加了六倍，符合上月预期。</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en-US" altLang="zh-CN">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fld id="{4144F239-2C94-4817-927E-CC75FBAA7CF6}" type="slidenum">
              <a:rPr lang="zh-CN" altLang="en-US" smtClean="0">
                <a:solidFill>
                  <a:srgbClr val="000000"/>
                </a:solidFill>
                <a:latin typeface="Arial" panose="020B0604020202020204" pitchFamily="34" charset="0"/>
              </a:rPr>
              <a:pPr/>
              <a:t>8</a:t>
            </a:fld>
            <a:endParaRPr lang="en-US" altLang="zh-CN">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fld id="{CE52DA10-8DE6-4A6A-9726-E43521613602}" type="slidenum">
              <a:rPr lang="zh-CN" altLang="en-US" smtClean="0">
                <a:solidFill>
                  <a:srgbClr val="000000"/>
                </a:solidFill>
                <a:latin typeface="Arial" panose="020B0604020202020204" pitchFamily="34" charset="0"/>
              </a:rPr>
              <a:pPr/>
              <a:t>9</a:t>
            </a:fld>
            <a:endParaRPr lang="en-US" altLang="zh-CN">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9144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9144000" cy="1333500"/>
          </a:xfrm>
          <a:prstGeom prst="rect">
            <a:avLst/>
          </a:prstGeom>
          <a:noFill/>
          <a:ln w="9525">
            <a:noFill/>
            <a:miter lim="800000"/>
            <a:headEnd/>
            <a:tailEnd/>
          </a:ln>
        </p:spPr>
      </p:pic>
      <p:sp>
        <p:nvSpPr>
          <p:cNvPr id="5"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spect="1" noChangeArrowheads="1"/>
          </p:cNvPicPr>
          <p:nvPr/>
        </p:nvPicPr>
        <p:blipFill>
          <a:blip r:embed="rId4"/>
          <a:srcRect/>
          <a:stretch>
            <a:fillRect/>
          </a:stretch>
        </p:blipFill>
        <p:spPr bwMode="auto">
          <a:xfrm>
            <a:off x="2124075" y="4181475"/>
            <a:ext cx="723900" cy="720725"/>
          </a:xfrm>
          <a:prstGeom prst="rect">
            <a:avLst/>
          </a:prstGeom>
          <a:noFill/>
          <a:ln w="9525">
            <a:noFill/>
            <a:miter lim="800000"/>
            <a:headEnd/>
            <a:tailEnd/>
          </a:ln>
        </p:spPr>
      </p:pic>
      <p:sp>
        <p:nvSpPr>
          <p:cNvPr id="7" name="Text Box 3"/>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9144000" cy="906462"/>
          </a:xfrm>
          <a:prstGeom prst="rect">
            <a:avLst/>
          </a:prstGeom>
          <a:noFill/>
          <a:ln w="9525">
            <a:noFill/>
            <a:miter lim="800000"/>
            <a:headEnd/>
            <a:tailEnd/>
          </a:ln>
        </p:spPr>
      </p:pic>
      <p:sp>
        <p:nvSpPr>
          <p:cNvPr id="2" name="标题 1"/>
          <p:cNvSpPr>
            <a:spLocks noGrp="1"/>
          </p:cNvSpPr>
          <p:nvPr>
            <p:ph type="title"/>
          </p:nvPr>
        </p:nvSpPr>
        <p:spPr>
          <a:xfrm>
            <a:off x="457200" y="274638"/>
            <a:ext cx="8229600" cy="1143000"/>
          </a:xfrm>
          <a:prstGeom prst="rect">
            <a:avLst/>
          </a:prstGeom>
        </p:spPr>
        <p:txBody>
          <a:bodyPr/>
          <a:lstStyle/>
          <a:p>
            <a:r>
              <a:rPr lang="zh-CN" altLang="en-US" dirty="0"/>
              <a:t>单击此处编辑母版标题样式</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3" descr="rkk"/>
          <p:cNvPicPr>
            <a:picLocks noChangeAspect="1" noChangeArrowheads="1"/>
          </p:cNvPicPr>
          <p:nvPr/>
        </p:nvPicPr>
        <p:blipFill>
          <a:blip r:embed="rId2"/>
          <a:srcRect/>
          <a:stretch>
            <a:fillRect/>
          </a:stretch>
        </p:blipFill>
        <p:spPr bwMode="auto">
          <a:xfrm>
            <a:off x="2124075" y="4181475"/>
            <a:ext cx="723900" cy="720725"/>
          </a:xfrm>
          <a:prstGeom prst="rect">
            <a:avLst/>
          </a:prstGeom>
          <a:noFill/>
          <a:ln w="9525">
            <a:noFill/>
            <a:miter lim="800000"/>
            <a:headEnd/>
            <a:tailEnd/>
          </a:ln>
        </p:spPr>
      </p:pic>
      <p:pic>
        <p:nvPicPr>
          <p:cNvPr id="4" name="Picture 35" descr="top"/>
          <p:cNvPicPr>
            <a:picLocks noChangeArrowheads="1"/>
          </p:cNvPicPr>
          <p:nvPr/>
        </p:nvPicPr>
        <p:blipFill>
          <a:blip r:embed="rId3"/>
          <a:srcRect/>
          <a:stretch>
            <a:fillRect/>
          </a:stretch>
        </p:blipFill>
        <p:spPr bwMode="auto">
          <a:xfrm>
            <a:off x="0" y="0"/>
            <a:ext cx="9144000" cy="1130300"/>
          </a:xfrm>
          <a:prstGeom prst="rect">
            <a:avLst/>
          </a:prstGeom>
          <a:noFill/>
          <a:ln w="9525">
            <a:noFill/>
            <a:miter lim="800000"/>
            <a:headEnd/>
            <a:tailEnd/>
          </a:ln>
        </p:spPr>
      </p:pic>
      <p:pic>
        <p:nvPicPr>
          <p:cNvPr id="5" name="Picture 36" descr="bottom"/>
          <p:cNvPicPr>
            <a:picLocks noChangeAspect="1" noChangeArrowheads="1"/>
          </p:cNvPicPr>
          <p:nvPr/>
        </p:nvPicPr>
        <p:blipFill>
          <a:blip r:embed="rId4"/>
          <a:srcRect/>
          <a:stretch>
            <a:fillRect/>
          </a:stretch>
        </p:blipFill>
        <p:spPr bwMode="auto">
          <a:xfrm>
            <a:off x="0" y="5524500"/>
            <a:ext cx="9144000" cy="1333500"/>
          </a:xfrm>
          <a:prstGeom prst="rect">
            <a:avLst/>
          </a:prstGeom>
          <a:noFill/>
          <a:ln w="9525">
            <a:noFill/>
            <a:miter lim="800000"/>
            <a:headEnd/>
            <a:tailEnd/>
          </a:ln>
        </p:spPr>
      </p:pic>
      <p:sp>
        <p:nvSpPr>
          <p:cNvPr id="6" name="Text Box 37"/>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rgbClr val="99CCFF"/>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7" name="Text Box 38"/>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8"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rgbClr val="FFFFFF"/>
                </a:solidFill>
                <a:latin typeface="Verdana" panose="020B0604030504040204" pitchFamily="34" charset="0"/>
              </a:rPr>
              <a:t>www.rongke.com</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6.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6.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2.jpe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image" Target="../media/image2.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2.jpe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102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pPr algn="ctr" eaLnBrk="0" hangingPunct="0">
                <a:defRPr/>
              </a:pPr>
              <a:t>‹#›</a:t>
            </a:fld>
            <a:endParaRPr lang="en-GB" altLang="zh-CN" sz="1000">
              <a:solidFill>
                <a:srgbClr val="FFFFFF"/>
              </a:solidFill>
            </a:endParaRPr>
          </a:p>
        </p:txBody>
      </p:sp>
      <p:pic>
        <p:nvPicPr>
          <p:cNvPr id="103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9144000" cy="906462"/>
          </a:xfrm>
          <a:prstGeom prst="rect">
            <a:avLst/>
          </a:prstGeom>
          <a:noFill/>
          <a:ln w="9525">
            <a:noFill/>
            <a:miter lim="800000"/>
            <a:headEnd/>
            <a:tailEnd/>
          </a:ln>
        </p:spPr>
      </p:pic>
      <p:sp>
        <p:nvSpPr>
          <p:cNvPr id="2052" name="Rectangle 33"/>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7507288" y="6462713"/>
            <a:ext cx="1025525"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pic>
        <p:nvPicPr>
          <p:cNvPr id="2054" name="Picture 39" descr="招牌设计"/>
          <p:cNvPicPr>
            <a:picLocks noChangeAspect="1" noChangeArrowheads="1"/>
          </p:cNvPicPr>
          <p:nvPr/>
        </p:nvPicPr>
        <p:blipFill>
          <a:blip r:embed="rId14"/>
          <a:srcRect/>
          <a:stretch>
            <a:fillRect/>
          </a:stretch>
        </p:blipFill>
        <p:spPr bwMode="auto">
          <a:xfrm>
            <a:off x="7583488" y="6524625"/>
            <a:ext cx="301625" cy="298450"/>
          </a:xfrm>
          <a:prstGeom prst="rect">
            <a:avLst/>
          </a:prstGeom>
          <a:noFill/>
          <a:ln w="9525">
            <a:noFill/>
            <a:miter lim="800000"/>
            <a:headEnd/>
            <a:tailEnd/>
          </a:ln>
        </p:spPr>
      </p:pic>
      <p:sp>
        <p:nvSpPr>
          <p:cNvPr id="2055"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pPr algn="ctr" eaLnBrk="0" hangingPunct="0">
                <a:defRPr/>
              </a:pPr>
              <a:t>‹#›</a:t>
            </a:fld>
            <a:endParaRPr lang="en-GB" altLang="zh-CN" sz="1000">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307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307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307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0CDF9D1D-20C4-4766-A44E-EC70D926B038}" type="slidenum">
              <a:rPr lang="zh-CN" altLang="en-GB" sz="1000">
                <a:solidFill>
                  <a:srgbClr val="FFFFFF"/>
                </a:solidFill>
              </a:rPr>
              <a:pPr algn="ctr" eaLnBrk="0" hangingPunct="0">
                <a:defRPr/>
              </a:pPr>
              <a:t>‹#›</a:t>
            </a:fld>
            <a:endParaRPr lang="en-GB" altLang="zh-CN" sz="1000">
              <a:solidFill>
                <a:srgbClr val="FFFFFF"/>
              </a:solidFill>
            </a:endParaRPr>
          </a:p>
        </p:txBody>
      </p:sp>
      <p:pic>
        <p:nvPicPr>
          <p:cNvPr id="307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308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4100"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pPr algn="ctr" eaLnBrk="0" hangingPunct="0">
                <a:defRPr/>
              </a:pPr>
              <a:t>‹#›</a:t>
            </a:fld>
            <a:endParaRPr lang="en-GB" altLang="zh-CN" sz="1000">
              <a:solidFill>
                <a:srgbClr val="FFFFFF"/>
              </a:solidFill>
            </a:endParaRPr>
          </a:p>
        </p:txBody>
      </p:sp>
      <p:pic>
        <p:nvPicPr>
          <p:cNvPr id="4102"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5124"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pPr algn="ctr" eaLnBrk="0" hangingPunct="0">
                <a:defRPr/>
              </a:pPr>
              <a:t>‹#›</a:t>
            </a:fld>
            <a:endParaRPr lang="en-GB" altLang="zh-CN" sz="1000">
              <a:solidFill>
                <a:srgbClr val="FFFFFF"/>
              </a:solidFill>
            </a:endParaRPr>
          </a:p>
        </p:txBody>
      </p:sp>
      <p:pic>
        <p:nvPicPr>
          <p:cNvPr id="5126"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614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pPr algn="ctr" eaLnBrk="0" hangingPunct="0">
                <a:defRPr/>
              </a:pPr>
              <a:t>‹#›</a:t>
            </a:fld>
            <a:endParaRPr lang="en-GB" altLang="zh-CN" sz="1000">
              <a:solidFill>
                <a:srgbClr val="FFFFFF"/>
              </a:solidFill>
            </a:endParaRPr>
          </a:p>
        </p:txBody>
      </p:sp>
      <p:pic>
        <p:nvPicPr>
          <p:cNvPr id="615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7171"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7172"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7173"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C5FD946-661B-437A-9DDE-DB12AF003D33}" type="slidenum">
              <a:rPr lang="zh-CN" altLang="en-GB" sz="1000">
                <a:solidFill>
                  <a:srgbClr val="FFFFFF"/>
                </a:solidFill>
              </a:rPr>
              <a:pPr algn="ctr" eaLnBrk="0" hangingPunct="0">
                <a:defRPr/>
              </a:pPr>
              <a:t>‹#›</a:t>
            </a:fld>
            <a:endParaRPr lang="en-GB" altLang="zh-CN" sz="1000">
              <a:solidFill>
                <a:srgbClr val="FFFFFF"/>
              </a:solidFill>
            </a:endParaRPr>
          </a:p>
        </p:txBody>
      </p:sp>
      <p:pic>
        <p:nvPicPr>
          <p:cNvPr id="7174"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7176"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819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819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819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57F66C6-05BD-4207-A1CC-58C06293C038}" type="slidenum">
              <a:rPr lang="zh-CN" altLang="en-GB" sz="1000">
                <a:solidFill>
                  <a:srgbClr val="FFFFFF"/>
                </a:solidFill>
              </a:rPr>
              <a:pPr algn="ctr" eaLnBrk="0" hangingPunct="0">
                <a:defRPr/>
              </a:pPr>
              <a:t>‹#›</a:t>
            </a:fld>
            <a:endParaRPr lang="en-GB" altLang="zh-CN" sz="1000">
              <a:solidFill>
                <a:srgbClr val="FFFFFF"/>
              </a:solidFill>
            </a:endParaRPr>
          </a:p>
        </p:txBody>
      </p:sp>
      <p:pic>
        <p:nvPicPr>
          <p:cNvPr id="819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820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5.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chart" Target="../charts/char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8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6.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0.xml"/><Relationship Id="rId1" Type="http://schemas.openxmlformats.org/officeDocument/2006/relationships/tags" Target="../tags/tag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5.xml"/><Relationship Id="rId1" Type="http://schemas.openxmlformats.org/officeDocument/2006/relationships/tags" Target="../tags/tag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gray">
          <a:xfrm>
            <a:off x="3059906" y="1556792"/>
            <a:ext cx="3583796" cy="622300"/>
          </a:xfrm>
          <a:prstGeom prst="rect">
            <a:avLst/>
          </a:prstGeom>
          <a:noFill/>
          <a:ln w="9525">
            <a:noFill/>
            <a:miter lim="800000"/>
          </a:ln>
        </p:spPr>
        <p:txBody>
          <a:bodyPr anchor="ct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r>
              <a:rPr lang="en-US" altLang="zh-CN" sz="4000" b="1" dirty="0">
                <a:solidFill>
                  <a:srgbClr val="CC0000"/>
                </a:solidFill>
                <a:latin typeface="幼圆" panose="02010509060101010101" pitchFamily="49" charset="-122"/>
                <a:ea typeface="黑体" panose="02010609060101010101" pitchFamily="49" charset="-122"/>
              </a:rPr>
              <a:t>『</a:t>
            </a:r>
            <a:r>
              <a:rPr lang="zh-CN" altLang="en-US" sz="4000" b="1" dirty="0">
                <a:solidFill>
                  <a:srgbClr val="CC0000"/>
                </a:solidFill>
                <a:latin typeface="幼圆" panose="02010509060101010101" pitchFamily="49" charset="-122"/>
                <a:ea typeface="黑体" panose="02010609060101010101" pitchFamily="49" charset="-122"/>
              </a:rPr>
              <a:t>融客月报</a:t>
            </a:r>
            <a:r>
              <a:rPr lang="en-US" altLang="zh-CN" sz="4000" b="1" dirty="0">
                <a:solidFill>
                  <a:srgbClr val="CC0000"/>
                </a:solidFill>
                <a:latin typeface="幼圆" panose="02010509060101010101" pitchFamily="49" charset="-122"/>
                <a:ea typeface="黑体" panose="02010609060101010101" pitchFamily="49" charset="-122"/>
              </a:rPr>
              <a:t>』</a:t>
            </a:r>
            <a:endParaRPr lang="zh-CN" altLang="en-US" sz="4000" b="1" dirty="0">
              <a:solidFill>
                <a:srgbClr val="CC0000"/>
              </a:solidFill>
              <a:latin typeface="幼圆" panose="02010509060101010101" pitchFamily="49" charset="-122"/>
              <a:ea typeface="黑体" panose="02010609060101010101" pitchFamily="49" charset="-122"/>
            </a:endParaRPr>
          </a:p>
        </p:txBody>
      </p:sp>
      <p:sp>
        <p:nvSpPr>
          <p:cNvPr id="5" name="Text Box 6"/>
          <p:cNvSpPr txBox="1">
            <a:spLocks noChangeArrowheads="1"/>
          </p:cNvSpPr>
          <p:nvPr/>
        </p:nvSpPr>
        <p:spPr bwMode="gray">
          <a:xfrm>
            <a:off x="179512" y="2179092"/>
            <a:ext cx="8370614" cy="2491740"/>
          </a:xfrm>
          <a:prstGeom prst="rect">
            <a:avLst/>
          </a:prstGeom>
          <a:noFill/>
          <a:ln w="0" algn="ctr">
            <a:noFill/>
            <a:miter lim="800000"/>
          </a:ln>
        </p:spPr>
        <p:txBody>
          <a:bodyPr wrap="square">
            <a:spAutoFit/>
          </a:bodyP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spcBef>
                <a:spcPct val="50000"/>
              </a:spcBef>
            </a:pPr>
            <a:r>
              <a:rPr lang="en-US" altLang="zh-CN" sz="1600" dirty="0">
                <a:solidFill>
                  <a:srgbClr val="777777"/>
                </a:solidFill>
                <a:latin typeface="华文中宋" panose="02010600040101010101" pitchFamily="2" charset="-122"/>
                <a:ea typeface="华文中宋" panose="02010600040101010101" pitchFamily="2" charset="-122"/>
              </a:rPr>
              <a:t>                                                           </a:t>
            </a:r>
          </a:p>
          <a:p>
            <a:pPr eaLnBrk="0" hangingPunct="0">
              <a:lnSpc>
                <a:spcPct val="150000"/>
              </a:lnSpc>
              <a:spcBef>
                <a:spcPct val="50000"/>
              </a:spcBef>
            </a:pPr>
            <a:r>
              <a:rPr lang="en-US" altLang="zh-CN" sz="1800" dirty="0">
                <a:solidFill>
                  <a:srgbClr val="777777"/>
                </a:solidFill>
                <a:latin typeface="黑体" panose="02010609060101010101" pitchFamily="49" charset="-122"/>
                <a:ea typeface="黑体" panose="02010609060101010101" pitchFamily="49" charset="-122"/>
              </a:rPr>
              <a:t>                                     </a:t>
            </a:r>
            <a:r>
              <a:rPr lang="en-US" altLang="zh-CN" sz="1800" dirty="0">
                <a:solidFill>
                  <a:srgbClr val="000066"/>
                </a:solidFill>
                <a:latin typeface="黑体" panose="02010609060101010101" pitchFamily="49" charset="-122"/>
                <a:ea typeface="黑体" panose="02010609060101010101" pitchFamily="49" charset="-122"/>
              </a:rPr>
              <a:t>——</a:t>
            </a:r>
            <a:r>
              <a:rPr lang="zh-CN" altLang="en-US" sz="1800" b="1" dirty="0">
                <a:solidFill>
                  <a:srgbClr val="000066"/>
                </a:solidFill>
                <a:latin typeface="黑体" panose="02010609060101010101" pitchFamily="49" charset="-122"/>
                <a:ea typeface="黑体" panose="02010609060101010101" pitchFamily="49" charset="-122"/>
              </a:rPr>
              <a:t>私募股权投资市场（</a:t>
            </a:r>
            <a:r>
              <a:rPr lang="en-US" altLang="zh-CN" sz="1800" b="1" dirty="0">
                <a:solidFill>
                  <a:srgbClr val="000066"/>
                </a:solidFill>
                <a:latin typeface="黑体" panose="02010609060101010101" pitchFamily="49" charset="-122"/>
                <a:ea typeface="黑体" panose="02010609060101010101" pitchFamily="49" charset="-122"/>
              </a:rPr>
              <a:t>2019</a:t>
            </a:r>
            <a:r>
              <a:rPr lang="zh-CN" altLang="en-US" sz="1800" b="1" dirty="0">
                <a:solidFill>
                  <a:srgbClr val="000066"/>
                </a:solidFill>
                <a:latin typeface="黑体" panose="02010609060101010101" pitchFamily="49" charset="-122"/>
                <a:ea typeface="黑体" panose="02010609060101010101" pitchFamily="49" charset="-122"/>
              </a:rPr>
              <a:t>年</a:t>
            </a:r>
            <a:r>
              <a:rPr lang="en-US" altLang="zh-CN" sz="1800" b="1" dirty="0">
                <a:solidFill>
                  <a:srgbClr val="000066"/>
                </a:solidFill>
                <a:latin typeface="黑体" panose="02010609060101010101" pitchFamily="49" charset="-122"/>
                <a:ea typeface="黑体" panose="02010609060101010101" pitchFamily="49" charset="-122"/>
              </a:rPr>
              <a:t>7</a:t>
            </a:r>
            <a:r>
              <a:rPr lang="zh-CN" altLang="en-US" sz="1800" b="1" dirty="0">
                <a:solidFill>
                  <a:srgbClr val="000066"/>
                </a:solidFill>
                <a:latin typeface="黑体" panose="02010609060101010101" pitchFamily="49" charset="-122"/>
                <a:ea typeface="黑体" panose="02010609060101010101" pitchFamily="49" charset="-122"/>
              </a:rPr>
              <a:t>月）</a:t>
            </a:r>
            <a:endParaRPr lang="en-US" altLang="zh-CN" sz="1800" dirty="0">
              <a:solidFill>
                <a:srgbClr val="777777"/>
              </a:solidFill>
              <a:latin typeface="黑体" panose="02010609060101010101" pitchFamily="49" charset="-122"/>
              <a:ea typeface="黑体" panose="02010609060101010101" pitchFamily="49" charset="-122"/>
            </a:endParaRPr>
          </a:p>
          <a:p>
            <a:pPr eaLnBrk="0" hangingPunct="0">
              <a:lnSpc>
                <a:spcPct val="150000"/>
              </a:lnSpc>
              <a:spcBef>
                <a:spcPct val="50000"/>
              </a:spcBef>
            </a:pPr>
            <a:r>
              <a:rPr lang="en-US" altLang="zh-CN" sz="1800" dirty="0">
                <a:solidFill>
                  <a:srgbClr val="000066"/>
                </a:solidFill>
                <a:latin typeface="黑体" panose="02010609060101010101" pitchFamily="49" charset="-122"/>
                <a:ea typeface="黑体" panose="02010609060101010101" pitchFamily="49" charset="-122"/>
              </a:rPr>
              <a:t>                                     ——</a:t>
            </a:r>
            <a:r>
              <a:rPr lang="zh-CN" altLang="en-US" sz="1800" b="1" dirty="0">
                <a:solidFill>
                  <a:srgbClr val="000066"/>
                </a:solidFill>
                <a:latin typeface="黑体" panose="02010609060101010101" pitchFamily="49" charset="-122"/>
                <a:ea typeface="黑体" panose="02010609060101010101" pitchFamily="49" charset="-122"/>
              </a:rPr>
              <a:t>二级市场（</a:t>
            </a:r>
            <a:r>
              <a:rPr lang="en-US" altLang="zh-CN" sz="1800" b="1" dirty="0">
                <a:solidFill>
                  <a:srgbClr val="000066"/>
                </a:solidFill>
                <a:latin typeface="黑体" panose="02010609060101010101" pitchFamily="49" charset="-122"/>
                <a:ea typeface="黑体" panose="02010609060101010101" pitchFamily="49" charset="-122"/>
              </a:rPr>
              <a:t>2019</a:t>
            </a:r>
            <a:r>
              <a:rPr lang="zh-CN" altLang="en-US" sz="1800" b="1" dirty="0">
                <a:solidFill>
                  <a:srgbClr val="000066"/>
                </a:solidFill>
                <a:latin typeface="黑体" panose="02010609060101010101" pitchFamily="49" charset="-122"/>
                <a:ea typeface="黑体" panose="02010609060101010101" pitchFamily="49" charset="-122"/>
              </a:rPr>
              <a:t>年</a:t>
            </a:r>
            <a:r>
              <a:rPr lang="en-US" altLang="zh-CN" sz="1800" b="1" dirty="0">
                <a:solidFill>
                  <a:srgbClr val="000066"/>
                </a:solidFill>
                <a:latin typeface="黑体" panose="02010609060101010101" pitchFamily="49" charset="-122"/>
                <a:ea typeface="黑体" panose="02010609060101010101" pitchFamily="49" charset="-122"/>
              </a:rPr>
              <a:t>7</a:t>
            </a:r>
            <a:r>
              <a:rPr lang="zh-CN" altLang="en-US" sz="1800" b="1" dirty="0">
                <a:solidFill>
                  <a:srgbClr val="000066"/>
                </a:solidFill>
                <a:latin typeface="黑体" panose="02010609060101010101" pitchFamily="49" charset="-122"/>
                <a:ea typeface="黑体" panose="02010609060101010101" pitchFamily="49" charset="-122"/>
              </a:rPr>
              <a:t>月）</a:t>
            </a:r>
          </a:p>
          <a:p>
            <a:pPr eaLnBrk="0" hangingPunct="0">
              <a:spcBef>
                <a:spcPct val="50000"/>
              </a:spcBef>
            </a:pPr>
            <a:endParaRPr lang="zh-CN" altLang="en-US" sz="4000" b="1" dirty="0">
              <a:solidFill>
                <a:srgbClr val="000099"/>
              </a:solidFill>
              <a:ea typeface="幼圆" panose="02010509060101010101" pitchFamily="49" charset="-122"/>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68313" y="188913"/>
            <a:ext cx="8229600" cy="1143000"/>
          </a:xfrm>
          <a:noFill/>
          <a:ln>
            <a:miter lim="800000"/>
          </a:ln>
        </p:spPr>
        <p:txBody>
          <a:bodyPr vert="horz" wrap="square" lIns="91440" tIns="45720" rIns="91440" bIns="4572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rPr>
              <a:t>上证</a:t>
            </a:r>
            <a:r>
              <a:rPr lang="en-US" altLang="zh-CN" sz="2400" b="0" dirty="0">
                <a:solidFill>
                  <a:srgbClr val="000066"/>
                </a:solidFill>
                <a:latin typeface="微软雅黑" panose="020B0503020204020204" pitchFamily="34" charset="-122"/>
                <a:ea typeface="微软雅黑" panose="020B0503020204020204" pitchFamily="34" charset="-122"/>
              </a:rPr>
              <a:t>50</a:t>
            </a:r>
            <a:r>
              <a:rPr lang="zh-CN" altLang="en-US" sz="2400" b="0" dirty="0">
                <a:solidFill>
                  <a:srgbClr val="000066"/>
                </a:solidFill>
                <a:latin typeface="微软雅黑" panose="020B0503020204020204" pitchFamily="34" charset="-122"/>
                <a:ea typeface="微软雅黑" panose="020B0503020204020204" pitchFamily="34" charset="-122"/>
              </a:rPr>
              <a:t>股指期货</a:t>
            </a:r>
          </a:p>
        </p:txBody>
      </p:sp>
      <p:pic>
        <p:nvPicPr>
          <p:cNvPr id="3" name="图片 2">
            <a:extLst>
              <a:ext uri="{FF2B5EF4-FFF2-40B4-BE49-F238E27FC236}">
                <a16:creationId xmlns:a16="http://schemas.microsoft.com/office/drawing/2014/main" xmlns="" id="{A474606B-B373-40A9-BFCA-E75435BB2959}"/>
              </a:ext>
            </a:extLst>
          </p:cNvPr>
          <p:cNvPicPr>
            <a:picLocks noChangeAspect="1"/>
          </p:cNvPicPr>
          <p:nvPr/>
        </p:nvPicPr>
        <p:blipFill>
          <a:blip r:embed="rId4"/>
          <a:stretch>
            <a:fillRect/>
          </a:stretch>
        </p:blipFill>
        <p:spPr>
          <a:xfrm>
            <a:off x="179512" y="1052737"/>
            <a:ext cx="8784976" cy="5400600"/>
          </a:xfrm>
          <a:prstGeom prst="rect">
            <a:avLst/>
          </a:prstGeom>
        </p:spPr>
      </p:pic>
    </p:spTree>
  </p:cSld>
  <p:clrMapOvr>
    <a:overrideClrMapping bg1="lt1" tx1="dk1" bg2="lt2" tx2="dk2" accent1="accent1" accent2="accent2" accent3="accent3" accent4="accent4" accent5="accent5" accent6="accent6" hlink="hlink" folHlink="folHlink"/>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全市场解禁规模</a:t>
            </a:r>
          </a:p>
        </p:txBody>
      </p:sp>
      <p:sp>
        <p:nvSpPr>
          <p:cNvPr id="2" name="文本框 1"/>
          <p:cNvSpPr txBox="1"/>
          <p:nvPr/>
        </p:nvSpPr>
        <p:spPr bwMode="auto">
          <a:xfrm>
            <a:off x="1897380" y="5633085"/>
            <a:ext cx="5185410" cy="521970"/>
          </a:xfrm>
          <a:prstGeom prst="rect">
            <a:avLst/>
          </a:prstGeom>
          <a:noFill/>
          <a:ln w="9525">
            <a:noFill/>
            <a:miter lim="800000"/>
          </a:ln>
        </p:spPr>
        <p:txBody>
          <a:bodyPr wrap="square" rtlCol="0">
            <a:spAutoFit/>
          </a:bodyPr>
          <a:lstStyle/>
          <a:p>
            <a:r>
              <a:rPr lang="en-US" sz="2800" dirty="0">
                <a:latin typeface="微软雅黑" panose="020B0503020204020204" pitchFamily="34" charset="-122"/>
                <a:ea typeface="微软雅黑" panose="020B0503020204020204" pitchFamily="34" charset="-122"/>
              </a:rPr>
              <a:t>7</a:t>
            </a:r>
            <a:r>
              <a:rPr sz="2800" dirty="0">
                <a:latin typeface="微软雅黑" panose="020B0503020204020204" pitchFamily="34" charset="-122"/>
                <a:ea typeface="微软雅黑" panose="020B0503020204020204" pitchFamily="34" charset="-122"/>
              </a:rPr>
              <a:t>月市场解禁</a:t>
            </a:r>
            <a:r>
              <a:rPr lang="zh-CN" sz="2800" dirty="0">
                <a:latin typeface="微软雅黑" panose="020B0503020204020204" pitchFamily="34" charset="-122"/>
                <a:ea typeface="微软雅黑" panose="020B0503020204020204" pitchFamily="34" charset="-122"/>
              </a:rPr>
              <a:t>市</a:t>
            </a:r>
            <a:r>
              <a:rPr sz="2800" dirty="0">
                <a:latin typeface="微软雅黑" panose="020B0503020204020204" pitchFamily="34" charset="-122"/>
                <a:ea typeface="微软雅黑" panose="020B0503020204020204" pitchFamily="34" charset="-122"/>
              </a:rPr>
              <a:t>值</a:t>
            </a:r>
            <a:r>
              <a:rPr lang="en-US" sz="2800" dirty="0">
                <a:solidFill>
                  <a:srgbClr val="FF0000"/>
                </a:solidFill>
                <a:latin typeface="微软雅黑" panose="020B0503020204020204" pitchFamily="34" charset="-122"/>
                <a:ea typeface="微软雅黑" panose="020B0503020204020204" pitchFamily="34" charset="-122"/>
              </a:rPr>
              <a:t>3416.15</a:t>
            </a:r>
            <a:r>
              <a:rPr sz="2800" dirty="0">
                <a:latin typeface="微软雅黑" panose="020B0503020204020204" pitchFamily="34" charset="-122"/>
                <a:ea typeface="微软雅黑" panose="020B0503020204020204" pitchFamily="34" charset="-122"/>
              </a:rPr>
              <a:t>亿元</a:t>
            </a:r>
          </a:p>
        </p:txBody>
      </p:sp>
      <p:pic>
        <p:nvPicPr>
          <p:cNvPr id="4" name="图片 3">
            <a:extLst>
              <a:ext uri="{FF2B5EF4-FFF2-40B4-BE49-F238E27FC236}">
                <a16:creationId xmlns:a16="http://schemas.microsoft.com/office/drawing/2014/main" xmlns="" id="{84C2BCA2-1DBD-4B2C-B320-C850785CCDE5}"/>
              </a:ext>
            </a:extLst>
          </p:cNvPr>
          <p:cNvPicPr>
            <a:picLocks noChangeAspect="1"/>
          </p:cNvPicPr>
          <p:nvPr/>
        </p:nvPicPr>
        <p:blipFill>
          <a:blip r:embed="rId3"/>
          <a:stretch>
            <a:fillRect/>
          </a:stretch>
        </p:blipFill>
        <p:spPr>
          <a:xfrm>
            <a:off x="683568" y="1124745"/>
            <a:ext cx="8003232" cy="4340496"/>
          </a:xfrm>
          <a:prstGeom prst="rect">
            <a:avLst/>
          </a:prstGeom>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大宗交易统计及折价率</a:t>
            </a:r>
          </a:p>
        </p:txBody>
      </p:sp>
      <p:sp>
        <p:nvSpPr>
          <p:cNvPr id="7" name="文本框 6"/>
          <p:cNvSpPr txBox="1"/>
          <p:nvPr/>
        </p:nvSpPr>
        <p:spPr bwMode="auto">
          <a:xfrm>
            <a:off x="569595" y="5297170"/>
            <a:ext cx="2262505" cy="768350"/>
          </a:xfrm>
          <a:prstGeom prst="rect">
            <a:avLst/>
          </a:prstGeom>
          <a:noFill/>
          <a:ln w="9525">
            <a:noFill/>
            <a:miter lim="800000"/>
          </a:ln>
        </p:spPr>
        <p:txBody>
          <a:bodyPr wrap="square" rtlCol="0">
            <a:spAutoFit/>
          </a:bodyPr>
          <a:lstStyle/>
          <a:p>
            <a:pPr algn="l"/>
            <a:r>
              <a:rPr lang="en-US" dirty="0">
                <a:latin typeface="微软雅黑" panose="020B0503020204020204" pitchFamily="34" charset="-122"/>
                <a:ea typeface="微软雅黑" panose="020B0503020204020204" pitchFamily="34" charset="-122"/>
              </a:rPr>
              <a:t>7</a:t>
            </a:r>
            <a:r>
              <a:rPr dirty="0">
                <a:solidFill>
                  <a:schemeClr val="tx1"/>
                </a:solidFill>
                <a:latin typeface="微软雅黑" panose="020B0503020204020204" pitchFamily="34" charset="-122"/>
                <a:ea typeface="微软雅黑" panose="020B0503020204020204" pitchFamily="34" charset="-122"/>
              </a:rPr>
              <a:t>月大宗市场总成交额</a:t>
            </a:r>
            <a:r>
              <a:rPr lang="en-US" sz="2400" dirty="0">
                <a:solidFill>
                  <a:srgbClr val="FF0000"/>
                </a:solidFill>
                <a:latin typeface="微软雅黑" panose="020B0503020204020204" pitchFamily="34" charset="-122"/>
                <a:ea typeface="微软雅黑" panose="020B0503020204020204" pitchFamily="34" charset="-122"/>
              </a:rPr>
              <a:t>299.26</a:t>
            </a:r>
            <a:r>
              <a:rPr dirty="0">
                <a:solidFill>
                  <a:schemeClr val="tx1"/>
                </a:solidFill>
                <a:latin typeface="微软雅黑" panose="020B0503020204020204" pitchFamily="34" charset="-122"/>
                <a:ea typeface="微软雅黑" panose="020B0503020204020204" pitchFamily="34" charset="-122"/>
              </a:rPr>
              <a:t>亿元</a:t>
            </a:r>
          </a:p>
        </p:txBody>
      </p:sp>
      <p:sp>
        <p:nvSpPr>
          <p:cNvPr id="9" name="文本框 8"/>
          <p:cNvSpPr txBox="1"/>
          <p:nvPr/>
        </p:nvSpPr>
        <p:spPr bwMode="auto">
          <a:xfrm>
            <a:off x="3259455" y="5297170"/>
            <a:ext cx="1620520" cy="768350"/>
          </a:xfrm>
          <a:prstGeom prst="rect">
            <a:avLst/>
          </a:prstGeom>
          <a:noFill/>
          <a:ln w="9525">
            <a:noFill/>
            <a:miter lim="800000"/>
          </a:ln>
        </p:spPr>
        <p:txBody>
          <a:bodyPr wrap="square" rtlCol="0">
            <a:spAutoFit/>
          </a:bodyPr>
          <a:lstStyle/>
          <a:p>
            <a:pPr algn="l"/>
            <a:r>
              <a:rPr dirty="0">
                <a:solidFill>
                  <a:schemeClr val="tx1"/>
                </a:solidFill>
                <a:latin typeface="微软雅黑" panose="020B0503020204020204" pitchFamily="34" charset="-122"/>
                <a:ea typeface="微软雅黑" panose="020B0503020204020204" pitchFamily="34" charset="-122"/>
                <a:sym typeface="+mn-ea"/>
              </a:rPr>
              <a:t>较</a:t>
            </a:r>
            <a:r>
              <a:rPr lang="zh-CN" dirty="0">
                <a:solidFill>
                  <a:schemeClr val="tx1"/>
                </a:solidFill>
                <a:latin typeface="微软雅黑" panose="020B0503020204020204" pitchFamily="34" charset="-122"/>
                <a:ea typeface="微软雅黑" panose="020B0503020204020204" pitchFamily="34" charset="-122"/>
                <a:sym typeface="+mn-ea"/>
              </a:rPr>
              <a:t>上月增加</a:t>
            </a:r>
            <a:r>
              <a:rPr lang="en-US" sz="2400" dirty="0">
                <a:solidFill>
                  <a:srgbClr val="FF0000"/>
                </a:solidFill>
                <a:latin typeface="微软雅黑" panose="020B0503020204020204" pitchFamily="34" charset="-122"/>
                <a:ea typeface="微软雅黑" panose="020B0503020204020204" pitchFamily="34" charset="-122"/>
                <a:sym typeface="+mn-ea"/>
              </a:rPr>
              <a:t>6.16</a:t>
            </a:r>
            <a:r>
              <a:rPr dirty="0">
                <a:solidFill>
                  <a:schemeClr val="tx1"/>
                </a:solidFill>
                <a:latin typeface="微软雅黑" panose="020B0503020204020204" pitchFamily="34" charset="-122"/>
                <a:ea typeface="微软雅黑" panose="020B0503020204020204" pitchFamily="34" charset="-122"/>
                <a:sym typeface="+mn-ea"/>
              </a:rPr>
              <a:t>亿元</a:t>
            </a:r>
            <a:endParaRPr lang="zh-CN" altLang="en-US" dirty="0">
              <a:solidFill>
                <a:schemeClr val="tx1"/>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bwMode="auto">
          <a:xfrm>
            <a:off x="5082540" y="5297170"/>
            <a:ext cx="2246630" cy="768350"/>
          </a:xfrm>
          <a:prstGeom prst="rect">
            <a:avLst/>
          </a:prstGeom>
          <a:noFill/>
          <a:ln w="9525">
            <a:noFill/>
            <a:miter lim="800000"/>
          </a:ln>
        </p:spPr>
        <p:txBody>
          <a:bodyPr wrap="square" rtlCol="0">
            <a:spAutoFit/>
          </a:bodyPr>
          <a:lstStyle/>
          <a:p>
            <a:pPr algn="l"/>
            <a:r>
              <a:rPr lang="en-US" dirty="0">
                <a:solidFill>
                  <a:schemeClr val="tx1"/>
                </a:solidFill>
                <a:latin typeface="微软雅黑" panose="020B0503020204020204" pitchFamily="34" charset="-122"/>
                <a:ea typeface="微软雅黑" panose="020B0503020204020204" pitchFamily="34" charset="-122"/>
              </a:rPr>
              <a:t>7</a:t>
            </a:r>
            <a:r>
              <a:rPr dirty="0">
                <a:solidFill>
                  <a:schemeClr val="tx1"/>
                </a:solidFill>
                <a:latin typeface="微软雅黑" panose="020B0503020204020204" pitchFamily="34" charset="-122"/>
                <a:ea typeface="微软雅黑" panose="020B0503020204020204" pitchFamily="34" charset="-122"/>
              </a:rPr>
              <a:t>月大宗市场平均折价率</a:t>
            </a:r>
            <a:r>
              <a:rPr lang="en-US" sz="2400" dirty="0">
                <a:solidFill>
                  <a:srgbClr val="FF0000"/>
                </a:solidFill>
                <a:latin typeface="微软雅黑" panose="020B0503020204020204" pitchFamily="34" charset="-122"/>
                <a:ea typeface="微软雅黑" panose="020B0503020204020204" pitchFamily="34" charset="-122"/>
              </a:rPr>
              <a:t>5.24</a:t>
            </a:r>
            <a:r>
              <a:rPr sz="2400" dirty="0">
                <a:solidFill>
                  <a:srgbClr val="FF0000"/>
                </a:solidFill>
                <a:latin typeface="微软雅黑" panose="020B0503020204020204" pitchFamily="34" charset="-122"/>
                <a:ea typeface="微软雅黑" panose="020B0503020204020204" pitchFamily="34" charset="-122"/>
              </a:rPr>
              <a:t>%</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12" name="文本框 11"/>
          <p:cNvSpPr txBox="1"/>
          <p:nvPr/>
        </p:nvSpPr>
        <p:spPr bwMode="auto">
          <a:xfrm>
            <a:off x="7329170" y="5297015"/>
            <a:ext cx="1357631" cy="707886"/>
          </a:xfrm>
          <a:prstGeom prst="rect">
            <a:avLst/>
          </a:prstGeom>
          <a:noFill/>
          <a:ln w="9525">
            <a:noFill/>
            <a:miter lim="800000"/>
          </a:ln>
        </p:spPr>
        <p:txBody>
          <a:bodyPr wrap="square" rtlCol="0">
            <a:spAutoFit/>
          </a:bodyPr>
          <a:lstStyle/>
          <a:p>
            <a:pPr algn="l"/>
            <a:r>
              <a:rPr lang="zh-CN" altLang="en-US" dirty="0">
                <a:solidFill>
                  <a:schemeClr val="tx1"/>
                </a:solidFill>
                <a:latin typeface="微软雅黑" panose="020B0503020204020204" pitchFamily="34" charset="-122"/>
                <a:ea typeface="微软雅黑" panose="020B0503020204020204" pitchFamily="34" charset="-122"/>
              </a:rPr>
              <a:t>与上月维持一致</a:t>
            </a:r>
            <a:endParaRPr lang="en-US" altLang="zh-CN" sz="2400" dirty="0">
              <a:solidFill>
                <a:srgbClr val="33CC33"/>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xmlns="" id="{E9AEB54D-4182-4F15-80A8-DC934FC3CB28}"/>
              </a:ext>
            </a:extLst>
          </p:cNvPr>
          <p:cNvPicPr>
            <a:picLocks noChangeAspect="1"/>
          </p:cNvPicPr>
          <p:nvPr/>
        </p:nvPicPr>
        <p:blipFill>
          <a:blip r:embed="rId3"/>
          <a:stretch>
            <a:fillRect/>
          </a:stretch>
        </p:blipFill>
        <p:spPr>
          <a:xfrm>
            <a:off x="827584" y="1358900"/>
            <a:ext cx="7344815" cy="3447915"/>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融资融券余额</a:t>
            </a:r>
          </a:p>
        </p:txBody>
      </p:sp>
      <p:sp>
        <p:nvSpPr>
          <p:cNvPr id="6" name="文本框 5"/>
          <p:cNvSpPr txBox="1"/>
          <p:nvPr/>
        </p:nvSpPr>
        <p:spPr bwMode="auto">
          <a:xfrm>
            <a:off x="1115616" y="5492847"/>
            <a:ext cx="2393869" cy="768350"/>
          </a:xfrm>
          <a:prstGeom prst="rect">
            <a:avLst/>
          </a:prstGeom>
          <a:noFill/>
          <a:ln w="9525">
            <a:noFill/>
            <a:miter lim="800000"/>
          </a:ln>
        </p:spPr>
        <p:txBody>
          <a:bodyPr wrap="square" rtlCol="0">
            <a:spAutoFit/>
          </a:bodyPr>
          <a:lstStyle/>
          <a:p>
            <a:r>
              <a:rPr lang="en-US" dirty="0">
                <a:latin typeface="微软雅黑" panose="020B0503020204020204" pitchFamily="34" charset="-122"/>
                <a:ea typeface="微软雅黑" panose="020B0503020204020204" pitchFamily="34" charset="-122"/>
              </a:rPr>
              <a:t>7</a:t>
            </a:r>
            <a:r>
              <a:rPr dirty="0">
                <a:latin typeface="微软雅黑" panose="020B0503020204020204" pitchFamily="34" charset="-122"/>
                <a:ea typeface="微软雅黑" panose="020B0503020204020204" pitchFamily="34" charset="-122"/>
              </a:rPr>
              <a:t>月，沪深两融余额</a:t>
            </a:r>
            <a:r>
              <a:rPr lang="en-US" sz="2400" dirty="0">
                <a:solidFill>
                  <a:srgbClr val="FF0000"/>
                </a:solidFill>
                <a:latin typeface="微软雅黑" panose="020B0503020204020204" pitchFamily="34" charset="-122"/>
                <a:ea typeface="微软雅黑" panose="020B0503020204020204" pitchFamily="34" charset="-122"/>
              </a:rPr>
              <a:t>9086.25</a:t>
            </a:r>
            <a:r>
              <a:rPr dirty="0">
                <a:latin typeface="微软雅黑" panose="020B0503020204020204" pitchFamily="34" charset="-122"/>
                <a:ea typeface="微软雅黑" panose="020B0503020204020204" pitchFamily="34" charset="-122"/>
              </a:rPr>
              <a:t>亿元</a:t>
            </a:r>
          </a:p>
        </p:txBody>
      </p:sp>
      <p:sp>
        <p:nvSpPr>
          <p:cNvPr id="8" name="文本框 7"/>
          <p:cNvSpPr txBox="1"/>
          <p:nvPr/>
        </p:nvSpPr>
        <p:spPr bwMode="auto">
          <a:xfrm>
            <a:off x="6012160" y="5498196"/>
            <a:ext cx="1584414" cy="769441"/>
          </a:xfrm>
          <a:prstGeom prst="rect">
            <a:avLst/>
          </a:prstGeom>
          <a:noFill/>
          <a:ln w="9525">
            <a:noFill/>
            <a:miter lim="800000"/>
          </a:ln>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较上月</a:t>
            </a:r>
            <a:r>
              <a:rPr lang="en-US" altLang="zh-CN" sz="2400" dirty="0">
                <a:solidFill>
                  <a:srgbClr val="FF0000"/>
                </a:solidFill>
                <a:latin typeface="微软雅黑" panose="020B0503020204020204" pitchFamily="34" charset="-122"/>
                <a:ea typeface="微软雅黑" panose="020B0503020204020204" pitchFamily="34" charset="-122"/>
              </a:rPr>
              <a:t>0.24</a:t>
            </a:r>
            <a:r>
              <a:rPr lang="zh-CN" altLang="en-US" sz="2400" dirty="0">
                <a:solidFill>
                  <a:srgbClr val="FF0000"/>
                </a:solidFill>
                <a:latin typeface="微软雅黑" panose="020B0503020204020204" pitchFamily="34" charset="-122"/>
                <a:ea typeface="微软雅黑" panose="020B0503020204020204" pitchFamily="34" charset="-122"/>
              </a:rPr>
              <a:t>%</a:t>
            </a:r>
          </a:p>
        </p:txBody>
      </p:sp>
      <p:sp>
        <p:nvSpPr>
          <p:cNvPr id="4" name="箭头: 上 23"/>
          <p:cNvSpPr/>
          <p:nvPr/>
        </p:nvSpPr>
        <p:spPr bwMode="auto">
          <a:xfrm rot="10800000">
            <a:off x="5612305" y="5588990"/>
            <a:ext cx="288032" cy="576064"/>
          </a:xfrm>
          <a:prstGeom prst="upArrow">
            <a:avLst/>
          </a:prstGeom>
          <a:solidFill>
            <a:srgbClr val="33CC33"/>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33CC33"/>
              </a:solidFill>
              <a:effectLst/>
              <a:latin typeface="Arial" panose="020B0604020202020204" pitchFamily="34" charset="0"/>
              <a:ea typeface="幼圆" panose="02010509060101010101" pitchFamily="49" charset="-122"/>
            </a:endParaRPr>
          </a:p>
        </p:txBody>
      </p:sp>
      <p:pic>
        <p:nvPicPr>
          <p:cNvPr id="3" name="图片 2">
            <a:extLst>
              <a:ext uri="{FF2B5EF4-FFF2-40B4-BE49-F238E27FC236}">
                <a16:creationId xmlns:a16="http://schemas.microsoft.com/office/drawing/2014/main" xmlns="" id="{8BB1BDBA-4A04-4AA7-91E2-E1291D96A3E7}"/>
              </a:ext>
            </a:extLst>
          </p:cNvPr>
          <p:cNvPicPr>
            <a:picLocks noChangeAspect="1"/>
          </p:cNvPicPr>
          <p:nvPr/>
        </p:nvPicPr>
        <p:blipFill>
          <a:blip r:embed="rId3"/>
          <a:stretch>
            <a:fillRect/>
          </a:stretch>
        </p:blipFill>
        <p:spPr>
          <a:xfrm>
            <a:off x="1259632" y="1556792"/>
            <a:ext cx="6696743" cy="3600400"/>
          </a:xfrm>
          <a:prstGeom prst="rect">
            <a:avLst/>
          </a:prstGeom>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商品期货合约概览</a:t>
            </a:r>
          </a:p>
        </p:txBody>
      </p:sp>
      <p:sp>
        <p:nvSpPr>
          <p:cNvPr id="4" name="文本框 3"/>
          <p:cNvSpPr txBox="1"/>
          <p:nvPr/>
        </p:nvSpPr>
        <p:spPr bwMode="auto">
          <a:xfrm>
            <a:off x="827584" y="5157192"/>
            <a:ext cx="8231187" cy="1015663"/>
          </a:xfrm>
          <a:prstGeom prst="rect">
            <a:avLst/>
          </a:prstGeom>
          <a:noFill/>
          <a:ln w="9525">
            <a:noFill/>
            <a:miter lim="800000"/>
          </a:ln>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rPr>
              <a:t>燃油供给端持续收缩带动燃油期货合约上涨。</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OPEC</a:t>
            </a:r>
            <a:r>
              <a:rPr lang="zh-CN" altLang="en-US" dirty="0">
                <a:latin typeface="微软雅黑" panose="020B0503020204020204" pitchFamily="34" charset="-122"/>
                <a:ea typeface="微软雅黑" panose="020B0503020204020204" pitchFamily="34" charset="-122"/>
              </a:rPr>
              <a:t>产量</a:t>
            </a:r>
            <a:r>
              <a:rPr lang="en-US" altLang="zh-CN" dirty="0">
                <a:latin typeface="微软雅黑" panose="020B0503020204020204" pitchFamily="34" charset="-122"/>
                <a:ea typeface="微软雅黑" panose="020B0503020204020204" pitchFamily="34" charset="-122"/>
              </a:rPr>
              <a:t>2942</a:t>
            </a:r>
            <a:r>
              <a:rPr lang="zh-CN" altLang="en-US" dirty="0">
                <a:latin typeface="微软雅黑" panose="020B0503020204020204" pitchFamily="34" charset="-122"/>
                <a:ea typeface="微软雅黑" panose="020B0503020204020204" pitchFamily="34" charset="-122"/>
              </a:rPr>
              <a:t>万桶</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日，较</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月继续下跌，为</a:t>
            </a:r>
            <a:r>
              <a:rPr lang="en-US" altLang="zh-CN" dirty="0">
                <a:latin typeface="微软雅黑" panose="020B0503020204020204" pitchFamily="34" charset="-122"/>
                <a:ea typeface="微软雅黑" panose="020B0503020204020204" pitchFamily="34" charset="-122"/>
              </a:rPr>
              <a:t>2011</a:t>
            </a:r>
            <a:r>
              <a:rPr lang="zh-CN" altLang="en-US" dirty="0">
                <a:latin typeface="微软雅黑" panose="020B0503020204020204" pitchFamily="34" charset="-122"/>
                <a:ea typeface="微软雅黑" panose="020B0503020204020204" pitchFamily="34" charset="-122"/>
              </a:rPr>
              <a:t>年以来最低值；同时，伊朗原油出口降至</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万桶</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日。此外，美国商业原油库存连续</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周下降，需求端有所上升。</a:t>
            </a:r>
            <a:endParaRPr b="1"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1D827C2E-DC9D-4342-9EB9-DA6E9ABBDE4F}"/>
              </a:ext>
            </a:extLst>
          </p:cNvPr>
          <p:cNvPicPr>
            <a:picLocks noChangeAspect="1"/>
          </p:cNvPicPr>
          <p:nvPr/>
        </p:nvPicPr>
        <p:blipFill>
          <a:blip r:embed="rId3"/>
          <a:stretch>
            <a:fillRect/>
          </a:stretch>
        </p:blipFill>
        <p:spPr>
          <a:xfrm>
            <a:off x="1043608" y="1196752"/>
            <a:ext cx="7056784" cy="3841731"/>
          </a:xfrm>
          <a:prstGeom prst="rect">
            <a:avLst/>
          </a:prstGeom>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dirty="0">
                <a:solidFill>
                  <a:srgbClr val="000066"/>
                </a:solidFill>
                <a:latin typeface="Microsoft YaHei UI" panose="020B0503020204020204" pitchFamily="34" charset="-122"/>
                <a:ea typeface="Microsoft YaHei UI" panose="020B0503020204020204" pitchFamily="34" charset="-122"/>
              </a:rPr>
              <a:t>本月两市市值前十</a:t>
            </a:r>
          </a:p>
        </p:txBody>
      </p:sp>
      <p:graphicFrame>
        <p:nvGraphicFramePr>
          <p:cNvPr id="2" name="表格 1"/>
          <p:cNvGraphicFramePr/>
          <p:nvPr>
            <p:extLst>
              <p:ext uri="{D42A27DB-BD31-4B8C-83A1-F6EECF244321}">
                <p14:modId xmlns:p14="http://schemas.microsoft.com/office/powerpoint/2010/main" xmlns="" val="2726063885"/>
              </p:ext>
            </p:extLst>
          </p:nvPr>
        </p:nvGraphicFramePr>
        <p:xfrm>
          <a:off x="635" y="893445"/>
          <a:ext cx="9133840" cy="5574030"/>
        </p:xfrm>
        <a:graphic>
          <a:graphicData uri="http://schemas.openxmlformats.org/drawingml/2006/table">
            <a:tbl>
              <a:tblPr firstRow="1" bandRow="1">
                <a:tableStyleId>{5C22544A-7EE6-4342-B048-85BDC9FD1C3A}</a:tableStyleId>
              </a:tblPr>
              <a:tblGrid>
                <a:gridCol w="1767205">
                  <a:extLst>
                    <a:ext uri="{9D8B030D-6E8A-4147-A177-3AD203B41FA5}">
                      <a16:colId xmlns:a16="http://schemas.microsoft.com/office/drawing/2014/main" xmlns="" val="20000"/>
                    </a:ext>
                  </a:extLst>
                </a:gridCol>
                <a:gridCol w="2684780">
                  <a:extLst>
                    <a:ext uri="{9D8B030D-6E8A-4147-A177-3AD203B41FA5}">
                      <a16:colId xmlns:a16="http://schemas.microsoft.com/office/drawing/2014/main" xmlns="" val="20001"/>
                    </a:ext>
                  </a:extLst>
                </a:gridCol>
                <a:gridCol w="1735455">
                  <a:extLst>
                    <a:ext uri="{9D8B030D-6E8A-4147-A177-3AD203B41FA5}">
                      <a16:colId xmlns:a16="http://schemas.microsoft.com/office/drawing/2014/main" xmlns="" val="20002"/>
                    </a:ext>
                  </a:extLst>
                </a:gridCol>
                <a:gridCol w="2946400">
                  <a:extLst>
                    <a:ext uri="{9D8B030D-6E8A-4147-A177-3AD203B41FA5}">
                      <a16:colId xmlns:a16="http://schemas.microsoft.com/office/drawing/2014/main" xmlns="" val="20003"/>
                    </a:ext>
                  </a:extLst>
                </a:gridCol>
              </a:tblGrid>
              <a:tr h="506730">
                <a:tc>
                  <a:txBody>
                    <a:bodyPr/>
                    <a:lstStyle/>
                    <a:p>
                      <a:pPr marL="0" indent="0" algn="ctr" defTabSz="914400" rtl="0" eaLnBrk="1" latinLnBrk="0" hangingPunct="1">
                        <a:lnSpc>
                          <a:spcPct val="120000"/>
                        </a:lnSpc>
                        <a:buNone/>
                      </a:pPr>
                      <a:r>
                        <a:rPr lang="zh-CN" altLang="en-US" sz="2000" b="1" kern="1200" dirty="0">
                          <a:solidFill>
                            <a:srgbClr val="FFFFFF"/>
                          </a:solidFill>
                          <a:latin typeface="Microsoft YaHei UI" panose="020B0503020204020204" pitchFamily="34" charset="-122"/>
                          <a:ea typeface="Microsoft YaHei UI" panose="020B0503020204020204" pitchFamily="34" charset="-122"/>
                          <a:cs typeface="+mn-cs"/>
                        </a:rPr>
                        <a:t>沪市</a:t>
                      </a:r>
                    </a:p>
                  </a:txBody>
                  <a:tcPr marL="12700" marR="12700" marT="12700" anchor="ctr">
                    <a:lnL w="6350" cap="flat" cmpd="sng">
                      <a:solidFill>
                        <a:srgbClr val="9BC2E6"/>
                      </a:solidFill>
                      <a:prstDash val="solid"/>
                      <a:headEnd type="none" w="med" len="med"/>
                      <a:tailEnd type="none" w="med" len="med"/>
                    </a:lnL>
                    <a:lnR>
                      <a:noFill/>
                    </a:lnR>
                    <a:lnT w="6350" cap="flat" cmpd="sng">
                      <a:solidFill>
                        <a:srgbClr val="9BC2E6"/>
                      </a:solidFill>
                      <a:prstDash val="solid"/>
                      <a:headEnd type="none" w="med" len="med"/>
                      <a:tailEnd type="none" w="med" len="med"/>
                    </a:lnT>
                    <a:lnB w="6350" cap="flat" cmpd="sng" algn="ctr">
                      <a:solidFill>
                        <a:srgbClr val="9BC2E6"/>
                      </a:solidFill>
                      <a:prstDash val="solid"/>
                      <a:round/>
                      <a:headEnd type="none" w="med" len="med"/>
                      <a:tailEnd type="none" w="med" len="med"/>
                    </a:lnB>
                    <a:lnTlToBr>
                      <a:noFill/>
                    </a:lnTlToBr>
                    <a:lnBlToTr>
                      <a:noFill/>
                    </a:lnBlToTr>
                    <a:solidFill>
                      <a:srgbClr val="5B9BD5"/>
                    </a:solidFill>
                  </a:tcPr>
                </a:tc>
                <a:tc>
                  <a:txBody>
                    <a:bodyPr/>
                    <a:lstStyle/>
                    <a:p>
                      <a:pPr marL="0" indent="0" algn="ctr" defTabSz="914400" rtl="0" eaLnBrk="1" latinLnBrk="0" hangingPunct="1">
                        <a:lnSpc>
                          <a:spcPct val="120000"/>
                        </a:lnSpc>
                        <a:buNone/>
                      </a:pPr>
                      <a:r>
                        <a:rPr lang="zh-CN" altLang="en-US" sz="2000" b="1" kern="1200" dirty="0">
                          <a:solidFill>
                            <a:srgbClr val="FFFFFF"/>
                          </a:solidFill>
                          <a:latin typeface="Microsoft YaHei UI" panose="020B0503020204020204" pitchFamily="34" charset="-122"/>
                          <a:ea typeface="Microsoft YaHei UI" panose="020B0503020204020204" pitchFamily="34" charset="-122"/>
                          <a:cs typeface="+mn-cs"/>
                        </a:rPr>
                        <a:t>市值（亿元）</a:t>
                      </a:r>
                    </a:p>
                  </a:txBody>
                  <a:tcPr marL="12700" marR="12700" marT="12700" anchor="ctr">
                    <a:lnL>
                      <a:noFill/>
                    </a:lnL>
                    <a:lnR>
                      <a:noFill/>
                    </a:lnR>
                    <a:lnT w="6350" cap="flat" cmpd="sng">
                      <a:solidFill>
                        <a:srgbClr val="9BC2E6"/>
                      </a:solidFill>
                      <a:prstDash val="solid"/>
                      <a:headEnd type="none" w="med" len="med"/>
                      <a:tailEnd type="none" w="med" len="med"/>
                    </a:lnT>
                    <a:lnB w="6350" cap="flat" cmpd="sng" algn="ctr">
                      <a:solidFill>
                        <a:srgbClr val="9BC2E6"/>
                      </a:solidFill>
                      <a:prstDash val="solid"/>
                      <a:round/>
                      <a:headEnd type="none" w="med" len="med"/>
                      <a:tailEnd type="none" w="med" len="med"/>
                    </a:lnB>
                    <a:lnTlToBr>
                      <a:noFill/>
                    </a:lnTlToBr>
                    <a:lnBlToTr>
                      <a:noFill/>
                    </a:lnBlToTr>
                    <a:solidFill>
                      <a:srgbClr val="5B9BD5"/>
                    </a:solidFill>
                  </a:tcPr>
                </a:tc>
                <a:tc>
                  <a:txBody>
                    <a:bodyPr/>
                    <a:lstStyle/>
                    <a:p>
                      <a:pPr marL="0" indent="0" algn="ctr" defTabSz="914400" rtl="0" eaLnBrk="1" latinLnBrk="0" hangingPunct="1">
                        <a:lnSpc>
                          <a:spcPct val="120000"/>
                        </a:lnSpc>
                        <a:buNone/>
                      </a:pPr>
                      <a:r>
                        <a:rPr lang="zh-CN" altLang="en-US" sz="2000" b="1" kern="1200" dirty="0">
                          <a:solidFill>
                            <a:srgbClr val="FFFFFF"/>
                          </a:solidFill>
                          <a:latin typeface="Microsoft YaHei UI" panose="020B0503020204020204" pitchFamily="34" charset="-122"/>
                          <a:ea typeface="Microsoft YaHei UI" panose="020B0503020204020204" pitchFamily="34" charset="-122"/>
                          <a:cs typeface="+mn-cs"/>
                        </a:rPr>
                        <a:t>深市</a:t>
                      </a:r>
                    </a:p>
                  </a:txBody>
                  <a:tcPr marL="12700" marR="12700" marT="12700" anchor="ctr">
                    <a:lnL>
                      <a:noFill/>
                    </a:lnL>
                    <a:lnR>
                      <a:noFill/>
                    </a:lnR>
                    <a:lnT w="6350" cap="flat" cmpd="sng">
                      <a:solidFill>
                        <a:srgbClr val="9BC2E6"/>
                      </a:solidFill>
                      <a:prstDash val="solid"/>
                      <a:headEnd type="none" w="med" len="med"/>
                      <a:tailEnd type="none" w="med" len="med"/>
                    </a:lnT>
                    <a:lnB w="6350" cap="flat" cmpd="sng" algn="ctr">
                      <a:solidFill>
                        <a:srgbClr val="9BC2E6"/>
                      </a:solidFill>
                      <a:prstDash val="solid"/>
                      <a:round/>
                      <a:headEnd type="none" w="med" len="med"/>
                      <a:tailEnd type="none" w="med" len="med"/>
                    </a:lnB>
                    <a:lnTlToBr>
                      <a:noFill/>
                    </a:lnTlToBr>
                    <a:lnBlToTr>
                      <a:noFill/>
                    </a:lnBlToTr>
                    <a:solidFill>
                      <a:srgbClr val="5B9BD5"/>
                    </a:solidFill>
                  </a:tcPr>
                </a:tc>
                <a:tc>
                  <a:txBody>
                    <a:bodyPr/>
                    <a:lstStyle/>
                    <a:p>
                      <a:pPr marL="0" indent="0" algn="ctr" defTabSz="914400" rtl="0" eaLnBrk="1" latinLnBrk="0" hangingPunct="1">
                        <a:lnSpc>
                          <a:spcPct val="120000"/>
                        </a:lnSpc>
                        <a:buNone/>
                      </a:pPr>
                      <a:r>
                        <a:rPr lang="zh-CN" altLang="en-US" sz="2000" b="1" kern="1200" dirty="0">
                          <a:solidFill>
                            <a:srgbClr val="FFFFFF"/>
                          </a:solidFill>
                          <a:latin typeface="Microsoft YaHei UI" panose="020B0503020204020204" pitchFamily="34" charset="-122"/>
                          <a:ea typeface="Microsoft YaHei UI" panose="020B0503020204020204" pitchFamily="34" charset="-122"/>
                          <a:cs typeface="+mn-cs"/>
                        </a:rPr>
                        <a:t>市值（亿元）</a:t>
                      </a:r>
                    </a:p>
                  </a:txBody>
                  <a:tcPr marL="12700" marR="12700" marT="12700" anchor="ctr">
                    <a:lnL>
                      <a:noFill/>
                    </a:lnL>
                    <a:lnR w="6350" cap="flat" cmpd="sng">
                      <a:solidFill>
                        <a:srgbClr val="9BC2E6"/>
                      </a:solidFill>
                      <a:prstDash val="solid"/>
                      <a:headEnd type="none" w="med" len="med"/>
                      <a:tailEnd type="none" w="med" len="med"/>
                    </a:lnR>
                    <a:lnT w="6350" cap="flat" cmpd="sng">
                      <a:solidFill>
                        <a:srgbClr val="9BC2E6"/>
                      </a:solidFill>
                      <a:prstDash val="solid"/>
                      <a:headEnd type="none" w="med" len="med"/>
                      <a:tailEnd type="none" w="med" len="med"/>
                    </a:lnT>
                    <a:lnB w="6350" cap="flat" cmpd="sng" algn="ctr">
                      <a:solidFill>
                        <a:srgbClr val="9BC2E6"/>
                      </a:solidFill>
                      <a:prstDash val="solid"/>
                      <a:round/>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506730">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工商银行</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20,101.31</a:t>
                      </a:r>
                    </a:p>
                  </a:txBody>
                  <a:tcPr marL="0" marR="0" marT="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五粮液</a:t>
                      </a:r>
                    </a:p>
                  </a:txBody>
                  <a:tcPr marL="0" marR="0" marT="0" marB="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4,685.49</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1"/>
                  </a:ext>
                </a:extLst>
              </a:tr>
              <a:tr h="506730">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建设银行</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18,425.81</a:t>
                      </a:r>
                    </a:p>
                  </a:txBody>
                  <a:tcPr marL="0" marR="0" marT="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美的集团</a:t>
                      </a:r>
                    </a:p>
                  </a:txBody>
                  <a:tcPr marL="0" marR="0" marT="0" marB="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3,795.58</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06730">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中国平安</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16,103.06</a:t>
                      </a:r>
                    </a:p>
                  </a:txBody>
                  <a:tcPr marL="0" marR="0" marT="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格力电器</a:t>
                      </a:r>
                    </a:p>
                  </a:txBody>
                  <a:tcPr marL="0" marR="0" marT="0" marB="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3,314.07</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3"/>
                  </a:ext>
                </a:extLst>
              </a:tr>
              <a:tr h="506730">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农业银行</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12,599.39</a:t>
                      </a:r>
                    </a:p>
                  </a:txBody>
                  <a:tcPr marL="0" marR="0" marT="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万科</a:t>
                      </a:r>
                      <a:r>
                        <a:rPr lang="en-US" sz="1800" b="1" kern="1200" dirty="0">
                          <a:solidFill>
                            <a:srgbClr val="000000"/>
                          </a:solidFill>
                          <a:latin typeface="Microsoft YaHei UI" panose="020B0503020204020204" pitchFamily="34" charset="-122"/>
                          <a:ea typeface="Microsoft YaHei UI" panose="020B0503020204020204" pitchFamily="34" charset="-122"/>
                          <a:cs typeface="+mn-cs"/>
                        </a:rPr>
                        <a:t>A</a:t>
                      </a:r>
                    </a:p>
                  </a:txBody>
                  <a:tcPr marL="0" marR="0" marT="0" marB="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3,250.50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06730">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贵州茅台</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12,217.78</a:t>
                      </a:r>
                    </a:p>
                  </a:txBody>
                  <a:tcPr marL="0" marR="0" marT="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海康威视</a:t>
                      </a:r>
                    </a:p>
                  </a:txBody>
                  <a:tcPr marL="0" marR="0" marT="0" marB="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2,885.71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5"/>
                  </a:ext>
                </a:extLst>
              </a:tr>
              <a:tr h="506730">
                <a:tc>
                  <a:txBody>
                    <a:bodyPr/>
                    <a:lstStyle/>
                    <a:p>
                      <a:pPr marL="0" indent="0" algn="ctr" defTabSz="914400" rtl="0" eaLnBrk="1" fontAlgn="b" latinLnBrk="0" hangingPunct="1">
                        <a:lnSpc>
                          <a:spcPct val="11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中国石油</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11,914.67</a:t>
                      </a:r>
                    </a:p>
                  </a:txBody>
                  <a:tcPr marL="0" marR="0" marT="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平安银行</a:t>
                      </a:r>
                    </a:p>
                  </a:txBody>
                  <a:tcPr marL="0" marR="0" marT="0" marB="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2,426.18</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06730">
                <a:tc>
                  <a:txBody>
                    <a:bodyPr/>
                    <a:lstStyle/>
                    <a:p>
                      <a:pPr marL="0" indent="0" algn="ctr" defTabSz="914400" rtl="0" eaLnBrk="1" fontAlgn="b" latinLnBrk="0" hangingPunct="1">
                        <a:lnSpc>
                          <a:spcPct val="11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中国银行</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10,921.79</a:t>
                      </a:r>
                    </a:p>
                  </a:txBody>
                  <a:tcPr marL="0" marR="0" marT="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温氏股份</a:t>
                      </a:r>
                    </a:p>
                  </a:txBody>
                  <a:tcPr marL="0" marR="0" marT="0" marB="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2,150.229</a:t>
                      </a: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（上）</a:t>
                      </a:r>
                      <a:endParaRPr lang="en-US" sz="1800" b="1" kern="1200" dirty="0">
                        <a:solidFill>
                          <a:srgbClr val="000000"/>
                        </a:solidFill>
                        <a:latin typeface="Microsoft YaHei UI" panose="020B0503020204020204" pitchFamily="34" charset="-122"/>
                        <a:ea typeface="Microsoft YaHei UI" panose="020B0503020204020204" pitchFamily="34" charset="-122"/>
                        <a:cs typeface="+mn-cs"/>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7"/>
                  </a:ext>
                </a:extLst>
              </a:tr>
              <a:tr h="506730">
                <a:tc>
                  <a:txBody>
                    <a:bodyPr/>
                    <a:lstStyle/>
                    <a:p>
                      <a:pPr marL="0" indent="0" algn="ctr" defTabSz="914400" rtl="0" eaLnBrk="1" fontAlgn="b" latinLnBrk="0" hangingPunct="1">
                        <a:lnSpc>
                          <a:spcPct val="11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招商银行</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9,220.38</a:t>
                      </a:r>
                    </a:p>
                  </a:txBody>
                  <a:tcPr marL="0" marR="0" marT="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迈瑞医疗</a:t>
                      </a:r>
                    </a:p>
                  </a:txBody>
                  <a:tcPr marL="0" marR="0" marT="0" marB="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1,931.73</a:t>
                      </a: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（下）</a:t>
                      </a:r>
                      <a:endParaRPr lang="en-US" sz="1800" b="1" kern="1200" dirty="0">
                        <a:solidFill>
                          <a:srgbClr val="000000"/>
                        </a:solidFill>
                        <a:latin typeface="Microsoft YaHei UI" panose="020B0503020204020204" pitchFamily="34" charset="-122"/>
                        <a:ea typeface="Microsoft YaHei UI" panose="020B0503020204020204" pitchFamily="34" charset="-122"/>
                        <a:cs typeface="+mn-cs"/>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506730">
                <a:tc>
                  <a:txBody>
                    <a:bodyPr/>
                    <a:lstStyle/>
                    <a:p>
                      <a:pPr marL="0" indent="0" algn="ctr" defTabSz="914400" rtl="0" eaLnBrk="1" fontAlgn="b" latinLnBrk="0" hangingPunct="1">
                        <a:lnSpc>
                          <a:spcPct val="11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中国人寿</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8,391.79</a:t>
                      </a:r>
                    </a:p>
                  </a:txBody>
                  <a:tcPr marL="0" marR="0" marT="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洋河股份</a:t>
                      </a:r>
                    </a:p>
                  </a:txBody>
                  <a:tcPr marL="0" marR="0" marT="0" marB="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1,755.79</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9"/>
                  </a:ext>
                </a:extLst>
              </a:tr>
              <a:tr h="506730">
                <a:tc>
                  <a:txBody>
                    <a:bodyPr/>
                    <a:lstStyle/>
                    <a:p>
                      <a:pPr marL="0" indent="0" algn="ctr" defTabSz="914400" rtl="0" eaLnBrk="1" fontAlgn="b" latinLnBrk="0" hangingPunct="1">
                        <a:lnSpc>
                          <a:spcPct val="11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中国石化</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6,380.45</a:t>
                      </a:r>
                    </a:p>
                  </a:txBody>
                  <a:tcPr marL="0" marR="0" marT="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宁德时代</a:t>
                      </a:r>
                    </a:p>
                  </a:txBody>
                  <a:tcPr marL="0" marR="0" marT="0" marB="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1,667.78</a:t>
                      </a: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（上）</a:t>
                      </a:r>
                      <a:endParaRPr lang="en-US" sz="1800" b="1" kern="1200" dirty="0">
                        <a:solidFill>
                          <a:srgbClr val="000000"/>
                        </a:solidFill>
                        <a:latin typeface="Microsoft YaHei UI" panose="020B0503020204020204" pitchFamily="34" charset="-122"/>
                        <a:ea typeface="Microsoft YaHei UI" panose="020B0503020204020204" pitchFamily="34" charset="-122"/>
                        <a:cs typeface="+mn-cs"/>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dirty="0">
                <a:solidFill>
                  <a:srgbClr val="000066"/>
                </a:solidFill>
                <a:latin typeface="Microsoft YaHei UI" panose="020B0503020204020204" pitchFamily="34" charset="-122"/>
                <a:ea typeface="Microsoft YaHei UI" panose="020B0503020204020204" pitchFamily="34" charset="-122"/>
              </a:rPr>
              <a:t>本月涨幅居前个股</a:t>
            </a:r>
            <a:r>
              <a:rPr lang="en-US" altLang="zh-CN" sz="2400" dirty="0">
                <a:solidFill>
                  <a:srgbClr val="000066"/>
                </a:solidFill>
                <a:latin typeface="Microsoft YaHei UI" panose="020B0503020204020204" pitchFamily="34" charset="-122"/>
                <a:ea typeface="Microsoft YaHei UI" panose="020B0503020204020204" pitchFamily="34" charset="-122"/>
              </a:rPr>
              <a:t>(</a:t>
            </a:r>
            <a:r>
              <a:rPr lang="zh-CN" altLang="zh-CN" sz="2400" dirty="0">
                <a:solidFill>
                  <a:srgbClr val="000066"/>
                </a:solidFill>
                <a:latin typeface="Microsoft YaHei UI" panose="020B0503020204020204" pitchFamily="34" charset="-122"/>
                <a:ea typeface="Microsoft YaHei UI" panose="020B0503020204020204" pitchFamily="34" charset="-122"/>
              </a:rPr>
              <a:t>去除发行不足一年新股</a:t>
            </a:r>
            <a:r>
              <a:rPr lang="en-US" altLang="zh-CN" sz="2400" dirty="0">
                <a:solidFill>
                  <a:srgbClr val="000066"/>
                </a:solidFill>
                <a:latin typeface="Microsoft YaHei UI" panose="020B0503020204020204" pitchFamily="34" charset="-122"/>
                <a:ea typeface="Microsoft YaHei UI" panose="020B0503020204020204" pitchFamily="34" charset="-122"/>
              </a:rPr>
              <a:t>)</a:t>
            </a:r>
          </a:p>
        </p:txBody>
      </p:sp>
      <p:graphicFrame>
        <p:nvGraphicFramePr>
          <p:cNvPr id="5" name="表格 4"/>
          <p:cNvGraphicFramePr/>
          <p:nvPr>
            <p:extLst>
              <p:ext uri="{D42A27DB-BD31-4B8C-83A1-F6EECF244321}">
                <p14:modId xmlns:p14="http://schemas.microsoft.com/office/powerpoint/2010/main" xmlns="" val="3041242456"/>
              </p:ext>
            </p:extLst>
          </p:nvPr>
        </p:nvGraphicFramePr>
        <p:xfrm>
          <a:off x="0" y="908719"/>
          <a:ext cx="9160192" cy="5616625"/>
        </p:xfrm>
        <a:graphic>
          <a:graphicData uri="http://schemas.openxmlformats.org/drawingml/2006/table">
            <a:tbl>
              <a:tblPr firstRow="1" bandRow="1">
                <a:tableStyleId>{5C22544A-7EE6-4342-B048-85BDC9FD1C3A}</a:tableStyleId>
              </a:tblPr>
              <a:tblGrid>
                <a:gridCol w="1719262">
                  <a:extLst>
                    <a:ext uri="{9D8B030D-6E8A-4147-A177-3AD203B41FA5}">
                      <a16:colId xmlns:a16="http://schemas.microsoft.com/office/drawing/2014/main" xmlns="" val="20000"/>
                    </a:ext>
                  </a:extLst>
                </a:gridCol>
                <a:gridCol w="1277620">
                  <a:extLst>
                    <a:ext uri="{9D8B030D-6E8A-4147-A177-3AD203B41FA5}">
                      <a16:colId xmlns:a16="http://schemas.microsoft.com/office/drawing/2014/main" xmlns="" val="20001"/>
                    </a:ext>
                  </a:extLst>
                </a:gridCol>
                <a:gridCol w="1737360">
                  <a:extLst>
                    <a:ext uri="{9D8B030D-6E8A-4147-A177-3AD203B41FA5}">
                      <a16:colId xmlns:a16="http://schemas.microsoft.com/office/drawing/2014/main" xmlns="" val="20002"/>
                    </a:ext>
                  </a:extLst>
                </a:gridCol>
                <a:gridCol w="1606550">
                  <a:extLst>
                    <a:ext uri="{9D8B030D-6E8A-4147-A177-3AD203B41FA5}">
                      <a16:colId xmlns:a16="http://schemas.microsoft.com/office/drawing/2014/main" xmlns="" val="20003"/>
                    </a:ext>
                  </a:extLst>
                </a:gridCol>
                <a:gridCol w="2819400">
                  <a:extLst>
                    <a:ext uri="{9D8B030D-6E8A-4147-A177-3AD203B41FA5}">
                      <a16:colId xmlns:a16="http://schemas.microsoft.com/office/drawing/2014/main" xmlns="" val="20004"/>
                    </a:ext>
                  </a:extLst>
                </a:gridCol>
              </a:tblGrid>
              <a:tr h="632030">
                <a:tc>
                  <a:txBody>
                    <a:bodyPr/>
                    <a:lstStyle/>
                    <a:p>
                      <a:pPr marL="0" indent="0" algn="ctr" defTabSz="914400" rtl="0" eaLnBrk="1" latinLnBrk="0" hangingPunct="1">
                        <a:lnSpc>
                          <a:spcPct val="120000"/>
                        </a:lnSpc>
                        <a:buNone/>
                      </a:pPr>
                      <a:r>
                        <a:rPr lang="zh-CN" altLang="en-US" sz="2000" b="1" kern="1200" dirty="0">
                          <a:solidFill>
                            <a:srgbClr val="FFFFFF"/>
                          </a:solidFill>
                          <a:latin typeface="Microsoft YaHei UI" panose="020B0503020204020204" pitchFamily="34" charset="-122"/>
                          <a:ea typeface="Microsoft YaHei UI" panose="020B0503020204020204" pitchFamily="34" charset="-122"/>
                          <a:cs typeface="+mn-cs"/>
                        </a:rPr>
                        <a:t>证券代码</a:t>
                      </a:r>
                    </a:p>
                  </a:txBody>
                  <a:tcPr marL="12700" marR="12700" marT="12700" anchor="ctr">
                    <a:lnL w="6350" cap="flat" cmpd="sng">
                      <a:solidFill>
                        <a:srgbClr val="9BC2E6"/>
                      </a:solidFill>
                      <a:prstDash val="solid"/>
                      <a:headEnd type="none" w="med" len="med"/>
                      <a:tailEnd type="none" w="med" len="med"/>
                    </a:lnL>
                    <a:lnR>
                      <a:noFill/>
                    </a:lnR>
                    <a:lnT w="6350" cap="flat" cmpd="sng">
                      <a:solidFill>
                        <a:srgbClr val="9BC2E6"/>
                      </a:solidFill>
                      <a:prstDash val="solid"/>
                      <a:headEnd type="none" w="med" len="med"/>
                      <a:tailEnd type="none" w="med" len="med"/>
                    </a:lnT>
                    <a:lnB w="6350" cap="flat" cmpd="sng" algn="ctr">
                      <a:solidFill>
                        <a:srgbClr val="9BC2E6"/>
                      </a:solidFill>
                      <a:prstDash val="solid"/>
                      <a:round/>
                      <a:headEnd type="none" w="med" len="med"/>
                      <a:tailEnd type="none" w="med" len="med"/>
                    </a:lnB>
                    <a:lnTlToBr>
                      <a:noFill/>
                    </a:lnTlToBr>
                    <a:lnBlToTr>
                      <a:noFill/>
                    </a:lnBlToTr>
                    <a:solidFill>
                      <a:srgbClr val="5B9BD5"/>
                    </a:solidFill>
                  </a:tcPr>
                </a:tc>
                <a:tc>
                  <a:txBody>
                    <a:bodyPr/>
                    <a:lstStyle/>
                    <a:p>
                      <a:pPr marL="0" indent="0" algn="ctr" defTabSz="914400" rtl="0" eaLnBrk="1" latinLnBrk="0" hangingPunct="1">
                        <a:lnSpc>
                          <a:spcPct val="120000"/>
                        </a:lnSpc>
                        <a:buNone/>
                      </a:pPr>
                      <a:r>
                        <a:rPr lang="zh-CN" altLang="en-US" sz="2000" b="1" kern="1200" dirty="0">
                          <a:solidFill>
                            <a:srgbClr val="FFFFFF"/>
                          </a:solidFill>
                          <a:latin typeface="Microsoft YaHei UI" panose="020B0503020204020204" pitchFamily="34" charset="-122"/>
                          <a:ea typeface="Microsoft YaHei UI" panose="020B0503020204020204" pitchFamily="34" charset="-122"/>
                          <a:cs typeface="+mn-cs"/>
                        </a:rPr>
                        <a:t>证券简称</a:t>
                      </a:r>
                    </a:p>
                  </a:txBody>
                  <a:tcPr marL="12700" marR="12700" marT="12700" anchor="ctr">
                    <a:lnL>
                      <a:noFill/>
                    </a:lnL>
                    <a:lnR>
                      <a:noFill/>
                    </a:lnR>
                    <a:lnT w="6350" cap="flat" cmpd="sng">
                      <a:solidFill>
                        <a:srgbClr val="9BC2E6"/>
                      </a:solidFill>
                      <a:prstDash val="solid"/>
                      <a:headEnd type="none" w="med" len="med"/>
                      <a:tailEnd type="none" w="med" len="med"/>
                    </a:lnT>
                    <a:lnB w="6350" cap="flat" cmpd="sng" algn="ctr">
                      <a:solidFill>
                        <a:srgbClr val="9BC2E6"/>
                      </a:solidFill>
                      <a:prstDash val="solid"/>
                      <a:round/>
                      <a:headEnd type="none" w="med" len="med"/>
                      <a:tailEnd type="none" w="med" len="med"/>
                    </a:lnB>
                    <a:lnTlToBr>
                      <a:noFill/>
                    </a:lnTlToBr>
                    <a:lnBlToTr>
                      <a:noFill/>
                    </a:lnBlToTr>
                    <a:solidFill>
                      <a:srgbClr val="5B9BD5"/>
                    </a:solidFill>
                  </a:tcPr>
                </a:tc>
                <a:tc>
                  <a:txBody>
                    <a:bodyPr/>
                    <a:lstStyle/>
                    <a:p>
                      <a:pPr marL="0" indent="0" algn="ctr" defTabSz="914400" rtl="0" eaLnBrk="1" latinLnBrk="0" hangingPunct="1">
                        <a:lnSpc>
                          <a:spcPct val="120000"/>
                        </a:lnSpc>
                        <a:buNone/>
                      </a:pPr>
                      <a:r>
                        <a:rPr lang="zh-CN" altLang="en-US" sz="2000" b="1" kern="1200" dirty="0">
                          <a:solidFill>
                            <a:srgbClr val="FFFFFF"/>
                          </a:solidFill>
                          <a:latin typeface="Microsoft YaHei UI" panose="020B0503020204020204" pitchFamily="34" charset="-122"/>
                          <a:ea typeface="Microsoft YaHei UI" panose="020B0503020204020204" pitchFamily="34" charset="-122"/>
                          <a:cs typeface="+mn-cs"/>
                        </a:rPr>
                        <a:t>总市值（亿元）</a:t>
                      </a:r>
                    </a:p>
                  </a:txBody>
                  <a:tcPr marL="12700" marR="12700" marT="12700" anchor="ctr">
                    <a:lnL>
                      <a:noFill/>
                    </a:lnL>
                    <a:lnR>
                      <a:noFill/>
                    </a:lnR>
                    <a:lnT w="6350" cap="flat" cmpd="sng">
                      <a:solidFill>
                        <a:srgbClr val="9BC2E6"/>
                      </a:solidFill>
                      <a:prstDash val="solid"/>
                      <a:headEnd type="none" w="med" len="med"/>
                      <a:tailEnd type="none" w="med" len="med"/>
                    </a:lnT>
                    <a:lnB w="6350" cap="flat" cmpd="sng" algn="ctr">
                      <a:solidFill>
                        <a:srgbClr val="9BC2E6"/>
                      </a:solidFill>
                      <a:prstDash val="solid"/>
                      <a:round/>
                      <a:headEnd type="none" w="med" len="med"/>
                      <a:tailEnd type="none" w="med" len="med"/>
                    </a:lnB>
                    <a:lnTlToBr>
                      <a:noFill/>
                    </a:lnTlToBr>
                    <a:lnBlToTr>
                      <a:noFill/>
                    </a:lnBlToTr>
                    <a:solidFill>
                      <a:srgbClr val="5B9BD5"/>
                    </a:solidFill>
                  </a:tcPr>
                </a:tc>
                <a:tc>
                  <a:txBody>
                    <a:bodyPr/>
                    <a:lstStyle/>
                    <a:p>
                      <a:pPr marL="0" indent="0" algn="ctr" defTabSz="914400" rtl="0" eaLnBrk="1" latinLnBrk="0" hangingPunct="1">
                        <a:lnSpc>
                          <a:spcPct val="120000"/>
                        </a:lnSpc>
                        <a:buNone/>
                      </a:pPr>
                      <a:r>
                        <a:rPr lang="zh-CN" altLang="en-US" sz="2000" b="1" kern="1200" dirty="0">
                          <a:solidFill>
                            <a:srgbClr val="FFFFFF"/>
                          </a:solidFill>
                          <a:latin typeface="Microsoft YaHei UI" panose="020B0503020204020204" pitchFamily="34" charset="-122"/>
                          <a:ea typeface="Microsoft YaHei UI" panose="020B0503020204020204" pitchFamily="34" charset="-122"/>
                          <a:cs typeface="+mn-cs"/>
                        </a:rPr>
                        <a:t>月涨幅</a:t>
                      </a:r>
                    </a:p>
                  </a:txBody>
                  <a:tcPr marL="12700" marR="12700" marT="12700" anchor="ctr">
                    <a:lnL>
                      <a:noFill/>
                    </a:lnL>
                    <a:lnR>
                      <a:noFill/>
                    </a:lnR>
                    <a:lnT w="6350" cap="flat" cmpd="sng">
                      <a:solidFill>
                        <a:srgbClr val="9BC2E6"/>
                      </a:solidFill>
                      <a:prstDash val="solid"/>
                      <a:headEnd type="none" w="med" len="med"/>
                      <a:tailEnd type="none" w="med" len="med"/>
                    </a:lnT>
                    <a:lnB w="6350" cap="flat" cmpd="sng" algn="ctr">
                      <a:solidFill>
                        <a:srgbClr val="9BC2E6"/>
                      </a:solidFill>
                      <a:prstDash val="solid"/>
                      <a:round/>
                      <a:headEnd type="none" w="med" len="med"/>
                      <a:tailEnd type="none" w="med" len="med"/>
                    </a:lnB>
                    <a:lnTlToBr>
                      <a:noFill/>
                    </a:lnTlToBr>
                    <a:lnBlToTr>
                      <a:noFill/>
                    </a:lnBlToTr>
                    <a:solidFill>
                      <a:srgbClr val="5B9BD5"/>
                    </a:solidFill>
                  </a:tcPr>
                </a:tc>
                <a:tc>
                  <a:txBody>
                    <a:bodyPr/>
                    <a:lstStyle/>
                    <a:p>
                      <a:pPr marL="0" indent="0" algn="ctr" defTabSz="914400" rtl="0" eaLnBrk="1" latinLnBrk="0" hangingPunct="1">
                        <a:lnSpc>
                          <a:spcPct val="120000"/>
                        </a:lnSpc>
                        <a:buNone/>
                      </a:pPr>
                      <a:r>
                        <a:rPr lang="zh-CN" altLang="en-US" sz="2000" b="1" kern="1200" dirty="0">
                          <a:solidFill>
                            <a:srgbClr val="FFFFFF"/>
                          </a:solidFill>
                          <a:latin typeface="Microsoft YaHei UI" panose="020B0503020204020204" pitchFamily="34" charset="-122"/>
                          <a:ea typeface="Microsoft YaHei UI" panose="020B0503020204020204" pitchFamily="34" charset="-122"/>
                          <a:cs typeface="+mn-cs"/>
                        </a:rPr>
                        <a:t>行业</a:t>
                      </a:r>
                    </a:p>
                  </a:txBody>
                  <a:tcPr marL="12700" marR="12700" marT="12700" anchor="ctr">
                    <a:lnL>
                      <a:noFill/>
                    </a:lnL>
                    <a:lnR w="6350" cap="flat" cmpd="sng">
                      <a:solidFill>
                        <a:srgbClr val="9BC2E6"/>
                      </a:solidFill>
                      <a:prstDash val="solid"/>
                      <a:headEnd type="none" w="med" len="med"/>
                      <a:tailEnd type="none" w="med" len="med"/>
                    </a:lnR>
                    <a:lnT w="6350" cap="flat" cmpd="sng">
                      <a:solidFill>
                        <a:srgbClr val="9BC2E6"/>
                      </a:solidFill>
                      <a:prstDash val="solid"/>
                      <a:headEnd type="none" w="med" len="med"/>
                      <a:tailEnd type="none" w="med" len="med"/>
                    </a:lnT>
                    <a:lnB w="6350" cap="flat" cmpd="sng" algn="ctr">
                      <a:solidFill>
                        <a:srgbClr val="9BC2E6"/>
                      </a:solidFill>
                      <a:prstDash val="solid"/>
                      <a:round/>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497692">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300417.SZ</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南华仪器</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35.6102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109.05</a:t>
                      </a:r>
                      <a:r>
                        <a:rPr lang="en-US" altLang="zh-CN" sz="1800" b="1" kern="1200" dirty="0">
                          <a:solidFill>
                            <a:srgbClr val="000000"/>
                          </a:solidFill>
                          <a:latin typeface="Microsoft YaHei UI" panose="020B0503020204020204" pitchFamily="34" charset="-122"/>
                          <a:ea typeface="Microsoft YaHei UI" panose="020B0503020204020204" pitchFamily="34" charset="-122"/>
                          <a:cs typeface="+mn-cs"/>
                        </a:rPr>
                        <a:t>%</a:t>
                      </a:r>
                      <a:endParaRPr lang="en-US" sz="1800" b="1" kern="1200" dirty="0">
                        <a:solidFill>
                          <a:srgbClr val="000000"/>
                        </a:solidFill>
                        <a:latin typeface="Microsoft YaHei UI" panose="020B0503020204020204" pitchFamily="34" charset="-122"/>
                        <a:ea typeface="Microsoft YaHei UI" panose="020B0503020204020204" pitchFamily="34" charset="-122"/>
                        <a:cs typeface="+mn-cs"/>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1"/>
                  </a:ext>
                </a:extLst>
              </a:tr>
              <a:tr h="498971">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002201.SZ</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九鼎新材</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46.2795</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105.61%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98332">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300585.SZ</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奥联电子</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34.1440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96.32%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3"/>
                  </a:ext>
                </a:extLst>
              </a:tr>
              <a:tr h="498971">
                <a:tc>
                  <a:txBody>
                    <a:bodyPr/>
                    <a:lstStyle/>
                    <a:p>
                      <a:pPr marL="0" indent="0" algn="ctr" defTabSz="914400" rtl="0" eaLnBrk="1" fontAlgn="b" latinLnBrk="0" hangingPunct="1">
                        <a:lnSpc>
                          <a:spcPct val="11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600848.SH</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上海临港</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684.4239</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96.32%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房地产业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97692">
                <a:tc>
                  <a:txBody>
                    <a:bodyPr/>
                    <a:lstStyle/>
                    <a:p>
                      <a:pPr marL="0" indent="0" algn="ctr" defTabSz="914400" rtl="0" eaLnBrk="1" fontAlgn="b" latinLnBrk="0" hangingPunct="1">
                        <a:lnSpc>
                          <a:spcPct val="11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300573.SZ</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兴齐眼药</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60.6273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45.79%</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5"/>
                  </a:ext>
                </a:extLst>
              </a:tr>
              <a:tr h="498971">
                <a:tc>
                  <a:txBody>
                    <a:bodyPr/>
                    <a:lstStyle/>
                    <a:p>
                      <a:pPr marL="0" indent="0" algn="ctr" defTabSz="914400" rtl="0" eaLnBrk="1" fontAlgn="b" latinLnBrk="0" hangingPunct="1">
                        <a:lnSpc>
                          <a:spcPct val="11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300661.SZ</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圣邦股份</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117.7743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45.53%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98332">
                <a:tc>
                  <a:txBody>
                    <a:bodyPr/>
                    <a:lstStyle/>
                    <a:p>
                      <a:pPr marL="0" indent="0" algn="ctr" defTabSz="914400" rtl="0" eaLnBrk="1" fontAlgn="b" latinLnBrk="0" hangingPunct="1">
                        <a:lnSpc>
                          <a:spcPct val="11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603978.SH</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深圳新星</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53.2000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44.63%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7"/>
                  </a:ext>
                </a:extLst>
              </a:tr>
              <a:tr h="498971">
                <a:tc>
                  <a:txBody>
                    <a:bodyPr/>
                    <a:lstStyle/>
                    <a:p>
                      <a:pPr marL="0" indent="0" algn="ctr" defTabSz="914400" rtl="0" eaLnBrk="1" fontAlgn="b" latinLnBrk="0" hangingPunct="1">
                        <a:lnSpc>
                          <a:spcPct val="11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603848.SH</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好太太</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84.5709</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44.35%</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97692">
                <a:tc>
                  <a:txBody>
                    <a:bodyPr/>
                    <a:lstStyle/>
                    <a:p>
                      <a:pPr marL="0" indent="0" algn="ctr" defTabSz="914400" rtl="0" eaLnBrk="1" fontAlgn="b" latinLnBrk="0" hangingPunct="1">
                        <a:lnSpc>
                          <a:spcPct val="11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300436.SZ</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广生堂</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52.1080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43.54%</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9"/>
                  </a:ext>
                </a:extLst>
              </a:tr>
              <a:tr h="498971">
                <a:tc>
                  <a:txBody>
                    <a:bodyPr/>
                    <a:lstStyle/>
                    <a:p>
                      <a:pPr marL="0" indent="0" algn="ctr" defTabSz="914400" rtl="0" eaLnBrk="1" fontAlgn="b" latinLnBrk="0" hangingPunct="1">
                        <a:lnSpc>
                          <a:spcPct val="11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300735.SZ</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光弘科技</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111.9512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42.15%</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b" latinLnBrk="0" hangingPunct="1">
                        <a:lnSpc>
                          <a:spcPct val="11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dirty="0">
                <a:solidFill>
                  <a:srgbClr val="000066"/>
                </a:solidFill>
                <a:latin typeface="Microsoft YaHei UI" panose="020B0503020204020204" pitchFamily="34" charset="-122"/>
                <a:ea typeface="Microsoft YaHei UI" panose="020B0503020204020204" pitchFamily="34" charset="-122"/>
              </a:rPr>
              <a:t>本月涨幅居前个股</a:t>
            </a:r>
            <a:r>
              <a:rPr lang="en-US" altLang="zh-CN" sz="2400" dirty="0">
                <a:solidFill>
                  <a:srgbClr val="000066"/>
                </a:solidFill>
                <a:latin typeface="Microsoft YaHei UI" panose="020B0503020204020204" pitchFamily="34" charset="-122"/>
                <a:ea typeface="Microsoft YaHei UI" panose="020B0503020204020204" pitchFamily="34" charset="-122"/>
              </a:rPr>
              <a:t>(</a:t>
            </a:r>
            <a:r>
              <a:rPr lang="zh-CN" altLang="zh-CN" sz="2400" dirty="0">
                <a:solidFill>
                  <a:srgbClr val="000066"/>
                </a:solidFill>
                <a:latin typeface="Microsoft YaHei UI" panose="020B0503020204020204" pitchFamily="34" charset="-122"/>
                <a:ea typeface="Microsoft YaHei UI" panose="020B0503020204020204" pitchFamily="34" charset="-122"/>
              </a:rPr>
              <a:t>去除发行不足一年新股</a:t>
            </a:r>
            <a:r>
              <a:rPr lang="en-US" altLang="zh-CN" sz="2400" dirty="0">
                <a:solidFill>
                  <a:srgbClr val="000066"/>
                </a:solidFill>
                <a:latin typeface="Microsoft YaHei UI" panose="020B0503020204020204" pitchFamily="34" charset="-122"/>
                <a:ea typeface="Microsoft YaHei UI" panose="020B0503020204020204" pitchFamily="34" charset="-122"/>
              </a:rPr>
              <a:t>)</a:t>
            </a:r>
          </a:p>
        </p:txBody>
      </p:sp>
      <p:sp>
        <p:nvSpPr>
          <p:cNvPr id="4" name="文本框 3"/>
          <p:cNvSpPr txBox="1"/>
          <p:nvPr/>
        </p:nvSpPr>
        <p:spPr>
          <a:xfrm>
            <a:off x="648335" y="982980"/>
            <a:ext cx="8038465" cy="5017014"/>
          </a:xfrm>
          <a:prstGeom prst="rect">
            <a:avLst/>
          </a:prstGeom>
          <a:noFill/>
          <a:ln w="9525">
            <a:noFill/>
            <a:miter lim="800000"/>
          </a:ln>
        </p:spPr>
        <p:txBody>
          <a:bodyPr wrap="square">
            <a:spAutoFit/>
          </a:bodyPr>
          <a:lstStyle/>
          <a:p>
            <a:pPr fontAlgn="b">
              <a:lnSpc>
                <a:spcPct val="200000"/>
              </a:lnSpc>
            </a:pPr>
            <a:r>
              <a:rPr lang="en-US" altLang="zh-CN" sz="2400" b="1" dirty="0">
                <a:solidFill>
                  <a:srgbClr val="000000"/>
                </a:solidFill>
                <a:latin typeface="幼圆" panose="02010509060101010101" pitchFamily="49" charset="-122"/>
                <a:ea typeface="幼圆" panose="02010509060101010101" pitchFamily="49" charset="-122"/>
              </a:rPr>
              <a:t>    </a:t>
            </a:r>
            <a:r>
              <a:rPr lang="zh-CN" altLang="en-US" dirty="0">
                <a:solidFill>
                  <a:srgbClr val="000000"/>
                </a:solidFill>
                <a:latin typeface="Microsoft YaHei UI" panose="020B0503020204020204" pitchFamily="34" charset="-122"/>
                <a:ea typeface="Microsoft YaHei UI" panose="020B0503020204020204" pitchFamily="34" charset="-122"/>
              </a:rPr>
              <a:t>南华仪器</a:t>
            </a:r>
            <a:r>
              <a:rPr lang="en-US" altLang="zh-CN" dirty="0">
                <a:solidFill>
                  <a:srgbClr val="000000"/>
                </a:solidFill>
                <a:latin typeface="Microsoft YaHei UI" panose="020B0503020204020204" pitchFamily="34" charset="-122"/>
                <a:ea typeface="Microsoft YaHei UI" panose="020B0503020204020204" pitchFamily="34" charset="-122"/>
              </a:rPr>
              <a:t>7</a:t>
            </a:r>
            <a:r>
              <a:rPr lang="zh-CN" altLang="en-US" dirty="0">
                <a:solidFill>
                  <a:srgbClr val="000000"/>
                </a:solidFill>
                <a:latin typeface="Microsoft YaHei UI" panose="020B0503020204020204" pitchFamily="34" charset="-122"/>
                <a:ea typeface="Microsoft YaHei UI" panose="020B0503020204020204" pitchFamily="34" charset="-122"/>
              </a:rPr>
              <a:t>月市值大涨</a:t>
            </a:r>
            <a:r>
              <a:rPr lang="en-US" altLang="zh-CN" dirty="0">
                <a:solidFill>
                  <a:srgbClr val="000000"/>
                </a:solidFill>
                <a:latin typeface="Microsoft YaHei UI" panose="020B0503020204020204" pitchFamily="34" charset="-122"/>
                <a:ea typeface="Microsoft YaHei UI" panose="020B0503020204020204" pitchFamily="34" charset="-122"/>
              </a:rPr>
              <a:t>109.05%</a:t>
            </a:r>
            <a:r>
              <a:rPr lang="zh-CN" altLang="en-US" dirty="0">
                <a:solidFill>
                  <a:srgbClr val="000000"/>
                </a:solidFill>
                <a:latin typeface="Microsoft YaHei UI" panose="020B0503020204020204" pitchFamily="34" charset="-122"/>
                <a:ea typeface="Microsoft YaHei UI" panose="020B0503020204020204" pitchFamily="34" charset="-122"/>
              </a:rPr>
              <a:t>，主要由于公司半年报业绩预告大幅超过市场预期，根据最新公司公告，公司</a:t>
            </a:r>
            <a:r>
              <a:rPr lang="en-US" altLang="zh-CN" dirty="0">
                <a:solidFill>
                  <a:srgbClr val="000000"/>
                </a:solidFill>
                <a:latin typeface="Microsoft YaHei UI" panose="020B0503020204020204" pitchFamily="34" charset="-122"/>
                <a:ea typeface="Microsoft YaHei UI" panose="020B0503020204020204" pitchFamily="34" charset="-122"/>
              </a:rPr>
              <a:t>2019</a:t>
            </a:r>
            <a:r>
              <a:rPr lang="zh-CN" altLang="en-US" dirty="0">
                <a:solidFill>
                  <a:srgbClr val="000000"/>
                </a:solidFill>
                <a:latin typeface="Microsoft YaHei UI" panose="020B0503020204020204" pitchFamily="34" charset="-122"/>
                <a:ea typeface="Microsoft YaHei UI" panose="020B0503020204020204" pitchFamily="34" charset="-122"/>
              </a:rPr>
              <a:t>年上半年实现营业收入</a:t>
            </a:r>
            <a:r>
              <a:rPr lang="en-US" altLang="zh-CN" dirty="0">
                <a:solidFill>
                  <a:srgbClr val="000000"/>
                </a:solidFill>
                <a:latin typeface="Microsoft YaHei UI" panose="020B0503020204020204" pitchFamily="34" charset="-122"/>
                <a:ea typeface="Microsoft YaHei UI" panose="020B0503020204020204" pitchFamily="34" charset="-122"/>
              </a:rPr>
              <a:t>2.1</a:t>
            </a:r>
            <a:r>
              <a:rPr lang="zh-CN" altLang="en-US" dirty="0">
                <a:solidFill>
                  <a:srgbClr val="000000"/>
                </a:solidFill>
                <a:latin typeface="Microsoft YaHei UI" panose="020B0503020204020204" pitchFamily="34" charset="-122"/>
                <a:ea typeface="Microsoft YaHei UI" panose="020B0503020204020204" pitchFamily="34" charset="-122"/>
              </a:rPr>
              <a:t>亿元，同比增长</a:t>
            </a:r>
            <a:r>
              <a:rPr lang="en-US" altLang="zh-CN" dirty="0">
                <a:solidFill>
                  <a:srgbClr val="000000"/>
                </a:solidFill>
                <a:latin typeface="Microsoft YaHei UI" panose="020B0503020204020204" pitchFamily="34" charset="-122"/>
                <a:ea typeface="Microsoft YaHei UI" panose="020B0503020204020204" pitchFamily="34" charset="-122"/>
              </a:rPr>
              <a:t>202.12%</a:t>
            </a:r>
            <a:r>
              <a:rPr lang="zh-CN" altLang="en-US" dirty="0">
                <a:solidFill>
                  <a:srgbClr val="000000"/>
                </a:solidFill>
                <a:latin typeface="Microsoft YaHei UI" panose="020B0503020204020204" pitchFamily="34" charset="-122"/>
                <a:ea typeface="Microsoft YaHei UI" panose="020B0503020204020204" pitchFamily="34" charset="-122"/>
              </a:rPr>
              <a:t>；净利润</a:t>
            </a:r>
            <a:r>
              <a:rPr lang="en-US" altLang="zh-CN" dirty="0">
                <a:solidFill>
                  <a:srgbClr val="000000"/>
                </a:solidFill>
                <a:latin typeface="Microsoft YaHei UI" panose="020B0503020204020204" pitchFamily="34" charset="-122"/>
                <a:ea typeface="Microsoft YaHei UI" panose="020B0503020204020204" pitchFamily="34" charset="-122"/>
              </a:rPr>
              <a:t>7567.57</a:t>
            </a:r>
            <a:r>
              <a:rPr lang="zh-CN" altLang="en-US" dirty="0">
                <a:solidFill>
                  <a:srgbClr val="000000"/>
                </a:solidFill>
                <a:latin typeface="Microsoft YaHei UI" panose="020B0503020204020204" pitchFamily="34" charset="-122"/>
                <a:ea typeface="Microsoft YaHei UI" panose="020B0503020204020204" pitchFamily="34" charset="-122"/>
              </a:rPr>
              <a:t>万元，同比增长</a:t>
            </a:r>
            <a:r>
              <a:rPr lang="en-US" altLang="zh-CN" dirty="0">
                <a:solidFill>
                  <a:srgbClr val="000000"/>
                </a:solidFill>
                <a:latin typeface="Microsoft YaHei UI" panose="020B0503020204020204" pitchFamily="34" charset="-122"/>
                <a:ea typeface="Microsoft YaHei UI" panose="020B0503020204020204" pitchFamily="34" charset="-122"/>
              </a:rPr>
              <a:t>413.9%</a:t>
            </a:r>
            <a:r>
              <a:rPr lang="zh-CN" altLang="en-US" dirty="0">
                <a:solidFill>
                  <a:srgbClr val="000000"/>
                </a:solidFill>
                <a:latin typeface="Microsoft YaHei UI" panose="020B0503020204020204" pitchFamily="34" charset="-122"/>
                <a:ea typeface="Microsoft YaHei UI" panose="020B0503020204020204" pitchFamily="34" charset="-122"/>
              </a:rPr>
              <a:t>；每股收益</a:t>
            </a:r>
            <a:r>
              <a:rPr lang="en-US" altLang="zh-CN" dirty="0">
                <a:solidFill>
                  <a:srgbClr val="000000"/>
                </a:solidFill>
                <a:latin typeface="Microsoft YaHei UI" panose="020B0503020204020204" pitchFamily="34" charset="-122"/>
                <a:ea typeface="Microsoft YaHei UI" panose="020B0503020204020204" pitchFamily="34" charset="-122"/>
              </a:rPr>
              <a:t>0.94</a:t>
            </a:r>
            <a:r>
              <a:rPr lang="zh-CN" altLang="en-US" dirty="0">
                <a:solidFill>
                  <a:srgbClr val="000000"/>
                </a:solidFill>
                <a:latin typeface="Microsoft YaHei UI" panose="020B0503020204020204" pitchFamily="34" charset="-122"/>
                <a:ea typeface="Microsoft YaHei UI" panose="020B0503020204020204" pitchFamily="34" charset="-122"/>
              </a:rPr>
              <a:t>元；公司拟每</a:t>
            </a:r>
            <a:r>
              <a:rPr lang="en-US" altLang="zh-CN" dirty="0">
                <a:solidFill>
                  <a:srgbClr val="000000"/>
                </a:solidFill>
                <a:latin typeface="Microsoft YaHei UI" panose="020B0503020204020204" pitchFamily="34" charset="-122"/>
                <a:ea typeface="Microsoft YaHei UI" panose="020B0503020204020204" pitchFamily="34" charset="-122"/>
              </a:rPr>
              <a:t>10</a:t>
            </a:r>
            <a:r>
              <a:rPr lang="zh-CN" altLang="en-US" dirty="0">
                <a:solidFill>
                  <a:srgbClr val="000000"/>
                </a:solidFill>
                <a:latin typeface="Microsoft YaHei UI" panose="020B0503020204020204" pitchFamily="34" charset="-122"/>
                <a:ea typeface="Microsoft YaHei UI" panose="020B0503020204020204" pitchFamily="34" charset="-122"/>
              </a:rPr>
              <a:t>股派发红利</a:t>
            </a:r>
            <a:r>
              <a:rPr lang="en-US" altLang="zh-CN" dirty="0">
                <a:solidFill>
                  <a:srgbClr val="000000"/>
                </a:solidFill>
                <a:latin typeface="Microsoft YaHei UI" panose="020B0503020204020204" pitchFamily="34" charset="-122"/>
                <a:ea typeface="Microsoft YaHei UI" panose="020B0503020204020204" pitchFamily="34" charset="-122"/>
              </a:rPr>
              <a:t>5</a:t>
            </a:r>
            <a:r>
              <a:rPr lang="zh-CN" altLang="en-US" dirty="0">
                <a:solidFill>
                  <a:srgbClr val="000000"/>
                </a:solidFill>
                <a:latin typeface="Microsoft YaHei UI" panose="020B0503020204020204" pitchFamily="34" charset="-122"/>
                <a:ea typeface="Microsoft YaHei UI" panose="020B0503020204020204" pitchFamily="34" charset="-122"/>
              </a:rPr>
              <a:t>元（含税）。</a:t>
            </a:r>
            <a:endParaRPr lang="en-US" altLang="zh-CN" dirty="0">
              <a:solidFill>
                <a:srgbClr val="000000"/>
              </a:solidFill>
              <a:latin typeface="Microsoft YaHei UI" panose="020B0503020204020204" pitchFamily="34" charset="-122"/>
              <a:ea typeface="Microsoft YaHei UI" panose="020B0503020204020204" pitchFamily="34" charset="-122"/>
            </a:endParaRPr>
          </a:p>
          <a:p>
            <a:pPr fontAlgn="b">
              <a:lnSpc>
                <a:spcPct val="200000"/>
              </a:lnSpc>
            </a:pPr>
            <a:r>
              <a:rPr lang="en-US" altLang="zh-CN" dirty="0">
                <a:solidFill>
                  <a:srgbClr val="000000"/>
                </a:solidFill>
                <a:latin typeface="Microsoft YaHei UI" panose="020B0503020204020204" pitchFamily="34" charset="-122"/>
                <a:ea typeface="Microsoft YaHei UI" panose="020B0503020204020204" pitchFamily="34" charset="-122"/>
              </a:rPr>
              <a:t>        </a:t>
            </a:r>
            <a:r>
              <a:rPr lang="zh-CN" altLang="en-US" dirty="0">
                <a:solidFill>
                  <a:srgbClr val="000000"/>
                </a:solidFill>
                <a:latin typeface="Microsoft YaHei UI" panose="020B0503020204020204" pitchFamily="34" charset="-122"/>
                <a:ea typeface="Microsoft YaHei UI" panose="020B0503020204020204" pitchFamily="34" charset="-122"/>
              </a:rPr>
              <a:t>股权转让概念火爆带动九鼎新材、奥联电子纷纷上涨，九鼎新材第一大股东拟转让</a:t>
            </a:r>
            <a:r>
              <a:rPr lang="en-US" altLang="zh-CN" dirty="0">
                <a:solidFill>
                  <a:srgbClr val="000000"/>
                </a:solidFill>
                <a:latin typeface="Microsoft YaHei UI" panose="020B0503020204020204" pitchFamily="34" charset="-122"/>
                <a:ea typeface="Microsoft YaHei UI" panose="020B0503020204020204" pitchFamily="34" charset="-122"/>
              </a:rPr>
              <a:t>6500</a:t>
            </a:r>
            <a:r>
              <a:rPr lang="zh-CN" altLang="en-US" dirty="0">
                <a:solidFill>
                  <a:srgbClr val="000000"/>
                </a:solidFill>
                <a:latin typeface="Microsoft YaHei UI" panose="020B0503020204020204" pitchFamily="34" charset="-122"/>
                <a:ea typeface="Microsoft YaHei UI" panose="020B0503020204020204" pitchFamily="34" charset="-122"/>
              </a:rPr>
              <a:t>万股给正威集团，股权转让完成后，正威集团将成为九鼎新材新控股股东，公司实控人将变更为王文银，市场看好此举对公司未来经营的影响，市值一月内大涨</a:t>
            </a:r>
            <a:r>
              <a:rPr lang="en-US" altLang="zh-CN" dirty="0">
                <a:solidFill>
                  <a:srgbClr val="000000"/>
                </a:solidFill>
                <a:latin typeface="Microsoft YaHei UI" panose="020B0503020204020204" pitchFamily="34" charset="-122"/>
                <a:ea typeface="Microsoft YaHei UI" panose="020B0503020204020204" pitchFamily="34" charset="-122"/>
              </a:rPr>
              <a:t>105.61%</a:t>
            </a:r>
            <a:r>
              <a:rPr lang="zh-CN" altLang="en-US" dirty="0">
                <a:solidFill>
                  <a:srgbClr val="000000"/>
                </a:solidFill>
                <a:latin typeface="Microsoft YaHei UI" panose="020B0503020204020204" pitchFamily="34" charset="-122"/>
                <a:ea typeface="Microsoft YaHei UI" panose="020B0503020204020204" pitchFamily="34" charset="-122"/>
              </a:rPr>
              <a:t>。</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上月涨幅居前个股的本月表现</a:t>
            </a:r>
            <a:endParaRPr lang="en-US" altLang="zh-CN" sz="2400" dirty="0">
              <a:solidFill>
                <a:srgbClr val="000066"/>
              </a:solidFill>
              <a:latin typeface="微软雅黑" panose="020B0503020204020204" pitchFamily="34" charset="-122"/>
              <a:ea typeface="微软雅黑" panose="020B0503020204020204" pitchFamily="34" charset="-122"/>
            </a:endParaRPr>
          </a:p>
        </p:txBody>
      </p:sp>
      <p:graphicFrame>
        <p:nvGraphicFramePr>
          <p:cNvPr id="2" name="表格 1"/>
          <p:cNvGraphicFramePr/>
          <p:nvPr>
            <p:extLst>
              <p:ext uri="{D42A27DB-BD31-4B8C-83A1-F6EECF244321}">
                <p14:modId xmlns:p14="http://schemas.microsoft.com/office/powerpoint/2010/main" xmlns="" val="3630166063"/>
              </p:ext>
            </p:extLst>
          </p:nvPr>
        </p:nvGraphicFramePr>
        <p:xfrm>
          <a:off x="-13335" y="893445"/>
          <a:ext cx="9152255" cy="6180582"/>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xmlns="" val="20000"/>
                    </a:ext>
                  </a:extLst>
                </a:gridCol>
                <a:gridCol w="1169670">
                  <a:extLst>
                    <a:ext uri="{9D8B030D-6E8A-4147-A177-3AD203B41FA5}">
                      <a16:colId xmlns:a16="http://schemas.microsoft.com/office/drawing/2014/main" xmlns="" val="20001"/>
                    </a:ext>
                  </a:extLst>
                </a:gridCol>
                <a:gridCol w="1880870">
                  <a:extLst>
                    <a:ext uri="{9D8B030D-6E8A-4147-A177-3AD203B41FA5}">
                      <a16:colId xmlns:a16="http://schemas.microsoft.com/office/drawing/2014/main" xmlns="" val="20002"/>
                    </a:ext>
                  </a:extLst>
                </a:gridCol>
                <a:gridCol w="1880870">
                  <a:extLst>
                    <a:ext uri="{9D8B030D-6E8A-4147-A177-3AD203B41FA5}">
                      <a16:colId xmlns:a16="http://schemas.microsoft.com/office/drawing/2014/main" xmlns="" val="20003"/>
                    </a:ext>
                  </a:extLst>
                </a:gridCol>
                <a:gridCol w="2925445">
                  <a:extLst>
                    <a:ext uri="{9D8B030D-6E8A-4147-A177-3AD203B41FA5}">
                      <a16:colId xmlns:a16="http://schemas.microsoft.com/office/drawing/2014/main" xmlns="" val="20004"/>
                    </a:ext>
                  </a:extLst>
                </a:gridCol>
              </a:tblGrid>
              <a:tr h="506730">
                <a:tc>
                  <a:txBody>
                    <a:bodyPr/>
                    <a:lstStyle/>
                    <a:p>
                      <a:pPr indent="0" algn="ctr">
                        <a:lnSpc>
                          <a:spcPct val="120000"/>
                        </a:lnSpc>
                        <a:buNone/>
                      </a:pPr>
                      <a:r>
                        <a:rPr lang="zh-CN" sz="2000" b="1" dirty="0">
                          <a:solidFill>
                            <a:srgbClr val="FFFFFF"/>
                          </a:solidFill>
                          <a:latin typeface="Microsoft YaHei UI" panose="020B0503020204020204" pitchFamily="34" charset="-122"/>
                          <a:ea typeface="Microsoft YaHei UI" panose="020B0503020204020204" pitchFamily="34" charset="-122"/>
                        </a:rPr>
                        <a:t>证券代码</a:t>
                      </a:r>
                      <a:endParaRPr lang="zh-CN" altLang="en-US" sz="2000" b="1" dirty="0">
                        <a:solidFill>
                          <a:srgbClr val="FFFFFF"/>
                        </a:solidFill>
                        <a:latin typeface="Microsoft YaHei UI" panose="020B0503020204020204" pitchFamily="34" charset="-122"/>
                        <a:ea typeface="Microsoft YaHei UI" panose="020B0503020204020204" pitchFamily="34" charset="-122"/>
                      </a:endParaRPr>
                    </a:p>
                  </a:txBody>
                  <a:tcPr marL="12700" marR="12700" marT="12700" anchor="ctr">
                    <a:lnL w="6350" cap="flat" cmpd="sng">
                      <a:solidFill>
                        <a:srgbClr val="9BC2E6"/>
                      </a:solidFill>
                      <a:prstDash val="solid"/>
                      <a:headEnd type="none" w="med" len="med"/>
                      <a:tailEnd type="none" w="med" len="med"/>
                    </a:lnL>
                    <a:lnR>
                      <a:noFill/>
                    </a:lnR>
                    <a:lnT w="6350" cap="flat" cmpd="sng">
                      <a:solidFill>
                        <a:srgbClr val="9BC2E6"/>
                      </a:solidFill>
                      <a:prstDash val="solid"/>
                      <a:headEnd type="none" w="med" len="med"/>
                      <a:tailEnd type="none" w="med" len="med"/>
                    </a:lnT>
                    <a:lnB w="6350" cap="flat" cmpd="sng" algn="ctr">
                      <a:solidFill>
                        <a:srgbClr val="9BC2E6"/>
                      </a:solidFill>
                      <a:prstDash val="solid"/>
                      <a:round/>
                      <a:headEnd type="none" w="med" len="med"/>
                      <a:tailEnd type="none" w="med" len="med"/>
                    </a:lnB>
                    <a:lnTlToBr>
                      <a:noFill/>
                    </a:lnTlToBr>
                    <a:lnBlToTr>
                      <a:noFill/>
                    </a:lnBlToTr>
                    <a:solidFill>
                      <a:srgbClr val="5B9BD5"/>
                    </a:solidFill>
                  </a:tcPr>
                </a:tc>
                <a:tc>
                  <a:txBody>
                    <a:bodyPr/>
                    <a:lstStyle/>
                    <a:p>
                      <a:pPr indent="0" algn="ctr">
                        <a:lnSpc>
                          <a:spcPct val="120000"/>
                        </a:lnSpc>
                        <a:buNone/>
                      </a:pPr>
                      <a:r>
                        <a:rPr lang="zh-CN" sz="2000" b="1" dirty="0">
                          <a:solidFill>
                            <a:srgbClr val="FFFFFF"/>
                          </a:solidFill>
                          <a:latin typeface="Microsoft YaHei UI" panose="020B0503020204020204" pitchFamily="34" charset="-122"/>
                          <a:ea typeface="Microsoft YaHei UI" panose="020B0503020204020204" pitchFamily="34" charset="-122"/>
                        </a:rPr>
                        <a:t>证券简称</a:t>
                      </a:r>
                      <a:endParaRPr lang="zh-CN" altLang="en-US" sz="2000" b="1" dirty="0">
                        <a:solidFill>
                          <a:srgbClr val="FFFFFF"/>
                        </a:solidFill>
                        <a:latin typeface="Microsoft YaHei UI" panose="020B0503020204020204" pitchFamily="34" charset="-122"/>
                        <a:ea typeface="Microsoft YaHei UI" panose="020B0503020204020204" pitchFamily="34" charset="-122"/>
                      </a:endParaRPr>
                    </a:p>
                  </a:txBody>
                  <a:tcPr marL="12700" marR="12700" marT="12700" anchor="ctr">
                    <a:lnL>
                      <a:noFill/>
                    </a:lnL>
                    <a:lnR>
                      <a:noFill/>
                    </a:lnR>
                    <a:lnT w="6350" cap="flat" cmpd="sng">
                      <a:solidFill>
                        <a:srgbClr val="9BC2E6"/>
                      </a:solidFill>
                      <a:prstDash val="solid"/>
                      <a:headEnd type="none" w="med" len="med"/>
                      <a:tailEnd type="none" w="med" len="med"/>
                    </a:lnT>
                    <a:lnB w="6350" cap="flat" cmpd="sng" algn="ctr">
                      <a:solidFill>
                        <a:srgbClr val="9BC2E6"/>
                      </a:solidFill>
                      <a:prstDash val="solid"/>
                      <a:round/>
                      <a:headEnd type="none" w="med" len="med"/>
                      <a:tailEnd type="none" w="med" len="med"/>
                    </a:lnB>
                    <a:lnTlToBr>
                      <a:noFill/>
                    </a:lnTlToBr>
                    <a:lnBlToTr>
                      <a:noFill/>
                    </a:lnBlToTr>
                    <a:solidFill>
                      <a:srgbClr val="5B9BD5"/>
                    </a:solidFill>
                  </a:tcPr>
                </a:tc>
                <a:tc>
                  <a:txBody>
                    <a:bodyPr/>
                    <a:lstStyle/>
                    <a:p>
                      <a:pPr indent="0" algn="ctr">
                        <a:lnSpc>
                          <a:spcPct val="120000"/>
                        </a:lnSpc>
                        <a:buNone/>
                      </a:pPr>
                      <a:r>
                        <a:rPr lang="zh-CN" sz="2000" b="1" dirty="0">
                          <a:solidFill>
                            <a:srgbClr val="FFFFFF"/>
                          </a:solidFill>
                          <a:latin typeface="Microsoft YaHei UI" panose="020B0503020204020204" pitchFamily="34" charset="-122"/>
                          <a:ea typeface="Microsoft YaHei UI" panose="020B0503020204020204" pitchFamily="34" charset="-122"/>
                        </a:rPr>
                        <a:t>上月涨幅（%）</a:t>
                      </a:r>
                      <a:endParaRPr lang="zh-CN" altLang="en-US" sz="2000" b="1" dirty="0">
                        <a:solidFill>
                          <a:srgbClr val="FFFFFF"/>
                        </a:solidFill>
                        <a:latin typeface="Microsoft YaHei UI" panose="020B0503020204020204" pitchFamily="34" charset="-122"/>
                        <a:ea typeface="Microsoft YaHei UI" panose="020B0503020204020204" pitchFamily="34" charset="-122"/>
                      </a:endParaRPr>
                    </a:p>
                  </a:txBody>
                  <a:tcPr marL="12700" marR="12700" marT="12700" anchor="ctr">
                    <a:lnL>
                      <a:noFill/>
                    </a:lnL>
                    <a:lnR>
                      <a:noFill/>
                    </a:lnR>
                    <a:lnT w="6350" cap="flat" cmpd="sng">
                      <a:solidFill>
                        <a:srgbClr val="9BC2E6"/>
                      </a:solidFill>
                      <a:prstDash val="solid"/>
                      <a:headEnd type="none" w="med" len="med"/>
                      <a:tailEnd type="none" w="med" len="med"/>
                    </a:lnT>
                    <a:lnB w="6350" cap="flat" cmpd="sng" algn="ctr">
                      <a:solidFill>
                        <a:srgbClr val="9BC2E6"/>
                      </a:solidFill>
                      <a:prstDash val="solid"/>
                      <a:round/>
                      <a:headEnd type="none" w="med" len="med"/>
                      <a:tailEnd type="none" w="med" len="med"/>
                    </a:lnB>
                    <a:lnTlToBr>
                      <a:noFill/>
                    </a:lnTlToBr>
                    <a:lnBlToTr>
                      <a:noFill/>
                    </a:lnBlToTr>
                    <a:solidFill>
                      <a:srgbClr val="5B9BD5"/>
                    </a:solidFill>
                  </a:tcPr>
                </a:tc>
                <a:tc>
                  <a:txBody>
                    <a:bodyPr/>
                    <a:lstStyle/>
                    <a:p>
                      <a:pPr indent="0" algn="ctr">
                        <a:lnSpc>
                          <a:spcPct val="120000"/>
                        </a:lnSpc>
                        <a:buNone/>
                      </a:pPr>
                      <a:r>
                        <a:rPr lang="zh-CN" sz="2000" b="1" dirty="0">
                          <a:solidFill>
                            <a:srgbClr val="FFFFFF"/>
                          </a:solidFill>
                          <a:latin typeface="Microsoft YaHei UI" panose="020B0503020204020204" pitchFamily="34" charset="-122"/>
                          <a:ea typeface="Microsoft YaHei UI" panose="020B0503020204020204" pitchFamily="34" charset="-122"/>
                        </a:rPr>
                        <a:t>本月涨幅（%）</a:t>
                      </a:r>
                      <a:endParaRPr lang="zh-CN" altLang="en-US" sz="2000" b="1" dirty="0">
                        <a:solidFill>
                          <a:srgbClr val="FFFFFF"/>
                        </a:solidFill>
                        <a:latin typeface="Microsoft YaHei UI" panose="020B0503020204020204" pitchFamily="34" charset="-122"/>
                        <a:ea typeface="Microsoft YaHei UI" panose="020B0503020204020204" pitchFamily="34" charset="-122"/>
                      </a:endParaRPr>
                    </a:p>
                  </a:txBody>
                  <a:tcPr marL="12700" marR="12700" marT="12700" anchor="ctr">
                    <a:lnL>
                      <a:noFill/>
                    </a:lnL>
                    <a:lnR>
                      <a:noFill/>
                    </a:lnR>
                    <a:lnT w="6350" cap="flat" cmpd="sng">
                      <a:solidFill>
                        <a:srgbClr val="9BC2E6"/>
                      </a:solidFill>
                      <a:prstDash val="solid"/>
                      <a:headEnd type="none" w="med" len="med"/>
                      <a:tailEnd type="none" w="med" len="med"/>
                    </a:lnT>
                    <a:lnB w="6350" cap="flat" cmpd="sng" algn="ctr">
                      <a:solidFill>
                        <a:srgbClr val="9BC2E6"/>
                      </a:solidFill>
                      <a:prstDash val="solid"/>
                      <a:round/>
                      <a:headEnd type="none" w="med" len="med"/>
                      <a:tailEnd type="none" w="med" len="med"/>
                    </a:lnB>
                    <a:lnTlToBr>
                      <a:noFill/>
                    </a:lnTlToBr>
                    <a:lnBlToTr>
                      <a:noFill/>
                    </a:lnBlToTr>
                    <a:solidFill>
                      <a:srgbClr val="5B9BD5"/>
                    </a:solidFill>
                  </a:tcPr>
                </a:tc>
                <a:tc>
                  <a:txBody>
                    <a:bodyPr/>
                    <a:lstStyle/>
                    <a:p>
                      <a:pPr indent="0" algn="ctr">
                        <a:lnSpc>
                          <a:spcPct val="120000"/>
                        </a:lnSpc>
                        <a:buNone/>
                      </a:pPr>
                      <a:r>
                        <a:rPr lang="zh-CN" sz="2000" b="1" dirty="0">
                          <a:solidFill>
                            <a:srgbClr val="FFFFFF"/>
                          </a:solidFill>
                          <a:latin typeface="Microsoft YaHei UI" panose="020B0503020204020204" pitchFamily="34" charset="-122"/>
                          <a:ea typeface="Microsoft YaHei UI" panose="020B0503020204020204" pitchFamily="34" charset="-122"/>
                        </a:rPr>
                        <a:t>行业</a:t>
                      </a:r>
                      <a:endParaRPr lang="zh-CN" altLang="en-US" sz="2000" b="1" dirty="0">
                        <a:solidFill>
                          <a:srgbClr val="FFFFFF"/>
                        </a:solidFill>
                        <a:latin typeface="Microsoft YaHei UI" panose="020B0503020204020204" pitchFamily="34" charset="-122"/>
                        <a:ea typeface="Microsoft YaHei UI" panose="020B0503020204020204" pitchFamily="34" charset="-122"/>
                      </a:endParaRPr>
                    </a:p>
                  </a:txBody>
                  <a:tcPr marL="12700" marR="12700" marT="12700" anchor="ctr">
                    <a:lnL>
                      <a:noFill/>
                    </a:lnL>
                    <a:lnR w="6350" cap="flat" cmpd="sng">
                      <a:solidFill>
                        <a:srgbClr val="9BC2E6"/>
                      </a:solidFill>
                      <a:prstDash val="solid"/>
                      <a:headEnd type="none" w="med" len="med"/>
                      <a:tailEnd type="none" w="med" len="med"/>
                    </a:lnR>
                    <a:lnT w="6350" cap="flat" cmpd="sng">
                      <a:solidFill>
                        <a:srgbClr val="9BC2E6"/>
                      </a:solidFill>
                      <a:prstDash val="solid"/>
                      <a:headEnd type="none" w="med" len="med"/>
                      <a:tailEnd type="none" w="med" len="med"/>
                    </a:lnT>
                    <a:lnB w="6350" cap="flat" cmpd="sng" algn="ctr">
                      <a:solidFill>
                        <a:srgbClr val="9BC2E6"/>
                      </a:solidFill>
                      <a:prstDash val="solid"/>
                      <a:round/>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506730">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002015.SZ</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协鑫能科</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248.57%</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-0.70%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电力、热力、燃气及水生产和供应业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9BC2E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1"/>
                  </a:ext>
                </a:extLst>
              </a:tr>
              <a:tr h="506730">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603686.SH</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龙马环卫</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69.05%</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-17.84%</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06730">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603738.SH</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泰晶科技</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63.67%</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-13.21%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3"/>
                  </a:ext>
                </a:extLst>
              </a:tr>
              <a:tr h="506730">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300615.SZ</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欣天科技</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60.11%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-6.19%</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06730">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002602.SZ</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世纪华通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59.74%</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-12.27%</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5"/>
                  </a:ext>
                </a:extLst>
              </a:tr>
              <a:tr h="506730">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002237.SZ</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恒邦股份</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59.14%</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-6.94%</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06730">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300209.SZ</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天泽信息</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58.86%</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6.90%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信息传输、软件和信息技术服务业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7"/>
                  </a:ext>
                </a:extLst>
              </a:tr>
              <a:tr h="506730">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603258.SH</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电魂网络</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58.61%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-8.03%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信息传输、软件和信息技术服务业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506730">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300682.SZ</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朗新科技</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56.62%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2.33%</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信息传输、软件和信息技术服务业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9"/>
                  </a:ext>
                </a:extLst>
              </a:tr>
              <a:tr h="506730">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300090.SZ</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盛运环保</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51.52%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-27.20%</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本月跌幅居前个股</a:t>
            </a:r>
          </a:p>
        </p:txBody>
      </p:sp>
      <p:graphicFrame>
        <p:nvGraphicFramePr>
          <p:cNvPr id="3" name="表格 2"/>
          <p:cNvGraphicFramePr/>
          <p:nvPr>
            <p:extLst>
              <p:ext uri="{D42A27DB-BD31-4B8C-83A1-F6EECF244321}">
                <p14:modId xmlns:p14="http://schemas.microsoft.com/office/powerpoint/2010/main" xmlns="" val="2048838249"/>
              </p:ext>
            </p:extLst>
          </p:nvPr>
        </p:nvGraphicFramePr>
        <p:xfrm>
          <a:off x="-5715" y="916940"/>
          <a:ext cx="9154160" cy="5546090"/>
        </p:xfrm>
        <a:graphic>
          <a:graphicData uri="http://schemas.openxmlformats.org/drawingml/2006/table">
            <a:tbl>
              <a:tblPr firstRow="1" bandRow="1">
                <a:tableStyleId>{5C22544A-7EE6-4342-B048-85BDC9FD1C3A}</a:tableStyleId>
              </a:tblPr>
              <a:tblGrid>
                <a:gridCol w="1310640">
                  <a:extLst>
                    <a:ext uri="{9D8B030D-6E8A-4147-A177-3AD203B41FA5}">
                      <a16:colId xmlns:a16="http://schemas.microsoft.com/office/drawing/2014/main" xmlns="" val="20000"/>
                    </a:ext>
                  </a:extLst>
                </a:gridCol>
                <a:gridCol w="1178843">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3"/>
                    </a:ext>
                  </a:extLst>
                </a:gridCol>
                <a:gridCol w="3640341">
                  <a:extLst>
                    <a:ext uri="{9D8B030D-6E8A-4147-A177-3AD203B41FA5}">
                      <a16:colId xmlns:a16="http://schemas.microsoft.com/office/drawing/2014/main" xmlns="" val="20004"/>
                    </a:ext>
                  </a:extLst>
                </a:gridCol>
              </a:tblGrid>
              <a:tr h="504190">
                <a:tc>
                  <a:txBody>
                    <a:bodyPr/>
                    <a:lstStyle/>
                    <a:p>
                      <a:pPr marL="0" indent="0" algn="ctr" defTabSz="914400" rtl="0" eaLnBrk="1" fontAlgn="t" latinLnBrk="0" hangingPunct="1">
                        <a:lnSpc>
                          <a:spcPct val="120000"/>
                        </a:lnSpc>
                        <a:buNone/>
                      </a:pPr>
                      <a:r>
                        <a:rPr lang="zh-CN" altLang="en-US" sz="2000" b="1" kern="1200" dirty="0">
                          <a:solidFill>
                            <a:srgbClr val="FFFFFF"/>
                          </a:solidFill>
                          <a:latin typeface="Microsoft YaHei UI" panose="020B0503020204020204" pitchFamily="34" charset="-122"/>
                          <a:ea typeface="Microsoft YaHei UI" panose="020B0503020204020204" pitchFamily="34" charset="-122"/>
                          <a:cs typeface="+mn-cs"/>
                        </a:rPr>
                        <a:t>证券代码</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B9BD5"/>
                    </a:solidFill>
                  </a:tcPr>
                </a:tc>
                <a:tc>
                  <a:txBody>
                    <a:bodyPr/>
                    <a:lstStyle/>
                    <a:p>
                      <a:pPr marL="0" indent="0" algn="ctr" defTabSz="914400" rtl="0" eaLnBrk="1" fontAlgn="t" latinLnBrk="0" hangingPunct="1">
                        <a:lnSpc>
                          <a:spcPct val="120000"/>
                        </a:lnSpc>
                        <a:buNone/>
                      </a:pPr>
                      <a:r>
                        <a:rPr lang="zh-CN" altLang="en-US" sz="2000" b="1" kern="1200" dirty="0">
                          <a:solidFill>
                            <a:srgbClr val="FFFFFF"/>
                          </a:solidFill>
                          <a:latin typeface="Microsoft YaHei UI" panose="020B0503020204020204" pitchFamily="34" charset="-122"/>
                          <a:ea typeface="Microsoft YaHei UI" panose="020B0503020204020204" pitchFamily="34" charset="-122"/>
                          <a:cs typeface="+mn-cs"/>
                        </a:rPr>
                        <a:t>证券简称</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B9BD5"/>
                    </a:solidFill>
                  </a:tcPr>
                </a:tc>
                <a:tc>
                  <a:txBody>
                    <a:bodyPr/>
                    <a:lstStyle/>
                    <a:p>
                      <a:pPr marL="0" indent="0" algn="ctr" defTabSz="914400" rtl="0" eaLnBrk="1" fontAlgn="t" latinLnBrk="0" hangingPunct="1">
                        <a:lnSpc>
                          <a:spcPct val="120000"/>
                        </a:lnSpc>
                        <a:buNone/>
                      </a:pPr>
                      <a:r>
                        <a:rPr lang="zh-CN" altLang="en-US" sz="2000" b="1" kern="1200" dirty="0">
                          <a:solidFill>
                            <a:srgbClr val="FFFFFF"/>
                          </a:solidFill>
                          <a:latin typeface="Microsoft YaHei UI" panose="020B0503020204020204" pitchFamily="34" charset="-122"/>
                          <a:ea typeface="Microsoft YaHei UI" panose="020B0503020204020204" pitchFamily="34" charset="-122"/>
                          <a:cs typeface="+mn-cs"/>
                        </a:rPr>
                        <a:t>总市值</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B9BD5"/>
                    </a:solidFill>
                  </a:tcPr>
                </a:tc>
                <a:tc>
                  <a:txBody>
                    <a:bodyPr/>
                    <a:lstStyle/>
                    <a:p>
                      <a:pPr marL="0" indent="0" algn="ctr" defTabSz="914400" rtl="0" eaLnBrk="1" fontAlgn="t" latinLnBrk="0" hangingPunct="1">
                        <a:lnSpc>
                          <a:spcPct val="120000"/>
                        </a:lnSpc>
                        <a:buNone/>
                      </a:pPr>
                      <a:r>
                        <a:rPr lang="zh-CN" altLang="en-US" sz="2000" b="1" kern="1200" dirty="0">
                          <a:solidFill>
                            <a:srgbClr val="FFFFFF"/>
                          </a:solidFill>
                          <a:latin typeface="Microsoft YaHei UI" panose="020B0503020204020204" pitchFamily="34" charset="-122"/>
                          <a:ea typeface="Microsoft YaHei UI" panose="020B0503020204020204" pitchFamily="34" charset="-122"/>
                          <a:cs typeface="+mn-cs"/>
                        </a:rPr>
                        <a:t>月跌幅（</a:t>
                      </a:r>
                      <a:r>
                        <a:rPr lang="en-US" altLang="zh-CN" sz="2000" b="1" kern="1200" dirty="0">
                          <a:solidFill>
                            <a:srgbClr val="FFFFFF"/>
                          </a:solidFill>
                          <a:latin typeface="Microsoft YaHei UI" panose="020B0503020204020204" pitchFamily="34" charset="-122"/>
                          <a:ea typeface="Microsoft YaHei UI" panose="020B0503020204020204" pitchFamily="34" charset="-122"/>
                          <a:cs typeface="+mn-cs"/>
                        </a:rPr>
                        <a:t>%</a:t>
                      </a:r>
                      <a:r>
                        <a:rPr lang="zh-CN" altLang="en-US" sz="2000" b="1" kern="1200" dirty="0">
                          <a:solidFill>
                            <a:srgbClr val="FFFFFF"/>
                          </a:solidFill>
                          <a:latin typeface="Microsoft YaHei UI" panose="020B0503020204020204" pitchFamily="34" charset="-122"/>
                          <a:ea typeface="Microsoft YaHei UI" panose="020B0503020204020204" pitchFamily="34" charset="-122"/>
                          <a:cs typeface="+mn-cs"/>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B9BD5"/>
                    </a:solidFill>
                  </a:tcPr>
                </a:tc>
                <a:tc>
                  <a:txBody>
                    <a:bodyPr/>
                    <a:lstStyle/>
                    <a:p>
                      <a:pPr marL="0" indent="0" algn="ctr" defTabSz="914400" rtl="0" eaLnBrk="1" fontAlgn="t" latinLnBrk="0" hangingPunct="1">
                        <a:lnSpc>
                          <a:spcPct val="120000"/>
                        </a:lnSpc>
                        <a:buNone/>
                      </a:pPr>
                      <a:r>
                        <a:rPr lang="zh-CN" altLang="en-US" sz="2000" b="1" kern="1200" dirty="0">
                          <a:solidFill>
                            <a:srgbClr val="FFFFFF"/>
                          </a:solidFill>
                          <a:latin typeface="Microsoft YaHei UI" panose="020B0503020204020204" pitchFamily="34" charset="-122"/>
                          <a:ea typeface="Microsoft YaHei UI" panose="020B0503020204020204" pitchFamily="34" charset="-122"/>
                          <a:cs typeface="+mn-cs"/>
                        </a:rPr>
                        <a:t>行业</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504190">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600485.SH</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*ST</a:t>
                      </a: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信威</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208.4629</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-51.13%</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1"/>
                  </a:ext>
                </a:extLst>
              </a:tr>
              <a:tr h="504190">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600781.SH</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辅仁药业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41.0788</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-40.62%</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04190">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600393.SH</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粤泰股份</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71.7758</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-39.14%</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房地产业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3"/>
                  </a:ext>
                </a:extLst>
              </a:tr>
              <a:tr h="504190">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300081.SZ</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恒信东方</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42.7030</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-35.09%</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科学研究和技术服务业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04190">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601155.SH</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新城控股</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594.1955</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-33.86%</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房地产业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5"/>
                  </a:ext>
                </a:extLst>
              </a:tr>
              <a:tr h="504190">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603105.SH</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芯能科技</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36.8500</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-33.48%</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04190">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300362.SZ</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天翔环境</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14.3773</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-32.58%</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7"/>
                  </a:ext>
                </a:extLst>
              </a:tr>
              <a:tr h="504190">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300779.SZ</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惠城环保</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35.0900</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dirty="0">
                          <a:solidFill>
                            <a:srgbClr val="000000"/>
                          </a:solidFill>
                          <a:latin typeface="Microsoft YaHei UI" panose="020B0503020204020204" pitchFamily="34" charset="-122"/>
                          <a:ea typeface="Microsoft YaHei UI" panose="020B0503020204020204" pitchFamily="34" charset="-122"/>
                          <a:cs typeface="+mn-cs"/>
                        </a:rPr>
                        <a:t>-32.57%</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504190">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300210.SZ</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森远股份</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19.3204</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-31.21%</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制造业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9"/>
                  </a:ext>
                </a:extLst>
              </a:tr>
              <a:tr h="504190">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603828.SH</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a:solidFill>
                            <a:srgbClr val="000000"/>
                          </a:solidFill>
                          <a:latin typeface="Microsoft YaHei UI" panose="020B0503020204020204" pitchFamily="34" charset="-122"/>
                          <a:ea typeface="Microsoft YaHei UI" panose="020B0503020204020204" pitchFamily="34" charset="-122"/>
                          <a:cs typeface="+mn-cs"/>
                        </a:rPr>
                        <a:t>柯利达</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33.0298</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1800" b="1" kern="1200">
                          <a:solidFill>
                            <a:srgbClr val="000000"/>
                          </a:solidFill>
                          <a:latin typeface="Microsoft YaHei UI" panose="020B0503020204020204" pitchFamily="34" charset="-122"/>
                          <a:ea typeface="Microsoft YaHei UI" panose="020B0503020204020204" pitchFamily="34" charset="-122"/>
                          <a:cs typeface="+mn-cs"/>
                        </a:rPr>
                        <a:t>-31.08%</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1800" b="1" kern="1200" dirty="0">
                          <a:solidFill>
                            <a:srgbClr val="000000"/>
                          </a:solidFill>
                          <a:latin typeface="Microsoft YaHei UI" panose="020B0503020204020204" pitchFamily="34" charset="-122"/>
                          <a:ea typeface="Microsoft YaHei UI" panose="020B0503020204020204" pitchFamily="34" charset="-122"/>
                          <a:cs typeface="+mn-cs"/>
                        </a:rPr>
                        <a:t>建筑业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755650" y="1870075"/>
            <a:ext cx="3024188" cy="622300"/>
          </a:xfrm>
          <a:prstGeom prst="rect">
            <a:avLst/>
          </a:prstGeom>
          <a:noFill/>
          <a:ln w="9525">
            <a:noFill/>
            <a:miter lim="800000"/>
          </a:ln>
        </p:spPr>
        <p:txBody>
          <a:bodyPr anchor="ctr"/>
          <a:lstStyle/>
          <a:p>
            <a:r>
              <a:rPr lang="en-US" altLang="zh-CN" sz="3600" b="1">
                <a:solidFill>
                  <a:srgbClr val="CC0000"/>
                </a:solidFill>
                <a:latin typeface="幼圆" panose="02010509060101010101" pitchFamily="49" charset="-122"/>
                <a:ea typeface="黑体" panose="02010609060101010101" pitchFamily="49" charset="-122"/>
              </a:rPr>
              <a:t>『</a:t>
            </a:r>
            <a:r>
              <a:rPr lang="zh-CN" altLang="en-US" sz="3600" b="1">
                <a:solidFill>
                  <a:srgbClr val="CC0000"/>
                </a:solidFill>
                <a:latin typeface="幼圆" panose="02010509060101010101" pitchFamily="49" charset="-122"/>
                <a:ea typeface="黑体" panose="02010609060101010101" pitchFamily="49" charset="-122"/>
              </a:rPr>
              <a:t>融客月报</a:t>
            </a:r>
            <a:r>
              <a:rPr lang="en-US" altLang="zh-CN" sz="3600" b="1">
                <a:solidFill>
                  <a:srgbClr val="CC0000"/>
                </a:solidFill>
                <a:latin typeface="幼圆" panose="02010509060101010101" pitchFamily="49" charset="-122"/>
                <a:ea typeface="黑体" panose="02010609060101010101" pitchFamily="49" charset="-122"/>
              </a:rPr>
              <a:t>』</a:t>
            </a:r>
            <a:endParaRPr lang="zh-CN" altLang="en-US" sz="3600" b="1">
              <a:solidFill>
                <a:srgbClr val="CC0000"/>
              </a:solidFill>
              <a:latin typeface="幼圆" panose="02010509060101010101" pitchFamily="49" charset="-122"/>
              <a:ea typeface="黑体" panose="02010609060101010101" pitchFamily="49" charset="-122"/>
            </a:endParaRPr>
          </a:p>
        </p:txBody>
      </p:sp>
      <p:sp>
        <p:nvSpPr>
          <p:cNvPr id="12291" name="Text Box 6"/>
          <p:cNvSpPr txBox="1">
            <a:spLocks noChangeArrowheads="1"/>
          </p:cNvSpPr>
          <p:nvPr/>
        </p:nvSpPr>
        <p:spPr bwMode="gray">
          <a:xfrm>
            <a:off x="0" y="2565400"/>
            <a:ext cx="9396413" cy="1630045"/>
          </a:xfrm>
          <a:prstGeom prst="rect">
            <a:avLst/>
          </a:prstGeom>
          <a:noFill/>
          <a:ln w="0" algn="ctr">
            <a:noFill/>
            <a:miter lim="800000"/>
          </a:ln>
        </p:spPr>
        <p:txBody>
          <a:bodyPr>
            <a:spAutoFit/>
          </a:bodyPr>
          <a:lstStyle/>
          <a:p>
            <a:pPr eaLnBrk="0" hangingPunct="0">
              <a:spcBef>
                <a:spcPct val="50000"/>
              </a:spcBef>
            </a:pPr>
            <a:r>
              <a:rPr lang="en-US" altLang="zh-CN" sz="4000" dirty="0">
                <a:solidFill>
                  <a:srgbClr val="777777"/>
                </a:solidFill>
                <a:ea typeface="华文中宋" panose="02010600040101010101" pitchFamily="2" charset="-122"/>
              </a:rPr>
              <a:t>                      </a:t>
            </a:r>
            <a:r>
              <a:rPr lang="en-US" altLang="zh-CN" sz="3600" dirty="0">
                <a:solidFill>
                  <a:srgbClr val="000066"/>
                </a:solidFill>
                <a:latin typeface="华文中宋" panose="02010600040101010101" pitchFamily="2" charset="-122"/>
                <a:ea typeface="黑体" panose="02010609060101010101" pitchFamily="49" charset="-122"/>
              </a:rPr>
              <a:t>—— </a:t>
            </a:r>
            <a:r>
              <a:rPr lang="zh-CN" altLang="en-US" sz="3600" b="1" dirty="0">
                <a:solidFill>
                  <a:srgbClr val="000066"/>
                </a:solidFill>
                <a:ea typeface="黑体" panose="02010609060101010101" pitchFamily="49" charset="-122"/>
              </a:rPr>
              <a:t>二级市场</a:t>
            </a:r>
            <a:r>
              <a:rPr lang="zh-CN" altLang="en-US" sz="1800" b="1" dirty="0">
                <a:solidFill>
                  <a:srgbClr val="000066"/>
                </a:solidFill>
                <a:ea typeface="幼圆" panose="02010509060101010101" pitchFamily="49" charset="-122"/>
              </a:rPr>
              <a:t>（</a:t>
            </a:r>
            <a:r>
              <a:rPr lang="en-US" altLang="zh-CN" sz="1800" b="1" dirty="0">
                <a:solidFill>
                  <a:srgbClr val="000066"/>
                </a:solidFill>
                <a:ea typeface="幼圆" panose="02010509060101010101" pitchFamily="49" charset="-122"/>
              </a:rPr>
              <a:t>2019</a:t>
            </a:r>
            <a:r>
              <a:rPr lang="zh-CN" altLang="en-US" sz="1800" b="1" dirty="0">
                <a:solidFill>
                  <a:srgbClr val="000066"/>
                </a:solidFill>
                <a:ea typeface="幼圆" panose="02010509060101010101" pitchFamily="49" charset="-122"/>
              </a:rPr>
              <a:t>年</a:t>
            </a:r>
            <a:r>
              <a:rPr lang="en-US" altLang="zh-CN" sz="1800" b="1" dirty="0">
                <a:solidFill>
                  <a:srgbClr val="000066"/>
                </a:solidFill>
                <a:ea typeface="幼圆" panose="02010509060101010101" pitchFamily="49" charset="-122"/>
              </a:rPr>
              <a:t>7</a:t>
            </a:r>
            <a:r>
              <a:rPr lang="zh-CN" altLang="en-US" sz="1800" b="1" dirty="0">
                <a:solidFill>
                  <a:srgbClr val="000066"/>
                </a:solidFill>
                <a:ea typeface="幼圆" panose="02010509060101010101" pitchFamily="49" charset="-122"/>
              </a:rPr>
              <a:t>月）</a:t>
            </a:r>
            <a:endParaRPr lang="zh-CN" altLang="en-US" sz="3600" b="1" dirty="0">
              <a:solidFill>
                <a:srgbClr val="000066"/>
              </a:solidFill>
              <a:ea typeface="黑体" panose="02010609060101010101" pitchFamily="49" charset="-122"/>
            </a:endParaRPr>
          </a:p>
          <a:p>
            <a:pPr eaLnBrk="0" hangingPunct="0">
              <a:spcBef>
                <a:spcPct val="50000"/>
              </a:spcBef>
            </a:pPr>
            <a:endParaRPr lang="zh-CN" altLang="en-US" sz="4000" b="1" dirty="0">
              <a:solidFill>
                <a:srgbClr val="000099"/>
              </a:solidFill>
              <a:ea typeface="幼圆" panose="02010509060101010101" pitchFamily="49" charset="-122"/>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股权质押比例前十</a:t>
            </a:r>
          </a:p>
        </p:txBody>
      </p:sp>
      <p:graphicFrame>
        <p:nvGraphicFramePr>
          <p:cNvPr id="2" name="表格 1"/>
          <p:cNvGraphicFramePr/>
          <p:nvPr>
            <p:extLst>
              <p:ext uri="{D42A27DB-BD31-4B8C-83A1-F6EECF244321}">
                <p14:modId xmlns:p14="http://schemas.microsoft.com/office/powerpoint/2010/main" xmlns="" val="3576668745"/>
              </p:ext>
            </p:extLst>
          </p:nvPr>
        </p:nvGraphicFramePr>
        <p:xfrm>
          <a:off x="-36512" y="907415"/>
          <a:ext cx="9167812" cy="579882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1834103">
                  <a:extLst>
                    <a:ext uri="{9D8B030D-6E8A-4147-A177-3AD203B41FA5}">
                      <a16:colId xmlns:a16="http://schemas.microsoft.com/office/drawing/2014/main" xmlns="" val="20002"/>
                    </a:ext>
                  </a:extLst>
                </a:gridCol>
                <a:gridCol w="1622281">
                  <a:extLst>
                    <a:ext uri="{9D8B030D-6E8A-4147-A177-3AD203B41FA5}">
                      <a16:colId xmlns:a16="http://schemas.microsoft.com/office/drawing/2014/main" xmlns="" val="20003"/>
                    </a:ext>
                  </a:extLst>
                </a:gridCol>
                <a:gridCol w="3335164">
                  <a:extLst>
                    <a:ext uri="{9D8B030D-6E8A-4147-A177-3AD203B41FA5}">
                      <a16:colId xmlns:a16="http://schemas.microsoft.com/office/drawing/2014/main" xmlns="" val="20004"/>
                    </a:ext>
                  </a:extLst>
                </a:gridCol>
              </a:tblGrid>
              <a:tr h="506730">
                <a:tc>
                  <a:txBody>
                    <a:bodyPr/>
                    <a:lstStyle/>
                    <a:p>
                      <a:pPr indent="0" algn="ctr">
                        <a:buNone/>
                      </a:pPr>
                      <a:r>
                        <a:rPr lang="zh-CN" sz="1600" b="1">
                          <a:solidFill>
                            <a:srgbClr val="FFFFFF"/>
                          </a:solidFill>
                          <a:latin typeface="Arial" panose="020B0604020202020204" pitchFamily="34" charset="0"/>
                          <a:ea typeface="宋体" panose="02010600030101010101" pitchFamily="2" charset="-122"/>
                        </a:rPr>
                        <a:t>证券代码</a:t>
                      </a:r>
                      <a:endParaRPr lang="zh-CN" altLang="en-US" sz="1600" b="1">
                        <a:solidFill>
                          <a:srgbClr val="FFFFFF"/>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B9BD5"/>
                    </a:solidFill>
                  </a:tcPr>
                </a:tc>
                <a:tc>
                  <a:txBody>
                    <a:bodyPr/>
                    <a:lstStyle/>
                    <a:p>
                      <a:pPr indent="0" algn="ctr">
                        <a:buNone/>
                      </a:pPr>
                      <a:r>
                        <a:rPr lang="zh-CN" sz="1600" b="1">
                          <a:solidFill>
                            <a:srgbClr val="FFFFFF"/>
                          </a:solidFill>
                          <a:latin typeface="Arial" panose="020B0604020202020204" pitchFamily="34" charset="0"/>
                          <a:ea typeface="宋体" panose="02010600030101010101" pitchFamily="2" charset="-122"/>
                        </a:rPr>
                        <a:t>上市公司</a:t>
                      </a:r>
                      <a:endParaRPr lang="zh-CN" altLang="en-US" sz="1600" b="1">
                        <a:solidFill>
                          <a:srgbClr val="FFFFFF"/>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B9BD5"/>
                    </a:solidFill>
                  </a:tcPr>
                </a:tc>
                <a:tc>
                  <a:txBody>
                    <a:bodyPr/>
                    <a:lstStyle/>
                    <a:p>
                      <a:pPr indent="0" algn="ctr">
                        <a:buNone/>
                      </a:pPr>
                      <a:r>
                        <a:rPr lang="zh-CN" sz="1600" b="1">
                          <a:solidFill>
                            <a:srgbClr val="FFFFFF"/>
                          </a:solidFill>
                          <a:latin typeface="Arial" panose="020B0604020202020204" pitchFamily="34" charset="0"/>
                          <a:ea typeface="宋体" panose="02010600030101010101" pitchFamily="2" charset="-122"/>
                        </a:rPr>
                        <a:t>质押比例（%）</a:t>
                      </a:r>
                      <a:endParaRPr lang="zh-CN" altLang="en-US" sz="1600" b="1">
                        <a:solidFill>
                          <a:srgbClr val="FFFFFF"/>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B9BD5"/>
                    </a:solidFill>
                  </a:tcPr>
                </a:tc>
                <a:tc>
                  <a:txBody>
                    <a:bodyPr/>
                    <a:lstStyle/>
                    <a:p>
                      <a:pPr indent="0" algn="ctr">
                        <a:buNone/>
                      </a:pPr>
                      <a:r>
                        <a:rPr lang="zh-CN" sz="1600" b="1">
                          <a:solidFill>
                            <a:srgbClr val="FFFFFF"/>
                          </a:solidFill>
                          <a:latin typeface="Arial" panose="020B0604020202020204" pitchFamily="34" charset="0"/>
                          <a:ea typeface="宋体" panose="02010600030101010101" pitchFamily="2" charset="-122"/>
                        </a:rPr>
                        <a:t>总市值（亿元）</a:t>
                      </a:r>
                      <a:endParaRPr lang="zh-CN" altLang="en-US" sz="1600" b="1">
                        <a:solidFill>
                          <a:srgbClr val="FFFFFF"/>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B9BD5"/>
                    </a:solidFill>
                  </a:tcPr>
                </a:tc>
                <a:tc>
                  <a:txBody>
                    <a:bodyPr/>
                    <a:lstStyle/>
                    <a:p>
                      <a:pPr indent="0" algn="ctr">
                        <a:buNone/>
                      </a:pPr>
                      <a:r>
                        <a:rPr lang="zh-CN" sz="1600" b="1">
                          <a:solidFill>
                            <a:srgbClr val="FFFFFF"/>
                          </a:solidFill>
                          <a:latin typeface="Arial" panose="020B0604020202020204" pitchFamily="34" charset="0"/>
                          <a:ea typeface="宋体" panose="02010600030101010101" pitchFamily="2" charset="-122"/>
                        </a:rPr>
                        <a:t>行业</a:t>
                      </a:r>
                      <a:endParaRPr lang="zh-CN" altLang="en-US" sz="1600" b="1">
                        <a:solidFill>
                          <a:srgbClr val="FFFFFF"/>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506730">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000408.SZ</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2000" b="1" kern="1200">
                          <a:solidFill>
                            <a:srgbClr val="000000"/>
                          </a:solidFill>
                          <a:latin typeface="宋体" panose="02010600030101010101" pitchFamily="2" charset="-122"/>
                          <a:ea typeface="+mn-ea"/>
                          <a:cs typeface="+mn-cs"/>
                        </a:rPr>
                        <a:t>藏格控股</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79.1900</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198.78</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2000" b="1" kern="1200">
                          <a:solidFill>
                            <a:srgbClr val="000000"/>
                          </a:solidFill>
                          <a:latin typeface="宋体" panose="02010600030101010101" pitchFamily="2" charset="-122"/>
                          <a:ea typeface="+mn-ea"/>
                          <a:cs typeface="+mn-cs"/>
                        </a:rPr>
                        <a:t>制造业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1"/>
                  </a:ext>
                </a:extLst>
              </a:tr>
              <a:tr h="506730">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603555.SH</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2000" b="1" kern="1200" dirty="0">
                          <a:solidFill>
                            <a:srgbClr val="000000"/>
                          </a:solidFill>
                          <a:latin typeface="宋体" panose="02010600030101010101" pitchFamily="2" charset="-122"/>
                          <a:ea typeface="+mn-ea"/>
                          <a:cs typeface="+mn-cs"/>
                        </a:rPr>
                        <a:t>贵人鸟</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2000" b="1" kern="1200">
                          <a:solidFill>
                            <a:srgbClr val="000000"/>
                          </a:solidFill>
                          <a:latin typeface="宋体" panose="02010600030101010101" pitchFamily="2" charset="-122"/>
                          <a:ea typeface="+mn-ea"/>
                          <a:cs typeface="+mn-cs"/>
                        </a:rPr>
                        <a:t>77.1400</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30.05</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2000" b="1" kern="1200">
                          <a:solidFill>
                            <a:srgbClr val="000000"/>
                          </a:solidFill>
                          <a:latin typeface="宋体" panose="02010600030101010101" pitchFamily="2" charset="-122"/>
                          <a:ea typeface="+mn-ea"/>
                          <a:cs typeface="+mn-cs"/>
                        </a:rPr>
                        <a:t>制造业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06730">
                <a:tc>
                  <a:txBody>
                    <a:bodyPr/>
                    <a:lstStyle/>
                    <a:p>
                      <a:pPr marL="0" indent="0" algn="ctr" defTabSz="914400" rtl="0" eaLnBrk="1" fontAlgn="t" latinLnBrk="0" hangingPunct="1">
                        <a:lnSpc>
                          <a:spcPct val="120000"/>
                        </a:lnSpc>
                        <a:buNone/>
                      </a:pPr>
                      <a:r>
                        <a:rPr lang="en-US" sz="2000" b="1" kern="1200">
                          <a:solidFill>
                            <a:srgbClr val="000000"/>
                          </a:solidFill>
                          <a:latin typeface="宋体" panose="02010600030101010101" pitchFamily="2" charset="-122"/>
                          <a:ea typeface="+mn-ea"/>
                          <a:cs typeface="+mn-cs"/>
                        </a:rPr>
                        <a:t>002143.SZ</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*ST</a:t>
                      </a:r>
                      <a:r>
                        <a:rPr lang="zh-CN" altLang="en-US" sz="2000" b="1" kern="1200" dirty="0">
                          <a:solidFill>
                            <a:srgbClr val="000000"/>
                          </a:solidFill>
                          <a:latin typeface="宋体" panose="02010600030101010101" pitchFamily="2" charset="-122"/>
                          <a:ea typeface="+mn-ea"/>
                          <a:cs typeface="+mn-cs"/>
                        </a:rPr>
                        <a:t>印纪</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2000" b="1" kern="1200">
                          <a:solidFill>
                            <a:srgbClr val="000000"/>
                          </a:solidFill>
                          <a:latin typeface="宋体" panose="02010600030101010101" pitchFamily="2" charset="-122"/>
                          <a:ea typeface="+mn-ea"/>
                          <a:cs typeface="+mn-cs"/>
                        </a:rPr>
                        <a:t>76.8100</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20.35</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2000" b="1" kern="1200">
                          <a:solidFill>
                            <a:srgbClr val="000000"/>
                          </a:solidFill>
                          <a:latin typeface="宋体" panose="02010600030101010101" pitchFamily="2" charset="-122"/>
                          <a:ea typeface="+mn-ea"/>
                          <a:cs typeface="+mn-cs"/>
                        </a:rPr>
                        <a:t>租赁和商务服务业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3"/>
                  </a:ext>
                </a:extLst>
              </a:tr>
              <a:tr h="506730">
                <a:tc>
                  <a:txBody>
                    <a:bodyPr/>
                    <a:lstStyle/>
                    <a:p>
                      <a:pPr marL="0" indent="0" algn="ctr" defTabSz="914400" rtl="0" eaLnBrk="1" fontAlgn="t" latinLnBrk="0" hangingPunct="1">
                        <a:lnSpc>
                          <a:spcPct val="120000"/>
                        </a:lnSpc>
                        <a:buNone/>
                      </a:pPr>
                      <a:r>
                        <a:rPr lang="en-US" sz="2000" b="1" kern="1200">
                          <a:solidFill>
                            <a:srgbClr val="000000"/>
                          </a:solidFill>
                          <a:latin typeface="宋体" panose="02010600030101010101" pitchFamily="2" charset="-122"/>
                          <a:ea typeface="+mn-ea"/>
                          <a:cs typeface="+mn-cs"/>
                        </a:rPr>
                        <a:t>601360.SH</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2000" b="1" kern="1200" dirty="0">
                          <a:solidFill>
                            <a:srgbClr val="000000"/>
                          </a:solidFill>
                          <a:latin typeface="宋体" panose="02010600030101010101" pitchFamily="2" charset="-122"/>
                          <a:ea typeface="+mn-ea"/>
                          <a:cs typeface="+mn-cs"/>
                        </a:rPr>
                        <a:t>三六零</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76.4200</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1358.22</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2000" b="1" kern="1200">
                          <a:solidFill>
                            <a:srgbClr val="000000"/>
                          </a:solidFill>
                          <a:latin typeface="宋体" panose="02010600030101010101" pitchFamily="2" charset="-122"/>
                          <a:ea typeface="+mn-ea"/>
                          <a:cs typeface="+mn-cs"/>
                        </a:rPr>
                        <a:t>信息传输、软件和信息技术服务业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06730">
                <a:tc>
                  <a:txBody>
                    <a:bodyPr/>
                    <a:lstStyle/>
                    <a:p>
                      <a:pPr marL="0" indent="0" algn="ctr" defTabSz="914400" rtl="0" eaLnBrk="1" fontAlgn="t" latinLnBrk="0" hangingPunct="1">
                        <a:lnSpc>
                          <a:spcPct val="120000"/>
                        </a:lnSpc>
                        <a:buNone/>
                      </a:pPr>
                      <a:r>
                        <a:rPr lang="en-US" sz="2000" b="1" kern="1200">
                          <a:solidFill>
                            <a:srgbClr val="000000"/>
                          </a:solidFill>
                          <a:latin typeface="宋体" panose="02010600030101010101" pitchFamily="2" charset="-122"/>
                          <a:ea typeface="+mn-ea"/>
                          <a:cs typeface="+mn-cs"/>
                        </a:rPr>
                        <a:t>000567.SZ</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2000" b="1" kern="1200">
                          <a:solidFill>
                            <a:srgbClr val="000000"/>
                          </a:solidFill>
                          <a:latin typeface="宋体" panose="02010600030101010101" pitchFamily="2" charset="-122"/>
                          <a:ea typeface="+mn-ea"/>
                          <a:cs typeface="+mn-cs"/>
                        </a:rPr>
                        <a:t>海德股份</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75.0900</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62.13</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2000" b="1" kern="1200">
                          <a:solidFill>
                            <a:srgbClr val="000000"/>
                          </a:solidFill>
                          <a:latin typeface="宋体" panose="02010600030101010101" pitchFamily="2" charset="-122"/>
                          <a:ea typeface="+mn-ea"/>
                          <a:cs typeface="+mn-cs"/>
                        </a:rPr>
                        <a:t>金融业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5"/>
                  </a:ext>
                </a:extLst>
              </a:tr>
              <a:tr h="506730">
                <a:tc>
                  <a:txBody>
                    <a:bodyPr/>
                    <a:lstStyle/>
                    <a:p>
                      <a:pPr marL="0" indent="0" algn="ctr" defTabSz="914400" rtl="0" eaLnBrk="1" fontAlgn="t" latinLnBrk="0" hangingPunct="1">
                        <a:lnSpc>
                          <a:spcPct val="120000"/>
                        </a:lnSpc>
                        <a:buNone/>
                      </a:pPr>
                      <a:r>
                        <a:rPr lang="en-US" sz="2000" b="1" kern="1200">
                          <a:solidFill>
                            <a:srgbClr val="000000"/>
                          </a:solidFill>
                          <a:latin typeface="宋体" panose="02010600030101010101" pitchFamily="2" charset="-122"/>
                          <a:ea typeface="+mn-ea"/>
                          <a:cs typeface="+mn-cs"/>
                        </a:rPr>
                        <a:t>000723.SZ</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2000" b="1" kern="1200">
                          <a:solidFill>
                            <a:srgbClr val="000000"/>
                          </a:solidFill>
                          <a:latin typeface="宋体" panose="02010600030101010101" pitchFamily="2" charset="-122"/>
                          <a:ea typeface="+mn-ea"/>
                          <a:cs typeface="+mn-cs"/>
                        </a:rPr>
                        <a:t>美锦能源</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74.0500</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415.27</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2000" b="1" kern="1200">
                          <a:solidFill>
                            <a:srgbClr val="000000"/>
                          </a:solidFill>
                          <a:latin typeface="宋体" panose="02010600030101010101" pitchFamily="2" charset="-122"/>
                          <a:ea typeface="+mn-ea"/>
                          <a:cs typeface="+mn-cs"/>
                        </a:rPr>
                        <a:t>制造业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06730">
                <a:tc>
                  <a:txBody>
                    <a:bodyPr/>
                    <a:lstStyle/>
                    <a:p>
                      <a:pPr marL="0" indent="0" algn="ctr" defTabSz="914400" rtl="0" eaLnBrk="1" fontAlgn="t" latinLnBrk="0" hangingPunct="1">
                        <a:lnSpc>
                          <a:spcPct val="120000"/>
                        </a:lnSpc>
                        <a:buNone/>
                      </a:pPr>
                      <a:r>
                        <a:rPr lang="en-US" sz="2000" b="1" kern="1200">
                          <a:solidFill>
                            <a:srgbClr val="000000"/>
                          </a:solidFill>
                          <a:latin typeface="宋体" panose="02010600030101010101" pitchFamily="2" charset="-122"/>
                          <a:ea typeface="+mn-ea"/>
                          <a:cs typeface="+mn-cs"/>
                        </a:rPr>
                        <a:t>000981.SZ</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2000" b="1" kern="1200">
                          <a:solidFill>
                            <a:srgbClr val="000000"/>
                          </a:solidFill>
                          <a:latin typeface="宋体" panose="02010600030101010101" pitchFamily="2" charset="-122"/>
                          <a:ea typeface="+mn-ea"/>
                          <a:cs typeface="+mn-cs"/>
                        </a:rPr>
                        <a:t>ST</a:t>
                      </a:r>
                      <a:r>
                        <a:rPr lang="zh-CN" altLang="en-US" sz="2000" b="1" kern="1200">
                          <a:solidFill>
                            <a:srgbClr val="000000"/>
                          </a:solidFill>
                          <a:latin typeface="宋体" panose="02010600030101010101" pitchFamily="2" charset="-122"/>
                          <a:ea typeface="+mn-ea"/>
                          <a:cs typeface="+mn-cs"/>
                        </a:rPr>
                        <a:t>银亿</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72.9400</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68.88</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2000" b="1" kern="1200">
                          <a:solidFill>
                            <a:srgbClr val="000000"/>
                          </a:solidFill>
                          <a:latin typeface="宋体" panose="02010600030101010101" pitchFamily="2" charset="-122"/>
                          <a:ea typeface="+mn-ea"/>
                          <a:cs typeface="+mn-cs"/>
                        </a:rPr>
                        <a:t>制造业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7"/>
                  </a:ext>
                </a:extLst>
              </a:tr>
              <a:tr h="506730">
                <a:tc>
                  <a:txBody>
                    <a:bodyPr/>
                    <a:lstStyle/>
                    <a:p>
                      <a:pPr marL="0" indent="0" algn="ctr" defTabSz="914400" rtl="0" eaLnBrk="1" fontAlgn="t" latinLnBrk="0" hangingPunct="1">
                        <a:lnSpc>
                          <a:spcPct val="120000"/>
                        </a:lnSpc>
                        <a:buNone/>
                      </a:pPr>
                      <a:r>
                        <a:rPr lang="en-US" sz="2000" b="1" kern="1200">
                          <a:solidFill>
                            <a:srgbClr val="000000"/>
                          </a:solidFill>
                          <a:latin typeface="宋体" panose="02010600030101010101" pitchFamily="2" charset="-122"/>
                          <a:ea typeface="+mn-ea"/>
                          <a:cs typeface="+mn-cs"/>
                        </a:rPr>
                        <a:t>600053.SH</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2000" b="1" kern="1200" dirty="0">
                          <a:solidFill>
                            <a:srgbClr val="000000"/>
                          </a:solidFill>
                          <a:latin typeface="宋体" panose="02010600030101010101" pitchFamily="2" charset="-122"/>
                          <a:ea typeface="+mn-ea"/>
                          <a:cs typeface="+mn-cs"/>
                        </a:rPr>
                        <a:t>九鼎投资</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2000" b="1" kern="1200">
                          <a:solidFill>
                            <a:srgbClr val="000000"/>
                          </a:solidFill>
                          <a:latin typeface="宋体" panose="02010600030101010101" pitchFamily="2" charset="-122"/>
                          <a:ea typeface="+mn-ea"/>
                          <a:cs typeface="+mn-cs"/>
                        </a:rPr>
                        <a:t>72.8900</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100.88</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2000" b="1" kern="1200">
                          <a:solidFill>
                            <a:srgbClr val="000000"/>
                          </a:solidFill>
                          <a:latin typeface="宋体" panose="02010600030101010101" pitchFamily="2" charset="-122"/>
                          <a:ea typeface="+mn-ea"/>
                          <a:cs typeface="+mn-cs"/>
                        </a:rPr>
                        <a:t>金融业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506730">
                <a:tc>
                  <a:txBody>
                    <a:bodyPr/>
                    <a:lstStyle/>
                    <a:p>
                      <a:pPr marL="0" indent="0" algn="ctr" defTabSz="914400" rtl="0" eaLnBrk="1" fontAlgn="t" latinLnBrk="0" hangingPunct="1">
                        <a:lnSpc>
                          <a:spcPct val="120000"/>
                        </a:lnSpc>
                        <a:buNone/>
                      </a:pPr>
                      <a:r>
                        <a:rPr lang="en-US" sz="2000" b="1" kern="1200">
                          <a:solidFill>
                            <a:srgbClr val="000000"/>
                          </a:solidFill>
                          <a:latin typeface="宋体" panose="02010600030101010101" pitchFamily="2" charset="-122"/>
                          <a:ea typeface="+mn-ea"/>
                          <a:cs typeface="+mn-cs"/>
                        </a:rPr>
                        <a:t>600180.SH</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2000" b="1" kern="1200">
                          <a:solidFill>
                            <a:srgbClr val="000000"/>
                          </a:solidFill>
                          <a:latin typeface="宋体" panose="02010600030101010101" pitchFamily="2" charset="-122"/>
                          <a:ea typeface="+mn-ea"/>
                          <a:cs typeface="+mn-cs"/>
                        </a:rPr>
                        <a:t>瑞茂通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2000" b="1" kern="1200">
                          <a:solidFill>
                            <a:srgbClr val="000000"/>
                          </a:solidFill>
                          <a:latin typeface="宋体" panose="02010600030101010101" pitchFamily="2" charset="-122"/>
                          <a:ea typeface="+mn-ea"/>
                          <a:cs typeface="+mn-cs"/>
                        </a:rPr>
                        <a:t>72.7800</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83.05</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lstStyle/>
                    <a:p>
                      <a:pPr marL="0" indent="0" algn="ctr" defTabSz="914400" rtl="0" eaLnBrk="1" fontAlgn="t" latinLnBrk="0" hangingPunct="1">
                        <a:lnSpc>
                          <a:spcPct val="120000"/>
                        </a:lnSpc>
                        <a:buNone/>
                      </a:pPr>
                      <a:r>
                        <a:rPr lang="zh-CN" altLang="en-US" sz="2000" b="1" kern="1200">
                          <a:solidFill>
                            <a:srgbClr val="000000"/>
                          </a:solidFill>
                          <a:latin typeface="宋体" panose="02010600030101010101" pitchFamily="2" charset="-122"/>
                          <a:ea typeface="+mn-ea"/>
                          <a:cs typeface="+mn-cs"/>
                        </a:rPr>
                        <a:t>批发和零售业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extLst>
                  <a:ext uri="{0D108BD9-81ED-4DB2-BD59-A6C34878D82A}">
                    <a16:rowId xmlns:a16="http://schemas.microsoft.com/office/drawing/2014/main" xmlns="" val="10009"/>
                  </a:ext>
                </a:extLst>
              </a:tr>
              <a:tr h="506730">
                <a:tc>
                  <a:txBody>
                    <a:bodyPr/>
                    <a:lstStyle/>
                    <a:p>
                      <a:pPr marL="0" indent="0" algn="ctr" defTabSz="914400" rtl="0" eaLnBrk="1" fontAlgn="t" latinLnBrk="0" hangingPunct="1">
                        <a:lnSpc>
                          <a:spcPct val="120000"/>
                        </a:lnSpc>
                        <a:buNone/>
                      </a:pPr>
                      <a:r>
                        <a:rPr lang="en-US" sz="2000" b="1" kern="1200">
                          <a:solidFill>
                            <a:srgbClr val="000000"/>
                          </a:solidFill>
                          <a:latin typeface="宋体" panose="02010600030101010101" pitchFamily="2" charset="-122"/>
                          <a:ea typeface="+mn-ea"/>
                          <a:cs typeface="+mn-cs"/>
                        </a:rPr>
                        <a:t>000564.SZ</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2000" b="1" kern="1200">
                          <a:solidFill>
                            <a:srgbClr val="000000"/>
                          </a:solidFill>
                          <a:latin typeface="宋体" panose="02010600030101010101" pitchFamily="2" charset="-122"/>
                          <a:ea typeface="+mn-ea"/>
                          <a:cs typeface="+mn-cs"/>
                        </a:rPr>
                        <a:t>供销大集</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2000" b="1" kern="1200">
                          <a:solidFill>
                            <a:srgbClr val="000000"/>
                          </a:solidFill>
                          <a:latin typeface="宋体" panose="02010600030101010101" pitchFamily="2" charset="-122"/>
                          <a:ea typeface="+mn-ea"/>
                          <a:cs typeface="+mn-cs"/>
                        </a:rPr>
                        <a:t>71.9000</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en-US" sz="2000" b="1" kern="1200" dirty="0">
                          <a:solidFill>
                            <a:srgbClr val="000000"/>
                          </a:solidFill>
                          <a:latin typeface="宋体" panose="02010600030101010101" pitchFamily="2" charset="-122"/>
                          <a:ea typeface="+mn-ea"/>
                          <a:cs typeface="+mn-cs"/>
                        </a:rPr>
                        <a:t>145.99</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fontAlgn="t" latinLnBrk="0" hangingPunct="1">
                        <a:lnSpc>
                          <a:spcPct val="120000"/>
                        </a:lnSpc>
                        <a:buNone/>
                      </a:pPr>
                      <a:r>
                        <a:rPr lang="zh-CN" altLang="en-US" sz="2000" b="1" kern="1200" dirty="0">
                          <a:solidFill>
                            <a:srgbClr val="000000"/>
                          </a:solidFill>
                          <a:latin typeface="宋体" panose="02010600030101010101" pitchFamily="2" charset="-122"/>
                          <a:ea typeface="+mn-ea"/>
                          <a:cs typeface="+mn-cs"/>
                        </a:rPr>
                        <a:t>批发和零售业</a:t>
                      </a: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white">
          <a:xfrm>
            <a:off x="457283" y="154555"/>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第一大股东累计质押数占持股比例变化</a:t>
            </a:r>
          </a:p>
        </p:txBody>
      </p:sp>
      <p:sp>
        <p:nvSpPr>
          <p:cNvPr id="6" name="文本框 5"/>
          <p:cNvSpPr txBox="1"/>
          <p:nvPr/>
        </p:nvSpPr>
        <p:spPr bwMode="auto">
          <a:xfrm>
            <a:off x="755576" y="5067606"/>
            <a:ext cx="7524836" cy="1290481"/>
          </a:xfrm>
          <a:prstGeom prst="rect">
            <a:avLst/>
          </a:prstGeom>
          <a:noFill/>
          <a:ln w="9525">
            <a:noFill/>
            <a:miter lim="800000"/>
          </a:ln>
        </p:spPr>
        <p:txBody>
          <a:bodyPr wrap="square" rtlCol="0">
            <a:spAutoFit/>
          </a:bodyPr>
          <a:lstStyle/>
          <a:p>
            <a:pPr>
              <a:lnSpc>
                <a:spcPct val="150000"/>
              </a:lnSpc>
            </a:pPr>
            <a:r>
              <a:rPr lang="en-US" altLang="zh-CN" sz="1800" dirty="0">
                <a:solidFill>
                  <a:schemeClr val="tx1"/>
                </a:solidFill>
                <a:latin typeface="Microsoft YaHei UI" panose="020B0503020204020204" pitchFamily="34" charset="-122"/>
                <a:ea typeface="Microsoft YaHei UI" panose="020B0503020204020204" pitchFamily="34" charset="-122"/>
              </a:rPr>
              <a:t>7</a:t>
            </a:r>
            <a:r>
              <a:rPr lang="zh-CN" altLang="en-US" sz="1800" dirty="0">
                <a:solidFill>
                  <a:schemeClr val="tx1"/>
                </a:solidFill>
                <a:latin typeface="Microsoft YaHei UI" panose="020B0503020204020204" pitchFamily="34" charset="-122"/>
                <a:ea typeface="Microsoft YaHei UI" panose="020B0503020204020204" pitchFamily="34" charset="-122"/>
              </a:rPr>
              <a:t>月国有控股企业中，兰太实业第一大股东股权质押比例由</a:t>
            </a:r>
            <a:r>
              <a:rPr lang="en-US" altLang="zh-CN" sz="1800" dirty="0">
                <a:solidFill>
                  <a:schemeClr val="tx1"/>
                </a:solidFill>
                <a:latin typeface="Microsoft YaHei UI" panose="020B0503020204020204" pitchFamily="34" charset="-122"/>
                <a:ea typeface="Microsoft YaHei UI" panose="020B0503020204020204" pitchFamily="34" charset="-122"/>
              </a:rPr>
              <a:t>19.32%</a:t>
            </a:r>
            <a:r>
              <a:rPr lang="zh-CN" altLang="en-US" sz="1800" dirty="0">
                <a:solidFill>
                  <a:schemeClr val="tx1"/>
                </a:solidFill>
                <a:latin typeface="Microsoft YaHei UI" panose="020B0503020204020204" pitchFamily="34" charset="-122"/>
                <a:ea typeface="Microsoft YaHei UI" panose="020B0503020204020204" pitchFamily="34" charset="-122"/>
              </a:rPr>
              <a:t>上升到</a:t>
            </a:r>
            <a:r>
              <a:rPr lang="en-US" altLang="zh-CN" sz="1800" dirty="0">
                <a:solidFill>
                  <a:schemeClr val="tx1"/>
                </a:solidFill>
                <a:latin typeface="Microsoft YaHei UI" panose="020B0503020204020204" pitchFamily="34" charset="-122"/>
                <a:ea typeface="Microsoft YaHei UI" panose="020B0503020204020204" pitchFamily="34" charset="-122"/>
              </a:rPr>
              <a:t>41.41%</a:t>
            </a:r>
            <a:r>
              <a:rPr lang="zh-CN" altLang="en-US" sz="1800" dirty="0">
                <a:solidFill>
                  <a:schemeClr val="tx1"/>
                </a:solidFill>
                <a:latin typeface="Microsoft YaHei UI" panose="020B0503020204020204" pitchFamily="34" charset="-122"/>
                <a:ea typeface="Microsoft YaHei UI" panose="020B0503020204020204" pitchFamily="34" charset="-122"/>
              </a:rPr>
              <a:t>。非国企中，正邦科技、申通快递等第一大股东股权质押比例纷纷大幅度上升，其中申通快递第一大股东质押比例达</a:t>
            </a:r>
            <a:r>
              <a:rPr lang="en-US" altLang="zh-CN" sz="1800" dirty="0">
                <a:solidFill>
                  <a:schemeClr val="tx1"/>
                </a:solidFill>
                <a:latin typeface="Microsoft YaHei UI" panose="020B0503020204020204" pitchFamily="34" charset="-122"/>
                <a:ea typeface="Microsoft YaHei UI" panose="020B0503020204020204" pitchFamily="34" charset="-122"/>
              </a:rPr>
              <a:t>100%</a:t>
            </a:r>
            <a:r>
              <a:rPr lang="zh-CN" altLang="en-US" sz="1800" dirty="0">
                <a:solidFill>
                  <a:schemeClr val="tx1"/>
                </a:solidFill>
                <a:latin typeface="Microsoft YaHei UI" panose="020B0503020204020204" pitchFamily="34" charset="-122"/>
                <a:ea typeface="Microsoft YaHei UI" panose="020B0503020204020204" pitchFamily="34" charset="-122"/>
              </a:rPr>
              <a:t>。</a:t>
            </a:r>
          </a:p>
        </p:txBody>
      </p:sp>
      <p:graphicFrame>
        <p:nvGraphicFramePr>
          <p:cNvPr id="8" name="图表 7">
            <a:extLst>
              <a:ext uri="{FF2B5EF4-FFF2-40B4-BE49-F238E27FC236}">
                <a16:creationId xmlns:a16="http://schemas.microsoft.com/office/drawing/2014/main" xmlns="" id="{07D6B22B-F8F3-4888-A6E4-978DA2CB2AC4}"/>
              </a:ext>
            </a:extLst>
          </p:cNvPr>
          <p:cNvGraphicFramePr>
            <a:graphicFrameLocks/>
          </p:cNvGraphicFramePr>
          <p:nvPr>
            <p:extLst>
              <p:ext uri="{D42A27DB-BD31-4B8C-83A1-F6EECF244321}">
                <p14:modId xmlns:p14="http://schemas.microsoft.com/office/powerpoint/2010/main" xmlns="" val="2980260221"/>
              </p:ext>
            </p:extLst>
          </p:nvPr>
        </p:nvGraphicFramePr>
        <p:xfrm>
          <a:off x="455613" y="1498635"/>
          <a:ext cx="4572000" cy="33843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图表 10">
            <a:extLst>
              <a:ext uri="{FF2B5EF4-FFF2-40B4-BE49-F238E27FC236}">
                <a16:creationId xmlns:a16="http://schemas.microsoft.com/office/drawing/2014/main" xmlns="" id="{45291188-1204-40FE-A642-B8EC28F66272}"/>
              </a:ext>
            </a:extLst>
          </p:cNvPr>
          <p:cNvGraphicFramePr>
            <a:graphicFrameLocks/>
          </p:cNvGraphicFramePr>
          <p:nvPr>
            <p:extLst>
              <p:ext uri="{D42A27DB-BD31-4B8C-83A1-F6EECF244321}">
                <p14:modId xmlns:p14="http://schemas.microsoft.com/office/powerpoint/2010/main" xmlns="" val="2481689488"/>
              </p:ext>
            </p:extLst>
          </p:nvPr>
        </p:nvGraphicFramePr>
        <p:xfrm>
          <a:off x="4283968" y="1541894"/>
          <a:ext cx="4705672" cy="3326219"/>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p:cNvSpPr/>
          <p:nvPr/>
        </p:nvSpPr>
        <p:spPr bwMode="auto">
          <a:xfrm>
            <a:off x="68580" y="909955"/>
            <a:ext cx="4160520" cy="1830070"/>
          </a:xfrm>
          <a:prstGeom prst="wedgeRoundRectCallout">
            <a:avLst>
              <a:gd name="adj1" fmla="val 28961"/>
              <a:gd name="adj2" fmla="val 6468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28684" name="Rectangle 2"/>
          <p:cNvSpPr>
            <a:spLocks noChangeArrowheads="1"/>
          </p:cNvSpPr>
          <p:nvPr/>
        </p:nvSpPr>
        <p:spPr bwMode="white">
          <a:xfrm>
            <a:off x="456248" y="142875"/>
            <a:ext cx="8231187" cy="1144588"/>
          </a:xfrm>
          <a:prstGeom prst="rect">
            <a:avLst/>
          </a:prstGeom>
          <a:noFill/>
          <a:ln w="9525">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主要券商观点</a:t>
            </a:r>
          </a:p>
        </p:txBody>
      </p:sp>
      <p:pic>
        <p:nvPicPr>
          <p:cNvPr id="4" name="图片 3" descr="233"/>
          <p:cNvPicPr>
            <a:picLocks noChangeAspect="1"/>
          </p:cNvPicPr>
          <p:nvPr/>
        </p:nvPicPr>
        <p:blipFill>
          <a:blip r:embed="rId3" cstate="print"/>
          <a:stretch>
            <a:fillRect/>
          </a:stretch>
        </p:blipFill>
        <p:spPr>
          <a:xfrm>
            <a:off x="4644008" y="3861048"/>
            <a:ext cx="1904214" cy="640140"/>
          </a:xfrm>
          <a:prstGeom prst="rect">
            <a:avLst/>
          </a:prstGeom>
        </p:spPr>
      </p:pic>
      <p:pic>
        <p:nvPicPr>
          <p:cNvPr id="5" name="图片 4" descr="gy"/>
          <p:cNvPicPr>
            <a:picLocks noChangeAspect="1"/>
          </p:cNvPicPr>
          <p:nvPr/>
        </p:nvPicPr>
        <p:blipFill>
          <a:blip r:embed="rId4"/>
          <a:stretch>
            <a:fillRect/>
          </a:stretch>
        </p:blipFill>
        <p:spPr>
          <a:xfrm>
            <a:off x="2214210" y="3910563"/>
            <a:ext cx="1872615" cy="473710"/>
          </a:xfrm>
          <a:prstGeom prst="rect">
            <a:avLst/>
          </a:prstGeom>
        </p:spPr>
      </p:pic>
      <p:sp>
        <p:nvSpPr>
          <p:cNvPr id="6" name="文本框 5"/>
          <p:cNvSpPr txBox="1"/>
          <p:nvPr/>
        </p:nvSpPr>
        <p:spPr>
          <a:xfrm>
            <a:off x="176530" y="1009650"/>
            <a:ext cx="4121785" cy="1993687"/>
          </a:xfrm>
          <a:prstGeom prst="rect">
            <a:avLst/>
          </a:prstGeom>
          <a:noFill/>
        </p:spPr>
        <p:txBody>
          <a:bodyPr wrap="square" rtlCol="0">
            <a:spAutoFit/>
          </a:bodyPr>
          <a:lstStyle/>
          <a:p>
            <a:pPr>
              <a:lnSpc>
                <a:spcPct val="150000"/>
              </a:lnSpc>
            </a:pPr>
            <a:r>
              <a:rPr lang="en-US" altLang="zh-CN" sz="1400" b="1" dirty="0">
                <a:latin typeface="Microsoft YaHei UI" panose="020B0503020204020204" pitchFamily="34" charset="-122"/>
                <a:ea typeface="Microsoft YaHei UI" panose="020B0503020204020204" pitchFamily="34" charset="-122"/>
              </a:rPr>
              <a:t>PMI</a:t>
            </a:r>
            <a:r>
              <a:rPr lang="zh-CN" altLang="en-US" sz="1400" b="1" dirty="0">
                <a:latin typeface="Microsoft YaHei UI" panose="020B0503020204020204" pitchFamily="34" charset="-122"/>
                <a:ea typeface="Microsoft YaHei UI" panose="020B0503020204020204" pitchFamily="34" charset="-122"/>
              </a:rPr>
              <a:t>连续三月收缩，经济下行压力仍在加大，中小企业面临较大经营困难；中美贸易战影响仍在持续，中央提出内部挖掘消费潜力以应对；外资流出明显，</a:t>
            </a:r>
            <a:r>
              <a:rPr lang="en-US" altLang="zh-CN" sz="1400" b="1" dirty="0">
                <a:latin typeface="Microsoft YaHei UI" panose="020B0503020204020204" pitchFamily="34" charset="-122"/>
                <a:ea typeface="Microsoft YaHei UI" panose="020B0503020204020204" pitchFamily="34" charset="-122"/>
              </a:rPr>
              <a:t>A</a:t>
            </a:r>
            <a:r>
              <a:rPr lang="zh-CN" altLang="en-US" sz="1400" b="1" dirty="0">
                <a:latin typeface="Microsoft YaHei UI" panose="020B0503020204020204" pitchFamily="34" charset="-122"/>
                <a:ea typeface="Microsoft YaHei UI" panose="020B0503020204020204" pitchFamily="34" charset="-122"/>
              </a:rPr>
              <a:t>股长期估值占据优势；短期以防范风险为主，坚信长期慢牛。</a:t>
            </a:r>
            <a:r>
              <a:rPr lang="zh-CN" altLang="en-US" sz="1400" b="1" dirty="0">
                <a:solidFill>
                  <a:srgbClr val="FF0000"/>
                </a:solidFill>
                <a:latin typeface="Microsoft YaHei UI" panose="020B0503020204020204" pitchFamily="34" charset="-122"/>
                <a:ea typeface="Microsoft YaHei UI" panose="020B0503020204020204" pitchFamily="34" charset="-122"/>
              </a:rPr>
              <a:t>（谨慎看多）</a:t>
            </a:r>
            <a:endParaRPr lang="en-US" altLang="zh-CN" sz="1400" b="1" dirty="0">
              <a:solidFill>
                <a:srgbClr val="FF0000"/>
              </a:solidFill>
              <a:latin typeface="Microsoft YaHei UI" panose="020B0503020204020204" pitchFamily="34" charset="-122"/>
              <a:ea typeface="Microsoft YaHei UI" panose="020B0503020204020204" pitchFamily="34" charset="-122"/>
            </a:endParaRPr>
          </a:p>
          <a:p>
            <a:pPr>
              <a:lnSpc>
                <a:spcPct val="150000"/>
              </a:lnSpc>
            </a:pPr>
            <a:r>
              <a:rPr lang="en-US" altLang="zh-CN" sz="1400" b="1" dirty="0">
                <a:latin typeface="Microsoft YaHei UI" panose="020B0503020204020204" pitchFamily="34" charset="-122"/>
                <a:ea typeface="Microsoft YaHei UI" panose="020B0503020204020204" pitchFamily="34" charset="-122"/>
              </a:rPr>
              <a:t>6</a:t>
            </a:r>
            <a:r>
              <a:rPr lang="zh-CN" altLang="en-US" sz="1400" b="1" dirty="0">
                <a:latin typeface="Microsoft YaHei UI" panose="020B0503020204020204" pitchFamily="34" charset="-122"/>
                <a:ea typeface="Microsoft YaHei UI" panose="020B0503020204020204" pitchFamily="34" charset="-122"/>
              </a:rPr>
              <a:t>月观点：</a:t>
            </a:r>
            <a:r>
              <a:rPr lang="zh-CN" altLang="en-US" sz="1400" b="1" dirty="0">
                <a:solidFill>
                  <a:srgbClr val="FF0000"/>
                </a:solidFill>
                <a:latin typeface="Microsoft YaHei UI" panose="020B0503020204020204" pitchFamily="34" charset="-122"/>
                <a:ea typeface="Microsoft YaHei UI" panose="020B0503020204020204" pitchFamily="34" charset="-122"/>
              </a:rPr>
              <a:t>中性</a:t>
            </a:r>
          </a:p>
        </p:txBody>
      </p:sp>
      <p:sp>
        <p:nvSpPr>
          <p:cNvPr id="37" name="对话气泡: 圆角矩形 36"/>
          <p:cNvSpPr/>
          <p:nvPr/>
        </p:nvSpPr>
        <p:spPr bwMode="auto">
          <a:xfrm>
            <a:off x="4404995" y="1009650"/>
            <a:ext cx="4369435" cy="1730375"/>
          </a:xfrm>
          <a:prstGeom prst="wedgeRoundRectCallout">
            <a:avLst>
              <a:gd name="adj1" fmla="val -35107"/>
              <a:gd name="adj2" fmla="val 71912"/>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38" name="文本框 37"/>
          <p:cNvSpPr txBox="1"/>
          <p:nvPr/>
        </p:nvSpPr>
        <p:spPr>
          <a:xfrm>
            <a:off x="4571841" y="909993"/>
            <a:ext cx="3957320" cy="1993687"/>
          </a:xfrm>
          <a:prstGeom prst="rect">
            <a:avLst/>
          </a:prstGeom>
          <a:noFill/>
        </p:spPr>
        <p:txBody>
          <a:bodyPr wrap="square" rtlCol="0">
            <a:spAutoFit/>
          </a:bodyPr>
          <a:lstStyle/>
          <a:p>
            <a:pPr>
              <a:lnSpc>
                <a:spcPct val="150000"/>
              </a:lnSpc>
            </a:pPr>
            <a:r>
              <a:rPr lang="zh-CN" altLang="en-US" sz="1400" b="1" dirty="0">
                <a:latin typeface="Microsoft YaHei UI" panose="020B0503020204020204" pitchFamily="34" charset="-122"/>
                <a:ea typeface="Microsoft YaHei UI" panose="020B0503020204020204" pitchFamily="34" charset="-122"/>
              </a:rPr>
              <a:t>市场仍处于震荡区间，美联储鹰派降息后，美股进入调整阶段。</a:t>
            </a:r>
            <a:r>
              <a:rPr lang="en-US" altLang="zh-CN" sz="1400" b="1" dirty="0">
                <a:latin typeface="Microsoft YaHei UI" panose="020B0503020204020204" pitchFamily="34" charset="-122"/>
                <a:ea typeface="Microsoft YaHei UI" panose="020B0503020204020204" pitchFamily="34" charset="-122"/>
              </a:rPr>
              <a:t>A</a:t>
            </a:r>
            <a:r>
              <a:rPr lang="zh-CN" altLang="en-US" sz="1400" b="1" dirty="0">
                <a:latin typeface="Microsoft YaHei UI" panose="020B0503020204020204" pitchFamily="34" charset="-122"/>
                <a:ea typeface="Microsoft YaHei UI" panose="020B0503020204020204" pitchFamily="34" charset="-122"/>
              </a:rPr>
              <a:t>股方面，预计</a:t>
            </a:r>
            <a:r>
              <a:rPr lang="en-US" altLang="zh-CN" sz="1400" b="1" dirty="0">
                <a:latin typeface="Microsoft YaHei UI" panose="020B0503020204020204" pitchFamily="34" charset="-122"/>
                <a:ea typeface="Microsoft YaHei UI" panose="020B0503020204020204" pitchFamily="34" charset="-122"/>
              </a:rPr>
              <a:t>Q3</a:t>
            </a:r>
            <a:r>
              <a:rPr lang="zh-CN" altLang="en-US" sz="1400" b="1" dirty="0">
                <a:latin typeface="Microsoft YaHei UI" panose="020B0503020204020204" pitchFamily="34" charset="-122"/>
                <a:ea typeface="Microsoft YaHei UI" panose="020B0503020204020204" pitchFamily="34" charset="-122"/>
              </a:rPr>
              <a:t>流动性充裕应是大概率事件，但信用的进一步全面扩张短期受制于政策的出台。在信用无法全面扩张的情况下，市场你难以形成估值的全面抬升。</a:t>
            </a:r>
            <a:r>
              <a:rPr lang="zh-CN" altLang="en-US" sz="1400" b="1" dirty="0">
                <a:solidFill>
                  <a:srgbClr val="FF0000"/>
                </a:solidFill>
                <a:latin typeface="Microsoft YaHei UI" panose="020B0503020204020204" pitchFamily="34" charset="-122"/>
                <a:ea typeface="Microsoft YaHei UI" panose="020B0503020204020204" pitchFamily="34" charset="-122"/>
              </a:rPr>
              <a:t>（谨慎看空）</a:t>
            </a:r>
            <a:endParaRPr lang="en-US" altLang="zh-CN" sz="1400" b="1" dirty="0">
              <a:solidFill>
                <a:srgbClr val="FF0000"/>
              </a:solidFill>
              <a:latin typeface="Microsoft YaHei UI" panose="020B0503020204020204" pitchFamily="34" charset="-122"/>
              <a:ea typeface="Microsoft YaHei UI" panose="020B0503020204020204" pitchFamily="34" charset="-122"/>
            </a:endParaRPr>
          </a:p>
          <a:p>
            <a:pPr>
              <a:lnSpc>
                <a:spcPct val="150000"/>
              </a:lnSpc>
            </a:pPr>
            <a:r>
              <a:rPr lang="en-US" altLang="zh-CN" sz="1400" b="1" dirty="0">
                <a:latin typeface="Microsoft YaHei UI" panose="020B0503020204020204" pitchFamily="34" charset="-122"/>
                <a:ea typeface="Microsoft YaHei UI" panose="020B0503020204020204" pitchFamily="34" charset="-122"/>
              </a:rPr>
              <a:t>6</a:t>
            </a:r>
            <a:r>
              <a:rPr lang="zh-CN" altLang="en-US" sz="1400" b="1" dirty="0">
                <a:latin typeface="Microsoft YaHei UI" panose="020B0503020204020204" pitchFamily="34" charset="-122"/>
                <a:ea typeface="Microsoft YaHei UI" panose="020B0503020204020204" pitchFamily="34" charset="-122"/>
              </a:rPr>
              <a:t>月观点：</a:t>
            </a:r>
            <a:r>
              <a:rPr lang="zh-CN" altLang="en-US" sz="1400" b="1" dirty="0">
                <a:solidFill>
                  <a:srgbClr val="FF0000"/>
                </a:solidFill>
                <a:latin typeface="Microsoft YaHei UI" panose="020B0503020204020204" pitchFamily="34" charset="-122"/>
                <a:ea typeface="Microsoft YaHei UI" panose="020B0503020204020204" pitchFamily="34" charset="-122"/>
              </a:rPr>
              <a:t>谨慎看空</a:t>
            </a:r>
          </a:p>
        </p:txBody>
      </p:sp>
      <p:sp>
        <p:nvSpPr>
          <p:cNvPr id="39" name="对话气泡: 圆角矩形 38"/>
          <p:cNvSpPr/>
          <p:nvPr/>
        </p:nvSpPr>
        <p:spPr bwMode="auto">
          <a:xfrm>
            <a:off x="4742180" y="4516755"/>
            <a:ext cx="4260215" cy="1708150"/>
          </a:xfrm>
          <a:prstGeom prst="wedgeRoundRectCallout">
            <a:avLst>
              <a:gd name="adj1" fmla="val -29248"/>
              <a:gd name="adj2" fmla="val -60559"/>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1" name="对话气泡: 圆角矩形 40"/>
          <p:cNvSpPr/>
          <p:nvPr/>
        </p:nvSpPr>
        <p:spPr bwMode="auto">
          <a:xfrm>
            <a:off x="156845" y="4516755"/>
            <a:ext cx="4072255" cy="1646555"/>
          </a:xfrm>
          <a:prstGeom prst="wedgeRoundRectCallout">
            <a:avLst>
              <a:gd name="adj1" fmla="val 27091"/>
              <a:gd name="adj2" fmla="val -6055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2" name="文本框 41"/>
          <p:cNvSpPr txBox="1"/>
          <p:nvPr/>
        </p:nvSpPr>
        <p:spPr>
          <a:xfrm>
            <a:off x="4869815" y="4501188"/>
            <a:ext cx="4274185" cy="1993687"/>
          </a:xfrm>
          <a:prstGeom prst="rect">
            <a:avLst/>
          </a:prstGeom>
          <a:noFill/>
        </p:spPr>
        <p:txBody>
          <a:bodyPr wrap="square" rtlCol="0">
            <a:spAutoFit/>
          </a:bodyPr>
          <a:lstStyle>
            <a:defPPr>
              <a:defRPr lang="en-US"/>
            </a:defPPr>
            <a:lvl1pPr>
              <a:defRPr sz="1800" b="1">
                <a:latin typeface="+mn-ea"/>
                <a:ea typeface="+mn-ea"/>
              </a:defRPr>
            </a:lvl1pPr>
          </a:lstStyle>
          <a:p>
            <a:pPr>
              <a:lnSpc>
                <a:spcPct val="150000"/>
              </a:lnSpc>
            </a:pPr>
            <a:r>
              <a:rPr lang="zh-CN" altLang="en-US" sz="1400" dirty="0">
                <a:latin typeface="Microsoft YaHei UI" panose="020B0503020204020204" pitchFamily="34" charset="-122"/>
                <a:ea typeface="Microsoft YaHei UI" panose="020B0503020204020204" pitchFamily="34" charset="-122"/>
              </a:rPr>
              <a:t>近期海外环境相关的负面事件出现叠加，</a:t>
            </a:r>
            <a:r>
              <a:rPr lang="en-US" altLang="zh-CN" sz="1400" dirty="0">
                <a:latin typeface="Microsoft YaHei UI" panose="020B0503020204020204" pitchFamily="34" charset="-122"/>
                <a:ea typeface="Microsoft YaHei UI" panose="020B0503020204020204" pitchFamily="34" charset="-122"/>
              </a:rPr>
              <a:t>A</a:t>
            </a:r>
            <a:r>
              <a:rPr lang="zh-CN" altLang="en-US" sz="1400" dirty="0">
                <a:latin typeface="Microsoft YaHei UI" panose="020B0503020204020204" pitchFamily="34" charset="-122"/>
                <a:ea typeface="Microsoft YaHei UI" panose="020B0503020204020204" pitchFamily="34" charset="-122"/>
              </a:rPr>
              <a:t>股面临的海外环境再现边际恶化；三季度主要压制因素是基本面大概率将继续验证回落，中期谨慎，短期只买“超跌反弹”，当前市场性价比尚不具备绝对吸引力，买点择时需更加耐心。</a:t>
            </a:r>
            <a:r>
              <a:rPr lang="zh-CN" altLang="en-US" sz="1400" dirty="0">
                <a:solidFill>
                  <a:srgbClr val="FF0000"/>
                </a:solidFill>
                <a:latin typeface="Microsoft YaHei UI" panose="020B0503020204020204" pitchFamily="34" charset="-122"/>
                <a:ea typeface="Microsoft YaHei UI" panose="020B0503020204020204" pitchFamily="34" charset="-122"/>
              </a:rPr>
              <a:t>（谨慎看空）</a:t>
            </a:r>
            <a:endParaRPr lang="en-US" altLang="zh-CN" sz="1400" dirty="0">
              <a:solidFill>
                <a:srgbClr val="FF0000"/>
              </a:solidFill>
              <a:latin typeface="Microsoft YaHei UI" panose="020B0503020204020204" pitchFamily="34" charset="-122"/>
              <a:ea typeface="Microsoft YaHei UI" panose="020B0503020204020204" pitchFamily="34" charset="-122"/>
            </a:endParaRPr>
          </a:p>
          <a:p>
            <a:pPr>
              <a:lnSpc>
                <a:spcPct val="150000"/>
              </a:lnSpc>
            </a:pPr>
            <a:r>
              <a:rPr lang="en-US" altLang="zh-CN" sz="1400" dirty="0">
                <a:latin typeface="Microsoft YaHei UI" panose="020B0503020204020204" pitchFamily="34" charset="-122"/>
                <a:ea typeface="Microsoft YaHei UI" panose="020B0503020204020204" pitchFamily="34" charset="-122"/>
              </a:rPr>
              <a:t>6</a:t>
            </a:r>
            <a:r>
              <a:rPr lang="zh-CN" altLang="en-US" sz="1400" dirty="0">
                <a:latin typeface="Microsoft YaHei UI" panose="020B0503020204020204" pitchFamily="34" charset="-122"/>
                <a:ea typeface="Microsoft YaHei UI" panose="020B0503020204020204" pitchFamily="34" charset="-122"/>
              </a:rPr>
              <a:t>月观点：</a:t>
            </a:r>
            <a:r>
              <a:rPr lang="zh-CN" altLang="en-US" sz="1400" dirty="0">
                <a:solidFill>
                  <a:srgbClr val="FF0000"/>
                </a:solidFill>
                <a:latin typeface="Microsoft YaHei UI" panose="020B0503020204020204" pitchFamily="34" charset="-122"/>
                <a:ea typeface="Microsoft YaHei UI" panose="020B0503020204020204" pitchFamily="34" charset="-122"/>
              </a:rPr>
              <a:t>中性</a:t>
            </a:r>
          </a:p>
        </p:txBody>
      </p:sp>
      <p:sp>
        <p:nvSpPr>
          <p:cNvPr id="40" name="文本框 39"/>
          <p:cNvSpPr txBox="1"/>
          <p:nvPr/>
        </p:nvSpPr>
        <p:spPr>
          <a:xfrm>
            <a:off x="280658" y="4517344"/>
            <a:ext cx="3987800" cy="1670522"/>
          </a:xfrm>
          <a:prstGeom prst="rect">
            <a:avLst/>
          </a:prstGeom>
          <a:noFill/>
        </p:spPr>
        <p:txBody>
          <a:bodyPr wrap="square" rtlCol="0">
            <a:spAutoFit/>
          </a:bodyPr>
          <a:lstStyle/>
          <a:p>
            <a:pPr>
              <a:lnSpc>
                <a:spcPct val="150000"/>
              </a:lnSpc>
            </a:pPr>
            <a:r>
              <a:rPr lang="zh-CN" altLang="en-US" sz="1400" b="1" dirty="0">
                <a:latin typeface="Microsoft YaHei UI" panose="020B0503020204020204" pitchFamily="34" charset="-122"/>
                <a:ea typeface="Microsoft YaHei UI" panose="020B0503020204020204" pitchFamily="34" charset="-122"/>
              </a:rPr>
              <a:t>全球经济回落的压力下，</a:t>
            </a:r>
            <a:r>
              <a:rPr lang="en-US" altLang="zh-CN" sz="1400" b="1" dirty="0">
                <a:latin typeface="Microsoft YaHei UI" panose="020B0503020204020204" pitchFamily="34" charset="-122"/>
                <a:ea typeface="Microsoft YaHei UI" panose="020B0503020204020204" pitchFamily="34" charset="-122"/>
              </a:rPr>
              <a:t>A</a:t>
            </a:r>
            <a:r>
              <a:rPr lang="zh-CN" altLang="en-US" sz="1400" b="1" dirty="0">
                <a:latin typeface="Microsoft YaHei UI" panose="020B0503020204020204" pitchFamily="34" charset="-122"/>
                <a:ea typeface="Microsoft YaHei UI" panose="020B0503020204020204" pitchFamily="34" charset="-122"/>
              </a:rPr>
              <a:t>股市场反而是当前最具性价比的权益市场；即使在危机期间，风险溢价也总有某种极限；盈利复苏时间后移，但方向尚未撼动。</a:t>
            </a:r>
            <a:r>
              <a:rPr lang="zh-CN" altLang="en-US" sz="1400" b="1" dirty="0">
                <a:solidFill>
                  <a:srgbClr val="FF0000"/>
                </a:solidFill>
                <a:latin typeface="Microsoft YaHei UI" panose="020B0503020204020204" pitchFamily="34" charset="-122"/>
                <a:ea typeface="Microsoft YaHei UI" panose="020B0503020204020204" pitchFamily="34" charset="-122"/>
              </a:rPr>
              <a:t>（谨慎看多）</a:t>
            </a:r>
            <a:endParaRPr lang="en-US" altLang="zh-CN" sz="1400" b="1" dirty="0">
              <a:solidFill>
                <a:srgbClr val="FF0000"/>
              </a:solidFill>
              <a:latin typeface="Microsoft YaHei UI" panose="020B0503020204020204" pitchFamily="34" charset="-122"/>
              <a:ea typeface="Microsoft YaHei UI" panose="020B0503020204020204" pitchFamily="34" charset="-122"/>
            </a:endParaRPr>
          </a:p>
          <a:p>
            <a:pPr>
              <a:lnSpc>
                <a:spcPct val="150000"/>
              </a:lnSpc>
            </a:pPr>
            <a:r>
              <a:rPr lang="en-US" altLang="zh-CN" sz="1400" b="1" dirty="0">
                <a:latin typeface="Microsoft YaHei UI" panose="020B0503020204020204" pitchFamily="34" charset="-122"/>
                <a:ea typeface="Microsoft YaHei UI" panose="020B0503020204020204" pitchFamily="34" charset="-122"/>
              </a:rPr>
              <a:t>6</a:t>
            </a:r>
            <a:r>
              <a:rPr lang="zh-CN" altLang="en-US" sz="1400" b="1" dirty="0">
                <a:latin typeface="Microsoft YaHei UI" panose="020B0503020204020204" pitchFamily="34" charset="-122"/>
                <a:ea typeface="Microsoft YaHei UI" panose="020B0503020204020204" pitchFamily="34" charset="-122"/>
              </a:rPr>
              <a:t>月观点：</a:t>
            </a:r>
            <a:r>
              <a:rPr lang="zh-CN" altLang="en-US" sz="1400" b="1" dirty="0">
                <a:solidFill>
                  <a:srgbClr val="FF0000"/>
                </a:solidFill>
                <a:latin typeface="Microsoft YaHei UI" panose="020B0503020204020204" pitchFamily="34" charset="-122"/>
                <a:ea typeface="Microsoft YaHei UI" panose="020B0503020204020204" pitchFamily="34" charset="-122"/>
              </a:rPr>
              <a:t>谨慎看多</a:t>
            </a:r>
          </a:p>
        </p:txBody>
      </p:sp>
      <p:pic>
        <p:nvPicPr>
          <p:cNvPr id="1026" name="Picture 2" descr="https://timgsa.baidu.com/timg?image&amp;quality=80&amp;size=b9999_10000&amp;sec=1547012658785&amp;di=2add7de4fca93318795f7f44709d73ae&amp;imgtype=0&amp;src=http%3A%2F%2Fcdn.huodongxing.com%2Flogo%2Forg%2F201609%2F2132463797660%2F172463892086590.jpeg%3Fauth_key%3D1525125672-0-0-7938a61d019546fc7649da9b85c974e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15816" y="3038254"/>
            <a:ext cx="921831" cy="6875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a:extLst>
              <a:ext uri="{FF2B5EF4-FFF2-40B4-BE49-F238E27FC236}">
                <a16:creationId xmlns:a16="http://schemas.microsoft.com/office/drawing/2014/main" xmlns="" id="{B8D87A5E-019A-49D0-855D-8A8DAB28C1A1}"/>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07931" y="3136711"/>
            <a:ext cx="1976221" cy="70877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1438" y="1071563"/>
            <a:ext cx="8929687" cy="3071812"/>
          </a:xfrm>
          <a:prstGeom prst="rect">
            <a:avLst/>
          </a:prstGeom>
          <a:noFill/>
          <a:ln w="9525">
            <a:noFill/>
            <a:miter lim="800000"/>
          </a:ln>
        </p:spPr>
        <p:txBody>
          <a:bodyPr/>
          <a:lstStyle/>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r>
              <a:rPr lang="zh-CN" altLang="en-US" sz="1800" b="1">
                <a:solidFill>
                  <a:srgbClr val="000066"/>
                </a:solidFill>
                <a:latin typeface="+mn-ea"/>
              </a:rPr>
              <a:t>    </a:t>
            </a:r>
            <a:endParaRPr lang="en-US" altLang="zh-CN" sz="1800" b="1">
              <a:solidFill>
                <a:srgbClr val="000066"/>
              </a:solidFill>
              <a:latin typeface="+mn-ea"/>
              <a:ea typeface="+mn-ea"/>
            </a:endParaRPr>
          </a:p>
          <a:p>
            <a:pPr marL="0" indent="0">
              <a:lnSpc>
                <a:spcPct val="135000"/>
              </a:lnSpc>
              <a:spcBef>
                <a:spcPct val="20000"/>
              </a:spcBef>
              <a:buClr>
                <a:srgbClr val="6699FF"/>
              </a:buClr>
              <a:buFont typeface="Wingdings" panose="05000000000000000000" pitchFamily="2" charset="2"/>
              <a:buNone/>
              <a:defRPr/>
            </a:pPr>
            <a:endParaRPr lang="en-US" altLang="zh-CN" sz="1800" b="1">
              <a:solidFill>
                <a:srgbClr val="000066"/>
              </a:solidFill>
              <a:ea typeface="幼圆" panose="02010509060101010101" pitchFamily="49" charset="-122"/>
            </a:endParaRPr>
          </a:p>
          <a:p>
            <a:pPr marL="342900" indent="-342900">
              <a:lnSpc>
                <a:spcPct val="135000"/>
              </a:lnSpc>
              <a:spcBef>
                <a:spcPct val="20000"/>
              </a:spcBef>
              <a:buClr>
                <a:srgbClr val="6699FF"/>
              </a:buClr>
              <a:defRPr/>
            </a:pPr>
            <a:endParaRPr lang="en-US" altLang="zh-CN" sz="1600" b="1">
              <a:solidFill>
                <a:srgbClr val="000066"/>
              </a:solidFill>
              <a:ea typeface="幼圆" panose="02010509060101010101" pitchFamily="49" charset="-122"/>
            </a:endParaRPr>
          </a:p>
          <a:p>
            <a:pPr>
              <a:defRPr/>
            </a:pPr>
            <a:endParaRPr lang="zh-CN" altLang="en-US" sz="1800"/>
          </a:p>
          <a:p>
            <a:pPr>
              <a:defRPr/>
            </a:pPr>
            <a:r>
              <a:rPr lang="zh-CN" altLang="en-US" sz="1800"/>
              <a:t> </a:t>
            </a:r>
          </a:p>
        </p:txBody>
      </p:sp>
      <p:sp>
        <p:nvSpPr>
          <p:cNvPr id="32771"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dirty="0">
                <a:solidFill>
                  <a:srgbClr val="000066"/>
                </a:solidFill>
                <a:uFillTx/>
                <a:latin typeface="微软雅黑" panose="020B0503020204020204" pitchFamily="34" charset="-122"/>
                <a:ea typeface="微软雅黑" panose="020B0503020204020204" pitchFamily="34" charset="-122"/>
              </a:rPr>
              <a:t>展望</a:t>
            </a:r>
          </a:p>
        </p:txBody>
      </p:sp>
      <p:sp>
        <p:nvSpPr>
          <p:cNvPr id="6" name="矩形 5"/>
          <p:cNvSpPr/>
          <p:nvPr/>
        </p:nvSpPr>
        <p:spPr>
          <a:xfrm>
            <a:off x="214313" y="1285875"/>
            <a:ext cx="8501062" cy="369888"/>
          </a:xfrm>
          <a:prstGeom prst="rect">
            <a:avLst/>
          </a:prstGeom>
        </p:spPr>
        <p:txBody>
          <a:bodyPr>
            <a:spAutoFit/>
          </a:bodyPr>
          <a:lstStyle/>
          <a:p>
            <a:pPr>
              <a:defRPr/>
            </a:pPr>
            <a:r>
              <a:rPr lang="zh-CN" altLang="en-US" sz="1800" b="1">
                <a:solidFill>
                  <a:srgbClr val="000066"/>
                </a:solidFill>
                <a:latin typeface="+mn-ea"/>
                <a:ea typeface="+mn-ea"/>
              </a:rPr>
              <a:t>   </a:t>
            </a:r>
          </a:p>
        </p:txBody>
      </p:sp>
      <p:sp>
        <p:nvSpPr>
          <p:cNvPr id="34842" name="Rectangle 26"/>
          <p:cNvSpPr>
            <a:spLocks noChangeArrowheads="1"/>
          </p:cNvSpPr>
          <p:nvPr/>
        </p:nvSpPr>
        <p:spPr bwMode="auto">
          <a:xfrm>
            <a:off x="242580" y="906602"/>
            <a:ext cx="8444865" cy="5539465"/>
          </a:xfrm>
          <a:prstGeom prst="rect">
            <a:avLst/>
          </a:prstGeom>
          <a:noFill/>
          <a:ln w="9525">
            <a:noFill/>
            <a:miter lim="800000"/>
          </a:ln>
          <a:effectLst/>
        </p:spPr>
        <p:txBody>
          <a:bodyPr wrap="square" anchor="ctr">
            <a:spAutoFit/>
          </a:bodyPr>
          <a:lstStyle/>
          <a:p>
            <a:pPr>
              <a:lnSpc>
                <a:spcPct val="200000"/>
              </a:lnSpc>
            </a:pPr>
            <a:r>
              <a:rPr lang="zh-CN" altLang="en-US" b="1" dirty="0">
                <a:solidFill>
                  <a:srgbClr val="000066"/>
                </a:solidFill>
                <a:latin typeface="幼圆" panose="02010509060101010101" pitchFamily="49" charset="-122"/>
                <a:ea typeface="幼圆" panose="02010509060101010101" pitchFamily="49" charset="-122"/>
                <a:sym typeface="+mn-ea"/>
              </a:rPr>
              <a:t>    </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月，市场呈冲高回落的震荡走势，上证综指表现不佳，中小创涨幅明显高于沪深</a:t>
            </a:r>
            <a:r>
              <a:rPr lang="en-US" altLang="zh-CN" dirty="0">
                <a:latin typeface="微软雅黑" panose="020B0503020204020204" pitchFamily="34" charset="-122"/>
                <a:ea typeface="微软雅黑" panose="020B0503020204020204" pitchFamily="34" charset="-122"/>
              </a:rPr>
              <a:t>300</a:t>
            </a:r>
            <a:r>
              <a:rPr lang="zh-CN" altLang="en-US" dirty="0">
                <a:latin typeface="微软雅黑" panose="020B0503020204020204" pitchFamily="34" charset="-122"/>
                <a:ea typeface="微软雅黑" panose="020B0503020204020204" pitchFamily="34" charset="-122"/>
              </a:rPr>
              <a:t>，成长股占优，跑赢之前强势的消费股，大市值成长风格依然占优。科创板交易引发对创业板存量科技股的追捧。</a:t>
            </a:r>
          </a:p>
          <a:p>
            <a:pPr eaLnBrk="1" latinLnBrk="0" hangingPunct="1">
              <a:lnSpc>
                <a:spcPct val="200000"/>
              </a:lnSpc>
              <a:defRPr/>
            </a:pPr>
            <a:endParaRPr lang="en-US" altLang="zh-CN" b="1" dirty="0">
              <a:solidFill>
                <a:srgbClr val="000066"/>
              </a:solidFill>
              <a:latin typeface="微软雅黑" panose="020B0503020204020204" pitchFamily="34" charset="-122"/>
              <a:ea typeface="微软雅黑" panose="020B0503020204020204" pitchFamily="34" charset="-122"/>
              <a:sym typeface="+mn-ea"/>
            </a:endParaRPr>
          </a:p>
          <a:p>
            <a:pPr eaLnBrk="1" latinLnBrk="0" hangingPunct="1">
              <a:lnSpc>
                <a:spcPct val="200000"/>
              </a:lnSpc>
              <a:defRPr/>
            </a:pPr>
            <a:r>
              <a:rPr lang="zh-CN" altLang="en-US" b="1" dirty="0">
                <a:solidFill>
                  <a:srgbClr val="000066"/>
                </a:solidFill>
                <a:latin typeface="微软雅黑" panose="020B0503020204020204" pitchFamily="34" charset="-122"/>
                <a:ea typeface="微软雅黑" panose="020B0503020204020204" pitchFamily="34" charset="-122"/>
                <a:sym typeface="+mn-ea"/>
              </a:rPr>
              <a:t>    </a:t>
            </a:r>
            <a:r>
              <a:rPr lang="zh-CN" altLang="en-US" dirty="0">
                <a:latin typeface="微软雅黑" panose="020B0503020204020204" pitchFamily="34" charset="-122"/>
                <a:ea typeface="微软雅黑" panose="020B0503020204020204" pitchFamily="34" charset="-122"/>
                <a:sym typeface="+mn-ea"/>
              </a:rPr>
              <a:t>从市场环境上来看，中美贸易磋商始终难以达成共识，特朗普宣布加征关税，美联储降息力度不达预期等外部利空直接导致中国经济下行压力增加。国务院也明确表示不将房地产作为刺激经济的手段，预计</a:t>
            </a:r>
            <a:r>
              <a:rPr lang="en-US" altLang="zh-CN" dirty="0">
                <a:latin typeface="微软雅黑" panose="020B0503020204020204" pitchFamily="34" charset="-122"/>
                <a:ea typeface="微软雅黑" panose="020B0503020204020204" pitchFamily="34" charset="-122"/>
                <a:sym typeface="+mn-ea"/>
              </a:rPr>
              <a:t>2019</a:t>
            </a:r>
            <a:r>
              <a:rPr lang="zh-CN" altLang="en-US" dirty="0">
                <a:latin typeface="微软雅黑" panose="020B0503020204020204" pitchFamily="34" charset="-122"/>
                <a:ea typeface="微软雅黑" panose="020B0503020204020204" pitchFamily="34" charset="-122"/>
                <a:sym typeface="+mn-ea"/>
              </a:rPr>
              <a:t>年经济下行趋势短期将难以改变。</a:t>
            </a:r>
            <a:r>
              <a:rPr lang="zh-CN" altLang="en-US" dirty="0">
                <a:latin typeface="微软雅黑" panose="020B0503020204020204" pitchFamily="34" charset="-122"/>
                <a:ea typeface="微软雅黑" panose="020B0503020204020204" pitchFamily="34" charset="-122"/>
              </a:rPr>
              <a:t>投资策略上建议短期以防范风险为主，关注黄金等避险板块以及“超跌反弹”个股的投资机会。</a:t>
            </a:r>
            <a:endParaRPr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260350"/>
            <a:ext cx="5167313" cy="430213"/>
          </a:xfrm>
          <a:prstGeom prst="rect">
            <a:avLst/>
          </a:prstGeom>
        </p:spPr>
        <p:txBody>
          <a:bodyPr>
            <a:spAutoFit/>
          </a:bodyPr>
          <a:lstStyle/>
          <a:p>
            <a:pPr fontAlgn="auto">
              <a:spcBef>
                <a:spcPts val="0"/>
              </a:spcBef>
              <a:spcAft>
                <a:spcPts val="0"/>
              </a:spcAft>
              <a:defRPr/>
            </a:pPr>
            <a:r>
              <a:rPr lang="en-US" altLang="zh-CN" sz="2200" b="1" kern="0" dirty="0">
                <a:solidFill>
                  <a:srgbClr val="000066"/>
                </a:solidFill>
                <a:latin typeface="Times New Roman" panose="02020603050405020304"/>
                <a:ea typeface="幼圆" panose="02010509060101010101" pitchFamily="49" charset="-122"/>
              </a:rPr>
              <a:t>Pre-IPO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sp>
        <p:nvSpPr>
          <p:cNvPr id="34819" name="矩形 3"/>
          <p:cNvSpPr>
            <a:spLocks noChangeArrowheads="1"/>
          </p:cNvSpPr>
          <p:nvPr/>
        </p:nvSpPr>
        <p:spPr bwMode="auto">
          <a:xfrm>
            <a:off x="221095" y="1340768"/>
            <a:ext cx="8382000" cy="4461510"/>
          </a:xfrm>
          <a:prstGeom prst="rect">
            <a:avLst/>
          </a:prstGeom>
          <a:noFill/>
          <a:ln w="9525">
            <a:noFill/>
            <a:miter lim="800000"/>
          </a:ln>
        </p:spPr>
        <p:txBody>
          <a:bodyPr>
            <a:spAutoFit/>
          </a:bodyPr>
          <a:lstStyle/>
          <a:p>
            <a:pPr marL="342900" indent="-342900">
              <a:lnSpc>
                <a:spcPct val="150000"/>
              </a:lnSpc>
              <a:spcBef>
                <a:spcPct val="20000"/>
              </a:spcBef>
            </a:pPr>
            <a:r>
              <a:rPr lang="zh-CN" altLang="en-US" sz="2400" dirty="0">
                <a:solidFill>
                  <a:srgbClr val="0058B0"/>
                </a:solidFill>
                <a:latin typeface="Times New Roman" panose="02020603050405020304" pitchFamily="18" charset="0"/>
                <a:ea typeface="幼圆" panose="02010509060101010101" pitchFamily="49" charset="-122"/>
              </a:rPr>
              <a:t>           </a:t>
            </a:r>
            <a:r>
              <a:rPr lang="zh-CN" altLang="en-US" dirty="0">
                <a:solidFill>
                  <a:srgbClr val="0058B0"/>
                </a:solidFill>
                <a:latin typeface="Times New Roman" panose="02020603050405020304" pitchFamily="18" charset="0"/>
                <a:ea typeface="幼圆" panose="02010509060101010101" pitchFamily="49" charset="-122"/>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indent="-342900">
              <a:lnSpc>
                <a:spcPct val="150000"/>
              </a:lnSpc>
              <a:spcBef>
                <a:spcPct val="20000"/>
              </a:spcBef>
            </a:pPr>
            <a:endParaRPr lang="zh-CN" altLang="en-US" dirty="0">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r>
              <a:rPr lang="zh-CN" altLang="en-US" dirty="0">
                <a:solidFill>
                  <a:srgbClr val="0058B0"/>
                </a:solidFill>
                <a:latin typeface="Times New Roman" panose="02020603050405020304" pitchFamily="18" charset="0"/>
                <a:ea typeface="幼圆" panose="02010509060101010101" pitchFamily="49" charset="-122"/>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260350"/>
            <a:ext cx="7850188" cy="430213"/>
          </a:xfrm>
          <a:prstGeom prst="rect">
            <a:avLst/>
          </a:prstGeom>
        </p:spPr>
        <p:txBody>
          <a:bodyPr>
            <a:spAutoFit/>
          </a:bodyPr>
          <a:lstStyle/>
          <a:p>
            <a:pPr fontAlgn="auto">
              <a:spcBef>
                <a:spcPts val="0"/>
              </a:spcBef>
              <a:spcAft>
                <a:spcPts val="0"/>
              </a:spcAft>
              <a:defRPr/>
            </a:pPr>
            <a:r>
              <a:rPr lang="en-US" altLang="zh-CN" sz="2200" b="1" kern="0">
                <a:solidFill>
                  <a:srgbClr val="000066"/>
                </a:solidFill>
                <a:latin typeface="Times New Roman" panose="02020603050405020304"/>
                <a:ea typeface="幼圆" panose="02010509060101010101" pitchFamily="49" charset="-122"/>
              </a:rPr>
              <a:t>Post-IPO</a:t>
            </a:r>
            <a:r>
              <a:rPr lang="zh-CN" altLang="en-US" sz="2200" b="1" kern="0">
                <a:solidFill>
                  <a:srgbClr val="000066"/>
                </a:solidFill>
                <a:latin typeface="Times New Roman" panose="02020603050405020304"/>
                <a:ea typeface="幼圆" panose="02010509060101010101" pitchFamily="49" charset="-122"/>
              </a:rPr>
              <a:t>财务顾问及财务投资</a:t>
            </a:r>
            <a:endParaRPr lang="zh-CN" altLang="en-US" sz="2200" kern="0">
              <a:solidFill>
                <a:sysClr val="windowText" lastClr="000000"/>
              </a:solidFill>
              <a:latin typeface="Arial" panose="020B0604020202020204" pitchFamily="34" charset="0"/>
              <a:ea typeface="宋体" panose="02010600030101010101" pitchFamily="2" charset="-122"/>
            </a:endParaRPr>
          </a:p>
        </p:txBody>
      </p:sp>
      <p:sp>
        <p:nvSpPr>
          <p:cNvPr id="4" name="内容占位符 2"/>
          <p:cNvSpPr txBox="1"/>
          <p:nvPr/>
        </p:nvSpPr>
        <p:spPr>
          <a:xfrm>
            <a:off x="533400" y="1165860"/>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indent="0" eaLnBrk="1" hangingPunct="1">
              <a:lnSpc>
                <a:spcPct val="150000"/>
              </a:lnSpc>
              <a:buFontTx/>
              <a:buNone/>
              <a:defRPr/>
            </a:pPr>
            <a:r>
              <a:rPr lang="zh-CN" altLang="en-US" sz="1800">
                <a:solidFill>
                  <a:srgbClr val="0058B0"/>
                </a:solidFill>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indent="0" eaLnBrk="1" hangingPunct="1">
              <a:lnSpc>
                <a:spcPct val="150000"/>
              </a:lnSpc>
              <a:buFontTx/>
              <a:buNone/>
              <a:defRPr/>
            </a:pPr>
            <a:r>
              <a:rPr lang="zh-CN" altLang="en-US" sz="1800">
                <a:solidFill>
                  <a:srgbClr val="0058B0"/>
                </a:solidFill>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indent="0" eaLnBrk="1" hangingPunct="1">
              <a:lnSpc>
                <a:spcPct val="150000"/>
              </a:lnSpc>
              <a:buFontTx/>
              <a:buNone/>
              <a:defRPr/>
            </a:pPr>
            <a:r>
              <a:rPr lang="zh-CN" altLang="en-US" sz="1800">
                <a:solidFill>
                  <a:srgbClr val="0058B0"/>
                </a:solidFill>
              </a:rPr>
              <a:t>    我们的投资团队依托自身专业背景和独特判断，根据市值管理的各项需求，设计投资结构，进行各种形式的市值管理投资。包括：并购投资、再融资投资、战略投资、固定收益投资等。</a:t>
            </a:r>
          </a:p>
          <a:p>
            <a:pPr marL="0" indent="0" eaLnBrk="1" hangingPunct="1">
              <a:buFontTx/>
              <a:buNone/>
              <a:defRPr/>
            </a:pPr>
            <a:endParaRPr lang="zh-CN" altLang="en-US" kern="0"/>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457200" y="214313"/>
            <a:ext cx="8229600" cy="1143000"/>
          </a:xfrm>
          <a:noFill/>
          <a:ln>
            <a:noFill/>
            <a:miter lim="800000"/>
          </a:ln>
        </p:spPr>
        <p:txBody>
          <a:bodyPr vert="horz" wrap="square" lIns="91440" tIns="45720" rIns="91440" bIns="4572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联系我们</a:t>
            </a:r>
          </a:p>
        </p:txBody>
      </p:sp>
      <p:sp>
        <p:nvSpPr>
          <p:cNvPr id="37891" name="矩形 2"/>
          <p:cNvSpPr>
            <a:spLocks noChangeArrowheads="1"/>
          </p:cNvSpPr>
          <p:nvPr/>
        </p:nvSpPr>
        <p:spPr bwMode="auto">
          <a:xfrm>
            <a:off x="1390967" y="1484784"/>
            <a:ext cx="6362065" cy="3122714"/>
          </a:xfrm>
          <a:prstGeom prst="rect">
            <a:avLst/>
          </a:prstGeom>
          <a:noFill/>
          <a:ln w="9525">
            <a:noFill/>
            <a:miter lim="800000"/>
          </a:ln>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联系我们</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    公司地址：上海市东湖路</a:t>
            </a:r>
            <a:r>
              <a:rPr lang="en-US" altLang="zh-CN" dirty="0">
                <a:latin typeface="微软雅黑" panose="020B0503020204020204" pitchFamily="34" charset="-122"/>
                <a:ea typeface="微软雅黑" panose="020B0503020204020204" pitchFamily="34" charset="-122"/>
              </a:rPr>
              <a:t>70</a:t>
            </a:r>
            <a:r>
              <a:rPr lang="zh-CN" altLang="en-US" dirty="0">
                <a:latin typeface="微软雅黑" panose="020B0503020204020204" pitchFamily="34" charset="-122"/>
                <a:ea typeface="微软雅黑" panose="020B0503020204020204" pitchFamily="34" charset="-122"/>
              </a:rPr>
              <a:t>号东湖宾馆</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号楼</a:t>
            </a:r>
            <a:r>
              <a:rPr lang="en-US" altLang="zh-CN"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楼</a:t>
            </a:r>
          </a:p>
          <a:p>
            <a:pPr>
              <a:lnSpc>
                <a:spcPct val="150000"/>
              </a:lnSpc>
            </a:pPr>
            <a:r>
              <a:rPr lang="zh-CN" altLang="en-US" dirty="0">
                <a:latin typeface="微软雅黑" panose="020B0503020204020204" pitchFamily="34" charset="-122"/>
                <a:ea typeface="微软雅黑" panose="020B0503020204020204" pitchFamily="34" charset="-122"/>
              </a:rPr>
              <a:t>    公司电话：</a:t>
            </a:r>
            <a:r>
              <a:rPr lang="en-US" altLang="zh-CN" dirty="0">
                <a:latin typeface="微软雅黑" panose="020B0503020204020204" pitchFamily="34" charset="-122"/>
                <a:ea typeface="微软雅黑" panose="020B0503020204020204" pitchFamily="34" charset="-122"/>
              </a:rPr>
              <a:t>8621</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latin typeface="微软雅黑" panose="020B0503020204020204" pitchFamily="34" charset="-122"/>
                <a:ea typeface="微软雅黑" panose="020B0503020204020204" pitchFamily="34" charset="-122"/>
              </a:rPr>
              <a:t>54668032</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latin typeface="微软雅黑" panose="020B0503020204020204" pitchFamily="34" charset="-122"/>
                <a:ea typeface="微软雅黑" panose="020B0503020204020204" pitchFamily="34" charset="-122"/>
              </a:rPr>
              <a:t>602</a:t>
            </a:r>
          </a:p>
          <a:p>
            <a:pPr>
              <a:lnSpc>
                <a:spcPct val="150000"/>
              </a:lnSpc>
            </a:pPr>
            <a:r>
              <a:rPr lang="zh-CN" altLang="en-US" dirty="0">
                <a:latin typeface="微软雅黑" panose="020B0503020204020204" pitchFamily="34" charset="-122"/>
                <a:ea typeface="微软雅黑" panose="020B0503020204020204" pitchFamily="34" charset="-122"/>
              </a:rPr>
              <a:t>    公司电话：</a:t>
            </a:r>
            <a:r>
              <a:rPr lang="en-US" altLang="zh-CN" dirty="0">
                <a:latin typeface="微软雅黑" panose="020B0503020204020204" pitchFamily="34" charset="-122"/>
                <a:ea typeface="微软雅黑" panose="020B0503020204020204" pitchFamily="34" charset="-122"/>
              </a:rPr>
              <a:t>8621</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latin typeface="微软雅黑" panose="020B0503020204020204" pitchFamily="34" charset="-122"/>
                <a:ea typeface="微软雅黑" panose="020B0503020204020204" pitchFamily="34" charset="-122"/>
              </a:rPr>
              <a:t>54669508</a:t>
            </a:r>
          </a:p>
          <a:p>
            <a:pPr>
              <a:lnSpc>
                <a:spcPct val="150000"/>
              </a:lnSpc>
            </a:pPr>
            <a:r>
              <a:rPr lang="zh-CN" altLang="en-US" dirty="0">
                <a:latin typeface="微软雅黑" panose="020B0503020204020204" pitchFamily="34" charset="-122"/>
                <a:ea typeface="微软雅黑" panose="020B0503020204020204" pitchFamily="34" charset="-122"/>
              </a:rPr>
              <a:t>    网址：</a:t>
            </a:r>
            <a:r>
              <a:rPr lang="en-US" altLang="zh-CN" dirty="0">
                <a:latin typeface="微软雅黑" panose="020B0503020204020204" pitchFamily="34" charset="-122"/>
                <a:ea typeface="微软雅黑" panose="020B0503020204020204" pitchFamily="34" charset="-122"/>
              </a:rPr>
              <a:t>http://www.rongke.com</a:t>
            </a:r>
          </a:p>
          <a:p>
            <a:pPr>
              <a:lnSpc>
                <a:spcPct val="150000"/>
              </a:lnSpc>
            </a:pPr>
            <a:endParaRPr lang="en-US" altLang="zh-CN" sz="1400" b="1" dirty="0">
              <a:solidFill>
                <a:srgbClr val="000066"/>
              </a:solidFill>
              <a:latin typeface="幼圆" panose="02010509060101010101" pitchFamily="49" charset="-122"/>
              <a:ea typeface="幼圆" panose="02010509060101010101" pitchFamily="49" charset="-122"/>
            </a:endParaRPr>
          </a:p>
          <a:p>
            <a:pPr>
              <a:lnSpc>
                <a:spcPct val="150000"/>
              </a:lnSpc>
            </a:pPr>
            <a:endParaRPr lang="zh-CN" altLang="zh-CN" sz="1100" b="1" dirty="0">
              <a:solidFill>
                <a:srgbClr val="000066"/>
              </a:solidFill>
              <a:latin typeface="幼圆" panose="02010509060101010101" pitchFamily="49" charset="-122"/>
              <a:ea typeface="幼圆" panose="02010509060101010101" pitchFamily="49" charset="-122"/>
            </a:endParaRPr>
          </a:p>
        </p:txBody>
      </p:sp>
      <p:grpSp>
        <p:nvGrpSpPr>
          <p:cNvPr id="5" name="组合 4"/>
          <p:cNvGrpSpPr/>
          <p:nvPr/>
        </p:nvGrpSpPr>
        <p:grpSpPr>
          <a:xfrm>
            <a:off x="2195736" y="4221088"/>
            <a:ext cx="3528392" cy="1224136"/>
            <a:chOff x="1763688" y="4293096"/>
            <a:chExt cx="3528392" cy="1224136"/>
          </a:xfrm>
        </p:grpSpPr>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63688" y="4293096"/>
              <a:ext cx="1224136" cy="1224136"/>
            </a:xfrm>
            <a:prstGeom prst="rect">
              <a:avLst/>
            </a:prstGeom>
            <a:ln>
              <a:noFill/>
            </a:ln>
          </p:spPr>
        </p:pic>
        <p:sp>
          <p:nvSpPr>
            <p:cNvPr id="4" name="文本框 3"/>
            <p:cNvSpPr txBox="1"/>
            <p:nvPr/>
          </p:nvSpPr>
          <p:spPr>
            <a:xfrm>
              <a:off x="2123728" y="4607498"/>
              <a:ext cx="3168352" cy="461665"/>
            </a:xfrm>
            <a:prstGeom prst="rect">
              <a:avLst/>
            </a:prstGeom>
            <a:noFill/>
            <a:ln>
              <a:noFill/>
            </a:ln>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融客市值管理公众号</a:t>
              </a:r>
              <a:endParaRPr lang="en-US" altLang="zh-CN" sz="1200" dirty="0">
                <a:latin typeface="微软雅黑" panose="020B0503020204020204" pitchFamily="34" charset="-122"/>
                <a:ea typeface="微软雅黑" panose="020B0503020204020204" pitchFamily="34" charset="-122"/>
              </a:endParaRPr>
            </a:p>
            <a:p>
              <a:pPr algn="ctr"/>
              <a:r>
                <a:rPr lang="en-US" altLang="zh-CN" sz="1200" dirty="0" err="1">
                  <a:latin typeface="微软雅黑" panose="020B0503020204020204" pitchFamily="34" charset="-122"/>
                  <a:ea typeface="微软雅黑" panose="020B0503020204020204" pitchFamily="34" charset="-122"/>
                  <a:cs typeface="Times New Roman" panose="02020603050405020304" pitchFamily="18" charset="0"/>
                </a:rPr>
                <a:t>rongkechina</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2" name="文本框 11"/>
          <p:cNvSpPr txBox="1"/>
          <p:nvPr/>
        </p:nvSpPr>
        <p:spPr>
          <a:xfrm rot="16200000">
            <a:off x="-642941" y="4192449"/>
            <a:ext cx="2600392" cy="307777"/>
          </a:xfrm>
          <a:prstGeom prst="rect">
            <a:avLst/>
          </a:prstGeom>
          <a:noFill/>
          <a:ln>
            <a:noFill/>
          </a:ln>
        </p:spPr>
        <p:txBody>
          <a:bodyPr wrap="none" rtlCol="0">
            <a:spAutoFit/>
          </a:bodyPr>
          <a:lstStyle/>
          <a:p>
            <a:r>
              <a:rPr lang="zh-CN" altLang="en-US" sz="1400">
                <a:solidFill>
                  <a:schemeClr val="tx2">
                    <a:lumMod val="75000"/>
                  </a:schemeClr>
                </a:solidFill>
              </a:rPr>
              <a:t>融客市值管理</a:t>
            </a:r>
            <a:r>
              <a:rPr lang="en-US" altLang="zh-CN" sz="1400">
                <a:solidFill>
                  <a:schemeClr val="tx2">
                    <a:lumMod val="75000"/>
                  </a:schemeClr>
                </a:solidFill>
              </a:rPr>
              <a:t>RONGKECHINA</a:t>
            </a:r>
            <a:endParaRPr lang="zh-CN" altLang="en-US" sz="1400">
              <a:solidFill>
                <a:schemeClr val="tx2">
                  <a:lumMod val="75000"/>
                </a:schemeClr>
              </a:solidFill>
            </a:endParaRPr>
          </a:p>
        </p:txBody>
      </p:sp>
      <p:cxnSp>
        <p:nvCxnSpPr>
          <p:cNvPr id="14" name="直接连接符 13"/>
          <p:cNvCxnSpPr/>
          <p:nvPr/>
        </p:nvCxnSpPr>
        <p:spPr bwMode="auto">
          <a:xfrm>
            <a:off x="811144"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834043"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2195736" y="1945818"/>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3" name="文本框 2"/>
          <p:cNvSpPr txBox="1"/>
          <p:nvPr/>
        </p:nvSpPr>
        <p:spPr>
          <a:xfrm>
            <a:off x="2339752" y="2069799"/>
            <a:ext cx="720080" cy="4001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宏观</a:t>
            </a:r>
          </a:p>
        </p:txBody>
      </p:sp>
      <p:sp>
        <p:nvSpPr>
          <p:cNvPr id="6" name="椭圆 5"/>
          <p:cNvSpPr/>
          <p:nvPr/>
        </p:nvSpPr>
        <p:spPr bwMode="auto">
          <a:xfrm>
            <a:off x="2195736" y="3004506"/>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7" name="文本框 6"/>
          <p:cNvSpPr txBox="1"/>
          <p:nvPr/>
        </p:nvSpPr>
        <p:spPr>
          <a:xfrm>
            <a:off x="2339752" y="3128487"/>
            <a:ext cx="720080" cy="4001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市场</a:t>
            </a:r>
          </a:p>
        </p:txBody>
      </p:sp>
      <p:sp>
        <p:nvSpPr>
          <p:cNvPr id="8" name="椭圆 7"/>
          <p:cNvSpPr/>
          <p:nvPr/>
        </p:nvSpPr>
        <p:spPr bwMode="auto">
          <a:xfrm>
            <a:off x="2195736" y="4005064"/>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9" name="文本框 8"/>
          <p:cNvSpPr txBox="1"/>
          <p:nvPr/>
        </p:nvSpPr>
        <p:spPr>
          <a:xfrm>
            <a:off x="2339752" y="4115952"/>
            <a:ext cx="720080" cy="4001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展望</a:t>
            </a:r>
          </a:p>
        </p:txBody>
      </p:sp>
      <p:sp>
        <p:nvSpPr>
          <p:cNvPr id="11" name="文本框 10"/>
          <p:cNvSpPr txBox="1"/>
          <p:nvPr/>
        </p:nvSpPr>
        <p:spPr>
          <a:xfrm>
            <a:off x="2346092" y="5144685"/>
            <a:ext cx="720080" cy="400110"/>
          </a:xfrm>
          <a:prstGeom prst="rect">
            <a:avLst/>
          </a:prstGeom>
          <a:noFill/>
        </p:spPr>
        <p:txBody>
          <a:bodyPr wrap="square" rtlCol="0">
            <a:spAutoFit/>
          </a:bodyPr>
          <a:lstStyle/>
          <a:p>
            <a:r>
              <a:rPr lang="zh-CN" altLang="en-US" b="1">
                <a:solidFill>
                  <a:schemeClr val="bg1"/>
                </a:solidFill>
                <a:latin typeface="+mn-ea"/>
                <a:ea typeface="+mn-ea"/>
              </a:rPr>
              <a:t>业务</a:t>
            </a:r>
          </a:p>
        </p:txBody>
      </p:sp>
      <p:sp>
        <p:nvSpPr>
          <p:cNvPr id="5" name="文本框 4"/>
          <p:cNvSpPr txBox="1"/>
          <p:nvPr/>
        </p:nvSpPr>
        <p:spPr>
          <a:xfrm>
            <a:off x="3370916" y="2089834"/>
            <a:ext cx="4153411" cy="398780"/>
          </a:xfrm>
          <a:prstGeom prst="rect">
            <a:avLst/>
          </a:prstGeom>
          <a:noFill/>
        </p:spPr>
        <p:txBody>
          <a:bodyPr wrap="square" rtlCol="0">
            <a:spAutoFit/>
          </a:bodyPr>
          <a:lstStyle/>
          <a:p>
            <a:r>
              <a:rPr lang="zh-CN" altLang="en-US" dirty="0">
                <a:solidFill>
                  <a:schemeClr val="tx1"/>
                </a:solidFill>
                <a:effectLst/>
                <a:latin typeface="微软雅黑" panose="020B0503020204020204" pitchFamily="34" charset="-122"/>
                <a:ea typeface="微软雅黑" panose="020B0503020204020204" pitchFamily="34" charset="-122"/>
              </a:rPr>
              <a:t>供需双弱，经济下行压力大</a:t>
            </a:r>
          </a:p>
        </p:txBody>
      </p:sp>
      <p:sp>
        <p:nvSpPr>
          <p:cNvPr id="14" name="文本框 13"/>
          <p:cNvSpPr txBox="1"/>
          <p:nvPr/>
        </p:nvSpPr>
        <p:spPr>
          <a:xfrm>
            <a:off x="3383193" y="3128487"/>
            <a:ext cx="4141133" cy="400110"/>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市场略有回暖，除沪指外全线上行</a:t>
            </a:r>
          </a:p>
        </p:txBody>
      </p:sp>
      <p:sp>
        <p:nvSpPr>
          <p:cNvPr id="15" name="文本框 14"/>
          <p:cNvSpPr txBox="1"/>
          <p:nvPr/>
        </p:nvSpPr>
        <p:spPr>
          <a:xfrm>
            <a:off x="3347864" y="4149080"/>
            <a:ext cx="5040560" cy="398780"/>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sym typeface="+mn-ea"/>
              </a:rPr>
              <a:t>外部环境依然严峻，短期以防范风险为主</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452438" y="260350"/>
            <a:ext cx="8229600" cy="596900"/>
          </a:xfrm>
          <a:noFill/>
          <a:ln>
            <a:miter lim="800000"/>
          </a:ln>
        </p:spPr>
        <p:txBody>
          <a:bodyPr vert="horz" wrap="square" lIns="91440" tIns="45720" rIns="91440" bIns="45720" numCol="1" anchor="t" anchorCtr="0" compatLnSpc="1"/>
          <a:lstStyle/>
          <a:p>
            <a:r>
              <a:rPr kumimoji="1" lang="en-US" altLang="zh-CN" sz="2400" b="0" dirty="0">
                <a:solidFill>
                  <a:schemeClr val="tx1"/>
                </a:solidFill>
                <a:latin typeface="微软雅黑" panose="020B0503020204020204" pitchFamily="34" charset="-122"/>
                <a:ea typeface="微软雅黑" panose="020B0503020204020204" pitchFamily="34" charset="-122"/>
              </a:rPr>
              <a:t>CPI</a:t>
            </a:r>
            <a:r>
              <a:rPr kumimoji="1" lang="zh-CN" altLang="en-US" sz="2400" b="0" dirty="0">
                <a:solidFill>
                  <a:schemeClr val="tx1"/>
                </a:solidFill>
                <a:latin typeface="微软雅黑" panose="020B0503020204020204" pitchFamily="34" charset="-122"/>
                <a:ea typeface="微软雅黑" panose="020B0503020204020204" pitchFamily="34" charset="-122"/>
              </a:rPr>
              <a:t>、</a:t>
            </a:r>
            <a:r>
              <a:rPr kumimoji="1" lang="en-US" altLang="zh-CN" sz="2400" b="0" dirty="0">
                <a:solidFill>
                  <a:schemeClr val="tx1"/>
                </a:solidFill>
                <a:latin typeface="微软雅黑" panose="020B0503020204020204" pitchFamily="34" charset="-122"/>
                <a:ea typeface="微软雅黑" panose="020B0503020204020204" pitchFamily="34" charset="-122"/>
              </a:rPr>
              <a:t>PPI</a:t>
            </a:r>
          </a:p>
        </p:txBody>
      </p:sp>
      <p:sp>
        <p:nvSpPr>
          <p:cNvPr id="6" name="文本框 5"/>
          <p:cNvSpPr txBox="1"/>
          <p:nvPr/>
        </p:nvSpPr>
        <p:spPr>
          <a:xfrm>
            <a:off x="552450" y="5144135"/>
            <a:ext cx="3014345" cy="768350"/>
          </a:xfrm>
          <a:prstGeom prst="rect">
            <a:avLst/>
          </a:prstGeom>
          <a:noFill/>
        </p:spPr>
        <p:txBody>
          <a:bodyPr wrap="square" rtlCol="0">
            <a:spAutoFit/>
          </a:bodyPr>
          <a:lstStyle/>
          <a:p>
            <a:r>
              <a:rPr lang="en-US" b="1" dirty="0">
                <a:latin typeface="+mn-ea"/>
                <a:ea typeface="+mn-ea"/>
              </a:rPr>
              <a:t>7</a:t>
            </a:r>
            <a:r>
              <a:rPr b="1" dirty="0">
                <a:latin typeface="+mn-ea"/>
                <a:ea typeface="+mn-ea"/>
              </a:rPr>
              <a:t>月CPI同比上涨</a:t>
            </a:r>
            <a:r>
              <a:rPr lang="en-US" b="1" dirty="0">
                <a:latin typeface="+mn-ea"/>
                <a:ea typeface="+mn-ea"/>
              </a:rPr>
              <a:t>2.8%</a:t>
            </a:r>
            <a:r>
              <a:rPr b="1" dirty="0">
                <a:latin typeface="+mn-ea"/>
                <a:ea typeface="+mn-ea"/>
              </a:rPr>
              <a:t>，</a:t>
            </a:r>
          </a:p>
          <a:p>
            <a:r>
              <a:rPr b="1" dirty="0">
                <a:latin typeface="+mn-ea"/>
                <a:ea typeface="+mn-ea"/>
              </a:rPr>
              <a:t>较上月</a:t>
            </a:r>
            <a:r>
              <a:rPr lang="en-US" b="1" dirty="0">
                <a:latin typeface="+mn-ea"/>
                <a:ea typeface="+mn-ea"/>
              </a:rPr>
              <a:t>↑</a:t>
            </a:r>
            <a:r>
              <a:rPr sz="2400" b="1" dirty="0">
                <a:solidFill>
                  <a:srgbClr val="FF0000"/>
                </a:solidFill>
                <a:latin typeface="+mn-ea"/>
                <a:ea typeface="+mn-ea"/>
              </a:rPr>
              <a:t>0.</a:t>
            </a:r>
            <a:r>
              <a:rPr lang="en-US" sz="2400" b="1" dirty="0">
                <a:solidFill>
                  <a:srgbClr val="FF0000"/>
                </a:solidFill>
                <a:latin typeface="+mn-ea"/>
                <a:ea typeface="+mn-ea"/>
              </a:rPr>
              <a:t>1</a:t>
            </a:r>
            <a:r>
              <a:rPr sz="2400" b="1" dirty="0">
                <a:solidFill>
                  <a:srgbClr val="FF0000"/>
                </a:solidFill>
                <a:latin typeface="+mn-ea"/>
                <a:ea typeface="+mn-ea"/>
              </a:rPr>
              <a:t>%</a:t>
            </a:r>
          </a:p>
        </p:txBody>
      </p:sp>
      <p:sp>
        <p:nvSpPr>
          <p:cNvPr id="9" name="文本框 8"/>
          <p:cNvSpPr txBox="1"/>
          <p:nvPr/>
        </p:nvSpPr>
        <p:spPr>
          <a:xfrm>
            <a:off x="5502275" y="5144135"/>
            <a:ext cx="2628265" cy="768350"/>
          </a:xfrm>
          <a:prstGeom prst="rect">
            <a:avLst/>
          </a:prstGeom>
          <a:noFill/>
        </p:spPr>
        <p:txBody>
          <a:bodyPr wrap="square" rtlCol="0">
            <a:spAutoFit/>
          </a:bodyPr>
          <a:lstStyle/>
          <a:p>
            <a:r>
              <a:rPr b="1" dirty="0" err="1">
                <a:latin typeface="+mn-ea"/>
              </a:rPr>
              <a:t>PPI同比</a:t>
            </a:r>
            <a:r>
              <a:rPr lang="zh-CN" altLang="en-US" b="1" dirty="0">
                <a:latin typeface="+mn-ea"/>
              </a:rPr>
              <a:t>下降</a:t>
            </a:r>
            <a:r>
              <a:rPr lang="en-US" b="1" dirty="0">
                <a:latin typeface="+mn-ea"/>
              </a:rPr>
              <a:t>0.3</a:t>
            </a:r>
            <a:r>
              <a:rPr b="1" dirty="0">
                <a:latin typeface="+mn-ea"/>
              </a:rPr>
              <a:t>%，较上月</a:t>
            </a:r>
            <a:r>
              <a:rPr lang="en-US" b="1" dirty="0">
                <a:latin typeface="+mn-ea"/>
              </a:rPr>
              <a:t>↓</a:t>
            </a:r>
            <a:r>
              <a:rPr sz="2400" b="1" dirty="0">
                <a:solidFill>
                  <a:srgbClr val="FF0000"/>
                </a:solidFill>
                <a:latin typeface="+mn-ea"/>
              </a:rPr>
              <a:t>0.</a:t>
            </a:r>
            <a:r>
              <a:rPr lang="en-US" sz="2400" b="1" dirty="0">
                <a:solidFill>
                  <a:srgbClr val="FF0000"/>
                </a:solidFill>
                <a:latin typeface="+mn-ea"/>
              </a:rPr>
              <a:t>3</a:t>
            </a:r>
            <a:r>
              <a:rPr sz="2400" b="1" dirty="0">
                <a:solidFill>
                  <a:srgbClr val="FF0000"/>
                </a:solidFill>
                <a:latin typeface="+mn-ea"/>
              </a:rPr>
              <a:t>%</a:t>
            </a:r>
            <a:r>
              <a:rPr b="1" dirty="0">
                <a:latin typeface="+mn-ea"/>
              </a:rPr>
              <a:t>。</a:t>
            </a:r>
          </a:p>
        </p:txBody>
      </p:sp>
      <p:pic>
        <p:nvPicPr>
          <p:cNvPr id="2" name="图片 1">
            <a:extLst>
              <a:ext uri="{FF2B5EF4-FFF2-40B4-BE49-F238E27FC236}">
                <a16:creationId xmlns:a16="http://schemas.microsoft.com/office/drawing/2014/main" xmlns="" id="{94297578-A331-4F6F-B7E2-3D0BF8F50C88}"/>
              </a:ext>
            </a:extLst>
          </p:cNvPr>
          <p:cNvPicPr>
            <a:picLocks noChangeAspect="1"/>
          </p:cNvPicPr>
          <p:nvPr/>
        </p:nvPicPr>
        <p:blipFill>
          <a:blip r:embed="rId3"/>
          <a:stretch>
            <a:fillRect/>
          </a:stretch>
        </p:blipFill>
        <p:spPr>
          <a:xfrm>
            <a:off x="1187624" y="1195661"/>
            <a:ext cx="6624735" cy="3610063"/>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ln>
            <a:miter lim="800000"/>
          </a:ln>
        </p:spPr>
        <p:txBody>
          <a:bodyPr vert="horz" wrap="square" lIns="91440" tIns="45720" rIns="91440" bIns="4572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PMI</a:t>
            </a:r>
            <a:endParaRPr kumimoji="1" lang="zh-CN" altLang="en-US" sz="2400" b="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255858" y="5396286"/>
            <a:ext cx="3469005" cy="707886"/>
          </a:xfrm>
          <a:prstGeom prst="rect">
            <a:avLst/>
          </a:prstGeom>
          <a:noFill/>
        </p:spPr>
        <p:txBody>
          <a:bodyPr wrap="square" rtlCol="0">
            <a:spAutoFit/>
          </a:bodyPr>
          <a:lstStyle/>
          <a:p>
            <a:r>
              <a:rPr lang="en-US" dirty="0">
                <a:latin typeface="微软雅黑" panose="020B0503020204020204" pitchFamily="34" charset="-122"/>
                <a:ea typeface="微软雅黑" panose="020B0503020204020204" pitchFamily="34" charset="-122"/>
              </a:rPr>
              <a:t>7</a:t>
            </a:r>
            <a:r>
              <a:rPr dirty="0">
                <a:latin typeface="微软雅黑" panose="020B0503020204020204" pitchFamily="34" charset="-122"/>
                <a:ea typeface="微软雅黑" panose="020B0503020204020204" pitchFamily="34" charset="-122"/>
              </a:rPr>
              <a:t>月制造业PMI为</a:t>
            </a:r>
            <a:r>
              <a:rPr lang="en-US" dirty="0">
                <a:latin typeface="微软雅黑" panose="020B0503020204020204" pitchFamily="34" charset="-122"/>
                <a:ea typeface="微软雅黑" panose="020B0503020204020204" pitchFamily="34" charset="-122"/>
              </a:rPr>
              <a:t>49.7</a:t>
            </a:r>
            <a:r>
              <a:rPr dirty="0">
                <a:latin typeface="微软雅黑" panose="020B0503020204020204" pitchFamily="34" charset="-122"/>
                <a:ea typeface="微软雅黑" panose="020B0503020204020204" pitchFamily="34" charset="-122"/>
              </a:rPr>
              <a:t>%，</a:t>
            </a:r>
          </a:p>
          <a:p>
            <a:r>
              <a:rPr dirty="0" err="1">
                <a:latin typeface="微软雅黑" panose="020B0503020204020204" pitchFamily="34" charset="-122"/>
                <a:ea typeface="微软雅黑" panose="020B0503020204020204" pitchFamily="34" charset="-122"/>
              </a:rPr>
              <a:t>较上月</a:t>
            </a:r>
            <a:r>
              <a:rPr lang="zh-CN" altLang="en-US" dirty="0">
                <a:latin typeface="微软雅黑" panose="020B0503020204020204" pitchFamily="34" charset="-122"/>
                <a:ea typeface="微软雅黑" panose="020B0503020204020204" pitchFamily="34" charset="-122"/>
              </a:rPr>
              <a:t>上涨</a:t>
            </a:r>
            <a:r>
              <a:rPr dirty="0">
                <a:solidFill>
                  <a:srgbClr val="FF0000"/>
                </a:solidFill>
                <a:latin typeface="微软雅黑" panose="020B0503020204020204" pitchFamily="34" charset="-122"/>
                <a:ea typeface="微软雅黑" panose="020B0503020204020204" pitchFamily="34" charset="-122"/>
              </a:rPr>
              <a:t>0.</a:t>
            </a:r>
            <a:r>
              <a:rPr lang="en-US" dirty="0">
                <a:solidFill>
                  <a:srgbClr val="FF0000"/>
                </a:solidFill>
                <a:latin typeface="微软雅黑" panose="020B0503020204020204" pitchFamily="34" charset="-122"/>
                <a:ea typeface="微软雅黑" panose="020B0503020204020204" pitchFamily="34" charset="-122"/>
              </a:rPr>
              <a:t>3</a:t>
            </a:r>
            <a:r>
              <a:rPr dirty="0">
                <a:solidFill>
                  <a:srgbClr val="FF0000"/>
                </a:solidFill>
                <a:latin typeface="微软雅黑" panose="020B0503020204020204" pitchFamily="34" charset="-122"/>
                <a:ea typeface="微软雅黑" panose="020B0503020204020204" pitchFamily="34" charset="-122"/>
              </a:rPr>
              <a:t>%</a:t>
            </a:r>
            <a:endParaRPr sz="2400"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867275" y="5397500"/>
            <a:ext cx="3604895" cy="707886"/>
          </a:xfrm>
          <a:prstGeom prst="rect">
            <a:avLst/>
          </a:prstGeom>
          <a:noFill/>
        </p:spPr>
        <p:txBody>
          <a:bodyPr wrap="square" rtlCol="0">
            <a:spAutoFit/>
          </a:bodyPr>
          <a:lstStyle/>
          <a:p>
            <a:r>
              <a:rPr dirty="0">
                <a:latin typeface="微软雅黑" panose="020B0503020204020204" pitchFamily="34" charset="-122"/>
                <a:ea typeface="微软雅黑" panose="020B0503020204020204" pitchFamily="34" charset="-122"/>
              </a:rPr>
              <a:t>财新中国PMI为</a:t>
            </a:r>
            <a:r>
              <a:rPr lang="en-US" dirty="0">
                <a:latin typeface="微软雅黑" panose="020B0503020204020204" pitchFamily="34" charset="-122"/>
                <a:ea typeface="微软雅黑" panose="020B0503020204020204" pitchFamily="34" charset="-122"/>
              </a:rPr>
              <a:t>49.9</a:t>
            </a:r>
            <a:r>
              <a:rPr dirty="0">
                <a:latin typeface="微软雅黑" panose="020B0503020204020204" pitchFamily="34" charset="-122"/>
                <a:ea typeface="微软雅黑" panose="020B0503020204020204" pitchFamily="34" charset="-122"/>
              </a:rPr>
              <a:t>%，</a:t>
            </a:r>
          </a:p>
          <a:p>
            <a:r>
              <a:rPr dirty="0" err="1">
                <a:latin typeface="微软雅黑" panose="020B0503020204020204" pitchFamily="34" charset="-122"/>
                <a:ea typeface="微软雅黑" panose="020B0503020204020204" pitchFamily="34" charset="-122"/>
              </a:rPr>
              <a:t>较上月</a:t>
            </a:r>
            <a:r>
              <a:rPr lang="zh-CN" altLang="en-US" dirty="0">
                <a:latin typeface="微软雅黑" panose="020B0503020204020204" pitchFamily="34" charset="-122"/>
                <a:ea typeface="微软雅黑" panose="020B0503020204020204" pitchFamily="34" charset="-122"/>
              </a:rPr>
              <a:t>上涨</a:t>
            </a:r>
            <a:r>
              <a:rPr lang="en-US" altLang="zh-CN" dirty="0">
                <a:solidFill>
                  <a:srgbClr val="FF0000"/>
                </a:solidFill>
                <a:latin typeface="微软雅黑" panose="020B0503020204020204" pitchFamily="34" charset="-122"/>
                <a:ea typeface="微软雅黑" panose="020B0503020204020204" pitchFamily="34" charset="-122"/>
              </a:rPr>
              <a:t>0.5%</a:t>
            </a:r>
            <a:r>
              <a:rPr lang="zh-CN" altLang="en-US" dirty="0">
                <a:latin typeface="微软雅黑" panose="020B0503020204020204" pitchFamily="34" charset="-122"/>
                <a:ea typeface="微软雅黑" panose="020B0503020204020204" pitchFamily="34" charset="-122"/>
              </a:rPr>
              <a:t>。</a:t>
            </a:r>
            <a:endParaRPr lang="zh-CN" altLang="en-US" sz="2400" dirty="0">
              <a:solidFill>
                <a:srgbClr val="FF0000"/>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xmlns="" id="{E56A90A2-B47E-44C1-97E0-D1B61BBAA104}"/>
              </a:ext>
            </a:extLst>
          </p:cNvPr>
          <p:cNvPicPr>
            <a:picLocks noChangeAspect="1"/>
          </p:cNvPicPr>
          <p:nvPr/>
        </p:nvPicPr>
        <p:blipFill>
          <a:blip r:embed="rId3"/>
          <a:stretch>
            <a:fillRect/>
          </a:stretch>
        </p:blipFill>
        <p:spPr>
          <a:xfrm>
            <a:off x="1259633" y="1417638"/>
            <a:ext cx="6264696" cy="3595538"/>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85750" y="1214438"/>
            <a:ext cx="8402638" cy="5162550"/>
          </a:xfrm>
          <a:prstGeom prst="rect">
            <a:avLst/>
          </a:prstGeom>
          <a:noFill/>
          <a:ln w="9525">
            <a:noFill/>
            <a:miter lim="800000"/>
          </a:ln>
        </p:spPr>
        <p:txBody>
          <a:bodyPr/>
          <a:lstStyle/>
          <a:p>
            <a:pPr marL="342900" indent="-342900">
              <a:spcBef>
                <a:spcPct val="20000"/>
              </a:spcBef>
              <a:buClr>
                <a:srgbClr val="6699FF"/>
              </a:buClr>
              <a:defRPr/>
            </a:pPr>
            <a:r>
              <a:rPr lang="zh-CN" altLang="en-US" sz="1800" b="1">
                <a:solidFill>
                  <a:srgbClr val="000066"/>
                </a:solidFill>
                <a:latin typeface="+mn-ea"/>
                <a:ea typeface="+mn-ea"/>
              </a:rPr>
              <a:t>       </a:t>
            </a:r>
            <a:endParaRPr lang="en-US" altLang="zh-CN" sz="1800" b="1">
              <a:solidFill>
                <a:srgbClr val="000066"/>
              </a:solidFill>
              <a:latin typeface="+mn-ea"/>
              <a:ea typeface="+mn-ea"/>
            </a:endParaRPr>
          </a:p>
        </p:txBody>
      </p:sp>
      <p:sp>
        <p:nvSpPr>
          <p:cNvPr id="31747"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dirty="0">
                <a:latin typeface="微软雅黑" panose="020B0503020204020204" pitchFamily="34" charset="-122"/>
                <a:ea typeface="微软雅黑" panose="020B0503020204020204" pitchFamily="34" charset="-122"/>
              </a:rPr>
              <a:t>宏观经济数据解读</a:t>
            </a:r>
          </a:p>
        </p:txBody>
      </p:sp>
      <p:sp>
        <p:nvSpPr>
          <p:cNvPr id="2" name="文本框 1"/>
          <p:cNvSpPr txBox="1"/>
          <p:nvPr/>
        </p:nvSpPr>
        <p:spPr>
          <a:xfrm>
            <a:off x="428784" y="1225644"/>
            <a:ext cx="8111490" cy="5029390"/>
          </a:xfrm>
          <a:prstGeom prst="rect">
            <a:avLst/>
          </a:prstGeom>
          <a:noFill/>
        </p:spPr>
        <p:txBody>
          <a:bodyPr wrap="square" rtlCol="0" anchor="t">
            <a:spAutoFit/>
          </a:bodyPr>
          <a:lstStyle/>
          <a:p>
            <a:pPr eaLnBrk="1" latinLnBrk="0" hangingPunct="1">
              <a:lnSpc>
                <a:spcPct val="150000"/>
              </a:lnSpc>
              <a:defRPr/>
            </a:pPr>
            <a:r>
              <a:rPr lang="zh-CN" altLang="en-US" sz="1800" b="1" dirty="0">
                <a:solidFill>
                  <a:srgbClr val="000066"/>
                </a:solidFill>
                <a:latin typeface="微软雅黑" panose="020B0503020204020204" pitchFamily="34" charset="-122"/>
                <a:ea typeface="微软雅黑" panose="020B0503020204020204" pitchFamily="34" charset="-122"/>
                <a:sym typeface="+mn-ea"/>
              </a:rPr>
              <a:t>        </a:t>
            </a:r>
            <a:r>
              <a:rPr lang="en-US" altLang="zh-CN" sz="1800" b="1" dirty="0">
                <a:solidFill>
                  <a:srgbClr val="000066"/>
                </a:solidFill>
                <a:latin typeface="微软雅黑" panose="020B0503020204020204" pitchFamily="34" charset="-122"/>
                <a:ea typeface="微软雅黑" panose="020B0503020204020204" pitchFamily="34" charset="-122"/>
                <a:sym typeface="+mn-ea"/>
              </a:rPr>
              <a:t>7</a:t>
            </a:r>
            <a:r>
              <a:rPr lang="zh-CN" altLang="en-US" sz="1800" dirty="0">
                <a:latin typeface="微软雅黑" panose="020B0503020204020204" pitchFamily="34" charset="-122"/>
                <a:ea typeface="微软雅黑" panose="020B0503020204020204" pitchFamily="34" charset="-122"/>
                <a:sym typeface="+mn-ea"/>
              </a:rPr>
              <a:t>月官方制造业</a:t>
            </a:r>
            <a:r>
              <a:rPr lang="en-US" altLang="zh-CN" sz="1800" dirty="0">
                <a:latin typeface="微软雅黑" panose="020B0503020204020204" pitchFamily="34" charset="-122"/>
                <a:ea typeface="微软雅黑" panose="020B0503020204020204" pitchFamily="34" charset="-122"/>
                <a:sym typeface="+mn-ea"/>
              </a:rPr>
              <a:t>PMI</a:t>
            </a:r>
            <a:r>
              <a:rPr lang="zh-CN" altLang="en-US" sz="1800" dirty="0">
                <a:latin typeface="微软雅黑" panose="020B0503020204020204" pitchFamily="34" charset="-122"/>
                <a:ea typeface="微软雅黑" panose="020B0503020204020204" pitchFamily="34" charset="-122"/>
                <a:sym typeface="+mn-ea"/>
              </a:rPr>
              <a:t>为</a:t>
            </a:r>
            <a:r>
              <a:rPr lang="en-US" altLang="zh-CN" sz="1800" dirty="0">
                <a:latin typeface="微软雅黑" panose="020B0503020204020204" pitchFamily="34" charset="-122"/>
                <a:ea typeface="微软雅黑" panose="020B0503020204020204" pitchFamily="34" charset="-122"/>
                <a:sym typeface="+mn-ea"/>
              </a:rPr>
              <a:t>49.7%</a:t>
            </a:r>
            <a:r>
              <a:rPr lang="zh-CN" altLang="en-US" sz="1800" dirty="0">
                <a:latin typeface="微软雅黑" panose="020B0503020204020204" pitchFamily="34" charset="-122"/>
                <a:ea typeface="微软雅黑" panose="020B0503020204020204" pitchFamily="34" charset="-122"/>
                <a:sym typeface="+mn-ea"/>
              </a:rPr>
              <a:t>，较上月回升</a:t>
            </a:r>
            <a:r>
              <a:rPr lang="en-US" altLang="zh-CN" sz="1800" dirty="0">
                <a:latin typeface="微软雅黑" panose="020B0503020204020204" pitchFamily="34" charset="-122"/>
                <a:ea typeface="微软雅黑" panose="020B0503020204020204" pitchFamily="34" charset="-122"/>
                <a:sym typeface="+mn-ea"/>
              </a:rPr>
              <a:t>0.3%</a:t>
            </a:r>
            <a:r>
              <a:rPr lang="zh-CN" altLang="en-US" sz="1800" dirty="0">
                <a:latin typeface="微软雅黑" panose="020B0503020204020204" pitchFamily="34" charset="-122"/>
                <a:ea typeface="微软雅黑" panose="020B0503020204020204" pitchFamily="34" charset="-122"/>
                <a:sym typeface="+mn-ea"/>
              </a:rPr>
              <a:t>，仍处于枯荣线之下，</a:t>
            </a:r>
            <a:r>
              <a:rPr lang="en-US" altLang="zh-CN" sz="1800" dirty="0">
                <a:latin typeface="微软雅黑" panose="020B0503020204020204" pitchFamily="34" charset="-122"/>
                <a:ea typeface="微软雅黑" panose="020B0503020204020204" pitchFamily="34" charset="-122"/>
                <a:sym typeface="+mn-ea"/>
              </a:rPr>
              <a:t>13</a:t>
            </a:r>
            <a:r>
              <a:rPr lang="zh-CN" altLang="en-US" sz="1800" dirty="0">
                <a:latin typeface="微软雅黑" panose="020B0503020204020204" pitchFamily="34" charset="-122"/>
                <a:ea typeface="微软雅黑" panose="020B0503020204020204" pitchFamily="34" charset="-122"/>
                <a:sym typeface="+mn-ea"/>
              </a:rPr>
              <a:t>个指标这种有</a:t>
            </a:r>
            <a:r>
              <a:rPr lang="en-US" altLang="zh-CN" sz="1800" dirty="0">
                <a:latin typeface="微软雅黑" panose="020B0503020204020204" pitchFamily="34" charset="-122"/>
                <a:ea typeface="微软雅黑" panose="020B0503020204020204" pitchFamily="34" charset="-122"/>
                <a:sym typeface="+mn-ea"/>
              </a:rPr>
              <a:t>10</a:t>
            </a:r>
            <a:r>
              <a:rPr lang="zh-CN" altLang="en-US" sz="1800" dirty="0">
                <a:latin typeface="微软雅黑" panose="020B0503020204020204" pitchFamily="34" charset="-122"/>
                <a:ea typeface="微软雅黑" panose="020B0503020204020204" pitchFamily="34" charset="-122"/>
                <a:sym typeface="+mn-ea"/>
              </a:rPr>
              <a:t>个指标较上月回升。但总体来看，经济下行压力仍然存在。虽然生产指数有所反弹，供给端出现回暖迹象，但需求端仍然较弱。进出口相关指标连续</a:t>
            </a:r>
            <a:r>
              <a:rPr lang="en-US" altLang="zh-CN" sz="1800" dirty="0">
                <a:latin typeface="微软雅黑" panose="020B0503020204020204" pitchFamily="34" charset="-122"/>
                <a:ea typeface="微软雅黑" panose="020B0503020204020204" pitchFamily="34" charset="-122"/>
                <a:sym typeface="+mn-ea"/>
              </a:rPr>
              <a:t>14</a:t>
            </a:r>
            <a:r>
              <a:rPr lang="zh-CN" altLang="en-US" sz="1800" dirty="0">
                <a:latin typeface="微软雅黑" panose="020B0503020204020204" pitchFamily="34" charset="-122"/>
                <a:ea typeface="微软雅黑" panose="020B0503020204020204" pitchFamily="34" charset="-122"/>
                <a:sym typeface="+mn-ea"/>
              </a:rPr>
              <a:t>个月处于枯荣线以下，仍处于中美贸易摩擦以来的深度收缩区间。短期来看，内外需求同步低迷的状态难以得到改变，全球经济增长低迷制约贸易活动，预计短期进出口增速仍将低位运行。</a:t>
            </a:r>
            <a:endParaRPr lang="en-US" altLang="zh-CN" sz="1800" dirty="0">
              <a:latin typeface="微软雅黑" panose="020B0503020204020204" pitchFamily="34" charset="-122"/>
              <a:ea typeface="微软雅黑" panose="020B0503020204020204" pitchFamily="34" charset="-122"/>
              <a:sym typeface="+mn-ea"/>
            </a:endParaRPr>
          </a:p>
          <a:p>
            <a:pPr eaLnBrk="1" latinLnBrk="0" hangingPunct="1">
              <a:lnSpc>
                <a:spcPct val="150000"/>
              </a:lnSpc>
              <a:defRPr/>
            </a:pPr>
            <a:endParaRPr lang="zh-CN" altLang="en-US" sz="1800" dirty="0">
              <a:latin typeface="微软雅黑" panose="020B0503020204020204" pitchFamily="34" charset="-122"/>
              <a:ea typeface="微软雅黑" panose="020B0503020204020204" pitchFamily="34" charset="-122"/>
              <a:sym typeface="+mn-ea"/>
            </a:endParaRPr>
          </a:p>
          <a:p>
            <a:pPr eaLnBrk="1" latinLnBrk="0" hangingPunct="1">
              <a:lnSpc>
                <a:spcPct val="150000"/>
              </a:lnSpc>
              <a:defRPr/>
            </a:pPr>
            <a:r>
              <a:rPr lang="zh-CN" altLang="en-US" sz="1800" dirty="0">
                <a:latin typeface="微软雅黑" panose="020B0503020204020204" pitchFamily="34" charset="-122"/>
                <a:ea typeface="微软雅黑" panose="020B0503020204020204" pitchFamily="34" charset="-122"/>
              </a:rPr>
              <a:t>       CPI同比上升</a:t>
            </a:r>
            <a:r>
              <a:rPr lang="en-US" altLang="zh-CN" sz="1800" dirty="0">
                <a:latin typeface="微软雅黑" panose="020B0503020204020204" pitchFamily="34" charset="-122"/>
                <a:ea typeface="微软雅黑" panose="020B0503020204020204" pitchFamily="34" charset="-122"/>
              </a:rPr>
              <a:t>2.8%</a:t>
            </a:r>
            <a:r>
              <a:rPr lang="zh-CN" altLang="en-US" sz="1800" dirty="0">
                <a:latin typeface="微软雅黑" panose="020B0503020204020204" pitchFamily="34" charset="-122"/>
                <a:ea typeface="微软雅黑" panose="020B0503020204020204" pitchFamily="34" charset="-122"/>
              </a:rPr>
              <a:t>，较上月上升</a:t>
            </a:r>
            <a:r>
              <a:rPr lang="en-US" altLang="zh-CN" sz="1800" dirty="0">
                <a:latin typeface="微软雅黑" panose="020B0503020204020204" pitchFamily="34" charset="-122"/>
                <a:ea typeface="微软雅黑" panose="020B0503020204020204" pitchFamily="34" charset="-122"/>
              </a:rPr>
              <a:t>0.1%</a:t>
            </a:r>
            <a:r>
              <a:rPr lang="zh-CN" altLang="en-US" sz="1800" dirty="0">
                <a:latin typeface="微软雅黑" panose="020B0503020204020204" pitchFamily="34" charset="-122"/>
                <a:ea typeface="微软雅黑" panose="020B0503020204020204" pitchFamily="34" charset="-122"/>
              </a:rPr>
              <a:t>。主要上涨因素仍是食品价格的上涨。其中，受猪瘟影响，猪肉价格同比上涨</a:t>
            </a:r>
            <a:r>
              <a:rPr lang="en-US" altLang="zh-CN" sz="1800" dirty="0">
                <a:latin typeface="微软雅黑" panose="020B0503020204020204" pitchFamily="34" charset="-122"/>
                <a:ea typeface="微软雅黑" panose="020B0503020204020204" pitchFamily="34" charset="-122"/>
              </a:rPr>
              <a:t>27%</a:t>
            </a:r>
            <a:r>
              <a:rPr lang="zh-CN" altLang="en-US" sz="1800" dirty="0">
                <a:latin typeface="微软雅黑" panose="020B0503020204020204" pitchFamily="34" charset="-122"/>
                <a:ea typeface="微软雅黑" panose="020B0503020204020204" pitchFamily="34" charset="-122"/>
              </a:rPr>
              <a:t>，受天气影响，蔬菜对</a:t>
            </a:r>
            <a:r>
              <a:rPr lang="en-US" altLang="zh-CN" sz="1800" dirty="0">
                <a:latin typeface="微软雅黑" panose="020B0503020204020204" pitchFamily="34" charset="-122"/>
                <a:ea typeface="微软雅黑" panose="020B0503020204020204" pitchFamily="34" charset="-122"/>
              </a:rPr>
              <a:t>CPI</a:t>
            </a:r>
            <a:r>
              <a:rPr lang="zh-CN" altLang="en-US" sz="1800" dirty="0">
                <a:latin typeface="微软雅黑" panose="020B0503020204020204" pitchFamily="34" charset="-122"/>
                <a:ea typeface="微软雅黑" panose="020B0503020204020204" pitchFamily="34" charset="-122"/>
              </a:rPr>
              <a:t>的拉动也有所提高，鲜果价格同比上涨</a:t>
            </a:r>
            <a:r>
              <a:rPr lang="en-US" altLang="zh-CN" sz="1800" dirty="0">
                <a:latin typeface="微软雅黑" panose="020B0503020204020204" pitchFamily="34" charset="-122"/>
                <a:ea typeface="微软雅黑" panose="020B0503020204020204" pitchFamily="34" charset="-122"/>
              </a:rPr>
              <a:t>39.1%</a:t>
            </a:r>
            <a:r>
              <a:rPr lang="zh-CN" altLang="en-US" sz="1800" dirty="0">
                <a:latin typeface="微软雅黑" panose="020B0503020204020204" pitchFamily="34" charset="-122"/>
                <a:ea typeface="微软雅黑" panose="020B0503020204020204" pitchFamily="34" charset="-122"/>
              </a:rPr>
              <a:t>，但环比增幅已转负，鲜果价格上涨势头得到一定的遏制。非食品项中，国内油价持续下行，交通通信项进一步下降，导致非食品价格小幅回落。</a:t>
            </a:r>
          </a:p>
        </p:txBody>
      </p:sp>
    </p:spTree>
    <p:custDataLst>
      <p:tags r:id="rId1"/>
    </p:custData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457200" y="214313"/>
            <a:ext cx="8229600" cy="706437"/>
          </a:xfrm>
          <a:noFill/>
          <a:ln>
            <a:miter lim="800000"/>
          </a:ln>
        </p:spPr>
        <p:txBody>
          <a:bodyPr vert="horz" wrap="square" lIns="91440" tIns="45720" rIns="91440" bIns="4572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央行公开市场操作</a:t>
            </a:r>
          </a:p>
        </p:txBody>
      </p:sp>
      <p:sp>
        <p:nvSpPr>
          <p:cNvPr id="4" name="文本框 3"/>
          <p:cNvSpPr txBox="1"/>
          <p:nvPr/>
        </p:nvSpPr>
        <p:spPr>
          <a:xfrm>
            <a:off x="2195736" y="5564443"/>
            <a:ext cx="5842992" cy="523220"/>
          </a:xfrm>
          <a:prstGeom prst="rect">
            <a:avLst/>
          </a:prstGeom>
          <a:noFill/>
        </p:spPr>
        <p:txBody>
          <a:bodyPr wrap="square" rtlCol="0">
            <a:spAutoFit/>
          </a:bodyPr>
          <a:lstStyle/>
          <a:p>
            <a:r>
              <a:rPr lang="en-US" sz="2400" dirty="0">
                <a:latin typeface="微软雅黑" panose="020B0503020204020204" pitchFamily="34" charset="-122"/>
                <a:ea typeface="微软雅黑" panose="020B0503020204020204" pitchFamily="34" charset="-122"/>
              </a:rPr>
              <a:t>7</a:t>
            </a:r>
            <a:r>
              <a:rPr sz="2400" dirty="0">
                <a:solidFill>
                  <a:schemeClr val="tx1"/>
                </a:solidFill>
                <a:latin typeface="微软雅黑" panose="020B0503020204020204" pitchFamily="34" charset="-122"/>
                <a:ea typeface="微软雅黑" panose="020B0503020204020204" pitchFamily="34" charset="-122"/>
              </a:rPr>
              <a:t>月，央行累计净</a:t>
            </a:r>
            <a:r>
              <a:rPr lang="zh-CN" altLang="en-US" sz="2400" dirty="0">
                <a:solidFill>
                  <a:schemeClr val="tx1"/>
                </a:solidFill>
                <a:latin typeface="微软雅黑" panose="020B0503020204020204" pitchFamily="34" charset="-122"/>
                <a:ea typeface="微软雅黑" panose="020B0503020204020204" pitchFamily="34" charset="-122"/>
              </a:rPr>
              <a:t>回笼资金</a:t>
            </a:r>
            <a:r>
              <a:rPr lang="en-US" altLang="zh-CN" sz="2800" dirty="0">
                <a:solidFill>
                  <a:srgbClr val="FF0000"/>
                </a:solidFill>
                <a:latin typeface="微软雅黑" panose="020B0503020204020204" pitchFamily="34" charset="-122"/>
                <a:ea typeface="微软雅黑" panose="020B0503020204020204" pitchFamily="34" charset="-122"/>
              </a:rPr>
              <a:t>5528</a:t>
            </a:r>
            <a:r>
              <a:rPr sz="2400" dirty="0">
                <a:solidFill>
                  <a:schemeClr val="tx1"/>
                </a:solidFill>
                <a:latin typeface="微软雅黑" panose="020B0503020204020204" pitchFamily="34" charset="-122"/>
                <a:ea typeface="微软雅黑" panose="020B0503020204020204" pitchFamily="34" charset="-122"/>
              </a:rPr>
              <a:t>亿元</a:t>
            </a:r>
            <a:r>
              <a:rPr lang="zh-CN" sz="2400" dirty="0">
                <a:solidFill>
                  <a:srgbClr val="000066"/>
                </a:solidFill>
                <a:latin typeface="微软雅黑" panose="020B0503020204020204" pitchFamily="34" charset="-122"/>
                <a:ea typeface="微软雅黑" panose="020B0503020204020204" pitchFamily="34" charset="-122"/>
              </a:rPr>
              <a:t>。</a:t>
            </a:r>
          </a:p>
        </p:txBody>
      </p:sp>
      <p:pic>
        <p:nvPicPr>
          <p:cNvPr id="3" name="图片 2">
            <a:extLst>
              <a:ext uri="{FF2B5EF4-FFF2-40B4-BE49-F238E27FC236}">
                <a16:creationId xmlns:a16="http://schemas.microsoft.com/office/drawing/2014/main" xmlns="" id="{E19902D3-488C-4C10-B075-9E1AC4A5430D}"/>
              </a:ext>
            </a:extLst>
          </p:cNvPr>
          <p:cNvPicPr>
            <a:picLocks noChangeAspect="1"/>
          </p:cNvPicPr>
          <p:nvPr/>
        </p:nvPicPr>
        <p:blipFill>
          <a:blip r:embed="rId3"/>
          <a:stretch>
            <a:fillRect/>
          </a:stretch>
        </p:blipFill>
        <p:spPr>
          <a:xfrm>
            <a:off x="971600" y="1196752"/>
            <a:ext cx="7416824" cy="4091689"/>
          </a:xfrm>
          <a:prstGeom prst="rect">
            <a:avLst/>
          </a:prstGeom>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428625" y="115325"/>
            <a:ext cx="8231188"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市场概况</a:t>
            </a:r>
          </a:p>
        </p:txBody>
      </p:sp>
      <p:sp>
        <p:nvSpPr>
          <p:cNvPr id="4" name="文本框 3"/>
          <p:cNvSpPr txBox="1"/>
          <p:nvPr/>
        </p:nvSpPr>
        <p:spPr>
          <a:xfrm>
            <a:off x="223024" y="1323504"/>
            <a:ext cx="1210588" cy="400110"/>
          </a:xfrm>
          <a:prstGeom prst="rect">
            <a:avLst/>
          </a:prstGeom>
          <a:noFill/>
        </p:spPr>
        <p:txBody>
          <a:bodyPr wrap="non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上证综指</a:t>
            </a:r>
          </a:p>
        </p:txBody>
      </p:sp>
      <p:sp>
        <p:nvSpPr>
          <p:cNvPr id="8" name="文本框 7"/>
          <p:cNvSpPr txBox="1"/>
          <p:nvPr/>
        </p:nvSpPr>
        <p:spPr>
          <a:xfrm>
            <a:off x="772881" y="1723533"/>
            <a:ext cx="833883" cy="400110"/>
          </a:xfrm>
          <a:prstGeom prst="rect">
            <a:avLst/>
          </a:prstGeom>
          <a:noFill/>
        </p:spPr>
        <p:txBody>
          <a:bodyPr wrap="none" rtlCol="0">
            <a:spAutoFit/>
          </a:bodyPr>
          <a:lstStyle/>
          <a:p>
            <a:r>
              <a:rPr lang="en-US" b="1" dirty="0">
                <a:solidFill>
                  <a:srgbClr val="FF0000"/>
                </a:solidFill>
                <a:latin typeface="+mn-ea"/>
                <a:ea typeface="+mn-ea"/>
              </a:rPr>
              <a:t>1.56%</a:t>
            </a:r>
          </a:p>
        </p:txBody>
      </p:sp>
      <p:sp>
        <p:nvSpPr>
          <p:cNvPr id="9" name="文本框 8"/>
          <p:cNvSpPr txBox="1"/>
          <p:nvPr/>
        </p:nvSpPr>
        <p:spPr>
          <a:xfrm>
            <a:off x="-53836" y="4825804"/>
            <a:ext cx="1210588" cy="400110"/>
          </a:xfrm>
          <a:prstGeom prst="rect">
            <a:avLst/>
          </a:prstGeom>
          <a:noFill/>
        </p:spPr>
        <p:txBody>
          <a:bodyPr wrap="non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中小板指</a:t>
            </a:r>
          </a:p>
        </p:txBody>
      </p:sp>
      <p:sp>
        <p:nvSpPr>
          <p:cNvPr id="11" name="文本框 10"/>
          <p:cNvSpPr txBox="1"/>
          <p:nvPr/>
        </p:nvSpPr>
        <p:spPr>
          <a:xfrm>
            <a:off x="376957" y="5298163"/>
            <a:ext cx="833883" cy="400110"/>
          </a:xfrm>
          <a:prstGeom prst="rect">
            <a:avLst/>
          </a:prstGeom>
          <a:noFill/>
        </p:spPr>
        <p:txBody>
          <a:bodyPr wrap="none" rtlCol="0">
            <a:spAutoFit/>
          </a:bodyPr>
          <a:lstStyle/>
          <a:p>
            <a:r>
              <a:rPr lang="en-US" altLang="zh-CN" b="1" dirty="0">
                <a:solidFill>
                  <a:srgbClr val="FF0000"/>
                </a:solidFill>
                <a:latin typeface="+mn-ea"/>
                <a:ea typeface="+mn-ea"/>
              </a:rPr>
              <a:t>2.04%</a:t>
            </a:r>
            <a:endParaRPr lang="zh-CN" altLang="en-US" b="1" dirty="0">
              <a:solidFill>
                <a:srgbClr val="FF0000"/>
              </a:solidFill>
              <a:latin typeface="+mn-ea"/>
              <a:ea typeface="+mn-ea"/>
            </a:endParaRPr>
          </a:p>
        </p:txBody>
      </p:sp>
      <p:sp>
        <p:nvSpPr>
          <p:cNvPr id="15" name="文本框 14"/>
          <p:cNvSpPr txBox="1"/>
          <p:nvPr/>
        </p:nvSpPr>
        <p:spPr>
          <a:xfrm>
            <a:off x="7867540" y="1361299"/>
            <a:ext cx="1210588" cy="400110"/>
          </a:xfrm>
          <a:prstGeom prst="rect">
            <a:avLst/>
          </a:prstGeom>
          <a:noFill/>
        </p:spPr>
        <p:txBody>
          <a:bodyPr wrap="non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深证成指</a:t>
            </a:r>
          </a:p>
        </p:txBody>
      </p:sp>
      <p:sp>
        <p:nvSpPr>
          <p:cNvPr id="17" name="文本框 16"/>
          <p:cNvSpPr txBox="1"/>
          <p:nvPr/>
        </p:nvSpPr>
        <p:spPr>
          <a:xfrm>
            <a:off x="8151114" y="1779108"/>
            <a:ext cx="833883" cy="400110"/>
          </a:xfrm>
          <a:prstGeom prst="rect">
            <a:avLst/>
          </a:prstGeom>
          <a:noFill/>
        </p:spPr>
        <p:txBody>
          <a:bodyPr wrap="none" rtlCol="0">
            <a:spAutoFit/>
          </a:bodyPr>
          <a:lstStyle/>
          <a:p>
            <a:r>
              <a:rPr lang="en-US" altLang="zh-CN" b="1" dirty="0">
                <a:solidFill>
                  <a:srgbClr val="FF0000"/>
                </a:solidFill>
                <a:latin typeface="+mn-ea"/>
                <a:ea typeface="+mn-ea"/>
              </a:rPr>
              <a:t>1.62%</a:t>
            </a:r>
            <a:endParaRPr lang="zh-CN" altLang="en-US" b="1" dirty="0">
              <a:solidFill>
                <a:srgbClr val="FF0000"/>
              </a:solidFill>
              <a:latin typeface="+mn-ea"/>
              <a:ea typeface="+mn-ea"/>
            </a:endParaRPr>
          </a:p>
        </p:txBody>
      </p:sp>
      <p:sp>
        <p:nvSpPr>
          <p:cNvPr id="18" name="文本框 17"/>
          <p:cNvSpPr txBox="1"/>
          <p:nvPr/>
        </p:nvSpPr>
        <p:spPr>
          <a:xfrm>
            <a:off x="7953170" y="4825804"/>
            <a:ext cx="1210588" cy="400110"/>
          </a:xfrm>
          <a:prstGeom prst="rect">
            <a:avLst/>
          </a:prstGeom>
          <a:noFill/>
        </p:spPr>
        <p:txBody>
          <a:bodyPr wrap="non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创业板指</a:t>
            </a:r>
          </a:p>
        </p:txBody>
      </p:sp>
      <p:sp>
        <p:nvSpPr>
          <p:cNvPr id="20" name="文本框 19"/>
          <p:cNvSpPr txBox="1"/>
          <p:nvPr/>
        </p:nvSpPr>
        <p:spPr>
          <a:xfrm>
            <a:off x="8229658" y="5298163"/>
            <a:ext cx="833883" cy="400110"/>
          </a:xfrm>
          <a:prstGeom prst="rect">
            <a:avLst/>
          </a:prstGeom>
          <a:noFill/>
        </p:spPr>
        <p:txBody>
          <a:bodyPr wrap="none" rtlCol="0">
            <a:spAutoFit/>
          </a:bodyPr>
          <a:lstStyle/>
          <a:p>
            <a:r>
              <a:rPr lang="en-US" altLang="zh-CN" b="1" dirty="0">
                <a:solidFill>
                  <a:srgbClr val="FF0000"/>
                </a:solidFill>
                <a:latin typeface="+mn-ea"/>
                <a:ea typeface="+mn-ea"/>
              </a:rPr>
              <a:t>3.90%</a:t>
            </a:r>
            <a:endParaRPr lang="zh-CN" altLang="en-US" b="1" dirty="0">
              <a:solidFill>
                <a:srgbClr val="FF0000"/>
              </a:solidFill>
              <a:latin typeface="+mn-ea"/>
              <a:ea typeface="+mn-ea"/>
            </a:endParaRPr>
          </a:p>
        </p:txBody>
      </p:sp>
      <p:sp>
        <p:nvSpPr>
          <p:cNvPr id="5" name="文本框 4"/>
          <p:cNvSpPr txBox="1"/>
          <p:nvPr/>
        </p:nvSpPr>
        <p:spPr>
          <a:xfrm>
            <a:off x="1254301" y="4932031"/>
            <a:ext cx="6678881" cy="1705403"/>
          </a:xfrm>
          <a:prstGeom prst="rect">
            <a:avLst/>
          </a:prstGeom>
          <a:noFill/>
        </p:spPr>
        <p:txBody>
          <a:bodyPr wrap="square" rtlCol="0">
            <a:spAutoFit/>
          </a:bodyPr>
          <a:lstStyle/>
          <a:p>
            <a:pPr>
              <a:lnSpc>
                <a:spcPct val="150000"/>
              </a:lnSpc>
            </a:pPr>
            <a:r>
              <a:rPr lang="en-US" altLang="zh-CN" sz="1800" dirty="0">
                <a:solidFill>
                  <a:schemeClr val="tx1"/>
                </a:solidFill>
                <a:latin typeface="微软雅黑" panose="020B0503020204020204" pitchFamily="34" charset="-122"/>
                <a:ea typeface="微软雅黑" panose="020B0503020204020204" pitchFamily="34" charset="-122"/>
              </a:rPr>
              <a:t>7</a:t>
            </a:r>
            <a:r>
              <a:rPr lang="zh-CN" altLang="en-US" sz="1800" dirty="0">
                <a:solidFill>
                  <a:schemeClr val="tx1"/>
                </a:solidFill>
                <a:latin typeface="微软雅黑" panose="020B0503020204020204" pitchFamily="34" charset="-122"/>
                <a:ea typeface="微软雅黑" panose="020B0503020204020204" pitchFamily="34" charset="-122"/>
              </a:rPr>
              <a:t>月，市场呈冲高回落的震荡走势，上证综指表现不佳，中小创涨幅明显高于沪深</a:t>
            </a:r>
            <a:r>
              <a:rPr lang="en-US" altLang="zh-CN" sz="1800" dirty="0">
                <a:solidFill>
                  <a:schemeClr val="tx1"/>
                </a:solidFill>
                <a:latin typeface="微软雅黑" panose="020B0503020204020204" pitchFamily="34" charset="-122"/>
                <a:ea typeface="微软雅黑" panose="020B0503020204020204" pitchFamily="34" charset="-122"/>
              </a:rPr>
              <a:t>300</a:t>
            </a:r>
            <a:r>
              <a:rPr lang="zh-CN" altLang="en-US" sz="1800" dirty="0">
                <a:solidFill>
                  <a:schemeClr val="tx1"/>
                </a:solidFill>
                <a:latin typeface="微软雅黑" panose="020B0503020204020204" pitchFamily="34" charset="-122"/>
                <a:ea typeface="微软雅黑" panose="020B0503020204020204" pitchFamily="34" charset="-122"/>
              </a:rPr>
              <a:t>，成长股占优，跑赢之前强势的消费股，大市值成长风格依然占优。科创板交易引发对创业板存量科技股的追捧。</a:t>
            </a:r>
          </a:p>
        </p:txBody>
      </p:sp>
      <p:sp>
        <p:nvSpPr>
          <p:cNvPr id="24" name="箭头: 上 23"/>
          <p:cNvSpPr/>
          <p:nvPr/>
        </p:nvSpPr>
        <p:spPr bwMode="auto">
          <a:xfrm rot="10800000">
            <a:off x="377190" y="1723367"/>
            <a:ext cx="288032" cy="576064"/>
          </a:xfrm>
          <a:prstGeom prst="upArrow">
            <a:avLst/>
          </a:prstGeom>
          <a:solidFill>
            <a:srgbClr val="33CC33"/>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33CC33"/>
              </a:solidFill>
              <a:effectLst/>
              <a:latin typeface="Arial" panose="020B0604020202020204" pitchFamily="34" charset="0"/>
              <a:ea typeface="幼圆" panose="02010509060101010101" pitchFamily="49" charset="-122"/>
            </a:endParaRPr>
          </a:p>
        </p:txBody>
      </p:sp>
      <p:sp>
        <p:nvSpPr>
          <p:cNvPr id="7" name="箭头: 上 23"/>
          <p:cNvSpPr/>
          <p:nvPr/>
        </p:nvSpPr>
        <p:spPr bwMode="auto">
          <a:xfrm>
            <a:off x="7929245" y="1779247"/>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33CC33"/>
              </a:solidFill>
              <a:effectLst/>
              <a:latin typeface="Arial" panose="020B0604020202020204" pitchFamily="34" charset="0"/>
              <a:ea typeface="幼圆" panose="02010509060101010101" pitchFamily="49" charset="-122"/>
            </a:endParaRPr>
          </a:p>
        </p:txBody>
      </p:sp>
      <p:pic>
        <p:nvPicPr>
          <p:cNvPr id="3" name="图片 2">
            <a:extLst>
              <a:ext uri="{FF2B5EF4-FFF2-40B4-BE49-F238E27FC236}">
                <a16:creationId xmlns:a16="http://schemas.microsoft.com/office/drawing/2014/main" xmlns="" id="{4ABD7600-CF0A-4DFB-ADD5-771BDF141022}"/>
              </a:ext>
            </a:extLst>
          </p:cNvPr>
          <p:cNvPicPr>
            <a:picLocks noChangeAspect="1"/>
          </p:cNvPicPr>
          <p:nvPr/>
        </p:nvPicPr>
        <p:blipFill>
          <a:blip r:embed="rId4"/>
          <a:stretch>
            <a:fillRect/>
          </a:stretch>
        </p:blipFill>
        <p:spPr>
          <a:xfrm>
            <a:off x="1704770" y="1498159"/>
            <a:ext cx="5891565" cy="3308657"/>
          </a:xfrm>
          <a:prstGeom prst="rect">
            <a:avLst/>
          </a:prstGeom>
        </p:spPr>
      </p:pic>
      <p:sp>
        <p:nvSpPr>
          <p:cNvPr id="19" name="箭头: 上 23">
            <a:extLst>
              <a:ext uri="{FF2B5EF4-FFF2-40B4-BE49-F238E27FC236}">
                <a16:creationId xmlns:a16="http://schemas.microsoft.com/office/drawing/2014/main" xmlns="" id="{CE340990-E3F6-4E3C-9F17-07E85D06367A}"/>
              </a:ext>
            </a:extLst>
          </p:cNvPr>
          <p:cNvSpPr/>
          <p:nvPr/>
        </p:nvSpPr>
        <p:spPr bwMode="auto">
          <a:xfrm>
            <a:off x="140593" y="5287017"/>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33CC33"/>
              </a:solidFill>
              <a:effectLst/>
              <a:latin typeface="Arial" panose="020B0604020202020204" pitchFamily="34" charset="0"/>
              <a:ea typeface="幼圆" panose="02010509060101010101" pitchFamily="49" charset="-122"/>
            </a:endParaRPr>
          </a:p>
        </p:txBody>
      </p:sp>
      <p:sp>
        <p:nvSpPr>
          <p:cNvPr id="21" name="箭头: 上 23">
            <a:extLst>
              <a:ext uri="{FF2B5EF4-FFF2-40B4-BE49-F238E27FC236}">
                <a16:creationId xmlns:a16="http://schemas.microsoft.com/office/drawing/2014/main" xmlns="" id="{E6298597-1757-441F-B0E6-9FF22880A52B}"/>
              </a:ext>
            </a:extLst>
          </p:cNvPr>
          <p:cNvSpPr/>
          <p:nvPr/>
        </p:nvSpPr>
        <p:spPr bwMode="auto">
          <a:xfrm>
            <a:off x="7985282" y="5208669"/>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33CC33"/>
              </a:solidFill>
              <a:effectLst/>
              <a:latin typeface="Arial" panose="020B0604020202020204" pitchFamily="34" charset="0"/>
              <a:ea typeface="幼圆" panose="02010509060101010101" pitchFamily="49" charset="-122"/>
            </a:endParaRPr>
          </a:p>
        </p:txBody>
      </p:sp>
    </p:spTree>
    <p:custDataLst>
      <p:tags r:id="rId1"/>
    </p:custData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852566" y="5244647"/>
            <a:ext cx="1763688" cy="706755"/>
          </a:xfrm>
          <a:prstGeom prst="rect">
            <a:avLst/>
          </a:prstGeom>
          <a:noFill/>
        </p:spPr>
        <p:txBody>
          <a:bodyPr wrap="square" rtlCol="0">
            <a:spAutoFit/>
          </a:bodyPr>
          <a:lstStyle/>
          <a:p>
            <a:r>
              <a:rPr lang="zh-CN" altLang="en-US" b="1" dirty="0">
                <a:solidFill>
                  <a:srgbClr val="000066"/>
                </a:solidFill>
                <a:latin typeface="+mn-ea"/>
                <a:ea typeface="+mn-ea"/>
              </a:rPr>
              <a:t>  </a:t>
            </a:r>
            <a:r>
              <a:rPr lang="zh-CN" altLang="en-US" dirty="0">
                <a:solidFill>
                  <a:schemeClr val="tx1"/>
                </a:solidFill>
                <a:latin typeface="微软雅黑" panose="020B0503020204020204" pitchFamily="34" charset="-122"/>
                <a:ea typeface="微软雅黑" panose="020B0503020204020204" pitchFamily="34" charset="-122"/>
              </a:rPr>
              <a:t>较上月</a:t>
            </a:r>
            <a:endParaRPr lang="en-US" altLang="zh-CN" dirty="0">
              <a:solidFill>
                <a:schemeClr val="tx1"/>
              </a:solidFill>
              <a:latin typeface="微软雅黑" panose="020B0503020204020204" pitchFamily="34" charset="-122"/>
              <a:ea typeface="微软雅黑" panose="020B0503020204020204" pitchFamily="34" charset="-122"/>
            </a:endParaRPr>
          </a:p>
          <a:p>
            <a:r>
              <a:rPr lang="en-US" altLang="zh-CN" dirty="0">
                <a:solidFill>
                  <a:srgbClr val="FF0000"/>
                </a:solidFill>
                <a:latin typeface="微软雅黑" panose="020B0503020204020204" pitchFamily="34" charset="-122"/>
                <a:ea typeface="微软雅黑" panose="020B0503020204020204" pitchFamily="34" charset="-122"/>
              </a:rPr>
              <a:t>     0.28%</a:t>
            </a:r>
          </a:p>
        </p:txBody>
      </p:sp>
      <p:sp>
        <p:nvSpPr>
          <p:cNvPr id="21506" name="Rectangle 2"/>
          <p:cNvSpPr>
            <a:spLocks noChangeArrowheads="1"/>
          </p:cNvSpPr>
          <p:nvPr/>
        </p:nvSpPr>
        <p:spPr bwMode="white">
          <a:xfrm>
            <a:off x="456406" y="167067"/>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沪深市值统计</a:t>
            </a:r>
          </a:p>
        </p:txBody>
      </p:sp>
      <p:sp>
        <p:nvSpPr>
          <p:cNvPr id="4" name="文本框 3"/>
          <p:cNvSpPr txBox="1"/>
          <p:nvPr/>
        </p:nvSpPr>
        <p:spPr>
          <a:xfrm>
            <a:off x="1331640" y="5405986"/>
            <a:ext cx="3672407" cy="461665"/>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7</a:t>
            </a:r>
            <a:r>
              <a:rPr lang="zh-CN" altLang="en-US"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股总市值近</a:t>
            </a:r>
            <a:r>
              <a:rPr lang="en-US" altLang="zh-CN" sz="2400" dirty="0">
                <a:solidFill>
                  <a:srgbClr val="FF0000"/>
                </a:solidFill>
                <a:latin typeface="微软雅黑" panose="020B0503020204020204" pitchFamily="34" charset="-122"/>
                <a:ea typeface="微软雅黑" panose="020B0503020204020204" pitchFamily="34" charset="-122"/>
              </a:rPr>
              <a:t>58.54</a:t>
            </a:r>
            <a:r>
              <a:rPr lang="zh-CN" altLang="en-US" dirty="0">
                <a:solidFill>
                  <a:schemeClr val="tx1"/>
                </a:solidFill>
                <a:latin typeface="微软雅黑" panose="020B0503020204020204" pitchFamily="34" charset="-122"/>
                <a:ea typeface="微软雅黑" panose="020B0503020204020204" pitchFamily="34" charset="-122"/>
              </a:rPr>
              <a:t>万亿</a:t>
            </a:r>
          </a:p>
        </p:txBody>
      </p:sp>
      <p:sp>
        <p:nvSpPr>
          <p:cNvPr id="7" name="文本框 6"/>
          <p:cNvSpPr txBox="1"/>
          <p:nvPr/>
        </p:nvSpPr>
        <p:spPr>
          <a:xfrm>
            <a:off x="7572360" y="2787202"/>
            <a:ext cx="1763688" cy="768350"/>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深市</a:t>
            </a:r>
            <a:endParaRPr lang="en-US" altLang="zh-CN" dirty="0">
              <a:solidFill>
                <a:schemeClr val="tx1"/>
              </a:solidFill>
              <a:latin typeface="微软雅黑" panose="020B0503020204020204" pitchFamily="34" charset="-122"/>
              <a:ea typeface="微软雅黑" panose="020B0503020204020204" pitchFamily="34" charset="-122"/>
            </a:endParaRPr>
          </a:p>
          <a:p>
            <a:r>
              <a:rPr lang="en-US" altLang="zh-CN" sz="2400" dirty="0">
                <a:solidFill>
                  <a:srgbClr val="FF0000"/>
                </a:solidFill>
                <a:latin typeface="微软雅黑" panose="020B0503020204020204" pitchFamily="34" charset="-122"/>
                <a:ea typeface="微软雅黑" panose="020B0503020204020204" pitchFamily="34" charset="-122"/>
              </a:rPr>
              <a:t>21.20</a:t>
            </a:r>
            <a:r>
              <a:rPr lang="zh-CN" altLang="en-US" dirty="0">
                <a:solidFill>
                  <a:schemeClr val="tx1"/>
                </a:solidFill>
                <a:latin typeface="微软雅黑" panose="020B0503020204020204" pitchFamily="34" charset="-122"/>
                <a:ea typeface="微软雅黑" panose="020B0503020204020204" pitchFamily="34" charset="-122"/>
              </a:rPr>
              <a:t>万亿</a:t>
            </a:r>
          </a:p>
        </p:txBody>
      </p:sp>
      <p:sp>
        <p:nvSpPr>
          <p:cNvPr id="8" name="文本框 7"/>
          <p:cNvSpPr txBox="1"/>
          <p:nvPr/>
        </p:nvSpPr>
        <p:spPr>
          <a:xfrm>
            <a:off x="7572360" y="1840466"/>
            <a:ext cx="1680160" cy="768350"/>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沪市</a:t>
            </a:r>
            <a:endParaRPr lang="en-US" altLang="zh-CN" dirty="0">
              <a:solidFill>
                <a:schemeClr val="tx1"/>
              </a:solidFill>
              <a:latin typeface="微软雅黑" panose="020B0503020204020204" pitchFamily="34" charset="-122"/>
              <a:ea typeface="微软雅黑" panose="020B0503020204020204" pitchFamily="34" charset="-122"/>
            </a:endParaRPr>
          </a:p>
          <a:p>
            <a:r>
              <a:rPr lang="en-US" altLang="zh-CN" sz="2400" dirty="0">
                <a:solidFill>
                  <a:srgbClr val="FF0000"/>
                </a:solidFill>
                <a:latin typeface="微软雅黑" panose="020B0503020204020204" pitchFamily="34" charset="-122"/>
                <a:ea typeface="微软雅黑" panose="020B0503020204020204" pitchFamily="34" charset="-122"/>
              </a:rPr>
              <a:t>37.34</a:t>
            </a:r>
            <a:r>
              <a:rPr lang="zh-CN" altLang="en-US" dirty="0">
                <a:solidFill>
                  <a:schemeClr val="tx1"/>
                </a:solidFill>
                <a:latin typeface="微软雅黑" panose="020B0503020204020204" pitchFamily="34" charset="-122"/>
                <a:ea typeface="微软雅黑" panose="020B0503020204020204" pitchFamily="34" charset="-122"/>
              </a:rPr>
              <a:t>万亿</a:t>
            </a:r>
          </a:p>
        </p:txBody>
      </p:sp>
      <p:sp>
        <p:nvSpPr>
          <p:cNvPr id="24" name="箭头: 上 23"/>
          <p:cNvSpPr/>
          <p:nvPr/>
        </p:nvSpPr>
        <p:spPr bwMode="auto">
          <a:xfrm>
            <a:off x="5603899" y="5291706"/>
            <a:ext cx="374650" cy="575945"/>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33CC33"/>
              </a:solidFill>
              <a:effectLst/>
              <a:latin typeface="Arial" panose="020B0604020202020204" pitchFamily="34" charset="0"/>
              <a:ea typeface="幼圆" panose="02010509060101010101" pitchFamily="49" charset="-122"/>
            </a:endParaRPr>
          </a:p>
        </p:txBody>
      </p:sp>
      <p:pic>
        <p:nvPicPr>
          <p:cNvPr id="2" name="图片 1">
            <a:extLst>
              <a:ext uri="{FF2B5EF4-FFF2-40B4-BE49-F238E27FC236}">
                <a16:creationId xmlns:a16="http://schemas.microsoft.com/office/drawing/2014/main" xmlns="" id="{95273262-ECF2-4F4F-AEB2-943A31F4B85F}"/>
              </a:ext>
            </a:extLst>
          </p:cNvPr>
          <p:cNvPicPr>
            <a:picLocks noChangeAspect="1"/>
          </p:cNvPicPr>
          <p:nvPr/>
        </p:nvPicPr>
        <p:blipFill>
          <a:blip r:embed="rId4"/>
          <a:stretch>
            <a:fillRect/>
          </a:stretch>
        </p:blipFill>
        <p:spPr>
          <a:xfrm>
            <a:off x="1187625" y="1358900"/>
            <a:ext cx="6218380" cy="3447915"/>
          </a:xfrm>
          <a:prstGeom prst="rect">
            <a:avLst/>
          </a:prstGeom>
        </p:spPr>
      </p:pic>
    </p:spTree>
    <p:custDataLst>
      <p:tags r:id="rId1"/>
    </p:custData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4.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a:spAutoFit/>
      </a:bodyPr>
      <a:lstStyle>
        <a:defPPr>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8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6917</TotalTime>
  <Words>2638</Words>
  <Application>Microsoft Office PowerPoint</Application>
  <PresentationFormat>全屏显示(4:3)</PresentationFormat>
  <Paragraphs>412</Paragraphs>
  <Slides>26</Slides>
  <Notes>26</Notes>
  <HiddenSlides>0</HiddenSlides>
  <MMClips>0</MMClips>
  <ScaleCrop>false</ScaleCrop>
  <HeadingPairs>
    <vt:vector size="4" baseType="variant">
      <vt:variant>
        <vt:lpstr>主题</vt:lpstr>
      </vt:variant>
      <vt:variant>
        <vt:i4>8</vt:i4>
      </vt:variant>
      <vt:variant>
        <vt:lpstr>幻灯片标题</vt:lpstr>
      </vt:variant>
      <vt:variant>
        <vt:i4>26</vt:i4>
      </vt:variant>
    </vt:vector>
  </HeadingPairs>
  <TitlesOfParts>
    <vt:vector size="34" baseType="lpstr">
      <vt:lpstr>融客PPT模板</vt:lpstr>
      <vt:lpstr>融客投资PPT模板</vt:lpstr>
      <vt:lpstr>1_融客PPT模板</vt:lpstr>
      <vt:lpstr>3_融客PPT模板</vt:lpstr>
      <vt:lpstr>2_融客PPT模板</vt:lpstr>
      <vt:lpstr>5_融客PPT模板</vt:lpstr>
      <vt:lpstr>7_融客PPT模板</vt:lpstr>
      <vt:lpstr>8_融客PPT模板</vt:lpstr>
      <vt:lpstr>幻灯片 1</vt:lpstr>
      <vt:lpstr>幻灯片 2</vt:lpstr>
      <vt:lpstr>幻灯片 3</vt:lpstr>
      <vt:lpstr>CPI、PPI</vt:lpstr>
      <vt:lpstr>PMI</vt:lpstr>
      <vt:lpstr>幻灯片 6</vt:lpstr>
      <vt:lpstr>央行公开市场操作</vt:lpstr>
      <vt:lpstr>幻灯片 8</vt:lpstr>
      <vt:lpstr>幻灯片 9</vt:lpstr>
      <vt:lpstr>上证50股指期货</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联系我们</vt:lpstr>
    </vt:vector>
  </TitlesOfParts>
  <Company>Lenovo (Beijing)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 User</dc:creator>
  <cp:lastModifiedBy>user</cp:lastModifiedBy>
  <cp:revision>4839</cp:revision>
  <dcterms:created xsi:type="dcterms:W3CDTF">2007-11-30T05:47:00Z</dcterms:created>
  <dcterms:modified xsi:type="dcterms:W3CDTF">2019-08-13T06:18:41Z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