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  <p:sldMasterId id="2147483685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89" r:id="rId10"/>
    <p:sldId id="261" r:id="rId11"/>
    <p:sldId id="263" r:id="rId12"/>
    <p:sldId id="264" r:id="rId13"/>
    <p:sldId id="265" r:id="rId14"/>
    <p:sldId id="276" r:id="rId15"/>
    <p:sldId id="277" r:id="rId16"/>
    <p:sldId id="266" r:id="rId17"/>
    <p:sldId id="267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121"/>
    <a:srgbClr val="2A8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1"/>
    <p:restoredTop sz="92403" autoAdjust="0"/>
  </p:normalViewPr>
  <p:slideViewPr>
    <p:cSldViewPr snapToGrid="0">
      <p:cViewPr varScale="1">
        <p:scale>
          <a:sx n="99" d="100"/>
          <a:sy n="99" d="100"/>
        </p:scale>
        <p:origin x="3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8612E-5B62-40D2-88CB-B8567E1AAD5A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7167E-6F4E-4B58-ACBF-890421EF14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28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三三工业（盾构机）借壳同达创业</a:t>
            </a:r>
            <a:endParaRPr lang="en-US" altLang="zh-CN" dirty="0"/>
          </a:p>
          <a:p>
            <a:r>
              <a:rPr lang="zh-CN" altLang="en-US" dirty="0"/>
              <a:t>中民爱普城市建设发展有限公司（横向并购）</a:t>
            </a:r>
            <a:endParaRPr lang="en-US" altLang="zh-CN" dirty="0"/>
          </a:p>
          <a:p>
            <a:r>
              <a:rPr lang="zh-CN" altLang="en-US" dirty="0"/>
              <a:t>恩捷股份横向并购苏州捷力，行业寡头地位进一步巩固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利润：</a:t>
            </a:r>
            <a:endParaRPr lang="en-US" altLang="zh-CN" dirty="0"/>
          </a:p>
          <a:p>
            <a:r>
              <a:rPr lang="zh-CN" altLang="en-US" dirty="0"/>
              <a:t>澜起科技：</a:t>
            </a:r>
            <a:r>
              <a:rPr lang="en-US" altLang="zh-CN" dirty="0"/>
              <a:t>4.5</a:t>
            </a:r>
            <a:r>
              <a:rPr lang="zh-CN" altLang="en-US" dirty="0"/>
              <a:t>亿元</a:t>
            </a:r>
            <a:endParaRPr lang="en-US" altLang="zh-CN" dirty="0"/>
          </a:p>
          <a:p>
            <a:r>
              <a:rPr lang="zh-CN" altLang="en-US" dirty="0"/>
              <a:t>嘉元科技：</a:t>
            </a:r>
            <a:r>
              <a:rPr lang="en-US" altLang="zh-CN" dirty="0"/>
              <a:t>1.8</a:t>
            </a:r>
            <a:r>
              <a:rPr lang="zh-CN" altLang="en-US" dirty="0"/>
              <a:t>亿元</a:t>
            </a:r>
            <a:endParaRPr lang="en-US" altLang="zh-CN" dirty="0"/>
          </a:p>
          <a:p>
            <a:r>
              <a:rPr lang="zh-CN" altLang="en-US" dirty="0"/>
              <a:t>航可科技：</a:t>
            </a:r>
            <a:r>
              <a:rPr lang="en-US" altLang="zh-CN" dirty="0"/>
              <a:t>1.8</a:t>
            </a:r>
            <a:r>
              <a:rPr lang="zh-CN" altLang="en-US" dirty="0"/>
              <a:t>亿元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东风汉江基金（瑞和信业投资）</a:t>
            </a:r>
            <a:r>
              <a:rPr lang="en-US" altLang="zh-CN" dirty="0"/>
              <a:t>12</a:t>
            </a:r>
            <a:r>
              <a:rPr lang="zh-CN" altLang="en-US" dirty="0"/>
              <a:t>亿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亮视晨星医疗产业基金（前海安星资产）</a:t>
            </a:r>
            <a:r>
              <a:rPr lang="en-US" altLang="zh-CN" dirty="0"/>
              <a:t>10</a:t>
            </a:r>
            <a:r>
              <a:rPr lang="zh-CN" altLang="en-US" dirty="0"/>
              <a:t>亿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华能三峡清洁能源基金（三峡建信资产）</a:t>
            </a:r>
            <a:r>
              <a:rPr lang="en-US" altLang="zh-CN" dirty="0"/>
              <a:t>10</a:t>
            </a:r>
            <a:r>
              <a:rPr lang="zh-CN" altLang="en-US" dirty="0"/>
              <a:t>亿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车和家：理想汽车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7</a:t>
            </a:r>
            <a:r>
              <a:rPr lang="zh-CN" altLang="en-US" dirty="0"/>
              <a:t>月</a:t>
            </a:r>
            <a:r>
              <a:rPr lang="en-US" altLang="zh-CN" dirty="0"/>
              <a:t>42</a:t>
            </a:r>
          </a:p>
          <a:p>
            <a:r>
              <a:rPr lang="en-US" altLang="zh-CN" dirty="0"/>
              <a:t>M&amp;A24</a:t>
            </a:r>
          </a:p>
          <a:p>
            <a:r>
              <a:rPr lang="zh-CN" altLang="en-US" dirty="0"/>
              <a:t>股权转让</a:t>
            </a:r>
            <a:r>
              <a:rPr lang="en-US" altLang="zh-CN" dirty="0"/>
              <a:t>18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transition>
    <p:wipe dir="r"/>
  </p:transition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3" descr="rk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181477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5" descr="top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6" descr="bottom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24500"/>
            <a:ext cx="9144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37"/>
          <p:cNvSpPr txBox="1">
            <a:spLocks noChangeArrowheads="1"/>
          </p:cNvSpPr>
          <p:nvPr/>
        </p:nvSpPr>
        <p:spPr bwMode="auto">
          <a:xfrm>
            <a:off x="2890839" y="4637088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 dirty="0">
                <a:solidFill>
                  <a:srgbClr val="777777"/>
                </a:solidFill>
                <a:ea typeface="宋体" panose="02010600030101010101" pitchFamily="2" charset="-122"/>
              </a:rPr>
              <a:t>RONGKE INVESTMENT MANAGEMENT CO., LTD</a:t>
            </a:r>
          </a:p>
        </p:txBody>
      </p:sp>
      <p:sp>
        <p:nvSpPr>
          <p:cNvPr id="4102" name="Text Box 38"/>
          <p:cNvSpPr txBox="1">
            <a:spLocks noChangeArrowheads="1"/>
          </p:cNvSpPr>
          <p:nvPr/>
        </p:nvSpPr>
        <p:spPr bwMode="auto">
          <a:xfrm>
            <a:off x="2873376" y="4098927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4103" name="Rectangle 41"/>
          <p:cNvSpPr>
            <a:spLocks noChangeArrowheads="1"/>
          </p:cNvSpPr>
          <p:nvPr/>
        </p:nvSpPr>
        <p:spPr bwMode="auto">
          <a:xfrm>
            <a:off x="60326" y="6577015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1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/>
        </p:nvSpPr>
        <p:spPr bwMode="auto">
          <a:xfrm>
            <a:off x="1" y="6477000"/>
            <a:ext cx="8558213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/>
        </p:nvSpPr>
        <p:spPr bwMode="auto">
          <a:xfrm>
            <a:off x="8604250" y="6477000"/>
            <a:ext cx="539750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/>
        </p:nvSpPr>
        <p:spPr bwMode="auto">
          <a:xfrm>
            <a:off x="8604250" y="6477000"/>
            <a:ext cx="539750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7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1" y="6540500"/>
            <a:ext cx="2778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/>
        </p:nvSpPr>
        <p:spPr bwMode="auto">
          <a:xfrm>
            <a:off x="7378700" y="6532565"/>
            <a:ext cx="1370013" cy="26545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 CLIENTS</a:t>
            </a:r>
          </a:p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 SERVICE</a:t>
            </a:r>
          </a:p>
        </p:txBody>
      </p:sp>
      <p:sp>
        <p:nvSpPr>
          <p:cNvPr id="1032" name="Rectangle 38"/>
          <p:cNvSpPr>
            <a:spLocks noChangeArrowheads="1"/>
          </p:cNvSpPr>
          <p:nvPr/>
        </p:nvSpPr>
        <p:spPr bwMode="auto">
          <a:xfrm>
            <a:off x="1" y="6524625"/>
            <a:ext cx="2195513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wipe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F3E94-B1DE-4DB0-B817-89FF325CCA67}" type="datetimeFigureOut">
              <a:rPr lang="zh-CN" altLang="en-US" smtClean="0"/>
              <a:t>2019/9/11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7DF4-8C7B-410F-9BA1-699A539638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19737" y="2221925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『</a:t>
            </a:r>
            <a:r>
              <a:rPr lang="zh-CN" altLang="en-US" sz="2800" dirty="0">
                <a:solidFill>
                  <a:srgbClr val="CC0000"/>
                </a:solidFill>
                <a:ea typeface="黑体" panose="02010609060101010101" pitchFamily="49" charset="-122"/>
              </a:rPr>
              <a:t>融客</a:t>
            </a:r>
            <a:r>
              <a:rPr lang="zh-CN" altLang="en-US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月报</a:t>
            </a:r>
            <a:r>
              <a:rPr lang="en-US" altLang="zh-CN" sz="2800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』</a:t>
            </a:r>
            <a:endParaRPr lang="zh-CN" altLang="en-US" sz="2800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58830" y="2844225"/>
            <a:ext cx="70564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zh-CN" sz="3200" b="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私募股权投资市场</a:t>
            </a:r>
            <a:r>
              <a:rPr lang="zh-CN" altLang="en-US" sz="16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16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2019</a:t>
            </a:r>
            <a:r>
              <a:rPr lang="zh-CN" altLang="en-US" sz="16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年</a:t>
            </a:r>
            <a:r>
              <a:rPr lang="en-US" altLang="zh-CN" sz="16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zh-CN" altLang="en-US" sz="1600" dirty="0">
                <a:solidFill>
                  <a:srgbClr val="00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月）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69967" y="5255491"/>
            <a:ext cx="6604063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个基金产品因标的通过其他方式实现退出，其中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个产品通过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M&amp;A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途径完成退出，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个产品通过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股权转让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方式退出。较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月持平。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86540" y="1086953"/>
            <a:ext cx="2468118" cy="36987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其他退出情况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C5E05E07-14D7-4DAE-B09D-26BCD3FFA9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40" y="1762939"/>
            <a:ext cx="4938124" cy="2965104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098B8699-1E0A-46CD-9C23-79A8E672DA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9890" y="1788420"/>
            <a:ext cx="5102794" cy="291414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30414" y="1100636"/>
            <a:ext cx="2975493" cy="36987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上市公司并购非上市公司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83590" y="5112409"/>
            <a:ext cx="7576813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月上市公司对非上市公司的并购事件共计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186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起，涉及规模总计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363.71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亿元人民币，其中，董事会预案的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家，进行中的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家，达成转让意向的有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家，已经签署转让协议的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家，股东大会通过的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家。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059967BC-4060-42C7-9728-D12C49AA43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474" y="1790305"/>
            <a:ext cx="7211047" cy="308810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68330" y="1172923"/>
            <a:ext cx="3617333" cy="369869"/>
          </a:xfrm>
          <a:prstGeom prst="rect">
            <a:avLst/>
          </a:prstGeom>
          <a:solidFill>
            <a:srgbClr val="00B0F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上市公司并购非上市公司规模前五</a:t>
            </a:r>
          </a:p>
        </p:txBody>
      </p:sp>
      <p:sp>
        <p:nvSpPr>
          <p:cNvPr id="4" name="等腰三角形 3">
            <a:extLst>
              <a:ext uri="{FF2B5EF4-FFF2-40B4-BE49-F238E27FC236}">
                <a16:creationId xmlns:a16="http://schemas.microsoft.com/office/drawing/2014/main" id="{90762674-E569-4558-8C79-F25671ABC618}"/>
              </a:ext>
            </a:extLst>
          </p:cNvPr>
          <p:cNvSpPr/>
          <p:nvPr/>
        </p:nvSpPr>
        <p:spPr>
          <a:xfrm rot="5400000">
            <a:off x="3736648" y="1221939"/>
            <a:ext cx="369868" cy="271839"/>
          </a:xfrm>
          <a:prstGeom prst="triangle">
            <a:avLst/>
          </a:prstGeom>
          <a:solidFill>
            <a:schemeClr val="bg2">
              <a:lumMod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AEC39DC-6F3B-4F7A-BFDA-0F4F2D1DF9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738" y="1840271"/>
            <a:ext cx="8780524" cy="396153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7784" y="1008988"/>
            <a:ext cx="2482389" cy="369870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338885" y="1484904"/>
            <a:ext cx="1326657" cy="941082"/>
            <a:chOff x="415341" y="1328632"/>
            <a:chExt cx="1251973" cy="838730"/>
          </a:xfrm>
        </p:grpSpPr>
        <p:grpSp>
          <p:nvGrpSpPr>
            <p:cNvPr id="6" name="组合 5"/>
            <p:cNvGrpSpPr/>
            <p:nvPr/>
          </p:nvGrpSpPr>
          <p:grpSpPr>
            <a:xfrm>
              <a:off x="415341" y="1328632"/>
              <a:ext cx="1172437" cy="667568"/>
              <a:chOff x="539468" y="1205342"/>
              <a:chExt cx="1172437" cy="667568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539468" y="1205342"/>
                <a:ext cx="103105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1100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挂牌企业总数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386175" y="1608745"/>
                <a:ext cx="32573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r>
                  <a:rPr lang="zh-CN" altLang="en-US" dirty="0"/>
                  <a:t>家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2365" y="1461456"/>
                <a:ext cx="870751" cy="4114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9298</a:t>
                </a:r>
                <a:endParaRPr lang="en-US" sz="24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964709" y="1893059"/>
              <a:ext cx="702605" cy="274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-281</a:t>
              </a:r>
              <a:endParaRPr lang="zh-CN" altLang="en-US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594028" y="1410934"/>
            <a:ext cx="1995494" cy="982143"/>
            <a:chOff x="1918959" y="1157696"/>
            <a:chExt cx="1995494" cy="982143"/>
          </a:xfrm>
        </p:grpSpPr>
        <p:sp>
          <p:nvSpPr>
            <p:cNvPr id="12" name="矩形: 对角圆角 11"/>
            <p:cNvSpPr/>
            <p:nvPr/>
          </p:nvSpPr>
          <p:spPr>
            <a:xfrm>
              <a:off x="1918959" y="1419307"/>
              <a:ext cx="953847" cy="679755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8609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矩形: 对角圆角 12"/>
            <p:cNvSpPr/>
            <p:nvPr/>
          </p:nvSpPr>
          <p:spPr>
            <a:xfrm>
              <a:off x="2896452" y="1392157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689</a:t>
              </a:r>
              <a:endParaRPr lang="zh-CN" alt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389259" y="1157696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市场分层分布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422010" y="186284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创新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52878" y="1850444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基础</a:t>
              </a: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新三板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6366998" y="1351284"/>
            <a:ext cx="1995494" cy="982143"/>
            <a:chOff x="1918959" y="1157696"/>
            <a:chExt cx="1995494" cy="982143"/>
          </a:xfrm>
        </p:grpSpPr>
        <p:sp>
          <p:nvSpPr>
            <p:cNvPr id="30" name="矩形: 对角圆角 29"/>
            <p:cNvSpPr/>
            <p:nvPr/>
          </p:nvSpPr>
          <p:spPr>
            <a:xfrm>
              <a:off x="1918959" y="1419307"/>
              <a:ext cx="953847" cy="679755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8507</a:t>
              </a:r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矩形: 对角圆角 30"/>
            <p:cNvSpPr/>
            <p:nvPr/>
          </p:nvSpPr>
          <p:spPr>
            <a:xfrm>
              <a:off x="2896452" y="1392157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791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389259" y="1157696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zh-CN" altLang="en-US" dirty="0"/>
                <a:t>转让方式分布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422010" y="1862840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做市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144652" y="1850444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集合竞价</a:t>
              </a:r>
            </a:p>
          </p:txBody>
        </p:sp>
      </p:grpSp>
      <p:pic>
        <p:nvPicPr>
          <p:cNvPr id="18" name="图片 17">
            <a:extLst>
              <a:ext uri="{FF2B5EF4-FFF2-40B4-BE49-F238E27FC236}">
                <a16:creationId xmlns:a16="http://schemas.microsoft.com/office/drawing/2014/main" id="{89C84D07-0DC3-4559-AABA-9BD6E437C3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131" y="2451746"/>
            <a:ext cx="6495826" cy="3899696"/>
          </a:xfrm>
          <a:prstGeom prst="rect">
            <a:avLst/>
          </a:prstGeom>
        </p:spPr>
      </p:pic>
      <p:sp>
        <p:nvSpPr>
          <p:cNvPr id="17" name="文本框 16">
            <a:extLst>
              <a:ext uri="{FF2B5EF4-FFF2-40B4-BE49-F238E27FC236}">
                <a16:creationId xmlns:a16="http://schemas.microsoft.com/office/drawing/2014/main" id="{EAD2E347-3E2F-4D46-A157-1B020232F5FE}"/>
              </a:ext>
            </a:extLst>
          </p:cNvPr>
          <p:cNvSpPr txBox="1"/>
          <p:nvPr/>
        </p:nvSpPr>
        <p:spPr>
          <a:xfrm>
            <a:off x="1628122" y="6093624"/>
            <a:ext cx="6128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转板摘牌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家，为中科软，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日摘牌，并于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日在上海证券交易所上市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科创板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8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ea typeface="幼圆" panose="02010509060101010101" pitchFamily="49" charset="-122"/>
                <a:cs typeface="+mj-cs"/>
              </a:rPr>
              <a:t>月总市值变化情况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D2AF0CEA-4543-4318-9A54-1C69657199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72332"/>
              </p:ext>
            </p:extLst>
          </p:nvPr>
        </p:nvGraphicFramePr>
        <p:xfrm>
          <a:off x="250404" y="968019"/>
          <a:ext cx="8643192" cy="5443413"/>
        </p:xfrm>
        <a:graphic>
          <a:graphicData uri="http://schemas.openxmlformats.org/drawingml/2006/table">
            <a:tbl>
              <a:tblPr firstRow="1">
                <a:tableStyleId>{72833802-FEF1-4C79-8D5D-14CF1EAF98D9}</a:tableStyleId>
              </a:tblPr>
              <a:tblGrid>
                <a:gridCol w="1440532">
                  <a:extLst>
                    <a:ext uri="{9D8B030D-6E8A-4147-A177-3AD203B41FA5}">
                      <a16:colId xmlns:a16="http://schemas.microsoft.com/office/drawing/2014/main" val="2084491743"/>
                    </a:ext>
                  </a:extLst>
                </a:gridCol>
                <a:gridCol w="1440532">
                  <a:extLst>
                    <a:ext uri="{9D8B030D-6E8A-4147-A177-3AD203B41FA5}">
                      <a16:colId xmlns:a16="http://schemas.microsoft.com/office/drawing/2014/main" val="859448921"/>
                    </a:ext>
                  </a:extLst>
                </a:gridCol>
                <a:gridCol w="1440532">
                  <a:extLst>
                    <a:ext uri="{9D8B030D-6E8A-4147-A177-3AD203B41FA5}">
                      <a16:colId xmlns:a16="http://schemas.microsoft.com/office/drawing/2014/main" val="2887411331"/>
                    </a:ext>
                  </a:extLst>
                </a:gridCol>
                <a:gridCol w="1440532">
                  <a:extLst>
                    <a:ext uri="{9D8B030D-6E8A-4147-A177-3AD203B41FA5}">
                      <a16:colId xmlns:a16="http://schemas.microsoft.com/office/drawing/2014/main" val="3410838285"/>
                    </a:ext>
                  </a:extLst>
                </a:gridCol>
                <a:gridCol w="1440532">
                  <a:extLst>
                    <a:ext uri="{9D8B030D-6E8A-4147-A177-3AD203B41FA5}">
                      <a16:colId xmlns:a16="http://schemas.microsoft.com/office/drawing/2014/main" val="1589838070"/>
                    </a:ext>
                  </a:extLst>
                </a:gridCol>
                <a:gridCol w="1440532">
                  <a:extLst>
                    <a:ext uri="{9D8B030D-6E8A-4147-A177-3AD203B41FA5}">
                      <a16:colId xmlns:a16="http://schemas.microsoft.com/office/drawing/2014/main" val="2425351773"/>
                    </a:ext>
                  </a:extLst>
                </a:gridCol>
              </a:tblGrid>
              <a:tr h="428388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证券代码</a:t>
                      </a:r>
                      <a:endParaRPr lang="zh-CN" alt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公司简称</a:t>
                      </a:r>
                      <a:endParaRPr lang="zh-CN" alt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2019-08-01</a:t>
                      </a:r>
                      <a:b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 亿元）</a:t>
                      </a:r>
                      <a:endParaRPr lang="zh-CN" altLang="en-US" sz="1200" b="1" i="0" u="none" strike="noStrike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2019-08-31</a:t>
                      </a:r>
                      <a:b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总市值（亿元）</a:t>
                      </a:r>
                      <a:endParaRPr lang="zh-CN" altLang="en-US" sz="1200" b="1" i="0" u="none" strike="noStrike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PE(TTM)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月总市值</a:t>
                      </a:r>
                      <a:b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</a:br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涨跌幅</a:t>
                      </a:r>
                      <a:endParaRPr lang="zh-CN" altLang="en-US" sz="1200" b="1" i="0" u="none" strike="noStrike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983964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688029.SH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南微医学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180.37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186.14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81.68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3.20%</a:t>
                      </a:r>
                      <a:endParaRPr lang="en-US" altLang="zh-CN" sz="1200" b="1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732483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688010.SH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福光股份</a:t>
                      </a:r>
                      <a:endParaRPr lang="zh-CN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121.58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112.42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115.86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-7.53%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223370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688009.SH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中国通号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1002.09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900.86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27.19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-10.10%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742587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688066.SH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航天宏图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111.44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99.49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115.10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-10.72%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732664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688008.SH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澜起科技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901.59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782.74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89.86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-13.18%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255344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688028.SH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沃尔德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100.80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87.10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129.02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-13.59%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1412730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688088.SH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虹软科技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296.58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251.31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127.05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-15.26%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012784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688002.SH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睿创微纳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256.32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216.67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137.17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-15.47%</a:t>
                      </a:r>
                      <a:endParaRPr lang="en-US" altLang="zh-CN" sz="1200" b="1" i="0" u="none" strike="noStrike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670885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688388.SH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嘉元科技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160.00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133.03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43.40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-16.85%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575386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688007.SH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光峰科技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223.29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183.51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93.60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-17.82%</a:t>
                      </a:r>
                      <a:endParaRPr lang="en-US" altLang="zh-CN" sz="1200" b="1" i="0" u="none" strike="noStrike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387479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688011.SH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新光光电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81.85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67.16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139.36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-17.95%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706072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688020.SH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方邦股份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94.76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77.40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61.88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-18.32%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298061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688003.SH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天准科技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108.80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88.48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90.21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-18.68%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2250956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688016.SH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心脉医疗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130.77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105.97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92.01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-18.96%</a:t>
                      </a:r>
                      <a:endParaRPr lang="en-US" altLang="zh-CN" sz="1200" b="1" i="0" u="none" strike="noStrike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319407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688005.SH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容百科技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244.43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197.57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91.40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-19.17%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060797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688006.SH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杭可科技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259.89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208.48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63.44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-19.78%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41918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688018.SH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乐鑫科技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134.08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107.36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95.20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-19.93%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47324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688015.SH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交控科技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90.56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71.36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88.78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-21.20%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98138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688033.SH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天宜上佳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231.05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181.56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67.66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-21.42%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143080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688012.SH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中微公司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486.99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378.20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281.21 </a:t>
                      </a:r>
                      <a:endParaRPr lang="en-US" altLang="zh-CN" sz="12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-22.34%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995899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688122.SH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西部超导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265.12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205.32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140.02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-22.55%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531647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688333.SH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铂力特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75.90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58.72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106.32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-22.64%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349894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688001.SH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华兴源创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274.64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207.92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76.38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-24.30%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9696620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688022.SH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瀚川智能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91.86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69.12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92.50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-24.76%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01861"/>
                  </a:ext>
                </a:extLst>
              </a:tr>
              <a:tr h="2006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688019.SH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安集科技</a:t>
                      </a:r>
                      <a:endParaRPr lang="zh-CN" altLang="en-US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107.53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75.12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u="none" strike="noStrike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128.51 </a:t>
                      </a:r>
                      <a:endParaRPr lang="en-US" altLang="zh-CN" sz="1200" b="0" i="0" u="none" strike="noStrike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u="none" strike="noStrike" dirty="0">
                          <a:solidFill>
                            <a:srgbClr val="00B05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-30.14%</a:t>
                      </a:r>
                      <a:endParaRPr lang="en-US" altLang="zh-CN" sz="1200" b="1" i="0" u="none" strike="noStrike" dirty="0">
                        <a:solidFill>
                          <a:srgbClr val="00B05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495" marR="4495" marT="44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06131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5945" y="124690"/>
            <a:ext cx="128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8</a:t>
            </a:r>
            <a:r>
              <a:rPr lang="zh-CN" altLang="en-US" sz="24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月小结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84957" y="1706270"/>
            <a:ext cx="7974087" cy="134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月一级市场出现了一定的降温，基金募集及投资规模双双出现下滑。进入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月以来，二级市场出现了一定的回暖迹象， 在此影响下，一级市场也出现了回暖的趋势，募集数量及规模双双上行，加之央行货币政策逐步宽松，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LPR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机制的建立，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MSCI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扩容等利好影响，一级市场逐步升温。投资方面，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月投资事件及规模均较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月有所上涨，投资市场逐渐火热。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71395" y="1099485"/>
            <a:ext cx="4402736" cy="357504"/>
            <a:chOff x="7155479" y="740532"/>
            <a:chExt cx="3098130" cy="369869"/>
          </a:xfrm>
        </p:grpSpPr>
        <p:sp>
          <p:nvSpPr>
            <p:cNvPr id="5" name="矩形 4"/>
            <p:cNvSpPr/>
            <p:nvPr/>
          </p:nvSpPr>
          <p:spPr>
            <a:xfrm>
              <a:off x="7155479" y="740532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月市场逐渐升温，募集投资重回正轨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6E652B67-ECF4-46AD-8022-8BFE7E8C719F}"/>
              </a:ext>
            </a:extLst>
          </p:cNvPr>
          <p:cNvGrpSpPr/>
          <p:nvPr/>
        </p:nvGrpSpPr>
        <p:grpSpPr>
          <a:xfrm>
            <a:off x="371395" y="3340958"/>
            <a:ext cx="4729994" cy="357504"/>
            <a:chOff x="7155479" y="740532"/>
            <a:chExt cx="3098130" cy="369869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B2B6068-BF4A-4029-88F0-D9EA012388B5}"/>
                </a:ext>
              </a:extLst>
            </p:cNvPr>
            <p:cNvSpPr/>
            <p:nvPr/>
          </p:nvSpPr>
          <p:spPr>
            <a:xfrm>
              <a:off x="7155479" y="740532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节奏保持稳定，科创板热度逐步下降</a:t>
              </a:r>
            </a:p>
          </p:txBody>
        </p:sp>
        <p:sp>
          <p:nvSpPr>
            <p:cNvPr id="9" name="等腰三角形 8">
              <a:extLst>
                <a:ext uri="{FF2B5EF4-FFF2-40B4-BE49-F238E27FC236}">
                  <a16:creationId xmlns:a16="http://schemas.microsoft.com/office/drawing/2014/main" id="{554DE873-B86B-4B66-A67B-BCABDCA290A3}"/>
                </a:ext>
              </a:extLst>
            </p:cNvPr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A2BB54BF-2FB1-4E74-8F17-15F92FA8D541}"/>
              </a:ext>
            </a:extLst>
          </p:cNvPr>
          <p:cNvSpPr txBox="1"/>
          <p:nvPr/>
        </p:nvSpPr>
        <p:spPr>
          <a:xfrm>
            <a:off x="584956" y="3966993"/>
            <a:ext cx="7974088" cy="1670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方面，除去科创板，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及退出事件基本保持稳定，其他退出事件也基本保持稳定，退出渠道仍较为畅通。受香港反修例及社会动荡影响，香港市场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月不容乐观，港股仅有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家上市。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月并购情况整体保持稳定。科创板交易已经过去了一个多月，总体较为平稳，市场热情有所降温，投资者情绪逐步趋于理性，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日，科创板首批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家上市公司半年报全部出炉，中国通号实现归母净利润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22.68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亿元，居榜首。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822452" y="1199917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募</a:t>
            </a:r>
          </a:p>
        </p:txBody>
      </p:sp>
      <p:sp>
        <p:nvSpPr>
          <p:cNvPr id="3" name="椭圆 2"/>
          <p:cNvSpPr/>
          <p:nvPr/>
        </p:nvSpPr>
        <p:spPr>
          <a:xfrm>
            <a:off x="2822451" y="2229942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投</a:t>
            </a:r>
          </a:p>
        </p:txBody>
      </p:sp>
      <p:sp>
        <p:nvSpPr>
          <p:cNvPr id="4" name="椭圆 3"/>
          <p:cNvSpPr/>
          <p:nvPr/>
        </p:nvSpPr>
        <p:spPr>
          <a:xfrm>
            <a:off x="2822449" y="3302018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IPO</a:t>
            </a:r>
            <a:endParaRPr lang="zh-CN" altLang="en-US" sz="1600" dirty="0">
              <a:solidFill>
                <a:schemeClr val="accent5">
                  <a:lumMod val="75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62730" y="1259902"/>
            <a:ext cx="2187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募集市场企稳回升，数量规模双双上行。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862730" y="2289927"/>
            <a:ext cx="2346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投资市场逐渐火热，</a:t>
            </a:r>
            <a:r>
              <a:rPr lang="en-US" altLang="zh-CN" dirty="0"/>
              <a:t>IT</a:t>
            </a:r>
            <a:r>
              <a:rPr lang="zh-CN" altLang="en-US" dirty="0"/>
              <a:t>互联网仍最受青睐。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862730" y="3362003"/>
            <a:ext cx="269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/>
              <a:t>IPO</a:t>
            </a:r>
            <a:r>
              <a:rPr lang="zh-CN" altLang="en-US" dirty="0"/>
              <a:t>节奏保持稳定，</a:t>
            </a:r>
            <a:endParaRPr lang="en-US" altLang="zh-CN" dirty="0"/>
          </a:p>
          <a:p>
            <a:r>
              <a:rPr lang="zh-CN" altLang="en-US" dirty="0"/>
              <a:t>上市退出较</a:t>
            </a:r>
            <a:r>
              <a:rPr lang="en-US" altLang="zh-CN" dirty="0"/>
              <a:t>6</a:t>
            </a:r>
            <a:r>
              <a:rPr lang="zh-CN" altLang="en-US" dirty="0"/>
              <a:t>月稳步上行。</a:t>
            </a:r>
            <a:endParaRPr lang="en-US" altLang="zh-CN" dirty="0"/>
          </a:p>
        </p:txBody>
      </p:sp>
      <p:sp>
        <p:nvSpPr>
          <p:cNvPr id="8" name="椭圆 7"/>
          <p:cNvSpPr/>
          <p:nvPr/>
        </p:nvSpPr>
        <p:spPr>
          <a:xfrm>
            <a:off x="2822449" y="5404119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新三板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862730" y="5464104"/>
            <a:ext cx="2697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新三板体量继续缩水，</a:t>
            </a:r>
            <a:endParaRPr lang="en-US" altLang="zh-CN" dirty="0"/>
          </a:p>
          <a:p>
            <a:r>
              <a:rPr lang="zh-CN" altLang="en-US" dirty="0"/>
              <a:t>多家公司谋求科创板上市。</a:t>
            </a:r>
          </a:p>
        </p:txBody>
      </p:sp>
      <p:sp>
        <p:nvSpPr>
          <p:cNvPr id="10" name="椭圆 9"/>
          <p:cNvSpPr/>
          <p:nvPr/>
        </p:nvSpPr>
        <p:spPr>
          <a:xfrm>
            <a:off x="2822449" y="4349570"/>
            <a:ext cx="766302" cy="766302"/>
          </a:xfrm>
          <a:prstGeom prst="ellipse">
            <a:avLst/>
          </a:prstGeom>
          <a:noFill/>
          <a:ln w="1524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chemeClr val="accent5">
                    <a:lumMod val="7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并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862730" y="4548055"/>
            <a:ext cx="3109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并购市场活跃度保持稳定。</a:t>
            </a:r>
            <a:endParaRPr lang="en-US" altLang="zh-C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下 2"/>
          <p:cNvSpPr/>
          <p:nvPr/>
        </p:nvSpPr>
        <p:spPr>
          <a:xfrm rot="10800000">
            <a:off x="903386" y="5034250"/>
            <a:ext cx="581679" cy="1122379"/>
          </a:xfrm>
          <a:prstGeom prst="downArrow">
            <a:avLst/>
          </a:prstGeom>
          <a:solidFill>
            <a:srgbClr val="FF2121"/>
          </a:solidFill>
          <a:ln>
            <a:solidFill>
              <a:srgbClr val="FF212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accent6"/>
              </a:solidFill>
              <a:highlight>
                <a:srgbClr val="FF0000"/>
              </a:highligh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860424" y="4784998"/>
            <a:ext cx="5993501" cy="16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起基金募集事件，募集资金共计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84.87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亿元，资金募集市场开始回暖，规模数量较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月均大幅上扬，募集事件数量环比上行。具体数据方面，募集数量环比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37.50%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，同比</a:t>
            </a:r>
            <a:r>
              <a:rPr lang="zh-CN" altLang="en-US" sz="16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下降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26.67%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；募集规模环比</a:t>
            </a:r>
            <a:r>
              <a:rPr lang="zh-CN" altLang="en-US" sz="16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86.52%</a:t>
            </a:r>
            <a:r>
              <a:rPr lang="zh-CN" altLang="en-US" sz="1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同比</a:t>
            </a:r>
            <a:r>
              <a:rPr lang="zh-CN" altLang="en-US" sz="1600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下降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30.20%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41803" y="4896963"/>
            <a:ext cx="1245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37.50%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29831" y="5621830"/>
            <a:ext cx="125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86.52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41803" y="530684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募集事件数量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529831" y="6002740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dirty="0"/>
              <a:t>募集事件规模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903386" y="4441262"/>
            <a:ext cx="3563839" cy="333501"/>
            <a:chOff x="7155445" y="740531"/>
            <a:chExt cx="3098164" cy="369870"/>
          </a:xfrm>
        </p:grpSpPr>
        <p:sp>
          <p:nvSpPr>
            <p:cNvPr id="10" name="矩形 9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市场回暖，数量规模双双上行</a:t>
              </a:r>
            </a:p>
          </p:txBody>
        </p:sp>
        <p:sp>
          <p:nvSpPr>
            <p:cNvPr id="11" name="等腰三角形 10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BA50179F-0FC9-4DC7-AE9C-A09B641754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3139" y="811078"/>
            <a:ext cx="5993501" cy="360287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57358" y="4575477"/>
            <a:ext cx="6441304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月基金募集事件仍全部为成长基金，共计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起，募集总额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84.87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亿元；募资规模环比增长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37.50%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rgbClr val="000798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募集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798"/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j-cs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87158" y="4008868"/>
            <a:ext cx="3762732" cy="369870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市场情绪回暖，募资规模增加 </a:t>
              </a: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839C3A96-1835-4978-B88B-1FBFF4ACA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612" y="1628351"/>
            <a:ext cx="7408776" cy="197462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21340" y="983768"/>
            <a:ext cx="3066139" cy="426605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投资数量及规模双双上涨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732029" y="5569199"/>
            <a:ext cx="7913860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PE/VC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市场投资事件共计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305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起，环比增加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101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起。融资总额达到人民币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328.04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亿元。分行业来看，</a:t>
            </a:r>
            <a:r>
              <a:rPr lang="en-US" altLang="zh-CN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月投资事件仍主要集中在信息科技咨询与其他服务，案例共计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93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起，共融资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103.72</a:t>
            </a:r>
            <a:r>
              <a:rPr lang="zh-CN" altLang="en-US" sz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B9B976AA-4AB6-42DA-AF72-C0EEC1530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8422" y="1475139"/>
            <a:ext cx="6707156" cy="409405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612B87F8-E364-4598-8766-B29D7E3F4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06" y="546612"/>
            <a:ext cx="6444031" cy="5102794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BB9210FC-E7D0-4711-BF76-98D8A9049B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77512" y="462683"/>
            <a:ext cx="6444031" cy="5102794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335090" y="987473"/>
            <a:ext cx="3797998" cy="369870"/>
            <a:chOff x="7155445" y="740531"/>
            <a:chExt cx="3098164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25946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37912" y="5648509"/>
            <a:ext cx="6205667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defTabSz="914400">
              <a:lnSpc>
                <a:spcPct val="150000"/>
              </a:lnSpc>
            </a:pP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投资事件出现回升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。信息科技咨询与其他服务仍为热门投资领域，从投资规模来看，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IT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及互联网软件与服务投资总额占到了总规模的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52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15855" y="5071464"/>
            <a:ext cx="7712287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按融资轮次来看，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月融资事件发生最多的是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80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起，总融资额为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27.04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r>
              <a:rPr lang="en-US" altLang="zh-CN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月融资金额最多的为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轮，共计</a:t>
            </a:r>
            <a:r>
              <a:rPr lang="en-US" altLang="zh-CN" sz="1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65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起，总融资额为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140.53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轮融资共计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43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起，总融资额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44.59</a:t>
            </a:r>
            <a:r>
              <a:rPr lang="zh-CN" altLang="en-US" sz="1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亿元。</a:t>
            </a:r>
            <a:endParaRPr lang="en-US" altLang="zh-CN" sz="14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F5768B24-A62D-4BA9-B4DD-20DAB7BFCE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45" y="978975"/>
            <a:ext cx="8033706" cy="3894349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5606" y="929411"/>
            <a:ext cx="2338550" cy="369870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重要投资事件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27494" y="1377868"/>
            <a:ext cx="2784296" cy="318498"/>
            <a:chOff x="5691883" y="1387012"/>
            <a:chExt cx="2784296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725862" y="4999922"/>
            <a:ext cx="2532102" cy="318498"/>
            <a:chOff x="5691883" y="1387012"/>
            <a:chExt cx="2784298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91883" y="1387012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249271" y="1387012"/>
              <a:ext cx="2226910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/>
                <a:t>市场关注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1151088" y="3911886"/>
            <a:ext cx="5063217" cy="1015663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OYO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酒店：</a:t>
            </a:r>
            <a:r>
              <a:rPr lang="en-US" altLang="zh-CN" sz="1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oyo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酒店，自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年在深圳上线起，就将标准化的机械管控、贴心的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小时服务应用于每一家酒店当中，力求将经济、舒适、便捷的旅居体验带给每一位商务和旅行用户，让您的旅程因我们而美好。</a:t>
            </a:r>
          </a:p>
        </p:txBody>
      </p:sp>
      <p:sp>
        <p:nvSpPr>
          <p:cNvPr id="12" name="箭头: 五边形 11"/>
          <p:cNvSpPr/>
          <p:nvPr/>
        </p:nvSpPr>
        <p:spPr>
          <a:xfrm>
            <a:off x="722010" y="1815258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箭头: 五边形 12"/>
          <p:cNvSpPr/>
          <p:nvPr/>
        </p:nvSpPr>
        <p:spPr>
          <a:xfrm>
            <a:off x="728373" y="2876434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箭头: 五边形 13"/>
          <p:cNvSpPr/>
          <p:nvPr/>
        </p:nvSpPr>
        <p:spPr>
          <a:xfrm>
            <a:off x="719573" y="3937610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箭头: 五边形 14"/>
          <p:cNvSpPr/>
          <p:nvPr/>
        </p:nvSpPr>
        <p:spPr>
          <a:xfrm>
            <a:off x="746253" y="5428530"/>
            <a:ext cx="431515" cy="285442"/>
          </a:xfrm>
          <a:prstGeom prst="homePlate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56221" y="5373318"/>
            <a:ext cx="5093613" cy="800219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快看漫画：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快看漫画是快看世界（北京）科技有限公司于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年发行的一款移动端漫画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，向用户提供高清全彩的国内外原创漫画阅读。</a:t>
            </a:r>
            <a:endParaRPr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179682" y="1773869"/>
            <a:ext cx="5034623" cy="1077218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车和家：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车和家正式成立于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月，致力于打造全新智能电动交通工具，改变用户传统的出行体验。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月，车和家发布智能电动车品牌理想智造。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今日头条、经纬中国等。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172966" y="2834248"/>
            <a:ext cx="5093613" cy="1077218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知乎：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知乎是网络问答社区，连接各行各业的用户。用户分享着彼此的知识、经验和见解，为中文互联网源源不断地提供多种多样的信息。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投资方：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百度、快手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468243" y="1377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融资规模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545161" y="1880312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6545161" y="2836211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645820" y="3911466"/>
            <a:ext cx="89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484610" y="5561541"/>
            <a:ext cx="1322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1.25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亿美元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154110" y="189278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C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803854" y="5575307"/>
            <a:ext cx="1330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Strategy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7774201" y="3958404"/>
            <a:ext cx="131762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Strategy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7803854" y="13778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投资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0E673B54-CAE2-4963-B690-F93A6AD8A11B}"/>
              </a:ext>
            </a:extLst>
          </p:cNvPr>
          <p:cNvSpPr txBox="1"/>
          <p:nvPr/>
        </p:nvSpPr>
        <p:spPr>
          <a:xfrm>
            <a:off x="8154110" y="2828537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F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09495" y="1046350"/>
            <a:ext cx="2468118" cy="369870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股、港股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IPO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642164" y="5115908"/>
            <a:ext cx="7615451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数量较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月有所回调，除去科创板，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IPO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节奏基本保持稳定。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月共有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家企业成功上市交易，净募集资金</a:t>
            </a:r>
            <a:r>
              <a:rPr lang="en-US" altLang="zh-CN" sz="1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240.81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亿，其中科创板上市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家，净募集资金为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40.60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亿，上市退出基金共计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支；港股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月仅有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家企业上市交易，净募集资金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9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千万港元。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35090" y="144531"/>
            <a:ext cx="8229600" cy="6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IPO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798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</a:rPr>
              <a:t>及退出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E9244DB-7C82-4335-B978-632B8100E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5911" y="1416219"/>
            <a:ext cx="6092177" cy="366219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投资PPT模板">
  <a:themeElements>
    <a:clrScheme name="1_融客投资PPT模板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1_融客投资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1_融客投资PPT模板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融客投资PPT模板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融客投资PPT模板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融客投资PPT模板 1">
    <a:dk1>
      <a:srgbClr val="000000"/>
    </a:dk1>
    <a:lt1>
      <a:srgbClr val="FFFFFF"/>
    </a:lt1>
    <a:dk2>
      <a:srgbClr val="000798"/>
    </a:dk2>
    <a:lt2>
      <a:srgbClr val="B2B2B2"/>
    </a:lt2>
    <a:accent1>
      <a:srgbClr val="1B33E7"/>
    </a:accent1>
    <a:accent2>
      <a:srgbClr val="6699FF"/>
    </a:accent2>
    <a:accent3>
      <a:srgbClr val="FFFFFF"/>
    </a:accent3>
    <a:accent4>
      <a:srgbClr val="000000"/>
    </a:accent4>
    <a:accent5>
      <a:srgbClr val="ABADF1"/>
    </a:accent5>
    <a:accent6>
      <a:srgbClr val="5C8AE7"/>
    </a:accent6>
    <a:hlink>
      <a:srgbClr val="99CCFF"/>
    </a:hlink>
    <a:folHlink>
      <a:srgbClr val="3366CC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3032</TotalTime>
  <Words>1583</Words>
  <Application>Microsoft Office PowerPoint</Application>
  <PresentationFormat>全屏显示(4:3)</PresentationFormat>
  <Paragraphs>266</Paragraphs>
  <Slides>15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15</vt:i4>
      </vt:variant>
    </vt:vector>
  </HeadingPairs>
  <TitlesOfParts>
    <vt:vector size="31" baseType="lpstr">
      <vt:lpstr>等线</vt:lpstr>
      <vt:lpstr>等线 Light</vt:lpstr>
      <vt:lpstr>黑体</vt:lpstr>
      <vt:lpstr>华文新魏</vt:lpstr>
      <vt:lpstr>微软雅黑</vt:lpstr>
      <vt:lpstr>幼圆</vt:lpstr>
      <vt:lpstr>Arial</vt:lpstr>
      <vt:lpstr>Calibri</vt:lpstr>
      <vt:lpstr>Calibri Light</vt:lpstr>
      <vt:lpstr>Times New Roman</vt:lpstr>
      <vt:lpstr>Verdana</vt:lpstr>
      <vt:lpstr>Wingdings</vt:lpstr>
      <vt:lpstr>Office 主题​​</vt:lpstr>
      <vt:lpstr>1_融客投资PPT模板</vt:lpstr>
      <vt:lpstr>融客PPT模板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SYN GE</dc:creator>
  <cp:lastModifiedBy>Xue Yong</cp:lastModifiedBy>
  <cp:revision>719</cp:revision>
  <dcterms:created xsi:type="dcterms:W3CDTF">2018-03-11T13:30:00Z</dcterms:created>
  <dcterms:modified xsi:type="dcterms:W3CDTF">2019-09-11T08:52:34Z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2052-11.1.0.8808</vt:lpwstr>
  </property>
</Properties>
</file>