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10.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 id="2147483662" r:id="rId3"/>
    <p:sldMasterId id="2147483674" r:id="rId4"/>
    <p:sldMasterId id="2147483688" r:id="rId5"/>
    <p:sldMasterId id="2147483702" r:id="rId6"/>
    <p:sldMasterId id="2147483716" r:id="rId7"/>
    <p:sldMasterId id="2147483730" r:id="rId8"/>
    <p:sldMasterId id="2147483744" r:id="rId9"/>
  </p:sldMasterIdLst>
  <p:notesMasterIdLst>
    <p:notesMasterId r:id="rId11"/>
  </p:notesMasterIdLst>
  <p:handoutMasterIdLst>
    <p:handoutMasterId r:id="rId36"/>
  </p:handoutMasterIdLst>
  <p:sldIdLst>
    <p:sldId id="256" r:id="rId10"/>
    <p:sldId id="450" r:id="rId12"/>
    <p:sldId id="378" r:id="rId13"/>
    <p:sldId id="436" r:id="rId14"/>
    <p:sldId id="445" r:id="rId15"/>
    <p:sldId id="405" r:id="rId16"/>
    <p:sldId id="416" r:id="rId17"/>
    <p:sldId id="437" r:id="rId18"/>
    <p:sldId id="439" r:id="rId19"/>
    <p:sldId id="400" r:id="rId20"/>
    <p:sldId id="396" r:id="rId21"/>
    <p:sldId id="430" r:id="rId22"/>
    <p:sldId id="452" r:id="rId23"/>
    <p:sldId id="372" r:id="rId24"/>
    <p:sldId id="320" r:id="rId25"/>
    <p:sldId id="443" r:id="rId26"/>
    <p:sldId id="447" r:id="rId27"/>
    <p:sldId id="364" r:id="rId28"/>
    <p:sldId id="449" r:id="rId29"/>
    <p:sldId id="451" r:id="rId30"/>
    <p:sldId id="441" r:id="rId31"/>
    <p:sldId id="446" r:id="rId32"/>
    <p:sldId id="423" r:id="rId33"/>
    <p:sldId id="425" r:id="rId34"/>
    <p:sldId id="390" r:id="rId35"/>
  </p:sldIdLst>
  <p:sldSz cx="9144000" cy="6858000" type="screen4x3"/>
  <p:notesSz cx="6797675" cy="9929495"/>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CC33"/>
    <a:srgbClr val="000066"/>
    <a:srgbClr val="2343E7"/>
    <a:srgbClr val="CC0000"/>
    <a:srgbClr val="FF9900"/>
    <a:srgbClr val="C0C0C0"/>
    <a:srgbClr val="00FF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86372" autoAdjust="0"/>
  </p:normalViewPr>
  <p:slideViewPr>
    <p:cSldViewPr>
      <p:cViewPr>
        <p:scale>
          <a:sx n="66" d="100"/>
          <a:sy n="66" d="100"/>
        </p:scale>
        <p:origin x="1446" y="198"/>
      </p:cViewPr>
      <p:guideLst>
        <p:guide orient="horz" pos="2119"/>
        <p:guide pos="286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handoutMaster" Target="handoutMasters/handoutMaster1.xml"/><Relationship Id="rId35" Type="http://schemas.openxmlformats.org/officeDocument/2006/relationships/slide" Target="slides/slide25.xml"/><Relationship Id="rId34" Type="http://schemas.openxmlformats.org/officeDocument/2006/relationships/slide" Target="slides/slide24.xml"/><Relationship Id="rId33" Type="http://schemas.openxmlformats.org/officeDocument/2006/relationships/slide" Target="slides/slide23.xml"/><Relationship Id="rId32" Type="http://schemas.openxmlformats.org/officeDocument/2006/relationships/slide" Target="slides/slide22.xml"/><Relationship Id="rId31" Type="http://schemas.openxmlformats.org/officeDocument/2006/relationships/slide" Target="slides/slide21.xml"/><Relationship Id="rId30" Type="http://schemas.openxmlformats.org/officeDocument/2006/relationships/slide" Target="slides/slide20.xml"/><Relationship Id="rId3" Type="http://schemas.openxmlformats.org/officeDocument/2006/relationships/slideMaster" Target="slideMasters/slideMaster2.xml"/><Relationship Id="rId29" Type="http://schemas.openxmlformats.org/officeDocument/2006/relationships/slide" Target="slides/slide19.xml"/><Relationship Id="rId28" Type="http://schemas.openxmlformats.org/officeDocument/2006/relationships/slide" Target="slides/slide18.xml"/><Relationship Id="rId27" Type="http://schemas.openxmlformats.org/officeDocument/2006/relationships/slide" Target="slides/slide17.xml"/><Relationship Id="rId26" Type="http://schemas.openxmlformats.org/officeDocument/2006/relationships/slide" Target="slides/slide16.xml"/><Relationship Id="rId25" Type="http://schemas.openxmlformats.org/officeDocument/2006/relationships/slide" Target="slides/slide15.xml"/><Relationship Id="rId24" Type="http://schemas.openxmlformats.org/officeDocument/2006/relationships/slide" Target="slides/slide14.xml"/><Relationship Id="rId23" Type="http://schemas.openxmlformats.org/officeDocument/2006/relationships/slide" Target="slides/slide13.xml"/><Relationship Id="rId22" Type="http://schemas.openxmlformats.org/officeDocument/2006/relationships/slide" Target="slides/slide12.xml"/><Relationship Id="rId21" Type="http://schemas.openxmlformats.org/officeDocument/2006/relationships/slide" Target="slides/slide11.xml"/><Relationship Id="rId20" Type="http://schemas.openxmlformats.org/officeDocument/2006/relationships/slide" Target="slides/slide10.xml"/><Relationship Id="rId2" Type="http://schemas.openxmlformats.org/officeDocument/2006/relationships/theme" Target="theme/theme1.xml"/><Relationship Id="rId19" Type="http://schemas.openxmlformats.org/officeDocument/2006/relationships/slide" Target="slides/slide9.xml"/><Relationship Id="rId18" Type="http://schemas.openxmlformats.org/officeDocument/2006/relationships/slide" Target="slides/slide8.xml"/><Relationship Id="rId17" Type="http://schemas.openxmlformats.org/officeDocument/2006/relationships/slide" Target="slides/slide7.xml"/><Relationship Id="rId16" Type="http://schemas.openxmlformats.org/officeDocument/2006/relationships/slide" Target="slides/slide6.xml"/><Relationship Id="rId15" Type="http://schemas.openxmlformats.org/officeDocument/2006/relationships/slide" Target="slides/slide5.xml"/><Relationship Id="rId14" Type="http://schemas.openxmlformats.org/officeDocument/2006/relationships/slide" Target="slides/slide4.xml"/><Relationship Id="rId13" Type="http://schemas.openxmlformats.org/officeDocument/2006/relationships/slide" Target="slides/slide3.xml"/><Relationship Id="rId12" Type="http://schemas.openxmlformats.org/officeDocument/2006/relationships/slide" Target="slides/slide2.xml"/><Relationship Id="rId11" Type="http://schemas.openxmlformats.org/officeDocument/2006/relationships/notesMaster" Target="notesMasters/notesMaster1.xml"/><Relationship Id="rId10" Type="http://schemas.openxmlformats.org/officeDocument/2006/relationships/slide" Target="slides/slide1.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lenovo\Desktop\&#20108;&#32423;&#24066;&#22330;&#26376;&#25253;&#65288;Dirk&#65289;\&#33539;&#20363;\&#21830;&#21697;&#26399;&#3613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elete val="1"/>
          </c:dLbls>
          <c:cat>
            <c:strRef>
              <c:f>[商品期货.xlsx]Sheet1!$N$3:$N$47</c:f>
              <c:strCache>
                <c:ptCount val="45"/>
                <c:pt idx="0">
                  <c:v>螺纹钢1910</c:v>
                </c:pt>
                <c:pt idx="1">
                  <c:v>沪银1912</c:v>
                </c:pt>
                <c:pt idx="2">
                  <c:v>螺纹钢2001</c:v>
                </c:pt>
                <c:pt idx="3">
                  <c:v>燃油2001</c:v>
                </c:pt>
                <c:pt idx="4">
                  <c:v>沪镍1910</c:v>
                </c:pt>
                <c:pt idx="5">
                  <c:v>沥青1912</c:v>
                </c:pt>
                <c:pt idx="6">
                  <c:v>沪金1912</c:v>
                </c:pt>
                <c:pt idx="7">
                  <c:v>沪镍1911</c:v>
                </c:pt>
                <c:pt idx="8">
                  <c:v>热轧卷板1910</c:v>
                </c:pt>
                <c:pt idx="9">
                  <c:v>橡胶2001</c:v>
                </c:pt>
                <c:pt idx="10">
                  <c:v>纸浆2001</c:v>
                </c:pt>
                <c:pt idx="11">
                  <c:v>沪锌1910</c:v>
                </c:pt>
                <c:pt idx="12">
                  <c:v>螺纹钢2005</c:v>
                </c:pt>
                <c:pt idx="13">
                  <c:v>热轧卷板2001</c:v>
                </c:pt>
                <c:pt idx="14">
                  <c:v>沪铝1910</c:v>
                </c:pt>
                <c:pt idx="15">
                  <c:v>铁矿石2001</c:v>
                </c:pt>
                <c:pt idx="16">
                  <c:v>豆粕2001</c:v>
                </c:pt>
                <c:pt idx="17">
                  <c:v>豆油2001</c:v>
                </c:pt>
                <c:pt idx="18">
                  <c:v>聚丙烯2001</c:v>
                </c:pt>
                <c:pt idx="19">
                  <c:v>玉米2001</c:v>
                </c:pt>
                <c:pt idx="20">
                  <c:v>棕榈油2001</c:v>
                </c:pt>
                <c:pt idx="21">
                  <c:v>豆粕1909</c:v>
                </c:pt>
                <c:pt idx="22">
                  <c:v>乙二醇2001</c:v>
                </c:pt>
                <c:pt idx="23">
                  <c:v>塑料2001</c:v>
                </c:pt>
                <c:pt idx="24">
                  <c:v>焦炭2001</c:v>
                </c:pt>
                <c:pt idx="25">
                  <c:v>铁矿石1909</c:v>
                </c:pt>
                <c:pt idx="26">
                  <c:v>鸡蛋2001</c:v>
                </c:pt>
                <c:pt idx="27">
                  <c:v>聚丙烯1909</c:v>
                </c:pt>
                <c:pt idx="28">
                  <c:v>豆粕2005</c:v>
                </c:pt>
                <c:pt idx="29">
                  <c:v>PVC2001</c:v>
                </c:pt>
                <c:pt idx="30">
                  <c:v>PTA2001</c:v>
                </c:pt>
                <c:pt idx="31">
                  <c:v>甲醇2001</c:v>
                </c:pt>
                <c:pt idx="32">
                  <c:v>PTA1909</c:v>
                </c:pt>
                <c:pt idx="33">
                  <c:v>甲醇1909</c:v>
                </c:pt>
                <c:pt idx="34">
                  <c:v>白糖2001</c:v>
                </c:pt>
                <c:pt idx="35">
                  <c:v>菜粕2001</c:v>
                </c:pt>
                <c:pt idx="36">
                  <c:v>菜粕1909</c:v>
                </c:pt>
                <c:pt idx="37">
                  <c:v>郑棉2001</c:v>
                </c:pt>
                <c:pt idx="38">
                  <c:v>菜油2001</c:v>
                </c:pt>
                <c:pt idx="39">
                  <c:v>苹果1910</c:v>
                </c:pt>
                <c:pt idx="40">
                  <c:v>尿素2001</c:v>
                </c:pt>
                <c:pt idx="41">
                  <c:v>玻璃2001</c:v>
                </c:pt>
                <c:pt idx="42">
                  <c:v>红枣1912</c:v>
                </c:pt>
                <c:pt idx="43">
                  <c:v>PTA1911</c:v>
                </c:pt>
                <c:pt idx="44">
                  <c:v>郑棉1909</c:v>
                </c:pt>
              </c:strCache>
            </c:strRef>
          </c:cat>
          <c:val>
            <c:numRef>
              <c:f>[商品期货.xlsx]Sheet1!$O$3:$O$47</c:f>
              <c:numCache>
                <c:formatCode>0.00%</c:formatCode>
                <c:ptCount val="45"/>
                <c:pt idx="0">
                  <c:v>0.010258</c:v>
                </c:pt>
                <c:pt idx="1">
                  <c:v>-0.003931</c:v>
                </c:pt>
                <c:pt idx="2">
                  <c:v>0.013923</c:v>
                </c:pt>
                <c:pt idx="3">
                  <c:v>-0.004448</c:v>
                </c:pt>
                <c:pt idx="4">
                  <c:v>0.032388</c:v>
                </c:pt>
                <c:pt idx="5">
                  <c:v>0</c:v>
                </c:pt>
                <c:pt idx="6">
                  <c:v>-0.010678</c:v>
                </c:pt>
                <c:pt idx="7">
                  <c:v>0.031558</c:v>
                </c:pt>
                <c:pt idx="8">
                  <c:v>0.011136</c:v>
                </c:pt>
                <c:pt idx="9">
                  <c:v>0.011991</c:v>
                </c:pt>
                <c:pt idx="10">
                  <c:v>-0.014675</c:v>
                </c:pt>
                <c:pt idx="11">
                  <c:v>-0.001864</c:v>
                </c:pt>
                <c:pt idx="12">
                  <c:v>0.010053</c:v>
                </c:pt>
                <c:pt idx="13">
                  <c:v>0.008585</c:v>
                </c:pt>
                <c:pt idx="14">
                  <c:v>0</c:v>
                </c:pt>
                <c:pt idx="15">
                  <c:v>0.04024</c:v>
                </c:pt>
                <c:pt idx="16">
                  <c:v>-0.013445</c:v>
                </c:pt>
                <c:pt idx="17">
                  <c:v>-0.010781</c:v>
                </c:pt>
                <c:pt idx="18">
                  <c:v>0.01418</c:v>
                </c:pt>
                <c:pt idx="19">
                  <c:v>-0.011622</c:v>
                </c:pt>
                <c:pt idx="20">
                  <c:v>-0.018907</c:v>
                </c:pt>
                <c:pt idx="21">
                  <c:v>-0.004678</c:v>
                </c:pt>
                <c:pt idx="22">
                  <c:v>-0.009738</c:v>
                </c:pt>
                <c:pt idx="23">
                  <c:v>-0.0007</c:v>
                </c:pt>
                <c:pt idx="24">
                  <c:v>0.009341</c:v>
                </c:pt>
                <c:pt idx="25">
                  <c:v>0.034237</c:v>
                </c:pt>
                <c:pt idx="26">
                  <c:v>0.006404</c:v>
                </c:pt>
                <c:pt idx="27">
                  <c:v>0.006735</c:v>
                </c:pt>
                <c:pt idx="28">
                  <c:v>-0.010799</c:v>
                </c:pt>
                <c:pt idx="29">
                  <c:v>0</c:v>
                </c:pt>
                <c:pt idx="30">
                  <c:v>-0.003905</c:v>
                </c:pt>
                <c:pt idx="31">
                  <c:v>-0.004651</c:v>
                </c:pt>
                <c:pt idx="32">
                  <c:v>-0.01128</c:v>
                </c:pt>
                <c:pt idx="33">
                  <c:v>-0.012852</c:v>
                </c:pt>
                <c:pt idx="34">
                  <c:v>-0.000559</c:v>
                </c:pt>
                <c:pt idx="35">
                  <c:v>-0.017529</c:v>
                </c:pt>
                <c:pt idx="36">
                  <c:v>0.006576</c:v>
                </c:pt>
                <c:pt idx="37">
                  <c:v>0.002001</c:v>
                </c:pt>
                <c:pt idx="38">
                  <c:v>-0.006132</c:v>
                </c:pt>
                <c:pt idx="39">
                  <c:v>0.012729</c:v>
                </c:pt>
                <c:pt idx="40">
                  <c:v>-0.001674</c:v>
                </c:pt>
                <c:pt idx="41">
                  <c:v>-0.007931</c:v>
                </c:pt>
                <c:pt idx="42">
                  <c:v>-0.002325</c:v>
                </c:pt>
                <c:pt idx="43">
                  <c:v>-0.006156</c:v>
                </c:pt>
                <c:pt idx="44">
                  <c:v>0.000418</c:v>
                </c:pt>
              </c:numCache>
            </c:numRef>
          </c:val>
        </c:ser>
        <c:dLbls>
          <c:showLegendKey val="0"/>
          <c:showVal val="0"/>
          <c:showCatName val="0"/>
          <c:showSerName val="0"/>
          <c:showPercent val="0"/>
          <c:showBubbleSize val="0"/>
        </c:dLbls>
        <c:gapWidth val="219"/>
        <c:overlap val="-27"/>
        <c:axId val="786932295"/>
        <c:axId val="430467890"/>
      </c:barChart>
      <c:catAx>
        <c:axId val="786932295"/>
        <c:scaling>
          <c:orientation val="minMax"/>
        </c:scaling>
        <c:delete val="0"/>
        <c:axPos val="b"/>
        <c:numFmt formatCode="General"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430467890"/>
        <c:crosses val="autoZero"/>
        <c:auto val="1"/>
        <c:lblAlgn val="ctr"/>
        <c:lblOffset val="100"/>
        <c:noMultiLvlLbl val="0"/>
      </c:catAx>
      <c:valAx>
        <c:axId val="43046789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786932295"/>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fld>
            <a:endParaRPr lang="en-US" altLang="zh-CN">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fld>
            <a:endParaRPr lang="en-US" altLang="zh-CN">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fld>
            <a:endParaRPr lang="en-US" altLang="zh-CN">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fld>
            <a:endParaRPr lang="en-US" altLang="zh-CN">
              <a:solidFill>
                <a:srgbClr val="000000"/>
              </a:solidFill>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fld>
            <a:endParaRPr lang="en-US" altLang="zh-CN">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fld>
            <a:endParaRPr lang="en-US" altLang="zh-CN" sz="1200">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fld>
            <a:endParaRPr lang="en-US" altLang="zh-CN" sz="120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fld>
            <a:endParaRPr lang="en-US" altLang="zh-CN" sz="120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fld>
            <a:endParaRPr lang="en-US" altLang="zh-CN">
              <a:solidFill>
                <a:srgbClr val="000000"/>
              </a:solidFil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fld>
            <a:endParaRPr lang="en-US" altLang="zh-CN">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fld>
            <a:endParaRPr lang="en-US" altLang="zh-CN">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fld>
            <a:endParaRPr lang="en-US" altLang="zh-CN">
              <a:solidFill>
                <a:srgbClr val="000000"/>
              </a:solidFil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fld>
            <a:endParaRPr lang="en-US" altLang="zh-CN">
              <a:solidFill>
                <a:srgbClr val="000000"/>
              </a:solidFil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fld>
            <a:endParaRPr lang="en-US" altLang="zh-CN">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fld>
            <a:endParaRPr lang="en-US" altLang="zh-CN">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fld>
            <a:endParaRPr lang="en-US" altLang="zh-CN">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4" Type="http://schemas.openxmlformats.org/officeDocument/2006/relationships/image" Target="../media/image4.png"/><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4" Type="http://schemas.openxmlformats.org/officeDocument/2006/relationships/image" Target="../media/image1.jpeg"/><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endParaRPr lang="en-US" altLang="zh-CN" sz="1200" b="1">
              <a:solidFill>
                <a:schemeClr val="bg1"/>
              </a:solidFill>
              <a:latin typeface="Verdana" panose="020B0604030504040204" pitchFamily="34" charset="0"/>
            </a:endParaRP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endParaRPr lang="en-US" altLang="zh-CN" sz="1400" b="1">
              <a:solidFill>
                <a:srgbClr val="777777"/>
              </a:solidFill>
              <a:ea typeface="宋体" panose="02010600030101010101" pitchFamily="2" charset="-122"/>
            </a:endParaRP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endParaRPr lang="zh-CN" altLang="en-US" sz="2600" b="1">
              <a:solidFill>
                <a:srgbClr val="777777"/>
              </a:solidFill>
              <a:ea typeface="黑体" panose="02010609060101010101" pitchFamily="49" charset="-122"/>
            </a:endParaRP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endParaRPr lang="en-US" altLang="zh-CN"/>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a:t>单击此处编辑母版标题样式</a:t>
            </a:r>
            <a:endParaRPr lang="zh-CN" alt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showMasterSp="0">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endParaRPr lang="en-US" altLang="zh-CN" sz="1400" b="1">
              <a:solidFill>
                <a:srgbClr val="777777"/>
              </a:solidFill>
              <a:ea typeface="宋体" panose="02010600030101010101" pitchFamily="2" charset="-122"/>
            </a:endParaRP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endParaRPr lang="zh-CN" altLang="en-US" sz="2600" b="1">
              <a:solidFill>
                <a:srgbClr val="777777"/>
              </a:solidFill>
              <a:ea typeface="黑体" panose="02010609060101010101" pitchFamily="49" charset="-122"/>
            </a:endParaRP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endParaRPr lang="en-US" altLang="zh-CN" sz="1200" b="1">
              <a:solidFill>
                <a:srgbClr val="FFFFFF"/>
              </a:solidFill>
              <a:latin typeface="Verdana" panose="020B0604030504040204" pitchFamily="34" charset="0"/>
            </a:endParaRP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endParaRPr lang="en-US" altLang="zh-CN"/>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4" Type="http://schemas.openxmlformats.org/officeDocument/2006/relationships/theme" Target="../theme/theme2.xml"/><Relationship Id="rId13" Type="http://schemas.openxmlformats.org/officeDocument/2006/relationships/image" Target="../media/image5.jpeg"/><Relationship Id="rId12" Type="http://schemas.openxmlformats.org/officeDocument/2006/relationships/image" Target="../media/image3.jpeg"/><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3.xml"/><Relationship Id="rId8" Type="http://schemas.openxmlformats.org/officeDocument/2006/relationships/slideLayout" Target="../slideLayouts/slideLayout32.xml"/><Relationship Id="rId7" Type="http://schemas.openxmlformats.org/officeDocument/2006/relationships/slideLayout" Target="../slideLayouts/slideLayout31.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6" Type="http://schemas.openxmlformats.org/officeDocument/2006/relationships/theme" Target="../theme/theme3.xml"/><Relationship Id="rId15" Type="http://schemas.openxmlformats.org/officeDocument/2006/relationships/image" Target="../media/image7.jpeg"/><Relationship Id="rId14" Type="http://schemas.openxmlformats.org/officeDocument/2006/relationships/image" Target="../media/image1.jpeg"/><Relationship Id="rId13" Type="http://schemas.openxmlformats.org/officeDocument/2006/relationships/slideLayout" Target="../slideLayouts/slideLayout37.xml"/><Relationship Id="rId12" Type="http://schemas.openxmlformats.org/officeDocument/2006/relationships/slideLayout" Target="../slideLayouts/slideLayout36.xml"/><Relationship Id="rId11" Type="http://schemas.openxmlformats.org/officeDocument/2006/relationships/slideLayout" Target="../slideLayouts/slideLayout35.xml"/><Relationship Id="rId10" Type="http://schemas.openxmlformats.org/officeDocument/2006/relationships/slideLayout" Target="../slideLayouts/slideLayout34.xml"/><Relationship Id="rId1"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6.xml"/><Relationship Id="rId8" Type="http://schemas.openxmlformats.org/officeDocument/2006/relationships/slideLayout" Target="../slideLayouts/slideLayout45.xml"/><Relationship Id="rId7" Type="http://schemas.openxmlformats.org/officeDocument/2006/relationships/slideLayout" Target="../slideLayouts/slideLayout44.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 Id="rId3" Type="http://schemas.openxmlformats.org/officeDocument/2006/relationships/slideLayout" Target="../slideLayouts/slideLayout40.xml"/><Relationship Id="rId2" Type="http://schemas.openxmlformats.org/officeDocument/2006/relationships/slideLayout" Target="../slideLayouts/slideLayout39.xml"/><Relationship Id="rId16" Type="http://schemas.openxmlformats.org/officeDocument/2006/relationships/theme" Target="../theme/theme4.xml"/><Relationship Id="rId15" Type="http://schemas.openxmlformats.org/officeDocument/2006/relationships/image" Target="../media/image7.jpeg"/><Relationship Id="rId14" Type="http://schemas.openxmlformats.org/officeDocument/2006/relationships/image" Target="../media/image1.jpeg"/><Relationship Id="rId13" Type="http://schemas.openxmlformats.org/officeDocument/2006/relationships/slideLayout" Target="../slideLayouts/slideLayout50.xml"/><Relationship Id="rId12" Type="http://schemas.openxmlformats.org/officeDocument/2006/relationships/slideLayout" Target="../slideLayouts/slideLayout49.xml"/><Relationship Id="rId11" Type="http://schemas.openxmlformats.org/officeDocument/2006/relationships/slideLayout" Target="../slideLayouts/slideLayout48.xml"/><Relationship Id="rId10" Type="http://schemas.openxmlformats.org/officeDocument/2006/relationships/slideLayout" Target="../slideLayouts/slideLayout47.xml"/><Relationship Id="rId1"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9.xml"/><Relationship Id="rId8" Type="http://schemas.openxmlformats.org/officeDocument/2006/relationships/slideLayout" Target="../slideLayouts/slideLayout58.xml"/><Relationship Id="rId7" Type="http://schemas.openxmlformats.org/officeDocument/2006/relationships/slideLayout" Target="../slideLayouts/slideLayout57.xml"/><Relationship Id="rId6" Type="http://schemas.openxmlformats.org/officeDocument/2006/relationships/slideLayout" Target="../slideLayouts/slideLayout56.xml"/><Relationship Id="rId5" Type="http://schemas.openxmlformats.org/officeDocument/2006/relationships/slideLayout" Target="../slideLayouts/slideLayout55.xml"/><Relationship Id="rId4" Type="http://schemas.openxmlformats.org/officeDocument/2006/relationships/slideLayout" Target="../slideLayouts/slideLayout54.xml"/><Relationship Id="rId3" Type="http://schemas.openxmlformats.org/officeDocument/2006/relationships/slideLayout" Target="../slideLayouts/slideLayout53.xml"/><Relationship Id="rId2" Type="http://schemas.openxmlformats.org/officeDocument/2006/relationships/slideLayout" Target="../slideLayouts/slideLayout52.xml"/><Relationship Id="rId16" Type="http://schemas.openxmlformats.org/officeDocument/2006/relationships/theme" Target="../theme/theme5.xml"/><Relationship Id="rId15" Type="http://schemas.openxmlformats.org/officeDocument/2006/relationships/image" Target="../media/image7.jpeg"/><Relationship Id="rId14" Type="http://schemas.openxmlformats.org/officeDocument/2006/relationships/image" Target="../media/image1.jpeg"/><Relationship Id="rId13" Type="http://schemas.openxmlformats.org/officeDocument/2006/relationships/slideLayout" Target="../slideLayouts/slideLayout63.xml"/><Relationship Id="rId12" Type="http://schemas.openxmlformats.org/officeDocument/2006/relationships/slideLayout" Target="../slideLayouts/slideLayout62.xml"/><Relationship Id="rId11" Type="http://schemas.openxmlformats.org/officeDocument/2006/relationships/slideLayout" Target="../slideLayouts/slideLayout61.xml"/><Relationship Id="rId10" Type="http://schemas.openxmlformats.org/officeDocument/2006/relationships/slideLayout" Target="../slideLayouts/slideLayout60.xml"/><Relationship Id="rId1"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9" Type="http://schemas.openxmlformats.org/officeDocument/2006/relationships/slideLayout" Target="../slideLayouts/slideLayout72.xml"/><Relationship Id="rId8" Type="http://schemas.openxmlformats.org/officeDocument/2006/relationships/slideLayout" Target="../slideLayouts/slideLayout71.xml"/><Relationship Id="rId7" Type="http://schemas.openxmlformats.org/officeDocument/2006/relationships/slideLayout" Target="../slideLayouts/slideLayout70.xml"/><Relationship Id="rId6" Type="http://schemas.openxmlformats.org/officeDocument/2006/relationships/slideLayout" Target="../slideLayouts/slideLayout69.xml"/><Relationship Id="rId5" Type="http://schemas.openxmlformats.org/officeDocument/2006/relationships/slideLayout" Target="../slideLayouts/slideLayout68.xml"/><Relationship Id="rId4" Type="http://schemas.openxmlformats.org/officeDocument/2006/relationships/slideLayout" Target="../slideLayouts/slideLayout67.xml"/><Relationship Id="rId3" Type="http://schemas.openxmlformats.org/officeDocument/2006/relationships/slideLayout" Target="../slideLayouts/slideLayout66.xml"/><Relationship Id="rId2" Type="http://schemas.openxmlformats.org/officeDocument/2006/relationships/slideLayout" Target="../slideLayouts/slideLayout65.xml"/><Relationship Id="rId16" Type="http://schemas.openxmlformats.org/officeDocument/2006/relationships/theme" Target="../theme/theme6.xml"/><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76.xml"/><Relationship Id="rId12" Type="http://schemas.openxmlformats.org/officeDocument/2006/relationships/slideLayout" Target="../slideLayouts/slideLayout75.xml"/><Relationship Id="rId11" Type="http://schemas.openxmlformats.org/officeDocument/2006/relationships/slideLayout" Target="../slideLayouts/slideLayout74.xml"/><Relationship Id="rId10" Type="http://schemas.openxmlformats.org/officeDocument/2006/relationships/slideLayout" Target="../slideLayouts/slideLayout73.xml"/><Relationship Id="rId1"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9" Type="http://schemas.openxmlformats.org/officeDocument/2006/relationships/slideLayout" Target="../slideLayouts/slideLayout85.xml"/><Relationship Id="rId8" Type="http://schemas.openxmlformats.org/officeDocument/2006/relationships/slideLayout" Target="../slideLayouts/slideLayout84.xml"/><Relationship Id="rId7" Type="http://schemas.openxmlformats.org/officeDocument/2006/relationships/slideLayout" Target="../slideLayouts/slideLayout83.xml"/><Relationship Id="rId6" Type="http://schemas.openxmlformats.org/officeDocument/2006/relationships/slideLayout" Target="../slideLayouts/slideLayout82.xml"/><Relationship Id="rId5" Type="http://schemas.openxmlformats.org/officeDocument/2006/relationships/slideLayout" Target="../slideLayouts/slideLayout81.xml"/><Relationship Id="rId4" Type="http://schemas.openxmlformats.org/officeDocument/2006/relationships/slideLayout" Target="../slideLayouts/slideLayout80.xml"/><Relationship Id="rId3" Type="http://schemas.openxmlformats.org/officeDocument/2006/relationships/slideLayout" Target="../slideLayouts/slideLayout79.xml"/><Relationship Id="rId2" Type="http://schemas.openxmlformats.org/officeDocument/2006/relationships/slideLayout" Target="../slideLayouts/slideLayout78.xml"/><Relationship Id="rId16" Type="http://schemas.openxmlformats.org/officeDocument/2006/relationships/theme" Target="../theme/theme7.xml"/><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89.xml"/><Relationship Id="rId12" Type="http://schemas.openxmlformats.org/officeDocument/2006/relationships/slideLayout" Target="../slideLayouts/slideLayout88.xml"/><Relationship Id="rId11" Type="http://schemas.openxmlformats.org/officeDocument/2006/relationships/slideLayout" Target="../slideLayouts/slideLayout87.xml"/><Relationship Id="rId10" Type="http://schemas.openxmlformats.org/officeDocument/2006/relationships/slideLayout" Target="../slideLayouts/slideLayout86.xml"/><Relationship Id="rId1"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9" Type="http://schemas.openxmlformats.org/officeDocument/2006/relationships/slideLayout" Target="../slideLayouts/slideLayout98.xml"/><Relationship Id="rId8" Type="http://schemas.openxmlformats.org/officeDocument/2006/relationships/slideLayout" Target="../slideLayouts/slideLayout97.xml"/><Relationship Id="rId7" Type="http://schemas.openxmlformats.org/officeDocument/2006/relationships/slideLayout" Target="../slideLayouts/slideLayout96.xml"/><Relationship Id="rId6" Type="http://schemas.openxmlformats.org/officeDocument/2006/relationships/slideLayout" Target="../slideLayouts/slideLayout95.xml"/><Relationship Id="rId5" Type="http://schemas.openxmlformats.org/officeDocument/2006/relationships/slideLayout" Target="../slideLayouts/slideLayout94.xml"/><Relationship Id="rId4" Type="http://schemas.openxmlformats.org/officeDocument/2006/relationships/slideLayout" Target="../slideLayouts/slideLayout93.xml"/><Relationship Id="rId3" Type="http://schemas.openxmlformats.org/officeDocument/2006/relationships/slideLayout" Target="../slideLayouts/slideLayout92.xml"/><Relationship Id="rId2" Type="http://schemas.openxmlformats.org/officeDocument/2006/relationships/slideLayout" Target="../slideLayouts/slideLayout91.xml"/><Relationship Id="rId16" Type="http://schemas.openxmlformats.org/officeDocument/2006/relationships/theme" Target="../theme/theme8.xml"/><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102.xml"/><Relationship Id="rId12" Type="http://schemas.openxmlformats.org/officeDocument/2006/relationships/slideLayout" Target="../slideLayouts/slideLayout101.xml"/><Relationship Id="rId11" Type="http://schemas.openxmlformats.org/officeDocument/2006/relationships/slideLayout" Target="../slideLayouts/slideLayout100.xml"/><Relationship Id="rId10" Type="http://schemas.openxmlformats.org/officeDocument/2006/relationships/slideLayout" Target="../slideLayouts/slideLayout99.xml"/><Relationship Id="rId1" Type="http://schemas.openxmlformats.org/officeDocument/2006/relationships/slideLayout" Target="../slideLayouts/slideLayout9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endParaRPr lang="en-US" altLang="zh-CN" sz="1000">
              <a:solidFill>
                <a:schemeClr val="bg1"/>
              </a:solidFill>
              <a:ea typeface="宋体" panose="02010600030101010101" pitchFamily="2" charset="-122"/>
            </a:endParaRP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endParaRPr lang="en-US" altLang="zh-CN" sz="1000">
              <a:solidFill>
                <a:schemeClr val="bg1"/>
              </a:solidFill>
              <a:ea typeface="宋体" panose="02010600030101010101" pitchFamily="2" charset="-122"/>
            </a:endParaRP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endParaRPr lang="en-US" altLang="zh-CN" sz="1200">
              <a:solidFill>
                <a:schemeClr val="bg1"/>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2"/>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endParaRPr lang="en-US" altLang="zh-CN" sz="1200">
              <a:solidFill>
                <a:schemeClr val="bg1"/>
              </a:solidFill>
              <a:latin typeface="Verdana" panose="020B0604030504040204" pitchFamily="34" charset="0"/>
            </a:endParaRP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endParaRPr lang="zh-CN" altLang="en-US" sz="1000">
              <a:solidFill>
                <a:schemeClr val="bg1"/>
              </a:solidFill>
              <a:latin typeface="Verdana" panose="020B0604030504040204" pitchFamily="34" charset="0"/>
              <a:ea typeface="黑体" panose="02010609060101010101" pitchFamily="49" charset="-122"/>
            </a:endParaRPr>
          </a:p>
          <a:p>
            <a:pPr algn="r">
              <a:defRPr/>
            </a:pPr>
            <a:r>
              <a:rPr lang="zh-CN" altLang="en-US" sz="1000">
                <a:solidFill>
                  <a:schemeClr val="bg1"/>
                </a:solidFill>
                <a:latin typeface="Verdana" panose="020B0604030504040204" pitchFamily="34" charset="0"/>
                <a:ea typeface="黑体" panose="02010609060101010101" pitchFamily="49" charset="-122"/>
              </a:rPr>
              <a:t>融客中国</a:t>
            </a:r>
            <a:endParaRPr lang="zh-CN" altLang="en-US" sz="1000">
              <a:solidFill>
                <a:schemeClr val="bg1"/>
              </a:solidFill>
              <a:latin typeface="Verdana" panose="020B0604030504040204" pitchFamily="34" charset="0"/>
              <a:ea typeface="黑体" panose="02010609060101010101" pitchFamily="49" charset="-122"/>
            </a:endParaRPr>
          </a:p>
        </p:txBody>
      </p:sp>
      <p:pic>
        <p:nvPicPr>
          <p:cNvPr id="2054" name="Picture 39" descr="招牌设计"/>
          <p:cNvPicPr>
            <a:picLocks noChangeAspect="1" noChangeArrowheads="1"/>
          </p:cNvPicPr>
          <p:nvPr/>
        </p:nvPicPr>
        <p:blipFill>
          <a:blip r:embed="rId13"/>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endParaRPr lang="en-US" altLang="zh-CN" sz="1000">
              <a:solidFill>
                <a:srgbClr val="FFFFFF"/>
              </a:solidFill>
              <a:ea typeface="宋体" panose="02010600030101010101" pitchFamily="2" charset="-122"/>
            </a:endParaRP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endParaRPr lang="en-US" altLang="zh-CN" sz="1000">
              <a:solidFill>
                <a:srgbClr val="FFFFFF"/>
              </a:solidFill>
              <a:ea typeface="宋体" panose="02010600030101010101" pitchFamily="2" charset="-122"/>
            </a:endParaRP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endParaRPr lang="en-US" altLang="zh-CN" sz="1000">
              <a:solidFill>
                <a:srgbClr val="FFFFFF"/>
              </a:solidFill>
              <a:ea typeface="宋体" panose="02010600030101010101" pitchFamily="2" charset="-122"/>
            </a:endParaRP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endParaRPr lang="en-US" altLang="zh-CN" sz="1000">
              <a:solidFill>
                <a:srgbClr val="FFFFFF"/>
              </a:solidFill>
              <a:ea typeface="宋体" panose="02010600030101010101" pitchFamily="2" charset="-122"/>
            </a:endParaRP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endParaRPr lang="en-US" altLang="zh-CN" sz="1000">
              <a:solidFill>
                <a:srgbClr val="FFFFFF"/>
              </a:solidFill>
              <a:ea typeface="宋体" panose="02010600030101010101" pitchFamily="2" charset="-122"/>
            </a:endParaRP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endParaRPr lang="en-US" altLang="zh-CN" sz="1000">
              <a:solidFill>
                <a:srgbClr val="FFFFFF"/>
              </a:solidFill>
              <a:ea typeface="宋体" panose="02010600030101010101" pitchFamily="2" charset="-122"/>
            </a:endParaRP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endParaRPr lang="en-US" altLang="zh-CN" sz="1000">
              <a:solidFill>
                <a:srgbClr val="FFFFFF"/>
              </a:solidFill>
              <a:ea typeface="宋体" panose="02010600030101010101" pitchFamily="2" charset="-122"/>
            </a:endParaRP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endParaRPr lang="en-US" altLang="zh-CN" sz="1000">
              <a:solidFill>
                <a:srgbClr val="FFFFFF"/>
              </a:solidFill>
              <a:ea typeface="宋体" panose="02010600030101010101" pitchFamily="2" charset="-122"/>
            </a:endParaRP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endParaRPr lang="en-US" altLang="zh-CN" sz="1000">
              <a:solidFill>
                <a:srgbClr val="FFFFFF"/>
              </a:solidFill>
              <a:ea typeface="宋体" panose="02010600030101010101" pitchFamily="2" charset="-122"/>
            </a:endParaRP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endParaRPr lang="en-US" altLang="zh-CN" sz="1000">
              <a:solidFill>
                <a:srgbClr val="FFFFFF"/>
              </a:solidFill>
              <a:ea typeface="宋体" panose="02010600030101010101" pitchFamily="2" charset="-122"/>
            </a:endParaRP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endParaRPr lang="en-US" altLang="zh-CN" sz="1000">
              <a:solidFill>
                <a:srgbClr val="FFFFFF"/>
              </a:solidFill>
              <a:ea typeface="宋体" panose="02010600030101010101" pitchFamily="2" charset="-122"/>
            </a:endParaRP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endParaRPr lang="en-US" altLang="zh-CN" sz="1000">
              <a:solidFill>
                <a:srgbClr val="FFFFFF"/>
              </a:solidFill>
              <a:ea typeface="宋体" panose="02010600030101010101" pitchFamily="2" charset="-122"/>
            </a:endParaRP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image" Target="../media/image15.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chart" Target="../charts/char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17.png"/><Relationship Id="rId1" Type="http://schemas.openxmlformats.org/officeDocument/2006/relationships/image" Target="../media/image16.png"/></Relationships>
</file>

<file path=ppt/slides/_rels/slide21.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83.xml"/><Relationship Id="rId4" Type="http://schemas.openxmlformats.org/officeDocument/2006/relationships/image" Target="../media/image21.png"/><Relationship Id="rId3" Type="http://schemas.openxmlformats.org/officeDocument/2006/relationships/image" Target="../media/image20.png"/><Relationship Id="rId2" Type="http://schemas.openxmlformats.org/officeDocument/2006/relationships/image" Target="../media/image19.jpeg"/><Relationship Id="rId1" Type="http://schemas.openxmlformats.org/officeDocument/2006/relationships/image" Target="../media/image18.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0.xml"/><Relationship Id="rId1" Type="http://schemas.openxmlformats.org/officeDocument/2006/relationships/image" Target="../media/image2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6.xml"/><Relationship Id="rId1"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3.xml"/><Relationship Id="rId1"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0.xml"/><Relationship Id="rId1"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5.xml"/><Relationship Id="rId1" Type="http://schemas.openxmlformats.org/officeDocument/2006/relationships/image" Target="../media/image11.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65.xml"/><Relationship Id="rId2" Type="http://schemas.openxmlformats.org/officeDocument/2006/relationships/themeOverride" Target="../theme/themeOverride1.xml"/><Relationship Id="rId1"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gray">
          <a:xfrm>
            <a:off x="3059906" y="1556792"/>
            <a:ext cx="3024188" cy="622300"/>
          </a:xfrm>
          <a:prstGeom prst="rect">
            <a:avLst/>
          </a:prstGeom>
          <a:noFill/>
          <a:ln w="9525">
            <a:noFill/>
            <a:miter lim="800000"/>
          </a:ln>
        </p:spPr>
        <p:txBody>
          <a:bodyPr anchor="ct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r>
              <a:rPr lang="en-US" altLang="zh-CN" sz="4000" b="1">
                <a:solidFill>
                  <a:srgbClr val="CC0000"/>
                </a:solidFill>
                <a:latin typeface="幼圆" panose="02010509060101010101" pitchFamily="49" charset="-122"/>
                <a:ea typeface="黑体" panose="02010609060101010101" pitchFamily="49" charset="-122"/>
              </a:rPr>
              <a:t>『</a:t>
            </a:r>
            <a:r>
              <a:rPr lang="zh-CN" altLang="en-US" sz="4000" b="1">
                <a:solidFill>
                  <a:srgbClr val="CC0000"/>
                </a:solidFill>
                <a:latin typeface="幼圆" panose="02010509060101010101" pitchFamily="49" charset="-122"/>
                <a:ea typeface="黑体" panose="02010609060101010101" pitchFamily="49" charset="-122"/>
              </a:rPr>
              <a:t>融客月报</a:t>
            </a:r>
            <a:r>
              <a:rPr lang="en-US" altLang="zh-CN" sz="4000" b="1">
                <a:solidFill>
                  <a:srgbClr val="CC0000"/>
                </a:solidFill>
                <a:latin typeface="幼圆" panose="02010509060101010101" pitchFamily="49" charset="-122"/>
                <a:ea typeface="黑体" panose="02010609060101010101" pitchFamily="49" charset="-122"/>
              </a:rPr>
              <a:t>』</a:t>
            </a:r>
            <a:endParaRPr lang="zh-CN" altLang="en-US" sz="4000" b="1">
              <a:solidFill>
                <a:srgbClr val="CC0000"/>
              </a:solidFill>
              <a:latin typeface="幼圆" panose="02010509060101010101" pitchFamily="49" charset="-122"/>
              <a:ea typeface="黑体" panose="02010609060101010101" pitchFamily="49" charset="-122"/>
            </a:endParaRPr>
          </a:p>
        </p:txBody>
      </p:sp>
      <p:sp>
        <p:nvSpPr>
          <p:cNvPr id="5" name="Text Box 6"/>
          <p:cNvSpPr txBox="1">
            <a:spLocks noChangeArrowheads="1"/>
          </p:cNvSpPr>
          <p:nvPr/>
        </p:nvSpPr>
        <p:spPr bwMode="gray">
          <a:xfrm>
            <a:off x="179512" y="2179092"/>
            <a:ext cx="8370614" cy="2491740"/>
          </a:xfrm>
          <a:prstGeom prst="rect">
            <a:avLst/>
          </a:prstGeom>
          <a:noFill/>
          <a:ln w="0" algn="ctr">
            <a:noFill/>
            <a:miter lim="800000"/>
          </a:ln>
        </p:spPr>
        <p:txBody>
          <a:bodyPr wrap="square">
            <a:spAutoFit/>
          </a:bodyP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spcBef>
                <a:spcPct val="50000"/>
              </a:spcBef>
            </a:pPr>
            <a:r>
              <a:rPr lang="en-US" altLang="zh-CN" sz="1600" dirty="0">
                <a:solidFill>
                  <a:srgbClr val="777777"/>
                </a:solidFill>
                <a:latin typeface="华文中宋" panose="02010600040101010101" pitchFamily="2" charset="-122"/>
                <a:ea typeface="华文中宋" panose="02010600040101010101" pitchFamily="2" charset="-122"/>
              </a:rPr>
              <a:t>                                                           </a:t>
            </a:r>
            <a:endParaRPr lang="en-US" altLang="zh-CN" sz="1600" dirty="0">
              <a:solidFill>
                <a:srgbClr val="777777"/>
              </a:solidFill>
              <a:latin typeface="华文中宋" panose="02010600040101010101" pitchFamily="2" charset="-122"/>
              <a:ea typeface="华文中宋" panose="02010600040101010101" pitchFamily="2" charset="-122"/>
            </a:endParaRPr>
          </a:p>
          <a:p>
            <a:pPr eaLnBrk="0" hangingPunct="0">
              <a:lnSpc>
                <a:spcPct val="150000"/>
              </a:lnSpc>
              <a:spcBef>
                <a:spcPct val="50000"/>
              </a:spcBef>
            </a:pPr>
            <a:r>
              <a:rPr lang="en-US" altLang="zh-CN" sz="1800" dirty="0">
                <a:solidFill>
                  <a:srgbClr val="777777"/>
                </a:solidFill>
                <a:latin typeface="黑体" panose="02010609060101010101" pitchFamily="49" charset="-122"/>
                <a:ea typeface="黑体" panose="02010609060101010101" pitchFamily="49" charset="-122"/>
              </a:rPr>
              <a:t>                                     </a:t>
            </a:r>
            <a:r>
              <a:rPr lang="en-US" altLang="zh-CN" sz="1800" dirty="0">
                <a:solidFill>
                  <a:srgbClr val="000066"/>
                </a:solidFill>
                <a:latin typeface="黑体" panose="02010609060101010101" pitchFamily="49" charset="-122"/>
                <a:ea typeface="黑体" panose="02010609060101010101" pitchFamily="49" charset="-122"/>
              </a:rPr>
              <a:t>——</a:t>
            </a:r>
            <a:r>
              <a:rPr lang="zh-CN" altLang="en-US" sz="1800" b="1" dirty="0">
                <a:solidFill>
                  <a:srgbClr val="000066"/>
                </a:solidFill>
                <a:latin typeface="黑体" panose="02010609060101010101" pitchFamily="49" charset="-122"/>
                <a:ea typeface="黑体" panose="02010609060101010101" pitchFamily="49" charset="-122"/>
              </a:rPr>
              <a:t>私募股权投资市场（</a:t>
            </a:r>
            <a:r>
              <a:rPr lang="en-US" altLang="zh-CN" sz="1800" b="1" dirty="0">
                <a:solidFill>
                  <a:srgbClr val="000066"/>
                </a:solidFill>
                <a:latin typeface="黑体" panose="02010609060101010101" pitchFamily="49" charset="-122"/>
                <a:ea typeface="黑体" panose="02010609060101010101" pitchFamily="49" charset="-122"/>
              </a:rPr>
              <a:t>2019</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8</a:t>
            </a:r>
            <a:r>
              <a:rPr lang="zh-CN" altLang="en-US" sz="1800" b="1" dirty="0">
                <a:solidFill>
                  <a:srgbClr val="000066"/>
                </a:solidFill>
                <a:latin typeface="黑体" panose="02010609060101010101" pitchFamily="49" charset="-122"/>
                <a:ea typeface="黑体" panose="02010609060101010101" pitchFamily="49" charset="-122"/>
              </a:rPr>
              <a:t>月）</a:t>
            </a:r>
            <a:endParaRPr lang="en-US" altLang="zh-CN" sz="1800" dirty="0">
              <a:solidFill>
                <a:srgbClr val="777777"/>
              </a:solidFill>
              <a:latin typeface="黑体" panose="02010609060101010101" pitchFamily="49" charset="-122"/>
              <a:ea typeface="黑体" panose="02010609060101010101" pitchFamily="49" charset="-122"/>
            </a:endParaRPr>
          </a:p>
          <a:p>
            <a:pPr eaLnBrk="0" hangingPunct="0">
              <a:lnSpc>
                <a:spcPct val="150000"/>
              </a:lnSpc>
              <a:spcBef>
                <a:spcPct val="50000"/>
              </a:spcBef>
            </a:pPr>
            <a:r>
              <a:rPr lang="en-US" altLang="zh-CN" sz="1800" dirty="0">
                <a:solidFill>
                  <a:srgbClr val="000066"/>
                </a:solidFill>
                <a:latin typeface="黑体" panose="02010609060101010101" pitchFamily="49" charset="-122"/>
                <a:ea typeface="黑体" panose="02010609060101010101" pitchFamily="49" charset="-122"/>
              </a:rPr>
              <a:t>                                     ——</a:t>
            </a:r>
            <a:r>
              <a:rPr lang="zh-CN" altLang="en-US" sz="1800" b="1" dirty="0">
                <a:solidFill>
                  <a:srgbClr val="000066"/>
                </a:solidFill>
                <a:latin typeface="黑体" panose="02010609060101010101" pitchFamily="49" charset="-122"/>
                <a:ea typeface="黑体" panose="02010609060101010101" pitchFamily="49" charset="-122"/>
              </a:rPr>
              <a:t>二级市场（</a:t>
            </a:r>
            <a:r>
              <a:rPr lang="en-US" altLang="zh-CN" sz="1800" b="1" dirty="0">
                <a:solidFill>
                  <a:srgbClr val="000066"/>
                </a:solidFill>
                <a:latin typeface="黑体" panose="02010609060101010101" pitchFamily="49" charset="-122"/>
                <a:ea typeface="黑体" panose="02010609060101010101" pitchFamily="49" charset="-122"/>
              </a:rPr>
              <a:t>2019</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8</a:t>
            </a:r>
            <a:r>
              <a:rPr lang="zh-CN" altLang="en-US" sz="1800" b="1" dirty="0">
                <a:solidFill>
                  <a:srgbClr val="000066"/>
                </a:solidFill>
                <a:latin typeface="黑体" panose="02010609060101010101" pitchFamily="49" charset="-122"/>
                <a:ea typeface="黑体" panose="02010609060101010101" pitchFamily="49" charset="-122"/>
              </a:rPr>
              <a:t>月）</a:t>
            </a:r>
            <a:endParaRPr lang="zh-CN" altLang="en-US" sz="1800" b="1" dirty="0">
              <a:solidFill>
                <a:srgbClr val="000066"/>
              </a:solidFill>
              <a:latin typeface="黑体" panose="02010609060101010101" pitchFamily="49" charset="-122"/>
              <a:ea typeface="黑体" panose="02010609060101010101" pitchFamily="49" charset="-122"/>
            </a:endParaRPr>
          </a:p>
          <a:p>
            <a:pPr eaLnBrk="0" hangingPunct="0">
              <a:spcBef>
                <a:spcPct val="50000"/>
              </a:spcBef>
            </a:pPr>
            <a:endParaRPr lang="zh-CN" altLang="en-US" sz="4000" b="1" dirty="0">
              <a:solidFill>
                <a:srgbClr val="000099"/>
              </a:solidFill>
              <a:ea typeface="幼圆" panose="02010509060101010101" pitchFamily="49" charset="-122"/>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全市场解禁规模</a:t>
            </a:r>
            <a:endParaRPr lang="zh-CN" altLang="en-US" sz="2400" b="1">
              <a:solidFill>
                <a:srgbClr val="000066"/>
              </a:solidFill>
              <a:latin typeface="幼圆" panose="02010509060101010101" pitchFamily="49" charset="-122"/>
              <a:ea typeface="幼圆" panose="02010509060101010101" pitchFamily="49" charset="-122"/>
            </a:endParaRPr>
          </a:p>
        </p:txBody>
      </p:sp>
      <p:sp>
        <p:nvSpPr>
          <p:cNvPr id="2" name="文本框 1"/>
          <p:cNvSpPr txBox="1"/>
          <p:nvPr/>
        </p:nvSpPr>
        <p:spPr bwMode="auto">
          <a:xfrm>
            <a:off x="2627784" y="5852964"/>
            <a:ext cx="4338085" cy="460375"/>
          </a:xfrm>
          <a:prstGeom prst="rect">
            <a:avLst/>
          </a:prstGeom>
          <a:noFill/>
          <a:ln w="9525">
            <a:noFill/>
            <a:miter lim="800000"/>
          </a:ln>
        </p:spPr>
        <p:txBody>
          <a:bodyPr wrap="square" rtlCol="0">
            <a:spAutoFit/>
          </a:bodyPr>
          <a:lstStyle/>
          <a:p>
            <a:r>
              <a:rPr lang="en-US" altLang="zh-CN" b="1" dirty="0">
                <a:solidFill>
                  <a:srgbClr val="000066"/>
                </a:solidFill>
                <a:latin typeface="幼圆" panose="02010509060101010101" pitchFamily="49" charset="-122"/>
                <a:ea typeface="幼圆" panose="02010509060101010101" pitchFamily="49" charset="-122"/>
              </a:rPr>
              <a:t>8</a:t>
            </a:r>
            <a:r>
              <a:rPr lang="zh-CN" altLang="en-US" b="1" dirty="0">
                <a:solidFill>
                  <a:srgbClr val="000066"/>
                </a:solidFill>
                <a:latin typeface="幼圆" panose="02010509060101010101" pitchFamily="49" charset="-122"/>
                <a:ea typeface="幼圆" panose="02010509060101010101" pitchFamily="49" charset="-122"/>
              </a:rPr>
              <a:t>月市场解禁市值</a:t>
            </a:r>
            <a:r>
              <a:rPr lang="en-US" altLang="zh-CN" sz="2400" b="1" dirty="0">
                <a:solidFill>
                  <a:srgbClr val="FF0000"/>
                </a:solidFill>
                <a:latin typeface="幼圆" panose="02010509060101010101" pitchFamily="49" charset="-122"/>
                <a:ea typeface="幼圆" panose="02010509060101010101" pitchFamily="49" charset="-122"/>
              </a:rPr>
              <a:t>2799.75</a:t>
            </a:r>
            <a:r>
              <a:rPr lang="zh-CN" altLang="en-US" b="1" dirty="0">
                <a:solidFill>
                  <a:srgbClr val="000066"/>
                </a:solidFill>
                <a:latin typeface="幼圆" panose="02010509060101010101" pitchFamily="49" charset="-122"/>
                <a:ea typeface="幼圆" panose="02010509060101010101" pitchFamily="49" charset="-122"/>
              </a:rPr>
              <a:t>亿元</a:t>
            </a:r>
            <a:endParaRPr lang="zh-CN" altLang="en-US" b="1" dirty="0">
              <a:solidFill>
                <a:srgbClr val="000066"/>
              </a:solidFill>
              <a:latin typeface="幼圆" panose="02010509060101010101" pitchFamily="49" charset="-122"/>
              <a:ea typeface="幼圆" panose="02010509060101010101" pitchFamily="49" charset="-122"/>
            </a:endParaRPr>
          </a:p>
        </p:txBody>
      </p:sp>
      <p:pic>
        <p:nvPicPr>
          <p:cNvPr id="4" name="图片 3"/>
          <p:cNvPicPr>
            <a:picLocks noChangeAspect="1"/>
          </p:cNvPicPr>
          <p:nvPr/>
        </p:nvPicPr>
        <p:blipFill>
          <a:blip r:embed="rId1"/>
          <a:stretch>
            <a:fillRect/>
          </a:stretch>
        </p:blipFill>
        <p:spPr>
          <a:xfrm>
            <a:off x="1172210" y="939165"/>
            <a:ext cx="6887845" cy="4980305"/>
          </a:xfrm>
          <a:prstGeom prst="rect">
            <a:avLst/>
          </a:prstGeom>
        </p:spPr>
      </p:pic>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大宗交易统计及折价率</a:t>
            </a:r>
            <a:endParaRPr lang="zh-CN" altLang="en-US" sz="2400" b="1">
              <a:solidFill>
                <a:srgbClr val="000066"/>
              </a:solidFill>
              <a:latin typeface="幼圆" panose="02010509060101010101" pitchFamily="49" charset="-122"/>
              <a:ea typeface="幼圆" panose="02010509060101010101" pitchFamily="49" charset="-122"/>
            </a:endParaRPr>
          </a:p>
        </p:txBody>
      </p:sp>
      <p:sp>
        <p:nvSpPr>
          <p:cNvPr id="7" name="文本框 6"/>
          <p:cNvSpPr txBox="1"/>
          <p:nvPr/>
        </p:nvSpPr>
        <p:spPr bwMode="auto">
          <a:xfrm>
            <a:off x="560070" y="5406390"/>
            <a:ext cx="1649730" cy="1076325"/>
          </a:xfrm>
          <a:prstGeom prst="rect">
            <a:avLst/>
          </a:prstGeom>
          <a:noFill/>
          <a:ln w="9525">
            <a:noFill/>
            <a:miter lim="800000"/>
          </a:ln>
        </p:spPr>
        <p:txBody>
          <a:bodyPr wrap="square" rtlCol="0">
            <a:spAutoFit/>
          </a:bodyPr>
          <a:lstStyle/>
          <a:p>
            <a:pPr algn="ctr"/>
            <a:r>
              <a:rPr lang="en-US" altLang="zh-CN" b="1" dirty="0">
                <a:solidFill>
                  <a:srgbClr val="000066"/>
                </a:solidFill>
                <a:latin typeface="幼圆" panose="02010509060101010101" pitchFamily="49" charset="-122"/>
                <a:ea typeface="幼圆" panose="02010509060101010101" pitchFamily="49" charset="-122"/>
              </a:rPr>
              <a:t>8</a:t>
            </a:r>
            <a:r>
              <a:rPr lang="zh-CN" altLang="en-US" b="1" dirty="0">
                <a:solidFill>
                  <a:srgbClr val="000066"/>
                </a:solidFill>
                <a:latin typeface="幼圆" panose="02010509060101010101" pitchFamily="49" charset="-122"/>
                <a:ea typeface="幼圆" panose="02010509060101010101" pitchFamily="49" charset="-122"/>
              </a:rPr>
              <a:t>月大宗市场总成交额</a:t>
            </a:r>
            <a:endParaRPr lang="en-US" altLang="zh-CN" b="1" dirty="0">
              <a:solidFill>
                <a:srgbClr val="000066"/>
              </a:solidFill>
              <a:latin typeface="幼圆" panose="02010509060101010101" pitchFamily="49" charset="-122"/>
              <a:ea typeface="幼圆" panose="02010509060101010101" pitchFamily="49" charset="-122"/>
            </a:endParaRPr>
          </a:p>
          <a:p>
            <a:pPr algn="ctr"/>
            <a:r>
              <a:rPr lang="en-US" altLang="zh-CN" sz="2400" b="1" dirty="0">
                <a:solidFill>
                  <a:srgbClr val="00FF00"/>
                </a:solidFill>
                <a:uFillTx/>
                <a:latin typeface="幼圆" panose="02010509060101010101" pitchFamily="49" charset="-122"/>
                <a:ea typeface="幼圆" panose="02010509060101010101" pitchFamily="49" charset="-122"/>
              </a:rPr>
              <a:t>263.66</a:t>
            </a:r>
            <a:r>
              <a:rPr lang="zh-CN" altLang="en-US" b="1" dirty="0">
                <a:solidFill>
                  <a:srgbClr val="000066"/>
                </a:solidFill>
                <a:latin typeface="幼圆" panose="02010509060101010101" pitchFamily="49" charset="-122"/>
                <a:ea typeface="幼圆" panose="02010509060101010101" pitchFamily="49" charset="-122"/>
              </a:rPr>
              <a:t>亿元</a:t>
            </a:r>
            <a:endParaRPr lang="zh-CN" altLang="en-US" b="1" dirty="0">
              <a:solidFill>
                <a:srgbClr val="000066"/>
              </a:solidFill>
              <a:latin typeface="幼圆" panose="02010509060101010101" pitchFamily="49" charset="-122"/>
              <a:ea typeface="幼圆" panose="02010509060101010101" pitchFamily="49" charset="-122"/>
            </a:endParaRPr>
          </a:p>
        </p:txBody>
      </p:sp>
      <p:sp>
        <p:nvSpPr>
          <p:cNvPr id="9" name="文本框 8"/>
          <p:cNvSpPr txBox="1"/>
          <p:nvPr/>
        </p:nvSpPr>
        <p:spPr bwMode="auto">
          <a:xfrm>
            <a:off x="3101176" y="5451319"/>
            <a:ext cx="1461770" cy="768350"/>
          </a:xfrm>
          <a:prstGeom prst="rect">
            <a:avLst/>
          </a:prstGeom>
          <a:noFill/>
          <a:ln w="9525">
            <a:noFill/>
            <a:miter lim="800000"/>
          </a:ln>
        </p:spPr>
        <p:txBody>
          <a:bodyPr wrap="none" rtlCol="0">
            <a:spAutoFit/>
          </a:bodyPr>
          <a:lstStyle/>
          <a:p>
            <a:pPr algn="ctr"/>
            <a:r>
              <a:rPr lang="zh-CN" altLang="en-US" b="1" dirty="0">
                <a:solidFill>
                  <a:srgbClr val="000066"/>
                </a:solidFill>
                <a:latin typeface="幼圆" panose="02010509060101010101" pitchFamily="49" charset="-122"/>
                <a:ea typeface="幼圆" panose="02010509060101010101" pitchFamily="49" charset="-122"/>
              </a:rPr>
              <a:t>较上月</a:t>
            </a:r>
            <a:endParaRPr lang="en-US" altLang="zh-CN" b="1" dirty="0">
              <a:solidFill>
                <a:srgbClr val="000066"/>
              </a:solidFill>
              <a:latin typeface="幼圆" panose="02010509060101010101" pitchFamily="49" charset="-122"/>
              <a:ea typeface="幼圆" panose="02010509060101010101" pitchFamily="49" charset="-122"/>
            </a:endParaRPr>
          </a:p>
          <a:p>
            <a:pPr algn="ctr"/>
            <a:r>
              <a:rPr lang="en-US" altLang="zh-CN" sz="2400" b="1" dirty="0">
                <a:solidFill>
                  <a:srgbClr val="00FF00"/>
                </a:solidFill>
                <a:uFillTx/>
                <a:latin typeface="幼圆" panose="02010509060101010101" pitchFamily="49" charset="-122"/>
                <a:ea typeface="幼圆" panose="02010509060101010101" pitchFamily="49" charset="-122"/>
              </a:rPr>
              <a:t>35.60</a:t>
            </a:r>
            <a:r>
              <a:rPr lang="zh-CN" altLang="en-US" b="1" dirty="0">
                <a:solidFill>
                  <a:srgbClr val="000066"/>
                </a:solidFill>
                <a:latin typeface="幼圆" panose="02010509060101010101" pitchFamily="49" charset="-122"/>
                <a:ea typeface="幼圆" panose="02010509060101010101" pitchFamily="49" charset="-122"/>
              </a:rPr>
              <a:t>亿元</a:t>
            </a:r>
            <a:endParaRPr lang="zh-CN" altLang="en-US" b="1" dirty="0">
              <a:solidFill>
                <a:srgbClr val="000066"/>
              </a:solidFill>
              <a:latin typeface="幼圆" panose="02010509060101010101" pitchFamily="49" charset="-122"/>
              <a:ea typeface="幼圆" panose="02010509060101010101" pitchFamily="49" charset="-122"/>
            </a:endParaRPr>
          </a:p>
        </p:txBody>
      </p:sp>
      <p:sp>
        <p:nvSpPr>
          <p:cNvPr id="10" name="箭头: 上 9"/>
          <p:cNvSpPr/>
          <p:nvPr/>
        </p:nvSpPr>
        <p:spPr bwMode="auto">
          <a:xfrm rot="10800000">
            <a:off x="2859958" y="5684795"/>
            <a:ext cx="304369" cy="384721"/>
          </a:xfrm>
          <a:prstGeom prst="upArrow">
            <a:avLst/>
          </a:prstGeom>
          <a:solidFill>
            <a:srgbClr val="33CC33"/>
          </a:solidFill>
          <a:ln w="9525" cap="flat" cmpd="sng" algn="ctr">
            <a:solidFill>
              <a:srgbClr val="00B05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baseline="0" dirty="0">
              <a:ln>
                <a:noFill/>
              </a:ln>
              <a:solidFill>
                <a:srgbClr val="00FF00"/>
              </a:solidFill>
              <a:effectLst/>
              <a:highlight>
                <a:srgbClr val="FF0000"/>
              </a:highlight>
              <a:uFillTx/>
              <a:latin typeface="Arial" panose="020B0604020202020204" pitchFamily="34" charset="0"/>
              <a:ea typeface="幼圆" panose="02010509060101010101" pitchFamily="49" charset="-122"/>
            </a:endParaRPr>
          </a:p>
        </p:txBody>
      </p:sp>
      <p:sp>
        <p:nvSpPr>
          <p:cNvPr id="11" name="文本框 10"/>
          <p:cNvSpPr txBox="1"/>
          <p:nvPr/>
        </p:nvSpPr>
        <p:spPr bwMode="auto">
          <a:xfrm>
            <a:off x="5066477" y="5451227"/>
            <a:ext cx="1663043" cy="1076325"/>
          </a:xfrm>
          <a:prstGeom prst="rect">
            <a:avLst/>
          </a:prstGeom>
          <a:noFill/>
          <a:ln w="9525">
            <a:noFill/>
            <a:miter lim="800000"/>
          </a:ln>
        </p:spPr>
        <p:txBody>
          <a:bodyPr wrap="square" rtlCol="0">
            <a:spAutoFit/>
          </a:bodyPr>
          <a:lstStyle/>
          <a:p>
            <a:pPr algn="ctr"/>
            <a:r>
              <a:rPr lang="en-US" altLang="zh-CN" b="1" dirty="0">
                <a:solidFill>
                  <a:srgbClr val="000066"/>
                </a:solidFill>
                <a:latin typeface="幼圆" panose="02010509060101010101" pitchFamily="49" charset="-122"/>
                <a:ea typeface="幼圆" panose="02010509060101010101" pitchFamily="49" charset="-122"/>
              </a:rPr>
              <a:t>8</a:t>
            </a:r>
            <a:r>
              <a:rPr lang="zh-CN" altLang="en-US" b="1" dirty="0">
                <a:solidFill>
                  <a:srgbClr val="000066"/>
                </a:solidFill>
                <a:latin typeface="幼圆" panose="02010509060101010101" pitchFamily="49" charset="-122"/>
                <a:ea typeface="幼圆" panose="02010509060101010101" pitchFamily="49" charset="-122"/>
              </a:rPr>
              <a:t>月大宗市场</a:t>
            </a:r>
            <a:endParaRPr lang="en-US" altLang="zh-CN" b="1" dirty="0">
              <a:solidFill>
                <a:srgbClr val="000066"/>
              </a:solidFill>
              <a:latin typeface="幼圆" panose="02010509060101010101" pitchFamily="49" charset="-122"/>
              <a:ea typeface="幼圆" panose="02010509060101010101" pitchFamily="49" charset="-122"/>
            </a:endParaRPr>
          </a:p>
          <a:p>
            <a:pPr algn="ctr"/>
            <a:r>
              <a:rPr lang="zh-CN" altLang="en-US" b="1" dirty="0">
                <a:solidFill>
                  <a:srgbClr val="000066"/>
                </a:solidFill>
                <a:latin typeface="幼圆" panose="02010509060101010101" pitchFamily="49" charset="-122"/>
                <a:ea typeface="幼圆" panose="02010509060101010101" pitchFamily="49" charset="-122"/>
              </a:rPr>
              <a:t>平均折价率</a:t>
            </a:r>
            <a:endParaRPr lang="en-US" altLang="zh-CN" b="1" dirty="0">
              <a:solidFill>
                <a:srgbClr val="000066"/>
              </a:solidFill>
              <a:latin typeface="幼圆" panose="02010509060101010101" pitchFamily="49" charset="-122"/>
              <a:ea typeface="幼圆" panose="02010509060101010101" pitchFamily="49" charset="-122"/>
            </a:endParaRPr>
          </a:p>
          <a:p>
            <a:pPr algn="ctr"/>
            <a:r>
              <a:rPr lang="en-US" altLang="zh-CN" sz="2400" b="1" dirty="0">
                <a:solidFill>
                  <a:srgbClr val="FF0000"/>
                </a:solidFill>
                <a:latin typeface="幼圆" panose="02010509060101010101" pitchFamily="49" charset="-122"/>
                <a:ea typeface="幼圆" panose="02010509060101010101" pitchFamily="49" charset="-122"/>
              </a:rPr>
              <a:t>5.73%</a:t>
            </a:r>
            <a:endParaRPr lang="zh-CN" altLang="en-US" sz="2400" b="1" dirty="0">
              <a:solidFill>
                <a:srgbClr val="FF0000"/>
              </a:solidFill>
              <a:latin typeface="幼圆" panose="02010509060101010101" pitchFamily="49" charset="-122"/>
              <a:ea typeface="幼圆" panose="02010509060101010101" pitchFamily="49" charset="-122"/>
            </a:endParaRPr>
          </a:p>
        </p:txBody>
      </p:sp>
      <p:sp>
        <p:nvSpPr>
          <p:cNvPr id="12" name="文本框 11"/>
          <p:cNvSpPr txBox="1"/>
          <p:nvPr/>
        </p:nvSpPr>
        <p:spPr bwMode="auto">
          <a:xfrm>
            <a:off x="7537500" y="5451318"/>
            <a:ext cx="957149" cy="768350"/>
          </a:xfrm>
          <a:prstGeom prst="rect">
            <a:avLst/>
          </a:prstGeom>
          <a:noFill/>
          <a:ln w="9525">
            <a:noFill/>
            <a:miter lim="800000"/>
          </a:ln>
        </p:spPr>
        <p:txBody>
          <a:bodyPr wrap="square" rtlCol="0">
            <a:spAutoFit/>
          </a:bodyPr>
          <a:lstStyle/>
          <a:p>
            <a:r>
              <a:rPr lang="zh-CN" altLang="en-US" b="1" dirty="0">
                <a:solidFill>
                  <a:srgbClr val="000066"/>
                </a:solidFill>
                <a:latin typeface="幼圆" panose="02010509060101010101" pitchFamily="49" charset="-122"/>
                <a:ea typeface="幼圆" panose="02010509060101010101" pitchFamily="49" charset="-122"/>
              </a:rPr>
              <a:t>较上月</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CC0000"/>
                </a:solidFill>
                <a:uFillTx/>
                <a:latin typeface="幼圆" panose="02010509060101010101" pitchFamily="49" charset="-122"/>
                <a:ea typeface="幼圆" panose="02010509060101010101" pitchFamily="49" charset="-122"/>
              </a:rPr>
              <a:t>0.49%</a:t>
            </a:r>
            <a:endParaRPr lang="en-US" altLang="zh-CN" sz="2400" b="1" dirty="0">
              <a:solidFill>
                <a:srgbClr val="CC0000"/>
              </a:solidFill>
              <a:uFillTx/>
              <a:latin typeface="幼圆" panose="02010509060101010101" pitchFamily="49" charset="-122"/>
              <a:ea typeface="幼圆" panose="02010509060101010101" pitchFamily="49" charset="-122"/>
            </a:endParaRPr>
          </a:p>
        </p:txBody>
      </p:sp>
      <p:sp>
        <p:nvSpPr>
          <p:cNvPr id="13" name="箭头: 上 12"/>
          <p:cNvSpPr/>
          <p:nvPr/>
        </p:nvSpPr>
        <p:spPr bwMode="auto">
          <a:xfrm>
            <a:off x="7233131" y="5771873"/>
            <a:ext cx="304369" cy="384721"/>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dirty="0">
              <a:ln>
                <a:noFill/>
              </a:ln>
              <a:solidFill>
                <a:schemeClr val="tx1"/>
              </a:solidFill>
              <a:effectLst/>
              <a:highlight>
                <a:srgbClr val="FF0000"/>
              </a:highlight>
              <a:latin typeface="Arial" panose="020B0604020202020204" pitchFamily="34" charset="0"/>
              <a:ea typeface="幼圆" panose="02010509060101010101" pitchFamily="49" charset="-122"/>
            </a:endParaRPr>
          </a:p>
        </p:txBody>
      </p:sp>
      <p:pic>
        <p:nvPicPr>
          <p:cNvPr id="2" name="图片 1"/>
          <p:cNvPicPr>
            <a:picLocks noChangeAspect="1"/>
          </p:cNvPicPr>
          <p:nvPr/>
        </p:nvPicPr>
        <p:blipFill>
          <a:blip r:embed="rId1"/>
          <a:stretch>
            <a:fillRect/>
          </a:stretch>
        </p:blipFill>
        <p:spPr>
          <a:xfrm>
            <a:off x="1327785" y="844550"/>
            <a:ext cx="6475730" cy="4551045"/>
          </a:xfrm>
          <a:prstGeom prst="rect">
            <a:avLst/>
          </a:prstGeom>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融资融券余额</a:t>
            </a:r>
            <a:endParaRPr lang="zh-CN" altLang="en-US" sz="2400" b="1">
              <a:solidFill>
                <a:srgbClr val="000066"/>
              </a:solidFill>
              <a:latin typeface="幼圆" panose="02010509060101010101" pitchFamily="49" charset="-122"/>
              <a:ea typeface="幼圆" panose="02010509060101010101" pitchFamily="49" charset="-122"/>
            </a:endParaRPr>
          </a:p>
        </p:txBody>
      </p:sp>
      <p:sp>
        <p:nvSpPr>
          <p:cNvPr id="6" name="文本框 5"/>
          <p:cNvSpPr txBox="1"/>
          <p:nvPr/>
        </p:nvSpPr>
        <p:spPr bwMode="auto">
          <a:xfrm>
            <a:off x="1178190" y="5723893"/>
            <a:ext cx="2393869" cy="768350"/>
          </a:xfrm>
          <a:prstGeom prst="rect">
            <a:avLst/>
          </a:prstGeom>
          <a:noFill/>
          <a:ln w="9525">
            <a:noFill/>
            <a:miter lim="800000"/>
          </a:ln>
        </p:spPr>
        <p:txBody>
          <a:bodyPr wrap="square" rtlCol="0">
            <a:spAutoFit/>
          </a:bodyPr>
          <a:lstStyle/>
          <a:p>
            <a:pPr algn="ctr"/>
            <a:r>
              <a:rPr lang="en-US" altLang="zh-CN" b="1" dirty="0">
                <a:solidFill>
                  <a:srgbClr val="000066"/>
                </a:solidFill>
                <a:latin typeface="幼圆" panose="02010509060101010101" pitchFamily="49" charset="-122"/>
                <a:ea typeface="幼圆" panose="02010509060101010101" pitchFamily="49" charset="-122"/>
              </a:rPr>
              <a:t>8</a:t>
            </a:r>
            <a:r>
              <a:rPr lang="zh-CN" altLang="en-US" b="1" dirty="0">
                <a:solidFill>
                  <a:srgbClr val="000066"/>
                </a:solidFill>
                <a:latin typeface="幼圆" panose="02010509060101010101" pitchFamily="49" charset="-122"/>
                <a:ea typeface="幼圆" panose="02010509060101010101" pitchFamily="49" charset="-122"/>
              </a:rPr>
              <a:t>月，沪深两融余额</a:t>
            </a:r>
            <a:r>
              <a:rPr lang="en-US" altLang="zh-CN" sz="2400" b="1" dirty="0">
                <a:solidFill>
                  <a:srgbClr val="FF0000"/>
                </a:solidFill>
                <a:latin typeface="幼圆" panose="02010509060101010101" pitchFamily="49" charset="-122"/>
                <a:ea typeface="幼圆" panose="02010509060101010101" pitchFamily="49" charset="-122"/>
              </a:rPr>
              <a:t>9263.47</a:t>
            </a:r>
            <a:r>
              <a:rPr lang="zh-CN" altLang="en-US" b="1" dirty="0">
                <a:solidFill>
                  <a:srgbClr val="000066"/>
                </a:solidFill>
                <a:latin typeface="幼圆" panose="02010509060101010101" pitchFamily="49" charset="-122"/>
                <a:ea typeface="幼圆" panose="02010509060101010101" pitchFamily="49" charset="-122"/>
              </a:rPr>
              <a:t>亿元</a:t>
            </a:r>
            <a:endParaRPr lang="zh-CN" altLang="en-US" b="1" dirty="0">
              <a:solidFill>
                <a:srgbClr val="000066"/>
              </a:solidFill>
              <a:latin typeface="幼圆" panose="02010509060101010101" pitchFamily="49" charset="-122"/>
              <a:ea typeface="幼圆" panose="02010509060101010101" pitchFamily="49" charset="-122"/>
            </a:endParaRPr>
          </a:p>
        </p:txBody>
      </p:sp>
      <p:sp>
        <p:nvSpPr>
          <p:cNvPr id="8" name="文本框 7"/>
          <p:cNvSpPr txBox="1"/>
          <p:nvPr/>
        </p:nvSpPr>
        <p:spPr bwMode="auto">
          <a:xfrm>
            <a:off x="5702559" y="5723893"/>
            <a:ext cx="1173697" cy="768350"/>
          </a:xfrm>
          <a:prstGeom prst="rect">
            <a:avLst/>
          </a:prstGeom>
          <a:noFill/>
          <a:ln w="9525">
            <a:noFill/>
            <a:miter lim="800000"/>
          </a:ln>
        </p:spPr>
        <p:txBody>
          <a:bodyPr wrap="square" rtlCol="0">
            <a:spAutoFit/>
          </a:bodyPr>
          <a:lstStyle/>
          <a:p>
            <a:pPr algn="ctr"/>
            <a:r>
              <a:rPr lang="zh-CN" altLang="en-US" b="1" dirty="0">
                <a:solidFill>
                  <a:srgbClr val="000066"/>
                </a:solidFill>
                <a:latin typeface="幼圆" panose="02010509060101010101" pitchFamily="49" charset="-122"/>
                <a:ea typeface="幼圆" panose="02010509060101010101" pitchFamily="49" charset="-122"/>
              </a:rPr>
              <a:t> 较上月</a:t>
            </a:r>
            <a:endParaRPr lang="en-US" altLang="zh-CN" b="1" dirty="0">
              <a:solidFill>
                <a:srgbClr val="000066"/>
              </a:solidFill>
              <a:latin typeface="幼圆" panose="02010509060101010101" pitchFamily="49" charset="-122"/>
              <a:ea typeface="幼圆" panose="02010509060101010101" pitchFamily="49" charset="-122"/>
            </a:endParaRPr>
          </a:p>
          <a:p>
            <a:pPr algn="ctr"/>
            <a:r>
              <a:rPr lang="en-US" altLang="zh-CN" sz="2400" b="1" dirty="0">
                <a:solidFill>
                  <a:srgbClr val="000066"/>
                </a:solidFill>
                <a:latin typeface="幼圆" panose="02010509060101010101" pitchFamily="49" charset="-122"/>
                <a:ea typeface="幼圆" panose="02010509060101010101" pitchFamily="49" charset="-122"/>
              </a:rPr>
              <a:t> </a:t>
            </a:r>
            <a:r>
              <a:rPr lang="en-US" altLang="zh-CN" sz="2400" b="1" dirty="0">
                <a:solidFill>
                  <a:srgbClr val="CC0000"/>
                </a:solidFill>
                <a:uFillTx/>
                <a:latin typeface="幼圆" panose="02010509060101010101" pitchFamily="49" charset="-122"/>
                <a:ea typeface="幼圆" panose="02010509060101010101" pitchFamily="49" charset="-122"/>
              </a:rPr>
              <a:t>1.95%</a:t>
            </a:r>
            <a:endParaRPr lang="en-US" altLang="zh-CN" sz="2400" b="1" dirty="0">
              <a:solidFill>
                <a:srgbClr val="CC0000"/>
              </a:solidFill>
              <a:uFillTx/>
              <a:latin typeface="幼圆" panose="02010509060101010101" pitchFamily="49" charset="-122"/>
              <a:ea typeface="幼圆" panose="02010509060101010101" pitchFamily="49" charset="-122"/>
            </a:endParaRPr>
          </a:p>
        </p:txBody>
      </p:sp>
      <p:sp>
        <p:nvSpPr>
          <p:cNvPr id="7" name="箭头: 上 6"/>
          <p:cNvSpPr/>
          <p:nvPr/>
        </p:nvSpPr>
        <p:spPr bwMode="auto">
          <a:xfrm>
            <a:off x="5571943" y="6053413"/>
            <a:ext cx="304369" cy="384721"/>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dirty="0">
              <a:ln>
                <a:noFill/>
              </a:ln>
              <a:solidFill>
                <a:schemeClr val="tx1"/>
              </a:solidFill>
              <a:effectLst/>
              <a:highlight>
                <a:srgbClr val="FF0000"/>
              </a:highlight>
              <a:latin typeface="Arial" panose="020B0604020202020204" pitchFamily="34" charset="0"/>
              <a:ea typeface="幼圆" panose="02010509060101010101" pitchFamily="49" charset="-122"/>
            </a:endParaRPr>
          </a:p>
        </p:txBody>
      </p:sp>
      <p:pic>
        <p:nvPicPr>
          <p:cNvPr id="2" name="图片 1"/>
          <p:cNvPicPr>
            <a:picLocks noChangeAspect="1"/>
          </p:cNvPicPr>
          <p:nvPr/>
        </p:nvPicPr>
        <p:blipFill>
          <a:blip r:embed="rId1"/>
          <a:stretch>
            <a:fillRect/>
          </a:stretch>
        </p:blipFill>
        <p:spPr>
          <a:xfrm>
            <a:off x="1336675" y="1484630"/>
            <a:ext cx="6256655" cy="3759835"/>
          </a:xfrm>
          <a:prstGeom prst="rect">
            <a:avLst/>
          </a:prstGeom>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商品期货合约概览</a:t>
            </a:r>
            <a:endParaRPr lang="zh-CN" altLang="en-US" sz="2400" b="1">
              <a:solidFill>
                <a:srgbClr val="000066"/>
              </a:solidFill>
              <a:latin typeface="幼圆" panose="02010509060101010101" pitchFamily="49" charset="-122"/>
              <a:ea typeface="幼圆" panose="02010509060101010101" pitchFamily="49" charset="-122"/>
            </a:endParaRPr>
          </a:p>
        </p:txBody>
      </p:sp>
      <p:sp>
        <p:nvSpPr>
          <p:cNvPr id="4" name="文本框 3"/>
          <p:cNvSpPr txBox="1"/>
          <p:nvPr/>
        </p:nvSpPr>
        <p:spPr bwMode="auto">
          <a:xfrm>
            <a:off x="441909" y="4726156"/>
            <a:ext cx="8331440" cy="1753235"/>
          </a:xfrm>
          <a:prstGeom prst="rect">
            <a:avLst/>
          </a:prstGeom>
          <a:noFill/>
          <a:ln w="9525">
            <a:noFill/>
            <a:miter lim="800000"/>
          </a:ln>
        </p:spPr>
        <p:txBody>
          <a:bodyPr wrap="square" rtlCol="0">
            <a:spAutoFit/>
          </a:bodyPr>
          <a:lstStyle/>
          <a:p>
            <a:pPr>
              <a:lnSpc>
                <a:spcPct val="150000"/>
              </a:lnSpc>
            </a:pPr>
            <a:r>
              <a:rPr lang="zh-CN" altLang="en-US" sz="1800" dirty="0">
                <a:solidFill>
                  <a:srgbClr val="000066"/>
                </a:solidFill>
                <a:latin typeface="幼圆" panose="02010509060101010101" pitchFamily="49" charset="-122"/>
                <a:ea typeface="幼圆" panose="02010509060101010101" pitchFamily="49" charset="-122"/>
              </a:rPr>
              <a:t>螺纹钢供需驱动向上以及期货估值低位导致期货价格反弹。钢材供应取决于政策和利润两方面因素。目前国内政策面偏紧，钢材供应收缩。利润面，</a:t>
            </a:r>
            <a:r>
              <a:rPr lang="en-US" altLang="zh-CN" sz="1800" dirty="0">
                <a:solidFill>
                  <a:srgbClr val="000066"/>
                </a:solidFill>
                <a:latin typeface="幼圆" panose="02010509060101010101" pitchFamily="49" charset="-122"/>
                <a:ea typeface="幼圆" panose="02010509060101010101" pitchFamily="49" charset="-122"/>
              </a:rPr>
              <a:t>8</a:t>
            </a:r>
            <a:r>
              <a:rPr lang="zh-CN" altLang="en-US" sz="1800" dirty="0">
                <a:solidFill>
                  <a:srgbClr val="000066"/>
                </a:solidFill>
                <a:latin typeface="幼圆" panose="02010509060101010101" pitchFamily="49" charset="-122"/>
                <a:ea typeface="幼圆" panose="02010509060101010101" pitchFamily="49" charset="-122"/>
              </a:rPr>
              <a:t>月高炉成本低于电炉成本，导致电炉减产，螺纹钢产量自</a:t>
            </a:r>
            <a:r>
              <a:rPr lang="en-US" altLang="zh-CN" sz="1800" dirty="0">
                <a:solidFill>
                  <a:srgbClr val="000066"/>
                </a:solidFill>
                <a:latin typeface="幼圆" panose="02010509060101010101" pitchFamily="49" charset="-122"/>
                <a:ea typeface="幼圆" panose="02010509060101010101" pitchFamily="49" charset="-122"/>
              </a:rPr>
              <a:t>8</a:t>
            </a:r>
            <a:r>
              <a:rPr lang="zh-CN" altLang="en-US" sz="1800" dirty="0">
                <a:solidFill>
                  <a:srgbClr val="000066"/>
                </a:solidFill>
                <a:latin typeface="幼圆" panose="02010509060101010101" pitchFamily="49" charset="-122"/>
                <a:ea typeface="幼圆" panose="02010509060101010101" pitchFamily="49" charset="-122"/>
              </a:rPr>
              <a:t>月中旬以来连续</a:t>
            </a:r>
            <a:r>
              <a:rPr lang="en-US" altLang="zh-CN" sz="1800" dirty="0">
                <a:solidFill>
                  <a:srgbClr val="000066"/>
                </a:solidFill>
                <a:latin typeface="幼圆" panose="02010509060101010101" pitchFamily="49" charset="-122"/>
                <a:ea typeface="幼圆" panose="02010509060101010101" pitchFamily="49" charset="-122"/>
              </a:rPr>
              <a:t>4</a:t>
            </a:r>
            <a:r>
              <a:rPr lang="zh-CN" altLang="en-US" sz="1800" dirty="0">
                <a:solidFill>
                  <a:srgbClr val="000066"/>
                </a:solidFill>
                <a:latin typeface="幼圆" panose="02010509060101010101" pitchFamily="49" charset="-122"/>
                <a:ea typeface="幼圆" panose="02010509060101010101" pitchFamily="49" charset="-122"/>
              </a:rPr>
              <a:t>周下降。估值指标从基差变化来看，当前螺纹钢期货价格属于贴水层面，说明期货价格相对低估。</a:t>
            </a:r>
            <a:endParaRPr lang="en-US" altLang="zh-CN" sz="1800" dirty="0">
              <a:solidFill>
                <a:srgbClr val="000066"/>
              </a:solidFill>
              <a:latin typeface="幼圆" panose="02010509060101010101" pitchFamily="49" charset="-122"/>
              <a:ea typeface="幼圆" panose="02010509060101010101" pitchFamily="49" charset="-122"/>
            </a:endParaRPr>
          </a:p>
        </p:txBody>
      </p:sp>
      <p:graphicFrame>
        <p:nvGraphicFramePr>
          <p:cNvPr id="3" name="图表 2"/>
          <p:cNvGraphicFramePr/>
          <p:nvPr/>
        </p:nvGraphicFramePr>
        <p:xfrm>
          <a:off x="1316355" y="1287145"/>
          <a:ext cx="6268720" cy="358775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en-US" altLang="zh-CN" sz="2400" b="1" dirty="0">
                <a:solidFill>
                  <a:srgbClr val="000066"/>
                </a:solidFill>
                <a:latin typeface="幼圆" panose="02010509060101010101" pitchFamily="49" charset="-122"/>
                <a:ea typeface="幼圆" panose="02010509060101010101" pitchFamily="49" charset="-122"/>
              </a:rPr>
              <a:t>8</a:t>
            </a:r>
            <a:r>
              <a:rPr lang="zh-CN" altLang="en-US" sz="2400" b="1" dirty="0">
                <a:solidFill>
                  <a:srgbClr val="000066"/>
                </a:solidFill>
                <a:latin typeface="幼圆" panose="02010509060101010101" pitchFamily="49" charset="-122"/>
                <a:ea typeface="幼圆" panose="02010509060101010101" pitchFamily="49" charset="-122"/>
              </a:rPr>
              <a:t>月两市市值前十</a:t>
            </a:r>
            <a:endParaRPr lang="zh-CN" altLang="en-US" sz="2400" b="1" dirty="0">
              <a:solidFill>
                <a:srgbClr val="000066"/>
              </a:solidFill>
              <a:latin typeface="幼圆" panose="02010509060101010101" pitchFamily="49" charset="-122"/>
              <a:ea typeface="幼圆" panose="02010509060101010101" pitchFamily="49" charset="-122"/>
            </a:endParaRPr>
          </a:p>
        </p:txBody>
      </p:sp>
      <p:graphicFrame>
        <p:nvGraphicFramePr>
          <p:cNvPr id="12" name="表格 11"/>
          <p:cNvGraphicFramePr>
            <a:graphicFrameLocks noGrp="1"/>
          </p:cNvGraphicFramePr>
          <p:nvPr/>
        </p:nvGraphicFramePr>
        <p:xfrm>
          <a:off x="0" y="908720"/>
          <a:ext cx="9144000" cy="5543614"/>
        </p:xfrm>
        <a:graphic>
          <a:graphicData uri="http://schemas.openxmlformats.org/drawingml/2006/table">
            <a:tbl>
              <a:tblPr/>
              <a:tblGrid>
                <a:gridCol w="2286000"/>
                <a:gridCol w="2286000"/>
                <a:gridCol w="2286000"/>
                <a:gridCol w="2286000"/>
              </a:tblGrid>
              <a:tr h="504056">
                <a:tc>
                  <a:txBody>
                    <a:bodyPr/>
                    <a:lstStyle/>
                    <a:p>
                      <a:pPr algn="ctr" fontAlgn="ctr"/>
                      <a:r>
                        <a:rPr lang="zh-CN" altLang="en-US" sz="1600" b="1" i="0" u="none" strike="noStrike" dirty="0">
                          <a:solidFill>
                            <a:srgbClr val="FFFFFF"/>
                          </a:solidFill>
                          <a:effectLst/>
                          <a:latin typeface="等线" panose="02010600030101010101" pitchFamily="2" charset="-122"/>
                          <a:ea typeface="等线" panose="02010600030101010101" pitchFamily="2" charset="-122"/>
                        </a:rPr>
                        <a:t>沪市</a:t>
                      </a:r>
                      <a:endParaRPr lang="zh-CN" altLang="en-US" sz="1600" b="1" i="0" u="none" strike="noStrike" dirty="0">
                        <a:solidFill>
                          <a:srgbClr val="FFFFFF"/>
                        </a:solidFill>
                        <a:effectLst/>
                        <a:latin typeface="等线" panose="02010600030101010101" pitchFamily="2" charset="-122"/>
                        <a:ea typeface="等线" panose="02010600030101010101" pitchFamily="2" charset="-122"/>
                      </a:endParaRPr>
                    </a:p>
                  </a:txBody>
                  <a:tcPr marL="3956" marR="3956" marT="3956"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dirty="0">
                          <a:solidFill>
                            <a:srgbClr val="FFFFFF"/>
                          </a:solidFill>
                          <a:effectLst/>
                          <a:latin typeface="等线" panose="02010600030101010101" pitchFamily="2" charset="-122"/>
                          <a:ea typeface="等线" panose="02010600030101010101" pitchFamily="2" charset="-122"/>
                        </a:rPr>
                        <a:t>市值（亿元）</a:t>
                      </a:r>
                      <a:endParaRPr lang="zh-CN" altLang="en-US" sz="1600" b="1" i="0" u="none" strike="noStrike" dirty="0">
                        <a:solidFill>
                          <a:srgbClr val="FFFFFF"/>
                        </a:solidFill>
                        <a:effectLst/>
                        <a:latin typeface="等线" panose="02010600030101010101" pitchFamily="2" charset="-122"/>
                        <a:ea typeface="等线" panose="02010600030101010101" pitchFamily="2" charset="-122"/>
                      </a:endParaRPr>
                    </a:p>
                  </a:txBody>
                  <a:tcPr marL="3956" marR="3956" marT="3956"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dirty="0">
                          <a:solidFill>
                            <a:srgbClr val="FFFFFF"/>
                          </a:solidFill>
                          <a:effectLst/>
                          <a:latin typeface="等线" panose="02010600030101010101" pitchFamily="2" charset="-122"/>
                          <a:ea typeface="等线" panose="02010600030101010101" pitchFamily="2" charset="-122"/>
                        </a:rPr>
                        <a:t>深市</a:t>
                      </a:r>
                      <a:endParaRPr lang="zh-CN" altLang="en-US" sz="1600" b="1" i="0" u="none" strike="noStrike" dirty="0">
                        <a:solidFill>
                          <a:srgbClr val="FFFFFF"/>
                        </a:solidFill>
                        <a:effectLst/>
                        <a:latin typeface="等线" panose="02010600030101010101" pitchFamily="2" charset="-122"/>
                        <a:ea typeface="等线" panose="02010600030101010101" pitchFamily="2" charset="-122"/>
                      </a:endParaRPr>
                    </a:p>
                  </a:txBody>
                  <a:tcPr marL="3956" marR="3956" marT="3956"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dirty="0">
                          <a:solidFill>
                            <a:srgbClr val="FFFFFF"/>
                          </a:solidFill>
                          <a:effectLst/>
                          <a:latin typeface="等线" panose="02010600030101010101" pitchFamily="2" charset="-122"/>
                          <a:ea typeface="等线" panose="02010600030101010101" pitchFamily="2" charset="-122"/>
                        </a:rPr>
                        <a:t>市值（亿元</a:t>
                      </a:r>
                      <a:r>
                        <a:rPr lang="en-US" altLang="zh-CN" sz="1600" b="1" i="0" u="none" strike="noStrike" dirty="0">
                          <a:solidFill>
                            <a:srgbClr val="FFFFFF"/>
                          </a:solidFill>
                          <a:effectLst/>
                          <a:latin typeface="等线" panose="02010600030101010101" pitchFamily="2" charset="-122"/>
                          <a:ea typeface="等线" panose="02010600030101010101" pitchFamily="2" charset="-122"/>
                        </a:rPr>
                        <a:t>)</a:t>
                      </a:r>
                      <a:endParaRPr lang="en-US" altLang="zh-CN" sz="1600" b="1" i="0" u="none" strike="noStrike" dirty="0">
                        <a:solidFill>
                          <a:srgbClr val="FFFFFF"/>
                        </a:solidFill>
                        <a:effectLst/>
                        <a:latin typeface="等线" panose="02010600030101010101" pitchFamily="2" charset="-122"/>
                        <a:ea typeface="等线" panose="02010600030101010101" pitchFamily="2" charset="-122"/>
                      </a:endParaRPr>
                    </a:p>
                  </a:txBody>
                  <a:tcPr marL="3956" marR="3956" marT="3956"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r>
              <a:tr h="504056">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601398.SH工商银行</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19,210.30</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000858.SZ五粮液</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5,492.48</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3555">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601939.SH建设银行</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17,250.76</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000333.SZ美的集团</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3,662.35</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r>
              <a:tr h="503555">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601318.SH中国平安</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15,962.31</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000651.SZ格力电器</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3,338.73</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600519.SH贵州茅台</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14,345.78</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000002.SZ万科A</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2,915.95</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r>
              <a:tr h="504056">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601288.SH农业银行</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11,899.42</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002415.SZ海康威视</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2,890.39</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601857.SH中国石油</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11,200.88</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003816.SZ中国广核</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2,615.83</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r>
              <a:tr h="504056">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601988.SH中国银行</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10,391.89</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000001.SZ平安银行</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2,431.33</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600036.SH招商银行</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8,645.36</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300760.SZ迈瑞医疗</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2,265.44</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r>
              <a:tr h="504056">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601628.SH中国人寿</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8,154.37</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300498.SZ温氏股份</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2,204.00</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600028.SH中国石化</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6,029.35</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002352.SZ顺丰控股</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indent="0" algn="ctr">
                        <a:lnSpc>
                          <a:spcPct val="150000"/>
                        </a:lnSpc>
                        <a:buNone/>
                      </a:pPr>
                      <a:r>
                        <a:rPr lang="en-US" sz="1600" b="1" dirty="0">
                          <a:solidFill>
                            <a:srgbClr val="002060"/>
                          </a:solidFill>
                          <a:effectLst/>
                          <a:latin typeface="等线" panose="02010600030101010101" pitchFamily="2" charset="-122"/>
                          <a:ea typeface="等线" panose="02010600030101010101" pitchFamily="2" charset="-122"/>
                        </a:rPr>
                        <a:t>1,828.52</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en-US" altLang="zh-CN" sz="2400" b="1" dirty="0">
                <a:solidFill>
                  <a:srgbClr val="000066"/>
                </a:solidFill>
                <a:latin typeface="幼圆" panose="02010509060101010101" pitchFamily="49" charset="-122"/>
                <a:ea typeface="幼圆" panose="02010509060101010101" pitchFamily="49" charset="-122"/>
              </a:rPr>
              <a:t>8</a:t>
            </a:r>
            <a:r>
              <a:rPr lang="zh-CN" altLang="en-US" sz="2400" b="1" dirty="0">
                <a:solidFill>
                  <a:srgbClr val="000066"/>
                </a:solidFill>
                <a:latin typeface="幼圆" panose="02010509060101010101" pitchFamily="49" charset="-122"/>
                <a:ea typeface="幼圆" panose="02010509060101010101" pitchFamily="49" charset="-122"/>
              </a:rPr>
              <a:t>月涨幅居前个股</a:t>
            </a:r>
            <a:r>
              <a:rPr lang="en-US" altLang="zh-CN" sz="2400" b="1" dirty="0">
                <a:solidFill>
                  <a:srgbClr val="000066"/>
                </a:solidFill>
                <a:latin typeface="幼圆" panose="02010509060101010101" pitchFamily="49" charset="-122"/>
                <a:ea typeface="幼圆" panose="02010509060101010101" pitchFamily="49" charset="-122"/>
              </a:rPr>
              <a:t>(</a:t>
            </a:r>
            <a:r>
              <a:rPr lang="zh-CN" altLang="zh-CN" sz="2400" b="1" dirty="0">
                <a:solidFill>
                  <a:srgbClr val="000066"/>
                </a:solidFill>
                <a:latin typeface="幼圆" panose="02010509060101010101" pitchFamily="49" charset="-122"/>
                <a:ea typeface="幼圆" panose="02010509060101010101" pitchFamily="49" charset="-122"/>
              </a:rPr>
              <a:t>去除发行不足一年新股</a:t>
            </a:r>
            <a:r>
              <a:rPr lang="en-US" altLang="zh-CN" sz="2400" b="1" dirty="0">
                <a:solidFill>
                  <a:srgbClr val="000066"/>
                </a:solidFill>
                <a:latin typeface="幼圆" panose="02010509060101010101" pitchFamily="49" charset="-122"/>
                <a:ea typeface="幼圆" panose="02010509060101010101" pitchFamily="49" charset="-122"/>
              </a:rPr>
              <a:t>)</a:t>
            </a:r>
            <a:endParaRPr lang="en-US" altLang="zh-CN" sz="2400" b="1" dirty="0">
              <a:solidFill>
                <a:srgbClr val="000066"/>
              </a:solidFill>
              <a:latin typeface="幼圆" panose="02010509060101010101" pitchFamily="49" charset="-122"/>
              <a:ea typeface="幼圆" panose="02010509060101010101" pitchFamily="49" charset="-122"/>
            </a:endParaRPr>
          </a:p>
        </p:txBody>
      </p:sp>
      <p:graphicFrame>
        <p:nvGraphicFramePr>
          <p:cNvPr id="3" name="表格 2"/>
          <p:cNvGraphicFramePr>
            <a:graphicFrameLocks noGrp="1"/>
          </p:cNvGraphicFramePr>
          <p:nvPr/>
        </p:nvGraphicFramePr>
        <p:xfrm>
          <a:off x="-36830" y="908720"/>
          <a:ext cx="9181038" cy="5544616"/>
        </p:xfrm>
        <a:graphic>
          <a:graphicData uri="http://schemas.openxmlformats.org/drawingml/2006/table">
            <a:tbl>
              <a:tblPr/>
              <a:tblGrid>
                <a:gridCol w="1296670"/>
                <a:gridCol w="1296144"/>
                <a:gridCol w="1811785"/>
                <a:gridCol w="1644599"/>
                <a:gridCol w="3131840"/>
              </a:tblGrid>
              <a:tr h="504056">
                <a:tc>
                  <a:txBody>
                    <a:bodyPr/>
                    <a:lstStyle/>
                    <a:p>
                      <a:pPr algn="ctr" fontAlgn="ctr"/>
                      <a:r>
                        <a:rPr lang="zh-CN" altLang="en-US" sz="1600" b="1" i="0" u="none" strike="noStrike" dirty="0">
                          <a:solidFill>
                            <a:srgbClr val="FFFFFF"/>
                          </a:solidFill>
                          <a:effectLst/>
                          <a:latin typeface="等线" panose="02010600030101010101" pitchFamily="2" charset="-122"/>
                          <a:ea typeface="等线" panose="02010600030101010101" pitchFamily="2" charset="-122"/>
                        </a:rPr>
                        <a:t>证券代码</a:t>
                      </a:r>
                      <a:endParaRPr lang="zh-CN" altLang="en-US" sz="1600" b="1" i="0" u="none" strike="noStrike" dirty="0">
                        <a:solidFill>
                          <a:srgbClr val="FFFFFF"/>
                        </a:solidFill>
                        <a:effectLst/>
                        <a:latin typeface="等线" panose="02010600030101010101" pitchFamily="2" charset="-122"/>
                        <a:ea typeface="等线" panose="02010600030101010101" pitchFamily="2" charset="-122"/>
                      </a:endParaRPr>
                    </a:p>
                  </a:txBody>
                  <a:tcPr marL="6350" marR="6350" marT="635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dirty="0">
                          <a:solidFill>
                            <a:srgbClr val="FFFFFF"/>
                          </a:solidFill>
                          <a:effectLst/>
                          <a:latin typeface="等线" panose="02010600030101010101" pitchFamily="2" charset="-122"/>
                          <a:ea typeface="等线" panose="02010600030101010101" pitchFamily="2" charset="-122"/>
                        </a:rPr>
                        <a:t>证券简称</a:t>
                      </a:r>
                      <a:endParaRPr lang="zh-CN" altLang="en-US" sz="1600" b="1" i="0" u="none" strike="noStrike" dirty="0">
                        <a:solidFill>
                          <a:srgbClr val="FFFFFF"/>
                        </a:solidFill>
                        <a:effectLst/>
                        <a:latin typeface="等线" panose="02010600030101010101" pitchFamily="2" charset="-122"/>
                        <a:ea typeface="等线" panose="02010600030101010101" pitchFamily="2" charset="-122"/>
                      </a:endParaRPr>
                    </a:p>
                  </a:txBody>
                  <a:tcPr marL="6350" marR="6350" marT="635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dirty="0">
                          <a:solidFill>
                            <a:srgbClr val="FFFFFF"/>
                          </a:solidFill>
                          <a:effectLst/>
                          <a:latin typeface="等线" panose="02010600030101010101" pitchFamily="2" charset="-122"/>
                          <a:ea typeface="等线" panose="02010600030101010101" pitchFamily="2" charset="-122"/>
                        </a:rPr>
                        <a:t>总市值（亿元）</a:t>
                      </a:r>
                      <a:endParaRPr lang="zh-CN" altLang="en-US" sz="1600" b="1" i="0" u="none" strike="noStrike" dirty="0">
                        <a:solidFill>
                          <a:srgbClr val="FFFFFF"/>
                        </a:solidFill>
                        <a:effectLst/>
                        <a:latin typeface="等线" panose="02010600030101010101" pitchFamily="2" charset="-122"/>
                        <a:ea typeface="等线" panose="02010600030101010101" pitchFamily="2" charset="-122"/>
                      </a:endParaRPr>
                    </a:p>
                  </a:txBody>
                  <a:tcPr marL="6350" marR="6350" marT="635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dirty="0">
                          <a:solidFill>
                            <a:srgbClr val="FFFFFF"/>
                          </a:solidFill>
                          <a:effectLst/>
                          <a:latin typeface="等线" panose="02010600030101010101" pitchFamily="2" charset="-122"/>
                          <a:ea typeface="等线" panose="02010600030101010101" pitchFamily="2" charset="-122"/>
                        </a:rPr>
                        <a:t>月涨幅（</a:t>
                      </a:r>
                      <a:r>
                        <a:rPr lang="en-US" altLang="zh-CN" sz="1600" b="1" i="0" u="none" strike="noStrike" dirty="0">
                          <a:solidFill>
                            <a:srgbClr val="FFFFFF"/>
                          </a:solidFill>
                          <a:effectLst/>
                          <a:latin typeface="等线" panose="02010600030101010101" pitchFamily="2" charset="-122"/>
                          <a:ea typeface="等线" panose="02010600030101010101" pitchFamily="2" charset="-122"/>
                        </a:rPr>
                        <a:t>%</a:t>
                      </a:r>
                      <a:r>
                        <a:rPr lang="zh-CN" altLang="en-US" sz="1600" b="1" i="0" u="none" strike="noStrike" dirty="0">
                          <a:solidFill>
                            <a:srgbClr val="FFFFFF"/>
                          </a:solidFill>
                          <a:effectLst/>
                          <a:latin typeface="等线" panose="02010600030101010101" pitchFamily="2" charset="-122"/>
                          <a:ea typeface="等线" panose="02010600030101010101" pitchFamily="2" charset="-122"/>
                        </a:rPr>
                        <a:t>）</a:t>
                      </a:r>
                      <a:endParaRPr lang="zh-CN" altLang="en-US" sz="1600" b="1" i="0" u="none" strike="noStrike" dirty="0">
                        <a:solidFill>
                          <a:srgbClr val="FFFFFF"/>
                        </a:solidFill>
                        <a:effectLst/>
                        <a:latin typeface="等线" panose="02010600030101010101" pitchFamily="2" charset="-122"/>
                        <a:ea typeface="等线" panose="02010600030101010101" pitchFamily="2" charset="-122"/>
                      </a:endParaRPr>
                    </a:p>
                  </a:txBody>
                  <a:tcPr marL="6350" marR="6350" marT="635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dirty="0">
                          <a:solidFill>
                            <a:srgbClr val="FFFFFF"/>
                          </a:solidFill>
                          <a:effectLst/>
                          <a:latin typeface="等线" panose="02010600030101010101" pitchFamily="2" charset="-122"/>
                          <a:ea typeface="等线" panose="02010600030101010101" pitchFamily="2" charset="-122"/>
                        </a:rPr>
                        <a:t>行业</a:t>
                      </a:r>
                      <a:endParaRPr lang="zh-CN" altLang="en-US" sz="1600" b="1" i="0" u="none" strike="noStrike" dirty="0">
                        <a:solidFill>
                          <a:srgbClr val="FFFFFF"/>
                        </a:solidFill>
                        <a:effectLst/>
                        <a:latin typeface="等线" panose="02010600030101010101" pitchFamily="2" charset="-122"/>
                        <a:ea typeface="等线" panose="02010600030101010101" pitchFamily="2" charset="-122"/>
                      </a:endParaRPr>
                    </a:p>
                  </a:txBody>
                  <a:tcPr marL="6350" marR="6350" marT="635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300526.SZ</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中潜股份</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77.4629</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126.1584</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制造业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000038.SZ</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深大通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79.3576</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93.1298</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租赁和商务服务业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000058.SZ</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深赛格</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123.0714</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91.1708</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租赁和商务服务业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600812.SH</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华北制药</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130.7905</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83.945</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制造业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002201.SZ</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九鼎新材</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82.3854</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78.0172</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制造业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600052.SH</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浙江广厦</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37.051</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54.5455</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房地产业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603701.SH</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德宏股份</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33.3033</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52.7648</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制造业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600536.SH</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中国软件</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366.471</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52.5005</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信息传输、软件和信息技术服务业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002402.SZ</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和而泰</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122.9261</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48.4504</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制造业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300127.SZ</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银河磁体</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75.5516</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47.322</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indent="0" algn="ctr">
                        <a:lnSpc>
                          <a:spcPct val="200000"/>
                        </a:lnSpc>
                        <a:buNone/>
                      </a:pPr>
                      <a:r>
                        <a:rPr lang="en-US" sz="1600" b="1" dirty="0">
                          <a:solidFill>
                            <a:srgbClr val="002060"/>
                          </a:solidFill>
                          <a:effectLst/>
                          <a:latin typeface="等线" panose="02010600030101010101" pitchFamily="2" charset="-122"/>
                          <a:ea typeface="等线" panose="02010600030101010101" pitchFamily="2" charset="-122"/>
                        </a:rPr>
                        <a:t>制造业</a:t>
                      </a:r>
                      <a:endParaRPr lang="en-US" sz="1600" b="1" dirty="0">
                        <a:solidFill>
                          <a:srgbClr val="002060"/>
                        </a:solidFill>
                        <a:effectLst/>
                        <a:latin typeface="等线" panose="02010600030101010101" pitchFamily="2" charset="-122"/>
                        <a:ea typeface="等线" panose="02010600030101010101" pitchFamily="2" charset="-122"/>
                      </a:endParaRPr>
                    </a:p>
                  </a:txBody>
                  <a:tcPr marL="12700" marR="12700" marT="12700" anchor="b">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bl>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en-US" altLang="zh-CN" sz="2400" b="1" dirty="0">
                <a:solidFill>
                  <a:srgbClr val="000066"/>
                </a:solidFill>
                <a:latin typeface="幼圆" panose="02010509060101010101" pitchFamily="49" charset="-122"/>
                <a:ea typeface="幼圆" panose="02010509060101010101" pitchFamily="49" charset="-122"/>
              </a:rPr>
              <a:t>8</a:t>
            </a:r>
            <a:r>
              <a:rPr lang="zh-CN" altLang="en-US" sz="2400" b="1" dirty="0">
                <a:solidFill>
                  <a:srgbClr val="000066"/>
                </a:solidFill>
                <a:latin typeface="幼圆" panose="02010509060101010101" pitchFamily="49" charset="-122"/>
                <a:ea typeface="幼圆" panose="02010509060101010101" pitchFamily="49" charset="-122"/>
              </a:rPr>
              <a:t>月涨幅居前个股</a:t>
            </a:r>
            <a:endParaRPr lang="zh-CN" altLang="en-US" sz="2400" b="1" dirty="0">
              <a:solidFill>
                <a:srgbClr val="000066"/>
              </a:solidFill>
              <a:latin typeface="幼圆" panose="02010509060101010101" pitchFamily="49" charset="-122"/>
              <a:ea typeface="幼圆" panose="02010509060101010101" pitchFamily="49" charset="-122"/>
            </a:endParaRPr>
          </a:p>
        </p:txBody>
      </p:sp>
      <p:sp>
        <p:nvSpPr>
          <p:cNvPr id="2" name="Text Box 2"/>
          <p:cNvSpPr txBox="1">
            <a:spLocks noChangeArrowheads="1"/>
          </p:cNvSpPr>
          <p:nvPr/>
        </p:nvSpPr>
        <p:spPr bwMode="auto">
          <a:xfrm>
            <a:off x="226218" y="1110576"/>
            <a:ext cx="8715375" cy="4636847"/>
          </a:xfrm>
          <a:prstGeom prst="rect">
            <a:avLst/>
          </a:prstGeom>
          <a:noFill/>
          <a:ln w="9525" algn="ctr">
            <a:noFill/>
            <a:miter lim="800000"/>
          </a:ln>
        </p:spPr>
        <p:txBody>
          <a:bodyPr>
            <a:spAutoFit/>
          </a:bodyPr>
          <a:lstStyle/>
          <a:p>
            <a:pPr>
              <a:lnSpc>
                <a:spcPct val="150000"/>
              </a:lnSpc>
              <a:buClr>
                <a:srgbClr val="000798"/>
              </a:buClr>
              <a:buFont typeface="Wingdings" panose="05000000000000000000" pitchFamily="2" charset="2"/>
              <a:buChar char="l"/>
              <a:defRPr/>
            </a:pPr>
            <a:r>
              <a:rPr lang="en-US" altLang="zh-CN" b="1" dirty="0" err="1">
                <a:solidFill>
                  <a:srgbClr val="002060"/>
                </a:solidFill>
                <a:latin typeface="等线" panose="02010600030101010101" pitchFamily="2" charset="-122"/>
                <a:ea typeface="等线" panose="02010600030101010101" pitchFamily="2" charset="-122"/>
              </a:rPr>
              <a:t>中潜股份</a:t>
            </a:r>
            <a:r>
              <a:rPr lang="zh-CN" altLang="en-US" dirty="0">
                <a:solidFill>
                  <a:schemeClr val="accent1">
                    <a:lumMod val="50000"/>
                  </a:schemeClr>
                </a:solidFill>
                <a:latin typeface="+mn-ea"/>
                <a:ea typeface="+mn-ea"/>
                <a:sym typeface="Wingdings" panose="05000000000000000000" pitchFamily="2" charset="2"/>
              </a:rPr>
              <a:t>（</a:t>
            </a:r>
            <a:r>
              <a:rPr lang="en-US" altLang="zh-CN" dirty="0">
                <a:solidFill>
                  <a:schemeClr val="accent1">
                    <a:lumMod val="50000"/>
                  </a:schemeClr>
                </a:solidFill>
                <a:latin typeface="+mn-ea"/>
                <a:ea typeface="+mn-ea"/>
                <a:sym typeface="Wingdings" panose="05000000000000000000" pitchFamily="2" charset="2"/>
              </a:rPr>
              <a:t>300526.SZ</a:t>
            </a:r>
            <a:r>
              <a:rPr lang="zh-CN" altLang="en-US" dirty="0">
                <a:solidFill>
                  <a:schemeClr val="accent1">
                    <a:lumMod val="50000"/>
                  </a:schemeClr>
                </a:solidFill>
                <a:latin typeface="+mn-ea"/>
                <a:ea typeface="+mn-ea"/>
                <a:sym typeface="Wingdings" panose="05000000000000000000" pitchFamily="2" charset="2"/>
              </a:rPr>
              <a:t>）：公司是一家专业生产海洋潜水装备的公司。公司主要产品为：海洋潜水装备和高性能复合材料</a:t>
            </a:r>
            <a:r>
              <a:rPr lang="zh-CN" altLang="en-US" dirty="0">
                <a:solidFill>
                  <a:schemeClr val="accent1">
                    <a:lumMod val="50000"/>
                  </a:schemeClr>
                </a:solidFill>
                <a:latin typeface="+mn-ea"/>
                <a:ea typeface="+mn-ea"/>
              </a:rPr>
              <a:t>。公司面向大众、科研机构、国防军事提供更安全更便捷探索海底世界的途径，秉承</a:t>
            </a:r>
            <a:r>
              <a:rPr lang="zh-CN" altLang="zh-CN" dirty="0">
                <a:solidFill>
                  <a:schemeClr val="accent1">
                    <a:lumMod val="50000"/>
                  </a:schemeClr>
                </a:solidFill>
                <a:latin typeface="+mn-ea"/>
                <a:ea typeface="+mn-ea"/>
              </a:rPr>
              <a:t>“向大众提供发现世界的另一种途径”的企业使命，强势保持在全球范围内海洋潜水装备领域少数具有提供高端综合服务能力的供应商优势</a:t>
            </a:r>
            <a:r>
              <a:rPr lang="zh-CN" altLang="en-US" dirty="0">
                <a:solidFill>
                  <a:schemeClr val="accent1">
                    <a:lumMod val="50000"/>
                  </a:schemeClr>
                </a:solidFill>
                <a:latin typeface="+mn-ea"/>
                <a:ea typeface="+mn-ea"/>
              </a:rPr>
              <a:t>。</a:t>
            </a:r>
            <a:endParaRPr lang="en-US" altLang="zh-CN" dirty="0">
              <a:solidFill>
                <a:schemeClr val="accent1">
                  <a:lumMod val="50000"/>
                </a:schemeClr>
              </a:solidFill>
              <a:latin typeface="+mn-ea"/>
              <a:ea typeface="+mn-ea"/>
            </a:endParaRPr>
          </a:p>
          <a:p>
            <a:pPr>
              <a:lnSpc>
                <a:spcPct val="150000"/>
              </a:lnSpc>
              <a:buClr>
                <a:srgbClr val="000798"/>
              </a:buClr>
              <a:buFont typeface="Wingdings" panose="05000000000000000000" pitchFamily="2" charset="2"/>
              <a:buChar char="l"/>
              <a:defRPr/>
            </a:pPr>
            <a:endParaRPr lang="en-US" altLang="zh-CN" dirty="0">
              <a:solidFill>
                <a:schemeClr val="accent1">
                  <a:lumMod val="50000"/>
                </a:schemeClr>
              </a:solidFill>
              <a:latin typeface="+mn-ea"/>
              <a:ea typeface="+mn-ea"/>
            </a:endParaRPr>
          </a:p>
          <a:p>
            <a:pPr>
              <a:lnSpc>
                <a:spcPct val="150000"/>
              </a:lnSpc>
              <a:buClr>
                <a:srgbClr val="000798"/>
              </a:buClr>
              <a:buFont typeface="Wingdings" panose="05000000000000000000" pitchFamily="2" charset="2"/>
              <a:buChar char="l"/>
              <a:defRPr/>
            </a:pPr>
            <a:r>
              <a:rPr lang="en-US" altLang="zh-CN" dirty="0">
                <a:solidFill>
                  <a:schemeClr val="accent1">
                    <a:lumMod val="50000"/>
                  </a:schemeClr>
                </a:solidFill>
                <a:latin typeface="+mn-ea"/>
                <a:ea typeface="+mn-ea"/>
              </a:rPr>
              <a:t>8</a:t>
            </a:r>
            <a:r>
              <a:rPr lang="zh-CN" altLang="en-US" dirty="0">
                <a:solidFill>
                  <a:schemeClr val="accent1">
                    <a:lumMod val="50000"/>
                  </a:schemeClr>
                </a:solidFill>
                <a:latin typeface="+mn-ea"/>
                <a:ea typeface="+mn-ea"/>
              </a:rPr>
              <a:t>月份在近一个月的时间内</a:t>
            </a:r>
            <a:r>
              <a:rPr lang="en-US" altLang="zh-CN" dirty="0">
                <a:solidFill>
                  <a:schemeClr val="accent1">
                    <a:lumMod val="50000"/>
                  </a:schemeClr>
                </a:solidFill>
                <a:latin typeface="+mn-ea"/>
                <a:ea typeface="+mn-ea"/>
              </a:rPr>
              <a:t>,</a:t>
            </a:r>
            <a:r>
              <a:rPr lang="zh-CN" altLang="en-US" dirty="0">
                <a:solidFill>
                  <a:schemeClr val="accent1">
                    <a:lumMod val="50000"/>
                  </a:schemeClr>
                </a:solidFill>
                <a:latin typeface="+mn-ea"/>
                <a:ea typeface="+mn-ea"/>
              </a:rPr>
              <a:t>金融开放</a:t>
            </a:r>
            <a:r>
              <a:rPr lang="en-US" altLang="zh-CN" dirty="0">
                <a:solidFill>
                  <a:schemeClr val="accent1">
                    <a:lumMod val="50000"/>
                  </a:schemeClr>
                </a:solidFill>
                <a:latin typeface="+mn-ea"/>
                <a:ea typeface="+mn-ea"/>
              </a:rPr>
              <a:t>11</a:t>
            </a:r>
            <a:r>
              <a:rPr lang="zh-CN" altLang="en-US" dirty="0">
                <a:solidFill>
                  <a:schemeClr val="accent1">
                    <a:lumMod val="50000"/>
                  </a:schemeClr>
                </a:solidFill>
                <a:latin typeface="+mn-ea"/>
                <a:ea typeface="+mn-ea"/>
              </a:rPr>
              <a:t>条、转融通、分拆上市、</a:t>
            </a:r>
            <a:r>
              <a:rPr lang="en-US" altLang="zh-CN" dirty="0">
                <a:solidFill>
                  <a:schemeClr val="accent1">
                    <a:lumMod val="50000"/>
                  </a:schemeClr>
                </a:solidFill>
                <a:latin typeface="+mn-ea"/>
                <a:ea typeface="+mn-ea"/>
              </a:rPr>
              <a:t>MSCI</a:t>
            </a:r>
            <a:r>
              <a:rPr lang="zh-CN" altLang="en-US" dirty="0">
                <a:solidFill>
                  <a:schemeClr val="accent1">
                    <a:lumMod val="50000"/>
                  </a:schemeClr>
                </a:solidFill>
                <a:latin typeface="+mn-ea"/>
                <a:ea typeface="+mn-ea"/>
              </a:rPr>
              <a:t>权重提升、深圳先行示范区、新版国家医保药品目录发布等多重利好消息的刺激下，多只股票涨势十足。中潜股份</a:t>
            </a:r>
            <a:r>
              <a:rPr lang="en-US" altLang="zh-CN" dirty="0">
                <a:solidFill>
                  <a:schemeClr val="accent1">
                    <a:lumMod val="50000"/>
                  </a:schemeClr>
                </a:solidFill>
                <a:latin typeface="+mn-ea"/>
                <a:ea typeface="+mn-ea"/>
              </a:rPr>
              <a:t>8</a:t>
            </a:r>
            <a:r>
              <a:rPr lang="zh-CN" altLang="en-US" dirty="0">
                <a:solidFill>
                  <a:schemeClr val="accent1">
                    <a:lumMod val="50000"/>
                  </a:schemeClr>
                </a:solidFill>
                <a:latin typeface="+mn-ea"/>
                <a:ea typeface="+mn-ea"/>
              </a:rPr>
              <a:t>月累计涨幅</a:t>
            </a:r>
            <a:r>
              <a:rPr lang="en-US" altLang="zh-CN" dirty="0">
                <a:solidFill>
                  <a:schemeClr val="accent1">
                    <a:lumMod val="50000"/>
                  </a:schemeClr>
                </a:solidFill>
                <a:latin typeface="+mn-ea"/>
                <a:ea typeface="+mn-ea"/>
              </a:rPr>
              <a:t>126.16</a:t>
            </a:r>
            <a:r>
              <a:rPr lang="zh-CN" altLang="en-US" dirty="0">
                <a:solidFill>
                  <a:schemeClr val="accent1">
                    <a:lumMod val="50000"/>
                  </a:schemeClr>
                </a:solidFill>
                <a:latin typeface="+mn-ea"/>
                <a:ea typeface="+mn-ea"/>
              </a:rPr>
              <a:t>，但其基本面并无亮点，上半年公司实现盈利</a:t>
            </a:r>
            <a:r>
              <a:rPr lang="en-US" altLang="zh-CN" dirty="0">
                <a:solidFill>
                  <a:schemeClr val="accent1">
                    <a:lumMod val="50000"/>
                  </a:schemeClr>
                </a:solidFill>
                <a:latin typeface="+mn-ea"/>
                <a:ea typeface="+mn-ea"/>
              </a:rPr>
              <a:t>0.12</a:t>
            </a:r>
            <a:r>
              <a:rPr lang="zh-CN" altLang="en-US" dirty="0">
                <a:solidFill>
                  <a:schemeClr val="accent1">
                    <a:lumMod val="50000"/>
                  </a:schemeClr>
                </a:solidFill>
                <a:latin typeface="+mn-ea"/>
                <a:ea typeface="+mn-ea"/>
              </a:rPr>
              <a:t>亿元，同比下滑</a:t>
            </a:r>
            <a:r>
              <a:rPr lang="en-US" altLang="zh-CN" dirty="0">
                <a:solidFill>
                  <a:schemeClr val="accent1">
                    <a:lumMod val="50000"/>
                  </a:schemeClr>
                </a:solidFill>
                <a:latin typeface="+mn-ea"/>
                <a:ea typeface="+mn-ea"/>
              </a:rPr>
              <a:t>25.65%</a:t>
            </a:r>
            <a:r>
              <a:rPr lang="zh-CN" altLang="en-US" dirty="0">
                <a:solidFill>
                  <a:schemeClr val="accent1">
                    <a:lumMod val="50000"/>
                  </a:schemeClr>
                </a:solidFill>
                <a:latin typeface="+mn-ea"/>
                <a:ea typeface="+mn-ea"/>
              </a:rPr>
              <a:t>。</a:t>
            </a:r>
            <a:endParaRPr lang="zh-CN" altLang="en-US" dirty="0">
              <a:solidFill>
                <a:schemeClr val="accent1">
                  <a:lumMod val="50000"/>
                </a:schemeClr>
              </a:solidFill>
              <a:latin typeface="+mn-ea"/>
              <a:ea typeface="+mn-ea"/>
            </a:endParaRP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en-US" altLang="zh-CN" sz="2400" b="1" dirty="0">
                <a:solidFill>
                  <a:srgbClr val="000066"/>
                </a:solidFill>
                <a:latin typeface="幼圆" panose="02010509060101010101" pitchFamily="49" charset="-122"/>
                <a:ea typeface="幼圆" panose="02010509060101010101" pitchFamily="49" charset="-122"/>
              </a:rPr>
              <a:t>7</a:t>
            </a:r>
            <a:r>
              <a:rPr lang="zh-CN" altLang="en-US" sz="2400" b="1" dirty="0">
                <a:solidFill>
                  <a:srgbClr val="000066"/>
                </a:solidFill>
                <a:latin typeface="幼圆" panose="02010509060101010101" pitchFamily="49" charset="-122"/>
                <a:ea typeface="幼圆" panose="02010509060101010101" pitchFamily="49" charset="-122"/>
              </a:rPr>
              <a:t>月涨幅居前个股的</a:t>
            </a:r>
            <a:r>
              <a:rPr lang="en-US" altLang="zh-CN" sz="2400" b="1" dirty="0">
                <a:solidFill>
                  <a:srgbClr val="000066"/>
                </a:solidFill>
                <a:latin typeface="幼圆" panose="02010509060101010101" pitchFamily="49" charset="-122"/>
                <a:ea typeface="幼圆" panose="02010509060101010101" pitchFamily="49" charset="-122"/>
              </a:rPr>
              <a:t>8</a:t>
            </a:r>
            <a:r>
              <a:rPr lang="zh-CN" altLang="en-US" sz="2400" b="1" dirty="0">
                <a:solidFill>
                  <a:srgbClr val="000066"/>
                </a:solidFill>
                <a:latin typeface="幼圆" panose="02010509060101010101" pitchFamily="49" charset="-122"/>
                <a:ea typeface="幼圆" panose="02010509060101010101" pitchFamily="49" charset="-122"/>
              </a:rPr>
              <a:t>月表现</a:t>
            </a:r>
            <a:endParaRPr lang="en-US" altLang="zh-CN" sz="2400" b="1" dirty="0">
              <a:solidFill>
                <a:srgbClr val="000066"/>
              </a:solidFill>
              <a:latin typeface="幼圆" panose="02010509060101010101" pitchFamily="49" charset="-122"/>
              <a:ea typeface="幼圆" panose="02010509060101010101" pitchFamily="49" charset="-122"/>
            </a:endParaRPr>
          </a:p>
        </p:txBody>
      </p:sp>
      <p:graphicFrame>
        <p:nvGraphicFramePr>
          <p:cNvPr id="3" name="表格 2"/>
          <p:cNvGraphicFramePr>
            <a:graphicFrameLocks noGrp="1"/>
          </p:cNvGraphicFramePr>
          <p:nvPr/>
        </p:nvGraphicFramePr>
        <p:xfrm>
          <a:off x="0" y="908720"/>
          <a:ext cx="9144000" cy="5544616"/>
        </p:xfrm>
        <a:graphic>
          <a:graphicData uri="http://schemas.openxmlformats.org/drawingml/2006/table">
            <a:tbl>
              <a:tblPr/>
              <a:tblGrid>
                <a:gridCol w="1187624"/>
                <a:gridCol w="1296144"/>
                <a:gridCol w="1656184"/>
                <a:gridCol w="1721586"/>
                <a:gridCol w="1458872"/>
                <a:gridCol w="1823590"/>
              </a:tblGrid>
              <a:tr h="504056">
                <a:tc>
                  <a:txBody>
                    <a:bodyPr/>
                    <a:lstStyle/>
                    <a:p>
                      <a:pPr algn="ctr" fontAlgn="ct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证券代码</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5617" marR="5617" marT="5617"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证券简称</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5617" marR="5617" marT="5617"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总市值（亿元）</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5617" marR="5617" marT="5617"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上月涨幅（</a:t>
                      </a:r>
                      <a:r>
                        <a:rPr lang="en-US" altLang="zh-CN" sz="1600" b="1" i="0" u="none" strike="noStrike" kern="1200" dirty="0">
                          <a:solidFill>
                            <a:srgbClr val="FFFFFF"/>
                          </a:solidFill>
                          <a:effectLst/>
                          <a:latin typeface="等线" panose="02010600030101010101" pitchFamily="2" charset="-122"/>
                          <a:ea typeface="等线" panose="02010600030101010101" pitchFamily="2" charset="-122"/>
                          <a:cs typeface="+mn-cs"/>
                        </a:rPr>
                        <a:t>%</a:t>
                      </a: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5617" marR="5617" marT="5617"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月涨幅（</a:t>
                      </a:r>
                      <a:r>
                        <a:rPr lang="en-US" altLang="zh-CN" sz="1600" b="1" i="0" u="none" strike="noStrike" kern="1200" dirty="0">
                          <a:solidFill>
                            <a:srgbClr val="FFFFFF"/>
                          </a:solidFill>
                          <a:effectLst/>
                          <a:latin typeface="等线" panose="02010600030101010101" pitchFamily="2" charset="-122"/>
                          <a:ea typeface="等线" panose="02010600030101010101" pitchFamily="2" charset="-122"/>
                          <a:cs typeface="+mn-cs"/>
                        </a:rPr>
                        <a:t>%</a:t>
                      </a: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5617" marR="5617" marT="5617"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ctr" fontAlgn="ct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行业</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5617" marR="5617" marT="5617"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r>
              <a:tr h="504056">
                <a:tc>
                  <a:txBody>
                    <a:bodyPr/>
                    <a:lstStyle/>
                    <a:p>
                      <a:pPr algn="ctr" fontAlgn="ctr"/>
                      <a:r>
                        <a:rPr lang="en-US" sz="1600" b="1" kern="1200" dirty="0">
                          <a:solidFill>
                            <a:srgbClr val="002060"/>
                          </a:solidFill>
                          <a:effectLst/>
                          <a:latin typeface="等线" panose="02010600030101010101" pitchFamily="2" charset="-122"/>
                          <a:ea typeface="等线" panose="02010600030101010101" pitchFamily="2" charset="-122"/>
                          <a:cs typeface="+mn-cs"/>
                        </a:rPr>
                        <a:t>300785.SZ</a:t>
                      </a:r>
                      <a:endParaRPr 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值得买</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68.49</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213.8074</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-28.9775</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信息传输、软件和信息技术服务业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601236.SH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红塔证券</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509.04</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181.3253</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14.2755</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金融业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601698.SH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中国卫通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435.60</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177.8061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8.9991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信息传输、软件和信息技术服务业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300783.SZ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三只松鼠</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197.93</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133.491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-0.9522</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批发和零售业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300782.SZ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卓胜微</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242.50</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122.6405</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25.3608</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603256.SH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宏和科技</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120.00</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114.2633</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42.6481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300417.SZ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南华仪器</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35.61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105.9462</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15.8341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002201.SZ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九鼎新材</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46.28</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105.613</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78.0172</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603236.SH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移远通信</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114.00</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102.0708</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10.0133</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300585.SZ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奥联电子</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34.14</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96.3201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31.0216</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en-US" altLang="zh-CN" sz="2400" b="1" dirty="0">
                <a:solidFill>
                  <a:srgbClr val="000066"/>
                </a:solidFill>
                <a:latin typeface="幼圆" panose="02010509060101010101" pitchFamily="49" charset="-122"/>
                <a:ea typeface="幼圆" panose="02010509060101010101" pitchFamily="49" charset="-122"/>
              </a:rPr>
              <a:t>8</a:t>
            </a:r>
            <a:r>
              <a:rPr lang="zh-CN" altLang="en-US" sz="2400" b="1" dirty="0">
                <a:solidFill>
                  <a:srgbClr val="000066"/>
                </a:solidFill>
                <a:latin typeface="幼圆" panose="02010509060101010101" pitchFamily="49" charset="-122"/>
                <a:ea typeface="幼圆" panose="02010509060101010101" pitchFamily="49" charset="-122"/>
              </a:rPr>
              <a:t>月跌幅居前个股</a:t>
            </a:r>
            <a:endParaRPr lang="zh-CN" altLang="en-US" sz="2400" b="1" dirty="0">
              <a:solidFill>
                <a:srgbClr val="000066"/>
              </a:solidFill>
              <a:latin typeface="幼圆" panose="02010509060101010101" pitchFamily="49" charset="-122"/>
              <a:ea typeface="幼圆" panose="02010509060101010101" pitchFamily="49" charset="-122"/>
            </a:endParaRPr>
          </a:p>
        </p:txBody>
      </p:sp>
      <p:graphicFrame>
        <p:nvGraphicFramePr>
          <p:cNvPr id="2" name="表格 1"/>
          <p:cNvGraphicFramePr>
            <a:graphicFrameLocks noGrp="1"/>
          </p:cNvGraphicFramePr>
          <p:nvPr/>
        </p:nvGraphicFramePr>
        <p:xfrm>
          <a:off x="-8042" y="908721"/>
          <a:ext cx="9152041" cy="5544616"/>
        </p:xfrm>
        <a:graphic>
          <a:graphicData uri="http://schemas.openxmlformats.org/drawingml/2006/table">
            <a:tbl>
              <a:tblPr/>
              <a:tblGrid>
                <a:gridCol w="1349195"/>
                <a:gridCol w="1349195"/>
                <a:gridCol w="1933847"/>
                <a:gridCol w="1529088"/>
                <a:gridCol w="2990716"/>
              </a:tblGrid>
              <a:tr h="504056">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证券代码</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证券简称</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总市值（亿元）</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月跌幅（</a:t>
                      </a:r>
                      <a:r>
                        <a:rPr lang="en-US" altLang="zh-CN" sz="1600" b="1" i="0" u="none" strike="noStrike" kern="1200" dirty="0">
                          <a:solidFill>
                            <a:srgbClr val="FFFFFF"/>
                          </a:solidFill>
                          <a:effectLst/>
                          <a:latin typeface="等线" panose="02010600030101010101" pitchFamily="2" charset="-122"/>
                          <a:ea typeface="等线" panose="02010600030101010101" pitchFamily="2" charset="-122"/>
                          <a:cs typeface="+mn-cs"/>
                        </a:rPr>
                        <a:t>%</a:t>
                      </a: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行业</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r>
              <a:tr h="504056">
                <a:tc>
                  <a:txBody>
                    <a:bodyPr/>
                    <a:lstStyle/>
                    <a:p>
                      <a:pPr algn="ctr" fontAlgn="ctr"/>
                      <a:r>
                        <a:rPr lang="en-US" sz="1600" b="1" kern="1200" dirty="0">
                          <a:solidFill>
                            <a:srgbClr val="002060"/>
                          </a:solidFill>
                          <a:effectLst/>
                          <a:latin typeface="等线" panose="02010600030101010101" pitchFamily="2" charset="-122"/>
                          <a:ea typeface="等线" panose="02010600030101010101" pitchFamily="2" charset="-122"/>
                          <a:cs typeface="+mn-cs"/>
                        </a:rPr>
                        <a:t>600485.SH</a:t>
                      </a:r>
                      <a:endParaRPr 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sz="1600" b="1" kern="1200" dirty="0">
                          <a:solidFill>
                            <a:srgbClr val="002060"/>
                          </a:solidFill>
                          <a:effectLst/>
                          <a:latin typeface="等线" panose="02010600030101010101" pitchFamily="2" charset="-122"/>
                          <a:ea typeface="等线" panose="02010600030101010101" pitchFamily="2" charset="-122"/>
                          <a:cs typeface="+mn-cs"/>
                        </a:rPr>
                        <a:t>*ST</a:t>
                      </a:r>
                      <a:r>
                        <a:rPr lang="zh-CN" altLang="en-US" sz="1600" b="1" kern="1200" dirty="0">
                          <a:solidFill>
                            <a:srgbClr val="002060"/>
                          </a:solidFill>
                          <a:effectLst/>
                          <a:latin typeface="等线" panose="02010600030101010101" pitchFamily="2" charset="-122"/>
                          <a:ea typeface="等线" panose="02010600030101010101" pitchFamily="2" charset="-122"/>
                          <a:cs typeface="+mn-cs"/>
                        </a:rPr>
                        <a:t>信威</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67.54</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-67.6017</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600614.SH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*ST</a:t>
                      </a:r>
                      <a:r>
                        <a:rPr lang="zh-CN" altLang="en-US" sz="1600" b="1" kern="1200">
                          <a:solidFill>
                            <a:srgbClr val="002060"/>
                          </a:solidFill>
                          <a:effectLst/>
                          <a:latin typeface="等线" panose="02010600030101010101" pitchFamily="2" charset="-122"/>
                          <a:ea typeface="等线" panose="02010600030101010101" pitchFamily="2" charset="-122"/>
                          <a:cs typeface="+mn-cs"/>
                        </a:rPr>
                        <a:t>鹏起</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18.23</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-45.8333</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688099.SH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晶晨股份</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357.51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-39.3415</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002477.SZ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雏鹰退</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14.11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-38.3562</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农、林、牧、渔业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688188.SH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柏楚电子</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155.66</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-36.1735</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信息传输、软件和信息技术服务业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300716.SZ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国立科技</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17.33</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-33.802</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002018.SZ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*ST</a:t>
                      </a:r>
                      <a:r>
                        <a:rPr lang="zh-CN" altLang="en-US" sz="1600" b="1" kern="1200">
                          <a:solidFill>
                            <a:srgbClr val="002060"/>
                          </a:solidFill>
                          <a:effectLst/>
                          <a:latin typeface="等线" panose="02010600030101010101" pitchFamily="2" charset="-122"/>
                          <a:ea typeface="等线" panose="02010600030101010101" pitchFamily="2" charset="-122"/>
                          <a:cs typeface="+mn-cs"/>
                        </a:rPr>
                        <a:t>华信</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13.89</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-33.6957</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批发和零售业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300307.SZ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慈星股份</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41.22</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-33.5917</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600708.SH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光明地产</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82.46</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-32.1101</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房地产业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4056">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603128.SH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华贸物流</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72.06</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-31.3404</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交通运输、仓储和邮政业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股权质押比例前十</a:t>
            </a:r>
            <a:endParaRPr lang="zh-CN" altLang="en-US" sz="2400" b="1">
              <a:solidFill>
                <a:srgbClr val="000066"/>
              </a:solidFill>
              <a:latin typeface="幼圆" panose="02010509060101010101" pitchFamily="49" charset="-122"/>
              <a:ea typeface="幼圆" panose="02010509060101010101" pitchFamily="49" charset="-122"/>
            </a:endParaRPr>
          </a:p>
        </p:txBody>
      </p:sp>
      <p:graphicFrame>
        <p:nvGraphicFramePr>
          <p:cNvPr id="3" name="表格 2"/>
          <p:cNvGraphicFramePr>
            <a:graphicFrameLocks noGrp="1"/>
          </p:cNvGraphicFramePr>
          <p:nvPr/>
        </p:nvGraphicFramePr>
        <p:xfrm>
          <a:off x="0" y="908720"/>
          <a:ext cx="9130716" cy="5570279"/>
        </p:xfrm>
        <a:graphic>
          <a:graphicData uri="http://schemas.openxmlformats.org/drawingml/2006/table">
            <a:tbl>
              <a:tblPr/>
              <a:tblGrid>
                <a:gridCol w="1475656"/>
                <a:gridCol w="1224136"/>
                <a:gridCol w="1440160"/>
                <a:gridCol w="1728192"/>
                <a:gridCol w="3262572"/>
              </a:tblGrid>
              <a:tr h="506389">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证券代码</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证券简称</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质押比例（</a:t>
                      </a:r>
                      <a:r>
                        <a:rPr lang="en-US" altLang="zh-CN" sz="1600" b="1" i="0" u="none" strike="noStrike" kern="1200" dirty="0">
                          <a:solidFill>
                            <a:srgbClr val="FFFFFF"/>
                          </a:solidFill>
                          <a:effectLst/>
                          <a:latin typeface="等线" panose="02010600030101010101" pitchFamily="2" charset="-122"/>
                          <a:ea typeface="等线" panose="02010600030101010101" pitchFamily="2" charset="-122"/>
                          <a:cs typeface="+mn-cs"/>
                        </a:rPr>
                        <a:t>%</a:t>
                      </a:r>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总市值（亿元）</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marL="0" algn="ctr" defTabSz="914400" rtl="0" eaLnBrk="1" fontAlgn="ctr" latinLnBrk="0" hangingPunct="1"/>
                      <a:r>
                        <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rPr>
                        <a:t>行业</a:t>
                      </a:r>
                      <a:endParaRPr lang="zh-CN" altLang="en-US" sz="1600" b="1" i="0" u="none" strike="noStrike" kern="1200" dirty="0">
                        <a:solidFill>
                          <a:srgbClr val="FFFFFF"/>
                        </a:solidFill>
                        <a:effectLst/>
                        <a:latin typeface="等线" panose="02010600030101010101" pitchFamily="2" charset="-122"/>
                        <a:ea typeface="等线" panose="02010600030101010101" pitchFamily="2" charset="-122"/>
                        <a:cs typeface="+mn-cs"/>
                      </a:endParaRPr>
                    </a:p>
                  </a:txBody>
                  <a:tcPr marL="6350" marR="6350" marT="635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r>
              <a:tr h="506389">
                <a:tc>
                  <a:txBody>
                    <a:bodyPr/>
                    <a:lstStyle/>
                    <a:p>
                      <a:pPr algn="ctr" fontAlgn="ctr"/>
                      <a:r>
                        <a:rPr lang="en-US" sz="1600" b="1" kern="1200" dirty="0">
                          <a:solidFill>
                            <a:srgbClr val="002060"/>
                          </a:solidFill>
                          <a:effectLst/>
                          <a:latin typeface="等线" panose="02010600030101010101" pitchFamily="2" charset="-122"/>
                          <a:ea typeface="等线" panose="02010600030101010101" pitchFamily="2" charset="-122"/>
                          <a:cs typeface="+mn-cs"/>
                        </a:rPr>
                        <a:t>000408.SZ</a:t>
                      </a:r>
                      <a:endParaRPr 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藏格控股</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79.19</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172.26</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6389">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603555.SH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贵人鸟</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77.14</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26.97</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6389">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002143.SZ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*ST</a:t>
                      </a:r>
                      <a:r>
                        <a:rPr lang="zh-CN" altLang="en-US" sz="1600" b="1" kern="1200">
                          <a:solidFill>
                            <a:srgbClr val="002060"/>
                          </a:solidFill>
                          <a:effectLst/>
                          <a:latin typeface="等线" panose="02010600030101010101" pitchFamily="2" charset="-122"/>
                          <a:ea typeface="等线" panose="02010600030101010101" pitchFamily="2" charset="-122"/>
                          <a:cs typeface="+mn-cs"/>
                        </a:rPr>
                        <a:t>印纪</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76.81</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14.69</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租赁和商务服务业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6389">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601360.SH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三六零</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75.84</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1,499.59</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信息传输、软件和信息技术服务业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6389">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000567.SZ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海德股份</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75.09</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53.86</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金融业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6389">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000981.SZ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ST</a:t>
                      </a:r>
                      <a:r>
                        <a:rPr lang="zh-CN" altLang="en-US" sz="1600" b="1" kern="1200">
                          <a:solidFill>
                            <a:srgbClr val="002060"/>
                          </a:solidFill>
                          <a:effectLst/>
                          <a:latin typeface="等线" panose="02010600030101010101" pitchFamily="2" charset="-122"/>
                          <a:ea typeface="等线" panose="02010600030101010101" pitchFamily="2" charset="-122"/>
                          <a:cs typeface="+mn-cs"/>
                        </a:rPr>
                        <a:t>银亿</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72.94</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dirty="0">
                          <a:solidFill>
                            <a:srgbClr val="002060"/>
                          </a:solidFill>
                          <a:effectLst/>
                          <a:latin typeface="等线" panose="02010600030101010101" pitchFamily="2" charset="-122"/>
                          <a:ea typeface="等线" panose="02010600030101010101" pitchFamily="2" charset="-122"/>
                          <a:cs typeface="+mn-cs"/>
                        </a:rPr>
                        <a:t>62.03</a:t>
                      </a:r>
                      <a:endParaRPr lang="en-US" altLang="zh-CN"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6389">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600053.SH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九鼎投资</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72.89</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89.79</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金融业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6389">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000723.SZ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美锦能源</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72.82</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378.45</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制造业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r h="506389">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600180.SH</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瑞茂通</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72.78</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81.32</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批发和零售业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r>
              <a:tr h="506389">
                <a:tc>
                  <a:txBody>
                    <a:bodyPr/>
                    <a:lstStyle/>
                    <a:p>
                      <a:pPr algn="ctr" fontAlgn="ctr"/>
                      <a:r>
                        <a:rPr lang="en-US" sz="1600" b="1" kern="1200">
                          <a:solidFill>
                            <a:srgbClr val="002060"/>
                          </a:solidFill>
                          <a:effectLst/>
                          <a:latin typeface="等线" panose="02010600030101010101" pitchFamily="2" charset="-122"/>
                          <a:ea typeface="等线" panose="02010600030101010101" pitchFamily="2" charset="-122"/>
                          <a:cs typeface="+mn-cs"/>
                        </a:rPr>
                        <a:t>000564.SZ</a:t>
                      </a:r>
                      <a:endParaRPr 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a:solidFill>
                            <a:srgbClr val="002060"/>
                          </a:solidFill>
                          <a:effectLst/>
                          <a:latin typeface="等线" panose="02010600030101010101" pitchFamily="2" charset="-122"/>
                          <a:ea typeface="等线" panose="02010600030101010101" pitchFamily="2" charset="-122"/>
                          <a:cs typeface="+mn-cs"/>
                        </a:rPr>
                        <a:t>供销大集</a:t>
                      </a:r>
                      <a:endParaRPr lang="zh-CN" altLang="en-US"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71.9</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en-US" altLang="zh-CN" sz="1600" b="1" kern="1200">
                          <a:solidFill>
                            <a:srgbClr val="002060"/>
                          </a:solidFill>
                          <a:effectLst/>
                          <a:latin typeface="等线" panose="02010600030101010101" pitchFamily="2" charset="-122"/>
                          <a:ea typeface="等线" panose="02010600030101010101" pitchFamily="2" charset="-122"/>
                          <a:cs typeface="+mn-cs"/>
                        </a:rPr>
                        <a:t>139.38</a:t>
                      </a:r>
                      <a:endParaRPr lang="en-US" altLang="zh-CN" sz="1600" b="1" kern="120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c>
                  <a:txBody>
                    <a:bodyPr/>
                    <a:lstStyle/>
                    <a:p>
                      <a:pPr algn="ctr" fontAlgn="ctr"/>
                      <a:r>
                        <a:rPr lang="zh-CN" altLang="en-US" sz="1600" b="1" kern="1200" dirty="0">
                          <a:solidFill>
                            <a:srgbClr val="002060"/>
                          </a:solidFill>
                          <a:effectLst/>
                          <a:latin typeface="等线" panose="02010600030101010101" pitchFamily="2" charset="-122"/>
                          <a:ea typeface="等线" panose="02010600030101010101" pitchFamily="2" charset="-122"/>
                          <a:cs typeface="+mn-cs"/>
                        </a:rPr>
                        <a:t>批发和零售业</a:t>
                      </a:r>
                      <a:endParaRPr lang="zh-CN" altLang="en-US" sz="1600" b="1" kern="1200" dirty="0">
                        <a:solidFill>
                          <a:srgbClr val="002060"/>
                        </a:solidFill>
                        <a:effectLst/>
                        <a:latin typeface="等线" panose="02010600030101010101" pitchFamily="2" charset="-122"/>
                        <a:ea typeface="等线" panose="02010600030101010101" pitchFamily="2" charset="-122"/>
                        <a:cs typeface="+mn-cs"/>
                      </a:endParaRPr>
                    </a:p>
                  </a:txBody>
                  <a:tcPr marL="9525" marR="9525" marT="9525"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FFFFFF"/>
                    </a:solidFill>
                  </a:tcPr>
                </a:tc>
              </a:tr>
            </a:tbl>
          </a:graphicData>
        </a:graphic>
      </p:graphicFrame>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dirty="0">
                <a:solidFill>
                  <a:srgbClr val="CC0000"/>
                </a:solidFill>
                <a:latin typeface="幼圆" panose="02010509060101010101" pitchFamily="49" charset="-122"/>
                <a:ea typeface="黑体" panose="02010609060101010101" pitchFamily="49" charset="-122"/>
              </a:rPr>
              <a:t>『</a:t>
            </a:r>
            <a:r>
              <a:rPr lang="zh-CN" altLang="en-US" sz="3600" b="1" dirty="0">
                <a:solidFill>
                  <a:srgbClr val="CC0000"/>
                </a:solidFill>
                <a:latin typeface="幼圆" panose="02010509060101010101" pitchFamily="49" charset="-122"/>
                <a:ea typeface="黑体" panose="02010609060101010101" pitchFamily="49" charset="-122"/>
              </a:rPr>
              <a:t>融客月报</a:t>
            </a:r>
            <a:r>
              <a:rPr lang="en-US" altLang="zh-CN" sz="3600" b="1" dirty="0">
                <a:solidFill>
                  <a:srgbClr val="CC0000"/>
                </a:solidFill>
                <a:latin typeface="幼圆" panose="02010509060101010101" pitchFamily="49" charset="-122"/>
                <a:ea typeface="黑体" panose="02010609060101010101" pitchFamily="49" charset="-122"/>
              </a:rPr>
              <a:t>』</a:t>
            </a:r>
            <a:endParaRPr lang="zh-CN" altLang="en-US" sz="3600" b="1" dirty="0">
              <a:solidFill>
                <a:srgbClr val="CC0000"/>
              </a:solidFill>
              <a:latin typeface="幼圆" panose="02010509060101010101"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0045"/>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anose="02010600040101010101" pitchFamily="2" charset="-122"/>
              </a:rPr>
              <a:t>                      </a:t>
            </a:r>
            <a:r>
              <a:rPr lang="en-US" altLang="zh-CN" sz="3600" dirty="0">
                <a:solidFill>
                  <a:srgbClr val="000066"/>
                </a:solidFill>
                <a:latin typeface="华文中宋" panose="02010600040101010101"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anose="02010509060101010101" pitchFamily="49" charset="-122"/>
              </a:rPr>
              <a:t>（</a:t>
            </a:r>
            <a:r>
              <a:rPr lang="en-US" altLang="zh-CN" sz="1800" b="1" dirty="0">
                <a:solidFill>
                  <a:srgbClr val="000066"/>
                </a:solidFill>
                <a:ea typeface="幼圆" panose="02010509060101010101" pitchFamily="49" charset="-122"/>
              </a:rPr>
              <a:t>2019</a:t>
            </a:r>
            <a:r>
              <a:rPr lang="zh-CN" altLang="en-US" sz="1800" b="1" dirty="0">
                <a:solidFill>
                  <a:srgbClr val="000066"/>
                </a:solidFill>
                <a:ea typeface="幼圆" panose="02010509060101010101" pitchFamily="49" charset="-122"/>
              </a:rPr>
              <a:t>年</a:t>
            </a:r>
            <a:r>
              <a:rPr lang="en-US" altLang="zh-CN" sz="1800" b="1" dirty="0">
                <a:solidFill>
                  <a:srgbClr val="000066"/>
                </a:solidFill>
                <a:ea typeface="幼圆" panose="02010509060101010101" pitchFamily="49" charset="-122"/>
              </a:rPr>
              <a:t>8</a:t>
            </a:r>
            <a:r>
              <a:rPr lang="zh-CN" altLang="en-US" sz="1800" b="1" dirty="0">
                <a:solidFill>
                  <a:srgbClr val="000066"/>
                </a:solidFill>
                <a:ea typeface="幼圆" panose="02010509060101010101" pitchFamily="49" charset="-122"/>
              </a:rPr>
              <a:t>月）</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anose="02010509060101010101" pitchFamily="49" charset="-122"/>
            </a:endParaRP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white">
          <a:xfrm>
            <a:off x="455613" y="214313"/>
            <a:ext cx="8231187" cy="550391"/>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第一大股东累计质押数占持股比例变化</a:t>
            </a:r>
            <a:endParaRPr lang="zh-CN" altLang="en-US" sz="2400" b="1" dirty="0">
              <a:solidFill>
                <a:srgbClr val="000066"/>
              </a:solidFill>
              <a:latin typeface="幼圆" panose="02010509060101010101" pitchFamily="49" charset="-122"/>
              <a:ea typeface="幼圆" panose="02010509060101010101" pitchFamily="49" charset="-122"/>
            </a:endParaRPr>
          </a:p>
        </p:txBody>
      </p:sp>
      <p:sp>
        <p:nvSpPr>
          <p:cNvPr id="6" name="文本框 5"/>
          <p:cNvSpPr txBox="1"/>
          <p:nvPr/>
        </p:nvSpPr>
        <p:spPr bwMode="auto">
          <a:xfrm>
            <a:off x="647564" y="5048854"/>
            <a:ext cx="7848872" cy="1405193"/>
          </a:xfrm>
          <a:prstGeom prst="rect">
            <a:avLst/>
          </a:prstGeom>
          <a:noFill/>
          <a:ln w="9525">
            <a:noFill/>
            <a:miter lim="800000"/>
          </a:ln>
        </p:spPr>
        <p:txBody>
          <a:bodyPr wrap="square" rtlCol="0">
            <a:spAutoFit/>
          </a:bodyPr>
          <a:lstStyle/>
          <a:p>
            <a:pPr>
              <a:lnSpc>
                <a:spcPct val="150000"/>
              </a:lnSpc>
            </a:pPr>
            <a:r>
              <a:rPr lang="en-US" altLang="zh-CN" dirty="0">
                <a:solidFill>
                  <a:srgbClr val="000066"/>
                </a:solidFill>
                <a:latin typeface="幼圆" panose="02010509060101010101" pitchFamily="49" charset="-122"/>
                <a:ea typeface="幼圆" panose="02010509060101010101" pitchFamily="49" charset="-122"/>
              </a:rPr>
              <a:t>8</a:t>
            </a:r>
            <a:r>
              <a:rPr lang="zh-CN" altLang="en-US" dirty="0">
                <a:solidFill>
                  <a:srgbClr val="000066"/>
                </a:solidFill>
                <a:latin typeface="幼圆" panose="02010509060101010101" pitchFamily="49" charset="-122"/>
                <a:ea typeface="幼圆" panose="02010509060101010101" pitchFamily="49" charset="-122"/>
              </a:rPr>
              <a:t>月国有控股企业康达新材出现高额质押事项（上升</a:t>
            </a:r>
            <a:r>
              <a:rPr lang="en-US" altLang="zh-CN" dirty="0">
                <a:solidFill>
                  <a:srgbClr val="000066"/>
                </a:solidFill>
                <a:latin typeface="幼圆" panose="02010509060101010101" pitchFamily="49" charset="-122"/>
                <a:ea typeface="幼圆" panose="02010509060101010101" pitchFamily="49" charset="-122"/>
              </a:rPr>
              <a:t>50%</a:t>
            </a:r>
            <a:r>
              <a:rPr lang="zh-CN" altLang="en-US" dirty="0">
                <a:solidFill>
                  <a:srgbClr val="000066"/>
                </a:solidFill>
                <a:latin typeface="幼圆" panose="02010509060101010101" pitchFamily="49" charset="-122"/>
                <a:ea typeface="幼圆" panose="02010509060101010101" pitchFamily="49" charset="-122"/>
              </a:rPr>
              <a:t>以上）。非国企中，华铁科技 、界龙实业将所持股全数质押；东方通 、亚星化学将质押股全数解禁。</a:t>
            </a:r>
            <a:endParaRPr lang="zh-CN" altLang="en-US" dirty="0">
              <a:solidFill>
                <a:srgbClr val="000066"/>
              </a:solidFill>
              <a:latin typeface="幼圆" panose="02010509060101010101" pitchFamily="49" charset="-122"/>
              <a:ea typeface="幼圆" panose="02010509060101010101" pitchFamily="49" charset="-122"/>
            </a:endParaRPr>
          </a:p>
        </p:txBody>
      </p:sp>
      <p:pic>
        <p:nvPicPr>
          <p:cNvPr id="2" name="图片 1"/>
          <p:cNvPicPr>
            <a:picLocks noChangeAspect="1"/>
          </p:cNvPicPr>
          <p:nvPr/>
        </p:nvPicPr>
        <p:blipFill>
          <a:blip r:embed="rId1"/>
          <a:stretch>
            <a:fillRect/>
          </a:stretch>
        </p:blipFill>
        <p:spPr>
          <a:xfrm>
            <a:off x="179512" y="1111806"/>
            <a:ext cx="4824260" cy="3589945"/>
          </a:xfrm>
          <a:prstGeom prst="rect">
            <a:avLst/>
          </a:prstGeom>
        </p:spPr>
      </p:pic>
      <p:pic>
        <p:nvPicPr>
          <p:cNvPr id="3" name="图片 2"/>
          <p:cNvPicPr>
            <a:picLocks noChangeAspect="1"/>
          </p:cNvPicPr>
          <p:nvPr/>
        </p:nvPicPr>
        <p:blipFill>
          <a:blip r:embed="rId2"/>
          <a:stretch>
            <a:fillRect/>
          </a:stretch>
        </p:blipFill>
        <p:spPr>
          <a:xfrm>
            <a:off x="4998003" y="1324341"/>
            <a:ext cx="4249266" cy="3148737"/>
          </a:xfrm>
          <a:prstGeom prst="rect">
            <a:avLst/>
          </a:prstGeom>
        </p:spPr>
      </p:pic>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对话气泡: 圆角矩形 6"/>
          <p:cNvSpPr/>
          <p:nvPr/>
        </p:nvSpPr>
        <p:spPr bwMode="auto">
          <a:xfrm>
            <a:off x="128189" y="875507"/>
            <a:ext cx="3946074" cy="1990781"/>
          </a:xfrm>
          <a:prstGeom prst="wedgeRoundRectCallout">
            <a:avLst>
              <a:gd name="adj1" fmla="val 42202"/>
              <a:gd name="adj2" fmla="val 58127"/>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28684" name="Rectangle 2"/>
          <p:cNvSpPr>
            <a:spLocks noChangeArrowheads="1"/>
          </p:cNvSpPr>
          <p:nvPr/>
        </p:nvSpPr>
        <p:spPr bwMode="white">
          <a:xfrm>
            <a:off x="456248" y="142875"/>
            <a:ext cx="8231187" cy="1144588"/>
          </a:xfrm>
          <a:prstGeom prst="rect">
            <a:avLst/>
          </a:prstGeom>
          <a:noFill/>
          <a:ln w="9525">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主要券商观点</a:t>
            </a:r>
            <a:endParaRPr lang="zh-CN" altLang="en-US" sz="2400" b="1">
              <a:solidFill>
                <a:srgbClr val="000066"/>
              </a:solidFill>
              <a:latin typeface="幼圆" panose="02010509060101010101" pitchFamily="49" charset="-122"/>
              <a:ea typeface="幼圆" panose="02010509060101010101" pitchFamily="49" charset="-122"/>
            </a:endParaRPr>
          </a:p>
        </p:txBody>
      </p:sp>
      <p:pic>
        <p:nvPicPr>
          <p:cNvPr id="4" name="图片 3" descr="233"/>
          <p:cNvPicPr>
            <a:picLocks noChangeAspect="1"/>
          </p:cNvPicPr>
          <p:nvPr/>
        </p:nvPicPr>
        <p:blipFill>
          <a:blip r:embed="rId1" cstate="print"/>
          <a:stretch>
            <a:fillRect/>
          </a:stretch>
        </p:blipFill>
        <p:spPr>
          <a:xfrm>
            <a:off x="4540247" y="3501008"/>
            <a:ext cx="1904214" cy="640140"/>
          </a:xfrm>
          <a:prstGeom prst="rect">
            <a:avLst/>
          </a:prstGeom>
        </p:spPr>
      </p:pic>
      <p:pic>
        <p:nvPicPr>
          <p:cNvPr id="5" name="图片 4" descr="gy"/>
          <p:cNvPicPr>
            <a:picLocks noChangeAspect="1"/>
          </p:cNvPicPr>
          <p:nvPr/>
        </p:nvPicPr>
        <p:blipFill>
          <a:blip r:embed="rId2"/>
          <a:stretch>
            <a:fillRect/>
          </a:stretch>
        </p:blipFill>
        <p:spPr>
          <a:xfrm>
            <a:off x="2411760" y="3603362"/>
            <a:ext cx="1872615" cy="473710"/>
          </a:xfrm>
          <a:prstGeom prst="rect">
            <a:avLst/>
          </a:prstGeom>
        </p:spPr>
      </p:pic>
      <p:sp>
        <p:nvSpPr>
          <p:cNvPr id="6" name="文本框 5"/>
          <p:cNvSpPr txBox="1"/>
          <p:nvPr/>
        </p:nvSpPr>
        <p:spPr>
          <a:xfrm>
            <a:off x="207789" y="834963"/>
            <a:ext cx="3866474" cy="2030095"/>
          </a:xfrm>
          <a:prstGeom prst="rect">
            <a:avLst/>
          </a:prstGeom>
          <a:noFill/>
        </p:spPr>
        <p:txBody>
          <a:bodyPr wrap="square" rtlCol="0">
            <a:spAutoFit/>
          </a:bodyPr>
          <a:lstStyle/>
          <a:p>
            <a:r>
              <a:rPr lang="en-US" altLang="zh-CN" sz="1800" dirty="0">
                <a:solidFill>
                  <a:srgbClr val="000066"/>
                </a:solidFill>
                <a:latin typeface="+mn-ea"/>
                <a:ea typeface="+mn-ea"/>
              </a:rPr>
              <a:t>A</a:t>
            </a:r>
            <a:r>
              <a:rPr lang="zh-CN" altLang="en-US" sz="1800" dirty="0">
                <a:solidFill>
                  <a:srgbClr val="000066"/>
                </a:solidFill>
                <a:latin typeface="+mn-ea"/>
                <a:ea typeface="+mn-ea"/>
              </a:rPr>
              <a:t>股上市公司</a:t>
            </a:r>
            <a:r>
              <a:rPr lang="en-US" altLang="zh-CN" sz="1800" dirty="0">
                <a:solidFill>
                  <a:srgbClr val="000066"/>
                </a:solidFill>
                <a:latin typeface="+mn-ea"/>
                <a:ea typeface="+mn-ea"/>
              </a:rPr>
              <a:t>2019</a:t>
            </a:r>
            <a:r>
              <a:rPr lang="zh-CN" altLang="en-US" sz="1800" dirty="0">
                <a:solidFill>
                  <a:srgbClr val="000066"/>
                </a:solidFill>
                <a:latin typeface="+mn-ea"/>
                <a:ea typeface="+mn-ea"/>
              </a:rPr>
              <a:t>年中报基本披露完毕，整体盈利延续了缓慢下行趋势，企业税负减轻在一定程度上对冲了盈利下行。总资产周转率回落是</a:t>
            </a:r>
            <a:r>
              <a:rPr lang="en-US" altLang="zh-CN" sz="1800" dirty="0">
                <a:solidFill>
                  <a:srgbClr val="000066"/>
                </a:solidFill>
                <a:latin typeface="+mn-ea"/>
                <a:ea typeface="+mn-ea"/>
              </a:rPr>
              <a:t>ROE</a:t>
            </a:r>
            <a:r>
              <a:rPr lang="zh-CN" altLang="en-US" sz="1800" dirty="0">
                <a:solidFill>
                  <a:srgbClr val="000066"/>
                </a:solidFill>
                <a:latin typeface="+mn-ea"/>
                <a:ea typeface="+mn-ea"/>
              </a:rPr>
              <a:t>下行的主要因素。上市公司经营现金流和投资现金流均出现改善。 </a:t>
            </a:r>
            <a:endParaRPr lang="en-US" altLang="zh-CN" sz="1800" dirty="0">
              <a:solidFill>
                <a:srgbClr val="000066"/>
              </a:solidFill>
              <a:latin typeface="+mn-ea"/>
              <a:ea typeface="+mn-ea"/>
            </a:endParaRPr>
          </a:p>
          <a:p>
            <a:r>
              <a:rPr lang="en-US" altLang="zh-CN" sz="1800" dirty="0">
                <a:solidFill>
                  <a:srgbClr val="000066"/>
                </a:solidFill>
                <a:latin typeface="+mn-ea"/>
                <a:ea typeface="+mn-ea"/>
              </a:rPr>
              <a:t>9</a:t>
            </a:r>
            <a:r>
              <a:rPr lang="zh-CN" altLang="en-US" sz="1800" dirty="0">
                <a:solidFill>
                  <a:srgbClr val="000066"/>
                </a:solidFill>
                <a:latin typeface="+mn-ea"/>
                <a:ea typeface="+mn-ea"/>
              </a:rPr>
              <a:t>月观点：谨慎看多</a:t>
            </a:r>
            <a:endParaRPr lang="zh-CN" altLang="en-US" sz="1800" dirty="0">
              <a:solidFill>
                <a:srgbClr val="000066"/>
              </a:solidFill>
              <a:latin typeface="+mn-ea"/>
              <a:ea typeface="+mn-ea"/>
            </a:endParaRPr>
          </a:p>
        </p:txBody>
      </p:sp>
      <p:sp>
        <p:nvSpPr>
          <p:cNvPr id="37" name="对话气泡: 圆角矩形 36"/>
          <p:cNvSpPr/>
          <p:nvPr/>
        </p:nvSpPr>
        <p:spPr bwMode="auto">
          <a:xfrm>
            <a:off x="4565219" y="908720"/>
            <a:ext cx="4571999" cy="1759208"/>
          </a:xfrm>
          <a:prstGeom prst="wedgeRoundRectCallout">
            <a:avLst>
              <a:gd name="adj1" fmla="val -46648"/>
              <a:gd name="adj2" fmla="val 60479"/>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38" name="文本框 37"/>
          <p:cNvSpPr txBox="1"/>
          <p:nvPr/>
        </p:nvSpPr>
        <p:spPr>
          <a:xfrm>
            <a:off x="4572000" y="866200"/>
            <a:ext cx="4571999" cy="1753235"/>
          </a:xfrm>
          <a:prstGeom prst="rect">
            <a:avLst/>
          </a:prstGeom>
          <a:noFill/>
        </p:spPr>
        <p:txBody>
          <a:bodyPr wrap="square" rtlCol="0">
            <a:spAutoFit/>
          </a:bodyPr>
          <a:lstStyle/>
          <a:p>
            <a:r>
              <a:rPr lang="en-US" altLang="zh-CN" sz="1800" dirty="0">
                <a:solidFill>
                  <a:srgbClr val="000066"/>
                </a:solidFill>
                <a:latin typeface="+mn-ea"/>
                <a:ea typeface="+mn-ea"/>
              </a:rPr>
              <a:t>8</a:t>
            </a:r>
            <a:r>
              <a:rPr lang="zh-CN" altLang="en-US" sz="1800" dirty="0">
                <a:solidFill>
                  <a:srgbClr val="000066"/>
                </a:solidFill>
                <a:latin typeface="+mn-ea"/>
                <a:ea typeface="+mn-ea"/>
              </a:rPr>
              <a:t>月以来，市场延续了</a:t>
            </a:r>
            <a:r>
              <a:rPr lang="en-US" altLang="zh-CN" sz="1800" dirty="0">
                <a:solidFill>
                  <a:srgbClr val="000066"/>
                </a:solidFill>
                <a:latin typeface="+mn-ea"/>
                <a:ea typeface="+mn-ea"/>
              </a:rPr>
              <a:t>7</a:t>
            </a:r>
            <a:r>
              <a:rPr lang="zh-CN" altLang="en-US" sz="1800" dirty="0">
                <a:solidFill>
                  <a:srgbClr val="000066"/>
                </a:solidFill>
                <a:latin typeface="+mn-ea"/>
                <a:ea typeface="+mn-ea"/>
              </a:rPr>
              <a:t>月的赚钱效应，结构上，优质的价值龙头和科技龙头双轮驱动，科技板块呈现高弹性。进入</a:t>
            </a:r>
            <a:r>
              <a:rPr lang="en-US" altLang="zh-CN" sz="1800" dirty="0">
                <a:solidFill>
                  <a:srgbClr val="000066"/>
                </a:solidFill>
                <a:latin typeface="+mn-ea"/>
                <a:ea typeface="+mn-ea"/>
              </a:rPr>
              <a:t>9</a:t>
            </a:r>
            <a:r>
              <a:rPr lang="zh-CN" altLang="en-US" sz="1800" dirty="0">
                <a:solidFill>
                  <a:srgbClr val="000066"/>
                </a:solidFill>
                <a:latin typeface="+mn-ea"/>
                <a:ea typeface="+mn-ea"/>
              </a:rPr>
              <a:t>月，综合市场自身演绎规律和外部因素，我们认为市场短期休整后，仍将延续较强的赚钱效应。</a:t>
            </a:r>
            <a:endParaRPr lang="en-US" altLang="zh-CN" sz="1800" dirty="0">
              <a:solidFill>
                <a:srgbClr val="000066"/>
              </a:solidFill>
              <a:latin typeface="+mn-ea"/>
              <a:ea typeface="+mn-ea"/>
            </a:endParaRPr>
          </a:p>
          <a:p>
            <a:r>
              <a:rPr lang="en-US" altLang="zh-CN" sz="1800" dirty="0">
                <a:solidFill>
                  <a:srgbClr val="000066"/>
                </a:solidFill>
                <a:latin typeface="+mn-ea"/>
                <a:ea typeface="+mn-ea"/>
              </a:rPr>
              <a:t>9</a:t>
            </a:r>
            <a:r>
              <a:rPr lang="zh-CN" altLang="en-US" sz="1800" dirty="0">
                <a:solidFill>
                  <a:srgbClr val="000066"/>
                </a:solidFill>
                <a:latin typeface="+mn-ea"/>
                <a:ea typeface="+mn-ea"/>
              </a:rPr>
              <a:t>月观点：看多</a:t>
            </a:r>
            <a:endParaRPr lang="zh-CN" altLang="en-US" sz="1800" dirty="0">
              <a:solidFill>
                <a:srgbClr val="000066"/>
              </a:solidFill>
              <a:latin typeface="+mn-ea"/>
              <a:ea typeface="+mn-ea"/>
            </a:endParaRPr>
          </a:p>
        </p:txBody>
      </p:sp>
      <p:sp>
        <p:nvSpPr>
          <p:cNvPr id="39" name="对话气泡: 圆角矩形 38"/>
          <p:cNvSpPr/>
          <p:nvPr/>
        </p:nvSpPr>
        <p:spPr bwMode="auto">
          <a:xfrm>
            <a:off x="4770561" y="4386894"/>
            <a:ext cx="3948335" cy="1936520"/>
          </a:xfrm>
          <a:prstGeom prst="wedgeRoundRectCallout">
            <a:avLst>
              <a:gd name="adj1" fmla="val -29248"/>
              <a:gd name="adj2" fmla="val -60559"/>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1" name="对话气泡: 圆角矩形 40"/>
          <p:cNvSpPr/>
          <p:nvPr/>
        </p:nvSpPr>
        <p:spPr bwMode="auto">
          <a:xfrm>
            <a:off x="284480" y="4367530"/>
            <a:ext cx="4105910" cy="1955165"/>
          </a:xfrm>
          <a:prstGeom prst="wedgeRoundRectCallout">
            <a:avLst>
              <a:gd name="adj1" fmla="val 27091"/>
              <a:gd name="adj2" fmla="val -60558"/>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2" name="文本框 41"/>
          <p:cNvSpPr txBox="1"/>
          <p:nvPr/>
        </p:nvSpPr>
        <p:spPr>
          <a:xfrm>
            <a:off x="4858654" y="4339492"/>
            <a:ext cx="3867851" cy="2030095"/>
          </a:xfrm>
          <a:prstGeom prst="rect">
            <a:avLst/>
          </a:prstGeom>
          <a:noFill/>
        </p:spPr>
        <p:txBody>
          <a:bodyPr wrap="square" rtlCol="0">
            <a:spAutoFit/>
          </a:bodyPr>
          <a:lstStyle/>
          <a:p>
            <a:r>
              <a:rPr lang="en-US" altLang="zh-CN" sz="1800" dirty="0">
                <a:solidFill>
                  <a:srgbClr val="000066"/>
                </a:solidFill>
                <a:latin typeface="+mn-ea"/>
                <a:ea typeface="+mn-ea"/>
              </a:rPr>
              <a:t>2019Q2</a:t>
            </a:r>
            <a:r>
              <a:rPr lang="zh-CN" altLang="en-US" sz="1800" dirty="0">
                <a:solidFill>
                  <a:srgbClr val="000066"/>
                </a:solidFill>
                <a:latin typeface="+mn-ea"/>
                <a:ea typeface="+mn-ea"/>
              </a:rPr>
              <a:t>将是增值税减税直接支撑毛利率的峰值，后续影响可能逐季回落。原因在于</a:t>
            </a:r>
            <a:r>
              <a:rPr lang="en-US" altLang="zh-CN" sz="1800" dirty="0">
                <a:solidFill>
                  <a:srgbClr val="000066"/>
                </a:solidFill>
                <a:latin typeface="+mn-ea"/>
                <a:ea typeface="+mn-ea"/>
              </a:rPr>
              <a:t>2019Q2</a:t>
            </a:r>
            <a:r>
              <a:rPr lang="zh-CN" altLang="en-US" sz="1800" dirty="0">
                <a:solidFill>
                  <a:srgbClr val="000066"/>
                </a:solidFill>
                <a:latin typeface="+mn-ea"/>
                <a:ea typeface="+mn-ea"/>
              </a:rPr>
              <a:t>增值税减税影响在</a:t>
            </a:r>
            <a:r>
              <a:rPr lang="en-US" altLang="zh-CN" sz="1800" dirty="0">
                <a:solidFill>
                  <a:srgbClr val="000066"/>
                </a:solidFill>
                <a:latin typeface="+mn-ea"/>
                <a:ea typeface="+mn-ea"/>
              </a:rPr>
              <a:t>Q3</a:t>
            </a:r>
            <a:r>
              <a:rPr lang="zh-CN" altLang="en-US" sz="1800" dirty="0">
                <a:solidFill>
                  <a:srgbClr val="000066"/>
                </a:solidFill>
                <a:latin typeface="+mn-ea"/>
                <a:ea typeface="+mn-ea"/>
              </a:rPr>
              <a:t>阶段大概率会出现显著回落以及受益于增值税减税的行业范围较大指示一种“未充分传导”的状态。</a:t>
            </a:r>
            <a:endParaRPr lang="en-US" altLang="zh-CN" sz="1800" dirty="0">
              <a:solidFill>
                <a:srgbClr val="000066"/>
              </a:solidFill>
              <a:latin typeface="+mn-ea"/>
              <a:ea typeface="+mn-ea"/>
            </a:endParaRPr>
          </a:p>
          <a:p>
            <a:r>
              <a:rPr lang="en-US" altLang="zh-CN" sz="1800" dirty="0">
                <a:solidFill>
                  <a:srgbClr val="000066"/>
                </a:solidFill>
                <a:latin typeface="+mn-ea"/>
                <a:ea typeface="+mn-ea"/>
              </a:rPr>
              <a:t>9</a:t>
            </a:r>
            <a:r>
              <a:rPr lang="zh-CN" altLang="en-US" sz="1800" dirty="0">
                <a:solidFill>
                  <a:srgbClr val="000066"/>
                </a:solidFill>
                <a:latin typeface="+mn-ea"/>
                <a:ea typeface="+mn-ea"/>
              </a:rPr>
              <a:t>月观点：看空</a:t>
            </a:r>
            <a:endParaRPr lang="zh-CN" altLang="en-US" sz="1800" dirty="0">
              <a:solidFill>
                <a:srgbClr val="FF0000"/>
              </a:solidFill>
              <a:latin typeface="+mn-ea"/>
              <a:ea typeface="+mn-ea"/>
            </a:endParaRPr>
          </a:p>
        </p:txBody>
      </p:sp>
      <p:sp>
        <p:nvSpPr>
          <p:cNvPr id="40" name="文本框 39"/>
          <p:cNvSpPr txBox="1"/>
          <p:nvPr/>
        </p:nvSpPr>
        <p:spPr>
          <a:xfrm>
            <a:off x="456565" y="4367530"/>
            <a:ext cx="3933190" cy="1753235"/>
          </a:xfrm>
          <a:prstGeom prst="rect">
            <a:avLst/>
          </a:prstGeom>
          <a:noFill/>
        </p:spPr>
        <p:txBody>
          <a:bodyPr wrap="square" rtlCol="0">
            <a:spAutoFit/>
          </a:bodyPr>
          <a:lstStyle/>
          <a:p>
            <a:r>
              <a:rPr lang="en-US" altLang="zh-CN" sz="1800" dirty="0">
                <a:solidFill>
                  <a:srgbClr val="000066"/>
                </a:solidFill>
                <a:latin typeface="+mn-ea"/>
                <a:ea typeface="+mn-ea"/>
              </a:rPr>
              <a:t>2019Q2A</a:t>
            </a:r>
            <a:r>
              <a:rPr lang="zh-CN" altLang="en-US" sz="1800" dirty="0">
                <a:solidFill>
                  <a:srgbClr val="000066"/>
                </a:solidFill>
                <a:latin typeface="+mn-ea"/>
                <a:ea typeface="+mn-ea"/>
              </a:rPr>
              <a:t>股盈利增速转正，</a:t>
            </a:r>
            <a:r>
              <a:rPr lang="en-US" altLang="zh-CN" sz="1800" dirty="0">
                <a:solidFill>
                  <a:srgbClr val="000066"/>
                </a:solidFill>
                <a:latin typeface="+mn-ea"/>
                <a:ea typeface="+mn-ea"/>
              </a:rPr>
              <a:t>ROE </a:t>
            </a:r>
            <a:r>
              <a:rPr lang="zh-CN" altLang="en-US" sz="1800" dirty="0">
                <a:solidFill>
                  <a:srgbClr val="000066"/>
                </a:solidFill>
                <a:latin typeface="+mn-ea"/>
                <a:ea typeface="+mn-ea"/>
              </a:rPr>
              <a:t>降幅趋缓，头部公司盈利增速具有明显优势。结合经营现金流、预收账款、</a:t>
            </a:r>
            <a:r>
              <a:rPr lang="en-US" altLang="zh-CN" sz="1800" dirty="0">
                <a:solidFill>
                  <a:srgbClr val="000066"/>
                </a:solidFill>
                <a:latin typeface="+mn-ea"/>
                <a:ea typeface="+mn-ea"/>
              </a:rPr>
              <a:t>PPI</a:t>
            </a:r>
            <a:r>
              <a:rPr lang="zh-CN" altLang="en-US" sz="1800" dirty="0">
                <a:solidFill>
                  <a:srgbClr val="000066"/>
                </a:solidFill>
                <a:latin typeface="+mn-ea"/>
                <a:ea typeface="+mn-ea"/>
              </a:rPr>
              <a:t>、</a:t>
            </a:r>
            <a:r>
              <a:rPr lang="en-US" altLang="zh-CN" sz="1800" dirty="0">
                <a:solidFill>
                  <a:srgbClr val="000066"/>
                </a:solidFill>
                <a:latin typeface="+mn-ea"/>
                <a:ea typeface="+mn-ea"/>
              </a:rPr>
              <a:t>M1</a:t>
            </a:r>
            <a:r>
              <a:rPr lang="zh-CN" altLang="en-US" sz="1800" dirty="0">
                <a:solidFill>
                  <a:srgbClr val="000066"/>
                </a:solidFill>
                <a:latin typeface="+mn-ea"/>
                <a:ea typeface="+mn-ea"/>
              </a:rPr>
              <a:t>、</a:t>
            </a:r>
            <a:r>
              <a:rPr lang="en-US" altLang="zh-CN" sz="1800" dirty="0">
                <a:solidFill>
                  <a:srgbClr val="000066"/>
                </a:solidFill>
                <a:latin typeface="+mn-ea"/>
                <a:ea typeface="+mn-ea"/>
              </a:rPr>
              <a:t>PMI</a:t>
            </a:r>
            <a:r>
              <a:rPr lang="zh-CN" altLang="en-US" sz="1800" dirty="0">
                <a:solidFill>
                  <a:srgbClr val="000066"/>
                </a:solidFill>
                <a:latin typeface="+mn-ea"/>
                <a:ea typeface="+mn-ea"/>
              </a:rPr>
              <a:t>和工业品库存，年内 </a:t>
            </a:r>
            <a:r>
              <a:rPr lang="en-US" altLang="zh-CN" sz="1800" dirty="0">
                <a:solidFill>
                  <a:srgbClr val="000066"/>
                </a:solidFill>
                <a:latin typeface="+mn-ea"/>
                <a:ea typeface="+mn-ea"/>
              </a:rPr>
              <a:t>A</a:t>
            </a:r>
            <a:r>
              <a:rPr lang="zh-CN" altLang="en-US" sz="1800" dirty="0">
                <a:solidFill>
                  <a:srgbClr val="000066"/>
                </a:solidFill>
                <a:latin typeface="+mn-ea"/>
                <a:ea typeface="+mn-ea"/>
              </a:rPr>
              <a:t>股有望出现盈利底。 </a:t>
            </a:r>
            <a:endParaRPr lang="en-US" altLang="zh-CN" sz="1800" dirty="0">
              <a:solidFill>
                <a:srgbClr val="000066"/>
              </a:solidFill>
              <a:latin typeface="+mn-ea"/>
              <a:ea typeface="+mn-ea"/>
            </a:endParaRPr>
          </a:p>
          <a:p>
            <a:r>
              <a:rPr lang="en-US" altLang="zh-CN" sz="1800" dirty="0">
                <a:solidFill>
                  <a:srgbClr val="000066"/>
                </a:solidFill>
                <a:latin typeface="+mn-ea"/>
                <a:ea typeface="+mn-ea"/>
              </a:rPr>
              <a:t>9</a:t>
            </a:r>
            <a:r>
              <a:rPr lang="zh-CN" altLang="en-US" sz="1800" dirty="0">
                <a:solidFill>
                  <a:srgbClr val="000066"/>
                </a:solidFill>
                <a:latin typeface="+mn-ea"/>
                <a:ea typeface="+mn-ea"/>
              </a:rPr>
              <a:t>月观点：谨慎看多</a:t>
            </a:r>
            <a:endParaRPr lang="zh-CN" altLang="en-US" sz="1800" dirty="0">
              <a:solidFill>
                <a:srgbClr val="000066"/>
              </a:solidFill>
              <a:latin typeface="+mn-ea"/>
              <a:ea typeface="+mn-ea"/>
            </a:endParaRPr>
          </a:p>
        </p:txBody>
      </p:sp>
      <p:pic>
        <p:nvPicPr>
          <p:cNvPr id="2" name="图片 1"/>
          <p:cNvPicPr>
            <a:picLocks noChangeAspect="1"/>
          </p:cNvPicPr>
          <p:nvPr/>
        </p:nvPicPr>
        <p:blipFill>
          <a:blip r:embed="rId3"/>
          <a:stretch>
            <a:fillRect/>
          </a:stretch>
        </p:blipFill>
        <p:spPr>
          <a:xfrm>
            <a:off x="2342481" y="3044026"/>
            <a:ext cx="2047875" cy="514350"/>
          </a:xfrm>
          <a:prstGeom prst="rect">
            <a:avLst/>
          </a:prstGeom>
        </p:spPr>
      </p:pic>
      <p:pic>
        <p:nvPicPr>
          <p:cNvPr id="8" name="图片 7"/>
          <p:cNvPicPr>
            <a:picLocks noChangeAspect="1"/>
          </p:cNvPicPr>
          <p:nvPr/>
        </p:nvPicPr>
        <p:blipFill>
          <a:blip r:embed="rId4"/>
          <a:stretch>
            <a:fillRect/>
          </a:stretch>
        </p:blipFill>
        <p:spPr>
          <a:xfrm>
            <a:off x="4600693" y="2996952"/>
            <a:ext cx="1737047" cy="527926"/>
          </a:xfrm>
          <a:prstGeom prst="rect">
            <a:avLst/>
          </a:prstGeom>
        </p:spPr>
      </p:pic>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r>
              <a:rPr lang="zh-CN" altLang="en-US" sz="1800" b="1">
                <a:solidFill>
                  <a:srgbClr val="000066"/>
                </a:solidFill>
                <a:latin typeface="+mn-ea"/>
              </a:rPr>
              <a:t>    </a:t>
            </a:r>
            <a:endParaRPr lang="en-US" altLang="zh-CN" sz="1800" b="1">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a:solidFill>
                <a:srgbClr val="000066"/>
              </a:solidFill>
              <a:ea typeface="幼圆" panose="02010509060101010101" pitchFamily="49" charset="-122"/>
            </a:endParaRPr>
          </a:p>
          <a:p>
            <a:pPr marL="342900" indent="-342900">
              <a:lnSpc>
                <a:spcPct val="135000"/>
              </a:lnSpc>
              <a:spcBef>
                <a:spcPct val="20000"/>
              </a:spcBef>
              <a:buClr>
                <a:srgbClr val="6699FF"/>
              </a:buClr>
              <a:defRPr/>
            </a:pPr>
            <a:endParaRPr lang="en-US" altLang="zh-CN" sz="1600" b="1">
              <a:solidFill>
                <a:srgbClr val="000066"/>
              </a:solidFill>
              <a:ea typeface="幼圆" panose="02010509060101010101" pitchFamily="49" charset="-122"/>
            </a:endParaRPr>
          </a:p>
          <a:p>
            <a:pPr>
              <a:defRPr/>
            </a:pPr>
            <a:endParaRPr lang="zh-CN" altLang="en-US" sz="1800"/>
          </a:p>
          <a:p>
            <a:pPr>
              <a:defRPr/>
            </a:pPr>
            <a:r>
              <a:rPr lang="zh-CN" altLang="en-US" sz="1800"/>
              <a:t> </a:t>
            </a:r>
            <a:endParaRPr lang="zh-CN" altLang="en-US" sz="1800"/>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uFillTx/>
                <a:latin typeface="幼圆" panose="02010509060101010101" pitchFamily="49" charset="-122"/>
                <a:ea typeface="幼圆" panose="02010509060101010101" pitchFamily="49" charset="-122"/>
              </a:rPr>
              <a:t>回顾和展望</a:t>
            </a:r>
            <a:endParaRPr lang="zh-CN" altLang="en-US" sz="2400" b="1">
              <a:solidFill>
                <a:srgbClr val="000066"/>
              </a:solidFill>
              <a:uFillTx/>
              <a:latin typeface="幼圆" panose="02010509060101010101" pitchFamily="49" charset="-122"/>
              <a:ea typeface="幼圆" panose="02010509060101010101" pitchFamily="49" charset="-122"/>
            </a:endParaRP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a:solidFill>
                  <a:srgbClr val="000066"/>
                </a:solidFill>
                <a:latin typeface="+mn-ea"/>
                <a:ea typeface="+mn-ea"/>
              </a:rPr>
              <a:t>   </a:t>
            </a:r>
            <a:endParaRPr lang="zh-CN" altLang="en-US" sz="1800" b="1">
              <a:solidFill>
                <a:srgbClr val="000066"/>
              </a:solidFill>
              <a:latin typeface="+mn-ea"/>
              <a:ea typeface="+mn-ea"/>
            </a:endParaRPr>
          </a:p>
        </p:txBody>
      </p:sp>
      <p:sp>
        <p:nvSpPr>
          <p:cNvPr id="34842" name="Rectangle 26"/>
          <p:cNvSpPr>
            <a:spLocks noChangeArrowheads="1"/>
          </p:cNvSpPr>
          <p:nvPr/>
        </p:nvSpPr>
        <p:spPr bwMode="auto">
          <a:xfrm>
            <a:off x="341784" y="1396325"/>
            <a:ext cx="8246120" cy="4182363"/>
          </a:xfrm>
          <a:prstGeom prst="rect">
            <a:avLst/>
          </a:prstGeom>
          <a:noFill/>
          <a:ln w="9525">
            <a:noFill/>
            <a:miter lim="800000"/>
          </a:ln>
          <a:effectLst/>
        </p:spPr>
        <p:txBody>
          <a:bodyPr wrap="square" anchor="ctr">
            <a:spAutoFit/>
          </a:bodyPr>
          <a:lstStyle/>
          <a:p>
            <a:pPr algn="just" eaLnBrk="1" latinLnBrk="0" hangingPunct="1">
              <a:lnSpc>
                <a:spcPct val="150000"/>
              </a:lnSpc>
              <a:defRPr/>
            </a:pPr>
            <a:r>
              <a:rPr lang="zh-CN" altLang="en-US" sz="1800" dirty="0">
                <a:solidFill>
                  <a:srgbClr val="000066"/>
                </a:solidFill>
                <a:latin typeface="幼圆" panose="02010509060101010101" pitchFamily="49" charset="-122"/>
                <a:ea typeface="幼圆" panose="02010509060101010101" pitchFamily="49" charset="-122"/>
                <a:sym typeface="+mn-ea"/>
              </a:rPr>
              <a:t>    </a:t>
            </a:r>
            <a:r>
              <a:rPr lang="en-US" altLang="zh-CN" sz="1800" dirty="0">
                <a:solidFill>
                  <a:srgbClr val="000066"/>
                </a:solidFill>
                <a:latin typeface="+mn-lt"/>
                <a:ea typeface="幼圆" panose="02010509060101010101" pitchFamily="49" charset="-122"/>
                <a:cs typeface="Arial" panose="020B0604020202020204" pitchFamily="34" charset="0"/>
                <a:sym typeface="+mn-ea"/>
              </a:rPr>
              <a:t>8</a:t>
            </a:r>
            <a:r>
              <a:rPr lang="zh-CN" altLang="en-US" sz="1800" dirty="0">
                <a:solidFill>
                  <a:srgbClr val="000066"/>
                </a:solidFill>
                <a:latin typeface="+mn-lt"/>
                <a:ea typeface="幼圆" panose="02010509060101010101" pitchFamily="49" charset="-122"/>
                <a:cs typeface="Arial" panose="020B0604020202020204" pitchFamily="34" charset="0"/>
                <a:sym typeface="+mn-ea"/>
              </a:rPr>
              <a:t>月初，沪指大幅跳水一度跌至</a:t>
            </a:r>
            <a:r>
              <a:rPr lang="en-US" altLang="zh-CN" sz="1800" dirty="0">
                <a:solidFill>
                  <a:srgbClr val="000066"/>
                </a:solidFill>
                <a:latin typeface="+mn-lt"/>
                <a:ea typeface="幼圆" panose="02010509060101010101" pitchFamily="49" charset="-122"/>
                <a:cs typeface="Arial" panose="020B0604020202020204" pitchFamily="34" charset="0"/>
                <a:sym typeface="+mn-ea"/>
              </a:rPr>
              <a:t>2733.92</a:t>
            </a:r>
            <a:r>
              <a:rPr lang="zh-CN" altLang="en-US" sz="1800" dirty="0">
                <a:solidFill>
                  <a:srgbClr val="000066"/>
                </a:solidFill>
                <a:latin typeface="+mn-lt"/>
                <a:ea typeface="幼圆" panose="02010509060101010101" pitchFamily="49" charset="-122"/>
                <a:cs typeface="Arial" panose="020B0604020202020204" pitchFamily="34" charset="0"/>
                <a:sym typeface="+mn-ea"/>
              </a:rPr>
              <a:t>点后开始企稳回升，最终收于</a:t>
            </a:r>
            <a:r>
              <a:rPr lang="en-US" altLang="zh-CN" sz="1800" dirty="0">
                <a:solidFill>
                  <a:srgbClr val="000066"/>
                </a:solidFill>
                <a:latin typeface="+mn-lt"/>
                <a:ea typeface="幼圆" panose="02010509060101010101" pitchFamily="49" charset="-122"/>
                <a:cs typeface="Arial" panose="020B0604020202020204" pitchFamily="34" charset="0"/>
                <a:sym typeface="+mn-ea"/>
              </a:rPr>
              <a:t>2886.88</a:t>
            </a:r>
            <a:r>
              <a:rPr lang="zh-CN" altLang="en-US" sz="1800" dirty="0">
                <a:solidFill>
                  <a:srgbClr val="000066"/>
                </a:solidFill>
                <a:latin typeface="+mn-lt"/>
                <a:ea typeface="幼圆" panose="02010509060101010101" pitchFamily="49" charset="-122"/>
                <a:cs typeface="Arial" panose="020B0604020202020204" pitchFamily="34" charset="0"/>
                <a:sym typeface="+mn-ea"/>
              </a:rPr>
              <a:t>点，月跌幅</a:t>
            </a:r>
            <a:r>
              <a:rPr lang="en-US" altLang="zh-CN" sz="1800" dirty="0">
                <a:solidFill>
                  <a:srgbClr val="000066"/>
                </a:solidFill>
                <a:latin typeface="+mn-lt"/>
                <a:ea typeface="幼圆" panose="02010509060101010101" pitchFamily="49" charset="-122"/>
                <a:cs typeface="Arial" panose="020B0604020202020204" pitchFamily="34" charset="0"/>
                <a:sym typeface="+mn-ea"/>
              </a:rPr>
              <a:t>1.58%</a:t>
            </a:r>
            <a:r>
              <a:rPr lang="zh-CN" altLang="en-US" sz="1800" dirty="0">
                <a:solidFill>
                  <a:srgbClr val="000066"/>
                </a:solidFill>
                <a:latin typeface="+mn-lt"/>
                <a:ea typeface="幼圆" panose="02010509060101010101" pitchFamily="49" charset="-122"/>
                <a:cs typeface="Arial" panose="020B0604020202020204" pitchFamily="34" charset="0"/>
                <a:sym typeface="+mn-ea"/>
              </a:rPr>
              <a:t>，深成指涨幅</a:t>
            </a:r>
            <a:r>
              <a:rPr lang="en-US" altLang="zh-CN" sz="1800" dirty="0">
                <a:solidFill>
                  <a:srgbClr val="000066"/>
                </a:solidFill>
                <a:latin typeface="+mn-lt"/>
                <a:ea typeface="幼圆" panose="02010509060101010101" pitchFamily="49" charset="-122"/>
                <a:cs typeface="Arial" panose="020B0604020202020204" pitchFamily="34" charset="0"/>
                <a:sym typeface="+mn-ea"/>
              </a:rPr>
              <a:t>0.42%</a:t>
            </a:r>
            <a:r>
              <a:rPr lang="zh-CN" altLang="en-US" sz="1800" dirty="0">
                <a:solidFill>
                  <a:srgbClr val="000066"/>
                </a:solidFill>
                <a:latin typeface="+mn-lt"/>
                <a:ea typeface="幼圆" panose="02010509060101010101" pitchFamily="49" charset="-122"/>
                <a:cs typeface="Arial" panose="020B0604020202020204" pitchFamily="34" charset="0"/>
                <a:sym typeface="+mn-ea"/>
              </a:rPr>
              <a:t>，中小板指涨幅</a:t>
            </a:r>
            <a:r>
              <a:rPr lang="en-US" altLang="zh-CN" sz="1800" dirty="0">
                <a:solidFill>
                  <a:srgbClr val="000066"/>
                </a:solidFill>
                <a:latin typeface="+mn-lt"/>
                <a:ea typeface="幼圆" panose="02010509060101010101" pitchFamily="49" charset="-122"/>
                <a:cs typeface="Arial" panose="020B0604020202020204" pitchFamily="34" charset="0"/>
                <a:sym typeface="+mn-ea"/>
              </a:rPr>
              <a:t>1.53%</a:t>
            </a:r>
            <a:r>
              <a:rPr lang="zh-CN" altLang="en-US" sz="1800" dirty="0">
                <a:solidFill>
                  <a:srgbClr val="000066"/>
                </a:solidFill>
                <a:latin typeface="+mn-lt"/>
                <a:ea typeface="幼圆" panose="02010509060101010101" pitchFamily="49" charset="-122"/>
                <a:cs typeface="Arial" panose="020B0604020202020204" pitchFamily="34" charset="0"/>
                <a:sym typeface="+mn-ea"/>
              </a:rPr>
              <a:t>，创业板指涨幅</a:t>
            </a:r>
            <a:r>
              <a:rPr lang="en-US" altLang="zh-CN" sz="1800" dirty="0">
                <a:solidFill>
                  <a:srgbClr val="000066"/>
                </a:solidFill>
                <a:latin typeface="+mn-lt"/>
                <a:ea typeface="幼圆" panose="02010509060101010101" pitchFamily="49" charset="-122"/>
                <a:cs typeface="Arial" panose="020B0604020202020204" pitchFamily="34" charset="0"/>
                <a:sym typeface="+mn-ea"/>
              </a:rPr>
              <a:t>2.58%</a:t>
            </a:r>
            <a:r>
              <a:rPr lang="zh-CN" altLang="en-US" sz="1800" dirty="0">
                <a:solidFill>
                  <a:srgbClr val="000066"/>
                </a:solidFill>
                <a:latin typeface="+mn-lt"/>
                <a:ea typeface="幼圆" panose="02010509060101010101" pitchFamily="49" charset="-122"/>
                <a:cs typeface="Arial" panose="020B0604020202020204" pitchFamily="34" charset="0"/>
                <a:sym typeface="+mn-ea"/>
              </a:rPr>
              <a:t>。伴随</a:t>
            </a:r>
            <a:r>
              <a:rPr lang="zh-CN" altLang="en-US" sz="1800" dirty="0">
                <a:solidFill>
                  <a:srgbClr val="000066"/>
                </a:solidFill>
                <a:latin typeface="+mn-lt"/>
                <a:ea typeface="幼圆" panose="02010509060101010101" pitchFamily="49" charset="-122"/>
                <a:cs typeface="Arial" panose="020B0604020202020204" pitchFamily="34" charset="0"/>
              </a:rPr>
              <a:t>金融开放</a:t>
            </a:r>
            <a:r>
              <a:rPr lang="en-US" altLang="zh-CN" sz="1800" dirty="0">
                <a:solidFill>
                  <a:srgbClr val="000066"/>
                </a:solidFill>
                <a:latin typeface="+mn-lt"/>
                <a:ea typeface="幼圆" panose="02010509060101010101" pitchFamily="49" charset="-122"/>
                <a:cs typeface="Arial" panose="020B0604020202020204" pitchFamily="34" charset="0"/>
              </a:rPr>
              <a:t>11</a:t>
            </a:r>
            <a:r>
              <a:rPr lang="zh-CN" altLang="en-US" sz="1800" dirty="0">
                <a:solidFill>
                  <a:srgbClr val="000066"/>
                </a:solidFill>
                <a:latin typeface="+mn-lt"/>
                <a:ea typeface="幼圆" panose="02010509060101010101" pitchFamily="49" charset="-122"/>
                <a:cs typeface="Arial" panose="020B0604020202020204" pitchFamily="34" charset="0"/>
              </a:rPr>
              <a:t>条、转融通、分拆上市、</a:t>
            </a:r>
            <a:r>
              <a:rPr lang="en-US" altLang="zh-CN" sz="1800" dirty="0">
                <a:solidFill>
                  <a:srgbClr val="000066"/>
                </a:solidFill>
                <a:latin typeface="+mn-lt"/>
                <a:ea typeface="幼圆" panose="02010509060101010101" pitchFamily="49" charset="-122"/>
                <a:cs typeface="Arial" panose="020B0604020202020204" pitchFamily="34" charset="0"/>
              </a:rPr>
              <a:t>MSCI</a:t>
            </a:r>
            <a:r>
              <a:rPr lang="zh-CN" altLang="en-US" sz="1800" dirty="0">
                <a:solidFill>
                  <a:srgbClr val="000066"/>
                </a:solidFill>
                <a:latin typeface="+mn-lt"/>
                <a:ea typeface="幼圆" panose="02010509060101010101" pitchFamily="49" charset="-122"/>
                <a:cs typeface="Arial" panose="020B0604020202020204" pitchFamily="34" charset="0"/>
              </a:rPr>
              <a:t>权重提升、深圳先行示范区、新版国家医保药品目录发布等多重利好消息的刺激</a:t>
            </a:r>
            <a:r>
              <a:rPr lang="zh-CN" altLang="en-US" sz="1800" dirty="0">
                <a:solidFill>
                  <a:srgbClr val="000066"/>
                </a:solidFill>
                <a:latin typeface="+mn-lt"/>
                <a:ea typeface="幼圆" panose="02010509060101010101" pitchFamily="49" charset="-122"/>
                <a:cs typeface="Arial" panose="020B0604020202020204" pitchFamily="34" charset="0"/>
                <a:sym typeface="+mn-ea"/>
              </a:rPr>
              <a:t>，市场避险情绪有所降低，</a:t>
            </a:r>
            <a:r>
              <a:rPr lang="en-US" altLang="zh-CN" sz="1800" dirty="0">
                <a:solidFill>
                  <a:srgbClr val="000066"/>
                </a:solidFill>
                <a:latin typeface="+mn-lt"/>
                <a:ea typeface="幼圆" panose="02010509060101010101" pitchFamily="49" charset="-122"/>
                <a:cs typeface="Arial" panose="020B0604020202020204" pitchFamily="34" charset="0"/>
                <a:sym typeface="+mn-ea"/>
              </a:rPr>
              <a:t>A</a:t>
            </a:r>
            <a:r>
              <a:rPr lang="zh-CN" altLang="en-US" sz="1800" dirty="0">
                <a:solidFill>
                  <a:srgbClr val="000066"/>
                </a:solidFill>
                <a:latin typeface="+mn-lt"/>
                <a:ea typeface="幼圆" panose="02010509060101010101" pitchFamily="49" charset="-122"/>
                <a:cs typeface="Arial" panose="020B0604020202020204" pitchFamily="34" charset="0"/>
                <a:sym typeface="+mn-ea"/>
              </a:rPr>
              <a:t>股市场出现了一定程度的回升。</a:t>
            </a:r>
            <a:endParaRPr lang="en-US" altLang="zh-CN" sz="1800" dirty="0">
              <a:solidFill>
                <a:srgbClr val="000066"/>
              </a:solidFill>
              <a:latin typeface="+mn-lt"/>
              <a:ea typeface="幼圆" panose="02010509060101010101" pitchFamily="49" charset="-122"/>
              <a:cs typeface="Arial" panose="020B0604020202020204" pitchFamily="34" charset="0"/>
              <a:sym typeface="+mn-ea"/>
            </a:endParaRPr>
          </a:p>
          <a:p>
            <a:pPr algn="just" eaLnBrk="1" latinLnBrk="0" hangingPunct="1">
              <a:lnSpc>
                <a:spcPct val="150000"/>
              </a:lnSpc>
              <a:defRPr/>
            </a:pPr>
            <a:endParaRPr lang="en-US" altLang="zh-CN" sz="1800" dirty="0">
              <a:solidFill>
                <a:srgbClr val="000066"/>
              </a:solidFill>
              <a:latin typeface="+mn-lt"/>
              <a:ea typeface="幼圆" panose="02010509060101010101" pitchFamily="49" charset="-122"/>
              <a:cs typeface="Arial" panose="020B0604020202020204" pitchFamily="34" charset="0"/>
              <a:sym typeface="+mn-ea"/>
            </a:endParaRPr>
          </a:p>
          <a:p>
            <a:pPr algn="just" eaLnBrk="1" latinLnBrk="0" hangingPunct="1">
              <a:lnSpc>
                <a:spcPct val="150000"/>
              </a:lnSpc>
              <a:defRPr/>
            </a:pPr>
            <a:r>
              <a:rPr lang="zh-CN" altLang="en-US" sz="1800" dirty="0">
                <a:solidFill>
                  <a:srgbClr val="000066"/>
                </a:solidFill>
                <a:latin typeface="+mn-lt"/>
                <a:ea typeface="幼圆" panose="02010509060101010101" pitchFamily="49" charset="-122"/>
                <a:cs typeface="Arial" panose="020B0604020202020204" pitchFamily="34" charset="0"/>
                <a:sym typeface="+mn-ea"/>
              </a:rPr>
              <a:t>    进入</a:t>
            </a:r>
            <a:r>
              <a:rPr lang="en-US" altLang="zh-CN" sz="1800" dirty="0">
                <a:solidFill>
                  <a:srgbClr val="000066"/>
                </a:solidFill>
                <a:latin typeface="+mn-lt"/>
                <a:ea typeface="幼圆" panose="02010509060101010101" pitchFamily="49" charset="-122"/>
                <a:cs typeface="Arial" panose="020B0604020202020204" pitchFamily="34" charset="0"/>
                <a:sym typeface="+mn-ea"/>
              </a:rPr>
              <a:t>9</a:t>
            </a:r>
            <a:r>
              <a:rPr lang="zh-CN" altLang="en-US" sz="1800" dirty="0">
                <a:solidFill>
                  <a:srgbClr val="000066"/>
                </a:solidFill>
                <a:latin typeface="+mn-lt"/>
                <a:ea typeface="幼圆" panose="02010509060101010101" pitchFamily="49" charset="-122"/>
                <a:cs typeface="Arial" panose="020B0604020202020204" pitchFamily="34" charset="0"/>
                <a:sym typeface="+mn-ea"/>
              </a:rPr>
              <a:t>月，沪指重新站上</a:t>
            </a:r>
            <a:r>
              <a:rPr lang="en-US" altLang="zh-CN" sz="1800" dirty="0">
                <a:solidFill>
                  <a:srgbClr val="000066"/>
                </a:solidFill>
                <a:latin typeface="+mn-lt"/>
                <a:ea typeface="幼圆" panose="02010509060101010101" pitchFamily="49" charset="-122"/>
                <a:cs typeface="Arial" panose="020B0604020202020204" pitchFamily="34" charset="0"/>
                <a:sym typeface="+mn-ea"/>
              </a:rPr>
              <a:t>3000</a:t>
            </a:r>
            <a:r>
              <a:rPr lang="zh-CN" altLang="en-US" sz="1800" dirty="0">
                <a:solidFill>
                  <a:srgbClr val="000066"/>
                </a:solidFill>
                <a:latin typeface="+mn-lt"/>
                <a:ea typeface="幼圆" panose="02010509060101010101" pitchFamily="49" charset="-122"/>
                <a:cs typeface="Arial" panose="020B0604020202020204" pitchFamily="34" charset="0"/>
                <a:sym typeface="+mn-ea"/>
              </a:rPr>
              <a:t>点整数关口后持续上行，多项利好影响余温持续。</a:t>
            </a:r>
            <a:r>
              <a:rPr lang="en-US" altLang="zh-CN" sz="1800" dirty="0">
                <a:solidFill>
                  <a:srgbClr val="000066"/>
                </a:solidFill>
                <a:latin typeface="+mn-lt"/>
                <a:ea typeface="幼圆" panose="02010509060101010101" pitchFamily="49" charset="-122"/>
                <a:cs typeface="Arial" panose="020B0604020202020204" pitchFamily="34" charset="0"/>
                <a:sym typeface="+mn-ea"/>
              </a:rPr>
              <a:t>9</a:t>
            </a:r>
            <a:r>
              <a:rPr lang="zh-CN" altLang="en-US" sz="1800" dirty="0">
                <a:solidFill>
                  <a:srgbClr val="000066"/>
                </a:solidFill>
                <a:latin typeface="+mn-lt"/>
                <a:ea typeface="幼圆" panose="02010509060101010101" pitchFamily="49" charset="-122"/>
                <a:cs typeface="Arial" panose="020B0604020202020204" pitchFamily="34" charset="0"/>
                <a:sym typeface="+mn-ea"/>
              </a:rPr>
              <a:t>月中美贸易战磋商重启，全球股市再迎普涨，市场情绪修复，</a:t>
            </a:r>
            <a:r>
              <a:rPr lang="en-US" altLang="zh-CN" sz="1800" dirty="0">
                <a:solidFill>
                  <a:srgbClr val="000066"/>
                </a:solidFill>
                <a:latin typeface="+mn-lt"/>
                <a:ea typeface="幼圆" panose="02010509060101010101" pitchFamily="49" charset="-122"/>
                <a:cs typeface="Arial" panose="020B0604020202020204" pitchFamily="34" charset="0"/>
                <a:sym typeface="+mn-ea"/>
              </a:rPr>
              <a:t>9</a:t>
            </a:r>
            <a:r>
              <a:rPr lang="zh-CN" altLang="en-US" sz="1800" dirty="0">
                <a:solidFill>
                  <a:srgbClr val="000066"/>
                </a:solidFill>
                <a:latin typeface="+mn-lt"/>
                <a:ea typeface="幼圆" panose="02010509060101010101" pitchFamily="49" charset="-122"/>
                <a:cs typeface="Arial" panose="020B0604020202020204" pitchFamily="34" charset="0"/>
                <a:sym typeface="+mn-ea"/>
              </a:rPr>
              <a:t>月市场或继续冲高。操作上，伴随</a:t>
            </a:r>
            <a:r>
              <a:rPr lang="en-US" altLang="zh-CN" sz="1800" dirty="0">
                <a:solidFill>
                  <a:srgbClr val="000066"/>
                </a:solidFill>
                <a:latin typeface="+mn-lt"/>
                <a:ea typeface="幼圆" panose="02010509060101010101" pitchFamily="49" charset="-122"/>
                <a:cs typeface="Arial" panose="020B0604020202020204" pitchFamily="34" charset="0"/>
                <a:sym typeface="+mn-ea"/>
              </a:rPr>
              <a:t>8</a:t>
            </a:r>
            <a:r>
              <a:rPr lang="zh-CN" altLang="en-US" sz="1800" dirty="0">
                <a:solidFill>
                  <a:srgbClr val="000066"/>
                </a:solidFill>
                <a:latin typeface="+mn-lt"/>
                <a:ea typeface="幼圆" panose="02010509060101010101" pitchFamily="49" charset="-122"/>
                <a:cs typeface="Arial" panose="020B0604020202020204" pitchFamily="34" charset="0"/>
                <a:sym typeface="+mn-ea"/>
              </a:rPr>
              <a:t>月中报业绩的披露，投资者应密切关注，谨防业绩下滑带来的风险，同时寻求有基本面支撑的底部绩优股进行布局。</a:t>
            </a:r>
            <a:endParaRPr lang="zh-CN" altLang="en-US" sz="1800" dirty="0">
              <a:solidFill>
                <a:srgbClr val="000066"/>
              </a:solidFill>
              <a:latin typeface="+mn-lt"/>
              <a:ea typeface="幼圆" panose="02010509060101010101" pitchFamily="49" charset="-122"/>
              <a:cs typeface="Arial" panose="020B0604020202020204" pitchFamily="34" charset="0"/>
              <a:sym typeface="+mn-ea"/>
            </a:endParaRP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a:solidFill>
                  <a:srgbClr val="000066"/>
                </a:solidFill>
                <a:latin typeface="Times New Roman" panose="02020603050405020304"/>
                <a:ea typeface="幼圆" panose="02010509060101010101" pitchFamily="49" charset="-122"/>
              </a:rPr>
              <a:t>Pre-IPO</a:t>
            </a:r>
            <a:r>
              <a:rPr lang="zh-CN" altLang="en-US" sz="2200" b="1" kern="0">
                <a:solidFill>
                  <a:srgbClr val="000066"/>
                </a:solidFill>
                <a:latin typeface="Times New Roman" panose="02020603050405020304"/>
                <a:ea typeface="幼圆" panose="02010509060101010101" pitchFamily="49" charset="-122"/>
              </a:rPr>
              <a:t>财务顾问及财务投资</a:t>
            </a:r>
            <a:endParaRPr lang="zh-CN" altLang="en-US" sz="2200" kern="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1095" y="1340768"/>
            <a:ext cx="8382000" cy="4461510"/>
          </a:xfrm>
          <a:prstGeom prst="rect">
            <a:avLst/>
          </a:prstGeom>
          <a:noFill/>
          <a:ln w="9525">
            <a:noFill/>
            <a:miter lim="800000"/>
          </a:ln>
        </p:spPr>
        <p:txBody>
          <a:bodyPr>
            <a:spAutoFit/>
          </a:bodyPr>
          <a:lstStyle/>
          <a:p>
            <a:pPr marL="342900" indent="-342900">
              <a:lnSpc>
                <a:spcPct val="150000"/>
              </a:lnSpc>
              <a:spcBef>
                <a:spcPct val="20000"/>
              </a:spcBef>
            </a:pPr>
            <a:r>
              <a:rPr lang="zh-CN" altLang="en-US" sz="2400">
                <a:solidFill>
                  <a:srgbClr val="0058B0"/>
                </a:solidFill>
                <a:latin typeface="Times New Roman" panose="02020603050405020304" pitchFamily="18" charset="0"/>
                <a:ea typeface="幼圆" panose="02010509060101010101" pitchFamily="49" charset="-122"/>
              </a:rPr>
              <a:t>           </a:t>
            </a:r>
            <a:r>
              <a:rPr lang="zh-CN" altLang="en-US">
                <a:solidFill>
                  <a:srgbClr val="0058B0"/>
                </a:solidFill>
                <a:latin typeface="Times New Roman" panose="02020603050405020304" pitchFamily="18" charset="0"/>
                <a:ea typeface="幼圆" panose="02010509060101010101" pitchFamily="49" charset="-122"/>
              </a:rPr>
              <a:t>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endParaRPr lang="zh-CN" altLang="en-US">
              <a:solidFill>
                <a:srgbClr val="0058B0"/>
              </a:solidFill>
              <a:latin typeface="Times New Roman" panose="02020603050405020304" pitchFamily="18" charset="0"/>
              <a:ea typeface="幼圆" panose="02010509060101010101" pitchFamily="49" charset="-122"/>
            </a:endParaRPr>
          </a:p>
          <a:p>
            <a:pPr marL="342900" indent="-342900">
              <a:lnSpc>
                <a:spcPct val="150000"/>
              </a:lnSpc>
              <a:spcBef>
                <a:spcPct val="20000"/>
              </a:spcBef>
            </a:pPr>
            <a:endParaRPr lang="zh-CN" altLang="en-US">
              <a:solidFill>
                <a:srgbClr val="0058B0"/>
              </a:solidFill>
              <a:latin typeface="Times New Roman" panose="02020603050405020304" pitchFamily="18" charset="0"/>
              <a:ea typeface="幼圆" panose="02010509060101010101" pitchFamily="49" charset="-122"/>
            </a:endParaRPr>
          </a:p>
          <a:p>
            <a:pPr marL="342900" indent="-342900">
              <a:lnSpc>
                <a:spcPct val="150000"/>
              </a:lnSpc>
              <a:spcBef>
                <a:spcPct val="20000"/>
              </a:spcBef>
            </a:pPr>
            <a:r>
              <a:rPr lang="zh-CN" altLang="en-US">
                <a:solidFill>
                  <a:srgbClr val="0058B0"/>
                </a:solidFill>
                <a:latin typeface="Times New Roman" panose="02020603050405020304" pitchFamily="18" charset="0"/>
                <a:ea typeface="幼圆" panose="02010509060101010101" pitchFamily="49" charset="-122"/>
              </a:rPr>
              <a:t>             我们的投资团队依托自身专业背景和独特判断，根据行业发展和市场趋势，对目标企业和目标项目，进行各种形式的专业投资。财务投资包括：股权投资、固定收益投资等。</a:t>
            </a:r>
            <a:endParaRPr lang="zh-CN" altLang="en-US">
              <a:solidFill>
                <a:srgbClr val="0058B0"/>
              </a:solidFill>
              <a:latin typeface="Times New Roman" panose="02020603050405020304" pitchFamily="18" charset="0"/>
              <a:ea typeface="幼圆" panose="02010509060101010101" pitchFamily="49" charset="-122"/>
            </a:endParaRP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a:solidFill>
                  <a:srgbClr val="000066"/>
                </a:solidFill>
                <a:latin typeface="Times New Roman" panose="02020603050405020304"/>
                <a:ea typeface="幼圆" panose="02010509060101010101" pitchFamily="49" charset="-122"/>
              </a:rPr>
              <a:t>Post-IPO</a:t>
            </a:r>
            <a:r>
              <a:rPr lang="zh-CN" altLang="en-US" sz="2200" b="1" kern="0">
                <a:solidFill>
                  <a:srgbClr val="000066"/>
                </a:solidFill>
                <a:latin typeface="Times New Roman" panose="02020603050405020304"/>
                <a:ea typeface="幼圆" panose="02010509060101010101" pitchFamily="49" charset="-122"/>
              </a:rPr>
              <a:t>财务顾问及财务投资</a:t>
            </a:r>
            <a:endParaRPr lang="zh-CN" altLang="en-US" sz="2200" kern="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16586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800">
                <a:solidFill>
                  <a:srgbClr val="0058B0"/>
                </a:solidFill>
              </a:rPr>
              <a:t>    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endParaRPr lang="zh-CN" altLang="en-US" sz="1800">
              <a:solidFill>
                <a:srgbClr val="0058B0"/>
              </a:solidFill>
            </a:endParaRPr>
          </a:p>
          <a:p>
            <a:pPr marL="0" indent="0" eaLnBrk="1" hangingPunct="1">
              <a:lnSpc>
                <a:spcPct val="150000"/>
              </a:lnSpc>
              <a:buFontTx/>
              <a:buNone/>
              <a:defRPr/>
            </a:pPr>
            <a:r>
              <a:rPr lang="zh-CN" altLang="en-US" sz="1800">
                <a:solidFill>
                  <a:srgbClr val="0058B0"/>
                </a:solidFill>
              </a:rPr>
              <a:t>    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endParaRPr lang="zh-CN" altLang="en-US" sz="1800">
              <a:solidFill>
                <a:srgbClr val="0058B0"/>
              </a:solidFill>
            </a:endParaRPr>
          </a:p>
          <a:p>
            <a:pPr marL="0" indent="0" eaLnBrk="1" hangingPunct="1">
              <a:lnSpc>
                <a:spcPct val="150000"/>
              </a:lnSpc>
              <a:buFontTx/>
              <a:buNone/>
              <a:defRPr/>
            </a:pPr>
            <a:r>
              <a:rPr lang="zh-CN" altLang="en-US" sz="1800">
                <a:solidFill>
                  <a:srgbClr val="0058B0"/>
                </a:solidFill>
              </a:rPr>
              <a:t>    我们的投资团队依托自身专业背景和独特判断，根据市值管理的各项需求，设计投资结构，进行各种形式的市值管理投资。包括：并购投资、再融资投资、战略投资、固定收益投资等。</a:t>
            </a:r>
            <a:endParaRPr lang="zh-CN" altLang="en-US" sz="1800">
              <a:solidFill>
                <a:srgbClr val="0058B0"/>
              </a:solidFill>
            </a:endParaRPr>
          </a:p>
          <a:p>
            <a:pPr marL="0" indent="0" eaLnBrk="1" hangingPunct="1">
              <a:buFontTx/>
              <a:buNone/>
              <a:defRPr/>
            </a:pPr>
            <a:endParaRPr lang="zh-CN" altLang="en-US" kern="0"/>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noFill/>
            <a:miter lim="800000"/>
          </a:ln>
        </p:spPr>
        <p:txBody>
          <a:bodyPr vert="horz" wrap="square" lIns="91440" tIns="45720" rIns="91440" bIns="45720" numCol="1" anchor="t" anchorCtr="0" compatLnSpc="1"/>
          <a:lstStyle/>
          <a:p>
            <a:r>
              <a:rPr kumimoji="1" lang="zh-CN" altLang="en-US" sz="2400">
                <a:solidFill>
                  <a:srgbClr val="000066"/>
                </a:solidFill>
                <a:latin typeface="Arial" panose="020B0604020202020204" pitchFamily="34" charset="0"/>
              </a:rPr>
              <a:t>联系我们</a:t>
            </a:r>
            <a:endParaRPr kumimoji="1" lang="zh-CN" altLang="en-US" sz="2400">
              <a:solidFill>
                <a:srgbClr val="000066"/>
              </a:solidFill>
              <a:latin typeface="Arial" panose="020B0604020202020204" pitchFamily="34" charset="0"/>
            </a:endParaRPr>
          </a:p>
        </p:txBody>
      </p:sp>
      <p:sp>
        <p:nvSpPr>
          <p:cNvPr id="37891" name="矩形 2"/>
          <p:cNvSpPr>
            <a:spLocks noChangeArrowheads="1"/>
          </p:cNvSpPr>
          <p:nvPr/>
        </p:nvSpPr>
        <p:spPr bwMode="auto">
          <a:xfrm>
            <a:off x="1390967" y="1484784"/>
            <a:ext cx="6362065" cy="3122714"/>
          </a:xfrm>
          <a:prstGeom prst="rect">
            <a:avLst/>
          </a:prstGeom>
          <a:noFill/>
          <a:ln w="9525">
            <a:noFill/>
            <a:miter lim="800000"/>
          </a:ln>
        </p:spPr>
        <p:txBody>
          <a:bodyPr wrap="square">
            <a:spAutoFit/>
          </a:bodyPr>
          <a:lstStyle/>
          <a:p>
            <a:pPr>
              <a:lnSpc>
                <a:spcPct val="150000"/>
              </a:lnSpc>
            </a:pPr>
            <a:r>
              <a:rPr lang="zh-CN" altLang="en-US" sz="2400" b="1">
                <a:latin typeface="黑体" panose="02010609060101010101" pitchFamily="49" charset="-122"/>
                <a:ea typeface="黑体" panose="02010609060101010101" pitchFamily="49" charset="-122"/>
              </a:rPr>
              <a:t>联系我们</a:t>
            </a:r>
            <a:endParaRPr lang="en-US" altLang="zh-CN" sz="2400" b="1">
              <a:latin typeface="黑体" panose="02010609060101010101" pitchFamily="49" charset="-122"/>
              <a:ea typeface="黑体" panose="02010609060101010101" pitchFamily="49" charset="-122"/>
            </a:endParaRPr>
          </a:p>
          <a:p>
            <a:pPr>
              <a:lnSpc>
                <a:spcPct val="150000"/>
              </a:lnSpc>
            </a:pPr>
            <a:r>
              <a:rPr lang="zh-CN" altLang="en-US" b="1">
                <a:latin typeface="黑体" panose="02010609060101010101" pitchFamily="49" charset="-122"/>
                <a:ea typeface="黑体" panose="02010609060101010101" pitchFamily="49" charset="-122"/>
              </a:rPr>
              <a:t>    公司地址：上海市东湖路</a:t>
            </a:r>
            <a:r>
              <a:rPr lang="en-US" altLang="zh-CN" b="1">
                <a:latin typeface="黑体" panose="02010609060101010101" pitchFamily="49" charset="-122"/>
                <a:ea typeface="黑体" panose="02010609060101010101" pitchFamily="49" charset="-122"/>
              </a:rPr>
              <a:t>70</a:t>
            </a:r>
            <a:r>
              <a:rPr lang="zh-CN" altLang="en-US" b="1">
                <a:latin typeface="黑体" panose="02010609060101010101" pitchFamily="49" charset="-122"/>
                <a:ea typeface="黑体" panose="02010609060101010101" pitchFamily="49" charset="-122"/>
              </a:rPr>
              <a:t>号东湖宾馆</a:t>
            </a:r>
            <a:r>
              <a:rPr lang="en-US" altLang="zh-CN" b="1">
                <a:latin typeface="黑体" panose="02010609060101010101" pitchFamily="49" charset="-122"/>
                <a:ea typeface="黑体" panose="02010609060101010101" pitchFamily="49" charset="-122"/>
              </a:rPr>
              <a:t>3</a:t>
            </a:r>
            <a:r>
              <a:rPr lang="zh-CN" altLang="en-US" b="1">
                <a:latin typeface="黑体" panose="02010609060101010101" pitchFamily="49" charset="-122"/>
                <a:ea typeface="黑体" panose="02010609060101010101" pitchFamily="49" charset="-122"/>
              </a:rPr>
              <a:t>号楼</a:t>
            </a:r>
            <a:r>
              <a:rPr lang="en-US" altLang="zh-CN" b="1">
                <a:latin typeface="黑体" panose="02010609060101010101" pitchFamily="49" charset="-122"/>
                <a:ea typeface="黑体" panose="02010609060101010101" pitchFamily="49" charset="-122"/>
              </a:rPr>
              <a:t>3</a:t>
            </a:r>
            <a:r>
              <a:rPr lang="zh-CN" altLang="en-US" sz="2400" b="1">
                <a:latin typeface="黑体" panose="02010609060101010101" pitchFamily="49" charset="-122"/>
                <a:ea typeface="黑体" panose="02010609060101010101" pitchFamily="49" charset="-122"/>
              </a:rPr>
              <a:t>楼</a:t>
            </a:r>
            <a:endParaRPr lang="zh-CN" altLang="en-US" sz="2400" b="1">
              <a:latin typeface="黑体" panose="02010609060101010101" pitchFamily="49" charset="-122"/>
              <a:ea typeface="黑体" panose="02010609060101010101" pitchFamily="49" charset="-122"/>
            </a:endParaRPr>
          </a:p>
          <a:p>
            <a:pPr>
              <a:lnSpc>
                <a:spcPct val="150000"/>
              </a:lnSpc>
            </a:pPr>
            <a:r>
              <a:rPr lang="zh-CN" altLang="en-US" b="1">
                <a:latin typeface="黑体" panose="02010609060101010101" pitchFamily="49" charset="-122"/>
                <a:ea typeface="黑体" panose="02010609060101010101" pitchFamily="49" charset="-122"/>
              </a:rPr>
              <a:t>    公司电话：</a:t>
            </a:r>
            <a:r>
              <a:rPr lang="en-US" altLang="zh-CN" b="1">
                <a:latin typeface="黑体" panose="02010609060101010101" pitchFamily="49" charset="-122"/>
                <a:ea typeface="黑体" panose="02010609060101010101" pitchFamily="49" charset="-122"/>
              </a:rPr>
              <a:t>8621</a:t>
            </a:r>
            <a:r>
              <a:rPr lang="en-US" altLang="zh-CN" b="1">
                <a:latin typeface="Times New Roman" panose="02020603050405020304" pitchFamily="18" charset="0"/>
                <a:ea typeface="黑体" panose="02010609060101010101" pitchFamily="49" charset="-122"/>
                <a:cs typeface="Times New Roman" panose="02020603050405020304" pitchFamily="18" charset="0"/>
              </a:rPr>
              <a:t>-</a:t>
            </a:r>
            <a:r>
              <a:rPr lang="en-US" altLang="zh-CN" b="1">
                <a:latin typeface="黑体" panose="02010609060101010101" pitchFamily="49" charset="-122"/>
                <a:ea typeface="黑体" panose="02010609060101010101" pitchFamily="49" charset="-122"/>
              </a:rPr>
              <a:t>54668032</a:t>
            </a:r>
            <a:r>
              <a:rPr lang="en-US" altLang="zh-CN" b="1">
                <a:latin typeface="Times New Roman" panose="02020603050405020304" pitchFamily="18" charset="0"/>
                <a:ea typeface="黑体" panose="02010609060101010101" pitchFamily="49" charset="-122"/>
                <a:cs typeface="Times New Roman" panose="02020603050405020304" pitchFamily="18" charset="0"/>
              </a:rPr>
              <a:t>-</a:t>
            </a:r>
            <a:r>
              <a:rPr lang="en-US" altLang="zh-CN" b="1">
                <a:latin typeface="黑体" panose="02010609060101010101" pitchFamily="49" charset="-122"/>
                <a:ea typeface="黑体" panose="02010609060101010101" pitchFamily="49" charset="-122"/>
              </a:rPr>
              <a:t>602</a:t>
            </a:r>
            <a:endParaRPr lang="en-US" altLang="zh-CN" b="1">
              <a:latin typeface="黑体" panose="02010609060101010101" pitchFamily="49" charset="-122"/>
              <a:ea typeface="黑体" panose="02010609060101010101" pitchFamily="49" charset="-122"/>
            </a:endParaRPr>
          </a:p>
          <a:p>
            <a:pPr>
              <a:lnSpc>
                <a:spcPct val="150000"/>
              </a:lnSpc>
            </a:pPr>
            <a:r>
              <a:rPr lang="zh-CN" altLang="en-US" b="1">
                <a:latin typeface="黑体" panose="02010609060101010101" pitchFamily="49" charset="-122"/>
                <a:ea typeface="黑体" panose="02010609060101010101" pitchFamily="49" charset="-122"/>
              </a:rPr>
              <a:t>    公司电话：</a:t>
            </a:r>
            <a:r>
              <a:rPr lang="en-US" altLang="zh-CN" b="1">
                <a:latin typeface="黑体" panose="02010609060101010101" pitchFamily="49" charset="-122"/>
                <a:ea typeface="黑体" panose="02010609060101010101" pitchFamily="49" charset="-122"/>
              </a:rPr>
              <a:t>8621</a:t>
            </a:r>
            <a:r>
              <a:rPr lang="en-US" altLang="zh-CN" b="1">
                <a:latin typeface="Times New Roman" panose="02020603050405020304" pitchFamily="18" charset="0"/>
                <a:ea typeface="黑体" panose="02010609060101010101" pitchFamily="49" charset="-122"/>
                <a:cs typeface="Times New Roman" panose="02020603050405020304" pitchFamily="18" charset="0"/>
              </a:rPr>
              <a:t>-</a:t>
            </a:r>
            <a:r>
              <a:rPr lang="en-US" altLang="zh-CN" b="1">
                <a:latin typeface="黑体" panose="02010609060101010101" pitchFamily="49" charset="-122"/>
                <a:ea typeface="黑体" panose="02010609060101010101" pitchFamily="49" charset="-122"/>
              </a:rPr>
              <a:t>54669508</a:t>
            </a:r>
            <a:endParaRPr lang="en-US" altLang="zh-CN" b="1">
              <a:latin typeface="黑体" panose="02010609060101010101" pitchFamily="49" charset="-122"/>
              <a:ea typeface="黑体" panose="02010609060101010101" pitchFamily="49" charset="-122"/>
            </a:endParaRPr>
          </a:p>
          <a:p>
            <a:pPr>
              <a:lnSpc>
                <a:spcPct val="150000"/>
              </a:lnSpc>
            </a:pPr>
            <a:r>
              <a:rPr lang="zh-CN" altLang="en-US" b="1">
                <a:latin typeface="黑体" panose="02010609060101010101" pitchFamily="49" charset="-122"/>
                <a:ea typeface="黑体" panose="02010609060101010101" pitchFamily="49" charset="-122"/>
              </a:rPr>
              <a:t>    网址：</a:t>
            </a:r>
            <a:r>
              <a:rPr lang="en-US" altLang="zh-CN" b="1">
                <a:latin typeface="黑体" panose="02010609060101010101" pitchFamily="49" charset="-122"/>
                <a:ea typeface="黑体" panose="02010609060101010101" pitchFamily="49" charset="-122"/>
              </a:rPr>
              <a:t>http://www.rongke.com</a:t>
            </a:r>
            <a:endParaRPr lang="en-US" altLang="zh-CN" b="1">
              <a:latin typeface="黑体" panose="02010609060101010101" pitchFamily="49" charset="-122"/>
              <a:ea typeface="黑体" panose="02010609060101010101" pitchFamily="49" charset="-122"/>
            </a:endParaRPr>
          </a:p>
          <a:p>
            <a:pPr>
              <a:lnSpc>
                <a:spcPct val="150000"/>
              </a:lnSpc>
            </a:pPr>
            <a:endParaRPr lang="en-US" altLang="zh-CN" sz="1400" b="1">
              <a:solidFill>
                <a:srgbClr val="000066"/>
              </a:solidFill>
              <a:latin typeface="幼圆" panose="02010509060101010101" pitchFamily="49" charset="-122"/>
              <a:ea typeface="幼圆" panose="02010509060101010101" pitchFamily="49" charset="-122"/>
            </a:endParaRPr>
          </a:p>
          <a:p>
            <a:pPr>
              <a:lnSpc>
                <a:spcPct val="150000"/>
              </a:lnSpc>
            </a:pPr>
            <a:endParaRPr lang="zh-CN" altLang="zh-CN" sz="1100" b="1">
              <a:solidFill>
                <a:srgbClr val="000066"/>
              </a:solidFill>
              <a:latin typeface="幼圆" panose="02010509060101010101" pitchFamily="49" charset="-122"/>
              <a:ea typeface="幼圆" panose="02010509060101010101" pitchFamily="49" charset="-122"/>
            </a:endParaRPr>
          </a:p>
        </p:txBody>
      </p:sp>
      <p:grpSp>
        <p:nvGrpSpPr>
          <p:cNvPr id="5" name="组合 4"/>
          <p:cNvGrpSpPr/>
          <p:nvPr/>
        </p:nvGrpSpPr>
        <p:grpSpPr>
          <a:xfrm>
            <a:off x="2195736" y="4221088"/>
            <a:ext cx="3528392" cy="1224136"/>
            <a:chOff x="1763688" y="4293096"/>
            <a:chExt cx="3528392" cy="1224136"/>
          </a:xfrm>
        </p:grpSpPr>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63688" y="4293096"/>
              <a:ext cx="1224136" cy="1224136"/>
            </a:xfrm>
            <a:prstGeom prst="rect">
              <a:avLst/>
            </a:prstGeom>
            <a:ln>
              <a:noFill/>
            </a:ln>
          </p:spPr>
        </p:pic>
        <p:sp>
          <p:nvSpPr>
            <p:cNvPr id="4" name="文本框 3"/>
            <p:cNvSpPr txBox="1"/>
            <p:nvPr/>
          </p:nvSpPr>
          <p:spPr>
            <a:xfrm>
              <a:off x="2123728" y="4607498"/>
              <a:ext cx="3168352" cy="461665"/>
            </a:xfrm>
            <a:prstGeom prst="rect">
              <a:avLst/>
            </a:prstGeom>
            <a:noFill/>
            <a:ln>
              <a:noFill/>
            </a:ln>
          </p:spPr>
          <p:txBody>
            <a:bodyPr wrap="square" rtlCol="0">
              <a:spAutoFit/>
            </a:bodyPr>
            <a:lstStyle/>
            <a:p>
              <a:pPr algn="ctr"/>
              <a:r>
                <a:rPr lang="zh-CN" altLang="en-US" sz="1200" b="1">
                  <a:latin typeface="黑体" panose="02010609060101010101" pitchFamily="49" charset="-122"/>
                  <a:ea typeface="黑体" panose="02010609060101010101" pitchFamily="49" charset="-122"/>
                </a:rPr>
                <a:t>融客市值管理公众号</a:t>
              </a:r>
              <a:endParaRPr lang="en-US" altLang="zh-CN" sz="1200" b="1">
                <a:latin typeface="黑体" panose="02010609060101010101" pitchFamily="49" charset="-122"/>
                <a:ea typeface="黑体" panose="02010609060101010101" pitchFamily="49" charset="-122"/>
              </a:endParaRPr>
            </a:p>
            <a:p>
              <a:pPr algn="ctr"/>
              <a:r>
                <a:rPr lang="en-US" altLang="zh-CN" sz="1200" b="1" err="1">
                  <a:latin typeface="Times New Roman" panose="02020603050405020304" pitchFamily="18" charset="0"/>
                  <a:ea typeface="黑体" panose="02010609060101010101" pitchFamily="49" charset="-122"/>
                  <a:cs typeface="Times New Roman" panose="02020603050405020304" pitchFamily="18" charset="0"/>
                </a:rPr>
                <a:t>rongkechina</a:t>
              </a:r>
              <a:endParaRPr lang="zh-CN" altLang="en-US" sz="1200" b="1">
                <a:latin typeface="Times New Roman" panose="02020603050405020304" pitchFamily="18" charset="0"/>
                <a:ea typeface="黑体" panose="02010609060101010101" pitchFamily="49" charset="-122"/>
                <a:cs typeface="Times New Roman" panose="02020603050405020304" pitchFamily="18" charset="0"/>
              </a:endParaRPr>
            </a:p>
          </p:txBody>
        </p:sp>
      </p:grpSp>
      <p:sp>
        <p:nvSpPr>
          <p:cNvPr id="12" name="文本框 11"/>
          <p:cNvSpPr txBox="1"/>
          <p:nvPr/>
        </p:nvSpPr>
        <p:spPr>
          <a:xfrm rot="16200000">
            <a:off x="-642941" y="4192449"/>
            <a:ext cx="2600392" cy="307777"/>
          </a:xfrm>
          <a:prstGeom prst="rect">
            <a:avLst/>
          </a:prstGeom>
          <a:noFill/>
          <a:ln>
            <a:noFill/>
          </a:ln>
        </p:spPr>
        <p:txBody>
          <a:bodyPr wrap="none" rtlCol="0">
            <a:spAutoFit/>
          </a:bodyPr>
          <a:lstStyle/>
          <a:p>
            <a:r>
              <a:rPr lang="zh-CN" altLang="en-US" sz="1400">
                <a:solidFill>
                  <a:schemeClr val="tx2">
                    <a:lumMod val="75000"/>
                  </a:schemeClr>
                </a:solidFill>
              </a:rPr>
              <a:t>融客市值管理</a:t>
            </a:r>
            <a:r>
              <a:rPr lang="en-US" altLang="zh-CN" sz="1400">
                <a:solidFill>
                  <a:schemeClr val="tx2">
                    <a:lumMod val="75000"/>
                  </a:schemeClr>
                </a:solidFill>
              </a:rPr>
              <a:t>RONGKECHINA</a:t>
            </a:r>
            <a:endParaRPr lang="zh-CN" altLang="en-US" sz="1400">
              <a:solidFill>
                <a:schemeClr val="tx2">
                  <a:lumMod val="75000"/>
                </a:schemeClr>
              </a:solidFill>
            </a:endParaRPr>
          </a:p>
        </p:txBody>
      </p:sp>
      <p:cxnSp>
        <p:nvCxnSpPr>
          <p:cNvPr id="14" name="直接连接符 13"/>
          <p:cNvCxnSpPr/>
          <p:nvPr/>
        </p:nvCxnSpPr>
        <p:spPr bwMode="auto">
          <a:xfrm>
            <a:off x="811144"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auto">
          <a:xfrm>
            <a:off x="834043"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bwMode="auto">
          <a:xfrm>
            <a:off x="2195736" y="1945818"/>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3" name="文本框 2"/>
          <p:cNvSpPr txBox="1"/>
          <p:nvPr/>
        </p:nvSpPr>
        <p:spPr>
          <a:xfrm>
            <a:off x="2339752" y="2069799"/>
            <a:ext cx="720080" cy="400110"/>
          </a:xfrm>
          <a:prstGeom prst="rect">
            <a:avLst/>
          </a:prstGeom>
          <a:noFill/>
        </p:spPr>
        <p:txBody>
          <a:bodyPr wrap="square" rtlCol="0">
            <a:spAutoFit/>
          </a:bodyPr>
          <a:lstStyle/>
          <a:p>
            <a:r>
              <a:rPr lang="zh-CN" altLang="en-US" b="1">
                <a:solidFill>
                  <a:schemeClr val="bg1"/>
                </a:solidFill>
                <a:latin typeface="+mn-ea"/>
                <a:ea typeface="+mn-ea"/>
              </a:rPr>
              <a:t>宏观</a:t>
            </a:r>
            <a:endParaRPr lang="zh-CN" altLang="en-US" b="1">
              <a:solidFill>
                <a:schemeClr val="bg1"/>
              </a:solidFill>
              <a:latin typeface="+mn-ea"/>
              <a:ea typeface="+mn-ea"/>
            </a:endParaRPr>
          </a:p>
        </p:txBody>
      </p:sp>
      <p:sp>
        <p:nvSpPr>
          <p:cNvPr id="6" name="椭圆 5"/>
          <p:cNvSpPr/>
          <p:nvPr/>
        </p:nvSpPr>
        <p:spPr bwMode="auto">
          <a:xfrm>
            <a:off x="2195736" y="3004506"/>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7" name="文本框 6"/>
          <p:cNvSpPr txBox="1"/>
          <p:nvPr/>
        </p:nvSpPr>
        <p:spPr>
          <a:xfrm>
            <a:off x="2339752" y="3128487"/>
            <a:ext cx="720080" cy="400110"/>
          </a:xfrm>
          <a:prstGeom prst="rect">
            <a:avLst/>
          </a:prstGeom>
          <a:noFill/>
        </p:spPr>
        <p:txBody>
          <a:bodyPr wrap="square" rtlCol="0">
            <a:spAutoFit/>
          </a:bodyPr>
          <a:lstStyle/>
          <a:p>
            <a:r>
              <a:rPr lang="zh-CN" altLang="en-US" b="1">
                <a:solidFill>
                  <a:schemeClr val="bg1"/>
                </a:solidFill>
                <a:latin typeface="+mn-ea"/>
                <a:ea typeface="+mn-ea"/>
              </a:rPr>
              <a:t>市场</a:t>
            </a:r>
            <a:endParaRPr lang="zh-CN" altLang="en-US" b="1">
              <a:solidFill>
                <a:schemeClr val="bg1"/>
              </a:solidFill>
              <a:latin typeface="+mn-ea"/>
              <a:ea typeface="+mn-ea"/>
            </a:endParaRPr>
          </a:p>
        </p:txBody>
      </p:sp>
      <p:sp>
        <p:nvSpPr>
          <p:cNvPr id="8" name="椭圆 7"/>
          <p:cNvSpPr/>
          <p:nvPr/>
        </p:nvSpPr>
        <p:spPr bwMode="auto">
          <a:xfrm>
            <a:off x="2195736" y="4005064"/>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9" name="文本框 8"/>
          <p:cNvSpPr txBox="1"/>
          <p:nvPr/>
        </p:nvSpPr>
        <p:spPr>
          <a:xfrm>
            <a:off x="2339752" y="4115952"/>
            <a:ext cx="720080" cy="400110"/>
          </a:xfrm>
          <a:prstGeom prst="rect">
            <a:avLst/>
          </a:prstGeom>
          <a:noFill/>
        </p:spPr>
        <p:txBody>
          <a:bodyPr wrap="square" rtlCol="0">
            <a:spAutoFit/>
          </a:bodyPr>
          <a:lstStyle/>
          <a:p>
            <a:r>
              <a:rPr lang="zh-CN" altLang="en-US" b="1">
                <a:solidFill>
                  <a:schemeClr val="bg1"/>
                </a:solidFill>
                <a:latin typeface="+mn-ea"/>
                <a:ea typeface="+mn-ea"/>
              </a:rPr>
              <a:t>展望</a:t>
            </a:r>
            <a:endParaRPr lang="zh-CN" altLang="en-US" b="1">
              <a:solidFill>
                <a:schemeClr val="bg1"/>
              </a:solidFill>
              <a:latin typeface="+mn-ea"/>
              <a:ea typeface="+mn-ea"/>
            </a:endParaRPr>
          </a:p>
        </p:txBody>
      </p:sp>
      <p:sp>
        <p:nvSpPr>
          <p:cNvPr id="11" name="文本框 10"/>
          <p:cNvSpPr txBox="1"/>
          <p:nvPr/>
        </p:nvSpPr>
        <p:spPr>
          <a:xfrm>
            <a:off x="2346092" y="5144685"/>
            <a:ext cx="720080" cy="400110"/>
          </a:xfrm>
          <a:prstGeom prst="rect">
            <a:avLst/>
          </a:prstGeom>
          <a:noFill/>
        </p:spPr>
        <p:txBody>
          <a:bodyPr wrap="square" rtlCol="0">
            <a:spAutoFit/>
          </a:bodyPr>
          <a:lstStyle/>
          <a:p>
            <a:r>
              <a:rPr lang="zh-CN" altLang="en-US" b="1">
                <a:solidFill>
                  <a:schemeClr val="bg1"/>
                </a:solidFill>
                <a:latin typeface="+mn-ea"/>
                <a:ea typeface="+mn-ea"/>
              </a:rPr>
              <a:t>业务</a:t>
            </a:r>
            <a:endParaRPr lang="zh-CN" altLang="en-US" b="1">
              <a:solidFill>
                <a:schemeClr val="bg1"/>
              </a:solidFill>
              <a:latin typeface="+mn-ea"/>
              <a:ea typeface="+mn-ea"/>
            </a:endParaRPr>
          </a:p>
        </p:txBody>
      </p:sp>
      <p:sp>
        <p:nvSpPr>
          <p:cNvPr id="5" name="文本框 4"/>
          <p:cNvSpPr txBox="1"/>
          <p:nvPr/>
        </p:nvSpPr>
        <p:spPr>
          <a:xfrm>
            <a:off x="3370916" y="2089834"/>
            <a:ext cx="4153411" cy="400110"/>
          </a:xfrm>
          <a:prstGeom prst="rect">
            <a:avLst/>
          </a:prstGeom>
          <a:noFill/>
        </p:spPr>
        <p:txBody>
          <a:bodyPr wrap="square" rtlCol="0">
            <a:spAutoFit/>
          </a:bodyPr>
          <a:lstStyle/>
          <a:p>
            <a:r>
              <a:rPr lang="zh-CN" altLang="en-US" b="1" dirty="0">
                <a:solidFill>
                  <a:srgbClr val="000066"/>
                </a:solidFill>
                <a:latin typeface="+mn-ea"/>
                <a:ea typeface="+mn-ea"/>
              </a:rPr>
              <a:t>供需略有扩张，经济增长趋稳</a:t>
            </a:r>
            <a:endParaRPr lang="zh-CN" altLang="en-US" b="1" dirty="0">
              <a:solidFill>
                <a:srgbClr val="000066"/>
              </a:solidFill>
              <a:latin typeface="+mn-ea"/>
              <a:ea typeface="+mn-ea"/>
            </a:endParaRPr>
          </a:p>
        </p:txBody>
      </p:sp>
      <p:sp>
        <p:nvSpPr>
          <p:cNvPr id="14" name="文本框 13"/>
          <p:cNvSpPr txBox="1"/>
          <p:nvPr/>
        </p:nvSpPr>
        <p:spPr>
          <a:xfrm>
            <a:off x="3383194" y="3128487"/>
            <a:ext cx="3709086" cy="400110"/>
          </a:xfrm>
          <a:prstGeom prst="rect">
            <a:avLst/>
          </a:prstGeom>
          <a:noFill/>
        </p:spPr>
        <p:txBody>
          <a:bodyPr wrap="square" rtlCol="0">
            <a:spAutoFit/>
          </a:bodyPr>
          <a:lstStyle/>
          <a:p>
            <a:r>
              <a:rPr lang="zh-CN" altLang="en-US" b="1" dirty="0">
                <a:solidFill>
                  <a:srgbClr val="000066"/>
                </a:solidFill>
                <a:latin typeface="+mn-ea"/>
                <a:ea typeface="+mn-ea"/>
              </a:rPr>
              <a:t>多重利好下</a:t>
            </a:r>
            <a:r>
              <a:rPr lang="en-US" altLang="zh-CN" b="1" dirty="0">
                <a:solidFill>
                  <a:srgbClr val="000066"/>
                </a:solidFill>
                <a:latin typeface="+mn-ea"/>
                <a:ea typeface="+mn-ea"/>
              </a:rPr>
              <a:t>A</a:t>
            </a:r>
            <a:r>
              <a:rPr lang="zh-CN" altLang="en-US" b="1" dirty="0">
                <a:solidFill>
                  <a:srgbClr val="000066"/>
                </a:solidFill>
                <a:latin typeface="+mn-ea"/>
                <a:ea typeface="+mn-ea"/>
              </a:rPr>
              <a:t>股市值逐步回升</a:t>
            </a:r>
            <a:endParaRPr lang="zh-CN" altLang="en-US" b="1" dirty="0">
              <a:solidFill>
                <a:srgbClr val="000066"/>
              </a:solidFill>
              <a:latin typeface="+mn-ea"/>
              <a:ea typeface="+mn-ea"/>
            </a:endParaRPr>
          </a:p>
        </p:txBody>
      </p:sp>
      <p:sp>
        <p:nvSpPr>
          <p:cNvPr id="15" name="文本框 14"/>
          <p:cNvSpPr txBox="1"/>
          <p:nvPr/>
        </p:nvSpPr>
        <p:spPr>
          <a:xfrm>
            <a:off x="3347864" y="4149080"/>
            <a:ext cx="5040560" cy="400110"/>
          </a:xfrm>
          <a:prstGeom prst="rect">
            <a:avLst/>
          </a:prstGeom>
          <a:noFill/>
        </p:spPr>
        <p:txBody>
          <a:bodyPr wrap="square" rtlCol="0">
            <a:spAutoFit/>
          </a:bodyPr>
          <a:lstStyle/>
          <a:p>
            <a:r>
              <a:rPr lang="zh-CN" altLang="en-US" b="1" dirty="0">
                <a:solidFill>
                  <a:srgbClr val="000066"/>
                </a:solidFill>
                <a:latin typeface="幼圆" panose="02010509060101010101" pitchFamily="49" charset="-122"/>
                <a:ea typeface="幼圆" panose="02010509060101010101" pitchFamily="49" charset="-122"/>
                <a:sym typeface="+mn-ea"/>
              </a:rPr>
              <a:t>外部利好余温延续，投资者避险情绪回落</a:t>
            </a:r>
            <a:endParaRPr lang="zh-CN" altLang="en-US" b="1" dirty="0">
              <a:solidFill>
                <a:srgbClr val="000066"/>
              </a:solidFill>
              <a:latin typeface="幼圆" panose="02010509060101010101" pitchFamily="49" charset="-122"/>
              <a:ea typeface="幼圆" panose="02010509060101010101" pitchFamily="49" charset="-122"/>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dirty="0">
                <a:solidFill>
                  <a:srgbClr val="000066"/>
                </a:solidFill>
                <a:latin typeface="Arial" panose="020B0604020202020204" pitchFamily="34" charset="0"/>
              </a:rPr>
              <a:t>PMI</a:t>
            </a:r>
            <a:endParaRPr kumimoji="1" lang="zh-CN" altLang="en-US" sz="2400" dirty="0">
              <a:solidFill>
                <a:srgbClr val="000066"/>
              </a:solidFill>
              <a:latin typeface="Arial" panose="020B0604020202020204" pitchFamily="34" charset="0"/>
            </a:endParaRPr>
          </a:p>
        </p:txBody>
      </p:sp>
      <p:sp>
        <p:nvSpPr>
          <p:cNvPr id="4" name="文本框 3"/>
          <p:cNvSpPr txBox="1"/>
          <p:nvPr/>
        </p:nvSpPr>
        <p:spPr>
          <a:xfrm>
            <a:off x="934085" y="5518150"/>
            <a:ext cx="2078990" cy="706755"/>
          </a:xfrm>
          <a:prstGeom prst="rect">
            <a:avLst/>
          </a:prstGeom>
          <a:noFill/>
        </p:spPr>
        <p:txBody>
          <a:bodyPr wrap="square" rtlCol="0">
            <a:spAutoFit/>
          </a:bodyPr>
          <a:lstStyle/>
          <a:p>
            <a:r>
              <a:rPr lang="en-US" altLang="zh-CN" sz="1600" b="1" dirty="0">
                <a:solidFill>
                  <a:srgbClr val="000066"/>
                </a:solidFill>
                <a:latin typeface="+mn-ea"/>
                <a:ea typeface="+mn-ea"/>
              </a:rPr>
              <a:t>8</a:t>
            </a:r>
            <a:r>
              <a:rPr lang="zh-CN" altLang="en-US" sz="1600" b="1" dirty="0">
                <a:solidFill>
                  <a:srgbClr val="000066"/>
                </a:solidFill>
                <a:latin typeface="+mn-ea"/>
                <a:ea typeface="+mn-ea"/>
              </a:rPr>
              <a:t>月中国制造业</a:t>
            </a:r>
            <a:r>
              <a:rPr lang="en-US" altLang="zh-CN" sz="1600" b="1" dirty="0">
                <a:solidFill>
                  <a:srgbClr val="000066"/>
                </a:solidFill>
                <a:latin typeface="+mn-ea"/>
                <a:ea typeface="+mn-ea"/>
              </a:rPr>
              <a:t>PMI</a:t>
            </a:r>
            <a:r>
              <a:rPr lang="zh-CN" altLang="en-US" sz="1600" b="1" dirty="0">
                <a:solidFill>
                  <a:srgbClr val="000066"/>
                </a:solidFill>
                <a:latin typeface="+mn-ea"/>
                <a:ea typeface="+mn-ea"/>
              </a:rPr>
              <a:t>为</a:t>
            </a:r>
            <a:r>
              <a:rPr lang="en-US" altLang="zh-CN" sz="2400" b="1" dirty="0">
                <a:solidFill>
                  <a:srgbClr val="33CC33"/>
                </a:solidFill>
                <a:uFillTx/>
                <a:latin typeface="仿宋" panose="02010609060101010101" charset="-122"/>
                <a:ea typeface="仿宋" panose="02010609060101010101" charset="-122"/>
              </a:rPr>
              <a:t>49.50%</a:t>
            </a:r>
            <a:r>
              <a:rPr lang="zh-CN" altLang="en-US" sz="1600" b="1" dirty="0">
                <a:solidFill>
                  <a:srgbClr val="000066"/>
                </a:solidFill>
                <a:latin typeface="+mn-ea"/>
                <a:ea typeface="+mn-ea"/>
              </a:rPr>
              <a:t>，较上月</a:t>
            </a:r>
            <a:endParaRPr lang="en-US" altLang="zh-CN" sz="1600" b="1" dirty="0">
              <a:solidFill>
                <a:srgbClr val="000066"/>
              </a:solidFill>
              <a:latin typeface="+mn-ea"/>
              <a:ea typeface="+mn-ea"/>
            </a:endParaRPr>
          </a:p>
        </p:txBody>
      </p:sp>
      <p:sp>
        <p:nvSpPr>
          <p:cNvPr id="9" name="文本框 8"/>
          <p:cNvSpPr txBox="1"/>
          <p:nvPr/>
        </p:nvSpPr>
        <p:spPr>
          <a:xfrm>
            <a:off x="5092500" y="5522368"/>
            <a:ext cx="2215645" cy="706755"/>
          </a:xfrm>
          <a:prstGeom prst="rect">
            <a:avLst/>
          </a:prstGeom>
          <a:noFill/>
        </p:spPr>
        <p:txBody>
          <a:bodyPr wrap="square" rtlCol="0">
            <a:spAutoFit/>
          </a:bodyPr>
          <a:lstStyle/>
          <a:p>
            <a:r>
              <a:rPr lang="en-US" altLang="zh-CN" sz="1600" b="1" dirty="0">
                <a:solidFill>
                  <a:srgbClr val="000066"/>
                </a:solidFill>
                <a:latin typeface="+mn-ea"/>
                <a:ea typeface="+mn-ea"/>
              </a:rPr>
              <a:t>8</a:t>
            </a:r>
            <a:r>
              <a:rPr lang="zh-CN" altLang="en-US" sz="1600" b="1" dirty="0">
                <a:solidFill>
                  <a:srgbClr val="000066"/>
                </a:solidFill>
                <a:latin typeface="+mn-ea"/>
                <a:ea typeface="+mn-ea"/>
              </a:rPr>
              <a:t>月财新中国</a:t>
            </a:r>
            <a:r>
              <a:rPr lang="en-US" altLang="zh-CN" sz="1600" b="1" dirty="0">
                <a:solidFill>
                  <a:srgbClr val="000066"/>
                </a:solidFill>
                <a:latin typeface="+mn-ea"/>
                <a:ea typeface="+mn-ea"/>
              </a:rPr>
              <a:t>PMI</a:t>
            </a:r>
            <a:r>
              <a:rPr lang="zh-CN" altLang="en-US" sz="1600" b="1" dirty="0">
                <a:solidFill>
                  <a:srgbClr val="000066"/>
                </a:solidFill>
                <a:latin typeface="+mn-ea"/>
                <a:ea typeface="+mn-ea"/>
              </a:rPr>
              <a:t>为</a:t>
            </a:r>
            <a:r>
              <a:rPr lang="en-US" altLang="zh-CN" sz="2400" b="1" dirty="0">
                <a:solidFill>
                  <a:srgbClr val="FF0000"/>
                </a:solidFill>
                <a:latin typeface="+mn-ea"/>
                <a:ea typeface="+mn-ea"/>
              </a:rPr>
              <a:t>50.40%</a:t>
            </a:r>
            <a:r>
              <a:rPr lang="zh-CN" altLang="en-US" sz="1600" b="1" dirty="0">
                <a:solidFill>
                  <a:srgbClr val="000066"/>
                </a:solidFill>
                <a:latin typeface="+mn-ea"/>
                <a:ea typeface="+mn-ea"/>
              </a:rPr>
              <a:t>，较上月</a:t>
            </a:r>
            <a:endParaRPr lang="en-US" altLang="zh-CN" sz="1600" b="1" dirty="0">
              <a:solidFill>
                <a:srgbClr val="000066"/>
              </a:solidFill>
              <a:latin typeface="+mn-ea"/>
              <a:ea typeface="+mn-ea"/>
            </a:endParaRPr>
          </a:p>
        </p:txBody>
      </p:sp>
      <p:sp>
        <p:nvSpPr>
          <p:cNvPr id="10" name="箭头: 上 9"/>
          <p:cNvSpPr/>
          <p:nvPr/>
        </p:nvSpPr>
        <p:spPr bwMode="auto">
          <a:xfrm>
            <a:off x="7020113" y="5627970"/>
            <a:ext cx="288032" cy="576064"/>
          </a:xfrm>
          <a:prstGeom prst="upArrow">
            <a:avLst/>
          </a:prstGeom>
          <a:gradFill>
            <a:gsLst>
              <a:gs pos="0">
                <a:srgbClr val="E30000"/>
              </a:gs>
              <a:gs pos="100000">
                <a:srgbClr val="760303"/>
              </a:gs>
            </a:gsLst>
            <a:lin scaled="0"/>
          </a:gra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FF0000"/>
              </a:solidFill>
              <a:effectLst/>
              <a:latin typeface="Arial" panose="020B0604020202020204" pitchFamily="34" charset="0"/>
              <a:ea typeface="幼圆" panose="02010509060101010101" pitchFamily="49" charset="-122"/>
            </a:endParaRPr>
          </a:p>
        </p:txBody>
      </p:sp>
      <p:sp>
        <p:nvSpPr>
          <p:cNvPr id="11" name="文本框 10"/>
          <p:cNvSpPr txBox="1"/>
          <p:nvPr/>
        </p:nvSpPr>
        <p:spPr>
          <a:xfrm>
            <a:off x="7308145" y="5742370"/>
            <a:ext cx="951230" cy="460375"/>
          </a:xfrm>
          <a:prstGeom prst="rect">
            <a:avLst/>
          </a:prstGeom>
          <a:noFill/>
        </p:spPr>
        <p:txBody>
          <a:bodyPr wrap="none" rtlCol="0">
            <a:spAutoFit/>
          </a:bodyPr>
          <a:lstStyle/>
          <a:p>
            <a:r>
              <a:rPr lang="en-US" altLang="zh-CN" sz="2400" b="1" dirty="0">
                <a:solidFill>
                  <a:srgbClr val="FF0000"/>
                </a:solidFill>
                <a:latin typeface="+mn-ea"/>
                <a:ea typeface="+mn-ea"/>
              </a:rPr>
              <a:t>1.00%</a:t>
            </a:r>
            <a:endParaRPr lang="en-US" altLang="zh-CN" sz="2400" b="1" dirty="0">
              <a:solidFill>
                <a:srgbClr val="FF0000"/>
              </a:solidFill>
              <a:latin typeface="+mn-ea"/>
              <a:ea typeface="+mn-ea"/>
            </a:endParaRPr>
          </a:p>
        </p:txBody>
      </p:sp>
      <p:pic>
        <p:nvPicPr>
          <p:cNvPr id="2" name="图片 1"/>
          <p:cNvPicPr>
            <a:picLocks noChangeAspect="1"/>
          </p:cNvPicPr>
          <p:nvPr/>
        </p:nvPicPr>
        <p:blipFill>
          <a:blip r:embed="rId1"/>
          <a:stretch>
            <a:fillRect/>
          </a:stretch>
        </p:blipFill>
        <p:spPr>
          <a:xfrm>
            <a:off x="1403350" y="1271270"/>
            <a:ext cx="7660005" cy="3815080"/>
          </a:xfrm>
          <a:prstGeom prst="rect">
            <a:avLst/>
          </a:prstGeom>
        </p:spPr>
      </p:pic>
      <p:sp>
        <p:nvSpPr>
          <p:cNvPr id="5" name="箭头: 上 9"/>
          <p:cNvSpPr/>
          <p:nvPr/>
        </p:nvSpPr>
        <p:spPr bwMode="auto">
          <a:xfrm rot="10800000">
            <a:off x="2889438" y="5583520"/>
            <a:ext cx="288032" cy="576064"/>
          </a:xfrm>
          <a:prstGeom prst="upArrow">
            <a:avLst/>
          </a:prstGeom>
          <a:solidFill>
            <a:srgbClr val="00B050"/>
          </a:solidFill>
          <a:ln w="9525" cap="flat" cmpd="sng" algn="ctr">
            <a:solidFill>
              <a:srgbClr val="33CC33"/>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FF0000"/>
              </a:solidFill>
              <a:effectLst/>
              <a:latin typeface="Arial" panose="020B0604020202020204" pitchFamily="34" charset="0"/>
              <a:ea typeface="幼圆" panose="02010509060101010101" pitchFamily="49" charset="-122"/>
            </a:endParaRPr>
          </a:p>
        </p:txBody>
      </p:sp>
      <p:sp>
        <p:nvSpPr>
          <p:cNvPr id="7" name="文本框 6"/>
          <p:cNvSpPr txBox="1"/>
          <p:nvPr/>
        </p:nvSpPr>
        <p:spPr>
          <a:xfrm>
            <a:off x="3301107" y="5752700"/>
            <a:ext cx="951230" cy="460375"/>
          </a:xfrm>
          <a:prstGeom prst="rect">
            <a:avLst/>
          </a:prstGeom>
          <a:noFill/>
        </p:spPr>
        <p:txBody>
          <a:bodyPr wrap="none" rtlCol="0">
            <a:spAutoFit/>
          </a:bodyPr>
          <a:lstStyle/>
          <a:p>
            <a:r>
              <a:rPr lang="en-US" altLang="zh-CN" sz="2400" b="1" dirty="0">
                <a:solidFill>
                  <a:srgbClr val="00B050"/>
                </a:solidFill>
                <a:latin typeface="+mn-ea"/>
                <a:ea typeface="+mn-ea"/>
              </a:rPr>
              <a:t>0.04%</a:t>
            </a:r>
            <a:endParaRPr lang="en-US" altLang="zh-CN" sz="2400" b="1" dirty="0">
              <a:solidFill>
                <a:srgbClr val="00B050"/>
              </a:solidFill>
              <a:latin typeface="+mn-ea"/>
              <a:ea typeface="+mn-ea"/>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a:solidFill>
                  <a:srgbClr val="000066"/>
                </a:solidFill>
                <a:latin typeface="+mn-ea"/>
                <a:ea typeface="+mn-ea"/>
              </a:rPr>
              <a:t>       </a:t>
            </a:r>
            <a:endParaRPr lang="en-US" altLang="zh-CN" sz="1800" b="1">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kumimoji="1" lang="zh-CN" altLang="en-US" sz="2400" b="1" dirty="0">
                <a:solidFill>
                  <a:srgbClr val="000066"/>
                </a:solidFill>
                <a:ea typeface="+mj-ea"/>
                <a:cs typeface="+mj-cs"/>
              </a:rPr>
              <a:t>宏观经济数据解读</a:t>
            </a:r>
            <a:endParaRPr kumimoji="1" lang="zh-CN" altLang="en-US" sz="2400" b="1" dirty="0">
              <a:solidFill>
                <a:srgbClr val="000066"/>
              </a:solidFill>
              <a:ea typeface="+mj-ea"/>
              <a:cs typeface="+mj-cs"/>
            </a:endParaRPr>
          </a:p>
        </p:txBody>
      </p:sp>
      <p:sp>
        <p:nvSpPr>
          <p:cNvPr id="2" name="文本框 1"/>
          <p:cNvSpPr txBox="1"/>
          <p:nvPr/>
        </p:nvSpPr>
        <p:spPr>
          <a:xfrm>
            <a:off x="416033" y="1214438"/>
            <a:ext cx="8272355" cy="5042535"/>
          </a:xfrm>
          <a:prstGeom prst="rect">
            <a:avLst/>
          </a:prstGeom>
          <a:noFill/>
        </p:spPr>
        <p:txBody>
          <a:bodyPr wrap="square" rtlCol="0" anchor="t">
            <a:spAutoFit/>
          </a:bodyPr>
          <a:lstStyle/>
          <a:p>
            <a:pPr eaLnBrk="1" latinLnBrk="0" hangingPunct="1">
              <a:lnSpc>
                <a:spcPct val="150000"/>
              </a:lnSpc>
              <a:defRPr/>
            </a:pPr>
            <a:r>
              <a:rPr lang="zh-CN" altLang="en-US" sz="1950" dirty="0">
                <a:solidFill>
                  <a:srgbClr val="000066"/>
                </a:solidFill>
                <a:latin typeface="+mn-ea"/>
                <a:ea typeface="+mn-ea"/>
                <a:sym typeface="+mn-ea"/>
              </a:rPr>
              <a:t>    </a:t>
            </a:r>
            <a:r>
              <a:rPr lang="en-US" altLang="zh-CN" sz="1950" dirty="0">
                <a:solidFill>
                  <a:srgbClr val="000066"/>
                </a:solidFill>
                <a:latin typeface="+mn-ea"/>
                <a:ea typeface="+mn-ea"/>
                <a:sym typeface="+mn-ea"/>
              </a:rPr>
              <a:t>8</a:t>
            </a:r>
            <a:r>
              <a:rPr lang="zh-CN" altLang="en-US" sz="1950" dirty="0">
                <a:solidFill>
                  <a:srgbClr val="000066"/>
                </a:solidFill>
                <a:latin typeface="+mn-ea"/>
                <a:ea typeface="+mn-ea"/>
                <a:sym typeface="+mn-ea"/>
              </a:rPr>
              <a:t>月官方制造业</a:t>
            </a:r>
            <a:r>
              <a:rPr lang="en-US" altLang="zh-CN" sz="1950" dirty="0">
                <a:solidFill>
                  <a:srgbClr val="000066"/>
                </a:solidFill>
                <a:latin typeface="+mn-ea"/>
                <a:ea typeface="+mn-ea"/>
                <a:sym typeface="+mn-ea"/>
              </a:rPr>
              <a:t>PMI</a:t>
            </a:r>
            <a:r>
              <a:rPr lang="zh-CN" altLang="en-US" sz="1950" dirty="0">
                <a:solidFill>
                  <a:srgbClr val="000066"/>
                </a:solidFill>
                <a:latin typeface="+mn-ea"/>
                <a:ea typeface="+mn-ea"/>
                <a:sym typeface="+mn-ea"/>
              </a:rPr>
              <a:t>为</a:t>
            </a:r>
            <a:r>
              <a:rPr lang="en-US" altLang="zh-CN" sz="1950" dirty="0">
                <a:solidFill>
                  <a:srgbClr val="000066"/>
                </a:solidFill>
                <a:latin typeface="+mn-ea"/>
                <a:ea typeface="+mn-ea"/>
                <a:sym typeface="+mn-ea"/>
              </a:rPr>
              <a:t>49.5%</a:t>
            </a:r>
            <a:r>
              <a:rPr lang="zh-CN" altLang="en-US" sz="1950" dirty="0">
                <a:solidFill>
                  <a:srgbClr val="000066"/>
                </a:solidFill>
                <a:latin typeface="+mn-ea"/>
                <a:ea typeface="+mn-ea"/>
                <a:sym typeface="+mn-ea"/>
              </a:rPr>
              <a:t>，较上月细微下调，三月内呈正三角趋势。</a:t>
            </a:r>
            <a:r>
              <a:rPr lang="en-US" altLang="zh-CN" sz="1950" dirty="0">
                <a:solidFill>
                  <a:srgbClr val="000066"/>
                </a:solidFill>
                <a:latin typeface="+mn-ea"/>
                <a:ea typeface="+mn-ea"/>
                <a:sym typeface="+mn-ea"/>
              </a:rPr>
              <a:t>8</a:t>
            </a:r>
            <a:r>
              <a:rPr lang="zh-CN" altLang="en-US" sz="1950" dirty="0">
                <a:solidFill>
                  <a:srgbClr val="000066"/>
                </a:solidFill>
                <a:latin typeface="+mn-ea"/>
                <a:ea typeface="+mn-ea"/>
                <a:sym typeface="+mn-ea"/>
              </a:rPr>
              <a:t>月市场需求增势略有增加，企业生产扩张趋势维稳，中型企业和小型企业生产经营活动扩张，经济上行压力减小，总体仍在荣枯线以下。财新中国制造业</a:t>
            </a:r>
            <a:r>
              <a:rPr lang="en-US" altLang="zh-CN" sz="1950" dirty="0">
                <a:solidFill>
                  <a:srgbClr val="000066"/>
                </a:solidFill>
                <a:latin typeface="+mn-ea"/>
                <a:ea typeface="+mn-ea"/>
                <a:sym typeface="+mn-ea"/>
              </a:rPr>
              <a:t>PMI</a:t>
            </a:r>
            <a:r>
              <a:rPr lang="zh-CN" altLang="en-US" sz="1950" dirty="0">
                <a:solidFill>
                  <a:srgbClr val="000066"/>
                </a:solidFill>
                <a:latin typeface="+mn-ea"/>
                <a:ea typeface="+mn-ea"/>
                <a:sym typeface="+mn-ea"/>
              </a:rPr>
              <a:t>为</a:t>
            </a:r>
            <a:r>
              <a:rPr lang="en-US" altLang="zh-CN" sz="1950" dirty="0">
                <a:solidFill>
                  <a:srgbClr val="000066"/>
                </a:solidFill>
                <a:latin typeface="+mn-ea"/>
                <a:ea typeface="+mn-ea"/>
                <a:sym typeface="+mn-ea"/>
              </a:rPr>
              <a:t>50.4%</a:t>
            </a:r>
            <a:r>
              <a:rPr lang="zh-CN" altLang="en-US" sz="1950" dirty="0">
                <a:solidFill>
                  <a:srgbClr val="000066"/>
                </a:solidFill>
                <a:latin typeface="+mn-ea"/>
                <a:ea typeface="+mn-ea"/>
                <a:sym typeface="+mn-ea"/>
              </a:rPr>
              <a:t>，重回增量区间，达五月新高，增速略微加快。</a:t>
            </a:r>
            <a:endParaRPr lang="en-US" altLang="zh-CN" sz="1950" dirty="0">
              <a:solidFill>
                <a:srgbClr val="000066"/>
              </a:solidFill>
              <a:latin typeface="+mn-ea"/>
              <a:ea typeface="+mn-ea"/>
              <a:sym typeface="+mn-ea"/>
            </a:endParaRPr>
          </a:p>
          <a:p>
            <a:pPr eaLnBrk="1" latinLnBrk="0" hangingPunct="1">
              <a:lnSpc>
                <a:spcPct val="150000"/>
              </a:lnSpc>
              <a:defRPr/>
            </a:pPr>
            <a:endParaRPr lang="en-US" altLang="zh-CN" sz="1950" dirty="0">
              <a:solidFill>
                <a:srgbClr val="000066"/>
              </a:solidFill>
              <a:latin typeface="+mn-ea"/>
              <a:ea typeface="+mn-ea"/>
              <a:sym typeface="+mn-ea"/>
            </a:endParaRPr>
          </a:p>
          <a:p>
            <a:pPr eaLnBrk="1" latinLnBrk="0" hangingPunct="1">
              <a:lnSpc>
                <a:spcPct val="150000"/>
              </a:lnSpc>
              <a:defRPr/>
            </a:pPr>
            <a:r>
              <a:rPr lang="en-US" altLang="zh-CN" sz="1950" dirty="0">
                <a:solidFill>
                  <a:srgbClr val="000066"/>
                </a:solidFill>
                <a:latin typeface="+mn-ea"/>
                <a:ea typeface="+mn-ea"/>
                <a:sym typeface="+mn-ea"/>
              </a:rPr>
              <a:t>    8</a:t>
            </a:r>
            <a:r>
              <a:rPr lang="zh-CN" altLang="en-US" sz="1950" dirty="0">
                <a:solidFill>
                  <a:srgbClr val="000066"/>
                </a:solidFill>
                <a:latin typeface="+mn-ea"/>
                <a:ea typeface="+mn-ea"/>
                <a:sym typeface="+mn-ea"/>
              </a:rPr>
              <a:t>月CPI同比上涨</a:t>
            </a:r>
            <a:r>
              <a:rPr lang="en-US" altLang="zh-CN" sz="1950" dirty="0">
                <a:solidFill>
                  <a:srgbClr val="000066"/>
                </a:solidFill>
                <a:latin typeface="+mn-ea"/>
                <a:ea typeface="+mn-ea"/>
                <a:sym typeface="+mn-ea"/>
              </a:rPr>
              <a:t>2.8%</a:t>
            </a:r>
            <a:r>
              <a:rPr lang="zh-CN" altLang="en-US" sz="1950" dirty="0">
                <a:solidFill>
                  <a:srgbClr val="000066"/>
                </a:solidFill>
                <a:latin typeface="+mn-ea"/>
                <a:ea typeface="+mn-ea"/>
                <a:sym typeface="+mn-ea"/>
              </a:rPr>
              <a:t>，与上月持平，连续</a:t>
            </a:r>
            <a:r>
              <a:rPr lang="en-US" altLang="zh-CN" sz="1950" dirty="0">
                <a:solidFill>
                  <a:srgbClr val="000066"/>
                </a:solidFill>
                <a:latin typeface="+mn-ea"/>
                <a:ea typeface="+mn-ea"/>
                <a:sym typeface="+mn-ea"/>
              </a:rPr>
              <a:t>3</a:t>
            </a:r>
            <a:r>
              <a:rPr lang="zh-CN" altLang="en-US" sz="1950" dirty="0">
                <a:solidFill>
                  <a:srgbClr val="000066"/>
                </a:solidFill>
                <a:latin typeface="+mn-ea"/>
                <a:ea typeface="+mn-ea"/>
                <a:sym typeface="+mn-ea"/>
              </a:rPr>
              <a:t>个月处于</a:t>
            </a:r>
            <a:r>
              <a:rPr lang="en-US" altLang="zh-CN" sz="1950" dirty="0">
                <a:solidFill>
                  <a:srgbClr val="000066"/>
                </a:solidFill>
                <a:latin typeface="+mn-ea"/>
                <a:ea typeface="+mn-ea"/>
                <a:sym typeface="+mn-ea"/>
              </a:rPr>
              <a:t>“2”</a:t>
            </a:r>
            <a:r>
              <a:rPr lang="zh-CN" altLang="en-US" sz="1950" dirty="0">
                <a:solidFill>
                  <a:srgbClr val="000066"/>
                </a:solidFill>
                <a:latin typeface="+mn-ea"/>
                <a:ea typeface="+mn-ea"/>
                <a:sym typeface="+mn-ea"/>
              </a:rPr>
              <a:t>时代。其中，食品价格上涨</a:t>
            </a:r>
            <a:r>
              <a:rPr lang="en-US" altLang="zh-CN" sz="1950" dirty="0">
                <a:solidFill>
                  <a:srgbClr val="000066"/>
                </a:solidFill>
                <a:latin typeface="+mn-ea"/>
                <a:ea typeface="+mn-ea"/>
                <a:sym typeface="+mn-ea"/>
              </a:rPr>
              <a:t>10%</a:t>
            </a:r>
            <a:r>
              <a:rPr lang="zh-CN" altLang="en-US" sz="1950" dirty="0">
                <a:solidFill>
                  <a:srgbClr val="000066"/>
                </a:solidFill>
                <a:latin typeface="+mn-ea"/>
                <a:ea typeface="+mn-ea"/>
                <a:sym typeface="+mn-ea"/>
              </a:rPr>
              <a:t>，涨幅比上月提高</a:t>
            </a:r>
            <a:r>
              <a:rPr lang="en-US" altLang="zh-CN" sz="1950" dirty="0">
                <a:solidFill>
                  <a:srgbClr val="000066"/>
                </a:solidFill>
                <a:latin typeface="+mn-ea"/>
                <a:ea typeface="+mn-ea"/>
                <a:sym typeface="+mn-ea"/>
              </a:rPr>
              <a:t>0.9</a:t>
            </a:r>
            <a:r>
              <a:rPr lang="zh-CN" altLang="en-US" sz="1950" dirty="0">
                <a:solidFill>
                  <a:srgbClr val="000066"/>
                </a:solidFill>
                <a:latin typeface="+mn-ea"/>
                <a:ea typeface="+mn-ea"/>
                <a:sym typeface="+mn-ea"/>
              </a:rPr>
              <a:t>个百分点：</a:t>
            </a:r>
            <a:r>
              <a:rPr lang="en-US" altLang="zh-CN" sz="1950" dirty="0">
                <a:solidFill>
                  <a:srgbClr val="000066"/>
                </a:solidFill>
                <a:latin typeface="+mn-ea"/>
                <a:ea typeface="+mn-ea"/>
                <a:sym typeface="+mn-ea"/>
              </a:rPr>
              <a:t>	</a:t>
            </a:r>
            <a:r>
              <a:rPr lang="zh-CN" altLang="en-US" sz="1950" dirty="0">
                <a:solidFill>
                  <a:srgbClr val="000066"/>
                </a:solidFill>
                <a:latin typeface="+mn-ea"/>
                <a:ea typeface="+mn-ea"/>
                <a:sym typeface="+mn-ea"/>
              </a:rPr>
              <a:t>非食品价格上涨</a:t>
            </a:r>
            <a:r>
              <a:rPr lang="en-US" altLang="zh-CN" sz="1950" dirty="0">
                <a:solidFill>
                  <a:srgbClr val="000066"/>
                </a:solidFill>
                <a:latin typeface="+mn-ea"/>
                <a:ea typeface="+mn-ea"/>
                <a:sym typeface="+mn-ea"/>
              </a:rPr>
              <a:t>1.1%</a:t>
            </a:r>
            <a:r>
              <a:rPr lang="zh-CN" altLang="en-US" sz="1950" dirty="0">
                <a:solidFill>
                  <a:srgbClr val="000066"/>
                </a:solidFill>
                <a:latin typeface="+mn-ea"/>
                <a:ea typeface="+mn-ea"/>
                <a:sym typeface="+mn-ea"/>
              </a:rPr>
              <a:t>，涨幅回落</a:t>
            </a:r>
            <a:r>
              <a:rPr lang="en-US" altLang="zh-CN" sz="1950" dirty="0">
                <a:solidFill>
                  <a:srgbClr val="000066"/>
                </a:solidFill>
                <a:latin typeface="+mn-ea"/>
                <a:ea typeface="+mn-ea"/>
                <a:sym typeface="+mn-ea"/>
              </a:rPr>
              <a:t>0.2</a:t>
            </a:r>
            <a:r>
              <a:rPr lang="zh-CN" altLang="en-US" sz="1950" dirty="0">
                <a:solidFill>
                  <a:srgbClr val="000066"/>
                </a:solidFill>
                <a:latin typeface="+mn-ea"/>
                <a:ea typeface="+mn-ea"/>
                <a:sym typeface="+mn-ea"/>
              </a:rPr>
              <a:t>个百分点。</a:t>
            </a:r>
            <a:r>
              <a:rPr lang="en-US" altLang="zh-CN" sz="1950" dirty="0">
                <a:solidFill>
                  <a:srgbClr val="000066"/>
                </a:solidFill>
                <a:latin typeface="+mn-ea"/>
                <a:ea typeface="+mn-ea"/>
                <a:sym typeface="+mn-ea"/>
              </a:rPr>
              <a:t>PPI</a:t>
            </a:r>
            <a:r>
              <a:rPr lang="zh-CN" altLang="en-US" sz="1950" dirty="0">
                <a:solidFill>
                  <a:srgbClr val="000066"/>
                </a:solidFill>
                <a:latin typeface="+mn-ea"/>
                <a:ea typeface="+mn-ea"/>
                <a:sym typeface="+mn-ea"/>
              </a:rPr>
              <a:t>同比下降</a:t>
            </a:r>
            <a:r>
              <a:rPr lang="en-US" altLang="zh-CN" sz="1950" dirty="0">
                <a:solidFill>
                  <a:srgbClr val="000066"/>
                </a:solidFill>
                <a:latin typeface="+mn-ea"/>
                <a:ea typeface="+mn-ea"/>
                <a:sym typeface="+mn-ea"/>
              </a:rPr>
              <a:t>0.8%</a:t>
            </a:r>
            <a:r>
              <a:rPr lang="zh-CN" altLang="en-US" sz="1950" dirty="0">
                <a:solidFill>
                  <a:srgbClr val="000066"/>
                </a:solidFill>
                <a:latin typeface="+mn-ea"/>
                <a:ea typeface="+mn-ea"/>
                <a:sym typeface="+mn-ea"/>
              </a:rPr>
              <a:t>，较上月下降</a:t>
            </a:r>
            <a:r>
              <a:rPr lang="en-US" altLang="zh-CN" sz="1950" dirty="0">
                <a:solidFill>
                  <a:srgbClr val="000066"/>
                </a:solidFill>
                <a:latin typeface="+mn-ea"/>
                <a:ea typeface="+mn-ea"/>
                <a:sym typeface="+mn-ea"/>
              </a:rPr>
              <a:t>0.5</a:t>
            </a:r>
            <a:r>
              <a:rPr lang="zh-CN" altLang="en-US" sz="1950" dirty="0">
                <a:solidFill>
                  <a:srgbClr val="000066"/>
                </a:solidFill>
                <a:latin typeface="+mn-ea"/>
                <a:ea typeface="+mn-ea"/>
                <a:sym typeface="+mn-ea"/>
              </a:rPr>
              <a:t>个百分点。其中，生产资料价格下降</a:t>
            </a:r>
            <a:r>
              <a:rPr lang="en-US" altLang="zh-CN" sz="1950" dirty="0">
                <a:solidFill>
                  <a:srgbClr val="000066"/>
                </a:solidFill>
                <a:latin typeface="+mn-ea"/>
                <a:ea typeface="+mn-ea"/>
                <a:sym typeface="+mn-ea"/>
              </a:rPr>
              <a:t>1.3%</a:t>
            </a:r>
            <a:r>
              <a:rPr lang="zh-CN" altLang="en-US" sz="1950" dirty="0">
                <a:solidFill>
                  <a:srgbClr val="000066"/>
                </a:solidFill>
                <a:latin typeface="+mn-ea"/>
                <a:ea typeface="+mn-ea"/>
                <a:sym typeface="+mn-ea"/>
              </a:rPr>
              <a:t>，较上月继续走低</a:t>
            </a:r>
            <a:r>
              <a:rPr lang="en-US" altLang="zh-CN" sz="1950" dirty="0">
                <a:solidFill>
                  <a:srgbClr val="000066"/>
                </a:solidFill>
                <a:latin typeface="+mn-ea"/>
                <a:ea typeface="+mn-ea"/>
                <a:sym typeface="+mn-ea"/>
              </a:rPr>
              <a:t>0.5%</a:t>
            </a:r>
            <a:r>
              <a:rPr lang="zh-CN" altLang="en-US" sz="1950" dirty="0">
                <a:solidFill>
                  <a:srgbClr val="000066"/>
                </a:solidFill>
                <a:latin typeface="+mn-ea"/>
                <a:ea typeface="+mn-ea"/>
                <a:sym typeface="+mn-ea"/>
              </a:rPr>
              <a:t>。生活资料价格上涨</a:t>
            </a:r>
            <a:r>
              <a:rPr lang="en-US" altLang="zh-CN" sz="1950" dirty="0">
                <a:solidFill>
                  <a:srgbClr val="000066"/>
                </a:solidFill>
                <a:latin typeface="+mn-ea"/>
                <a:ea typeface="+mn-ea"/>
                <a:sym typeface="+mn-ea"/>
              </a:rPr>
              <a:t>0.7%</a:t>
            </a:r>
            <a:r>
              <a:rPr lang="zh-CN" altLang="en-US" sz="1950" dirty="0">
                <a:solidFill>
                  <a:srgbClr val="000066"/>
                </a:solidFill>
                <a:latin typeface="+mn-ea"/>
                <a:ea typeface="+mn-ea"/>
                <a:sym typeface="+mn-ea"/>
              </a:rPr>
              <a:t>，较上月走低</a:t>
            </a:r>
            <a:r>
              <a:rPr lang="en-US" altLang="zh-CN" sz="1950" dirty="0">
                <a:solidFill>
                  <a:srgbClr val="000066"/>
                </a:solidFill>
                <a:latin typeface="+mn-ea"/>
                <a:ea typeface="+mn-ea"/>
                <a:sym typeface="+mn-ea"/>
              </a:rPr>
              <a:t>0.1%</a:t>
            </a:r>
            <a:r>
              <a:rPr lang="zh-CN" altLang="en-US" sz="1950" dirty="0">
                <a:solidFill>
                  <a:srgbClr val="000066"/>
                </a:solidFill>
                <a:latin typeface="+mn-ea"/>
                <a:ea typeface="+mn-ea"/>
                <a:sym typeface="+mn-ea"/>
              </a:rPr>
              <a:t>。食品中，猪肉供应偏紧，价格上涨</a:t>
            </a:r>
            <a:r>
              <a:rPr lang="en-US" altLang="zh-CN" sz="1950" dirty="0">
                <a:solidFill>
                  <a:srgbClr val="000066"/>
                </a:solidFill>
                <a:latin typeface="+mn-ea"/>
                <a:ea typeface="+mn-ea"/>
                <a:sym typeface="+mn-ea"/>
              </a:rPr>
              <a:t>23.1%</a:t>
            </a:r>
            <a:r>
              <a:rPr lang="zh-CN" altLang="en-US" sz="1950" dirty="0">
                <a:solidFill>
                  <a:srgbClr val="000066"/>
                </a:solidFill>
                <a:latin typeface="+mn-ea"/>
                <a:ea typeface="+mn-ea"/>
                <a:sym typeface="+mn-ea"/>
              </a:rPr>
              <a:t>，较上月扩大</a:t>
            </a:r>
            <a:r>
              <a:rPr lang="en-US" altLang="zh-CN" sz="1950" dirty="0">
                <a:solidFill>
                  <a:srgbClr val="000066"/>
                </a:solidFill>
                <a:latin typeface="+mn-ea"/>
                <a:ea typeface="+mn-ea"/>
                <a:sym typeface="+mn-ea"/>
              </a:rPr>
              <a:t>15.3</a:t>
            </a:r>
            <a:r>
              <a:rPr lang="zh-CN" altLang="en-US" sz="1950" dirty="0">
                <a:solidFill>
                  <a:srgbClr val="000066"/>
                </a:solidFill>
                <a:latin typeface="+mn-ea"/>
                <a:ea typeface="+mn-ea"/>
                <a:sym typeface="+mn-ea"/>
              </a:rPr>
              <a:t>个百分点。</a:t>
            </a:r>
            <a:r>
              <a:rPr lang="en-US" altLang="zh-CN" sz="1950" dirty="0">
                <a:solidFill>
                  <a:srgbClr val="000066"/>
                </a:solidFill>
                <a:latin typeface="+mn-ea"/>
                <a:ea typeface="+mn-ea"/>
                <a:sym typeface="+mn-ea"/>
              </a:rPr>
              <a:t>2019</a:t>
            </a:r>
            <a:r>
              <a:rPr lang="zh-CN" altLang="en-US" sz="1950" dirty="0">
                <a:solidFill>
                  <a:srgbClr val="000066"/>
                </a:solidFill>
                <a:latin typeface="+mn-ea"/>
                <a:ea typeface="+mn-ea"/>
                <a:sym typeface="+mn-ea"/>
              </a:rPr>
              <a:t>年</a:t>
            </a:r>
            <a:r>
              <a:rPr lang="en-US" altLang="zh-CN" sz="1950" dirty="0">
                <a:solidFill>
                  <a:srgbClr val="000066"/>
                </a:solidFill>
                <a:latin typeface="+mn-ea"/>
                <a:ea typeface="+mn-ea"/>
                <a:sym typeface="+mn-ea"/>
              </a:rPr>
              <a:t>8</a:t>
            </a:r>
            <a:r>
              <a:rPr lang="zh-CN" altLang="en-US" sz="1950" dirty="0">
                <a:solidFill>
                  <a:srgbClr val="000066"/>
                </a:solidFill>
                <a:latin typeface="+mn-ea"/>
                <a:ea typeface="+mn-ea"/>
                <a:sym typeface="+mn-ea"/>
              </a:rPr>
              <a:t>月</a:t>
            </a:r>
            <a:r>
              <a:rPr lang="en-US" altLang="zh-CN" sz="1950" dirty="0">
                <a:solidFill>
                  <a:srgbClr val="000066"/>
                </a:solidFill>
                <a:latin typeface="+mn-ea"/>
                <a:ea typeface="+mn-ea"/>
                <a:sym typeface="+mn-ea"/>
              </a:rPr>
              <a:t>CPI</a:t>
            </a:r>
            <a:r>
              <a:rPr lang="zh-CN" altLang="en-US" sz="1950" dirty="0">
                <a:solidFill>
                  <a:srgbClr val="000066"/>
                </a:solidFill>
                <a:latin typeface="+mn-ea"/>
                <a:ea typeface="+mn-ea"/>
                <a:sym typeface="+mn-ea"/>
              </a:rPr>
              <a:t>环比涨幅持续扩大。</a:t>
            </a:r>
            <a:endParaRPr lang="zh-CN" altLang="en-US" sz="1950" dirty="0">
              <a:solidFill>
                <a:srgbClr val="000066"/>
              </a:solidFill>
              <a:latin typeface="+mn-ea"/>
              <a:ea typeface="+mn-ea"/>
              <a:sym typeface="+mn-ea"/>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dirty="0">
                <a:solidFill>
                  <a:srgbClr val="000066"/>
                </a:solidFill>
                <a:latin typeface="Arial" panose="020B0604020202020204" pitchFamily="34" charset="0"/>
              </a:rPr>
              <a:t>央行公开市场操作</a:t>
            </a:r>
            <a:endParaRPr kumimoji="1" lang="zh-CN" altLang="en-US" sz="2400" dirty="0">
              <a:solidFill>
                <a:srgbClr val="000066"/>
              </a:solidFill>
              <a:latin typeface="Arial" panose="020B0604020202020204" pitchFamily="34" charset="0"/>
            </a:endParaRPr>
          </a:p>
        </p:txBody>
      </p:sp>
      <p:sp>
        <p:nvSpPr>
          <p:cNvPr id="5" name="文本框 4"/>
          <p:cNvSpPr txBox="1"/>
          <p:nvPr/>
        </p:nvSpPr>
        <p:spPr>
          <a:xfrm>
            <a:off x="395536" y="4360803"/>
            <a:ext cx="8352928" cy="2076450"/>
          </a:xfrm>
          <a:prstGeom prst="rect">
            <a:avLst/>
          </a:prstGeom>
          <a:noFill/>
        </p:spPr>
        <p:txBody>
          <a:bodyPr wrap="square" rtlCol="0">
            <a:spAutoFit/>
          </a:bodyPr>
          <a:lstStyle/>
          <a:p>
            <a:pPr>
              <a:lnSpc>
                <a:spcPct val="150000"/>
              </a:lnSpc>
            </a:pPr>
            <a:r>
              <a:rPr lang="en-US" altLang="zh-CN" sz="1900" dirty="0">
                <a:solidFill>
                  <a:srgbClr val="000066"/>
                </a:solidFill>
                <a:latin typeface="+mn-ea"/>
                <a:ea typeface="+mn-ea"/>
              </a:rPr>
              <a:t>8</a:t>
            </a:r>
            <a:r>
              <a:rPr lang="zh-CN" altLang="en-US" sz="1900" dirty="0">
                <a:solidFill>
                  <a:srgbClr val="000066"/>
                </a:solidFill>
                <a:latin typeface="+mn-ea"/>
                <a:ea typeface="+mn-ea"/>
              </a:rPr>
              <a:t>月央行公开市场操作累计净投放</a:t>
            </a:r>
            <a:r>
              <a:rPr lang="en-US" altLang="zh-CN" sz="2400" b="1" dirty="0">
                <a:solidFill>
                  <a:srgbClr val="FF0000"/>
                </a:solidFill>
                <a:latin typeface="+mn-ea"/>
                <a:ea typeface="+mn-ea"/>
              </a:rPr>
              <a:t>1530</a:t>
            </a:r>
            <a:r>
              <a:rPr lang="zh-CN" altLang="en-US" sz="1800" dirty="0">
                <a:solidFill>
                  <a:srgbClr val="000066"/>
                </a:solidFill>
                <a:latin typeface="+mn-ea"/>
              </a:rPr>
              <a:t>亿元</a:t>
            </a:r>
            <a:r>
              <a:rPr lang="zh-CN" altLang="en-US" sz="1900" dirty="0">
                <a:solidFill>
                  <a:srgbClr val="000066"/>
                </a:solidFill>
                <a:latin typeface="+mn-ea"/>
                <a:ea typeface="+mn-ea"/>
              </a:rPr>
              <a:t>较</a:t>
            </a:r>
            <a:r>
              <a:rPr lang="en-US" altLang="zh-CN" sz="1900" dirty="0">
                <a:solidFill>
                  <a:srgbClr val="000066"/>
                </a:solidFill>
                <a:latin typeface="+mn-ea"/>
                <a:ea typeface="+mn-ea"/>
              </a:rPr>
              <a:t>7</a:t>
            </a:r>
            <a:r>
              <a:rPr lang="zh-CN" altLang="en-US" sz="1900" dirty="0">
                <a:solidFill>
                  <a:srgbClr val="000066"/>
                </a:solidFill>
                <a:latin typeface="+mn-ea"/>
                <a:ea typeface="+mn-ea"/>
              </a:rPr>
              <a:t>月的</a:t>
            </a:r>
            <a:r>
              <a:rPr lang="en-US" altLang="zh-CN" sz="2400" b="1" dirty="0">
                <a:solidFill>
                  <a:srgbClr val="FF0000"/>
                </a:solidFill>
                <a:latin typeface="+mn-ea"/>
                <a:ea typeface="+mn-ea"/>
              </a:rPr>
              <a:t>-5528</a:t>
            </a:r>
            <a:r>
              <a:rPr lang="zh-CN" altLang="en-US" sz="1900" dirty="0">
                <a:solidFill>
                  <a:srgbClr val="000066"/>
                </a:solidFill>
                <a:latin typeface="+mn-ea"/>
                <a:ea typeface="+mn-ea"/>
              </a:rPr>
              <a:t>亿元大幅上升，货币政策呈宽松态势，累计共开展</a:t>
            </a:r>
            <a:r>
              <a:rPr lang="en-US" altLang="zh-CN" sz="2400" b="1" dirty="0">
                <a:solidFill>
                  <a:srgbClr val="FF0000"/>
                </a:solidFill>
                <a:latin typeface="+mn-ea"/>
                <a:ea typeface="+mn-ea"/>
              </a:rPr>
              <a:t>7100</a:t>
            </a:r>
            <a:r>
              <a:rPr lang="zh-CN" altLang="en-US" sz="1900" dirty="0">
                <a:solidFill>
                  <a:srgbClr val="000066"/>
                </a:solidFill>
                <a:latin typeface="+mn-ea"/>
                <a:ea typeface="+mn-ea"/>
              </a:rPr>
              <a:t>亿逆回购操作和</a:t>
            </a:r>
            <a:r>
              <a:rPr lang="en-US" altLang="zh-CN" sz="2400" b="1" dirty="0">
                <a:solidFill>
                  <a:srgbClr val="FF0000"/>
                </a:solidFill>
                <a:latin typeface="+mn-ea"/>
                <a:ea typeface="+mn-ea"/>
              </a:rPr>
              <a:t>5500</a:t>
            </a:r>
            <a:r>
              <a:rPr lang="zh-CN" altLang="en-US" sz="1900" dirty="0">
                <a:solidFill>
                  <a:srgbClr val="000066"/>
                </a:solidFill>
                <a:latin typeface="+mn-ea"/>
                <a:ea typeface="+mn-ea"/>
              </a:rPr>
              <a:t>亿元</a:t>
            </a:r>
            <a:r>
              <a:rPr lang="en-US" altLang="zh-CN" sz="1900" dirty="0">
                <a:solidFill>
                  <a:srgbClr val="000066"/>
                </a:solidFill>
                <a:latin typeface="+mn-ea"/>
                <a:ea typeface="+mn-ea"/>
              </a:rPr>
              <a:t>MLF</a:t>
            </a:r>
            <a:r>
              <a:rPr lang="zh-CN" altLang="en-US" sz="1900" dirty="0">
                <a:solidFill>
                  <a:srgbClr val="000066"/>
                </a:solidFill>
                <a:latin typeface="+mn-ea"/>
                <a:ea typeface="+mn-ea"/>
              </a:rPr>
              <a:t>操作，受经济形势、央行灵活适度、货币政策以及财政支出等因素的影响，</a:t>
            </a:r>
            <a:r>
              <a:rPr lang="en-US" altLang="zh-CN" sz="1900" dirty="0">
                <a:solidFill>
                  <a:srgbClr val="000066"/>
                </a:solidFill>
                <a:latin typeface="+mn-ea"/>
                <a:ea typeface="+mn-ea"/>
              </a:rPr>
              <a:t>8</a:t>
            </a:r>
            <a:r>
              <a:rPr lang="zh-CN" altLang="en-US" sz="1900" dirty="0">
                <a:solidFill>
                  <a:srgbClr val="000066"/>
                </a:solidFill>
                <a:latin typeface="+mn-ea"/>
                <a:ea typeface="+mn-ea"/>
              </a:rPr>
              <a:t>月资金流动性较为宽松，整体处于较高的水平。</a:t>
            </a:r>
            <a:endParaRPr lang="zh-CN" altLang="en-US" sz="1900" dirty="0">
              <a:solidFill>
                <a:srgbClr val="000066"/>
              </a:solidFill>
              <a:latin typeface="+mn-ea"/>
              <a:ea typeface="+mn-ea"/>
            </a:endParaRPr>
          </a:p>
        </p:txBody>
      </p:sp>
      <p:pic>
        <p:nvPicPr>
          <p:cNvPr id="3" name="图片 2"/>
          <p:cNvPicPr>
            <a:picLocks noChangeAspect="1"/>
          </p:cNvPicPr>
          <p:nvPr/>
        </p:nvPicPr>
        <p:blipFill>
          <a:blip r:embed="rId1"/>
          <a:stretch>
            <a:fillRect/>
          </a:stretch>
        </p:blipFill>
        <p:spPr>
          <a:xfrm>
            <a:off x="1250315" y="796290"/>
            <a:ext cx="6497320" cy="3564255"/>
          </a:xfrm>
          <a:prstGeom prst="rect">
            <a:avLst/>
          </a:prstGeom>
        </p:spPr>
      </p:pic>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市场概况</a:t>
            </a:r>
            <a:endParaRPr lang="zh-CN" altLang="en-US" sz="2400" b="1">
              <a:solidFill>
                <a:srgbClr val="000066"/>
              </a:solidFill>
              <a:latin typeface="幼圆" panose="02010509060101010101" pitchFamily="49" charset="-122"/>
              <a:ea typeface="幼圆" panose="02010509060101010101" pitchFamily="49" charset="-122"/>
            </a:endParaRPr>
          </a:p>
        </p:txBody>
      </p:sp>
      <p:sp>
        <p:nvSpPr>
          <p:cNvPr id="4" name="文本框 3"/>
          <p:cNvSpPr txBox="1"/>
          <p:nvPr/>
        </p:nvSpPr>
        <p:spPr>
          <a:xfrm>
            <a:off x="52346" y="1097257"/>
            <a:ext cx="1210588"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上证综指</a:t>
            </a:r>
            <a:endParaRPr lang="zh-CN" altLang="en-US" b="1" dirty="0">
              <a:solidFill>
                <a:srgbClr val="000066"/>
              </a:solidFill>
              <a:latin typeface="幼圆" panose="02010509060101010101" pitchFamily="49" charset="-122"/>
              <a:ea typeface="幼圆" panose="02010509060101010101" pitchFamily="49" charset="-122"/>
            </a:endParaRPr>
          </a:p>
        </p:txBody>
      </p:sp>
      <p:sp>
        <p:nvSpPr>
          <p:cNvPr id="8" name="文本框 7"/>
          <p:cNvSpPr txBox="1"/>
          <p:nvPr/>
        </p:nvSpPr>
        <p:spPr>
          <a:xfrm>
            <a:off x="428625" y="1657816"/>
            <a:ext cx="838572" cy="398780"/>
          </a:xfrm>
          <a:prstGeom prst="rect">
            <a:avLst/>
          </a:prstGeom>
          <a:noFill/>
        </p:spPr>
        <p:txBody>
          <a:bodyPr wrap="square" rtlCol="0">
            <a:spAutoFit/>
          </a:bodyPr>
          <a:lstStyle/>
          <a:p>
            <a:r>
              <a:rPr lang="en-US" altLang="zh-CN" b="1" dirty="0">
                <a:solidFill>
                  <a:srgbClr val="33CC33"/>
                </a:solidFill>
                <a:uFillTx/>
                <a:latin typeface="+mn-lt"/>
                <a:ea typeface="+mn-ea"/>
              </a:rPr>
              <a:t>0.77%</a:t>
            </a:r>
            <a:endParaRPr lang="en-US" altLang="zh-CN" b="1" dirty="0">
              <a:solidFill>
                <a:srgbClr val="33CC33"/>
              </a:solidFill>
              <a:uFillTx/>
              <a:latin typeface="+mn-lt"/>
              <a:ea typeface="+mn-ea"/>
            </a:endParaRPr>
          </a:p>
        </p:txBody>
      </p:sp>
      <p:sp>
        <p:nvSpPr>
          <p:cNvPr id="9" name="文本框 8"/>
          <p:cNvSpPr txBox="1"/>
          <p:nvPr/>
        </p:nvSpPr>
        <p:spPr>
          <a:xfrm>
            <a:off x="7635165" y="1201318"/>
            <a:ext cx="1210588" cy="400110"/>
          </a:xfrm>
          <a:prstGeom prst="rect">
            <a:avLst/>
          </a:prstGeom>
          <a:noFill/>
        </p:spPr>
        <p:txBody>
          <a:bodyPr wrap="none" rtlCol="0">
            <a:spAutoFit/>
          </a:bodyPr>
          <a:lstStyle/>
          <a:p>
            <a:r>
              <a:rPr lang="zh-CN" altLang="en-US" b="1" dirty="0">
                <a:solidFill>
                  <a:srgbClr val="000066"/>
                </a:solidFill>
                <a:latin typeface="+mn-ea"/>
                <a:ea typeface="+mn-ea"/>
              </a:rPr>
              <a:t>中小板指</a:t>
            </a:r>
            <a:endParaRPr lang="zh-CN" altLang="en-US" b="1" dirty="0">
              <a:solidFill>
                <a:srgbClr val="000066"/>
              </a:solidFill>
              <a:latin typeface="+mn-ea"/>
              <a:ea typeface="+mn-ea"/>
            </a:endParaRPr>
          </a:p>
        </p:txBody>
      </p:sp>
      <p:sp>
        <p:nvSpPr>
          <p:cNvPr id="11" name="文本框 10"/>
          <p:cNvSpPr txBox="1"/>
          <p:nvPr/>
        </p:nvSpPr>
        <p:spPr>
          <a:xfrm>
            <a:off x="8005107" y="1780502"/>
            <a:ext cx="824230" cy="398780"/>
          </a:xfrm>
          <a:prstGeom prst="rect">
            <a:avLst/>
          </a:prstGeom>
          <a:noFill/>
        </p:spPr>
        <p:txBody>
          <a:bodyPr wrap="none" rtlCol="0">
            <a:spAutoFit/>
          </a:bodyPr>
          <a:lstStyle/>
          <a:p>
            <a:r>
              <a:rPr lang="en-US" altLang="zh-CN" b="1" dirty="0">
                <a:solidFill>
                  <a:srgbClr val="FF0000"/>
                </a:solidFill>
                <a:latin typeface="+mn-ea"/>
                <a:ea typeface="+mn-ea"/>
              </a:rPr>
              <a:t>2.01%</a:t>
            </a:r>
            <a:endParaRPr lang="zh-CN" altLang="en-US" b="1" dirty="0">
              <a:solidFill>
                <a:srgbClr val="FF0000"/>
              </a:solidFill>
              <a:latin typeface="+mn-ea"/>
              <a:ea typeface="+mn-ea"/>
            </a:endParaRPr>
          </a:p>
        </p:txBody>
      </p:sp>
      <p:sp>
        <p:nvSpPr>
          <p:cNvPr id="15" name="文本框 14"/>
          <p:cNvSpPr txBox="1"/>
          <p:nvPr/>
        </p:nvSpPr>
        <p:spPr>
          <a:xfrm>
            <a:off x="41724" y="3853871"/>
            <a:ext cx="1210588"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深证成指</a:t>
            </a:r>
            <a:endParaRPr lang="zh-CN" altLang="en-US" b="1" dirty="0">
              <a:solidFill>
                <a:srgbClr val="000066"/>
              </a:solidFill>
              <a:latin typeface="幼圆" panose="02010509060101010101" pitchFamily="49" charset="-122"/>
              <a:ea typeface="幼圆" panose="02010509060101010101" pitchFamily="49" charset="-122"/>
            </a:endParaRPr>
          </a:p>
        </p:txBody>
      </p:sp>
      <p:sp>
        <p:nvSpPr>
          <p:cNvPr id="17" name="文本框 16"/>
          <p:cNvSpPr txBox="1"/>
          <p:nvPr/>
        </p:nvSpPr>
        <p:spPr>
          <a:xfrm>
            <a:off x="428625" y="4399965"/>
            <a:ext cx="824230" cy="398780"/>
          </a:xfrm>
          <a:prstGeom prst="rect">
            <a:avLst/>
          </a:prstGeom>
          <a:noFill/>
        </p:spPr>
        <p:txBody>
          <a:bodyPr wrap="none" rtlCol="0">
            <a:spAutoFit/>
          </a:bodyPr>
          <a:lstStyle/>
          <a:p>
            <a:r>
              <a:rPr lang="en-US" altLang="zh-CN" b="1" dirty="0">
                <a:solidFill>
                  <a:srgbClr val="FF0000"/>
                </a:solidFill>
                <a:latin typeface="+mn-ea"/>
                <a:ea typeface="+mn-ea"/>
              </a:rPr>
              <a:t>1.05%</a:t>
            </a:r>
            <a:endParaRPr lang="zh-CN" altLang="en-US" b="1" dirty="0">
              <a:solidFill>
                <a:srgbClr val="FF0000"/>
              </a:solidFill>
              <a:latin typeface="+mn-ea"/>
              <a:ea typeface="+mn-ea"/>
            </a:endParaRPr>
          </a:p>
        </p:txBody>
      </p:sp>
      <p:sp>
        <p:nvSpPr>
          <p:cNvPr id="18" name="文本框 17"/>
          <p:cNvSpPr txBox="1"/>
          <p:nvPr/>
        </p:nvSpPr>
        <p:spPr>
          <a:xfrm>
            <a:off x="7634763" y="3804842"/>
            <a:ext cx="1210588"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创业板指</a:t>
            </a:r>
            <a:endParaRPr lang="zh-CN" altLang="en-US" b="1" dirty="0">
              <a:solidFill>
                <a:srgbClr val="000066"/>
              </a:solidFill>
              <a:latin typeface="幼圆" panose="02010509060101010101" pitchFamily="49" charset="-122"/>
              <a:ea typeface="幼圆" panose="02010509060101010101" pitchFamily="49" charset="-122"/>
            </a:endParaRPr>
          </a:p>
        </p:txBody>
      </p:sp>
      <p:sp>
        <p:nvSpPr>
          <p:cNvPr id="20" name="文本框 19"/>
          <p:cNvSpPr txBox="1"/>
          <p:nvPr/>
        </p:nvSpPr>
        <p:spPr>
          <a:xfrm>
            <a:off x="8013386" y="4380861"/>
            <a:ext cx="824230" cy="398780"/>
          </a:xfrm>
          <a:prstGeom prst="rect">
            <a:avLst/>
          </a:prstGeom>
          <a:noFill/>
        </p:spPr>
        <p:txBody>
          <a:bodyPr wrap="none" rtlCol="0">
            <a:spAutoFit/>
          </a:bodyPr>
          <a:lstStyle/>
          <a:p>
            <a:r>
              <a:rPr lang="en-US" altLang="zh-CN" b="1" dirty="0">
                <a:solidFill>
                  <a:srgbClr val="FF0000"/>
                </a:solidFill>
                <a:latin typeface="+mn-ea"/>
                <a:ea typeface="+mn-ea"/>
              </a:rPr>
              <a:t>2.35%</a:t>
            </a:r>
            <a:endParaRPr lang="zh-CN" altLang="en-US" b="1" dirty="0">
              <a:solidFill>
                <a:srgbClr val="FF0000"/>
              </a:solidFill>
              <a:latin typeface="+mn-ea"/>
              <a:ea typeface="+mn-ea"/>
            </a:endParaRPr>
          </a:p>
        </p:txBody>
      </p:sp>
      <p:sp>
        <p:nvSpPr>
          <p:cNvPr id="5" name="文本框 4"/>
          <p:cNvSpPr txBox="1"/>
          <p:nvPr/>
        </p:nvSpPr>
        <p:spPr>
          <a:xfrm>
            <a:off x="480579" y="4798636"/>
            <a:ext cx="8334281" cy="1441450"/>
          </a:xfrm>
          <a:prstGeom prst="rect">
            <a:avLst/>
          </a:prstGeom>
          <a:noFill/>
        </p:spPr>
        <p:txBody>
          <a:bodyPr wrap="square" rtlCol="0">
            <a:spAutoFit/>
          </a:bodyPr>
          <a:lstStyle/>
          <a:p>
            <a:pPr>
              <a:lnSpc>
                <a:spcPct val="150000"/>
              </a:lnSpc>
            </a:pPr>
            <a:r>
              <a:rPr lang="en-US" altLang="zh-CN" sz="1950" dirty="0">
                <a:solidFill>
                  <a:srgbClr val="000066"/>
                </a:solidFill>
                <a:latin typeface="+mn-ea"/>
                <a:ea typeface="+mn-ea"/>
              </a:rPr>
              <a:t>8</a:t>
            </a:r>
            <a:r>
              <a:rPr lang="zh-CN" altLang="en-US" sz="1950" dirty="0">
                <a:solidFill>
                  <a:srgbClr val="000066"/>
                </a:solidFill>
                <a:latin typeface="+mn-ea"/>
                <a:ea typeface="+mn-ea"/>
              </a:rPr>
              <a:t>月，三大指数由此前的下跌转为震荡上行，上证综指震荡小幅下调。受中美贸易摩擦升级，市场上行压力较大。同时，央行发布一系列货币宽松政策，进一步刺激市场，市场总体震荡加剧。</a:t>
            </a:r>
            <a:endParaRPr lang="zh-CN" altLang="en-US" sz="1950" dirty="0">
              <a:solidFill>
                <a:srgbClr val="000066"/>
              </a:solidFill>
              <a:latin typeface="+mn-ea"/>
              <a:ea typeface="+mn-ea"/>
            </a:endParaRPr>
          </a:p>
        </p:txBody>
      </p:sp>
      <p:sp>
        <p:nvSpPr>
          <p:cNvPr id="24" name="箭头: 上 23"/>
          <p:cNvSpPr/>
          <p:nvPr/>
        </p:nvSpPr>
        <p:spPr bwMode="auto">
          <a:xfrm rot="10800000">
            <a:off x="192174" y="1569839"/>
            <a:ext cx="288032" cy="576064"/>
          </a:xfrm>
          <a:prstGeom prst="upArrow">
            <a:avLst/>
          </a:prstGeom>
          <a:solidFill>
            <a:srgbClr val="00FF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000066"/>
              </a:solidFill>
              <a:effectLst/>
              <a:latin typeface="Arial" panose="020B0604020202020204" pitchFamily="34" charset="0"/>
              <a:ea typeface="幼圆" panose="02010509060101010101" pitchFamily="49" charset="-122"/>
            </a:endParaRPr>
          </a:p>
        </p:txBody>
      </p:sp>
      <p:sp>
        <p:nvSpPr>
          <p:cNvPr id="21" name="箭头: 上 20"/>
          <p:cNvSpPr/>
          <p:nvPr/>
        </p:nvSpPr>
        <p:spPr bwMode="auto">
          <a:xfrm>
            <a:off x="7777378" y="4276301"/>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000066"/>
              </a:solidFill>
              <a:effectLst/>
              <a:latin typeface="Arial" panose="020B0604020202020204" pitchFamily="34" charset="0"/>
              <a:ea typeface="幼圆" panose="02010509060101010101" pitchFamily="49" charset="-122"/>
            </a:endParaRPr>
          </a:p>
        </p:txBody>
      </p:sp>
      <p:sp>
        <p:nvSpPr>
          <p:cNvPr id="25" name="箭头: 上 24"/>
          <p:cNvSpPr/>
          <p:nvPr/>
        </p:nvSpPr>
        <p:spPr bwMode="auto">
          <a:xfrm>
            <a:off x="7782455" y="1672822"/>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000066"/>
              </a:solidFill>
              <a:effectLst/>
              <a:latin typeface="Arial" panose="020B0604020202020204" pitchFamily="34" charset="0"/>
              <a:ea typeface="幼圆" panose="02010509060101010101" pitchFamily="49" charset="-122"/>
            </a:endParaRPr>
          </a:p>
        </p:txBody>
      </p:sp>
      <p:sp>
        <p:nvSpPr>
          <p:cNvPr id="19" name="箭头: 上 18"/>
          <p:cNvSpPr/>
          <p:nvPr/>
        </p:nvSpPr>
        <p:spPr bwMode="auto">
          <a:xfrm>
            <a:off x="204918" y="4272255"/>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000066"/>
              </a:solidFill>
              <a:effectLst/>
              <a:latin typeface="Arial" panose="020B0604020202020204" pitchFamily="34" charset="0"/>
              <a:ea typeface="幼圆" panose="02010509060101010101" pitchFamily="49" charset="-122"/>
            </a:endParaRPr>
          </a:p>
        </p:txBody>
      </p:sp>
      <p:pic>
        <p:nvPicPr>
          <p:cNvPr id="6" name="图片 5"/>
          <p:cNvPicPr>
            <a:picLocks noChangeAspect="1"/>
          </p:cNvPicPr>
          <p:nvPr/>
        </p:nvPicPr>
        <p:blipFill>
          <a:blip r:embed="rId1"/>
          <a:stretch>
            <a:fillRect/>
          </a:stretch>
        </p:blipFill>
        <p:spPr>
          <a:xfrm>
            <a:off x="1536700" y="1358900"/>
            <a:ext cx="5812790" cy="3493135"/>
          </a:xfrm>
          <a:prstGeom prst="rect">
            <a:avLst/>
          </a:prstGeom>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5761097" y="5431842"/>
            <a:ext cx="1763688" cy="768350"/>
          </a:xfrm>
          <a:prstGeom prst="rect">
            <a:avLst/>
          </a:prstGeom>
          <a:noFill/>
        </p:spPr>
        <p:txBody>
          <a:bodyPr wrap="square" rtlCol="0">
            <a:spAutoFit/>
          </a:bodyPr>
          <a:lstStyle/>
          <a:p>
            <a:r>
              <a:rPr lang="zh-CN" altLang="en-US" b="1" dirty="0">
                <a:solidFill>
                  <a:srgbClr val="000066"/>
                </a:solidFill>
                <a:latin typeface="+mn-ea"/>
                <a:ea typeface="+mn-ea"/>
              </a:rPr>
              <a:t> 较上月</a:t>
            </a:r>
            <a:endParaRPr lang="en-US" altLang="zh-CN" b="1" dirty="0">
              <a:solidFill>
                <a:srgbClr val="000066"/>
              </a:solidFill>
              <a:latin typeface="+mn-ea"/>
              <a:ea typeface="+mn-ea"/>
            </a:endParaRPr>
          </a:p>
          <a:p>
            <a:r>
              <a:rPr lang="en-US" altLang="zh-CN" b="1" dirty="0">
                <a:solidFill>
                  <a:srgbClr val="FF0000"/>
                </a:solidFill>
              </a:rPr>
              <a:t>     </a:t>
            </a:r>
            <a:r>
              <a:rPr lang="en-US" altLang="zh-CN" sz="2400" b="1" dirty="0">
                <a:solidFill>
                  <a:srgbClr val="00FF00"/>
                </a:solidFill>
                <a:uFillTx/>
                <a:latin typeface="仿宋" panose="02010609060101010101" charset="-122"/>
                <a:ea typeface="+mn-ea"/>
              </a:rPr>
              <a:t>0.17%</a:t>
            </a:r>
            <a:endParaRPr lang="en-US" altLang="zh-CN" sz="2400" b="1" dirty="0">
              <a:solidFill>
                <a:srgbClr val="00FF00"/>
              </a:solidFill>
              <a:uFillTx/>
              <a:latin typeface="仿宋" panose="02010609060101010101" charset="-122"/>
              <a:ea typeface="+mn-ea"/>
            </a:endParaRPr>
          </a:p>
        </p:txBody>
      </p:sp>
      <p:sp>
        <p:nvSpPr>
          <p:cNvPr id="2150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沪深市值统计</a:t>
            </a:r>
            <a:endParaRPr lang="zh-CN" altLang="en-US" sz="2400" b="1">
              <a:solidFill>
                <a:srgbClr val="000066"/>
              </a:solidFill>
              <a:latin typeface="幼圆" panose="02010509060101010101" pitchFamily="49" charset="-122"/>
              <a:ea typeface="幼圆" panose="02010509060101010101" pitchFamily="49" charset="-122"/>
            </a:endParaRPr>
          </a:p>
        </p:txBody>
      </p:sp>
      <p:sp>
        <p:nvSpPr>
          <p:cNvPr id="4" name="文本框 3"/>
          <p:cNvSpPr txBox="1"/>
          <p:nvPr/>
        </p:nvSpPr>
        <p:spPr>
          <a:xfrm>
            <a:off x="455613" y="5497637"/>
            <a:ext cx="2045448" cy="768350"/>
          </a:xfrm>
          <a:prstGeom prst="rect">
            <a:avLst/>
          </a:prstGeom>
          <a:noFill/>
        </p:spPr>
        <p:txBody>
          <a:bodyPr wrap="square" rtlCol="0">
            <a:spAutoFit/>
          </a:bodyPr>
          <a:lstStyle/>
          <a:p>
            <a:r>
              <a:rPr lang="en-US" altLang="zh-CN" b="1" dirty="0">
                <a:solidFill>
                  <a:srgbClr val="000066"/>
                </a:solidFill>
                <a:latin typeface="+mn-ea"/>
                <a:ea typeface="+mn-ea"/>
              </a:rPr>
              <a:t>8</a:t>
            </a:r>
            <a:r>
              <a:rPr lang="zh-CN" altLang="en-US" b="1" dirty="0">
                <a:solidFill>
                  <a:srgbClr val="000066"/>
                </a:solidFill>
                <a:latin typeface="+mn-ea"/>
                <a:ea typeface="+mn-ea"/>
              </a:rPr>
              <a:t>月，</a:t>
            </a:r>
            <a:r>
              <a:rPr lang="en-US" altLang="zh-CN" b="1" dirty="0">
                <a:solidFill>
                  <a:srgbClr val="000066"/>
                </a:solidFill>
                <a:latin typeface="+mn-ea"/>
                <a:ea typeface="+mn-ea"/>
              </a:rPr>
              <a:t>A</a:t>
            </a:r>
            <a:r>
              <a:rPr lang="zh-CN" altLang="en-US" b="1" dirty="0">
                <a:solidFill>
                  <a:srgbClr val="000066"/>
                </a:solidFill>
                <a:latin typeface="+mn-ea"/>
                <a:ea typeface="+mn-ea"/>
              </a:rPr>
              <a:t>股总市值近</a:t>
            </a:r>
            <a:r>
              <a:rPr lang="en-US" altLang="zh-CN" sz="2400" b="1" dirty="0">
                <a:solidFill>
                  <a:srgbClr val="00FF00"/>
                </a:solidFill>
                <a:uFillTx/>
                <a:latin typeface="仿宋" panose="02010609060101010101" charset="-122"/>
                <a:ea typeface="+mn-ea"/>
              </a:rPr>
              <a:t>58.44</a:t>
            </a:r>
            <a:r>
              <a:rPr lang="zh-CN" altLang="en-US" b="1" dirty="0">
                <a:solidFill>
                  <a:srgbClr val="000066"/>
                </a:solidFill>
                <a:latin typeface="+mn-ea"/>
                <a:ea typeface="+mn-ea"/>
              </a:rPr>
              <a:t>万亿</a:t>
            </a:r>
            <a:endParaRPr lang="en-US" altLang="zh-CN" b="1" dirty="0">
              <a:solidFill>
                <a:srgbClr val="000066"/>
              </a:solidFill>
              <a:latin typeface="+mn-ea"/>
              <a:ea typeface="+mn-ea"/>
            </a:endParaRPr>
          </a:p>
        </p:txBody>
      </p:sp>
      <p:sp>
        <p:nvSpPr>
          <p:cNvPr id="7" name="文本框 6"/>
          <p:cNvSpPr txBox="1"/>
          <p:nvPr/>
        </p:nvSpPr>
        <p:spPr>
          <a:xfrm>
            <a:off x="7602270" y="2134901"/>
            <a:ext cx="1541730" cy="768350"/>
          </a:xfrm>
          <a:prstGeom prst="rect">
            <a:avLst/>
          </a:prstGeom>
          <a:noFill/>
        </p:spPr>
        <p:txBody>
          <a:bodyPr wrap="square" rtlCol="0">
            <a:spAutoFit/>
          </a:bodyPr>
          <a:lstStyle/>
          <a:p>
            <a:r>
              <a:rPr lang="zh-CN" altLang="en-US" b="1" dirty="0">
                <a:solidFill>
                  <a:srgbClr val="000066"/>
                </a:solidFill>
                <a:latin typeface="+mn-ea"/>
                <a:ea typeface="+mn-ea"/>
              </a:rPr>
              <a:t>深市市值</a:t>
            </a:r>
            <a:endParaRPr lang="en-US" altLang="zh-CN" b="1" dirty="0">
              <a:solidFill>
                <a:srgbClr val="000066"/>
              </a:solidFill>
              <a:latin typeface="+mn-ea"/>
              <a:ea typeface="+mn-ea"/>
            </a:endParaRPr>
          </a:p>
          <a:p>
            <a:r>
              <a:rPr lang="en-US" altLang="zh-CN" sz="2400" b="1" dirty="0">
                <a:solidFill>
                  <a:srgbClr val="FF0000"/>
                </a:solidFill>
                <a:latin typeface="+mn-ea"/>
                <a:ea typeface="+mn-ea"/>
              </a:rPr>
              <a:t>21.63</a:t>
            </a:r>
            <a:r>
              <a:rPr lang="zh-CN" altLang="en-US" b="1" dirty="0">
                <a:solidFill>
                  <a:srgbClr val="000066"/>
                </a:solidFill>
                <a:latin typeface="+mn-ea"/>
                <a:ea typeface="+mn-ea"/>
              </a:rPr>
              <a:t>万亿</a:t>
            </a:r>
            <a:endParaRPr lang="zh-CN" altLang="en-US" b="1" dirty="0">
              <a:solidFill>
                <a:srgbClr val="000066"/>
              </a:solidFill>
              <a:latin typeface="+mn-ea"/>
              <a:ea typeface="+mn-ea"/>
            </a:endParaRPr>
          </a:p>
        </p:txBody>
      </p:sp>
      <p:sp>
        <p:nvSpPr>
          <p:cNvPr id="8" name="文本框 7"/>
          <p:cNvSpPr txBox="1"/>
          <p:nvPr/>
        </p:nvSpPr>
        <p:spPr>
          <a:xfrm>
            <a:off x="7602270" y="964271"/>
            <a:ext cx="1541730" cy="768350"/>
          </a:xfrm>
          <a:prstGeom prst="rect">
            <a:avLst/>
          </a:prstGeom>
          <a:noFill/>
        </p:spPr>
        <p:txBody>
          <a:bodyPr wrap="square" rtlCol="0">
            <a:spAutoFit/>
          </a:bodyPr>
          <a:lstStyle/>
          <a:p>
            <a:r>
              <a:rPr lang="zh-CN" altLang="en-US" b="1" dirty="0">
                <a:solidFill>
                  <a:srgbClr val="000066"/>
                </a:solidFill>
                <a:latin typeface="+mn-ea"/>
                <a:ea typeface="+mn-ea"/>
              </a:rPr>
              <a:t>沪市市值</a:t>
            </a:r>
            <a:endParaRPr lang="en-US" altLang="zh-CN" b="1" dirty="0">
              <a:solidFill>
                <a:srgbClr val="000066"/>
              </a:solidFill>
              <a:latin typeface="+mn-ea"/>
              <a:ea typeface="+mn-ea"/>
            </a:endParaRPr>
          </a:p>
          <a:p>
            <a:r>
              <a:rPr lang="en-US" altLang="zh-CN" sz="2400" b="1" dirty="0">
                <a:solidFill>
                  <a:srgbClr val="00FF00"/>
                </a:solidFill>
                <a:uFillTx/>
                <a:latin typeface="仿宋" panose="02010609060101010101" charset="-122"/>
                <a:ea typeface="+mn-ea"/>
              </a:rPr>
              <a:t>36.80</a:t>
            </a:r>
            <a:r>
              <a:rPr lang="zh-CN" altLang="en-US" b="1" dirty="0">
                <a:solidFill>
                  <a:srgbClr val="000066"/>
                </a:solidFill>
                <a:latin typeface="+mn-ea"/>
                <a:ea typeface="+mn-ea"/>
              </a:rPr>
              <a:t>万亿</a:t>
            </a:r>
            <a:endParaRPr lang="zh-CN" altLang="en-US" dirty="0"/>
          </a:p>
        </p:txBody>
      </p:sp>
      <p:cxnSp>
        <p:nvCxnSpPr>
          <p:cNvPr id="6" name="直接箭头连接符 5"/>
          <p:cNvCxnSpPr/>
          <p:nvPr/>
        </p:nvCxnSpPr>
        <p:spPr bwMode="auto">
          <a:xfrm flipV="1">
            <a:off x="7243953" y="1372500"/>
            <a:ext cx="421004" cy="239637"/>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bwMode="auto">
          <a:xfrm>
            <a:off x="7179741" y="2059799"/>
            <a:ext cx="485216" cy="361089"/>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0" name="箭头: 下 9"/>
          <p:cNvSpPr/>
          <p:nvPr/>
        </p:nvSpPr>
        <p:spPr bwMode="auto">
          <a:xfrm>
            <a:off x="5940152" y="5816562"/>
            <a:ext cx="216024" cy="363299"/>
          </a:xfrm>
          <a:prstGeom prst="downArrow">
            <a:avLst/>
          </a:prstGeom>
          <a:solidFill>
            <a:srgbClr val="92D050"/>
          </a:solidFill>
          <a:ln w="9525" cap="flat" cmpd="sng" algn="ctr">
            <a:solidFill>
              <a:srgbClr val="92D050"/>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baseline="0">
              <a:ln>
                <a:noFill/>
              </a:ln>
              <a:solidFill>
                <a:srgbClr val="00FF00"/>
              </a:solidFill>
              <a:effectLst/>
              <a:uFillTx/>
              <a:latin typeface="Arial" panose="020B0604020202020204" pitchFamily="34" charset="0"/>
              <a:ea typeface="幼圆" panose="02010509060101010101" pitchFamily="49" charset="-122"/>
            </a:endParaRPr>
          </a:p>
        </p:txBody>
      </p:sp>
      <p:pic>
        <p:nvPicPr>
          <p:cNvPr id="3" name="图片 2"/>
          <p:cNvPicPr>
            <a:picLocks noChangeAspect="1"/>
          </p:cNvPicPr>
          <p:nvPr/>
        </p:nvPicPr>
        <p:blipFill>
          <a:blip r:embed="rId1"/>
          <a:stretch>
            <a:fillRect/>
          </a:stretch>
        </p:blipFill>
        <p:spPr>
          <a:xfrm>
            <a:off x="455930" y="964565"/>
            <a:ext cx="6571615" cy="4105910"/>
          </a:xfrm>
          <a:prstGeom prst="rect">
            <a:avLst/>
          </a:prstGeom>
        </p:spPr>
      </p:pic>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a:solidFill>
                  <a:srgbClr val="000066"/>
                </a:solidFill>
              </a:rPr>
              <a:t>上证</a:t>
            </a:r>
            <a:r>
              <a:rPr lang="en-US" altLang="zh-CN" sz="2400">
                <a:solidFill>
                  <a:srgbClr val="000066"/>
                </a:solidFill>
              </a:rPr>
              <a:t>50</a:t>
            </a:r>
            <a:r>
              <a:rPr lang="zh-CN" altLang="en-US" sz="2400">
                <a:solidFill>
                  <a:srgbClr val="000066"/>
                </a:solidFill>
              </a:rPr>
              <a:t>股指期货</a:t>
            </a:r>
            <a:endParaRPr lang="zh-CN" altLang="en-US" sz="2400">
              <a:solidFill>
                <a:srgbClr val="000066"/>
              </a:solidFill>
            </a:endParaRPr>
          </a:p>
        </p:txBody>
      </p:sp>
      <p:pic>
        <p:nvPicPr>
          <p:cNvPr id="3" name="图片 2"/>
          <p:cNvPicPr>
            <a:picLocks noChangeAspect="1"/>
          </p:cNvPicPr>
          <p:nvPr/>
        </p:nvPicPr>
        <p:blipFill>
          <a:blip r:embed="rId1"/>
          <a:stretch>
            <a:fillRect/>
          </a:stretch>
        </p:blipFill>
        <p:spPr>
          <a:xfrm>
            <a:off x="638174" y="1143000"/>
            <a:ext cx="7822257" cy="5213350"/>
          </a:xfrm>
          <a:prstGeom prst="rect">
            <a:avLst/>
          </a:prstGeom>
        </p:spPr>
      </p:pic>
      <p:sp>
        <p:nvSpPr>
          <p:cNvPr id="11" name="文本框 10"/>
          <p:cNvSpPr txBox="1"/>
          <p:nvPr/>
        </p:nvSpPr>
        <p:spPr>
          <a:xfrm>
            <a:off x="6876415" y="5716905"/>
            <a:ext cx="2124075" cy="706755"/>
          </a:xfrm>
          <a:prstGeom prst="rect">
            <a:avLst/>
          </a:prstGeom>
          <a:noFill/>
        </p:spPr>
        <p:txBody>
          <a:bodyPr wrap="square" rtlCol="0">
            <a:spAutoFit/>
          </a:bodyPr>
          <a:lstStyle/>
          <a:p>
            <a:pPr algn="ctr"/>
            <a:r>
              <a:rPr lang="en-US" altLang="zh-CN" b="1" dirty="0">
                <a:solidFill>
                  <a:srgbClr val="000066"/>
                </a:solidFill>
                <a:latin typeface="+mn-ea"/>
                <a:ea typeface="+mn-ea"/>
              </a:rPr>
              <a:t>8</a:t>
            </a:r>
            <a:r>
              <a:rPr lang="zh-CN" altLang="en-US" b="1" dirty="0">
                <a:solidFill>
                  <a:srgbClr val="000066"/>
                </a:solidFill>
                <a:latin typeface="+mn-ea"/>
                <a:ea typeface="+mn-ea"/>
              </a:rPr>
              <a:t>月初收盘价跳水，中下旬震荡上行</a:t>
            </a:r>
            <a:endParaRPr lang="en-US" altLang="zh-CN" b="1" dirty="0">
              <a:solidFill>
                <a:srgbClr val="000066"/>
              </a:solidFill>
              <a:latin typeface="+mn-ea"/>
              <a:ea typeface="+mn-ea"/>
            </a:endParaRPr>
          </a:p>
        </p:txBody>
      </p:sp>
      <p:cxnSp>
        <p:nvCxnSpPr>
          <p:cNvPr id="12" name="直接箭头连接符 11"/>
          <p:cNvCxnSpPr/>
          <p:nvPr/>
        </p:nvCxnSpPr>
        <p:spPr bwMode="auto">
          <a:xfrm>
            <a:off x="2771775" y="5445125"/>
            <a:ext cx="4780915" cy="23876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ransition>
    <p:wipe dir="r"/>
  </p:transition>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anose="02010509060101010101" pitchFamily="49" charset="-122"/>
            <a:ea typeface="幼圆" panose="02010509060101010101"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3.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0</TotalTime>
  <Words>5103</Words>
  <Application>WPS 演示</Application>
  <PresentationFormat>全屏显示(4:3)</PresentationFormat>
  <Paragraphs>747</Paragraphs>
  <Slides>25</Slides>
  <Notes>19</Notes>
  <HiddenSlides>0</HiddenSlides>
  <MMClips>0</MMClips>
  <ScaleCrop>false</ScaleCrop>
  <HeadingPairs>
    <vt:vector size="6" baseType="variant">
      <vt:variant>
        <vt:lpstr>已用的字体</vt:lpstr>
      </vt:variant>
      <vt:variant>
        <vt:i4>13</vt:i4>
      </vt:variant>
      <vt:variant>
        <vt:lpstr>主题</vt:lpstr>
      </vt:variant>
      <vt:variant>
        <vt:i4>8</vt:i4>
      </vt:variant>
      <vt:variant>
        <vt:lpstr>幻灯片标题</vt:lpstr>
      </vt:variant>
      <vt:variant>
        <vt:i4>25</vt:i4>
      </vt:variant>
    </vt:vector>
  </HeadingPairs>
  <TitlesOfParts>
    <vt:vector size="46" baseType="lpstr">
      <vt:lpstr>Arial</vt:lpstr>
      <vt:lpstr>宋体</vt:lpstr>
      <vt:lpstr>Wingdings</vt:lpstr>
      <vt:lpstr>幼圆</vt:lpstr>
      <vt:lpstr>Verdana</vt:lpstr>
      <vt:lpstr>黑体</vt:lpstr>
      <vt:lpstr>华文中宋</vt:lpstr>
      <vt:lpstr>仿宋</vt:lpstr>
      <vt:lpstr>微软雅黑</vt:lpstr>
      <vt:lpstr>Arial Unicode MS</vt:lpstr>
      <vt:lpstr>等线</vt:lpstr>
      <vt:lpstr>Times New Roman</vt:lpstr>
      <vt:lpstr>Times New Roman</vt:lpstr>
      <vt:lpstr>融客PPT模板</vt:lpstr>
      <vt:lpstr>融客投资PPT模板</vt:lpstr>
      <vt:lpstr>1_融客PPT模板</vt:lpstr>
      <vt:lpstr>3_融客PPT模板</vt:lpstr>
      <vt:lpstr>2_融客PPT模板</vt:lpstr>
      <vt:lpstr>5_融客PPT模板</vt:lpstr>
      <vt:lpstr>7_融客PPT模板</vt:lpstr>
      <vt:lpstr>8_融客PPT模板</vt:lpstr>
      <vt:lpstr>PowerPoint 演示文稿</vt:lpstr>
      <vt:lpstr>PowerPoint 演示文稿</vt:lpstr>
      <vt:lpstr>PowerPoint 演示文稿</vt:lpstr>
      <vt:lpstr>PMI</vt:lpstr>
      <vt:lpstr>PowerPoint 演示文稿</vt:lpstr>
      <vt:lpstr>央行公开市场操作</vt:lpstr>
      <vt:lpstr>PowerPoint 演示文稿</vt:lpstr>
      <vt:lpstr>PowerPoint 演示文稿</vt:lpstr>
      <vt:lpstr>上证50股指期货</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联系我们</vt:lpstr>
    </vt:vector>
  </TitlesOfParts>
  <Company>Lenovo (Beijing)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乐队花车</cp:lastModifiedBy>
  <cp:revision>4775</cp:revision>
  <dcterms:created xsi:type="dcterms:W3CDTF">2007-11-30T05:47:00Z</dcterms:created>
  <dcterms:modified xsi:type="dcterms:W3CDTF">2019-09-11T08:48:45Z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2052-11.1.0.8976</vt:lpwstr>
  </property>
</Properties>
</file>