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notesSlides/notesSlide9.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6.xml" ContentType="application/vnd.openxmlformats-officedocument.themeOverride+xml"/>
  <Override PartName="/ppt/notesSlides/notesSlide13.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notesSlides/notesSlide14.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8.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19"/>
  </p:notesMasterIdLst>
  <p:sldIdLst>
    <p:sldId id="256" r:id="rId3"/>
    <p:sldId id="257" r:id="rId4"/>
    <p:sldId id="258" r:id="rId5"/>
    <p:sldId id="259" r:id="rId6"/>
    <p:sldId id="296" r:id="rId7"/>
    <p:sldId id="289" r:id="rId8"/>
    <p:sldId id="261" r:id="rId9"/>
    <p:sldId id="263" r:id="rId10"/>
    <p:sldId id="264" r:id="rId11"/>
    <p:sldId id="265" r:id="rId12"/>
    <p:sldId id="276" r:id="rId13"/>
    <p:sldId id="277" r:id="rId14"/>
    <p:sldId id="295" r:id="rId15"/>
    <p:sldId id="267" r:id="rId16"/>
    <p:sldId id="301"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683" userDrawn="1">
          <p15:clr>
            <a:srgbClr val="A4A3A4"/>
          </p15:clr>
        </p15:guide>
        <p15:guide id="2" pos="4974" userDrawn="1">
          <p15:clr>
            <a:srgbClr val="A4A3A4"/>
          </p15:clr>
        </p15:guide>
        <p15:guide id="3" orient="horz" pos="4088" userDrawn="1">
          <p15:clr>
            <a:srgbClr val="A4A3A4"/>
          </p15:clr>
        </p15:guide>
        <p15:guide id="5" pos="1186" userDrawn="1">
          <p15:clr>
            <a:srgbClr val="A4A3A4"/>
          </p15:clr>
        </p15:guide>
        <p15:guide id="6" pos="7680" userDrawn="1">
          <p15:clr>
            <a:srgbClr val="A4A3A4"/>
          </p15:clr>
        </p15:guide>
        <p15:guide id="7" pos="6494" userDrawn="1">
          <p15:clr>
            <a:srgbClr val="A4A3A4"/>
          </p15:clr>
        </p15:guide>
        <p15:guide id="8" orient="horz" pos="572" userDrawn="1">
          <p15:clr>
            <a:srgbClr val="A4A3A4"/>
          </p15:clr>
        </p15:guide>
        <p15:guide id="9" pos="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472C4"/>
    <a:srgbClr val="E46C0A"/>
    <a:srgbClr val="3976BF"/>
    <a:srgbClr val="00B050"/>
    <a:srgbClr val="000798"/>
    <a:srgbClr val="B9B9B9"/>
    <a:srgbClr val="FF2121"/>
    <a:srgbClr val="EA3737"/>
    <a:srgbClr val="00B0F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3548" autoAdjust="0"/>
  </p:normalViewPr>
  <p:slideViewPr>
    <p:cSldViewPr snapToGrid="0">
      <p:cViewPr>
        <p:scale>
          <a:sx n="75" d="100"/>
          <a:sy n="75" d="100"/>
        </p:scale>
        <p:origin x="3210" y="1776"/>
      </p:cViewPr>
      <p:guideLst>
        <p:guide pos="2683"/>
        <p:guide pos="4974"/>
        <p:guide orient="horz" pos="4088"/>
        <p:guide pos="1186"/>
        <p:guide pos="7680"/>
        <p:guide pos="6494"/>
        <p:guide orient="horz" pos="572"/>
        <p:guide pos="7"/>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NING%20MEI\Desktop\&#34701;&#23458;&#25237;&#36164;\&#26376;&#25253;\&#25237;&#36164;&#24773;&#20917;&#27719;&#24635;.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NING%20MEI\Desktop\&#34701;&#23458;&#25237;&#36164;\&#26376;&#25253;\&#25237;&#36164;&#24773;&#20917;&#27719;&#24635;.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4.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ltLang="zh-CN"/>
              <a:t>9</a:t>
            </a:r>
            <a:r>
              <a:rPr lang="zh-CN"/>
              <a:t>月</a:t>
            </a:r>
            <a:r>
              <a:rPr lang="en-US"/>
              <a:t>-2020</a:t>
            </a:r>
            <a:r>
              <a:rPr lang="zh-CN"/>
              <a:t>年</a:t>
            </a:r>
            <a:r>
              <a:rPr lang="en-US" altLang="zh-CN"/>
              <a:t>9</a:t>
            </a:r>
            <a:r>
              <a:rPr lang="zh-CN"/>
              <a:t>月基金募集情况一览</a:t>
            </a:r>
          </a:p>
        </c:rich>
      </c:tx>
      <c:layout>
        <c:manualLayout>
          <c:xMode val="edge"/>
          <c:yMode val="edge"/>
          <c:x val="0.25840482456140351"/>
          <c:y val="5.8302469135802467E-4"/>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1"/>
          <c:order val="1"/>
          <c:tx>
            <c:strRef>
              <c:f>数据汇总!$C$1</c:f>
              <c:strCache>
                <c:ptCount val="1"/>
                <c:pt idx="0">
                  <c:v>募集金额（亿元）</c:v>
                </c:pt>
              </c:strCache>
            </c:strRef>
          </c:tx>
          <c:spPr>
            <a:solidFill>
              <a:srgbClr val="00B0F0"/>
            </a:solidFill>
            <a:ln>
              <a:solidFill>
                <a:srgbClr val="00B0F0"/>
              </a:solidFill>
            </a:ln>
            <a:effectLst/>
          </c:spPr>
          <c:invertIfNegative val="0"/>
          <c:dLbls>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231-4D44-B27D-F4CA5D4257CE}"/>
                </c:ext>
              </c:extLst>
            </c:dLbl>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231-4D44-B27D-F4CA5D4257CE}"/>
                </c:ext>
              </c:extLst>
            </c:dLbl>
            <c:numFmt formatCode="#,##0.00_);[Red]\(#,##0.00\)" sourceLinked="0"/>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数据汇总!$A$2:$A$14</c:f>
              <c:numCache>
                <c:formatCode>m/d/yyyy</c:formatCode>
                <c:ptCount val="13"/>
                <c:pt idx="0">
                  <c:v>44104</c:v>
                </c:pt>
                <c:pt idx="1">
                  <c:v>44074</c:v>
                </c:pt>
                <c:pt idx="2">
                  <c:v>44043</c:v>
                </c:pt>
                <c:pt idx="3">
                  <c:v>44012</c:v>
                </c:pt>
                <c:pt idx="4">
                  <c:v>43982</c:v>
                </c:pt>
                <c:pt idx="5">
                  <c:v>43951</c:v>
                </c:pt>
                <c:pt idx="6">
                  <c:v>43921</c:v>
                </c:pt>
                <c:pt idx="7">
                  <c:v>43890</c:v>
                </c:pt>
                <c:pt idx="8">
                  <c:v>43861</c:v>
                </c:pt>
                <c:pt idx="9">
                  <c:v>43830</c:v>
                </c:pt>
                <c:pt idx="10">
                  <c:v>43799</c:v>
                </c:pt>
                <c:pt idx="11">
                  <c:v>43769</c:v>
                </c:pt>
                <c:pt idx="12">
                  <c:v>43738</c:v>
                </c:pt>
              </c:numCache>
            </c:numRef>
          </c:cat>
          <c:val>
            <c:numRef>
              <c:f>数据汇总!$C$2:$C$14</c:f>
              <c:numCache>
                <c:formatCode>0.00</c:formatCode>
                <c:ptCount val="13"/>
                <c:pt idx="0">
                  <c:v>105.39</c:v>
                </c:pt>
                <c:pt idx="1">
                  <c:v>179.81960000000001</c:v>
                </c:pt>
                <c:pt idx="2">
                  <c:v>257.17</c:v>
                </c:pt>
                <c:pt idx="3">
                  <c:v>144.80000000000001</c:v>
                </c:pt>
                <c:pt idx="4">
                  <c:v>78.091200999999998</c:v>
                </c:pt>
                <c:pt idx="5">
                  <c:v>120.3</c:v>
                </c:pt>
                <c:pt idx="6">
                  <c:v>139.22800000000001</c:v>
                </c:pt>
                <c:pt idx="7">
                  <c:v>107.01</c:v>
                </c:pt>
                <c:pt idx="8">
                  <c:v>87.634799999999998</c:v>
                </c:pt>
                <c:pt idx="9">
                  <c:v>177.809337</c:v>
                </c:pt>
                <c:pt idx="10">
                  <c:v>174.96209999999999</c:v>
                </c:pt>
                <c:pt idx="11">
                  <c:v>145.98664399999998</c:v>
                </c:pt>
                <c:pt idx="12">
                  <c:v>184.86699999999999</c:v>
                </c:pt>
              </c:numCache>
            </c:numRef>
          </c:val>
          <c:extLst>
            <c:ext xmlns:c16="http://schemas.microsoft.com/office/drawing/2014/chart" uri="{C3380CC4-5D6E-409C-BE32-E72D297353CC}">
              <c16:uniqueId val="{00000002-5231-4D44-B27D-F4CA5D4257CE}"/>
            </c:ext>
          </c:extLst>
        </c:ser>
        <c:dLbls>
          <c:showLegendKey val="0"/>
          <c:showVal val="0"/>
          <c:showCatName val="0"/>
          <c:showSerName val="0"/>
          <c:showPercent val="0"/>
          <c:showBubbleSize val="0"/>
        </c:dLbls>
        <c:gapWidth val="169"/>
        <c:axId val="1265280696"/>
        <c:axId val="1265275776"/>
      </c:barChart>
      <c:lineChart>
        <c:grouping val="standard"/>
        <c:varyColors val="0"/>
        <c:ser>
          <c:idx val="0"/>
          <c:order val="0"/>
          <c:tx>
            <c:strRef>
              <c:f>数据汇总!$B$1</c:f>
              <c:strCache>
                <c:ptCount val="1"/>
                <c:pt idx="0">
                  <c:v>募集事件次数</c:v>
                </c:pt>
              </c:strCache>
            </c:strRef>
          </c:tx>
          <c:spPr>
            <a:ln w="19050" cap="rnd">
              <a:solidFill>
                <a:srgbClr val="002060"/>
              </a:solidFill>
              <a:round/>
            </a:ln>
            <a:effectLst/>
          </c:spPr>
          <c:marker>
            <c:symbol val="none"/>
          </c:marker>
          <c:dLbls>
            <c:dLbl>
              <c:idx val="2"/>
              <c:layout>
                <c:manualLayout>
                  <c:x val="-2.923114035087726E-2"/>
                  <c:y val="-7.72104938271604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231-4D44-B27D-F4CA5D4257CE}"/>
                </c:ext>
              </c:extLst>
            </c:dLbl>
            <c:dLbl>
              <c:idx val="4"/>
              <c:layout>
                <c:manualLayout>
                  <c:x val="-2.0015497076023393E-2"/>
                  <c:y val="-5.76987654320988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231-4D44-B27D-F4CA5D4257CE}"/>
                </c:ext>
              </c:extLst>
            </c:dLbl>
            <c:dLbl>
              <c:idx val="5"/>
              <c:layout>
                <c:manualLayout>
                  <c:x val="-1.8158771929824562E-2"/>
                  <c:y val="-5.76987654320987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231-4D44-B27D-F4CA5D4257CE}"/>
                </c:ext>
              </c:extLst>
            </c:dLbl>
            <c:dLbl>
              <c:idx val="6"/>
              <c:layout>
                <c:manualLayout>
                  <c:x val="-6.2456140350877192E-3"/>
                  <c:y val="-6.55382716049382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231-4D44-B27D-F4CA5D4257CE}"/>
                </c:ext>
              </c:extLst>
            </c:dLbl>
            <c:dLbl>
              <c:idx val="7"/>
              <c:layout>
                <c:manualLayout>
                  <c:x val="-1.0557602339181286E-2"/>
                  <c:y val="-8.05734567901234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231-4D44-B27D-F4CA5D4257CE}"/>
                </c:ext>
              </c:extLst>
            </c:dLbl>
            <c:dLbl>
              <c:idx val="8"/>
              <c:layout>
                <c:manualLayout>
                  <c:x val="-2.1951169590643412E-2"/>
                  <c:y val="-5.65024691358025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231-4D44-B27D-F4CA5D4257CE}"/>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数据汇总!$A$2:$A$14</c:f>
              <c:numCache>
                <c:formatCode>m/d/yyyy</c:formatCode>
                <c:ptCount val="13"/>
                <c:pt idx="0">
                  <c:v>44104</c:v>
                </c:pt>
                <c:pt idx="1">
                  <c:v>44074</c:v>
                </c:pt>
                <c:pt idx="2">
                  <c:v>44043</c:v>
                </c:pt>
                <c:pt idx="3">
                  <c:v>44012</c:v>
                </c:pt>
                <c:pt idx="4">
                  <c:v>43982</c:v>
                </c:pt>
                <c:pt idx="5">
                  <c:v>43951</c:v>
                </c:pt>
                <c:pt idx="6">
                  <c:v>43921</c:v>
                </c:pt>
                <c:pt idx="7">
                  <c:v>43890</c:v>
                </c:pt>
                <c:pt idx="8">
                  <c:v>43861</c:v>
                </c:pt>
                <c:pt idx="9">
                  <c:v>43830</c:v>
                </c:pt>
                <c:pt idx="10">
                  <c:v>43799</c:v>
                </c:pt>
                <c:pt idx="11">
                  <c:v>43769</c:v>
                </c:pt>
                <c:pt idx="12">
                  <c:v>43738</c:v>
                </c:pt>
              </c:numCache>
            </c:numRef>
          </c:cat>
          <c:val>
            <c:numRef>
              <c:f>数据汇总!$B$2:$B$14</c:f>
              <c:numCache>
                <c:formatCode>General</c:formatCode>
                <c:ptCount val="13"/>
                <c:pt idx="0">
                  <c:v>30</c:v>
                </c:pt>
                <c:pt idx="1">
                  <c:v>39</c:v>
                </c:pt>
                <c:pt idx="2">
                  <c:v>19</c:v>
                </c:pt>
                <c:pt idx="3">
                  <c:v>20</c:v>
                </c:pt>
                <c:pt idx="4">
                  <c:v>16</c:v>
                </c:pt>
                <c:pt idx="5">
                  <c:v>20</c:v>
                </c:pt>
                <c:pt idx="6">
                  <c:v>11</c:v>
                </c:pt>
                <c:pt idx="7">
                  <c:v>5</c:v>
                </c:pt>
                <c:pt idx="8">
                  <c:v>22</c:v>
                </c:pt>
                <c:pt idx="9">
                  <c:v>39</c:v>
                </c:pt>
                <c:pt idx="10">
                  <c:v>26</c:v>
                </c:pt>
                <c:pt idx="11">
                  <c:v>30</c:v>
                </c:pt>
                <c:pt idx="12">
                  <c:v>25</c:v>
                </c:pt>
              </c:numCache>
            </c:numRef>
          </c:val>
          <c:smooth val="0"/>
          <c:extLst>
            <c:ext xmlns:c16="http://schemas.microsoft.com/office/drawing/2014/chart" uri="{C3380CC4-5D6E-409C-BE32-E72D297353CC}">
              <c16:uniqueId val="{00000009-5231-4D44-B27D-F4CA5D4257CE}"/>
            </c:ext>
          </c:extLst>
        </c:ser>
        <c:dLbls>
          <c:showLegendKey val="0"/>
          <c:showVal val="0"/>
          <c:showCatName val="0"/>
          <c:showSerName val="0"/>
          <c:showPercent val="0"/>
          <c:showBubbleSize val="0"/>
        </c:dLbls>
        <c:marker val="1"/>
        <c:smooth val="0"/>
        <c:axId val="1563220136"/>
        <c:axId val="1563220464"/>
      </c:lineChart>
      <c:dateAx>
        <c:axId val="1563220136"/>
        <c:scaling>
          <c:orientation val="minMax"/>
        </c:scaling>
        <c:delete val="0"/>
        <c:axPos val="b"/>
        <c:numFmt formatCode="yyyy/m" sourceLinked="0"/>
        <c:majorTickMark val="none"/>
        <c:minorTickMark val="none"/>
        <c:tickLblPos val="nextTo"/>
        <c:spPr>
          <a:noFill/>
          <a:ln w="15875" cap="flat" cmpd="sng" algn="ctr">
            <a:solidFill>
              <a:schemeClr val="tx1">
                <a:alpha val="90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464"/>
        <c:crosses val="autoZero"/>
        <c:auto val="1"/>
        <c:lblOffset val="100"/>
        <c:baseTimeUnit val="months"/>
      </c:dateAx>
      <c:valAx>
        <c:axId val="15632204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136"/>
        <c:crosses val="autoZero"/>
        <c:crossBetween val="between"/>
      </c:valAx>
      <c:valAx>
        <c:axId val="1265275776"/>
        <c:scaling>
          <c:orientation val="minMax"/>
          <c:max val="1500"/>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65280696"/>
        <c:crosses val="max"/>
        <c:crossBetween val="between"/>
      </c:valAx>
      <c:dateAx>
        <c:axId val="1265280696"/>
        <c:scaling>
          <c:orientation val="minMax"/>
        </c:scaling>
        <c:delete val="1"/>
        <c:axPos val="b"/>
        <c:numFmt formatCode="m/d/yyyy" sourceLinked="1"/>
        <c:majorTickMark val="out"/>
        <c:minorTickMark val="none"/>
        <c:tickLblPos val="nextTo"/>
        <c:crossAx val="1265275776"/>
        <c:crosses val="autoZero"/>
        <c:auto val="1"/>
        <c:lblOffset val="100"/>
        <c:baseTimeUnit val="months"/>
      </c:dateAx>
      <c:spPr>
        <a:noFill/>
        <a:ln>
          <a:noFill/>
        </a:ln>
        <a:effectLst/>
      </c:spPr>
    </c:plotArea>
    <c:legend>
      <c:legendPos val="tr"/>
      <c:layout>
        <c:manualLayout>
          <c:xMode val="edge"/>
          <c:yMode val="edge"/>
          <c:x val="0.73702953216374278"/>
          <c:y val="4.9754378070274094E-3"/>
          <c:w val="0.26117314814814813"/>
          <c:h val="0.13636459078978766"/>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6222794324220155E-2"/>
          <c:y val="4.4274656261330127E-2"/>
          <c:w val="0.90596614345239235"/>
          <c:h val="0.86235304110158639"/>
        </c:manualLayout>
      </c:layout>
      <c:barChart>
        <c:barDir val="bar"/>
        <c:grouping val="clustered"/>
        <c:varyColors val="0"/>
        <c:ser>
          <c:idx val="0"/>
          <c:order val="0"/>
          <c:tx>
            <c:strRef>
              <c:f>'数据统计 按轮次'!$G$81</c:f>
              <c:strCache>
                <c:ptCount val="1"/>
              </c:strCache>
            </c:strRef>
          </c:tx>
          <c:spPr>
            <a:solidFill>
              <a:srgbClr val="FFC000"/>
            </a:solidFill>
            <a:ln>
              <a:solidFill>
                <a:srgbClr val="FFC000"/>
              </a:solidFill>
            </a:ln>
            <a:effectLst/>
          </c:spPr>
          <c:invertIfNegative val="0"/>
          <c:dLbls>
            <c:dLbl>
              <c:idx val="0"/>
              <c:layout>
                <c:manualLayout>
                  <c:x val="0"/>
                  <c:y val="3.3712595609717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B4B-4D24-8BD5-3276D2AD889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'数据统计 按轮次'!$E$178:$E$188</c:f>
              <c:strCache>
                <c:ptCount val="11"/>
                <c:pt idx="0">
                  <c:v>F</c:v>
                </c:pt>
                <c:pt idx="1">
                  <c:v>E</c:v>
                </c:pt>
                <c:pt idx="2">
                  <c:v>D</c:v>
                </c:pt>
                <c:pt idx="3">
                  <c:v>C</c:v>
                </c:pt>
                <c:pt idx="4">
                  <c:v>Pre-C</c:v>
                </c:pt>
                <c:pt idx="5">
                  <c:v>B</c:v>
                </c:pt>
                <c:pt idx="6">
                  <c:v>Pre-B</c:v>
                </c:pt>
                <c:pt idx="7">
                  <c:v>A</c:v>
                </c:pt>
                <c:pt idx="8">
                  <c:v>Pre-A</c:v>
                </c:pt>
                <c:pt idx="9">
                  <c:v>Angel</c:v>
                </c:pt>
                <c:pt idx="10">
                  <c:v>Strategy</c:v>
                </c:pt>
              </c:strCache>
            </c:strRef>
          </c:cat>
          <c:val>
            <c:numRef>
              <c:f>'数据统计 按轮次'!$G$178:$G$188</c:f>
              <c:numCache>
                <c:formatCode>0.00</c:formatCode>
                <c:ptCount val="11"/>
                <c:pt idx="0">
                  <c:v>0</c:v>
                </c:pt>
                <c:pt idx="1">
                  <c:v>0</c:v>
                </c:pt>
                <c:pt idx="2">
                  <c:v>54</c:v>
                </c:pt>
                <c:pt idx="3">
                  <c:v>60.404000000000003</c:v>
                </c:pt>
                <c:pt idx="4">
                  <c:v>0</c:v>
                </c:pt>
                <c:pt idx="5">
                  <c:v>32.94</c:v>
                </c:pt>
                <c:pt idx="6">
                  <c:v>2.0099999999999998</c:v>
                </c:pt>
                <c:pt idx="7">
                  <c:v>39.948999999999998</c:v>
                </c:pt>
                <c:pt idx="8">
                  <c:v>0.85</c:v>
                </c:pt>
                <c:pt idx="9">
                  <c:v>0.2</c:v>
                </c:pt>
                <c:pt idx="10">
                  <c:v>529.27383801999997</c:v>
                </c:pt>
              </c:numCache>
            </c:numRef>
          </c:val>
          <c:extLst>
            <c:ext xmlns:c16="http://schemas.microsoft.com/office/drawing/2014/chart" uri="{C3380CC4-5D6E-409C-BE32-E72D297353CC}">
              <c16:uniqueId val="{00000001-9B4B-4D24-8BD5-3276D2AD8898}"/>
            </c:ext>
          </c:extLst>
        </c:ser>
        <c:dLbls>
          <c:showLegendKey val="0"/>
          <c:showVal val="0"/>
          <c:showCatName val="0"/>
          <c:showSerName val="0"/>
          <c:showPercent val="0"/>
          <c:showBubbleSize val="0"/>
        </c:dLbls>
        <c:gapWidth val="202"/>
        <c:axId val="1185573824"/>
        <c:axId val="1185569560"/>
      </c:barChart>
      <c:catAx>
        <c:axId val="1185573824"/>
        <c:scaling>
          <c:orientation val="minMax"/>
        </c:scaling>
        <c:delete val="1"/>
        <c:axPos val="l"/>
        <c:numFmt formatCode="General" sourceLinked="1"/>
        <c:majorTickMark val="none"/>
        <c:minorTickMark val="none"/>
        <c:tickLblPos val="nextTo"/>
        <c:crossAx val="1185569560"/>
        <c:crosses val="autoZero"/>
        <c:auto val="1"/>
        <c:lblAlgn val="ctr"/>
        <c:lblOffset val="100"/>
        <c:noMultiLvlLbl val="0"/>
      </c:catAx>
      <c:valAx>
        <c:axId val="1185569560"/>
        <c:scaling>
          <c:orientation val="minMax"/>
        </c:scaling>
        <c:delete val="0"/>
        <c:axPos val="b"/>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18557382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4299144801509694E-2"/>
          <c:y val="4.4216598664259914E-2"/>
          <c:w val="0.89126773342761489"/>
          <c:h val="0.8625335383059124"/>
        </c:manualLayout>
      </c:layout>
      <c:barChart>
        <c:barDir val="bar"/>
        <c:grouping val="clustered"/>
        <c:varyColors val="0"/>
        <c:ser>
          <c:idx val="0"/>
          <c:order val="0"/>
          <c:tx>
            <c:strRef>
              <c:f>'数据统计 按轮次'!$I$81</c:f>
              <c:strCache>
                <c:ptCount val="1"/>
              </c:strCache>
            </c:strRef>
          </c:tx>
          <c:spPr>
            <a:solidFill>
              <a:schemeClr val="accent1"/>
            </a:solidFill>
            <a:ln>
              <a:noFill/>
            </a:ln>
            <a:effectLst/>
          </c:spPr>
          <c:invertIfNegative val="0"/>
          <c:dLbls>
            <c:dLbl>
              <c:idx val="0"/>
              <c:tx>
                <c:rich>
                  <a:bodyPr/>
                  <a:lstStyle/>
                  <a:p>
                    <a:r>
                      <a:rPr lang="en-US" altLang="zh-CN"/>
                      <a:t>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7C6-451A-BC18-0D901C297703}"/>
                </c:ext>
              </c:extLst>
            </c:dLbl>
            <c:dLbl>
              <c:idx val="1"/>
              <c:tx>
                <c:rich>
                  <a:bodyPr/>
                  <a:lstStyle/>
                  <a:p>
                    <a:r>
                      <a:rPr lang="en-US" altLang="zh-CN"/>
                      <a:t>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7C6-451A-BC18-0D901C297703}"/>
                </c:ext>
              </c:extLst>
            </c:dLbl>
            <c:dLbl>
              <c:idx val="2"/>
              <c:tx>
                <c:rich>
                  <a:bodyPr/>
                  <a:lstStyle/>
                  <a:p>
                    <a:r>
                      <a:rPr lang="en-US" altLang="zh-CN"/>
                      <a:t>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7C6-451A-BC18-0D901C297703}"/>
                </c:ext>
              </c:extLst>
            </c:dLbl>
            <c:dLbl>
              <c:idx val="3"/>
              <c:tx>
                <c:rich>
                  <a:bodyPr/>
                  <a:lstStyle/>
                  <a:p>
                    <a:r>
                      <a:rPr lang="en-US" altLang="zh-CN"/>
                      <a:t>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97C6-451A-BC18-0D901C297703}"/>
                </c:ext>
              </c:extLst>
            </c:dLbl>
            <c:dLbl>
              <c:idx val="4"/>
              <c:tx>
                <c:rich>
                  <a:bodyPr/>
                  <a:lstStyle/>
                  <a:p>
                    <a:r>
                      <a:rPr lang="en-US" altLang="zh-CN"/>
                      <a:t>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97C6-451A-BC18-0D901C297703}"/>
                </c:ext>
              </c:extLst>
            </c:dLbl>
            <c:dLbl>
              <c:idx val="5"/>
              <c:tx>
                <c:rich>
                  <a:bodyPr/>
                  <a:lstStyle/>
                  <a:p>
                    <a:r>
                      <a:rPr lang="en-US" altLang="zh-CN"/>
                      <a:t>47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7C6-451A-BC18-0D901C297703}"/>
                </c:ext>
              </c:extLst>
            </c:dLbl>
            <c:dLbl>
              <c:idx val="6"/>
              <c:tx>
                <c:rich>
                  <a:bodyPr/>
                  <a:lstStyle/>
                  <a:p>
                    <a:r>
                      <a:rPr lang="en-US" altLang="zh-CN"/>
                      <a:t>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97C6-451A-BC18-0D901C297703}"/>
                </c:ext>
              </c:extLst>
            </c:dLbl>
            <c:dLbl>
              <c:idx val="7"/>
              <c:tx>
                <c:rich>
                  <a:bodyPr/>
                  <a:lstStyle/>
                  <a:p>
                    <a:r>
                      <a:rPr lang="en-US" altLang="zh-CN"/>
                      <a:t>63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97C6-451A-BC18-0D901C297703}"/>
                </c:ext>
              </c:extLst>
            </c:dLbl>
            <c:dLbl>
              <c:idx val="8"/>
              <c:tx>
                <c:rich>
                  <a:bodyPr/>
                  <a:lstStyle/>
                  <a:p>
                    <a:r>
                      <a:rPr lang="en-US" altLang="zh-CN"/>
                      <a:t>12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97C6-451A-BC18-0D901C297703}"/>
                </c:ext>
              </c:extLst>
            </c:dLbl>
            <c:dLbl>
              <c:idx val="9"/>
              <c:tx>
                <c:rich>
                  <a:bodyPr/>
                  <a:lstStyle/>
                  <a:p>
                    <a:r>
                      <a:rPr lang="en-US" altLang="zh-CN"/>
                      <a:t>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97C6-451A-BC18-0D901C297703}"/>
                </c:ext>
              </c:extLst>
            </c:dLbl>
            <c:dLbl>
              <c:idx val="10"/>
              <c:tx>
                <c:rich>
                  <a:bodyPr/>
                  <a:lstStyle/>
                  <a:p>
                    <a:r>
                      <a:rPr lang="en-US" altLang="zh-CN"/>
                      <a:t>178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97C6-451A-BC18-0D901C297703}"/>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'数据统计 按轮次'!$E$178:$E$188</c:f>
              <c:strCache>
                <c:ptCount val="11"/>
                <c:pt idx="0">
                  <c:v>F</c:v>
                </c:pt>
                <c:pt idx="1">
                  <c:v>E</c:v>
                </c:pt>
                <c:pt idx="2">
                  <c:v>D</c:v>
                </c:pt>
                <c:pt idx="3">
                  <c:v>C</c:v>
                </c:pt>
                <c:pt idx="4">
                  <c:v>Pre-C</c:v>
                </c:pt>
                <c:pt idx="5">
                  <c:v>B</c:v>
                </c:pt>
                <c:pt idx="6">
                  <c:v>Pre-B</c:v>
                </c:pt>
                <c:pt idx="7">
                  <c:v>A</c:v>
                </c:pt>
                <c:pt idx="8">
                  <c:v>Pre-A</c:v>
                </c:pt>
                <c:pt idx="9">
                  <c:v>Angel</c:v>
                </c:pt>
                <c:pt idx="10">
                  <c:v>Strategy</c:v>
                </c:pt>
              </c:strCache>
            </c:strRef>
          </c:cat>
          <c:val>
            <c:numRef>
              <c:f>'数据统计 按轮次'!$F$178:$F$188</c:f>
              <c:numCache>
                <c:formatCode>General</c:formatCode>
                <c:ptCount val="11"/>
                <c:pt idx="0">
                  <c:v>-1</c:v>
                </c:pt>
                <c:pt idx="1">
                  <c:v>-3</c:v>
                </c:pt>
                <c:pt idx="2">
                  <c:v>-8</c:v>
                </c:pt>
                <c:pt idx="3">
                  <c:v>-30</c:v>
                </c:pt>
                <c:pt idx="4">
                  <c:v>-1</c:v>
                </c:pt>
                <c:pt idx="5">
                  <c:v>-47</c:v>
                </c:pt>
                <c:pt idx="6">
                  <c:v>-2</c:v>
                </c:pt>
                <c:pt idx="7">
                  <c:v>-63</c:v>
                </c:pt>
                <c:pt idx="8">
                  <c:v>-12</c:v>
                </c:pt>
                <c:pt idx="9">
                  <c:v>-5</c:v>
                </c:pt>
                <c:pt idx="10">
                  <c:v>-178</c:v>
                </c:pt>
              </c:numCache>
            </c:numRef>
          </c:val>
          <c:extLst>
            <c:ext xmlns:c16="http://schemas.microsoft.com/office/drawing/2014/chart" uri="{C3380CC4-5D6E-409C-BE32-E72D297353CC}">
              <c16:uniqueId val="{0000000B-97C6-451A-BC18-0D901C297703}"/>
            </c:ext>
          </c:extLst>
        </c:ser>
        <c:dLbls>
          <c:showLegendKey val="0"/>
          <c:showVal val="0"/>
          <c:showCatName val="0"/>
          <c:showSerName val="0"/>
          <c:showPercent val="0"/>
          <c:showBubbleSize val="0"/>
        </c:dLbls>
        <c:gapWidth val="182"/>
        <c:axId val="1267879928"/>
        <c:axId val="1267874352"/>
      </c:barChart>
      <c:catAx>
        <c:axId val="1267879928"/>
        <c:scaling>
          <c:orientation val="minMax"/>
        </c:scaling>
        <c:delete val="1"/>
        <c:axPos val="r"/>
        <c:numFmt formatCode="General" sourceLinked="1"/>
        <c:majorTickMark val="none"/>
        <c:minorTickMark val="none"/>
        <c:tickLblPos val="nextTo"/>
        <c:crossAx val="1267874352"/>
        <c:crosses val="max"/>
        <c:auto val="1"/>
        <c:lblAlgn val="ctr"/>
        <c:lblOffset val="100"/>
        <c:noMultiLvlLbl val="0"/>
      </c:catAx>
      <c:valAx>
        <c:axId val="1267874352"/>
        <c:scaling>
          <c:orientation val="minMax"/>
          <c:max val="0"/>
          <c:min val="-20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267879928"/>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zh-CN"/>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2019</a:t>
            </a:r>
            <a:r>
              <a:rPr lang="zh-CN" sz="1200"/>
              <a:t>年</a:t>
            </a:r>
            <a:r>
              <a:rPr lang="en-US" altLang="zh-CN" sz="1200"/>
              <a:t>9</a:t>
            </a:r>
            <a:r>
              <a:rPr lang="zh-CN" sz="1200"/>
              <a:t>月</a:t>
            </a:r>
            <a:r>
              <a:rPr lang="en-US" sz="1200"/>
              <a:t>-2020</a:t>
            </a:r>
            <a:r>
              <a:rPr lang="zh-CN" sz="1200"/>
              <a:t>年</a:t>
            </a:r>
            <a:r>
              <a:rPr lang="en-US" altLang="zh-CN" sz="1200"/>
              <a:t>9</a:t>
            </a:r>
            <a:r>
              <a:rPr lang="zh-CN" sz="1200"/>
              <a:t>月</a:t>
            </a:r>
            <a:r>
              <a:rPr lang="en-US" sz="1200"/>
              <a:t>A</a:t>
            </a:r>
            <a:r>
              <a:rPr lang="zh-CN" sz="1200"/>
              <a:t>股</a:t>
            </a:r>
            <a:r>
              <a:rPr lang="en-US" sz="1200"/>
              <a:t>IPO</a:t>
            </a:r>
            <a:r>
              <a:rPr lang="zh-CN" sz="1200"/>
              <a:t>情况及退出基金数量</a:t>
            </a:r>
          </a:p>
        </c:rich>
      </c:tx>
      <c:layout>
        <c:manualLayout>
          <c:xMode val="edge"/>
          <c:yMode val="edge"/>
          <c:x val="0.27764168064736394"/>
          <c:y val="7.714603410158432E-3"/>
        </c:manualLayout>
      </c:layout>
      <c:overlay val="0"/>
      <c:spPr>
        <a:noFill/>
        <a:ln>
          <a:noFill/>
        </a:ln>
        <a:effectLst/>
      </c:spPr>
      <c:txPr>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1867387467860847E-2"/>
          <c:y val="0.15516358024691357"/>
          <c:w val="0.84265970955218394"/>
          <c:h val="0.61005617283950619"/>
        </c:manualLayout>
      </c:layout>
      <c:areaChart>
        <c:grouping val="standard"/>
        <c:varyColors val="0"/>
        <c:ser>
          <c:idx val="1"/>
          <c:order val="1"/>
          <c:tx>
            <c:strRef>
              <c:f>数据汇总!$H$1</c:f>
              <c:strCache>
                <c:ptCount val="1"/>
                <c:pt idx="0">
                  <c:v>募集资金（亿元）</c:v>
                </c:pt>
              </c:strCache>
            </c:strRef>
          </c:tx>
          <c:spPr>
            <a:solidFill>
              <a:schemeClr val="bg1">
                <a:lumMod val="75000"/>
              </a:schemeClr>
            </a:solidFill>
            <a:ln>
              <a:noFill/>
            </a:ln>
            <a:effectLst/>
          </c:spPr>
          <c:cat>
            <c:numRef>
              <c:f>数据汇总!$F$19:$F$31</c:f>
              <c:numCache>
                <c:formatCode>yyyy"年"m"月"</c:formatCode>
                <c:ptCount val="13"/>
                <c:pt idx="0">
                  <c:v>43709</c:v>
                </c:pt>
                <c:pt idx="1">
                  <c:v>43739</c:v>
                </c:pt>
                <c:pt idx="2">
                  <c:v>43799</c:v>
                </c:pt>
                <c:pt idx="3">
                  <c:v>43830</c:v>
                </c:pt>
                <c:pt idx="4">
                  <c:v>43831</c:v>
                </c:pt>
                <c:pt idx="5">
                  <c:v>43890</c:v>
                </c:pt>
                <c:pt idx="6">
                  <c:v>43921</c:v>
                </c:pt>
                <c:pt idx="7">
                  <c:v>43922</c:v>
                </c:pt>
                <c:pt idx="8">
                  <c:v>43982</c:v>
                </c:pt>
                <c:pt idx="9">
                  <c:v>44012</c:v>
                </c:pt>
                <c:pt idx="10">
                  <c:v>44043</c:v>
                </c:pt>
                <c:pt idx="11">
                  <c:v>44074</c:v>
                </c:pt>
                <c:pt idx="12">
                  <c:v>44104</c:v>
                </c:pt>
              </c:numCache>
            </c:numRef>
          </c:cat>
          <c:val>
            <c:numRef>
              <c:f>数据汇总!$H$19:$H$31</c:f>
              <c:numCache>
                <c:formatCode>0_);[Red]\(0\)</c:formatCode>
                <c:ptCount val="13"/>
                <c:pt idx="0">
                  <c:v>99.16</c:v>
                </c:pt>
                <c:pt idx="1">
                  <c:v>223.66</c:v>
                </c:pt>
                <c:pt idx="2">
                  <c:v>402.34</c:v>
                </c:pt>
                <c:pt idx="3">
                  <c:v>505.99902761669995</c:v>
                </c:pt>
                <c:pt idx="4">
                  <c:v>416.62</c:v>
                </c:pt>
                <c:pt idx="5">
                  <c:v>269.99244115710002</c:v>
                </c:pt>
                <c:pt idx="6">
                  <c:v>99.61</c:v>
                </c:pt>
                <c:pt idx="7">
                  <c:v>185.85</c:v>
                </c:pt>
                <c:pt idx="8">
                  <c:v>161.1</c:v>
                </c:pt>
                <c:pt idx="9">
                  <c:v>260.56</c:v>
                </c:pt>
                <c:pt idx="10">
                  <c:v>1098.1300000000001</c:v>
                </c:pt>
                <c:pt idx="11">
                  <c:v>630.58000000000004</c:v>
                </c:pt>
                <c:pt idx="12">
                  <c:v>530.44264752780009</c:v>
                </c:pt>
              </c:numCache>
            </c:numRef>
          </c:val>
          <c:extLst>
            <c:ext xmlns:c16="http://schemas.microsoft.com/office/drawing/2014/chart" uri="{C3380CC4-5D6E-409C-BE32-E72D297353CC}">
              <c16:uniqueId val="{00000000-6D4B-4488-BA71-9CE223EA5F60}"/>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数据汇总!$G$1</c:f>
              <c:strCache>
                <c:ptCount val="1"/>
                <c:pt idx="0">
                  <c:v>IPO数量</c:v>
                </c:pt>
              </c:strCache>
            </c:strRef>
          </c:tx>
          <c:spPr>
            <a:ln w="19050" cap="rnd">
              <a:solidFill>
                <a:srgbClr val="0070C0"/>
              </a:solidFill>
              <a:round/>
            </a:ln>
            <a:effectLst/>
          </c:spPr>
          <c:marker>
            <c:symbol val="none"/>
          </c:marker>
          <c:dLbls>
            <c:dLbl>
              <c:idx val="0"/>
              <c:layout>
                <c:manualLayout>
                  <c:x val="-3.1251793574423185E-17"/>
                  <c:y val="-2.7001111935554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D4B-4488-BA71-9CE223EA5F60}"/>
                </c:ext>
              </c:extLst>
            </c:dLbl>
            <c:dLbl>
              <c:idx val="1"/>
              <c:layout>
                <c:manualLayout>
                  <c:x val="-1.7046629780623297E-3"/>
                  <c:y val="-5.014492216602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D4B-4488-BA71-9CE223EA5F60}"/>
                </c:ext>
              </c:extLst>
            </c:dLbl>
            <c:dLbl>
              <c:idx val="2"/>
              <c:layout>
                <c:manualLayout>
                  <c:x val="0"/>
                  <c:y val="-3.85730170507921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D4B-4488-BA71-9CE223EA5F60}"/>
                </c:ext>
              </c:extLst>
            </c:dLbl>
            <c:dLbl>
              <c:idx val="3"/>
              <c:layout>
                <c:manualLayout>
                  <c:x val="0"/>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D4B-4488-BA71-9CE223EA5F60}"/>
                </c:ext>
              </c:extLst>
            </c:dLbl>
            <c:dLbl>
              <c:idx val="4"/>
              <c:layout>
                <c:manualLayout>
                  <c:x val="-3.4093259561246594E-3"/>
                  <c:y val="-5.014492216602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D4B-4488-BA71-9CE223EA5F60}"/>
                </c:ext>
              </c:extLst>
            </c:dLbl>
            <c:dLbl>
              <c:idx val="5"/>
              <c:layout>
                <c:manualLayout>
                  <c:x val="-3.4093259561246594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D4B-4488-BA71-9CE223EA5F60}"/>
                </c:ext>
              </c:extLst>
            </c:dLbl>
            <c:dLbl>
              <c:idx val="6"/>
              <c:layout>
                <c:manualLayout>
                  <c:x val="-1.2500717429769274E-16"/>
                  <c:y val="-4.24303187558713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D4B-4488-BA71-9CE223EA5F60}"/>
                </c:ext>
              </c:extLst>
            </c:dLbl>
            <c:dLbl>
              <c:idx val="7"/>
              <c:layout>
                <c:manualLayout>
                  <c:x val="-5.1139889341869889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D4B-4488-BA71-9CE223EA5F60}"/>
                </c:ext>
              </c:extLst>
            </c:dLbl>
            <c:dLbl>
              <c:idx val="8"/>
              <c:layout>
                <c:manualLayout>
                  <c:x val="-5.1139889341869889E-3"/>
                  <c:y val="-3.4715715345713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D4B-4488-BA71-9CE223EA5F60}"/>
                </c:ext>
              </c:extLst>
            </c:dLbl>
            <c:dLbl>
              <c:idx val="9"/>
              <c:layout>
                <c:manualLayout>
                  <c:x val="-1.0227977868373978E-2"/>
                  <c:y val="-6.1716827281267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D4B-4488-BA71-9CE223EA5F60}"/>
                </c:ext>
              </c:extLst>
            </c:dLbl>
            <c:dLbl>
              <c:idx val="10"/>
              <c:layout>
                <c:manualLayout>
                  <c:x val="-2.72746076489974E-2"/>
                  <c:y val="-4.6287620460950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D4B-4488-BA71-9CE223EA5F6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数据汇总!$F$19:$F$31</c:f>
              <c:numCache>
                <c:formatCode>yyyy"年"m"月"</c:formatCode>
                <c:ptCount val="13"/>
                <c:pt idx="0">
                  <c:v>43709</c:v>
                </c:pt>
                <c:pt idx="1">
                  <c:v>43739</c:v>
                </c:pt>
                <c:pt idx="2">
                  <c:v>43799</c:v>
                </c:pt>
                <c:pt idx="3">
                  <c:v>43830</c:v>
                </c:pt>
                <c:pt idx="4">
                  <c:v>43831</c:v>
                </c:pt>
                <c:pt idx="5">
                  <c:v>43890</c:v>
                </c:pt>
                <c:pt idx="6">
                  <c:v>43921</c:v>
                </c:pt>
                <c:pt idx="7">
                  <c:v>43922</c:v>
                </c:pt>
                <c:pt idx="8">
                  <c:v>43982</c:v>
                </c:pt>
                <c:pt idx="9">
                  <c:v>44012</c:v>
                </c:pt>
                <c:pt idx="10">
                  <c:v>44043</c:v>
                </c:pt>
                <c:pt idx="11">
                  <c:v>44074</c:v>
                </c:pt>
                <c:pt idx="12">
                  <c:v>44104</c:v>
                </c:pt>
              </c:numCache>
            </c:numRef>
          </c:cat>
          <c:val>
            <c:numRef>
              <c:f>数据汇总!$G$19:$G$31</c:f>
              <c:numCache>
                <c:formatCode>General</c:formatCode>
                <c:ptCount val="13"/>
                <c:pt idx="0">
                  <c:v>11</c:v>
                </c:pt>
                <c:pt idx="1">
                  <c:v>16</c:v>
                </c:pt>
                <c:pt idx="2">
                  <c:v>31</c:v>
                </c:pt>
                <c:pt idx="3">
                  <c:v>27</c:v>
                </c:pt>
                <c:pt idx="4">
                  <c:v>16</c:v>
                </c:pt>
                <c:pt idx="5">
                  <c:v>22</c:v>
                </c:pt>
                <c:pt idx="6">
                  <c:v>13</c:v>
                </c:pt>
                <c:pt idx="7">
                  <c:v>24</c:v>
                </c:pt>
                <c:pt idx="8">
                  <c:v>18</c:v>
                </c:pt>
                <c:pt idx="9">
                  <c:v>26</c:v>
                </c:pt>
                <c:pt idx="10">
                  <c:v>82</c:v>
                </c:pt>
                <c:pt idx="11">
                  <c:v>59</c:v>
                </c:pt>
                <c:pt idx="12">
                  <c:v>67</c:v>
                </c:pt>
              </c:numCache>
            </c:numRef>
          </c:val>
          <c:smooth val="0"/>
          <c:extLst>
            <c:ext xmlns:c16="http://schemas.microsoft.com/office/drawing/2014/chart" uri="{C3380CC4-5D6E-409C-BE32-E72D297353CC}">
              <c16:uniqueId val="{0000000C-6D4B-4488-BA71-9CE223EA5F60}"/>
            </c:ext>
          </c:extLst>
        </c:ser>
        <c:ser>
          <c:idx val="2"/>
          <c:order val="2"/>
          <c:tx>
            <c:strRef>
              <c:f>数据汇总!$I$1</c:f>
              <c:strCache>
                <c:ptCount val="1"/>
                <c:pt idx="0">
                  <c:v>退出基金数量</c:v>
                </c:pt>
              </c:strCache>
            </c:strRef>
          </c:tx>
          <c:spPr>
            <a:ln w="19050" cap="rnd">
              <a:solidFill>
                <a:srgbClr val="00B0F0"/>
              </a:solidFill>
              <a:round/>
            </a:ln>
            <a:effectLst/>
          </c:spPr>
          <c:marker>
            <c:symbol val="none"/>
          </c:marker>
          <c:dLbls>
            <c:dLbl>
              <c:idx val="1"/>
              <c:layout>
                <c:manualLayout>
                  <c:x val="-3.3528707397015876E-2"/>
                  <c:y val="-4.0583369805588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D4B-4488-BA71-9CE223EA5F60}"/>
                </c:ext>
              </c:extLst>
            </c:dLbl>
            <c:dLbl>
              <c:idx val="2"/>
              <c:layout>
                <c:manualLayout>
                  <c:x val="-1.5665450092098156E-3"/>
                  <c:y val="-1.89499817309687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D4B-4488-BA71-9CE223EA5F60}"/>
                </c:ext>
              </c:extLst>
            </c:dLbl>
            <c:dLbl>
              <c:idx val="3"/>
              <c:layout>
                <c:manualLayout>
                  <c:x val="-1.0225830261472483E-2"/>
                  <c:y val="-5.25300710077610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D4B-4488-BA71-9CE223EA5F60}"/>
                </c:ext>
              </c:extLst>
            </c:dLbl>
            <c:dLbl>
              <c:idx val="4"/>
              <c:layout>
                <c:manualLayout>
                  <c:x val="-1.6092389210729204E-2"/>
                  <c:y val="-5.05012345679012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D4B-4488-BA71-9CE223EA5F60}"/>
                </c:ext>
              </c:extLst>
            </c:dLbl>
            <c:dLbl>
              <c:idx val="5"/>
              <c:layout>
                <c:manualLayout>
                  <c:x val="-2.1166450248715243E-2"/>
                  <c:y val="-4.21243827160494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D4B-4488-BA71-9CE223EA5F60}"/>
                </c:ext>
              </c:extLst>
            </c:dLbl>
            <c:dLbl>
              <c:idx val="6"/>
              <c:layout>
                <c:manualLayout>
                  <c:x val="-3.0729838702641409E-2"/>
                  <c:y val="-3.82872122551638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D4B-4488-BA71-9CE223EA5F60}"/>
                </c:ext>
              </c:extLst>
            </c:dLbl>
            <c:dLbl>
              <c:idx val="7"/>
              <c:layout>
                <c:manualLayout>
                  <c:x val="-2.5652090634917288E-2"/>
                  <c:y val="-4.24275852349780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D4B-4488-BA71-9CE223EA5F60}"/>
                </c:ext>
              </c:extLst>
            </c:dLbl>
            <c:dLbl>
              <c:idx val="8"/>
              <c:layout>
                <c:manualLayout>
                  <c:x val="-2.3551462634391535E-2"/>
                  <c:y val="-6.17432513165699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D4B-4488-BA71-9CE223EA5F60}"/>
                </c:ext>
              </c:extLst>
            </c:dLbl>
            <c:dLbl>
              <c:idx val="9"/>
              <c:layout>
                <c:manualLayout>
                  <c:x val="-2.1106751603386511E-2"/>
                  <c:y val="-5.01422594038606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6D4B-4488-BA71-9CE223EA5F60}"/>
                </c:ext>
              </c:extLst>
            </c:dLbl>
            <c:dLbl>
              <c:idx val="10"/>
              <c:layout>
                <c:manualLayout>
                  <c:x val="-2.4581240143658919E-2"/>
                  <c:y val="8.59406819891649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6D4B-4488-BA71-9CE223EA5F60}"/>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数据汇总!$F$19:$F$31</c:f>
              <c:numCache>
                <c:formatCode>yyyy"年"m"月"</c:formatCode>
                <c:ptCount val="13"/>
                <c:pt idx="0">
                  <c:v>43709</c:v>
                </c:pt>
                <c:pt idx="1">
                  <c:v>43739</c:v>
                </c:pt>
                <c:pt idx="2">
                  <c:v>43799</c:v>
                </c:pt>
                <c:pt idx="3">
                  <c:v>43830</c:v>
                </c:pt>
                <c:pt idx="4">
                  <c:v>43831</c:v>
                </c:pt>
                <c:pt idx="5">
                  <c:v>43890</c:v>
                </c:pt>
                <c:pt idx="6">
                  <c:v>43921</c:v>
                </c:pt>
                <c:pt idx="7">
                  <c:v>43922</c:v>
                </c:pt>
                <c:pt idx="8">
                  <c:v>43982</c:v>
                </c:pt>
                <c:pt idx="9">
                  <c:v>44012</c:v>
                </c:pt>
                <c:pt idx="10">
                  <c:v>44043</c:v>
                </c:pt>
                <c:pt idx="11">
                  <c:v>44074</c:v>
                </c:pt>
                <c:pt idx="12">
                  <c:v>44104</c:v>
                </c:pt>
              </c:numCache>
            </c:numRef>
          </c:cat>
          <c:val>
            <c:numRef>
              <c:f>数据汇总!$I$19:$I$31</c:f>
              <c:numCache>
                <c:formatCode>General</c:formatCode>
                <c:ptCount val="13"/>
                <c:pt idx="0">
                  <c:v>44</c:v>
                </c:pt>
                <c:pt idx="1">
                  <c:v>59</c:v>
                </c:pt>
                <c:pt idx="2">
                  <c:v>135</c:v>
                </c:pt>
                <c:pt idx="3">
                  <c:v>55</c:v>
                </c:pt>
                <c:pt idx="4">
                  <c:v>69</c:v>
                </c:pt>
                <c:pt idx="5">
                  <c:v>72</c:v>
                </c:pt>
                <c:pt idx="6">
                  <c:v>48</c:v>
                </c:pt>
                <c:pt idx="7">
                  <c:v>90</c:v>
                </c:pt>
                <c:pt idx="8">
                  <c:v>66</c:v>
                </c:pt>
                <c:pt idx="9">
                  <c:v>109</c:v>
                </c:pt>
                <c:pt idx="10">
                  <c:v>273</c:v>
                </c:pt>
                <c:pt idx="11">
                  <c:v>209</c:v>
                </c:pt>
                <c:pt idx="12">
                  <c:v>206</c:v>
                </c:pt>
              </c:numCache>
            </c:numRef>
          </c:val>
          <c:smooth val="0"/>
          <c:extLst>
            <c:ext xmlns:c16="http://schemas.microsoft.com/office/drawing/2014/chart" uri="{C3380CC4-5D6E-409C-BE32-E72D297353CC}">
              <c16:uniqueId val="{00000017-6D4B-4488-BA71-9CE223EA5F60}"/>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quot;年&quot;m&quot;月&quot;"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4309336"/>
        <c:crosses val="max"/>
        <c:crossBetween val="between"/>
      </c:valAx>
      <c:dateAx>
        <c:axId val="754309336"/>
        <c:scaling>
          <c:orientation val="minMax"/>
        </c:scaling>
        <c:delete val="1"/>
        <c:axPos val="b"/>
        <c:numFmt formatCode="yyyy&quot;年&quot;m&quot;月&quot;"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7895364028094457"/>
          <c:y val="8.5667026175284905E-2"/>
          <c:w val="0.63895377019931487"/>
          <c:h val="0.12681002335324659"/>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ltLang="zh-CN"/>
              <a:t>9</a:t>
            </a:r>
            <a:r>
              <a:rPr lang="zh-CN"/>
              <a:t>月</a:t>
            </a:r>
            <a:r>
              <a:rPr lang="en-US"/>
              <a:t>-2020</a:t>
            </a:r>
            <a:r>
              <a:rPr lang="zh-CN"/>
              <a:t>年</a:t>
            </a:r>
            <a:r>
              <a:rPr lang="en-US" altLang="zh-CN"/>
              <a:t>9</a:t>
            </a:r>
            <a:r>
              <a:rPr lang="zh-CN"/>
              <a:t>月其他退出事件统计</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5.6166687424177429E-2"/>
          <c:y val="0.19125632147843469"/>
          <c:w val="0.91805709699292859"/>
          <c:h val="0.63006660245282264"/>
        </c:manualLayout>
      </c:layout>
      <c:lineChart>
        <c:grouping val="standard"/>
        <c:varyColors val="0"/>
        <c:ser>
          <c:idx val="0"/>
          <c:order val="0"/>
          <c:tx>
            <c:strRef>
              <c:f>数据汇总!$H$1</c:f>
              <c:strCache>
                <c:ptCount val="1"/>
                <c:pt idx="0">
                  <c:v>M&amp;A</c:v>
                </c:pt>
              </c:strCache>
            </c:strRef>
          </c:tx>
          <c:spPr>
            <a:ln w="19050" cap="rnd">
              <a:solidFill>
                <a:srgbClr val="0070C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221-47FF-A692-93396773614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数据汇总!$F$19:$F$31</c:f>
              <c:numCache>
                <c:formatCode>yyyy/mm</c:formatCode>
                <c:ptCount val="13"/>
                <c:pt idx="0">
                  <c:v>43738</c:v>
                </c:pt>
                <c:pt idx="1">
                  <c:v>43739</c:v>
                </c:pt>
                <c:pt idx="2">
                  <c:v>43770</c:v>
                </c:pt>
                <c:pt idx="3">
                  <c:v>43830</c:v>
                </c:pt>
                <c:pt idx="4">
                  <c:v>43861</c:v>
                </c:pt>
                <c:pt idx="5">
                  <c:v>43890</c:v>
                </c:pt>
                <c:pt idx="6">
                  <c:v>43921</c:v>
                </c:pt>
                <c:pt idx="7">
                  <c:v>43951</c:v>
                </c:pt>
                <c:pt idx="8">
                  <c:v>43982</c:v>
                </c:pt>
                <c:pt idx="9">
                  <c:v>44012</c:v>
                </c:pt>
                <c:pt idx="10">
                  <c:v>44043</c:v>
                </c:pt>
                <c:pt idx="11">
                  <c:v>44074</c:v>
                </c:pt>
                <c:pt idx="12">
                  <c:v>44104</c:v>
                </c:pt>
              </c:numCache>
            </c:numRef>
          </c:cat>
          <c:val>
            <c:numRef>
              <c:f>数据汇总!$H$19:$H$31</c:f>
              <c:numCache>
                <c:formatCode>General</c:formatCode>
                <c:ptCount val="13"/>
                <c:pt idx="0">
                  <c:v>12</c:v>
                </c:pt>
                <c:pt idx="1">
                  <c:v>17</c:v>
                </c:pt>
                <c:pt idx="2">
                  <c:v>16</c:v>
                </c:pt>
                <c:pt idx="3">
                  <c:v>15</c:v>
                </c:pt>
                <c:pt idx="4">
                  <c:v>19</c:v>
                </c:pt>
                <c:pt idx="5">
                  <c:v>4</c:v>
                </c:pt>
                <c:pt idx="6">
                  <c:v>36</c:v>
                </c:pt>
                <c:pt idx="7">
                  <c:v>29</c:v>
                </c:pt>
                <c:pt idx="8">
                  <c:v>12</c:v>
                </c:pt>
                <c:pt idx="9">
                  <c:v>24</c:v>
                </c:pt>
                <c:pt idx="10">
                  <c:v>35</c:v>
                </c:pt>
                <c:pt idx="11">
                  <c:v>61</c:v>
                </c:pt>
                <c:pt idx="12">
                  <c:v>38</c:v>
                </c:pt>
              </c:numCache>
            </c:numRef>
          </c:val>
          <c:smooth val="0"/>
          <c:extLst>
            <c:ext xmlns:c16="http://schemas.microsoft.com/office/drawing/2014/chart" uri="{C3380CC4-5D6E-409C-BE32-E72D297353CC}">
              <c16:uniqueId val="{00000001-8221-47FF-A692-933967736147}"/>
            </c:ext>
          </c:extLst>
        </c:ser>
        <c:ser>
          <c:idx val="1"/>
          <c:order val="1"/>
          <c:tx>
            <c:strRef>
              <c:f>数据汇总!$I$1</c:f>
              <c:strCache>
                <c:ptCount val="1"/>
                <c:pt idx="0">
                  <c:v>股权转让</c:v>
                </c:pt>
              </c:strCache>
            </c:strRef>
          </c:tx>
          <c:spPr>
            <a:ln w="19050" cap="rnd">
              <a:solidFill>
                <a:srgbClr val="00B0F0"/>
              </a:solidFill>
              <a:round/>
            </a:ln>
            <a:effectLst/>
          </c:spPr>
          <c:marker>
            <c:symbol val="none"/>
          </c:marker>
          <c:dLbls>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221-47FF-A692-93396773614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数据汇总!$F$19:$F$31</c:f>
              <c:numCache>
                <c:formatCode>yyyy/mm</c:formatCode>
                <c:ptCount val="13"/>
                <c:pt idx="0">
                  <c:v>43738</c:v>
                </c:pt>
                <c:pt idx="1">
                  <c:v>43739</c:v>
                </c:pt>
                <c:pt idx="2">
                  <c:v>43770</c:v>
                </c:pt>
                <c:pt idx="3">
                  <c:v>43830</c:v>
                </c:pt>
                <c:pt idx="4">
                  <c:v>43861</c:v>
                </c:pt>
                <c:pt idx="5">
                  <c:v>43890</c:v>
                </c:pt>
                <c:pt idx="6">
                  <c:v>43921</c:v>
                </c:pt>
                <c:pt idx="7">
                  <c:v>43951</c:v>
                </c:pt>
                <c:pt idx="8">
                  <c:v>43982</c:v>
                </c:pt>
                <c:pt idx="9">
                  <c:v>44012</c:v>
                </c:pt>
                <c:pt idx="10">
                  <c:v>44043</c:v>
                </c:pt>
                <c:pt idx="11">
                  <c:v>44074</c:v>
                </c:pt>
                <c:pt idx="12">
                  <c:v>44104</c:v>
                </c:pt>
              </c:numCache>
            </c:numRef>
          </c:cat>
          <c:val>
            <c:numRef>
              <c:f>数据汇总!$I$19:$I$31</c:f>
              <c:numCache>
                <c:formatCode>General</c:formatCode>
                <c:ptCount val="13"/>
                <c:pt idx="0">
                  <c:v>21</c:v>
                </c:pt>
                <c:pt idx="1">
                  <c:v>13</c:v>
                </c:pt>
                <c:pt idx="2">
                  <c:v>12</c:v>
                </c:pt>
                <c:pt idx="3">
                  <c:v>19</c:v>
                </c:pt>
                <c:pt idx="4">
                  <c:v>32</c:v>
                </c:pt>
                <c:pt idx="5">
                  <c:v>11</c:v>
                </c:pt>
                <c:pt idx="6">
                  <c:v>18</c:v>
                </c:pt>
                <c:pt idx="7">
                  <c:v>23</c:v>
                </c:pt>
                <c:pt idx="8">
                  <c:v>21</c:v>
                </c:pt>
                <c:pt idx="9">
                  <c:v>30</c:v>
                </c:pt>
                <c:pt idx="10">
                  <c:v>43</c:v>
                </c:pt>
                <c:pt idx="11">
                  <c:v>7</c:v>
                </c:pt>
                <c:pt idx="12">
                  <c:v>0</c:v>
                </c:pt>
              </c:numCache>
            </c:numRef>
          </c:val>
          <c:smooth val="0"/>
          <c:extLst>
            <c:ext xmlns:c16="http://schemas.microsoft.com/office/drawing/2014/chart" uri="{C3380CC4-5D6E-409C-BE32-E72D297353CC}">
              <c16:uniqueId val="{00000003-8221-47FF-A692-933967736147}"/>
            </c:ext>
          </c:extLst>
        </c:ser>
        <c:dLbls>
          <c:showLegendKey val="0"/>
          <c:showVal val="0"/>
          <c:showCatName val="0"/>
          <c:showSerName val="0"/>
          <c:showPercent val="0"/>
          <c:showBubbleSize val="0"/>
        </c:dLbls>
        <c:smooth val="0"/>
        <c:axId val="884899040"/>
        <c:axId val="884898384"/>
      </c:lineChart>
      <c:catAx>
        <c:axId val="884899040"/>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8384"/>
        <c:crosses val="autoZero"/>
        <c:auto val="0"/>
        <c:lblAlgn val="ctr"/>
        <c:lblOffset val="100"/>
        <c:noMultiLvlLbl val="1"/>
      </c:catAx>
      <c:valAx>
        <c:axId val="884898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9040"/>
        <c:crosses val="autoZero"/>
        <c:crossBetween val="between"/>
      </c:valAx>
      <c:spPr>
        <a:noFill/>
        <a:ln>
          <a:noFill/>
        </a:ln>
        <a:effectLst/>
      </c:spPr>
    </c:plotArea>
    <c:legend>
      <c:legendPos val="t"/>
      <c:layout>
        <c:manualLayout>
          <c:xMode val="edge"/>
          <c:yMode val="edge"/>
          <c:x val="0.61473999999999995"/>
          <c:y val="0.13464783950617285"/>
          <c:w val="0.33116740740740741"/>
          <c:h val="8.1667088820482819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900" b="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a:t>2019.9-2020.9</a:t>
            </a:r>
            <a:r>
              <a:rPr lang="zh-CN" sz="1200"/>
              <a:t>新三板新挂牌及摘牌情况</a:t>
            </a:r>
          </a:p>
        </c:rich>
      </c:tx>
      <c:layout>
        <c:manualLayout>
          <c:xMode val="edge"/>
          <c:yMode val="edge"/>
          <c:x val="0.33329978816702172"/>
          <c:y val="2.3088735504570419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6900481189851275E-2"/>
          <c:y val="0.12195630475767993"/>
          <c:w val="0.88254396325459317"/>
          <c:h val="0.69295380501045856"/>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44104</c:v>
                </c:pt>
                <c:pt idx="1">
                  <c:v>44044</c:v>
                </c:pt>
                <c:pt idx="2">
                  <c:v>44043</c:v>
                </c:pt>
                <c:pt idx="3">
                  <c:v>43983</c:v>
                </c:pt>
                <c:pt idx="4">
                  <c:v>43982</c:v>
                </c:pt>
                <c:pt idx="5">
                  <c:v>43951</c:v>
                </c:pt>
                <c:pt idx="6">
                  <c:v>43921</c:v>
                </c:pt>
                <c:pt idx="7">
                  <c:v>43890</c:v>
                </c:pt>
                <c:pt idx="8">
                  <c:v>43861</c:v>
                </c:pt>
                <c:pt idx="9">
                  <c:v>43830</c:v>
                </c:pt>
                <c:pt idx="10">
                  <c:v>43799</c:v>
                </c:pt>
                <c:pt idx="11">
                  <c:v>43739</c:v>
                </c:pt>
                <c:pt idx="12">
                  <c:v>43738</c:v>
                </c:pt>
              </c:numCache>
            </c:numRef>
          </c:cat>
          <c:val>
            <c:numRef>
              <c:f>'2017年9月摘牌公司情况一览'!$J$2:$J$14</c:f>
              <c:numCache>
                <c:formatCode>General</c:formatCode>
                <c:ptCount val="13"/>
                <c:pt idx="0">
                  <c:v>11</c:v>
                </c:pt>
                <c:pt idx="1">
                  <c:v>10</c:v>
                </c:pt>
                <c:pt idx="2">
                  <c:v>13</c:v>
                </c:pt>
                <c:pt idx="3">
                  <c:v>7</c:v>
                </c:pt>
                <c:pt idx="4">
                  <c:v>10</c:v>
                </c:pt>
                <c:pt idx="5">
                  <c:v>13</c:v>
                </c:pt>
                <c:pt idx="6">
                  <c:v>12</c:v>
                </c:pt>
                <c:pt idx="7">
                  <c:v>13</c:v>
                </c:pt>
                <c:pt idx="8">
                  <c:v>9</c:v>
                </c:pt>
                <c:pt idx="9">
                  <c:v>16</c:v>
                </c:pt>
                <c:pt idx="10">
                  <c:v>13</c:v>
                </c:pt>
                <c:pt idx="11">
                  <c:v>40</c:v>
                </c:pt>
                <c:pt idx="12">
                  <c:v>37</c:v>
                </c:pt>
              </c:numCache>
            </c:numRef>
          </c:val>
          <c:extLst>
            <c:ext xmlns:c16="http://schemas.microsoft.com/office/drawing/2014/chart" uri="{C3380CC4-5D6E-409C-BE32-E72D297353CC}">
              <c16:uniqueId val="{00000000-8B43-477B-A6BC-9731759FD1FE}"/>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44104</c:v>
                </c:pt>
                <c:pt idx="1">
                  <c:v>44044</c:v>
                </c:pt>
                <c:pt idx="2">
                  <c:v>44043</c:v>
                </c:pt>
                <c:pt idx="3">
                  <c:v>43983</c:v>
                </c:pt>
                <c:pt idx="4">
                  <c:v>43982</c:v>
                </c:pt>
                <c:pt idx="5">
                  <c:v>43951</c:v>
                </c:pt>
                <c:pt idx="6">
                  <c:v>43921</c:v>
                </c:pt>
                <c:pt idx="7">
                  <c:v>43890</c:v>
                </c:pt>
                <c:pt idx="8">
                  <c:v>43861</c:v>
                </c:pt>
                <c:pt idx="9">
                  <c:v>43830</c:v>
                </c:pt>
                <c:pt idx="10">
                  <c:v>43799</c:v>
                </c:pt>
                <c:pt idx="11">
                  <c:v>43739</c:v>
                </c:pt>
                <c:pt idx="12">
                  <c:v>43738</c:v>
                </c:pt>
              </c:numCache>
            </c:numRef>
          </c:cat>
          <c:val>
            <c:numRef>
              <c:f>'2017年9月摘牌公司情况一览'!$K$2:$K$14</c:f>
              <c:numCache>
                <c:formatCode>General</c:formatCode>
                <c:ptCount val="13"/>
                <c:pt idx="0">
                  <c:v>-35</c:v>
                </c:pt>
                <c:pt idx="1">
                  <c:v>-98</c:v>
                </c:pt>
                <c:pt idx="2">
                  <c:v>-51</c:v>
                </c:pt>
                <c:pt idx="3">
                  <c:v>-51</c:v>
                </c:pt>
                <c:pt idx="4">
                  <c:v>-45</c:v>
                </c:pt>
                <c:pt idx="5">
                  <c:v>-142</c:v>
                </c:pt>
                <c:pt idx="6">
                  <c:v>-80</c:v>
                </c:pt>
                <c:pt idx="7">
                  <c:v>-60</c:v>
                </c:pt>
                <c:pt idx="8">
                  <c:v>-92</c:v>
                </c:pt>
                <c:pt idx="9">
                  <c:v>-170</c:v>
                </c:pt>
                <c:pt idx="10">
                  <c:v>-81</c:v>
                </c:pt>
                <c:pt idx="11">
                  <c:v>-100</c:v>
                </c:pt>
                <c:pt idx="12">
                  <c:v>-100</c:v>
                </c:pt>
              </c:numCache>
            </c:numRef>
          </c:val>
          <c:extLst>
            <c:ext xmlns:c16="http://schemas.microsoft.com/office/drawing/2014/chart" uri="{C3380CC4-5D6E-409C-BE32-E72D297353CC}">
              <c16:uniqueId val="{00000001-8B43-477B-A6BC-9731759FD1FE}"/>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32920"/>
        <c:crossesAt val="0"/>
        <c:auto val="1"/>
        <c:lblOffset val="100"/>
        <c:baseTimeUnit val="months"/>
      </c:dateAx>
      <c:valAx>
        <c:axId val="1277032920"/>
        <c:scaling>
          <c:orientation val="minMax"/>
          <c:max val="100"/>
          <c:min val="-2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29968"/>
        <c:crosses val="autoZero"/>
        <c:crossBetween val="between"/>
      </c:valAx>
      <c:spPr>
        <a:noFill/>
        <a:ln>
          <a:noFill/>
        </a:ln>
        <a:effectLst/>
      </c:spPr>
    </c:plotArea>
    <c:legend>
      <c:legendPos val="t"/>
      <c:layout>
        <c:manualLayout>
          <c:xMode val="edge"/>
          <c:yMode val="edge"/>
          <c:x val="0.36822462962962965"/>
          <c:y val="0.11596604938271603"/>
          <c:w val="0.26355055555555557"/>
          <c:h val="6.961944444444444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46C0A"/>
            </a:solidFill>
            <a:ln>
              <a:solidFill>
                <a:srgbClr val="E46C0A"/>
              </a:solid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万得!$H$47:$H$56</c:f>
              <c:strCache>
                <c:ptCount val="10"/>
                <c:pt idx="0">
                  <c:v>铂力特</c:v>
                </c:pt>
                <c:pt idx="1">
                  <c:v>柏楚电子</c:v>
                </c:pt>
                <c:pt idx="2">
                  <c:v>龙腾光电</c:v>
                </c:pt>
                <c:pt idx="3">
                  <c:v>华润微</c:v>
                </c:pt>
                <c:pt idx="4">
                  <c:v>西部超导</c:v>
                </c:pt>
                <c:pt idx="5">
                  <c:v>晶丰明源</c:v>
                </c:pt>
                <c:pt idx="6">
                  <c:v>石头科技</c:v>
                </c:pt>
                <c:pt idx="7">
                  <c:v>中信博</c:v>
                </c:pt>
                <c:pt idx="8">
                  <c:v>康希诺-U</c:v>
                </c:pt>
                <c:pt idx="9">
                  <c:v>绿的谐波</c:v>
                </c:pt>
              </c:strCache>
            </c:strRef>
          </c:cat>
          <c:val>
            <c:numRef>
              <c:f>万得!$K$47:$K$56</c:f>
              <c:numCache>
                <c:formatCode>0.00%</c:formatCode>
                <c:ptCount val="10"/>
                <c:pt idx="0">
                  <c:v>7.3790822653989396E-2</c:v>
                </c:pt>
                <c:pt idx="1">
                  <c:v>9.7608274078862189E-2</c:v>
                </c:pt>
                <c:pt idx="2">
                  <c:v>0.1174496644295302</c:v>
                </c:pt>
                <c:pt idx="3">
                  <c:v>0.13984178907112366</c:v>
                </c:pt>
                <c:pt idx="4">
                  <c:v>0.2048318266045257</c:v>
                </c:pt>
                <c:pt idx="5">
                  <c:v>0.24991584659686361</c:v>
                </c:pt>
                <c:pt idx="6">
                  <c:v>0.28903225806451616</c:v>
                </c:pt>
                <c:pt idx="7">
                  <c:v>0.30912154052684437</c:v>
                </c:pt>
                <c:pt idx="8">
                  <c:v>0.34987085578302812</c:v>
                </c:pt>
                <c:pt idx="9">
                  <c:v>0.35304749958439752</c:v>
                </c:pt>
              </c:numCache>
            </c:numRef>
          </c:val>
          <c:extLst>
            <c:ext xmlns:c16="http://schemas.microsoft.com/office/drawing/2014/chart" uri="{C3380CC4-5D6E-409C-BE32-E72D297353CC}">
              <c16:uniqueId val="{00000000-5741-4CC5-A5B9-F4C4FA103EAD}"/>
            </c:ext>
          </c:extLst>
        </c:ser>
        <c:dLbls>
          <c:showLegendKey val="0"/>
          <c:showVal val="0"/>
          <c:showCatName val="0"/>
          <c:showSerName val="0"/>
          <c:showPercent val="0"/>
          <c:showBubbleSize val="0"/>
        </c:dLbls>
        <c:gapWidth val="100"/>
        <c:axId val="1297193935"/>
        <c:axId val="1204575663"/>
      </c:barChart>
      <c:catAx>
        <c:axId val="1297193935"/>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crossAx val="1204575663"/>
        <c:crosses val="autoZero"/>
        <c:auto val="1"/>
        <c:lblAlgn val="ctr"/>
        <c:lblOffset val="100"/>
        <c:noMultiLvlLbl val="0"/>
      </c:catAx>
      <c:valAx>
        <c:axId val="1204575663"/>
        <c:scaling>
          <c:orientation val="minMax"/>
        </c:scaling>
        <c:delete val="1"/>
        <c:axPos val="b"/>
        <c:numFmt formatCode="0.00%" sourceLinked="1"/>
        <c:majorTickMark val="none"/>
        <c:minorTickMark val="none"/>
        <c:tickLblPos val="nextTo"/>
        <c:crossAx val="1297193935"/>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万得!$H$2:$H$11</c:f>
              <c:strCache>
                <c:ptCount val="10"/>
                <c:pt idx="0">
                  <c:v>复旦张江</c:v>
                </c:pt>
                <c:pt idx="1">
                  <c:v>恒誉环保</c:v>
                </c:pt>
                <c:pt idx="2">
                  <c:v>盟升电子</c:v>
                </c:pt>
                <c:pt idx="3">
                  <c:v>沪硅产业-U</c:v>
                </c:pt>
                <c:pt idx="4">
                  <c:v>德林海</c:v>
                </c:pt>
                <c:pt idx="5">
                  <c:v>芯原股份-U</c:v>
                </c:pt>
                <c:pt idx="6">
                  <c:v>复洁环保</c:v>
                </c:pt>
                <c:pt idx="7">
                  <c:v>中芯国际-U</c:v>
                </c:pt>
                <c:pt idx="8">
                  <c:v>博睿数据</c:v>
                </c:pt>
                <c:pt idx="9">
                  <c:v>铁科轨道</c:v>
                </c:pt>
              </c:strCache>
            </c:strRef>
          </c:cat>
          <c:val>
            <c:numRef>
              <c:f>万得!$K$2:$K$11</c:f>
              <c:numCache>
                <c:formatCode>0.00%</c:formatCode>
                <c:ptCount val="10"/>
                <c:pt idx="0">
                  <c:v>-0.18689581095596142</c:v>
                </c:pt>
                <c:pt idx="1">
                  <c:v>-0.18778416116575047</c:v>
                </c:pt>
                <c:pt idx="2">
                  <c:v>-0.19411165868603697</c:v>
                </c:pt>
                <c:pt idx="3">
                  <c:v>-0.20457723493106184</c:v>
                </c:pt>
                <c:pt idx="4">
                  <c:v>-0.22288081526886616</c:v>
                </c:pt>
                <c:pt idx="5">
                  <c:v>-0.22613167261996348</c:v>
                </c:pt>
                <c:pt idx="6">
                  <c:v>-0.25057870862871578</c:v>
                </c:pt>
                <c:pt idx="7">
                  <c:v>-0.25508266617690045</c:v>
                </c:pt>
                <c:pt idx="8">
                  <c:v>-0.26183431952662717</c:v>
                </c:pt>
                <c:pt idx="9">
                  <c:v>-0.31857860273779459</c:v>
                </c:pt>
              </c:numCache>
            </c:numRef>
          </c:val>
          <c:extLst>
            <c:ext xmlns:c16="http://schemas.microsoft.com/office/drawing/2014/chart" uri="{C3380CC4-5D6E-409C-BE32-E72D297353CC}">
              <c16:uniqueId val="{00000000-EECD-487B-A8CA-182BC2AC1E72}"/>
            </c:ext>
          </c:extLst>
        </c:ser>
        <c:dLbls>
          <c:showLegendKey val="0"/>
          <c:showVal val="0"/>
          <c:showCatName val="0"/>
          <c:showSerName val="0"/>
          <c:showPercent val="0"/>
          <c:showBubbleSize val="0"/>
        </c:dLbls>
        <c:gapWidth val="100"/>
        <c:axId val="1207195215"/>
        <c:axId val="1204541967"/>
      </c:barChart>
      <c:catAx>
        <c:axId val="1207195215"/>
        <c:scaling>
          <c:orientation val="minMax"/>
        </c:scaling>
        <c:delete val="0"/>
        <c:axPos val="l"/>
        <c:numFmt formatCode="General" sourceLinked="1"/>
        <c:majorTickMark val="none"/>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1204541967"/>
        <c:crosses val="autoZero"/>
        <c:auto val="1"/>
        <c:lblAlgn val="ctr"/>
        <c:lblOffset val="100"/>
        <c:noMultiLvlLbl val="0"/>
      </c:catAx>
      <c:valAx>
        <c:axId val="1204541967"/>
        <c:scaling>
          <c:orientation val="minMax"/>
        </c:scaling>
        <c:delete val="1"/>
        <c:axPos val="b"/>
        <c:numFmt formatCode="0.00%" sourceLinked="1"/>
        <c:majorTickMark val="none"/>
        <c:minorTickMark val="none"/>
        <c:tickLblPos val="nextTo"/>
        <c:crossAx val="1207195215"/>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10/16/2020</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data.eastmoney.com/gdfx/"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8</a:t>
            </a:r>
            <a:r>
              <a:rPr lang="zh-CN" altLang="en-US" dirty="0"/>
              <a:t>月</a:t>
            </a:r>
            <a:r>
              <a:rPr lang="en-US" altLang="zh-CN" dirty="0"/>
              <a:t>187</a:t>
            </a:r>
            <a:r>
              <a:rPr lang="zh-CN" altLang="en-US" dirty="0"/>
              <a:t>起，总金额</a:t>
            </a:r>
            <a:r>
              <a:rPr lang="en-US" altLang="zh-CN" dirty="0"/>
              <a:t>448.73</a:t>
            </a:r>
            <a:r>
              <a:rPr lang="zh-CN" altLang="en-US" dirty="0"/>
              <a:t>亿元。</a:t>
            </a:r>
            <a:endParaRPr lang="en-US" altLang="zh-CN" dirty="0"/>
          </a:p>
          <a:p>
            <a:r>
              <a:rPr lang="zh-CN" altLang="en-US" sz="1200" dirty="0">
                <a:latin typeface="微软雅黑" panose="020B0503020204020204" pitchFamily="34" charset="-122"/>
                <a:ea typeface="微软雅黑" panose="020B0503020204020204" pitchFamily="34" charset="-122"/>
              </a:rPr>
              <a:t>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120</a:t>
            </a:r>
            <a:r>
              <a:rPr lang="zh-CN" altLang="en-US" sz="12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2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a:t>
            </a:r>
            <a:r>
              <a:rPr lang="zh-CN" altLang="en-US" sz="1200" dirty="0">
                <a:latin typeface="微软雅黑" panose="020B0503020204020204" pitchFamily="34" charset="-122"/>
                <a:ea typeface="微软雅黑" panose="020B0503020204020204" pitchFamily="34" charset="-122"/>
              </a:rPr>
              <a:t>家，</a:t>
            </a:r>
            <a:endParaRPr lang="en-US" altLang="zh-CN" sz="1200" dirty="0">
              <a:latin typeface="微软雅黑" panose="020B0503020204020204" pitchFamily="34" charset="-122"/>
              <a:ea typeface="微软雅黑" panose="020B0503020204020204" pitchFamily="34" charset="-122"/>
            </a:endParaRPr>
          </a:p>
          <a:p>
            <a:r>
              <a:rPr lang="zh-CN" altLang="en-US" sz="1200" dirty="0">
                <a:latin typeface="微软雅黑" panose="020B0503020204020204" pitchFamily="34" charset="-122"/>
                <a:ea typeface="微软雅黑" panose="020B0503020204020204" pitchFamily="34" charset="-122"/>
              </a:rPr>
              <a:t>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28</a:t>
            </a:r>
            <a:r>
              <a:rPr lang="zh-CN" altLang="en-US" sz="12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2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14</a:t>
            </a:r>
            <a:r>
              <a:rPr lang="zh-CN" altLang="en-US" sz="1200" dirty="0">
                <a:latin typeface="微软雅黑" panose="020B0503020204020204" pitchFamily="34" charset="-122"/>
                <a:ea typeface="微软雅黑" panose="020B0503020204020204" pitchFamily="34" charset="-122"/>
              </a:rPr>
              <a:t>家。</a:t>
            </a:r>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sz="1200" b="0" i="0" kern="1200" dirty="0">
                <a:solidFill>
                  <a:srgbClr val="333333"/>
                </a:solidFill>
                <a:effectLst/>
                <a:latin typeface="arial" panose="020B0604020202020204" pitchFamily="34" charset="0"/>
                <a:ea typeface="+mn-ea"/>
                <a:cs typeface="+mn-cs"/>
              </a:rPr>
              <a:t>1.</a:t>
            </a:r>
            <a:r>
              <a:rPr lang="zh-CN" altLang="en-US" sz="1200" b="0" i="0" kern="1200" dirty="0">
                <a:solidFill>
                  <a:srgbClr val="333333"/>
                </a:solidFill>
                <a:effectLst/>
                <a:latin typeface="arial" panose="020B0604020202020204" pitchFamily="34" charset="0"/>
                <a:ea typeface="+mn-ea"/>
                <a:cs typeface="+mn-cs"/>
              </a:rPr>
              <a:t>内部整合</a:t>
            </a:r>
            <a:endParaRPr lang="en-US" altLang="zh-CN" sz="1200" b="0" i="0" kern="1200" dirty="0">
              <a:solidFill>
                <a:srgbClr val="333333"/>
              </a:solidFill>
              <a:effectLst/>
              <a:latin typeface="arial" panose="020B0604020202020204" pitchFamily="34" charset="0"/>
              <a:ea typeface="+mn-ea"/>
              <a:cs typeface="+mn-cs"/>
            </a:endParaRPr>
          </a:p>
          <a:p>
            <a:r>
              <a:rPr lang="en-US" altLang="zh-CN" sz="1200" b="0" i="0" kern="1200" dirty="0">
                <a:solidFill>
                  <a:schemeClr val="tx1"/>
                </a:solidFill>
                <a:effectLst/>
                <a:latin typeface="arial" panose="020B0604020202020204" pitchFamily="34" charset="0"/>
                <a:ea typeface="+mn-ea"/>
                <a:cs typeface="+mn-cs"/>
              </a:rPr>
              <a:t>2.</a:t>
            </a:r>
            <a:r>
              <a:rPr lang="zh-CN" altLang="en-US" b="0" i="0" dirty="0">
                <a:solidFill>
                  <a:schemeClr val="tx1"/>
                </a:solidFill>
                <a:effectLst/>
                <a:latin typeface="宋体" panose="02010600030101010101" pitchFamily="2" charset="-122"/>
                <a:ea typeface="宋体" panose="02010600030101010101" pitchFamily="2" charset="-122"/>
              </a:rPr>
              <a:t>本次交易有利于进一步解决公司与控股</a:t>
            </a:r>
            <a:r>
              <a:rPr lang="zh-CN" altLang="en-US" b="0" i="0" u="sng" dirty="0">
                <a:solidFill>
                  <a:schemeClr val="tx1"/>
                </a:solidFill>
                <a:effectLst/>
                <a:latin typeface="宋体" panose="02010600030101010101" pitchFamily="2" charset="-122"/>
                <a:ea typeface="宋体" panose="02010600030101010101" pitchFamily="2" charset="-122"/>
                <a:hlinkClick r:id="rId3">
                  <a:extLst>
                    <a:ext uri="{A12FA001-AC4F-418D-AE19-62706E023703}">
                      <ahyp:hlinkClr xmlns:ahyp="http://schemas.microsoft.com/office/drawing/2018/hyperlinkcolor" val="tx"/>
                    </a:ext>
                  </a:extLst>
                </a:hlinkClick>
              </a:rPr>
              <a:t>股东</a:t>
            </a:r>
            <a:r>
              <a:rPr lang="zh-CN" altLang="en-US" b="0" i="0" dirty="0">
                <a:solidFill>
                  <a:schemeClr val="tx1"/>
                </a:solidFill>
                <a:effectLst/>
                <a:latin typeface="宋体" panose="02010600030101010101" pitchFamily="2" charset="-122"/>
                <a:ea typeface="宋体" panose="02010600030101010101" pitchFamily="2" charset="-122"/>
              </a:rPr>
              <a:t>华发集团之间的同业竞争，并购后持股</a:t>
            </a:r>
            <a:r>
              <a:rPr lang="en-US" altLang="zh-CN" b="0" i="0" dirty="0">
                <a:solidFill>
                  <a:schemeClr val="tx1"/>
                </a:solidFill>
                <a:effectLst/>
                <a:latin typeface="宋体" panose="02010600030101010101" pitchFamily="2" charset="-122"/>
                <a:ea typeface="宋体" panose="02010600030101010101" pitchFamily="2" charset="-122"/>
              </a:rPr>
              <a:t>75%</a:t>
            </a:r>
          </a:p>
          <a:p>
            <a:r>
              <a:rPr lang="en-US" altLang="zh-CN" sz="1200" b="0" i="0" kern="1200" dirty="0">
                <a:solidFill>
                  <a:schemeClr val="tx1"/>
                </a:solidFill>
                <a:effectLst/>
                <a:latin typeface="宋体" panose="02010600030101010101" pitchFamily="2" charset="-122"/>
                <a:ea typeface="宋体" panose="02010600030101010101" pitchFamily="2" charset="-122"/>
                <a:cs typeface="+mn-cs"/>
              </a:rPr>
              <a:t>3.</a:t>
            </a:r>
            <a:r>
              <a:rPr lang="zh-CN" altLang="en-US" sz="1200" b="0" i="0" kern="1200" dirty="0">
                <a:solidFill>
                  <a:schemeClr val="tx1"/>
                </a:solidFill>
                <a:effectLst/>
                <a:latin typeface="宋体" panose="02010600030101010101" pitchFamily="2" charset="-122"/>
                <a:ea typeface="宋体" panose="02010600030101010101" pitchFamily="2" charset="-122"/>
                <a:cs typeface="+mn-cs"/>
              </a:rPr>
              <a:t>首钢股份整合</a:t>
            </a:r>
            <a:endParaRPr lang="en-US" altLang="zh-CN" sz="1200" b="0" i="0" kern="1200" dirty="0">
              <a:solidFill>
                <a:schemeClr val="tx1"/>
              </a:solidFill>
              <a:effectLst/>
              <a:latin typeface="宋体" panose="02010600030101010101" pitchFamily="2" charset="-122"/>
              <a:ea typeface="宋体" panose="02010600030101010101" pitchFamily="2" charset="-122"/>
              <a:cs typeface="+mn-cs"/>
            </a:endParaRPr>
          </a:p>
          <a:p>
            <a:r>
              <a:rPr lang="en-US" altLang="zh-CN" sz="1200" b="0" i="0" kern="1200" dirty="0">
                <a:solidFill>
                  <a:schemeClr val="tx1"/>
                </a:solidFill>
                <a:effectLst/>
                <a:latin typeface="宋体" panose="02010600030101010101" pitchFamily="2" charset="-122"/>
                <a:ea typeface="宋体" panose="02010600030101010101" pitchFamily="2" charset="-122"/>
                <a:cs typeface="+mn-cs"/>
              </a:rPr>
              <a:t>4.</a:t>
            </a:r>
            <a:r>
              <a:rPr lang="zh-CN" altLang="en-US" sz="1200" b="0" i="0" kern="1200" dirty="0">
                <a:solidFill>
                  <a:schemeClr val="tx1"/>
                </a:solidFill>
                <a:effectLst/>
                <a:latin typeface="宋体" panose="02010600030101010101" pitchFamily="2" charset="-122"/>
                <a:ea typeface="宋体" panose="02010600030101010101" pitchFamily="2" charset="-122"/>
                <a:cs typeface="+mn-cs"/>
              </a:rPr>
              <a:t>增资股权增加</a:t>
            </a:r>
            <a:endParaRPr lang="en-US" altLang="zh-CN" sz="1200" b="0" i="0" kern="1200" dirty="0">
              <a:solidFill>
                <a:schemeClr val="tx1"/>
              </a:solidFill>
              <a:effectLst/>
              <a:latin typeface="宋体" panose="02010600030101010101" pitchFamily="2" charset="-122"/>
              <a:ea typeface="宋体" panose="02010600030101010101" pitchFamily="2" charset="-122"/>
              <a:cs typeface="+mn-cs"/>
            </a:endParaRPr>
          </a:p>
          <a:p>
            <a:r>
              <a:rPr lang="en-US" altLang="zh-CN" sz="1200" b="0" i="0" kern="1200" dirty="0">
                <a:solidFill>
                  <a:schemeClr val="tx1"/>
                </a:solidFill>
                <a:effectLst/>
                <a:latin typeface="宋体" panose="02010600030101010101" pitchFamily="2" charset="-122"/>
                <a:ea typeface="宋体" panose="02010600030101010101" pitchFamily="2" charset="-122"/>
                <a:cs typeface="+mn-cs"/>
              </a:rPr>
              <a:t>5.</a:t>
            </a:r>
            <a:r>
              <a:rPr lang="zh-CN" altLang="en-US" sz="1200" b="0" i="0" kern="1200" dirty="0">
                <a:solidFill>
                  <a:schemeClr val="tx1"/>
                </a:solidFill>
                <a:effectLst/>
                <a:latin typeface="宋体" panose="02010600030101010101" pitchFamily="2" charset="-122"/>
                <a:ea typeface="宋体" panose="02010600030101010101" pitchFamily="2" charset="-122"/>
                <a:cs typeface="+mn-cs"/>
              </a:rPr>
              <a:t>第一大股东泛海控股转让股权</a:t>
            </a:r>
            <a:endParaRPr lang="en-US" altLang="zh-CN" sz="1200" b="0" i="0" kern="1200" dirty="0">
              <a:solidFill>
                <a:schemeClr val="tx1"/>
              </a:solidFill>
              <a:effectLst/>
              <a:latin typeface="arial" panose="020B0604020202020204" pitchFamily="34" charset="0"/>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精选层</a:t>
            </a:r>
            <a:r>
              <a:rPr lang="en-US" altLang="zh-CN" dirty="0"/>
              <a:t>32</a:t>
            </a:r>
            <a:r>
              <a:rPr lang="zh-CN" altLang="en-US" dirty="0"/>
              <a:t>家</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8</a:t>
            </a:r>
            <a:r>
              <a:rPr lang="zh-CN" altLang="en-US" dirty="0"/>
              <a:t>月</a:t>
            </a:r>
            <a:r>
              <a:rPr lang="en-US" altLang="zh-CN" dirty="0"/>
              <a:t>39</a:t>
            </a:r>
            <a:r>
              <a:rPr lang="zh-CN" altLang="en-US" dirty="0"/>
              <a:t>起，</a:t>
            </a:r>
            <a:r>
              <a:rPr lang="en-US" altLang="zh-CN" dirty="0"/>
              <a:t>179.82</a:t>
            </a:r>
            <a:r>
              <a:rPr lang="zh-CN" altLang="en-US" dirty="0"/>
              <a:t>亿元</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全部是成长基金</a:t>
            </a:r>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8</a:t>
            </a:r>
            <a:r>
              <a:rPr lang="zh-CN" altLang="en-US" dirty="0"/>
              <a:t>月</a:t>
            </a:r>
            <a:r>
              <a:rPr lang="en-US" altLang="zh-CN" dirty="0"/>
              <a:t>255 887.21</a:t>
            </a:r>
            <a:r>
              <a:rPr lang="zh-CN" altLang="en-US" dirty="0"/>
              <a:t>亿元</a:t>
            </a: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投资数量还是三大内容，投资规模比较分散</a:t>
            </a:r>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7</a:t>
            </a:r>
            <a:r>
              <a:rPr lang="zh-CN" altLang="en-US" dirty="0"/>
              <a:t>月并购重组增多，并购市场活跃</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10/16/2020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10/16/2020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2020</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9</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700424" y="5567718"/>
            <a:ext cx="6791151" cy="700576"/>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rPr>
              <a:t>9</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38</a:t>
            </a:r>
            <a:r>
              <a:rPr lang="zh-CN" altLang="en-US" sz="1400" dirty="0">
                <a:latin typeface="微软雅黑" panose="020B0503020204020204" pitchFamily="34" charset="-122"/>
                <a:ea typeface="微软雅黑" panose="020B0503020204020204" pitchFamily="34" charset="-122"/>
              </a:rPr>
              <a:t>个基金产品通过其他方式实现退出，全部通过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途径完成退出，并购及股权转让退出双双减少。</a:t>
            </a:r>
          </a:p>
        </p:txBody>
      </p:sp>
      <p:grpSp>
        <p:nvGrpSpPr>
          <p:cNvPr id="4" name="组合 3"/>
          <p:cNvGrpSpPr/>
          <p:nvPr/>
        </p:nvGrpSpPr>
        <p:grpSpPr>
          <a:xfrm>
            <a:off x="1882775" y="1109988"/>
            <a:ext cx="2468119"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其他退出情况</a:t>
            </a:r>
          </a:p>
        </p:txBody>
      </p:sp>
      <p:pic>
        <p:nvPicPr>
          <p:cNvPr id="12" name="图片 11">
            <a:extLst>
              <a:ext uri="{FF2B5EF4-FFF2-40B4-BE49-F238E27FC236}">
                <a16:creationId xmlns:a16="http://schemas.microsoft.com/office/drawing/2014/main" id="{82A6EE0E-90F8-4C73-A9F2-83ED276AB165}"/>
              </a:ext>
            </a:extLst>
          </p:cNvPr>
          <p:cNvPicPr>
            <a:picLocks noChangeAspect="1"/>
          </p:cNvPicPr>
          <p:nvPr/>
        </p:nvPicPr>
        <p:blipFill rotWithShape="1">
          <a:blip r:embed="rId3"/>
          <a:srcRect l="20329" r="22289"/>
          <a:stretch/>
        </p:blipFill>
        <p:spPr>
          <a:xfrm>
            <a:off x="7896225" y="1809000"/>
            <a:ext cx="3305909" cy="3237257"/>
          </a:xfrm>
          <a:prstGeom prst="rect">
            <a:avLst/>
          </a:prstGeom>
        </p:spPr>
      </p:pic>
      <p:graphicFrame>
        <p:nvGraphicFramePr>
          <p:cNvPr id="15" name="图表 14">
            <a:extLst>
              <a:ext uri="{FF2B5EF4-FFF2-40B4-BE49-F238E27FC236}">
                <a16:creationId xmlns:a16="http://schemas.microsoft.com/office/drawing/2014/main" id="{5B989BC8-4C5C-48D7-9408-9B60E9CA72A4}"/>
              </a:ext>
            </a:extLst>
          </p:cNvPr>
          <p:cNvGraphicFramePr>
            <a:graphicFrameLocks/>
          </p:cNvGraphicFramePr>
          <p:nvPr>
            <p:extLst>
              <p:ext uri="{D42A27DB-BD31-4B8C-83A1-F6EECF244321}">
                <p14:modId xmlns:p14="http://schemas.microsoft.com/office/powerpoint/2010/main" val="4104985790"/>
              </p:ext>
            </p:extLst>
          </p:nvPr>
        </p:nvGraphicFramePr>
        <p:xfrm>
          <a:off x="1882775" y="1806257"/>
          <a:ext cx="5760000" cy="32400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96414" y="1042688"/>
            <a:ext cx="2219603"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sp>
        <p:nvSpPr>
          <p:cNvPr id="11" name="文本框 10"/>
          <p:cNvSpPr txBox="1"/>
          <p:nvPr/>
        </p:nvSpPr>
        <p:spPr>
          <a:xfrm>
            <a:off x="1905939" y="5228697"/>
            <a:ext cx="8403286" cy="1116075"/>
          </a:xfrm>
          <a:prstGeom prst="rect">
            <a:avLst/>
          </a:prstGeom>
          <a:noFill/>
        </p:spPr>
        <p:txBody>
          <a:bodyPr wrap="square" lIns="0" tIns="0" rIns="0" bIns="0" rtlCol="0">
            <a:spAutoFit/>
          </a:bodyPr>
          <a:lstStyle/>
          <a:p>
            <a:pPr indent="457189">
              <a:lnSpc>
                <a:spcPct val="150000"/>
              </a:lnSpc>
            </a:pPr>
            <a:r>
              <a:rPr lang="en-US" altLang="zh-CN" sz="1400" dirty="0">
                <a:latin typeface="微软雅黑" panose="020B0503020204020204" pitchFamily="34" charset="-122"/>
                <a:ea typeface="微软雅黑" panose="020B0503020204020204" pitchFamily="34" charset="-122"/>
              </a:rPr>
              <a:t>9</a:t>
            </a:r>
            <a:r>
              <a:rPr lang="zh-CN" altLang="en-US" sz="1400" dirty="0">
                <a:latin typeface="微软雅黑" panose="020B0503020204020204" pitchFamily="34" charset="-122"/>
                <a:ea typeface="微软雅黑" panose="020B0503020204020204" pitchFamily="34" charset="-122"/>
              </a:rPr>
              <a:t>月上市公司并购事件共计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171</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687.95</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88</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40</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16</a:t>
            </a:r>
            <a:r>
              <a:rPr lang="zh-CN" altLang="en-US" sz="1400" dirty="0">
                <a:latin typeface="微软雅黑" panose="020B0503020204020204" pitchFamily="34" charset="-122"/>
                <a:ea typeface="微软雅黑" panose="020B0503020204020204" pitchFamily="34" charset="-122"/>
              </a:rPr>
              <a:t>家。较</a:t>
            </a:r>
            <a:r>
              <a:rPr lang="en-US" altLang="zh-CN" sz="1400" dirty="0">
                <a:latin typeface="微软雅黑" panose="020B0503020204020204" pitchFamily="34" charset="-122"/>
                <a:ea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rPr>
              <a:t>月并购数量有所回落，但规模扩大。</a:t>
            </a:r>
          </a:p>
        </p:txBody>
      </p:sp>
      <p:graphicFrame>
        <p:nvGraphicFramePr>
          <p:cNvPr id="2" name="表格 1">
            <a:extLst>
              <a:ext uri="{FF2B5EF4-FFF2-40B4-BE49-F238E27FC236}">
                <a16:creationId xmlns:a16="http://schemas.microsoft.com/office/drawing/2014/main" id="{514E9645-B127-4A46-956E-5F2E2C9656BB}"/>
              </a:ext>
            </a:extLst>
          </p:cNvPr>
          <p:cNvGraphicFramePr>
            <a:graphicFrameLocks noGrp="1"/>
          </p:cNvGraphicFramePr>
          <p:nvPr>
            <p:extLst>
              <p:ext uri="{D42A27DB-BD31-4B8C-83A1-F6EECF244321}">
                <p14:modId xmlns:p14="http://schemas.microsoft.com/office/powerpoint/2010/main" val="1384497123"/>
              </p:ext>
            </p:extLst>
          </p:nvPr>
        </p:nvGraphicFramePr>
        <p:xfrm>
          <a:off x="1882775" y="1605788"/>
          <a:ext cx="8426451" cy="3407428"/>
        </p:xfrm>
        <a:graphic>
          <a:graphicData uri="http://schemas.openxmlformats.org/drawingml/2006/table">
            <a:tbl>
              <a:tblPr/>
              <a:tblGrid>
                <a:gridCol w="2808817">
                  <a:extLst>
                    <a:ext uri="{9D8B030D-6E8A-4147-A177-3AD203B41FA5}">
                      <a16:colId xmlns:a16="http://schemas.microsoft.com/office/drawing/2014/main" val="2569014890"/>
                    </a:ext>
                  </a:extLst>
                </a:gridCol>
                <a:gridCol w="2808817">
                  <a:extLst>
                    <a:ext uri="{9D8B030D-6E8A-4147-A177-3AD203B41FA5}">
                      <a16:colId xmlns:a16="http://schemas.microsoft.com/office/drawing/2014/main" val="1145112254"/>
                    </a:ext>
                  </a:extLst>
                </a:gridCol>
                <a:gridCol w="2808817">
                  <a:extLst>
                    <a:ext uri="{9D8B030D-6E8A-4147-A177-3AD203B41FA5}">
                      <a16:colId xmlns:a16="http://schemas.microsoft.com/office/drawing/2014/main" val="1336362256"/>
                    </a:ext>
                  </a:extLst>
                </a:gridCol>
              </a:tblGrid>
              <a:tr h="619532">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金额总计</a:t>
                      </a:r>
                      <a:b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30902907"/>
                  </a:ext>
                </a:extLst>
              </a:tr>
              <a:tr h="348487">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达成转让意向</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5.05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542275391"/>
                  </a:ext>
                </a:extLst>
              </a:tr>
              <a:tr h="34848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88</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484.37</a:t>
                      </a:r>
                    </a:p>
                  </a:txBody>
                  <a:tcPr marL="9525" marR="9525" marT="9525" marB="0" anchor="ctr">
                    <a:lnL>
                      <a:noFill/>
                    </a:lnL>
                    <a:lnR>
                      <a:noFill/>
                    </a:lnR>
                    <a:lnT>
                      <a:noFill/>
                    </a:lnT>
                    <a:lnB>
                      <a:noFill/>
                    </a:lnB>
                  </a:tcPr>
                </a:tc>
                <a:extLst>
                  <a:ext uri="{0D108BD9-81ED-4DB2-BD59-A6C34878D82A}">
                    <a16:rowId xmlns:a16="http://schemas.microsoft.com/office/drawing/2014/main" val="3047108268"/>
                  </a:ext>
                </a:extLst>
              </a:tr>
              <a:tr h="348487">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股东大会通过</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42.54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531053802"/>
                  </a:ext>
                </a:extLst>
              </a:tr>
              <a:tr h="34848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0.50</a:t>
                      </a:r>
                    </a:p>
                  </a:txBody>
                  <a:tcPr marL="9525" marR="9525" marT="9525" marB="0" anchor="ctr">
                    <a:lnL>
                      <a:noFill/>
                    </a:lnL>
                    <a:lnR>
                      <a:noFill/>
                    </a:lnR>
                    <a:lnT>
                      <a:noFill/>
                    </a:lnT>
                    <a:lnB>
                      <a:noFill/>
                    </a:lnB>
                  </a:tcPr>
                </a:tc>
                <a:extLst>
                  <a:ext uri="{0D108BD9-81ED-4DB2-BD59-A6C34878D82A}">
                    <a16:rowId xmlns:a16="http://schemas.microsoft.com/office/drawing/2014/main" val="2371676926"/>
                  </a:ext>
                </a:extLst>
              </a:tr>
              <a:tr h="34848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签署转让协议</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40</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130.59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548607926"/>
                  </a:ext>
                </a:extLst>
              </a:tr>
              <a:tr h="34848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停牌筹划</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0.00</a:t>
                      </a:r>
                    </a:p>
                  </a:txBody>
                  <a:tcPr marL="9525" marR="9525" marT="9525" marB="0" anchor="ctr">
                    <a:lnL>
                      <a:noFill/>
                    </a:lnL>
                    <a:lnR>
                      <a:noFill/>
                    </a:lnR>
                    <a:lnT>
                      <a:noFill/>
                    </a:lnT>
                    <a:lnB>
                      <a:noFill/>
                    </a:lnB>
                  </a:tcPr>
                </a:tc>
                <a:extLst>
                  <a:ext uri="{0D108BD9-81ED-4DB2-BD59-A6C34878D82A}">
                    <a16:rowId xmlns:a16="http://schemas.microsoft.com/office/drawing/2014/main" val="93610771"/>
                  </a:ext>
                </a:extLst>
              </a:tr>
              <a:tr h="34848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完成</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16</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24.91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38563752"/>
                  </a:ext>
                </a:extLst>
              </a:tr>
              <a:tr h="348487">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总计</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171</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687.95</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2030630"/>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882775" y="1100284"/>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5427409" y="1149300"/>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2">
            <a:extLst>
              <a:ext uri="{FF2B5EF4-FFF2-40B4-BE49-F238E27FC236}">
                <a16:creationId xmlns:a16="http://schemas.microsoft.com/office/drawing/2014/main" id="{C7E4764B-1A2C-40E9-B0E5-2BF33F9B7975}"/>
              </a:ext>
            </a:extLst>
          </p:cNvPr>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graphicFrame>
        <p:nvGraphicFramePr>
          <p:cNvPr id="8" name="表格 7">
            <a:extLst>
              <a:ext uri="{FF2B5EF4-FFF2-40B4-BE49-F238E27FC236}">
                <a16:creationId xmlns:a16="http://schemas.microsoft.com/office/drawing/2014/main" id="{D3F52DFB-692D-42FC-8B14-1DEF408C802D}"/>
              </a:ext>
            </a:extLst>
          </p:cNvPr>
          <p:cNvGraphicFramePr>
            <a:graphicFrameLocks noGrp="1"/>
          </p:cNvGraphicFramePr>
          <p:nvPr>
            <p:extLst>
              <p:ext uri="{D42A27DB-BD31-4B8C-83A1-F6EECF244321}">
                <p14:modId xmlns:p14="http://schemas.microsoft.com/office/powerpoint/2010/main" val="2516927338"/>
              </p:ext>
            </p:extLst>
          </p:nvPr>
        </p:nvGraphicFramePr>
        <p:xfrm>
          <a:off x="1882775" y="1789589"/>
          <a:ext cx="8426450" cy="3726975"/>
        </p:xfrm>
        <a:graphic>
          <a:graphicData uri="http://schemas.openxmlformats.org/drawingml/2006/table">
            <a:tbl>
              <a:tblPr/>
              <a:tblGrid>
                <a:gridCol w="1024386">
                  <a:extLst>
                    <a:ext uri="{9D8B030D-6E8A-4147-A177-3AD203B41FA5}">
                      <a16:colId xmlns:a16="http://schemas.microsoft.com/office/drawing/2014/main" val="925081315"/>
                    </a:ext>
                  </a:extLst>
                </a:gridCol>
                <a:gridCol w="1772045">
                  <a:extLst>
                    <a:ext uri="{9D8B030D-6E8A-4147-A177-3AD203B41FA5}">
                      <a16:colId xmlns:a16="http://schemas.microsoft.com/office/drawing/2014/main" val="249317202"/>
                    </a:ext>
                  </a:extLst>
                </a:gridCol>
                <a:gridCol w="3487332">
                  <a:extLst>
                    <a:ext uri="{9D8B030D-6E8A-4147-A177-3AD203B41FA5}">
                      <a16:colId xmlns:a16="http://schemas.microsoft.com/office/drawing/2014/main" val="3775032357"/>
                    </a:ext>
                  </a:extLst>
                </a:gridCol>
                <a:gridCol w="1166648">
                  <a:extLst>
                    <a:ext uri="{9D8B030D-6E8A-4147-A177-3AD203B41FA5}">
                      <a16:colId xmlns:a16="http://schemas.microsoft.com/office/drawing/2014/main" val="274249383"/>
                    </a:ext>
                  </a:extLst>
                </a:gridCol>
                <a:gridCol w="976039">
                  <a:extLst>
                    <a:ext uri="{9D8B030D-6E8A-4147-A177-3AD203B41FA5}">
                      <a16:colId xmlns:a16="http://schemas.microsoft.com/office/drawing/2014/main" val="3152112943"/>
                    </a:ext>
                  </a:extLst>
                </a:gridCol>
              </a:tblGrid>
              <a:tr h="688766">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首次披露日</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交易标的</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交易买方</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交易总价值</a:t>
                      </a:r>
                      <a:b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200" b="1" i="0" u="none" strike="noStrike" dirty="0">
                          <a:solidFill>
                            <a:srgbClr val="FFFFFF"/>
                          </a:solidFill>
                          <a:effectLst/>
                          <a:latin typeface="微软雅黑" panose="020B0503020204020204" pitchFamily="34" charset="-122"/>
                          <a:ea typeface="微软雅黑" panose="020B0503020204020204" pitchFamily="34" charset="-122"/>
                        </a:rPr>
                        <a:t>进行状态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437360191"/>
                  </a:ext>
                </a:extLst>
              </a:tr>
              <a:tr h="554027">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2020-09-09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东方财富证券</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0.02%</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东方财富</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(300059.</a:t>
                      </a:r>
                      <a:r>
                        <a:rPr lang="en-US" sz="1200" b="0" i="0" u="none" strike="noStrike" dirty="0">
                          <a:solidFill>
                            <a:srgbClr val="000000"/>
                          </a:solidFill>
                          <a:effectLst/>
                          <a:latin typeface="微软雅黑" panose="020B0503020204020204" pitchFamily="34" charset="-122"/>
                          <a:ea typeface="微软雅黑" panose="020B0503020204020204" pitchFamily="34" charset="-122"/>
                        </a:rPr>
                        <a:t>SZ)</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76.50</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763361044"/>
                  </a:ext>
                </a:extLst>
              </a:tr>
              <a:tr h="554027">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2020-09-05</a:t>
                      </a:r>
                    </a:p>
                  </a:txBody>
                  <a:tcPr marL="9525" marR="9525" marT="9525" marB="0" anchor="ctr">
                    <a:lnL>
                      <a:noFill/>
                    </a:lnL>
                    <a:lnR>
                      <a:noFill/>
                    </a:lnR>
                    <a:lnT>
                      <a:noFill/>
                    </a:lnT>
                    <a:lnB>
                      <a:noFill/>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十字门城建</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华发股份</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(600325.</a:t>
                      </a:r>
                      <a:r>
                        <a:rPr lang="en-US" sz="1200" b="0" i="0" u="none" strike="noStrike" dirty="0">
                          <a:solidFill>
                            <a:srgbClr val="000000"/>
                          </a:solidFill>
                          <a:effectLst/>
                          <a:latin typeface="微软雅黑" panose="020B0503020204020204" pitchFamily="34" charset="-122"/>
                          <a:ea typeface="微软雅黑" panose="020B0503020204020204" pitchFamily="34" charset="-122"/>
                        </a:rPr>
                        <a:t>SH)</a:t>
                      </a:r>
                    </a:p>
                  </a:txBody>
                  <a:tcPr marL="9525" marR="9525" marT="9525" marB="0" anchor="ctr">
                    <a:lnL>
                      <a:noFill/>
                    </a:lnL>
                    <a:lnR>
                      <a:noFill/>
                    </a:lnR>
                    <a:lnT>
                      <a:noFill/>
                    </a:lnT>
                    <a:lnB>
                      <a:noFill/>
                    </a:lnB>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70.71</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tcPr>
                </a:tc>
                <a:extLst>
                  <a:ext uri="{0D108BD9-81ED-4DB2-BD59-A6C34878D82A}">
                    <a16:rowId xmlns:a16="http://schemas.microsoft.com/office/drawing/2014/main" val="623317526"/>
                  </a:ext>
                </a:extLst>
              </a:tr>
              <a:tr h="554027">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2020-09-25</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首钢京唐</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19.1823%</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首钢股份</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(000959.</a:t>
                      </a:r>
                      <a:r>
                        <a:rPr lang="en-US" sz="1200" b="0" i="0" u="none" strike="noStrike" dirty="0">
                          <a:solidFill>
                            <a:srgbClr val="000000"/>
                          </a:solidFill>
                          <a:effectLst/>
                          <a:latin typeface="微软雅黑" panose="020B0503020204020204" pitchFamily="34" charset="-122"/>
                          <a:ea typeface="微软雅黑" panose="020B0503020204020204" pitchFamily="34" charset="-122"/>
                        </a:rPr>
                        <a:t>SZ)</a:t>
                      </a:r>
                    </a:p>
                  </a:txBody>
                  <a:tcPr marL="9525" marR="9525" marT="9525" marB="0" anchor="ctr">
                    <a:lnL>
                      <a:noFill/>
                    </a:lnL>
                    <a:lnR>
                      <a:noFill/>
                    </a:lnR>
                    <a:lnT>
                      <a:noFill/>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55.74</a:t>
                      </a:r>
                    </a:p>
                  </a:txBody>
                  <a:tcPr marL="9525" marR="9525" marT="9525"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395877595"/>
                  </a:ext>
                </a:extLst>
              </a:tr>
              <a:tr h="554027">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2020-09-29</a:t>
                      </a:r>
                    </a:p>
                  </a:txBody>
                  <a:tcPr marL="9525" marR="9525" marT="9525" marB="0" anchor="ctr">
                    <a:lnL>
                      <a:noFill/>
                    </a:lnL>
                    <a:lnR>
                      <a:noFill/>
                    </a:lnR>
                    <a:lnT>
                      <a:noFill/>
                    </a:lnT>
                    <a:lnB>
                      <a:noFill/>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长城滨银</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3.89%</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a:noFill/>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长城汽车</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(601633.</a:t>
                      </a:r>
                      <a:r>
                        <a:rPr lang="en-US" sz="1200" b="0" i="0" u="none" strike="noStrike" dirty="0">
                          <a:solidFill>
                            <a:srgbClr val="000000"/>
                          </a:solidFill>
                          <a:effectLst/>
                          <a:latin typeface="微软雅黑" panose="020B0503020204020204" pitchFamily="34" charset="-122"/>
                          <a:ea typeface="微软雅黑" panose="020B0503020204020204" pitchFamily="34" charset="-122"/>
                        </a:rPr>
                        <a:t>SH)</a:t>
                      </a:r>
                    </a:p>
                  </a:txBody>
                  <a:tcPr marL="9525" marR="9525" marT="9525"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45.00</a:t>
                      </a:r>
                    </a:p>
                  </a:txBody>
                  <a:tcPr marL="9525" marR="9525" marT="9525"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9525" marR="9525" marT="9525" marB="0" anchor="ctr">
                    <a:lnL>
                      <a:noFill/>
                    </a:lnL>
                    <a:lnR>
                      <a:noFill/>
                    </a:lnR>
                    <a:lnT>
                      <a:noFill/>
                    </a:lnT>
                    <a:lnB>
                      <a:noFill/>
                    </a:lnB>
                  </a:tcPr>
                </a:tc>
                <a:extLst>
                  <a:ext uri="{0D108BD9-81ED-4DB2-BD59-A6C34878D82A}">
                    <a16:rowId xmlns:a16="http://schemas.microsoft.com/office/drawing/2014/main" val="686133536"/>
                  </a:ext>
                </a:extLst>
              </a:tr>
              <a:tr h="822101">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2020-09-01</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民生证券</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27.12%</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股权</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田三红</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丛学年</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张江高科技园区</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b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上海浦东投资控股</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集团</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有限公司</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东方国际集团</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42.29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签署转让协议</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44403628"/>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82775" y="1008995"/>
            <a:ext cx="2482389"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2021789" y="148491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3" cy="411454"/>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8397</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-24</a:t>
              </a:r>
              <a:endParaRPr lang="zh-CN" altLang="en-US" sz="1400" b="1" dirty="0">
                <a:solidFill>
                  <a:srgbClr val="00B050"/>
                </a:solidFill>
                <a:latin typeface="Arial" panose="020B0604020202020204" pitchFamily="34" charset="0"/>
                <a:cs typeface="Arial" panose="020B0604020202020204" pitchFamily="34" charset="0"/>
              </a:endParaRPr>
            </a:p>
          </p:txBody>
        </p:sp>
      </p:grpSp>
      <p:sp>
        <p:nvSpPr>
          <p:cNvPr id="24"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新三板</a:t>
            </a:r>
          </a:p>
        </p:txBody>
      </p:sp>
      <p:sp>
        <p:nvSpPr>
          <p:cNvPr id="17" name="文本框 16">
            <a:extLst>
              <a:ext uri="{FF2B5EF4-FFF2-40B4-BE49-F238E27FC236}">
                <a16:creationId xmlns:a16="http://schemas.microsoft.com/office/drawing/2014/main" id="{EAD2E347-3E2F-4D46-A157-1B020232F5FE}"/>
              </a:ext>
            </a:extLst>
          </p:cNvPr>
          <p:cNvSpPr txBox="1"/>
          <p:nvPr/>
        </p:nvSpPr>
        <p:spPr>
          <a:xfrm>
            <a:off x="2021784" y="2384749"/>
            <a:ext cx="1226416" cy="307777"/>
          </a:xfrm>
          <a:prstGeom prst="rect">
            <a:avLst/>
          </a:prstGeom>
          <a:noFill/>
        </p:spPr>
        <p:txBody>
          <a:bodyPr wrap="square" rtlCol="0">
            <a:spAutoFit/>
          </a:bodyPr>
          <a:lstStyle/>
          <a:p>
            <a:r>
              <a:rPr lang="zh-CN" altLang="en-US" sz="1100" dirty="0">
                <a:latin typeface="微软雅黑" panose="020B0503020204020204" pitchFamily="34" charset="-122"/>
                <a:ea typeface="微软雅黑" panose="020B0503020204020204" pitchFamily="34" charset="-122"/>
              </a:rPr>
              <a:t>转板摘牌</a:t>
            </a:r>
            <a:r>
              <a:rPr lang="en-US" altLang="zh-CN" sz="1400" dirty="0">
                <a:solidFill>
                  <a:srgbClr val="00B05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100" dirty="0">
                <a:latin typeface="微软雅黑" panose="020B0503020204020204" pitchFamily="34" charset="-122"/>
                <a:ea typeface="微软雅黑" panose="020B0503020204020204" pitchFamily="34" charset="-122"/>
              </a:rPr>
              <a:t>家</a:t>
            </a:r>
          </a:p>
        </p:txBody>
      </p:sp>
      <p:grpSp>
        <p:nvGrpSpPr>
          <p:cNvPr id="18" name="组合 17">
            <a:extLst>
              <a:ext uri="{FF2B5EF4-FFF2-40B4-BE49-F238E27FC236}">
                <a16:creationId xmlns:a16="http://schemas.microsoft.com/office/drawing/2014/main" id="{F4B331A1-0637-4ADF-A775-B931353549FC}"/>
              </a:ext>
            </a:extLst>
          </p:cNvPr>
          <p:cNvGrpSpPr/>
          <p:nvPr/>
        </p:nvGrpSpPr>
        <p:grpSpPr>
          <a:xfrm>
            <a:off x="3807405" y="1394518"/>
            <a:ext cx="3051740" cy="1015808"/>
            <a:chOff x="2576529" y="1390353"/>
            <a:chExt cx="3051738" cy="1015809"/>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7197</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1168</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6" name="矩形: 对角圆角 25">
              <a:extLst>
                <a:ext uri="{FF2B5EF4-FFF2-40B4-BE49-F238E27FC236}">
                  <a16:creationId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32</a:t>
              </a:r>
              <a:endParaRPr lang="zh-CN" altLang="en-US" b="1" dirty="0">
                <a:solidFill>
                  <a:schemeClr val="tx1"/>
                </a:solidFill>
                <a:latin typeface="Arial" panose="020B0604020202020204" pitchFamily="34" charset="0"/>
                <a:cs typeface="Arial" panose="020B0604020202020204" pitchFamily="34" charset="0"/>
              </a:endParaRPr>
            </a:p>
          </p:txBody>
        </p:sp>
        <p:sp>
          <p:nvSpPr>
            <p:cNvPr id="27" name="文本框 26">
              <a:extLst>
                <a:ext uri="{FF2B5EF4-FFF2-40B4-BE49-F238E27FC236}">
                  <a16:creationId xmlns:a16="http://schemas.microsoft.com/office/drawing/2014/main" id="{F80355C1-C0A6-4598-AF37-EB4C2C3928BC}"/>
                </a:ext>
              </a:extLst>
            </p:cNvPr>
            <p:cNvSpPr txBox="1"/>
            <p:nvPr/>
          </p:nvSpPr>
          <p:spPr>
            <a:xfrm>
              <a:off x="3118810" y="2129163"/>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精选</a:t>
              </a:r>
            </a:p>
          </p:txBody>
        </p:sp>
      </p:grpSp>
      <p:grpSp>
        <p:nvGrpSpPr>
          <p:cNvPr id="23" name="组合 22">
            <a:extLst>
              <a:ext uri="{FF2B5EF4-FFF2-40B4-BE49-F238E27FC236}">
                <a16:creationId xmlns:a16="http://schemas.microsoft.com/office/drawing/2014/main" id="{79E44EAF-2742-4A8C-845E-6E9FD9916DC9}"/>
              </a:ext>
            </a:extLst>
          </p:cNvPr>
          <p:cNvGrpSpPr/>
          <p:nvPr/>
        </p:nvGrpSpPr>
        <p:grpSpPr>
          <a:xfrm>
            <a:off x="7333491" y="1405171"/>
            <a:ext cx="3076769" cy="994504"/>
            <a:chOff x="6524954" y="1276819"/>
            <a:chExt cx="3076768" cy="994505"/>
          </a:xfrm>
        </p:grpSpPr>
        <p:grpSp>
          <p:nvGrpSpPr>
            <p:cNvPr id="29" name="组合 28"/>
            <p:cNvGrpSpPr/>
            <p:nvPr/>
          </p:nvGrpSpPr>
          <p:grpSpPr>
            <a:xfrm>
              <a:off x="7516489" y="1276819"/>
              <a:ext cx="2085233" cy="994505"/>
              <a:chOff x="1891211" y="1145335"/>
              <a:chExt cx="2085233"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7793</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572</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1891211"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grpSp>
          <p:nvGrpSpPr>
            <p:cNvPr id="22" name="组合 21">
              <a:extLst>
                <a:ext uri="{FF2B5EF4-FFF2-40B4-BE49-F238E27FC236}">
                  <a16:creationId xmlns:a16="http://schemas.microsoft.com/office/drawing/2014/main" id="{61D2D0E8-F491-4D6D-B421-6304631594C4}"/>
                </a:ext>
              </a:extLst>
            </p:cNvPr>
            <p:cNvGrpSpPr/>
            <p:nvPr/>
          </p:nvGrpSpPr>
          <p:grpSpPr>
            <a:xfrm>
              <a:off x="6524954" y="1549485"/>
              <a:ext cx="1018940" cy="706905"/>
              <a:chOff x="6522933" y="2619885"/>
              <a:chExt cx="1018940" cy="706905"/>
            </a:xfrm>
          </p:grpSpPr>
          <p:sp>
            <p:nvSpPr>
              <p:cNvPr id="20" name="矩形: 对角圆角 19">
                <a:extLst>
                  <a:ext uri="{FF2B5EF4-FFF2-40B4-BE49-F238E27FC236}">
                    <a16:creationId xmlns:a16="http://schemas.microsoft.com/office/drawing/2014/main" id="{A91632D7-C336-4F35-82B1-417A4997CC81}"/>
                  </a:ext>
                </a:extLst>
              </p:cNvPr>
              <p:cNvSpPr/>
              <p:nvPr/>
            </p:nvSpPr>
            <p:spPr>
              <a:xfrm>
                <a:off x="6522933" y="2619885"/>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32</a:t>
                </a:r>
                <a:endParaRPr lang="zh-CN" altLang="en-US" b="1" dirty="0">
                  <a:solidFill>
                    <a:schemeClr val="tx1"/>
                  </a:solidFill>
                  <a:latin typeface="Arial" panose="020B0604020202020204" pitchFamily="34" charset="0"/>
                  <a:cs typeface="Arial" panose="020B0604020202020204" pitchFamily="34" charset="0"/>
                </a:endParaRPr>
              </a:p>
            </p:txBody>
          </p:sp>
          <p:sp>
            <p:nvSpPr>
              <p:cNvPr id="21" name="文本框 20">
                <a:extLst>
                  <a:ext uri="{FF2B5EF4-FFF2-40B4-BE49-F238E27FC236}">
                    <a16:creationId xmlns:a16="http://schemas.microsoft.com/office/drawing/2014/main" id="{5399CFBF-6315-48FD-BAD5-66D67344E536}"/>
                  </a:ext>
                </a:extLst>
              </p:cNvPr>
              <p:cNvSpPr txBox="1"/>
              <p:nvPr/>
            </p:nvSpPr>
            <p:spPr>
              <a:xfrm>
                <a:off x="6741654" y="3042339"/>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连续竞价</a:t>
                </a:r>
              </a:p>
            </p:txBody>
          </p:sp>
        </p:grpSp>
      </p:grpSp>
      <p:graphicFrame>
        <p:nvGraphicFramePr>
          <p:cNvPr id="34" name="图表 33">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3847730656"/>
              </p:ext>
            </p:extLst>
          </p:nvPr>
        </p:nvGraphicFramePr>
        <p:xfrm>
          <a:off x="1882775" y="2733214"/>
          <a:ext cx="8426450" cy="376135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9</a:t>
            </a:r>
            <a:r>
              <a:rPr lang="zh-CN" altLang="en-US" sz="2400" b="1" dirty="0">
                <a:solidFill>
                  <a:srgbClr val="000798"/>
                </a:solidFill>
                <a:ea typeface="幼圆" panose="02010509060101010101" pitchFamily="49" charset="-122"/>
              </a:rPr>
              <a:t>月总市值变化情况</a:t>
            </a:r>
          </a:p>
        </p:txBody>
      </p:sp>
      <p:graphicFrame>
        <p:nvGraphicFramePr>
          <p:cNvPr id="5" name="图表 4">
            <a:extLst>
              <a:ext uri="{FF2B5EF4-FFF2-40B4-BE49-F238E27FC236}">
                <a16:creationId xmlns:a16="http://schemas.microsoft.com/office/drawing/2014/main" id="{DF6689E3-0B0B-4B8D-9B78-461CB3F2A867}"/>
              </a:ext>
            </a:extLst>
          </p:cNvPr>
          <p:cNvGraphicFramePr>
            <a:graphicFrameLocks/>
          </p:cNvGraphicFramePr>
          <p:nvPr>
            <p:extLst>
              <p:ext uri="{D42A27DB-BD31-4B8C-83A1-F6EECF244321}">
                <p14:modId xmlns:p14="http://schemas.microsoft.com/office/powerpoint/2010/main" val="535969146"/>
              </p:ext>
            </p:extLst>
          </p:nvPr>
        </p:nvGraphicFramePr>
        <p:xfrm>
          <a:off x="1882773" y="897953"/>
          <a:ext cx="8426452" cy="32086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a:extLst>
              <a:ext uri="{FF2B5EF4-FFF2-40B4-BE49-F238E27FC236}">
                <a16:creationId xmlns:a16="http://schemas.microsoft.com/office/drawing/2014/main" id="{4E6A5ECD-C71F-4247-B41D-BDFA800CE01D}"/>
              </a:ext>
            </a:extLst>
          </p:cNvPr>
          <p:cNvGraphicFramePr>
            <a:graphicFrameLocks noGrp="1"/>
          </p:cNvGraphicFramePr>
          <p:nvPr>
            <p:extLst>
              <p:ext uri="{D42A27DB-BD31-4B8C-83A1-F6EECF244321}">
                <p14:modId xmlns:p14="http://schemas.microsoft.com/office/powerpoint/2010/main" val="159181875"/>
              </p:ext>
            </p:extLst>
          </p:nvPr>
        </p:nvGraphicFramePr>
        <p:xfrm>
          <a:off x="1882775" y="4015740"/>
          <a:ext cx="8426448" cy="2468877"/>
        </p:xfrm>
        <a:graphic>
          <a:graphicData uri="http://schemas.openxmlformats.org/drawingml/2006/table">
            <a:tbl>
              <a:tblPr/>
              <a:tblGrid>
                <a:gridCol w="1426700">
                  <a:extLst>
                    <a:ext uri="{9D8B030D-6E8A-4147-A177-3AD203B41FA5}">
                      <a16:colId xmlns:a16="http://schemas.microsoft.com/office/drawing/2014/main" val="262441841"/>
                    </a:ext>
                  </a:extLst>
                </a:gridCol>
                <a:gridCol w="1426700">
                  <a:extLst>
                    <a:ext uri="{9D8B030D-6E8A-4147-A177-3AD203B41FA5}">
                      <a16:colId xmlns:a16="http://schemas.microsoft.com/office/drawing/2014/main" val="1572525555"/>
                    </a:ext>
                  </a:extLst>
                </a:gridCol>
                <a:gridCol w="2073174">
                  <a:extLst>
                    <a:ext uri="{9D8B030D-6E8A-4147-A177-3AD203B41FA5}">
                      <a16:colId xmlns:a16="http://schemas.microsoft.com/office/drawing/2014/main" val="2573423156"/>
                    </a:ext>
                  </a:extLst>
                </a:gridCol>
                <a:gridCol w="2073174">
                  <a:extLst>
                    <a:ext uri="{9D8B030D-6E8A-4147-A177-3AD203B41FA5}">
                      <a16:colId xmlns:a16="http://schemas.microsoft.com/office/drawing/2014/main" val="2270592388"/>
                    </a:ext>
                  </a:extLst>
                </a:gridCol>
                <a:gridCol w="1426700">
                  <a:extLst>
                    <a:ext uri="{9D8B030D-6E8A-4147-A177-3AD203B41FA5}">
                      <a16:colId xmlns:a16="http://schemas.microsoft.com/office/drawing/2014/main" val="546763079"/>
                    </a:ext>
                  </a:extLst>
                </a:gridCol>
              </a:tblGrid>
              <a:tr h="379827">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证券代码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2020/8/31</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2020/9/30</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577792537"/>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688333.SH</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铂力特</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77.41 </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83.12 </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7.38%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755312376"/>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688188.SH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柏楚电子</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216.58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237.72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9.76%</a:t>
                      </a:r>
                    </a:p>
                  </a:txBody>
                  <a:tcPr marL="9525" marR="9525" marT="9525" marB="0" anchor="ctr">
                    <a:lnL>
                      <a:noFill/>
                    </a:lnL>
                    <a:lnR>
                      <a:noFill/>
                    </a:lnR>
                    <a:lnT>
                      <a:noFill/>
                    </a:lnT>
                    <a:lnB>
                      <a:noFill/>
                    </a:lnB>
                  </a:tcPr>
                </a:tc>
                <a:extLst>
                  <a:ext uri="{0D108BD9-81ED-4DB2-BD59-A6C34878D82A}">
                    <a16:rowId xmlns:a16="http://schemas.microsoft.com/office/drawing/2014/main" val="3035610541"/>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688055.SH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龙腾光电</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298.00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333.00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11.74%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65574374"/>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688396.SH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华润微</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599.09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682.86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13.98%</a:t>
                      </a:r>
                    </a:p>
                  </a:txBody>
                  <a:tcPr marL="9525" marR="9525" marT="9525" marB="0" anchor="ctr">
                    <a:lnL>
                      <a:noFill/>
                    </a:lnL>
                    <a:lnR>
                      <a:noFill/>
                    </a:lnR>
                    <a:lnT>
                      <a:noFill/>
                    </a:lnT>
                    <a:lnB>
                      <a:noFill/>
                    </a:lnB>
                  </a:tcPr>
                </a:tc>
                <a:extLst>
                  <a:ext uri="{0D108BD9-81ED-4DB2-BD59-A6C34878D82A}">
                    <a16:rowId xmlns:a16="http://schemas.microsoft.com/office/drawing/2014/main" val="5784969"/>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688122.SH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西部超导</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213.71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257.48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20.48%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349402241"/>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688368.SH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晶丰明源</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73.38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91.72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24.99%</a:t>
                      </a:r>
                    </a:p>
                  </a:txBody>
                  <a:tcPr marL="9525" marR="9525" marT="9525" marB="0" anchor="ctr">
                    <a:lnL>
                      <a:noFill/>
                    </a:lnL>
                    <a:lnR>
                      <a:noFill/>
                    </a:lnR>
                    <a:lnT>
                      <a:noFill/>
                    </a:lnT>
                    <a:lnB>
                      <a:noFill/>
                    </a:lnB>
                  </a:tcPr>
                </a:tc>
                <a:extLst>
                  <a:ext uri="{0D108BD9-81ED-4DB2-BD59-A6C34878D82A}">
                    <a16:rowId xmlns:a16="http://schemas.microsoft.com/office/drawing/2014/main" val="898277249"/>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688169.SH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石头科技</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310.00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399.60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28.90%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553896654"/>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688408.SH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中信博</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112.48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147.25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30.91%</a:t>
                      </a:r>
                    </a:p>
                  </a:txBody>
                  <a:tcPr marL="9525" marR="9525" marT="9525" marB="0" anchor="ctr">
                    <a:lnL>
                      <a:noFill/>
                    </a:lnL>
                    <a:lnR>
                      <a:noFill/>
                    </a:lnR>
                    <a:lnT>
                      <a:noFill/>
                    </a:lnT>
                    <a:lnB>
                      <a:noFill/>
                    </a:lnB>
                  </a:tcPr>
                </a:tc>
                <a:extLst>
                  <a:ext uri="{0D108BD9-81ED-4DB2-BD59-A6C34878D82A}">
                    <a16:rowId xmlns:a16="http://schemas.microsoft.com/office/drawing/2014/main" val="3405739110"/>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688185.SH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康希诺</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632.43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853.70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34.99%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402505790"/>
                  </a:ext>
                </a:extLst>
              </a:tr>
              <a:tr h="208905">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688017.SH</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绿的谐波</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66.17 </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89.53 </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35.30%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8121209"/>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9</a:t>
            </a:r>
            <a:r>
              <a:rPr lang="zh-CN" altLang="en-US" sz="2400" b="1" dirty="0">
                <a:solidFill>
                  <a:srgbClr val="000798"/>
                </a:solidFill>
                <a:ea typeface="幼圆" panose="02010509060101010101" pitchFamily="49" charset="-122"/>
              </a:rPr>
              <a:t>月总市值变化情况</a:t>
            </a:r>
          </a:p>
        </p:txBody>
      </p:sp>
      <p:graphicFrame>
        <p:nvGraphicFramePr>
          <p:cNvPr id="5" name="图表 4">
            <a:extLst>
              <a:ext uri="{FF2B5EF4-FFF2-40B4-BE49-F238E27FC236}">
                <a16:creationId xmlns:a16="http://schemas.microsoft.com/office/drawing/2014/main" id="{6A0F2F44-1CD9-4530-8DDC-319DEB404C97}"/>
              </a:ext>
            </a:extLst>
          </p:cNvPr>
          <p:cNvGraphicFramePr>
            <a:graphicFrameLocks/>
          </p:cNvGraphicFramePr>
          <p:nvPr>
            <p:extLst>
              <p:ext uri="{D42A27DB-BD31-4B8C-83A1-F6EECF244321}">
                <p14:modId xmlns:p14="http://schemas.microsoft.com/office/powerpoint/2010/main" val="1791425054"/>
              </p:ext>
            </p:extLst>
          </p:nvPr>
        </p:nvGraphicFramePr>
        <p:xfrm>
          <a:off x="1882777" y="906780"/>
          <a:ext cx="8426450" cy="31667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表格 1">
            <a:extLst>
              <a:ext uri="{FF2B5EF4-FFF2-40B4-BE49-F238E27FC236}">
                <a16:creationId xmlns:a16="http://schemas.microsoft.com/office/drawing/2014/main" id="{BCAB16A4-1F65-404F-A720-2FAE191F7B0A}"/>
              </a:ext>
            </a:extLst>
          </p:cNvPr>
          <p:cNvGraphicFramePr>
            <a:graphicFrameLocks noGrp="1"/>
          </p:cNvGraphicFramePr>
          <p:nvPr>
            <p:extLst>
              <p:ext uri="{D42A27DB-BD31-4B8C-83A1-F6EECF244321}">
                <p14:modId xmlns:p14="http://schemas.microsoft.com/office/powerpoint/2010/main" val="1847040464"/>
              </p:ext>
            </p:extLst>
          </p:nvPr>
        </p:nvGraphicFramePr>
        <p:xfrm>
          <a:off x="1882774" y="4012724"/>
          <a:ext cx="8426451" cy="2469598"/>
        </p:xfrm>
        <a:graphic>
          <a:graphicData uri="http://schemas.openxmlformats.org/drawingml/2006/table">
            <a:tbl>
              <a:tblPr/>
              <a:tblGrid>
                <a:gridCol w="1426701">
                  <a:extLst>
                    <a:ext uri="{9D8B030D-6E8A-4147-A177-3AD203B41FA5}">
                      <a16:colId xmlns:a16="http://schemas.microsoft.com/office/drawing/2014/main" val="2425946548"/>
                    </a:ext>
                  </a:extLst>
                </a:gridCol>
                <a:gridCol w="1426701">
                  <a:extLst>
                    <a:ext uri="{9D8B030D-6E8A-4147-A177-3AD203B41FA5}">
                      <a16:colId xmlns:a16="http://schemas.microsoft.com/office/drawing/2014/main" val="3996768880"/>
                    </a:ext>
                  </a:extLst>
                </a:gridCol>
                <a:gridCol w="2073174">
                  <a:extLst>
                    <a:ext uri="{9D8B030D-6E8A-4147-A177-3AD203B41FA5}">
                      <a16:colId xmlns:a16="http://schemas.microsoft.com/office/drawing/2014/main" val="1875581617"/>
                    </a:ext>
                  </a:extLst>
                </a:gridCol>
                <a:gridCol w="2073174">
                  <a:extLst>
                    <a:ext uri="{9D8B030D-6E8A-4147-A177-3AD203B41FA5}">
                      <a16:colId xmlns:a16="http://schemas.microsoft.com/office/drawing/2014/main" val="3861209265"/>
                    </a:ext>
                  </a:extLst>
                </a:gridCol>
                <a:gridCol w="1426701">
                  <a:extLst>
                    <a:ext uri="{9D8B030D-6E8A-4147-A177-3AD203B41FA5}">
                      <a16:colId xmlns:a16="http://schemas.microsoft.com/office/drawing/2014/main" val="919095287"/>
                    </a:ext>
                  </a:extLst>
                </a:gridCol>
              </a:tblGrid>
              <a:tr h="379938">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证券代码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76BF"/>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76BF"/>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2020/8/31</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76BF"/>
                    </a:solidFill>
                  </a:tcPr>
                </a:tc>
                <a:tc>
                  <a:txBody>
                    <a:bodyPr/>
                    <a:lstStyle/>
                    <a:p>
                      <a:pPr algn="ctr" fontAlgn="ctr"/>
                      <a: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t>2020/9/30</a:t>
                      </a:r>
                      <a:br>
                        <a:rPr lang="en-US" altLang="zh-CN" sz="11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76BF"/>
                    </a:solidFill>
                  </a:tcPr>
                </a:tc>
                <a:tc>
                  <a:txBody>
                    <a:bodyPr/>
                    <a:lstStyle/>
                    <a:p>
                      <a:pPr algn="ctr" fontAlgn="ctr"/>
                      <a:r>
                        <a:rPr lang="zh-CN" altLang="en-US" sz="1100" b="1" i="0" u="none" strike="noStrike" dirty="0">
                          <a:solidFill>
                            <a:srgbClr val="FFFFFF"/>
                          </a:solidFill>
                          <a:effectLst/>
                          <a:latin typeface="微软雅黑" panose="020B0503020204020204" pitchFamily="34" charset="-122"/>
                          <a:ea typeface="微软雅黑" panose="020B0503020204020204" pitchFamily="34"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976BF"/>
                    </a:solidFill>
                  </a:tcPr>
                </a:tc>
                <a:extLst>
                  <a:ext uri="{0D108BD9-81ED-4DB2-BD59-A6C34878D82A}">
                    <a16:rowId xmlns:a16="http://schemas.microsoft.com/office/drawing/2014/main" val="607848737"/>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688505.SH</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复旦张江</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291.31 </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236.87 </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-18.69%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446082893"/>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688309.SH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恒誉环保</a:t>
                      </a:r>
                    </a:p>
                  </a:txBody>
                  <a:tcPr marL="9525" marR="9525" marT="9525" marB="0">
                    <a:lnL>
                      <a:noFill/>
                    </a:lnL>
                    <a:lnR>
                      <a:noFill/>
                    </a:lnR>
                    <a:lnT>
                      <a:noFill/>
                    </a:lnT>
                    <a:lnB>
                      <a:noFill/>
                    </a:lnB>
                  </a:tcPr>
                </a:tc>
                <a:tc>
                  <a:txBody>
                    <a:bodyPr/>
                    <a:lstStyle/>
                    <a:p>
                      <a:pPr algn="ctr" fontAlgn="t"/>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42.05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34.16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-18.78%</a:t>
                      </a:r>
                    </a:p>
                  </a:txBody>
                  <a:tcPr marL="9525" marR="9525" marT="9525" marB="0" anchor="ctr">
                    <a:lnL>
                      <a:noFill/>
                    </a:lnL>
                    <a:lnR>
                      <a:noFill/>
                    </a:lnR>
                    <a:lnT>
                      <a:noFill/>
                    </a:lnT>
                    <a:lnB>
                      <a:noFill/>
                    </a:lnB>
                  </a:tcPr>
                </a:tc>
                <a:extLst>
                  <a:ext uri="{0D108BD9-81ED-4DB2-BD59-A6C34878D82A}">
                    <a16:rowId xmlns:a16="http://schemas.microsoft.com/office/drawing/2014/main" val="2393847604"/>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688311.SH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盟升电子</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144.50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116.45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-19.41%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532921163"/>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688126.SH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沪硅产业</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1,062.05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844.78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-20.46%</a:t>
                      </a:r>
                    </a:p>
                  </a:txBody>
                  <a:tcPr marL="9525" marR="9525" marT="9525" marB="0" anchor="ctr">
                    <a:lnL>
                      <a:noFill/>
                    </a:lnL>
                    <a:lnR>
                      <a:noFill/>
                    </a:lnR>
                    <a:lnT>
                      <a:noFill/>
                    </a:lnT>
                    <a:lnB>
                      <a:noFill/>
                    </a:lnB>
                  </a:tcPr>
                </a:tc>
                <a:extLst>
                  <a:ext uri="{0D108BD9-81ED-4DB2-BD59-A6C34878D82A}">
                    <a16:rowId xmlns:a16="http://schemas.microsoft.com/office/drawing/2014/main" val="2866259423"/>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688069.SH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dirty="0">
                          <a:solidFill>
                            <a:srgbClr val="000000"/>
                          </a:solidFill>
                          <a:effectLst/>
                          <a:latin typeface="微软雅黑" panose="020B0503020204020204" pitchFamily="34" charset="-122"/>
                          <a:ea typeface="微软雅黑" panose="020B0503020204020204" pitchFamily="34" charset="-122"/>
                        </a:rPr>
                        <a:t>德林海</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71.16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55.30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-22.29%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766216018"/>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688521.SH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芯原股份</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579.73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448.64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-22.61%</a:t>
                      </a:r>
                    </a:p>
                  </a:txBody>
                  <a:tcPr marL="9525" marR="9525" marT="9525" marB="0" anchor="ctr">
                    <a:lnL>
                      <a:noFill/>
                    </a:lnL>
                    <a:lnR>
                      <a:noFill/>
                    </a:lnR>
                    <a:lnT>
                      <a:noFill/>
                    </a:lnT>
                    <a:lnB>
                      <a:noFill/>
                    </a:lnB>
                  </a:tcPr>
                </a:tc>
                <a:extLst>
                  <a:ext uri="{0D108BD9-81ED-4DB2-BD59-A6C34878D82A}">
                    <a16:rowId xmlns:a16="http://schemas.microsoft.com/office/drawing/2014/main" val="1808779821"/>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688335.SH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复洁环保</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47.00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35.22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-25.06%</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265038495"/>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688981.SH</a:t>
                      </a:r>
                    </a:p>
                  </a:txBody>
                  <a:tcPr marL="9525" marR="9525" marT="9525" marB="0">
                    <a:lnL>
                      <a:noFill/>
                    </a:lnL>
                    <a:lnR>
                      <a:noFill/>
                    </a:lnR>
                    <a:lnT>
                      <a:noFill/>
                    </a:lnT>
                    <a:lnB>
                      <a:noFill/>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中芯国际</a:t>
                      </a: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a:t>
                      </a:r>
                      <a:r>
                        <a:rPr lang="en-US" sz="1100" b="0" i="0" u="none" strike="noStrike">
                          <a:solidFill>
                            <a:srgbClr val="000000"/>
                          </a:solidFill>
                          <a:effectLst/>
                          <a:latin typeface="微软雅黑" panose="020B0503020204020204" pitchFamily="34" charset="-122"/>
                          <a:ea typeface="微软雅黑" panose="020B0503020204020204" pitchFamily="34" charset="-122"/>
                        </a:rPr>
                        <a:t>U</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5,131.16 </a:t>
                      </a:r>
                    </a:p>
                  </a:txBody>
                  <a:tcPr marL="9525" marR="9525" marT="9525" marB="0">
                    <a:lnL>
                      <a:noFill/>
                    </a:lnL>
                    <a:lnR>
                      <a:noFill/>
                    </a:lnR>
                    <a:lnT>
                      <a:noFill/>
                    </a:lnT>
                    <a:lnB>
                      <a:noFill/>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3,822.29 </a:t>
                      </a:r>
                    </a:p>
                  </a:txBody>
                  <a:tcPr marL="9525" marR="9525" marT="9525" marB="0">
                    <a:lnL>
                      <a:noFill/>
                    </a:lnL>
                    <a:lnR>
                      <a:noFill/>
                    </a:lnR>
                    <a:lnT>
                      <a:noFill/>
                    </a:lnT>
                    <a:lnB>
                      <a:noFill/>
                    </a:lnB>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-25.51%</a:t>
                      </a:r>
                    </a:p>
                  </a:txBody>
                  <a:tcPr marL="9525" marR="9525" marT="9525" marB="0" anchor="ctr">
                    <a:lnL>
                      <a:noFill/>
                    </a:lnL>
                    <a:lnR>
                      <a:noFill/>
                    </a:lnR>
                    <a:lnT>
                      <a:noFill/>
                    </a:lnT>
                    <a:lnB>
                      <a:noFill/>
                    </a:lnB>
                  </a:tcPr>
                </a:tc>
                <a:extLst>
                  <a:ext uri="{0D108BD9-81ED-4DB2-BD59-A6C34878D82A}">
                    <a16:rowId xmlns:a16="http://schemas.microsoft.com/office/drawing/2014/main" val="2050284011"/>
                  </a:ext>
                </a:extLst>
              </a:tr>
              <a:tr h="208966">
                <a:tc>
                  <a:txBody>
                    <a:bodyPr/>
                    <a:lstStyle/>
                    <a:p>
                      <a:pPr algn="ctr" fontAlgn="t"/>
                      <a:r>
                        <a:rPr lang="en-US" sz="1100" b="0" i="0" u="none" strike="noStrike" dirty="0">
                          <a:solidFill>
                            <a:srgbClr val="000000"/>
                          </a:solidFill>
                          <a:effectLst/>
                          <a:latin typeface="微软雅黑" panose="020B0503020204020204" pitchFamily="34" charset="-122"/>
                          <a:ea typeface="微软雅黑" panose="020B0503020204020204" pitchFamily="34" charset="-122"/>
                        </a:rPr>
                        <a:t>688229.SH</a:t>
                      </a:r>
                    </a:p>
                  </a:txBody>
                  <a:tcPr marL="9525" marR="9525" marT="9525" marB="0">
                    <a:lnL>
                      <a:noFill/>
                    </a:lnL>
                    <a:lnR>
                      <a:noFill/>
                    </a:lnR>
                    <a:lnT>
                      <a:noFill/>
                    </a:lnT>
                    <a:lnB>
                      <a:noFill/>
                    </a:lnB>
                    <a:solidFill>
                      <a:srgbClr val="D9D9D9"/>
                    </a:solidFill>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博睿数据</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75.04 </a:t>
                      </a:r>
                    </a:p>
                  </a:txBody>
                  <a:tcPr marL="9525" marR="9525" marT="9525" marB="0">
                    <a:lnL>
                      <a:noFill/>
                    </a:lnL>
                    <a:lnR>
                      <a:noFill/>
                    </a:lnR>
                    <a:lnT>
                      <a:noFill/>
                    </a:lnT>
                    <a:lnB>
                      <a:noFill/>
                    </a:lnB>
                    <a:solidFill>
                      <a:srgbClr val="D9D9D9"/>
                    </a:solidFill>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55.39 </a:t>
                      </a:r>
                    </a:p>
                  </a:txBody>
                  <a:tcPr marL="9525" marR="9525" marT="9525" marB="0">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-26.18%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755010888"/>
                  </a:ext>
                </a:extLst>
              </a:tr>
              <a:tr h="208966">
                <a:tc>
                  <a:txBody>
                    <a:bodyPr/>
                    <a:lstStyle/>
                    <a:p>
                      <a:pPr algn="ctr" fontAlgn="t"/>
                      <a:r>
                        <a:rPr lang="en-US" sz="1100" b="0" i="0" u="none" strike="noStrike">
                          <a:solidFill>
                            <a:srgbClr val="000000"/>
                          </a:solidFill>
                          <a:effectLst/>
                          <a:latin typeface="微软雅黑" panose="020B0503020204020204" pitchFamily="34" charset="-122"/>
                          <a:ea typeface="微软雅黑" panose="020B0503020204020204" pitchFamily="34" charset="-122"/>
                        </a:rPr>
                        <a:t>688569.SH</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zh-CN" altLang="en-US" sz="1100" b="0" i="0" u="none" strike="noStrike">
                          <a:solidFill>
                            <a:srgbClr val="000000"/>
                          </a:solidFill>
                          <a:effectLst/>
                          <a:latin typeface="微软雅黑" panose="020B0503020204020204" pitchFamily="34" charset="-122"/>
                          <a:ea typeface="微软雅黑" panose="020B0503020204020204" pitchFamily="34" charset="-122"/>
                        </a:rPr>
                        <a:t>铁科轨道</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72.34 </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t"/>
                      <a:r>
                        <a:rPr lang="en-US" altLang="zh-CN" sz="1100" b="0" i="0" u="none" strike="noStrike">
                          <a:solidFill>
                            <a:srgbClr val="000000"/>
                          </a:solidFill>
                          <a:effectLst/>
                          <a:latin typeface="微软雅黑" panose="020B0503020204020204" pitchFamily="34" charset="-122"/>
                          <a:ea typeface="微软雅黑" panose="020B0503020204020204" pitchFamily="34" charset="-122"/>
                        </a:rPr>
                        <a:t>49.30 </a:t>
                      </a:r>
                    </a:p>
                  </a:txBody>
                  <a:tcPr marL="9525" marR="9525"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微软雅黑" panose="020B0503020204020204" pitchFamily="34" charset="-122"/>
                          <a:ea typeface="微软雅黑" panose="020B0503020204020204" pitchFamily="34" charset="-122"/>
                        </a:rPr>
                        <a:t>-31.86%</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163617"/>
                  </a:ext>
                </a:extLst>
              </a:tr>
            </a:tbl>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1889089" y="3263379"/>
            <a:ext cx="3408125" cy="357504"/>
            <a:chOff x="7157508" y="740533"/>
            <a:chExt cx="3096101"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维持高速，并购市场活跃</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1882775" y="3701548"/>
            <a:ext cx="8426450" cy="2737352"/>
          </a:xfrm>
          <a:prstGeom prst="rect">
            <a:avLst/>
          </a:prstGeom>
          <a:noFill/>
        </p:spPr>
        <p:txBody>
          <a:bodyPr wrap="square" lIns="0" tIns="0" rIns="0" bIns="0" rtlCol="0">
            <a:spAutoFit/>
          </a:bodyPr>
          <a:lstStyle/>
          <a:p>
            <a:pPr indent="359991" algn="just">
              <a:lnSpc>
                <a:spcPct val="150000"/>
              </a:lnSpc>
            </a:pP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节奏与</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月基本保持一致，上市数量小幅增加，整体节奏仍然较快，</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股共有</a:t>
            </a:r>
            <a:r>
              <a:rPr lang="en-US" altLang="zh-CN" sz="1200" dirty="0">
                <a:latin typeface="微软雅黑" panose="020B0503020204020204" pitchFamily="34" charset="-122"/>
                <a:ea typeface="微软雅黑" panose="020B0503020204020204" pitchFamily="34" charset="-122"/>
              </a:rPr>
              <a:t>67</a:t>
            </a:r>
            <a:r>
              <a:rPr lang="zh-CN" altLang="en-US" sz="1200" dirty="0">
                <a:latin typeface="微软雅黑" panose="020B0503020204020204" pitchFamily="34" charset="-122"/>
                <a:ea typeface="微软雅黑" panose="020B0503020204020204" pitchFamily="34" charset="-122"/>
              </a:rPr>
              <a:t>家公司上市，募资总额</a:t>
            </a:r>
            <a:r>
              <a:rPr lang="en-US" altLang="zh-CN" sz="1200" dirty="0">
                <a:latin typeface="微软雅黑" panose="020B0503020204020204" pitchFamily="34" charset="-122"/>
                <a:ea typeface="微软雅黑" panose="020B0503020204020204" pitchFamily="34" charset="-122"/>
              </a:rPr>
              <a:t>530.44</a:t>
            </a:r>
            <a:r>
              <a:rPr lang="zh-CN" altLang="en-US" sz="1200" dirty="0">
                <a:latin typeface="微软雅黑" panose="020B0503020204020204" pitchFamily="34" charset="-122"/>
                <a:ea typeface="微软雅黑" panose="020B0503020204020204" pitchFamily="34" charset="-122"/>
              </a:rPr>
              <a:t>亿，其中科创板总募资额为</a:t>
            </a:r>
            <a:r>
              <a:rPr lang="en-US" altLang="zh-CN" sz="1200" dirty="0">
                <a:latin typeface="微软雅黑" panose="020B0503020204020204" pitchFamily="34" charset="-122"/>
                <a:ea typeface="微软雅黑" panose="020B0503020204020204" pitchFamily="34" charset="-122"/>
              </a:rPr>
              <a:t>190.56</a:t>
            </a:r>
            <a:r>
              <a:rPr lang="zh-CN" altLang="en-US" sz="1200" dirty="0">
                <a:latin typeface="微软雅黑" panose="020B0503020204020204" pitchFamily="34" charset="-122"/>
                <a:ea typeface="微软雅黑" panose="020B0503020204020204" pitchFamily="34" charset="-122"/>
              </a:rPr>
              <a:t>亿。并购市场方面，</a:t>
            </a: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月并购数量较</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月小幅收窄，环比减少</a:t>
            </a:r>
            <a:r>
              <a:rPr lang="en-US" altLang="zh-CN" sz="1200" dirty="0">
                <a:latin typeface="微软雅黑" panose="020B0503020204020204" pitchFamily="34" charset="-122"/>
                <a:ea typeface="微软雅黑" panose="020B0503020204020204" pitchFamily="34" charset="-122"/>
              </a:rPr>
              <a:t>16</a:t>
            </a:r>
            <a:r>
              <a:rPr lang="zh-CN" altLang="en-US" sz="1200" dirty="0">
                <a:latin typeface="微软雅黑" panose="020B0503020204020204" pitchFamily="34" charset="-122"/>
                <a:ea typeface="微软雅黑" panose="020B0503020204020204" pitchFamily="34" charset="-122"/>
              </a:rPr>
              <a:t>起，但并购规模持续扩大。</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zh-CN" altLang="en-US" sz="1200" dirty="0">
                <a:latin typeface="微软雅黑" panose="020B0503020204020204" pitchFamily="34" charset="-122"/>
                <a:ea typeface="微软雅黑" panose="020B0503020204020204" pitchFamily="34" charset="-122"/>
              </a:rPr>
              <a:t>近期，多项政策出台以激发资本市场活力、维持资本市场健康发展，</a:t>
            </a: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月底证监会等印发</a:t>
            </a:r>
            <a:r>
              <a:rPr lang="en-US" altLang="zh-CN" sz="1200" dirty="0">
                <a:latin typeface="微软雅黑" panose="020B0503020204020204" pitchFamily="34" charset="-122"/>
                <a:ea typeface="微软雅黑" panose="020B0503020204020204" pitchFamily="34" charset="-122"/>
              </a:rPr>
              <a:t>《QFII</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rPr>
              <a:t>RQFII</a:t>
            </a:r>
            <a:r>
              <a:rPr lang="zh-CN" altLang="en-US" sz="1200" dirty="0">
                <a:latin typeface="微软雅黑" panose="020B0503020204020204" pitchFamily="34" charset="-122"/>
                <a:ea typeface="微软雅黑" panose="020B0503020204020204" pitchFamily="34" charset="-122"/>
              </a:rPr>
              <a:t>管理办法</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，进一步放低外资准入门槛，扩大外资业务范围，激发市场活力。</a:t>
            </a:r>
            <a:r>
              <a:rPr lang="en-US" altLang="zh-CN" sz="1200" dirty="0">
                <a:latin typeface="微软雅黑" panose="020B0503020204020204" pitchFamily="34" charset="-122"/>
                <a:ea typeface="微软雅黑" panose="020B0503020204020204" pitchFamily="34" charset="-122"/>
              </a:rPr>
              <a:t>10</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日，国务院印发</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关于进一步提高上市公司质量的意见</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，从提高上市公司治理水平、推动上市公司做优做强等方面，提出</a:t>
            </a:r>
            <a:r>
              <a:rPr lang="en-US" altLang="zh-CN" sz="1200" dirty="0">
                <a:latin typeface="微软雅黑" panose="020B0503020204020204" pitchFamily="34" charset="-122"/>
                <a:ea typeface="微软雅黑" panose="020B0503020204020204" pitchFamily="34" charset="-122"/>
              </a:rPr>
              <a:t>17</a:t>
            </a:r>
            <a:r>
              <a:rPr lang="zh-CN" altLang="en-US" sz="1200" dirty="0">
                <a:latin typeface="微软雅黑" panose="020B0503020204020204" pitchFamily="34" charset="-122"/>
                <a:ea typeface="微软雅黑" panose="020B0503020204020204" pitchFamily="34" charset="-122"/>
              </a:rPr>
              <a:t>项重点举措。</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意见</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也将有利于市场风险偏好提升，吸引中长期资金入市，政策呵护意向明显。</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endParaRPr lang="en-US" altLang="zh-CN" sz="1200" dirty="0">
              <a:solidFill>
                <a:srgbClr val="FF0000"/>
              </a:solidFill>
              <a:latin typeface="微软雅黑" panose="020B0503020204020204" pitchFamily="34" charset="-122"/>
              <a:ea typeface="微软雅黑" panose="020B0503020204020204" pitchFamily="34" charset="-122"/>
            </a:endParaRPr>
          </a:p>
          <a:p>
            <a:pPr indent="359991" algn="just">
              <a:lnSpc>
                <a:spcPct val="150000"/>
              </a:lnSpc>
            </a:pPr>
            <a:r>
              <a:rPr lang="zh-CN" altLang="en-US" sz="1200" dirty="0">
                <a:latin typeface="微软雅黑" panose="020B0503020204020204" pitchFamily="34" charset="-122"/>
                <a:ea typeface="微软雅黑" panose="020B0503020204020204" pitchFamily="34" charset="-122"/>
              </a:rPr>
              <a:t>进入</a:t>
            </a:r>
            <a:r>
              <a:rPr lang="en-US" altLang="zh-CN" sz="1200" dirty="0">
                <a:latin typeface="微软雅黑" panose="020B0503020204020204" pitchFamily="34" charset="-122"/>
                <a:ea typeface="微软雅黑" panose="020B0503020204020204" pitchFamily="34" charset="-122"/>
              </a:rPr>
              <a:t>10</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迎来三季报披露期，随着生产生活的逐步恢复，三季报各公司的基本面有望在一定程度上支撑资本市场企稳回升。但目前海外市场扰动仍具有不确定性，包括美国大选、国际疫情等、或将在一定程度上对我国市场产生影响。</a:t>
            </a:r>
            <a:endParaRPr lang="en-US" altLang="zh-CN" sz="12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1895403" y="136107"/>
            <a:ext cx="1268296" cy="461665"/>
          </a:xfrm>
          <a:prstGeom prst="rect">
            <a:avLst/>
          </a:prstGeom>
          <a:noFill/>
        </p:spPr>
        <p:txBody>
          <a:bodyPr wrap="none" rtlCol="0">
            <a:spAutoFit/>
          </a:bodyPr>
          <a:lstStyle/>
          <a:p>
            <a:r>
              <a:rPr lang="en-US" altLang="zh-CN" sz="2400" b="1" dirty="0">
                <a:solidFill>
                  <a:srgbClr val="000798"/>
                </a:solidFill>
              </a:rPr>
              <a:t>9</a:t>
            </a:r>
            <a:r>
              <a:rPr lang="zh-CN" altLang="en-US" sz="2400" b="1" dirty="0">
                <a:solidFill>
                  <a:srgbClr val="000798"/>
                </a:solidFill>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1895395" y="1446670"/>
            <a:ext cx="8413830" cy="1629357"/>
          </a:xfrm>
          <a:prstGeom prst="rect">
            <a:avLst/>
          </a:prstGeom>
          <a:noFill/>
        </p:spPr>
        <p:txBody>
          <a:bodyPr wrap="square" lIns="0" tIns="0" rIns="0" bIns="0" rtlCol="0">
            <a:spAutoFit/>
          </a:bodyPr>
          <a:lstStyle/>
          <a:p>
            <a:pPr indent="359991" algn="just">
              <a:lnSpc>
                <a:spcPct val="150000"/>
              </a:lnSpc>
            </a:pPr>
            <a:r>
              <a:rPr lang="zh-CN" altLang="en-US" sz="1200" dirty="0">
                <a:latin typeface="微软雅黑" panose="020B0503020204020204" pitchFamily="34" charset="-122"/>
                <a:ea typeface="微软雅黑" panose="020B0503020204020204" pitchFamily="34" charset="-122"/>
              </a:rPr>
              <a:t>在</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月募投市场保持一定活力的情况下，</a:t>
            </a: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月募投市场环比几乎保持稳定。随着货币供应量和社融规模合理增长，同时，实体经济生产经营活动持续向好，一级市场募投活跃度依旧保持稳定。</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月基金募集数量较</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月减少</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起，募集金额环比收窄</a:t>
            </a:r>
            <a:r>
              <a:rPr lang="en-US" altLang="zh-CN" sz="1200" dirty="0">
                <a:latin typeface="微软雅黑" panose="020B0503020204020204" pitchFamily="34" charset="-122"/>
                <a:ea typeface="微软雅黑" panose="020B0503020204020204" pitchFamily="34" charset="-122"/>
              </a:rPr>
              <a:t>41.39%</a:t>
            </a:r>
            <a:r>
              <a:rPr lang="zh-CN" altLang="en-US" sz="1200" dirty="0">
                <a:latin typeface="微软雅黑" panose="020B0503020204020204" pitchFamily="34" charset="-122"/>
                <a:ea typeface="微软雅黑" panose="020B0503020204020204" pitchFamily="34" charset="-122"/>
              </a:rPr>
              <a:t>，全部为小规模成长基金，本月基金募集整体规模较上月小幅收窄。</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月，投资市场较上月投资数量增加</a:t>
            </a:r>
            <a:r>
              <a:rPr lang="en-US" altLang="zh-CN" sz="1200" dirty="0">
                <a:latin typeface="微软雅黑" panose="020B0503020204020204" pitchFamily="34" charset="-122"/>
                <a:ea typeface="微软雅黑" panose="020B0503020204020204" pitchFamily="34" charset="-122"/>
              </a:rPr>
              <a:t>95</a:t>
            </a:r>
            <a:r>
              <a:rPr lang="zh-CN" altLang="en-US" sz="1200" dirty="0">
                <a:latin typeface="微软雅黑" panose="020B0503020204020204" pitchFamily="34" charset="-122"/>
                <a:ea typeface="微软雅黑" panose="020B0503020204020204" pitchFamily="34" charset="-122"/>
              </a:rPr>
              <a:t>起，但规模环比有所收窄，从融资轮次来看，战投规模及数量依旧占据较大比例。分行业来看，信息技术、可选消费及医疗保健依旧为三大热门板块，但本月投资规模较为分散，并未主要集中在某些行业。</a:t>
            </a:r>
            <a:endParaRPr lang="en-US" altLang="zh-CN" sz="12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1882775" y="996294"/>
            <a:ext cx="2784475" cy="357504"/>
            <a:chOff x="7155479" y="740532"/>
            <a:chExt cx="3098130" cy="369869"/>
          </a:xfrm>
        </p:grpSpPr>
        <p:sp>
          <p:nvSpPr>
            <p:cNvPr id="14" name="矩形 13">
              <a:extLst>
                <a:ext uri="{FF2B5EF4-FFF2-40B4-BE49-F238E27FC236}">
                  <a16:creationId xmlns:a16="http://schemas.microsoft.com/office/drawing/2014/main" id="{4E1CF7BD-A761-41E0-8C2A-A1B7752825BC}"/>
                </a:ext>
              </a:extLst>
            </p:cNvPr>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募投市场几乎保持稳定</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华文新魏" panose="02010800040101010101" pitchFamily="2" charset="-122"/>
                <a:ea typeface="华文新魏" panose="02010800040101010101" pitchFamily="2" charset="-122"/>
              </a:rPr>
              <a:t>IPO</a:t>
            </a:r>
            <a:endParaRPr lang="zh-CN" altLang="en-US" sz="1600" dirty="0">
              <a:solidFill>
                <a:srgbClr val="000798"/>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298365" y="2067264"/>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募集市场小幅降温，</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数量规模双双回落。</a:t>
            </a:r>
          </a:p>
        </p:txBody>
      </p:sp>
      <p:sp>
        <p:nvSpPr>
          <p:cNvPr id="6" name="文本框 5"/>
          <p:cNvSpPr txBox="1"/>
          <p:nvPr/>
        </p:nvSpPr>
        <p:spPr>
          <a:xfrm>
            <a:off x="3298365" y="3115283"/>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投资数量持续增多，</a:t>
            </a:r>
            <a:endParaRPr lang="en-US" altLang="zh-CN" dirty="0"/>
          </a:p>
          <a:p>
            <a:r>
              <a:rPr lang="zh-CN" altLang="en-US" dirty="0"/>
              <a:t>投资规模有所收窄。</a:t>
            </a:r>
          </a:p>
        </p:txBody>
      </p:sp>
      <p:sp>
        <p:nvSpPr>
          <p:cNvPr id="7" name="文本框 6"/>
          <p:cNvSpPr txBox="1"/>
          <p:nvPr/>
        </p:nvSpPr>
        <p:spPr>
          <a:xfrm>
            <a:off x="3298365" y="4210001"/>
            <a:ext cx="1700355"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节奏稳定，</a:t>
            </a:r>
            <a:endParaRPr lang="en-US" altLang="zh-CN" dirty="0"/>
          </a:p>
          <a:p>
            <a:r>
              <a:rPr lang="zh-CN" altLang="en-US" dirty="0"/>
              <a:t>整体处于高位。</a:t>
            </a:r>
            <a:endParaRPr lang="en-US" altLang="zh-CN" dirty="0"/>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新</a:t>
            </a:r>
            <a:endParaRPr lang="en-US" altLang="zh-CN" dirty="0">
              <a:solidFill>
                <a:srgbClr val="000798"/>
              </a:solidFill>
              <a:latin typeface="华文新魏" panose="02010800040101010101" pitchFamily="2" charset="-122"/>
              <a:ea typeface="华文新魏" panose="02010800040101010101" pitchFamily="2" charset="-122"/>
            </a:endParaRPr>
          </a:p>
          <a:p>
            <a:pPr algn="ctr"/>
            <a:r>
              <a:rPr lang="zh-CN" altLang="en-US" dirty="0">
                <a:solidFill>
                  <a:srgbClr val="000798"/>
                </a:solidFill>
                <a:latin typeface="华文新魏" panose="02010800040101010101" pitchFamily="2" charset="-122"/>
                <a:ea typeface="华文新魏" panose="02010800040101010101" pitchFamily="2" charset="-122"/>
              </a:rPr>
              <a:t>三板</a:t>
            </a:r>
          </a:p>
        </p:txBody>
      </p:sp>
      <p:sp>
        <p:nvSpPr>
          <p:cNvPr id="9" name="文本框 8"/>
          <p:cNvSpPr txBox="1"/>
          <p:nvPr/>
        </p:nvSpPr>
        <p:spPr>
          <a:xfrm>
            <a:off x="7101240" y="3157854"/>
            <a:ext cx="2481302"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新三板活力依旧不足，</a:t>
            </a:r>
            <a:endParaRPr lang="en-US" altLang="zh-CN" dirty="0"/>
          </a:p>
          <a:p>
            <a:r>
              <a:rPr lang="zh-CN" altLang="en-US" dirty="0"/>
              <a:t>板块体量进一步缩水。</a:t>
            </a:r>
            <a:endParaRPr lang="en-US" altLang="zh-CN" dirty="0"/>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并购</a:t>
            </a:r>
          </a:p>
        </p:txBody>
      </p:sp>
      <p:sp>
        <p:nvSpPr>
          <p:cNvPr id="11" name="文本框 10"/>
          <p:cNvSpPr txBox="1"/>
          <p:nvPr/>
        </p:nvSpPr>
        <p:spPr>
          <a:xfrm>
            <a:off x="7101240" y="2048214"/>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并购市场保持稳定，</a:t>
            </a:r>
            <a:endParaRPr lang="en-US" altLang="zh-CN" dirty="0"/>
          </a:p>
          <a:p>
            <a:r>
              <a:rPr lang="zh-CN" altLang="en-US" dirty="0"/>
              <a:t>并购规模环比扩大。</a:t>
            </a:r>
            <a:endParaRPr lang="en-US" altLang="zh-CN" dirty="0"/>
          </a:p>
        </p:txBody>
      </p:sp>
      <p:sp>
        <p:nvSpPr>
          <p:cNvPr id="18" name="矩形 17">
            <a:extLst>
              <a:ext uri="{FF2B5EF4-FFF2-40B4-BE49-F238E27FC236}">
                <a16:creationId xmlns:a16="http://schemas.microsoft.com/office/drawing/2014/main" id="{2838D878-7E1E-449A-AE2B-A7EB0F36A2FE}"/>
              </a:ext>
            </a:extLst>
          </p:cNvPr>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募集</a:t>
            </a:r>
          </a:p>
        </p:txBody>
      </p:sp>
      <p:sp>
        <p:nvSpPr>
          <p:cNvPr id="20" name="矩形 19">
            <a:extLst>
              <a:ext uri="{FF2B5EF4-FFF2-40B4-BE49-F238E27FC236}">
                <a16:creationId xmlns:a16="http://schemas.microsoft.com/office/drawing/2014/main" id="{92097731-A4B3-4D85-A0E9-1AD314BD4FDD}"/>
              </a:ext>
            </a:extLst>
          </p:cNvPr>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投资</a:t>
            </a:r>
          </a:p>
        </p:txBody>
      </p:sp>
      <p:sp>
        <p:nvSpPr>
          <p:cNvPr id="21" name="矩形 20">
            <a:extLst>
              <a:ext uri="{FF2B5EF4-FFF2-40B4-BE49-F238E27FC236}">
                <a16:creationId xmlns:a16="http://schemas.microsoft.com/office/drawing/2014/main" id="{173EAEE1-2304-4E09-A4DE-B9691FF52C2E}"/>
              </a:ext>
            </a:extLst>
          </p:cNvPr>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科创板</a:t>
            </a:r>
          </a:p>
        </p:txBody>
      </p:sp>
      <p:sp>
        <p:nvSpPr>
          <p:cNvPr id="22" name="文本框 21">
            <a:extLst>
              <a:ext uri="{FF2B5EF4-FFF2-40B4-BE49-F238E27FC236}">
                <a16:creationId xmlns:a16="http://schemas.microsoft.com/office/drawing/2014/main" id="{B3638B5A-E0B9-4077-999A-9263794D2CFE}"/>
              </a:ext>
            </a:extLst>
          </p:cNvPr>
          <p:cNvSpPr txBox="1"/>
          <p:nvPr/>
        </p:nvSpPr>
        <p:spPr>
          <a:xfrm>
            <a:off x="7104658" y="4219574"/>
            <a:ext cx="2242785"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科创板企业持续增加，</a:t>
            </a:r>
            <a:endParaRPr lang="en-US" altLang="zh-CN" dirty="0"/>
          </a:p>
          <a:p>
            <a:r>
              <a:rPr lang="zh-CN" altLang="en-US" dirty="0"/>
              <a:t>半导体行业涨幅居前。</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箭头: 下 2"/>
          <p:cNvSpPr/>
          <p:nvPr/>
        </p:nvSpPr>
        <p:spPr>
          <a:xfrm>
            <a:off x="1879600" y="5768311"/>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endParaRPr>
          </a:p>
        </p:txBody>
      </p:sp>
      <p:sp>
        <p:nvSpPr>
          <p:cNvPr id="4" name="文本框 3"/>
          <p:cNvSpPr txBox="1"/>
          <p:nvPr/>
        </p:nvSpPr>
        <p:spPr>
          <a:xfrm>
            <a:off x="4295776" y="4663861"/>
            <a:ext cx="6013450" cy="1705403"/>
          </a:xfrm>
          <a:prstGeom prst="rect">
            <a:avLst/>
          </a:prstGeom>
          <a:noFill/>
        </p:spPr>
        <p:txBody>
          <a:bodyPr wrap="square" rtlCol="0">
            <a:spAutoFit/>
          </a:bodyPr>
          <a:lstStyle/>
          <a:p>
            <a:pPr indent="457189" algn="just">
              <a:lnSpc>
                <a:spcPct val="150000"/>
              </a:lnSpc>
            </a:pP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30</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105.39</a:t>
            </a:r>
            <a:r>
              <a:rPr lang="zh-CN" altLang="en-US" sz="1600" dirty="0">
                <a:latin typeface="微软雅黑" panose="020B0503020204020204" pitchFamily="34" charset="-122"/>
                <a:ea typeface="微软雅黑" panose="020B0503020204020204" pitchFamily="34" charset="-122"/>
              </a:rPr>
              <a:t>亿元，基金募集规模有所收窄。具体数据方面，募集数量环比</a:t>
            </a:r>
            <a:r>
              <a:rPr lang="zh-CN" altLang="en-US"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23.08%</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FF0000"/>
                </a:solidFill>
                <a:latin typeface="微软雅黑" panose="020B0503020204020204" pitchFamily="34" charset="-122"/>
                <a:ea typeface="微软雅黑" panose="020B0503020204020204" pitchFamily="34" charset="-122"/>
              </a:rPr>
              <a:t>增加</a:t>
            </a:r>
            <a:r>
              <a:rPr lang="en-US" altLang="zh-CN" dirty="0">
                <a:solidFill>
                  <a:srgbClr val="0070C0"/>
                </a:solidFill>
                <a:latin typeface="微软雅黑" panose="020B0503020204020204" pitchFamily="34" charset="-122"/>
                <a:ea typeface="微软雅黑" panose="020B0503020204020204" pitchFamily="34" charset="-122"/>
              </a:rPr>
              <a:t>20.00%</a:t>
            </a:r>
            <a:r>
              <a:rPr lang="zh-CN" altLang="en-US" sz="1600" dirty="0">
                <a:latin typeface="微软雅黑" panose="020B0503020204020204" pitchFamily="34" charset="-122"/>
                <a:ea typeface="微软雅黑" panose="020B0503020204020204" pitchFamily="34" charset="-122"/>
              </a:rPr>
              <a:t>；募集规模环比</a:t>
            </a:r>
            <a:r>
              <a:rPr lang="zh-CN" altLang="en-US" dirty="0">
                <a:solidFill>
                  <a:srgbClr val="00B050"/>
                </a:solidFill>
                <a:latin typeface="微软雅黑" panose="020B0503020204020204" pitchFamily="34" charset="-122"/>
                <a:ea typeface="微软雅黑" panose="020B0503020204020204" pitchFamily="34" charset="-122"/>
              </a:rPr>
              <a:t>收窄</a:t>
            </a:r>
            <a:r>
              <a:rPr lang="en-US" altLang="zh-CN" dirty="0">
                <a:solidFill>
                  <a:srgbClr val="0070C0"/>
                </a:solidFill>
                <a:latin typeface="微软雅黑" panose="020B0503020204020204" pitchFamily="34" charset="-122"/>
                <a:ea typeface="微软雅黑" panose="020B0503020204020204" pitchFamily="34" charset="-122"/>
              </a:rPr>
              <a:t>41.39%</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rPr>
              <a:t>下降</a:t>
            </a:r>
            <a:r>
              <a:rPr lang="en-US" altLang="zh-CN" dirty="0">
                <a:solidFill>
                  <a:srgbClr val="0070C0"/>
                </a:solidFill>
                <a:latin typeface="微软雅黑" panose="020B0503020204020204" pitchFamily="34" charset="-122"/>
                <a:ea typeface="微软雅黑" panose="020B0503020204020204" pitchFamily="34" charset="-122"/>
              </a:rPr>
              <a:t>42.99%</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2316459" y="5112306"/>
            <a:ext cx="1244011" cy="369332"/>
          </a:xfrm>
          <a:prstGeom prst="rect">
            <a:avLst/>
          </a:prstGeom>
          <a:noFill/>
        </p:spPr>
        <p:txBody>
          <a:bodyPr wrap="square" lIns="0" tIns="0" rIns="0" bIns="0"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rPr>
              <a:t>23.08%</a:t>
            </a:r>
            <a:endParaRPr lang="en-US" altLang="zh-CN" sz="2400" dirty="0">
              <a:solidFill>
                <a:srgbClr val="00B050"/>
              </a:solidFill>
              <a:latin typeface="Arial" panose="020B0604020202020204" pitchFamily="34" charset="0"/>
              <a:cs typeface="Arial" panose="020B0604020202020204" pitchFamily="34" charset="0"/>
            </a:endParaRPr>
          </a:p>
        </p:txBody>
      </p:sp>
      <p:sp>
        <p:nvSpPr>
          <p:cNvPr id="6" name="文本框 5"/>
          <p:cNvSpPr txBox="1"/>
          <p:nvPr/>
        </p:nvSpPr>
        <p:spPr>
          <a:xfrm>
            <a:off x="2334496" y="5916904"/>
            <a:ext cx="1072409"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latin typeface="微软雅黑" panose="020B0503020204020204" pitchFamily="34" charset="-122"/>
                <a:ea typeface="微软雅黑" panose="020B0503020204020204" pitchFamily="34" charset="-122"/>
                <a:cs typeface="+mn-cs"/>
              </a:rPr>
              <a:t>41.39%</a:t>
            </a:r>
            <a:endParaRPr lang="en-US" sz="2400" dirty="0">
              <a:solidFill>
                <a:srgbClr val="00B050"/>
              </a:solidFill>
            </a:endParaRPr>
          </a:p>
        </p:txBody>
      </p:sp>
      <p:sp>
        <p:nvSpPr>
          <p:cNvPr id="7" name="文本框 6"/>
          <p:cNvSpPr txBox="1"/>
          <p:nvPr/>
        </p:nvSpPr>
        <p:spPr>
          <a:xfrm>
            <a:off x="2239751" y="4838450"/>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2268672" y="5652054"/>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1879600" y="4406593"/>
            <a:ext cx="2284315" cy="342001"/>
            <a:chOff x="7265361" y="731103"/>
            <a:chExt cx="3098166" cy="379297"/>
          </a:xfrm>
        </p:grpSpPr>
        <p:sp>
          <p:nvSpPr>
            <p:cNvPr id="10" name="矩形 9"/>
            <p:cNvSpPr/>
            <p:nvPr/>
          </p:nvSpPr>
          <p:spPr>
            <a:xfrm>
              <a:off x="7265361" y="731103"/>
              <a:ext cx="2815120"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募集市场小幅降温</a:t>
              </a:r>
            </a:p>
          </p:txBody>
        </p:sp>
        <p:sp>
          <p:nvSpPr>
            <p:cNvPr id="11" name="等腰三角形 10"/>
            <p:cNvSpPr/>
            <p:nvPr/>
          </p:nvSpPr>
          <p:spPr>
            <a:xfrm rot="5400000">
              <a:off x="10037070"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sp>
        <p:nvSpPr>
          <p:cNvPr id="14" name="箭头: 下 13">
            <a:extLst>
              <a:ext uri="{FF2B5EF4-FFF2-40B4-BE49-F238E27FC236}">
                <a16:creationId xmlns:a16="http://schemas.microsoft.com/office/drawing/2014/main" id="{3217A355-F1BD-46BD-AFAF-4C7EA1D66294}"/>
              </a:ext>
            </a:extLst>
          </p:cNvPr>
          <p:cNvSpPr/>
          <p:nvPr/>
        </p:nvSpPr>
        <p:spPr>
          <a:xfrm rot="10800000" flipV="1">
            <a:off x="1879600" y="4911579"/>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graphicFrame>
        <p:nvGraphicFramePr>
          <p:cNvPr id="15" name="图表 14">
            <a:extLst>
              <a:ext uri="{FF2B5EF4-FFF2-40B4-BE49-F238E27FC236}">
                <a16:creationId xmlns:a16="http://schemas.microsoft.com/office/drawing/2014/main" id="{ACE62A1B-3E5B-4EF9-83E9-1573CC6F8217}"/>
              </a:ext>
            </a:extLst>
          </p:cNvPr>
          <p:cNvGraphicFramePr>
            <a:graphicFrameLocks/>
          </p:cNvGraphicFramePr>
          <p:nvPr>
            <p:extLst>
              <p:ext uri="{D42A27DB-BD31-4B8C-83A1-F6EECF244321}">
                <p14:modId xmlns:p14="http://schemas.microsoft.com/office/powerpoint/2010/main" val="1446143685"/>
              </p:ext>
            </p:extLst>
          </p:nvPr>
        </p:nvGraphicFramePr>
        <p:xfrm>
          <a:off x="1882775" y="954254"/>
          <a:ext cx="8426450" cy="3440352"/>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414620" y="4749016"/>
            <a:ext cx="7503821" cy="961289"/>
          </a:xfrm>
          <a:prstGeom prst="rect">
            <a:avLst/>
          </a:prstGeom>
          <a:noFill/>
        </p:spPr>
        <p:txBody>
          <a:bodyPr wrap="square" rtlCol="0">
            <a:spAutoFit/>
          </a:bodyPr>
          <a:lstStyle/>
          <a:p>
            <a:pPr indent="457189" algn="just">
              <a:lnSpc>
                <a:spcPct val="150000"/>
              </a:lnSpc>
            </a:pPr>
            <a:r>
              <a:rPr lang="en-US" altLang="zh-CN" sz="1600" dirty="0">
                <a:latin typeface="微软雅黑" panose="020B0503020204020204" pitchFamily="34" charset="-122"/>
                <a:ea typeface="微软雅黑" panose="020B0503020204020204" pitchFamily="34" charset="-122"/>
              </a:rPr>
              <a:t>9</a:t>
            </a:r>
            <a:r>
              <a:rPr lang="zh-CN" altLang="en-US" sz="1600" dirty="0">
                <a:latin typeface="微软雅黑" panose="020B0503020204020204" pitchFamily="34" charset="-122"/>
                <a:ea typeface="微软雅黑" panose="020B0503020204020204" pitchFamily="34" charset="-122"/>
              </a:rPr>
              <a:t>月共有</a:t>
            </a:r>
            <a:r>
              <a:rPr lang="en-US" altLang="zh-CN" sz="2000" dirty="0">
                <a:solidFill>
                  <a:srgbClr val="0070C0"/>
                </a:solidFill>
                <a:latin typeface="微软雅黑" panose="020B0503020204020204" pitchFamily="34" charset="-122"/>
                <a:ea typeface="微软雅黑" panose="020B0503020204020204" pitchFamily="34" charset="-122"/>
              </a:rPr>
              <a:t>30</a:t>
            </a:r>
            <a:r>
              <a:rPr lang="zh-CN" altLang="en-US" sz="1600" dirty="0">
                <a:latin typeface="微软雅黑" panose="020B0503020204020204" pitchFamily="34" charset="-122"/>
                <a:ea typeface="微软雅黑" panose="020B0503020204020204" pitchFamily="34" charset="-122"/>
              </a:rPr>
              <a:t>起基金募集事件，全部为成长型基金，募资总额</a:t>
            </a:r>
            <a:r>
              <a:rPr lang="en-US" altLang="zh-CN" sz="2000" dirty="0">
                <a:solidFill>
                  <a:srgbClr val="0070C0"/>
                </a:solidFill>
                <a:latin typeface="微软雅黑" panose="020B0503020204020204" pitchFamily="34" charset="-122"/>
                <a:ea typeface="微软雅黑" panose="020B0503020204020204" pitchFamily="34" charset="-122"/>
              </a:rPr>
              <a:t>105.39</a:t>
            </a:r>
            <a:r>
              <a:rPr lang="zh-CN" altLang="en-US" sz="1600" dirty="0">
                <a:latin typeface="微软雅黑" panose="020B0503020204020204" pitchFamily="34" charset="-122"/>
                <a:ea typeface="微软雅黑" panose="020B0503020204020204" pitchFamily="34" charset="-122"/>
              </a:rPr>
              <a:t>亿元。本月募资规模总体环比</a:t>
            </a:r>
            <a:r>
              <a:rPr lang="zh-CN" altLang="en-US" sz="2000" dirty="0">
                <a:solidFill>
                  <a:srgbClr val="00B050"/>
                </a:solidFill>
                <a:latin typeface="微软雅黑" panose="020B0503020204020204" pitchFamily="34" charset="-122"/>
                <a:ea typeface="微软雅黑" panose="020B0503020204020204" pitchFamily="34" charset="-122"/>
              </a:rPr>
              <a:t>下降</a:t>
            </a:r>
            <a:r>
              <a:rPr lang="en-US" altLang="zh-CN" sz="2000" dirty="0">
                <a:solidFill>
                  <a:srgbClr val="0070C0"/>
                </a:solidFill>
                <a:latin typeface="微软雅黑" panose="020B0503020204020204" pitchFamily="34" charset="-122"/>
                <a:ea typeface="微软雅黑" panose="020B0503020204020204" pitchFamily="34" charset="-122"/>
              </a:rPr>
              <a:t>41.39%</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grpSp>
        <p:nvGrpSpPr>
          <p:cNvPr id="11" name="组合 10"/>
          <p:cNvGrpSpPr/>
          <p:nvPr/>
        </p:nvGrpSpPr>
        <p:grpSpPr>
          <a:xfrm>
            <a:off x="1889043" y="3954609"/>
            <a:ext cx="2409743" cy="369871"/>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募集数量有所减少</a:t>
              </a: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4" name="表格 3">
            <a:extLst>
              <a:ext uri="{FF2B5EF4-FFF2-40B4-BE49-F238E27FC236}">
                <a16:creationId xmlns:a16="http://schemas.microsoft.com/office/drawing/2014/main" id="{47E88A9C-32CC-4F1D-9C97-969629D992C8}"/>
              </a:ext>
            </a:extLst>
          </p:cNvPr>
          <p:cNvGraphicFramePr>
            <a:graphicFrameLocks noGrp="1"/>
          </p:cNvGraphicFramePr>
          <p:nvPr>
            <p:extLst>
              <p:ext uri="{D42A27DB-BD31-4B8C-83A1-F6EECF244321}">
                <p14:modId xmlns:p14="http://schemas.microsoft.com/office/powerpoint/2010/main" val="2858303013"/>
              </p:ext>
            </p:extLst>
          </p:nvPr>
        </p:nvGraphicFramePr>
        <p:xfrm>
          <a:off x="1889043" y="1367225"/>
          <a:ext cx="8426449" cy="2162849"/>
        </p:xfrm>
        <a:graphic>
          <a:graphicData uri="http://schemas.openxmlformats.org/drawingml/2006/table">
            <a:tbl>
              <a:tblPr/>
              <a:tblGrid>
                <a:gridCol w="2807657">
                  <a:extLst>
                    <a:ext uri="{9D8B030D-6E8A-4147-A177-3AD203B41FA5}">
                      <a16:colId xmlns:a16="http://schemas.microsoft.com/office/drawing/2014/main" val="2242357201"/>
                    </a:ext>
                  </a:extLst>
                </a:gridCol>
                <a:gridCol w="2807657">
                  <a:extLst>
                    <a:ext uri="{9D8B030D-6E8A-4147-A177-3AD203B41FA5}">
                      <a16:colId xmlns:a16="http://schemas.microsoft.com/office/drawing/2014/main" val="2018969679"/>
                    </a:ext>
                  </a:extLst>
                </a:gridCol>
                <a:gridCol w="2811135">
                  <a:extLst>
                    <a:ext uri="{9D8B030D-6E8A-4147-A177-3AD203B41FA5}">
                      <a16:colId xmlns:a16="http://schemas.microsoft.com/office/drawing/2014/main" val="1749106597"/>
                    </a:ext>
                  </a:extLst>
                </a:gridCol>
              </a:tblGrid>
              <a:tr h="537354">
                <a:tc gridSpan="3">
                  <a:txBody>
                    <a:bodyPr/>
                    <a:lstStyle/>
                    <a:p>
                      <a:pPr algn="ctr" fontAlgn="ctr"/>
                      <a:r>
                        <a:rPr lang="en-US" altLang="zh-CN" sz="2200" b="0" i="0" u="none" strike="noStrike">
                          <a:solidFill>
                            <a:srgbClr val="000000"/>
                          </a:solidFill>
                          <a:effectLst/>
                          <a:latin typeface="微软雅黑" panose="020B0503020204020204" pitchFamily="34" charset="-122"/>
                          <a:ea typeface="微软雅黑" panose="020B0503020204020204" pitchFamily="34" charset="-122"/>
                        </a:rPr>
                        <a:t>2020</a:t>
                      </a:r>
                      <a:r>
                        <a:rPr lang="zh-CN" altLang="en-US" sz="2200" b="0" i="0" u="none" strike="noStrike">
                          <a:solidFill>
                            <a:srgbClr val="000000"/>
                          </a:solidFill>
                          <a:effectLst/>
                          <a:latin typeface="微软雅黑" panose="020B0503020204020204" pitchFamily="34" charset="-122"/>
                          <a:ea typeface="微软雅黑" panose="020B0503020204020204" pitchFamily="34" charset="-122"/>
                        </a:rPr>
                        <a:t>年</a:t>
                      </a:r>
                      <a:r>
                        <a:rPr lang="en-US" altLang="zh-CN" sz="2200" b="0" i="0" u="none" strike="noStrike">
                          <a:solidFill>
                            <a:srgbClr val="000000"/>
                          </a:solidFill>
                          <a:effectLst/>
                          <a:latin typeface="微软雅黑" panose="020B0503020204020204" pitchFamily="34" charset="-122"/>
                          <a:ea typeface="微软雅黑" panose="020B0503020204020204" pitchFamily="34" charset="-122"/>
                        </a:rPr>
                        <a:t>9</a:t>
                      </a:r>
                      <a:r>
                        <a:rPr lang="zh-CN" altLang="en-US" sz="2200" b="0" i="0" u="none" strike="noStrike">
                          <a:solidFill>
                            <a:srgbClr val="000000"/>
                          </a:solidFill>
                          <a:effectLst/>
                          <a:latin typeface="微软雅黑" panose="020B0503020204020204" pitchFamily="34" charset="-122"/>
                          <a:ea typeface="微软雅黑" panose="020B0503020204020204" pitchFamily="34" charset="-122"/>
                        </a:rPr>
                        <a:t>月募集基金数量及规模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086228285"/>
                  </a:ext>
                </a:extLst>
              </a:tr>
              <a:tr h="806031">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募集规模</a:t>
                      </a:r>
                      <a:br>
                        <a:rPr lang="zh-CN" altLang="en-US" sz="1600" b="1" i="0" u="none" strike="noStrike">
                          <a:solidFill>
                            <a:srgbClr val="FFFFFF"/>
                          </a:solidFill>
                          <a:effectLst/>
                          <a:latin typeface="微软雅黑" panose="020B0503020204020204" pitchFamily="34" charset="-122"/>
                          <a:ea typeface="微软雅黑" panose="020B0503020204020204" pitchFamily="34" charset="-122"/>
                        </a:rPr>
                      </a:b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4039775039"/>
                  </a:ext>
                </a:extLst>
              </a:tr>
              <a:tr h="416449">
                <a:tc>
                  <a:txBody>
                    <a:bodyPr/>
                    <a:lstStyle/>
                    <a:p>
                      <a:pPr algn="ctr" fontAlgn="ctr"/>
                      <a:r>
                        <a:rPr lang="en-US" sz="1600" b="0" i="0" u="none" strike="noStrike">
                          <a:solidFill>
                            <a:srgbClr val="000000"/>
                          </a:solidFill>
                          <a:effectLst/>
                          <a:latin typeface="微软雅黑" panose="020B0503020204020204" pitchFamily="34" charset="-122"/>
                          <a:ea typeface="微软雅黑" panose="020B0503020204020204" pitchFamily="34" charset="-122"/>
                        </a:rPr>
                        <a:t>Growth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30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105.39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066485"/>
                  </a:ext>
                </a:extLst>
              </a:tr>
              <a:tr h="403015">
                <a:tc>
                  <a:txBody>
                    <a:bodyPr/>
                    <a:lstStyle/>
                    <a:p>
                      <a:pPr algn="ctr" fontAlgn="ctr"/>
                      <a:r>
                        <a:rPr lang="en-US" sz="1600" b="0" i="0" u="none" strike="noStrike">
                          <a:solidFill>
                            <a:srgbClr val="000000"/>
                          </a:solidFill>
                          <a:effectLst/>
                          <a:latin typeface="微软雅黑" panose="020B0503020204020204" pitchFamily="34" charset="-122"/>
                          <a:ea typeface="微软雅黑" panose="020B0503020204020204" pitchFamily="34" charset="-122"/>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30</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105.39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91035044"/>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82775" y="983789"/>
            <a:ext cx="3498850" cy="437207"/>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投资数量小幅上行，规模收窄</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1882775" y="5562111"/>
            <a:ext cx="8426449" cy="868956"/>
          </a:xfrm>
          <a:prstGeom prst="rect">
            <a:avLst/>
          </a:prstGeom>
          <a:noFill/>
        </p:spPr>
        <p:txBody>
          <a:bodyPr wrap="square" lIns="0" tIns="0" rIns="0" bIns="0" rtlCol="0">
            <a:spAutoFit/>
          </a:bodyPr>
          <a:lstStyle/>
          <a:p>
            <a:pPr algn="just" defTabSz="914377">
              <a:lnSpc>
                <a:spcPct val="150000"/>
              </a:lnSpc>
            </a:pPr>
            <a:r>
              <a:rPr lang="en-US" altLang="zh-CN" sz="1400" dirty="0">
                <a:solidFill>
                  <a:prstClr val="black"/>
                </a:solidFill>
                <a:latin typeface="微软雅黑" panose="020B0503020204020204" pitchFamily="34" charset="-122"/>
                <a:ea typeface="微软雅黑" panose="020B0503020204020204" pitchFamily="34" charset="-122"/>
              </a:rPr>
              <a:t>9</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市场投资事件共计</a:t>
            </a:r>
            <a:r>
              <a:rPr lang="en-US" altLang="zh-CN" sz="2000" dirty="0">
                <a:solidFill>
                  <a:srgbClr val="0070C0"/>
                </a:solidFill>
                <a:latin typeface="微软雅黑" panose="020B0503020204020204" pitchFamily="34" charset="-122"/>
                <a:ea typeface="微软雅黑" panose="020B0503020204020204" pitchFamily="34" charset="-122"/>
              </a:rPr>
              <a:t>350</a:t>
            </a:r>
            <a:r>
              <a:rPr lang="zh-CN" altLang="en-US" sz="1400" dirty="0">
                <a:solidFill>
                  <a:prstClr val="black"/>
                </a:solidFill>
                <a:latin typeface="微软雅黑" panose="020B0503020204020204" pitchFamily="34" charset="-122"/>
                <a:ea typeface="微软雅黑" panose="020B0503020204020204" pitchFamily="34" charset="-122"/>
              </a:rPr>
              <a:t>起，环比增加</a:t>
            </a:r>
            <a:r>
              <a:rPr lang="en-US" altLang="zh-CN" sz="2000" dirty="0">
                <a:solidFill>
                  <a:srgbClr val="0070C0"/>
                </a:solidFill>
                <a:latin typeface="微软雅黑" panose="020B0503020204020204" pitchFamily="34" charset="-122"/>
                <a:ea typeface="微软雅黑" panose="020B0503020204020204" pitchFamily="34" charset="-122"/>
              </a:rPr>
              <a:t>95</a:t>
            </a:r>
            <a:r>
              <a:rPr lang="zh-CN" altLang="en-US" sz="1400" dirty="0">
                <a:solidFill>
                  <a:prstClr val="black"/>
                </a:solidFill>
                <a:latin typeface="微软雅黑" panose="020B0503020204020204" pitchFamily="34" charset="-122"/>
                <a:ea typeface="微软雅黑" panose="020B0503020204020204" pitchFamily="34" charset="-122"/>
              </a:rPr>
              <a:t>起。融资总额为</a:t>
            </a:r>
            <a:r>
              <a:rPr lang="en-US" altLang="zh-CN" sz="2000" dirty="0">
                <a:solidFill>
                  <a:srgbClr val="0070C0"/>
                </a:solidFill>
                <a:latin typeface="微软雅黑" panose="020B0503020204020204" pitchFamily="34" charset="-122"/>
                <a:ea typeface="微软雅黑" panose="020B0503020204020204" pitchFamily="34" charset="-122"/>
              </a:rPr>
              <a:t>719.63</a:t>
            </a:r>
            <a:r>
              <a:rPr lang="zh-CN" altLang="en-US" sz="1400" dirty="0">
                <a:solidFill>
                  <a:prstClr val="black"/>
                </a:solidFill>
                <a:latin typeface="微软雅黑" panose="020B0503020204020204" pitchFamily="34" charset="-122"/>
                <a:ea typeface="微软雅黑" panose="020B0503020204020204" pitchFamily="34" charset="-122"/>
              </a:rPr>
              <a:t>亿元人民币。</a:t>
            </a:r>
            <a:endParaRPr lang="en-US" altLang="zh-CN" sz="14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分行业来看，</a:t>
            </a:r>
            <a:r>
              <a:rPr lang="en-US" altLang="zh-CN" sz="1400" dirty="0">
                <a:solidFill>
                  <a:prstClr val="black"/>
                </a:solidFill>
                <a:latin typeface="微软雅黑" panose="020B0503020204020204" pitchFamily="34" charset="-122"/>
                <a:ea typeface="微软雅黑" panose="020B0503020204020204" pitchFamily="34" charset="-122"/>
              </a:rPr>
              <a:t>9</a:t>
            </a:r>
            <a:r>
              <a:rPr lang="zh-CN" altLang="en-US" sz="1400" dirty="0">
                <a:solidFill>
                  <a:prstClr val="black"/>
                </a:solidFill>
                <a:latin typeface="微软雅黑" panose="020B0503020204020204" pitchFamily="34" charset="-122"/>
                <a:ea typeface="微软雅黑" panose="020B0503020204020204" pitchFamily="34" charset="-122"/>
              </a:rPr>
              <a:t>月投资事件最多的依旧在信息技术行业，案例共计</a:t>
            </a:r>
            <a:r>
              <a:rPr lang="en-US" altLang="zh-CN" sz="2000" dirty="0">
                <a:solidFill>
                  <a:srgbClr val="0070C0"/>
                </a:solidFill>
                <a:latin typeface="微软雅黑" panose="020B0503020204020204" pitchFamily="34" charset="-122"/>
                <a:ea typeface="微软雅黑" panose="020B0503020204020204" pitchFamily="34" charset="-122"/>
              </a:rPr>
              <a:t>182</a:t>
            </a:r>
            <a:r>
              <a:rPr lang="zh-CN" altLang="en-US" sz="1400" dirty="0">
                <a:solidFill>
                  <a:prstClr val="black"/>
                </a:solidFill>
                <a:latin typeface="微软雅黑" panose="020B0503020204020204" pitchFamily="34" charset="-122"/>
                <a:ea typeface="微软雅黑" panose="020B0503020204020204" pitchFamily="34" charset="-122"/>
              </a:rPr>
              <a:t>起，共融资</a:t>
            </a:r>
            <a:r>
              <a:rPr lang="en-US" altLang="zh-CN" sz="2000" dirty="0">
                <a:solidFill>
                  <a:srgbClr val="0070C0"/>
                </a:solidFill>
                <a:latin typeface="微软雅黑" panose="020B0503020204020204" pitchFamily="34" charset="-122"/>
                <a:ea typeface="微软雅黑" panose="020B0503020204020204" pitchFamily="34" charset="-122"/>
              </a:rPr>
              <a:t>180.81</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aphicFrame>
        <p:nvGraphicFramePr>
          <p:cNvPr id="2" name="表格 1">
            <a:extLst>
              <a:ext uri="{FF2B5EF4-FFF2-40B4-BE49-F238E27FC236}">
                <a16:creationId xmlns:a16="http://schemas.microsoft.com/office/drawing/2014/main" id="{CBC01D4E-3511-4C8D-88A7-0B18510FFFFE}"/>
              </a:ext>
            </a:extLst>
          </p:cNvPr>
          <p:cNvGraphicFramePr>
            <a:graphicFrameLocks noGrp="1"/>
          </p:cNvGraphicFramePr>
          <p:nvPr>
            <p:extLst>
              <p:ext uri="{D42A27DB-BD31-4B8C-83A1-F6EECF244321}">
                <p14:modId xmlns:p14="http://schemas.microsoft.com/office/powerpoint/2010/main" val="2728044480"/>
              </p:ext>
            </p:extLst>
          </p:nvPr>
        </p:nvGraphicFramePr>
        <p:xfrm>
          <a:off x="1882775" y="1466549"/>
          <a:ext cx="8426449" cy="4050009"/>
        </p:xfrm>
        <a:graphic>
          <a:graphicData uri="http://schemas.openxmlformats.org/drawingml/2006/table">
            <a:tbl>
              <a:tblPr/>
              <a:tblGrid>
                <a:gridCol w="2805535">
                  <a:extLst>
                    <a:ext uri="{9D8B030D-6E8A-4147-A177-3AD203B41FA5}">
                      <a16:colId xmlns:a16="http://schemas.microsoft.com/office/drawing/2014/main" val="488524556"/>
                    </a:ext>
                  </a:extLst>
                </a:gridCol>
                <a:gridCol w="2805535">
                  <a:extLst>
                    <a:ext uri="{9D8B030D-6E8A-4147-A177-3AD203B41FA5}">
                      <a16:colId xmlns:a16="http://schemas.microsoft.com/office/drawing/2014/main" val="2610785095"/>
                    </a:ext>
                  </a:extLst>
                </a:gridCol>
                <a:gridCol w="2815379">
                  <a:extLst>
                    <a:ext uri="{9D8B030D-6E8A-4147-A177-3AD203B41FA5}">
                      <a16:colId xmlns:a16="http://schemas.microsoft.com/office/drawing/2014/main" val="617685071"/>
                    </a:ext>
                  </a:extLst>
                </a:gridCol>
              </a:tblGrid>
              <a:tr h="418967">
                <a:tc gridSpan="3">
                  <a:txBody>
                    <a:bodyPr/>
                    <a:lstStyle/>
                    <a:p>
                      <a:pPr algn="ctr" fontAlgn="ct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2020</a:t>
                      </a: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年</a:t>
                      </a: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9</a:t>
                      </a: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月中国</a:t>
                      </a:r>
                      <a:r>
                        <a:rPr lang="en-US" altLang="zh-CN" sz="1600" b="0" i="0" u="none" strike="noStrike">
                          <a:solidFill>
                            <a:srgbClr val="000000"/>
                          </a:solidFill>
                          <a:effectLst/>
                          <a:latin typeface="微软雅黑" panose="020B0503020204020204" pitchFamily="34" charset="-122"/>
                          <a:ea typeface="微软雅黑" panose="020B0503020204020204" pitchFamily="34" charset="-122"/>
                        </a:rPr>
                        <a:t>PEVC</a:t>
                      </a:r>
                      <a:r>
                        <a:rPr lang="zh-CN" altLang="en-US" sz="1600" b="0" i="0" u="none" strike="noStrike">
                          <a:solidFill>
                            <a:srgbClr val="000000"/>
                          </a:solidFill>
                          <a:effectLst/>
                          <a:latin typeface="微软雅黑" panose="020B0503020204020204" pitchFamily="34" charset="-122"/>
                          <a:ea typeface="微软雅黑" panose="020B0503020204020204" pitchFamily="34" charset="-122"/>
                        </a:rPr>
                        <a:t>案例行业分布及规模</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339850429"/>
                  </a:ext>
                </a:extLst>
              </a:tr>
              <a:tr h="558622">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案例数量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400" b="1" i="0" u="none" strike="noStrike">
                          <a:solidFill>
                            <a:srgbClr val="FFFFFF"/>
                          </a:solidFill>
                          <a:effectLst/>
                          <a:latin typeface="微软雅黑" panose="020B0503020204020204" pitchFamily="34" charset="-122"/>
                          <a:ea typeface="微软雅黑" panose="020B0503020204020204" pitchFamily="34" charset="-122"/>
                        </a:rPr>
                        <a:t>融资金额</a:t>
                      </a:r>
                      <a:br>
                        <a:rPr lang="zh-CN" altLang="en-US" sz="1400" b="1" i="0" u="none" strike="noStrike">
                          <a:solidFill>
                            <a:srgbClr val="FFFFFF"/>
                          </a:solidFill>
                          <a:effectLst/>
                          <a:latin typeface="微软雅黑" panose="020B0503020204020204" pitchFamily="34" charset="-122"/>
                          <a:ea typeface="微软雅黑" panose="020B0503020204020204" pitchFamily="34" charset="-122"/>
                        </a:rPr>
                      </a:br>
                      <a:r>
                        <a:rPr lang="zh-CN" altLang="en-US" sz="1400" b="1" i="0" u="none" strike="noStrike">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603399247"/>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信息技术</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182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180.81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4160720480"/>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医疗保健</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62</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118.26</a:t>
                      </a:r>
                    </a:p>
                  </a:txBody>
                  <a:tcPr marL="9525" marR="9525" marT="9525" marB="0" anchor="ctr">
                    <a:lnL>
                      <a:noFill/>
                    </a:lnL>
                    <a:lnR>
                      <a:noFill/>
                    </a:lnR>
                    <a:lnT>
                      <a:noFill/>
                    </a:lnT>
                    <a:lnB>
                      <a:noFill/>
                    </a:lnB>
                  </a:tcPr>
                </a:tc>
                <a:extLst>
                  <a:ext uri="{0D108BD9-81ED-4DB2-BD59-A6C34878D82A}">
                    <a16:rowId xmlns:a16="http://schemas.microsoft.com/office/drawing/2014/main" val="1477324614"/>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可选消费</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39</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123.80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500484517"/>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工业</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37</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119.69</a:t>
                      </a:r>
                    </a:p>
                  </a:txBody>
                  <a:tcPr marL="9525" marR="9525" marT="9525" marB="0" anchor="ctr">
                    <a:lnL>
                      <a:noFill/>
                    </a:lnL>
                    <a:lnR>
                      <a:noFill/>
                    </a:lnR>
                    <a:lnT>
                      <a:noFill/>
                    </a:lnT>
                    <a:lnB>
                      <a:noFill/>
                    </a:lnB>
                  </a:tcPr>
                </a:tc>
                <a:extLst>
                  <a:ext uri="{0D108BD9-81ED-4DB2-BD59-A6C34878D82A}">
                    <a16:rowId xmlns:a16="http://schemas.microsoft.com/office/drawing/2014/main" val="1407187442"/>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材料</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73.08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782968503"/>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日常消费</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6</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4.50</a:t>
                      </a:r>
                    </a:p>
                  </a:txBody>
                  <a:tcPr marL="9525" marR="9525" marT="9525" marB="0" anchor="ctr">
                    <a:lnL>
                      <a:noFill/>
                    </a:lnL>
                    <a:lnR>
                      <a:noFill/>
                    </a:lnR>
                    <a:lnT>
                      <a:noFill/>
                    </a:lnT>
                    <a:lnB>
                      <a:noFill/>
                    </a:lnB>
                  </a:tcPr>
                </a:tc>
                <a:extLst>
                  <a:ext uri="{0D108BD9-81ED-4DB2-BD59-A6C34878D82A}">
                    <a16:rowId xmlns:a16="http://schemas.microsoft.com/office/drawing/2014/main" val="4065615170"/>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房地产</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3.84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943861983"/>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2.50</a:t>
                      </a:r>
                    </a:p>
                  </a:txBody>
                  <a:tcPr marL="9525" marR="9525" marT="9525" marB="0" anchor="ctr">
                    <a:lnL>
                      <a:noFill/>
                    </a:lnL>
                    <a:lnR>
                      <a:noFill/>
                    </a:lnR>
                    <a:lnT>
                      <a:noFill/>
                    </a:lnT>
                    <a:lnB>
                      <a:noFill/>
                    </a:lnB>
                  </a:tcPr>
                </a:tc>
                <a:extLst>
                  <a:ext uri="{0D108BD9-81ED-4DB2-BD59-A6C34878D82A}">
                    <a16:rowId xmlns:a16="http://schemas.microsoft.com/office/drawing/2014/main" val="2736994889"/>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金融</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93.14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040596685"/>
                  </a:ext>
                </a:extLst>
              </a:tr>
              <a:tr h="307242">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合计</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350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719.63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9770742"/>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82775" y="986485"/>
            <a:ext cx="3797999" cy="369871"/>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9947"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8" name="文本框 7"/>
          <p:cNvSpPr txBox="1"/>
          <p:nvPr/>
        </p:nvSpPr>
        <p:spPr>
          <a:xfrm>
            <a:off x="1882775" y="5607225"/>
            <a:ext cx="8632825" cy="608243"/>
          </a:xfrm>
          <a:prstGeom prst="rect">
            <a:avLst/>
          </a:prstGeom>
          <a:noFill/>
        </p:spPr>
        <p:txBody>
          <a:bodyPr wrap="square" lIns="0" tIns="0" rIns="0" bIns="0" rtlCol="0">
            <a:spAutoFit/>
          </a:bodyPr>
          <a:lstStyle/>
          <a:p>
            <a:pPr algn="just" defTabSz="914377">
              <a:lnSpc>
                <a:spcPct val="150000"/>
              </a:lnSpc>
            </a:pPr>
            <a:r>
              <a:rPr lang="zh-CN" altLang="en-US" sz="1400" dirty="0">
                <a:latin typeface="微软雅黑" panose="020B0503020204020204" pitchFamily="34" charset="-122"/>
                <a:ea typeface="微软雅黑" panose="020B0503020204020204" pitchFamily="34" charset="-122"/>
              </a:rPr>
              <a:t>从投资数量来看，超过一半的投资事件发生在信息技术行业、医疗保健及可选消费紧随其后；</a:t>
            </a:r>
            <a:endParaRPr lang="en-US" altLang="zh-CN" sz="1400" dirty="0">
              <a:latin typeface="微软雅黑" panose="020B0503020204020204" pitchFamily="34" charset="-122"/>
              <a:ea typeface="微软雅黑" panose="020B0503020204020204" pitchFamily="34" charset="-122"/>
            </a:endParaRPr>
          </a:p>
          <a:p>
            <a:pPr algn="just" defTabSz="914377">
              <a:lnSpc>
                <a:spcPct val="150000"/>
              </a:lnSpc>
            </a:pPr>
            <a:r>
              <a:rPr lang="zh-CN" altLang="en-US" sz="1400" dirty="0">
                <a:latin typeface="微软雅黑" panose="020B0503020204020204" pitchFamily="34" charset="-122"/>
                <a:ea typeface="微软雅黑" panose="020B0503020204020204" pitchFamily="34" charset="-122"/>
              </a:rPr>
              <a:t>从投资规模来看，本月投资规模相对均衡，信息技术、医疗保健、可选消费、金融、工业等几个行业差距不大。</a:t>
            </a:r>
          </a:p>
        </p:txBody>
      </p:sp>
      <p:pic>
        <p:nvPicPr>
          <p:cNvPr id="2" name="图片 1">
            <a:extLst>
              <a:ext uri="{FF2B5EF4-FFF2-40B4-BE49-F238E27FC236}">
                <a16:creationId xmlns:a16="http://schemas.microsoft.com/office/drawing/2014/main" id="{3235ED0D-E3B6-4C4D-B6A4-01BF1E504844}"/>
              </a:ext>
            </a:extLst>
          </p:cNvPr>
          <p:cNvPicPr>
            <a:picLocks noChangeAspect="1"/>
          </p:cNvPicPr>
          <p:nvPr/>
        </p:nvPicPr>
        <p:blipFill rotWithShape="1">
          <a:blip r:embed="rId3"/>
          <a:srcRect l="9362" t="18931" r="23563" b="18466"/>
          <a:stretch/>
        </p:blipFill>
        <p:spPr>
          <a:xfrm>
            <a:off x="1421887" y="1645836"/>
            <a:ext cx="4674113" cy="3618162"/>
          </a:xfrm>
          <a:prstGeom prst="rect">
            <a:avLst/>
          </a:prstGeom>
        </p:spPr>
      </p:pic>
      <p:pic>
        <p:nvPicPr>
          <p:cNvPr id="9" name="图片 8">
            <a:extLst>
              <a:ext uri="{FF2B5EF4-FFF2-40B4-BE49-F238E27FC236}">
                <a16:creationId xmlns:a16="http://schemas.microsoft.com/office/drawing/2014/main" id="{217981E6-F751-4BA0-B92E-CC6190D5AFA3}"/>
              </a:ext>
            </a:extLst>
          </p:cNvPr>
          <p:cNvPicPr>
            <a:picLocks noChangeAspect="1"/>
          </p:cNvPicPr>
          <p:nvPr/>
        </p:nvPicPr>
        <p:blipFill rotWithShape="1">
          <a:blip r:embed="rId4"/>
          <a:srcRect l="9368" t="15127" r="28709" b="15819"/>
          <a:stretch/>
        </p:blipFill>
        <p:spPr>
          <a:xfrm>
            <a:off x="6532573" y="1428196"/>
            <a:ext cx="4405180" cy="3835802"/>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586037" y="5552235"/>
            <a:ext cx="7019925" cy="868956"/>
          </a:xfrm>
          <a:prstGeom prst="rect">
            <a:avLst/>
          </a:prstGeom>
          <a:noFill/>
        </p:spPr>
        <p:txBody>
          <a:bodyPr wrap="square" lIns="0" tIns="0" rIns="0" bIns="0" rtlCol="0">
            <a:spAutoFit/>
          </a:bodyPr>
          <a:lstStyle/>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按融资轮次来看，</a:t>
            </a:r>
            <a:r>
              <a:rPr lang="en-US" altLang="zh-CN" sz="1600" dirty="0">
                <a:solidFill>
                  <a:prstClr val="black"/>
                </a:solidFill>
                <a:latin typeface="微软雅黑" panose="020B0503020204020204" pitchFamily="34" charset="-122"/>
                <a:ea typeface="微软雅黑" panose="020B0503020204020204" pitchFamily="34" charset="-122"/>
              </a:rPr>
              <a:t>9</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月融资事件发生最多的依旧是</a:t>
            </a:r>
            <a:r>
              <a:rPr lang="zh-CN" altLang="en-US" sz="2000" dirty="0">
                <a:solidFill>
                  <a:srgbClr val="FF0000"/>
                </a:solidFill>
                <a:latin typeface="微软雅黑" panose="020B0503020204020204" pitchFamily="34" charset="-122"/>
                <a:ea typeface="微软雅黑" panose="020B0503020204020204" pitchFamily="34" charset="-122"/>
              </a:rPr>
              <a:t>战略</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178</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按融资金额来看，</a:t>
            </a:r>
            <a:r>
              <a:rPr lang="en-US" altLang="zh-CN" sz="1600" dirty="0">
                <a:solidFill>
                  <a:prstClr val="black"/>
                </a:solidFill>
                <a:latin typeface="微软雅黑" panose="020B0503020204020204" pitchFamily="34" charset="-122"/>
                <a:ea typeface="微软雅黑" panose="020B0503020204020204" pitchFamily="34" charset="-122"/>
              </a:rPr>
              <a:t>9</a:t>
            </a:r>
            <a:r>
              <a:rPr lang="zh-CN" altLang="en-US" sz="1600" dirty="0">
                <a:solidFill>
                  <a:prstClr val="black"/>
                </a:solidFill>
                <a:latin typeface="微软雅黑" panose="020B0503020204020204" pitchFamily="34" charset="-122"/>
                <a:ea typeface="微软雅黑" panose="020B0503020204020204" pitchFamily="34" charset="-122"/>
              </a:rPr>
              <a:t>月融资金额最多的也是</a:t>
            </a:r>
            <a:r>
              <a:rPr lang="zh-CN" altLang="en-US" sz="2000" dirty="0">
                <a:solidFill>
                  <a:srgbClr val="FF0000"/>
                </a:solidFill>
                <a:latin typeface="微软雅黑" panose="020B0503020204020204" pitchFamily="34" charset="-122"/>
                <a:ea typeface="微软雅黑" panose="020B0503020204020204" pitchFamily="34" charset="-122"/>
              </a:rPr>
              <a:t>战略</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529.27</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pSp>
        <p:nvGrpSpPr>
          <p:cNvPr id="20" name="组合 19">
            <a:extLst>
              <a:ext uri="{FF2B5EF4-FFF2-40B4-BE49-F238E27FC236}">
                <a16:creationId xmlns:a16="http://schemas.microsoft.com/office/drawing/2014/main" id="{E99FA74C-5FD3-4018-875C-3D2E4F669BC6}"/>
              </a:ext>
            </a:extLst>
          </p:cNvPr>
          <p:cNvGrpSpPr/>
          <p:nvPr/>
        </p:nvGrpSpPr>
        <p:grpSpPr>
          <a:xfrm>
            <a:off x="1706691" y="968878"/>
            <a:ext cx="9078972" cy="4311411"/>
            <a:chOff x="-12300" y="36918"/>
            <a:chExt cx="4837003" cy="4105403"/>
          </a:xfrm>
        </p:grpSpPr>
        <p:grpSp>
          <p:nvGrpSpPr>
            <p:cNvPr id="21" name="组合 20">
              <a:extLst>
                <a:ext uri="{FF2B5EF4-FFF2-40B4-BE49-F238E27FC236}">
                  <a16:creationId xmlns:a16="http://schemas.microsoft.com/office/drawing/2014/main" id="{2AF0057B-4EB4-40FD-B33E-A905F61135E0}"/>
                </a:ext>
              </a:extLst>
            </p:cNvPr>
            <p:cNvGrpSpPr/>
            <p:nvPr/>
          </p:nvGrpSpPr>
          <p:grpSpPr>
            <a:xfrm>
              <a:off x="228761" y="404823"/>
              <a:ext cx="4550886" cy="3737498"/>
              <a:chOff x="228761" y="404823"/>
              <a:chExt cx="4550886" cy="3737498"/>
            </a:xfrm>
          </p:grpSpPr>
          <p:graphicFrame>
            <p:nvGraphicFramePr>
              <p:cNvPr id="28" name="图表 27">
                <a:extLst>
                  <a:ext uri="{FF2B5EF4-FFF2-40B4-BE49-F238E27FC236}">
                    <a16:creationId xmlns:a16="http://schemas.microsoft.com/office/drawing/2014/main" id="{393EBBA8-C42F-46C1-850C-78F17D480D69}"/>
                  </a:ext>
                </a:extLst>
              </p:cNvPr>
              <p:cNvGraphicFramePr/>
              <p:nvPr/>
            </p:nvGraphicFramePr>
            <p:xfrm>
              <a:off x="2221753" y="405224"/>
              <a:ext cx="2557894" cy="37251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图表 28">
                <a:extLst>
                  <a:ext uri="{FF2B5EF4-FFF2-40B4-BE49-F238E27FC236}">
                    <a16:creationId xmlns:a16="http://schemas.microsoft.com/office/drawing/2014/main" id="{77E7C27D-7850-41D2-9B04-2DAA62FAD9F9}"/>
                  </a:ext>
                </a:extLst>
              </p:cNvPr>
              <p:cNvGraphicFramePr/>
              <p:nvPr/>
            </p:nvGraphicFramePr>
            <p:xfrm>
              <a:off x="228761" y="404823"/>
              <a:ext cx="2203217" cy="3737498"/>
            </p:xfrm>
            <a:graphic>
              <a:graphicData uri="http://schemas.openxmlformats.org/drawingml/2006/chart">
                <c:chart xmlns:c="http://schemas.openxmlformats.org/drawingml/2006/chart" xmlns:r="http://schemas.openxmlformats.org/officeDocument/2006/relationships" r:id="rId4"/>
              </a:graphicData>
            </a:graphic>
          </p:graphicFrame>
        </p:grpSp>
        <p:sp>
          <p:nvSpPr>
            <p:cNvPr id="22" name="文本框 16">
              <a:extLst>
                <a:ext uri="{FF2B5EF4-FFF2-40B4-BE49-F238E27FC236}">
                  <a16:creationId xmlns:a16="http://schemas.microsoft.com/office/drawing/2014/main" id="{3F6F2563-706A-4DA3-B145-9FBE7BA3C8AF}"/>
                </a:ext>
              </a:extLst>
            </p:cNvPr>
            <p:cNvSpPr txBox="1"/>
            <p:nvPr/>
          </p:nvSpPr>
          <p:spPr>
            <a:xfrm>
              <a:off x="1479509" y="36918"/>
              <a:ext cx="1848102" cy="29307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2020</a:t>
              </a:r>
              <a:r>
                <a:rPr kumimoji="0" lang="zh-CN" altLang="en-US" sz="14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年</a:t>
              </a:r>
              <a:r>
                <a:rPr kumimoji="0" lang="en-US" altLang="zh-CN" sz="14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9</a:t>
              </a:r>
              <a:r>
                <a:rPr kumimoji="0" lang="zh-CN" altLang="en-US" sz="14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月中国</a:t>
              </a:r>
              <a:r>
                <a:rPr kumimoji="0" lang="en-US" altLang="zh-CN" sz="14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PEVC</a:t>
              </a:r>
              <a:r>
                <a:rPr kumimoji="0" lang="zh-CN" altLang="en-US" sz="14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轮次及融资规模一览</a:t>
              </a:r>
            </a:p>
          </p:txBody>
        </p:sp>
        <p:cxnSp>
          <p:nvCxnSpPr>
            <p:cNvPr id="23" name="直接连接符 22">
              <a:extLst>
                <a:ext uri="{FF2B5EF4-FFF2-40B4-BE49-F238E27FC236}">
                  <a16:creationId xmlns:a16="http://schemas.microsoft.com/office/drawing/2014/main" id="{ECE5E2E7-9FE7-442E-9D2B-DC16D8AE9677}"/>
                </a:ext>
              </a:extLst>
            </p:cNvPr>
            <p:cNvCxnSpPr>
              <a:cxnSpLocks/>
            </p:cNvCxnSpPr>
            <p:nvPr/>
          </p:nvCxnSpPr>
          <p:spPr>
            <a:xfrm>
              <a:off x="2335369" y="617069"/>
              <a:ext cx="0" cy="3250535"/>
            </a:xfrm>
            <a:prstGeom prst="line">
              <a:avLst/>
            </a:prstGeom>
            <a:noFill/>
            <a:ln w="12700" cap="flat" cmpd="sng" algn="ctr">
              <a:solidFill>
                <a:srgbClr val="E7E6E6">
                  <a:lumMod val="90000"/>
                </a:srgbClr>
              </a:solidFill>
              <a:prstDash val="solid"/>
              <a:miter lim="800000"/>
            </a:ln>
            <a:effectLst/>
          </p:spPr>
        </p:cxnSp>
        <p:cxnSp>
          <p:nvCxnSpPr>
            <p:cNvPr id="24" name="直接连接符 23">
              <a:extLst>
                <a:ext uri="{FF2B5EF4-FFF2-40B4-BE49-F238E27FC236}">
                  <a16:creationId xmlns:a16="http://schemas.microsoft.com/office/drawing/2014/main" id="{07D60712-7A33-4B0B-9DEE-B97BE6E64D7A}"/>
                </a:ext>
              </a:extLst>
            </p:cNvPr>
            <p:cNvCxnSpPr/>
            <p:nvPr/>
          </p:nvCxnSpPr>
          <p:spPr>
            <a:xfrm>
              <a:off x="9966" y="3862593"/>
              <a:ext cx="2321330" cy="0"/>
            </a:xfrm>
            <a:prstGeom prst="line">
              <a:avLst/>
            </a:prstGeom>
            <a:noFill/>
            <a:ln w="19050" cap="flat" cmpd="sng" algn="ctr">
              <a:solidFill>
                <a:srgbClr val="4472C4"/>
              </a:solidFill>
              <a:prstDash val="solid"/>
              <a:miter lim="800000"/>
            </a:ln>
            <a:effectLst/>
          </p:spPr>
        </p:cxnSp>
        <p:cxnSp>
          <p:nvCxnSpPr>
            <p:cNvPr id="25" name="直接连接符 24">
              <a:extLst>
                <a:ext uri="{FF2B5EF4-FFF2-40B4-BE49-F238E27FC236}">
                  <a16:creationId xmlns:a16="http://schemas.microsoft.com/office/drawing/2014/main" id="{39C87785-5A3B-4816-9438-8E47D7BE1EF9}"/>
                </a:ext>
              </a:extLst>
            </p:cNvPr>
            <p:cNvCxnSpPr/>
            <p:nvPr/>
          </p:nvCxnSpPr>
          <p:spPr>
            <a:xfrm>
              <a:off x="2332097" y="3862593"/>
              <a:ext cx="2289382" cy="0"/>
            </a:xfrm>
            <a:prstGeom prst="line">
              <a:avLst/>
            </a:prstGeom>
            <a:noFill/>
            <a:ln w="19050" cap="flat" cmpd="sng" algn="ctr">
              <a:solidFill>
                <a:srgbClr val="FFC000"/>
              </a:solidFill>
              <a:prstDash val="solid"/>
              <a:miter lim="800000"/>
            </a:ln>
            <a:effectLst/>
          </p:spPr>
        </p:cxnSp>
        <p:sp>
          <p:nvSpPr>
            <p:cNvPr id="26" name="文本框 27">
              <a:extLst>
                <a:ext uri="{FF2B5EF4-FFF2-40B4-BE49-F238E27FC236}">
                  <a16:creationId xmlns:a16="http://schemas.microsoft.com/office/drawing/2014/main" id="{F32B64F3-6888-4747-9056-10C7EB58321E}"/>
                </a:ext>
              </a:extLst>
            </p:cNvPr>
            <p:cNvSpPr txBox="1"/>
            <p:nvPr/>
          </p:nvSpPr>
          <p:spPr>
            <a:xfrm>
              <a:off x="3716707" y="355160"/>
              <a:ext cx="1107996" cy="34338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900" b="1" i="0" u="none" strike="noStrike" kern="0" cap="none" spc="0" normalizeH="0" baseline="0" noProof="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单位：人民币亿元</a:t>
              </a:r>
            </a:p>
          </p:txBody>
        </p:sp>
        <p:sp>
          <p:nvSpPr>
            <p:cNvPr id="27" name="文本框 23">
              <a:extLst>
                <a:ext uri="{FF2B5EF4-FFF2-40B4-BE49-F238E27FC236}">
                  <a16:creationId xmlns:a16="http://schemas.microsoft.com/office/drawing/2014/main" id="{49C25343-E015-4AC0-8ADF-060A098C039D}"/>
                </a:ext>
              </a:extLst>
            </p:cNvPr>
            <p:cNvSpPr txBox="1"/>
            <p:nvPr/>
          </p:nvSpPr>
          <p:spPr>
            <a:xfrm>
              <a:off x="-12300" y="542527"/>
              <a:ext cx="645658" cy="3182362"/>
            </a:xfrm>
            <a:prstGeom prst="rect">
              <a:avLst/>
            </a:prstGeom>
            <a:noFill/>
          </p:spPr>
          <p:txBody>
            <a:bodyPr wrap="square" tIns="0" spcCol="18000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ts val="2500"/>
                </a:lnSpc>
                <a:spcBef>
                  <a:spcPts val="0"/>
                </a:spcBef>
                <a:spcAft>
                  <a:spcPts val="0"/>
                </a:spcAft>
                <a:buClrTx/>
                <a:buSzTx/>
                <a:buFontTx/>
                <a:buNone/>
                <a:tabLst/>
                <a:defRPr/>
              </a:pPr>
              <a:r>
                <a:rPr kumimoji="0" lang="en-US" altLang="zh-CN" sz="1100" b="0" i="0" u="none" strike="noStrike" kern="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Strategy</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Angle</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Pre-A</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A</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Pre-B</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B</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Pre-C</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C</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D</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E</a:t>
              </a:r>
            </a:p>
            <a:p>
              <a:pPr marL="0" marR="0" lvl="0" indent="0" algn="l" defTabSz="914400" rtl="0" eaLnBrk="1" fontAlgn="auto" latinLnBrk="0" hangingPunct="1">
                <a:lnSpc>
                  <a:spcPts val="25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ysClr val="windowText" lastClr="000000"/>
                  </a:solidFill>
                  <a:effectLst/>
                  <a:uLnTx/>
                  <a:uFillTx/>
                  <a:latin typeface="微软雅黑" panose="020B0503020204020204" pitchFamily="34" charset="-122"/>
                  <a:ea typeface="微软雅黑" panose="020B0503020204020204" pitchFamily="34" charset="-122"/>
                  <a:cs typeface="+mn-cs"/>
                </a:rPr>
                <a:t>F</a:t>
              </a: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90549" y="923843"/>
            <a:ext cx="2338551"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908595" y="1377874"/>
            <a:ext cx="2453856" cy="318499"/>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1906972" y="5045113"/>
            <a:ext cx="2441201" cy="322887"/>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2448379" y="3906857"/>
            <a:ext cx="5063217"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蓝箭航天：</a:t>
            </a:r>
            <a:r>
              <a:rPr lang="zh-CN" altLang="en-US" sz="1200" dirty="0">
                <a:latin typeface="微软雅黑" panose="020B0503020204020204" pitchFamily="34" charset="-122"/>
                <a:ea typeface="微软雅黑" panose="020B0503020204020204" pitchFamily="34" charset="-122"/>
              </a:rPr>
              <a:t>蓝箭航天是国内领先的液体火箭研制和运营的商业公司。致力于研制以液氧甲烷作为推进剂的中大型运载火箭系列产品，为市场提供高性价比、安全可靠的发射服务。</a:t>
            </a: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聚隆科技、歌斐资产、碧桂园创投等</a:t>
            </a:r>
          </a:p>
        </p:txBody>
      </p:sp>
      <p:sp>
        <p:nvSpPr>
          <p:cNvPr id="12" name="箭头: 五边形 11"/>
          <p:cNvSpPr/>
          <p:nvPr/>
        </p:nvSpPr>
        <p:spPr>
          <a:xfrm>
            <a:off x="1903119" y="17780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1909483" y="289814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1909483" y="396555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1905010" y="5464287"/>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2438409" y="5477511"/>
            <a:ext cx="5093613"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峰米科技：</a:t>
            </a:r>
            <a:r>
              <a:rPr lang="zh-CN" altLang="en-US" sz="1200" dirty="0">
                <a:latin typeface="微软雅黑" panose="020B0503020204020204" pitchFamily="34" charset="-122"/>
                <a:ea typeface="微软雅黑" panose="020B0503020204020204" pitchFamily="34" charset="-122"/>
              </a:rPr>
              <a:t>峰米（北京）科技有限公司是全球领先的</a:t>
            </a:r>
            <a:r>
              <a:rPr lang="en-US" altLang="zh-CN" sz="1200" dirty="0">
                <a:latin typeface="微软雅黑" panose="020B0503020204020204" pitchFamily="34" charset="-122"/>
                <a:ea typeface="微软雅黑" panose="020B0503020204020204" pitchFamily="34" charset="-122"/>
              </a:rPr>
              <a:t>ALPD</a:t>
            </a:r>
            <a:r>
              <a:rPr lang="zh-CN" altLang="en-US" sz="1200" dirty="0">
                <a:latin typeface="微软雅黑" panose="020B0503020204020204" pitchFamily="34" charset="-122"/>
                <a:ea typeface="微软雅黑" panose="020B0503020204020204" pitchFamily="34" charset="-122"/>
              </a:rPr>
              <a:t>激光显示技术标准示范企业，是光峰科技和小米科技联合成立的小米生态链公司。</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两江资本、个人投资者</a:t>
            </a:r>
          </a:p>
        </p:txBody>
      </p:sp>
      <p:sp>
        <p:nvSpPr>
          <p:cNvPr id="17" name="文本框 16"/>
          <p:cNvSpPr txBox="1"/>
          <p:nvPr/>
        </p:nvSpPr>
        <p:spPr>
          <a:xfrm>
            <a:off x="2438411" y="1778001"/>
            <a:ext cx="5034623"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威马汽车：</a:t>
            </a:r>
            <a:r>
              <a:rPr lang="zh-CN" altLang="en-US" sz="1200" dirty="0">
                <a:latin typeface="微软雅黑" panose="020B0503020204020204" pitchFamily="34" charset="-122"/>
                <a:ea typeface="微软雅黑" panose="020B0503020204020204" pitchFamily="34" charset="-122"/>
              </a:rPr>
              <a:t>威马汽车（</a:t>
            </a:r>
            <a:r>
              <a:rPr lang="en-US" altLang="zh-CN" sz="1200" dirty="0">
                <a:latin typeface="微软雅黑" panose="020B0503020204020204" pitchFamily="34" charset="-122"/>
                <a:ea typeface="微软雅黑" panose="020B0503020204020204" pitchFamily="34" charset="-122"/>
              </a:rPr>
              <a:t>WM Motor</a:t>
            </a:r>
            <a:r>
              <a:rPr lang="zh-CN" altLang="en-US" sz="1200" dirty="0">
                <a:latin typeface="微软雅黑" panose="020B0503020204020204" pitchFamily="34" charset="-122"/>
                <a:ea typeface="微软雅黑" panose="020B0503020204020204" pitchFamily="34" charset="-122"/>
              </a:rPr>
              <a:t>）成立于</a:t>
            </a:r>
            <a:r>
              <a:rPr lang="en-US" altLang="zh-CN" sz="1200" dirty="0">
                <a:latin typeface="微软雅黑" panose="020B0503020204020204" pitchFamily="34" charset="-122"/>
                <a:ea typeface="微软雅黑" panose="020B0503020204020204" pitchFamily="34" charset="-122"/>
              </a:rPr>
              <a:t>2015</a:t>
            </a:r>
            <a:r>
              <a:rPr lang="zh-CN" altLang="en-US" sz="1200" dirty="0">
                <a:latin typeface="微软雅黑" panose="020B0503020204020204" pitchFamily="34" charset="-122"/>
                <a:ea typeface="微软雅黑" panose="020B0503020204020204" pitchFamily="34" charset="-122"/>
              </a:rPr>
              <a:t>年，总部位于中国上海，是国内新兴的新能源汽车产品及出行方案提供商。致力于推动智慧出行产业的发展及落地。</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8" name="文本框 17"/>
          <p:cNvSpPr txBox="1"/>
          <p:nvPr/>
        </p:nvSpPr>
        <p:spPr>
          <a:xfrm>
            <a:off x="2438409" y="2863421"/>
            <a:ext cx="5093613" cy="677108"/>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行云全球汇：</a:t>
            </a:r>
            <a:r>
              <a:rPr lang="zh-CN" altLang="en-US" sz="1200" dirty="0">
                <a:latin typeface="微软雅黑" panose="020B0503020204020204" pitchFamily="34" charset="-122"/>
                <a:ea typeface="微软雅黑" panose="020B0503020204020204" pitchFamily="34" charset="-122"/>
              </a:rPr>
              <a:t>行云全球汇是深圳市天行云供应链有限公司旗下网站，致力于为从事跨境电子商务进出口业务的电商企业提供一站式云供应链服务。</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泰康人寿、晨兴资本、弘晖资本等</a:t>
            </a:r>
          </a:p>
        </p:txBody>
      </p:sp>
      <p:sp>
        <p:nvSpPr>
          <p:cNvPr id="19" name="文本框 18"/>
          <p:cNvSpPr txBox="1"/>
          <p:nvPr/>
        </p:nvSpPr>
        <p:spPr>
          <a:xfrm>
            <a:off x="8682335" y="1470201"/>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8660695" y="2041145"/>
            <a:ext cx="106118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30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8788934" y="3026368"/>
            <a:ext cx="710131"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8641457" y="4123945"/>
            <a:ext cx="1080425"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12</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11149608" y="5742898"/>
            <a:ext cx="205184"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A</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10790535" y="1500541"/>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11140791" y="3026368"/>
            <a:ext cx="22281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11140791" y="4126188"/>
            <a:ext cx="402354"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endParaRPr lang="zh-CN" altLang="en-US" sz="1400" dirty="0">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91CD3948-93D7-4130-878A-9B4ADEF8C89F}"/>
              </a:ext>
            </a:extLst>
          </p:cNvPr>
          <p:cNvSpPr txBox="1"/>
          <p:nvPr/>
        </p:nvSpPr>
        <p:spPr>
          <a:xfrm>
            <a:off x="11149608" y="1997212"/>
            <a:ext cx="22281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D</a:t>
            </a:r>
            <a:endParaRPr lang="zh-CN" altLang="en-US" sz="1400" dirty="0">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a16="http://schemas.microsoft.com/office/drawing/2014/main" id="{7552DD72-21A9-4FFC-9AD4-41D30A5F0990}"/>
              </a:ext>
            </a:extLst>
          </p:cNvPr>
          <p:cNvSpPr txBox="1"/>
          <p:nvPr/>
        </p:nvSpPr>
        <p:spPr>
          <a:xfrm>
            <a:off x="8568362" y="5650565"/>
            <a:ext cx="124585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82775" y="994067"/>
            <a:ext cx="2468119" cy="369871"/>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882775" y="5034164"/>
            <a:ext cx="8426450" cy="1433854"/>
          </a:xfrm>
          <a:prstGeom prst="rect">
            <a:avLst/>
          </a:prstGeom>
          <a:noFill/>
        </p:spPr>
        <p:txBody>
          <a:bodyPr wrap="square" lIns="0" tIns="0" rIns="0" bIns="0" rtlCol="0">
            <a:spAutoFit/>
          </a:bodyPr>
          <a:lstStyle/>
          <a:p>
            <a:pPr indent="457189" algn="just">
              <a:lnSpc>
                <a:spcPct val="150000"/>
              </a:lnSpc>
            </a:pP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数量较</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月继续增加，整体节奏保持高位，</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股共有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67</a:t>
            </a:r>
            <a:r>
              <a:rPr lang="zh-CN" altLang="en-US" sz="1200" dirty="0">
                <a:latin typeface="微软雅黑" panose="020B0503020204020204" pitchFamily="34" charset="-122"/>
                <a:ea typeface="微软雅黑" panose="020B0503020204020204" pitchFamily="34" charset="-122"/>
              </a:rPr>
              <a:t>家公司上市，其中科创板上市企业共</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18</a:t>
            </a:r>
            <a:r>
              <a:rPr lang="zh-CN" altLang="en-US" sz="1200" dirty="0">
                <a:latin typeface="微软雅黑" panose="020B0503020204020204" pitchFamily="34" charset="-122"/>
                <a:ea typeface="微软雅黑" panose="020B0503020204020204" pitchFamily="34" charset="-122"/>
              </a:rPr>
              <a:t>家。</a:t>
            </a: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募资总额</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530.44</a:t>
            </a:r>
            <a:r>
              <a:rPr lang="zh-CN" altLang="en-US" sz="1200" dirty="0">
                <a:latin typeface="微软雅黑" panose="020B0503020204020204" pitchFamily="34" charset="-122"/>
                <a:ea typeface="微软雅黑" panose="020B0503020204020204" pitchFamily="34" charset="-122"/>
              </a:rPr>
              <a:t>亿，其中科创板总募资额为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190.56</a:t>
            </a:r>
            <a:r>
              <a:rPr lang="zh-CN" altLang="en-US" sz="1200" dirty="0">
                <a:latin typeface="微软雅黑" panose="020B0503020204020204" pitchFamily="34" charset="-122"/>
                <a:ea typeface="微软雅黑" panose="020B0503020204020204" pitchFamily="34" charset="-122"/>
              </a:rPr>
              <a:t>亿，上市退出基金共计</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206</a:t>
            </a:r>
            <a:r>
              <a:rPr lang="zh-CN" altLang="en-US" sz="1200" dirty="0">
                <a:latin typeface="微软雅黑" panose="020B0503020204020204" pitchFamily="34" charset="-122"/>
                <a:ea typeface="微软雅黑" panose="020B0503020204020204" pitchFamily="34" charset="-122"/>
              </a:rPr>
              <a:t>支；</a:t>
            </a:r>
            <a:endParaRPr lang="en-US" altLang="zh-CN" sz="1200" dirty="0">
              <a:latin typeface="微软雅黑" panose="020B0503020204020204" pitchFamily="34" charset="-122"/>
              <a:ea typeface="微软雅黑" panose="020B0503020204020204" pitchFamily="34" charset="-122"/>
            </a:endParaRPr>
          </a:p>
          <a:p>
            <a:pPr indent="457189" algn="just">
              <a:lnSpc>
                <a:spcPct val="150000"/>
              </a:lnSpc>
            </a:pPr>
            <a:r>
              <a:rPr lang="zh-CN" altLang="en-US" sz="1200" dirty="0">
                <a:latin typeface="微软雅黑" panose="020B0503020204020204" pitchFamily="34" charset="-122"/>
                <a:ea typeface="微软雅黑" panose="020B0503020204020204" pitchFamily="34" charset="-122"/>
              </a:rPr>
              <a:t>港股</a:t>
            </a: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14</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649.52</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港元，其中募资规模最大的为</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百胜中国</a:t>
            </a:r>
            <a:r>
              <a:rPr lang="zh-CN" altLang="en-US" sz="1200" dirty="0">
                <a:latin typeface="微软雅黑" panose="020B0503020204020204" pitchFamily="34" charset="-122"/>
                <a:ea typeface="微软雅黑" panose="020B0503020204020204" pitchFamily="34" charset="-122"/>
              </a:rPr>
              <a:t>，首发募资总额为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172.67</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a:t>
            </a:r>
            <a:endParaRPr lang="en-US" altLang="zh-CN" sz="12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810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ea typeface="幼圆" panose="02010509060101010101" pitchFamily="49" charset="-122"/>
              </a:rPr>
              <a:t>IPO</a:t>
            </a:r>
            <a:r>
              <a:rPr lang="zh-CN" altLang="en-US" sz="2400" b="1" dirty="0">
                <a:solidFill>
                  <a:srgbClr val="000798"/>
                </a:solidFill>
                <a:ea typeface="幼圆" panose="02010509060101010101" pitchFamily="49" charset="-122"/>
              </a:rPr>
              <a:t>及退出</a:t>
            </a:r>
          </a:p>
        </p:txBody>
      </p:sp>
      <p:graphicFrame>
        <p:nvGraphicFramePr>
          <p:cNvPr id="10" name="图表 9">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2249172122"/>
              </p:ext>
            </p:extLst>
          </p:nvPr>
        </p:nvGraphicFramePr>
        <p:xfrm>
          <a:off x="1882775" y="1411358"/>
          <a:ext cx="8426450" cy="354495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13250</TotalTime>
  <Words>2109</Words>
  <Application>Microsoft Office PowerPoint</Application>
  <PresentationFormat>宽屏</PresentationFormat>
  <Paragraphs>407</Paragraphs>
  <Slides>16</Slides>
  <Notes>15</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16</vt:i4>
      </vt:variant>
    </vt:vector>
  </HeadingPairs>
  <TitlesOfParts>
    <vt:vector size="29" baseType="lpstr">
      <vt:lpstr>黑体</vt:lpstr>
      <vt:lpstr>华文新魏</vt:lpstr>
      <vt:lpstr>宋体</vt:lpstr>
      <vt:lpstr>微软雅黑</vt:lpstr>
      <vt:lpstr>幼圆</vt:lpstr>
      <vt:lpstr>Arial</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Xue Yong</cp:lastModifiedBy>
  <cp:revision>1197</cp:revision>
  <dcterms:created xsi:type="dcterms:W3CDTF">2018-03-11T13:30:00Z</dcterms:created>
  <dcterms:modified xsi:type="dcterms:W3CDTF">2020-10-16T01:51:24Z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