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5.xml" ContentType="application/vnd.openxmlformats-officedocument.themeOverr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685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96" r:id="rId7"/>
    <p:sldId id="289" r:id="rId8"/>
    <p:sldId id="261" r:id="rId9"/>
    <p:sldId id="263" r:id="rId10"/>
    <p:sldId id="264" r:id="rId11"/>
    <p:sldId id="265" r:id="rId12"/>
    <p:sldId id="276" r:id="rId13"/>
    <p:sldId id="277" r:id="rId14"/>
    <p:sldId id="295" r:id="rId15"/>
    <p:sldId id="267" r:id="rId16"/>
    <p:sldId id="301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683" userDrawn="1">
          <p15:clr>
            <a:srgbClr val="A4A3A4"/>
          </p15:clr>
        </p15:guide>
        <p15:guide id="2" pos="4974" userDrawn="1">
          <p15:clr>
            <a:srgbClr val="A4A3A4"/>
          </p15:clr>
        </p15:guide>
        <p15:guide id="3" orient="horz" pos="4088" userDrawn="1">
          <p15:clr>
            <a:srgbClr val="A4A3A4"/>
          </p15:clr>
        </p15:guide>
        <p15:guide id="5" pos="1186" userDrawn="1">
          <p15:clr>
            <a:srgbClr val="A4A3A4"/>
          </p15:clr>
        </p15:guide>
        <p15:guide id="6" pos="7680" userDrawn="1">
          <p15:clr>
            <a:srgbClr val="A4A3A4"/>
          </p15:clr>
        </p15:guide>
        <p15:guide id="7" pos="6494" userDrawn="1">
          <p15:clr>
            <a:srgbClr val="A4A3A4"/>
          </p15:clr>
        </p15:guide>
        <p15:guide id="8" orient="horz" pos="572" userDrawn="1">
          <p15:clr>
            <a:srgbClr val="A4A3A4"/>
          </p15:clr>
        </p15:guide>
        <p15:guide id="9" pos="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46C0A"/>
    <a:srgbClr val="4472C4"/>
    <a:srgbClr val="000066"/>
    <a:srgbClr val="3976BF"/>
    <a:srgbClr val="00B050"/>
    <a:srgbClr val="000798"/>
    <a:srgbClr val="B9B9B9"/>
    <a:srgbClr val="FF2121"/>
    <a:srgbClr val="EA3737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3548" autoAdjust="0"/>
  </p:normalViewPr>
  <p:slideViewPr>
    <p:cSldViewPr snapToGrid="0">
      <p:cViewPr varScale="1">
        <p:scale>
          <a:sx n="146" d="100"/>
          <a:sy n="146" d="100"/>
        </p:scale>
        <p:origin x="120" y="246"/>
      </p:cViewPr>
      <p:guideLst>
        <p:guide pos="2683"/>
        <p:guide pos="4974"/>
        <p:guide orient="horz" pos="4088"/>
        <p:guide pos="1186"/>
        <p:guide pos="7680"/>
        <p:guide pos="6494"/>
        <p:guide orient="horz" pos="572"/>
        <p:guide pos="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1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D:\&#34701;&#23458;&#25237;&#36164;&#25991;&#20214;\&#26376;&#25253;\&#19968;&#32423;&#26376;&#25253;&#32479;&#35745;\&#25237;&#36164;&#24773;&#20917;&#27719;&#24635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34701;&#23458;&#25237;&#36164;&#25991;&#20214;\&#26376;&#25253;\&#19968;&#32423;&#26376;&#25253;&#32479;&#35745;\&#25237;&#36164;&#24773;&#20917;&#27719;&#24635;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4701;&#23458;&#25237;&#36164;&#25991;&#20214;\&#26376;&#25253;\&#19968;&#32423;&#26376;&#25253;&#32479;&#35745;\&#19978;&#24066;&#24773;&#20917;&#32479;&#3574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4701;&#23458;&#25237;&#36164;&#25991;&#20214;\&#26376;&#25253;\&#19968;&#32423;&#26376;&#25253;&#32479;&#35745;\&#20854;&#20182;&#36864;&#20986;&#32479;&#3574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4701;&#23458;&#25237;&#36164;&#25991;&#20214;\&#26376;&#25253;\&#19968;&#32423;&#26376;&#25253;&#32479;&#35745;\&#26032;&#19977;&#26495;&#25968;&#25454;&#32479;&#35745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1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2019</a:t>
            </a:r>
            <a:r>
              <a:rPr lang="zh-CN"/>
              <a:t>年</a:t>
            </a:r>
            <a:r>
              <a:rPr lang="en-US" altLang="zh-CN"/>
              <a:t>10</a:t>
            </a:r>
            <a:r>
              <a:rPr lang="zh-CN"/>
              <a:t>月</a:t>
            </a:r>
            <a:r>
              <a:rPr lang="en-US"/>
              <a:t>-2020</a:t>
            </a:r>
            <a:r>
              <a:rPr lang="zh-CN"/>
              <a:t>年</a:t>
            </a:r>
            <a:r>
              <a:rPr lang="en-US" altLang="zh-CN"/>
              <a:t>10</a:t>
            </a:r>
            <a:r>
              <a:rPr lang="zh-CN"/>
              <a:t>月基金募集情况一览</a:t>
            </a:r>
          </a:p>
        </c:rich>
      </c:tx>
      <c:layout>
        <c:manualLayout>
          <c:xMode val="edge"/>
          <c:yMode val="edge"/>
          <c:x val="0.25840482456140351"/>
          <c:y val="5.8302469135802467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募集金额（亿元）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06-437D-B2E5-0C0B7CF8C758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06-437D-B2E5-0C0B7CF8C758}"/>
                </c:ext>
              </c:extLst>
            </c:dLbl>
            <c:numFmt formatCode="#,##0.00_);[Red]\(#,##0.0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数据汇总!$A$2:$A$14</c:f>
              <c:numCache>
                <c:formatCode>m/d/yyyy</c:formatCode>
                <c:ptCount val="13"/>
                <c:pt idx="0">
                  <c:v>44135</c:v>
                </c:pt>
                <c:pt idx="1">
                  <c:v>44104</c:v>
                </c:pt>
                <c:pt idx="2">
                  <c:v>44074</c:v>
                </c:pt>
                <c:pt idx="3">
                  <c:v>44043</c:v>
                </c:pt>
                <c:pt idx="4">
                  <c:v>44012</c:v>
                </c:pt>
                <c:pt idx="5">
                  <c:v>43982</c:v>
                </c:pt>
                <c:pt idx="6">
                  <c:v>43951</c:v>
                </c:pt>
                <c:pt idx="7">
                  <c:v>43921</c:v>
                </c:pt>
                <c:pt idx="8">
                  <c:v>43890</c:v>
                </c:pt>
                <c:pt idx="9">
                  <c:v>43861</c:v>
                </c:pt>
                <c:pt idx="10">
                  <c:v>43830</c:v>
                </c:pt>
                <c:pt idx="11">
                  <c:v>43799</c:v>
                </c:pt>
                <c:pt idx="12">
                  <c:v>43769</c:v>
                </c:pt>
              </c:numCache>
            </c:numRef>
          </c:cat>
          <c:val>
            <c:numRef>
              <c:f>数据汇总!$C$2:$C$14</c:f>
              <c:numCache>
                <c:formatCode>0.00</c:formatCode>
                <c:ptCount val="13"/>
                <c:pt idx="0">
                  <c:v>140.31735</c:v>
                </c:pt>
                <c:pt idx="1">
                  <c:v>105.39</c:v>
                </c:pt>
                <c:pt idx="2">
                  <c:v>179.81960000000001</c:v>
                </c:pt>
                <c:pt idx="3">
                  <c:v>257.17</c:v>
                </c:pt>
                <c:pt idx="4">
                  <c:v>144.80000000000001</c:v>
                </c:pt>
                <c:pt idx="5">
                  <c:v>78.091200999999998</c:v>
                </c:pt>
                <c:pt idx="6">
                  <c:v>120.3</c:v>
                </c:pt>
                <c:pt idx="7">
                  <c:v>139.22800000000001</c:v>
                </c:pt>
                <c:pt idx="8">
                  <c:v>107.01</c:v>
                </c:pt>
                <c:pt idx="9">
                  <c:v>87.634799999999998</c:v>
                </c:pt>
                <c:pt idx="10">
                  <c:v>177.809337</c:v>
                </c:pt>
                <c:pt idx="11">
                  <c:v>174.96209999999999</c:v>
                </c:pt>
                <c:pt idx="12">
                  <c:v>145.98664399999998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06-437D-B2E5-0C0B7CF8C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9"/>
        <c:axId val="1265280696"/>
        <c:axId val="1265275776"/>
      </c:bar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募集事件次数</c:v>
                </c:pt>
              </c:strCache>
            </c:strRef>
          </c:tx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923114035087726E-2"/>
                  <c:y val="-7.7210493827160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06-437D-B2E5-0C0B7CF8C758}"/>
                </c:ext>
              </c:extLst>
            </c:dLbl>
            <c:dLbl>
              <c:idx val="3"/>
              <c:layout>
                <c:manualLayout>
                  <c:x val="-2.0015497076023393E-2"/>
                  <c:y val="-5.76987654320988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06-437D-B2E5-0C0B7CF8C758}"/>
                </c:ext>
              </c:extLst>
            </c:dLbl>
            <c:dLbl>
              <c:idx val="4"/>
              <c:layout>
                <c:manualLayout>
                  <c:x val="-1.8158771929824562E-2"/>
                  <c:y val="-5.76987654320987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06-437D-B2E5-0C0B7CF8C758}"/>
                </c:ext>
              </c:extLst>
            </c:dLbl>
            <c:dLbl>
              <c:idx val="5"/>
              <c:layout>
                <c:manualLayout>
                  <c:x val="-6.2456140350877192E-3"/>
                  <c:y val="-6.5538271604938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906-437D-B2E5-0C0B7CF8C758}"/>
                </c:ext>
              </c:extLst>
            </c:dLbl>
            <c:dLbl>
              <c:idx val="6"/>
              <c:layout>
                <c:manualLayout>
                  <c:x val="-1.0557602339181286E-2"/>
                  <c:y val="-8.0573456790123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06-437D-B2E5-0C0B7CF8C758}"/>
                </c:ext>
              </c:extLst>
            </c:dLbl>
            <c:dLbl>
              <c:idx val="7"/>
              <c:layout>
                <c:manualLayout>
                  <c:x val="-2.1951169590643412E-2"/>
                  <c:y val="-5.65024691358025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906-437D-B2E5-0C0B7CF8C7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数据汇总!$A$2:$A$14</c:f>
              <c:numCache>
                <c:formatCode>m/d/yyyy</c:formatCode>
                <c:ptCount val="13"/>
                <c:pt idx="0">
                  <c:v>44135</c:v>
                </c:pt>
                <c:pt idx="1">
                  <c:v>44104</c:v>
                </c:pt>
                <c:pt idx="2">
                  <c:v>44074</c:v>
                </c:pt>
                <c:pt idx="3">
                  <c:v>44043</c:v>
                </c:pt>
                <c:pt idx="4">
                  <c:v>44012</c:v>
                </c:pt>
                <c:pt idx="5">
                  <c:v>43982</c:v>
                </c:pt>
                <c:pt idx="6">
                  <c:v>43951</c:v>
                </c:pt>
                <c:pt idx="7">
                  <c:v>43921</c:v>
                </c:pt>
                <c:pt idx="8">
                  <c:v>43890</c:v>
                </c:pt>
                <c:pt idx="9">
                  <c:v>43861</c:v>
                </c:pt>
                <c:pt idx="10">
                  <c:v>43830</c:v>
                </c:pt>
                <c:pt idx="11">
                  <c:v>43799</c:v>
                </c:pt>
                <c:pt idx="12">
                  <c:v>43769</c:v>
                </c:pt>
              </c:numCache>
            </c:numRef>
          </c:cat>
          <c:val>
            <c:numRef>
              <c:f>数据汇总!$B$2:$B$14</c:f>
              <c:numCache>
                <c:formatCode>General</c:formatCode>
                <c:ptCount val="13"/>
                <c:pt idx="0">
                  <c:v>24</c:v>
                </c:pt>
                <c:pt idx="1">
                  <c:v>30</c:v>
                </c:pt>
                <c:pt idx="2">
                  <c:v>39</c:v>
                </c:pt>
                <c:pt idx="3">
                  <c:v>19</c:v>
                </c:pt>
                <c:pt idx="4">
                  <c:v>20</c:v>
                </c:pt>
                <c:pt idx="5">
                  <c:v>16</c:v>
                </c:pt>
                <c:pt idx="6">
                  <c:v>20</c:v>
                </c:pt>
                <c:pt idx="7">
                  <c:v>11</c:v>
                </c:pt>
                <c:pt idx="8">
                  <c:v>5</c:v>
                </c:pt>
                <c:pt idx="9">
                  <c:v>22</c:v>
                </c:pt>
                <c:pt idx="10">
                  <c:v>39</c:v>
                </c:pt>
                <c:pt idx="11">
                  <c:v>26</c:v>
                </c:pt>
                <c:pt idx="12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906-437D-B2E5-0C0B7CF8C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3220136"/>
        <c:axId val="1563220464"/>
      </c:lineChart>
      <c:dateAx>
        <c:axId val="1563220136"/>
        <c:scaling>
          <c:orientation val="minMax"/>
        </c:scaling>
        <c:delete val="0"/>
        <c:axPos val="b"/>
        <c:numFmt formatCode="yyyy/m" sourceLinked="0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alpha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563220464"/>
        <c:crosses val="autoZero"/>
        <c:auto val="1"/>
        <c:lblOffset val="100"/>
        <c:baseTimeUnit val="months"/>
      </c:dateAx>
      <c:valAx>
        <c:axId val="1563220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563220136"/>
        <c:crosses val="autoZero"/>
        <c:crossBetween val="between"/>
      </c:valAx>
      <c:valAx>
        <c:axId val="1265275776"/>
        <c:scaling>
          <c:orientation val="minMax"/>
          <c:max val="1500"/>
          <c:min val="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65280696"/>
        <c:crosses val="max"/>
        <c:crossBetween val="between"/>
      </c:valAx>
      <c:dateAx>
        <c:axId val="126528069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26527577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3702953216374278"/>
          <c:y val="4.9754378070274094E-3"/>
          <c:w val="0.26117314814814813"/>
          <c:h val="0.1363645907897876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2794324220155E-2"/>
          <c:y val="4.4274656261330127E-2"/>
          <c:w val="0.90596614345239235"/>
          <c:h val="0.862353041101586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'数据统计 按轮次'!$G$81</c:f>
              <c:strCache>
                <c:ptCount val="1"/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'数据统计 按轮次'!$E$178:$E$187</c:f>
              <c:strCache>
                <c:ptCount val="10"/>
                <c:pt idx="0">
                  <c:v>G</c:v>
                </c:pt>
                <c:pt idx="1">
                  <c:v>E</c:v>
                </c:pt>
                <c:pt idx="2">
                  <c:v>D</c:v>
                </c:pt>
                <c:pt idx="3">
                  <c:v>C</c:v>
                </c:pt>
                <c:pt idx="4">
                  <c:v>B</c:v>
                </c:pt>
                <c:pt idx="5">
                  <c:v>Pre-B</c:v>
                </c:pt>
                <c:pt idx="6">
                  <c:v>A</c:v>
                </c:pt>
                <c:pt idx="7">
                  <c:v>Pre-A</c:v>
                </c:pt>
                <c:pt idx="8">
                  <c:v>Angel</c:v>
                </c:pt>
                <c:pt idx="9">
                  <c:v>Strategy</c:v>
                </c:pt>
              </c:strCache>
            </c:strRef>
          </c:cat>
          <c:val>
            <c:numRef>
              <c:f>'数据统计 按轮次'!$G$178:$G$187</c:f>
              <c:numCache>
                <c:formatCode>0.00</c:formatCode>
                <c:ptCount val="10"/>
                <c:pt idx="0">
                  <c:v>66</c:v>
                </c:pt>
                <c:pt idx="1">
                  <c:v>27.39</c:v>
                </c:pt>
                <c:pt idx="2">
                  <c:v>13.2</c:v>
                </c:pt>
                <c:pt idx="3">
                  <c:v>42.828000000000003</c:v>
                </c:pt>
                <c:pt idx="4">
                  <c:v>32.299999999999997</c:v>
                </c:pt>
                <c:pt idx="5">
                  <c:v>1.98</c:v>
                </c:pt>
                <c:pt idx="6">
                  <c:v>31.537300000000005</c:v>
                </c:pt>
                <c:pt idx="7">
                  <c:v>0.01</c:v>
                </c:pt>
                <c:pt idx="8">
                  <c:v>0</c:v>
                </c:pt>
                <c:pt idx="9">
                  <c:v>149.88154899999992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1D-4597-A520-DA92761780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2"/>
        <c:axId val="1185573824"/>
        <c:axId val="1185569560"/>
      </c:barChart>
      <c:catAx>
        <c:axId val="11855738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85569560"/>
        <c:crosses val="autoZero"/>
        <c:auto val="1"/>
        <c:lblAlgn val="ctr"/>
        <c:lblOffset val="100"/>
        <c:noMultiLvlLbl val="0"/>
      </c:catAx>
      <c:valAx>
        <c:axId val="1185569560"/>
        <c:scaling>
          <c:orientation val="minMax"/>
        </c:scaling>
        <c:delete val="0"/>
        <c:axPos val="b"/>
        <c:numFmt formatCode="0_);[Red]\(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18557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299144801509694E-2"/>
          <c:y val="4.4216598664259914E-2"/>
          <c:w val="0.89126773342761489"/>
          <c:h val="0.86253353830591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'数据统计 按轮次'!$I$81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zh-CN"/>
                      <a:t>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B9B-44B0-8C7F-46CF30DC933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zh-CN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B9B-44B0-8C7F-46CF30DC933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zh-CN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B9B-44B0-8C7F-46CF30DC933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zh-CN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B9B-44B0-8C7F-46CF30DC933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zh-CN"/>
                      <a:t>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B9B-44B0-8C7F-46CF30DC933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zh-CN"/>
                      <a:t>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B9B-44B0-8C7F-46CF30DC933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zh-CN"/>
                      <a:t>42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6B9B-44B0-8C7F-46CF30DC933D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altLang="zh-CN"/>
                      <a:t>14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B9B-44B0-8C7F-46CF30DC933D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altLang="zh-CN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6B9B-44B0-8C7F-46CF30DC933D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altLang="zh-CN"/>
                      <a:t>136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B9B-44B0-8C7F-46CF30DC933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'数据统计 按轮次'!$E$178:$E$187</c:f>
              <c:strCache>
                <c:ptCount val="10"/>
                <c:pt idx="0">
                  <c:v>G</c:v>
                </c:pt>
                <c:pt idx="1">
                  <c:v>E</c:v>
                </c:pt>
                <c:pt idx="2">
                  <c:v>D</c:v>
                </c:pt>
                <c:pt idx="3">
                  <c:v>C</c:v>
                </c:pt>
                <c:pt idx="4">
                  <c:v>B</c:v>
                </c:pt>
                <c:pt idx="5">
                  <c:v>Pre-B</c:v>
                </c:pt>
                <c:pt idx="6">
                  <c:v>A</c:v>
                </c:pt>
                <c:pt idx="7">
                  <c:v>Pre-A</c:v>
                </c:pt>
                <c:pt idx="8">
                  <c:v>Angel</c:v>
                </c:pt>
                <c:pt idx="9">
                  <c:v>Strategy</c:v>
                </c:pt>
              </c:strCache>
            </c:strRef>
          </c:cat>
          <c:val>
            <c:numRef>
              <c:f>'数据统计 按轮次'!$F$178:$F$187</c:f>
              <c:numCache>
                <c:formatCode>General</c:formatCode>
                <c:ptCount val="10"/>
                <c:pt idx="0">
                  <c:v>-1</c:v>
                </c:pt>
                <c:pt idx="1">
                  <c:v>-3</c:v>
                </c:pt>
                <c:pt idx="2">
                  <c:v>-5</c:v>
                </c:pt>
                <c:pt idx="3">
                  <c:v>-21</c:v>
                </c:pt>
                <c:pt idx="4">
                  <c:v>-34</c:v>
                </c:pt>
                <c:pt idx="5">
                  <c:v>-1</c:v>
                </c:pt>
                <c:pt idx="6">
                  <c:v>-42</c:v>
                </c:pt>
                <c:pt idx="7">
                  <c:v>-14</c:v>
                </c:pt>
                <c:pt idx="8">
                  <c:v>-4</c:v>
                </c:pt>
                <c:pt idx="9">
                  <c:v>-136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B9B-44B0-8C7F-46CF30DC9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67879928"/>
        <c:axId val="1267874352"/>
      </c:barChart>
      <c:catAx>
        <c:axId val="1267879928"/>
        <c:scaling>
          <c:orientation val="minMax"/>
        </c:scaling>
        <c:delete val="1"/>
        <c:axPos val="r"/>
        <c:numFmt formatCode="General" sourceLinked="1"/>
        <c:majorTickMark val="none"/>
        <c:minorTickMark val="none"/>
        <c:tickLblPos val="nextTo"/>
        <c:crossAx val="1267874352"/>
        <c:crosses val="max"/>
        <c:auto val="1"/>
        <c:lblAlgn val="ctr"/>
        <c:lblOffset val="100"/>
        <c:noMultiLvlLbl val="0"/>
      </c:catAx>
      <c:valAx>
        <c:axId val="1267874352"/>
        <c:scaling>
          <c:orientation val="minMax"/>
          <c:max val="0"/>
          <c:min val="-15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67879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zh-CN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200"/>
              <a:t>2019</a:t>
            </a:r>
            <a:r>
              <a:rPr lang="zh-CN" sz="1200"/>
              <a:t>年</a:t>
            </a:r>
            <a:r>
              <a:rPr lang="en-US" altLang="zh-CN" sz="1200"/>
              <a:t>10</a:t>
            </a:r>
            <a:r>
              <a:rPr lang="zh-CN" sz="1200"/>
              <a:t>月</a:t>
            </a:r>
            <a:r>
              <a:rPr lang="en-US" sz="1200"/>
              <a:t>-2020</a:t>
            </a:r>
            <a:r>
              <a:rPr lang="zh-CN" sz="1200"/>
              <a:t>年</a:t>
            </a:r>
            <a:r>
              <a:rPr lang="en-US" altLang="zh-CN" sz="1200"/>
              <a:t>10</a:t>
            </a:r>
            <a:r>
              <a:rPr lang="zh-CN" sz="1200"/>
              <a:t>月</a:t>
            </a:r>
            <a:r>
              <a:rPr lang="en-US" sz="1200"/>
              <a:t>A</a:t>
            </a:r>
            <a:r>
              <a:rPr lang="zh-CN" sz="1200"/>
              <a:t>股</a:t>
            </a:r>
            <a:r>
              <a:rPr lang="en-US" sz="1200"/>
              <a:t>IPO</a:t>
            </a:r>
            <a:r>
              <a:rPr lang="zh-CN" sz="1200"/>
              <a:t>情况及退出基金数量</a:t>
            </a:r>
          </a:p>
        </c:rich>
      </c:tx>
      <c:layout>
        <c:manualLayout>
          <c:xMode val="edge"/>
          <c:yMode val="edge"/>
          <c:x val="0.27764168064736394"/>
          <c:y val="7.71460341015843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1867387467860847E-2"/>
          <c:y val="0.15516358024691357"/>
          <c:w val="0.84265970955218394"/>
          <c:h val="0.61005617283950619"/>
        </c:manualLayout>
      </c:layout>
      <c:areaChart>
        <c:grouping val="standard"/>
        <c:varyColors val="0"/>
        <c:ser>
          <c:idx val="1"/>
          <c:order val="1"/>
          <c:tx>
            <c:strRef>
              <c:f>数据汇总!$H$1</c:f>
              <c:strCache>
                <c:ptCount val="1"/>
                <c:pt idx="0">
                  <c:v>募集资金（亿元）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numRef>
              <c:f>数据汇总!$F$20:$F$32</c:f>
              <c:numCache>
                <c:formatCode>yyyy"年"m"月"</c:formatCode>
                <c:ptCount val="13"/>
                <c:pt idx="0">
                  <c:v>43739</c:v>
                </c:pt>
                <c:pt idx="1">
                  <c:v>43799</c:v>
                </c:pt>
                <c:pt idx="2">
                  <c:v>43830</c:v>
                </c:pt>
                <c:pt idx="3">
                  <c:v>43831</c:v>
                </c:pt>
                <c:pt idx="4">
                  <c:v>43890</c:v>
                </c:pt>
                <c:pt idx="5">
                  <c:v>43921</c:v>
                </c:pt>
                <c:pt idx="6">
                  <c:v>43922</c:v>
                </c:pt>
                <c:pt idx="7">
                  <c:v>43982</c:v>
                </c:pt>
                <c:pt idx="8">
                  <c:v>44012</c:v>
                </c:pt>
                <c:pt idx="9">
                  <c:v>44043</c:v>
                </c:pt>
                <c:pt idx="10">
                  <c:v>44074</c:v>
                </c:pt>
                <c:pt idx="11">
                  <c:v>44104</c:v>
                </c:pt>
                <c:pt idx="12">
                  <c:v>44105</c:v>
                </c:pt>
              </c:numCache>
            </c:numRef>
          </c:cat>
          <c:val>
            <c:numRef>
              <c:f>数据汇总!$H$20:$H$32</c:f>
              <c:numCache>
                <c:formatCode>0_);[Red]\(0\)</c:formatCode>
                <c:ptCount val="13"/>
                <c:pt idx="0">
                  <c:v>223.66</c:v>
                </c:pt>
                <c:pt idx="1">
                  <c:v>402.34</c:v>
                </c:pt>
                <c:pt idx="2">
                  <c:v>505.99902761669995</c:v>
                </c:pt>
                <c:pt idx="3">
                  <c:v>416.62</c:v>
                </c:pt>
                <c:pt idx="4">
                  <c:v>269.99244115710002</c:v>
                </c:pt>
                <c:pt idx="5">
                  <c:v>99.61</c:v>
                </c:pt>
                <c:pt idx="6">
                  <c:v>185.85</c:v>
                </c:pt>
                <c:pt idx="7">
                  <c:v>161.1</c:v>
                </c:pt>
                <c:pt idx="8">
                  <c:v>260.56</c:v>
                </c:pt>
                <c:pt idx="9">
                  <c:v>1098.1300000000001</c:v>
                </c:pt>
                <c:pt idx="10">
                  <c:v>630.58000000000004</c:v>
                </c:pt>
                <c:pt idx="11">
                  <c:v>530.44264752780009</c:v>
                </c:pt>
                <c:pt idx="12">
                  <c:v>394.65238078869993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AA-40AB-86C1-5A144A53C2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323792"/>
        <c:axId val="751325104"/>
      </c:areaChart>
      <c:lineChart>
        <c:grouping val="standard"/>
        <c:varyColors val="0"/>
        <c:ser>
          <c:idx val="0"/>
          <c:order val="0"/>
          <c:tx>
            <c:strRef>
              <c:f>数据汇总!$G$1</c:f>
              <c:strCache>
                <c:ptCount val="1"/>
                <c:pt idx="0">
                  <c:v>IPO数量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7046629780623297E-3"/>
                  <c:y val="-5.0144922166029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AA-40AB-86C1-5A144A53C295}"/>
                </c:ext>
              </c:extLst>
            </c:dLbl>
            <c:dLbl>
              <c:idx val="1"/>
              <c:layout>
                <c:manualLayout>
                  <c:x val="0"/>
                  <c:y val="-3.8573017050792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AA-40AB-86C1-5A144A53C295}"/>
                </c:ext>
              </c:extLst>
            </c:dLbl>
            <c:dLbl>
              <c:idx val="2"/>
              <c:layout>
                <c:manualLayout>
                  <c:x val="0"/>
                  <c:y val="-3.4715715345712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AA-40AB-86C1-5A144A53C295}"/>
                </c:ext>
              </c:extLst>
            </c:dLbl>
            <c:dLbl>
              <c:idx val="3"/>
              <c:layout>
                <c:manualLayout>
                  <c:x val="-3.4093259561246594E-3"/>
                  <c:y val="-5.0144922166029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AA-40AB-86C1-5A144A53C295}"/>
                </c:ext>
              </c:extLst>
            </c:dLbl>
            <c:dLbl>
              <c:idx val="4"/>
              <c:layout>
                <c:manualLayout>
                  <c:x val="-3.4093259561246594E-3"/>
                  <c:y val="-3.4715715345712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AA-40AB-86C1-5A144A53C295}"/>
                </c:ext>
              </c:extLst>
            </c:dLbl>
            <c:dLbl>
              <c:idx val="5"/>
              <c:layout>
                <c:manualLayout>
                  <c:x val="-1.2500717429769274E-16"/>
                  <c:y val="-4.2430318755871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AA-40AB-86C1-5A144A53C295}"/>
                </c:ext>
              </c:extLst>
            </c:dLbl>
            <c:dLbl>
              <c:idx val="6"/>
              <c:layout>
                <c:manualLayout>
                  <c:x val="-5.1139889341869889E-3"/>
                  <c:y val="-3.4715715345712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AA-40AB-86C1-5A144A53C295}"/>
                </c:ext>
              </c:extLst>
            </c:dLbl>
            <c:dLbl>
              <c:idx val="7"/>
              <c:layout>
                <c:manualLayout>
                  <c:x val="-5.1139889341869889E-3"/>
                  <c:y val="-3.4715715345713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AA-40AB-86C1-5A144A53C295}"/>
                </c:ext>
              </c:extLst>
            </c:dLbl>
            <c:dLbl>
              <c:idx val="8"/>
              <c:layout>
                <c:manualLayout>
                  <c:x val="-1.0227977868373978E-2"/>
                  <c:y val="-6.1716827281267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EAA-40AB-86C1-5A144A53C295}"/>
                </c:ext>
              </c:extLst>
            </c:dLbl>
            <c:dLbl>
              <c:idx val="9"/>
              <c:layout>
                <c:manualLayout>
                  <c:x val="-2.72746076489974E-2"/>
                  <c:y val="-4.6287620460950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EAA-40AB-86C1-5A144A53C2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数据汇总!$F$20:$F$32</c:f>
              <c:numCache>
                <c:formatCode>yyyy"年"m"月"</c:formatCode>
                <c:ptCount val="13"/>
                <c:pt idx="0">
                  <c:v>43739</c:v>
                </c:pt>
                <c:pt idx="1">
                  <c:v>43799</c:v>
                </c:pt>
                <c:pt idx="2">
                  <c:v>43830</c:v>
                </c:pt>
                <c:pt idx="3">
                  <c:v>43831</c:v>
                </c:pt>
                <c:pt idx="4">
                  <c:v>43890</c:v>
                </c:pt>
                <c:pt idx="5">
                  <c:v>43921</c:v>
                </c:pt>
                <c:pt idx="6">
                  <c:v>43922</c:v>
                </c:pt>
                <c:pt idx="7">
                  <c:v>43982</c:v>
                </c:pt>
                <c:pt idx="8">
                  <c:v>44012</c:v>
                </c:pt>
                <c:pt idx="9">
                  <c:v>44043</c:v>
                </c:pt>
                <c:pt idx="10">
                  <c:v>44074</c:v>
                </c:pt>
                <c:pt idx="11">
                  <c:v>44104</c:v>
                </c:pt>
                <c:pt idx="12">
                  <c:v>44105</c:v>
                </c:pt>
              </c:numCache>
            </c:numRef>
          </c:cat>
          <c:val>
            <c:numRef>
              <c:f>数据汇总!$G$20:$G$32</c:f>
              <c:numCache>
                <c:formatCode>General</c:formatCode>
                <c:ptCount val="13"/>
                <c:pt idx="0">
                  <c:v>16</c:v>
                </c:pt>
                <c:pt idx="1">
                  <c:v>31</c:v>
                </c:pt>
                <c:pt idx="2">
                  <c:v>27</c:v>
                </c:pt>
                <c:pt idx="3">
                  <c:v>16</c:v>
                </c:pt>
                <c:pt idx="4">
                  <c:v>22</c:v>
                </c:pt>
                <c:pt idx="5">
                  <c:v>13</c:v>
                </c:pt>
                <c:pt idx="6">
                  <c:v>24</c:v>
                </c:pt>
                <c:pt idx="7">
                  <c:v>18</c:v>
                </c:pt>
                <c:pt idx="8">
                  <c:v>26</c:v>
                </c:pt>
                <c:pt idx="9">
                  <c:v>82</c:v>
                </c:pt>
                <c:pt idx="10">
                  <c:v>59</c:v>
                </c:pt>
                <c:pt idx="11">
                  <c:v>67</c:v>
                </c:pt>
                <c:pt idx="12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EAA-40AB-86C1-5A144A53C295}"/>
            </c:ext>
          </c:extLst>
        </c:ser>
        <c:ser>
          <c:idx val="2"/>
          <c:order val="2"/>
          <c:tx>
            <c:strRef>
              <c:f>数据汇总!$I$1</c:f>
              <c:strCache>
                <c:ptCount val="1"/>
                <c:pt idx="0">
                  <c:v>退出基金数量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528707397015876E-2"/>
                  <c:y val="-4.05833698055889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EAA-40AB-86C1-5A144A53C295}"/>
                </c:ext>
              </c:extLst>
            </c:dLbl>
            <c:dLbl>
              <c:idx val="1"/>
              <c:layout>
                <c:manualLayout>
                  <c:x val="-1.5665450092098156E-3"/>
                  <c:y val="-1.89499817309687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EAA-40AB-86C1-5A144A53C295}"/>
                </c:ext>
              </c:extLst>
            </c:dLbl>
            <c:dLbl>
              <c:idx val="2"/>
              <c:layout>
                <c:manualLayout>
                  <c:x val="-1.0225830261472483E-2"/>
                  <c:y val="-5.25300710077610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EAA-40AB-86C1-5A144A53C295}"/>
                </c:ext>
              </c:extLst>
            </c:dLbl>
            <c:dLbl>
              <c:idx val="3"/>
              <c:layout>
                <c:manualLayout>
                  <c:x val="-1.6092389210729204E-2"/>
                  <c:y val="-5.0501234567901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EAA-40AB-86C1-5A144A53C295}"/>
                </c:ext>
              </c:extLst>
            </c:dLbl>
            <c:dLbl>
              <c:idx val="4"/>
              <c:layout>
                <c:manualLayout>
                  <c:x val="-2.1166450248715243E-2"/>
                  <c:y val="-4.21243827160494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EAA-40AB-86C1-5A144A53C295}"/>
                </c:ext>
              </c:extLst>
            </c:dLbl>
            <c:dLbl>
              <c:idx val="5"/>
              <c:layout>
                <c:manualLayout>
                  <c:x val="-3.0729838702641409E-2"/>
                  <c:y val="-3.82872122551638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EAA-40AB-86C1-5A144A53C295}"/>
                </c:ext>
              </c:extLst>
            </c:dLbl>
            <c:dLbl>
              <c:idx val="6"/>
              <c:layout>
                <c:manualLayout>
                  <c:x val="-2.5652090634917288E-2"/>
                  <c:y val="-4.2427585234978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EAA-40AB-86C1-5A144A53C295}"/>
                </c:ext>
              </c:extLst>
            </c:dLbl>
            <c:dLbl>
              <c:idx val="7"/>
              <c:layout>
                <c:manualLayout>
                  <c:x val="-2.3551462634391535E-2"/>
                  <c:y val="-6.1743251316569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EAA-40AB-86C1-5A144A53C295}"/>
                </c:ext>
              </c:extLst>
            </c:dLbl>
            <c:dLbl>
              <c:idx val="8"/>
              <c:layout>
                <c:manualLayout>
                  <c:x val="-2.1106751603386511E-2"/>
                  <c:y val="-5.0142259403860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EAA-40AB-86C1-5A144A53C295}"/>
                </c:ext>
              </c:extLst>
            </c:dLbl>
            <c:dLbl>
              <c:idx val="9"/>
              <c:layout>
                <c:manualLayout>
                  <c:x val="-2.4581240143658919E-2"/>
                  <c:y val="8.59406819891649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EAA-40AB-86C1-5A144A53C2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数据汇总!$F$20:$F$32</c:f>
              <c:numCache>
                <c:formatCode>yyyy"年"m"月"</c:formatCode>
                <c:ptCount val="13"/>
                <c:pt idx="0">
                  <c:v>43739</c:v>
                </c:pt>
                <c:pt idx="1">
                  <c:v>43799</c:v>
                </c:pt>
                <c:pt idx="2">
                  <c:v>43830</c:v>
                </c:pt>
                <c:pt idx="3">
                  <c:v>43831</c:v>
                </c:pt>
                <c:pt idx="4">
                  <c:v>43890</c:v>
                </c:pt>
                <c:pt idx="5">
                  <c:v>43921</c:v>
                </c:pt>
                <c:pt idx="6">
                  <c:v>43922</c:v>
                </c:pt>
                <c:pt idx="7">
                  <c:v>43982</c:v>
                </c:pt>
                <c:pt idx="8">
                  <c:v>44012</c:v>
                </c:pt>
                <c:pt idx="9">
                  <c:v>44043</c:v>
                </c:pt>
                <c:pt idx="10">
                  <c:v>44074</c:v>
                </c:pt>
                <c:pt idx="11">
                  <c:v>44104</c:v>
                </c:pt>
                <c:pt idx="12">
                  <c:v>44105</c:v>
                </c:pt>
              </c:numCache>
            </c:numRef>
          </c:cat>
          <c:val>
            <c:numRef>
              <c:f>数据汇总!$I$20:$I$32</c:f>
              <c:numCache>
                <c:formatCode>General</c:formatCode>
                <c:ptCount val="13"/>
                <c:pt idx="0">
                  <c:v>59</c:v>
                </c:pt>
                <c:pt idx="1">
                  <c:v>135</c:v>
                </c:pt>
                <c:pt idx="2">
                  <c:v>55</c:v>
                </c:pt>
                <c:pt idx="3">
                  <c:v>69</c:v>
                </c:pt>
                <c:pt idx="4">
                  <c:v>72</c:v>
                </c:pt>
                <c:pt idx="5">
                  <c:v>48</c:v>
                </c:pt>
                <c:pt idx="6">
                  <c:v>90</c:v>
                </c:pt>
                <c:pt idx="7">
                  <c:v>66</c:v>
                </c:pt>
                <c:pt idx="8">
                  <c:v>109</c:v>
                </c:pt>
                <c:pt idx="9">
                  <c:v>273</c:v>
                </c:pt>
                <c:pt idx="10">
                  <c:v>209</c:v>
                </c:pt>
                <c:pt idx="11">
                  <c:v>206</c:v>
                </c:pt>
                <c:pt idx="12">
                  <c:v>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DEAA-40AB-86C1-5A144A53C2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09336"/>
        <c:axId val="754306056"/>
      </c:lineChart>
      <c:catAx>
        <c:axId val="751323792"/>
        <c:scaling>
          <c:orientation val="minMax"/>
        </c:scaling>
        <c:delete val="0"/>
        <c:axPos val="b"/>
        <c:numFmt formatCode="yyyy&quot;年&quot;m&quot;月&quot;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5104"/>
        <c:crosses val="autoZero"/>
        <c:auto val="0"/>
        <c:lblAlgn val="ctr"/>
        <c:lblOffset val="100"/>
        <c:noMultiLvlLbl val="1"/>
      </c:catAx>
      <c:valAx>
        <c:axId val="751325104"/>
        <c:scaling>
          <c:orientation val="minMax"/>
          <c:max val="1100"/>
          <c:min val="0"/>
        </c:scaling>
        <c:delete val="0"/>
        <c:axPos val="l"/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1323792"/>
        <c:crosses val="autoZero"/>
        <c:crossBetween val="between"/>
      </c:valAx>
      <c:valAx>
        <c:axId val="754306056"/>
        <c:scaling>
          <c:orientation val="minMax"/>
          <c:max val="28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54309336"/>
        <c:crosses val="max"/>
        <c:crossBetween val="between"/>
      </c:valAx>
      <c:dateAx>
        <c:axId val="754309336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754306056"/>
        <c:crosses val="autoZero"/>
        <c:auto val="1"/>
        <c:lblOffset val="100"/>
        <c:baseTimeUnit val="days"/>
        <c:majorUnit val="1"/>
        <c:minorUnit val="1"/>
      </c:date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7895364028094457"/>
          <c:y val="8.5667026175284905E-2"/>
          <c:w val="0.63895377019931487"/>
          <c:h val="0.1268100233532465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2019</a:t>
            </a:r>
            <a:r>
              <a:rPr lang="zh-CN"/>
              <a:t>年</a:t>
            </a:r>
            <a:r>
              <a:rPr lang="en-US" altLang="zh-CN"/>
              <a:t>10</a:t>
            </a:r>
            <a:r>
              <a:rPr lang="zh-CN"/>
              <a:t>月</a:t>
            </a:r>
            <a:r>
              <a:rPr lang="en-US"/>
              <a:t>-2020</a:t>
            </a:r>
            <a:r>
              <a:rPr lang="zh-CN"/>
              <a:t>年</a:t>
            </a:r>
            <a:r>
              <a:rPr lang="en-US" altLang="zh-CN"/>
              <a:t>10</a:t>
            </a:r>
            <a:r>
              <a:rPr lang="zh-CN"/>
              <a:t>月其他退出事件统计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6166687424177429E-2"/>
          <c:y val="0.19125632147843469"/>
          <c:w val="0.91805709699292859"/>
          <c:h val="0.63006660245282264"/>
        </c:manualLayout>
      </c:layout>
      <c:lineChart>
        <c:grouping val="standard"/>
        <c:varyColors val="0"/>
        <c:ser>
          <c:idx val="0"/>
          <c:order val="0"/>
          <c:tx>
            <c:strRef>
              <c:f>数据汇总!$H$1</c:f>
              <c:strCache>
                <c:ptCount val="1"/>
                <c:pt idx="0">
                  <c:v>M&amp;A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10-42BF-901B-394991AB04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数据汇总!$F$20:$F$32</c:f>
              <c:numCache>
                <c:formatCode>yyyy/mm</c:formatCode>
                <c:ptCount val="13"/>
                <c:pt idx="0">
                  <c:v>43739</c:v>
                </c:pt>
                <c:pt idx="1">
                  <c:v>43770</c:v>
                </c:pt>
                <c:pt idx="2">
                  <c:v>43830</c:v>
                </c:pt>
                <c:pt idx="3">
                  <c:v>43861</c:v>
                </c:pt>
                <c:pt idx="4">
                  <c:v>43890</c:v>
                </c:pt>
                <c:pt idx="5">
                  <c:v>43921</c:v>
                </c:pt>
                <c:pt idx="6">
                  <c:v>43951</c:v>
                </c:pt>
                <c:pt idx="7">
                  <c:v>43982</c:v>
                </c:pt>
                <c:pt idx="8">
                  <c:v>44012</c:v>
                </c:pt>
                <c:pt idx="9">
                  <c:v>44043</c:v>
                </c:pt>
                <c:pt idx="10">
                  <c:v>44074</c:v>
                </c:pt>
                <c:pt idx="11">
                  <c:v>44104</c:v>
                </c:pt>
                <c:pt idx="12">
                  <c:v>44135</c:v>
                </c:pt>
              </c:numCache>
            </c:numRef>
          </c:cat>
          <c:val>
            <c:numRef>
              <c:f>数据汇总!$H$20:$H$32</c:f>
              <c:numCache>
                <c:formatCode>General</c:formatCode>
                <c:ptCount val="13"/>
                <c:pt idx="0">
                  <c:v>17</c:v>
                </c:pt>
                <c:pt idx="1">
                  <c:v>16</c:v>
                </c:pt>
                <c:pt idx="2">
                  <c:v>15</c:v>
                </c:pt>
                <c:pt idx="3">
                  <c:v>19</c:v>
                </c:pt>
                <c:pt idx="4">
                  <c:v>4</c:v>
                </c:pt>
                <c:pt idx="5">
                  <c:v>36</c:v>
                </c:pt>
                <c:pt idx="6">
                  <c:v>29</c:v>
                </c:pt>
                <c:pt idx="7">
                  <c:v>12</c:v>
                </c:pt>
                <c:pt idx="8">
                  <c:v>24</c:v>
                </c:pt>
                <c:pt idx="9">
                  <c:v>35</c:v>
                </c:pt>
                <c:pt idx="10">
                  <c:v>61</c:v>
                </c:pt>
                <c:pt idx="11">
                  <c:v>38</c:v>
                </c:pt>
                <c:pt idx="12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10-42BF-901B-394991AB045C}"/>
            </c:ext>
          </c:extLst>
        </c:ser>
        <c:ser>
          <c:idx val="1"/>
          <c:order val="1"/>
          <c:tx>
            <c:strRef>
              <c:f>数据汇总!$I$1</c:f>
              <c:strCache>
                <c:ptCount val="1"/>
                <c:pt idx="0">
                  <c:v>股权转让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10-42BF-901B-394991AB04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数据汇总!$F$20:$F$32</c:f>
              <c:numCache>
                <c:formatCode>yyyy/mm</c:formatCode>
                <c:ptCount val="13"/>
                <c:pt idx="0">
                  <c:v>43739</c:v>
                </c:pt>
                <c:pt idx="1">
                  <c:v>43770</c:v>
                </c:pt>
                <c:pt idx="2">
                  <c:v>43830</c:v>
                </c:pt>
                <c:pt idx="3">
                  <c:v>43861</c:v>
                </c:pt>
                <c:pt idx="4">
                  <c:v>43890</c:v>
                </c:pt>
                <c:pt idx="5">
                  <c:v>43921</c:v>
                </c:pt>
                <c:pt idx="6">
                  <c:v>43951</c:v>
                </c:pt>
                <c:pt idx="7">
                  <c:v>43982</c:v>
                </c:pt>
                <c:pt idx="8">
                  <c:v>44012</c:v>
                </c:pt>
                <c:pt idx="9">
                  <c:v>44043</c:v>
                </c:pt>
                <c:pt idx="10">
                  <c:v>44074</c:v>
                </c:pt>
                <c:pt idx="11">
                  <c:v>44104</c:v>
                </c:pt>
                <c:pt idx="12">
                  <c:v>44135</c:v>
                </c:pt>
              </c:numCache>
            </c:numRef>
          </c:cat>
          <c:val>
            <c:numRef>
              <c:f>数据汇总!$I$20:$I$32</c:f>
              <c:numCache>
                <c:formatCode>General</c:formatCode>
                <c:ptCount val="13"/>
                <c:pt idx="0">
                  <c:v>13</c:v>
                </c:pt>
                <c:pt idx="1">
                  <c:v>12</c:v>
                </c:pt>
                <c:pt idx="2">
                  <c:v>19</c:v>
                </c:pt>
                <c:pt idx="3">
                  <c:v>32</c:v>
                </c:pt>
                <c:pt idx="4">
                  <c:v>11</c:v>
                </c:pt>
                <c:pt idx="5">
                  <c:v>18</c:v>
                </c:pt>
                <c:pt idx="6">
                  <c:v>23</c:v>
                </c:pt>
                <c:pt idx="7">
                  <c:v>21</c:v>
                </c:pt>
                <c:pt idx="8">
                  <c:v>30</c:v>
                </c:pt>
                <c:pt idx="9">
                  <c:v>43</c:v>
                </c:pt>
                <c:pt idx="10">
                  <c:v>7</c:v>
                </c:pt>
                <c:pt idx="11">
                  <c:v>0</c:v>
                </c:pt>
                <c:pt idx="1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810-42BF-901B-394991AB0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84899040"/>
        <c:axId val="884898384"/>
      </c:lineChart>
      <c:catAx>
        <c:axId val="884899040"/>
        <c:scaling>
          <c:orientation val="minMax"/>
        </c:scaling>
        <c:delete val="0"/>
        <c:axPos val="b"/>
        <c:numFmt formatCode="yyyy/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84898384"/>
        <c:crosses val="autoZero"/>
        <c:auto val="0"/>
        <c:lblAlgn val="ctr"/>
        <c:lblOffset val="100"/>
        <c:noMultiLvlLbl val="1"/>
      </c:catAx>
      <c:valAx>
        <c:axId val="884898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884899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1473999999999995"/>
          <c:y val="0.13464783950617285"/>
          <c:w val="0.33116740740740741"/>
          <c:h val="8.1667088820482819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 b="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/>
              <a:t>2019.10-2020.10</a:t>
            </a:r>
            <a:r>
              <a:rPr lang="zh-CN"/>
              <a:t>新三板新挂牌及摘牌情况</a:t>
            </a:r>
          </a:p>
        </c:rich>
      </c:tx>
      <c:layout>
        <c:manualLayout>
          <c:xMode val="edge"/>
          <c:yMode val="edge"/>
          <c:x val="0.3350935658746077"/>
          <c:y val="2.67163906234824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6900481189851275E-2"/>
          <c:y val="0.12195630475767993"/>
          <c:w val="0.88254396325459317"/>
          <c:h val="0.69295380501045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'2017年9月摘牌公司情况一览'!$J$1</c:f>
              <c:strCache>
                <c:ptCount val="1"/>
                <c:pt idx="0">
                  <c:v>挂牌家数</c:v>
                </c:pt>
              </c:strCache>
            </c:strRef>
          </c:tx>
          <c:spPr>
            <a:solidFill>
              <a:srgbClr val="0070C0">
                <a:alpha val="70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44135</c:v>
                </c:pt>
                <c:pt idx="1">
                  <c:v>44104</c:v>
                </c:pt>
                <c:pt idx="2">
                  <c:v>44044</c:v>
                </c:pt>
                <c:pt idx="3">
                  <c:v>44043</c:v>
                </c:pt>
                <c:pt idx="4">
                  <c:v>43983</c:v>
                </c:pt>
                <c:pt idx="5">
                  <c:v>43982</c:v>
                </c:pt>
                <c:pt idx="6">
                  <c:v>43951</c:v>
                </c:pt>
                <c:pt idx="7">
                  <c:v>43921</c:v>
                </c:pt>
                <c:pt idx="8">
                  <c:v>43890</c:v>
                </c:pt>
                <c:pt idx="9">
                  <c:v>43861</c:v>
                </c:pt>
                <c:pt idx="10">
                  <c:v>43830</c:v>
                </c:pt>
                <c:pt idx="11">
                  <c:v>43799</c:v>
                </c:pt>
                <c:pt idx="12">
                  <c:v>43739</c:v>
                </c:pt>
              </c:numCache>
            </c:numRef>
          </c:cat>
          <c:val>
            <c:numRef>
              <c:f>'2017年9月摘牌公司情况一览'!$J$2:$J$14</c:f>
              <c:numCache>
                <c:formatCode>General</c:formatCode>
                <c:ptCount val="13"/>
                <c:pt idx="0">
                  <c:v>9</c:v>
                </c:pt>
                <c:pt idx="1">
                  <c:v>11</c:v>
                </c:pt>
                <c:pt idx="2">
                  <c:v>10</c:v>
                </c:pt>
                <c:pt idx="3">
                  <c:v>13</c:v>
                </c:pt>
                <c:pt idx="4">
                  <c:v>7</c:v>
                </c:pt>
                <c:pt idx="5">
                  <c:v>10</c:v>
                </c:pt>
                <c:pt idx="6">
                  <c:v>13</c:v>
                </c:pt>
                <c:pt idx="7">
                  <c:v>12</c:v>
                </c:pt>
                <c:pt idx="8">
                  <c:v>13</c:v>
                </c:pt>
                <c:pt idx="9">
                  <c:v>9</c:v>
                </c:pt>
                <c:pt idx="10">
                  <c:v>16</c:v>
                </c:pt>
                <c:pt idx="11">
                  <c:v>13</c:v>
                </c:pt>
                <c:pt idx="1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BE-4DEE-8362-18955A4187F9}"/>
            </c:ext>
          </c:extLst>
        </c:ser>
        <c:ser>
          <c:idx val="1"/>
          <c:order val="1"/>
          <c:tx>
            <c:strRef>
              <c:f>'2017年9月摘牌公司情况一览'!$K$1</c:f>
              <c:strCache>
                <c:ptCount val="1"/>
                <c:pt idx="0">
                  <c:v>摘牌家数</c:v>
                </c:pt>
              </c:strCache>
            </c:strRef>
          </c:tx>
          <c:spPr>
            <a:solidFill>
              <a:srgbClr val="FF0000">
                <a:alpha val="70000"/>
              </a:srgbClr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44135</c:v>
                </c:pt>
                <c:pt idx="1">
                  <c:v>44104</c:v>
                </c:pt>
                <c:pt idx="2">
                  <c:v>44044</c:v>
                </c:pt>
                <c:pt idx="3">
                  <c:v>44043</c:v>
                </c:pt>
                <c:pt idx="4">
                  <c:v>43983</c:v>
                </c:pt>
                <c:pt idx="5">
                  <c:v>43982</c:v>
                </c:pt>
                <c:pt idx="6">
                  <c:v>43951</c:v>
                </c:pt>
                <c:pt idx="7">
                  <c:v>43921</c:v>
                </c:pt>
                <c:pt idx="8">
                  <c:v>43890</c:v>
                </c:pt>
                <c:pt idx="9">
                  <c:v>43861</c:v>
                </c:pt>
                <c:pt idx="10">
                  <c:v>43830</c:v>
                </c:pt>
                <c:pt idx="11">
                  <c:v>43799</c:v>
                </c:pt>
                <c:pt idx="12">
                  <c:v>43739</c:v>
                </c:pt>
              </c:numCache>
            </c:numRef>
          </c:cat>
          <c:val>
            <c:numRef>
              <c:f>'2017年9月摘牌公司情况一览'!$K$2:$K$14</c:f>
              <c:numCache>
                <c:formatCode>General</c:formatCode>
                <c:ptCount val="13"/>
                <c:pt idx="0">
                  <c:v>-125</c:v>
                </c:pt>
                <c:pt idx="1">
                  <c:v>-35</c:v>
                </c:pt>
                <c:pt idx="2">
                  <c:v>-98</c:v>
                </c:pt>
                <c:pt idx="3">
                  <c:v>-51</c:v>
                </c:pt>
                <c:pt idx="4">
                  <c:v>-51</c:v>
                </c:pt>
                <c:pt idx="5">
                  <c:v>-45</c:v>
                </c:pt>
                <c:pt idx="6">
                  <c:v>-142</c:v>
                </c:pt>
                <c:pt idx="7">
                  <c:v>-80</c:v>
                </c:pt>
                <c:pt idx="8">
                  <c:v>-60</c:v>
                </c:pt>
                <c:pt idx="9">
                  <c:v>-92</c:v>
                </c:pt>
                <c:pt idx="10">
                  <c:v>-170</c:v>
                </c:pt>
                <c:pt idx="11">
                  <c:v>-81</c:v>
                </c:pt>
                <c:pt idx="12">
                  <c:v>-100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BE-4DEE-8362-18955A418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77029968"/>
        <c:axId val="1277032920"/>
      </c:barChart>
      <c:dateAx>
        <c:axId val="1277029968"/>
        <c:scaling>
          <c:orientation val="minMax"/>
        </c:scaling>
        <c:delete val="0"/>
        <c:axPos val="b"/>
        <c:numFmt formatCode="yyyy/m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32920"/>
        <c:crossesAt val="0"/>
        <c:auto val="1"/>
        <c:lblOffset val="100"/>
        <c:baseTimeUnit val="months"/>
      </c:dateAx>
      <c:valAx>
        <c:axId val="1277032920"/>
        <c:scaling>
          <c:orientation val="minMax"/>
          <c:max val="100"/>
          <c:min val="-2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27702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822462962962965"/>
          <c:y val="0.11596604938271603"/>
          <c:w val="0.26355055555555557"/>
          <c:h val="6.96194444444444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46C0A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rgbClr val="E46C0A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万得!$N$2:$N$11</c:f>
              <c:strCache>
                <c:ptCount val="10"/>
                <c:pt idx="0">
                  <c:v>道通科技</c:v>
                </c:pt>
                <c:pt idx="1">
                  <c:v>奕瑞科技</c:v>
                </c:pt>
                <c:pt idx="2">
                  <c:v>容百科技</c:v>
                </c:pt>
                <c:pt idx="3">
                  <c:v>国盾量子</c:v>
                </c:pt>
                <c:pt idx="4">
                  <c:v>科前生物</c:v>
                </c:pt>
                <c:pt idx="5">
                  <c:v>传音控股</c:v>
                </c:pt>
                <c:pt idx="6">
                  <c:v>键凯科技</c:v>
                </c:pt>
                <c:pt idx="7">
                  <c:v>中信博</c:v>
                </c:pt>
                <c:pt idx="8">
                  <c:v>石头科技</c:v>
                </c:pt>
                <c:pt idx="9">
                  <c:v>先惠技术</c:v>
                </c:pt>
              </c:strCache>
            </c:strRef>
          </c:cat>
          <c:val>
            <c:numRef>
              <c:f>万得!$Q$2:$Q$11</c:f>
              <c:numCache>
                <c:formatCode>0.00%</c:formatCode>
                <c:ptCount val="10"/>
                <c:pt idx="0">
                  <c:v>0.18396296849335525</c:v>
                </c:pt>
                <c:pt idx="1">
                  <c:v>0.18803838675327644</c:v>
                </c:pt>
                <c:pt idx="2">
                  <c:v>0.20477466981003256</c:v>
                </c:pt>
                <c:pt idx="3">
                  <c:v>0.22695652173913028</c:v>
                </c:pt>
                <c:pt idx="4">
                  <c:v>0.24579439252336455</c:v>
                </c:pt>
                <c:pt idx="5">
                  <c:v>0.26058665564965922</c:v>
                </c:pt>
                <c:pt idx="6">
                  <c:v>0.26079314511699425</c:v>
                </c:pt>
                <c:pt idx="7">
                  <c:v>0.32147492076470652</c:v>
                </c:pt>
                <c:pt idx="8">
                  <c:v>0.35465465465465473</c:v>
                </c:pt>
                <c:pt idx="9">
                  <c:v>0.40113362222737803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77-4289-9485-B6A61A4A2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85828256"/>
        <c:axId val="571116304"/>
      </c:barChart>
      <c:catAx>
        <c:axId val="685828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E46C0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571116304"/>
        <c:crosses val="autoZero"/>
        <c:auto val="1"/>
        <c:lblAlgn val="ctr"/>
        <c:lblOffset val="100"/>
        <c:noMultiLvlLbl val="0"/>
      </c:catAx>
      <c:valAx>
        <c:axId val="571116304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68582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万得!$H$2:$H$11</c:f>
              <c:strCache>
                <c:ptCount val="10"/>
                <c:pt idx="0">
                  <c:v>普元信息</c:v>
                </c:pt>
                <c:pt idx="1">
                  <c:v>优刻得-W</c:v>
                </c:pt>
                <c:pt idx="2">
                  <c:v>澜起科技</c:v>
                </c:pt>
                <c:pt idx="3">
                  <c:v>安恒信息</c:v>
                </c:pt>
                <c:pt idx="4">
                  <c:v>华润微</c:v>
                </c:pt>
                <c:pt idx="5">
                  <c:v>热景生物</c:v>
                </c:pt>
                <c:pt idx="6">
                  <c:v>佳华科技</c:v>
                </c:pt>
                <c:pt idx="7">
                  <c:v>复洁环保</c:v>
                </c:pt>
                <c:pt idx="8">
                  <c:v>有方科技</c:v>
                </c:pt>
                <c:pt idx="9">
                  <c:v>宝兰德</c:v>
                </c:pt>
              </c:strCache>
            </c:strRef>
          </c:cat>
          <c:val>
            <c:numRef>
              <c:f>万得!$K$2:$K$11</c:f>
              <c:numCache>
                <c:formatCode>0.00%</c:formatCode>
                <c:ptCount val="10"/>
                <c:pt idx="0">
                  <c:v>-0.12745098039215697</c:v>
                </c:pt>
                <c:pt idx="1">
                  <c:v>-0.13723597603470372</c:v>
                </c:pt>
                <c:pt idx="2">
                  <c:v>-0.14166040761815935</c:v>
                </c:pt>
                <c:pt idx="3">
                  <c:v>-0.14332182057371212</c:v>
                </c:pt>
                <c:pt idx="4">
                  <c:v>-0.14440878090441489</c:v>
                </c:pt>
                <c:pt idx="5">
                  <c:v>-0.15065629257285551</c:v>
                </c:pt>
                <c:pt idx="6">
                  <c:v>-0.1507521589546662</c:v>
                </c:pt>
                <c:pt idx="7">
                  <c:v>-0.15318095486845507</c:v>
                </c:pt>
                <c:pt idx="8">
                  <c:v>-0.1544200278917367</c:v>
                </c:pt>
                <c:pt idx="9">
                  <c:v>-0.19287005092820753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BF-4680-9522-DAB2C27C4A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89713056"/>
        <c:axId val="570284080"/>
      </c:barChart>
      <c:catAx>
        <c:axId val="489713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570284080"/>
        <c:crosses val="autoZero"/>
        <c:auto val="1"/>
        <c:lblAlgn val="ctr"/>
        <c:lblOffset val="100"/>
        <c:noMultiLvlLbl val="0"/>
      </c:catAx>
      <c:valAx>
        <c:axId val="570284080"/>
        <c:scaling>
          <c:orientation val="minMax"/>
          <c:max val="0"/>
          <c:min val="-0.23"/>
        </c:scaling>
        <c:delete val="1"/>
        <c:axPos val="b"/>
        <c:numFmt formatCode="0.00%" sourceLinked="1"/>
        <c:majorTickMark val="none"/>
        <c:minorTickMark val="none"/>
        <c:tickLblPos val="nextTo"/>
        <c:crossAx val="489713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</a:t>
            </a:r>
            <a:r>
              <a:rPr lang="en-US" altLang="zh-CN" dirty="0"/>
              <a:t>171</a:t>
            </a:r>
            <a:r>
              <a:rPr lang="zh-CN" altLang="en-US" dirty="0"/>
              <a:t>起，总金额</a:t>
            </a:r>
            <a:r>
              <a:rPr lang="en-US" altLang="zh-CN" dirty="0"/>
              <a:t>687.95</a:t>
            </a:r>
            <a:r>
              <a:rPr lang="zh-CN" altLang="en-US" dirty="0"/>
              <a:t>亿元。</a:t>
            </a:r>
            <a:endParaRPr lang="en-US" altLang="zh-CN" dirty="0"/>
          </a:p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120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28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1.</a:t>
            </a:r>
            <a:r>
              <a:rPr lang="zh-CN" altLang="en-US" b="0" i="0" dirty="0">
                <a:solidFill>
                  <a:srgbClr val="33353C"/>
                </a:solidFill>
                <a:effectLst/>
                <a:latin typeface="Biaodian Pro Sans GB"/>
              </a:rPr>
              <a:t>对兖矿集团下属煤化工板块业务的整合</a:t>
            </a:r>
            <a:r>
              <a:rPr lang="zh-CN" altLang="en-US" dirty="0"/>
              <a:t>，</a:t>
            </a:r>
            <a:r>
              <a:rPr lang="zh-CN" altLang="en-US" b="0" i="0" dirty="0">
                <a:solidFill>
                  <a:srgbClr val="33353C"/>
                </a:solidFill>
                <a:effectLst/>
                <a:latin typeface="Biaodian Pro Sans GB"/>
              </a:rPr>
              <a:t>延伸产业链</a:t>
            </a:r>
            <a:r>
              <a:rPr lang="zh-CN" altLang="en-US" dirty="0"/>
              <a:t>，</a:t>
            </a:r>
            <a:r>
              <a:rPr lang="zh-CN" altLang="en-US" b="0" i="0" dirty="0">
                <a:solidFill>
                  <a:srgbClr val="33353C"/>
                </a:solidFill>
                <a:effectLst/>
                <a:latin typeface="Biaodian Pro Sans GB"/>
              </a:rPr>
              <a:t>优化公司主营业务</a:t>
            </a:r>
            <a:r>
              <a:rPr lang="zh-CN" altLang="en-US" dirty="0"/>
              <a:t>，</a:t>
            </a:r>
            <a:r>
              <a:rPr lang="zh-CN" altLang="en-US" b="0" i="0" dirty="0">
                <a:solidFill>
                  <a:srgbClr val="33353C"/>
                </a:solidFill>
                <a:effectLst/>
                <a:latin typeface="Biaodian Pro Sans GB"/>
              </a:rPr>
              <a:t>增强公司盈利能力及抗风险能力</a:t>
            </a:r>
            <a:r>
              <a:rPr lang="zh-CN" altLang="en-US" dirty="0"/>
              <a:t>，</a:t>
            </a:r>
            <a:r>
              <a:rPr lang="zh-CN" altLang="en-US" b="0" i="0" dirty="0">
                <a:solidFill>
                  <a:srgbClr val="33353C"/>
                </a:solidFill>
                <a:effectLst/>
                <a:latin typeface="Biaodian Pro Sans GB"/>
              </a:rPr>
              <a:t>提升公司价值和股东回报</a:t>
            </a:r>
            <a:r>
              <a:rPr lang="zh-CN" altLang="en-US" dirty="0"/>
              <a:t>。</a:t>
            </a:r>
            <a:br>
              <a:rPr lang="zh-CN" altLang="en-US" dirty="0"/>
            </a:b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2.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是响应国家发展高端石化产品政策的号召，推进炼油和化工一体化发展战略的重要举措。</a:t>
            </a:r>
            <a:endParaRPr lang="en-US" altLang="zh-CN" b="0" i="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内部整合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4.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关联交易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5.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亨通光电整合旗下海洋网络资产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8397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先惠技术业绩扭亏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</a:t>
            </a:r>
            <a:r>
              <a:rPr lang="en-US" altLang="zh-CN" dirty="0"/>
              <a:t>30</a:t>
            </a:r>
            <a:r>
              <a:rPr lang="zh-CN" altLang="en-US" dirty="0"/>
              <a:t>起，</a:t>
            </a:r>
            <a:r>
              <a:rPr lang="en-US" altLang="zh-CN" dirty="0"/>
              <a:t>105.39</a:t>
            </a:r>
            <a:r>
              <a:rPr lang="zh-CN" altLang="en-US" dirty="0"/>
              <a:t>亿元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</a:t>
            </a:r>
            <a:r>
              <a:rPr lang="en-US" altLang="zh-CN" dirty="0"/>
              <a:t>30</a:t>
            </a:r>
            <a:r>
              <a:rPr lang="zh-CN" altLang="en-US" dirty="0"/>
              <a:t>起，募资总额</a:t>
            </a:r>
            <a:r>
              <a:rPr lang="en-US" altLang="zh-CN" dirty="0"/>
              <a:t>105.39</a:t>
            </a:r>
            <a:r>
              <a:rPr lang="zh-CN" altLang="en-US" dirty="0"/>
              <a:t>元。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</a:t>
            </a:r>
            <a:r>
              <a:rPr lang="en-US" altLang="zh-CN" dirty="0"/>
              <a:t>350 719.63</a:t>
            </a:r>
            <a:r>
              <a:rPr lang="zh-CN" altLang="en-US" dirty="0"/>
              <a:t>亿元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投资数量还是三大内容，投资规模比较分散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月科创板</a:t>
            </a:r>
            <a:r>
              <a:rPr lang="en-US" altLang="zh-CN" dirty="0"/>
              <a:t>18</a:t>
            </a:r>
            <a:r>
              <a:rPr lang="zh-CN" altLang="en-US" dirty="0"/>
              <a:t>家 </a:t>
            </a:r>
            <a:r>
              <a:rPr lang="en-US" altLang="zh-CN" dirty="0"/>
              <a:t>190.56</a:t>
            </a:r>
            <a:r>
              <a:rPr lang="zh-CN" altLang="en-US" dirty="0"/>
              <a:t>亿元</a:t>
            </a:r>
            <a:endParaRPr lang="en-US" altLang="zh-CN" dirty="0"/>
          </a:p>
          <a:p>
            <a:r>
              <a:rPr lang="zh-CN" altLang="en-US" dirty="0"/>
              <a:t>港股</a:t>
            </a:r>
            <a:r>
              <a:rPr lang="en-US" altLang="zh-CN" dirty="0"/>
              <a:t>9</a:t>
            </a:r>
            <a:r>
              <a:rPr lang="zh-CN" altLang="en-US" dirty="0"/>
              <a:t>月 </a:t>
            </a:r>
            <a:r>
              <a:rPr lang="en-US" altLang="zh-CN" dirty="0"/>
              <a:t>14</a:t>
            </a:r>
            <a:r>
              <a:rPr lang="zh-CN" altLang="en-US" dirty="0"/>
              <a:t>家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</a:t>
            </a:r>
            <a:r>
              <a:rPr lang="en-US" altLang="zh-CN" dirty="0"/>
              <a:t>38</a:t>
            </a:r>
            <a:r>
              <a:rPr lang="zh-CN" altLang="en-US" dirty="0"/>
              <a:t>个并购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1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5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978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74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011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69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15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70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144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60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891" indent="0">
              <a:buNone/>
              <a:defRPr sz="1500"/>
            </a:lvl2pPr>
            <a:lvl3pPr marL="685783" indent="0">
              <a:buNone/>
              <a:defRPr sz="1351"/>
            </a:lvl3pPr>
            <a:lvl4pPr marL="1028674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9" indent="0">
              <a:buNone/>
              <a:defRPr sz="1200"/>
            </a:lvl7pPr>
            <a:lvl8pPr marL="2400240" indent="0">
              <a:buNone/>
              <a:defRPr sz="1200"/>
            </a:lvl8pPr>
            <a:lvl9pPr marL="2743131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78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1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1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sz="75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783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891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783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674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566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17" indent="-21462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29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21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33" descr="rkk">
            <a:extLst>
              <a:ext uri="{FF2B5EF4-FFF2-40B4-BE49-F238E27FC236}">
                <a16:creationId xmlns:a16="http://schemas.microsoft.com/office/drawing/2014/main" id="{EF005204-CC66-41E3-9766-F6850627E1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85" y="4776058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5" descr="top">
            <a:extLst>
              <a:ext uri="{FF2B5EF4-FFF2-40B4-BE49-F238E27FC236}">
                <a16:creationId xmlns:a16="http://schemas.microsoft.com/office/drawing/2014/main" id="{D69FF8B5-F1F0-4BE1-8DE3-94823D3677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 descr="bottom">
            <a:extLst>
              <a:ext uri="{FF2B5EF4-FFF2-40B4-BE49-F238E27FC236}">
                <a16:creationId xmlns:a16="http://schemas.microsoft.com/office/drawing/2014/main" id="{1E395321-15A2-4A38-AF45-6FC3390851A1}"/>
              </a:ext>
            </a:extLst>
          </p:cNvPr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893"/>
            <a:ext cx="121920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7">
            <a:extLst>
              <a:ext uri="{FF2B5EF4-FFF2-40B4-BE49-F238E27FC236}">
                <a16:creationId xmlns:a16="http://schemas.microsoft.com/office/drawing/2014/main" id="{C43A4AD6-D025-460F-8F87-BB397616560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48192" y="5269763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>
                <a:solidFill>
                  <a:srgbClr val="777777"/>
                </a:solidFill>
                <a:ea typeface="宋体" panose="02010600030101010101" pitchFamily="2" charset="-122"/>
              </a:rPr>
              <a:t>RONGKEINVESTMENTMANAGEMENTCO.,LTD</a:t>
            </a:r>
            <a:endParaRPr lang="en-US" sz="1050" dirty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16" name="Text Box 38">
            <a:extLst>
              <a:ext uri="{FF2B5EF4-FFF2-40B4-BE49-F238E27FC236}">
                <a16:creationId xmlns:a16="http://schemas.microsoft.com/office/drawing/2014/main" id="{83119400-9ABF-4EC8-A65D-6AD4F9BCF1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30729" y="4731608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18" name="Rectangle 41">
            <a:extLst>
              <a:ext uri="{FF2B5EF4-FFF2-40B4-BE49-F238E27FC236}">
                <a16:creationId xmlns:a16="http://schemas.microsoft.com/office/drawing/2014/main" id="{E9BEC332-3AB8-40FC-9E23-BD3EB0B826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326" y="6577021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  <p:extLst>
      <p:ext uri="{BB962C8B-B14F-4D97-AF65-F5344CB8AC3E}">
        <p14:creationId xmlns:p14="http://schemas.microsoft.com/office/powerpoint/2010/main" val="142139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43747" y="2221926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8222" y="2936567"/>
            <a:ext cx="70564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04092" y="5569123"/>
            <a:ext cx="6791151" cy="7005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通过其他方式实现退出，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个通过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家通过股权转让途径完成退出。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882775" y="1109988"/>
            <a:ext cx="2468119" cy="369871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其他退出情况</a:t>
            </a:r>
          </a:p>
        </p:txBody>
      </p:sp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5B989BC8-4C5C-48D7-9408-9B60E9CA72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423178"/>
              </p:ext>
            </p:extLst>
          </p:nvPr>
        </p:nvGraphicFramePr>
        <p:xfrm>
          <a:off x="1642032" y="1918777"/>
          <a:ext cx="576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图片 7">
            <a:extLst>
              <a:ext uri="{FF2B5EF4-FFF2-40B4-BE49-F238E27FC236}">
                <a16:creationId xmlns:a16="http://schemas.microsoft.com/office/drawing/2014/main" id="{342A39D3-FC2B-43EF-A44F-381F256481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784" r="20974"/>
          <a:stretch/>
        </p:blipFill>
        <p:spPr>
          <a:xfrm>
            <a:off x="8146325" y="1918777"/>
            <a:ext cx="3297836" cy="32372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96414" y="1042688"/>
            <a:ext cx="2219603" cy="369871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930253" y="5216524"/>
            <a:ext cx="8403286" cy="11975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月境内上市公司并购非上市公司事件共计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137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478.36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家，股东大会未通过的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家，停牌筹划的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月并购数量及规模双双回落。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ED96310B-694B-4779-84F8-2D93E74B2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643820"/>
              </p:ext>
            </p:extLst>
          </p:nvPr>
        </p:nvGraphicFramePr>
        <p:xfrm>
          <a:off x="1905939" y="1674399"/>
          <a:ext cx="8427600" cy="3409201"/>
        </p:xfrm>
        <a:graphic>
          <a:graphicData uri="http://schemas.openxmlformats.org/drawingml/2006/table">
            <a:tbl>
              <a:tblPr/>
              <a:tblGrid>
                <a:gridCol w="2467896">
                  <a:extLst>
                    <a:ext uri="{9D8B030D-6E8A-4147-A177-3AD203B41FA5}">
                      <a16:colId xmlns:a16="http://schemas.microsoft.com/office/drawing/2014/main" val="1352318123"/>
                    </a:ext>
                  </a:extLst>
                </a:gridCol>
                <a:gridCol w="2546658">
                  <a:extLst>
                    <a:ext uri="{9D8B030D-6E8A-4147-A177-3AD203B41FA5}">
                      <a16:colId xmlns:a16="http://schemas.microsoft.com/office/drawing/2014/main" val="3688768450"/>
                    </a:ext>
                  </a:extLst>
                </a:gridCol>
                <a:gridCol w="3413046">
                  <a:extLst>
                    <a:ext uri="{9D8B030D-6E8A-4147-A177-3AD203B41FA5}">
                      <a16:colId xmlns:a16="http://schemas.microsoft.com/office/drawing/2014/main" val="2496120272"/>
                    </a:ext>
                  </a:extLst>
                </a:gridCol>
              </a:tblGrid>
              <a:tr h="61815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51977"/>
                  </a:ext>
                </a:extLst>
              </a:tr>
              <a:tr h="3090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达成转让意向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1.56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890974"/>
                  </a:ext>
                </a:extLst>
              </a:tr>
              <a:tr h="3090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331.37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393004"/>
                  </a:ext>
                </a:extLst>
              </a:tr>
              <a:tr h="3090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股东大会通过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20.20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451859"/>
                  </a:ext>
                </a:extLst>
              </a:tr>
              <a:tr h="3090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股东大会未通过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5.63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012799"/>
                  </a:ext>
                </a:extLst>
              </a:tr>
              <a:tr h="3090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进行中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10.07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717883"/>
                  </a:ext>
                </a:extLst>
              </a:tr>
              <a:tr h="3090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签署转让协议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105.38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422514"/>
                  </a:ext>
                </a:extLst>
              </a:tr>
              <a:tr h="3090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停牌筹划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0.00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5137"/>
                  </a:ext>
                </a:extLst>
              </a:tr>
              <a:tr h="31844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完成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4.14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4347681"/>
                  </a:ext>
                </a:extLst>
              </a:tr>
              <a:tr h="30907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总计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478.36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24018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82775" y="1100284"/>
            <a:ext cx="3617333" cy="369869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上市公司并购非上市公司规模前五</a:t>
            </a:r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90762674-E569-4558-8C79-F25671ABC618}"/>
              </a:ext>
            </a:extLst>
          </p:cNvPr>
          <p:cNvSpPr/>
          <p:nvPr/>
        </p:nvSpPr>
        <p:spPr>
          <a:xfrm rot="5400000">
            <a:off x="5427409" y="1149300"/>
            <a:ext cx="369868" cy="271839"/>
          </a:xfrm>
          <a:prstGeom prst="triangle">
            <a:avLst/>
          </a:prstGeom>
          <a:solidFill>
            <a:schemeClr val="bg2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7E4764B-1A2C-40E9-B0E5-2BF33F9B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并购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032D850C-F572-4F16-95BB-B089AAF85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499307"/>
              </p:ext>
            </p:extLst>
          </p:nvPr>
        </p:nvGraphicFramePr>
        <p:xfrm>
          <a:off x="1371023" y="1789589"/>
          <a:ext cx="10058978" cy="4162324"/>
        </p:xfrm>
        <a:graphic>
          <a:graphicData uri="http://schemas.openxmlformats.org/drawingml/2006/table">
            <a:tbl>
              <a:tblPr/>
              <a:tblGrid>
                <a:gridCol w="1160064">
                  <a:extLst>
                    <a:ext uri="{9D8B030D-6E8A-4147-A177-3AD203B41FA5}">
                      <a16:colId xmlns:a16="http://schemas.microsoft.com/office/drawing/2014/main" val="50207915"/>
                    </a:ext>
                  </a:extLst>
                </a:gridCol>
                <a:gridCol w="3636957">
                  <a:extLst>
                    <a:ext uri="{9D8B030D-6E8A-4147-A177-3AD203B41FA5}">
                      <a16:colId xmlns:a16="http://schemas.microsoft.com/office/drawing/2014/main" val="3562924359"/>
                    </a:ext>
                  </a:extLst>
                </a:gridCol>
                <a:gridCol w="2773925">
                  <a:extLst>
                    <a:ext uri="{9D8B030D-6E8A-4147-A177-3AD203B41FA5}">
                      <a16:colId xmlns:a16="http://schemas.microsoft.com/office/drawing/2014/main" val="1979786040"/>
                    </a:ext>
                  </a:extLst>
                </a:gridCol>
                <a:gridCol w="1251648">
                  <a:extLst>
                    <a:ext uri="{9D8B030D-6E8A-4147-A177-3AD203B41FA5}">
                      <a16:colId xmlns:a16="http://schemas.microsoft.com/office/drawing/2014/main" val="3833468852"/>
                    </a:ext>
                  </a:extLst>
                </a:gridCol>
                <a:gridCol w="1236384">
                  <a:extLst>
                    <a:ext uri="{9D8B030D-6E8A-4147-A177-3AD203B41FA5}">
                      <a16:colId xmlns:a16="http://schemas.microsoft.com/office/drawing/2014/main" val="493699472"/>
                    </a:ext>
                  </a:extLst>
                </a:gridCol>
              </a:tblGrid>
              <a:tr h="6879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首次披露日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交易标的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交易买方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交易总价值</a:t>
                      </a:r>
                      <a:br>
                        <a:rPr lang="zh-CN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en-US" altLang="zh-CN" sz="1200" b="0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人民币 亿元</a:t>
                      </a:r>
                      <a:r>
                        <a:rPr lang="en-US" altLang="zh-CN" sz="1200" b="0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200" b="1" i="0" u="none" strike="noStrike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最新进度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307967"/>
                  </a:ext>
                </a:extLst>
              </a:tr>
              <a:tr h="15653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2020-10-01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未来能源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49.315%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;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精细化工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;</a:t>
                      </a:r>
                      <a:b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鲁南化工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;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化工装备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;</a:t>
                      </a:r>
                      <a:b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供销公司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;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济三电力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99%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;</a:t>
                      </a:r>
                      <a:b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兖矿集团信息化中心相关资产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兖州煤业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(600188.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SH)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183.55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835351"/>
                  </a:ext>
                </a:extLst>
              </a:tr>
              <a:tr h="4772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2020-10-28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盛虹炼化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18.53%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东方盛虹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(000301.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29.80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董事会预案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75570"/>
                  </a:ext>
                </a:extLst>
              </a:tr>
              <a:tr h="4772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2020-10-31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同忻煤矿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大同煤业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(601001.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SH)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28.73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签署转让协议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924669"/>
                  </a:ext>
                </a:extLst>
              </a:tr>
              <a:tr h="4772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2020-10-28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苏州赢虹基金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66.64%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财产份额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东方盛虹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(000301.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SZ)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20.00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签署转让协议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785646"/>
                  </a:ext>
                </a:extLst>
              </a:tr>
              <a:tr h="4772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2020-10-31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海洋光网部分股权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亨通集团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﹔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亨通光电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(600487.SH)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16.40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签署转让协议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47622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82775" y="1008995"/>
            <a:ext cx="2482389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021789" y="1484910"/>
            <a:ext cx="1222942" cy="941083"/>
            <a:chOff x="415341" y="1328632"/>
            <a:chExt cx="1154098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54098" cy="667568"/>
              <a:chOff x="539468" y="1205342"/>
              <a:chExt cx="1154098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973009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3" y="1608747"/>
                <a:ext cx="307393" cy="23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3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8281</a:t>
                </a: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-116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AD2E347-3E2F-4D46-A157-1B020232F5FE}"/>
              </a:ext>
            </a:extLst>
          </p:cNvPr>
          <p:cNvSpPr txBox="1"/>
          <p:nvPr/>
        </p:nvSpPr>
        <p:spPr>
          <a:xfrm>
            <a:off x="2021784" y="2384749"/>
            <a:ext cx="1226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转板摘牌</a:t>
            </a:r>
            <a:r>
              <a:rPr lang="en-US" altLang="zh-CN" sz="1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F4B331A1-0637-4ADF-A775-B931353549FC}"/>
              </a:ext>
            </a:extLst>
          </p:cNvPr>
          <p:cNvGrpSpPr/>
          <p:nvPr/>
        </p:nvGrpSpPr>
        <p:grpSpPr>
          <a:xfrm>
            <a:off x="3807405" y="1394518"/>
            <a:ext cx="3051740" cy="1015808"/>
            <a:chOff x="2576529" y="1390353"/>
            <a:chExt cx="3051738" cy="1015809"/>
          </a:xfrm>
        </p:grpSpPr>
        <p:grpSp>
          <p:nvGrpSpPr>
            <p:cNvPr id="11" name="组合 10"/>
            <p:cNvGrpSpPr/>
            <p:nvPr/>
          </p:nvGrpSpPr>
          <p:grpSpPr>
            <a:xfrm>
              <a:off x="3557177" y="1390353"/>
              <a:ext cx="2071090" cy="1005826"/>
              <a:chOff x="1882108" y="1137115"/>
              <a:chExt cx="2071090" cy="1005826"/>
            </a:xfrm>
          </p:grpSpPr>
          <p:sp>
            <p:nvSpPr>
              <p:cNvPr id="12" name="矩形: 对角圆角 11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7086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矩形: 对角圆角 12"/>
              <p:cNvSpPr/>
              <p:nvPr/>
            </p:nvSpPr>
            <p:spPr>
              <a:xfrm>
                <a:off x="2935197" y="1415404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1163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1882108" y="113711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市场分层分布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3460755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创新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2452878" y="1865942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基础</a:t>
                </a:r>
              </a:p>
            </p:txBody>
          </p:sp>
        </p:grpSp>
        <p:sp>
          <p:nvSpPr>
            <p:cNvPr id="26" name="矩形: 对角圆角 25">
              <a:extLst>
                <a:ext uri="{FF2B5EF4-FFF2-40B4-BE49-F238E27FC236}">
                  <a16:creationId xmlns:a16="http://schemas.microsoft.com/office/drawing/2014/main" id="{E1FC36C5-1A37-4A49-B971-0AA7DCD5433F}"/>
                </a:ext>
              </a:extLst>
            </p:cNvPr>
            <p:cNvSpPr/>
            <p:nvPr/>
          </p:nvSpPr>
          <p:spPr>
            <a:xfrm>
              <a:off x="2576529" y="1665719"/>
              <a:ext cx="976905" cy="706905"/>
            </a:xfrm>
            <a:prstGeom prst="round2DiagRect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32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F80355C1-C0A6-4598-AF37-EB4C2C3928BC}"/>
                </a:ext>
              </a:extLst>
            </p:cNvPr>
            <p:cNvSpPr txBox="1"/>
            <p:nvPr/>
          </p:nvSpPr>
          <p:spPr>
            <a:xfrm>
              <a:off x="3118810" y="2129163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精选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79E44EAF-2742-4A8C-845E-6E9FD9916DC9}"/>
              </a:ext>
            </a:extLst>
          </p:cNvPr>
          <p:cNvGrpSpPr/>
          <p:nvPr/>
        </p:nvGrpSpPr>
        <p:grpSpPr>
          <a:xfrm>
            <a:off x="7333491" y="1405171"/>
            <a:ext cx="3076769" cy="994504"/>
            <a:chOff x="6524954" y="1276819"/>
            <a:chExt cx="3076768" cy="994505"/>
          </a:xfrm>
        </p:grpSpPr>
        <p:grpSp>
          <p:nvGrpSpPr>
            <p:cNvPr id="29" name="组合 28"/>
            <p:cNvGrpSpPr/>
            <p:nvPr/>
          </p:nvGrpSpPr>
          <p:grpSpPr>
            <a:xfrm>
              <a:off x="7516489" y="1276819"/>
              <a:ext cx="2085233" cy="994505"/>
              <a:chOff x="1891211" y="1145335"/>
              <a:chExt cx="2085233" cy="994505"/>
            </a:xfrm>
          </p:grpSpPr>
          <p:sp>
            <p:nvSpPr>
              <p:cNvPr id="30" name="矩形: 对角圆角 29"/>
              <p:cNvSpPr/>
              <p:nvPr/>
            </p:nvSpPr>
            <p:spPr>
              <a:xfrm>
                <a:off x="1918958" y="1419306"/>
                <a:ext cx="975600" cy="705600"/>
              </a:xfrm>
              <a:prstGeom prst="round2Diag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7685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矩形: 对角圆角 30"/>
              <p:cNvSpPr/>
              <p:nvPr/>
            </p:nvSpPr>
            <p:spPr>
              <a:xfrm>
                <a:off x="2949851" y="1418000"/>
                <a:ext cx="976905" cy="706905"/>
              </a:xfrm>
              <a:prstGeom prst="round2DiagRect">
                <a:avLst/>
              </a:prstGeom>
              <a:solidFill>
                <a:srgbClr val="00B0F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564</a:t>
                </a:r>
                <a:endPara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1891211" y="1145335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转让方式分布</a:t>
                </a: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3484001" y="1862841"/>
                <a:ext cx="492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做市</a:t>
                </a: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2167899" y="1850443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集合竞价</a:t>
                </a: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61D2D0E8-F491-4D6D-B421-6304631594C4}"/>
                </a:ext>
              </a:extLst>
            </p:cNvPr>
            <p:cNvGrpSpPr/>
            <p:nvPr/>
          </p:nvGrpSpPr>
          <p:grpSpPr>
            <a:xfrm>
              <a:off x="6524954" y="1549485"/>
              <a:ext cx="1018940" cy="706905"/>
              <a:chOff x="6522933" y="2619885"/>
              <a:chExt cx="1018940" cy="706905"/>
            </a:xfrm>
          </p:grpSpPr>
          <p:sp>
            <p:nvSpPr>
              <p:cNvPr id="20" name="矩形: 对角圆角 19">
                <a:extLst>
                  <a:ext uri="{FF2B5EF4-FFF2-40B4-BE49-F238E27FC236}">
                    <a16:creationId xmlns:a16="http://schemas.microsoft.com/office/drawing/2014/main" id="{A91632D7-C336-4F35-82B1-417A4997CC81}"/>
                  </a:ext>
                </a:extLst>
              </p:cNvPr>
              <p:cNvSpPr/>
              <p:nvPr/>
            </p:nvSpPr>
            <p:spPr>
              <a:xfrm>
                <a:off x="6522933" y="2619885"/>
                <a:ext cx="976905" cy="706905"/>
              </a:xfrm>
              <a:prstGeom prst="round2DiagRect">
                <a:avLst/>
              </a:prstGeom>
              <a:solidFill>
                <a:srgbClr val="FF0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32</a:t>
                </a:r>
                <a:endParaRPr lang="zh-CN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5399CFBF-6315-48FD-BAD5-66D67344E536}"/>
                  </a:ext>
                </a:extLst>
              </p:cNvPr>
              <p:cNvSpPr txBox="1"/>
              <p:nvPr/>
            </p:nvSpPr>
            <p:spPr>
              <a:xfrm>
                <a:off x="6741654" y="3042339"/>
                <a:ext cx="8002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连续竞价</a:t>
                </a:r>
              </a:p>
            </p:txBody>
          </p:sp>
        </p:grpSp>
      </p:grpSp>
      <p:graphicFrame>
        <p:nvGraphicFramePr>
          <p:cNvPr id="36" name="图表 35">
            <a:extLst>
              <a:ext uri="{FF2B5EF4-FFF2-40B4-BE49-F238E27FC236}">
                <a16:creationId xmlns:a16="http://schemas.microsoft.com/office/drawing/2014/main" id="{3C484993-8DF3-4859-A5A1-A9B5EEA70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1481919"/>
              </p:ext>
            </p:extLst>
          </p:nvPr>
        </p:nvGraphicFramePr>
        <p:xfrm>
          <a:off x="2021784" y="2826346"/>
          <a:ext cx="8388475" cy="3697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10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929104C2-6578-47DA-9C6F-277439B49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37082"/>
              </p:ext>
            </p:extLst>
          </p:nvPr>
        </p:nvGraphicFramePr>
        <p:xfrm>
          <a:off x="1882775" y="808140"/>
          <a:ext cx="8427600" cy="320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0301363-C5BA-49B6-8BC1-F87735929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631594"/>
              </p:ext>
            </p:extLst>
          </p:nvPr>
        </p:nvGraphicFramePr>
        <p:xfrm>
          <a:off x="1882774" y="4015740"/>
          <a:ext cx="8426452" cy="2426175"/>
        </p:xfrm>
        <a:graphic>
          <a:graphicData uri="http://schemas.openxmlformats.org/drawingml/2006/table">
            <a:tbl>
              <a:tblPr/>
              <a:tblGrid>
                <a:gridCol w="1312712">
                  <a:extLst>
                    <a:ext uri="{9D8B030D-6E8A-4147-A177-3AD203B41FA5}">
                      <a16:colId xmlns:a16="http://schemas.microsoft.com/office/drawing/2014/main" val="3681830059"/>
                    </a:ext>
                  </a:extLst>
                </a:gridCol>
                <a:gridCol w="1312712">
                  <a:extLst>
                    <a:ext uri="{9D8B030D-6E8A-4147-A177-3AD203B41FA5}">
                      <a16:colId xmlns:a16="http://schemas.microsoft.com/office/drawing/2014/main" val="3594629797"/>
                    </a:ext>
                  </a:extLst>
                </a:gridCol>
                <a:gridCol w="2244158">
                  <a:extLst>
                    <a:ext uri="{9D8B030D-6E8A-4147-A177-3AD203B41FA5}">
                      <a16:colId xmlns:a16="http://schemas.microsoft.com/office/drawing/2014/main" val="3970638690"/>
                    </a:ext>
                  </a:extLst>
                </a:gridCol>
                <a:gridCol w="2244158">
                  <a:extLst>
                    <a:ext uri="{9D8B030D-6E8A-4147-A177-3AD203B41FA5}">
                      <a16:colId xmlns:a16="http://schemas.microsoft.com/office/drawing/2014/main" val="3125493195"/>
                    </a:ext>
                  </a:extLst>
                </a:gridCol>
                <a:gridCol w="1312712">
                  <a:extLst>
                    <a:ext uri="{9D8B030D-6E8A-4147-A177-3AD203B41FA5}">
                      <a16:colId xmlns:a16="http://schemas.microsoft.com/office/drawing/2014/main" val="1453915278"/>
                    </a:ext>
                  </a:extLst>
                </a:gridCol>
              </a:tblGrid>
              <a:tr h="41699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证券简称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2020/9/30</a:t>
                      </a:r>
                      <a:br>
                        <a:rPr lang="en-US" altLang="zh-CN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2020/10/31</a:t>
                      </a:r>
                      <a:br>
                        <a:rPr lang="en-US" altLang="zh-CN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883371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688155.SH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先惠技术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40.08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56.16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40.11%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23828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688169.SH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石头科技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399.60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541.32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35.47%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152749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688408.SH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中信博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147.25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194.59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32.15%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520950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688356.SH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键凯科技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54.62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68.86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26.08%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845746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688036.SH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传音控股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774.56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976.40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26.06%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018028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688526.SH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科前生物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149.27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185.95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24.58%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302587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688027.SH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国盾量子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184.00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225.76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22.70%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836969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688005.SH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容百科技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131.83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158.83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20.48%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513883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688301.SH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奕瑞科技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106.87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126.97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18.80%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503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10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月总市值变化情况</a:t>
            </a: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1C620332-98A6-4499-8846-1826D50B57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227170"/>
              </p:ext>
            </p:extLst>
          </p:nvPr>
        </p:nvGraphicFramePr>
        <p:xfrm>
          <a:off x="1882774" y="844724"/>
          <a:ext cx="8427600" cy="31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FA76C3E-AE21-4742-8C6C-9A4FD95D1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553474"/>
              </p:ext>
            </p:extLst>
          </p:nvPr>
        </p:nvGraphicFramePr>
        <p:xfrm>
          <a:off x="1882774" y="4012725"/>
          <a:ext cx="8426452" cy="2426175"/>
        </p:xfrm>
        <a:graphic>
          <a:graphicData uri="http://schemas.openxmlformats.org/drawingml/2006/table">
            <a:tbl>
              <a:tblPr/>
              <a:tblGrid>
                <a:gridCol w="1312712">
                  <a:extLst>
                    <a:ext uri="{9D8B030D-6E8A-4147-A177-3AD203B41FA5}">
                      <a16:colId xmlns:a16="http://schemas.microsoft.com/office/drawing/2014/main" val="3681830059"/>
                    </a:ext>
                  </a:extLst>
                </a:gridCol>
                <a:gridCol w="1312712">
                  <a:extLst>
                    <a:ext uri="{9D8B030D-6E8A-4147-A177-3AD203B41FA5}">
                      <a16:colId xmlns:a16="http://schemas.microsoft.com/office/drawing/2014/main" val="3594629797"/>
                    </a:ext>
                  </a:extLst>
                </a:gridCol>
                <a:gridCol w="2244158">
                  <a:extLst>
                    <a:ext uri="{9D8B030D-6E8A-4147-A177-3AD203B41FA5}">
                      <a16:colId xmlns:a16="http://schemas.microsoft.com/office/drawing/2014/main" val="3970638690"/>
                    </a:ext>
                  </a:extLst>
                </a:gridCol>
                <a:gridCol w="2244158">
                  <a:extLst>
                    <a:ext uri="{9D8B030D-6E8A-4147-A177-3AD203B41FA5}">
                      <a16:colId xmlns:a16="http://schemas.microsoft.com/office/drawing/2014/main" val="3125493195"/>
                    </a:ext>
                  </a:extLst>
                </a:gridCol>
                <a:gridCol w="1312712">
                  <a:extLst>
                    <a:ext uri="{9D8B030D-6E8A-4147-A177-3AD203B41FA5}">
                      <a16:colId xmlns:a16="http://schemas.microsoft.com/office/drawing/2014/main" val="1453915278"/>
                    </a:ext>
                  </a:extLst>
                </a:gridCol>
              </a:tblGrid>
              <a:tr h="41699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证券简称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2020/9/30</a:t>
                      </a:r>
                      <a:br>
                        <a:rPr lang="en-US" altLang="zh-CN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2020/10/31</a:t>
                      </a:r>
                      <a:br>
                        <a:rPr lang="en-US" altLang="zh-CN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76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883371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688158.SH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优刻得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262.01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226.05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-13.72%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23828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688008.SH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澜起科技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903.63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775.62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-14.17%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152749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688023.SH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安恒信息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211.85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181.49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-14.33%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520950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688396.SH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华润微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682.86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584.25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-14.44%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845746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688068.SH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热景生物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30.76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26.12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-15.07%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018028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688051.SH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佳华科技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92.08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78.20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-15.08%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302587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688335.SH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复洁环保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35.22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29.83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-15.32%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836969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688159.SH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有方科技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36.93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31.23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-15.44%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513883"/>
                  </a:ext>
                </a:extLst>
              </a:tr>
              <a:tr h="2232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688058.SH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宝兰德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48.70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39.30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-19.29%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05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411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1889089" y="3263379"/>
            <a:ext cx="3408125" cy="357504"/>
            <a:chOff x="7157508" y="740533"/>
            <a:chExt cx="3096101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放缓明显，并购市场降温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1882775" y="3808234"/>
            <a:ext cx="7801914" cy="24603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月大幅放缓，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家公司上市，募资总额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394.65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94.65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亿。并购市场方面，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月继续减少，环比减少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起，并购规模出现收窄。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月，外滩金融峰会在沪举行，金融监管层释放重要信号。国家副主席王岐山致辞称，要坚持金融服务于实体经济、坚持防范化解金融风险、坚持金融创新与加强监管并重等。同时，金融委发声，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股将迎来全面注册制时代，退市开始常态化，并进一步提高直接融资比例，此举对一级市场来说将使得基金退出更加顺畅。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endParaRPr lang="en-US" altLang="zh-CN" sz="1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进入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月，海外市场扰动几乎已经落地，同时新冠疫苗取得实质性进展，市场风险偏好提升，市场活跃度有望提升。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1895403" y="136107"/>
            <a:ext cx="142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10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72ED3C1-5125-46BB-BDF5-4F785C1A6F75}"/>
              </a:ext>
            </a:extLst>
          </p:cNvPr>
          <p:cNvSpPr txBox="1"/>
          <p:nvPr/>
        </p:nvSpPr>
        <p:spPr>
          <a:xfrm>
            <a:off x="1895395" y="1446670"/>
            <a:ext cx="7789294" cy="16293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359991" algn="just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月募投市场环比几乎保持稳定下，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月募集市场数量减少，投资事件也大幅减少。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月基金募集数量较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月减少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起，募集金额环比扩大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33.14%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，全部为小规模成长基金，本月基金募集整体规模较上月小幅增长。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59991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月，投资市场较上月投资数量减少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89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起，投资规模环比腰斩，从融资轮次来看，战投规模及数量依旧占据较大比例。分行业来看，信息技术、可选消费及医疗保健依旧为三大热门板块，受益于猿辅导的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轮融资，可选消费本月融资规模占比加大。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BCC63C5-B544-410D-8202-59C0D4799ACA}"/>
              </a:ext>
            </a:extLst>
          </p:cNvPr>
          <p:cNvGrpSpPr/>
          <p:nvPr/>
        </p:nvGrpSpPr>
        <p:grpSpPr>
          <a:xfrm>
            <a:off x="1882776" y="996294"/>
            <a:ext cx="1854338" cy="357504"/>
            <a:chOff x="7155479" y="740532"/>
            <a:chExt cx="3098130" cy="369869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CF7BD-A761-41E0-8C2A-A1B7752825BC}"/>
                </a:ext>
              </a:extLst>
            </p:cNvPr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募投市场降温</a:t>
              </a: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id="{47D02F80-287F-4DD2-976B-AF371911A0E5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0319" y="4150016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rgbClr val="000798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98365" y="2067264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募集市场几乎持平，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数量环比小幅减少。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98365" y="3115283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投资市场降温明显，</a:t>
            </a:r>
            <a:endParaRPr lang="en-US" altLang="zh-CN" dirty="0"/>
          </a:p>
          <a:p>
            <a:r>
              <a:rPr lang="zh-CN" altLang="en-US" dirty="0"/>
              <a:t>数量规模双双收窄。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298365" y="4210001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</a:t>
            </a:r>
            <a:r>
              <a:rPr lang="zh-CN" altLang="en-US" dirty="0"/>
              <a:t>节奏显著放缓，</a:t>
            </a:r>
            <a:endParaRPr lang="en-US" altLang="zh-CN" dirty="0"/>
          </a:p>
          <a:p>
            <a:r>
              <a:rPr lang="zh-CN" altLang="en-US" dirty="0"/>
              <a:t>上市数量大幅减少。</a:t>
            </a:r>
            <a:endParaRPr lang="en-US" altLang="zh-CN" dirty="0"/>
          </a:p>
        </p:txBody>
      </p:sp>
      <p:sp>
        <p:nvSpPr>
          <p:cNvPr id="8" name="矩形 7"/>
          <p:cNvSpPr/>
          <p:nvPr/>
        </p:nvSpPr>
        <p:spPr>
          <a:xfrm>
            <a:off x="6108581" y="3097869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</a:t>
            </a:r>
            <a:endParaRPr lang="en-US" altLang="zh-CN" dirty="0">
              <a:solidFill>
                <a:srgbClr val="000798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01240" y="3157854"/>
            <a:ext cx="2472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新三板体量缩水明显，</a:t>
            </a:r>
            <a:endParaRPr lang="en-US" altLang="zh-CN" dirty="0"/>
          </a:p>
          <a:p>
            <a:r>
              <a:rPr lang="zh-CN" altLang="en-US" dirty="0"/>
              <a:t>摘牌数创近六月新高。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6108581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01240" y="2048214"/>
            <a:ext cx="208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并购市场出现降温，</a:t>
            </a:r>
            <a:endParaRPr lang="en-US" altLang="zh-CN" dirty="0"/>
          </a:p>
          <a:p>
            <a:r>
              <a:rPr lang="zh-CN" altLang="en-US" dirty="0"/>
              <a:t>数量规模环比减少。</a:t>
            </a:r>
            <a:endParaRPr lang="en-US" altLang="zh-CN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838D878-7E1E-449A-AE2B-A7EB0F36A2FE}"/>
              </a:ext>
            </a:extLst>
          </p:cNvPr>
          <p:cNvSpPr/>
          <p:nvPr/>
        </p:nvSpPr>
        <p:spPr>
          <a:xfrm>
            <a:off x="2430794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2097731-A4B3-4D85-A0E9-1AD314BD4FDD}"/>
              </a:ext>
            </a:extLst>
          </p:cNvPr>
          <p:cNvSpPr/>
          <p:nvPr/>
        </p:nvSpPr>
        <p:spPr>
          <a:xfrm>
            <a:off x="2430794" y="305529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投资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73EAEE1-2304-4E09-A4DE-B9691FF52C2E}"/>
              </a:ext>
            </a:extLst>
          </p:cNvPr>
          <p:cNvSpPr/>
          <p:nvPr/>
        </p:nvSpPr>
        <p:spPr>
          <a:xfrm>
            <a:off x="6108581" y="4178635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科创板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3638B5A-E0B9-4077-999A-9263794D2CFE}"/>
              </a:ext>
            </a:extLst>
          </p:cNvPr>
          <p:cNvSpPr txBox="1"/>
          <p:nvPr/>
        </p:nvSpPr>
        <p:spPr>
          <a:xfrm>
            <a:off x="7104658" y="4219574"/>
            <a:ext cx="2242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科创板规模继续扩大，</a:t>
            </a:r>
            <a:endParaRPr lang="en-US" altLang="zh-CN" dirty="0"/>
          </a:p>
          <a:p>
            <a:r>
              <a:rPr lang="zh-CN" altLang="en-US" dirty="0"/>
              <a:t>先惠技术涨幅居前。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箭头: 下 2"/>
          <p:cNvSpPr/>
          <p:nvPr/>
        </p:nvSpPr>
        <p:spPr>
          <a:xfrm rot="10800000">
            <a:off x="1879600" y="5768311"/>
            <a:ext cx="419576" cy="46166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95776" y="4663861"/>
            <a:ext cx="6013450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140.32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亿元，基金募集规模有所回升。具体数据方面，募集数量环比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20.00%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20.00%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；募集规模环比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扩大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33.14%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下降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3.88%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16459" y="5112306"/>
            <a:ext cx="12440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20.00%</a:t>
            </a:r>
            <a:endParaRPr lang="en-US" altLang="zh-CN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334496" y="5916904"/>
            <a:ext cx="107240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33.14%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39751" y="483845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募集事件数量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268672" y="5652054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募集事件规模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879600" y="4406593"/>
            <a:ext cx="2284315" cy="342001"/>
            <a:chOff x="7265361" y="731103"/>
            <a:chExt cx="3098166" cy="379297"/>
          </a:xfrm>
        </p:grpSpPr>
        <p:sp>
          <p:nvSpPr>
            <p:cNvPr id="10" name="矩形 9"/>
            <p:cNvSpPr/>
            <p:nvPr/>
          </p:nvSpPr>
          <p:spPr>
            <a:xfrm>
              <a:off x="7265361" y="731103"/>
              <a:ext cx="2815120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募集市场基本持平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10037070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sp>
        <p:nvSpPr>
          <p:cNvPr id="14" name="箭头: 下 13">
            <a:extLst>
              <a:ext uri="{FF2B5EF4-FFF2-40B4-BE49-F238E27FC236}">
                <a16:creationId xmlns:a16="http://schemas.microsoft.com/office/drawing/2014/main" id="{3217A355-F1BD-46BD-AFAF-4C7EA1D66294}"/>
              </a:ext>
            </a:extLst>
          </p:cNvPr>
          <p:cNvSpPr/>
          <p:nvPr/>
        </p:nvSpPr>
        <p:spPr>
          <a:xfrm rot="10800000" flipV="1">
            <a:off x="1879600" y="4911579"/>
            <a:ext cx="419576" cy="461667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graphicFrame>
        <p:nvGraphicFramePr>
          <p:cNvPr id="16" name="图表 15">
            <a:extLst>
              <a:ext uri="{FF2B5EF4-FFF2-40B4-BE49-F238E27FC236}">
                <a16:creationId xmlns:a16="http://schemas.microsoft.com/office/drawing/2014/main" id="{ACE62A1B-3E5B-4EF9-83E9-1573CC6F82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694003"/>
              </p:ext>
            </p:extLst>
          </p:nvPr>
        </p:nvGraphicFramePr>
        <p:xfrm>
          <a:off x="1879600" y="982388"/>
          <a:ext cx="8538563" cy="3262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244565" y="4452432"/>
            <a:ext cx="8070927" cy="1710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起基金募集事件，全部为成长型基金，募资总额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140.32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亿元。本月募资规模总体环比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扩大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33.14%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其中，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只基金已募集完成，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只拟募集，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只正在募集，最大的为上实资本的生物医药产业基金。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889043" y="3954609"/>
            <a:ext cx="2409743" cy="369871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募集数量持续减少</a:t>
              </a: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7E88A9C-32CC-4F1D-9C97-969629D99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007882"/>
              </p:ext>
            </p:extLst>
          </p:nvPr>
        </p:nvGraphicFramePr>
        <p:xfrm>
          <a:off x="1889043" y="1367225"/>
          <a:ext cx="8426449" cy="2162849"/>
        </p:xfrm>
        <a:graphic>
          <a:graphicData uri="http://schemas.openxmlformats.org/drawingml/2006/table">
            <a:tbl>
              <a:tblPr/>
              <a:tblGrid>
                <a:gridCol w="2807657">
                  <a:extLst>
                    <a:ext uri="{9D8B030D-6E8A-4147-A177-3AD203B41FA5}">
                      <a16:colId xmlns:a16="http://schemas.microsoft.com/office/drawing/2014/main" val="2242357201"/>
                    </a:ext>
                  </a:extLst>
                </a:gridCol>
                <a:gridCol w="2807657">
                  <a:extLst>
                    <a:ext uri="{9D8B030D-6E8A-4147-A177-3AD203B41FA5}">
                      <a16:colId xmlns:a16="http://schemas.microsoft.com/office/drawing/2014/main" val="2018969679"/>
                    </a:ext>
                  </a:extLst>
                </a:gridCol>
                <a:gridCol w="2811135">
                  <a:extLst>
                    <a:ext uri="{9D8B030D-6E8A-4147-A177-3AD203B41FA5}">
                      <a16:colId xmlns:a16="http://schemas.microsoft.com/office/drawing/2014/main" val="1749106597"/>
                    </a:ext>
                  </a:extLst>
                </a:gridCol>
              </a:tblGrid>
              <a:tr h="53735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</a:t>
                      </a:r>
                      <a:r>
                        <a:rPr lang="zh-CN" alt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  <a:r>
                        <a:rPr lang="zh-CN" alt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月募集基金数量及规模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228285"/>
                  </a:ext>
                </a:extLst>
              </a:tr>
              <a:tr h="80603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募集规模</a:t>
                      </a:r>
                      <a:br>
                        <a:rPr lang="zh-CN" alt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75039"/>
                  </a:ext>
                </a:extLst>
              </a:tr>
              <a:tr h="4164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Growth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140.32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066485"/>
                  </a:ext>
                </a:extLst>
              </a:tr>
              <a:tr h="4030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140.32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03504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82775" y="983789"/>
            <a:ext cx="2260600" cy="437207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投资市场降温明显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208211" y="5562113"/>
            <a:ext cx="7775575" cy="868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261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起，环比减少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89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起。融资总额为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365.13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分行业来看，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月投资事件最多的依旧在信息技术行业，案例共计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151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起，共融资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155.77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CBC01D4E-3511-4C8D-88A7-0B18510FF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79473"/>
              </p:ext>
            </p:extLst>
          </p:nvPr>
        </p:nvGraphicFramePr>
        <p:xfrm>
          <a:off x="1882775" y="1466549"/>
          <a:ext cx="8426449" cy="4095564"/>
        </p:xfrm>
        <a:graphic>
          <a:graphicData uri="http://schemas.openxmlformats.org/drawingml/2006/table">
            <a:tbl>
              <a:tblPr/>
              <a:tblGrid>
                <a:gridCol w="2805535">
                  <a:extLst>
                    <a:ext uri="{9D8B030D-6E8A-4147-A177-3AD203B41FA5}">
                      <a16:colId xmlns:a16="http://schemas.microsoft.com/office/drawing/2014/main" val="488524556"/>
                    </a:ext>
                  </a:extLst>
                </a:gridCol>
                <a:gridCol w="2805535">
                  <a:extLst>
                    <a:ext uri="{9D8B030D-6E8A-4147-A177-3AD203B41FA5}">
                      <a16:colId xmlns:a16="http://schemas.microsoft.com/office/drawing/2014/main" val="2610785095"/>
                    </a:ext>
                  </a:extLst>
                </a:gridCol>
                <a:gridCol w="2815379">
                  <a:extLst>
                    <a:ext uri="{9D8B030D-6E8A-4147-A177-3AD203B41FA5}">
                      <a16:colId xmlns:a16="http://schemas.microsoft.com/office/drawing/2014/main" val="617685071"/>
                    </a:ext>
                  </a:extLst>
                </a:gridCol>
              </a:tblGrid>
              <a:tr h="45845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2020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月中国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PEVC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案例行业分布及规模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850429"/>
                  </a:ext>
                </a:extLst>
              </a:tr>
              <a:tr h="6112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案例数量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融资金额</a:t>
                      </a:r>
                      <a:b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399247"/>
                  </a:ext>
                </a:extLst>
              </a:tr>
              <a:tr h="3362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信息技术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151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155.77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20480"/>
                  </a:ext>
                </a:extLst>
              </a:tr>
              <a:tr h="3362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医疗保健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46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67.48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324614"/>
                  </a:ext>
                </a:extLst>
              </a:tr>
              <a:tr h="3362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可选消费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121.52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484517"/>
                  </a:ext>
                </a:extLst>
              </a:tr>
              <a:tr h="3362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工业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2.39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187442"/>
                  </a:ext>
                </a:extLst>
              </a:tr>
              <a:tr h="3362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材料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2.91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968503"/>
                  </a:ext>
                </a:extLst>
              </a:tr>
              <a:tr h="3362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金融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10.53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615170"/>
                  </a:ext>
                </a:extLst>
              </a:tr>
              <a:tr h="3362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日常消费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61983"/>
                  </a:ext>
                </a:extLst>
              </a:tr>
              <a:tr h="3362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能源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4.53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994889"/>
                  </a:ext>
                </a:extLst>
              </a:tr>
              <a:tr h="3362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261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365.13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596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82775" y="986485"/>
            <a:ext cx="3797999" cy="369871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49947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882775" y="5607225"/>
            <a:ext cx="8632825" cy="6082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从投资数量来看，超过一半的投资事件发生在信息技术行业、医疗保健及可选消费紧随其后；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从投资规模来看，本月投资规模最大的仍为信息技术，其次为可选消费，可选消费主要由猿题库的融资。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0343708-C6CA-4528-981D-B8ECB99A6C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629" t="16706" r="20487" b="16249"/>
          <a:stretch/>
        </p:blipFill>
        <p:spPr>
          <a:xfrm>
            <a:off x="1849946" y="1599810"/>
            <a:ext cx="4682627" cy="383580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64FF8D-F1BD-4B00-B27C-EA8EC2E515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614" t="23430" r="31024" b="13246"/>
          <a:stretch/>
        </p:blipFill>
        <p:spPr>
          <a:xfrm>
            <a:off x="6532573" y="1599810"/>
            <a:ext cx="4682627" cy="38358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86037" y="5250762"/>
            <a:ext cx="7019925" cy="868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月融资事件发生最多的依旧是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战略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136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377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按融资金额来看，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月融资金额最多的也是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战略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总融资额为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149.88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E99FA74C-5FD3-4018-875C-3D2E4F669BC6}"/>
              </a:ext>
            </a:extLst>
          </p:cNvPr>
          <p:cNvGrpSpPr/>
          <p:nvPr/>
        </p:nvGrpSpPr>
        <p:grpSpPr>
          <a:xfrm>
            <a:off x="1702663" y="1123950"/>
            <a:ext cx="8786673" cy="3781425"/>
            <a:chOff x="-85135" y="0"/>
            <a:chExt cx="4854816" cy="4142321"/>
          </a:xfrm>
        </p:grpSpPr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2AF0057B-4EB4-40FD-B33E-A905F61135E0}"/>
                </a:ext>
              </a:extLst>
            </p:cNvPr>
            <p:cNvGrpSpPr/>
            <p:nvPr/>
          </p:nvGrpSpPr>
          <p:grpSpPr>
            <a:xfrm>
              <a:off x="218795" y="404823"/>
              <a:ext cx="4550886" cy="3737498"/>
              <a:chOff x="218795" y="404823"/>
              <a:chExt cx="4550886" cy="3737498"/>
            </a:xfrm>
          </p:grpSpPr>
          <p:graphicFrame>
            <p:nvGraphicFramePr>
              <p:cNvPr id="42" name="图表 41">
                <a:extLst>
                  <a:ext uri="{FF2B5EF4-FFF2-40B4-BE49-F238E27FC236}">
                    <a16:creationId xmlns:a16="http://schemas.microsoft.com/office/drawing/2014/main" id="{393EBBA8-C42F-46C1-850C-78F17D480D69}"/>
                  </a:ext>
                </a:extLst>
              </p:cNvPr>
              <p:cNvGraphicFramePr/>
              <p:nvPr/>
            </p:nvGraphicFramePr>
            <p:xfrm>
              <a:off x="2211787" y="405224"/>
              <a:ext cx="2557894" cy="372511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43" name="图表 42">
                <a:extLst>
                  <a:ext uri="{FF2B5EF4-FFF2-40B4-BE49-F238E27FC236}">
                    <a16:creationId xmlns:a16="http://schemas.microsoft.com/office/drawing/2014/main" id="{77E7C27D-7850-41D2-9B04-2DAA62FAD9F9}"/>
                  </a:ext>
                </a:extLst>
              </p:cNvPr>
              <p:cNvGraphicFramePr/>
              <p:nvPr/>
            </p:nvGraphicFramePr>
            <p:xfrm>
              <a:off x="218795" y="404823"/>
              <a:ext cx="2203217" cy="373749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sp>
          <p:nvSpPr>
            <p:cNvPr id="36" name="文本框 16">
              <a:extLst>
                <a:ext uri="{FF2B5EF4-FFF2-40B4-BE49-F238E27FC236}">
                  <a16:creationId xmlns:a16="http://schemas.microsoft.com/office/drawing/2014/main" id="{3F6F2563-706A-4DA3-B145-9FBE7BA3C8AF}"/>
                </a:ext>
              </a:extLst>
            </p:cNvPr>
            <p:cNvSpPr txBox="1"/>
            <p:nvPr/>
          </p:nvSpPr>
          <p:spPr>
            <a:xfrm>
              <a:off x="1391634" y="0"/>
              <a:ext cx="2075966" cy="296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2020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年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10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月中国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PEVC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轮次及融资规模一览</a:t>
              </a:r>
            </a:p>
          </p:txBody>
        </p: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ECE5E2E7-9FE7-442E-9D2B-DC16D8AE9677}"/>
                </a:ext>
              </a:extLst>
            </p:cNvPr>
            <p:cNvCxnSpPr>
              <a:cxnSpLocks/>
            </p:cNvCxnSpPr>
            <p:nvPr/>
          </p:nvCxnSpPr>
          <p:spPr>
            <a:xfrm>
              <a:off x="2325403" y="617069"/>
              <a:ext cx="0" cy="3250535"/>
            </a:xfrm>
            <a:prstGeom prst="line">
              <a:avLst/>
            </a:prstGeom>
            <a:noFill/>
            <a:ln w="12700" cap="flat" cmpd="sng" algn="ctr">
              <a:solidFill>
                <a:srgbClr val="E7E6E6">
                  <a:lumMod val="9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07D60712-7A33-4B0B-9DEE-B97BE6E64D7A}"/>
                </a:ext>
              </a:extLst>
            </p:cNvPr>
            <p:cNvCxnSpPr/>
            <p:nvPr/>
          </p:nvCxnSpPr>
          <p:spPr>
            <a:xfrm>
              <a:off x="0" y="3862593"/>
              <a:ext cx="2321330" cy="0"/>
            </a:xfrm>
            <a:prstGeom prst="line">
              <a:avLst/>
            </a:prstGeom>
            <a:noFill/>
            <a:ln w="190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id="{39C87785-5A3B-4816-9438-8E47D7BE1EF9}"/>
                </a:ext>
              </a:extLst>
            </p:cNvPr>
            <p:cNvCxnSpPr/>
            <p:nvPr/>
          </p:nvCxnSpPr>
          <p:spPr>
            <a:xfrm>
              <a:off x="2322131" y="3862593"/>
              <a:ext cx="2289382" cy="0"/>
            </a:xfrm>
            <a:prstGeom prst="line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sp>
          <p:nvSpPr>
            <p:cNvPr id="40" name="文本框 27">
              <a:extLst>
                <a:ext uri="{FF2B5EF4-FFF2-40B4-BE49-F238E27FC236}">
                  <a16:creationId xmlns:a16="http://schemas.microsoft.com/office/drawing/2014/main" id="{F32B64F3-6888-4747-9056-10C7EB58321E}"/>
                </a:ext>
              </a:extLst>
            </p:cNvPr>
            <p:cNvSpPr txBox="1"/>
            <p:nvPr/>
          </p:nvSpPr>
          <p:spPr>
            <a:xfrm>
              <a:off x="3744829" y="268410"/>
              <a:ext cx="630898" cy="343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9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单位：人民币亿元</a:t>
              </a:r>
            </a:p>
          </p:txBody>
        </p:sp>
        <p:sp>
          <p:nvSpPr>
            <p:cNvPr id="41" name="文本框 23">
              <a:extLst>
                <a:ext uri="{FF2B5EF4-FFF2-40B4-BE49-F238E27FC236}">
                  <a16:creationId xmlns:a16="http://schemas.microsoft.com/office/drawing/2014/main" id="{49C25343-E015-4AC0-8ADF-060A098C039D}"/>
                </a:ext>
              </a:extLst>
            </p:cNvPr>
            <p:cNvSpPr txBox="1"/>
            <p:nvPr/>
          </p:nvSpPr>
          <p:spPr>
            <a:xfrm>
              <a:off x="-85135" y="507984"/>
              <a:ext cx="645658" cy="2964274"/>
            </a:xfrm>
            <a:prstGeom prst="rect">
              <a:avLst/>
            </a:prstGeom>
            <a:noFill/>
          </p:spPr>
          <p:txBody>
            <a:bodyPr wrap="square" tIns="0" spcCol="18000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Strategy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Angle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Pre-A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A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Pre-B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C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D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E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G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90549" y="923843"/>
            <a:ext cx="2338551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重要投资事件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908595" y="1377874"/>
            <a:ext cx="2453856" cy="318499"/>
            <a:chOff x="5691883" y="1387012"/>
            <a:chExt cx="2784296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906972" y="5045113"/>
            <a:ext cx="2441201" cy="322887"/>
            <a:chOff x="5691883" y="1387012"/>
            <a:chExt cx="2784298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249271" y="1387012"/>
              <a:ext cx="2226910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448379" y="3906857"/>
            <a:ext cx="5476421" cy="1046440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震坤行：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震坤行是一家数字化引领的工业品服务平台，主要辅料和易耗品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(MRO)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横跨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28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条产品线，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+SKU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，通过产业的网络协同、覆盖全国的智能化供应链、数字化的采购平台，打造数字化供应链体系，做到供应链的扁平化、智能化、协同化，让客户和供应商采购和交付透明、高效、低成本。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老虎证券、腾讯、国有企业结构调整基金等</a:t>
            </a:r>
          </a:p>
        </p:txBody>
      </p:sp>
      <p:sp>
        <p:nvSpPr>
          <p:cNvPr id="12" name="箭头: 五边形 11"/>
          <p:cNvSpPr/>
          <p:nvPr/>
        </p:nvSpPr>
        <p:spPr>
          <a:xfrm>
            <a:off x="1903119" y="177800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1909483" y="2898146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1909483" y="3965552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1905010" y="5464287"/>
            <a:ext cx="431515" cy="285443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438409" y="5477511"/>
            <a:ext cx="5476421" cy="97218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叮当快药：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叮当快药是一款基于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O2O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的医药健康类互联网产品，是协助药店提供便民服务的第三方信息展示平台。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软银中国、招银国际、泰康人寿、海尔生物、龙门投资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438411" y="1778001"/>
            <a:ext cx="5486389" cy="861774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猿题库：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猿辅导在线教育，国内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K-12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在线教育领域首个独角兽公司，公司致力于运用科技手段提升学习体验、激发学习兴趣，培养科学的学习习惯，让中国学生更便捷地获取优质的教育资源。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未披露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438409" y="2863421"/>
            <a:ext cx="5486391" cy="861774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en-US" altLang="zh-CN" sz="1600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Dmall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多点商城：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多点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(DMALL)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成立于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是一家线上线下一体化全渠道零售平台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品类覆盖生鲜日百等生活日常消费品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依托与本地商超的深度结合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提供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公里范围内的高品质、低价格、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小时送达的电子商务服务。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腾讯、兴业银行、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IDG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资本等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682335" y="1470201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8703173" y="2024222"/>
            <a:ext cx="88165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788934" y="3026368"/>
            <a:ext cx="106118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641457" y="4123945"/>
            <a:ext cx="124585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3.15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1149608" y="5742898"/>
            <a:ext cx="38472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B+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790535" y="1500541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859091" y="1445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投资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11140791" y="3026368"/>
            <a:ext cx="22281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3DD3E3F-B1A2-4547-A00A-70AFDD85F94F}"/>
              </a:ext>
            </a:extLst>
          </p:cNvPr>
          <p:cNvSpPr txBox="1"/>
          <p:nvPr/>
        </p:nvSpPr>
        <p:spPr>
          <a:xfrm>
            <a:off x="11140791" y="4126188"/>
            <a:ext cx="20518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E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91CD3948-93D7-4130-878A-9B4ADEF8C89F}"/>
              </a:ext>
            </a:extLst>
          </p:cNvPr>
          <p:cNvSpPr txBox="1"/>
          <p:nvPr/>
        </p:nvSpPr>
        <p:spPr>
          <a:xfrm>
            <a:off x="11149608" y="1997212"/>
            <a:ext cx="41838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G+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552DD72-21A9-4FFC-9AD4-41D30A5F0990}"/>
              </a:ext>
            </a:extLst>
          </p:cNvPr>
          <p:cNvSpPr txBox="1"/>
          <p:nvPr/>
        </p:nvSpPr>
        <p:spPr>
          <a:xfrm>
            <a:off x="8568362" y="5650565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82775" y="994067"/>
            <a:ext cx="2468119" cy="369871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882775" y="5034164"/>
            <a:ext cx="8426450" cy="14338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189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月大幅减少，整体节奏放缓明显，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家公司上市，其中科创板上市企业共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募资总额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394.65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94.65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189" algn="just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337.15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港元，其中募资规模最大的为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世贸服务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，首发募资总额为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97.65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59091" y="81042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IPO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及退出</a:t>
            </a:r>
          </a:p>
        </p:txBody>
      </p:sp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7CCFD5AA-EE79-4EE3-9927-5309EB9705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8608925"/>
              </p:ext>
            </p:extLst>
          </p:nvPr>
        </p:nvGraphicFramePr>
        <p:xfrm>
          <a:off x="1882775" y="1640658"/>
          <a:ext cx="8426450" cy="3393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14675</TotalTime>
  <Words>2188</Words>
  <Application>Microsoft Office PowerPoint</Application>
  <PresentationFormat>宽屏</PresentationFormat>
  <Paragraphs>396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Biaodian Pro Sans GB</vt:lpstr>
      <vt:lpstr>PingFang SC</vt:lpstr>
      <vt:lpstr>黑体</vt:lpstr>
      <vt:lpstr>华文新魏</vt:lpstr>
      <vt:lpstr>宋体</vt:lpstr>
      <vt:lpstr>微软雅黑</vt:lpstr>
      <vt:lpstr>幼圆</vt:lpstr>
      <vt:lpstr>Arial</vt:lpstr>
      <vt:lpstr>Arial</vt:lpstr>
      <vt:lpstr>Calibri</vt:lpstr>
      <vt:lpstr>Calibri Light</vt:lpstr>
      <vt:lpstr>Verdana</vt:lpstr>
      <vt:lpstr>Wingdings</vt:lpstr>
      <vt:lpstr>融客PPT模板</vt:lpstr>
      <vt:lpstr>1_融客投资PPT模板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Yong X.</dc:creator>
  <cp:lastModifiedBy>Xue Yong</cp:lastModifiedBy>
  <cp:revision>1234</cp:revision>
  <dcterms:created xsi:type="dcterms:W3CDTF">2018-03-11T13:30:00Z</dcterms:created>
  <dcterms:modified xsi:type="dcterms:W3CDTF">2020-11-11T01:11:43Z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