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4.xml" ContentType="application/vnd.openxmlformats-officedocument.themeOverr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7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8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9.xml" ContentType="application/vnd.openxmlformats-officedocument.themeOverr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0.xml" ContentType="application/vnd.openxmlformats-officedocument.themeOverride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1.xml" ContentType="application/vnd.openxmlformats-officedocument.themeOverrid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2.xml" ContentType="application/vnd.openxmlformats-officedocument.themeOverrid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3.xml" ContentType="application/vnd.openxmlformats-officedocument.themeOverride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4.xml" ContentType="application/vnd.openxmlformats-officedocument.themeOverride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5.xml" ContentType="application/vnd.openxmlformats-officedocument.themeOverride+xml"/>
  <Override PartName="/ppt/notesSlides/notesSlide19.xml" ContentType="application/vnd.openxmlformats-officedocument.presentationml.notesSlide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6.xml" ContentType="application/vnd.openxmlformats-officedocument.themeOverride+xml"/>
  <Override PartName="/ppt/tags/tag3.xml" ContentType="application/vnd.openxmlformats-officedocument.presentationml.tags+xml"/>
  <Override PartName="/ppt/notesSlides/notesSlide20.xml" ContentType="application/vnd.openxmlformats-officedocument.presentationml.notesSlid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7.xml" ContentType="application/vnd.openxmlformats-officedocument.themeOverride+xml"/>
  <Override PartName="/ppt/charts/chart1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8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  <p:sldMasterId id="2147483689" r:id="rId4"/>
    <p:sldMasterId id="2147483703" r:id="rId5"/>
    <p:sldMasterId id="2147483717" r:id="rId6"/>
  </p:sldMasterIdLst>
  <p:notesMasterIdLst>
    <p:notesMasterId r:id="rId32"/>
  </p:notesMasterIdLst>
  <p:sldIdLst>
    <p:sldId id="483" r:id="rId7"/>
    <p:sldId id="484" r:id="rId8"/>
    <p:sldId id="485" r:id="rId9"/>
    <p:sldId id="486" r:id="rId10"/>
    <p:sldId id="487" r:id="rId11"/>
    <p:sldId id="488" r:id="rId12"/>
    <p:sldId id="489" r:id="rId13"/>
    <p:sldId id="490" r:id="rId14"/>
    <p:sldId id="491" r:id="rId15"/>
    <p:sldId id="492" r:id="rId16"/>
    <p:sldId id="493" r:id="rId17"/>
    <p:sldId id="494" r:id="rId18"/>
    <p:sldId id="495" r:id="rId19"/>
    <p:sldId id="496" r:id="rId20"/>
    <p:sldId id="497" r:id="rId21"/>
    <p:sldId id="498" r:id="rId22"/>
    <p:sldId id="499" r:id="rId23"/>
    <p:sldId id="500" r:id="rId24"/>
    <p:sldId id="501" r:id="rId25"/>
    <p:sldId id="502" r:id="rId26"/>
    <p:sldId id="503" r:id="rId27"/>
    <p:sldId id="504" r:id="rId28"/>
    <p:sldId id="505" r:id="rId29"/>
    <p:sldId id="506" r:id="rId30"/>
    <p:sldId id="507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nlong Wu" initials="JW" lastIdx="6" clrIdx="0">
    <p:extLst>
      <p:ext uri="{19B8F6BF-5375-455C-9EA6-DF929625EA0E}">
        <p15:presenceInfo xmlns:p15="http://schemas.microsoft.com/office/powerpoint/2012/main" userId="4b647d056bdb0b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D9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68284" autoAdjust="0"/>
  </p:normalViewPr>
  <p:slideViewPr>
    <p:cSldViewPr snapToGrid="0">
      <p:cViewPr varScale="1">
        <p:scale>
          <a:sx n="72" d="100"/>
          <a:sy n="72" d="100"/>
        </p:scale>
        <p:origin x="432" y="64"/>
      </p:cViewPr>
      <p:guideLst/>
    </p:cSldViewPr>
  </p:slideViewPr>
  <p:outlineViewPr>
    <p:cViewPr>
      <p:scale>
        <a:sx n="33" d="100"/>
        <a:sy n="33" d="100"/>
      </p:scale>
      <p:origin x="0" y="-19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6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Sheet1!$F$1:$F$2</c:f>
              <c:strCache>
                <c:ptCount val="2"/>
                <c:pt idx="0">
                  <c:v>PPI:全部工业品:当月同比</c:v>
                </c:pt>
                <c:pt idx="1">
                  <c:v>月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Sheet1!$E$3:$E$16</c:f>
              <c:numCache>
                <c:formatCode>yyyy\-mm;@</c:formatCode>
                <c:ptCount val="14"/>
                <c:pt idx="0">
                  <c:v>43738</c:v>
                </c:pt>
                <c:pt idx="1">
                  <c:v>43769</c:v>
                </c:pt>
                <c:pt idx="2">
                  <c:v>43799</c:v>
                </c:pt>
                <c:pt idx="3">
                  <c:v>43830</c:v>
                </c:pt>
                <c:pt idx="4">
                  <c:v>43861</c:v>
                </c:pt>
                <c:pt idx="5">
                  <c:v>43890</c:v>
                </c:pt>
                <c:pt idx="6">
                  <c:v>43921</c:v>
                </c:pt>
                <c:pt idx="7">
                  <c:v>43951</c:v>
                </c:pt>
                <c:pt idx="8">
                  <c:v>43982</c:v>
                </c:pt>
                <c:pt idx="9">
                  <c:v>44012</c:v>
                </c:pt>
                <c:pt idx="10">
                  <c:v>44043</c:v>
                </c:pt>
                <c:pt idx="11">
                  <c:v>44074</c:v>
                </c:pt>
                <c:pt idx="12" formatCode="mmm\-yy">
                  <c:v>44104</c:v>
                </c:pt>
                <c:pt idx="13">
                  <c:v>44135</c:v>
                </c:pt>
              </c:numCache>
            </c:numRef>
          </c:cat>
          <c:val>
            <c:numRef>
              <c:f>Sheet1!$F$3:$F$16</c:f>
              <c:numCache>
                <c:formatCode>0.00_ </c:formatCode>
                <c:ptCount val="14"/>
                <c:pt idx="0">
                  <c:v>-1.2</c:v>
                </c:pt>
                <c:pt idx="1">
                  <c:v>-1.6</c:v>
                </c:pt>
                <c:pt idx="2">
                  <c:v>-1.4</c:v>
                </c:pt>
                <c:pt idx="3">
                  <c:v>-0.5</c:v>
                </c:pt>
                <c:pt idx="4">
                  <c:v>0.1</c:v>
                </c:pt>
                <c:pt idx="5">
                  <c:v>-0.4</c:v>
                </c:pt>
                <c:pt idx="6">
                  <c:v>-1.5</c:v>
                </c:pt>
                <c:pt idx="7">
                  <c:v>-3.1</c:v>
                </c:pt>
                <c:pt idx="8">
                  <c:v>-3.7</c:v>
                </c:pt>
                <c:pt idx="9">
                  <c:v>-3</c:v>
                </c:pt>
                <c:pt idx="10">
                  <c:v>-2.4</c:v>
                </c:pt>
                <c:pt idx="11">
                  <c:v>-2</c:v>
                </c:pt>
                <c:pt idx="12">
                  <c:v>-2.1</c:v>
                </c:pt>
                <c:pt idx="13">
                  <c:v>-2.1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40-4F23-9838-E4B297252477}"/>
            </c:ext>
          </c:extLst>
        </c:ser>
        <c:ser>
          <c:idx val="1"/>
          <c:order val="1"/>
          <c:tx>
            <c:strRef>
              <c:f>Sheet1!$G$1:$G$2</c:f>
              <c:strCache>
                <c:ptCount val="2"/>
                <c:pt idx="0">
                  <c:v>PPI:全部工业品:环比</c:v>
                </c:pt>
                <c:pt idx="1">
                  <c:v>月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Sheet1!$E$3:$E$16</c:f>
              <c:numCache>
                <c:formatCode>yyyy\-mm;@</c:formatCode>
                <c:ptCount val="14"/>
                <c:pt idx="0">
                  <c:v>43738</c:v>
                </c:pt>
                <c:pt idx="1">
                  <c:v>43769</c:v>
                </c:pt>
                <c:pt idx="2">
                  <c:v>43799</c:v>
                </c:pt>
                <c:pt idx="3">
                  <c:v>43830</c:v>
                </c:pt>
                <c:pt idx="4">
                  <c:v>43861</c:v>
                </c:pt>
                <c:pt idx="5">
                  <c:v>43890</c:v>
                </c:pt>
                <c:pt idx="6">
                  <c:v>43921</c:v>
                </c:pt>
                <c:pt idx="7">
                  <c:v>43951</c:v>
                </c:pt>
                <c:pt idx="8">
                  <c:v>43982</c:v>
                </c:pt>
                <c:pt idx="9">
                  <c:v>44012</c:v>
                </c:pt>
                <c:pt idx="10">
                  <c:v>44043</c:v>
                </c:pt>
                <c:pt idx="11">
                  <c:v>44074</c:v>
                </c:pt>
                <c:pt idx="12" formatCode="mmm\-yy">
                  <c:v>44104</c:v>
                </c:pt>
                <c:pt idx="13">
                  <c:v>44135</c:v>
                </c:pt>
              </c:numCache>
            </c:numRef>
          </c:cat>
          <c:val>
            <c:numRef>
              <c:f>Sheet1!$G$3:$G$16</c:f>
              <c:numCache>
                <c:formatCode>0.00_ </c:formatCode>
                <c:ptCount val="14"/>
                <c:pt idx="0">
                  <c:v>0.1</c:v>
                </c:pt>
                <c:pt idx="1">
                  <c:v>0.1</c:v>
                </c:pt>
                <c:pt idx="2">
                  <c:v>-0.1</c:v>
                </c:pt>
                <c:pt idx="3">
                  <c:v>0</c:v>
                </c:pt>
                <c:pt idx="4">
                  <c:v>0</c:v>
                </c:pt>
                <c:pt idx="5">
                  <c:v>-0.5</c:v>
                </c:pt>
                <c:pt idx="6">
                  <c:v>-1</c:v>
                </c:pt>
                <c:pt idx="7">
                  <c:v>-1.3</c:v>
                </c:pt>
                <c:pt idx="8">
                  <c:v>-0.4</c:v>
                </c:pt>
                <c:pt idx="9">
                  <c:v>0.4</c:v>
                </c:pt>
                <c:pt idx="10">
                  <c:v>0.4</c:v>
                </c:pt>
                <c:pt idx="11">
                  <c:v>0.3</c:v>
                </c:pt>
                <c:pt idx="12">
                  <c:v>0.1</c:v>
                </c:pt>
                <c:pt idx="1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40-4F23-9838-E4B2972524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5772112"/>
        <c:axId val="1"/>
      </c:lineChart>
      <c:dateAx>
        <c:axId val="635772112"/>
        <c:scaling>
          <c:orientation val="minMax"/>
        </c:scaling>
        <c:delete val="0"/>
        <c:axPos val="b"/>
        <c:numFmt formatCode="yyyy\-mm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_ 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3577211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总市值</a:t>
            </a:r>
            <a:r>
              <a:rPr lang="en-US" altLang="zh-CN"/>
              <a:t>(</a:t>
            </a:r>
            <a:r>
              <a:rPr lang="zh-CN" altLang="en-US"/>
              <a:t>亿元</a:t>
            </a:r>
            <a:r>
              <a:rPr lang="en-US" altLang="zh-CN"/>
              <a:t>)</a:t>
            </a:r>
            <a:endParaRPr lang="zh-CN" altLang="en-US"/>
          </a:p>
        </c:rich>
      </c:tx>
      <c:layout>
        <c:manualLayout>
          <c:xMode val="edge"/>
          <c:yMode val="edge"/>
          <c:x val="3.2315513425926833E-2"/>
          <c:y val="3.89240254250528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万得!$B$2:$B$13</c:f>
              <c:strCache>
                <c:ptCount val="10"/>
                <c:pt idx="0">
                  <c:v>五粮液</c:v>
                </c:pt>
                <c:pt idx="1">
                  <c:v>宁德时代</c:v>
                </c:pt>
                <c:pt idx="2">
                  <c:v>美的集团</c:v>
                </c:pt>
                <c:pt idx="3">
                  <c:v>迈瑞医疗</c:v>
                </c:pt>
                <c:pt idx="4">
                  <c:v>比亚迪</c:v>
                </c:pt>
                <c:pt idx="5">
                  <c:v>海康威视</c:v>
                </c:pt>
                <c:pt idx="6">
                  <c:v>立讯精密</c:v>
                </c:pt>
                <c:pt idx="7">
                  <c:v>顺丰控股</c:v>
                </c:pt>
                <c:pt idx="8">
                  <c:v>格力电器</c:v>
                </c:pt>
                <c:pt idx="9">
                  <c:v>平安银行</c:v>
                </c:pt>
              </c:strCache>
            </c:strRef>
          </c:cat>
          <c:val>
            <c:numRef>
              <c:f>万得!$C$2:$C$13</c:f>
              <c:numCache>
                <c:formatCode>0.0_);[Red]\(0.0\)</c:formatCode>
                <c:ptCount val="10"/>
                <c:pt idx="0">
                  <c:v>9484.7091999999993</c:v>
                </c:pt>
                <c:pt idx="1">
                  <c:v>5757.7610000000004</c:v>
                </c:pt>
                <c:pt idx="2">
                  <c:v>5467.8725000000004</c:v>
                </c:pt>
                <c:pt idx="3">
                  <c:v>4702.2938000000004</c:v>
                </c:pt>
                <c:pt idx="4">
                  <c:v>4359.8450999999995</c:v>
                </c:pt>
                <c:pt idx="5">
                  <c:v>4195.9098000000004</c:v>
                </c:pt>
                <c:pt idx="6">
                  <c:v>3831.3517000000002</c:v>
                </c:pt>
                <c:pt idx="7">
                  <c:v>3772.7327</c:v>
                </c:pt>
                <c:pt idx="8">
                  <c:v>3514.9915999999998</c:v>
                </c:pt>
                <c:pt idx="9">
                  <c:v>3444.5504999999998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E2-4F4B-B0D4-C3FA41C144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461105728"/>
        <c:axId val="1461107040"/>
      </c:barChart>
      <c:catAx>
        <c:axId val="146110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61107040"/>
        <c:crosses val="autoZero"/>
        <c:auto val="1"/>
        <c:lblAlgn val="ctr"/>
        <c:lblOffset val="100"/>
        <c:noMultiLvlLbl val="0"/>
      </c:catAx>
      <c:valAx>
        <c:axId val="146110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);[Red]\(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6110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万得!$B$4059:$B$4068</c:f>
              <c:strCache>
                <c:ptCount val="10"/>
                <c:pt idx="0">
                  <c:v>安科瑞</c:v>
                </c:pt>
                <c:pt idx="1">
                  <c:v>智慧农业</c:v>
                </c:pt>
                <c:pt idx="2">
                  <c:v>蓝盾股份</c:v>
                </c:pt>
                <c:pt idx="3">
                  <c:v>海川智能</c:v>
                </c:pt>
                <c:pt idx="4">
                  <c:v>英飞特</c:v>
                </c:pt>
                <c:pt idx="5">
                  <c:v>金徽酒</c:v>
                </c:pt>
                <c:pt idx="6">
                  <c:v>浩丰科技</c:v>
                </c:pt>
                <c:pt idx="7">
                  <c:v>因赛集团</c:v>
                </c:pt>
                <c:pt idx="8">
                  <c:v>优德精密</c:v>
                </c:pt>
                <c:pt idx="9">
                  <c:v>中能电气</c:v>
                </c:pt>
              </c:strCache>
            </c:strRef>
          </c:cat>
          <c:val>
            <c:numRef>
              <c:f>万得!$C$4059:$C$4068</c:f>
            </c:numRef>
          </c:val>
          <c:extLst>
            <c:ext xmlns:c16="http://schemas.microsoft.com/office/drawing/2014/chart" uri="{C3380CC4-5D6E-409C-BE32-E72D297353CC}">
              <c16:uniqueId val="{00000000-75D2-449A-83E4-98C3941B8CEB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万得!$B$4059:$B$4068</c:f>
              <c:strCache>
                <c:ptCount val="10"/>
                <c:pt idx="0">
                  <c:v>安科瑞</c:v>
                </c:pt>
                <c:pt idx="1">
                  <c:v>智慧农业</c:v>
                </c:pt>
                <c:pt idx="2">
                  <c:v>蓝盾股份</c:v>
                </c:pt>
                <c:pt idx="3">
                  <c:v>海川智能</c:v>
                </c:pt>
                <c:pt idx="4">
                  <c:v>英飞特</c:v>
                </c:pt>
                <c:pt idx="5">
                  <c:v>金徽酒</c:v>
                </c:pt>
                <c:pt idx="6">
                  <c:v>浩丰科技</c:v>
                </c:pt>
                <c:pt idx="7">
                  <c:v>因赛集团</c:v>
                </c:pt>
                <c:pt idx="8">
                  <c:v>优德精密</c:v>
                </c:pt>
                <c:pt idx="9">
                  <c:v>中能电气</c:v>
                </c:pt>
              </c:strCache>
            </c:strRef>
          </c:cat>
          <c:val>
            <c:numRef>
              <c:f>万得!$F$4059:$F$4068</c:f>
            </c:numRef>
          </c:val>
          <c:extLst>
            <c:ext xmlns:c16="http://schemas.microsoft.com/office/drawing/2014/chart" uri="{C3380CC4-5D6E-409C-BE32-E72D297353CC}">
              <c16:uniqueId val="{00000001-75D2-449A-83E4-98C3941B8CEB}"/>
            </c:ext>
          </c:extLst>
        </c:ser>
        <c:ser>
          <c:idx val="4"/>
          <c:order val="4"/>
          <c:spPr>
            <a:solidFill>
              <a:srgbClr val="FF66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万得!$B$4059:$B$4068</c:f>
              <c:strCache>
                <c:ptCount val="10"/>
                <c:pt idx="0">
                  <c:v>安科瑞</c:v>
                </c:pt>
                <c:pt idx="1">
                  <c:v>智慧农业</c:v>
                </c:pt>
                <c:pt idx="2">
                  <c:v>蓝盾股份</c:v>
                </c:pt>
                <c:pt idx="3">
                  <c:v>海川智能</c:v>
                </c:pt>
                <c:pt idx="4">
                  <c:v>英飞特</c:v>
                </c:pt>
                <c:pt idx="5">
                  <c:v>金徽酒</c:v>
                </c:pt>
                <c:pt idx="6">
                  <c:v>浩丰科技</c:v>
                </c:pt>
                <c:pt idx="7">
                  <c:v>因赛集团</c:v>
                </c:pt>
                <c:pt idx="8">
                  <c:v>优德精密</c:v>
                </c:pt>
                <c:pt idx="9">
                  <c:v>中能电气</c:v>
                </c:pt>
              </c:strCache>
            </c:strRef>
          </c:cat>
          <c:val>
            <c:numRef>
              <c:f>万得!$G$4059:$G$4068</c:f>
              <c:numCache>
                <c:formatCode>0.00_ </c:formatCode>
                <c:ptCount val="10"/>
                <c:pt idx="0">
                  <c:v>54.635100000000001</c:v>
                </c:pt>
                <c:pt idx="1">
                  <c:v>54.929600000000001</c:v>
                </c:pt>
                <c:pt idx="2">
                  <c:v>68.464699999999993</c:v>
                </c:pt>
                <c:pt idx="3">
                  <c:v>75.556899999999999</c:v>
                </c:pt>
                <c:pt idx="4">
                  <c:v>77.930099999999996</c:v>
                </c:pt>
                <c:pt idx="5">
                  <c:v>85.642499999999998</c:v>
                </c:pt>
                <c:pt idx="6">
                  <c:v>98.099400000000003</c:v>
                </c:pt>
                <c:pt idx="7">
                  <c:v>109.2257</c:v>
                </c:pt>
                <c:pt idx="8">
                  <c:v>112.6949</c:v>
                </c:pt>
                <c:pt idx="9">
                  <c:v>194.90809999999999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D2-449A-83E4-98C3941B8CE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万得!$B$4059:$B$4068</c:f>
              <c:strCache>
                <c:ptCount val="10"/>
                <c:pt idx="0">
                  <c:v>安科瑞</c:v>
                </c:pt>
                <c:pt idx="1">
                  <c:v>智慧农业</c:v>
                </c:pt>
                <c:pt idx="2">
                  <c:v>蓝盾股份</c:v>
                </c:pt>
                <c:pt idx="3">
                  <c:v>海川智能</c:v>
                </c:pt>
                <c:pt idx="4">
                  <c:v>英飞特</c:v>
                </c:pt>
                <c:pt idx="5">
                  <c:v>金徽酒</c:v>
                </c:pt>
                <c:pt idx="6">
                  <c:v>浩丰科技</c:v>
                </c:pt>
                <c:pt idx="7">
                  <c:v>因赛集团</c:v>
                </c:pt>
                <c:pt idx="8">
                  <c:v>优德精密</c:v>
                </c:pt>
                <c:pt idx="9">
                  <c:v>中能电气</c:v>
                </c:pt>
              </c:strCache>
            </c:strRef>
          </c:cat>
          <c:val>
            <c:numRef>
              <c:f>万得!$D$4059:$D$4068</c:f>
            </c:numRef>
          </c:val>
          <c:extLst>
            <c:ext xmlns:c16="http://schemas.microsoft.com/office/drawing/2014/chart" uri="{C3380CC4-5D6E-409C-BE32-E72D297353CC}">
              <c16:uniqueId val="{00000003-75D2-449A-83E4-98C3941B8CEB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万得!$B$4059:$B$4068</c:f>
              <c:strCache>
                <c:ptCount val="10"/>
                <c:pt idx="0">
                  <c:v>安科瑞</c:v>
                </c:pt>
                <c:pt idx="1">
                  <c:v>智慧农业</c:v>
                </c:pt>
                <c:pt idx="2">
                  <c:v>蓝盾股份</c:v>
                </c:pt>
                <c:pt idx="3">
                  <c:v>海川智能</c:v>
                </c:pt>
                <c:pt idx="4">
                  <c:v>英飞特</c:v>
                </c:pt>
                <c:pt idx="5">
                  <c:v>金徽酒</c:v>
                </c:pt>
                <c:pt idx="6">
                  <c:v>浩丰科技</c:v>
                </c:pt>
                <c:pt idx="7">
                  <c:v>因赛集团</c:v>
                </c:pt>
                <c:pt idx="8">
                  <c:v>优德精密</c:v>
                </c:pt>
                <c:pt idx="9">
                  <c:v>中能电气</c:v>
                </c:pt>
              </c:strCache>
            </c:strRef>
          </c:cat>
          <c:val>
            <c:numRef>
              <c:f>万得!$E$4059:$E$4068</c:f>
            </c:numRef>
          </c:val>
          <c:extLst>
            <c:ext xmlns:c16="http://schemas.microsoft.com/office/drawing/2014/chart" uri="{C3380CC4-5D6E-409C-BE32-E72D297353CC}">
              <c16:uniqueId val="{00000004-75D2-449A-83E4-98C3941B8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7400584"/>
        <c:axId val="1496561288"/>
      </c:barChart>
      <c:catAx>
        <c:axId val="627400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96561288"/>
        <c:crosses val="autoZero"/>
        <c:auto val="1"/>
        <c:lblAlgn val="ctr"/>
        <c:lblOffset val="100"/>
        <c:noMultiLvlLbl val="0"/>
      </c:catAx>
      <c:valAx>
        <c:axId val="1496561288"/>
        <c:scaling>
          <c:orientation val="minMax"/>
        </c:scaling>
        <c:delete val="1"/>
        <c:axPos val="b"/>
        <c:numFmt formatCode="0.00_ " sourceLinked="1"/>
        <c:majorTickMark val="none"/>
        <c:minorTickMark val="none"/>
        <c:tickLblPos val="nextTo"/>
        <c:crossAx val="627400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万得!$B$4059:$B$4068</c:f>
              <c:strCache>
                <c:ptCount val="10"/>
                <c:pt idx="0">
                  <c:v>晨曦航空</c:v>
                </c:pt>
                <c:pt idx="1">
                  <c:v>金力泰</c:v>
                </c:pt>
                <c:pt idx="2">
                  <c:v>天际股份</c:v>
                </c:pt>
                <c:pt idx="3">
                  <c:v>聚灿光电</c:v>
                </c:pt>
                <c:pt idx="4">
                  <c:v>博晖创新</c:v>
                </c:pt>
                <c:pt idx="5">
                  <c:v>世联行</c:v>
                </c:pt>
                <c:pt idx="6">
                  <c:v>豫金刚石</c:v>
                </c:pt>
                <c:pt idx="7">
                  <c:v>青岛中程</c:v>
                </c:pt>
                <c:pt idx="8">
                  <c:v>江龙船艇</c:v>
                </c:pt>
                <c:pt idx="9">
                  <c:v>新余国科</c:v>
                </c:pt>
              </c:strCache>
            </c:strRef>
          </c:cat>
          <c:val>
            <c:numRef>
              <c:f>万得!$C$4059:$C$4068</c:f>
            </c:numRef>
          </c:val>
          <c:extLst>
            <c:ext xmlns:c16="http://schemas.microsoft.com/office/drawing/2014/chart" uri="{C3380CC4-5D6E-409C-BE32-E72D297353CC}">
              <c16:uniqueId val="{00000000-A713-4D99-BE42-9F8F3531FF01}"/>
            </c:ext>
          </c:extLst>
        </c:ser>
        <c:ser>
          <c:idx val="3"/>
          <c:order val="3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万得!$B$4059:$B$4068</c:f>
              <c:strCache>
                <c:ptCount val="10"/>
                <c:pt idx="0">
                  <c:v>晨曦航空</c:v>
                </c:pt>
                <c:pt idx="1">
                  <c:v>金力泰</c:v>
                </c:pt>
                <c:pt idx="2">
                  <c:v>天际股份</c:v>
                </c:pt>
                <c:pt idx="3">
                  <c:v>聚灿光电</c:v>
                </c:pt>
                <c:pt idx="4">
                  <c:v>博晖创新</c:v>
                </c:pt>
                <c:pt idx="5">
                  <c:v>世联行</c:v>
                </c:pt>
                <c:pt idx="6">
                  <c:v>豫金刚石</c:v>
                </c:pt>
                <c:pt idx="7">
                  <c:v>青岛中程</c:v>
                </c:pt>
                <c:pt idx="8">
                  <c:v>江龙船艇</c:v>
                </c:pt>
                <c:pt idx="9">
                  <c:v>新余国科</c:v>
                </c:pt>
              </c:strCache>
            </c:strRef>
          </c:cat>
          <c:val>
            <c:numRef>
              <c:f>万得!$F$4059:$F$4068</c:f>
              <c:numCache>
                <c:formatCode>#,##0.0000_ </c:formatCode>
                <c:ptCount val="10"/>
                <c:pt idx="0">
                  <c:v>57.575800000000001</c:v>
                </c:pt>
                <c:pt idx="1">
                  <c:v>57.631</c:v>
                </c:pt>
                <c:pt idx="2">
                  <c:v>57.9495</c:v>
                </c:pt>
                <c:pt idx="3">
                  <c:v>59.132399999999997</c:v>
                </c:pt>
                <c:pt idx="4">
                  <c:v>60.406100000000002</c:v>
                </c:pt>
                <c:pt idx="5">
                  <c:v>63.120600000000003</c:v>
                </c:pt>
                <c:pt idx="6">
                  <c:v>64.052300000000002</c:v>
                </c:pt>
                <c:pt idx="7">
                  <c:v>71.943399999999997</c:v>
                </c:pt>
                <c:pt idx="8">
                  <c:v>88.063100000000006</c:v>
                </c:pt>
                <c:pt idx="9">
                  <c:v>197.43100000000001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13-4D99-BE42-9F8F3531FF01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万得!$B$4059:$B$4068</c:f>
              <c:strCache>
                <c:ptCount val="10"/>
                <c:pt idx="0">
                  <c:v>晨曦航空</c:v>
                </c:pt>
                <c:pt idx="1">
                  <c:v>金力泰</c:v>
                </c:pt>
                <c:pt idx="2">
                  <c:v>天际股份</c:v>
                </c:pt>
                <c:pt idx="3">
                  <c:v>聚灿光电</c:v>
                </c:pt>
                <c:pt idx="4">
                  <c:v>博晖创新</c:v>
                </c:pt>
                <c:pt idx="5">
                  <c:v>世联行</c:v>
                </c:pt>
                <c:pt idx="6">
                  <c:v>豫金刚石</c:v>
                </c:pt>
                <c:pt idx="7">
                  <c:v>青岛中程</c:v>
                </c:pt>
                <c:pt idx="8">
                  <c:v>江龙船艇</c:v>
                </c:pt>
                <c:pt idx="9">
                  <c:v>新余国科</c:v>
                </c:pt>
              </c:strCache>
            </c:strRef>
          </c:cat>
          <c:val>
            <c:numRef>
              <c:f>万得!$G$4059:$G$4068</c:f>
              <c:numCache>
                <c:formatCode>0.00_ </c:formatCode>
                <c:ptCount val="10"/>
                <c:pt idx="0">
                  <c:v>47.257800000000003</c:v>
                </c:pt>
                <c:pt idx="1">
                  <c:v>38.078000000000003</c:v>
                </c:pt>
                <c:pt idx="2">
                  <c:v>53.151499999999999</c:v>
                </c:pt>
                <c:pt idx="3">
                  <c:v>0.25109999999999999</c:v>
                </c:pt>
                <c:pt idx="4">
                  <c:v>10.5063</c:v>
                </c:pt>
                <c:pt idx="5">
                  <c:v>-22.463799999999999</c:v>
                </c:pt>
                <c:pt idx="6">
                  <c:v>9.7609999999999992</c:v>
                </c:pt>
                <c:pt idx="7">
                  <c:v>-6.5119999999999996</c:v>
                </c:pt>
                <c:pt idx="8">
                  <c:v>13.113799999999999</c:v>
                </c:pt>
                <c:pt idx="9">
                  <c:v>16.442699999999999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13-4D99-BE42-9F8F3531FF0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万得!$B$4059:$B$4068</c:f>
              <c:strCache>
                <c:ptCount val="10"/>
                <c:pt idx="0">
                  <c:v>晨曦航空</c:v>
                </c:pt>
                <c:pt idx="1">
                  <c:v>金力泰</c:v>
                </c:pt>
                <c:pt idx="2">
                  <c:v>天际股份</c:v>
                </c:pt>
                <c:pt idx="3">
                  <c:v>聚灿光电</c:v>
                </c:pt>
                <c:pt idx="4">
                  <c:v>博晖创新</c:v>
                </c:pt>
                <c:pt idx="5">
                  <c:v>世联行</c:v>
                </c:pt>
                <c:pt idx="6">
                  <c:v>豫金刚石</c:v>
                </c:pt>
                <c:pt idx="7">
                  <c:v>青岛中程</c:v>
                </c:pt>
                <c:pt idx="8">
                  <c:v>江龙船艇</c:v>
                </c:pt>
                <c:pt idx="9">
                  <c:v>新余国科</c:v>
                </c:pt>
              </c:strCache>
            </c:strRef>
          </c:cat>
          <c:val>
            <c:numRef>
              <c:f>万得!$D$4059:$D$4068</c:f>
            </c:numRef>
          </c:val>
          <c:extLst>
            <c:ext xmlns:c16="http://schemas.microsoft.com/office/drawing/2014/chart" uri="{C3380CC4-5D6E-409C-BE32-E72D297353CC}">
              <c16:uniqueId val="{00000003-A713-4D99-BE42-9F8F3531FF01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万得!$B$4059:$B$4068</c:f>
              <c:strCache>
                <c:ptCount val="10"/>
                <c:pt idx="0">
                  <c:v>晨曦航空</c:v>
                </c:pt>
                <c:pt idx="1">
                  <c:v>金力泰</c:v>
                </c:pt>
                <c:pt idx="2">
                  <c:v>天际股份</c:v>
                </c:pt>
                <c:pt idx="3">
                  <c:v>聚灿光电</c:v>
                </c:pt>
                <c:pt idx="4">
                  <c:v>博晖创新</c:v>
                </c:pt>
                <c:pt idx="5">
                  <c:v>世联行</c:v>
                </c:pt>
                <c:pt idx="6">
                  <c:v>豫金刚石</c:v>
                </c:pt>
                <c:pt idx="7">
                  <c:v>青岛中程</c:v>
                </c:pt>
                <c:pt idx="8">
                  <c:v>江龙船艇</c:v>
                </c:pt>
                <c:pt idx="9">
                  <c:v>新余国科</c:v>
                </c:pt>
              </c:strCache>
            </c:strRef>
          </c:cat>
          <c:val>
            <c:numRef>
              <c:f>万得!$E$4059:$E$4068</c:f>
            </c:numRef>
          </c:val>
          <c:extLst>
            <c:ext xmlns:c16="http://schemas.microsoft.com/office/drawing/2014/chart" uri="{C3380CC4-5D6E-409C-BE32-E72D297353CC}">
              <c16:uniqueId val="{00000004-A713-4D99-BE42-9F8F3531FF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27400584"/>
        <c:axId val="1496561288"/>
      </c:barChart>
      <c:catAx>
        <c:axId val="627400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96561288"/>
        <c:crosses val="autoZero"/>
        <c:auto val="1"/>
        <c:lblAlgn val="ctr"/>
        <c:lblOffset val="100"/>
        <c:noMultiLvlLbl val="0"/>
      </c:catAx>
      <c:valAx>
        <c:axId val="1496561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27400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万得!$B$4059:$B$4068</c:f>
              <c:strCache>
                <c:ptCount val="10"/>
                <c:pt idx="0">
                  <c:v>安妮股份</c:v>
                </c:pt>
                <c:pt idx="1">
                  <c:v>光线传媒</c:v>
                </c:pt>
                <c:pt idx="2">
                  <c:v>ST仰帆</c:v>
                </c:pt>
                <c:pt idx="3">
                  <c:v>交建股份</c:v>
                </c:pt>
                <c:pt idx="4">
                  <c:v>剑桥科技</c:v>
                </c:pt>
                <c:pt idx="5">
                  <c:v>安车检测</c:v>
                </c:pt>
                <c:pt idx="6">
                  <c:v>华民股份</c:v>
                </c:pt>
                <c:pt idx="7">
                  <c:v>众信旅游</c:v>
                </c:pt>
                <c:pt idx="8">
                  <c:v>国城矿业</c:v>
                </c:pt>
                <c:pt idx="9">
                  <c:v>中潜股份</c:v>
                </c:pt>
              </c:strCache>
            </c:strRef>
          </c:cat>
          <c:val>
            <c:numRef>
              <c:f>万得!$C$4059:$C$4068</c:f>
            </c:numRef>
          </c:val>
          <c:extLst>
            <c:ext xmlns:c16="http://schemas.microsoft.com/office/drawing/2014/chart" uri="{C3380CC4-5D6E-409C-BE32-E72D297353CC}">
              <c16:uniqueId val="{00000000-3506-40F2-8DFA-78CA5BBF08CB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万得!$B$4059:$B$4068</c:f>
              <c:strCache>
                <c:ptCount val="10"/>
                <c:pt idx="0">
                  <c:v>安妮股份</c:v>
                </c:pt>
                <c:pt idx="1">
                  <c:v>光线传媒</c:v>
                </c:pt>
                <c:pt idx="2">
                  <c:v>ST仰帆</c:v>
                </c:pt>
                <c:pt idx="3">
                  <c:v>交建股份</c:v>
                </c:pt>
                <c:pt idx="4">
                  <c:v>剑桥科技</c:v>
                </c:pt>
                <c:pt idx="5">
                  <c:v>安车检测</c:v>
                </c:pt>
                <c:pt idx="6">
                  <c:v>华民股份</c:v>
                </c:pt>
                <c:pt idx="7">
                  <c:v>众信旅游</c:v>
                </c:pt>
                <c:pt idx="8">
                  <c:v>国城矿业</c:v>
                </c:pt>
                <c:pt idx="9">
                  <c:v>中潜股份</c:v>
                </c:pt>
              </c:strCache>
            </c:strRef>
          </c:cat>
          <c:val>
            <c:numRef>
              <c:f>万得!$F$4059:$F$4068</c:f>
            </c:numRef>
          </c:val>
          <c:extLst>
            <c:ext xmlns:c16="http://schemas.microsoft.com/office/drawing/2014/chart" uri="{C3380CC4-5D6E-409C-BE32-E72D297353CC}">
              <c16:uniqueId val="{00000001-3506-40F2-8DFA-78CA5BBF08CB}"/>
            </c:ext>
          </c:extLst>
        </c:ser>
        <c:ser>
          <c:idx val="4"/>
          <c:order val="4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万得!$B$4059:$B$4068</c:f>
              <c:strCache>
                <c:ptCount val="10"/>
                <c:pt idx="0">
                  <c:v>安妮股份</c:v>
                </c:pt>
                <c:pt idx="1">
                  <c:v>光线传媒</c:v>
                </c:pt>
                <c:pt idx="2">
                  <c:v>ST仰帆</c:v>
                </c:pt>
                <c:pt idx="3">
                  <c:v>交建股份</c:v>
                </c:pt>
                <c:pt idx="4">
                  <c:v>剑桥科技</c:v>
                </c:pt>
                <c:pt idx="5">
                  <c:v>安车检测</c:v>
                </c:pt>
                <c:pt idx="6">
                  <c:v>华民股份</c:v>
                </c:pt>
                <c:pt idx="7">
                  <c:v>众信旅游</c:v>
                </c:pt>
                <c:pt idx="8">
                  <c:v>国城矿业</c:v>
                </c:pt>
                <c:pt idx="9">
                  <c:v>中潜股份</c:v>
                </c:pt>
              </c:strCache>
            </c:strRef>
          </c:cat>
          <c:val>
            <c:numRef>
              <c:f>万得!$G$4059:$G$4068</c:f>
              <c:numCache>
                <c:formatCode>0.00_ </c:formatCode>
                <c:ptCount val="10"/>
                <c:pt idx="0">
                  <c:v>-26.206900000000001</c:v>
                </c:pt>
                <c:pt idx="1">
                  <c:v>-27.0108</c:v>
                </c:pt>
                <c:pt idx="2">
                  <c:v>-27.133299999999998</c:v>
                </c:pt>
                <c:pt idx="3">
                  <c:v>-27.1892</c:v>
                </c:pt>
                <c:pt idx="4">
                  <c:v>-28.430399999999999</c:v>
                </c:pt>
                <c:pt idx="5">
                  <c:v>-33.442399999999999</c:v>
                </c:pt>
                <c:pt idx="6">
                  <c:v>-34.606499999999997</c:v>
                </c:pt>
                <c:pt idx="7">
                  <c:v>-35.093499999999999</c:v>
                </c:pt>
                <c:pt idx="8">
                  <c:v>-37.090000000000003</c:v>
                </c:pt>
                <c:pt idx="9">
                  <c:v>-39.283499999999997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06-40F2-8DFA-78CA5BBF08CB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万得!$B$4059:$B$4068</c:f>
              <c:strCache>
                <c:ptCount val="10"/>
                <c:pt idx="0">
                  <c:v>安妮股份</c:v>
                </c:pt>
                <c:pt idx="1">
                  <c:v>光线传媒</c:v>
                </c:pt>
                <c:pt idx="2">
                  <c:v>ST仰帆</c:v>
                </c:pt>
                <c:pt idx="3">
                  <c:v>交建股份</c:v>
                </c:pt>
                <c:pt idx="4">
                  <c:v>剑桥科技</c:v>
                </c:pt>
                <c:pt idx="5">
                  <c:v>安车检测</c:v>
                </c:pt>
                <c:pt idx="6">
                  <c:v>华民股份</c:v>
                </c:pt>
                <c:pt idx="7">
                  <c:v>众信旅游</c:v>
                </c:pt>
                <c:pt idx="8">
                  <c:v>国城矿业</c:v>
                </c:pt>
                <c:pt idx="9">
                  <c:v>中潜股份</c:v>
                </c:pt>
              </c:strCache>
            </c:strRef>
          </c:cat>
          <c:val>
            <c:numRef>
              <c:f>万得!$D$4059:$D$4068</c:f>
            </c:numRef>
          </c:val>
          <c:extLst>
            <c:ext xmlns:c16="http://schemas.microsoft.com/office/drawing/2014/chart" uri="{C3380CC4-5D6E-409C-BE32-E72D297353CC}">
              <c16:uniqueId val="{00000003-3506-40F2-8DFA-78CA5BBF08CB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万得!$B$4059:$B$4068</c:f>
              <c:strCache>
                <c:ptCount val="10"/>
                <c:pt idx="0">
                  <c:v>安妮股份</c:v>
                </c:pt>
                <c:pt idx="1">
                  <c:v>光线传媒</c:v>
                </c:pt>
                <c:pt idx="2">
                  <c:v>ST仰帆</c:v>
                </c:pt>
                <c:pt idx="3">
                  <c:v>交建股份</c:v>
                </c:pt>
                <c:pt idx="4">
                  <c:v>剑桥科技</c:v>
                </c:pt>
                <c:pt idx="5">
                  <c:v>安车检测</c:v>
                </c:pt>
                <c:pt idx="6">
                  <c:v>华民股份</c:v>
                </c:pt>
                <c:pt idx="7">
                  <c:v>众信旅游</c:v>
                </c:pt>
                <c:pt idx="8">
                  <c:v>国城矿业</c:v>
                </c:pt>
                <c:pt idx="9">
                  <c:v>中潜股份</c:v>
                </c:pt>
              </c:strCache>
            </c:strRef>
          </c:cat>
          <c:val>
            <c:numRef>
              <c:f>万得!$E$4059:$E$4068</c:f>
            </c:numRef>
          </c:val>
          <c:extLst>
            <c:ext xmlns:c16="http://schemas.microsoft.com/office/drawing/2014/chart" uri="{C3380CC4-5D6E-409C-BE32-E72D297353CC}">
              <c16:uniqueId val="{00000004-3506-40F2-8DFA-78CA5BBF0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27400584"/>
        <c:axId val="1496561288"/>
      </c:barChart>
      <c:catAx>
        <c:axId val="627400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96561288"/>
        <c:crosses val="autoZero"/>
        <c:auto val="1"/>
        <c:lblAlgn val="ctr"/>
        <c:lblOffset val="100"/>
        <c:noMultiLvlLbl val="0"/>
      </c:catAx>
      <c:valAx>
        <c:axId val="1496561288"/>
        <c:scaling>
          <c:orientation val="minMax"/>
        </c:scaling>
        <c:delete val="1"/>
        <c:axPos val="b"/>
        <c:numFmt formatCode="0.00_ " sourceLinked="1"/>
        <c:majorTickMark val="none"/>
        <c:minorTickMark val="none"/>
        <c:tickLblPos val="nextTo"/>
        <c:crossAx val="627400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3018.4385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Sheet1!$A$6:$A$18</c:f>
              <c:numCache>
                <c:formatCode>yyyy\-mm\-dd</c:formatCode>
                <c:ptCount val="13"/>
                <c:pt idx="0">
                  <c:v>43769</c:v>
                </c:pt>
                <c:pt idx="1">
                  <c:v>43798</c:v>
                </c:pt>
                <c:pt idx="2">
                  <c:v>43830</c:v>
                </c:pt>
                <c:pt idx="3">
                  <c:v>43853</c:v>
                </c:pt>
                <c:pt idx="4">
                  <c:v>43889</c:v>
                </c:pt>
                <c:pt idx="5">
                  <c:v>43921</c:v>
                </c:pt>
                <c:pt idx="6">
                  <c:v>43951</c:v>
                </c:pt>
                <c:pt idx="7">
                  <c:v>43980</c:v>
                </c:pt>
                <c:pt idx="8">
                  <c:v>44012</c:v>
                </c:pt>
                <c:pt idx="9">
                  <c:v>44043</c:v>
                </c:pt>
                <c:pt idx="10">
                  <c:v>44074</c:v>
                </c:pt>
                <c:pt idx="11">
                  <c:v>44104</c:v>
                </c:pt>
                <c:pt idx="12">
                  <c:v>44134</c:v>
                </c:pt>
              </c:numCache>
            </c:numRef>
          </c:cat>
          <c:val>
            <c:numRef>
              <c:f>Sheet1!$B$6:$B$18</c:f>
            </c:numRef>
          </c:val>
          <c:smooth val="0"/>
          <c:extLst>
            <c:ext xmlns:c16="http://schemas.microsoft.com/office/drawing/2014/chart" uri="{C3380CC4-5D6E-409C-BE32-E72D297353CC}">
              <c16:uniqueId val="{00000000-D574-4120-9FF9-772F47281590}"/>
            </c:ext>
          </c:extLst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海康威视市值涨幅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Sheet1!$A$6:$A$18</c:f>
              <c:numCache>
                <c:formatCode>yyyy\-mm\-dd</c:formatCode>
                <c:ptCount val="13"/>
                <c:pt idx="0">
                  <c:v>43769</c:v>
                </c:pt>
                <c:pt idx="1">
                  <c:v>43798</c:v>
                </c:pt>
                <c:pt idx="2">
                  <c:v>43830</c:v>
                </c:pt>
                <c:pt idx="3">
                  <c:v>43853</c:v>
                </c:pt>
                <c:pt idx="4">
                  <c:v>43889</c:v>
                </c:pt>
                <c:pt idx="5">
                  <c:v>43921</c:v>
                </c:pt>
                <c:pt idx="6">
                  <c:v>43951</c:v>
                </c:pt>
                <c:pt idx="7">
                  <c:v>43980</c:v>
                </c:pt>
                <c:pt idx="8">
                  <c:v>44012</c:v>
                </c:pt>
                <c:pt idx="9">
                  <c:v>44043</c:v>
                </c:pt>
                <c:pt idx="10">
                  <c:v>44074</c:v>
                </c:pt>
                <c:pt idx="11">
                  <c:v>44104</c:v>
                </c:pt>
                <c:pt idx="12">
                  <c:v>44134</c:v>
                </c:pt>
              </c:numCache>
            </c:numRef>
          </c:cat>
          <c:val>
            <c:numRef>
              <c:f>Sheet1!$C$6:$C$18</c:f>
              <c:numCache>
                <c:formatCode>General</c:formatCode>
                <c:ptCount val="13"/>
                <c:pt idx="0">
                  <c:v>1.0015479876160993</c:v>
                </c:pt>
                <c:pt idx="1">
                  <c:v>0.97244582043343653</c:v>
                </c:pt>
                <c:pt idx="2">
                  <c:v>1.0136222910216721</c:v>
                </c:pt>
                <c:pt idx="3">
                  <c:v>1.1145510835913313</c:v>
                </c:pt>
                <c:pt idx="4">
                  <c:v>1.0835913312693499</c:v>
                </c:pt>
                <c:pt idx="5">
                  <c:v>0.86377708978328172</c:v>
                </c:pt>
                <c:pt idx="6">
                  <c:v>0.99256965944272457</c:v>
                </c:pt>
                <c:pt idx="7">
                  <c:v>0.85046439628482984</c:v>
                </c:pt>
                <c:pt idx="8">
                  <c:v>0.93962848297213641</c:v>
                </c:pt>
                <c:pt idx="9">
                  <c:v>1.1452012383900931</c:v>
                </c:pt>
                <c:pt idx="10">
                  <c:v>1.1585139318885449</c:v>
                </c:pt>
                <c:pt idx="11">
                  <c:v>1.1798761609907122</c:v>
                </c:pt>
                <c:pt idx="12">
                  <c:v>1.3900928792569658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574-4120-9FF9-772F47281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3193368"/>
        <c:axId val="1493188776"/>
      </c:lineChart>
      <c:dateAx>
        <c:axId val="1493193368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93188776"/>
        <c:crosses val="autoZero"/>
        <c:auto val="1"/>
        <c:lblOffset val="100"/>
        <c:baseTimeUnit val="days"/>
      </c:dateAx>
      <c:valAx>
        <c:axId val="1493188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93193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万得!$B$2:$B$11</c:f>
              <c:strCache>
                <c:ptCount val="10"/>
                <c:pt idx="0">
                  <c:v>*ST藏格</c:v>
                </c:pt>
                <c:pt idx="1">
                  <c:v>海德股份</c:v>
                </c:pt>
                <c:pt idx="2">
                  <c:v>九鼎投资</c:v>
                </c:pt>
                <c:pt idx="3">
                  <c:v>*ST银亿</c:v>
                </c:pt>
                <c:pt idx="4">
                  <c:v>供销大集</c:v>
                </c:pt>
                <c:pt idx="5">
                  <c:v>国城矿业</c:v>
                </c:pt>
                <c:pt idx="6">
                  <c:v>希努尔</c:v>
                </c:pt>
                <c:pt idx="7">
                  <c:v>*ST新光</c:v>
                </c:pt>
                <c:pt idx="8">
                  <c:v>三六零</c:v>
                </c:pt>
                <c:pt idx="9">
                  <c:v>泛海控股</c:v>
                </c:pt>
              </c:strCache>
            </c:strRef>
          </c:cat>
          <c:val>
            <c:numRef>
              <c:f>万得!$C$2:$C$11</c:f>
            </c:numRef>
          </c:val>
          <c:extLst>
            <c:ext xmlns:c16="http://schemas.microsoft.com/office/drawing/2014/chart" uri="{C3380CC4-5D6E-409C-BE32-E72D297353CC}">
              <c16:uniqueId val="{00000000-63CB-41D7-A373-A4A001EDEF4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万得!$B$2:$B$11</c:f>
              <c:strCache>
                <c:ptCount val="10"/>
                <c:pt idx="0">
                  <c:v>*ST藏格</c:v>
                </c:pt>
                <c:pt idx="1">
                  <c:v>海德股份</c:v>
                </c:pt>
                <c:pt idx="2">
                  <c:v>九鼎投资</c:v>
                </c:pt>
                <c:pt idx="3">
                  <c:v>*ST银亿</c:v>
                </c:pt>
                <c:pt idx="4">
                  <c:v>供销大集</c:v>
                </c:pt>
                <c:pt idx="5">
                  <c:v>国城矿业</c:v>
                </c:pt>
                <c:pt idx="6">
                  <c:v>希努尔</c:v>
                </c:pt>
                <c:pt idx="7">
                  <c:v>*ST新光</c:v>
                </c:pt>
                <c:pt idx="8">
                  <c:v>三六零</c:v>
                </c:pt>
                <c:pt idx="9">
                  <c:v>泛海控股</c:v>
                </c:pt>
              </c:strCache>
            </c:strRef>
          </c:cat>
          <c:val>
            <c:numRef>
              <c:f>万得!$D$2:$D$11</c:f>
            </c:numRef>
          </c:val>
          <c:extLst>
            <c:ext xmlns:c16="http://schemas.microsoft.com/office/drawing/2014/chart" uri="{C3380CC4-5D6E-409C-BE32-E72D297353CC}">
              <c16:uniqueId val="{00000001-63CB-41D7-A373-A4A001EDEF45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万得!$B$2:$B$11</c:f>
              <c:strCache>
                <c:ptCount val="10"/>
                <c:pt idx="0">
                  <c:v>*ST藏格</c:v>
                </c:pt>
                <c:pt idx="1">
                  <c:v>海德股份</c:v>
                </c:pt>
                <c:pt idx="2">
                  <c:v>九鼎投资</c:v>
                </c:pt>
                <c:pt idx="3">
                  <c:v>*ST银亿</c:v>
                </c:pt>
                <c:pt idx="4">
                  <c:v>供销大集</c:v>
                </c:pt>
                <c:pt idx="5">
                  <c:v>国城矿业</c:v>
                </c:pt>
                <c:pt idx="6">
                  <c:v>希努尔</c:v>
                </c:pt>
                <c:pt idx="7">
                  <c:v>*ST新光</c:v>
                </c:pt>
                <c:pt idx="8">
                  <c:v>三六零</c:v>
                </c:pt>
                <c:pt idx="9">
                  <c:v>泛海控股</c:v>
                </c:pt>
              </c:strCache>
            </c:strRef>
          </c:cat>
          <c:val>
            <c:numRef>
              <c:f>万得!$E$2:$E$11</c:f>
            </c:numRef>
          </c:val>
          <c:extLst>
            <c:ext xmlns:c16="http://schemas.microsoft.com/office/drawing/2014/chart" uri="{C3380CC4-5D6E-409C-BE32-E72D297353CC}">
              <c16:uniqueId val="{00000002-63CB-41D7-A373-A4A001EDEF45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万得!$B$2:$B$11</c:f>
              <c:strCache>
                <c:ptCount val="10"/>
                <c:pt idx="0">
                  <c:v>*ST藏格</c:v>
                </c:pt>
                <c:pt idx="1">
                  <c:v>海德股份</c:v>
                </c:pt>
                <c:pt idx="2">
                  <c:v>九鼎投资</c:v>
                </c:pt>
                <c:pt idx="3">
                  <c:v>*ST银亿</c:v>
                </c:pt>
                <c:pt idx="4">
                  <c:v>供销大集</c:v>
                </c:pt>
                <c:pt idx="5">
                  <c:v>国城矿业</c:v>
                </c:pt>
                <c:pt idx="6">
                  <c:v>希努尔</c:v>
                </c:pt>
                <c:pt idx="7">
                  <c:v>*ST新光</c:v>
                </c:pt>
                <c:pt idx="8">
                  <c:v>三六零</c:v>
                </c:pt>
                <c:pt idx="9">
                  <c:v>泛海控股</c:v>
                </c:pt>
              </c:strCache>
            </c:strRef>
          </c:cat>
          <c:val>
            <c:numRef>
              <c:f>万得!$F$2:$F$11</c:f>
            </c:numRef>
          </c:val>
          <c:extLst>
            <c:ext xmlns:c16="http://schemas.microsoft.com/office/drawing/2014/chart" uri="{C3380CC4-5D6E-409C-BE32-E72D297353CC}">
              <c16:uniqueId val="{00000003-63CB-41D7-A373-A4A001EDEF45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万得!$B$2:$B$11</c:f>
              <c:strCache>
                <c:ptCount val="10"/>
                <c:pt idx="0">
                  <c:v>*ST藏格</c:v>
                </c:pt>
                <c:pt idx="1">
                  <c:v>海德股份</c:v>
                </c:pt>
                <c:pt idx="2">
                  <c:v>九鼎投资</c:v>
                </c:pt>
                <c:pt idx="3">
                  <c:v>*ST银亿</c:v>
                </c:pt>
                <c:pt idx="4">
                  <c:v>供销大集</c:v>
                </c:pt>
                <c:pt idx="5">
                  <c:v>国城矿业</c:v>
                </c:pt>
                <c:pt idx="6">
                  <c:v>希努尔</c:v>
                </c:pt>
                <c:pt idx="7">
                  <c:v>*ST新光</c:v>
                </c:pt>
                <c:pt idx="8">
                  <c:v>三六零</c:v>
                </c:pt>
                <c:pt idx="9">
                  <c:v>泛海控股</c:v>
                </c:pt>
              </c:strCache>
            </c:strRef>
          </c:cat>
          <c:val>
            <c:numRef>
              <c:f>万得!$G$2:$G$11</c:f>
            </c:numRef>
          </c:val>
          <c:extLst>
            <c:ext xmlns:c16="http://schemas.microsoft.com/office/drawing/2014/chart" uri="{C3380CC4-5D6E-409C-BE32-E72D297353CC}">
              <c16:uniqueId val="{00000004-63CB-41D7-A373-A4A001EDEF45}"/>
            </c:ext>
          </c:extLst>
        </c:ser>
        <c:ser>
          <c:idx val="5"/>
          <c:order val="5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万得!$B$2:$B$11</c:f>
              <c:strCache>
                <c:ptCount val="10"/>
                <c:pt idx="0">
                  <c:v>*ST藏格</c:v>
                </c:pt>
                <c:pt idx="1">
                  <c:v>海德股份</c:v>
                </c:pt>
                <c:pt idx="2">
                  <c:v>九鼎投资</c:v>
                </c:pt>
                <c:pt idx="3">
                  <c:v>*ST银亿</c:v>
                </c:pt>
                <c:pt idx="4">
                  <c:v>供销大集</c:v>
                </c:pt>
                <c:pt idx="5">
                  <c:v>国城矿业</c:v>
                </c:pt>
                <c:pt idx="6">
                  <c:v>希努尔</c:v>
                </c:pt>
                <c:pt idx="7">
                  <c:v>*ST新光</c:v>
                </c:pt>
                <c:pt idx="8">
                  <c:v>三六零</c:v>
                </c:pt>
                <c:pt idx="9">
                  <c:v>泛海控股</c:v>
                </c:pt>
              </c:strCache>
            </c:strRef>
          </c:cat>
          <c:val>
            <c:numRef>
              <c:f>万得!$H$2:$H$11</c:f>
              <c:numCache>
                <c:formatCode>0.00_);[Red]\(0.00\)</c:formatCode>
                <c:ptCount val="10"/>
                <c:pt idx="0">
                  <c:v>76.36</c:v>
                </c:pt>
                <c:pt idx="1">
                  <c:v>75.09</c:v>
                </c:pt>
                <c:pt idx="2">
                  <c:v>73.52</c:v>
                </c:pt>
                <c:pt idx="3">
                  <c:v>72.94</c:v>
                </c:pt>
                <c:pt idx="4">
                  <c:v>71.599999999999994</c:v>
                </c:pt>
                <c:pt idx="5">
                  <c:v>70.87</c:v>
                </c:pt>
                <c:pt idx="6">
                  <c:v>68.5</c:v>
                </c:pt>
                <c:pt idx="7">
                  <c:v>67.88</c:v>
                </c:pt>
                <c:pt idx="8">
                  <c:v>67.64</c:v>
                </c:pt>
                <c:pt idx="9">
                  <c:v>67.14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3CB-41D7-A373-A4A001EDE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788133480"/>
        <c:axId val="788132824"/>
      </c:barChart>
      <c:catAx>
        <c:axId val="788133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88132824"/>
        <c:crosses val="autoZero"/>
        <c:auto val="1"/>
        <c:lblAlgn val="ctr"/>
        <c:lblOffset val="100"/>
        <c:noMultiLvlLbl val="0"/>
      </c:catAx>
      <c:valAx>
        <c:axId val="788132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88133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万得!$B$2:$D$6</c:f>
              <c:strCache>
                <c:ptCount val="5"/>
                <c:pt idx="0">
                  <c:v>金能科技</c:v>
                </c:pt>
                <c:pt idx="1">
                  <c:v>山东海化</c:v>
                </c:pt>
                <c:pt idx="2">
                  <c:v>荣泰健康</c:v>
                </c:pt>
                <c:pt idx="3">
                  <c:v>闽发铝业</c:v>
                </c:pt>
                <c:pt idx="4">
                  <c:v>莱茵体育</c:v>
                </c:pt>
              </c:strCache>
            </c:strRef>
          </c:cat>
          <c:val>
            <c:numRef>
              <c:f>万得!$E$2:$E$6</c:f>
            </c:numRef>
          </c:val>
          <c:extLst>
            <c:ext xmlns:c16="http://schemas.microsoft.com/office/drawing/2014/chart" uri="{C3380CC4-5D6E-409C-BE32-E72D297353CC}">
              <c16:uniqueId val="{00000000-04A9-4155-9008-EA343886CA7F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万得!$B$2:$D$6</c:f>
              <c:strCache>
                <c:ptCount val="5"/>
                <c:pt idx="0">
                  <c:v>金能科技</c:v>
                </c:pt>
                <c:pt idx="1">
                  <c:v>山东海化</c:v>
                </c:pt>
                <c:pt idx="2">
                  <c:v>荣泰健康</c:v>
                </c:pt>
                <c:pt idx="3">
                  <c:v>闽发铝业</c:v>
                </c:pt>
                <c:pt idx="4">
                  <c:v>莱茵体育</c:v>
                </c:pt>
              </c:strCache>
            </c:strRef>
          </c:cat>
          <c:val>
            <c:numRef>
              <c:f>万得!$F$2:$F$6</c:f>
            </c:numRef>
          </c:val>
          <c:extLst>
            <c:ext xmlns:c16="http://schemas.microsoft.com/office/drawing/2014/chart" uri="{C3380CC4-5D6E-409C-BE32-E72D297353CC}">
              <c16:uniqueId val="{00000001-04A9-4155-9008-EA343886CA7F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万得!$B$2:$D$6</c:f>
              <c:strCache>
                <c:ptCount val="5"/>
                <c:pt idx="0">
                  <c:v>金能科技</c:v>
                </c:pt>
                <c:pt idx="1">
                  <c:v>山东海化</c:v>
                </c:pt>
                <c:pt idx="2">
                  <c:v>荣泰健康</c:v>
                </c:pt>
                <c:pt idx="3">
                  <c:v>闽发铝业</c:v>
                </c:pt>
                <c:pt idx="4">
                  <c:v>莱茵体育</c:v>
                </c:pt>
              </c:strCache>
            </c:strRef>
          </c:cat>
          <c:val>
            <c:numRef>
              <c:f>万得!$G$2:$G$6</c:f>
            </c:numRef>
          </c:val>
          <c:extLst>
            <c:ext xmlns:c16="http://schemas.microsoft.com/office/drawing/2014/chart" uri="{C3380CC4-5D6E-409C-BE32-E72D297353CC}">
              <c16:uniqueId val="{00000002-04A9-4155-9008-EA343886CA7F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万得!$B$2:$D$6</c:f>
              <c:strCache>
                <c:ptCount val="5"/>
                <c:pt idx="0">
                  <c:v>金能科技</c:v>
                </c:pt>
                <c:pt idx="1">
                  <c:v>山东海化</c:v>
                </c:pt>
                <c:pt idx="2">
                  <c:v>荣泰健康</c:v>
                </c:pt>
                <c:pt idx="3">
                  <c:v>闽发铝业</c:v>
                </c:pt>
                <c:pt idx="4">
                  <c:v>莱茵体育</c:v>
                </c:pt>
              </c:strCache>
            </c:strRef>
          </c:cat>
          <c:val>
            <c:numRef>
              <c:f>万得!$H$2:$H$6</c:f>
            </c:numRef>
          </c:val>
          <c:extLst>
            <c:ext xmlns:c16="http://schemas.microsoft.com/office/drawing/2014/chart" uri="{C3380CC4-5D6E-409C-BE32-E72D297353CC}">
              <c16:uniqueId val="{00000003-04A9-4155-9008-EA343886CA7F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万得!$B$2:$D$6</c:f>
              <c:strCache>
                <c:ptCount val="5"/>
                <c:pt idx="0">
                  <c:v>金能科技</c:v>
                </c:pt>
                <c:pt idx="1">
                  <c:v>山东海化</c:v>
                </c:pt>
                <c:pt idx="2">
                  <c:v>荣泰健康</c:v>
                </c:pt>
                <c:pt idx="3">
                  <c:v>闽发铝业</c:v>
                </c:pt>
                <c:pt idx="4">
                  <c:v>莱茵体育</c:v>
                </c:pt>
              </c:strCache>
            </c:strRef>
          </c:cat>
          <c:val>
            <c:numRef>
              <c:f>万得!$I$2:$I$6</c:f>
            </c:numRef>
          </c:val>
          <c:extLst>
            <c:ext xmlns:c16="http://schemas.microsoft.com/office/drawing/2014/chart" uri="{C3380CC4-5D6E-409C-BE32-E72D297353CC}">
              <c16:uniqueId val="{00000004-04A9-4155-9008-EA343886CA7F}"/>
            </c:ext>
          </c:extLst>
        </c:ser>
        <c:ser>
          <c:idx val="5"/>
          <c:order val="5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万得!$B$2:$D$6</c:f>
              <c:strCache>
                <c:ptCount val="5"/>
                <c:pt idx="0">
                  <c:v>金能科技</c:v>
                </c:pt>
                <c:pt idx="1">
                  <c:v>山东海化</c:v>
                </c:pt>
                <c:pt idx="2">
                  <c:v>荣泰健康</c:v>
                </c:pt>
                <c:pt idx="3">
                  <c:v>闽发铝业</c:v>
                </c:pt>
                <c:pt idx="4">
                  <c:v>莱茵体育</c:v>
                </c:pt>
              </c:strCache>
            </c:strRef>
          </c:cat>
          <c:val>
            <c:numRef>
              <c:f>万得!$J$2:$J$6</c:f>
              <c:numCache>
                <c:formatCode>#,##0.0000_ </c:formatCode>
                <c:ptCount val="5"/>
                <c:pt idx="0">
                  <c:v>22.77</c:v>
                </c:pt>
                <c:pt idx="1">
                  <c:v>20.139999999999997</c:v>
                </c:pt>
                <c:pt idx="2">
                  <c:v>15</c:v>
                </c:pt>
                <c:pt idx="3">
                  <c:v>14.99</c:v>
                </c:pt>
                <c:pt idx="4">
                  <c:v>14.949999999999996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4A9-4155-9008-EA343886C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3984568"/>
        <c:axId val="813987848"/>
      </c:barChart>
      <c:catAx>
        <c:axId val="813984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13987848"/>
        <c:crosses val="autoZero"/>
        <c:auto val="1"/>
        <c:lblAlgn val="ctr"/>
        <c:lblOffset val="100"/>
        <c:noMultiLvlLbl val="0"/>
      </c:catAx>
      <c:valAx>
        <c:axId val="813987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13984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万得!$B$2:$D$6</c:f>
              <c:strCache>
                <c:ptCount val="5"/>
                <c:pt idx="0">
                  <c:v>申科股份</c:v>
                </c:pt>
                <c:pt idx="1">
                  <c:v>达刚控股</c:v>
                </c:pt>
                <c:pt idx="2">
                  <c:v>德新交运</c:v>
                </c:pt>
                <c:pt idx="3">
                  <c:v>山煤国际</c:v>
                </c:pt>
                <c:pt idx="4">
                  <c:v>ST罗顿</c:v>
                </c:pt>
              </c:strCache>
            </c:strRef>
          </c:cat>
          <c:val>
            <c:numRef>
              <c:f>万得!$E$2:$E$6</c:f>
            </c:numRef>
          </c:val>
          <c:extLst>
            <c:ext xmlns:c16="http://schemas.microsoft.com/office/drawing/2014/chart" uri="{C3380CC4-5D6E-409C-BE32-E72D297353CC}">
              <c16:uniqueId val="{00000000-1D52-46D5-B194-977D2EA1B848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万得!$B$2:$D$6</c:f>
              <c:strCache>
                <c:ptCount val="5"/>
                <c:pt idx="0">
                  <c:v>申科股份</c:v>
                </c:pt>
                <c:pt idx="1">
                  <c:v>达刚控股</c:v>
                </c:pt>
                <c:pt idx="2">
                  <c:v>德新交运</c:v>
                </c:pt>
                <c:pt idx="3">
                  <c:v>山煤国际</c:v>
                </c:pt>
                <c:pt idx="4">
                  <c:v>ST罗顿</c:v>
                </c:pt>
              </c:strCache>
            </c:strRef>
          </c:cat>
          <c:val>
            <c:numRef>
              <c:f>万得!$F$2:$F$6</c:f>
            </c:numRef>
          </c:val>
          <c:extLst>
            <c:ext xmlns:c16="http://schemas.microsoft.com/office/drawing/2014/chart" uri="{C3380CC4-5D6E-409C-BE32-E72D297353CC}">
              <c16:uniqueId val="{00000001-1D52-46D5-B194-977D2EA1B848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万得!$B$2:$D$6</c:f>
              <c:strCache>
                <c:ptCount val="5"/>
                <c:pt idx="0">
                  <c:v>申科股份</c:v>
                </c:pt>
                <c:pt idx="1">
                  <c:v>达刚控股</c:v>
                </c:pt>
                <c:pt idx="2">
                  <c:v>德新交运</c:v>
                </c:pt>
                <c:pt idx="3">
                  <c:v>山煤国际</c:v>
                </c:pt>
                <c:pt idx="4">
                  <c:v>ST罗顿</c:v>
                </c:pt>
              </c:strCache>
            </c:strRef>
          </c:cat>
          <c:val>
            <c:numRef>
              <c:f>万得!$G$2:$G$6</c:f>
            </c:numRef>
          </c:val>
          <c:extLst>
            <c:ext xmlns:c16="http://schemas.microsoft.com/office/drawing/2014/chart" uri="{C3380CC4-5D6E-409C-BE32-E72D297353CC}">
              <c16:uniqueId val="{00000002-1D52-46D5-B194-977D2EA1B848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万得!$B$2:$D$6</c:f>
              <c:strCache>
                <c:ptCount val="5"/>
                <c:pt idx="0">
                  <c:v>申科股份</c:v>
                </c:pt>
                <c:pt idx="1">
                  <c:v>达刚控股</c:v>
                </c:pt>
                <c:pt idx="2">
                  <c:v>德新交运</c:v>
                </c:pt>
                <c:pt idx="3">
                  <c:v>山煤国际</c:v>
                </c:pt>
                <c:pt idx="4">
                  <c:v>ST罗顿</c:v>
                </c:pt>
              </c:strCache>
            </c:strRef>
          </c:cat>
          <c:val>
            <c:numRef>
              <c:f>万得!$H$2:$H$6</c:f>
            </c:numRef>
          </c:val>
          <c:extLst>
            <c:ext xmlns:c16="http://schemas.microsoft.com/office/drawing/2014/chart" uri="{C3380CC4-5D6E-409C-BE32-E72D297353CC}">
              <c16:uniqueId val="{00000003-1D52-46D5-B194-977D2EA1B848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万得!$B$2:$D$6</c:f>
              <c:strCache>
                <c:ptCount val="5"/>
                <c:pt idx="0">
                  <c:v>申科股份</c:v>
                </c:pt>
                <c:pt idx="1">
                  <c:v>达刚控股</c:v>
                </c:pt>
                <c:pt idx="2">
                  <c:v>德新交运</c:v>
                </c:pt>
                <c:pt idx="3">
                  <c:v>山煤国际</c:v>
                </c:pt>
                <c:pt idx="4">
                  <c:v>ST罗顿</c:v>
                </c:pt>
              </c:strCache>
            </c:strRef>
          </c:cat>
          <c:val>
            <c:numRef>
              <c:f>万得!$I$2:$I$6</c:f>
            </c:numRef>
          </c:val>
          <c:extLst>
            <c:ext xmlns:c16="http://schemas.microsoft.com/office/drawing/2014/chart" uri="{C3380CC4-5D6E-409C-BE32-E72D297353CC}">
              <c16:uniqueId val="{00000004-1D52-46D5-B194-977D2EA1B848}"/>
            </c:ext>
          </c:extLst>
        </c:ser>
        <c:ser>
          <c:idx val="5"/>
          <c:order val="5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万得!$B$2:$D$6</c:f>
              <c:strCache>
                <c:ptCount val="5"/>
                <c:pt idx="0">
                  <c:v>申科股份</c:v>
                </c:pt>
                <c:pt idx="1">
                  <c:v>达刚控股</c:v>
                </c:pt>
                <c:pt idx="2">
                  <c:v>德新交运</c:v>
                </c:pt>
                <c:pt idx="3">
                  <c:v>山煤国际</c:v>
                </c:pt>
                <c:pt idx="4">
                  <c:v>ST罗顿</c:v>
                </c:pt>
              </c:strCache>
            </c:strRef>
          </c:cat>
          <c:val>
            <c:numRef>
              <c:f>万得!$J$2:$J$6</c:f>
              <c:numCache>
                <c:formatCode>#,##0.0000_ </c:formatCode>
                <c:ptCount val="5"/>
                <c:pt idx="0">
                  <c:v>-41.29</c:v>
                </c:pt>
                <c:pt idx="1">
                  <c:v>-29.95</c:v>
                </c:pt>
                <c:pt idx="2">
                  <c:v>-25</c:v>
                </c:pt>
                <c:pt idx="3">
                  <c:v>-20.97</c:v>
                </c:pt>
                <c:pt idx="4">
                  <c:v>-20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D52-46D5-B194-977D2EA1B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3984568"/>
        <c:axId val="813987848"/>
      </c:barChart>
      <c:catAx>
        <c:axId val="813984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13987848"/>
        <c:crosses val="autoZero"/>
        <c:auto val="1"/>
        <c:lblAlgn val="ctr"/>
        <c:lblOffset val="100"/>
        <c:noMultiLvlLbl val="0"/>
      </c:catAx>
      <c:valAx>
        <c:axId val="813987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13984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Sheet1!$B$1:$B$2</c:f>
              <c:strCache>
                <c:ptCount val="2"/>
                <c:pt idx="0">
                  <c:v>CPI:当月同比</c:v>
                </c:pt>
                <c:pt idx="1">
                  <c:v>月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Sheet1!$A$3:$A$16</c:f>
              <c:numCache>
                <c:formatCode>yyyy\-mm;@</c:formatCode>
                <c:ptCount val="14"/>
                <c:pt idx="0">
                  <c:v>43738</c:v>
                </c:pt>
                <c:pt idx="1">
                  <c:v>43769</c:v>
                </c:pt>
                <c:pt idx="2">
                  <c:v>43799</c:v>
                </c:pt>
                <c:pt idx="3">
                  <c:v>43830</c:v>
                </c:pt>
                <c:pt idx="4">
                  <c:v>43861</c:v>
                </c:pt>
                <c:pt idx="5">
                  <c:v>43890</c:v>
                </c:pt>
                <c:pt idx="6">
                  <c:v>43921</c:v>
                </c:pt>
                <c:pt idx="7">
                  <c:v>43951</c:v>
                </c:pt>
                <c:pt idx="8">
                  <c:v>43982</c:v>
                </c:pt>
                <c:pt idx="9">
                  <c:v>44012</c:v>
                </c:pt>
                <c:pt idx="10">
                  <c:v>44043</c:v>
                </c:pt>
                <c:pt idx="11">
                  <c:v>44074</c:v>
                </c:pt>
                <c:pt idx="12">
                  <c:v>44104</c:v>
                </c:pt>
                <c:pt idx="13">
                  <c:v>44135</c:v>
                </c:pt>
              </c:numCache>
            </c:numRef>
          </c:cat>
          <c:val>
            <c:numRef>
              <c:f>Sheet1!$B$3:$B$16</c:f>
              <c:numCache>
                <c:formatCode>#,##0.00_ </c:formatCode>
                <c:ptCount val="14"/>
                <c:pt idx="0">
                  <c:v>3</c:v>
                </c:pt>
                <c:pt idx="1">
                  <c:v>3.8</c:v>
                </c:pt>
                <c:pt idx="2">
                  <c:v>4.5</c:v>
                </c:pt>
                <c:pt idx="3">
                  <c:v>4.5</c:v>
                </c:pt>
                <c:pt idx="4">
                  <c:v>5.4</c:v>
                </c:pt>
                <c:pt idx="5">
                  <c:v>5.2</c:v>
                </c:pt>
                <c:pt idx="6">
                  <c:v>4.3</c:v>
                </c:pt>
                <c:pt idx="7">
                  <c:v>3.3</c:v>
                </c:pt>
                <c:pt idx="8">
                  <c:v>2.4</c:v>
                </c:pt>
                <c:pt idx="9">
                  <c:v>2.5</c:v>
                </c:pt>
                <c:pt idx="10">
                  <c:v>2.7</c:v>
                </c:pt>
                <c:pt idx="11">
                  <c:v>2.4</c:v>
                </c:pt>
                <c:pt idx="12">
                  <c:v>1.7</c:v>
                </c:pt>
                <c:pt idx="13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85-4A56-9CB2-6DE8AFF4F4A6}"/>
            </c:ext>
          </c:extLst>
        </c:ser>
        <c:ser>
          <c:idx val="1"/>
          <c:order val="1"/>
          <c:tx>
            <c:strRef>
              <c:f>Sheet1!$C$1:$C$2</c:f>
              <c:strCache>
                <c:ptCount val="2"/>
                <c:pt idx="0">
                  <c:v>CPI:环比</c:v>
                </c:pt>
                <c:pt idx="1">
                  <c:v>月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Sheet1!$A$3:$A$16</c:f>
              <c:numCache>
                <c:formatCode>yyyy\-mm;@</c:formatCode>
                <c:ptCount val="14"/>
                <c:pt idx="0">
                  <c:v>43738</c:v>
                </c:pt>
                <c:pt idx="1">
                  <c:v>43769</c:v>
                </c:pt>
                <c:pt idx="2">
                  <c:v>43799</c:v>
                </c:pt>
                <c:pt idx="3">
                  <c:v>43830</c:v>
                </c:pt>
                <c:pt idx="4">
                  <c:v>43861</c:v>
                </c:pt>
                <c:pt idx="5">
                  <c:v>43890</c:v>
                </c:pt>
                <c:pt idx="6">
                  <c:v>43921</c:v>
                </c:pt>
                <c:pt idx="7">
                  <c:v>43951</c:v>
                </c:pt>
                <c:pt idx="8">
                  <c:v>43982</c:v>
                </c:pt>
                <c:pt idx="9">
                  <c:v>44012</c:v>
                </c:pt>
                <c:pt idx="10">
                  <c:v>44043</c:v>
                </c:pt>
                <c:pt idx="11">
                  <c:v>44074</c:v>
                </c:pt>
                <c:pt idx="12">
                  <c:v>44104</c:v>
                </c:pt>
                <c:pt idx="13">
                  <c:v>44135</c:v>
                </c:pt>
              </c:numCache>
            </c:numRef>
          </c:cat>
          <c:val>
            <c:numRef>
              <c:f>Sheet1!$C$3:$C$16</c:f>
              <c:numCache>
                <c:formatCode>#,##0.00_ </c:formatCode>
                <c:ptCount val="14"/>
                <c:pt idx="0">
                  <c:v>0.9</c:v>
                </c:pt>
                <c:pt idx="1">
                  <c:v>0.9</c:v>
                </c:pt>
                <c:pt idx="2">
                  <c:v>0.4</c:v>
                </c:pt>
                <c:pt idx="3">
                  <c:v>0</c:v>
                </c:pt>
                <c:pt idx="4">
                  <c:v>1.4</c:v>
                </c:pt>
                <c:pt idx="5">
                  <c:v>0.8</c:v>
                </c:pt>
                <c:pt idx="6">
                  <c:v>-1.2</c:v>
                </c:pt>
                <c:pt idx="7">
                  <c:v>-0.9</c:v>
                </c:pt>
                <c:pt idx="8">
                  <c:v>-0.8</c:v>
                </c:pt>
                <c:pt idx="9">
                  <c:v>-0.1</c:v>
                </c:pt>
                <c:pt idx="10">
                  <c:v>0.6</c:v>
                </c:pt>
                <c:pt idx="11">
                  <c:v>0.4</c:v>
                </c:pt>
                <c:pt idx="12">
                  <c:v>0.2</c:v>
                </c:pt>
                <c:pt idx="13">
                  <c:v>-0.3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85-4A56-9CB2-6DE8AFF4F4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5767848"/>
        <c:axId val="1"/>
      </c:lineChart>
      <c:dateAx>
        <c:axId val="635767848"/>
        <c:scaling>
          <c:orientation val="minMax"/>
        </c:scaling>
        <c:delete val="0"/>
        <c:axPos val="b"/>
        <c:numFmt formatCode="yyyy\-mm;@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 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357678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PMI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Sheet1!$A$2:$A$65</c:f>
              <c:numCache>
                <c:formatCode>yyyy\-mm;@</c:formatCode>
                <c:ptCount val="13"/>
                <c:pt idx="0">
                  <c:v>43769</c:v>
                </c:pt>
                <c:pt idx="1">
                  <c:v>43799</c:v>
                </c:pt>
                <c:pt idx="2">
                  <c:v>43830</c:v>
                </c:pt>
                <c:pt idx="3">
                  <c:v>43861</c:v>
                </c:pt>
                <c:pt idx="4">
                  <c:v>43890</c:v>
                </c:pt>
                <c:pt idx="5">
                  <c:v>43921</c:v>
                </c:pt>
                <c:pt idx="6">
                  <c:v>43951</c:v>
                </c:pt>
                <c:pt idx="7">
                  <c:v>43982</c:v>
                </c:pt>
                <c:pt idx="8">
                  <c:v>44012</c:v>
                </c:pt>
                <c:pt idx="9">
                  <c:v>44043</c:v>
                </c:pt>
                <c:pt idx="10">
                  <c:v>44074</c:v>
                </c:pt>
                <c:pt idx="11">
                  <c:v>44104</c:v>
                </c:pt>
                <c:pt idx="12">
                  <c:v>44135</c:v>
                </c:pt>
              </c:numCache>
            </c:numRef>
          </c:cat>
          <c:val>
            <c:numRef>
              <c:f>Sheet1!$B$2:$B$65</c:f>
              <c:numCache>
                <c:formatCode>###,###,###,###,##0.00_ </c:formatCode>
                <c:ptCount val="13"/>
                <c:pt idx="0">
                  <c:v>49.3</c:v>
                </c:pt>
                <c:pt idx="1">
                  <c:v>50.2</c:v>
                </c:pt>
                <c:pt idx="2">
                  <c:v>50.2</c:v>
                </c:pt>
                <c:pt idx="3">
                  <c:v>50</c:v>
                </c:pt>
                <c:pt idx="4">
                  <c:v>35.700000000000003</c:v>
                </c:pt>
                <c:pt idx="5">
                  <c:v>52</c:v>
                </c:pt>
                <c:pt idx="6">
                  <c:v>50.8</c:v>
                </c:pt>
                <c:pt idx="7">
                  <c:v>50.6</c:v>
                </c:pt>
                <c:pt idx="8">
                  <c:v>50.9</c:v>
                </c:pt>
                <c:pt idx="9">
                  <c:v>51.1</c:v>
                </c:pt>
                <c:pt idx="10">
                  <c:v>51</c:v>
                </c:pt>
                <c:pt idx="11">
                  <c:v>51.5</c:v>
                </c:pt>
                <c:pt idx="12">
                  <c:v>51.4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FB6-4B63-805D-E2BEF9D183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财新中国PMI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Sheet1!$A$2:$A$65</c:f>
              <c:numCache>
                <c:formatCode>yyyy\-mm;@</c:formatCode>
                <c:ptCount val="13"/>
                <c:pt idx="0">
                  <c:v>43769</c:v>
                </c:pt>
                <c:pt idx="1">
                  <c:v>43799</c:v>
                </c:pt>
                <c:pt idx="2">
                  <c:v>43830</c:v>
                </c:pt>
                <c:pt idx="3">
                  <c:v>43861</c:v>
                </c:pt>
                <c:pt idx="4">
                  <c:v>43890</c:v>
                </c:pt>
                <c:pt idx="5">
                  <c:v>43921</c:v>
                </c:pt>
                <c:pt idx="6">
                  <c:v>43951</c:v>
                </c:pt>
                <c:pt idx="7">
                  <c:v>43982</c:v>
                </c:pt>
                <c:pt idx="8">
                  <c:v>44012</c:v>
                </c:pt>
                <c:pt idx="9">
                  <c:v>44043</c:v>
                </c:pt>
                <c:pt idx="10">
                  <c:v>44074</c:v>
                </c:pt>
                <c:pt idx="11">
                  <c:v>44104</c:v>
                </c:pt>
                <c:pt idx="12">
                  <c:v>44135</c:v>
                </c:pt>
              </c:numCache>
            </c:numRef>
          </c:cat>
          <c:val>
            <c:numRef>
              <c:f>Sheet1!$C$2:$C$65</c:f>
              <c:numCache>
                <c:formatCode>###,###,###,###,##0.00_ </c:formatCode>
                <c:ptCount val="13"/>
                <c:pt idx="0">
                  <c:v>51.7</c:v>
                </c:pt>
                <c:pt idx="1">
                  <c:v>51.8</c:v>
                </c:pt>
                <c:pt idx="2">
                  <c:v>51.5</c:v>
                </c:pt>
                <c:pt idx="3">
                  <c:v>51.1</c:v>
                </c:pt>
                <c:pt idx="4">
                  <c:v>40.299999999999997</c:v>
                </c:pt>
                <c:pt idx="5">
                  <c:v>50.1</c:v>
                </c:pt>
                <c:pt idx="6">
                  <c:v>49.4</c:v>
                </c:pt>
                <c:pt idx="7">
                  <c:v>50.7</c:v>
                </c:pt>
                <c:pt idx="8">
                  <c:v>51.2</c:v>
                </c:pt>
                <c:pt idx="9">
                  <c:v>52.8</c:v>
                </c:pt>
                <c:pt idx="10">
                  <c:v>53.1</c:v>
                </c:pt>
                <c:pt idx="11">
                  <c:v>53</c:v>
                </c:pt>
                <c:pt idx="12">
                  <c:v>53.6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FB6-4B63-805D-E2BEF9D18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9248760"/>
        <c:axId val="1"/>
      </c:lineChart>
      <c:dateAx>
        <c:axId val="619248760"/>
        <c:scaling>
          <c:orientation val="minMax"/>
        </c:scaling>
        <c:delete val="0"/>
        <c:axPos val="b"/>
        <c:numFmt formatCode="yyyy\-mm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,###,###,###,##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1924876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Sheet1!$H$5</c:f>
              <c:strCache>
                <c:ptCount val="1"/>
                <c:pt idx="0">
                  <c:v>上证指数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Sheet1!$G$6:$G$21</c:f>
              <c:numCache>
                <c:formatCode>yyyy\-mm\-dd</c:formatCode>
                <c:ptCount val="16"/>
                <c:pt idx="0">
                  <c:v>44113</c:v>
                </c:pt>
                <c:pt idx="1">
                  <c:v>44116</c:v>
                </c:pt>
                <c:pt idx="2">
                  <c:v>44117</c:v>
                </c:pt>
                <c:pt idx="3">
                  <c:v>44118</c:v>
                </c:pt>
                <c:pt idx="4">
                  <c:v>44119</c:v>
                </c:pt>
                <c:pt idx="5">
                  <c:v>44120</c:v>
                </c:pt>
                <c:pt idx="6">
                  <c:v>44123</c:v>
                </c:pt>
                <c:pt idx="7">
                  <c:v>44124</c:v>
                </c:pt>
                <c:pt idx="8">
                  <c:v>44125</c:v>
                </c:pt>
                <c:pt idx="9">
                  <c:v>44126</c:v>
                </c:pt>
                <c:pt idx="10">
                  <c:v>44127</c:v>
                </c:pt>
                <c:pt idx="11">
                  <c:v>44130</c:v>
                </c:pt>
                <c:pt idx="12">
                  <c:v>44131</c:v>
                </c:pt>
                <c:pt idx="13">
                  <c:v>44132</c:v>
                </c:pt>
                <c:pt idx="14">
                  <c:v>44133</c:v>
                </c:pt>
                <c:pt idx="15">
                  <c:v>44134</c:v>
                </c:pt>
              </c:numCache>
            </c:numRef>
          </c:cat>
          <c:val>
            <c:numRef>
              <c:f>Sheet1!$H$6:$H$21</c:f>
              <c:numCache>
                <c:formatCode>0.00%</c:formatCode>
                <c:ptCount val="16"/>
                <c:pt idx="0">
                  <c:v>1.6787826399703221E-2</c:v>
                </c:pt>
                <c:pt idx="1">
                  <c:v>4.3632948018461404E-2</c:v>
                </c:pt>
                <c:pt idx="2">
                  <c:v>4.4032164675021912E-2</c:v>
                </c:pt>
                <c:pt idx="3">
                  <c:v>3.8136766026876989E-2</c:v>
                </c:pt>
                <c:pt idx="4">
                  <c:v>3.5465895657811108E-2</c:v>
                </c:pt>
                <c:pt idx="5">
                  <c:v>3.6763264336211465E-2</c:v>
                </c:pt>
                <c:pt idx="6">
                  <c:v>2.9401326348942547E-2</c:v>
                </c:pt>
                <c:pt idx="7">
                  <c:v>3.4197954719253909E-2</c:v>
                </c:pt>
                <c:pt idx="8">
                  <c:v>3.3241413338211734E-2</c:v>
                </c:pt>
                <c:pt idx="9">
                  <c:v>2.9349555900602287E-2</c:v>
                </c:pt>
                <c:pt idx="10">
                  <c:v>1.8627759320615001E-2</c:v>
                </c:pt>
                <c:pt idx="11">
                  <c:v>1.0275377455821966E-2</c:v>
                </c:pt>
                <c:pt idx="12">
                  <c:v>1.1268804504439345E-2</c:v>
                </c:pt>
                <c:pt idx="13">
                  <c:v>1.5905864295981953E-2</c:v>
                </c:pt>
                <c:pt idx="14">
                  <c:v>1.6990184838834743E-2</c:v>
                </c:pt>
                <c:pt idx="15">
                  <c:v>2.0137647864681973E-3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B6-4B79-B9B9-F9CFAFBC9DCA}"/>
            </c:ext>
          </c:extLst>
        </c:ser>
        <c:ser>
          <c:idx val="1"/>
          <c:order val="1"/>
          <c:tx>
            <c:strRef>
              <c:f>Sheet1!$I$5</c:f>
              <c:strCache>
                <c:ptCount val="1"/>
                <c:pt idx="0">
                  <c:v>深证成指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Sheet1!$G$6:$G$21</c:f>
              <c:numCache>
                <c:formatCode>yyyy\-mm\-dd</c:formatCode>
                <c:ptCount val="16"/>
                <c:pt idx="0">
                  <c:v>44113</c:v>
                </c:pt>
                <c:pt idx="1">
                  <c:v>44116</c:v>
                </c:pt>
                <c:pt idx="2">
                  <c:v>44117</c:v>
                </c:pt>
                <c:pt idx="3">
                  <c:v>44118</c:v>
                </c:pt>
                <c:pt idx="4">
                  <c:v>44119</c:v>
                </c:pt>
                <c:pt idx="5">
                  <c:v>44120</c:v>
                </c:pt>
                <c:pt idx="6">
                  <c:v>44123</c:v>
                </c:pt>
                <c:pt idx="7">
                  <c:v>44124</c:v>
                </c:pt>
                <c:pt idx="8">
                  <c:v>44125</c:v>
                </c:pt>
                <c:pt idx="9">
                  <c:v>44126</c:v>
                </c:pt>
                <c:pt idx="10">
                  <c:v>44127</c:v>
                </c:pt>
                <c:pt idx="11">
                  <c:v>44130</c:v>
                </c:pt>
                <c:pt idx="12">
                  <c:v>44131</c:v>
                </c:pt>
                <c:pt idx="13">
                  <c:v>44132</c:v>
                </c:pt>
                <c:pt idx="14">
                  <c:v>44133</c:v>
                </c:pt>
                <c:pt idx="15">
                  <c:v>44134</c:v>
                </c:pt>
              </c:numCache>
            </c:numRef>
          </c:cat>
          <c:val>
            <c:numRef>
              <c:f>Sheet1!$I$6:$I$21</c:f>
              <c:numCache>
                <c:formatCode>0.00%</c:formatCode>
                <c:ptCount val="16"/>
                <c:pt idx="0">
                  <c:v>2.9580905306913374E-2</c:v>
                </c:pt>
                <c:pt idx="1">
                  <c:v>6.2027636586042156E-2</c:v>
                </c:pt>
                <c:pt idx="2">
                  <c:v>6.9040045181355536E-2</c:v>
                </c:pt>
                <c:pt idx="3">
                  <c:v>6.0708731418412709E-2</c:v>
                </c:pt>
                <c:pt idx="4">
                  <c:v>5.5583620746846085E-2</c:v>
                </c:pt>
                <c:pt idx="5">
                  <c:v>4.8443433214347076E-2</c:v>
                </c:pt>
                <c:pt idx="6">
                  <c:v>3.9802344818260282E-2</c:v>
                </c:pt>
                <c:pt idx="7">
                  <c:v>5.3955893884245043E-2</c:v>
                </c:pt>
                <c:pt idx="8">
                  <c:v>4.3421836420167503E-2</c:v>
                </c:pt>
                <c:pt idx="9">
                  <c:v>3.7864448201810008E-2</c:v>
                </c:pt>
                <c:pt idx="10">
                  <c:v>1.7122455057557051E-2</c:v>
                </c:pt>
                <c:pt idx="11">
                  <c:v>2.1987219921496326E-2</c:v>
                </c:pt>
                <c:pt idx="12">
                  <c:v>2.8061797901012042E-2</c:v>
                </c:pt>
                <c:pt idx="13">
                  <c:v>3.7238631236487407E-2</c:v>
                </c:pt>
                <c:pt idx="14">
                  <c:v>4.7431002259850308E-2</c:v>
                </c:pt>
                <c:pt idx="15">
                  <c:v>2.5501005113474084E-2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B6-4B79-B9B9-F9CFAFBC9DCA}"/>
            </c:ext>
          </c:extLst>
        </c:ser>
        <c:ser>
          <c:idx val="2"/>
          <c:order val="2"/>
          <c:tx>
            <c:strRef>
              <c:f>Sheet1!$J$5</c:f>
              <c:strCache>
                <c:ptCount val="1"/>
                <c:pt idx="0">
                  <c:v>中小板指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Sheet1!$G$6:$G$21</c:f>
              <c:numCache>
                <c:formatCode>yyyy\-mm\-dd</c:formatCode>
                <c:ptCount val="16"/>
                <c:pt idx="0">
                  <c:v>44113</c:v>
                </c:pt>
                <c:pt idx="1">
                  <c:v>44116</c:v>
                </c:pt>
                <c:pt idx="2">
                  <c:v>44117</c:v>
                </c:pt>
                <c:pt idx="3">
                  <c:v>44118</c:v>
                </c:pt>
                <c:pt idx="4">
                  <c:v>44119</c:v>
                </c:pt>
                <c:pt idx="5">
                  <c:v>44120</c:v>
                </c:pt>
                <c:pt idx="6">
                  <c:v>44123</c:v>
                </c:pt>
                <c:pt idx="7">
                  <c:v>44124</c:v>
                </c:pt>
                <c:pt idx="8">
                  <c:v>44125</c:v>
                </c:pt>
                <c:pt idx="9">
                  <c:v>44126</c:v>
                </c:pt>
                <c:pt idx="10">
                  <c:v>44127</c:v>
                </c:pt>
                <c:pt idx="11">
                  <c:v>44130</c:v>
                </c:pt>
                <c:pt idx="12">
                  <c:v>44131</c:v>
                </c:pt>
                <c:pt idx="13">
                  <c:v>44132</c:v>
                </c:pt>
                <c:pt idx="14">
                  <c:v>44133</c:v>
                </c:pt>
                <c:pt idx="15">
                  <c:v>44134</c:v>
                </c:pt>
              </c:numCache>
            </c:numRef>
          </c:cat>
          <c:val>
            <c:numRef>
              <c:f>Sheet1!$J$6:$J$21</c:f>
              <c:numCache>
                <c:formatCode>0.00%</c:formatCode>
                <c:ptCount val="16"/>
                <c:pt idx="0">
                  <c:v>3.0493238089853492E-2</c:v>
                </c:pt>
                <c:pt idx="1">
                  <c:v>5.8397492499857817E-2</c:v>
                </c:pt>
                <c:pt idx="2">
                  <c:v>7.1988322053633258E-2</c:v>
                </c:pt>
                <c:pt idx="3">
                  <c:v>6.1992445354501324E-2</c:v>
                </c:pt>
                <c:pt idx="4">
                  <c:v>5.6599600940306916E-2</c:v>
                </c:pt>
                <c:pt idx="5">
                  <c:v>4.6087126776089837E-2</c:v>
                </c:pt>
                <c:pt idx="6">
                  <c:v>3.9649325351893472E-2</c:v>
                </c:pt>
                <c:pt idx="7">
                  <c:v>5.4444245936924984E-2</c:v>
                </c:pt>
                <c:pt idx="8">
                  <c:v>4.1154986884877509E-2</c:v>
                </c:pt>
                <c:pt idx="9">
                  <c:v>3.7608027928528243E-2</c:v>
                </c:pt>
                <c:pt idx="10">
                  <c:v>1.661933448145847E-2</c:v>
                </c:pt>
                <c:pt idx="11">
                  <c:v>2.8744747265596171E-2</c:v>
                </c:pt>
                <c:pt idx="12">
                  <c:v>3.8287149661407227E-2</c:v>
                </c:pt>
                <c:pt idx="13">
                  <c:v>5.2160499760163237E-2</c:v>
                </c:pt>
                <c:pt idx="14">
                  <c:v>5.7842322331794982E-2</c:v>
                </c:pt>
                <c:pt idx="15">
                  <c:v>3.4037856161687197E-2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B6-4B79-B9B9-F9CFAFBC9DCA}"/>
            </c:ext>
          </c:extLst>
        </c:ser>
        <c:ser>
          <c:idx val="3"/>
          <c:order val="3"/>
          <c:tx>
            <c:strRef>
              <c:f>Sheet1!$K$5</c:f>
              <c:strCache>
                <c:ptCount val="1"/>
                <c:pt idx="0">
                  <c:v>创业板指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Sheet1!$G$6:$G$21</c:f>
              <c:numCache>
                <c:formatCode>yyyy\-mm\-dd</c:formatCode>
                <c:ptCount val="16"/>
                <c:pt idx="0">
                  <c:v>44113</c:v>
                </c:pt>
                <c:pt idx="1">
                  <c:v>44116</c:v>
                </c:pt>
                <c:pt idx="2">
                  <c:v>44117</c:v>
                </c:pt>
                <c:pt idx="3">
                  <c:v>44118</c:v>
                </c:pt>
                <c:pt idx="4">
                  <c:v>44119</c:v>
                </c:pt>
                <c:pt idx="5">
                  <c:v>44120</c:v>
                </c:pt>
                <c:pt idx="6">
                  <c:v>44123</c:v>
                </c:pt>
                <c:pt idx="7">
                  <c:v>44124</c:v>
                </c:pt>
                <c:pt idx="8">
                  <c:v>44125</c:v>
                </c:pt>
                <c:pt idx="9">
                  <c:v>44126</c:v>
                </c:pt>
                <c:pt idx="10">
                  <c:v>44127</c:v>
                </c:pt>
                <c:pt idx="11">
                  <c:v>44130</c:v>
                </c:pt>
                <c:pt idx="12">
                  <c:v>44131</c:v>
                </c:pt>
                <c:pt idx="13">
                  <c:v>44132</c:v>
                </c:pt>
                <c:pt idx="14">
                  <c:v>44133</c:v>
                </c:pt>
                <c:pt idx="15">
                  <c:v>44134</c:v>
                </c:pt>
              </c:numCache>
            </c:numRef>
          </c:cat>
          <c:val>
            <c:numRef>
              <c:f>Sheet1!$K$6:$K$21</c:f>
              <c:numCache>
                <c:formatCode>0.00%</c:formatCode>
                <c:ptCount val="16"/>
                <c:pt idx="0">
                  <c:v>3.8130219834615176E-2</c:v>
                </c:pt>
                <c:pt idx="1">
                  <c:v>7.8698532596244153E-2</c:v>
                </c:pt>
                <c:pt idx="2">
                  <c:v>8.1544858016381561E-2</c:v>
                </c:pt>
                <c:pt idx="3">
                  <c:v>7.3593509728660855E-2</c:v>
                </c:pt>
                <c:pt idx="4">
                  <c:v>6.3386338049672419E-2</c:v>
                </c:pt>
                <c:pt idx="5">
                  <c:v>5.8156254899731641E-2</c:v>
                </c:pt>
                <c:pt idx="6">
                  <c:v>4.4629703689080147E-2</c:v>
                </c:pt>
                <c:pt idx="7">
                  <c:v>6.4403986968407878E-2</c:v>
                </c:pt>
                <c:pt idx="8">
                  <c:v>4.8849012351955601E-2</c:v>
                </c:pt>
                <c:pt idx="9">
                  <c:v>3.8382903746732255E-2</c:v>
                </c:pt>
                <c:pt idx="10">
                  <c:v>1.0130776158678634E-2</c:v>
                </c:pt>
                <c:pt idx="11">
                  <c:v>1.6694537891187577E-2</c:v>
                </c:pt>
                <c:pt idx="12">
                  <c:v>2.9519431008339758E-2</c:v>
                </c:pt>
                <c:pt idx="13">
                  <c:v>3.7177547888669782E-2</c:v>
                </c:pt>
                <c:pt idx="14">
                  <c:v>4.8612174587416623E-2</c:v>
                </c:pt>
                <c:pt idx="15">
                  <c:v>3.1500549002988043E-2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CB6-4B79-B9B9-F9CFAFBC9DCA}"/>
            </c:ext>
          </c:extLst>
        </c:ser>
        <c:ser>
          <c:idx val="4"/>
          <c:order val="4"/>
          <c:tx>
            <c:strRef>
              <c:f>Sheet1!$L$5</c:f>
              <c:strCache>
                <c:ptCount val="1"/>
                <c:pt idx="0">
                  <c:v>科创50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Sheet1!$G$6:$G$21</c:f>
              <c:numCache>
                <c:formatCode>yyyy\-mm\-dd</c:formatCode>
                <c:ptCount val="16"/>
                <c:pt idx="0">
                  <c:v>44113</c:v>
                </c:pt>
                <c:pt idx="1">
                  <c:v>44116</c:v>
                </c:pt>
                <c:pt idx="2">
                  <c:v>44117</c:v>
                </c:pt>
                <c:pt idx="3">
                  <c:v>44118</c:v>
                </c:pt>
                <c:pt idx="4">
                  <c:v>44119</c:v>
                </c:pt>
                <c:pt idx="5">
                  <c:v>44120</c:v>
                </c:pt>
                <c:pt idx="6">
                  <c:v>44123</c:v>
                </c:pt>
                <c:pt idx="7">
                  <c:v>44124</c:v>
                </c:pt>
                <c:pt idx="8">
                  <c:v>44125</c:v>
                </c:pt>
                <c:pt idx="9">
                  <c:v>44126</c:v>
                </c:pt>
                <c:pt idx="10">
                  <c:v>44127</c:v>
                </c:pt>
                <c:pt idx="11">
                  <c:v>44130</c:v>
                </c:pt>
                <c:pt idx="12">
                  <c:v>44131</c:v>
                </c:pt>
                <c:pt idx="13">
                  <c:v>44132</c:v>
                </c:pt>
                <c:pt idx="14">
                  <c:v>44133</c:v>
                </c:pt>
                <c:pt idx="15">
                  <c:v>44134</c:v>
                </c:pt>
              </c:numCache>
            </c:numRef>
          </c:cat>
          <c:val>
            <c:numRef>
              <c:f>Sheet1!$L$6:$L$21</c:f>
              <c:numCache>
                <c:formatCode>0.00%</c:formatCode>
                <c:ptCount val="16"/>
                <c:pt idx="0">
                  <c:v>3.3241563040665278E-2</c:v>
                </c:pt>
                <c:pt idx="1">
                  <c:v>5.0591695311257068E-2</c:v>
                </c:pt>
                <c:pt idx="2">
                  <c:v>5.5539622642041264E-2</c:v>
                </c:pt>
                <c:pt idx="3">
                  <c:v>4.9248514286161171E-2</c:v>
                </c:pt>
                <c:pt idx="4">
                  <c:v>2.4663586261620019E-2</c:v>
                </c:pt>
                <c:pt idx="5">
                  <c:v>1.3907706681742349E-2</c:v>
                </c:pt>
                <c:pt idx="6">
                  <c:v>-4.6854512780236668E-3</c:v>
                </c:pt>
                <c:pt idx="7">
                  <c:v>5.2050467294066927E-3</c:v>
                </c:pt>
                <c:pt idx="8">
                  <c:v>-1.537839017178011E-2</c:v>
                </c:pt>
                <c:pt idx="9">
                  <c:v>-2.9754592643720934E-2</c:v>
                </c:pt>
                <c:pt idx="10">
                  <c:v>-5.7985146702898338E-2</c:v>
                </c:pt>
                <c:pt idx="11">
                  <c:v>-4.4184432139332763E-2</c:v>
                </c:pt>
                <c:pt idx="12">
                  <c:v>-2.3294961129368796E-2</c:v>
                </c:pt>
                <c:pt idx="13">
                  <c:v>-8.9664751686306943E-3</c:v>
                </c:pt>
                <c:pt idx="14">
                  <c:v>-4.7509998089225736E-3</c:v>
                </c:pt>
                <c:pt idx="15">
                  <c:v>-1.7540645903946328E-2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CB6-4B79-B9B9-F9CFAFBC9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48385120"/>
        <c:axId val="948381512"/>
      </c:lineChart>
      <c:catAx>
        <c:axId val="948385120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48381512"/>
        <c:crosses val="autoZero"/>
        <c:auto val="0"/>
        <c:lblAlgn val="ctr"/>
        <c:lblOffset val="100"/>
        <c:noMultiLvlLbl val="0"/>
      </c:catAx>
      <c:valAx>
        <c:axId val="948381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48385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万得!$G$3</c:f>
              <c:strCache>
                <c:ptCount val="1"/>
                <c:pt idx="0">
                  <c:v>全部A股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万得!$F$4:$F$19</c:f>
              <c:numCache>
                <c:formatCode>yyyy\-mm\-dd</c:formatCode>
                <c:ptCount val="16"/>
                <c:pt idx="0">
                  <c:v>44113</c:v>
                </c:pt>
                <c:pt idx="1">
                  <c:v>44116</c:v>
                </c:pt>
                <c:pt idx="2">
                  <c:v>44117</c:v>
                </c:pt>
                <c:pt idx="3">
                  <c:v>44118</c:v>
                </c:pt>
                <c:pt idx="4">
                  <c:v>44119</c:v>
                </c:pt>
                <c:pt idx="5">
                  <c:v>44120</c:v>
                </c:pt>
                <c:pt idx="6">
                  <c:v>44123</c:v>
                </c:pt>
                <c:pt idx="7">
                  <c:v>44124</c:v>
                </c:pt>
                <c:pt idx="8">
                  <c:v>44125</c:v>
                </c:pt>
                <c:pt idx="9">
                  <c:v>44126</c:v>
                </c:pt>
                <c:pt idx="10">
                  <c:v>44127</c:v>
                </c:pt>
                <c:pt idx="11">
                  <c:v>44130</c:v>
                </c:pt>
                <c:pt idx="12">
                  <c:v>44131</c:v>
                </c:pt>
                <c:pt idx="13">
                  <c:v>44132</c:v>
                </c:pt>
                <c:pt idx="14">
                  <c:v>44133</c:v>
                </c:pt>
                <c:pt idx="15">
                  <c:v>44134</c:v>
                </c:pt>
              </c:numCache>
            </c:numRef>
          </c:cat>
          <c:val>
            <c:numRef>
              <c:f>万得!$G$4:$G$19</c:f>
              <c:numCache>
                <c:formatCode>0.00%</c:formatCode>
                <c:ptCount val="16"/>
                <c:pt idx="0">
                  <c:v>2.2622733070986722E-2</c:v>
                </c:pt>
                <c:pt idx="1">
                  <c:v>5.3009301509761242E-2</c:v>
                </c:pt>
                <c:pt idx="2">
                  <c:v>5.6400116644364839E-2</c:v>
                </c:pt>
                <c:pt idx="3">
                  <c:v>5.0916779920815003E-2</c:v>
                </c:pt>
                <c:pt idx="4">
                  <c:v>4.9846557245459167E-2</c:v>
                </c:pt>
                <c:pt idx="5">
                  <c:v>5.0304149317201619E-2</c:v>
                </c:pt>
                <c:pt idx="6">
                  <c:v>4.3818615887760481E-2</c:v>
                </c:pt>
                <c:pt idx="7">
                  <c:v>5.2780920421421573E-2</c:v>
                </c:pt>
                <c:pt idx="8">
                  <c:v>4.7358440808251689E-2</c:v>
                </c:pt>
                <c:pt idx="9">
                  <c:v>4.3897150059154288E-2</c:v>
                </c:pt>
                <c:pt idx="10">
                  <c:v>3.0112124173047095E-2</c:v>
                </c:pt>
                <c:pt idx="11">
                  <c:v>2.8421984872867512E-2</c:v>
                </c:pt>
                <c:pt idx="12">
                  <c:v>3.085596583921113E-2</c:v>
                </c:pt>
                <c:pt idx="13">
                  <c:v>3.554206776024893E-2</c:v>
                </c:pt>
                <c:pt idx="14">
                  <c:v>3.8532031225702257E-2</c:v>
                </c:pt>
                <c:pt idx="15">
                  <c:v>1.9917094551555214E-2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E7A-450C-B468-8AED56BD7478}"/>
            </c:ext>
          </c:extLst>
        </c:ser>
        <c:ser>
          <c:idx val="1"/>
          <c:order val="1"/>
          <c:tx>
            <c:strRef>
              <c:f>万得!$H$3</c:f>
              <c:strCache>
                <c:ptCount val="1"/>
                <c:pt idx="0">
                  <c:v>上证A股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万得!$F$4:$F$19</c:f>
              <c:numCache>
                <c:formatCode>yyyy\-mm\-dd</c:formatCode>
                <c:ptCount val="16"/>
                <c:pt idx="0">
                  <c:v>44113</c:v>
                </c:pt>
                <c:pt idx="1">
                  <c:v>44116</c:v>
                </c:pt>
                <c:pt idx="2">
                  <c:v>44117</c:v>
                </c:pt>
                <c:pt idx="3">
                  <c:v>44118</c:v>
                </c:pt>
                <c:pt idx="4">
                  <c:v>44119</c:v>
                </c:pt>
                <c:pt idx="5">
                  <c:v>44120</c:v>
                </c:pt>
                <c:pt idx="6">
                  <c:v>44123</c:v>
                </c:pt>
                <c:pt idx="7">
                  <c:v>44124</c:v>
                </c:pt>
                <c:pt idx="8">
                  <c:v>44125</c:v>
                </c:pt>
                <c:pt idx="9">
                  <c:v>44126</c:v>
                </c:pt>
                <c:pt idx="10">
                  <c:v>44127</c:v>
                </c:pt>
                <c:pt idx="11">
                  <c:v>44130</c:v>
                </c:pt>
                <c:pt idx="12">
                  <c:v>44131</c:v>
                </c:pt>
                <c:pt idx="13">
                  <c:v>44132</c:v>
                </c:pt>
                <c:pt idx="14">
                  <c:v>44133</c:v>
                </c:pt>
                <c:pt idx="15">
                  <c:v>44134</c:v>
                </c:pt>
              </c:numCache>
            </c:numRef>
          </c:cat>
          <c:val>
            <c:numRef>
              <c:f>万得!$H$4:$H$19</c:f>
              <c:numCache>
                <c:formatCode>0.00%</c:formatCode>
                <c:ptCount val="16"/>
                <c:pt idx="0">
                  <c:v>1.6943665578120104E-2</c:v>
                </c:pt>
                <c:pt idx="1">
                  <c:v>4.4655883966720156E-2</c:v>
                </c:pt>
                <c:pt idx="2">
                  <c:v>4.5400022717591693E-2</c:v>
                </c:pt>
                <c:pt idx="3">
                  <c:v>4.0072158297744132E-2</c:v>
                </c:pt>
                <c:pt idx="4">
                  <c:v>3.6650147213228568E-2</c:v>
                </c:pt>
                <c:pt idx="5">
                  <c:v>4.0689534451131326E-2</c:v>
                </c:pt>
                <c:pt idx="6">
                  <c:v>3.4947003796527154E-2</c:v>
                </c:pt>
                <c:pt idx="7">
                  <c:v>3.9954964897881862E-2</c:v>
                </c:pt>
                <c:pt idx="8">
                  <c:v>3.879960652520853E-2</c:v>
                </c:pt>
                <c:pt idx="9">
                  <c:v>3.5958004886192052E-2</c:v>
                </c:pt>
                <c:pt idx="10">
                  <c:v>2.6248325988609933E-2</c:v>
                </c:pt>
                <c:pt idx="11">
                  <c:v>1.9723635735821476E-2</c:v>
                </c:pt>
                <c:pt idx="12">
                  <c:v>2.007081474438599E-2</c:v>
                </c:pt>
                <c:pt idx="13">
                  <c:v>2.2961913450911808E-2</c:v>
                </c:pt>
                <c:pt idx="14">
                  <c:v>2.3781151150848556E-2</c:v>
                </c:pt>
                <c:pt idx="15">
                  <c:v>9.0033374366293994E-3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E7A-450C-B468-8AED56BD7478}"/>
            </c:ext>
          </c:extLst>
        </c:ser>
        <c:ser>
          <c:idx val="2"/>
          <c:order val="2"/>
          <c:tx>
            <c:strRef>
              <c:f>万得!$I$3</c:f>
              <c:strCache>
                <c:ptCount val="1"/>
                <c:pt idx="0">
                  <c:v>深证A股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万得!$F$4:$F$19</c:f>
              <c:numCache>
                <c:formatCode>yyyy\-mm\-dd</c:formatCode>
                <c:ptCount val="16"/>
                <c:pt idx="0">
                  <c:v>44113</c:v>
                </c:pt>
                <c:pt idx="1">
                  <c:v>44116</c:v>
                </c:pt>
                <c:pt idx="2">
                  <c:v>44117</c:v>
                </c:pt>
                <c:pt idx="3">
                  <c:v>44118</c:v>
                </c:pt>
                <c:pt idx="4">
                  <c:v>44119</c:v>
                </c:pt>
                <c:pt idx="5">
                  <c:v>44120</c:v>
                </c:pt>
                <c:pt idx="6">
                  <c:v>44123</c:v>
                </c:pt>
                <c:pt idx="7">
                  <c:v>44124</c:v>
                </c:pt>
                <c:pt idx="8">
                  <c:v>44125</c:v>
                </c:pt>
                <c:pt idx="9">
                  <c:v>44126</c:v>
                </c:pt>
                <c:pt idx="10">
                  <c:v>44127</c:v>
                </c:pt>
                <c:pt idx="11">
                  <c:v>44130</c:v>
                </c:pt>
                <c:pt idx="12">
                  <c:v>44131</c:v>
                </c:pt>
                <c:pt idx="13">
                  <c:v>44132</c:v>
                </c:pt>
                <c:pt idx="14">
                  <c:v>44133</c:v>
                </c:pt>
                <c:pt idx="15">
                  <c:v>44134</c:v>
                </c:pt>
              </c:numCache>
            </c:numRef>
          </c:cat>
          <c:val>
            <c:numRef>
              <c:f>万得!$I$4:$I$19</c:f>
              <c:numCache>
                <c:formatCode>0.00%</c:formatCode>
                <c:ptCount val="16"/>
                <c:pt idx="0">
                  <c:v>3.0859366583080972E-2</c:v>
                </c:pt>
                <c:pt idx="1">
                  <c:v>6.5124677662970809E-2</c:v>
                </c:pt>
                <c:pt idx="2">
                  <c:v>7.2354098946444845E-2</c:v>
                </c:pt>
                <c:pt idx="3">
                  <c:v>6.6645273022686746E-2</c:v>
                </c:pt>
                <c:pt idx="4">
                  <c:v>6.8985965827484286E-2</c:v>
                </c:pt>
                <c:pt idx="5">
                  <c:v>6.4248702557899051E-2</c:v>
                </c:pt>
                <c:pt idx="6">
                  <c:v>5.6685555319062386E-2</c:v>
                </c:pt>
                <c:pt idx="7">
                  <c:v>7.1383040438940837E-2</c:v>
                </c:pt>
                <c:pt idx="8">
                  <c:v>5.9771743057040805E-2</c:v>
                </c:pt>
                <c:pt idx="9">
                  <c:v>5.5411686428220808E-2</c:v>
                </c:pt>
                <c:pt idx="10">
                  <c:v>3.5715982491315135E-2</c:v>
                </c:pt>
                <c:pt idx="11">
                  <c:v>4.1037632440376948E-2</c:v>
                </c:pt>
                <c:pt idx="12">
                  <c:v>4.649820588165654E-2</c:v>
                </c:pt>
                <c:pt idx="13">
                  <c:v>5.3787690074440286E-2</c:v>
                </c:pt>
                <c:pt idx="14">
                  <c:v>5.9925964879445015E-2</c:v>
                </c:pt>
                <c:pt idx="15">
                  <c:v>3.5745858289372823E-2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7A-450C-B468-8AED56BD7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82632000"/>
        <c:axId val="882632984"/>
      </c:lineChart>
      <c:catAx>
        <c:axId val="882632000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2632984"/>
        <c:crosses val="autoZero"/>
        <c:auto val="0"/>
        <c:lblAlgn val="ctr"/>
        <c:lblOffset val="100"/>
        <c:noMultiLvlLbl val="0"/>
      </c:catAx>
      <c:valAx>
        <c:axId val="882632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82632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Sheet1!$D$5</c:f>
              <c:strCache>
                <c:ptCount val="1"/>
                <c:pt idx="0">
                  <c:v>富时中国A50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Sheet1!$C$6:$C$21</c:f>
              <c:numCache>
                <c:formatCode>yyyy\-mm\-dd</c:formatCode>
                <c:ptCount val="16"/>
                <c:pt idx="0">
                  <c:v>44113</c:v>
                </c:pt>
                <c:pt idx="1">
                  <c:v>44116</c:v>
                </c:pt>
                <c:pt idx="2">
                  <c:v>44117</c:v>
                </c:pt>
                <c:pt idx="3">
                  <c:v>44118</c:v>
                </c:pt>
                <c:pt idx="4">
                  <c:v>44119</c:v>
                </c:pt>
                <c:pt idx="5">
                  <c:v>44120</c:v>
                </c:pt>
                <c:pt idx="6">
                  <c:v>44123</c:v>
                </c:pt>
                <c:pt idx="7">
                  <c:v>44124</c:v>
                </c:pt>
                <c:pt idx="8">
                  <c:v>44125</c:v>
                </c:pt>
                <c:pt idx="9">
                  <c:v>44126</c:v>
                </c:pt>
                <c:pt idx="10">
                  <c:v>44127</c:v>
                </c:pt>
                <c:pt idx="11">
                  <c:v>44130</c:v>
                </c:pt>
                <c:pt idx="12">
                  <c:v>44131</c:v>
                </c:pt>
                <c:pt idx="13">
                  <c:v>44132</c:v>
                </c:pt>
                <c:pt idx="14">
                  <c:v>44133</c:v>
                </c:pt>
                <c:pt idx="15">
                  <c:v>44134</c:v>
                </c:pt>
              </c:numCache>
            </c:numRef>
          </c:cat>
          <c:val>
            <c:numRef>
              <c:f>Sheet1!$D$6:$D$21</c:f>
              <c:numCache>
                <c:formatCode>0.00%</c:formatCode>
                <c:ptCount val="16"/>
                <c:pt idx="0">
                  <c:v>1.6155936478213562E-2</c:v>
                </c:pt>
                <c:pt idx="1">
                  <c:v>4.8054903358280887E-2</c:v>
                </c:pt>
                <c:pt idx="2">
                  <c:v>5.021608532164934E-2</c:v>
                </c:pt>
                <c:pt idx="3">
                  <c:v>4.6819472597961598E-2</c:v>
                </c:pt>
                <c:pt idx="4">
                  <c:v>4.7986524008055698E-2</c:v>
                </c:pt>
                <c:pt idx="5">
                  <c:v>5.0970230655383197E-2</c:v>
                </c:pt>
                <c:pt idx="6">
                  <c:v>4.6171841252078405E-2</c:v>
                </c:pt>
                <c:pt idx="7">
                  <c:v>5.184864230827646E-2</c:v>
                </c:pt>
                <c:pt idx="8">
                  <c:v>5.6391266641988791E-2</c:v>
                </c:pt>
                <c:pt idx="9">
                  <c:v>5.5694323264693146E-2</c:v>
                </c:pt>
                <c:pt idx="10">
                  <c:v>4.8119995239745084E-2</c:v>
                </c:pt>
                <c:pt idx="11">
                  <c:v>3.8485739289262355E-2</c:v>
                </c:pt>
                <c:pt idx="12">
                  <c:v>3.5145671028260939E-2</c:v>
                </c:pt>
                <c:pt idx="13">
                  <c:v>4.0783679953081187E-2</c:v>
                </c:pt>
                <c:pt idx="14">
                  <c:v>4.7786645907397229E-2</c:v>
                </c:pt>
                <c:pt idx="15">
                  <c:v>3.3870790642811954E-2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692-4C7B-9CAE-D9934E25E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1097760"/>
        <c:axId val="1431102680"/>
      </c:lineChart>
      <c:catAx>
        <c:axId val="1431097760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31102680"/>
        <c:crosses val="autoZero"/>
        <c:auto val="0"/>
        <c:lblAlgn val="ctr"/>
        <c:lblOffset val="100"/>
        <c:noMultiLvlLbl val="0"/>
      </c:catAx>
      <c:valAx>
        <c:axId val="1431102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3109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总成交额(万元)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Sheet1!$A$2:$A$18</c:f>
              <c:strCache>
                <c:ptCount val="17"/>
                <c:pt idx="0">
                  <c:v>2020-09-30</c:v>
                </c:pt>
                <c:pt idx="1">
                  <c:v>2020-10-09</c:v>
                </c:pt>
                <c:pt idx="2">
                  <c:v>2020-10-12</c:v>
                </c:pt>
                <c:pt idx="3">
                  <c:v>2020-10-13</c:v>
                </c:pt>
                <c:pt idx="4">
                  <c:v>2020-10-14</c:v>
                </c:pt>
                <c:pt idx="5">
                  <c:v>2020-10-15</c:v>
                </c:pt>
                <c:pt idx="6">
                  <c:v>2020-10-16</c:v>
                </c:pt>
                <c:pt idx="7">
                  <c:v>2020-10-19</c:v>
                </c:pt>
                <c:pt idx="8">
                  <c:v>2020-10-20</c:v>
                </c:pt>
                <c:pt idx="9">
                  <c:v>2020-10-21</c:v>
                </c:pt>
                <c:pt idx="10">
                  <c:v>2020-10-22</c:v>
                </c:pt>
                <c:pt idx="11">
                  <c:v>2020-10-23</c:v>
                </c:pt>
                <c:pt idx="12">
                  <c:v>2020-10-26</c:v>
                </c:pt>
                <c:pt idx="13">
                  <c:v>2020-10-27</c:v>
                </c:pt>
                <c:pt idx="14">
                  <c:v>2020-10-28</c:v>
                </c:pt>
                <c:pt idx="15">
                  <c:v>2020-10-29</c:v>
                </c:pt>
                <c:pt idx="16">
                  <c:v>2020-10-30</c:v>
                </c:pt>
              </c:strCache>
            </c:strRef>
          </c:cat>
          <c:val>
            <c:numRef>
              <c:f>Sheet1!$B$2:$B$18</c:f>
              <c:numCache>
                <c:formatCode>#,##0.00</c:formatCode>
                <c:ptCount val="17"/>
                <c:pt idx="0">
                  <c:v>194107.77000000008</c:v>
                </c:pt>
                <c:pt idx="1">
                  <c:v>121828.97000000003</c:v>
                </c:pt>
                <c:pt idx="2">
                  <c:v>269624.99999999994</c:v>
                </c:pt>
                <c:pt idx="3">
                  <c:v>345650.04</c:v>
                </c:pt>
                <c:pt idx="4">
                  <c:v>210367.04999999996</c:v>
                </c:pt>
                <c:pt idx="5">
                  <c:v>274258.94999999995</c:v>
                </c:pt>
                <c:pt idx="6">
                  <c:v>99655.120000000024</c:v>
                </c:pt>
                <c:pt idx="7">
                  <c:v>123679.64000000001</c:v>
                </c:pt>
                <c:pt idx="8">
                  <c:v>223547.21999999994</c:v>
                </c:pt>
                <c:pt idx="9">
                  <c:v>229631.89</c:v>
                </c:pt>
                <c:pt idx="10">
                  <c:v>169142.72999999998</c:v>
                </c:pt>
                <c:pt idx="11">
                  <c:v>122833.04999999999</c:v>
                </c:pt>
                <c:pt idx="12">
                  <c:v>230747.82</c:v>
                </c:pt>
                <c:pt idx="13">
                  <c:v>241894.50000000003</c:v>
                </c:pt>
                <c:pt idx="14">
                  <c:v>385710.93000000011</c:v>
                </c:pt>
                <c:pt idx="15">
                  <c:v>447339.86</c:v>
                </c:pt>
                <c:pt idx="16">
                  <c:v>351830.42999999988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5F-4850-BD37-FA4250658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2174152"/>
        <c:axId val="138217382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折价率(%)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2020-09-30</c:v>
                </c:pt>
                <c:pt idx="1">
                  <c:v>2020-10-09</c:v>
                </c:pt>
                <c:pt idx="2">
                  <c:v>2020-10-12</c:v>
                </c:pt>
                <c:pt idx="3">
                  <c:v>2020-10-13</c:v>
                </c:pt>
                <c:pt idx="4">
                  <c:v>2020-10-14</c:v>
                </c:pt>
                <c:pt idx="5">
                  <c:v>2020-10-15</c:v>
                </c:pt>
                <c:pt idx="6">
                  <c:v>2020-10-16</c:v>
                </c:pt>
                <c:pt idx="7">
                  <c:v>2020-10-19</c:v>
                </c:pt>
                <c:pt idx="8">
                  <c:v>2020-10-20</c:v>
                </c:pt>
                <c:pt idx="9">
                  <c:v>2020-10-21</c:v>
                </c:pt>
                <c:pt idx="10">
                  <c:v>2020-10-22</c:v>
                </c:pt>
                <c:pt idx="11">
                  <c:v>2020-10-23</c:v>
                </c:pt>
                <c:pt idx="12">
                  <c:v>2020-10-26</c:v>
                </c:pt>
                <c:pt idx="13">
                  <c:v>2020-10-27</c:v>
                </c:pt>
                <c:pt idx="14">
                  <c:v>2020-10-28</c:v>
                </c:pt>
                <c:pt idx="15">
                  <c:v>2020-10-29</c:v>
                </c:pt>
                <c:pt idx="16">
                  <c:v>2020-10-30</c:v>
                </c:pt>
              </c:strCache>
            </c:strRef>
          </c:cat>
          <c:val>
            <c:numRef>
              <c:f>Sheet1!$C$2:$C$18</c:f>
              <c:numCache>
                <c:formatCode>#,##0.00</c:formatCode>
                <c:ptCount val="17"/>
                <c:pt idx="0">
                  <c:v>5.3860627152080909</c:v>
                </c:pt>
                <c:pt idx="1">
                  <c:v>5.9806105819260917</c:v>
                </c:pt>
                <c:pt idx="2">
                  <c:v>5.9297138764023494</c:v>
                </c:pt>
                <c:pt idx="3">
                  <c:v>6.295336708636194</c:v>
                </c:pt>
                <c:pt idx="4">
                  <c:v>3.5297320886863401</c:v>
                </c:pt>
                <c:pt idx="5">
                  <c:v>3.7891100967034936</c:v>
                </c:pt>
                <c:pt idx="6">
                  <c:v>4.2090384283899338</c:v>
                </c:pt>
                <c:pt idx="7">
                  <c:v>4.9296956262104095</c:v>
                </c:pt>
                <c:pt idx="8">
                  <c:v>3.3722959789967137</c:v>
                </c:pt>
                <c:pt idx="9">
                  <c:v>4.307300556837208</c:v>
                </c:pt>
                <c:pt idx="10">
                  <c:v>3.8373854745787597</c:v>
                </c:pt>
                <c:pt idx="11">
                  <c:v>2.7644279846483411</c:v>
                </c:pt>
                <c:pt idx="12">
                  <c:v>3.4010048638590513</c:v>
                </c:pt>
                <c:pt idx="13">
                  <c:v>4.7615603558390251</c:v>
                </c:pt>
                <c:pt idx="14">
                  <c:v>4.1403762072305872</c:v>
                </c:pt>
                <c:pt idx="15">
                  <c:v>2.4867248897984511</c:v>
                </c:pt>
                <c:pt idx="16">
                  <c:v>3.1102256960779964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D5F-4850-BD37-FA4250658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2183008"/>
        <c:axId val="1382183992"/>
      </c:lineChart>
      <c:catAx>
        <c:axId val="138217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82173824"/>
        <c:crosses val="autoZero"/>
        <c:auto val="1"/>
        <c:lblAlgn val="ctr"/>
        <c:lblOffset val="100"/>
        <c:noMultiLvlLbl val="0"/>
      </c:catAx>
      <c:valAx>
        <c:axId val="138217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82174152"/>
        <c:crosses val="autoZero"/>
        <c:crossBetween val="between"/>
      </c:valAx>
      <c:valAx>
        <c:axId val="1382183992"/>
        <c:scaling>
          <c:orientation val="minMax"/>
        </c:scaling>
        <c:delete val="0"/>
        <c:axPos val="r"/>
        <c:numFmt formatCode="#,##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382183008"/>
        <c:crosses val="max"/>
        <c:crossBetween val="between"/>
      </c:valAx>
      <c:catAx>
        <c:axId val="1382183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821839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月成交量(手)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棕榈油2101</c:v>
                </c:pt>
                <c:pt idx="1">
                  <c:v>玉米2101</c:v>
                </c:pt>
                <c:pt idx="2">
                  <c:v>螺纹钢2101</c:v>
                </c:pt>
                <c:pt idx="3">
                  <c:v>豆粕2101</c:v>
                </c:pt>
                <c:pt idx="4">
                  <c:v>甲醇2101</c:v>
                </c:pt>
                <c:pt idx="5">
                  <c:v>玻璃2101</c:v>
                </c:pt>
                <c:pt idx="6">
                  <c:v>铁矿石2101</c:v>
                </c:pt>
                <c:pt idx="7">
                  <c:v>PTA2101</c:v>
                </c:pt>
                <c:pt idx="8">
                  <c:v>沪银2012</c:v>
                </c:pt>
                <c:pt idx="9">
                  <c:v>燃油2101</c:v>
                </c:pt>
              </c:strCache>
            </c:strRef>
          </c:cat>
          <c:val>
            <c:numRef>
              <c:f>Sheet1!$B$2:$B$11</c:f>
              <c:numCache>
                <c:formatCode>#,##0_);[Red]\(#,##0\)</c:formatCode>
                <c:ptCount val="10"/>
                <c:pt idx="0">
                  <c:v>17080492</c:v>
                </c:pt>
                <c:pt idx="1">
                  <c:v>13809054</c:v>
                </c:pt>
                <c:pt idx="2">
                  <c:v>14139241</c:v>
                </c:pt>
                <c:pt idx="3">
                  <c:v>18989239</c:v>
                </c:pt>
                <c:pt idx="4">
                  <c:v>22242105</c:v>
                </c:pt>
                <c:pt idx="5">
                  <c:v>17178182</c:v>
                </c:pt>
                <c:pt idx="6">
                  <c:v>12224073</c:v>
                </c:pt>
                <c:pt idx="7">
                  <c:v>22809067</c:v>
                </c:pt>
                <c:pt idx="8">
                  <c:v>21257070</c:v>
                </c:pt>
                <c:pt idx="9">
                  <c:v>24588862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31-43BC-94C6-A766E41CB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41863696"/>
        <c:axId val="941864680"/>
      </c:bar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月涨跌幅(%)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FF66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Sheet1!$A$2:$A$11</c:f>
              <c:strCache>
                <c:ptCount val="10"/>
                <c:pt idx="0">
                  <c:v>棕榈油2101</c:v>
                </c:pt>
                <c:pt idx="1">
                  <c:v>玉米2101</c:v>
                </c:pt>
                <c:pt idx="2">
                  <c:v>螺纹钢2101</c:v>
                </c:pt>
                <c:pt idx="3">
                  <c:v>豆粕2101</c:v>
                </c:pt>
                <c:pt idx="4">
                  <c:v>甲醇2101</c:v>
                </c:pt>
                <c:pt idx="5">
                  <c:v>玻璃2101</c:v>
                </c:pt>
                <c:pt idx="6">
                  <c:v>铁矿石2101</c:v>
                </c:pt>
                <c:pt idx="7">
                  <c:v>PTA2101</c:v>
                </c:pt>
                <c:pt idx="8">
                  <c:v>沪银2012</c:v>
                </c:pt>
                <c:pt idx="9">
                  <c:v>燃油2101</c:v>
                </c:pt>
              </c:strCache>
            </c:strRef>
          </c:xVal>
          <c:yVal>
            <c:numRef>
              <c:f>Sheet1!$C$2:$C$11</c:f>
              <c:numCache>
                <c:formatCode>#,##0.0000_ </c:formatCode>
                <c:ptCount val="10"/>
                <c:pt idx="0">
                  <c:v>8.1540999999999997</c:v>
                </c:pt>
                <c:pt idx="1">
                  <c:v>6.9359000000000002</c:v>
                </c:pt>
                <c:pt idx="2">
                  <c:v>4.1936</c:v>
                </c:pt>
                <c:pt idx="3">
                  <c:v>3.7374000000000001</c:v>
                </c:pt>
                <c:pt idx="4">
                  <c:v>3.3368000000000002</c:v>
                </c:pt>
                <c:pt idx="5">
                  <c:v>1.5143</c:v>
                </c:pt>
                <c:pt idx="6">
                  <c:v>0.31569999999999998</c:v>
                </c:pt>
                <c:pt idx="7">
                  <c:v>-2.0979000000000001</c:v>
                </c:pt>
                <c:pt idx="8">
                  <c:v>-3.1107999999999998</c:v>
                </c:pt>
                <c:pt idx="9">
                  <c:v>-7.1942000000000004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831-43BC-94C6-A766E41CB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02410536"/>
        <c:axId val="902410208"/>
      </c:scatterChart>
      <c:catAx>
        <c:axId val="94186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41864680"/>
        <c:crosses val="autoZero"/>
        <c:auto val="1"/>
        <c:lblAlgn val="ctr"/>
        <c:lblOffset val="100"/>
        <c:noMultiLvlLbl val="0"/>
      </c:catAx>
      <c:valAx>
        <c:axId val="941864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41863696"/>
        <c:crosses val="autoZero"/>
        <c:crossBetween val="between"/>
      </c:valAx>
      <c:valAx>
        <c:axId val="902410208"/>
        <c:scaling>
          <c:orientation val="minMax"/>
        </c:scaling>
        <c:delete val="0"/>
        <c:axPos val="r"/>
        <c:numFmt formatCode="#,##0_ 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02410536"/>
        <c:crosses val="max"/>
        <c:crossBetween val="midCat"/>
      </c:valAx>
      <c:valAx>
        <c:axId val="9024105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024102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400" dirty="0"/>
              <a:t>总市值</a:t>
            </a:r>
            <a:r>
              <a:rPr lang="en-US" altLang="zh-CN" sz="1400" dirty="0"/>
              <a:t>(</a:t>
            </a:r>
            <a:r>
              <a:rPr lang="zh-CN" altLang="en-US" sz="1400" dirty="0"/>
              <a:t>亿元</a:t>
            </a:r>
            <a:r>
              <a:rPr lang="en-US" altLang="zh-CN" sz="1400" dirty="0"/>
              <a:t>)</a:t>
            </a:r>
            <a:endParaRPr lang="zh-CN" altLang="en-US" sz="1400" dirty="0"/>
          </a:p>
        </c:rich>
      </c:tx>
      <c:layout>
        <c:manualLayout>
          <c:xMode val="edge"/>
          <c:yMode val="edge"/>
          <c:x val="1.7596795092366745E-2"/>
          <c:y val="3.88951746505566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万得!$B$3:$B$39</c:f>
              <c:strCache>
                <c:ptCount val="10"/>
                <c:pt idx="0">
                  <c:v>贵州茅台</c:v>
                </c:pt>
                <c:pt idx="1">
                  <c:v>工商银行</c:v>
                </c:pt>
                <c:pt idx="2">
                  <c:v>建设银行</c:v>
                </c:pt>
                <c:pt idx="3">
                  <c:v>中国平安</c:v>
                </c:pt>
                <c:pt idx="4">
                  <c:v>中国人寿</c:v>
                </c:pt>
                <c:pt idx="5">
                  <c:v>农业银行</c:v>
                </c:pt>
                <c:pt idx="6">
                  <c:v>招商银行</c:v>
                </c:pt>
                <c:pt idx="7">
                  <c:v>中国银行</c:v>
                </c:pt>
                <c:pt idx="8">
                  <c:v>中国石油</c:v>
                </c:pt>
                <c:pt idx="9">
                  <c:v>海天味业</c:v>
                </c:pt>
              </c:strCache>
            </c:strRef>
          </c:cat>
          <c:val>
            <c:numRef>
              <c:f>万得!$C$3:$C$39</c:f>
              <c:numCache>
                <c:formatCode>0.0_);[Red]\(0.0\)</c:formatCode>
                <c:ptCount val="10"/>
                <c:pt idx="0">
                  <c:v>20978.754499999999</c:v>
                </c:pt>
                <c:pt idx="1">
                  <c:v>17535.1878</c:v>
                </c:pt>
                <c:pt idx="2">
                  <c:v>15725.690500000001</c:v>
                </c:pt>
                <c:pt idx="3">
                  <c:v>14227.5119</c:v>
                </c:pt>
                <c:pt idx="4">
                  <c:v>13024.376099999999</c:v>
                </c:pt>
                <c:pt idx="5">
                  <c:v>11024.4656</c:v>
                </c:pt>
                <c:pt idx="6">
                  <c:v>10040.020500000001</c:v>
                </c:pt>
                <c:pt idx="7">
                  <c:v>9361.5318000000007</c:v>
                </c:pt>
                <c:pt idx="8">
                  <c:v>7448.9538000000002</c:v>
                </c:pt>
                <c:pt idx="9">
                  <c:v>5191.1899999999996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12-43BF-89E7-B5B6AC6C2A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910482768"/>
        <c:axId val="910483752"/>
      </c:barChart>
      <c:catAx>
        <c:axId val="91048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10483752"/>
        <c:crosses val="autoZero"/>
        <c:auto val="1"/>
        <c:lblAlgn val="ctr"/>
        <c:lblOffset val="100"/>
        <c:noMultiLvlLbl val="0"/>
      </c:catAx>
      <c:valAx>
        <c:axId val="910483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);[Red]\(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1048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68496-0E47-45CD-BA62-E6988DA66CEA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A1AEDE-A97D-4FF8-B8CE-E84DB2AF6E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632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57406-4E3C-4C33-9D93-C975F75BA8E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CN" dirty="0">
                <a:latin typeface="Arial" panose="020B0604020202020204" pitchFamily="34" charset="0"/>
              </a:rPr>
              <a:t>10</a:t>
            </a:r>
            <a:r>
              <a:rPr lang="zh-CN" altLang="en-US" dirty="0">
                <a:latin typeface="Arial" panose="020B0604020202020204" pitchFamily="34" charset="0"/>
              </a:rPr>
              <a:t>月份市场解禁规模进一步下降，但是</a:t>
            </a:r>
            <a:r>
              <a:rPr lang="en-US" altLang="zh-CN" dirty="0">
                <a:latin typeface="Arial" panose="020B0604020202020204" pitchFamily="34" charset="0"/>
              </a:rPr>
              <a:t>11</a:t>
            </a:r>
            <a:r>
              <a:rPr lang="zh-CN" altLang="en-US" dirty="0">
                <a:latin typeface="Arial" panose="020B0604020202020204" pitchFamily="34" charset="0"/>
              </a:rPr>
              <a:t>月份后又会增加，应注意解禁市值对个股面的影响。</a:t>
            </a:r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7B8B10-1324-4A89-B636-E7B912D3272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大宗交易市场交易情绪降温，且上个月第一周为国庆节假期，交易日比往常都少，总成交额</a:t>
            </a:r>
            <a:r>
              <a:rPr lang="en-US" altLang="zh-CN" dirty="0">
                <a:latin typeface="Arial" panose="020B0604020202020204" pitchFamily="34" charset="0"/>
              </a:rPr>
              <a:t>404.19</a:t>
            </a:r>
            <a:r>
              <a:rPr lang="zh-CN" altLang="en-US" dirty="0">
                <a:latin typeface="Arial" panose="020B0604020202020204" pitchFamily="34" charset="0"/>
              </a:rPr>
              <a:t>亿元，环比下降</a:t>
            </a:r>
            <a:r>
              <a:rPr lang="en-US" altLang="zh-CN" dirty="0">
                <a:latin typeface="Arial" panose="020B0604020202020204" pitchFamily="34" charset="0"/>
              </a:rPr>
              <a:t>52.11%</a:t>
            </a:r>
            <a:r>
              <a:rPr lang="zh-CN" altLang="en-US" dirty="0">
                <a:latin typeface="Arial" panose="020B0604020202020204" pitchFamily="34" charset="0"/>
              </a:rPr>
              <a:t>，大宗市场平均折价率下降，较上个月下降</a:t>
            </a:r>
            <a:r>
              <a:rPr lang="en-US" altLang="zh-CN" dirty="0">
                <a:latin typeface="Arial" panose="020B0604020202020204" pitchFamily="34" charset="0"/>
              </a:rPr>
              <a:t>0.95%</a:t>
            </a:r>
            <a:r>
              <a:rPr lang="zh-CN" altLang="en-US" dirty="0">
                <a:latin typeface="Arial" panose="020B0604020202020204" pitchFamily="34" charset="0"/>
              </a:rPr>
              <a:t>。</a:t>
            </a:r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0BF4F9-9AEE-448D-B3EC-3F52BE76B53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从</a:t>
            </a:r>
            <a:r>
              <a:rPr lang="en-US" altLang="zh-CN" dirty="0">
                <a:latin typeface="Arial" panose="020B0604020202020204" pitchFamily="34" charset="0"/>
              </a:rPr>
              <a:t>10</a:t>
            </a:r>
            <a:r>
              <a:rPr lang="zh-CN" altLang="en-US" dirty="0">
                <a:latin typeface="Arial" panose="020B0604020202020204" pitchFamily="34" charset="0"/>
              </a:rPr>
              <a:t>月份股指走势表现来看，市场交易情绪并没有好转，但是融资余额却大大提升，可能是绩优的龙头公司存在虹吸效应，资金有抱团的现象。</a:t>
            </a:r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7FD96F-1CBF-4627-98CC-F8908083190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此处选出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月成交量前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的商品期货合约。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深市前十有所变化，比亚迪和宁德市在新能源产业概念扶持下，排名继续前进，万科</a:t>
            </a:r>
            <a:r>
              <a:rPr lang="en-US" altLang="zh-CN" dirty="0">
                <a:latin typeface="Arial" panose="020B0604020202020204" pitchFamily="34" charset="0"/>
              </a:rPr>
              <a:t>A</a:t>
            </a:r>
            <a:r>
              <a:rPr lang="zh-CN" altLang="en-US" dirty="0">
                <a:latin typeface="Arial" panose="020B0604020202020204" pitchFamily="34" charset="0"/>
              </a:rPr>
              <a:t>和平安银行互换</a:t>
            </a:r>
            <a:r>
              <a:rPr lang="en-US" altLang="zh-CN" dirty="0">
                <a:latin typeface="Arial" panose="020B0604020202020204" pitchFamily="34" charset="0"/>
              </a:rPr>
              <a:t>10</a:t>
            </a:r>
            <a:r>
              <a:rPr lang="zh-CN" altLang="en-US" dirty="0">
                <a:latin typeface="Arial" panose="020B0604020202020204" pitchFamily="34" charset="0"/>
              </a:rPr>
              <a:t>和</a:t>
            </a:r>
            <a:r>
              <a:rPr lang="en-US" altLang="zh-CN" dirty="0">
                <a:latin typeface="Arial" panose="020B0604020202020204" pitchFamily="34" charset="0"/>
              </a:rPr>
              <a:t>11</a:t>
            </a:r>
            <a:r>
              <a:rPr lang="zh-CN" altLang="en-US" dirty="0">
                <a:latin typeface="Arial" panose="020B0604020202020204" pitchFamily="34" charset="0"/>
              </a:rPr>
              <a:t>的位置。</a:t>
            </a:r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E2822E-C16A-46B9-9217-5699FA27943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24A8D8-6A62-4928-A7F1-BD1541A693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E9EE6-3BE6-4A8C-80A8-52CBE14B2DC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1AEDE-A97D-4FF8-B8CE-E84DB2AF6E5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566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357406-4E3C-4C33-9D93-C975F75BA8E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54276" name="灯片编号占位符 3"/>
          <p:cNvSpPr txBox="1">
            <a:spLocks noGrp="1"/>
          </p:cNvSpPr>
          <p:nvPr/>
        </p:nvSpPr>
        <p:spPr bwMode="auto">
          <a:xfrm>
            <a:off x="3849688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CD48E-DF1A-40EA-893E-43C78C7B8506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50" tIns="45774" rIns="91550" bIns="45774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9396" name="灯片编号占位符 3"/>
          <p:cNvSpPr txBox="1">
            <a:spLocks noGrp="1"/>
          </p:cNvSpPr>
          <p:nvPr/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550" tIns="45774" rIns="91550" bIns="45774" anchor="b"/>
          <a:lstStyle/>
          <a:p>
            <a:pPr marL="0" marR="0" lvl="0" indent="0" algn="r" defTabSz="915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EC2046-CBD9-49BA-BD82-23E1D28F573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5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50" tIns="45774" rIns="91550" bIns="45774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1444" name="灯片编号占位符 3"/>
          <p:cNvSpPr txBox="1">
            <a:spLocks noGrp="1"/>
          </p:cNvSpPr>
          <p:nvPr/>
        </p:nvSpPr>
        <p:spPr bwMode="auto">
          <a:xfrm>
            <a:off x="3849688" y="9432925"/>
            <a:ext cx="2946400" cy="495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550" tIns="45774" rIns="91550" bIns="45774" anchor="b"/>
          <a:lstStyle/>
          <a:p>
            <a:pPr marL="0" marR="0" lvl="0" indent="0" algn="r" defTabSz="915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6FD792-C4C0-47E5-9BDE-FF08C9B884D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56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EEE980-A0B8-4EF9-B18B-052D2CC2DFA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5D1252-F4D2-4957-B2AF-B15F6A23165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93E6D2-58B9-44CA-9DA2-F9D516F0FA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FAB647-5434-4ABC-A07D-364031E59B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10</a:t>
            </a:r>
            <a:r>
              <a:rPr lang="zh-CN" altLang="en-US" dirty="0"/>
              <a:t>月份延续</a:t>
            </a:r>
            <a:r>
              <a:rPr lang="en-US" altLang="zh-CN" dirty="0"/>
              <a:t>9</a:t>
            </a:r>
            <a:r>
              <a:rPr lang="zh-CN" altLang="en-US" dirty="0"/>
              <a:t>月份的货币宽松趋势，累计净投放量还在进一步放大，但单月投放量收窄较为明显。</a:t>
            </a:r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44F239-2C94-4817-927E-CC75FBAA7C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本月两市市值较上个月有所回升。</a:t>
            </a:r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52DA10-8DE6-4A6A-9726-E4352161360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latin typeface="Arial" panose="020B0604020202020204" pitchFamily="34" charset="0"/>
              </a:rPr>
              <a:t>富时中国</a:t>
            </a:r>
            <a:r>
              <a:rPr lang="en-US" altLang="zh-CN" dirty="0">
                <a:latin typeface="Arial" panose="020B0604020202020204" pitchFamily="34" charset="0"/>
              </a:rPr>
              <a:t>A50</a:t>
            </a:r>
            <a:r>
              <a:rPr lang="zh-CN" altLang="en-US" dirty="0">
                <a:latin typeface="Arial" panose="020B0604020202020204" pitchFamily="34" charset="0"/>
              </a:rPr>
              <a:t>本月初快速上涨后，处于高位波动。从</a:t>
            </a:r>
            <a:r>
              <a:rPr lang="en-US" altLang="zh-CN" dirty="0">
                <a:latin typeface="Arial" panose="020B0604020202020204" pitchFamily="34" charset="0"/>
              </a:rPr>
              <a:t>A50</a:t>
            </a:r>
            <a:r>
              <a:rPr lang="zh-CN" altLang="en-US" dirty="0">
                <a:latin typeface="Arial" panose="020B0604020202020204" pitchFamily="34" charset="0"/>
              </a:rPr>
              <a:t>股指变化方面来看，市场对后市有正向的预期，十一月大盘有望逐步上行。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DFC64E-0477-46FF-A69A-C14BF260A0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24C6ED-4744-4F9F-B59A-D11DB5FDB3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FABD1A-10D4-4423-8F86-0373DD5B3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7063B3-7291-4BBB-8BD8-16CAF57BC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D83008-61D6-4095-8240-F067658B3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FD4D82-31DE-428E-A5AB-B3CC2798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20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8A3A4D-6ABC-43B6-BA40-BED3CFC6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13F620E-6BCE-405C-B9BE-9B7A6BF15F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7DE716-881E-4BD9-96BF-7E709EF7D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30CE4A-ED05-4544-969C-39C4CF2B0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99702F-61AA-4897-9EEA-D3E2CA89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2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2D27E7-6D61-4993-9A4D-45D5EF9E97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B99CF94-9D89-4850-81A3-0756C9C15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54A70C-E1D9-4D2A-AB1E-6B87A284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FD6C3F-A679-4037-832D-A53F49FE6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ADAAC8-EC8E-4F08-9BF7-8D2E1DB8A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222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top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6" descr="bott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24500"/>
            <a:ext cx="1219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80434" y="6577014"/>
            <a:ext cx="2944284" cy="23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b="1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6" name="Picture 2" descr="rk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2100" y="4181476"/>
            <a:ext cx="9652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54452" y="4637088"/>
            <a:ext cx="5759449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31167" y="4098925"/>
            <a:ext cx="5761567" cy="488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775884" y="1773239"/>
            <a:ext cx="8839200" cy="10128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558530943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5" descr="top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6" descr="bott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524500"/>
            <a:ext cx="12192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80434" y="6577014"/>
            <a:ext cx="2944284" cy="236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 b="1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pic>
        <p:nvPicPr>
          <p:cNvPr id="6" name="Picture 2" descr="rk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2100" y="4181476"/>
            <a:ext cx="9652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854452" y="4637088"/>
            <a:ext cx="5759449" cy="3048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altLang="zh-CN" sz="1400" b="1">
                <a:solidFill>
                  <a:srgbClr val="777777"/>
                </a:solidFill>
                <a:ea typeface="宋体" panose="02010600030101010101" pitchFamily="2" charset="-122"/>
              </a:rPr>
              <a:t>RONGKE INVESTMENT MANAGEMENT CO., LTD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831167" y="4098925"/>
            <a:ext cx="5761567" cy="4889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777777"/>
                </a:solidFill>
                <a:ea typeface="黑体" panose="02010609060101010101" pitchFamily="49" charset="-122"/>
              </a:rPr>
              <a:t>上海融客投资管理有限公司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1775884" y="1773239"/>
            <a:ext cx="8839200" cy="101282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36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/>
              <a:t>Click to edit Master </a:t>
            </a:r>
            <a:br>
              <a:rPr lang="en-US" altLang="zh-CN"/>
            </a:br>
            <a:r>
              <a:rPr lang="en-US" altLang="zh-CN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870425334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43389896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26340494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62792186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62616883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ottom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4035457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90132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0794EC-99FB-47CC-B8C1-50C5ED4E5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B6F781-033E-456D-9485-4B5C3B1D2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07EF9D-3AB6-433E-82F1-E4243910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991CF3-518D-430E-B047-04AC1AF8D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029C04-66FA-462F-84FF-B9C397DE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835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46829984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381006"/>
      </p:ext>
    </p:extLst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911010876"/>
      </p:ext>
    </p:extLst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134657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273282735"/>
      </p:ext>
    </p:extLst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44519729"/>
      </p:ext>
    </p:extLst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86482763"/>
      </p:ext>
    </p:extLst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59059168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06334800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12273363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7BAA25-94E7-4D96-95E0-C504B1917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96998AC-675E-4512-9156-9D80F3B1D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458FFB-4239-4388-AD8D-4FBF3D2B0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6B5EE3-F70A-4AAE-A302-C65493157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87B3D8-66D1-4657-8186-5E4A57FF0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6912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136698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36404903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25603688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0600975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285671464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632405125"/>
      </p:ext>
    </p:extLst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4537783"/>
      </p:ext>
    </p:extLst>
  </p:cSld>
  <p:clrMapOvr>
    <a:masterClrMapping/>
  </p:clrMapOvr>
  <p:transition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289048854"/>
      </p:ext>
    </p:extLst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88877115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55154507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4F1757-4F73-4B37-999A-C3591B059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B140B5-AC30-4027-AB6A-2AD1F2ABD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BE99D27-8CDB-48C0-B815-4FC9061BE6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FCD9BD5-4C04-49FB-8AC9-B08B8F052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D68C260-478F-4D18-A797-8965EB3EF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61782DC-D41A-4C32-80B3-4178C5BF4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9088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02734182"/>
      </p:ext>
    </p:extLst>
  </p:cSld>
  <p:clrMapOvr>
    <a:masterClrMapping/>
  </p:clrMapOvr>
  <p:transition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04240269"/>
      </p:ext>
    </p:extLst>
  </p:cSld>
  <p:clrMapOvr>
    <a:masterClrMapping/>
  </p:clrMapOvr>
  <p:transition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79022678"/>
      </p:ext>
    </p:extLst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508744"/>
      </p:ext>
    </p:extLst>
  </p:cSld>
  <p:clrMapOvr>
    <a:masterClrMapping/>
  </p:clrMapOvr>
  <p:transition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5416339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63693923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1033184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42669723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075658945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68564859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338454-5BD5-45C4-8FBE-C297D8A93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23380C-6E8B-464F-A527-AA065F849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E9770D7-C2E7-4294-AA1A-09F352D5D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5814A7D-5825-4580-9E37-F170AC323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1BA75D6-2DDB-4F62-A4BD-86A0AB31F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AD12B6F-7B6F-4177-8715-693117461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D98229E-7C19-4B9D-AF48-07510CC01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439D91A-2B78-4C8C-B66E-DD114168A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9086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667764563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23750893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792522"/>
      </p:ext>
    </p:extLst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65098868"/>
      </p:ext>
    </p:extLst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03537491"/>
      </p:ext>
    </p:extLst>
  </p:cSld>
  <p:clrMapOvr>
    <a:masterClrMapping/>
  </p:clrMapOvr>
  <p:transition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18112686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920274"/>
      </p:ext>
    </p:extLst>
  </p:cSld>
  <p:clrMapOvr>
    <a:masterClrMapping/>
  </p:clrMapOvr>
  <p:transition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44384391"/>
      </p:ext>
    </p:extLst>
  </p:cSld>
  <p:clrMapOvr>
    <a:masterClrMapping/>
  </p:clrMapOvr>
  <p:transition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000062437"/>
      </p:ext>
    </p:extLst>
  </p:cSld>
  <p:clrMapOvr>
    <a:masterClrMapping/>
  </p:clrMapOvr>
  <p:transition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70930328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33D173-9C10-4732-AA87-C282118C8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8476A9-4384-4B2C-ACD7-F67B3048C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1C26750-F474-45FE-9B1B-6752169B1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49DC484-0C9A-44C5-BE48-007866F88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04020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55876481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52206188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507270221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107195812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91666171"/>
      </p:ext>
    </p:extLst>
  </p:cSld>
  <p:clrMapOvr>
    <a:masterClrMapping/>
  </p:clrMapOvr>
  <p:transition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49627187"/>
      </p:ext>
    </p:extLst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8328175"/>
      </p:ext>
    </p:extLst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7557364"/>
      </p:ext>
    </p:extLst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26656224"/>
      </p:ext>
    </p:extLst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3380596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DFE9B3D-88C4-48D8-AD2C-55924C97F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8EC8D7A-D9C9-4B7D-B5D7-0E6B058B1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0A79AE-5C9A-4A3E-9120-7F10DCED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90134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72202834"/>
      </p:ext>
    </p:extLst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23724759"/>
      </p:ext>
    </p:extLst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75054991"/>
      </p:ext>
    </p:extLst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72198754"/>
      </p:ext>
    </p:extLst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77163789"/>
      </p:ext>
    </p:extLst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13805465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D4AB6-A59D-41A8-9C1C-A3BFA81CD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429117-E0B0-4A19-82D6-0D73D6A00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77982B-4C8A-4985-B216-8DBF4EA40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DF0B37-8404-4AED-8C87-F940980FC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49FF39-1BD9-4519-BBF9-EAD547DA1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C2E9CB-2C3E-418E-B925-299DC0453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86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64A8D9-DFCD-42CB-B434-4DE51AAA3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7612B37-B7BD-4B91-AC2C-E50E01C658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7FD454-9618-43EC-B372-7EF56F81A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2AD677-25B8-42BB-8216-584CB0DE5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FA68C-DBB8-41FC-A6D2-778105FE653B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451CC8F-42DD-43DF-8913-3FB2418C7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10D2AC1-46DD-49CF-B3D0-44A45149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658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38C6986-5C6D-4941-B5DB-5CE200F61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8E1889-1771-47A8-B1AD-2CFB85BFD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71469A8-D044-49D4-B25B-D290510008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FA68C-DBB8-41FC-A6D2-778105FE653B}" type="datetimeFigureOut">
              <a:rPr lang="zh-CN" altLang="en-US" smtClean="0"/>
              <a:t>2020/11/11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FA838B-D093-44BC-9E98-AC89084A6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1198213-96D3-465D-B232-AC4AF2020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068E3-4930-4454-8987-11282F041B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77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/>
          </a:p>
        </p:txBody>
      </p:sp>
      <p:pic>
        <p:nvPicPr>
          <p:cNvPr id="2051" name="Picture 31" descr="top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3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  <p:sp>
        <p:nvSpPr>
          <p:cNvPr id="2053" name="Rectangle 34"/>
          <p:cNvSpPr>
            <a:spLocks noChangeArrowheads="1"/>
          </p:cNvSpPr>
          <p:nvPr/>
        </p:nvSpPr>
        <p:spPr bwMode="auto">
          <a:xfrm>
            <a:off x="10009718" y="6462714"/>
            <a:ext cx="1367367" cy="409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r">
              <a:defRPr/>
            </a:pPr>
            <a:r>
              <a:rPr lang="zh-CN" altLang="en-US" sz="1000">
                <a:solidFill>
                  <a:schemeClr val="bg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融客投资</a:t>
            </a:r>
          </a:p>
          <a:p>
            <a:pPr algn="r">
              <a:defRPr/>
            </a:pPr>
            <a:r>
              <a:rPr lang="zh-CN" altLang="en-US" sz="1000">
                <a:solidFill>
                  <a:schemeClr val="bg1"/>
                </a:solidFill>
                <a:latin typeface="Verdana" panose="020B0604030504040204" pitchFamily="34" charset="0"/>
                <a:ea typeface="黑体" panose="02010609060101010101" pitchFamily="49" charset="-122"/>
              </a:rPr>
              <a:t>融客中国</a:t>
            </a:r>
          </a:p>
        </p:txBody>
      </p:sp>
      <p:pic>
        <p:nvPicPr>
          <p:cNvPr id="2054" name="Picture 39" descr="招牌设计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111318" y="6524625"/>
            <a:ext cx="402167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2056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35DFE8A-65C7-4184-816C-74021275A2F4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2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5123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5125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1ADC9F7E-4FB1-4CE6-A476-40C73E3C6F06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5126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499601" y="6540500"/>
            <a:ext cx="37041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1826684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5128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  <p:extLst>
      <p:ext uri="{BB962C8B-B14F-4D97-AF65-F5344CB8AC3E}">
        <p14:creationId xmlns:p14="http://schemas.microsoft.com/office/powerpoint/2010/main" val="259880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4099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4101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9271FCA9-BDE0-429B-8D0A-62D54A38CAD0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4102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499601" y="6540500"/>
            <a:ext cx="37041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1826684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4104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  <p:extLst>
      <p:ext uri="{BB962C8B-B14F-4D97-AF65-F5344CB8AC3E}">
        <p14:creationId xmlns:p14="http://schemas.microsoft.com/office/powerpoint/2010/main" val="76637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6147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6149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BA70050B-BD6A-40CA-B063-AC6F1483204C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6150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499601" y="6540500"/>
            <a:ext cx="37041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2336800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6152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rgbClr val="FFFFFF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  <p:extLst>
      <p:ext uri="{BB962C8B-B14F-4D97-AF65-F5344CB8AC3E}">
        <p14:creationId xmlns:p14="http://schemas.microsoft.com/office/powerpoint/2010/main" val="403878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Bottomband"/>
          <p:cNvSpPr>
            <a:spLocks noChangeArrowheads="1"/>
          </p:cNvSpPr>
          <p:nvPr/>
        </p:nvSpPr>
        <p:spPr bwMode="invGray">
          <a:xfrm>
            <a:off x="1" y="6477000"/>
            <a:ext cx="11410951" cy="381000"/>
          </a:xfrm>
          <a:prstGeom prst="rect">
            <a:avLst/>
          </a:prstGeom>
          <a:solidFill>
            <a:srgbClr val="96969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zh-CN" altLang="en-US" sz="1200" baseline="-25000">
              <a:solidFill>
                <a:srgbClr val="777777"/>
              </a:solidFill>
            </a:endParaRPr>
          </a:p>
        </p:txBody>
      </p:sp>
      <p:pic>
        <p:nvPicPr>
          <p:cNvPr id="1027" name="Picture 7" descr="bottom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588"/>
            <a:ext cx="121920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6598FF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GB" altLang="zh-CN" sz="1400">
              <a:solidFill>
                <a:srgbClr val="FFFFFF"/>
              </a:solidFill>
            </a:endParaRPr>
          </a:p>
        </p:txBody>
      </p:sp>
      <p:sp>
        <p:nvSpPr>
          <p:cNvPr id="1029" name="SBottomSquare"/>
          <p:cNvSpPr>
            <a:spLocks noChangeArrowheads="1"/>
          </p:cNvSpPr>
          <p:nvPr/>
        </p:nvSpPr>
        <p:spPr bwMode="invGray">
          <a:xfrm>
            <a:off x="11472333" y="6477000"/>
            <a:ext cx="719667" cy="3810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 eaLnBrk="0" hangingPunct="0">
              <a:defRPr/>
            </a:pPr>
            <a:fld id="{534B1103-9603-4759-8D64-0D5F095E31C5}" type="slidenum">
              <a:rPr lang="zh-CN" altLang="en-GB" sz="1000">
                <a:solidFill>
                  <a:srgbClr val="FFFFFF"/>
                </a:solidFill>
              </a:rPr>
              <a:t>‹#›</a:t>
            </a:fld>
            <a:endParaRPr lang="en-GB" altLang="zh-CN" sz="1000">
              <a:solidFill>
                <a:srgbClr val="FFFFFF"/>
              </a:solidFill>
            </a:endParaRPr>
          </a:p>
        </p:txBody>
      </p:sp>
      <p:pic>
        <p:nvPicPr>
          <p:cNvPr id="1030" name="Picture 35" descr="招牌设计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9499601" y="6540500"/>
            <a:ext cx="37041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36"/>
          <p:cNvSpPr txBox="1">
            <a:spLocks noChangeArrowheads="1"/>
          </p:cNvSpPr>
          <p:nvPr/>
        </p:nvSpPr>
        <p:spPr bwMode="auto">
          <a:xfrm>
            <a:off x="9838267" y="6532564"/>
            <a:ext cx="2336800" cy="3331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</a:rPr>
              <a:t>BEST CLIENTS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>
                <a:solidFill>
                  <a:schemeClr val="bg1"/>
                </a:solidFill>
                <a:ea typeface="宋体" panose="02010600030101010101" pitchFamily="2" charset="-122"/>
              </a:rPr>
              <a:t>BEST SERVICE</a:t>
            </a:r>
          </a:p>
        </p:txBody>
      </p:sp>
      <p:sp>
        <p:nvSpPr>
          <p:cNvPr id="1032" name="Rectangle 38"/>
          <p:cNvSpPr>
            <a:spLocks noChangeArrowheads="1"/>
          </p:cNvSpPr>
          <p:nvPr/>
        </p:nvSpPr>
        <p:spPr bwMode="auto">
          <a:xfrm>
            <a:off x="-16933" y="6524625"/>
            <a:ext cx="2944284" cy="236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defRPr/>
            </a:pPr>
            <a:r>
              <a:rPr lang="en-US" altLang="zh-CN" sz="1200">
                <a:solidFill>
                  <a:schemeClr val="bg1"/>
                </a:solidFill>
                <a:latin typeface="Verdana" panose="020B0604030504040204" pitchFamily="34" charset="0"/>
              </a:rPr>
              <a:t>www.rongke.com</a:t>
            </a:r>
          </a:p>
        </p:txBody>
      </p:sp>
    </p:spTree>
    <p:extLst>
      <p:ext uri="{BB962C8B-B14F-4D97-AF65-F5344CB8AC3E}">
        <p14:creationId xmlns:p14="http://schemas.microsoft.com/office/powerpoint/2010/main" val="88820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ransition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777777"/>
          </a:solidFill>
          <a:latin typeface="幼圆" panose="02010509060101010101" pitchFamily="49" charset="-122"/>
          <a:ea typeface="幼圆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7777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800">
          <a:solidFill>
            <a:srgbClr val="777777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400">
          <a:solidFill>
            <a:srgbClr val="777777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2000">
          <a:solidFill>
            <a:srgbClr val="777777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5.xml"/><Relationship Id="rId4" Type="http://schemas.openxmlformats.org/officeDocument/2006/relationships/chart" Target="../charts/char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5.xml"/><Relationship Id="rId4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5.xml"/><Relationship Id="rId1" Type="http://schemas.openxmlformats.org/officeDocument/2006/relationships/tags" Target="../tags/tag3.xml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1.xml"/><Relationship Id="rId1" Type="http://schemas.openxmlformats.org/officeDocument/2006/relationships/themeOverride" Target="../theme/themeOverride6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gray">
          <a:xfrm>
            <a:off x="4583906" y="1556792"/>
            <a:ext cx="3024188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『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融客月报</a:t>
            </a: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』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幼圆" panose="020105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gray">
          <a:xfrm>
            <a:off x="1703512" y="2179092"/>
            <a:ext cx="8370614" cy="2491740"/>
          </a:xfrm>
          <a:prstGeom prst="rect">
            <a:avLst/>
          </a:prstGeom>
          <a:noFill/>
          <a:ln w="0" algn="ctr">
            <a:noFill/>
            <a:miter lim="800000"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华文中宋" panose="02010600040101010101" pitchFamily="2" charset="-122"/>
                <a:ea typeface="华文中宋" panose="02010600040101010101" pitchFamily="2" charset="-122"/>
                <a:cs typeface="+mn-cs"/>
              </a:rPr>
              <a:t>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                             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——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私募股权投资市场（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2020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年</a:t>
            </a:r>
            <a:r>
              <a:rPr lang="en-US" altLang="zh-CN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月）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                              ——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二级市场（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2020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年</a:t>
            </a:r>
            <a:r>
              <a:rPr lang="en-US" altLang="zh-CN" sz="1800" b="1" dirty="0">
                <a:solidFill>
                  <a:srgbClr val="0000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月）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white">
          <a:xfrm>
            <a:off x="1979614" y="214314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全市场解禁规模</a:t>
            </a:r>
          </a:p>
        </p:txBody>
      </p:sp>
      <p:sp>
        <p:nvSpPr>
          <p:cNvPr id="2" name="文本框 1"/>
          <p:cNvSpPr txBox="1"/>
          <p:nvPr/>
        </p:nvSpPr>
        <p:spPr bwMode="auto">
          <a:xfrm>
            <a:off x="2771480" y="5891753"/>
            <a:ext cx="8559539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全年市场解禁市值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46225.58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亿元，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月市场解禁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市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值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2690.94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107E0E9-DCE1-409C-90C6-3E2F5F5B1C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290" y="1104780"/>
            <a:ext cx="9125419" cy="464843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white">
          <a:xfrm>
            <a:off x="1979614" y="214314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大宗交易统计及折价率</a:t>
            </a:r>
          </a:p>
        </p:txBody>
      </p:sp>
      <p:sp>
        <p:nvSpPr>
          <p:cNvPr id="7" name="文本框 6"/>
          <p:cNvSpPr txBox="1"/>
          <p:nvPr/>
        </p:nvSpPr>
        <p:spPr bwMode="auto">
          <a:xfrm>
            <a:off x="1950556" y="5715174"/>
            <a:ext cx="2172809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月大宗市场总成交额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404</a:t>
            </a:r>
            <a:r>
              <a:rPr lang="en-US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.1</a:t>
            </a:r>
            <a:r>
              <a:rPr lang="en-US" altLang="zh-CN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</a:t>
            </a:r>
            <a:endParaRPr kumimoji="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 bwMode="auto">
          <a:xfrm>
            <a:off x="4207797" y="5715174"/>
            <a:ext cx="175158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较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上月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减少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439.81</a:t>
            </a:r>
            <a:r>
              <a:rPr kumimoji="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亿元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 bwMode="auto">
          <a:xfrm>
            <a:off x="6232622" y="5684396"/>
            <a:ext cx="1980812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月大宗市场平均折价率</a:t>
            </a:r>
            <a:r>
              <a:rPr lang="en-US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.25</a:t>
            </a:r>
            <a:r>
              <a:rPr kumimoji="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 bwMode="auto">
          <a:xfrm>
            <a:off x="8469885" y="5699784"/>
            <a:ext cx="151216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较上月下降</a:t>
            </a:r>
            <a:r>
              <a:rPr lang="en-US" altLang="zh-CN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0.95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</a:p>
        </p:txBody>
      </p:sp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FECFFD3B-9FDE-4AA4-AF7D-796AACD8B2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461774"/>
              </p:ext>
            </p:extLst>
          </p:nvPr>
        </p:nvGraphicFramePr>
        <p:xfrm>
          <a:off x="1750866" y="979714"/>
          <a:ext cx="8459935" cy="4598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white">
          <a:xfrm>
            <a:off x="1979614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融资融券余额</a:t>
            </a:r>
          </a:p>
        </p:txBody>
      </p:sp>
      <p:sp>
        <p:nvSpPr>
          <p:cNvPr id="6" name="文本框 5"/>
          <p:cNvSpPr txBox="1"/>
          <p:nvPr/>
        </p:nvSpPr>
        <p:spPr bwMode="auto">
          <a:xfrm>
            <a:off x="4191332" y="5184746"/>
            <a:ext cx="3807750" cy="5627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月，沪深两融余额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14268.62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 bwMode="auto">
          <a:xfrm>
            <a:off x="1097280" y="5678553"/>
            <a:ext cx="9997440" cy="8744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月两融余额为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14723.47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亿元，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月两融余额为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15185.43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亿元，较上月增加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461.96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两融余额创今年新高，突破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15000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亿元。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2EB70A5-6694-4549-AE97-195CB4FE8A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56" y="1149233"/>
            <a:ext cx="8503087" cy="455953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white">
          <a:xfrm>
            <a:off x="1979614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商品期货合约概览</a:t>
            </a:r>
          </a:p>
        </p:txBody>
      </p:sp>
      <p:sp>
        <p:nvSpPr>
          <p:cNvPr id="4" name="文本框 3"/>
          <p:cNvSpPr txBox="1"/>
          <p:nvPr/>
        </p:nvSpPr>
        <p:spPr bwMode="auto">
          <a:xfrm>
            <a:off x="501803" y="4800600"/>
            <a:ext cx="11186808" cy="15261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3600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强势上涨方面，棕榈油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产量不及预期，商品价格继续走高；今年存栏期延长导致牲畜对饲料需求量依然保持高位，玉米期货价格依然强势；螺纹钢库存减少，下游需求较旺盛，商品价格震荡走强。强势下跌方面，沪银和燃油依然处于下跌通道。市场采用贵金属避险情绪降温，疫情驱动的避险逻辑可能失效；近期多国再次宣布封国，经济再次停滞，燃油价格继续下跌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03AEDD5D-FE66-4EF5-B10C-BF64B2957E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039634"/>
              </p:ext>
            </p:extLst>
          </p:nvPr>
        </p:nvGraphicFramePr>
        <p:xfrm>
          <a:off x="1979614" y="1181686"/>
          <a:ext cx="8446276" cy="3474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white">
          <a:xfrm>
            <a:off x="1979614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本月沪深两市市值前十</a:t>
            </a: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BE22D7DA-3A89-4D7F-8F44-3CA8959088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4637211"/>
              </p:ext>
            </p:extLst>
          </p:nvPr>
        </p:nvGraphicFramePr>
        <p:xfrm>
          <a:off x="1027521" y="993466"/>
          <a:ext cx="9945279" cy="2435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76F84E14-2ECE-49C5-82F0-E02FA0D42D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8830282"/>
              </p:ext>
            </p:extLst>
          </p:nvPr>
        </p:nvGraphicFramePr>
        <p:xfrm>
          <a:off x="1027521" y="3592286"/>
          <a:ext cx="9945279" cy="2435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white">
          <a:xfrm>
            <a:off x="1979614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本月涨幅居前个股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(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去除发行不足一年新股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)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D7DF5E8-A7C0-43E1-B47C-4E95F96BAEC7}"/>
              </a:ext>
            </a:extLst>
          </p:cNvPr>
          <p:cNvSpPr txBox="1"/>
          <p:nvPr/>
        </p:nvSpPr>
        <p:spPr bwMode="auto">
          <a:xfrm>
            <a:off x="980500" y="5283201"/>
            <a:ext cx="9098220" cy="78752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3600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充电桩板块近期在利好政策催化下，表现强势，中能电气月涨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194.91%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；优德精密在新能源汽车概念的带动下，月涨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112.69%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；绩差股因赛集团在文化传媒板块带动下领涨，月涨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109.23%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9FC188FC-157A-4E81-AFCE-4BDC39C4B7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2971039"/>
              </p:ext>
            </p:extLst>
          </p:nvPr>
        </p:nvGraphicFramePr>
        <p:xfrm>
          <a:off x="1802673" y="1071153"/>
          <a:ext cx="8231187" cy="408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white">
          <a:xfrm>
            <a:off x="1979614" y="142875"/>
            <a:ext cx="8231187" cy="1144588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上月涨幅居前个股的本月表现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7D4664FE-6EA0-41FC-8CA9-13F57EEDC4DD}"/>
              </a:ext>
            </a:extLst>
          </p:cNvPr>
          <p:cNvSpPr txBox="1"/>
          <p:nvPr/>
        </p:nvSpPr>
        <p:spPr bwMode="auto">
          <a:xfrm>
            <a:off x="1979614" y="5053131"/>
            <a:ext cx="8231187" cy="115685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月份涨幅居前的公司，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月份基本维持上涨。天际股份、金力泰和晨曦航空依然维持较强的上涨势头：天际股份在锂电池概念带动下继续上涨；金力泰上修业绩，三季度利润暴涨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400%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，市场仍然青睐；晨曦航空在军工概念推动下，继续上涨。</a:t>
            </a: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9FC188FC-157A-4E81-AFCE-4BDC39C4B7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240635"/>
              </p:ext>
            </p:extLst>
          </p:nvPr>
        </p:nvGraphicFramePr>
        <p:xfrm>
          <a:off x="2090057" y="1149532"/>
          <a:ext cx="7994469" cy="3997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white">
          <a:xfrm>
            <a:off x="1979614" y="214314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本月跌幅居前个股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(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去除发行不足一年新股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)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0B3B58A-A5F9-4D23-9B88-89F3FB9D1DA9}"/>
              </a:ext>
            </a:extLst>
          </p:cNvPr>
          <p:cNvSpPr txBox="1"/>
          <p:nvPr/>
        </p:nvSpPr>
        <p:spPr bwMode="auto">
          <a:xfrm>
            <a:off x="1150071" y="5282068"/>
            <a:ext cx="9253854" cy="11568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3600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中潜股份前期受军工概念推动，被爆炒，上个月资金获利出逃，月跌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39.28%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；国城矿业先被股东陆续减持，后披露前三季度业绩大幅下滑，月跌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37.09%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；前三季度由盈转亏的众信旅游，受海外疫情影响，业绩不见好转，月跌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35.09%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9FC188FC-157A-4E81-AFCE-4BDC39C4B7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845671"/>
              </p:ext>
            </p:extLst>
          </p:nvPr>
        </p:nvGraphicFramePr>
        <p:xfrm>
          <a:off x="2508068" y="966651"/>
          <a:ext cx="7249885" cy="420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1D3273-3016-478F-9CB5-FAC26DB5D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月热门公司解读</a:t>
            </a:r>
            <a:r>
              <a:rPr lang="en-US" altLang="zh-CN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海康威视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62B14BC-247A-41C9-AB4B-F78A4CABC30C}"/>
              </a:ext>
            </a:extLst>
          </p:cNvPr>
          <p:cNvSpPr txBox="1"/>
          <p:nvPr/>
        </p:nvSpPr>
        <p:spPr bwMode="auto">
          <a:xfrm>
            <a:off x="386498" y="4644596"/>
            <a:ext cx="11195901" cy="189551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海康威视三季报显示，高毅资产跻身前十大流通股东，安防板块受到市场关注。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冯柳三季度重仓配置了海康威视和大华股份，市场资金再度聚焦安防行业。从近一年海康威视市值变化来看，在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年上半年销售受阻，业绩下滑后，下半年随着复工复产，业绩较快修复，从三季报来看维持了个位数的营收和净利润增长，整体平稳，近一年市值累计增长</a:t>
            </a:r>
            <a:r>
              <a:rPr lang="en-US" altLang="zh-CN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39%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。从溢价协同端来看，三季度市值增长较快，但是长期溢价协同依然为负，还有一定的上涨空间。</a:t>
            </a:r>
            <a:endParaRPr lang="en-US" altLang="zh-CN" sz="16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028EE26-0A03-419E-9BA9-E2B19C3432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611" y="980387"/>
            <a:ext cx="6844728" cy="3802627"/>
          </a:xfrm>
          <a:prstGeom prst="rect">
            <a:avLst/>
          </a:prstGeom>
        </p:spPr>
      </p:pic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3D817B86-1E31-420A-AF67-D4E6D1D429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649318"/>
              </p:ext>
            </p:extLst>
          </p:nvPr>
        </p:nvGraphicFramePr>
        <p:xfrm>
          <a:off x="261257" y="1136469"/>
          <a:ext cx="5303520" cy="3396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1978491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white">
          <a:xfrm>
            <a:off x="1979614" y="214314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股权质押比例前十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09E323D-399A-4056-A55B-5348A02F160D}"/>
              </a:ext>
            </a:extLst>
          </p:cNvPr>
          <p:cNvSpPr txBox="1"/>
          <p:nvPr/>
        </p:nvSpPr>
        <p:spPr bwMode="auto">
          <a:xfrm>
            <a:off x="1781666" y="886120"/>
            <a:ext cx="1593130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单位：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 panose="02010509060101010101" pitchFamily="49" charset="-122"/>
                <a:ea typeface="幼圆" panose="02010509060101010101" pitchFamily="49" charset="-122"/>
                <a:cs typeface="+mn-cs"/>
              </a:rPr>
              <a:t>%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D1934C2-369B-4133-B6A5-6543678C1A8D}"/>
              </a:ext>
            </a:extLst>
          </p:cNvPr>
          <p:cNvSpPr txBox="1"/>
          <p:nvPr/>
        </p:nvSpPr>
        <p:spPr bwMode="auto">
          <a:xfrm>
            <a:off x="591435" y="5455006"/>
            <a:ext cx="10803117" cy="41819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txBody>
          <a:bodyPr wrap="square" rtlCol="0">
            <a:spAutoFit/>
          </a:bodyPr>
          <a:lstStyle/>
          <a:p>
            <a:pPr indent="457200" algn="l">
              <a:lnSpc>
                <a:spcPct val="15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股权质押比例前十和上个月一致，没有变化。</a:t>
            </a:r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0DEA2083-9E4B-4E5D-87FA-D0C90B6C69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4529913"/>
              </p:ext>
            </p:extLst>
          </p:nvPr>
        </p:nvGraphicFramePr>
        <p:xfrm>
          <a:off x="1554479" y="1193898"/>
          <a:ext cx="8765177" cy="4113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gray">
          <a:xfrm>
            <a:off x="2279650" y="1870075"/>
            <a:ext cx="3024188" cy="622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『</a:t>
            </a: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融客月报</a:t>
            </a:r>
            <a:r>
              <a:rPr kumimoji="0" lang="en-US" altLang="zh-CN" sz="3600" b="1" i="0" u="none" strike="noStrike" kern="120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幼圆" panose="02010509060101010101" pitchFamily="49" charset="-122"/>
                <a:ea typeface="黑体" panose="02010609060101010101" pitchFamily="49" charset="-122"/>
                <a:cs typeface="+mn-cs"/>
              </a:rPr>
              <a:t>』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幼圆" panose="020105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gray">
          <a:xfrm>
            <a:off x="1524001" y="2565401"/>
            <a:ext cx="9396413" cy="1630045"/>
          </a:xfrm>
          <a:prstGeom prst="rect">
            <a:avLst/>
          </a:prstGeom>
          <a:noFill/>
          <a:ln w="0" algn="ctr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等线" panose="020F0502020204030204"/>
                <a:ea typeface="华文中宋" panose="02010600040101010101" pitchFamily="2" charset="-122"/>
                <a:cs typeface="+mn-cs"/>
              </a:rPr>
              <a:t>                     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华文中宋" panose="02010600040101010101" pitchFamily="2" charset="-122"/>
                <a:ea typeface="黑体" panose="02010609060101010101" pitchFamily="49" charset="-122"/>
                <a:cs typeface="+mn-cs"/>
              </a:rPr>
              <a:t>—— </a:t>
            </a: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黑体" panose="02010609060101010101" pitchFamily="49" charset="-122"/>
                <a:cs typeface="+mn-cs"/>
              </a:rPr>
              <a:t>二级市场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（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2020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年</a:t>
            </a:r>
            <a:r>
              <a:rPr lang="en-US" altLang="zh-CN" b="1" dirty="0">
                <a:solidFill>
                  <a:srgbClr val="000066"/>
                </a:solidFill>
                <a:latin typeface="等线" panose="020F0502020204030204"/>
                <a:ea typeface="幼圆" panose="02010509060101010101" pitchFamily="49" charset="-122"/>
              </a:rPr>
              <a:t>10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等线" panose="020F0502020204030204"/>
                <a:ea typeface="幼圆" panose="02010509060101010101" pitchFamily="49" charset="-122"/>
                <a:cs typeface="+mn-cs"/>
              </a:rPr>
              <a:t>月）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F0502020204030204"/>
              <a:ea typeface="黑体" panose="02010609060101010101" pitchFamily="49" charset="-122"/>
              <a:cs typeface="+mn-cs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等线" panose="020F0502020204030204"/>
              <a:ea typeface="幼圆" panose="02010509060101010101" pitchFamily="49" charset="-122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white">
          <a:xfrm>
            <a:off x="1255420" y="154555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第一大股东累计质押数占持股比例变化</a:t>
            </a:r>
          </a:p>
        </p:txBody>
      </p:sp>
      <p:sp>
        <p:nvSpPr>
          <p:cNvPr id="6" name="文本框 5"/>
          <p:cNvSpPr txBox="1"/>
          <p:nvPr/>
        </p:nvSpPr>
        <p:spPr bwMode="auto">
          <a:xfrm>
            <a:off x="873550" y="4577722"/>
            <a:ext cx="9794450" cy="41819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rtlCol="0">
            <a:spAutoFit/>
          </a:bodyPr>
          <a:lstStyle/>
          <a:p>
            <a:pPr marL="0" marR="0" lvl="0" indent="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本月没有公司累计质押数占持股比例变化超过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。无重大事项。</a:t>
            </a: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5E8422D8-7702-4145-B69C-0A7C485BE0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573251"/>
              </p:ext>
            </p:extLst>
          </p:nvPr>
        </p:nvGraphicFramePr>
        <p:xfrm>
          <a:off x="444137" y="1018904"/>
          <a:ext cx="5538651" cy="3309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5E8422D8-7702-4145-B69C-0A7C485BE0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5616029"/>
              </p:ext>
            </p:extLst>
          </p:nvPr>
        </p:nvGraphicFramePr>
        <p:xfrm>
          <a:off x="6233956" y="1000280"/>
          <a:ext cx="5538651" cy="3328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ustDataLst>
      <p:tags r:id="rId1"/>
    </p:custData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对话气泡: 圆角矩形 6"/>
          <p:cNvSpPr/>
          <p:nvPr/>
        </p:nvSpPr>
        <p:spPr bwMode="auto">
          <a:xfrm>
            <a:off x="153971" y="956133"/>
            <a:ext cx="5688029" cy="1991758"/>
          </a:xfrm>
          <a:prstGeom prst="wedgeRoundRectCallout">
            <a:avLst>
              <a:gd name="adj1" fmla="val 31651"/>
              <a:gd name="adj2" fmla="val 55297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28684" name="Rectangle 2"/>
          <p:cNvSpPr>
            <a:spLocks noChangeArrowheads="1"/>
          </p:cNvSpPr>
          <p:nvPr/>
        </p:nvSpPr>
        <p:spPr bwMode="white">
          <a:xfrm>
            <a:off x="1980249" y="142875"/>
            <a:ext cx="8231187" cy="1144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主要券商月评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26244" y="956133"/>
            <a:ext cx="5570734" cy="1993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外部欧美疫情反复的影响有限，美国大选也将日趋明朗；内部基本面预期修正引发的调仓接近尾声。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11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月将进入内外部扰动真空期，基本面改善驱动增量资金入场，重启中期慢涨。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配置建议：聚焦顺周期和低估值板块，关注“十四五”规划。有色金属、化工、军工、安防、半导体、新能源等。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看多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看多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11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月观点：看多</a:t>
            </a:r>
          </a:p>
        </p:txBody>
      </p:sp>
      <p:sp>
        <p:nvSpPr>
          <p:cNvPr id="37" name="对话气泡: 圆角矩形 36"/>
          <p:cNvSpPr/>
          <p:nvPr/>
        </p:nvSpPr>
        <p:spPr bwMode="auto">
          <a:xfrm>
            <a:off x="5912376" y="1007014"/>
            <a:ext cx="6125653" cy="1910928"/>
          </a:xfrm>
          <a:prstGeom prst="wedgeRoundRectCallout">
            <a:avLst>
              <a:gd name="adj1" fmla="val -33764"/>
              <a:gd name="adj2" fmla="val 59015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39" name="对话气泡: 圆角矩形 38"/>
          <p:cNvSpPr/>
          <p:nvPr/>
        </p:nvSpPr>
        <p:spPr bwMode="auto">
          <a:xfrm>
            <a:off x="5902771" y="4516755"/>
            <a:ext cx="6289229" cy="1936581"/>
          </a:xfrm>
          <a:prstGeom prst="wedgeRoundRectCallout">
            <a:avLst>
              <a:gd name="adj1" fmla="val -31071"/>
              <a:gd name="adj2" fmla="val -64200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1" name="对话气泡: 圆角矩形 40"/>
          <p:cNvSpPr/>
          <p:nvPr/>
        </p:nvSpPr>
        <p:spPr bwMode="auto">
          <a:xfrm>
            <a:off x="226244" y="4454648"/>
            <a:ext cx="5523022" cy="1998688"/>
          </a:xfrm>
          <a:prstGeom prst="wedgeRoundRectCallout">
            <a:avLst>
              <a:gd name="adj1" fmla="val 27101"/>
              <a:gd name="adj2" fmla="val -59814"/>
              <a:gd name="adj3" fmla="val 16667"/>
            </a:avLst>
          </a:prstGeom>
          <a:solidFill>
            <a:schemeClr val="bg1"/>
          </a:solidFill>
          <a:ln w="9525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928411" y="4506940"/>
            <a:ext cx="6109618" cy="1346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800" b="1">
                <a:latin typeface="+mn-ea"/>
                <a:ea typeface="+mn-ea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美国大选不确定性增加，欧洲主要城市再度封城，海外疫情严峻，全球避险情绪较强。但中长期看，“十四五”和“双循环</a:t>
            </a:r>
            <a:r>
              <a:rPr lang="en-US" altLang="zh-CN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1400" b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推进，国内经济继续复苏，不宜过度悲观。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配置建议：科技和消费是中长期长期主线。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谨慎看多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</a:t>
            </a:r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谨慎看多  </a:t>
            </a:r>
            <a:r>
              <a:rPr lang="en-US" altLang="zh-CN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月观点：谨慎看多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47385" y="4516755"/>
            <a:ext cx="5328451" cy="167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维持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3100-3500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震荡格局，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目前临近下沿，应积极布局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。二次疫情对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股冲击有限，市场投资风格切换至盈利，“十四五”规划有助于风险偏好抬升。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配置建议：首推新能源和消费电子；后疫情下优选酒店、汽车、家具、游戏等。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中性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看多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11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月观点：看多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9326E97-0652-430B-A78F-EB67DFE8AF09}"/>
              </a:ext>
            </a:extLst>
          </p:cNvPr>
          <p:cNvSpPr txBox="1"/>
          <p:nvPr/>
        </p:nvSpPr>
        <p:spPr>
          <a:xfrm>
            <a:off x="5992830" y="965859"/>
            <a:ext cx="5849347" cy="1670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月配置主题是“均衡配置 静待市场变化”。在经济仍然温和复苏的情况下，流动性保持中性，市场将维持震荡格局。长期来看，十四五规划和经济转型升级值得关注。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配置建议：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5G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基建、特高压、轨道交通、新能源充电桩、大数据中心、人工智能。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中性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月观点：看多  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11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月观点：看多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10D5F8C-8EFD-FF46-A4D4-E8D54AC374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62" y="3195817"/>
            <a:ext cx="1292403" cy="40993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D0417D4-A09E-4085-8F7D-CE4F25E73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855803"/>
            <a:ext cx="1353496" cy="35867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54B5435-9986-42C5-BF05-D9B03FCBF7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755" y="3665389"/>
            <a:ext cx="2068791" cy="59305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B49EA2D-D3D3-4A00-8A50-5ECC13D933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843" y="3240617"/>
            <a:ext cx="1605856" cy="39675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1595439" y="1071563"/>
            <a:ext cx="8929687" cy="3071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 typeface="Wingdings" panose="05000000000000000000" pitchFamily="2" charset="2"/>
              <a:buChar char="n"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</a:t>
            </a: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35000"/>
              </a:lnSpc>
              <a:spcBef>
                <a:spcPct val="20000"/>
              </a:spcBef>
              <a:spcAft>
                <a:spcPts val="0"/>
              </a:spcAft>
              <a:buClr>
                <a:srgbClr val="6699FF"/>
              </a:buClr>
              <a:buSzTx/>
              <a:buFontTx/>
              <a:buNone/>
              <a:tabLst/>
              <a:defRPr/>
            </a:pPr>
            <a:endParaRPr kumimoji="0" lang="en-US" altLang="zh-CN" sz="16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/>
              <a:ea typeface="幼圆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</a:t>
            </a: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white">
          <a:xfrm>
            <a:off x="1952625" y="214314"/>
            <a:ext cx="8231188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展望</a:t>
            </a:r>
          </a:p>
        </p:txBody>
      </p:sp>
      <p:sp>
        <p:nvSpPr>
          <p:cNvPr id="6" name="矩形 5"/>
          <p:cNvSpPr/>
          <p:nvPr/>
        </p:nvSpPr>
        <p:spPr>
          <a:xfrm>
            <a:off x="1738313" y="1285875"/>
            <a:ext cx="8501062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</a:t>
            </a:r>
          </a:p>
        </p:txBody>
      </p:sp>
      <p:sp>
        <p:nvSpPr>
          <p:cNvPr id="34842" name="Rectangle 26"/>
          <p:cNvSpPr>
            <a:spLocks noChangeArrowheads="1"/>
          </p:cNvSpPr>
          <p:nvPr/>
        </p:nvSpPr>
        <p:spPr bwMode="auto">
          <a:xfrm>
            <a:off x="1881223" y="1622670"/>
            <a:ext cx="8391847" cy="38867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0" marR="0" lvl="0" indent="7200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市场高位震荡，月初上攻未果，后又震荡下行。欧洲多国宣布锁国封城，二次疫情影响严重。三季报披露完毕，中国企业整体平稳向好，逐渐复苏，但要注意海外疫情加剧、人民币持续强势对中国出口型企业的贸易影响。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72000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季报下，光伏、白酒等行业成长较为强势；复工复产后交通出行和新能源车市场都明显改善，在“十四五”规划主导下，新能源产业整体都有望强势复苏；另外，考虑到海外疫情加剧，可以关注新冠检测相关上市公司的产品出口情况，有望成为超预期增长点。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847851" y="260351"/>
            <a:ext cx="5167313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/>
                <a:ea typeface="幼圆" panose="02010509060101010101" pitchFamily="49" charset="-122"/>
                <a:cs typeface="+mn-cs"/>
              </a:rPr>
              <a:t>Pre-IPO</a:t>
            </a:r>
            <a:r>
              <a:rPr kumimoji="0" lang="zh-CN" alt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/>
                <a:ea typeface="幼圆" panose="02010509060101010101" pitchFamily="49" charset="-122"/>
                <a:cs typeface="+mn-cs"/>
              </a:rPr>
              <a:t>财务顾问及财务投资</a:t>
            </a:r>
            <a:endParaRPr kumimoji="0" lang="zh-CN" alt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19" name="矩形 3"/>
          <p:cNvSpPr>
            <a:spLocks noChangeArrowheads="1"/>
          </p:cNvSpPr>
          <p:nvPr/>
        </p:nvSpPr>
        <p:spPr bwMode="auto">
          <a:xfrm>
            <a:off x="1745095" y="1340769"/>
            <a:ext cx="8382000" cy="40285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           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我们的财务顾问团队依托自身专业背景及资源整合优势，根据客户需要，站在客户的角度为客户的投融资、资本运作、资产及债务重组、财务管理、发展战略等活动提供的咨询、分析、方案设计等服务。包括的项目有：投资顾问、融资顾问、资本运作顾问、资产管理与债务管理顾问、企业战略咨询顾问、企业常年财务顾问等。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58B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Times New Roman" panose="02020603050405020304" pitchFamily="18" charset="0"/>
                <a:ea typeface="幼圆" panose="02010509060101010101" pitchFamily="49" charset="-122"/>
                <a:cs typeface="+mn-cs"/>
              </a:rPr>
              <a:t>             我们的投资团队依托自身专业背景和独特判断，根据行业发展和市场趋势，对目标企业和目标项目，进行各种形式的专业投资。财务投资包括：股权投资、固定收益投资等。</a:t>
            </a:r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74825" y="260351"/>
            <a:ext cx="7850188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2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/>
                <a:ea typeface="幼圆" panose="02010509060101010101" pitchFamily="49" charset="-122"/>
                <a:cs typeface="+mn-cs"/>
              </a:rPr>
              <a:t>Post-IPO</a:t>
            </a:r>
            <a:r>
              <a:rPr kumimoji="0" lang="zh-CN" altLang="en-US" sz="22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anose="02020603050405020304"/>
                <a:ea typeface="幼圆" panose="02010509060101010101" pitchFamily="49" charset="-122"/>
                <a:cs typeface="+mn-cs"/>
              </a:rPr>
              <a:t>财务顾问及财务投资</a:t>
            </a:r>
            <a:endParaRPr kumimoji="0" lang="zh-CN" altLang="en-US" sz="2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内容占位符 2"/>
          <p:cNvSpPr txBox="1"/>
          <p:nvPr/>
        </p:nvSpPr>
        <p:spPr>
          <a:xfrm>
            <a:off x="2057400" y="1165861"/>
            <a:ext cx="80772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800">
                <a:solidFill>
                  <a:srgbClr val="777777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>
                <a:solidFill>
                  <a:srgbClr val="777777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rgbClr val="777777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上市对于企业和股东仅是发展的一个里程碑，对接资本市场后，企业和股东需要适应更高的监管要求、更完善的公司治理、更复杂的资本运作。我们针对此类需求，整合了服务资源，将财务顾问和财务投资作为载体，致力为客户提供定制化的市值管理服务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我们的财务顾问团队依托自身专业背景及资源整合优势，根据上市公司及其股东的需要，提供投融资、资本运作、资产及债务重组、财务管理、发展战略等活动提供的咨询、分析、方案设计等服务。包括的服务有：上市公司再融资、股权激励、并购、股权融资、市值维护、战略投资等。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58B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  我们的投资团队依托自身专业背景和独特判断，根据市值管理的各项需求，设计投资结构，进行各种形式的市值管理投资。包括：并购投资、再融资投资、战略投资、固定收益投资等。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777777"/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"/>
          <p:cNvSpPr>
            <a:spLocks noGrp="1"/>
          </p:cNvSpPr>
          <p:nvPr>
            <p:ph type="title"/>
          </p:nvPr>
        </p:nvSpPr>
        <p:spPr bwMode="auto">
          <a:xfrm>
            <a:off x="1981200" y="214313"/>
            <a:ext cx="8229600" cy="1143000"/>
          </a:xfrm>
          <a:noFill/>
          <a:ln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kumimoji="1" lang="zh-CN" altLang="en-US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联系我们</a:t>
            </a:r>
          </a:p>
        </p:txBody>
      </p:sp>
      <p:sp>
        <p:nvSpPr>
          <p:cNvPr id="37891" name="矩形 2"/>
          <p:cNvSpPr>
            <a:spLocks noChangeArrowheads="1"/>
          </p:cNvSpPr>
          <p:nvPr/>
        </p:nvSpPr>
        <p:spPr bwMode="auto">
          <a:xfrm>
            <a:off x="2914968" y="1484785"/>
            <a:ext cx="6362065" cy="28457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联系我们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公司地址：上海市东湖路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70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号东湖宾馆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号楼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楼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公司电话：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8621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54668032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602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公司电话：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8621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-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54669508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网址：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http://www.rongke.com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zh-CN" sz="11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幼圆" panose="02010509060101010101" pitchFamily="49" charset="-122"/>
              <a:ea typeface="幼圆" panose="02010509060101010101" pitchFamily="49" charset="-122"/>
              <a:cs typeface="+mn-cs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719736" y="4221088"/>
            <a:ext cx="3528392" cy="1224136"/>
            <a:chOff x="1763688" y="4293096"/>
            <a:chExt cx="3528392" cy="12241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688" y="4293096"/>
              <a:ext cx="1224136" cy="1224136"/>
            </a:xfrm>
            <a:prstGeom prst="rect">
              <a:avLst/>
            </a:prstGeom>
            <a:ln>
              <a:noFill/>
            </a:ln>
          </p:spPr>
        </p:pic>
        <p:sp>
          <p:nvSpPr>
            <p:cNvPr id="4" name="文本框 3"/>
            <p:cNvSpPr txBox="1"/>
            <p:nvPr/>
          </p:nvSpPr>
          <p:spPr>
            <a:xfrm>
              <a:off x="2123728" y="4607498"/>
              <a:ext cx="31683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融客市值管理公众号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rPr>
                <a:t>rongkechina</a:t>
              </a:r>
              <a:endPara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 rot="16200000">
            <a:off x="1056588" y="4192450"/>
            <a:ext cx="2249334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798">
                    <a:lumMod val="75000"/>
                  </a:srgbClr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融客市值管理</a:t>
            </a:r>
            <a:r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rgbClr val="000798">
                    <a:lumMod val="75000"/>
                  </a:srgbClr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RONGKECHINA</a:t>
            </a: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rgbClr val="000798">
                  <a:lumMod val="75000"/>
                </a:srgbClr>
              </a:solidFill>
              <a:effectLst/>
              <a:uLnTx/>
              <a:uFillTx/>
              <a:latin typeface="幼圆"/>
              <a:ea typeface="幼圆"/>
              <a:cs typeface="+mn-cs"/>
            </a:endParaRPr>
          </a:p>
        </p:txBody>
      </p:sp>
      <p:cxnSp>
        <p:nvCxnSpPr>
          <p:cNvPr id="14" name="直接连接符 13"/>
          <p:cNvCxnSpPr/>
          <p:nvPr/>
        </p:nvCxnSpPr>
        <p:spPr bwMode="auto">
          <a:xfrm>
            <a:off x="2335144" y="2924944"/>
            <a:ext cx="0" cy="2808312"/>
          </a:xfrm>
          <a:prstGeom prst="line">
            <a:avLst/>
          </a:prstGeom>
          <a:ln>
            <a:solidFill>
              <a:srgbClr val="0000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 bwMode="auto">
          <a:xfrm>
            <a:off x="2358043" y="2924944"/>
            <a:ext cx="0" cy="2808312"/>
          </a:xfrm>
          <a:prstGeom prst="line">
            <a:avLst/>
          </a:prstGeom>
          <a:ln>
            <a:solidFill>
              <a:srgbClr val="000066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 bwMode="auto">
          <a:xfrm>
            <a:off x="3719736" y="1945818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63752" y="206979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宏观</a:t>
            </a:r>
          </a:p>
        </p:txBody>
      </p:sp>
      <p:sp>
        <p:nvSpPr>
          <p:cNvPr id="6" name="椭圆 5"/>
          <p:cNvSpPr/>
          <p:nvPr/>
        </p:nvSpPr>
        <p:spPr bwMode="auto">
          <a:xfrm>
            <a:off x="3719736" y="3004506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863752" y="312848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市场</a:t>
            </a:r>
          </a:p>
        </p:txBody>
      </p:sp>
      <p:sp>
        <p:nvSpPr>
          <p:cNvPr id="8" name="椭圆 7"/>
          <p:cNvSpPr/>
          <p:nvPr/>
        </p:nvSpPr>
        <p:spPr bwMode="auto">
          <a:xfrm>
            <a:off x="3719736" y="4005064"/>
            <a:ext cx="1008112" cy="648072"/>
          </a:xfrm>
          <a:prstGeom prst="ellipse">
            <a:avLst/>
          </a:prstGeom>
          <a:solidFill>
            <a:srgbClr val="000066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1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63752" y="41159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展望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870092" y="514468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业务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062194" y="3143876"/>
            <a:ext cx="622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两融余额创新高，静待后市转机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062194" y="4144434"/>
            <a:ext cx="559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三季报披露完毕，市场风格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切换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233ED68F-1DF9-4183-804C-319A93232479}"/>
              </a:ext>
            </a:extLst>
          </p:cNvPr>
          <p:cNvSpPr txBox="1"/>
          <p:nvPr/>
        </p:nvSpPr>
        <p:spPr>
          <a:xfrm>
            <a:off x="5062194" y="1947559"/>
            <a:ext cx="634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国内“内循环”和“十四五”保驾护航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国外迎来二次疫情高峰</a:t>
            </a:r>
          </a:p>
        </p:txBody>
      </p:sp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 bwMode="auto">
          <a:xfrm>
            <a:off x="1976438" y="260350"/>
            <a:ext cx="8229600" cy="596900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kumimoji="1" lang="en-US" altLang="zh-CN" sz="2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CPI</a:t>
            </a:r>
            <a:r>
              <a:rPr kumimoji="1" lang="zh-CN" altLang="en-US" sz="2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kumimoji="1" lang="en-US" altLang="zh-CN" sz="24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PPI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09946" y="4298868"/>
            <a:ext cx="9742010" cy="3665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月CPI同比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上涨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0.5%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，环比</a:t>
            </a:r>
            <a:r>
              <a:rPr lang="zh-CN" altLang="en-US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下降</a:t>
            </a:r>
            <a:r>
              <a:rPr lang="en-US" altLang="zh-CN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0.3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PPI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同比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下降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2.1%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，环比变动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54A8634B-1F0E-44D5-B816-5B10AFAB1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107" y="4521935"/>
            <a:ext cx="10078262" cy="180318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anchor="ctr"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CPI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方面，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同比上升，环比转降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。从分项看，食品烟酒类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CPI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环比下降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1.2%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，其中畜肉类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CPI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下降最为明显，环比下降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4.5%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；交通和通信类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CPI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环比下降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0.2%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；教育文化和娱乐也保持较好的增长势头，环比上升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0.6%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PPI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方面，同比依然为负，环比变化为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，工业复苏放缓。从分项看，采掘工业环比出现下滑，下降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0.1%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；食品类环比下降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0.2%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；衣着类依然呈现下滑趋势，环比下降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0.1%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；一般日用品类环比下降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0.1%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8" name="图表 7">
            <a:extLst>
              <a:ext uri="{FF2B5EF4-FFF2-40B4-BE49-F238E27FC236}">
                <a16:creationId xmlns:a16="http://schemas.microsoft.com/office/drawing/2014/main" id="{43D6A557-E746-460A-8BB6-3B7CDA10E8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8814332"/>
              </p:ext>
            </p:extLst>
          </p:nvPr>
        </p:nvGraphicFramePr>
        <p:xfrm>
          <a:off x="6019519" y="934145"/>
          <a:ext cx="5850386" cy="3349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082AE10F-CD92-4B2C-905B-94763A0347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558784"/>
              </p:ext>
            </p:extLst>
          </p:nvPr>
        </p:nvGraphicFramePr>
        <p:xfrm>
          <a:off x="96563" y="948895"/>
          <a:ext cx="5922956" cy="3349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kumimoji="1" lang="en-US" altLang="zh-CN" sz="2400" b="0" dirty="0">
                <a:solidFill>
                  <a:schemeClr val="tx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endParaRPr kumimoji="1" lang="zh-CN" altLang="en-US" sz="2400" b="0" dirty="0">
              <a:solidFill>
                <a:schemeClr val="tx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CDF899E-C60C-43AA-8711-0AEF0F46AD04}"/>
              </a:ext>
            </a:extLst>
          </p:cNvPr>
          <p:cNvSpPr txBox="1"/>
          <p:nvPr/>
        </p:nvSpPr>
        <p:spPr>
          <a:xfrm>
            <a:off x="7897305" y="1723597"/>
            <a:ext cx="2934093" cy="2120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月制造业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51.4%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较上月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下降</a:t>
            </a:r>
            <a:r>
              <a:rPr lang="en-US" altLang="zh-CN" sz="1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0.1%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财新中国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53.60%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较上月上升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.6%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B17CAF4-3B13-43AE-8737-7BCD6EEFE5FD}"/>
              </a:ext>
            </a:extLst>
          </p:cNvPr>
          <p:cNvSpPr/>
          <p:nvPr/>
        </p:nvSpPr>
        <p:spPr>
          <a:xfrm>
            <a:off x="2055539" y="5280153"/>
            <a:ext cx="7308812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月份，我国制造业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平稳运行，国家统计局公布的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较上月下降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0.1%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，财新中国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PMI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较上月上升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0.6%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，整体保持在荣枯线上。</a:t>
            </a:r>
            <a:endParaRPr lang="en-US" altLang="zh-CN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8CD7AF7B-27DC-420C-B008-8B2551ADC5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37579"/>
              </p:ext>
            </p:extLst>
          </p:nvPr>
        </p:nvGraphicFramePr>
        <p:xfrm>
          <a:off x="131976" y="1140643"/>
          <a:ext cx="7051250" cy="4072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 bwMode="auto">
          <a:xfrm>
            <a:off x="1981200" y="214314"/>
            <a:ext cx="8229600" cy="706437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kumimoji="1" lang="zh-CN" altLang="en-US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央行公开市场操作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A95F14B-C2B4-4C3E-BC38-2FF11FB2E2CC}"/>
              </a:ext>
            </a:extLst>
          </p:cNvPr>
          <p:cNvSpPr txBox="1"/>
          <p:nvPr/>
        </p:nvSpPr>
        <p:spPr>
          <a:xfrm>
            <a:off x="1762760" y="5762371"/>
            <a:ext cx="8666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今年，央行累计净投放资金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940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月，央行累计净投放资金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亿元。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229E4E3-0DD9-467C-8394-03687D27D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56" y="1101605"/>
            <a:ext cx="8503087" cy="465478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white">
          <a:xfrm>
            <a:off x="1952625" y="115326"/>
            <a:ext cx="8231188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市场概况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733034" y="112474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上证综指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41890" y="1577118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0.20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759221" y="336919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中小板指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145012" y="3792864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3.40%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721936" y="228252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深证成指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124997" y="2725428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2.55%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810580" y="44057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创业板指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141890" y="486030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3.15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09851" y="5293026"/>
            <a:ext cx="7137958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00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月份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股呈现高位震荡，上旬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上攻未果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，中下旬震荡下行，上个月抗跌较强的科创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50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本月补跌，其他股指较前一月仍有所上升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</a:p>
        </p:txBody>
      </p:sp>
      <p:sp>
        <p:nvSpPr>
          <p:cNvPr id="23" name="箭头: 上 23">
            <a:extLst>
              <a:ext uri="{FF2B5EF4-FFF2-40B4-BE49-F238E27FC236}">
                <a16:creationId xmlns:a16="http://schemas.microsoft.com/office/drawing/2014/main" id="{077DEF29-894E-4D3C-AC45-E366A7255636}"/>
              </a:ext>
            </a:extLst>
          </p:cNvPr>
          <p:cNvSpPr/>
          <p:nvPr/>
        </p:nvSpPr>
        <p:spPr bwMode="auto">
          <a:xfrm>
            <a:off x="1814939" y="1596202"/>
            <a:ext cx="288032" cy="372752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箭头: 上 23">
            <a:extLst>
              <a:ext uri="{FF2B5EF4-FFF2-40B4-BE49-F238E27FC236}">
                <a16:creationId xmlns:a16="http://schemas.microsoft.com/office/drawing/2014/main" id="{CEB1F2A0-938E-0143-BAB6-EAFB2A75A153}"/>
              </a:ext>
            </a:extLst>
          </p:cNvPr>
          <p:cNvSpPr/>
          <p:nvPr/>
        </p:nvSpPr>
        <p:spPr bwMode="auto">
          <a:xfrm>
            <a:off x="1815686" y="4852402"/>
            <a:ext cx="288032" cy="372752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2" name="箭头: 上 23">
            <a:extLst>
              <a:ext uri="{FF2B5EF4-FFF2-40B4-BE49-F238E27FC236}">
                <a16:creationId xmlns:a16="http://schemas.microsoft.com/office/drawing/2014/main" id="{2C2D9E9D-A267-324C-8F8F-23C4783C5ACE}"/>
              </a:ext>
            </a:extLst>
          </p:cNvPr>
          <p:cNvSpPr/>
          <p:nvPr/>
        </p:nvSpPr>
        <p:spPr bwMode="auto">
          <a:xfrm>
            <a:off x="1800938" y="3794000"/>
            <a:ext cx="288032" cy="372752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4" name="箭头: 上 23">
            <a:extLst>
              <a:ext uri="{FF2B5EF4-FFF2-40B4-BE49-F238E27FC236}">
                <a16:creationId xmlns:a16="http://schemas.microsoft.com/office/drawing/2014/main" id="{BAC36409-7293-3F4A-A80F-2AC70BDDB144}"/>
              </a:ext>
            </a:extLst>
          </p:cNvPr>
          <p:cNvSpPr/>
          <p:nvPr/>
        </p:nvSpPr>
        <p:spPr bwMode="auto">
          <a:xfrm>
            <a:off x="1831707" y="2754600"/>
            <a:ext cx="288032" cy="372752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CB0F3E8-9B5C-40F7-9012-B0DB166A9F78}"/>
              </a:ext>
            </a:extLst>
          </p:cNvPr>
          <p:cNvSpPr txBox="1"/>
          <p:nvPr/>
        </p:nvSpPr>
        <p:spPr>
          <a:xfrm>
            <a:off x="1810580" y="528088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科创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箭头: 上 23">
            <a:extLst>
              <a:ext uri="{FF2B5EF4-FFF2-40B4-BE49-F238E27FC236}">
                <a16:creationId xmlns:a16="http://schemas.microsoft.com/office/drawing/2014/main" id="{E315E506-E523-41CE-B4BE-83EFF2BF4390}"/>
              </a:ext>
            </a:extLst>
          </p:cNvPr>
          <p:cNvSpPr/>
          <p:nvPr/>
        </p:nvSpPr>
        <p:spPr bwMode="auto">
          <a:xfrm rot="10800000">
            <a:off x="1815686" y="5693464"/>
            <a:ext cx="288032" cy="372752"/>
          </a:xfrm>
          <a:prstGeom prst="up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33CC33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E8FEE72-DCE6-4C18-887D-51F02F830B82}"/>
              </a:ext>
            </a:extLst>
          </p:cNvPr>
          <p:cNvSpPr txBox="1"/>
          <p:nvPr/>
        </p:nvSpPr>
        <p:spPr>
          <a:xfrm>
            <a:off x="2141889" y="5730230"/>
            <a:ext cx="84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1.75%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26" name="图表 25">
            <a:extLst>
              <a:ext uri="{FF2B5EF4-FFF2-40B4-BE49-F238E27FC236}">
                <a16:creationId xmlns:a16="http://schemas.microsoft.com/office/drawing/2014/main" id="{A2884EE2-3E36-4735-9429-65C0073756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2748044"/>
              </p:ext>
            </p:extLst>
          </p:nvPr>
        </p:nvGraphicFramePr>
        <p:xfrm>
          <a:off x="3709851" y="1124744"/>
          <a:ext cx="7929155" cy="4100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6215433" y="5950660"/>
            <a:ext cx="276836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幼圆"/>
                <a:ea typeface="幼圆"/>
                <a:cs typeface="+mn-cs"/>
              </a:rPr>
              <a:t>  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较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9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月底     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1.99%</a:t>
            </a: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white">
          <a:xfrm>
            <a:off x="1980407" y="167068"/>
            <a:ext cx="8231187" cy="114458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沪深市值统计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927649" y="5919882"/>
            <a:ext cx="3672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月，</a:t>
            </a: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股总市值近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77.74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万亿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384032" y="5275830"/>
            <a:ext cx="2599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深市市值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32.22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万亿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323693" y="5275830"/>
            <a:ext cx="2599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沪市市值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45.52</a:t>
            </a: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万亿</a:t>
            </a:r>
          </a:p>
        </p:txBody>
      </p:sp>
      <p:sp>
        <p:nvSpPr>
          <p:cNvPr id="10" name="箭头: 上 9">
            <a:extLst>
              <a:ext uri="{FF2B5EF4-FFF2-40B4-BE49-F238E27FC236}">
                <a16:creationId xmlns:a16="http://schemas.microsoft.com/office/drawing/2014/main" id="{86F47082-1BAE-4F10-A5B1-A6740311BDB8}"/>
              </a:ext>
            </a:extLst>
          </p:cNvPr>
          <p:cNvSpPr/>
          <p:nvPr/>
        </p:nvSpPr>
        <p:spPr bwMode="auto">
          <a:xfrm>
            <a:off x="7395883" y="5910411"/>
            <a:ext cx="288032" cy="400110"/>
          </a:xfrm>
          <a:prstGeom prst="up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highlight>
                <a:srgbClr val="00FF00"/>
              </a:highlight>
              <a:uLnTx/>
              <a:uFillTx/>
              <a:latin typeface="Arial" panose="020B0604020202020204" pitchFamily="34" charset="0"/>
              <a:ea typeface="幼圆" panose="02010509060101010101" pitchFamily="49" charset="-122"/>
              <a:cs typeface="+mn-cs"/>
            </a:endParaRPr>
          </a:p>
        </p:txBody>
      </p:sp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CEC4A70E-E4E8-4D0A-8E68-376C9E7210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6308782"/>
              </p:ext>
            </p:extLst>
          </p:nvPr>
        </p:nvGraphicFramePr>
        <p:xfrm>
          <a:off x="2076995" y="1182060"/>
          <a:ext cx="8464732" cy="3859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39826" y="143759"/>
            <a:ext cx="8229600" cy="1143000"/>
          </a:xfr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r>
              <a:rPr lang="zh-CN" altLang="en-US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富时中国</a:t>
            </a:r>
            <a:r>
              <a:rPr lang="en-US" altLang="zh-CN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A50</a:t>
            </a:r>
            <a:r>
              <a:rPr lang="zh-CN" altLang="en-US" sz="2400" b="0" dirty="0">
                <a:solidFill>
                  <a:srgbClr val="00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股指期货</a:t>
            </a:r>
          </a:p>
        </p:txBody>
      </p:sp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F76261B3-1A46-468B-88C5-6167E643D7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2740"/>
              </p:ext>
            </p:extLst>
          </p:nvPr>
        </p:nvGraphicFramePr>
        <p:xfrm>
          <a:off x="1763486" y="1149531"/>
          <a:ext cx="9000307" cy="4911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numdgm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融客投资PPT模板">
  <a:themeElements>
    <a:clrScheme name="融客投资PPT模板 1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投资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投资PPT模板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投资PPT模板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投资PPT模板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融客PPT模板">
  <a:themeElements>
    <a:clrScheme name="">
      <a:dk1>
        <a:srgbClr val="000000"/>
      </a:dk1>
      <a:lt1>
        <a:srgbClr val="FFFFFF"/>
      </a:lt1>
      <a:dk2>
        <a:srgbClr val="000798"/>
      </a:dk2>
      <a:lt2>
        <a:srgbClr val="B2B2B2"/>
      </a:lt2>
      <a:accent1>
        <a:srgbClr val="1B33E7"/>
      </a:accent1>
      <a:accent2>
        <a:srgbClr val="6699FF"/>
      </a:accent2>
      <a:accent3>
        <a:srgbClr val="FFFFFF"/>
      </a:accent3>
      <a:accent4>
        <a:srgbClr val="000000"/>
      </a:accent4>
      <a:accent5>
        <a:srgbClr val="ABADF1"/>
      </a:accent5>
      <a:accent6>
        <a:srgbClr val="5C8AE7"/>
      </a:accent6>
      <a:hlink>
        <a:srgbClr val="99CCFF"/>
      </a:hlink>
      <a:folHlink>
        <a:srgbClr val="3366CC"/>
      </a:folHlink>
    </a:clrScheme>
    <a:fontScheme name="融客PPT模板">
      <a:majorFont>
        <a:latin typeface="幼圆"/>
        <a:ea typeface="幼圆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幼圆" panose="02010509060101010101" pitchFamily="49" charset="-122"/>
          </a:defRPr>
        </a:defPPr>
      </a:lstStyle>
    </a:lnDef>
    <a:txDef>
      <a:spPr bwMode="auto">
        <a:noFill/>
        <a:ln w="9525">
          <a:solidFill>
            <a:schemeClr val="accent1"/>
          </a:solidFill>
          <a:miter lim="800000"/>
        </a:ln>
      </a:spPr>
      <a:bodyPr wrap="square" rtlCol="0">
        <a:spAutoFit/>
      </a:bodyPr>
      <a:lstStyle>
        <a:defPPr algn="l">
          <a:defRPr sz="1300" b="1" dirty="0" smtClean="0">
            <a:solidFill>
              <a:srgbClr val="000066"/>
            </a:solidFill>
            <a:latin typeface="幼圆" panose="02010509060101010101" pitchFamily="49" charset="-122"/>
            <a:ea typeface="幼圆" panose="02010509060101010101" pitchFamily="49" charset="-122"/>
          </a:defRPr>
        </a:defPPr>
      </a:lstStyle>
    </a:txDef>
  </a:objectDefaults>
  <a:extraClrSchemeLst>
    <a:extraClrScheme>
      <a:clrScheme name="融客PPT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融客PPT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融客PPT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798"/>
    </a:dk2>
    <a:lt2>
      <a:srgbClr val="B2B2B2"/>
    </a:lt2>
    <a:accent1>
      <a:srgbClr val="1B33E7"/>
    </a:accent1>
    <a:accent2>
      <a:srgbClr val="6699FF"/>
    </a:accent2>
    <a:accent3>
      <a:srgbClr val="FFFFFF"/>
    </a:accent3>
    <a:accent4>
      <a:srgbClr val="000000"/>
    </a:accent4>
    <a:accent5>
      <a:srgbClr val="ABADF1"/>
    </a:accent5>
    <a:accent6>
      <a:srgbClr val="5C8AE7"/>
    </a:accent6>
    <a:hlink>
      <a:srgbClr val="99CCFF"/>
    </a:hlink>
    <a:folHlink>
      <a:srgbClr val="3366CC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5006</TotalTime>
  <Words>2184</Words>
  <Application>Microsoft Office PowerPoint</Application>
  <PresentationFormat>宽屏</PresentationFormat>
  <Paragraphs>143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25</vt:i4>
      </vt:variant>
    </vt:vector>
  </HeadingPairs>
  <TitlesOfParts>
    <vt:vector size="42" baseType="lpstr">
      <vt:lpstr>Microsoft YaHei UI</vt:lpstr>
      <vt:lpstr>等线</vt:lpstr>
      <vt:lpstr>等线 Light</vt:lpstr>
      <vt:lpstr>黑体</vt:lpstr>
      <vt:lpstr>华文中宋</vt:lpstr>
      <vt:lpstr>微软雅黑</vt:lpstr>
      <vt:lpstr>幼圆</vt:lpstr>
      <vt:lpstr>Arial</vt:lpstr>
      <vt:lpstr>Times New Roman</vt:lpstr>
      <vt:lpstr>Verdana</vt:lpstr>
      <vt:lpstr>Wingdings</vt:lpstr>
      <vt:lpstr>Office 主题​​</vt:lpstr>
      <vt:lpstr>融客投资PPT模板</vt:lpstr>
      <vt:lpstr>2_融客PPT模板</vt:lpstr>
      <vt:lpstr>3_融客PPT模板</vt:lpstr>
      <vt:lpstr>5_融客PPT模板</vt:lpstr>
      <vt:lpstr>融客PPT模板</vt:lpstr>
      <vt:lpstr>PowerPoint 演示文稿</vt:lpstr>
      <vt:lpstr>PowerPoint 演示文稿</vt:lpstr>
      <vt:lpstr>PowerPoint 演示文稿</vt:lpstr>
      <vt:lpstr>CPI、PPI</vt:lpstr>
      <vt:lpstr>PMI</vt:lpstr>
      <vt:lpstr>央行公开市场操作</vt:lpstr>
      <vt:lpstr>PowerPoint 演示文稿</vt:lpstr>
      <vt:lpstr>PowerPoint 演示文稿</vt:lpstr>
      <vt:lpstr>富时中国A50股指期货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10月热门公司解读——海康威视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联系我们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Junlong Wu</dc:creator>
  <cp:lastModifiedBy>Junlong Wu</cp:lastModifiedBy>
  <cp:revision>180</cp:revision>
  <dcterms:created xsi:type="dcterms:W3CDTF">2020-09-03T02:02:06Z</dcterms:created>
  <dcterms:modified xsi:type="dcterms:W3CDTF">2020-11-11T01:15:28Z</dcterms:modified>
</cp:coreProperties>
</file>