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 id="2147483685" r:id="rId4"/>
  </p:sldMasterIdLst>
  <p:notesMasterIdLst>
    <p:notesMasterId r:id="rId21"/>
  </p:notesMasterIdLst>
  <p:sldIdLst>
    <p:sldId id="256" r:id="rId5"/>
    <p:sldId id="257" r:id="rId6"/>
    <p:sldId id="258" r:id="rId7"/>
    <p:sldId id="259" r:id="rId8"/>
    <p:sldId id="296" r:id="rId9"/>
    <p:sldId id="289" r:id="rId10"/>
    <p:sldId id="261" r:id="rId11"/>
    <p:sldId id="263" r:id="rId12"/>
    <p:sldId id="264" r:id="rId13"/>
    <p:sldId id="265" r:id="rId14"/>
    <p:sldId id="276" r:id="rId15"/>
    <p:sldId id="277" r:id="rId16"/>
    <p:sldId id="295" r:id="rId17"/>
    <p:sldId id="267" r:id="rId18"/>
    <p:sldId id="297" r:id="rId19"/>
    <p:sldId id="27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798"/>
    <a:srgbClr val="FF2121"/>
    <a:srgbClr val="2A82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1"/>
    <p:restoredTop sz="92403" autoAdjust="0"/>
  </p:normalViewPr>
  <p:slideViewPr>
    <p:cSldViewPr snapToGrid="0">
      <p:cViewPr varScale="1">
        <p:scale>
          <a:sx n="151" d="100"/>
          <a:sy n="151" d="100"/>
        </p:scale>
        <p:origin x="1716" y="138"/>
      </p:cViewPr>
      <p:guideLst/>
    </p:cSldViewPr>
  </p:slideViewPr>
  <p:notesTextViewPr>
    <p:cViewPr>
      <p:scale>
        <a:sx n="1" d="1"/>
        <a:sy n="1" d="1"/>
      </p:scale>
      <p:origin x="0" y="0"/>
    </p:cViewPr>
  </p:notesTextViewPr>
  <p:notesViewPr>
    <p:cSldViewPr snapToGrid="0">
      <p:cViewPr varScale="1">
        <p:scale>
          <a:sx n="55" d="100"/>
          <a:sy n="55" d="100"/>
        </p:scale>
        <p:origin x="288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t>1/10/2020</a:t>
            </a:fld>
            <a:endParaRPr 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2</a:t>
            </a:fld>
            <a:endParaRPr lang="en-US"/>
          </a:p>
        </p:txBody>
      </p:sp>
    </p:spTree>
    <p:extLst>
      <p:ext uri="{BB962C8B-B14F-4D97-AF65-F5344CB8AC3E}">
        <p14:creationId xmlns:p14="http://schemas.microsoft.com/office/powerpoint/2010/main" val="49242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11</a:t>
            </a:r>
            <a:r>
              <a:rPr lang="zh-CN" altLang="en-US" dirty="0"/>
              <a:t>月</a:t>
            </a:r>
            <a:r>
              <a:rPr lang="en-US" altLang="zh-CN" dirty="0"/>
              <a:t>165</a:t>
            </a:r>
            <a:r>
              <a:rPr lang="zh-CN" altLang="en-US" dirty="0"/>
              <a:t>起 </a:t>
            </a:r>
            <a:r>
              <a:rPr lang="en-US" altLang="zh-CN" dirty="0"/>
              <a:t>329.29</a:t>
            </a:r>
            <a:r>
              <a:rPr lang="zh-CN" altLang="en-US" dirty="0"/>
              <a:t>亿元</a:t>
            </a:r>
            <a:endParaRPr lang="en-US" altLang="zh-CN" dirty="0"/>
          </a:p>
          <a:p>
            <a:r>
              <a:rPr lang="zh-CN" altLang="en-US" dirty="0"/>
              <a:t>董事会预案</a:t>
            </a:r>
            <a:r>
              <a:rPr lang="en-US" altLang="zh-CN" dirty="0"/>
              <a:t>99</a:t>
            </a:r>
          </a:p>
          <a:p>
            <a:r>
              <a:rPr lang="zh-CN" altLang="en-US" dirty="0"/>
              <a:t>进行</a:t>
            </a:r>
            <a:r>
              <a:rPr lang="en-US" altLang="zh-CN" dirty="0"/>
              <a:t>6</a:t>
            </a:r>
          </a:p>
          <a:p>
            <a:r>
              <a:rPr lang="zh-CN" altLang="en-US" dirty="0"/>
              <a:t>达成转让意向</a:t>
            </a:r>
            <a:r>
              <a:rPr lang="en-US" altLang="zh-CN" dirty="0"/>
              <a:t>11</a:t>
            </a:r>
          </a:p>
          <a:p>
            <a:r>
              <a:rPr lang="zh-CN" altLang="en-US" dirty="0"/>
              <a:t>签署协议</a:t>
            </a:r>
            <a:r>
              <a:rPr lang="en-US" altLang="zh-CN" dirty="0"/>
              <a:t>21</a:t>
            </a:r>
          </a:p>
          <a:p>
            <a:r>
              <a:rPr lang="zh-CN" altLang="en-US" dirty="0"/>
              <a:t>大会通过</a:t>
            </a:r>
            <a:r>
              <a:rPr lang="en-US" altLang="zh-CN" dirty="0"/>
              <a:t>15</a:t>
            </a:r>
          </a:p>
          <a:p>
            <a:r>
              <a:rPr lang="zh-CN" altLang="en-US" dirty="0"/>
              <a:t>完成</a:t>
            </a:r>
            <a:r>
              <a:rPr lang="en-US" altLang="zh-CN" dirty="0"/>
              <a:t>12</a:t>
            </a:r>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a:t>
            </a:r>
            <a:r>
              <a:rPr lang="zh-CN" altLang="en-US" dirty="0"/>
              <a:t>招商蛇口重大资产重组，前海蛇口自贸片区开发将提速</a:t>
            </a:r>
            <a:endParaRPr lang="en-US" altLang="zh-CN" dirty="0"/>
          </a:p>
          <a:p>
            <a:r>
              <a:rPr lang="en-US" altLang="zh-CN" dirty="0"/>
              <a:t>2.</a:t>
            </a:r>
            <a:r>
              <a:rPr lang="zh-CN" altLang="en-US" dirty="0"/>
              <a:t>项目资产组合结构较好，整体已实现盈利，具有较强成长性，将为招商公路带来较好投资收益</a:t>
            </a:r>
            <a:endParaRPr lang="en-US" altLang="zh-CN" dirty="0"/>
          </a:p>
          <a:p>
            <a:r>
              <a:rPr lang="en-US" altLang="zh-CN" dirty="0"/>
              <a:t>3.</a:t>
            </a:r>
            <a:r>
              <a:rPr lang="zh-CN" altLang="en-US" dirty="0"/>
              <a:t>公司将成为</a:t>
            </a:r>
            <a:r>
              <a:rPr lang="en-US" altLang="zh-CN" dirty="0"/>
              <a:t>FQM</a:t>
            </a:r>
            <a:r>
              <a:rPr lang="zh-CN" altLang="en-US" dirty="0"/>
              <a:t>单一最大同行业投资人股东。</a:t>
            </a:r>
            <a:r>
              <a:rPr lang="en-US" altLang="zh-CN" dirty="0"/>
              <a:t>FQM</a:t>
            </a:r>
            <a:r>
              <a:rPr lang="zh-CN" altLang="en-US" dirty="0"/>
              <a:t>控制的铜矿储量丰富，预计未来将产生较强的现金流。</a:t>
            </a:r>
            <a:endParaRPr lang="en-US" altLang="zh-CN" dirty="0"/>
          </a:p>
          <a:p>
            <a:r>
              <a:rPr lang="en-US" altLang="zh-CN" dirty="0"/>
              <a:t>4.</a:t>
            </a:r>
            <a:r>
              <a:rPr lang="zh-CN" altLang="en-US" dirty="0"/>
              <a:t>长江电力为进一步做大做优做强水电主业</a:t>
            </a:r>
            <a:endParaRPr lang="en-US" altLang="zh-CN" dirty="0"/>
          </a:p>
          <a:p>
            <a:r>
              <a:rPr lang="en-US" altLang="zh-CN" dirty="0"/>
              <a:t>5.</a:t>
            </a:r>
            <a:r>
              <a:rPr lang="zh-CN" altLang="en-US" dirty="0"/>
              <a:t>联合收购境外资产</a:t>
            </a:r>
            <a:endParaRPr lang="en-US" altLang="zh-CN" dirty="0"/>
          </a:p>
          <a:p>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9175</a:t>
            </a:r>
          </a:p>
        </p:txBody>
      </p:sp>
      <p:sp>
        <p:nvSpPr>
          <p:cNvPr id="4" name="灯片编号占位符 3"/>
          <p:cNvSpPr>
            <a:spLocks noGrp="1"/>
          </p:cNvSpPr>
          <p:nvPr>
            <p:ph type="sldNum" sz="quarter" idx="5"/>
          </p:nvPr>
        </p:nvSpPr>
        <p:spPr/>
        <p:txBody>
          <a:bodyPr/>
          <a:lstStyle/>
          <a:p>
            <a:fld id="{D657167E-6F4E-4B58-ACBF-890421EF14B4}" type="slidenum">
              <a:rPr lang="en-US" smtClean="0"/>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15</a:t>
            </a:fld>
            <a:endParaRPr lang="en-US"/>
          </a:p>
        </p:txBody>
      </p:sp>
    </p:spTree>
    <p:extLst>
      <p:ext uri="{BB962C8B-B14F-4D97-AF65-F5344CB8AC3E}">
        <p14:creationId xmlns:p14="http://schemas.microsoft.com/office/powerpoint/2010/main" val="36265868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12</a:t>
            </a:r>
            <a:r>
              <a:rPr lang="zh-CN" altLang="en-US" dirty="0"/>
              <a:t>月</a:t>
            </a:r>
            <a:r>
              <a:rPr lang="en-US" altLang="zh-CN" dirty="0"/>
              <a:t>IPO</a:t>
            </a:r>
            <a:r>
              <a:rPr lang="zh-CN" altLang="en-US" dirty="0"/>
              <a:t>数量较</a:t>
            </a:r>
            <a:r>
              <a:rPr lang="en-US" altLang="zh-CN" dirty="0"/>
              <a:t>11</a:t>
            </a:r>
            <a:r>
              <a:rPr lang="zh-CN" altLang="en-US" dirty="0"/>
              <a:t>月小幅下降，</a:t>
            </a:r>
            <a:r>
              <a:rPr lang="en-US" altLang="zh-CN" dirty="0"/>
              <a:t>A</a:t>
            </a:r>
            <a:r>
              <a:rPr lang="zh-CN" altLang="en-US" dirty="0"/>
              <a:t>股共有</a:t>
            </a:r>
            <a:r>
              <a:rPr lang="en-US" altLang="zh-CN" dirty="0"/>
              <a:t>27</a:t>
            </a:r>
            <a:r>
              <a:rPr lang="zh-CN" altLang="en-US" dirty="0"/>
              <a:t>家公司上市，其中科创板上市企业共</a:t>
            </a:r>
            <a:r>
              <a:rPr lang="en-US" altLang="zh-CN" dirty="0"/>
              <a:t>14</a:t>
            </a:r>
            <a:r>
              <a:rPr lang="zh-CN" altLang="en-US" dirty="0"/>
              <a:t>家。</a:t>
            </a:r>
            <a:r>
              <a:rPr lang="en-US" altLang="zh-CN" dirty="0"/>
              <a:t>IPO</a:t>
            </a:r>
            <a:r>
              <a:rPr lang="zh-CN" altLang="en-US" dirty="0"/>
              <a:t>节奏平稳。募集总额</a:t>
            </a:r>
            <a:r>
              <a:rPr lang="en-US" altLang="zh-CN" dirty="0"/>
              <a:t>506.00</a:t>
            </a:r>
            <a:r>
              <a:rPr lang="zh-CN" altLang="en-US" dirty="0"/>
              <a:t>亿，其中科创板总募资额为</a:t>
            </a:r>
            <a:r>
              <a:rPr lang="en-US" altLang="zh-CN" dirty="0"/>
              <a:t>94.80</a:t>
            </a:r>
            <a:r>
              <a:rPr lang="zh-CN" altLang="en-US" dirty="0"/>
              <a:t>亿，上市退出基金共计</a:t>
            </a:r>
            <a:r>
              <a:rPr lang="en-US" altLang="zh-CN" dirty="0"/>
              <a:t>55</a:t>
            </a:r>
            <a:r>
              <a:rPr lang="zh-CN" altLang="en-US" dirty="0"/>
              <a:t>支；港股</a:t>
            </a:r>
            <a:r>
              <a:rPr lang="en-US" altLang="zh-CN" dirty="0"/>
              <a:t>12</a:t>
            </a:r>
            <a:r>
              <a:rPr lang="zh-CN" altLang="en-US" dirty="0"/>
              <a:t>月有</a:t>
            </a:r>
            <a:r>
              <a:rPr lang="en-US" altLang="zh-CN" dirty="0"/>
              <a:t>18</a:t>
            </a:r>
            <a:r>
              <a:rPr lang="zh-CN" altLang="en-US" dirty="0"/>
              <a:t>家企业上市交易，总募集资金</a:t>
            </a:r>
            <a:r>
              <a:rPr lang="en-US" altLang="zh-CN" dirty="0"/>
              <a:t>253.71</a:t>
            </a:r>
            <a:r>
              <a:rPr lang="zh-CN" altLang="en-US" dirty="0"/>
              <a:t>亿港元，其中贵州银行募资规模最大，总募资额为</a:t>
            </a:r>
            <a:r>
              <a:rPr lang="en-US" altLang="zh-CN" dirty="0"/>
              <a:t>54.56</a:t>
            </a:r>
            <a:r>
              <a:rPr lang="zh-CN" altLang="en-US" dirty="0"/>
              <a:t>亿港元。</a:t>
            </a:r>
            <a:endParaRPr lang="en-US" altLang="zh-CN" dirty="0"/>
          </a:p>
          <a:p>
            <a:r>
              <a:rPr lang="zh-CN" altLang="en-US" dirty="0"/>
              <a:t>第一是中美就第一阶段经贸协议文本达成一致，给市场带来较大正面信心，因此整体做多热情增大；第二，</a:t>
            </a:r>
            <a:r>
              <a:rPr lang="en-US" altLang="zh-CN" dirty="0"/>
              <a:t>2020</a:t>
            </a:r>
            <a:r>
              <a:rPr lang="zh-CN" altLang="en-US" dirty="0"/>
              <a:t>年流动性环境应该比</a:t>
            </a:r>
            <a:r>
              <a:rPr lang="en-US" altLang="zh-CN" dirty="0"/>
              <a:t>2019</a:t>
            </a:r>
            <a:r>
              <a:rPr lang="zh-CN" altLang="en-US" dirty="0"/>
              <a:t>年更好，也让市场更为积极；第三，不少人士认为，虽然目前领域表现突出，但是明年应该存在结构性行情，尤其更看好一季度表现，因此积极参与市场。</a:t>
            </a:r>
          </a:p>
        </p:txBody>
      </p:sp>
      <p:sp>
        <p:nvSpPr>
          <p:cNvPr id="4" name="灯片编号占位符 3"/>
          <p:cNvSpPr>
            <a:spLocks noGrp="1"/>
          </p:cNvSpPr>
          <p:nvPr>
            <p:ph type="sldNum" sz="quarter" idx="5"/>
          </p:nvPr>
        </p:nvSpPr>
        <p:spPr/>
        <p:txBody>
          <a:bodyPr/>
          <a:lstStyle/>
          <a:p>
            <a:fld id="{D657167E-6F4E-4B58-ACBF-890421EF14B4}" type="slidenum">
              <a:rPr lang="en-US" smtClean="0"/>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a:t>
            </a:r>
            <a:r>
              <a:rPr lang="zh-CN" altLang="en-US" sz="1200" b="0" i="0" u="none" strike="noStrike" kern="1200" dirty="0">
                <a:solidFill>
                  <a:schemeClr val="tx1"/>
                </a:solidFill>
                <a:effectLst/>
                <a:latin typeface="+mn-lt"/>
                <a:ea typeface="+mn-ea"/>
                <a:cs typeface="+mn-cs"/>
              </a:rPr>
              <a:t>东营欣盛投资基金（新毅投资）</a:t>
            </a:r>
            <a:r>
              <a:rPr lang="en-US" altLang="zh-CN" sz="1200" b="0" i="0" u="none" strike="noStrike" kern="1200" dirty="0">
                <a:solidFill>
                  <a:schemeClr val="tx1"/>
                </a:solidFill>
                <a:effectLst/>
                <a:latin typeface="+mn-lt"/>
                <a:ea typeface="+mn-ea"/>
                <a:cs typeface="+mn-cs"/>
              </a:rPr>
              <a:t>20.20</a:t>
            </a:r>
            <a:r>
              <a:rPr lang="zh-CN" altLang="en-US" sz="1200" b="0" i="0" u="none" strike="noStrike" kern="1200" dirty="0">
                <a:solidFill>
                  <a:schemeClr val="tx1"/>
                </a:solidFill>
                <a:effectLst/>
                <a:latin typeface="+mn-lt"/>
                <a:ea typeface="+mn-ea"/>
                <a:cs typeface="+mn-cs"/>
              </a:rPr>
              <a:t>亿</a:t>
            </a:r>
            <a:endParaRPr lang="en-US" altLang="zh-CN" sz="1200" b="0" i="0" u="none" strike="noStrike" kern="1200" dirty="0">
              <a:solidFill>
                <a:schemeClr val="tx1"/>
              </a:solidFill>
              <a:effectLst/>
              <a:latin typeface="+mn-lt"/>
              <a:ea typeface="+mn-ea"/>
              <a:cs typeface="+mn-cs"/>
            </a:endParaRPr>
          </a:p>
          <a:p>
            <a:r>
              <a:rPr lang="en-US" altLang="zh-CN" dirty="0"/>
              <a:t>2.</a:t>
            </a:r>
            <a:r>
              <a:rPr lang="zh-CN" altLang="en-US" sz="1200" b="0" i="0" u="none" strike="noStrike" kern="1200" dirty="0">
                <a:solidFill>
                  <a:schemeClr val="tx1"/>
                </a:solidFill>
                <a:effectLst/>
                <a:latin typeface="+mn-lt"/>
                <a:ea typeface="+mn-ea"/>
                <a:cs typeface="+mn-cs"/>
              </a:rPr>
              <a:t>南山网营供应链基金（深圳市弘湾创）</a:t>
            </a:r>
            <a:r>
              <a:rPr lang="en-US" altLang="zh-CN" sz="1200" b="0" i="0" u="none" strike="noStrike" kern="1200" dirty="0">
                <a:solidFill>
                  <a:schemeClr val="tx1"/>
                </a:solidFill>
                <a:effectLst/>
                <a:latin typeface="+mn-lt"/>
                <a:ea typeface="+mn-ea"/>
                <a:cs typeface="+mn-cs"/>
              </a:rPr>
              <a:t>16</a:t>
            </a:r>
            <a:r>
              <a:rPr lang="zh-CN" altLang="en-US" dirty="0"/>
              <a:t>亿</a:t>
            </a:r>
            <a:endParaRPr lang="en-US" altLang="zh-CN" dirty="0"/>
          </a:p>
          <a:p>
            <a:r>
              <a:rPr lang="en-US" altLang="zh-CN" dirty="0"/>
              <a:t>3.</a:t>
            </a:r>
            <a:r>
              <a:rPr lang="zh-CN" altLang="en-US" sz="1200" b="0" i="0" u="none" strike="noStrike" kern="1200" dirty="0">
                <a:solidFill>
                  <a:schemeClr val="tx1"/>
                </a:solidFill>
                <a:effectLst/>
                <a:latin typeface="+mn-lt"/>
                <a:ea typeface="+mn-ea"/>
                <a:cs typeface="+mn-cs"/>
              </a:rPr>
              <a:t>鸿银投资基金</a:t>
            </a:r>
            <a:r>
              <a:rPr lang="zh-CN" altLang="en-US" dirty="0"/>
              <a:t>（鸿银投资基金管理）</a:t>
            </a:r>
            <a:r>
              <a:rPr lang="en-US" altLang="zh-CN" dirty="0"/>
              <a:t>12.03</a:t>
            </a:r>
            <a:r>
              <a:rPr lang="zh-CN" altLang="en-US" dirty="0"/>
              <a:t>亿</a:t>
            </a:r>
            <a:endParaRPr lang="en-US" altLang="zh-CN" dirty="0"/>
          </a:p>
          <a:p>
            <a:r>
              <a:rPr lang="zh-CN" altLang="en-US" dirty="0"/>
              <a:t>均为募集完成</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11</a:t>
            </a:r>
            <a:r>
              <a:rPr lang="zh-CN" altLang="en-US" dirty="0"/>
              <a:t>月</a:t>
            </a:r>
            <a:r>
              <a:rPr lang="en-US" altLang="zh-CN" dirty="0"/>
              <a:t>408 </a:t>
            </a:r>
          </a:p>
          <a:p>
            <a:r>
              <a:rPr lang="en-US" altLang="zh-CN" dirty="0"/>
              <a:t>997.71</a:t>
            </a:r>
            <a:r>
              <a:rPr lang="zh-CN" altLang="en-US" dirty="0"/>
              <a:t>亿元</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dirty="0"/>
          </a:p>
        </p:txBody>
      </p:sp>
    </p:spTree>
    <p:extLst>
      <p:ext uri="{BB962C8B-B14F-4D97-AF65-F5344CB8AC3E}">
        <p14:creationId xmlns:p14="http://schemas.microsoft.com/office/powerpoint/2010/main" val="595838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kern="1200" dirty="0">
                <a:solidFill>
                  <a:schemeClr val="tx1"/>
                </a:solidFill>
                <a:effectLst/>
                <a:latin typeface="+mn-lt"/>
                <a:ea typeface="+mn-ea"/>
                <a:cs typeface="+mn-cs"/>
              </a:rPr>
              <a:t>中车产投最新募资</a:t>
            </a:r>
            <a:r>
              <a:rPr lang="en-US" altLang="zh-CN" sz="1200" b="0" i="0" kern="1200" dirty="0">
                <a:solidFill>
                  <a:schemeClr val="tx1"/>
                </a:solidFill>
                <a:effectLst/>
                <a:latin typeface="+mn-lt"/>
                <a:ea typeface="+mn-ea"/>
                <a:cs typeface="+mn-cs"/>
              </a:rPr>
              <a:t>34</a:t>
            </a:r>
            <a:r>
              <a:rPr lang="zh-CN" altLang="en-US" sz="1200" b="0" i="0" kern="1200" dirty="0">
                <a:solidFill>
                  <a:schemeClr val="tx1"/>
                </a:solidFill>
                <a:effectLst/>
                <a:latin typeface="+mn-lt"/>
                <a:ea typeface="+mn-ea"/>
                <a:cs typeface="+mn-cs"/>
              </a:rPr>
              <a:t>亿人民币 混改引入</a:t>
            </a:r>
            <a:r>
              <a:rPr lang="en-US" altLang="zh-CN" sz="1200" b="0" i="0" kern="1200" dirty="0">
                <a:solidFill>
                  <a:schemeClr val="tx1"/>
                </a:solidFill>
                <a:effectLst/>
                <a:latin typeface="+mn-lt"/>
                <a:ea typeface="+mn-ea"/>
                <a:cs typeface="+mn-cs"/>
              </a:rPr>
              <a:t>5</a:t>
            </a:r>
            <a:r>
              <a:rPr lang="zh-CN" altLang="en-US" sz="1200" b="0" i="0" kern="1200" dirty="0">
                <a:solidFill>
                  <a:schemeClr val="tx1"/>
                </a:solidFill>
                <a:effectLst/>
                <a:latin typeface="+mn-lt"/>
                <a:ea typeface="+mn-ea"/>
                <a:cs typeface="+mn-cs"/>
              </a:rPr>
              <a:t>家战略投资者</a:t>
            </a:r>
            <a:endParaRPr lang="en-US" altLang="zh-CN"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b="0" i="0" kern="1200" dirty="0">
              <a:solidFill>
                <a:schemeClr val="tx1"/>
              </a:solidFill>
              <a:effectLst/>
              <a:latin typeface="+mn-lt"/>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11</a:t>
            </a:r>
            <a:r>
              <a:rPr lang="zh-CN" altLang="en-US" dirty="0"/>
              <a:t>月科创板</a:t>
            </a:r>
            <a:r>
              <a:rPr lang="en-US" altLang="zh-CN" dirty="0"/>
              <a:t>17</a:t>
            </a:r>
            <a:r>
              <a:rPr lang="zh-CN" altLang="en-US" dirty="0"/>
              <a:t>家上市</a:t>
            </a:r>
            <a:endParaRPr lang="en-US" altLang="zh-CN" dirty="0"/>
          </a:p>
          <a:p>
            <a:r>
              <a:rPr lang="en-US" altLang="zh-CN" dirty="0"/>
              <a:t>11</a:t>
            </a:r>
            <a:r>
              <a:rPr lang="zh-CN" altLang="en-US" dirty="0"/>
              <a:t>月港股</a:t>
            </a:r>
            <a:r>
              <a:rPr lang="en-US" altLang="zh-CN" dirty="0"/>
              <a:t>26</a:t>
            </a:r>
            <a:r>
              <a:rPr lang="zh-CN" altLang="en-US" dirty="0"/>
              <a:t>家</a:t>
            </a:r>
            <a:r>
              <a:rPr lang="en-US" altLang="zh-CN" dirty="0"/>
              <a:t>IPO</a:t>
            </a:r>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10</a:t>
            </a:fld>
            <a:endParaRPr lang="en-US"/>
          </a:p>
        </p:txBody>
      </p:sp>
    </p:spTree>
    <p:extLst>
      <p:ext uri="{BB962C8B-B14F-4D97-AF65-F5344CB8AC3E}">
        <p14:creationId xmlns:p14="http://schemas.microsoft.com/office/powerpoint/2010/main" val="344543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7"/>
            <a:ext cx="78867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30239" y="2505075"/>
            <a:ext cx="386873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28651" y="365125"/>
            <a:ext cx="5762625"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7"/>
            <a:ext cx="78867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30239" y="2505075"/>
            <a:ext cx="386873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28651" y="365125"/>
            <a:ext cx="5762625"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628650" y="1825625"/>
            <a:ext cx="7886700" cy="4351338"/>
          </a:xfrm>
          <a:prstGeom prst="rect">
            <a:avLst/>
          </a:prstGeom>
        </p:spPr>
        <p:txBody>
          <a:bodyPr/>
          <a:lstStyle/>
          <a:p>
            <a:pPr lvl="0"/>
            <a:endParaRPr lang="zh-CN" altLang="en-US" noProof="0"/>
          </a:p>
        </p:txBody>
      </p:sp>
    </p:spTree>
  </p:cSld>
  <p:clrMapOvr>
    <a:masterClrMapping/>
  </p:clrMapOvr>
  <p:transition>
    <p:wipe dir="r"/>
  </p:transition>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hasCustomPrompt="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内容占位符 3"/>
          <p:cNvSpPr>
            <a:spLocks noGrp="1"/>
          </p:cNvSpPr>
          <p:nvPr>
            <p:ph sz="half" idx="2" hasCustomPrompt="1"/>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内容占位符 5"/>
          <p:cNvSpPr>
            <a:spLocks noGrp="1"/>
          </p:cNvSpPr>
          <p:nvPr>
            <p:ph sz="quarter" idx="4" hasCustomPrompt="1"/>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hasCustomPrompt="1"/>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p:cNvSpPr>
            <a:spLocks noGrp="1"/>
          </p:cNvSpPr>
          <p:nvPr>
            <p:ph idx="1" hasCustomPrompt="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hasCustomPrompt="1"/>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hasCustomPrompt="1"/>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hasCustomPrompt="1"/>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hasCustomPrompt="1"/>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11DF3E94-B1DE-4DB0-B817-89FF325CCA67}" type="datetimeFigureOut">
              <a:rPr lang="zh-CN" altLang="en-US" smtClean="0"/>
              <a:t>2020/1/10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4.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F3E94-B1DE-4DB0-B817-89FF325CCA67}" type="datetimeFigureOut">
              <a:rPr lang="zh-CN" altLang="en-US" smtClean="0"/>
              <a:t>2020/1/10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D17DF4-8C7B-410F-9BA1-699A539638B1}"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3074" name="Picture 33" descr="rk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24075" y="4181477"/>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5" descr="top"/>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36" descr="bottom"/>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524500"/>
            <a:ext cx="914400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37"/>
          <p:cNvSpPr txBox="1">
            <a:spLocks noChangeArrowheads="1"/>
          </p:cNvSpPr>
          <p:nvPr/>
        </p:nvSpPr>
        <p:spPr bwMode="auto">
          <a:xfrm>
            <a:off x="2890839" y="4637088"/>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dirty="0">
                <a:solidFill>
                  <a:srgbClr val="777777"/>
                </a:solidFill>
                <a:ea typeface="宋体" panose="02010600030101010101" pitchFamily="2" charset="-122"/>
              </a:rPr>
              <a:t>RONGKE INVESTMENT MANAGEMENT CO., LTD</a:t>
            </a:r>
          </a:p>
        </p:txBody>
      </p:sp>
      <p:sp>
        <p:nvSpPr>
          <p:cNvPr id="4102" name="Text Box 38"/>
          <p:cNvSpPr txBox="1">
            <a:spLocks noChangeArrowheads="1"/>
          </p:cNvSpPr>
          <p:nvPr/>
        </p:nvSpPr>
        <p:spPr bwMode="auto">
          <a:xfrm>
            <a:off x="2873376" y="4098927"/>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4103" name="Rectangle 41"/>
          <p:cNvSpPr>
            <a:spLocks noChangeArrowheads="1"/>
          </p:cNvSpPr>
          <p:nvPr/>
        </p:nvSpPr>
        <p:spPr bwMode="auto">
          <a:xfrm>
            <a:off x="60326" y="6577015"/>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lr>
          <a:schemeClr val="hlink"/>
        </a:buClr>
        <a:buFont typeface="Wingdings" panose="05000000000000000000" pitchFamily="2" charset="2"/>
        <a:buChar char="v"/>
        <a:defRPr sz="2100" kern="1200">
          <a:solidFill>
            <a:srgbClr val="777777"/>
          </a:solidFill>
          <a:latin typeface="+mn-lt"/>
          <a:ea typeface="+mn-ea"/>
          <a:cs typeface="+mn-cs"/>
        </a:defRPr>
      </a:lvl1pPr>
      <a:lvl2pPr marL="557530" indent="-214630" algn="l" rtl="0" eaLnBrk="0" fontAlgn="base" hangingPunct="0">
        <a:spcBef>
          <a:spcPct val="20000"/>
        </a:spcBef>
        <a:spcAft>
          <a:spcPct val="0"/>
        </a:spcAft>
        <a:buClr>
          <a:schemeClr val="hlink"/>
        </a:buClr>
        <a:buFont typeface="Wingdings" panose="05000000000000000000" pitchFamily="2" charset="2"/>
        <a:buChar char="§"/>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Clr>
          <a:schemeClr val="hlink"/>
        </a:buClr>
        <a:buFont typeface="Wingdings" panose="05000000000000000000" pitchFamily="2" charset="2"/>
        <a:buChar char="•"/>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auto">
          <a:xfrm>
            <a:off x="1" y="6477000"/>
            <a:ext cx="8558213"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588"/>
            <a:ext cx="9144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p:nvSpPr>
        <p:spPr bwMode="auto">
          <a:xfrm>
            <a:off x="8604250" y="6477000"/>
            <a:ext cx="539750"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p:nvSpPr>
        <p:spPr bwMode="auto">
          <a:xfrm>
            <a:off x="8604250" y="6477000"/>
            <a:ext cx="539750"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0"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t>‹#›</a:t>
            </a:fld>
            <a:endParaRPr kumimoji="0" lang="zh-CN" altLang="en-US" sz="75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124701" y="6540500"/>
            <a:ext cx="2778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p:nvSpPr>
        <p:spPr bwMode="auto">
          <a:xfrm>
            <a:off x="7378700" y="6532565"/>
            <a:ext cx="1370013" cy="265457"/>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 CLIENTS</a:t>
            </a:r>
          </a:p>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 SERVICE</a:t>
            </a:r>
          </a:p>
        </p:txBody>
      </p:sp>
      <p:sp>
        <p:nvSpPr>
          <p:cNvPr id="1032" name="Rectangle 38"/>
          <p:cNvSpPr>
            <a:spLocks noChangeArrowheads="1"/>
          </p:cNvSpPr>
          <p:nvPr/>
        </p:nvSpPr>
        <p:spPr bwMode="auto">
          <a:xfrm>
            <a:off x="1" y="6524625"/>
            <a:ext cx="2195513"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ransition>
    <p:wipe dir="r"/>
  </p:transition>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har char="•"/>
        <a:defRPr sz="2400" kern="1200">
          <a:solidFill>
            <a:srgbClr val="777777"/>
          </a:solidFill>
          <a:latin typeface="+mn-lt"/>
          <a:ea typeface="+mn-ea"/>
          <a:cs typeface="+mn-cs"/>
        </a:defRPr>
      </a:lvl1pPr>
      <a:lvl2pPr marL="557530" indent="-214630"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1DF3E94-B1DE-4DB0-B817-89FF325CCA67}" type="datetimeFigureOut">
              <a:rPr lang="zh-CN" altLang="en-US" smtClean="0"/>
              <a:t>2020/1/10</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D17DF4-8C7B-410F-9BA1-699A539638B1}"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3.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3.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5.xml"/><Relationship Id="rId1" Type="http://schemas.openxmlformats.org/officeDocument/2006/relationships/themeOverride" Target="../theme/themeOverride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1819737" y="2221925"/>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黑体" panose="02010609060101010101" pitchFamily="49" charset="-122"/>
                <a:ea typeface="黑体" panose="02010609060101010101" pitchFamily="49" charset="-122"/>
              </a:rPr>
              <a:t>『</a:t>
            </a:r>
            <a:r>
              <a:rPr lang="zh-CN" altLang="en-US" sz="2800" dirty="0">
                <a:solidFill>
                  <a:srgbClr val="CC0000"/>
                </a:solidFill>
                <a:ea typeface="黑体" panose="02010609060101010101" pitchFamily="49" charset="-122"/>
              </a:rPr>
              <a:t>融客</a:t>
            </a:r>
            <a:r>
              <a:rPr lang="zh-CN" altLang="en-US" sz="2800" dirty="0">
                <a:solidFill>
                  <a:srgbClr val="CC0000"/>
                </a:solidFill>
                <a:latin typeface="黑体" panose="02010609060101010101" pitchFamily="49" charset="-122"/>
                <a:ea typeface="黑体" panose="02010609060101010101" pitchFamily="49" charset="-122"/>
              </a:rPr>
              <a:t>月报</a:t>
            </a:r>
            <a:r>
              <a:rPr lang="en-US" altLang="zh-CN" sz="2800" dirty="0">
                <a:solidFill>
                  <a:srgbClr val="CC0000"/>
                </a:solidFill>
                <a:latin typeface="黑体" panose="02010609060101010101" pitchFamily="49" charset="-122"/>
                <a:ea typeface="黑体" panose="02010609060101010101" pitchFamily="49" charset="-122"/>
              </a:rPr>
              <a:t>』</a:t>
            </a:r>
            <a:endParaRPr lang="zh-CN" altLang="en-US" sz="2800" dirty="0">
              <a:solidFill>
                <a:srgbClr val="CC0000"/>
              </a:solidFill>
              <a:latin typeface="黑体" panose="02010609060101010101" pitchFamily="49" charset="-122"/>
              <a:ea typeface="黑体" panose="02010609060101010101" pitchFamily="49" charset="-122"/>
            </a:endParaRPr>
          </a:p>
        </p:txBody>
      </p:sp>
      <p:sp>
        <p:nvSpPr>
          <p:cNvPr id="5" name="Text Box 6"/>
          <p:cNvSpPr txBox="1">
            <a:spLocks noChangeArrowheads="1"/>
          </p:cNvSpPr>
          <p:nvPr/>
        </p:nvSpPr>
        <p:spPr bwMode="auto">
          <a:xfrm>
            <a:off x="658830" y="2844225"/>
            <a:ext cx="70564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latin typeface="黑体" panose="02010609060101010101" pitchFamily="49" charset="-122"/>
                <a:ea typeface="黑体" panose="02010609060101010101" pitchFamily="49" charset="-122"/>
              </a:rPr>
              <a:t>——</a:t>
            </a:r>
            <a:r>
              <a:rPr lang="zh-CN" altLang="en-US" sz="2800" dirty="0">
                <a:solidFill>
                  <a:srgbClr val="000066"/>
                </a:solidFill>
                <a:latin typeface="黑体" panose="02010609060101010101" pitchFamily="49" charset="-122"/>
                <a:ea typeface="黑体" panose="02010609060101010101" pitchFamily="49" charset="-122"/>
              </a:rPr>
              <a:t>私募股权投资市场</a:t>
            </a:r>
            <a:r>
              <a:rPr lang="zh-CN" altLang="en-US" sz="1600" dirty="0">
                <a:solidFill>
                  <a:srgbClr val="000066"/>
                </a:solidFill>
                <a:latin typeface="黑体" panose="02010609060101010101" pitchFamily="49" charset="-122"/>
                <a:ea typeface="黑体" panose="02010609060101010101" pitchFamily="49" charset="-122"/>
              </a:rPr>
              <a:t>（</a:t>
            </a:r>
            <a:r>
              <a:rPr lang="en-US" altLang="zh-CN" sz="1600" dirty="0">
                <a:solidFill>
                  <a:srgbClr val="000066"/>
                </a:solidFill>
                <a:latin typeface="黑体" panose="02010609060101010101" pitchFamily="49" charset="-122"/>
                <a:ea typeface="黑体" panose="02010609060101010101" pitchFamily="49" charset="-122"/>
              </a:rPr>
              <a:t>2019</a:t>
            </a:r>
            <a:r>
              <a:rPr lang="zh-CN" altLang="en-US" sz="1600" dirty="0">
                <a:solidFill>
                  <a:srgbClr val="000066"/>
                </a:solidFill>
                <a:latin typeface="黑体" panose="02010609060101010101" pitchFamily="49" charset="-122"/>
                <a:ea typeface="黑体" panose="02010609060101010101" pitchFamily="49" charset="-122"/>
              </a:rPr>
              <a:t>年</a:t>
            </a:r>
            <a:r>
              <a:rPr lang="en-US" altLang="zh-CN" sz="1600" dirty="0">
                <a:solidFill>
                  <a:srgbClr val="000066"/>
                </a:solidFill>
                <a:latin typeface="黑体" panose="02010609060101010101" pitchFamily="49" charset="-122"/>
                <a:ea typeface="黑体" panose="02010609060101010101" pitchFamily="49" charset="-122"/>
              </a:rPr>
              <a:t>12</a:t>
            </a:r>
            <a:r>
              <a:rPr lang="zh-CN" altLang="en-US" sz="1600" dirty="0">
                <a:solidFill>
                  <a:srgbClr val="000066"/>
                </a:solidFill>
                <a:latin typeface="黑体" panose="02010609060101010101" pitchFamily="49" charset="-122"/>
                <a:ea typeface="黑体" panose="02010609060101010101" pitchFamily="49" charset="-122"/>
              </a:rPr>
              <a:t>月）</a:t>
            </a:r>
          </a:p>
        </p:txBody>
      </p:sp>
    </p:spTree>
  </p:cSld>
  <p:clrMapOvr>
    <a:overrideClrMapping bg1="lt1" tx1="dk1" bg2="lt2" tx2="dk2" accent1="accent1" accent2="accent2" accent3="accent3" accent4="accent4" accent5="accent5" accent6="accent6" hlink="hlink" folHlink="folHlink"/>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71818" y="5284447"/>
            <a:ext cx="8535632" cy="874407"/>
          </a:xfrm>
          <a:prstGeom prst="rect">
            <a:avLst/>
          </a:prstGeom>
          <a:noFill/>
        </p:spPr>
        <p:txBody>
          <a:bodyPr wrap="square" rtlCol="0">
            <a:spAutoFit/>
          </a:bodyPr>
          <a:lstStyle/>
          <a:p>
            <a:pPr algn="just">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12</a:t>
            </a:r>
            <a:r>
              <a:rPr lang="zh-CN" altLang="en-US" sz="1400" dirty="0">
                <a:latin typeface="微软雅黑" panose="020B0503020204020204" pitchFamily="34" charset="-122"/>
                <a:ea typeface="微软雅黑" panose="020B0503020204020204" pitchFamily="34" charset="-122"/>
              </a:rPr>
              <a:t>月共有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34</a:t>
            </a:r>
            <a:r>
              <a:rPr lang="zh-CN" altLang="en-US" sz="1400" dirty="0">
                <a:latin typeface="微软雅黑" panose="020B0503020204020204" pitchFamily="34" charset="-122"/>
                <a:ea typeface="微软雅黑" panose="020B0503020204020204" pitchFamily="34" charset="-122"/>
              </a:rPr>
              <a:t>个基金产品通过其他方式实现退出，较</a:t>
            </a: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月有所上升，其中</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15</a:t>
            </a:r>
            <a:r>
              <a:rPr lang="zh-CN" altLang="en-US" sz="1400" dirty="0">
                <a:latin typeface="微软雅黑" panose="020B0503020204020204" pitchFamily="34" charset="-122"/>
                <a:ea typeface="微软雅黑" panose="020B0503020204020204" pitchFamily="34" charset="-122"/>
              </a:rPr>
              <a:t>个产品通过</a:t>
            </a:r>
            <a:r>
              <a:rPr lang="en-US" altLang="zh-CN" dirty="0">
                <a:solidFill>
                  <a:srgbClr val="FF0000"/>
                </a:solidFill>
                <a:latin typeface="微软雅黑" panose="020B0503020204020204" pitchFamily="34" charset="-122"/>
                <a:ea typeface="微软雅黑" panose="020B0503020204020204" pitchFamily="34" charset="-122"/>
              </a:rPr>
              <a:t>M&amp;A</a:t>
            </a:r>
            <a:r>
              <a:rPr lang="zh-CN" altLang="en-US" sz="1400" dirty="0">
                <a:latin typeface="微软雅黑" panose="020B0503020204020204" pitchFamily="34" charset="-122"/>
                <a:ea typeface="微软雅黑" panose="020B0503020204020204" pitchFamily="34" charset="-122"/>
              </a:rPr>
              <a:t>途径完成退出，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19</a:t>
            </a:r>
            <a:r>
              <a:rPr lang="zh-CN" altLang="en-US" sz="1400" dirty="0">
                <a:latin typeface="微软雅黑" panose="020B0503020204020204" pitchFamily="34" charset="-122"/>
                <a:ea typeface="微软雅黑" panose="020B0503020204020204" pitchFamily="34" charset="-122"/>
              </a:rPr>
              <a:t>个产品通过</a:t>
            </a:r>
            <a:r>
              <a:rPr lang="zh-CN" altLang="en-US" dirty="0">
                <a:solidFill>
                  <a:srgbClr val="FF0000"/>
                </a:solidFill>
                <a:latin typeface="微软雅黑" panose="020B0503020204020204" pitchFamily="34" charset="-122"/>
                <a:ea typeface="微软雅黑" panose="020B0503020204020204" pitchFamily="34" charset="-122"/>
              </a:rPr>
              <a:t>股权转让</a:t>
            </a:r>
            <a:r>
              <a:rPr lang="zh-CN" altLang="en-US" sz="1400" dirty="0">
                <a:latin typeface="微软雅黑" panose="020B0503020204020204" pitchFamily="34" charset="-122"/>
                <a:ea typeface="微软雅黑" panose="020B0503020204020204" pitchFamily="34" charset="-122"/>
              </a:rPr>
              <a:t>方式退出。</a:t>
            </a:r>
            <a:r>
              <a:rPr lang="en-US" altLang="zh-CN" sz="1400" dirty="0">
                <a:latin typeface="微软雅黑" panose="020B0503020204020204" pitchFamily="34" charset="-122"/>
                <a:ea typeface="微软雅黑" panose="020B0503020204020204" pitchFamily="34" charset="-122"/>
              </a:rPr>
              <a:t>M&amp;A</a:t>
            </a:r>
            <a:r>
              <a:rPr lang="zh-CN" altLang="en-US" sz="1400" dirty="0">
                <a:latin typeface="微软雅黑" panose="020B0503020204020204" pitchFamily="34" charset="-122"/>
                <a:ea typeface="微软雅黑" panose="020B0503020204020204" pitchFamily="34" charset="-122"/>
              </a:rPr>
              <a:t>退出事件与上月几乎持平，股权转让小幅增多。</a:t>
            </a:r>
          </a:p>
        </p:txBody>
      </p:sp>
      <p:grpSp>
        <p:nvGrpSpPr>
          <p:cNvPr id="4" name="组合 3"/>
          <p:cNvGrpSpPr/>
          <p:nvPr/>
        </p:nvGrpSpPr>
        <p:grpSpPr>
          <a:xfrm>
            <a:off x="486540" y="1086953"/>
            <a:ext cx="2468118" cy="36987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基金退出情况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其他退出情况</a:t>
            </a:r>
          </a:p>
        </p:txBody>
      </p:sp>
      <p:pic>
        <p:nvPicPr>
          <p:cNvPr id="10" name="图片 9">
            <a:extLst>
              <a:ext uri="{FF2B5EF4-FFF2-40B4-BE49-F238E27FC236}">
                <a16:creationId xmlns:a16="http://schemas.microsoft.com/office/drawing/2014/main" id="{E91A6724-5D93-47E6-A290-EA368EFFA4B9}"/>
              </a:ext>
            </a:extLst>
          </p:cNvPr>
          <p:cNvPicPr>
            <a:picLocks noChangeAspect="1"/>
          </p:cNvPicPr>
          <p:nvPr/>
        </p:nvPicPr>
        <p:blipFill>
          <a:blip r:embed="rId3"/>
          <a:stretch>
            <a:fillRect/>
          </a:stretch>
        </p:blipFill>
        <p:spPr>
          <a:xfrm>
            <a:off x="4572000" y="1586386"/>
            <a:ext cx="5761219" cy="3243353"/>
          </a:xfrm>
          <a:prstGeom prst="rect">
            <a:avLst/>
          </a:prstGeom>
        </p:spPr>
      </p:pic>
      <p:pic>
        <p:nvPicPr>
          <p:cNvPr id="11" name="图片 10">
            <a:extLst>
              <a:ext uri="{FF2B5EF4-FFF2-40B4-BE49-F238E27FC236}">
                <a16:creationId xmlns:a16="http://schemas.microsoft.com/office/drawing/2014/main" id="{CF9FEA6B-4202-4FA0-B714-D99249020F90}"/>
              </a:ext>
            </a:extLst>
          </p:cNvPr>
          <p:cNvPicPr>
            <a:picLocks noChangeAspect="1"/>
          </p:cNvPicPr>
          <p:nvPr/>
        </p:nvPicPr>
        <p:blipFill>
          <a:blip r:embed="rId4"/>
          <a:stretch>
            <a:fillRect/>
          </a:stretch>
        </p:blipFill>
        <p:spPr>
          <a:xfrm>
            <a:off x="271818" y="1662586"/>
            <a:ext cx="5761219" cy="3237257"/>
          </a:xfrm>
          <a:prstGeom prst="rect">
            <a:avLst/>
          </a:prstGeom>
        </p:spPr>
      </p:pic>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30414" y="1100636"/>
            <a:ext cx="2975493" cy="36987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并购</a:t>
            </a:r>
          </a:p>
        </p:txBody>
      </p:sp>
      <p:sp>
        <p:nvSpPr>
          <p:cNvPr id="11" name="文本框 10"/>
          <p:cNvSpPr txBox="1"/>
          <p:nvPr/>
        </p:nvSpPr>
        <p:spPr>
          <a:xfrm>
            <a:off x="783592" y="4950276"/>
            <a:ext cx="7576813" cy="1289905"/>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12</a:t>
            </a:r>
            <a:r>
              <a:rPr lang="zh-CN" altLang="en-US" sz="1400" dirty="0">
                <a:latin typeface="微软雅黑" panose="020B0503020204020204" pitchFamily="34" charset="-122"/>
                <a:ea typeface="微软雅黑" panose="020B0503020204020204" pitchFamily="34" charset="-122"/>
              </a:rPr>
              <a:t>月上市公司对非上市公司的并购事件共计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236</a:t>
            </a:r>
            <a:r>
              <a:rPr lang="zh-CN" altLang="en-US" sz="1400" dirty="0">
                <a:latin typeface="微软雅黑" panose="020B0503020204020204" pitchFamily="34" charset="-122"/>
                <a:ea typeface="微软雅黑" panose="020B0503020204020204" pitchFamily="34" charset="-122"/>
              </a:rPr>
              <a:t>起，涉及规模总计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2209.29</a:t>
            </a:r>
            <a:r>
              <a:rPr lang="zh-CN" altLang="en-US" sz="1400" dirty="0">
                <a:latin typeface="微软雅黑" panose="020B0503020204020204" pitchFamily="34" charset="-122"/>
                <a:ea typeface="微软雅黑" panose="020B0503020204020204" pitchFamily="34" charset="-122"/>
              </a:rPr>
              <a:t>亿元人民币，其中，董事会预案的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138</a:t>
            </a:r>
            <a:r>
              <a:rPr lang="zh-CN" altLang="en-US" sz="1400" dirty="0">
                <a:latin typeface="微软雅黑" panose="020B0503020204020204" pitchFamily="34" charset="-122"/>
                <a:ea typeface="微软雅黑" panose="020B0503020204020204" pitchFamily="34" charset="-122"/>
              </a:rPr>
              <a:t>家，进行中的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a:t>
            </a:r>
            <a:r>
              <a:rPr lang="zh-CN" altLang="en-US" sz="1400" dirty="0">
                <a:latin typeface="微软雅黑" panose="020B0503020204020204" pitchFamily="34" charset="-122"/>
                <a:ea typeface="微软雅黑" panose="020B0503020204020204" pitchFamily="34" charset="-122"/>
              </a:rPr>
              <a:t>家，达成转让意向的有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10</a:t>
            </a:r>
            <a:r>
              <a:rPr lang="zh-CN" altLang="en-US" sz="1400" dirty="0">
                <a:latin typeface="微软雅黑" panose="020B0503020204020204" pitchFamily="34" charset="-122"/>
                <a:ea typeface="微软雅黑" panose="020B0503020204020204" pitchFamily="34" charset="-122"/>
              </a:rPr>
              <a:t>家，已经签署转让协议的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26</a:t>
            </a:r>
            <a:r>
              <a:rPr lang="zh-CN" altLang="en-US" sz="1400" dirty="0">
                <a:latin typeface="微软雅黑" panose="020B0503020204020204" pitchFamily="34" charset="-122"/>
                <a:ea typeface="微软雅黑" panose="020B0503020204020204" pitchFamily="34" charset="-122"/>
              </a:rPr>
              <a:t>家，股东大会通过的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25</a:t>
            </a:r>
            <a:r>
              <a:rPr lang="zh-CN" altLang="en-US" sz="1400" dirty="0">
                <a:latin typeface="微软雅黑" panose="020B0503020204020204" pitchFamily="34" charset="-122"/>
                <a:ea typeface="微软雅黑" panose="020B0503020204020204" pitchFamily="34" charset="-122"/>
              </a:rPr>
              <a:t>家，国资委批准的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a:t>
            </a:r>
            <a:r>
              <a:rPr lang="zh-CN" altLang="en-US" sz="1400" dirty="0">
                <a:latin typeface="微软雅黑" panose="020B0503020204020204" pitchFamily="34" charset="-122"/>
                <a:ea typeface="微软雅黑" panose="020B0503020204020204" pitchFamily="34" charset="-122"/>
              </a:rPr>
              <a:t>家，完成的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32</a:t>
            </a:r>
            <a:r>
              <a:rPr lang="zh-CN" altLang="en-US" sz="1400" dirty="0">
                <a:latin typeface="微软雅黑" panose="020B0503020204020204" pitchFamily="34" charset="-122"/>
                <a:ea typeface="微软雅黑" panose="020B0503020204020204" pitchFamily="34" charset="-122"/>
              </a:rPr>
              <a:t>家。</a:t>
            </a:r>
          </a:p>
        </p:txBody>
      </p:sp>
      <p:pic>
        <p:nvPicPr>
          <p:cNvPr id="2" name="图片 1">
            <a:extLst>
              <a:ext uri="{FF2B5EF4-FFF2-40B4-BE49-F238E27FC236}">
                <a16:creationId xmlns:a16="http://schemas.microsoft.com/office/drawing/2014/main" id="{A81F4D61-839B-4D69-8A8B-D8F4CC8871A3}"/>
              </a:ext>
            </a:extLst>
          </p:cNvPr>
          <p:cNvPicPr>
            <a:picLocks noChangeAspect="1"/>
          </p:cNvPicPr>
          <p:nvPr/>
        </p:nvPicPr>
        <p:blipFill>
          <a:blip r:embed="rId3"/>
          <a:stretch>
            <a:fillRect/>
          </a:stretch>
        </p:blipFill>
        <p:spPr>
          <a:xfrm>
            <a:off x="2050995" y="1642790"/>
            <a:ext cx="5042006" cy="3135199"/>
          </a:xfrm>
          <a:prstGeom prst="rect">
            <a:avLst/>
          </a:prstGeom>
        </p:spPr>
      </p:pic>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68330" y="1172923"/>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上市公司并购非上市公司规模前五</a:t>
            </a:r>
          </a:p>
        </p:txBody>
      </p:sp>
      <p:sp>
        <p:nvSpPr>
          <p:cNvPr id="4" name="等腰三角形 3">
            <a:extLst>
              <a:ext uri="{FF2B5EF4-FFF2-40B4-BE49-F238E27FC236}">
                <a16:creationId xmlns:a16="http://schemas.microsoft.com/office/drawing/2014/main" id="{90762674-E569-4558-8C79-F25671ABC618}"/>
              </a:ext>
            </a:extLst>
          </p:cNvPr>
          <p:cNvSpPr/>
          <p:nvPr/>
        </p:nvSpPr>
        <p:spPr>
          <a:xfrm rot="5400000">
            <a:off x="3736648" y="1221939"/>
            <a:ext cx="369868" cy="271839"/>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a:extLst>
              <a:ext uri="{FF2B5EF4-FFF2-40B4-BE49-F238E27FC236}">
                <a16:creationId xmlns:a16="http://schemas.microsoft.com/office/drawing/2014/main" id="{BD97A626-F199-4546-9B9A-BF015238D6ED}"/>
              </a:ext>
            </a:extLst>
          </p:cNvPr>
          <p:cNvPicPr>
            <a:picLocks noChangeAspect="1"/>
          </p:cNvPicPr>
          <p:nvPr/>
        </p:nvPicPr>
        <p:blipFill>
          <a:blip r:embed="rId3"/>
          <a:stretch>
            <a:fillRect/>
          </a:stretch>
        </p:blipFill>
        <p:spPr>
          <a:xfrm>
            <a:off x="360620" y="2053475"/>
            <a:ext cx="8422760" cy="3335250"/>
          </a:xfrm>
          <a:prstGeom prst="rect">
            <a:avLst/>
          </a:prstGeom>
        </p:spPr>
      </p:pic>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97784" y="1008988"/>
            <a:ext cx="2482389" cy="369870"/>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338885" y="1484904"/>
            <a:ext cx="1326657" cy="941082"/>
            <a:chOff x="415341" y="1328632"/>
            <a:chExt cx="1251973" cy="838730"/>
          </a:xfrm>
        </p:grpSpPr>
        <p:grpSp>
          <p:nvGrpSpPr>
            <p:cNvPr id="6" name="组合 5"/>
            <p:cNvGrpSpPr/>
            <p:nvPr/>
          </p:nvGrpSpPr>
          <p:grpSpPr>
            <a:xfrm>
              <a:off x="415341" y="1328632"/>
              <a:ext cx="1172437" cy="667568"/>
              <a:chOff x="539468" y="1205342"/>
              <a:chExt cx="1172437" cy="667568"/>
            </a:xfrm>
          </p:grpSpPr>
          <p:sp>
            <p:nvSpPr>
              <p:cNvPr id="8" name="文本框 7"/>
              <p:cNvSpPr txBox="1"/>
              <p:nvPr/>
            </p:nvSpPr>
            <p:spPr>
              <a:xfrm>
                <a:off x="539468" y="1205342"/>
                <a:ext cx="1031051" cy="261610"/>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rPr>
                  <a:t>挂牌企业总数</a:t>
                </a:r>
              </a:p>
            </p:txBody>
          </p:sp>
          <p:sp>
            <p:nvSpPr>
              <p:cNvPr id="9" name="文本框 8"/>
              <p:cNvSpPr txBox="1"/>
              <p:nvPr/>
            </p:nvSpPr>
            <p:spPr>
              <a:xfrm>
                <a:off x="1386175" y="1608745"/>
                <a:ext cx="325730"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家</a:t>
                </a:r>
              </a:p>
            </p:txBody>
          </p:sp>
          <p:sp>
            <p:nvSpPr>
              <p:cNvPr id="10" name="文本框 9"/>
              <p:cNvSpPr txBox="1"/>
              <p:nvPr/>
            </p:nvSpPr>
            <p:spPr>
              <a:xfrm>
                <a:off x="612365" y="1461456"/>
                <a:ext cx="821732" cy="411454"/>
              </a:xfrm>
              <a:prstGeom prst="rect">
                <a:avLst/>
              </a:prstGeom>
              <a:noFill/>
            </p:spPr>
            <p:txBody>
              <a:bodyPr wrap="none" rtlCol="0">
                <a:spAutoFit/>
              </a:bodyPr>
              <a:lstStyle/>
              <a:p>
                <a:r>
                  <a:rPr lang="en-US" altLang="zh-CN" sz="2400" b="1" dirty="0">
                    <a:solidFill>
                      <a:srgbClr val="FF0000"/>
                    </a:solidFill>
                    <a:latin typeface="Arial" panose="020B0604020202020204" pitchFamily="34" charset="0"/>
                    <a:cs typeface="Arial" panose="020B0604020202020204" pitchFamily="34" charset="0"/>
                  </a:rPr>
                  <a:t>8953</a:t>
                </a:r>
                <a:endParaRPr lang="en-US" sz="2400" b="1" dirty="0">
                  <a:solidFill>
                    <a:srgbClr val="FF0000"/>
                  </a:solidFill>
                  <a:latin typeface="Arial" panose="020B0604020202020204" pitchFamily="34" charset="0"/>
                  <a:cs typeface="Arial" panose="020B0604020202020204" pitchFamily="34" charset="0"/>
                </a:endParaRPr>
              </a:p>
            </p:txBody>
          </p:sp>
        </p:grpSp>
        <p:sp>
          <p:nvSpPr>
            <p:cNvPr id="7" name="文本框 6"/>
            <p:cNvSpPr txBox="1"/>
            <p:nvPr/>
          </p:nvSpPr>
          <p:spPr>
            <a:xfrm>
              <a:off x="964709" y="1893059"/>
              <a:ext cx="702605" cy="274303"/>
            </a:xfrm>
            <a:prstGeom prst="rect">
              <a:avLst/>
            </a:prstGeom>
            <a:noFill/>
          </p:spPr>
          <p:txBody>
            <a:bodyPr wrap="square" rtlCol="0">
              <a:spAutoFit/>
            </a:bodyPr>
            <a:lstStyle/>
            <a:p>
              <a:r>
                <a:rPr lang="en-US" altLang="zh-CN" sz="1400" b="1" dirty="0">
                  <a:solidFill>
                    <a:srgbClr val="00B050"/>
                  </a:solidFill>
                  <a:latin typeface="Arial" panose="020B0604020202020204" pitchFamily="34" charset="0"/>
                  <a:cs typeface="Arial" panose="020B0604020202020204" pitchFamily="34" charset="0"/>
                </a:rPr>
                <a:t>-154</a:t>
              </a:r>
              <a:endParaRPr lang="zh-CN" altLang="en-US" sz="1400" b="1" dirty="0">
                <a:solidFill>
                  <a:srgbClr val="00B050"/>
                </a:solidFill>
                <a:latin typeface="Arial" panose="020B0604020202020204" pitchFamily="34" charset="0"/>
                <a:cs typeface="Arial" panose="020B0604020202020204" pitchFamily="34" charset="0"/>
              </a:endParaRPr>
            </a:p>
          </p:txBody>
        </p:sp>
      </p:grpSp>
      <p:grpSp>
        <p:nvGrpSpPr>
          <p:cNvPr id="11" name="组合 10"/>
          <p:cNvGrpSpPr/>
          <p:nvPr/>
        </p:nvGrpSpPr>
        <p:grpSpPr>
          <a:xfrm>
            <a:off x="3594028" y="1410934"/>
            <a:ext cx="1995494" cy="982143"/>
            <a:chOff x="1918959" y="1157696"/>
            <a:chExt cx="1995494" cy="982143"/>
          </a:xfrm>
        </p:grpSpPr>
        <p:sp>
          <p:nvSpPr>
            <p:cNvPr id="12" name="矩形: 对角圆角 11"/>
            <p:cNvSpPr/>
            <p:nvPr/>
          </p:nvSpPr>
          <p:spPr>
            <a:xfrm>
              <a:off x="1918959" y="1419307"/>
              <a:ext cx="953847" cy="679755"/>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8286</a:t>
              </a:r>
              <a:endParaRPr lang="en-US" b="1" dirty="0">
                <a:solidFill>
                  <a:schemeClr val="tx1"/>
                </a:solidFill>
                <a:latin typeface="Arial" panose="020B0604020202020204" pitchFamily="34" charset="0"/>
                <a:cs typeface="Arial" panose="020B0604020202020204" pitchFamily="34" charset="0"/>
              </a:endParaRPr>
            </a:p>
          </p:txBody>
        </p:sp>
        <p:sp>
          <p:nvSpPr>
            <p:cNvPr id="13" name="矩形: 对角圆角 12"/>
            <p:cNvSpPr/>
            <p:nvPr/>
          </p:nvSpPr>
          <p:spPr>
            <a:xfrm>
              <a:off x="2896452"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667</a:t>
              </a:r>
              <a:endParaRPr lang="zh-CN" altLang="en-US" b="1" dirty="0">
                <a:solidFill>
                  <a:schemeClr val="tx1"/>
                </a:solidFill>
                <a:latin typeface="Arial" panose="020B0604020202020204" pitchFamily="34" charset="0"/>
                <a:cs typeface="Arial" panose="020B0604020202020204" pitchFamily="34" charset="0"/>
              </a:endParaRPr>
            </a:p>
          </p:txBody>
        </p:sp>
        <p:sp>
          <p:nvSpPr>
            <p:cNvPr id="14" name="文本框 13"/>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市场分层分布</a:t>
              </a:r>
            </a:p>
          </p:txBody>
        </p:sp>
        <p:sp>
          <p:nvSpPr>
            <p:cNvPr id="15" name="文本框 14"/>
            <p:cNvSpPr txBox="1"/>
            <p:nvPr/>
          </p:nvSpPr>
          <p:spPr>
            <a:xfrm>
              <a:off x="3422010"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创新</a:t>
              </a:r>
            </a:p>
          </p:txBody>
        </p:sp>
        <p:sp>
          <p:nvSpPr>
            <p:cNvPr id="16" name="文本框 15"/>
            <p:cNvSpPr txBox="1"/>
            <p:nvPr/>
          </p:nvSpPr>
          <p:spPr>
            <a:xfrm>
              <a:off x="2452878" y="1850444"/>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基础</a:t>
              </a:r>
            </a:p>
          </p:txBody>
        </p:sp>
      </p:grpSp>
      <p:sp>
        <p:nvSpPr>
          <p:cNvPr id="24"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新三板</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grpSp>
        <p:nvGrpSpPr>
          <p:cNvPr id="29" name="组合 28"/>
          <p:cNvGrpSpPr/>
          <p:nvPr/>
        </p:nvGrpSpPr>
        <p:grpSpPr>
          <a:xfrm>
            <a:off x="6366998" y="1351284"/>
            <a:ext cx="1995494" cy="982143"/>
            <a:chOff x="1918959" y="1157696"/>
            <a:chExt cx="1995494" cy="982143"/>
          </a:xfrm>
        </p:grpSpPr>
        <p:sp>
          <p:nvSpPr>
            <p:cNvPr id="30" name="矩形: 对角圆角 29"/>
            <p:cNvSpPr/>
            <p:nvPr/>
          </p:nvSpPr>
          <p:spPr>
            <a:xfrm>
              <a:off x="1918959" y="1419307"/>
              <a:ext cx="953847" cy="679755"/>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8261</a:t>
              </a:r>
              <a:endParaRPr lang="en-US" b="1" dirty="0">
                <a:solidFill>
                  <a:schemeClr val="tx1"/>
                </a:solidFill>
                <a:latin typeface="Arial" panose="020B0604020202020204" pitchFamily="34" charset="0"/>
                <a:cs typeface="Arial" panose="020B0604020202020204" pitchFamily="34" charset="0"/>
              </a:endParaRPr>
            </a:p>
          </p:txBody>
        </p:sp>
        <p:sp>
          <p:nvSpPr>
            <p:cNvPr id="31" name="矩形: 对角圆角 30"/>
            <p:cNvSpPr/>
            <p:nvPr/>
          </p:nvSpPr>
          <p:spPr>
            <a:xfrm>
              <a:off x="2896452"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692</a:t>
              </a:r>
              <a:endParaRPr lang="en-US" b="1" dirty="0">
                <a:solidFill>
                  <a:schemeClr val="tx1"/>
                </a:solidFill>
                <a:latin typeface="Arial" panose="020B0604020202020204" pitchFamily="34" charset="0"/>
                <a:cs typeface="Arial" panose="020B0604020202020204" pitchFamily="34" charset="0"/>
              </a:endParaRPr>
            </a:p>
          </p:txBody>
        </p:sp>
        <p:sp>
          <p:nvSpPr>
            <p:cNvPr id="32" name="文本框 31"/>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转让方式分布</a:t>
              </a:r>
            </a:p>
          </p:txBody>
        </p:sp>
        <p:sp>
          <p:nvSpPr>
            <p:cNvPr id="33" name="文本框 32"/>
            <p:cNvSpPr txBox="1"/>
            <p:nvPr/>
          </p:nvSpPr>
          <p:spPr>
            <a:xfrm>
              <a:off x="3422010"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做市</a:t>
              </a:r>
            </a:p>
          </p:txBody>
        </p:sp>
        <p:sp>
          <p:nvSpPr>
            <p:cNvPr id="35" name="文本框 34"/>
            <p:cNvSpPr txBox="1"/>
            <p:nvPr/>
          </p:nvSpPr>
          <p:spPr>
            <a:xfrm>
              <a:off x="2144652" y="1850444"/>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集合竞价</a:t>
              </a:r>
            </a:p>
          </p:txBody>
        </p:sp>
      </p:grpSp>
      <p:sp>
        <p:nvSpPr>
          <p:cNvPr id="17" name="文本框 16">
            <a:extLst>
              <a:ext uri="{FF2B5EF4-FFF2-40B4-BE49-F238E27FC236}">
                <a16:creationId xmlns:a16="http://schemas.microsoft.com/office/drawing/2014/main" id="{EAD2E347-3E2F-4D46-A157-1B020232F5FE}"/>
              </a:ext>
            </a:extLst>
          </p:cNvPr>
          <p:cNvSpPr txBox="1"/>
          <p:nvPr/>
        </p:nvSpPr>
        <p:spPr>
          <a:xfrm>
            <a:off x="2182272" y="5917382"/>
            <a:ext cx="4778497" cy="369332"/>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转板摘牌</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a:t>
            </a:r>
            <a:r>
              <a:rPr lang="zh-CN" altLang="en-US" sz="1400" dirty="0">
                <a:latin typeface="微软雅黑" panose="020B0503020204020204" pitchFamily="34" charset="-122"/>
                <a:ea typeface="微软雅黑" panose="020B0503020204020204" pitchFamily="34" charset="-122"/>
              </a:rPr>
              <a:t>家，为湘佳牧业、铜都流体、锐新昌及凌志软件。</a:t>
            </a:r>
          </a:p>
        </p:txBody>
      </p:sp>
      <p:pic>
        <p:nvPicPr>
          <p:cNvPr id="19" name="图片 18">
            <a:extLst>
              <a:ext uri="{FF2B5EF4-FFF2-40B4-BE49-F238E27FC236}">
                <a16:creationId xmlns:a16="http://schemas.microsoft.com/office/drawing/2014/main" id="{76A220A6-B127-4AB2-AC47-BCF7A654169F}"/>
              </a:ext>
            </a:extLst>
          </p:cNvPr>
          <p:cNvPicPr>
            <a:picLocks noChangeAspect="1"/>
          </p:cNvPicPr>
          <p:nvPr/>
        </p:nvPicPr>
        <p:blipFill>
          <a:blip r:embed="rId3"/>
          <a:stretch>
            <a:fillRect/>
          </a:stretch>
        </p:blipFill>
        <p:spPr>
          <a:xfrm>
            <a:off x="1547549" y="2486104"/>
            <a:ext cx="6047943" cy="3398369"/>
          </a:xfrm>
          <a:prstGeom prst="rect">
            <a:avLst/>
          </a:prstGeom>
        </p:spPr>
      </p:pic>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科创板</a:t>
            </a:r>
            <a:r>
              <a:rPr kumimoji="0" lang="en-US" altLang="zh-CN" sz="2400" b="1" i="0" u="none" strike="noStrike" kern="1200" cap="none" spc="0" normalizeH="0" baseline="0" noProof="0" dirty="0">
                <a:ln>
                  <a:noFill/>
                </a:ln>
                <a:solidFill>
                  <a:srgbClr val="000798"/>
                </a:solidFill>
                <a:effectLst/>
                <a:uLnTx/>
                <a:uFillTx/>
                <a:ea typeface="幼圆" panose="02010509060101010101" pitchFamily="49" charset="-122"/>
                <a:cs typeface="+mj-cs"/>
              </a:rPr>
              <a:t>12</a:t>
            </a: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月总市值变化情况</a:t>
            </a:r>
          </a:p>
        </p:txBody>
      </p:sp>
      <p:pic>
        <p:nvPicPr>
          <p:cNvPr id="6" name="图片 5">
            <a:extLst>
              <a:ext uri="{FF2B5EF4-FFF2-40B4-BE49-F238E27FC236}">
                <a16:creationId xmlns:a16="http://schemas.microsoft.com/office/drawing/2014/main" id="{76F2FF59-59EF-45C4-B624-4D47A9ABF3CA}"/>
              </a:ext>
            </a:extLst>
          </p:cNvPr>
          <p:cNvPicPr>
            <a:picLocks noChangeAspect="1"/>
          </p:cNvPicPr>
          <p:nvPr/>
        </p:nvPicPr>
        <p:blipFill>
          <a:blip r:embed="rId3"/>
          <a:stretch>
            <a:fillRect/>
          </a:stretch>
        </p:blipFill>
        <p:spPr>
          <a:xfrm>
            <a:off x="712004" y="1049812"/>
            <a:ext cx="7719992" cy="5281710"/>
          </a:xfrm>
          <a:prstGeom prst="rect">
            <a:avLst/>
          </a:prstGeom>
        </p:spPr>
      </p:pic>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科创板</a:t>
            </a:r>
            <a:r>
              <a:rPr kumimoji="0" lang="en-US" altLang="zh-CN" sz="2400" b="1" i="0" u="none" strike="noStrike" kern="1200" cap="none" spc="0" normalizeH="0" baseline="0" noProof="0" dirty="0">
                <a:ln>
                  <a:noFill/>
                </a:ln>
                <a:solidFill>
                  <a:srgbClr val="000798"/>
                </a:solidFill>
                <a:effectLst/>
                <a:uLnTx/>
                <a:uFillTx/>
                <a:ea typeface="幼圆" panose="02010509060101010101" pitchFamily="49" charset="-122"/>
                <a:cs typeface="+mj-cs"/>
              </a:rPr>
              <a:t>12</a:t>
            </a: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月总市值变化情况</a:t>
            </a:r>
          </a:p>
        </p:txBody>
      </p:sp>
      <p:pic>
        <p:nvPicPr>
          <p:cNvPr id="5" name="图片 4">
            <a:extLst>
              <a:ext uri="{FF2B5EF4-FFF2-40B4-BE49-F238E27FC236}">
                <a16:creationId xmlns:a16="http://schemas.microsoft.com/office/drawing/2014/main" id="{E9800B10-2869-48F4-BF77-5A389FD8F9C2}"/>
              </a:ext>
            </a:extLst>
          </p:cNvPr>
          <p:cNvPicPr>
            <a:picLocks noChangeAspect="1"/>
          </p:cNvPicPr>
          <p:nvPr/>
        </p:nvPicPr>
        <p:blipFill>
          <a:blip r:embed="rId3"/>
          <a:stretch>
            <a:fillRect/>
          </a:stretch>
        </p:blipFill>
        <p:spPr>
          <a:xfrm>
            <a:off x="543574" y="1065716"/>
            <a:ext cx="8056852" cy="5221287"/>
          </a:xfrm>
          <a:prstGeom prst="rect">
            <a:avLst/>
          </a:prstGeom>
        </p:spPr>
      </p:pic>
    </p:spTree>
    <p:extLst>
      <p:ext uri="{BB962C8B-B14F-4D97-AF65-F5344CB8AC3E}">
        <p14:creationId xmlns:p14="http://schemas.microsoft.com/office/powerpoint/2010/main" val="733587224"/>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84956" y="1524749"/>
            <a:ext cx="7974087" cy="1670073"/>
          </a:xfrm>
          <a:prstGeom prst="rect">
            <a:avLst/>
          </a:prstGeom>
          <a:noFill/>
        </p:spPr>
        <p:txBody>
          <a:bodyPr wrap="square" rtlCol="0">
            <a:spAutoFit/>
          </a:bodyPr>
          <a:lstStyle/>
          <a:p>
            <a:pPr indent="457200">
              <a:lnSpc>
                <a:spcPct val="150000"/>
              </a:lnSpc>
            </a:pPr>
            <a:r>
              <a:rPr lang="en-US" altLang="zh-CN" sz="1400" dirty="0">
                <a:latin typeface="微软雅黑" panose="020B0503020204020204" pitchFamily="34" charset="-122"/>
                <a:ea typeface="微软雅黑" panose="020B0503020204020204" pitchFamily="34" charset="-122"/>
              </a:rPr>
              <a:t>12</a:t>
            </a:r>
            <a:r>
              <a:rPr lang="zh-CN" altLang="en-US" sz="1400" dirty="0">
                <a:latin typeface="微软雅黑" panose="020B0503020204020204" pitchFamily="34" charset="-122"/>
                <a:ea typeface="微软雅黑" panose="020B0503020204020204" pitchFamily="34" charset="-122"/>
              </a:rPr>
              <a:t>月基金募集市场较上月显著升温，受</a:t>
            </a:r>
            <a:r>
              <a:rPr lang="en-US" altLang="zh-CN" sz="1400" dirty="0">
                <a:latin typeface="微软雅黑" panose="020B0503020204020204" pitchFamily="34" charset="-122"/>
                <a:ea typeface="微软雅黑" panose="020B0503020204020204" pitchFamily="34" charset="-122"/>
              </a:rPr>
              <a:t>2019</a:t>
            </a:r>
            <a:r>
              <a:rPr lang="zh-CN" altLang="en-US" sz="1400" dirty="0">
                <a:latin typeface="微软雅黑" panose="020B0503020204020204" pitchFamily="34" charset="-122"/>
                <a:ea typeface="微软雅黑" panose="020B0503020204020204" pitchFamily="34" charset="-122"/>
              </a:rPr>
              <a:t>年二级市场表现良好及</a:t>
            </a:r>
            <a:r>
              <a:rPr lang="en-US" altLang="zh-CN" sz="1400" dirty="0">
                <a:latin typeface="微软雅黑" panose="020B0503020204020204" pitchFamily="34" charset="-122"/>
                <a:ea typeface="微软雅黑" panose="020B0503020204020204" pitchFamily="34" charset="-122"/>
              </a:rPr>
              <a:t>2020</a:t>
            </a:r>
            <a:r>
              <a:rPr lang="zh-CN" altLang="en-US" sz="1400" dirty="0">
                <a:latin typeface="微软雅黑" panose="020B0503020204020204" pitchFamily="34" charset="-122"/>
                <a:ea typeface="微软雅黑" panose="020B0503020204020204" pitchFamily="34" charset="-122"/>
              </a:rPr>
              <a:t>年市场预期向好影响，基金募集数量与规模均有上涨。本月募资数量环比上涨近</a:t>
            </a:r>
            <a:r>
              <a:rPr lang="en-US" altLang="zh-CN" sz="1400" dirty="0">
                <a:latin typeface="微软雅黑" panose="020B0503020204020204" pitchFamily="34" charset="-122"/>
                <a:ea typeface="微软雅黑" panose="020B0503020204020204" pitchFamily="34" charset="-122"/>
              </a:rPr>
              <a:t>50%</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12</a:t>
            </a:r>
            <a:r>
              <a:rPr lang="zh-CN" altLang="en-US" sz="1400" dirty="0">
                <a:latin typeface="微软雅黑" panose="020B0503020204020204" pitchFamily="34" charset="-122"/>
                <a:ea typeface="微软雅黑" panose="020B0503020204020204" pitchFamily="34" charset="-122"/>
              </a:rPr>
              <a:t>月投资市场有所回温，数量及规模双双下行，临近年末，各大投资机构开始休整并开始着手准备</a:t>
            </a:r>
            <a:r>
              <a:rPr lang="en-US" altLang="zh-CN" sz="1400" dirty="0">
                <a:latin typeface="微软雅黑" panose="020B0503020204020204" pitchFamily="34" charset="-122"/>
                <a:ea typeface="微软雅黑" panose="020B0503020204020204" pitchFamily="34" charset="-122"/>
              </a:rPr>
              <a:t>2020</a:t>
            </a:r>
            <a:r>
              <a:rPr lang="zh-CN" altLang="en-US" sz="1400" dirty="0">
                <a:latin typeface="微软雅黑" panose="020B0503020204020204" pitchFamily="34" charset="-122"/>
                <a:ea typeface="微软雅黑" panose="020B0503020204020204" pitchFamily="34" charset="-122"/>
              </a:rPr>
              <a:t>年的投资事项。从投资结构来看，本月又出现了国有重资产企业领衔一级市场的局面，前两大规模投资均为国有资产混改，分别为青海黄河水电及中车产投。</a:t>
            </a:r>
            <a:endParaRPr lang="en-US" altLang="zh-CN" sz="1400" dirty="0">
              <a:latin typeface="微软雅黑" panose="020B0503020204020204" pitchFamily="34" charset="-122"/>
              <a:ea typeface="微软雅黑" panose="020B0503020204020204" pitchFamily="34" charset="-122"/>
            </a:endParaRPr>
          </a:p>
        </p:txBody>
      </p:sp>
      <p:grpSp>
        <p:nvGrpSpPr>
          <p:cNvPr id="4" name="组合 3"/>
          <p:cNvGrpSpPr/>
          <p:nvPr/>
        </p:nvGrpSpPr>
        <p:grpSpPr>
          <a:xfrm>
            <a:off x="371395" y="1095492"/>
            <a:ext cx="4402736" cy="357504"/>
            <a:chOff x="7155479" y="740532"/>
            <a:chExt cx="3098130" cy="369869"/>
          </a:xfrm>
        </p:grpSpPr>
        <p:sp>
          <p:nvSpPr>
            <p:cNvPr id="5" name="矩形 4"/>
            <p:cNvSpPr/>
            <p:nvPr/>
          </p:nvSpPr>
          <p:spPr>
            <a:xfrm>
              <a:off x="7155479" y="740532"/>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募集市场升温，投资市场有所回落</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a:extLst>
              <a:ext uri="{FF2B5EF4-FFF2-40B4-BE49-F238E27FC236}">
                <a16:creationId xmlns:a16="http://schemas.microsoft.com/office/drawing/2014/main" id="{6E652B67-ECF4-46AD-8022-8BFE7E8C719F}"/>
              </a:ext>
            </a:extLst>
          </p:cNvPr>
          <p:cNvGrpSpPr/>
          <p:nvPr/>
        </p:nvGrpSpPr>
        <p:grpSpPr>
          <a:xfrm>
            <a:off x="371396" y="3291976"/>
            <a:ext cx="4726896" cy="357504"/>
            <a:chOff x="7157508" y="740533"/>
            <a:chExt cx="3096101" cy="369869"/>
          </a:xfrm>
        </p:grpSpPr>
        <p:sp>
          <p:nvSpPr>
            <p:cNvPr id="8" name="矩形 7">
              <a:extLst>
                <a:ext uri="{FF2B5EF4-FFF2-40B4-BE49-F238E27FC236}">
                  <a16:creationId xmlns:a16="http://schemas.microsoft.com/office/drawing/2014/main" id="{CB2B6068-BF4A-4029-88F0-D9EA012388B5}"/>
                </a:ext>
              </a:extLst>
            </p:cNvPr>
            <p:cNvSpPr/>
            <p:nvPr/>
          </p:nvSpPr>
          <p:spPr>
            <a:xfrm>
              <a:off x="7157508" y="740533"/>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节奏稳定，新三板体量持续缩水</a:t>
              </a:r>
            </a:p>
          </p:txBody>
        </p:sp>
        <p:sp>
          <p:nvSpPr>
            <p:cNvPr id="9" name="等腰三角形 8">
              <a:extLst>
                <a:ext uri="{FF2B5EF4-FFF2-40B4-BE49-F238E27FC236}">
                  <a16:creationId xmlns:a16="http://schemas.microsoft.com/office/drawing/2014/main" id="{554DE873-B86B-4B66-A67B-BCABDCA290A3}"/>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a:extLst>
              <a:ext uri="{FF2B5EF4-FFF2-40B4-BE49-F238E27FC236}">
                <a16:creationId xmlns:a16="http://schemas.microsoft.com/office/drawing/2014/main" id="{A2BB54BF-2FB1-4E74-8F17-15F92FA8D541}"/>
              </a:ext>
            </a:extLst>
          </p:cNvPr>
          <p:cNvSpPr txBox="1"/>
          <p:nvPr/>
        </p:nvSpPr>
        <p:spPr>
          <a:xfrm>
            <a:off x="584956" y="3693796"/>
            <a:ext cx="7974088" cy="2639569"/>
          </a:xfrm>
          <a:prstGeom prst="rect">
            <a:avLst/>
          </a:prstGeom>
          <a:noFill/>
        </p:spPr>
        <p:txBody>
          <a:bodyPr wrap="square" rtlCol="0">
            <a:spAutoFit/>
          </a:bodyPr>
          <a:lstStyle/>
          <a:p>
            <a:pPr indent="457200">
              <a:lnSpc>
                <a:spcPct val="150000"/>
              </a:lnSpc>
            </a:pPr>
            <a:r>
              <a:rPr lang="en-US" altLang="zh-CN" sz="1400" dirty="0">
                <a:latin typeface="微软雅黑" panose="020B0503020204020204" pitchFamily="34" charset="-122"/>
                <a:ea typeface="微软雅黑" panose="020B0503020204020204" pitchFamily="34" charset="-122"/>
              </a:rPr>
              <a:t>12</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数量较</a:t>
            </a: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月小幅下降，</a:t>
            </a: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股共有</a:t>
            </a:r>
            <a:r>
              <a:rPr lang="en-US" altLang="zh-CN" sz="1400" dirty="0">
                <a:latin typeface="微软雅黑" panose="020B0503020204020204" pitchFamily="34" charset="-122"/>
                <a:ea typeface="微软雅黑" panose="020B0503020204020204" pitchFamily="34" charset="-122"/>
              </a:rPr>
              <a:t>27</a:t>
            </a:r>
            <a:r>
              <a:rPr lang="zh-CN" altLang="en-US" sz="1400" dirty="0">
                <a:latin typeface="微软雅黑" panose="020B0503020204020204" pitchFamily="34" charset="-122"/>
                <a:ea typeface="微软雅黑" panose="020B0503020204020204" pitchFamily="34" charset="-122"/>
              </a:rPr>
              <a:t>家公司上市，其中科创板上市企业共</a:t>
            </a:r>
            <a:r>
              <a:rPr lang="en-US" altLang="zh-CN" sz="1400" dirty="0">
                <a:latin typeface="微软雅黑" panose="020B0503020204020204" pitchFamily="34" charset="-122"/>
                <a:ea typeface="微软雅黑" panose="020B0503020204020204" pitchFamily="34" charset="-122"/>
              </a:rPr>
              <a:t>14</a:t>
            </a:r>
            <a:r>
              <a:rPr lang="zh-CN" altLang="en-US" sz="1400" dirty="0">
                <a:latin typeface="微软雅黑" panose="020B0503020204020204" pitchFamily="34" charset="-122"/>
                <a:ea typeface="微软雅黑" panose="020B0503020204020204" pitchFamily="34" charset="-122"/>
              </a:rPr>
              <a:t>家，募集总额</a:t>
            </a:r>
            <a:r>
              <a:rPr lang="en-US" altLang="zh-CN" sz="1400" dirty="0">
                <a:latin typeface="微软雅黑" panose="020B0503020204020204" pitchFamily="34" charset="-122"/>
                <a:ea typeface="微软雅黑" panose="020B0503020204020204" pitchFamily="34" charset="-122"/>
              </a:rPr>
              <a:t>506</a:t>
            </a:r>
            <a:r>
              <a:rPr lang="zh-CN" altLang="en-US" sz="1400" dirty="0">
                <a:latin typeface="微软雅黑" panose="020B0503020204020204" pitchFamily="34" charset="-122"/>
                <a:ea typeface="微软雅黑" panose="020B0503020204020204" pitchFamily="34" charset="-122"/>
              </a:rPr>
              <a:t>亿，其中科创板总募资额为</a:t>
            </a:r>
            <a:r>
              <a:rPr lang="en-US" altLang="zh-CN" sz="1400" dirty="0">
                <a:latin typeface="微软雅黑" panose="020B0503020204020204" pitchFamily="34" charset="-122"/>
                <a:ea typeface="微软雅黑" panose="020B0503020204020204" pitchFamily="34" charset="-122"/>
              </a:rPr>
              <a:t>94.80</a:t>
            </a:r>
            <a:r>
              <a:rPr lang="zh-CN" altLang="en-US" sz="1400" dirty="0">
                <a:latin typeface="微软雅黑" panose="020B0503020204020204" pitchFamily="34" charset="-122"/>
                <a:ea typeface="微软雅黑" panose="020B0503020204020204" pitchFamily="34" charset="-122"/>
              </a:rPr>
              <a:t>亿，无论从融资规模还是案例数量上看</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节奏基本平稳。港股方面，</a:t>
            </a:r>
            <a:r>
              <a:rPr lang="en-US" altLang="zh-CN" sz="1400" dirty="0">
                <a:latin typeface="微软雅黑" panose="020B0503020204020204" pitchFamily="34" charset="-122"/>
                <a:ea typeface="微软雅黑" panose="020B0503020204020204" pitchFamily="34" charset="-122"/>
              </a:rPr>
              <a:t>12</a:t>
            </a:r>
            <a:r>
              <a:rPr lang="zh-CN" altLang="en-US" sz="1400" dirty="0">
                <a:latin typeface="微软雅黑" panose="020B0503020204020204" pitchFamily="34" charset="-122"/>
                <a:ea typeface="微软雅黑" panose="020B0503020204020204" pitchFamily="34" charset="-122"/>
              </a:rPr>
              <a:t>月有</a:t>
            </a:r>
            <a:r>
              <a:rPr lang="en-US" altLang="zh-CN" sz="1400" dirty="0">
                <a:latin typeface="微软雅黑" panose="020B0503020204020204" pitchFamily="34" charset="-122"/>
                <a:ea typeface="微软雅黑" panose="020B0503020204020204" pitchFamily="34" charset="-122"/>
              </a:rPr>
              <a:t>18</a:t>
            </a:r>
            <a:r>
              <a:rPr lang="zh-CN" altLang="en-US" sz="1400" dirty="0">
                <a:latin typeface="微软雅黑" panose="020B0503020204020204" pitchFamily="34" charset="-122"/>
                <a:ea typeface="微软雅黑" panose="020B0503020204020204" pitchFamily="34" charset="-122"/>
              </a:rPr>
              <a:t>家企业上市交易，总募集资金</a:t>
            </a:r>
            <a:r>
              <a:rPr lang="en-US" altLang="zh-CN" sz="1400" dirty="0">
                <a:latin typeface="微软雅黑" panose="020B0503020204020204" pitchFamily="34" charset="-122"/>
                <a:ea typeface="微软雅黑" panose="020B0503020204020204" pitchFamily="34" charset="-122"/>
              </a:rPr>
              <a:t>253.71</a:t>
            </a:r>
            <a:r>
              <a:rPr lang="zh-CN" altLang="en-US" sz="1400" dirty="0">
                <a:latin typeface="微软雅黑" panose="020B0503020204020204" pitchFamily="34" charset="-122"/>
                <a:ea typeface="微软雅黑" panose="020B0503020204020204" pitchFamily="34" charset="-122"/>
              </a:rPr>
              <a:t>亿港元。虽然国家在加快推进新三板改革，但新三板体量仍在持续缩水，</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过会率提升及注册制改革等或成多家公司摘牌谋求上市的原因。</a:t>
            </a:r>
            <a:endParaRPr lang="en-US" altLang="zh-CN" sz="1400" dirty="0">
              <a:latin typeface="微软雅黑" panose="020B0503020204020204" pitchFamily="34" charset="-122"/>
              <a:ea typeface="微软雅黑" panose="020B0503020204020204" pitchFamily="34" charset="-122"/>
            </a:endParaRPr>
          </a:p>
          <a:p>
            <a:pPr indent="457200">
              <a:lnSpc>
                <a:spcPct val="150000"/>
              </a:lnSpc>
            </a:pPr>
            <a:endParaRPr lang="en-US" altLang="zh-CN" sz="1400" dirty="0">
              <a:latin typeface="微软雅黑" panose="020B0503020204020204" pitchFamily="34" charset="-122"/>
              <a:ea typeface="微软雅黑" panose="020B0503020204020204" pitchFamily="34" charset="-122"/>
            </a:endParaRPr>
          </a:p>
          <a:p>
            <a:pPr indent="457200">
              <a:lnSpc>
                <a:spcPct val="150000"/>
              </a:lnSpc>
            </a:pPr>
            <a:r>
              <a:rPr lang="en-US" altLang="zh-CN" sz="1400" dirty="0">
                <a:latin typeface="微软雅黑" panose="020B0503020204020204" pitchFamily="34" charset="-122"/>
                <a:ea typeface="微软雅黑" panose="020B0503020204020204" pitchFamily="34" charset="-122"/>
              </a:rPr>
              <a:t>12</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28</a:t>
            </a:r>
            <a:r>
              <a:rPr lang="zh-CN" altLang="en-US" sz="1400" dirty="0">
                <a:latin typeface="微软雅黑" panose="020B0503020204020204" pitchFamily="34" charset="-122"/>
                <a:ea typeface="微软雅黑" panose="020B0503020204020204" pitchFamily="34" charset="-122"/>
              </a:rPr>
              <a:t>日，新证券法通过，进一步夯实了资本市场基础制度，全面推行证券发行注册制度是新证券法最引人关注的内容。市场预计接下来创业板、中小板或将进行注册制改革。随着新证券法实施，市场化程度将不断提高，市场的关注点也会逐步回归价值。</a:t>
            </a:r>
          </a:p>
        </p:txBody>
      </p:sp>
      <p:sp>
        <p:nvSpPr>
          <p:cNvPr id="11" name="文本框 10">
            <a:extLst>
              <a:ext uri="{FF2B5EF4-FFF2-40B4-BE49-F238E27FC236}">
                <a16:creationId xmlns:a16="http://schemas.microsoft.com/office/drawing/2014/main" id="{D389B026-2D24-42C6-8E40-EE0AF77DD030}"/>
              </a:ext>
            </a:extLst>
          </p:cNvPr>
          <p:cNvSpPr txBox="1"/>
          <p:nvPr/>
        </p:nvSpPr>
        <p:spPr>
          <a:xfrm>
            <a:off x="371395" y="136097"/>
            <a:ext cx="1423788" cy="461665"/>
          </a:xfrm>
          <a:prstGeom prst="rect">
            <a:avLst/>
          </a:prstGeom>
          <a:noFill/>
        </p:spPr>
        <p:txBody>
          <a:bodyPr wrap="none" rtlCol="0">
            <a:spAutoFit/>
          </a:bodyPr>
          <a:lstStyle/>
          <a:p>
            <a:r>
              <a:rPr lang="en-US" altLang="zh-CN" sz="2400" b="1" dirty="0">
                <a:solidFill>
                  <a:srgbClr val="000798"/>
                </a:solidFill>
              </a:rPr>
              <a:t>12</a:t>
            </a:r>
            <a:r>
              <a:rPr lang="zh-CN" altLang="en-US" sz="2400" b="1" dirty="0">
                <a:solidFill>
                  <a:srgbClr val="000798"/>
                </a:solidFill>
              </a:rPr>
              <a:t>月小结</a:t>
            </a:r>
          </a:p>
        </p:txBody>
      </p:sp>
    </p:spTree>
    <p:custDataLst>
      <p:tags r:id="rId1"/>
    </p:custData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椭圆 1"/>
          <p:cNvSpPr/>
          <p:nvPr/>
        </p:nvSpPr>
        <p:spPr>
          <a:xfrm>
            <a:off x="2822452" y="1199917"/>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募</a:t>
            </a:r>
          </a:p>
        </p:txBody>
      </p:sp>
      <p:sp>
        <p:nvSpPr>
          <p:cNvPr id="3" name="椭圆 2"/>
          <p:cNvSpPr/>
          <p:nvPr/>
        </p:nvSpPr>
        <p:spPr>
          <a:xfrm>
            <a:off x="2822451" y="2229942"/>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投</a:t>
            </a:r>
          </a:p>
        </p:txBody>
      </p:sp>
      <p:sp>
        <p:nvSpPr>
          <p:cNvPr id="4" name="椭圆 3"/>
          <p:cNvSpPr/>
          <p:nvPr/>
        </p:nvSpPr>
        <p:spPr>
          <a:xfrm>
            <a:off x="2822449" y="3302018"/>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5">
                    <a:lumMod val="75000"/>
                  </a:schemeClr>
                </a:solidFill>
                <a:latin typeface="华文新魏" panose="02010800040101010101" pitchFamily="2" charset="-122"/>
                <a:ea typeface="华文新魏" panose="02010800040101010101" pitchFamily="2" charset="-122"/>
              </a:rPr>
              <a:t>IPO</a:t>
            </a:r>
            <a:endParaRPr lang="zh-CN" altLang="en-US" sz="1600" dirty="0">
              <a:solidFill>
                <a:schemeClr val="accent5">
                  <a:lumMod val="75000"/>
                </a:schemeClr>
              </a:solidFill>
              <a:latin typeface="华文新魏" panose="02010800040101010101" pitchFamily="2" charset="-122"/>
              <a:ea typeface="华文新魏" panose="02010800040101010101" pitchFamily="2" charset="-122"/>
            </a:endParaRPr>
          </a:p>
        </p:txBody>
      </p:sp>
      <p:sp>
        <p:nvSpPr>
          <p:cNvPr id="5" name="文本框 4"/>
          <p:cNvSpPr txBox="1"/>
          <p:nvPr/>
        </p:nvSpPr>
        <p:spPr>
          <a:xfrm>
            <a:off x="3862731" y="1259902"/>
            <a:ext cx="2038716" cy="646331"/>
          </a:xfrm>
          <a:prstGeom prst="rect">
            <a:avLst/>
          </a:prstGeom>
          <a:noFill/>
        </p:spPr>
        <p:txBody>
          <a:bodyPr wrap="square" rtlCol="0">
            <a:spAutoFit/>
          </a:bodyPr>
          <a:lstStyle/>
          <a:p>
            <a:pPr algn="just"/>
            <a:r>
              <a:rPr lang="zh-CN" altLang="en-US" dirty="0">
                <a:solidFill>
                  <a:srgbClr val="002060"/>
                </a:solidFill>
                <a:latin typeface="微软雅黑" panose="020B0503020204020204" pitchFamily="34" charset="-122"/>
                <a:ea typeface="微软雅黑" panose="020B0503020204020204" pitchFamily="34" charset="-122"/>
              </a:rPr>
              <a:t>基金募集稳中有升，</a:t>
            </a:r>
            <a:endParaRPr lang="en-US" altLang="zh-CN" dirty="0">
              <a:solidFill>
                <a:srgbClr val="002060"/>
              </a:solidFill>
              <a:latin typeface="微软雅黑" panose="020B0503020204020204" pitchFamily="34" charset="-122"/>
              <a:ea typeface="微软雅黑" panose="020B0503020204020204" pitchFamily="34" charset="-122"/>
            </a:endParaRPr>
          </a:p>
          <a:p>
            <a:pPr algn="just"/>
            <a:r>
              <a:rPr lang="zh-CN" altLang="en-US" dirty="0">
                <a:solidFill>
                  <a:srgbClr val="002060"/>
                </a:solidFill>
                <a:latin typeface="微软雅黑" panose="020B0503020204020204" pitchFamily="34" charset="-122"/>
                <a:ea typeface="微软雅黑" panose="020B0503020204020204" pitchFamily="34" charset="-122"/>
              </a:rPr>
              <a:t>数量规模双双上行。</a:t>
            </a:r>
          </a:p>
        </p:txBody>
      </p:sp>
      <p:sp>
        <p:nvSpPr>
          <p:cNvPr id="6" name="文本框 5"/>
          <p:cNvSpPr txBox="1"/>
          <p:nvPr/>
        </p:nvSpPr>
        <p:spPr>
          <a:xfrm>
            <a:off x="3862731" y="2289927"/>
            <a:ext cx="1763370"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投资市场降温，</a:t>
            </a:r>
            <a:endParaRPr lang="en-US" altLang="zh-CN" dirty="0"/>
          </a:p>
          <a:p>
            <a:r>
              <a:rPr lang="zh-CN" altLang="en-US" dirty="0"/>
              <a:t>投资规模腰斩。</a:t>
            </a:r>
          </a:p>
        </p:txBody>
      </p:sp>
      <p:sp>
        <p:nvSpPr>
          <p:cNvPr id="7" name="文本框 6"/>
          <p:cNvSpPr txBox="1"/>
          <p:nvPr/>
        </p:nvSpPr>
        <p:spPr>
          <a:xfrm>
            <a:off x="3862730" y="3362003"/>
            <a:ext cx="2038717"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t>A</a:t>
            </a:r>
            <a:r>
              <a:rPr lang="zh-CN" altLang="en-US" dirty="0"/>
              <a:t>股</a:t>
            </a:r>
            <a:r>
              <a:rPr lang="en-US" altLang="zh-CN" dirty="0"/>
              <a:t>IPO</a:t>
            </a:r>
            <a:r>
              <a:rPr lang="zh-CN" altLang="en-US" dirty="0"/>
              <a:t>节奏稳定，</a:t>
            </a:r>
            <a:endParaRPr lang="en-US" altLang="zh-CN" dirty="0"/>
          </a:p>
          <a:p>
            <a:r>
              <a:rPr lang="zh-CN" altLang="en-US" dirty="0"/>
              <a:t>募资规模稳步上行。</a:t>
            </a:r>
            <a:endParaRPr lang="en-US" altLang="zh-CN" dirty="0"/>
          </a:p>
        </p:txBody>
      </p:sp>
      <p:sp>
        <p:nvSpPr>
          <p:cNvPr id="8" name="椭圆 7"/>
          <p:cNvSpPr/>
          <p:nvPr/>
        </p:nvSpPr>
        <p:spPr>
          <a:xfrm>
            <a:off x="2822449" y="5404119"/>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accent5">
                    <a:lumMod val="75000"/>
                  </a:schemeClr>
                </a:solidFill>
                <a:latin typeface="华文新魏" panose="02010800040101010101" pitchFamily="2" charset="-122"/>
                <a:ea typeface="华文新魏" panose="02010800040101010101" pitchFamily="2" charset="-122"/>
              </a:rPr>
              <a:t>新三板</a:t>
            </a:r>
          </a:p>
        </p:txBody>
      </p:sp>
      <p:sp>
        <p:nvSpPr>
          <p:cNvPr id="9" name="文本框 8"/>
          <p:cNvSpPr txBox="1"/>
          <p:nvPr/>
        </p:nvSpPr>
        <p:spPr>
          <a:xfrm>
            <a:off x="3862730" y="5464104"/>
            <a:ext cx="1820519"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新三板摘牌加快，</a:t>
            </a:r>
            <a:endParaRPr lang="en-US" altLang="zh-CN" dirty="0"/>
          </a:p>
          <a:p>
            <a:r>
              <a:rPr lang="zh-CN" altLang="en-US" dirty="0"/>
              <a:t>体量持续缩水。</a:t>
            </a:r>
            <a:endParaRPr lang="en-US" altLang="zh-CN" dirty="0"/>
          </a:p>
        </p:txBody>
      </p:sp>
      <p:sp>
        <p:nvSpPr>
          <p:cNvPr id="10" name="椭圆 9"/>
          <p:cNvSpPr/>
          <p:nvPr/>
        </p:nvSpPr>
        <p:spPr>
          <a:xfrm>
            <a:off x="2822449" y="4349570"/>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并</a:t>
            </a:r>
          </a:p>
        </p:txBody>
      </p:sp>
      <p:sp>
        <p:nvSpPr>
          <p:cNvPr id="11" name="文本框 10"/>
          <p:cNvSpPr txBox="1"/>
          <p:nvPr/>
        </p:nvSpPr>
        <p:spPr>
          <a:xfrm>
            <a:off x="3862730" y="4409555"/>
            <a:ext cx="1692521"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并购市场升温，</a:t>
            </a:r>
            <a:endParaRPr lang="en-US" altLang="zh-CN" dirty="0"/>
          </a:p>
          <a:p>
            <a:r>
              <a:rPr lang="zh-CN" altLang="en-US" dirty="0"/>
              <a:t>规模大幅上涨。</a:t>
            </a:r>
            <a:endParaRPr lang="en-US" altLang="zh-CN" dirty="0"/>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箭头: 下 2"/>
          <p:cNvSpPr/>
          <p:nvPr/>
        </p:nvSpPr>
        <p:spPr>
          <a:xfrm rot="10800000">
            <a:off x="1129286" y="5858384"/>
            <a:ext cx="419576" cy="461666"/>
          </a:xfrm>
          <a:prstGeom prst="downArrow">
            <a:avLst/>
          </a:prstGeom>
          <a:solidFill>
            <a:srgbClr val="FF2121"/>
          </a:solidFill>
          <a:ln>
            <a:solidFill>
              <a:srgbClr val="FF212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chemeClr val="accent6"/>
              </a:solidFill>
              <a:highlight>
                <a:srgbClr val="FF0000"/>
              </a:highlight>
            </a:endParaRPr>
          </a:p>
        </p:txBody>
      </p:sp>
      <p:sp>
        <p:nvSpPr>
          <p:cNvPr id="4" name="文本框 3"/>
          <p:cNvSpPr txBox="1"/>
          <p:nvPr/>
        </p:nvSpPr>
        <p:spPr>
          <a:xfrm>
            <a:off x="2811711" y="4774324"/>
            <a:ext cx="6283576" cy="1659237"/>
          </a:xfrm>
          <a:prstGeom prst="rect">
            <a:avLst/>
          </a:prstGeom>
          <a:noFill/>
        </p:spPr>
        <p:txBody>
          <a:bodyPr wrap="square" rtlCol="0">
            <a:spAutoFit/>
          </a:bodyPr>
          <a:lstStyle/>
          <a:p>
            <a:pPr indent="457200" algn="just">
              <a:lnSpc>
                <a:spcPct val="150000"/>
              </a:lnSpc>
            </a:pPr>
            <a:r>
              <a:rPr lang="en-US" altLang="zh-CN" sz="1600" dirty="0">
                <a:latin typeface="微软雅黑" panose="020B0503020204020204" pitchFamily="34" charset="-122"/>
                <a:ea typeface="微软雅黑" panose="020B0503020204020204" pitchFamily="34" charset="-122"/>
              </a:rPr>
              <a:t>12</a:t>
            </a:r>
            <a:r>
              <a:rPr lang="zh-CN" altLang="en-US" sz="1600" dirty="0">
                <a:latin typeface="微软雅黑" panose="020B0503020204020204" pitchFamily="34" charset="-122"/>
                <a:ea typeface="微软雅黑" panose="020B0503020204020204" pitchFamily="34" charset="-122"/>
              </a:rPr>
              <a:t>月共发生</a:t>
            </a:r>
            <a:r>
              <a:rPr lang="en-US" altLang="zh-CN" dirty="0">
                <a:solidFill>
                  <a:srgbClr val="0070C0"/>
                </a:solidFill>
                <a:latin typeface="微软雅黑" panose="020B0503020204020204" pitchFamily="34" charset="-122"/>
                <a:ea typeface="微软雅黑" panose="020B0503020204020204" pitchFamily="34" charset="-122"/>
              </a:rPr>
              <a:t>39</a:t>
            </a:r>
            <a:r>
              <a:rPr lang="zh-CN" altLang="en-US" sz="1600" dirty="0">
                <a:latin typeface="微软雅黑" panose="020B0503020204020204" pitchFamily="34" charset="-122"/>
                <a:ea typeface="微软雅黑" panose="020B0503020204020204" pitchFamily="34" charset="-122"/>
              </a:rPr>
              <a:t>起基金募集事件，募集资金共计</a:t>
            </a:r>
            <a:r>
              <a:rPr lang="en-US" altLang="zh-CN" dirty="0">
                <a:solidFill>
                  <a:srgbClr val="0070C0"/>
                </a:solidFill>
                <a:latin typeface="微软雅黑" panose="020B0503020204020204" pitchFamily="34" charset="-122"/>
                <a:ea typeface="微软雅黑" panose="020B0503020204020204" pitchFamily="34" charset="-122"/>
              </a:rPr>
              <a:t>177.81</a:t>
            </a:r>
            <a:r>
              <a:rPr lang="zh-CN" altLang="en-US" sz="1600" dirty="0">
                <a:latin typeface="微软雅黑" panose="020B0503020204020204" pitchFamily="34" charset="-122"/>
                <a:ea typeface="微软雅黑" panose="020B0503020204020204" pitchFamily="34" charset="-122"/>
              </a:rPr>
              <a:t>亿元，基金募集数量上行，募集规模较</a:t>
            </a:r>
            <a:r>
              <a:rPr lang="en-US" altLang="zh-CN" sz="1600" dirty="0">
                <a:latin typeface="微软雅黑" panose="020B0503020204020204" pitchFamily="34" charset="-122"/>
                <a:ea typeface="微软雅黑" panose="020B0503020204020204" pitchFamily="34" charset="-122"/>
              </a:rPr>
              <a:t>11</a:t>
            </a:r>
            <a:r>
              <a:rPr lang="zh-CN" altLang="en-US" sz="1600" dirty="0">
                <a:latin typeface="微软雅黑" panose="020B0503020204020204" pitchFamily="34" charset="-122"/>
                <a:ea typeface="微软雅黑" panose="020B0503020204020204" pitchFamily="34" charset="-122"/>
              </a:rPr>
              <a:t>月小幅上升。具体数据方面，募集数量环比</a:t>
            </a:r>
            <a:r>
              <a:rPr lang="zh-CN" altLang="en-US" sz="1600" dirty="0">
                <a:solidFill>
                  <a:srgbClr val="FF0000"/>
                </a:solidFill>
                <a:latin typeface="微软雅黑" panose="020B0503020204020204" pitchFamily="34" charset="-122"/>
                <a:ea typeface="微软雅黑" panose="020B0503020204020204" pitchFamily="34" charset="-122"/>
              </a:rPr>
              <a:t>增加</a:t>
            </a:r>
            <a:r>
              <a:rPr lang="en-US" altLang="zh-CN" sz="1600" dirty="0">
                <a:solidFill>
                  <a:srgbClr val="0070C0"/>
                </a:solidFill>
                <a:latin typeface="微软雅黑" panose="020B0503020204020204" pitchFamily="34" charset="-122"/>
                <a:ea typeface="微软雅黑" panose="020B0503020204020204" pitchFamily="34" charset="-122"/>
              </a:rPr>
              <a:t>50.00</a:t>
            </a:r>
            <a:r>
              <a:rPr lang="en-US" altLang="zh-CN" dirty="0">
                <a:solidFill>
                  <a:srgbClr val="0070C0"/>
                </a:solidFill>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，同比</a:t>
            </a:r>
            <a:r>
              <a:rPr lang="zh-CN" altLang="en-US" sz="1600" dirty="0">
                <a:solidFill>
                  <a:srgbClr val="FF0000"/>
                </a:solidFill>
                <a:latin typeface="微软雅黑" panose="020B0503020204020204" pitchFamily="34" charset="-122"/>
                <a:ea typeface="微软雅黑" panose="020B0503020204020204" pitchFamily="34" charset="-122"/>
              </a:rPr>
              <a:t>增加</a:t>
            </a:r>
            <a:r>
              <a:rPr lang="en-US" altLang="zh-CN" sz="1600" dirty="0">
                <a:solidFill>
                  <a:srgbClr val="0070C0"/>
                </a:solidFill>
                <a:latin typeface="微软雅黑" panose="020B0503020204020204" pitchFamily="34" charset="-122"/>
                <a:ea typeface="微软雅黑" panose="020B0503020204020204" pitchFamily="34" charset="-122"/>
              </a:rPr>
              <a:t>39.29</a:t>
            </a:r>
            <a:r>
              <a:rPr lang="en-US" altLang="zh-CN" dirty="0">
                <a:solidFill>
                  <a:srgbClr val="0070C0"/>
                </a:solidFill>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；募集规模环比</a:t>
            </a:r>
            <a:r>
              <a:rPr lang="zh-CN" altLang="en-US" sz="1600" dirty="0">
                <a:solidFill>
                  <a:srgbClr val="FF0000"/>
                </a:solidFill>
                <a:latin typeface="微软雅黑" panose="020B0503020204020204" pitchFamily="34" charset="-122"/>
                <a:ea typeface="微软雅黑" panose="020B0503020204020204" pitchFamily="34" charset="-122"/>
              </a:rPr>
              <a:t>增加</a:t>
            </a:r>
            <a:r>
              <a:rPr lang="en-US" altLang="zh-CN" dirty="0">
                <a:solidFill>
                  <a:srgbClr val="0070C0"/>
                </a:solidFill>
                <a:latin typeface="微软雅黑" panose="020B0503020204020204" pitchFamily="34" charset="-122"/>
                <a:ea typeface="微软雅黑" panose="020B0503020204020204" pitchFamily="34" charset="-122"/>
              </a:rPr>
              <a:t>1.63%</a:t>
            </a:r>
            <a:r>
              <a:rPr lang="zh-CN" altLang="en-US" sz="1600" dirty="0">
                <a:latin typeface="微软雅黑" panose="020B0503020204020204" pitchFamily="34" charset="-122"/>
                <a:ea typeface="微软雅黑" panose="020B0503020204020204" pitchFamily="34" charset="-122"/>
              </a:rPr>
              <a:t>，同比</a:t>
            </a:r>
            <a:r>
              <a:rPr lang="zh-CN" altLang="en-US" sz="1600" dirty="0">
                <a:solidFill>
                  <a:srgbClr val="FF0000"/>
                </a:solidFill>
                <a:latin typeface="微软雅黑" panose="020B0503020204020204" pitchFamily="34" charset="-122"/>
                <a:ea typeface="微软雅黑" panose="020B0503020204020204" pitchFamily="34" charset="-122"/>
              </a:rPr>
              <a:t>增加</a:t>
            </a:r>
            <a:r>
              <a:rPr lang="en-US" altLang="zh-CN" dirty="0">
                <a:solidFill>
                  <a:srgbClr val="0070C0"/>
                </a:solidFill>
                <a:latin typeface="微软雅黑" panose="020B0503020204020204" pitchFamily="34" charset="-122"/>
                <a:ea typeface="微软雅黑" panose="020B0503020204020204" pitchFamily="34" charset="-122"/>
              </a:rPr>
              <a:t>42.04%</a:t>
            </a:r>
            <a:r>
              <a:rPr lang="zh-CN" altLang="en-US" sz="1600" dirty="0">
                <a:latin typeface="微软雅黑" panose="020B0503020204020204" pitchFamily="34" charset="-122"/>
                <a:ea typeface="微软雅黑" panose="020B0503020204020204" pitchFamily="34" charset="-122"/>
              </a:rPr>
              <a:t>。</a:t>
            </a:r>
          </a:p>
        </p:txBody>
      </p:sp>
      <p:sp>
        <p:nvSpPr>
          <p:cNvPr id="5" name="文本框 4"/>
          <p:cNvSpPr txBox="1"/>
          <p:nvPr/>
        </p:nvSpPr>
        <p:spPr>
          <a:xfrm>
            <a:off x="1541803" y="4896963"/>
            <a:ext cx="1245103" cy="461665"/>
          </a:xfrm>
          <a:prstGeom prst="rect">
            <a:avLst/>
          </a:prstGeom>
          <a:noFill/>
        </p:spPr>
        <p:txBody>
          <a:bodyPr wrap="square" rtlCol="0">
            <a:spAutoFit/>
          </a:bodyPr>
          <a:lstStyle/>
          <a:p>
            <a:r>
              <a:rPr lang="en-US" altLang="zh-CN" sz="2400" dirty="0">
                <a:solidFill>
                  <a:srgbClr val="FF0000"/>
                </a:solidFill>
                <a:latin typeface="微软雅黑" panose="020B0503020204020204" pitchFamily="34" charset="-122"/>
                <a:ea typeface="微软雅黑" panose="020B0503020204020204" pitchFamily="34" charset="-122"/>
              </a:rPr>
              <a:t>50.00%</a:t>
            </a:r>
            <a:endParaRPr lang="en-US" altLang="zh-CN" sz="2400" dirty="0">
              <a:solidFill>
                <a:srgbClr val="FF0000"/>
              </a:solidFill>
              <a:latin typeface="Arial" panose="020B0604020202020204" pitchFamily="34" charset="0"/>
              <a:cs typeface="Arial" panose="020B0604020202020204" pitchFamily="34" charset="0"/>
            </a:endParaRPr>
          </a:p>
        </p:txBody>
      </p:sp>
      <p:sp>
        <p:nvSpPr>
          <p:cNvPr id="6" name="文本框 5"/>
          <p:cNvSpPr txBox="1"/>
          <p:nvPr/>
        </p:nvSpPr>
        <p:spPr>
          <a:xfrm>
            <a:off x="1525022" y="5744874"/>
            <a:ext cx="1075936" cy="461665"/>
          </a:xfrm>
          <a:prstGeom prst="rect">
            <a:avLst/>
          </a:prstGeom>
          <a:noFill/>
        </p:spPr>
        <p:txBody>
          <a:bodyPr wrap="none"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FF0000"/>
                </a:solidFill>
                <a:latin typeface="微软雅黑" panose="020B0503020204020204" pitchFamily="34" charset="-122"/>
                <a:ea typeface="微软雅黑" panose="020B0503020204020204" pitchFamily="34" charset="-122"/>
                <a:cs typeface="+mn-cs"/>
              </a:rPr>
              <a:t>1.63</a:t>
            </a:r>
            <a:r>
              <a:rPr lang="en-US" altLang="zh-CN" sz="2400" dirty="0">
                <a:solidFill>
                  <a:srgbClr val="FF0000"/>
                </a:solidFill>
                <a:latin typeface="微软雅黑" panose="020B0503020204020204" pitchFamily="34" charset="-122"/>
                <a:ea typeface="微软雅黑" panose="020B0503020204020204" pitchFamily="34" charset="-122"/>
              </a:rPr>
              <a:t>%</a:t>
            </a:r>
            <a:endParaRPr lang="en-US" sz="2400" dirty="0">
              <a:solidFill>
                <a:srgbClr val="FF0000"/>
              </a:solidFill>
            </a:endParaRPr>
          </a:p>
        </p:txBody>
      </p:sp>
      <p:sp>
        <p:nvSpPr>
          <p:cNvPr id="7" name="文本框 6"/>
          <p:cNvSpPr txBox="1"/>
          <p:nvPr/>
        </p:nvSpPr>
        <p:spPr>
          <a:xfrm>
            <a:off x="1541803" y="5306840"/>
            <a:ext cx="1261884" cy="307777"/>
          </a:xfrm>
          <a:prstGeom prst="rect">
            <a:avLst/>
          </a:prstGeom>
          <a:noFill/>
        </p:spPr>
        <p:txBody>
          <a:bodyPr wrap="none" rtlCol="0">
            <a:spAutoFit/>
          </a:bodyPr>
          <a:lstStyle/>
          <a:p>
            <a:r>
              <a:rPr lang="zh-CN" altLang="en-US" sz="1400" dirty="0"/>
              <a:t>募集事件数量</a:t>
            </a:r>
          </a:p>
        </p:txBody>
      </p:sp>
      <p:sp>
        <p:nvSpPr>
          <p:cNvPr id="8" name="文本框 7"/>
          <p:cNvSpPr txBox="1"/>
          <p:nvPr/>
        </p:nvSpPr>
        <p:spPr>
          <a:xfrm>
            <a:off x="1525022" y="6125784"/>
            <a:ext cx="1261884" cy="307777"/>
          </a:xfrm>
          <a:prstGeom prst="rect">
            <a:avLst/>
          </a:prstGeom>
          <a:noFill/>
        </p:spPr>
        <p:txBody>
          <a:bodyPr wrap="none" rtlCol="0">
            <a:spAutoFit/>
          </a:bodyPr>
          <a:lstStyle>
            <a:defPPr>
              <a:defRPr lang="zh-CN"/>
            </a:defPPr>
            <a:lvl1pPr>
              <a:defRPr sz="1400"/>
            </a:lvl1pPr>
          </a:lstStyle>
          <a:p>
            <a:r>
              <a:rPr lang="zh-CN" altLang="en-US" dirty="0"/>
              <a:t>募集事件规模</a:t>
            </a:r>
          </a:p>
        </p:txBody>
      </p:sp>
      <p:grpSp>
        <p:nvGrpSpPr>
          <p:cNvPr id="9" name="组合 8"/>
          <p:cNvGrpSpPr/>
          <p:nvPr/>
        </p:nvGrpSpPr>
        <p:grpSpPr>
          <a:xfrm>
            <a:off x="903387" y="4441262"/>
            <a:ext cx="2481164" cy="333501"/>
            <a:chOff x="7155445" y="740531"/>
            <a:chExt cx="3098164" cy="369870"/>
          </a:xfrm>
        </p:grpSpPr>
        <p:sp>
          <p:nvSpPr>
            <p:cNvPr id="10" name="矩形 9"/>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基金募集稳中有升</a:t>
              </a:r>
            </a:p>
          </p:txBody>
        </p:sp>
        <p:sp>
          <p:nvSpPr>
            <p:cNvPr id="11" name="等腰三角形 10"/>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2"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募集</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sp>
        <p:nvSpPr>
          <p:cNvPr id="14" name="箭头: 下 13">
            <a:extLst>
              <a:ext uri="{FF2B5EF4-FFF2-40B4-BE49-F238E27FC236}">
                <a16:creationId xmlns:a16="http://schemas.microsoft.com/office/drawing/2014/main" id="{3217A355-F1BD-46BD-AFAF-4C7EA1D66294}"/>
              </a:ext>
            </a:extLst>
          </p:cNvPr>
          <p:cNvSpPr/>
          <p:nvPr/>
        </p:nvSpPr>
        <p:spPr>
          <a:xfrm rot="10800000">
            <a:off x="1122227" y="4987247"/>
            <a:ext cx="419576" cy="461666"/>
          </a:xfrm>
          <a:prstGeom prst="downArrow">
            <a:avLst/>
          </a:prstGeom>
          <a:solidFill>
            <a:srgbClr val="FF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00B050"/>
              </a:solidFill>
              <a:highlight>
                <a:srgbClr val="FF0000"/>
              </a:highlight>
            </a:endParaRPr>
          </a:p>
        </p:txBody>
      </p:sp>
      <p:pic>
        <p:nvPicPr>
          <p:cNvPr id="2" name="图片 1">
            <a:extLst>
              <a:ext uri="{FF2B5EF4-FFF2-40B4-BE49-F238E27FC236}">
                <a16:creationId xmlns:a16="http://schemas.microsoft.com/office/drawing/2014/main" id="{1DAC80B6-CA70-48D0-AEC6-3A05DDDE2567}"/>
              </a:ext>
            </a:extLst>
          </p:cNvPr>
          <p:cNvPicPr>
            <a:picLocks noChangeAspect="1"/>
          </p:cNvPicPr>
          <p:nvPr/>
        </p:nvPicPr>
        <p:blipFill>
          <a:blip r:embed="rId4"/>
          <a:stretch>
            <a:fillRect/>
          </a:stretch>
        </p:blipFill>
        <p:spPr>
          <a:xfrm>
            <a:off x="1558275" y="967632"/>
            <a:ext cx="6027450" cy="3393231"/>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57358" y="4795971"/>
            <a:ext cx="6441304" cy="874407"/>
          </a:xfrm>
          <a:prstGeom prst="rect">
            <a:avLst/>
          </a:prstGeom>
          <a:noFill/>
        </p:spPr>
        <p:txBody>
          <a:bodyPr wrap="square" rtlCol="0">
            <a:spAutoFit/>
          </a:bodyPr>
          <a:lstStyle/>
          <a:p>
            <a:pPr algn="just">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12</a:t>
            </a:r>
            <a:r>
              <a:rPr lang="zh-CN" altLang="en-US" sz="1400" dirty="0">
                <a:latin typeface="微软雅黑" panose="020B0503020204020204" pitchFamily="34" charset="-122"/>
                <a:ea typeface="微软雅黑" panose="020B0503020204020204" pitchFamily="34" charset="-122"/>
              </a:rPr>
              <a:t>月基金募集事件成长基金，共计</a:t>
            </a:r>
            <a:r>
              <a:rPr lang="en-US" altLang="zh-CN" dirty="0">
                <a:solidFill>
                  <a:srgbClr val="0070C0"/>
                </a:solidFill>
                <a:latin typeface="微软雅黑" panose="020B0503020204020204" pitchFamily="34" charset="-122"/>
                <a:ea typeface="微软雅黑" panose="020B0503020204020204" pitchFamily="34" charset="-122"/>
              </a:rPr>
              <a:t>37</a:t>
            </a:r>
            <a:r>
              <a:rPr lang="zh-CN" altLang="en-US" sz="1400" dirty="0">
                <a:latin typeface="微软雅黑" panose="020B0503020204020204" pitchFamily="34" charset="-122"/>
                <a:ea typeface="微软雅黑" panose="020B0503020204020204" pitchFamily="34" charset="-122"/>
              </a:rPr>
              <a:t>起，募集总额</a:t>
            </a:r>
            <a:r>
              <a:rPr lang="en-US" altLang="zh-CN" dirty="0">
                <a:solidFill>
                  <a:srgbClr val="0070C0"/>
                </a:solidFill>
                <a:latin typeface="微软雅黑" panose="020B0503020204020204" pitchFamily="34" charset="-122"/>
                <a:ea typeface="微软雅黑" panose="020B0503020204020204" pitchFamily="34" charset="-122"/>
              </a:rPr>
              <a:t>173.81</a:t>
            </a:r>
            <a:r>
              <a:rPr lang="zh-CN" altLang="en-US" sz="1400" dirty="0">
                <a:latin typeface="微软雅黑" panose="020B0503020204020204" pitchFamily="34" charset="-122"/>
                <a:ea typeface="微软雅黑" panose="020B0503020204020204" pitchFamily="34" charset="-122"/>
              </a:rPr>
              <a:t>亿元；并购基金，共计</a:t>
            </a:r>
            <a:r>
              <a:rPr lang="en-US" altLang="zh-CN" dirty="0">
                <a:solidFill>
                  <a:srgbClr val="0070C0"/>
                </a:solidFill>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起，募资总额</a:t>
            </a:r>
            <a:r>
              <a:rPr lang="en-US" altLang="zh-CN" dirty="0">
                <a:solidFill>
                  <a:srgbClr val="0070C0"/>
                </a:solidFill>
                <a:latin typeface="微软雅黑" panose="020B0503020204020204" pitchFamily="34" charset="-122"/>
                <a:ea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rPr>
              <a:t>亿元。募资规模总体环比上行</a:t>
            </a:r>
            <a:r>
              <a:rPr lang="en-US" altLang="zh-CN" dirty="0">
                <a:solidFill>
                  <a:srgbClr val="0070C0"/>
                </a:solidFill>
                <a:latin typeface="微软雅黑" panose="020B0503020204020204" pitchFamily="34" charset="-122"/>
                <a:ea typeface="微软雅黑" panose="020B0503020204020204" pitchFamily="34" charset="-122"/>
              </a:rPr>
              <a:t>1.63%</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募集</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grpSp>
        <p:nvGrpSpPr>
          <p:cNvPr id="11" name="组合 10"/>
          <p:cNvGrpSpPr/>
          <p:nvPr/>
        </p:nvGrpSpPr>
        <p:grpSpPr>
          <a:xfrm>
            <a:off x="1057358" y="4309369"/>
            <a:ext cx="2409742" cy="369870"/>
            <a:chOff x="7155445" y="740531"/>
            <a:chExt cx="3098164" cy="369870"/>
          </a:xfrm>
        </p:grpSpPr>
        <p:sp>
          <p:nvSpPr>
            <p:cNvPr id="12" name="矩形 11"/>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数量规模几乎持平</a:t>
              </a:r>
            </a:p>
          </p:txBody>
        </p:sp>
        <p:sp>
          <p:nvSpPr>
            <p:cNvPr id="13" name="等腰三角形 12"/>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pic>
        <p:nvPicPr>
          <p:cNvPr id="2" name="图片 1">
            <a:extLst>
              <a:ext uri="{FF2B5EF4-FFF2-40B4-BE49-F238E27FC236}">
                <a16:creationId xmlns:a16="http://schemas.microsoft.com/office/drawing/2014/main" id="{CFD9C6D4-3B5F-40FF-95AD-336AB605EC6E}"/>
              </a:ext>
            </a:extLst>
          </p:cNvPr>
          <p:cNvPicPr>
            <a:picLocks noChangeAspect="1"/>
          </p:cNvPicPr>
          <p:nvPr/>
        </p:nvPicPr>
        <p:blipFill>
          <a:blip r:embed="rId3"/>
          <a:stretch>
            <a:fillRect/>
          </a:stretch>
        </p:blipFill>
        <p:spPr>
          <a:xfrm>
            <a:off x="1356884" y="1190972"/>
            <a:ext cx="6430232" cy="2715313"/>
          </a:xfrm>
          <a:prstGeom prst="rect">
            <a:avLst/>
          </a:prstGeom>
        </p:spPr>
      </p:pic>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421340" y="983768"/>
            <a:ext cx="3052110" cy="426605"/>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投资数量及规模双双下行</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986853" y="5572573"/>
            <a:ext cx="6926071" cy="874407"/>
          </a:xfrm>
          <a:prstGeom prst="rect">
            <a:avLst/>
          </a:prstGeom>
          <a:noFill/>
        </p:spPr>
        <p:txBody>
          <a:bodyPr wrap="square" rtlCol="0">
            <a:spAutoFit/>
          </a:bodyPr>
          <a:lstStyle/>
          <a:p>
            <a:pPr algn="just" defTabSz="914400">
              <a:lnSpc>
                <a:spcPct val="150000"/>
              </a:lnSpc>
            </a:pPr>
            <a:r>
              <a:rPr lang="zh-CN" altLang="en-US" sz="1200" dirty="0">
                <a:solidFill>
                  <a:prstClr val="black"/>
                </a:solidFill>
                <a:latin typeface="微软雅黑" panose="020B0503020204020204" pitchFamily="34" charset="-122"/>
                <a:ea typeface="微软雅黑" panose="020B0503020204020204" pitchFamily="34" charset="-122"/>
              </a:rPr>
              <a:t>      </a:t>
            </a:r>
            <a:r>
              <a:rPr lang="en-US" altLang="zh-CN" sz="1200" dirty="0">
                <a:solidFill>
                  <a:prstClr val="black"/>
                </a:solidFill>
                <a:latin typeface="微软雅黑" panose="020B0503020204020204" pitchFamily="34" charset="-122"/>
                <a:ea typeface="微软雅黑" panose="020B0503020204020204" pitchFamily="34" charset="-122"/>
              </a:rPr>
              <a:t>12</a:t>
            </a:r>
            <a:r>
              <a:rPr lang="zh-CN" altLang="en-US" sz="1200" dirty="0">
                <a:solidFill>
                  <a:prstClr val="black"/>
                </a:solidFill>
                <a:latin typeface="微软雅黑" panose="020B0503020204020204" pitchFamily="34" charset="-122"/>
                <a:ea typeface="微软雅黑" panose="020B0503020204020204" pitchFamily="34" charset="-122"/>
              </a:rPr>
              <a:t>月</a:t>
            </a:r>
            <a:r>
              <a:rPr lang="en-US" altLang="zh-CN" sz="1200" dirty="0">
                <a:solidFill>
                  <a:prstClr val="black"/>
                </a:solidFill>
                <a:latin typeface="微软雅黑" panose="020B0503020204020204" pitchFamily="34" charset="-122"/>
                <a:ea typeface="微软雅黑" panose="020B0503020204020204" pitchFamily="34" charset="-122"/>
              </a:rPr>
              <a:t>PE/VC</a:t>
            </a:r>
            <a:r>
              <a:rPr lang="zh-CN" altLang="en-US" sz="1200" dirty="0">
                <a:solidFill>
                  <a:prstClr val="black"/>
                </a:solidFill>
                <a:latin typeface="微软雅黑" panose="020B0503020204020204" pitchFamily="34" charset="-122"/>
                <a:ea typeface="微软雅黑" panose="020B0503020204020204" pitchFamily="34" charset="-122"/>
              </a:rPr>
              <a:t>市场投资事件共计</a:t>
            </a:r>
            <a:r>
              <a:rPr lang="en-US" altLang="zh-CN" dirty="0">
                <a:solidFill>
                  <a:srgbClr val="0070C0"/>
                </a:solidFill>
                <a:latin typeface="微软雅黑" panose="020B0503020204020204" pitchFamily="34" charset="-122"/>
                <a:ea typeface="微软雅黑" panose="020B0503020204020204" pitchFamily="34" charset="-122"/>
              </a:rPr>
              <a:t>292</a:t>
            </a:r>
            <a:r>
              <a:rPr lang="zh-CN" altLang="en-US" sz="1200" dirty="0">
                <a:solidFill>
                  <a:prstClr val="black"/>
                </a:solidFill>
                <a:latin typeface="微软雅黑" panose="020B0503020204020204" pitchFamily="34" charset="-122"/>
                <a:ea typeface="微软雅黑" panose="020B0503020204020204" pitchFamily="34" charset="-122"/>
              </a:rPr>
              <a:t>起，环比减少</a:t>
            </a:r>
            <a:r>
              <a:rPr lang="en-US" altLang="zh-CN" dirty="0">
                <a:solidFill>
                  <a:srgbClr val="0070C0"/>
                </a:solidFill>
                <a:latin typeface="微软雅黑" panose="020B0503020204020204" pitchFamily="34" charset="-122"/>
                <a:ea typeface="微软雅黑" panose="020B0503020204020204" pitchFamily="34" charset="-122"/>
              </a:rPr>
              <a:t>116</a:t>
            </a:r>
            <a:r>
              <a:rPr lang="zh-CN" altLang="en-US" sz="1200" dirty="0">
                <a:solidFill>
                  <a:prstClr val="black"/>
                </a:solidFill>
                <a:latin typeface="微软雅黑" panose="020B0503020204020204" pitchFamily="34" charset="-122"/>
                <a:ea typeface="微软雅黑" panose="020B0503020204020204" pitchFamily="34" charset="-122"/>
              </a:rPr>
              <a:t>起。融资总额为</a:t>
            </a:r>
            <a:r>
              <a:rPr lang="en-US" altLang="zh-CN" dirty="0">
                <a:solidFill>
                  <a:srgbClr val="0070C0"/>
                </a:solidFill>
                <a:latin typeface="微软雅黑" panose="020B0503020204020204" pitchFamily="34" charset="-122"/>
                <a:ea typeface="微软雅黑" panose="020B0503020204020204" pitchFamily="34" charset="-122"/>
              </a:rPr>
              <a:t>454.23</a:t>
            </a:r>
            <a:r>
              <a:rPr lang="zh-CN" altLang="en-US" sz="1200" dirty="0">
                <a:solidFill>
                  <a:prstClr val="black"/>
                </a:solidFill>
                <a:latin typeface="微软雅黑" panose="020B0503020204020204" pitchFamily="34" charset="-122"/>
                <a:ea typeface="微软雅黑" panose="020B0503020204020204" pitchFamily="34" charset="-122"/>
              </a:rPr>
              <a:t>亿元人民币。分行业来看，</a:t>
            </a:r>
            <a:r>
              <a:rPr lang="en-US" altLang="zh-CN" sz="1200" dirty="0">
                <a:solidFill>
                  <a:prstClr val="black"/>
                </a:solidFill>
                <a:latin typeface="微软雅黑" panose="020B0503020204020204" pitchFamily="34" charset="-122"/>
                <a:ea typeface="微软雅黑" panose="020B0503020204020204" pitchFamily="34" charset="-122"/>
              </a:rPr>
              <a:t>12</a:t>
            </a:r>
            <a:r>
              <a:rPr lang="zh-CN" altLang="en-US" sz="1200" dirty="0">
                <a:solidFill>
                  <a:prstClr val="black"/>
                </a:solidFill>
                <a:latin typeface="微软雅黑" panose="020B0503020204020204" pitchFamily="34" charset="-122"/>
                <a:ea typeface="微软雅黑" panose="020B0503020204020204" pitchFamily="34" charset="-122"/>
              </a:rPr>
              <a:t>月投资事件仍主要集中在信息技术行业，案例共计</a:t>
            </a:r>
            <a:r>
              <a:rPr lang="en-US" altLang="zh-CN" dirty="0">
                <a:solidFill>
                  <a:srgbClr val="0070C0"/>
                </a:solidFill>
                <a:latin typeface="微软雅黑" panose="020B0503020204020204" pitchFamily="34" charset="-122"/>
                <a:ea typeface="微软雅黑" panose="020B0503020204020204" pitchFamily="34" charset="-122"/>
              </a:rPr>
              <a:t>194</a:t>
            </a:r>
            <a:r>
              <a:rPr lang="zh-CN" altLang="en-US" sz="1200" dirty="0">
                <a:solidFill>
                  <a:prstClr val="black"/>
                </a:solidFill>
                <a:latin typeface="微软雅黑" panose="020B0503020204020204" pitchFamily="34" charset="-122"/>
                <a:ea typeface="微软雅黑" panose="020B0503020204020204" pitchFamily="34" charset="-122"/>
              </a:rPr>
              <a:t>起，共融资</a:t>
            </a:r>
            <a:r>
              <a:rPr lang="en-US" altLang="zh-CN" dirty="0">
                <a:solidFill>
                  <a:srgbClr val="0070C0"/>
                </a:solidFill>
                <a:latin typeface="微软雅黑" panose="020B0503020204020204" pitchFamily="34" charset="-122"/>
                <a:ea typeface="微软雅黑" panose="020B0503020204020204" pitchFamily="34" charset="-122"/>
              </a:rPr>
              <a:t>87.47</a:t>
            </a:r>
            <a:r>
              <a:rPr lang="zh-CN" altLang="en-US" sz="1200" dirty="0">
                <a:solidFill>
                  <a:prstClr val="black"/>
                </a:solidFill>
                <a:latin typeface="微软雅黑" panose="020B0503020204020204" pitchFamily="34" charset="-122"/>
                <a:ea typeface="微软雅黑" panose="020B0503020204020204" pitchFamily="34" charset="-122"/>
              </a:rPr>
              <a:t>亿元。</a:t>
            </a:r>
            <a:endParaRPr lang="en-US" altLang="zh-CN" sz="1200" dirty="0">
              <a:solidFill>
                <a:prstClr val="black"/>
              </a:solidFill>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pic>
        <p:nvPicPr>
          <p:cNvPr id="2" name="图片 1">
            <a:extLst>
              <a:ext uri="{FF2B5EF4-FFF2-40B4-BE49-F238E27FC236}">
                <a16:creationId xmlns:a16="http://schemas.microsoft.com/office/drawing/2014/main" id="{B14C4B1A-9147-48C3-B62B-772B75D96C87}"/>
              </a:ext>
            </a:extLst>
          </p:cNvPr>
          <p:cNvPicPr>
            <a:picLocks noChangeAspect="1"/>
          </p:cNvPicPr>
          <p:nvPr/>
        </p:nvPicPr>
        <p:blipFill>
          <a:blip r:embed="rId3"/>
          <a:stretch>
            <a:fillRect/>
          </a:stretch>
        </p:blipFill>
        <p:spPr>
          <a:xfrm>
            <a:off x="1305671" y="1658618"/>
            <a:ext cx="6288437" cy="3910580"/>
          </a:xfrm>
          <a:prstGeom prst="rect">
            <a:avLst/>
          </a:prstGeom>
        </p:spPr>
      </p:pic>
    </p:spTree>
    <p:extLst>
      <p:ext uri="{BB962C8B-B14F-4D97-AF65-F5344CB8AC3E}">
        <p14:creationId xmlns:p14="http://schemas.microsoft.com/office/powerpoint/2010/main" val="3713358270"/>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3792D7F3-ED99-4DDD-8BF3-2BDCC9A2FF62}"/>
              </a:ext>
            </a:extLst>
          </p:cNvPr>
          <p:cNvPicPr>
            <a:picLocks noChangeAspect="1"/>
          </p:cNvPicPr>
          <p:nvPr/>
        </p:nvPicPr>
        <p:blipFill>
          <a:blip r:embed="rId3"/>
          <a:stretch>
            <a:fillRect/>
          </a:stretch>
        </p:blipFill>
        <p:spPr>
          <a:xfrm>
            <a:off x="2944147" y="763427"/>
            <a:ext cx="9527253" cy="5341113"/>
          </a:xfrm>
          <a:prstGeom prst="rect">
            <a:avLst/>
          </a:prstGeom>
        </p:spPr>
      </p:pic>
      <p:pic>
        <p:nvPicPr>
          <p:cNvPr id="10" name="图片 9">
            <a:extLst>
              <a:ext uri="{FF2B5EF4-FFF2-40B4-BE49-F238E27FC236}">
                <a16:creationId xmlns:a16="http://schemas.microsoft.com/office/drawing/2014/main" id="{1DE2E1C7-3372-4333-8E5E-82091DE9C5CD}"/>
              </a:ext>
            </a:extLst>
          </p:cNvPr>
          <p:cNvPicPr>
            <a:picLocks noChangeAspect="1"/>
          </p:cNvPicPr>
          <p:nvPr/>
        </p:nvPicPr>
        <p:blipFill>
          <a:blip r:embed="rId4"/>
          <a:stretch>
            <a:fillRect/>
          </a:stretch>
        </p:blipFill>
        <p:spPr>
          <a:xfrm>
            <a:off x="-768350" y="962421"/>
            <a:ext cx="8185150" cy="5341113"/>
          </a:xfrm>
          <a:prstGeom prst="rect">
            <a:avLst/>
          </a:prstGeom>
        </p:spPr>
      </p:pic>
      <p:grpSp>
        <p:nvGrpSpPr>
          <p:cNvPr id="4" name="组合 3"/>
          <p:cNvGrpSpPr/>
          <p:nvPr/>
        </p:nvGrpSpPr>
        <p:grpSpPr>
          <a:xfrm>
            <a:off x="335090" y="987473"/>
            <a:ext cx="3797998" cy="369870"/>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分行业融资案例及金额分布情况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325946"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sp>
        <p:nvSpPr>
          <p:cNvPr id="8" name="文本框 7"/>
          <p:cNvSpPr txBox="1"/>
          <p:nvPr/>
        </p:nvSpPr>
        <p:spPr>
          <a:xfrm>
            <a:off x="1938068" y="5510625"/>
            <a:ext cx="5267864" cy="792909"/>
          </a:xfrm>
          <a:prstGeom prst="rect">
            <a:avLst/>
          </a:prstGeom>
          <a:noFill/>
        </p:spPr>
        <p:txBody>
          <a:bodyPr wrap="square" rtlCol="0">
            <a:spAutoFit/>
          </a:bodyPr>
          <a:lstStyle/>
          <a:p>
            <a:pPr indent="457200" algn="just" defTabSz="914400">
              <a:lnSpc>
                <a:spcPct val="150000"/>
              </a:lnSpc>
            </a:pPr>
            <a:r>
              <a:rPr lang="en-US" altLang="zh-CN" sz="1400" dirty="0">
                <a:solidFill>
                  <a:schemeClr val="tx1"/>
                </a:solidFill>
                <a:latin typeface="微软雅黑" panose="020B0503020204020204" pitchFamily="34" charset="-122"/>
                <a:ea typeface="微软雅黑" panose="020B0503020204020204" pitchFamily="34" charset="-122"/>
              </a:rPr>
              <a:t>12</a:t>
            </a:r>
            <a:r>
              <a:rPr lang="zh-CN" altLang="en-US" sz="1400" dirty="0">
                <a:solidFill>
                  <a:schemeClr val="tx1"/>
                </a:solidFill>
                <a:latin typeface="微软雅黑" panose="020B0503020204020204" pitchFamily="34" charset="-122"/>
                <a:ea typeface="微软雅黑" panose="020B0503020204020204" pitchFamily="34" charset="-122"/>
              </a:rPr>
              <a:t>月</a:t>
            </a:r>
            <a:r>
              <a:rPr lang="zh-CN" altLang="en-US" sz="1400" dirty="0">
                <a:latin typeface="微软雅黑" panose="020B0503020204020204" pitchFamily="34" charset="-122"/>
                <a:ea typeface="微软雅黑" panose="020B0503020204020204" pitchFamily="34" charset="-122"/>
              </a:rPr>
              <a:t>投资市场显著降温</a:t>
            </a:r>
            <a:r>
              <a:rPr lang="zh-CN" altLang="en-US" sz="1400" dirty="0">
                <a:solidFill>
                  <a:schemeClr val="tx1"/>
                </a:solidFill>
                <a:latin typeface="微软雅黑" panose="020B0503020204020204" pitchFamily="34" charset="-122"/>
                <a:ea typeface="微软雅黑" panose="020B0503020204020204" pitchFamily="34" charset="-122"/>
              </a:rPr>
              <a:t>。信息技术仍然为热门投资领域，但从投资规模来看，超</a:t>
            </a:r>
            <a:r>
              <a:rPr lang="en-US" altLang="zh-CN" dirty="0">
                <a:solidFill>
                  <a:srgbClr val="0070C0"/>
                </a:solidFill>
                <a:latin typeface="微软雅黑" panose="020B0503020204020204" pitchFamily="34" charset="-122"/>
                <a:ea typeface="微软雅黑" panose="020B0503020204020204" pitchFamily="34" charset="-122"/>
              </a:rPr>
              <a:t>50%</a:t>
            </a:r>
            <a:r>
              <a:rPr lang="zh-CN" altLang="en-US" sz="1400" dirty="0">
                <a:solidFill>
                  <a:schemeClr val="tx1"/>
                </a:solidFill>
                <a:latin typeface="微软雅黑" panose="020B0503020204020204" pitchFamily="34" charset="-122"/>
                <a:ea typeface="微软雅黑" panose="020B0503020204020204" pitchFamily="34" charset="-122"/>
              </a:rPr>
              <a:t>的投资金额进入了</a:t>
            </a:r>
            <a:r>
              <a:rPr lang="zh-CN" altLang="en-US" sz="1400" dirty="0">
                <a:latin typeface="微软雅黑" panose="020B0503020204020204" pitchFamily="34" charset="-122"/>
                <a:ea typeface="微软雅黑" panose="020B0503020204020204" pitchFamily="34" charset="-122"/>
              </a:rPr>
              <a:t>公共事业行业</a:t>
            </a:r>
            <a:r>
              <a:rPr lang="zh-CN" altLang="en-US" sz="1400" dirty="0">
                <a:solidFill>
                  <a:schemeClr val="tx1"/>
                </a:solidFill>
                <a:latin typeface="微软雅黑" panose="020B0503020204020204" pitchFamily="34" charset="-122"/>
                <a:ea typeface="微软雅黑" panose="020B0503020204020204" pitchFamily="34" charset="-122"/>
              </a:rPr>
              <a:t>。</a:t>
            </a: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424421" y="5071464"/>
            <a:ext cx="6295157" cy="874407"/>
          </a:xfrm>
          <a:prstGeom prst="rect">
            <a:avLst/>
          </a:prstGeom>
          <a:noFill/>
        </p:spPr>
        <p:txBody>
          <a:bodyPr wrap="square" rtlCol="0">
            <a:spAutoFit/>
          </a:bodyPr>
          <a:lstStyle/>
          <a:p>
            <a:pPr algn="just" defTabSz="914400">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       按融资轮次来看，</a:t>
            </a:r>
            <a:r>
              <a:rPr lang="en-US" altLang="zh-CN" sz="1400" dirty="0">
                <a:solidFill>
                  <a:prstClr val="black"/>
                </a:solidFill>
                <a:latin typeface="微软雅黑" panose="020B0503020204020204" pitchFamily="34" charset="-122"/>
                <a:ea typeface="微软雅黑" panose="020B0503020204020204" pitchFamily="34" charset="-122"/>
              </a:rPr>
              <a:t>12</a:t>
            </a:r>
            <a:r>
              <a:rPr lang="zh-CN" altLang="en-US" sz="1400" dirty="0">
                <a:solidFill>
                  <a:prstClr val="black"/>
                </a:solidFill>
                <a:latin typeface="微软雅黑" panose="020B0503020204020204" pitchFamily="34" charset="-122"/>
                <a:ea typeface="微软雅黑" panose="020B0503020204020204" pitchFamily="34" charset="-122"/>
              </a:rPr>
              <a:t>月融资事件发生最多的是</a:t>
            </a:r>
            <a:r>
              <a:rPr lang="en-US" altLang="zh-CN" dirty="0">
                <a:solidFill>
                  <a:srgbClr val="FF0000"/>
                </a:solidFill>
                <a:latin typeface="微软雅黑" panose="020B0503020204020204" pitchFamily="34" charset="-122"/>
                <a:ea typeface="微软雅黑" panose="020B0503020204020204" pitchFamily="34" charset="-122"/>
              </a:rPr>
              <a:t>A</a:t>
            </a:r>
            <a:r>
              <a:rPr lang="zh-CN" altLang="en-US" sz="1400" dirty="0">
                <a:solidFill>
                  <a:prstClr val="black"/>
                </a:solidFill>
                <a:latin typeface="微软雅黑" panose="020B0503020204020204" pitchFamily="34" charset="-122"/>
                <a:ea typeface="微软雅黑" panose="020B0503020204020204" pitchFamily="34" charset="-122"/>
              </a:rPr>
              <a:t>轮，共计发生</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117</a:t>
            </a:r>
            <a:r>
              <a:rPr lang="zh-CN" altLang="en-US" sz="1400" dirty="0">
                <a:solidFill>
                  <a:prstClr val="black"/>
                </a:solidFill>
                <a:latin typeface="微软雅黑" panose="020B0503020204020204" pitchFamily="34" charset="-122"/>
                <a:ea typeface="微软雅黑" panose="020B0503020204020204" pitchFamily="34" charset="-122"/>
              </a:rPr>
              <a:t>起。</a:t>
            </a:r>
            <a:r>
              <a:rPr lang="en-US" altLang="zh-CN" sz="1400" dirty="0">
                <a:solidFill>
                  <a:prstClr val="black"/>
                </a:solidFill>
                <a:latin typeface="微软雅黑" panose="020B0503020204020204" pitchFamily="34" charset="-122"/>
                <a:ea typeface="微软雅黑" panose="020B0503020204020204" pitchFamily="34" charset="-122"/>
              </a:rPr>
              <a:t>12</a:t>
            </a:r>
            <a:r>
              <a:rPr lang="zh-CN" altLang="en-US" sz="1400" dirty="0">
                <a:solidFill>
                  <a:prstClr val="black"/>
                </a:solidFill>
                <a:latin typeface="微软雅黑" panose="020B0503020204020204" pitchFamily="34" charset="-122"/>
                <a:ea typeface="微软雅黑" panose="020B0503020204020204" pitchFamily="34" charset="-122"/>
              </a:rPr>
              <a:t>月融资金额最多的是</a:t>
            </a:r>
            <a:r>
              <a:rPr lang="zh-CN" altLang="en-US" dirty="0">
                <a:solidFill>
                  <a:srgbClr val="FF0000"/>
                </a:solidFill>
                <a:latin typeface="微软雅黑" panose="020B0503020204020204" pitchFamily="34" charset="-122"/>
                <a:ea typeface="微软雅黑" panose="020B0503020204020204" pitchFamily="34" charset="-122"/>
              </a:rPr>
              <a:t>战略</a:t>
            </a:r>
            <a:r>
              <a:rPr lang="zh-CN" altLang="en-US" sz="1400" dirty="0">
                <a:solidFill>
                  <a:prstClr val="black"/>
                </a:solidFill>
                <a:latin typeface="微软雅黑" panose="020B0503020204020204" pitchFamily="34" charset="-122"/>
                <a:ea typeface="微软雅黑" panose="020B0503020204020204" pitchFamily="34" charset="-122"/>
              </a:rPr>
              <a:t>轮</a:t>
            </a:r>
            <a:r>
              <a:rPr lang="en-US" altLang="zh-CN" sz="1400" dirty="0">
                <a:solidFill>
                  <a:prstClr val="black"/>
                </a:solidFill>
                <a:latin typeface="微软雅黑" panose="020B0503020204020204" pitchFamily="34" charset="-122"/>
                <a:ea typeface="微软雅黑" panose="020B0503020204020204" pitchFamily="34" charset="-122"/>
              </a:rPr>
              <a:t>,</a:t>
            </a:r>
            <a:r>
              <a:rPr lang="zh-CN" altLang="en-US" sz="1400" dirty="0">
                <a:solidFill>
                  <a:prstClr val="black"/>
                </a:solidFill>
                <a:latin typeface="微软雅黑" panose="020B0503020204020204" pitchFamily="34" charset="-122"/>
                <a:ea typeface="微软雅黑" panose="020B0503020204020204" pitchFamily="34" charset="-122"/>
              </a:rPr>
              <a:t>总融资额为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310.50</a:t>
            </a:r>
            <a:r>
              <a:rPr lang="zh-CN" altLang="en-US" sz="1400" dirty="0">
                <a:solidFill>
                  <a:prstClr val="black"/>
                </a:solidFill>
                <a:latin typeface="微软雅黑" panose="020B0503020204020204" pitchFamily="34" charset="-122"/>
                <a:ea typeface="微软雅黑" panose="020B0503020204020204" pitchFamily="34" charset="-122"/>
              </a:rPr>
              <a:t>亿元。</a:t>
            </a:r>
            <a:endParaRPr lang="en-US" altLang="zh-CN" sz="1400" dirty="0">
              <a:solidFill>
                <a:prstClr val="black"/>
              </a:solidFill>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pic>
        <p:nvPicPr>
          <p:cNvPr id="3" name="图片 2">
            <a:extLst>
              <a:ext uri="{FF2B5EF4-FFF2-40B4-BE49-F238E27FC236}">
                <a16:creationId xmlns:a16="http://schemas.microsoft.com/office/drawing/2014/main" id="{4F19F19F-7D3F-4636-9D9E-57362EFA032B}"/>
              </a:ext>
            </a:extLst>
          </p:cNvPr>
          <p:cNvPicPr>
            <a:picLocks noChangeAspect="1"/>
          </p:cNvPicPr>
          <p:nvPr/>
        </p:nvPicPr>
        <p:blipFill>
          <a:blip r:embed="rId3"/>
          <a:stretch>
            <a:fillRect/>
          </a:stretch>
        </p:blipFill>
        <p:spPr>
          <a:xfrm>
            <a:off x="420263" y="1355260"/>
            <a:ext cx="8303472" cy="3548180"/>
          </a:xfrm>
          <a:prstGeom prst="rect">
            <a:avLst/>
          </a:prstGeom>
        </p:spPr>
      </p:pic>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15606" y="929411"/>
            <a:ext cx="2338550" cy="369870"/>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重要投资事件</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727494" y="1377868"/>
            <a:ext cx="2784296" cy="318498"/>
            <a:chOff x="5691883" y="1387012"/>
            <a:chExt cx="2784296" cy="318498"/>
          </a:xfrm>
        </p:grpSpPr>
        <p:sp>
          <p:nvSpPr>
            <p:cNvPr id="6" name="平行四边形 5"/>
            <p:cNvSpPr/>
            <p:nvPr/>
          </p:nvSpPr>
          <p:spPr>
            <a:xfrm>
              <a:off x="5691883" y="1387012"/>
              <a:ext cx="534256"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融资规模前列</a:t>
              </a:r>
            </a:p>
          </p:txBody>
        </p:sp>
      </p:grpSp>
      <p:grpSp>
        <p:nvGrpSpPr>
          <p:cNvPr id="8" name="组合 7"/>
          <p:cNvGrpSpPr/>
          <p:nvPr/>
        </p:nvGrpSpPr>
        <p:grpSpPr>
          <a:xfrm>
            <a:off x="725862" y="4869747"/>
            <a:ext cx="2532102" cy="318498"/>
            <a:chOff x="5691883" y="1387012"/>
            <a:chExt cx="2784298" cy="318498"/>
          </a:xfrm>
        </p:grpSpPr>
        <p:sp>
          <p:nvSpPr>
            <p:cNvPr id="9" name="平行四边形 8"/>
            <p:cNvSpPr/>
            <p:nvPr/>
          </p:nvSpPr>
          <p:spPr>
            <a:xfrm>
              <a:off x="5691883" y="1387012"/>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6249271" y="1387012"/>
              <a:ext cx="2226910"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市场关注</a:t>
              </a:r>
            </a:p>
          </p:txBody>
        </p:sp>
      </p:grpSp>
      <p:sp>
        <p:nvSpPr>
          <p:cNvPr id="11" name="文本框 10"/>
          <p:cNvSpPr txBox="1"/>
          <p:nvPr/>
        </p:nvSpPr>
        <p:spPr>
          <a:xfrm>
            <a:off x="1151088" y="3820406"/>
            <a:ext cx="5063217" cy="984885"/>
          </a:xfrm>
          <a:prstGeom prst="rect">
            <a:avLst/>
          </a:prstGeom>
          <a:noFill/>
          <a:ln w="19050">
            <a:noFill/>
            <a:prstDash val="sysDash"/>
          </a:ln>
        </p:spPr>
        <p:txBody>
          <a:bodyPr wrap="square" rtlCol="0">
            <a:spAutoFit/>
          </a:bodyPr>
          <a:lstStyle/>
          <a:p>
            <a:pPr algn="just"/>
            <a:r>
              <a:rPr lang="zh-CN" altLang="en-US" sz="1600" b="1" dirty="0">
                <a:latin typeface="微软雅黑" panose="020B0503020204020204" pitchFamily="34" charset="-122"/>
                <a:ea typeface="微软雅黑" panose="020B0503020204020204" pitchFamily="34" charset="-122"/>
              </a:rPr>
              <a:t>致景信息科技：</a:t>
            </a:r>
            <a:r>
              <a:rPr lang="zh-CN" altLang="en-US" sz="1200" dirty="0">
                <a:latin typeface="微软雅黑" panose="020B0503020204020204" pitchFamily="34" charset="-122"/>
                <a:ea typeface="微软雅黑" panose="020B0503020204020204" pitchFamily="34" charset="-122"/>
              </a:rPr>
              <a:t>广州致景信息科技有限公司旗下的百布是一个纺织品交易型移动电商平台。有百布易买和百布易卖两款</a:t>
            </a:r>
            <a:r>
              <a:rPr lang="en-US" altLang="zh-CN" sz="1200" dirty="0">
                <a:latin typeface="微软雅黑" panose="020B0503020204020204" pitchFamily="34" charset="-122"/>
                <a:ea typeface="微软雅黑" panose="020B0503020204020204" pitchFamily="34" charset="-122"/>
              </a:rPr>
              <a:t>APP</a:t>
            </a:r>
            <a:r>
              <a:rPr lang="zh-CN" altLang="en-US" sz="1200" dirty="0">
                <a:latin typeface="微软雅黑" panose="020B0503020204020204" pitchFamily="34" charset="-122"/>
                <a:ea typeface="微软雅黑" panose="020B0503020204020204" pitchFamily="34" charset="-122"/>
              </a:rPr>
              <a:t>分别为采购商和供应商使用。</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雄牛资本、老虎基金、中金资本等</a:t>
            </a:r>
          </a:p>
        </p:txBody>
      </p:sp>
      <p:sp>
        <p:nvSpPr>
          <p:cNvPr id="12" name="箭头: 五边形 11"/>
          <p:cNvSpPr/>
          <p:nvPr/>
        </p:nvSpPr>
        <p:spPr>
          <a:xfrm>
            <a:off x="722010" y="1815258"/>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3" name="箭头: 五边形 12"/>
          <p:cNvSpPr/>
          <p:nvPr/>
        </p:nvSpPr>
        <p:spPr>
          <a:xfrm>
            <a:off x="728373" y="2851846"/>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2</a:t>
            </a:r>
            <a:endParaRPr lang="zh-CN" altLang="en-US" sz="2400" dirty="0">
              <a:latin typeface="Arial" panose="020B0604020202020204" pitchFamily="34" charset="0"/>
              <a:cs typeface="Arial" panose="020B0604020202020204" pitchFamily="34" charset="0"/>
            </a:endParaRPr>
          </a:p>
        </p:txBody>
      </p:sp>
      <p:sp>
        <p:nvSpPr>
          <p:cNvPr id="14" name="箭头: 五边形 13"/>
          <p:cNvSpPr/>
          <p:nvPr/>
        </p:nvSpPr>
        <p:spPr>
          <a:xfrm>
            <a:off x="719573" y="3870148"/>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3</a:t>
            </a:r>
            <a:endParaRPr lang="zh-CN" altLang="en-US" sz="2400" dirty="0">
              <a:latin typeface="Arial" panose="020B0604020202020204" pitchFamily="34" charset="0"/>
              <a:cs typeface="Arial" panose="020B0604020202020204" pitchFamily="34" charset="0"/>
            </a:endParaRPr>
          </a:p>
        </p:txBody>
      </p:sp>
      <p:sp>
        <p:nvSpPr>
          <p:cNvPr id="15" name="箭头: 五边形 14"/>
          <p:cNvSpPr/>
          <p:nvPr/>
        </p:nvSpPr>
        <p:spPr>
          <a:xfrm>
            <a:off x="746253" y="5298355"/>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6" name="文本框 15"/>
          <p:cNvSpPr txBox="1"/>
          <p:nvPr/>
        </p:nvSpPr>
        <p:spPr>
          <a:xfrm>
            <a:off x="1256221" y="5252871"/>
            <a:ext cx="5093613" cy="984885"/>
          </a:xfrm>
          <a:prstGeom prst="rect">
            <a:avLst/>
          </a:prstGeom>
          <a:noFill/>
          <a:ln w="19050">
            <a:noFill/>
            <a:prstDash val="sysDash"/>
          </a:ln>
        </p:spPr>
        <p:txBody>
          <a:bodyPr wrap="square" rtlCol="0">
            <a:spAutoFit/>
          </a:bodyPr>
          <a:lstStyle/>
          <a:p>
            <a:pPr algn="just"/>
            <a:r>
              <a:rPr lang="zh-CN" altLang="en-US" sz="1600" b="1" dirty="0">
                <a:latin typeface="微软雅黑" panose="020B0503020204020204" pitchFamily="34" charset="-122"/>
                <a:ea typeface="微软雅黑" panose="020B0503020204020204" pitchFamily="34" charset="-122"/>
              </a:rPr>
              <a:t>怪兽充电：</a:t>
            </a:r>
            <a:r>
              <a:rPr lang="zh-CN" altLang="en-US" sz="1200" dirty="0">
                <a:latin typeface="微软雅黑" panose="020B0503020204020204" pitchFamily="34" charset="-122"/>
                <a:ea typeface="微软雅黑" panose="020B0503020204020204" pitchFamily="34" charset="-122"/>
              </a:rPr>
              <a:t>作为一家公共智能硬件公司，目前拥有三款创新的智能共享充电产品。怪兽充电旨在让生活玩家玩转生活不断电，随时随地，即借即用。</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顺为资本、</a:t>
            </a:r>
            <a:r>
              <a:rPr lang="en-US" altLang="zh-CN" sz="1200" dirty="0">
                <a:latin typeface="微软雅黑" panose="020B0503020204020204" pitchFamily="34" charset="-122"/>
                <a:ea typeface="微软雅黑" panose="020B0503020204020204" pitchFamily="34" charset="-122"/>
              </a:rPr>
              <a:t>Vision Fund</a:t>
            </a:r>
            <a:r>
              <a:rPr lang="zh-CN" altLang="en-US" sz="1200" dirty="0">
                <a:latin typeface="微软雅黑" panose="020B0503020204020204" pitchFamily="34" charset="-122"/>
                <a:ea typeface="微软雅黑" panose="020B0503020204020204" pitchFamily="34" charset="-122"/>
              </a:rPr>
              <a:t>、高瓴资本</a:t>
            </a:r>
          </a:p>
        </p:txBody>
      </p:sp>
      <p:sp>
        <p:nvSpPr>
          <p:cNvPr id="17" name="文本框 16"/>
          <p:cNvSpPr txBox="1"/>
          <p:nvPr/>
        </p:nvSpPr>
        <p:spPr>
          <a:xfrm>
            <a:off x="1179682" y="1773869"/>
            <a:ext cx="5034623" cy="984885"/>
          </a:xfrm>
          <a:prstGeom prst="rect">
            <a:avLst/>
          </a:prstGeom>
          <a:noFill/>
          <a:ln w="19050">
            <a:noFill/>
            <a:prstDash val="sysDash"/>
          </a:ln>
        </p:spPr>
        <p:txBody>
          <a:bodyPr wrap="square" rtlCol="0">
            <a:spAutoFit/>
          </a:bodyPr>
          <a:lstStyle/>
          <a:p>
            <a:pPr algn="just"/>
            <a:r>
              <a:rPr lang="zh-CN" altLang="en-US" sz="1600" b="1" dirty="0">
                <a:latin typeface="微软雅黑" panose="020B0503020204020204" pitchFamily="34" charset="-122"/>
                <a:ea typeface="微软雅黑" panose="020B0503020204020204" pitchFamily="34" charset="-122"/>
              </a:rPr>
              <a:t>青海黄河水电：</a:t>
            </a:r>
            <a:r>
              <a:rPr lang="zh-CN" altLang="en-US" sz="1200" dirty="0">
                <a:latin typeface="微软雅黑" panose="020B0503020204020204" pitchFamily="34" charset="-122"/>
                <a:ea typeface="微软雅黑" panose="020B0503020204020204" pitchFamily="34" charset="-122"/>
              </a:rPr>
              <a:t>青海黄河水电成立于</a:t>
            </a:r>
            <a:r>
              <a:rPr lang="en-US" altLang="zh-CN" sz="1200" dirty="0">
                <a:latin typeface="微软雅黑" panose="020B0503020204020204" pitchFamily="34" charset="-122"/>
                <a:ea typeface="微软雅黑" panose="020B0503020204020204" pitchFamily="34" charset="-122"/>
              </a:rPr>
              <a:t>2008</a:t>
            </a:r>
            <a:r>
              <a:rPr lang="zh-CN" altLang="en-US" sz="1200" dirty="0">
                <a:latin typeface="微软雅黑" panose="020B0503020204020204" pitchFamily="34" charset="-122"/>
                <a:ea typeface="微软雅黑" panose="020B0503020204020204" pitchFamily="34" charset="-122"/>
              </a:rPr>
              <a:t>年</a:t>
            </a:r>
            <a:r>
              <a:rPr lang="en-US" altLang="zh-CN" sz="1200" dirty="0">
                <a:latin typeface="微软雅黑" panose="020B0503020204020204" pitchFamily="34" charset="-122"/>
                <a:ea typeface="微软雅黑" panose="020B0503020204020204" pitchFamily="34" charset="-122"/>
              </a:rPr>
              <a:t>5</a:t>
            </a:r>
            <a:r>
              <a:rPr lang="zh-CN" altLang="en-US" sz="1200" dirty="0">
                <a:latin typeface="微软雅黑" panose="020B0503020204020204" pitchFamily="34" charset="-122"/>
                <a:ea typeface="微软雅黑" panose="020B0503020204020204" pitchFamily="34" charset="-122"/>
              </a:rPr>
              <a:t>月，位于青海省西宁市，主要从事电站的开发与建设、电站的生产和经营、硅产品和太阳能发电设备的生产和销售等业务。</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云南能投、中国人寿、中国工商银行、中信证券等</a:t>
            </a:r>
          </a:p>
        </p:txBody>
      </p:sp>
      <p:sp>
        <p:nvSpPr>
          <p:cNvPr id="18" name="文本框 17"/>
          <p:cNvSpPr txBox="1"/>
          <p:nvPr/>
        </p:nvSpPr>
        <p:spPr>
          <a:xfrm>
            <a:off x="1172966" y="2796960"/>
            <a:ext cx="5093613" cy="984885"/>
          </a:xfrm>
          <a:prstGeom prst="rect">
            <a:avLst/>
          </a:prstGeom>
          <a:noFill/>
          <a:ln w="19050">
            <a:noFill/>
            <a:prstDash val="sysDash"/>
          </a:ln>
        </p:spPr>
        <p:txBody>
          <a:bodyPr wrap="square" rtlCol="0">
            <a:spAutoFit/>
          </a:bodyPr>
          <a:lstStyle/>
          <a:p>
            <a:pPr algn="just"/>
            <a:r>
              <a:rPr lang="zh-CN" altLang="en-US" sz="1600" b="1" dirty="0">
                <a:latin typeface="微软雅黑" panose="020B0503020204020204" pitchFamily="34" charset="-122"/>
                <a:ea typeface="微软雅黑" panose="020B0503020204020204" pitchFamily="34" charset="-122"/>
              </a:rPr>
              <a:t>中车产投：</a:t>
            </a:r>
            <a:r>
              <a:rPr lang="zh-CN" altLang="en-US" sz="1200" dirty="0">
                <a:latin typeface="微软雅黑" panose="020B0503020204020204" pitchFamily="34" charset="-122"/>
                <a:ea typeface="微软雅黑" panose="020B0503020204020204" pitchFamily="34" charset="-122"/>
              </a:rPr>
              <a:t>中车产投是一个多元化产业投资发展平台，是中国中车集团公司设立的全资一级子公司，是铁路行业唯一一家，也是中车集团首家混改试点企业。</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中国工商银行、国新基金、国盛集团等</a:t>
            </a:r>
          </a:p>
        </p:txBody>
      </p:sp>
      <p:sp>
        <p:nvSpPr>
          <p:cNvPr id="19" name="文本框 18"/>
          <p:cNvSpPr txBox="1"/>
          <p:nvPr/>
        </p:nvSpPr>
        <p:spPr>
          <a:xfrm>
            <a:off x="6468243"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融资规模</a:t>
            </a:r>
          </a:p>
        </p:txBody>
      </p:sp>
      <p:sp>
        <p:nvSpPr>
          <p:cNvPr id="20" name="文本框 19"/>
          <p:cNvSpPr txBox="1"/>
          <p:nvPr/>
        </p:nvSpPr>
        <p:spPr>
          <a:xfrm>
            <a:off x="6468243" y="1881516"/>
            <a:ext cx="1417376"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242</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6468243" y="3019154"/>
            <a:ext cx="124585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cs typeface="Arial" panose="020B0604020202020204" pitchFamily="34" charset="0"/>
              </a:rPr>
              <a:t>34</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2" name="文本框 21"/>
          <p:cNvSpPr txBox="1"/>
          <p:nvPr/>
        </p:nvSpPr>
        <p:spPr>
          <a:xfrm>
            <a:off x="6541045" y="3941414"/>
            <a:ext cx="894797"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3</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3" name="文本框 22"/>
          <p:cNvSpPr txBox="1"/>
          <p:nvPr/>
        </p:nvSpPr>
        <p:spPr>
          <a:xfrm>
            <a:off x="6541045" y="5454506"/>
            <a:ext cx="1074333" cy="461665"/>
          </a:xfrm>
          <a:prstGeom prst="rect">
            <a:avLst/>
          </a:prstGeom>
          <a:noFill/>
        </p:spPr>
        <p:txBody>
          <a:bodyPr wrap="none" rtlCol="0">
            <a:spAutoFit/>
          </a:bodyPr>
          <a:lstStyle/>
          <a:p>
            <a:pPr algn="ctr"/>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5</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p>
        </p:txBody>
      </p:sp>
      <p:sp>
        <p:nvSpPr>
          <p:cNvPr id="24" name="文本框 23"/>
          <p:cNvSpPr txBox="1"/>
          <p:nvPr/>
        </p:nvSpPr>
        <p:spPr>
          <a:xfrm>
            <a:off x="7803854" y="1889205"/>
            <a:ext cx="133081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Strategy</a:t>
            </a:r>
            <a:endParaRPr lang="zh-CN" altLang="en-US" sz="1400" dirty="0">
              <a:latin typeface="微软雅黑" panose="020B0503020204020204" pitchFamily="34" charset="-122"/>
              <a:ea typeface="微软雅黑" panose="020B0503020204020204" pitchFamily="34" charset="-122"/>
            </a:endParaRPr>
          </a:p>
        </p:txBody>
      </p:sp>
      <p:sp>
        <p:nvSpPr>
          <p:cNvPr id="25" name="文本框 24"/>
          <p:cNvSpPr txBox="1"/>
          <p:nvPr/>
        </p:nvSpPr>
        <p:spPr>
          <a:xfrm>
            <a:off x="8154110" y="5445132"/>
            <a:ext cx="40748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sym typeface="+mn-ea"/>
              </a:rPr>
              <a:t>C</a:t>
            </a:r>
            <a:endParaRPr lang="zh-CN" altLang="en-US" sz="2400" dirty="0">
              <a:latin typeface="微软雅黑" panose="020B0503020204020204" pitchFamily="34" charset="-122"/>
              <a:ea typeface="微软雅黑" panose="020B0503020204020204" pitchFamily="34" charset="-122"/>
            </a:endParaRPr>
          </a:p>
        </p:txBody>
      </p:sp>
      <p:sp>
        <p:nvSpPr>
          <p:cNvPr id="27" name="文本框 26"/>
          <p:cNvSpPr txBox="1"/>
          <p:nvPr/>
        </p:nvSpPr>
        <p:spPr>
          <a:xfrm>
            <a:off x="7803854"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融资轮次</a:t>
            </a:r>
          </a:p>
        </p:txBody>
      </p:sp>
      <p:sp>
        <p:nvSpPr>
          <p:cNvPr id="2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sp>
        <p:nvSpPr>
          <p:cNvPr id="32" name="文本框 31">
            <a:extLst>
              <a:ext uri="{FF2B5EF4-FFF2-40B4-BE49-F238E27FC236}">
                <a16:creationId xmlns:a16="http://schemas.microsoft.com/office/drawing/2014/main" id="{C44B59D3-B1AB-4643-8517-83E41EBA39E5}"/>
              </a:ext>
            </a:extLst>
          </p:cNvPr>
          <p:cNvSpPr txBox="1"/>
          <p:nvPr/>
        </p:nvSpPr>
        <p:spPr>
          <a:xfrm>
            <a:off x="7803854" y="3019154"/>
            <a:ext cx="133081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Strategy</a:t>
            </a:r>
            <a:endParaRPr lang="zh-CN" altLang="en-US" sz="1400" dirty="0">
              <a:latin typeface="微软雅黑" panose="020B0503020204020204" pitchFamily="34" charset="-122"/>
              <a:ea typeface="微软雅黑" panose="020B0503020204020204" pitchFamily="34" charset="-122"/>
            </a:endParaRPr>
          </a:p>
        </p:txBody>
      </p:sp>
      <p:sp>
        <p:nvSpPr>
          <p:cNvPr id="30" name="文本框 29">
            <a:extLst>
              <a:ext uri="{FF2B5EF4-FFF2-40B4-BE49-F238E27FC236}">
                <a16:creationId xmlns:a16="http://schemas.microsoft.com/office/drawing/2014/main" id="{83DD3E3F-B1A2-4547-A00A-70AFDD85F94F}"/>
              </a:ext>
            </a:extLst>
          </p:cNvPr>
          <p:cNvSpPr txBox="1"/>
          <p:nvPr/>
        </p:nvSpPr>
        <p:spPr>
          <a:xfrm>
            <a:off x="8113639" y="3941413"/>
            <a:ext cx="40748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D</a:t>
            </a:r>
            <a:endParaRPr lang="zh-CN" altLang="en-US" sz="1400" dirty="0">
              <a:latin typeface="微软雅黑" panose="020B0503020204020204" pitchFamily="34" charset="-122"/>
              <a:ea typeface="微软雅黑" panose="020B0503020204020204" pitchFamily="34" charset="-122"/>
            </a:endParaRP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09495" y="975014"/>
            <a:ext cx="2468118" cy="369870"/>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情况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p:cNvSpPr txBox="1"/>
          <p:nvPr/>
        </p:nvSpPr>
        <p:spPr>
          <a:xfrm>
            <a:off x="218314" y="5049250"/>
            <a:ext cx="8463151" cy="1289905"/>
          </a:xfrm>
          <a:prstGeom prst="rect">
            <a:avLst/>
          </a:prstGeom>
          <a:noFill/>
        </p:spPr>
        <p:txBody>
          <a:bodyPr wrap="square" rtlCol="0">
            <a:spAutoFit/>
          </a:bodyPr>
          <a:lstStyle/>
          <a:p>
            <a:pPr indent="457200" algn="just">
              <a:lnSpc>
                <a:spcPct val="150000"/>
              </a:lnSpc>
            </a:pPr>
            <a:r>
              <a:rPr lang="en-US" altLang="zh-CN" sz="1400" dirty="0">
                <a:latin typeface="微软雅黑" panose="020B0503020204020204" pitchFamily="34" charset="-122"/>
                <a:ea typeface="微软雅黑" panose="020B0503020204020204" pitchFamily="34" charset="-122"/>
              </a:rPr>
              <a:t>12</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数量较</a:t>
            </a: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月小幅下降，</a:t>
            </a: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股共有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27</a:t>
            </a:r>
            <a:r>
              <a:rPr lang="zh-CN" altLang="en-US" sz="1400" dirty="0">
                <a:latin typeface="微软雅黑" panose="020B0503020204020204" pitchFamily="34" charset="-122"/>
                <a:ea typeface="微软雅黑" panose="020B0503020204020204" pitchFamily="34" charset="-122"/>
              </a:rPr>
              <a:t>家公司上市，其中科创板上市企业共</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14</a:t>
            </a:r>
            <a:r>
              <a:rPr lang="zh-CN" altLang="en-US" sz="1400" dirty="0">
                <a:latin typeface="微软雅黑" panose="020B0503020204020204" pitchFamily="34" charset="-122"/>
                <a:ea typeface="微软雅黑" panose="020B0503020204020204" pitchFamily="34" charset="-122"/>
              </a:rPr>
              <a:t>家。</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节奏平稳。募集总额</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506.00</a:t>
            </a:r>
            <a:r>
              <a:rPr lang="zh-CN" altLang="en-US" sz="1400" dirty="0">
                <a:latin typeface="微软雅黑" panose="020B0503020204020204" pitchFamily="34" charset="-122"/>
                <a:ea typeface="微软雅黑" panose="020B0503020204020204" pitchFamily="34" charset="-122"/>
              </a:rPr>
              <a:t>亿，其中科创板总募资额为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94.80</a:t>
            </a:r>
            <a:r>
              <a:rPr lang="zh-CN" altLang="en-US" sz="1400" dirty="0">
                <a:latin typeface="微软雅黑" panose="020B0503020204020204" pitchFamily="34" charset="-122"/>
                <a:ea typeface="微软雅黑" panose="020B0503020204020204" pitchFamily="34" charset="-122"/>
              </a:rPr>
              <a:t>亿，上市退出基金共计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55</a:t>
            </a:r>
            <a:r>
              <a:rPr lang="zh-CN" altLang="en-US" sz="1400" dirty="0">
                <a:latin typeface="微软雅黑" panose="020B0503020204020204" pitchFamily="34" charset="-122"/>
                <a:ea typeface="微软雅黑" panose="020B0503020204020204" pitchFamily="34" charset="-122"/>
              </a:rPr>
              <a:t>支；港股</a:t>
            </a:r>
            <a:r>
              <a:rPr lang="en-US" altLang="zh-CN" sz="1400" dirty="0">
                <a:latin typeface="微软雅黑" panose="020B0503020204020204" pitchFamily="34" charset="-122"/>
                <a:ea typeface="微软雅黑" panose="020B0503020204020204" pitchFamily="34" charset="-122"/>
              </a:rPr>
              <a:t>12</a:t>
            </a:r>
            <a:r>
              <a:rPr lang="zh-CN" altLang="en-US" sz="1400" dirty="0">
                <a:latin typeface="微软雅黑" panose="020B0503020204020204" pitchFamily="34" charset="-122"/>
                <a:ea typeface="微软雅黑" panose="020B0503020204020204" pitchFamily="34" charset="-122"/>
              </a:rPr>
              <a:t>月有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18</a:t>
            </a:r>
            <a:r>
              <a:rPr lang="zh-CN" altLang="en-US" sz="1400" dirty="0">
                <a:latin typeface="微软雅黑" panose="020B0503020204020204" pitchFamily="34" charset="-122"/>
                <a:ea typeface="微软雅黑" panose="020B0503020204020204" pitchFamily="34" charset="-122"/>
              </a:rPr>
              <a:t>家企业上市交易，总募集资金</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253.71</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a:t>
            </a:r>
            <a:r>
              <a:rPr lang="zh-CN" altLang="en-US" sz="1400" dirty="0">
                <a:latin typeface="微软雅黑" panose="020B0503020204020204" pitchFamily="34" charset="-122"/>
                <a:ea typeface="微软雅黑" panose="020B0503020204020204" pitchFamily="34" charset="-122"/>
              </a:rPr>
              <a:t>港元，其中</a:t>
            </a:r>
            <a:r>
              <a:rPr lang="zh-CN" altLang="en-US" dirty="0">
                <a:solidFill>
                  <a:srgbClr val="2A82C6"/>
                </a:solidFill>
                <a:latin typeface="微软雅黑" panose="020B0503020204020204" pitchFamily="34" charset="-122"/>
                <a:ea typeface="微软雅黑" panose="020B0503020204020204" pitchFamily="34" charset="-122"/>
              </a:rPr>
              <a:t>贵州银行</a:t>
            </a:r>
            <a:r>
              <a:rPr lang="zh-CN" altLang="en-US" sz="1400" dirty="0">
                <a:latin typeface="微软雅黑" panose="020B0503020204020204" pitchFamily="34" charset="-122"/>
                <a:ea typeface="微软雅黑" panose="020B0503020204020204" pitchFamily="34" charset="-122"/>
              </a:rPr>
              <a:t>募资规模最大，总募资额为</a:t>
            </a:r>
            <a:r>
              <a:rPr lang="en-US" altLang="zh-CN" dirty="0">
                <a:solidFill>
                  <a:srgbClr val="2A82C6"/>
                </a:solidFill>
                <a:latin typeface="微软雅黑" panose="020B0503020204020204" pitchFamily="34" charset="-122"/>
                <a:ea typeface="微软雅黑" panose="020B0503020204020204" pitchFamily="34" charset="-122"/>
              </a:rPr>
              <a:t>54.56</a:t>
            </a:r>
            <a:r>
              <a:rPr lang="zh-CN" altLang="en-US" sz="1400" dirty="0">
                <a:latin typeface="微软雅黑" panose="020B0503020204020204" pitchFamily="34" charset="-122"/>
                <a:ea typeface="微软雅黑" panose="020B0503020204020204" pitchFamily="34" charset="-122"/>
              </a:rPr>
              <a:t>亿港元。</a:t>
            </a:r>
            <a:endParaRPr lang="en-US" altLang="zh-CN" sz="1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altLang="zh-CN" sz="2400" b="1" i="0" u="none" strike="noStrike" kern="1200" cap="none" spc="0" normalizeH="0" baseline="0" noProof="0" dirty="0">
                <a:ln>
                  <a:noFill/>
                </a:ln>
                <a:solidFill>
                  <a:srgbClr val="000798"/>
                </a:solidFill>
                <a:effectLst/>
                <a:uLnTx/>
                <a:uFillTx/>
                <a:ea typeface="幼圆" panose="02010509060101010101" pitchFamily="49" charset="-122"/>
                <a:cs typeface="+mj-cs"/>
              </a:rPr>
              <a:t>IPO</a:t>
            </a: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及退出</a:t>
            </a:r>
          </a:p>
        </p:txBody>
      </p:sp>
      <p:pic>
        <p:nvPicPr>
          <p:cNvPr id="7" name="图片 6">
            <a:extLst>
              <a:ext uri="{FF2B5EF4-FFF2-40B4-BE49-F238E27FC236}">
                <a16:creationId xmlns:a16="http://schemas.microsoft.com/office/drawing/2014/main" id="{B02BCD34-CBCE-48DE-B793-BCBA5D51F501}"/>
              </a:ext>
            </a:extLst>
          </p:cNvPr>
          <p:cNvPicPr>
            <a:picLocks noChangeAspect="1"/>
          </p:cNvPicPr>
          <p:nvPr/>
        </p:nvPicPr>
        <p:blipFill>
          <a:blip r:embed="rId3"/>
          <a:stretch>
            <a:fillRect/>
          </a:stretch>
        </p:blipFill>
        <p:spPr>
          <a:xfrm>
            <a:off x="1500584" y="1539061"/>
            <a:ext cx="6142831" cy="3510189"/>
          </a:xfrm>
          <a:prstGeom prst="rect">
            <a:avLst/>
          </a:prstGeom>
        </p:spPr>
      </p:pic>
    </p:spTree>
  </p:cSld>
  <p:clrMapOvr>
    <a:masterClrMapping/>
  </p:clrMapOvr>
  <p:transition>
    <p:wipe dir="r"/>
  </p:transition>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投资PPT模板">
  <a:themeElements>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1_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1_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1_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Office Theme</Template>
  <TotalTime>5331</TotalTime>
  <Words>1615</Words>
  <Application>Microsoft Office PowerPoint</Application>
  <PresentationFormat>全屏显示(4:3)</PresentationFormat>
  <Paragraphs>129</Paragraphs>
  <Slides>16</Slides>
  <Notes>15</Notes>
  <HiddenSlides>0</HiddenSlides>
  <MMClips>0</MMClips>
  <ScaleCrop>false</ScaleCrop>
  <HeadingPairs>
    <vt:vector size="6" baseType="variant">
      <vt:variant>
        <vt:lpstr>已用的字体</vt:lpstr>
      </vt:variant>
      <vt:variant>
        <vt:i4>11</vt:i4>
      </vt:variant>
      <vt:variant>
        <vt:lpstr>主题</vt:lpstr>
      </vt:variant>
      <vt:variant>
        <vt:i4>4</vt:i4>
      </vt:variant>
      <vt:variant>
        <vt:lpstr>幻灯片标题</vt:lpstr>
      </vt:variant>
      <vt:variant>
        <vt:i4>16</vt:i4>
      </vt:variant>
    </vt:vector>
  </HeadingPairs>
  <TitlesOfParts>
    <vt:vector size="31" baseType="lpstr">
      <vt:lpstr>等线</vt:lpstr>
      <vt:lpstr>等线 Light</vt:lpstr>
      <vt:lpstr>黑体</vt:lpstr>
      <vt:lpstr>华文新魏</vt:lpstr>
      <vt:lpstr>微软雅黑</vt:lpstr>
      <vt:lpstr>幼圆</vt:lpstr>
      <vt:lpstr>Arial</vt:lpstr>
      <vt:lpstr>Calibri</vt:lpstr>
      <vt:lpstr>Calibri Light</vt:lpstr>
      <vt:lpstr>Verdana</vt:lpstr>
      <vt:lpstr>Wingdings</vt:lpstr>
      <vt:lpstr>Office 主题​​</vt:lpstr>
      <vt:lpstr>1_融客投资PPT模板</vt:lpstr>
      <vt:lpstr>融客PPT模板</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SYN GE</dc:creator>
  <cp:lastModifiedBy>Xue, Yong</cp:lastModifiedBy>
  <cp:revision>868</cp:revision>
  <dcterms:created xsi:type="dcterms:W3CDTF">2018-03-11T13:30:00Z</dcterms:created>
  <dcterms:modified xsi:type="dcterms:W3CDTF">2020-01-10T07:58:53Z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