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6.xml" ContentType="application/vnd.openxmlformats-officedocument.theme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7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notesSlides/notesSlide7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2.xml" ContentType="application/vnd.openxmlformats-officedocument.presentationml.tags+xml"/>
  <Override PartName="/ppt/notesSlides/notesSlide12.xml" ContentType="application/vnd.openxmlformats-officedocument.presentationml.notesSlide+xml"/>
  <Override PartName="/ppt/tags/tag3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heme/themeOverride2.xml" ContentType="application/vnd.openxmlformats-officedocument.themeOverride+xml"/>
  <Override PartName="/ppt/tags/tag4.xml" ContentType="application/vnd.openxmlformats-officedocument.presentationml.tags+xml"/>
  <Override PartName="/ppt/theme/themeOverride3.xml" ContentType="application/vnd.openxmlformats-officedocument.themeOverride+xml"/>
  <Override PartName="/ppt/tags/tag5.xml" ContentType="application/vnd.openxmlformats-officedocument.presentationml.tags+xml"/>
  <Override PartName="/ppt/notesSlides/notesSlide15.xml" ContentType="application/vnd.openxmlformats-officedocument.presentationml.notesSlide+xml"/>
  <Override PartName="/ppt/tags/tag6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  <p:sldMasterId id="2147483662" r:id="rId2"/>
    <p:sldMasterId id="2147483674" r:id="rId3"/>
    <p:sldMasterId id="2147483688" r:id="rId4"/>
    <p:sldMasterId id="2147483702" r:id="rId5"/>
    <p:sldMasterId id="2147483716" r:id="rId6"/>
    <p:sldMasterId id="2147483730" r:id="rId7"/>
    <p:sldMasterId id="2147483744" r:id="rId8"/>
  </p:sldMasterIdLst>
  <p:notesMasterIdLst>
    <p:notesMasterId r:id="rId35"/>
  </p:notesMasterIdLst>
  <p:handoutMasterIdLst>
    <p:handoutMasterId r:id="rId36"/>
  </p:handoutMasterIdLst>
  <p:sldIdLst>
    <p:sldId id="256" r:id="rId9"/>
    <p:sldId id="450" r:id="rId10"/>
    <p:sldId id="378" r:id="rId11"/>
    <p:sldId id="474" r:id="rId12"/>
    <p:sldId id="436" r:id="rId13"/>
    <p:sldId id="445" r:id="rId14"/>
    <p:sldId id="405" r:id="rId15"/>
    <p:sldId id="416" r:id="rId16"/>
    <p:sldId id="437" r:id="rId17"/>
    <p:sldId id="439" r:id="rId18"/>
    <p:sldId id="400" r:id="rId19"/>
    <p:sldId id="396" r:id="rId20"/>
    <p:sldId id="430" r:id="rId21"/>
    <p:sldId id="452" r:id="rId22"/>
    <p:sldId id="372" r:id="rId23"/>
    <p:sldId id="320" r:id="rId24"/>
    <p:sldId id="443" r:id="rId25"/>
    <p:sldId id="447" r:id="rId26"/>
    <p:sldId id="364" r:id="rId27"/>
    <p:sldId id="449" r:id="rId28"/>
    <p:sldId id="451" r:id="rId29"/>
    <p:sldId id="441" r:id="rId30"/>
    <p:sldId id="446" r:id="rId31"/>
    <p:sldId id="423" r:id="rId32"/>
    <p:sldId id="425" r:id="rId33"/>
    <p:sldId id="390" r:id="rId34"/>
  </p:sldIdLst>
  <p:sldSz cx="9144000" cy="6858000" type="screen4x3"/>
  <p:notesSz cx="6797675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CC33"/>
    <a:srgbClr val="000066"/>
    <a:srgbClr val="2343E7"/>
    <a:srgbClr val="CC0000"/>
    <a:srgbClr val="FF9900"/>
    <a:srgbClr val="C0C0C0"/>
    <a:srgbClr val="00FF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86372" autoAdjust="0"/>
  </p:normalViewPr>
  <p:slideViewPr>
    <p:cSldViewPr>
      <p:cViewPr varScale="1">
        <p:scale>
          <a:sx n="163" d="100"/>
          <a:sy n="163" d="100"/>
        </p:scale>
        <p:origin x="1134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C215BADB-7DCD-49BC-AB0D-9367CFBA6A16}" type="slidenum">
              <a:rPr lang="zh-CN" altLang="en-US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88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CBB07F69-7155-447B-AE34-68A3E3683DC8}" type="slidenum">
              <a:rPr lang="zh-CN" altLang="en-US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357406-4E3C-4C33-9D93-C975F75BA8E2}" type="slidenum">
              <a:rPr lang="zh-CN" altLang="en-US" smtClean="0">
                <a:latin typeface="Arial" panose="020B0604020202020204" pitchFamily="34" charset="0"/>
              </a:rPr>
              <a:t>1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017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018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0BF4F9-9AEE-448D-B3EC-3F52BE76B531}" type="slidenum">
              <a:rPr lang="zh-CN" altLang="en-US" smtClean="0">
                <a:latin typeface="Arial" panose="020B0604020202020204" pitchFamily="34" charset="0"/>
              </a:rPr>
              <a:t>12</a:t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120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120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7FD96F-1CBF-4627-98CC-F89080831901}" type="slidenum">
              <a:rPr lang="zh-CN" altLang="en-US" smtClean="0">
                <a:latin typeface="Arial" panose="020B0604020202020204" pitchFamily="34" charset="0"/>
              </a:rPr>
              <a:t>13</a:t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222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222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E2822E-C16A-46B9-9217-5699FA279432}" type="slidenum">
              <a:rPr lang="zh-CN" altLang="en-US" smtClean="0">
                <a:latin typeface="Arial" panose="020B0604020202020204" pitchFamily="34" charset="0"/>
              </a:rPr>
              <a:t>15</a:t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325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325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24A8D8-6A62-4928-A7F1-BD1541A69352}" type="slidenum">
              <a:rPr lang="zh-CN" altLang="en-US" smtClean="0">
                <a:latin typeface="Arial" panose="020B0604020202020204" pitchFamily="34" charset="0"/>
              </a:rPr>
              <a:t>16</a:t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427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427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28A664-25E9-481E-A125-881D4B0EE505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17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529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530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2E9EE6-3BE6-4A8C-80A8-52CBE14B2DCB}" type="slidenum">
              <a:rPr lang="zh-CN" altLang="en-US" smtClean="0">
                <a:latin typeface="Arial" panose="020B0604020202020204" pitchFamily="34" charset="0"/>
              </a:rPr>
              <a:t>19</a:t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427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54276" name="灯片编号占位符 3"/>
          <p:cNvSpPr txBox="1">
            <a:spLocks noGrp="1"/>
          </p:cNvSpPr>
          <p:nvPr/>
        </p:nvSpPr>
        <p:spPr bwMode="auto">
          <a:xfrm>
            <a:off x="3849688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 algn="r"/>
            <a:fld id="{102CD48E-DF1A-40EA-893E-43C78C7B8506}" type="slidenum">
              <a:rPr lang="zh-CN" altLang="en-US" sz="1200">
                <a:solidFill>
                  <a:srgbClr val="000000"/>
                </a:solidFill>
              </a:rPr>
              <a:t>22</a:t>
            </a:fld>
            <a:endParaRPr lang="en-US" altLang="zh-CN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939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1550" tIns="45774" rIns="91550" bIns="45774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9396" name="灯片编号占位符 3"/>
          <p:cNvSpPr txBox="1">
            <a:spLocks noGrp="1"/>
          </p:cNvSpPr>
          <p:nvPr/>
        </p:nvSpPr>
        <p:spPr bwMode="auto">
          <a:xfrm>
            <a:off x="38496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550" tIns="45774" rIns="91550" bIns="45774" anchor="b"/>
          <a:lstStyle/>
          <a:p>
            <a:pPr algn="r" defTabSz="915670"/>
            <a:fld id="{54EC2046-CBD9-49BA-BD82-23E1D28F573E}" type="slidenum">
              <a:rPr lang="zh-CN" altLang="en-US" sz="1200">
                <a:solidFill>
                  <a:srgbClr val="000000"/>
                </a:solidFill>
              </a:rPr>
              <a:t>24</a:t>
            </a:fld>
            <a:endParaRPr lang="en-US" altLang="zh-CN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4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1550" tIns="45774" rIns="91550" bIns="45774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1444" name="灯片编号占位符 3"/>
          <p:cNvSpPr txBox="1">
            <a:spLocks noGrp="1"/>
          </p:cNvSpPr>
          <p:nvPr/>
        </p:nvSpPr>
        <p:spPr bwMode="auto">
          <a:xfrm>
            <a:off x="38496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550" tIns="45774" rIns="91550" bIns="45774" anchor="b"/>
          <a:lstStyle/>
          <a:p>
            <a:pPr algn="r" defTabSz="915670"/>
            <a:fld id="{B66FD792-C4C0-47E5-9BDE-FF08C9B884DB}" type="slidenum">
              <a:rPr lang="zh-CN" altLang="en-US" sz="1200">
                <a:solidFill>
                  <a:srgbClr val="000000"/>
                </a:solidFill>
              </a:rPr>
              <a:t>25</a:t>
            </a:fld>
            <a:endParaRPr lang="en-US" altLang="zh-CN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357406-4E3C-4C33-9D93-C975F75BA8E2}" type="slidenum">
              <a:rPr lang="zh-CN" altLang="en-US" smtClean="0">
                <a:latin typeface="Arial" panose="020B0604020202020204" pitchFamily="34" charset="0"/>
              </a:rPr>
              <a:t>2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246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246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EEE980-A0B8-4EF9-B18B-052D2CC2DFAA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26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6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096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5D1252-F4D2-4957-B2AF-B15F6A231658}" type="slidenum">
              <a:rPr lang="zh-CN" altLang="en-US" smtClean="0">
                <a:latin typeface="Arial" panose="020B0604020202020204" pitchFamily="34" charset="0"/>
              </a:rPr>
              <a:t>3</a:t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198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从同比看，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PPI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下降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1.6%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，降幅比上月扩大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0.4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个百分点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198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93E6D2-58B9-44CA-9DA2-F9D516F0FA5C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4</a:t>
            </a:fld>
            <a:endParaRPr lang="en-US" altLang="zh-CN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301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301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FAB647-5434-4ABC-A07D-364031E59BF1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5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505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506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44F239-2C94-4817-927E-CC75FBAA7CF6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8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813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813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52DA10-8DE6-4A6A-9726-E43521613602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9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608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608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DFC64E-0477-46FF-A69A-C14BF260A05B}" type="slidenum">
              <a:rPr lang="zh-CN" altLang="en-US" smtClean="0">
                <a:latin typeface="Arial" panose="020B0604020202020204" pitchFamily="34" charset="0"/>
              </a:rPr>
              <a:t>10</a:t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915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915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7B8B10-1324-4A89-B636-E7B912D32726}" type="slidenum">
              <a:rPr lang="zh-CN" altLang="en-US" smtClean="0">
                <a:latin typeface="Arial" panose="020B0604020202020204" pitchFamily="34" charset="0"/>
              </a:rPr>
              <a:t>11</a:t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.jpeg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SmartArt 占位符 2"/>
          <p:cNvSpPr>
            <a:spLocks noGrp="1"/>
          </p:cNvSpPr>
          <p:nvPr>
            <p:ph type="pic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SmartArt 占位符 2"/>
          <p:cNvSpPr>
            <a:spLocks noGrp="1"/>
          </p:cNvSpPr>
          <p:nvPr>
            <p:ph type="pic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5" descr="top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6" descr="bott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524500"/>
            <a:ext cx="9144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1"/>
          <p:cNvSpPr>
            <a:spLocks noChangeArrowheads="1"/>
          </p:cNvSpPr>
          <p:nvPr/>
        </p:nvSpPr>
        <p:spPr bwMode="auto">
          <a:xfrm>
            <a:off x="60325" y="6577013"/>
            <a:ext cx="2208213" cy="2365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 b="1">
                <a:solidFill>
                  <a:schemeClr val="bg1"/>
                </a:solidFill>
                <a:latin typeface="Verdana" panose="020B0604030504040204" pitchFamily="34" charset="0"/>
              </a:rPr>
              <a:t>www.rongke.com</a:t>
            </a:r>
          </a:p>
        </p:txBody>
      </p:sp>
      <p:pic>
        <p:nvPicPr>
          <p:cNvPr id="6" name="Picture 2" descr="rk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24075" y="4181475"/>
            <a:ext cx="7239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890838" y="4637088"/>
            <a:ext cx="4319587" cy="3048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altLang="zh-CN" sz="1400" b="1">
                <a:solidFill>
                  <a:srgbClr val="777777"/>
                </a:solidFill>
                <a:ea typeface="宋体" panose="02010600030101010101" pitchFamily="2" charset="-122"/>
              </a:rPr>
              <a:t>RONGKE INVESTMENT MANAGEMENT CO., LTD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873375" y="4098925"/>
            <a:ext cx="4321175" cy="4889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zh-CN" altLang="en-US" sz="2600" b="1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 bwMode="gray">
          <a:xfrm>
            <a:off x="1331913" y="1773238"/>
            <a:ext cx="6629400" cy="101282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ctr">
              <a:defRPr sz="3600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en-US" altLang="zh-CN"/>
              <a:t>Click to edit Master </a:t>
            </a:r>
            <a:br>
              <a:rPr lang="en-US" altLang="zh-CN"/>
            </a:br>
            <a:r>
              <a:rPr lang="en-US" altLang="zh-CN"/>
              <a:t>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bottom"/>
          <p:cNvPicPr>
            <a:picLocks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3" descr="rk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4181475"/>
            <a:ext cx="7239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5" descr="top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6" descr="botto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524500"/>
            <a:ext cx="9144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37"/>
          <p:cNvSpPr txBox="1">
            <a:spLocks noChangeArrowheads="1"/>
          </p:cNvSpPr>
          <p:nvPr/>
        </p:nvSpPr>
        <p:spPr bwMode="auto">
          <a:xfrm>
            <a:off x="2890838" y="4637088"/>
            <a:ext cx="4319587" cy="3048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99CCFF"/>
              </a:buClr>
              <a:buFont typeface="Wingdings" panose="05000000000000000000" pitchFamily="2" charset="2"/>
              <a:buNone/>
              <a:defRPr/>
            </a:pPr>
            <a:r>
              <a:rPr lang="en-US" altLang="zh-CN" sz="1400" b="1">
                <a:solidFill>
                  <a:srgbClr val="777777"/>
                </a:solidFill>
                <a:ea typeface="宋体" panose="02010600030101010101" pitchFamily="2" charset="-122"/>
              </a:rPr>
              <a:t>RONGKE INVESTMENT MANAGEMENT CO., LTD</a:t>
            </a:r>
          </a:p>
        </p:txBody>
      </p:sp>
      <p:sp>
        <p:nvSpPr>
          <p:cNvPr id="7" name="Text Box 38"/>
          <p:cNvSpPr txBox="1">
            <a:spLocks noChangeArrowheads="1"/>
          </p:cNvSpPr>
          <p:nvPr/>
        </p:nvSpPr>
        <p:spPr bwMode="auto">
          <a:xfrm>
            <a:off x="2873375" y="4098925"/>
            <a:ext cx="4321175" cy="4889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zh-CN" altLang="en-US" sz="2600" b="1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</a:p>
        </p:txBody>
      </p:sp>
      <p:sp>
        <p:nvSpPr>
          <p:cNvPr id="8" name="Rectangle 41"/>
          <p:cNvSpPr>
            <a:spLocks noChangeArrowheads="1"/>
          </p:cNvSpPr>
          <p:nvPr/>
        </p:nvSpPr>
        <p:spPr bwMode="auto">
          <a:xfrm>
            <a:off x="60325" y="6577013"/>
            <a:ext cx="2208213" cy="2365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 b="1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 bwMode="gray">
          <a:xfrm>
            <a:off x="1331913" y="1773238"/>
            <a:ext cx="6629400" cy="101282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ctr">
              <a:defRPr sz="3600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en-US" altLang="zh-CN"/>
              <a:t>Click to edit Master </a:t>
            </a:r>
            <a:br>
              <a:rPr lang="en-US" altLang="zh-CN"/>
            </a:br>
            <a:r>
              <a:rPr lang="en-US" altLang="zh-CN"/>
              <a:t>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SmartArt 占位符 2"/>
          <p:cNvSpPr>
            <a:spLocks noGrp="1"/>
          </p:cNvSpPr>
          <p:nvPr>
            <p:ph type="pic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SmartArt 占位符 2"/>
          <p:cNvSpPr>
            <a:spLocks noGrp="1"/>
          </p:cNvSpPr>
          <p:nvPr>
            <p:ph type="pic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6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2" Type="http://schemas.openxmlformats.org/officeDocument/2006/relationships/slideLayout" Target="../slideLayouts/slideLayout6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4.xml"/><Relationship Id="rId13" Type="http://schemas.openxmlformats.org/officeDocument/2006/relationships/slideLayout" Target="../slideLayouts/slideLayout89.xml"/><Relationship Id="rId3" Type="http://schemas.openxmlformats.org/officeDocument/2006/relationships/slideLayout" Target="../slideLayouts/slideLayout79.xml"/><Relationship Id="rId7" Type="http://schemas.openxmlformats.org/officeDocument/2006/relationships/slideLayout" Target="../slideLayouts/slideLayout83.xml"/><Relationship Id="rId12" Type="http://schemas.openxmlformats.org/officeDocument/2006/relationships/slideLayout" Target="../slideLayouts/slideLayout88.xml"/><Relationship Id="rId2" Type="http://schemas.openxmlformats.org/officeDocument/2006/relationships/slideLayout" Target="../slideLayouts/slideLayout78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77.xml"/><Relationship Id="rId6" Type="http://schemas.openxmlformats.org/officeDocument/2006/relationships/slideLayout" Target="../slideLayouts/slideLayout82.xml"/><Relationship Id="rId11" Type="http://schemas.openxmlformats.org/officeDocument/2006/relationships/slideLayout" Target="../slideLayouts/slideLayout87.xml"/><Relationship Id="rId5" Type="http://schemas.openxmlformats.org/officeDocument/2006/relationships/slideLayout" Target="../slideLayouts/slideLayout8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86.xml"/><Relationship Id="rId4" Type="http://schemas.openxmlformats.org/officeDocument/2006/relationships/slideLayout" Target="../slideLayouts/slideLayout80.xml"/><Relationship Id="rId9" Type="http://schemas.openxmlformats.org/officeDocument/2006/relationships/slideLayout" Target="../slideLayouts/slideLayout85.xml"/><Relationship Id="rId1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13" Type="http://schemas.openxmlformats.org/officeDocument/2006/relationships/slideLayout" Target="../slideLayouts/slideLayout102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slideLayout" Target="../slideLayouts/slideLayout101.xml"/><Relationship Id="rId2" Type="http://schemas.openxmlformats.org/officeDocument/2006/relationships/slideLayout" Target="../slideLayouts/slideLayout91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Relationship Id="rId1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1029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534B1103-9603-4759-8D64-0D5F095E31C5}" type="slidenum">
              <a:rPr lang="zh-CN" altLang="en-GB" sz="1000">
                <a:solidFill>
                  <a:srgbClr val="FFFFFF"/>
                </a:solidFill>
              </a:r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1030" name="Picture 35" descr="招牌设计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chemeClr val="bg1"/>
                </a:solidFill>
                <a:ea typeface="宋体" panose="02010600030101010101" pitchFamily="2" charset="-122"/>
              </a:rPr>
              <a:t>BEST CLIENTS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chemeClr val="bg1"/>
                </a:solidFill>
                <a:ea typeface="宋体" panose="02010600030101010101" pitchFamily="2" charset="-122"/>
              </a:rPr>
              <a:t>BEST SERVICE</a:t>
            </a:r>
          </a:p>
        </p:txBody>
      </p:sp>
      <p:sp>
        <p:nvSpPr>
          <p:cNvPr id="1032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chemeClr val="bg1"/>
                </a:solidFill>
                <a:latin typeface="Verdana" panose="020B0604030504040204" pitchFamily="34" charset="0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/>
          </a:p>
        </p:txBody>
      </p:sp>
      <p:pic>
        <p:nvPicPr>
          <p:cNvPr id="2051" name="Picture 31" descr="top"/>
          <p:cNvPicPr>
            <a:picLocks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33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chemeClr val="bg1"/>
                </a:solidFill>
                <a:latin typeface="Verdana" panose="020B0604030504040204" pitchFamily="34" charset="0"/>
              </a:rPr>
              <a:t>www.rongke.com</a:t>
            </a:r>
          </a:p>
        </p:txBody>
      </p:sp>
      <p:sp>
        <p:nvSpPr>
          <p:cNvPr id="2053" name="Rectangle 34"/>
          <p:cNvSpPr>
            <a:spLocks noChangeArrowheads="1"/>
          </p:cNvSpPr>
          <p:nvPr/>
        </p:nvSpPr>
        <p:spPr bwMode="auto">
          <a:xfrm>
            <a:off x="7507288" y="6462713"/>
            <a:ext cx="1025525" cy="4095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r">
              <a:defRPr/>
            </a:pPr>
            <a:r>
              <a:rPr lang="zh-CN" altLang="en-US" sz="1000">
                <a:solidFill>
                  <a:schemeClr val="bg1"/>
                </a:solidFill>
                <a:latin typeface="Verdana" panose="020B0604030504040204" pitchFamily="34" charset="0"/>
                <a:ea typeface="黑体" panose="02010609060101010101" pitchFamily="49" charset="-122"/>
              </a:rPr>
              <a:t>融客投资</a:t>
            </a:r>
          </a:p>
          <a:p>
            <a:pPr algn="r">
              <a:defRPr/>
            </a:pPr>
            <a:r>
              <a:rPr lang="zh-CN" altLang="en-US" sz="1000">
                <a:solidFill>
                  <a:schemeClr val="bg1"/>
                </a:solidFill>
                <a:latin typeface="Verdana" panose="020B0604030504040204" pitchFamily="34" charset="0"/>
                <a:ea typeface="黑体" panose="02010609060101010101" pitchFamily="49" charset="-122"/>
              </a:rPr>
              <a:t>融客中国</a:t>
            </a:r>
          </a:p>
        </p:txBody>
      </p:sp>
      <p:pic>
        <p:nvPicPr>
          <p:cNvPr id="2054" name="Picture 39" descr="招牌设计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583488" y="6524625"/>
            <a:ext cx="301625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2056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935DFE8A-65C7-4184-816C-74021275A2F4}" type="slidenum">
              <a:rPr lang="zh-CN" altLang="en-GB" sz="1000">
                <a:solidFill>
                  <a:srgbClr val="FFFFFF"/>
                </a:solidFill>
              </a:r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3075" name="Picture 7" descr="bottom"/>
          <p:cNvPicPr>
            <a:picLocks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3077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0CDF9D1D-20C4-4766-A44E-EC70D926B038}" type="slidenum">
              <a:rPr lang="zh-CN" altLang="en-GB" sz="1000">
                <a:solidFill>
                  <a:srgbClr val="FFFFFF"/>
                </a:solidFill>
              </a:r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3078" name="Picture 35" descr="招牌设计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370013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</a:p>
        </p:txBody>
      </p:sp>
      <p:sp>
        <p:nvSpPr>
          <p:cNvPr id="3080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4099" name="Picture 7" descr="bottom"/>
          <p:cNvPicPr>
            <a:picLocks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4101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9271FCA9-BDE0-429B-8D0A-62D54A38CAD0}" type="slidenum">
              <a:rPr lang="zh-CN" altLang="en-GB" sz="1000">
                <a:solidFill>
                  <a:srgbClr val="FFFFFF"/>
                </a:solidFill>
              </a:r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4102" name="Picture 35" descr="招牌设计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370013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</a:p>
        </p:txBody>
      </p:sp>
      <p:sp>
        <p:nvSpPr>
          <p:cNvPr id="4104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5123" name="Picture 7" descr="bottom"/>
          <p:cNvPicPr>
            <a:picLocks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5125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1ADC9F7E-4FB1-4CE6-A476-40C73E3C6F06}" type="slidenum">
              <a:rPr lang="zh-CN" altLang="en-GB" sz="1000">
                <a:solidFill>
                  <a:srgbClr val="FFFFFF"/>
                </a:solidFill>
              </a:r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5126" name="Picture 35" descr="招牌设计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370013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</a:p>
        </p:txBody>
      </p:sp>
      <p:sp>
        <p:nvSpPr>
          <p:cNvPr id="5128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6147" name="Picture 7" descr="bottom"/>
          <p:cNvPicPr>
            <a:picLocks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6149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BA70050B-BD6A-40CA-B063-AC6F1483204C}" type="slidenum">
              <a:rPr lang="zh-CN" altLang="en-GB" sz="1000">
                <a:solidFill>
                  <a:srgbClr val="FFFFFF"/>
                </a:solidFill>
              </a:r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6150" name="Picture 35" descr="招牌设计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</a:p>
        </p:txBody>
      </p:sp>
      <p:sp>
        <p:nvSpPr>
          <p:cNvPr id="6152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7171" name="Picture 7" descr="bottom"/>
          <p:cNvPicPr>
            <a:picLocks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7173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9C5FD946-661B-437A-9DDE-DB12AF003D33}" type="slidenum">
              <a:rPr lang="zh-CN" altLang="en-GB" sz="1000">
                <a:solidFill>
                  <a:srgbClr val="FFFFFF"/>
                </a:solidFill>
              </a:r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7174" name="Picture 35" descr="招牌设计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</a:p>
        </p:txBody>
      </p:sp>
      <p:sp>
        <p:nvSpPr>
          <p:cNvPr id="7176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8195" name="Picture 7" descr="bottom"/>
          <p:cNvPicPr>
            <a:picLocks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8197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B57F66C6-05BD-4207-A1CC-58C06293C038}" type="slidenum">
              <a:rPr lang="zh-CN" altLang="en-GB" sz="1000">
                <a:solidFill>
                  <a:srgbClr val="FFFFFF"/>
                </a:solidFill>
              </a:r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8198" name="Picture 35" descr="招牌设计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</a:p>
        </p:txBody>
      </p:sp>
      <p:sp>
        <p:nvSpPr>
          <p:cNvPr id="8200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5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4.xml"/><Relationship Id="rId1" Type="http://schemas.openxmlformats.org/officeDocument/2006/relationships/themeOverride" Target="../theme/themeOverrid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5.xml"/><Relationship Id="rId1" Type="http://schemas.openxmlformats.org/officeDocument/2006/relationships/themeOverride" Target="../theme/themeOverride3.xml"/><Relationship Id="rId4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3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5.xml"/><Relationship Id="rId1" Type="http://schemas.openxmlformats.org/officeDocument/2006/relationships/tags" Target="../tags/tag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gray">
          <a:xfrm>
            <a:off x="3059906" y="1556792"/>
            <a:ext cx="3024188" cy="622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4000" b="1" dirty="0">
                <a:solidFill>
                  <a:srgbClr val="CC0000"/>
                </a:solidFill>
                <a:latin typeface="幼圆" panose="02010509060101010101" pitchFamily="49" charset="-122"/>
                <a:ea typeface="黑体" panose="02010609060101010101" pitchFamily="49" charset="-122"/>
              </a:rPr>
              <a:t>『</a:t>
            </a:r>
            <a:r>
              <a:rPr lang="zh-CN" altLang="en-US" sz="4000" b="1" dirty="0">
                <a:solidFill>
                  <a:srgbClr val="CC0000"/>
                </a:solidFill>
                <a:latin typeface="幼圆" panose="02010509060101010101" pitchFamily="49" charset="-122"/>
                <a:ea typeface="黑体" panose="02010609060101010101" pitchFamily="49" charset="-122"/>
              </a:rPr>
              <a:t>融客月报</a:t>
            </a:r>
            <a:r>
              <a:rPr lang="en-US" altLang="zh-CN" sz="4000" b="1" dirty="0">
                <a:solidFill>
                  <a:srgbClr val="CC0000"/>
                </a:solidFill>
                <a:latin typeface="幼圆" panose="02010509060101010101" pitchFamily="49" charset="-122"/>
                <a:ea typeface="黑体" panose="02010609060101010101" pitchFamily="49" charset="-122"/>
              </a:rPr>
              <a:t>』</a:t>
            </a:r>
            <a:endParaRPr lang="zh-CN" altLang="en-US" sz="4000" b="1" dirty="0">
              <a:solidFill>
                <a:srgbClr val="CC0000"/>
              </a:solidFill>
              <a:latin typeface="幼圆" panose="020105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gray">
          <a:xfrm>
            <a:off x="179512" y="2179092"/>
            <a:ext cx="8370614" cy="2491740"/>
          </a:xfrm>
          <a:prstGeom prst="rect">
            <a:avLst/>
          </a:prstGeom>
          <a:noFill/>
          <a:ln w="0" algn="ctr">
            <a:noFill/>
            <a:miter lim="800000"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1600" dirty="0">
                <a:solidFill>
                  <a:srgbClr val="777777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                                                          </a:t>
            </a:r>
          </a:p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1800" dirty="0">
                <a:solidFill>
                  <a:srgbClr val="777777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          </a:t>
            </a:r>
            <a:r>
              <a:rPr lang="en-US" altLang="zh-CN" sz="18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1800" b="1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私募股权投资市场（</a:t>
            </a:r>
            <a:r>
              <a:rPr lang="en-US" altLang="zh-CN" sz="1800" b="1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2019</a:t>
            </a:r>
            <a:r>
              <a:rPr lang="zh-CN" altLang="en-US" sz="1800" b="1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1800" b="1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r>
              <a:rPr lang="zh-CN" altLang="en-US" sz="1800" b="1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月）</a:t>
            </a:r>
            <a:endParaRPr lang="en-US" altLang="zh-CN" sz="1800" dirty="0">
              <a:solidFill>
                <a:srgbClr val="777777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18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          ——</a:t>
            </a:r>
            <a:r>
              <a:rPr lang="zh-CN" altLang="en-US" sz="1800" b="1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二级市场（</a:t>
            </a:r>
            <a:r>
              <a:rPr lang="en-US" altLang="zh-CN" sz="1800" b="1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2019</a:t>
            </a:r>
            <a:r>
              <a:rPr lang="zh-CN" altLang="en-US" sz="1800" b="1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1800" b="1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r>
              <a:rPr lang="zh-CN" altLang="en-US" sz="1800" b="1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月）</a:t>
            </a:r>
          </a:p>
          <a:p>
            <a:pPr eaLnBrk="0" hangingPunct="0">
              <a:spcBef>
                <a:spcPct val="50000"/>
              </a:spcBef>
            </a:pPr>
            <a:endParaRPr lang="zh-CN" altLang="en-US" sz="4000" b="1" dirty="0">
              <a:solidFill>
                <a:srgbClr val="000099"/>
              </a:solidFill>
              <a:ea typeface="幼圆" panose="02010509060101010101" pitchFamily="49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7590" y="1213485"/>
            <a:ext cx="7854890" cy="464756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88913"/>
            <a:ext cx="8229600" cy="1143000"/>
          </a:xfr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lang="zh-CN" altLang="en-US" sz="2400">
                <a:solidFill>
                  <a:srgbClr val="000066"/>
                </a:solidFill>
              </a:rPr>
              <a:t>上证</a:t>
            </a:r>
            <a:r>
              <a:rPr lang="en-US" altLang="zh-CN" sz="2400">
                <a:solidFill>
                  <a:srgbClr val="000066"/>
                </a:solidFill>
              </a:rPr>
              <a:t>50</a:t>
            </a:r>
            <a:r>
              <a:rPr lang="zh-CN" altLang="en-US" sz="2400">
                <a:solidFill>
                  <a:srgbClr val="000066"/>
                </a:solidFill>
              </a:rPr>
              <a:t>股指期货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876256" y="5805264"/>
            <a:ext cx="212407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</a:rPr>
              <a:t>12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月初收盘价震荡上行</a:t>
            </a:r>
            <a:endParaRPr lang="en-US" altLang="zh-CN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cxnSp>
        <p:nvCxnSpPr>
          <p:cNvPr id="12" name="直接箭头连接符 11"/>
          <p:cNvCxnSpPr>
            <a:cxnSpLocks/>
          </p:cNvCxnSpPr>
          <p:nvPr/>
        </p:nvCxnSpPr>
        <p:spPr bwMode="auto">
          <a:xfrm>
            <a:off x="2555875" y="4653280"/>
            <a:ext cx="4824437" cy="115198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全市场解禁规模</a:t>
            </a:r>
          </a:p>
        </p:txBody>
      </p:sp>
      <p:sp>
        <p:nvSpPr>
          <p:cNvPr id="2" name="文本框 1"/>
          <p:cNvSpPr txBox="1"/>
          <p:nvPr/>
        </p:nvSpPr>
        <p:spPr bwMode="auto">
          <a:xfrm>
            <a:off x="2606829" y="5852964"/>
            <a:ext cx="4338085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12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月市场解禁市值</a:t>
            </a:r>
            <a:r>
              <a:rPr lang="en-US" altLang="zh-CN" sz="24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2974.80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亿元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6355" y="1114425"/>
            <a:ext cx="6640021" cy="4629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大宗交易统计及折价率</a:t>
            </a:r>
          </a:p>
        </p:txBody>
      </p:sp>
      <p:sp>
        <p:nvSpPr>
          <p:cNvPr id="7" name="文本框 6"/>
          <p:cNvSpPr txBox="1"/>
          <p:nvPr/>
        </p:nvSpPr>
        <p:spPr bwMode="auto">
          <a:xfrm>
            <a:off x="560070" y="5406390"/>
            <a:ext cx="1649730" cy="1076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12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月大宗市场总成交额</a:t>
            </a:r>
            <a:endParaRPr lang="en-US" altLang="zh-CN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 algn="ctr"/>
            <a:r>
              <a:rPr lang="en-US" altLang="zh-CN" sz="24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607.03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亿元</a:t>
            </a:r>
          </a:p>
        </p:txBody>
      </p:sp>
      <p:sp>
        <p:nvSpPr>
          <p:cNvPr id="9" name="文本框 8"/>
          <p:cNvSpPr txBox="1"/>
          <p:nvPr/>
        </p:nvSpPr>
        <p:spPr bwMode="auto">
          <a:xfrm>
            <a:off x="3096096" y="5523074"/>
            <a:ext cx="1615440" cy="768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rtlCol="0">
            <a:spAutoFit/>
          </a:bodyPr>
          <a:lstStyle/>
          <a:p>
            <a:pPr algn="ctr"/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较上月</a:t>
            </a:r>
            <a:endParaRPr lang="en-US" altLang="zh-CN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 algn="ctr"/>
            <a:r>
              <a:rPr lang="en-US" altLang="zh-CN" sz="24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232.54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亿元</a:t>
            </a:r>
          </a:p>
        </p:txBody>
      </p:sp>
      <p:sp>
        <p:nvSpPr>
          <p:cNvPr id="11" name="文本框 10"/>
          <p:cNvSpPr txBox="1"/>
          <p:nvPr/>
        </p:nvSpPr>
        <p:spPr bwMode="auto">
          <a:xfrm>
            <a:off x="5066665" y="5451475"/>
            <a:ext cx="1967230" cy="1076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12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月大宗市场</a:t>
            </a:r>
            <a:endParaRPr lang="en-US" altLang="zh-CN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 algn="ctr"/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平均折价率</a:t>
            </a:r>
            <a:endParaRPr lang="en-US" altLang="zh-CN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 algn="ctr"/>
            <a:r>
              <a:rPr lang="en-US" altLang="zh-CN" sz="24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5.93%</a:t>
            </a:r>
            <a:endParaRPr lang="zh-CN" altLang="en-US" sz="2400" b="1" dirty="0">
              <a:solidFill>
                <a:srgbClr val="FF0000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2" name="文本框 11"/>
          <p:cNvSpPr txBox="1"/>
          <p:nvPr/>
        </p:nvSpPr>
        <p:spPr bwMode="auto">
          <a:xfrm>
            <a:off x="7537500" y="5523073"/>
            <a:ext cx="957149" cy="768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较上月</a:t>
            </a:r>
            <a:endParaRPr lang="en-US" altLang="zh-CN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r>
              <a:rPr lang="en-US" altLang="zh-CN" sz="24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0.76%</a:t>
            </a:r>
          </a:p>
        </p:txBody>
      </p:sp>
      <p:sp>
        <p:nvSpPr>
          <p:cNvPr id="13" name="箭头: 上 12"/>
          <p:cNvSpPr/>
          <p:nvPr/>
        </p:nvSpPr>
        <p:spPr bwMode="auto">
          <a:xfrm>
            <a:off x="7233131" y="5771873"/>
            <a:ext cx="304369" cy="384721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0000"/>
              </a:highlight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0370" y="977265"/>
            <a:ext cx="5741670" cy="438086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箭头: 上 12"/>
          <p:cNvSpPr/>
          <p:nvPr/>
        </p:nvSpPr>
        <p:spPr bwMode="auto">
          <a:xfrm>
            <a:off x="2935451" y="5751553"/>
            <a:ext cx="304369" cy="384721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0000"/>
              </a:highlight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white">
          <a:xfrm>
            <a:off x="455613" y="142875"/>
            <a:ext cx="8231187" cy="114458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融资融券余额</a:t>
            </a:r>
          </a:p>
        </p:txBody>
      </p:sp>
      <p:sp>
        <p:nvSpPr>
          <p:cNvPr id="6" name="文本框 5"/>
          <p:cNvSpPr txBox="1"/>
          <p:nvPr/>
        </p:nvSpPr>
        <p:spPr bwMode="auto">
          <a:xfrm>
            <a:off x="819150" y="5293360"/>
            <a:ext cx="2799715" cy="110680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12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月，沪深两融余额</a:t>
            </a:r>
            <a:r>
              <a:rPr lang="en-US" altLang="zh-CN" sz="24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10192.85</a:t>
            </a: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亿元</a:t>
            </a:r>
          </a:p>
        </p:txBody>
      </p:sp>
      <p:sp>
        <p:nvSpPr>
          <p:cNvPr id="8" name="文本框 7"/>
          <p:cNvSpPr txBox="1"/>
          <p:nvPr/>
        </p:nvSpPr>
        <p:spPr bwMode="auto">
          <a:xfrm>
            <a:off x="5774314" y="5293363"/>
            <a:ext cx="1173697" cy="102143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较上月</a:t>
            </a:r>
            <a:endParaRPr lang="en-US" altLang="zh-CN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5.62%</a:t>
            </a:r>
          </a:p>
        </p:txBody>
      </p:sp>
      <p:sp>
        <p:nvSpPr>
          <p:cNvPr id="7" name="箭头: 上 6"/>
          <p:cNvSpPr/>
          <p:nvPr/>
        </p:nvSpPr>
        <p:spPr bwMode="auto">
          <a:xfrm>
            <a:off x="5571943" y="5622883"/>
            <a:ext cx="304369" cy="384721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0000"/>
              </a:highlight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1925" y="1057275"/>
            <a:ext cx="5360035" cy="4089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white">
          <a:xfrm>
            <a:off x="455613" y="142875"/>
            <a:ext cx="8231187" cy="114458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商品期货合约概览</a:t>
            </a:r>
          </a:p>
        </p:txBody>
      </p:sp>
      <p:sp>
        <p:nvSpPr>
          <p:cNvPr id="4" name="文本框 3"/>
          <p:cNvSpPr txBox="1"/>
          <p:nvPr/>
        </p:nvSpPr>
        <p:spPr bwMode="auto">
          <a:xfrm>
            <a:off x="298399" y="4008606"/>
            <a:ext cx="8331440" cy="2399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12</a:t>
            </a:r>
            <a:r>
              <a:rPr lang="zh-CN" altLang="en-US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月份</a:t>
            </a:r>
            <a:r>
              <a:rPr lang="en-US" altLang="zh-CN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,</a:t>
            </a:r>
            <a:r>
              <a:rPr lang="zh-CN" altLang="en-US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华东地区螺纹钢价格已接近电炉钢成本，电炉钢开始减产，钢铁价格持续下跌以及钢厂冬储政策的出台，导致螺纹钢价格上升。月底钢联螺纹钢库存已连续四周上涨，且增幅扩大，或许会使钢价有所回落。棕榈油及其他植物油产量下滑，因产增极小及食用棕榈油需求上升，预计</a:t>
            </a:r>
            <a:r>
              <a:rPr lang="en-US" altLang="zh-CN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2020</a:t>
            </a:r>
            <a:r>
              <a:rPr lang="zh-CN" altLang="en-US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年棕榈油价格潜在上行。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5600" y="979805"/>
            <a:ext cx="5418455" cy="312293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white">
          <a:xfrm>
            <a:off x="455613" y="142875"/>
            <a:ext cx="8231187" cy="114458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en-US" altLang="zh-CN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12</a:t>
            </a:r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月两市市值前十</a:t>
            </a: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0" y="908720"/>
          <a:ext cx="9144000" cy="5543882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沪市</a:t>
                      </a:r>
                    </a:p>
                  </a:txBody>
                  <a:tcPr marL="3956" marR="3956" marT="3956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市值（亿元）</a:t>
                      </a:r>
                    </a:p>
                  </a:txBody>
                  <a:tcPr marL="3956" marR="3956" marT="39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深市</a:t>
                      </a:r>
                    </a:p>
                  </a:txBody>
                  <a:tcPr marL="3956" marR="3956" marT="39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市值（亿元</a:t>
                      </a:r>
                      <a:r>
                        <a:rPr lang="en-US" altLang="zh-CN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)</a:t>
                      </a:r>
                    </a:p>
                  </a:txBody>
                  <a:tcPr marL="3956" marR="3956" marT="3956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19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601398.SH工商银行</a:t>
                      </a:r>
                    </a:p>
                  </a:txBody>
                  <a:tcPr marL="12700" marR="12700" marT="12700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20,956.69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107950" indent="0" algn="l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   000858.SZ五粮液</a:t>
                      </a:r>
                    </a:p>
                  </a:txBody>
                  <a:tcPr marL="12700" marR="12700" marT="127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5,162.93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55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601939.SH建设银行</a:t>
                      </a:r>
                    </a:p>
                  </a:txBody>
                  <a:tcPr marL="12700" marR="12700" marT="12700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18,075.79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indent="0" algn="l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   000333.SZ美的集团</a:t>
                      </a:r>
                    </a:p>
                  </a:txBody>
                  <a:tcPr marL="12700" marR="12700" marT="127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4,041.91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55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601318.SH中国平安</a:t>
                      </a:r>
                    </a:p>
                  </a:txBody>
                  <a:tcPr marL="12700" marR="12700" marT="12700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15,622.29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107950" indent="0" algn="l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   000651.SZ格力电器</a:t>
                      </a:r>
                    </a:p>
                  </a:txBody>
                  <a:tcPr marL="12700" marR="12700" marT="127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3,945.12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600519.SH贵州茅台</a:t>
                      </a:r>
                    </a:p>
                  </a:txBody>
                  <a:tcPr marL="12700" marR="12700" marT="12700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14,860.82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indent="0" algn="l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   000002.SZ万科A</a:t>
                      </a:r>
                    </a:p>
                  </a:txBody>
                  <a:tcPr marL="12700" marR="12700" marT="127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3,637.03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601288.SH农业银行</a:t>
                      </a:r>
                    </a:p>
                  </a:txBody>
                  <a:tcPr marL="12700" marR="12700" marT="12700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12,914.37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107950" indent="0" algn="l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sym typeface="+mn-ea"/>
                        </a:rPr>
                        <a:t>   000001.SZ平安银行</a:t>
                      </a:r>
                      <a:endParaRPr lang="en-US" sz="1600" b="1" dirty="0">
                        <a:solidFill>
                          <a:srgbClr val="00206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12700" marR="12700" marT="127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3,192.27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601857.SH中国石油</a:t>
                      </a:r>
                    </a:p>
                  </a:txBody>
                  <a:tcPr marL="12700" marR="12700" marT="12700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10,862.91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indent="0" algn="l" fontAlgn="auto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   002415.SZ海康威视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3,059.56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19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601988.SH中国银行</a:t>
                      </a:r>
                    </a:p>
                  </a:txBody>
                  <a:tcPr marL="12700" marR="12700" marT="12700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10,670.12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107950" indent="0" algn="l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   300750.SZ宁德时代</a:t>
                      </a:r>
                    </a:p>
                  </a:txBody>
                  <a:tcPr marL="12700" marR="12700" marT="127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2,349.74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600036.SH招商银行</a:t>
                      </a:r>
                    </a:p>
                  </a:txBody>
                  <a:tcPr marL="12700" marR="12700" marT="12700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9,855.90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indent="0" algn="l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   300760.SZ迈瑞医疗</a:t>
                      </a:r>
                    </a:p>
                  </a:txBody>
                  <a:tcPr marL="12700" marR="12700" marT="127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2,211.34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601628.SH中国人寿</a:t>
                      </a:r>
                    </a:p>
                  </a:txBody>
                  <a:tcPr marL="12700" marR="12700" marT="12700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9,477.62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107950" indent="0" algn="l" fontAlgn="auto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   002475.SZ立讯精密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1,952.39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600028.SH中国石化</a:t>
                      </a:r>
                    </a:p>
                  </a:txBody>
                  <a:tcPr marL="12700" marR="12700" marT="12700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6,186.74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indent="0" algn="l" fontAlgn="auto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   002.714.SZ牧原股份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1,919.55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white">
          <a:xfrm>
            <a:off x="455613" y="142875"/>
            <a:ext cx="8231187" cy="114458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en-US" altLang="zh-CN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12</a:t>
            </a:r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月涨幅居前个股</a:t>
            </a:r>
            <a:r>
              <a:rPr lang="en-US" altLang="zh-CN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(</a:t>
            </a:r>
            <a:r>
              <a:rPr lang="zh-CN" altLang="zh-CN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去除发行不足一年新股</a:t>
            </a:r>
            <a:r>
              <a:rPr lang="en-US" altLang="zh-CN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)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18268941"/>
              </p:ext>
            </p:extLst>
          </p:nvPr>
        </p:nvGraphicFramePr>
        <p:xfrm>
          <a:off x="-36830" y="908720"/>
          <a:ext cx="9181038" cy="5586794"/>
        </p:xfrm>
        <a:graphic>
          <a:graphicData uri="http://schemas.openxmlformats.org/drawingml/2006/table">
            <a:tbl>
              <a:tblPr/>
              <a:tblGrid>
                <a:gridCol w="1296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39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证券代码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证券简称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总市值（亿元）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月涨幅（</a:t>
                      </a:r>
                      <a:r>
                        <a:rPr lang="en-US" altLang="zh-CN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%</a:t>
                      </a:r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）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行业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19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002291.SZ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星期六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145.2604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186.3173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鞋帽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600712.SH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南宁百货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52.7226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146.9388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百货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002323.SZ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ST百特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23.4905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140.458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其他建材Ⅲ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002969.SZ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嘉美包装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113.5536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125.7576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包装印刷Ⅲ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002970.SZ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锐明技术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105.9178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124.0314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电子系统组装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603536.SH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惠发食品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39.6648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116.2088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食品综合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603598.SH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引力传媒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45.9788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114.7914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营销服务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300807.SZ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天迈科技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37.0331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114.3755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计算机设备Ⅲ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000955.SZ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欣龙控股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44.1484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114.0992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其他纺织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300810.SZ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中科海讯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57.451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106.0982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船舶制造Ⅲ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ChangeArrowheads="1"/>
          </p:cNvSpPr>
          <p:nvPr/>
        </p:nvSpPr>
        <p:spPr bwMode="white">
          <a:xfrm>
            <a:off x="468313" y="188913"/>
            <a:ext cx="8231187" cy="71913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en-US" altLang="zh-CN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12</a:t>
            </a:r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月涨幅居前个股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26218" y="895311"/>
            <a:ext cx="8715375" cy="563118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Clr>
                <a:srgbClr val="000798"/>
              </a:buClr>
              <a:buFont typeface="Wingdings" panose="05000000000000000000" pitchFamily="2" charset="2"/>
              <a:buChar char="l"/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  <a:sym typeface="Wingdings" panose="05000000000000000000" pitchFamily="2" charset="2"/>
              </a:rPr>
              <a:t>星期六（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  <a:sym typeface="Wingdings" panose="05000000000000000000" pitchFamily="2" charset="2"/>
              </a:rPr>
              <a:t>300526.SZ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  <a:sym typeface="Wingdings" panose="05000000000000000000" pitchFamily="2" charset="2"/>
              </a:rPr>
              <a:t>）：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公司为国内领先的鞋业品牌运营商，是深圳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A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股第一家上市的国内女鞋企业。公司的主营业务为时尚皮鞋的生产和销售，并批发、零售多元化的时尚产品，公司拥有规范化的销售网络和专业化的品牌运营团队、设计研发中心及制造工厂；借由网红经济题材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15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天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12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板，为数字营销新秀，快手、抖音代表性电商服务商。</a:t>
            </a:r>
          </a:p>
          <a:p>
            <a:pPr>
              <a:lnSpc>
                <a:spcPct val="150000"/>
              </a:lnSpc>
              <a:buClr>
                <a:srgbClr val="000798"/>
              </a:buClr>
              <a:buFont typeface="Wingdings" panose="05000000000000000000" pitchFamily="2" charset="2"/>
              <a:buChar char="l"/>
              <a:defRPr/>
            </a:pPr>
            <a:endParaRPr lang="en-US" altLang="zh-CN" dirty="0">
              <a:solidFill>
                <a:schemeClr val="accent1">
                  <a:lumMod val="50000"/>
                </a:schemeClr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buClr>
                <a:srgbClr val="000798"/>
              </a:buClr>
              <a:buFont typeface="Wingdings" panose="05000000000000000000" pitchFamily="2" charset="2"/>
              <a:buChar char="l"/>
              <a:defRPr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  <a:sym typeface="Wingdings" panose="05000000000000000000" pitchFamily="2" charset="2"/>
              </a:rPr>
              <a:t>南宁百货（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  <a:sym typeface="+mn-ea"/>
              </a:rPr>
              <a:t>600712.SH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  <a:sym typeface="Wingdings" panose="05000000000000000000" pitchFamily="2" charset="2"/>
              </a:rPr>
              <a:t>）：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  <a:sym typeface="Wingdings" panose="05000000000000000000" pitchFamily="2" charset="2"/>
              </a:rPr>
              <a:t>2019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  <a:sym typeface="Wingdings" panose="05000000000000000000" pitchFamily="2" charset="2"/>
              </a:rPr>
              <a:t>年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  <a:sym typeface="Wingdings" panose="05000000000000000000" pitchFamily="2" charset="2"/>
              </a:rPr>
              <a:t>12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  <a:sym typeface="Wingdings" panose="05000000000000000000" pitchFamily="2" charset="2"/>
              </a:rPr>
              <a:t>月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  <a:sym typeface="Wingdings" panose="05000000000000000000" pitchFamily="2" charset="2"/>
              </a:rPr>
              <a:t>5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  <a:sym typeface="Wingdings" panose="05000000000000000000" pitchFamily="2" charset="2"/>
              </a:rPr>
              <a:t>日南宁市富天投资有限公司将持有的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  <a:sym typeface="Wingdings" panose="05000000000000000000" pitchFamily="2" charset="2"/>
              </a:rPr>
              <a:t>6300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  <a:sym typeface="Wingdings" panose="05000000000000000000" pitchFamily="2" charset="2"/>
              </a:rPr>
              <a:t>万股股票质押给上海浦东发展银行股份有限公司深圳分行，公司迎来多日上涨行情。南宁百货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是广西第一家商业类上市公司，是荣获国家商务部评选的“中华老字号”商店、“全国金鼎百货店”双荣誉称号的商业企业，年销售额位列全区前茅。公司在南宁、玉林、贵港、贺州等地拥有多家直营门店，涉及主题百货、家电、超市、电子商务、汽车销售等业态。</a:t>
            </a:r>
          </a:p>
        </p:txBody>
      </p:sp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455613" y="142875"/>
            <a:ext cx="8231187" cy="114458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en-US" altLang="zh-CN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11</a:t>
            </a:r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月涨幅居前个股的</a:t>
            </a:r>
            <a:r>
              <a:rPr lang="en-US" altLang="zh-CN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12</a:t>
            </a:r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月表现</a:t>
            </a:r>
            <a:endParaRPr lang="en-US" altLang="zh-CN" sz="2400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0" y="908720"/>
          <a:ext cx="9144000" cy="5544616"/>
        </p:xfrm>
        <a:graphic>
          <a:graphicData uri="http://schemas.openxmlformats.org/drawingml/2006/table">
            <a:tbl>
              <a:tblPr/>
              <a:tblGrid>
                <a:gridCol w="1187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15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88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35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证券代码</a:t>
                      </a:r>
                    </a:p>
                  </a:txBody>
                  <a:tcPr marL="5617" marR="5617" marT="561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证券简称</a:t>
                      </a:r>
                    </a:p>
                  </a:txBody>
                  <a:tcPr marL="5617" marR="5617" marT="56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总市值（亿元）</a:t>
                      </a:r>
                    </a:p>
                  </a:txBody>
                  <a:tcPr marL="5617" marR="5617" marT="56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上月涨幅（</a:t>
                      </a:r>
                      <a:r>
                        <a:rPr lang="en-US" altLang="zh-CN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%</a:t>
                      </a:r>
                      <a:r>
                        <a:rPr lang="zh-CN" altLang="en-US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）</a:t>
                      </a:r>
                    </a:p>
                  </a:txBody>
                  <a:tcPr marL="5617" marR="5617" marT="56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月涨幅（</a:t>
                      </a:r>
                      <a:r>
                        <a:rPr lang="en-US" altLang="zh-CN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%</a:t>
                      </a:r>
                      <a:r>
                        <a:rPr lang="zh-CN" altLang="en-US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）</a:t>
                      </a:r>
                    </a:p>
                  </a:txBody>
                  <a:tcPr marL="5617" marR="5617" marT="56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行业</a:t>
                      </a:r>
                    </a:p>
                  </a:txBody>
                  <a:tcPr marL="5617" marR="5617" marT="5617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300797.SZ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钢研纳克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52.9411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245.5247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-4.7343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综合Ⅲ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300799.SZ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左江科技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71.5088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194.5216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-4.5822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软件开发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002967.SZ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广电计量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104.9216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161.215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13.5242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综合Ⅲ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300803.SZ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指南针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153.414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136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78.3427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软件开发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300341.SZ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麦克奥迪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76.9836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116.4286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-0.396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仪器仪表Ⅲ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300802.SZ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矩子科技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50.4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102.615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-21.6296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其它专用机械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300805.SZ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电声股份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115.8381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77.2634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5.1075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营销服务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000673.SZ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当代东方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40.3691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65.7439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6.4718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影视动漫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300798.SZ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锦鸡股份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67.6336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61.1809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26.1886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纺织化学用品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300598.SZ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诚迈科技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100.536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48.9588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16.3503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软件开发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en-US" altLang="zh-CN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12</a:t>
            </a:r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月跌幅居前个股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-8042" y="908721"/>
          <a:ext cx="9152041" cy="5544884"/>
        </p:xfrm>
        <a:graphic>
          <a:graphicData uri="http://schemas.openxmlformats.org/drawingml/2006/table">
            <a:tbl>
              <a:tblPr/>
              <a:tblGrid>
                <a:gridCol w="1349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9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3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9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907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19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证券代码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证券简称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总市值（亿元）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月跌幅（</a:t>
                      </a:r>
                      <a:r>
                        <a:rPr lang="en-US" altLang="zh-CN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%</a:t>
                      </a:r>
                      <a:r>
                        <a:rPr lang="zh-CN" altLang="en-US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）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行业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19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600240.SH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退市华业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4.9849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-59.3023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房地产开发Ⅲ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603012.SH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创力集团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56.7812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-48.2599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冶金矿采化工设备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002205.SZ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国统股份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16.6678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-41.8558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环保工程及服务Ⅲ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002634.SZ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棒杰股份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32.3384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-30.297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其他服装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000413.SZ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东旭光电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192.5364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-30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显示器件Ⅲ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603976.SH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正川股份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26.3693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-28.3484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医疗器械Ⅲ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000620.SZ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新华联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76.816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-22.4138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房地产开发Ⅲ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300801.SZ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泰和科技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45.204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-21.814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其他化学制品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300802.SZ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矩子科技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50.4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-21.6296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其它专用机械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600179.SH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ST安通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65.1297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-20.3636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物流Ⅲ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ChangeArrowheads="1"/>
          </p:cNvSpPr>
          <p:nvPr/>
        </p:nvSpPr>
        <p:spPr bwMode="gray">
          <a:xfrm>
            <a:off x="755650" y="1870075"/>
            <a:ext cx="3024188" cy="622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r>
              <a:rPr lang="en-US" altLang="zh-CN" sz="3600" b="1" dirty="0">
                <a:solidFill>
                  <a:srgbClr val="CC0000"/>
                </a:solidFill>
                <a:latin typeface="幼圆" panose="02010509060101010101" pitchFamily="49" charset="-122"/>
                <a:ea typeface="黑体" panose="02010609060101010101" pitchFamily="49" charset="-122"/>
              </a:rPr>
              <a:t>『</a:t>
            </a:r>
            <a:r>
              <a:rPr lang="zh-CN" altLang="en-US" sz="3600" b="1" dirty="0">
                <a:solidFill>
                  <a:srgbClr val="CC0000"/>
                </a:solidFill>
                <a:latin typeface="幼圆" panose="02010509060101010101" pitchFamily="49" charset="-122"/>
                <a:ea typeface="黑体" panose="02010609060101010101" pitchFamily="49" charset="-122"/>
              </a:rPr>
              <a:t>融客月报</a:t>
            </a:r>
            <a:r>
              <a:rPr lang="en-US" altLang="zh-CN" sz="3600" b="1" dirty="0">
                <a:solidFill>
                  <a:srgbClr val="CC0000"/>
                </a:solidFill>
                <a:latin typeface="幼圆" panose="02010509060101010101" pitchFamily="49" charset="-122"/>
                <a:ea typeface="黑体" panose="02010609060101010101" pitchFamily="49" charset="-122"/>
              </a:rPr>
              <a:t>』</a:t>
            </a:r>
            <a:endParaRPr lang="zh-CN" altLang="en-US" sz="3600" b="1" dirty="0">
              <a:solidFill>
                <a:srgbClr val="CC0000"/>
              </a:solidFill>
              <a:latin typeface="幼圆" panose="020105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291" name="Text Box 6"/>
          <p:cNvSpPr txBox="1">
            <a:spLocks noChangeArrowheads="1"/>
          </p:cNvSpPr>
          <p:nvPr/>
        </p:nvSpPr>
        <p:spPr bwMode="gray">
          <a:xfrm>
            <a:off x="0" y="2565400"/>
            <a:ext cx="9396413" cy="1630045"/>
          </a:xfrm>
          <a:prstGeom prst="rect">
            <a:avLst/>
          </a:prstGeom>
          <a:noFill/>
          <a:ln w="0" algn="ctr"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4000" dirty="0">
                <a:solidFill>
                  <a:srgbClr val="777777"/>
                </a:solidFill>
                <a:ea typeface="华文中宋" panose="02010600040101010101" pitchFamily="2" charset="-122"/>
              </a:rPr>
              <a:t>                      </a:t>
            </a:r>
            <a:r>
              <a:rPr lang="en-US" altLang="zh-CN" sz="3600" dirty="0">
                <a:solidFill>
                  <a:srgbClr val="000066"/>
                </a:solidFill>
                <a:latin typeface="华文中宋" panose="02010600040101010101" pitchFamily="2" charset="-122"/>
                <a:ea typeface="黑体" panose="02010609060101010101" pitchFamily="49" charset="-122"/>
              </a:rPr>
              <a:t>—— </a:t>
            </a:r>
            <a:r>
              <a:rPr lang="zh-CN" altLang="en-US" sz="3600" b="1" dirty="0">
                <a:solidFill>
                  <a:srgbClr val="000066"/>
                </a:solidFill>
                <a:ea typeface="黑体" panose="02010609060101010101" pitchFamily="49" charset="-122"/>
              </a:rPr>
              <a:t>二级市场</a:t>
            </a:r>
            <a:r>
              <a:rPr lang="zh-CN" altLang="en-US" sz="1800" b="1" dirty="0">
                <a:solidFill>
                  <a:srgbClr val="000066"/>
                </a:solidFill>
                <a:ea typeface="幼圆" panose="02010509060101010101" pitchFamily="49" charset="-122"/>
              </a:rPr>
              <a:t>（</a:t>
            </a:r>
            <a:r>
              <a:rPr lang="en-US" altLang="zh-CN" sz="1800" b="1" dirty="0">
                <a:solidFill>
                  <a:srgbClr val="000066"/>
                </a:solidFill>
                <a:ea typeface="幼圆" panose="02010509060101010101" pitchFamily="49" charset="-122"/>
              </a:rPr>
              <a:t>2019</a:t>
            </a:r>
            <a:r>
              <a:rPr lang="zh-CN" altLang="en-US" sz="1800" b="1" dirty="0">
                <a:solidFill>
                  <a:srgbClr val="000066"/>
                </a:solidFill>
                <a:ea typeface="幼圆" panose="02010509060101010101" pitchFamily="49" charset="-122"/>
              </a:rPr>
              <a:t>年</a:t>
            </a:r>
            <a:r>
              <a:rPr lang="en-US" altLang="zh-CN" sz="1800" b="1" dirty="0">
                <a:solidFill>
                  <a:srgbClr val="000066"/>
                </a:solidFill>
                <a:ea typeface="幼圆" panose="02010509060101010101" pitchFamily="49" charset="-122"/>
              </a:rPr>
              <a:t>12</a:t>
            </a:r>
            <a:r>
              <a:rPr lang="zh-CN" altLang="en-US" sz="1800" b="1" dirty="0">
                <a:solidFill>
                  <a:srgbClr val="000066"/>
                </a:solidFill>
                <a:ea typeface="幼圆" panose="02010509060101010101" pitchFamily="49" charset="-122"/>
              </a:rPr>
              <a:t>月）</a:t>
            </a:r>
            <a:endParaRPr lang="zh-CN" altLang="en-US" sz="3600" b="1" dirty="0">
              <a:solidFill>
                <a:srgbClr val="000066"/>
              </a:solidFill>
              <a:ea typeface="黑体" panose="02010609060101010101" pitchFamily="49" charset="-122"/>
            </a:endParaRPr>
          </a:p>
          <a:p>
            <a:pPr eaLnBrk="0" hangingPunct="0">
              <a:spcBef>
                <a:spcPct val="50000"/>
              </a:spcBef>
            </a:pPr>
            <a:endParaRPr lang="zh-CN" altLang="en-US" sz="4000" b="1" dirty="0">
              <a:solidFill>
                <a:srgbClr val="000099"/>
              </a:solidFill>
              <a:ea typeface="幼圆" panose="02010509060101010101" pitchFamily="49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股权质押比例前十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0" y="908720"/>
          <a:ext cx="9130716" cy="5570620"/>
        </p:xfrm>
        <a:graphic>
          <a:graphicData uri="http://schemas.openxmlformats.org/drawingml/2006/table">
            <a:tbl>
              <a:tblPr/>
              <a:tblGrid>
                <a:gridCol w="1475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5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638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证券代码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证券简称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质押比例（</a:t>
                      </a:r>
                      <a:r>
                        <a:rPr lang="en-US" altLang="zh-CN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%</a:t>
                      </a:r>
                      <a:r>
                        <a:rPr lang="zh-CN" altLang="en-US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）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总市值（亿元）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6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+mn-cs"/>
                        </a:rPr>
                        <a:t>行业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389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000408.SZ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藏格控股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78.96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147.1409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钾肥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389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603555.SH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贵人鸟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77.14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37.0875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休闲服装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673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601360.SH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三六零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76.01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1,590.23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软件开发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389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000567.SZ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海德股份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75.09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57.7666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多元金融Ⅲ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6389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000981.SZ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ST银亿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72.94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74.115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房地产开发Ⅲ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6389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000564.SZ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供销大集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71.53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143.5871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百货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6389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603818.SH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曲美家居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70.75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40.8534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家具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6389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000048.SZ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康达尔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70.63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87.059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饲料Ⅲ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6389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002625.SZ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光启技术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70.23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197.1448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汽车零部件Ⅲ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6389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300317.SZ</a:t>
                      </a: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珈伟新能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69.6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40.3073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光伏设备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550391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第一大股东累计质押数占持股比例变化</a:t>
            </a:r>
          </a:p>
        </p:txBody>
      </p:sp>
      <p:sp>
        <p:nvSpPr>
          <p:cNvPr id="6" name="文本框 5"/>
          <p:cNvSpPr txBox="1"/>
          <p:nvPr/>
        </p:nvSpPr>
        <p:spPr bwMode="auto">
          <a:xfrm>
            <a:off x="647564" y="4690079"/>
            <a:ext cx="7848872" cy="1476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12</a:t>
            </a:r>
            <a:r>
              <a:rPr lang="zh-CN" altLang="en-US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月国有控股企业没有出现高额质押事项（上升</a:t>
            </a:r>
            <a:r>
              <a:rPr lang="en-US" altLang="zh-CN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50%</a:t>
            </a:r>
            <a:r>
              <a:rPr lang="zh-CN" altLang="en-US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以上）。非国企中，康盛股份 、钱江摩托、山鼎设计将所持股全数质押；建龙微纳将质押股解禁</a:t>
            </a:r>
            <a:r>
              <a:rPr lang="en-US" altLang="zh-CN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99.64%</a:t>
            </a:r>
            <a:r>
              <a:rPr lang="zh-CN" altLang="en-US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。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438" y="1496060"/>
            <a:ext cx="3362325" cy="2762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9808" y="1505268"/>
            <a:ext cx="3876675" cy="27527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对话气泡: 圆角矩形 6"/>
          <p:cNvSpPr/>
          <p:nvPr/>
        </p:nvSpPr>
        <p:spPr bwMode="auto">
          <a:xfrm>
            <a:off x="128270" y="1162685"/>
            <a:ext cx="4337685" cy="1990725"/>
          </a:xfrm>
          <a:prstGeom prst="wedgeRoundRectCallout">
            <a:avLst>
              <a:gd name="adj1" fmla="val 42202"/>
              <a:gd name="adj2" fmla="val 58127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28684" name="Rectangle 2"/>
          <p:cNvSpPr>
            <a:spLocks noChangeArrowheads="1"/>
          </p:cNvSpPr>
          <p:nvPr/>
        </p:nvSpPr>
        <p:spPr bwMode="white">
          <a:xfrm>
            <a:off x="456248" y="142875"/>
            <a:ext cx="8231187" cy="11445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主要券商观点</a:t>
            </a:r>
          </a:p>
        </p:txBody>
      </p:sp>
      <p:pic>
        <p:nvPicPr>
          <p:cNvPr id="4" name="图片 3" descr="23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68492" y="3859783"/>
            <a:ext cx="1904214" cy="640140"/>
          </a:xfrm>
          <a:prstGeom prst="rect">
            <a:avLst/>
          </a:prstGeom>
        </p:spPr>
      </p:pic>
      <p:pic>
        <p:nvPicPr>
          <p:cNvPr id="5" name="图片 4" descr="gy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1760" y="3890382"/>
            <a:ext cx="1872615" cy="47371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79259" y="1222301"/>
            <a:ext cx="435099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rgbClr val="000066"/>
                </a:solidFill>
                <a:latin typeface="+mn-ea"/>
                <a:ea typeface="+mn-ea"/>
              </a:rPr>
              <a:t>四季度以来经济企稳信号增多。中美贸易摩擦缓和改善预期；全球多个经济体景气度修复，主要大宗商品价格回升；国内逆周期调节力度温和，可能带动加库存周期。价格层面</a:t>
            </a:r>
            <a:r>
              <a:rPr lang="en-US" altLang="zh-CN" sz="1400" dirty="0">
                <a:solidFill>
                  <a:srgbClr val="000066"/>
                </a:solidFill>
                <a:latin typeface="+mn-ea"/>
                <a:ea typeface="+mn-ea"/>
              </a:rPr>
              <a:t>CPI</a:t>
            </a:r>
            <a:r>
              <a:rPr lang="zh-CN" altLang="en-US" sz="1400" dirty="0">
                <a:solidFill>
                  <a:srgbClr val="000066"/>
                </a:solidFill>
                <a:latin typeface="+mn-ea"/>
                <a:ea typeface="+mn-ea"/>
              </a:rPr>
              <a:t>将在</a:t>
            </a:r>
            <a:r>
              <a:rPr lang="en-US" altLang="zh-CN" sz="1400" dirty="0">
                <a:solidFill>
                  <a:srgbClr val="000066"/>
                </a:solidFill>
                <a:latin typeface="+mn-ea"/>
                <a:ea typeface="+mn-ea"/>
              </a:rPr>
              <a:t>2020</a:t>
            </a:r>
            <a:r>
              <a:rPr lang="zh-CN" altLang="en-US" sz="1400" dirty="0">
                <a:solidFill>
                  <a:srgbClr val="000066"/>
                </a:solidFill>
                <a:latin typeface="+mn-ea"/>
                <a:ea typeface="+mn-ea"/>
              </a:rPr>
              <a:t>年</a:t>
            </a:r>
            <a:r>
              <a:rPr lang="en-US" altLang="zh-CN" sz="1400" dirty="0">
                <a:solidFill>
                  <a:srgbClr val="000066"/>
                </a:solidFill>
                <a:latin typeface="+mn-ea"/>
                <a:ea typeface="+mn-ea"/>
              </a:rPr>
              <a:t>1</a:t>
            </a:r>
            <a:r>
              <a:rPr lang="zh-CN" altLang="en-US" sz="1400" dirty="0">
                <a:solidFill>
                  <a:srgbClr val="000066"/>
                </a:solidFill>
                <a:latin typeface="+mn-ea"/>
                <a:ea typeface="+mn-ea"/>
              </a:rPr>
              <a:t>月达到峰值后回落；</a:t>
            </a:r>
            <a:r>
              <a:rPr lang="en-US" altLang="zh-CN" sz="1400" dirty="0">
                <a:solidFill>
                  <a:srgbClr val="000066"/>
                </a:solidFill>
                <a:latin typeface="+mn-ea"/>
                <a:ea typeface="+mn-ea"/>
              </a:rPr>
              <a:t>PPI</a:t>
            </a:r>
            <a:r>
              <a:rPr lang="zh-CN" altLang="en-US" sz="1400" dirty="0">
                <a:solidFill>
                  <a:srgbClr val="000066"/>
                </a:solidFill>
                <a:latin typeface="+mn-ea"/>
                <a:ea typeface="+mn-ea"/>
              </a:rPr>
              <a:t>已经见底且即将转正。</a:t>
            </a:r>
            <a:r>
              <a:rPr lang="en-US" altLang="zh-CN" sz="1400" dirty="0">
                <a:solidFill>
                  <a:srgbClr val="000066"/>
                </a:solidFill>
                <a:latin typeface="+mn-ea"/>
                <a:ea typeface="+mn-ea"/>
              </a:rPr>
              <a:t> </a:t>
            </a:r>
            <a:r>
              <a:rPr lang="en-US" altLang="zh-CN" sz="1600" dirty="0">
                <a:solidFill>
                  <a:srgbClr val="000066"/>
                </a:solidFill>
                <a:latin typeface="+mn-ea"/>
                <a:ea typeface="+mn-ea"/>
              </a:rPr>
              <a:t>      </a:t>
            </a:r>
          </a:p>
          <a:p>
            <a:r>
              <a:rPr lang="en-US" altLang="zh-CN" sz="1400" b="1" dirty="0">
                <a:solidFill>
                  <a:srgbClr val="000066"/>
                </a:solidFill>
                <a:latin typeface="+mn-ea"/>
                <a:ea typeface="+mn-ea"/>
              </a:rPr>
              <a:t>11</a:t>
            </a:r>
            <a:r>
              <a:rPr lang="zh-CN" altLang="en-US" sz="1400" b="1" dirty="0">
                <a:solidFill>
                  <a:srgbClr val="000066"/>
                </a:solidFill>
                <a:latin typeface="+mn-ea"/>
                <a:ea typeface="+mn-ea"/>
              </a:rPr>
              <a:t>月观点：看空</a:t>
            </a:r>
            <a:r>
              <a:rPr lang="en-US" altLang="zh-CN" sz="1400" b="1" dirty="0">
                <a:solidFill>
                  <a:srgbClr val="000066"/>
                </a:solidFill>
                <a:latin typeface="+mn-ea"/>
                <a:ea typeface="+mn-ea"/>
              </a:rPr>
              <a:t> </a:t>
            </a:r>
          </a:p>
          <a:p>
            <a:r>
              <a:rPr lang="en-US" altLang="zh-CN" sz="1400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12</a:t>
            </a:r>
            <a:r>
              <a:rPr lang="zh-CN" altLang="en-US" sz="1400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月观点：谨慎看多</a:t>
            </a:r>
            <a:r>
              <a:rPr lang="en-US" altLang="zh-CN" sz="1400" b="1" dirty="0">
                <a:solidFill>
                  <a:srgbClr val="000066"/>
                </a:solidFill>
                <a:latin typeface="+mn-ea"/>
                <a:ea typeface="+mn-ea"/>
              </a:rPr>
              <a:t>   </a:t>
            </a:r>
          </a:p>
          <a:p>
            <a:r>
              <a:rPr lang="en-US" altLang="zh-CN" sz="1400" b="1" dirty="0">
                <a:solidFill>
                  <a:srgbClr val="000066"/>
                </a:solidFill>
                <a:latin typeface="+mn-ea"/>
                <a:ea typeface="+mn-ea"/>
              </a:rPr>
              <a:t>1</a:t>
            </a:r>
            <a:r>
              <a:rPr lang="zh-CN" altLang="en-US" sz="1400" b="1" dirty="0">
                <a:solidFill>
                  <a:srgbClr val="000066"/>
                </a:solidFill>
                <a:latin typeface="+mn-ea"/>
                <a:ea typeface="+mn-ea"/>
              </a:rPr>
              <a:t>月观点：谨慎看多</a:t>
            </a:r>
          </a:p>
        </p:txBody>
      </p:sp>
      <p:sp>
        <p:nvSpPr>
          <p:cNvPr id="37" name="对话气泡: 圆角矩形 36"/>
          <p:cNvSpPr/>
          <p:nvPr/>
        </p:nvSpPr>
        <p:spPr bwMode="auto">
          <a:xfrm>
            <a:off x="4565015" y="1180465"/>
            <a:ext cx="4572000" cy="1917700"/>
          </a:xfrm>
          <a:prstGeom prst="wedgeRoundRectCallout">
            <a:avLst>
              <a:gd name="adj1" fmla="val -46648"/>
              <a:gd name="adj2" fmla="val 60479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4572000" y="1232753"/>
            <a:ext cx="45719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rgbClr val="000066"/>
                </a:solidFill>
                <a:latin typeface="+mn-ea"/>
                <a:ea typeface="+mn-ea"/>
              </a:rPr>
              <a:t>策略分析整体而言，</a:t>
            </a:r>
            <a:r>
              <a:rPr lang="en-US" altLang="zh-CN" sz="1400" dirty="0">
                <a:solidFill>
                  <a:srgbClr val="000066"/>
                </a:solidFill>
                <a:latin typeface="+mn-ea"/>
                <a:ea typeface="+mn-ea"/>
              </a:rPr>
              <a:t>1</a:t>
            </a:r>
            <a:r>
              <a:rPr lang="zh-CN" altLang="en-US" sz="1400" dirty="0">
                <a:solidFill>
                  <a:srgbClr val="000066"/>
                </a:solidFill>
                <a:latin typeface="+mn-ea"/>
                <a:ea typeface="+mn-ea"/>
              </a:rPr>
              <a:t>月份</a:t>
            </a:r>
            <a:r>
              <a:rPr lang="en-US" altLang="zh-CN" sz="1400" dirty="0">
                <a:solidFill>
                  <a:srgbClr val="000066"/>
                </a:solidFill>
                <a:latin typeface="+mn-ea"/>
                <a:ea typeface="+mn-ea"/>
              </a:rPr>
              <a:t>A</a:t>
            </a:r>
            <a:r>
              <a:rPr lang="zh-CN" altLang="en-US" sz="1400" dirty="0">
                <a:solidFill>
                  <a:srgbClr val="000066"/>
                </a:solidFill>
                <a:latin typeface="+mn-ea"/>
                <a:ea typeface="+mn-ea"/>
              </a:rPr>
              <a:t>股的宏观背景在于，经济阶段性企稳进一步确认政策环境仍较为宽松、中美经贸协议取得积极进展，预计春季躁动将逐步演绎，市场震荡抬升。</a:t>
            </a:r>
            <a:endParaRPr lang="en-US" altLang="zh-CN" sz="1400" dirty="0">
              <a:solidFill>
                <a:srgbClr val="000066"/>
              </a:solidFill>
              <a:latin typeface="+mn-ea"/>
              <a:ea typeface="+mn-ea"/>
            </a:endParaRPr>
          </a:p>
          <a:p>
            <a:endParaRPr lang="en-US" altLang="zh-CN" sz="1400" dirty="0">
              <a:solidFill>
                <a:srgbClr val="000066"/>
              </a:solidFill>
              <a:latin typeface="+mn-ea"/>
              <a:ea typeface="+mn-ea"/>
            </a:endParaRPr>
          </a:p>
          <a:p>
            <a:r>
              <a:rPr lang="en-US" altLang="zh-CN" sz="1400" b="1" dirty="0">
                <a:solidFill>
                  <a:srgbClr val="000066"/>
                </a:solidFill>
                <a:latin typeface="+mn-ea"/>
                <a:ea typeface="+mn-ea"/>
              </a:rPr>
              <a:t>11</a:t>
            </a:r>
            <a:r>
              <a:rPr lang="zh-CN" altLang="en-US" sz="1400" b="1" dirty="0">
                <a:solidFill>
                  <a:srgbClr val="000066"/>
                </a:solidFill>
                <a:latin typeface="+mn-ea"/>
                <a:ea typeface="+mn-ea"/>
              </a:rPr>
              <a:t>月观点：看空</a:t>
            </a:r>
            <a:endParaRPr lang="en-US" altLang="zh-CN" sz="1400" b="1" dirty="0">
              <a:solidFill>
                <a:srgbClr val="000066"/>
              </a:solidFill>
              <a:latin typeface="+mn-ea"/>
              <a:ea typeface="+mn-ea"/>
            </a:endParaRPr>
          </a:p>
          <a:p>
            <a:r>
              <a:rPr lang="en-US" altLang="zh-CN" sz="1400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12</a:t>
            </a:r>
            <a:r>
              <a:rPr lang="zh-CN" altLang="en-US" sz="1400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月观点：谨慎看多</a:t>
            </a:r>
            <a:endParaRPr lang="en-US" altLang="zh-CN" sz="1400" b="1" dirty="0">
              <a:solidFill>
                <a:srgbClr val="000066"/>
              </a:solidFill>
              <a:latin typeface="+mn-ea"/>
              <a:ea typeface="+mn-ea"/>
              <a:sym typeface="+mn-ea"/>
            </a:endParaRPr>
          </a:p>
          <a:p>
            <a:r>
              <a:rPr lang="en-US" altLang="zh-CN" sz="1400" b="1" dirty="0">
                <a:solidFill>
                  <a:srgbClr val="000066"/>
                </a:solidFill>
                <a:latin typeface="+mn-ea"/>
                <a:ea typeface="+mn-ea"/>
              </a:rPr>
              <a:t>1</a:t>
            </a:r>
            <a:r>
              <a:rPr lang="zh-CN" altLang="en-US" sz="1400" b="1" dirty="0">
                <a:solidFill>
                  <a:srgbClr val="000066"/>
                </a:solidFill>
                <a:latin typeface="+mn-ea"/>
                <a:ea typeface="+mn-ea"/>
              </a:rPr>
              <a:t>月观点：看多</a:t>
            </a:r>
          </a:p>
        </p:txBody>
      </p:sp>
      <p:sp>
        <p:nvSpPr>
          <p:cNvPr id="39" name="对话气泡: 圆角矩形 38"/>
          <p:cNvSpPr/>
          <p:nvPr/>
        </p:nvSpPr>
        <p:spPr bwMode="auto">
          <a:xfrm>
            <a:off x="4770755" y="4530090"/>
            <a:ext cx="3948430" cy="1618615"/>
          </a:xfrm>
          <a:prstGeom prst="wedgeRoundRectCallout">
            <a:avLst>
              <a:gd name="adj1" fmla="val -29248"/>
              <a:gd name="adj2" fmla="val -60559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41" name="对话气泡: 圆角矩形 40"/>
          <p:cNvSpPr/>
          <p:nvPr/>
        </p:nvSpPr>
        <p:spPr bwMode="auto">
          <a:xfrm>
            <a:off x="284480" y="4582795"/>
            <a:ext cx="4105910" cy="1591945"/>
          </a:xfrm>
          <a:prstGeom prst="wedgeRoundRectCallout">
            <a:avLst>
              <a:gd name="adj1" fmla="val 27091"/>
              <a:gd name="adj2" fmla="val -60558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4786899" y="4580622"/>
            <a:ext cx="386785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rgbClr val="000066"/>
                </a:solidFill>
                <a:latin typeface="+mn-ea"/>
                <a:ea typeface="+mn-ea"/>
              </a:rPr>
              <a:t>科技成长类资产性价比不足，但短期仍有强动量，继续聚焦游戏影视、消费电子、新能源汽车精选个股。此外，择机布局“顺周期”资产，关注建材、银行、房地产、建筑装饰精选龙头。</a:t>
            </a:r>
          </a:p>
          <a:p>
            <a:r>
              <a:rPr lang="en-US" altLang="zh-CN" sz="1400" b="1" dirty="0">
                <a:solidFill>
                  <a:srgbClr val="000066"/>
                </a:solidFill>
                <a:latin typeface="+mn-ea"/>
                <a:ea typeface="+mn-ea"/>
              </a:rPr>
              <a:t>11</a:t>
            </a:r>
            <a:r>
              <a:rPr lang="zh-CN" altLang="en-US" sz="1400" b="1" dirty="0">
                <a:solidFill>
                  <a:srgbClr val="000066"/>
                </a:solidFill>
                <a:latin typeface="+mn-ea"/>
                <a:ea typeface="+mn-ea"/>
              </a:rPr>
              <a:t>月观点：谨慎看空</a:t>
            </a:r>
            <a:endParaRPr lang="en-US" altLang="zh-CN" sz="1400" b="1" dirty="0">
              <a:solidFill>
                <a:srgbClr val="000066"/>
              </a:solidFill>
              <a:latin typeface="+mn-ea"/>
              <a:ea typeface="+mn-ea"/>
              <a:sym typeface="+mn-ea"/>
            </a:endParaRPr>
          </a:p>
          <a:p>
            <a:r>
              <a:rPr lang="en-US" altLang="zh-CN" sz="1400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12</a:t>
            </a:r>
            <a:r>
              <a:rPr lang="zh-CN" altLang="en-US" sz="1400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月观点：谨慎看多</a:t>
            </a:r>
            <a:endParaRPr lang="en-US" altLang="zh-CN" sz="1400" b="1" dirty="0">
              <a:solidFill>
                <a:srgbClr val="000066"/>
              </a:solidFill>
              <a:latin typeface="+mn-ea"/>
              <a:ea typeface="+mn-ea"/>
              <a:sym typeface="+mn-ea"/>
            </a:endParaRPr>
          </a:p>
          <a:p>
            <a:r>
              <a:rPr lang="zh-CN" altLang="en-US" sz="1400" b="1" dirty="0">
                <a:solidFill>
                  <a:srgbClr val="000066"/>
                </a:solidFill>
                <a:latin typeface="+mn-ea"/>
                <a:ea typeface="+mn-ea"/>
              </a:rPr>
              <a:t>1月观点：看多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282541" y="4606498"/>
            <a:ext cx="414544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rgbClr val="000066"/>
                </a:solidFill>
                <a:latin typeface="+mj-lt"/>
                <a:ea typeface="+mn-ea"/>
              </a:rPr>
              <a:t>盈利仍是主驱动，</a:t>
            </a:r>
            <a:r>
              <a:rPr lang="en-US" altLang="zh-CN" sz="1400" dirty="0">
                <a:solidFill>
                  <a:srgbClr val="000066"/>
                </a:solidFill>
                <a:latin typeface="+mj-lt"/>
                <a:ea typeface="+mn-ea"/>
              </a:rPr>
              <a:t>α</a:t>
            </a:r>
            <a:r>
              <a:rPr lang="zh-CN" altLang="en-US" sz="1400" dirty="0">
                <a:solidFill>
                  <a:srgbClr val="000066"/>
                </a:solidFill>
                <a:latin typeface="+mj-lt"/>
                <a:ea typeface="+mn-ea"/>
              </a:rPr>
              <a:t>和</a:t>
            </a:r>
            <a:r>
              <a:rPr lang="en-US" altLang="zh-CN" sz="1400" dirty="0">
                <a:solidFill>
                  <a:srgbClr val="000066"/>
                </a:solidFill>
                <a:latin typeface="+mj-lt"/>
                <a:ea typeface="+mn-ea"/>
              </a:rPr>
              <a:t>β</a:t>
            </a:r>
            <a:r>
              <a:rPr lang="zh-CN" altLang="en-US" sz="1400" dirty="0">
                <a:solidFill>
                  <a:srgbClr val="000066"/>
                </a:solidFill>
                <a:latin typeface="+mj-lt"/>
                <a:ea typeface="+mn-ea"/>
              </a:rPr>
              <a:t>收益都将从中而来。</a:t>
            </a:r>
            <a:r>
              <a:rPr lang="en-US" altLang="zh-CN" sz="1400" dirty="0">
                <a:solidFill>
                  <a:srgbClr val="000066"/>
                </a:solidFill>
                <a:latin typeface="+mj-lt"/>
                <a:ea typeface="+mn-ea"/>
              </a:rPr>
              <a:t>2019</a:t>
            </a:r>
            <a:r>
              <a:rPr lang="zh-CN" altLang="en-US" sz="1400" dirty="0">
                <a:solidFill>
                  <a:srgbClr val="000066"/>
                </a:solidFill>
                <a:latin typeface="+mj-lt"/>
                <a:ea typeface="+mn-ea"/>
              </a:rPr>
              <a:t>年，小牛市、多牛股，盈利修复叠加风险溢价回落，超额收益源于盈利超预期。展望</a:t>
            </a:r>
            <a:r>
              <a:rPr lang="en-US" altLang="zh-CN" sz="1400" dirty="0">
                <a:solidFill>
                  <a:srgbClr val="000066"/>
                </a:solidFill>
                <a:latin typeface="+mj-lt"/>
                <a:ea typeface="+mn-ea"/>
              </a:rPr>
              <a:t>2020</a:t>
            </a:r>
            <a:r>
              <a:rPr lang="zh-CN" altLang="en-US" sz="1400" dirty="0">
                <a:solidFill>
                  <a:srgbClr val="000066"/>
                </a:solidFill>
                <a:latin typeface="+mj-lt"/>
                <a:ea typeface="+mn-ea"/>
              </a:rPr>
              <a:t>年，盈利仍是主驱动，选择高盈利或高</a:t>
            </a:r>
            <a:r>
              <a:rPr lang="en-US" altLang="zh-CN" sz="1400" dirty="0">
                <a:solidFill>
                  <a:srgbClr val="000066"/>
                </a:solidFill>
                <a:latin typeface="+mj-lt"/>
                <a:ea typeface="+mn-ea"/>
              </a:rPr>
              <a:t>ROE</a:t>
            </a:r>
            <a:r>
              <a:rPr lang="zh-CN" altLang="en-US" sz="1400" dirty="0">
                <a:solidFill>
                  <a:srgbClr val="000066"/>
                </a:solidFill>
                <a:latin typeface="+mj-lt"/>
                <a:ea typeface="+mn-ea"/>
              </a:rPr>
              <a:t>仍是首要标准。</a:t>
            </a:r>
            <a:r>
              <a:rPr lang="zh-CN" altLang="en-US" sz="1400" dirty="0">
                <a:latin typeface="+mj-lt"/>
              </a:rPr>
              <a:t> </a:t>
            </a:r>
            <a:endParaRPr lang="en-US" altLang="zh-CN" sz="1400" dirty="0">
              <a:latin typeface="+mj-lt"/>
            </a:endParaRPr>
          </a:p>
          <a:p>
            <a:r>
              <a:rPr lang="en-US" altLang="zh-CN" sz="1400" b="1" dirty="0">
                <a:solidFill>
                  <a:srgbClr val="000066"/>
                </a:solidFill>
                <a:latin typeface="+mn-ea"/>
                <a:ea typeface="+mn-ea"/>
              </a:rPr>
              <a:t>11</a:t>
            </a:r>
            <a:r>
              <a:rPr lang="zh-CN" altLang="en-US" sz="1400" b="1" dirty="0">
                <a:solidFill>
                  <a:srgbClr val="000066"/>
                </a:solidFill>
                <a:latin typeface="+mn-ea"/>
                <a:ea typeface="+mn-ea"/>
              </a:rPr>
              <a:t>月观点：谨慎看空</a:t>
            </a:r>
            <a:endParaRPr lang="en-US" altLang="zh-CN" sz="1400" b="1" dirty="0">
              <a:solidFill>
                <a:srgbClr val="000066"/>
              </a:solidFill>
              <a:latin typeface="+mn-ea"/>
              <a:ea typeface="+mn-ea"/>
            </a:endParaRPr>
          </a:p>
          <a:p>
            <a:r>
              <a:rPr lang="en-US" altLang="zh-CN" sz="1400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12</a:t>
            </a:r>
            <a:r>
              <a:rPr lang="zh-CN" altLang="en-US" sz="1400" b="1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月观点：谨慎看空</a:t>
            </a:r>
            <a:endParaRPr lang="en-US" altLang="zh-CN" sz="1400" b="1" dirty="0">
              <a:solidFill>
                <a:srgbClr val="000066"/>
              </a:solidFill>
              <a:latin typeface="+mn-ea"/>
              <a:ea typeface="+mn-ea"/>
            </a:endParaRPr>
          </a:p>
          <a:p>
            <a:r>
              <a:rPr lang="en-US" altLang="zh-CN" sz="1400" b="1" dirty="0">
                <a:solidFill>
                  <a:srgbClr val="000066"/>
                </a:solidFill>
                <a:latin typeface="+mn-ea"/>
                <a:ea typeface="+mn-ea"/>
              </a:rPr>
              <a:t>1</a:t>
            </a:r>
            <a:r>
              <a:rPr lang="zh-CN" altLang="en-US" sz="1400" b="1" dirty="0">
                <a:solidFill>
                  <a:srgbClr val="000066"/>
                </a:solidFill>
                <a:latin typeface="+mn-ea"/>
                <a:ea typeface="+mn-ea"/>
              </a:rPr>
              <a:t>月观点：看多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42481" y="3331046"/>
            <a:ext cx="2047875" cy="5143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118" y="3403352"/>
            <a:ext cx="1737047" cy="527926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ChangeArrowheads="1"/>
          </p:cNvSpPr>
          <p:nvPr/>
        </p:nvSpPr>
        <p:spPr bwMode="auto">
          <a:xfrm>
            <a:off x="71438" y="1071563"/>
            <a:ext cx="8929687" cy="3071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n"/>
              <a:defRPr/>
            </a:pPr>
            <a:endParaRPr lang="en-US" altLang="zh-CN" sz="1800" b="1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n"/>
              <a:defRPr/>
            </a:pPr>
            <a:endParaRPr lang="en-US" altLang="zh-CN" sz="1800" b="1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r>
              <a:rPr lang="zh-CN" altLang="en-US" sz="1800" b="1">
                <a:solidFill>
                  <a:srgbClr val="000066"/>
                </a:solidFill>
                <a:latin typeface="+mn-ea"/>
              </a:rPr>
              <a:t>    </a:t>
            </a:r>
            <a:endParaRPr lang="en-US" altLang="zh-CN" sz="1800" b="1">
              <a:solidFill>
                <a:srgbClr val="000066"/>
              </a:solidFill>
              <a:latin typeface="+mn-ea"/>
              <a:ea typeface="+mn-ea"/>
            </a:endParaRPr>
          </a:p>
          <a:p>
            <a:pPr marL="0" indent="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None/>
              <a:defRPr/>
            </a:pPr>
            <a:endParaRPr lang="en-US" altLang="zh-CN" sz="1800" b="1">
              <a:solidFill>
                <a:srgbClr val="000066"/>
              </a:solidFill>
              <a:ea typeface="幼圆" panose="02010509060101010101" pitchFamily="49" charset="-122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600" b="1">
              <a:solidFill>
                <a:srgbClr val="000066"/>
              </a:solidFill>
              <a:ea typeface="幼圆" panose="02010509060101010101" pitchFamily="49" charset="-122"/>
            </a:endParaRPr>
          </a:p>
          <a:p>
            <a:pPr>
              <a:defRPr/>
            </a:pPr>
            <a:endParaRPr lang="zh-CN" altLang="en-US" sz="1800"/>
          </a:p>
          <a:p>
            <a:pPr>
              <a:defRPr/>
            </a:pPr>
            <a:r>
              <a:rPr lang="zh-CN" altLang="en-US" sz="1800"/>
              <a:t> </a:t>
            </a:r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white">
          <a:xfrm>
            <a:off x="428625" y="214313"/>
            <a:ext cx="8231188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uFillTx/>
                <a:latin typeface="幼圆" panose="02010509060101010101" pitchFamily="49" charset="-122"/>
                <a:ea typeface="幼圆" panose="02010509060101010101" pitchFamily="49" charset="-122"/>
              </a:rPr>
              <a:t>回顾和展望</a:t>
            </a:r>
          </a:p>
        </p:txBody>
      </p:sp>
      <p:sp>
        <p:nvSpPr>
          <p:cNvPr id="6" name="矩形 5"/>
          <p:cNvSpPr/>
          <p:nvPr/>
        </p:nvSpPr>
        <p:spPr>
          <a:xfrm>
            <a:off x="214313" y="1285875"/>
            <a:ext cx="8501062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1800" b="1">
                <a:solidFill>
                  <a:srgbClr val="000066"/>
                </a:solidFill>
                <a:latin typeface="+mn-ea"/>
                <a:ea typeface="+mn-ea"/>
              </a:rPr>
              <a:t>   </a:t>
            </a:r>
          </a:p>
        </p:txBody>
      </p:sp>
      <p:sp>
        <p:nvSpPr>
          <p:cNvPr id="34842" name="Rectangle 26"/>
          <p:cNvSpPr>
            <a:spLocks noChangeArrowheads="1"/>
          </p:cNvSpPr>
          <p:nvPr/>
        </p:nvSpPr>
        <p:spPr bwMode="auto">
          <a:xfrm>
            <a:off x="293688" y="1396943"/>
            <a:ext cx="8501062" cy="417518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algn="just" eaLnBrk="1" latinLnBrk="0" hangingPunct="1">
              <a:lnSpc>
                <a:spcPct val="150000"/>
              </a:lnSpc>
              <a:defRPr/>
            </a:pPr>
            <a:r>
              <a:rPr lang="zh-CN" altLang="en-US" dirty="0">
                <a:solidFill>
                  <a:srgbClr val="000066"/>
                </a:solidFill>
                <a:latin typeface="+mj-lt"/>
                <a:ea typeface="幼圆" panose="02010509060101010101" pitchFamily="49" charset="-122"/>
                <a:sym typeface="+mn-ea"/>
              </a:rPr>
              <a:t>    </a:t>
            </a:r>
            <a:r>
              <a:rPr lang="zh-CN" altLang="en-US" dirty="0">
                <a:solidFill>
                  <a:srgbClr val="000066"/>
                </a:solidFill>
                <a:latin typeface="+mj-lt"/>
                <a:ea typeface="幼圆" panose="02010509060101010101" pitchFamily="49" charset="-122"/>
                <a:cs typeface="Arial" panose="020B0604020202020204" pitchFamily="34" charset="0"/>
                <a:sym typeface="+mn-ea"/>
              </a:rPr>
              <a:t>12月，沪指整体保持上行态势，最终收于3050.12点，月涨幅6.2%，深成指涨幅8.86%，中小板指涨幅8.80%，创业板指涨幅6.40%。价格层面CPI已开始回落，PPI见底或存转正机会。宏观来看，全球经济上行，伴随着中美贸易摩擦边际缓解以及持续宽松的货币环境，A股市场获得持续升温。</a:t>
            </a:r>
          </a:p>
          <a:p>
            <a:pPr algn="just" eaLnBrk="1" latinLnBrk="0" hangingPunct="1">
              <a:lnSpc>
                <a:spcPct val="150000"/>
              </a:lnSpc>
              <a:defRPr/>
            </a:pPr>
            <a:endParaRPr lang="zh-CN" altLang="en-US" dirty="0">
              <a:solidFill>
                <a:srgbClr val="000066"/>
              </a:solidFill>
              <a:latin typeface="+mj-lt"/>
              <a:ea typeface="幼圆" panose="02010509060101010101" pitchFamily="49" charset="-122"/>
              <a:cs typeface="Arial" panose="020B0604020202020204" pitchFamily="34" charset="0"/>
              <a:sym typeface="+mn-ea"/>
            </a:endParaRPr>
          </a:p>
          <a:p>
            <a:pPr algn="just" eaLnBrk="1" latinLnBrk="0" hangingPunct="1">
              <a:lnSpc>
                <a:spcPct val="150000"/>
              </a:lnSpc>
              <a:defRPr/>
            </a:pPr>
            <a:r>
              <a:rPr lang="zh-CN" altLang="en-US" dirty="0">
                <a:solidFill>
                  <a:srgbClr val="000066"/>
                </a:solidFill>
                <a:latin typeface="+mj-lt"/>
                <a:ea typeface="幼圆" panose="02010509060101010101" pitchFamily="49" charset="-122"/>
                <a:cs typeface="Arial" panose="020B0604020202020204" pitchFamily="34" charset="0"/>
                <a:sym typeface="+mn-ea"/>
              </a:rPr>
              <a:t>    进入</a:t>
            </a:r>
            <a:r>
              <a:rPr lang="en-US" altLang="zh-CN" dirty="0">
                <a:solidFill>
                  <a:srgbClr val="000066"/>
                </a:solidFill>
                <a:latin typeface="+mj-lt"/>
                <a:ea typeface="幼圆" panose="02010509060101010101" pitchFamily="49" charset="-122"/>
                <a:cs typeface="Arial" panose="020B0604020202020204" pitchFamily="34" charset="0"/>
                <a:sym typeface="+mn-ea"/>
              </a:rPr>
              <a:t>1</a:t>
            </a:r>
            <a:r>
              <a:rPr lang="zh-CN" altLang="en-US" dirty="0">
                <a:solidFill>
                  <a:srgbClr val="000066"/>
                </a:solidFill>
                <a:latin typeface="+mj-lt"/>
                <a:ea typeface="幼圆" panose="02010509060101010101" pitchFamily="49" charset="-122"/>
                <a:cs typeface="Arial" panose="020B0604020202020204" pitchFamily="34" charset="0"/>
                <a:sym typeface="+mn-ea"/>
              </a:rPr>
              <a:t>月，沪指站稳</a:t>
            </a:r>
            <a:r>
              <a:rPr lang="en-US" altLang="zh-CN" dirty="0">
                <a:solidFill>
                  <a:srgbClr val="000066"/>
                </a:solidFill>
                <a:latin typeface="+mj-lt"/>
                <a:ea typeface="幼圆" panose="02010509060101010101" pitchFamily="49" charset="-122"/>
                <a:cs typeface="Arial" panose="020B0604020202020204" pitchFamily="34" charset="0"/>
                <a:sym typeface="+mn-ea"/>
              </a:rPr>
              <a:t>3000</a:t>
            </a:r>
            <a:r>
              <a:rPr lang="zh-CN" altLang="en-US" dirty="0">
                <a:solidFill>
                  <a:srgbClr val="000066"/>
                </a:solidFill>
                <a:latin typeface="+mj-lt"/>
                <a:ea typeface="幼圆" panose="02010509060101010101" pitchFamily="49" charset="-122"/>
                <a:cs typeface="Arial" panose="020B0604020202020204" pitchFamily="34" charset="0"/>
                <a:sym typeface="+mn-ea"/>
              </a:rPr>
              <a:t>点整数关口后持续上行，多项利好影响伴随春季躁动余温持续。由于中美贸易协议获得积极进展，预计市场将会震荡抬升。操作上，科技成长股仍不具性价比，顺周期资产仍需布局，投资者可选取短期仍具有较强动量的科技股并持续聚焦顺周期资产。</a:t>
            </a:r>
          </a:p>
        </p:txBody>
      </p:sp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23850" y="260350"/>
            <a:ext cx="5167313" cy="4302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200" b="1" kern="0">
                <a:solidFill>
                  <a:srgbClr val="000066"/>
                </a:solidFill>
                <a:latin typeface="Times New Roman" panose="02020603050405020304"/>
                <a:ea typeface="幼圆" panose="02010509060101010101" pitchFamily="49" charset="-122"/>
              </a:rPr>
              <a:t>Pre-IPO</a:t>
            </a:r>
            <a:r>
              <a:rPr lang="zh-CN" altLang="en-US" sz="2200" b="1" kern="0">
                <a:solidFill>
                  <a:srgbClr val="000066"/>
                </a:solidFill>
                <a:latin typeface="Times New Roman" panose="02020603050405020304"/>
                <a:ea typeface="幼圆" panose="02010509060101010101" pitchFamily="49" charset="-122"/>
              </a:rPr>
              <a:t>财务顾问及财务投资</a:t>
            </a:r>
            <a:endParaRPr lang="zh-CN" altLang="en-US" sz="2200" kern="0">
              <a:solidFill>
                <a:sysClr val="windowText" lastClr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819" name="矩形 3"/>
          <p:cNvSpPr>
            <a:spLocks noChangeArrowheads="1"/>
          </p:cNvSpPr>
          <p:nvPr/>
        </p:nvSpPr>
        <p:spPr bwMode="auto">
          <a:xfrm>
            <a:off x="221095" y="1340768"/>
            <a:ext cx="8382000" cy="44615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zh-CN" altLang="en-US" sz="2400">
                <a:solidFill>
                  <a:srgbClr val="0058B0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           </a:t>
            </a:r>
            <a:r>
              <a:rPr lang="zh-CN" altLang="en-US">
                <a:solidFill>
                  <a:srgbClr val="0058B0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我们的财务顾问团队依托自身专业背景及资源整合优势，根据客户需要，站在客户的角度为客户的投融资、资本运作、资产及债务重组、财务管理、发展战略等活动提供的咨询、分析、方案设计等服务。包括的项目有：投资顾问、融资顾问、资本运作顾问、资产管理与债务管理顾问、企业战略咨询顾问、企业常年财务顾问等。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endParaRPr lang="zh-CN" altLang="en-US">
              <a:solidFill>
                <a:srgbClr val="0058B0"/>
              </a:solidFill>
              <a:latin typeface="Times New Roman" panose="02020603050405020304" pitchFamily="18" charset="0"/>
              <a:ea typeface="幼圆" panose="02010509060101010101" pitchFamily="49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zh-CN" altLang="en-US">
                <a:solidFill>
                  <a:srgbClr val="0058B0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             我们的投资团队依托自身专业背景和独特判断，根据行业发展和市场趋势，对目标企业和目标项目，进行各种形式的专业投资。财务投资包括：股权投资、固定收益投资等。</a:t>
            </a:r>
          </a:p>
        </p:txBody>
      </p:sp>
    </p:spTree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0825" y="260350"/>
            <a:ext cx="7850188" cy="4302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200" b="1" kern="0">
                <a:solidFill>
                  <a:srgbClr val="000066"/>
                </a:solidFill>
                <a:latin typeface="Times New Roman" panose="02020603050405020304"/>
                <a:ea typeface="幼圆" panose="02010509060101010101" pitchFamily="49" charset="-122"/>
              </a:rPr>
              <a:t>Post-IPO</a:t>
            </a:r>
            <a:r>
              <a:rPr lang="zh-CN" altLang="en-US" sz="2200" b="1" kern="0">
                <a:solidFill>
                  <a:srgbClr val="000066"/>
                </a:solidFill>
                <a:latin typeface="Times New Roman" panose="02020603050405020304"/>
                <a:ea typeface="幼圆" panose="02010509060101010101" pitchFamily="49" charset="-122"/>
              </a:rPr>
              <a:t>财务顾问及财务投资</a:t>
            </a:r>
            <a:endParaRPr lang="zh-CN" altLang="en-US" sz="2200" kern="0">
              <a:solidFill>
                <a:sysClr val="windowText" lastClr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内容占位符 2"/>
          <p:cNvSpPr txBox="1"/>
          <p:nvPr/>
        </p:nvSpPr>
        <p:spPr>
          <a:xfrm>
            <a:off x="533400" y="1165860"/>
            <a:ext cx="80772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800">
                <a:solidFill>
                  <a:srgbClr val="777777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400">
                <a:solidFill>
                  <a:srgbClr val="777777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zh-CN" altLang="en-US" sz="1800">
                <a:solidFill>
                  <a:srgbClr val="0058B0"/>
                </a:solidFill>
              </a:rPr>
              <a:t>    上市对于企业和股东仅是发展的一个里程碑，对接资本市场后，企业和股东需要适应更高的监管要求、更完善的公司治理、更复杂的资本运作。我们针对此类需求，整合了服务资源，将财务顾问和财务投资作为载体，致力为客户提供定制化的市值管理服务。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zh-CN" altLang="en-US" sz="1800">
                <a:solidFill>
                  <a:srgbClr val="0058B0"/>
                </a:solidFill>
              </a:rPr>
              <a:t>    我们的财务顾问团队依托自身专业背景及资源整合优势，根据上市公司及其股东的需要，提供投融资、资本运作、资产及债务重组、财务管理、发展战略等活动提供的咨询、分析、方案设计等服务。包括的服务有：上市公司再融资、股权激励、并购、股权融资、市值维护、战略投资等。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zh-CN" altLang="en-US" sz="1800">
                <a:solidFill>
                  <a:srgbClr val="0058B0"/>
                </a:solidFill>
              </a:rPr>
              <a:t>    我们的投资团队依托自身专业背景和独特判断，根据市值管理的各项需求，设计投资结构，进行各种形式的市值管理投资。包括：并购投资、再融资投资、战略投资、固定收益投资等。</a:t>
            </a:r>
          </a:p>
          <a:p>
            <a:pPr marL="0" indent="0" eaLnBrk="1" hangingPunct="1">
              <a:buFontTx/>
              <a:buNone/>
              <a:defRPr/>
            </a:pPr>
            <a:endParaRPr lang="zh-CN" altLang="en-US" kern="0"/>
          </a:p>
        </p:txBody>
      </p:sp>
    </p:spTree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标题 1"/>
          <p:cNvSpPr>
            <a:spLocks noGrp="1"/>
          </p:cNvSpPr>
          <p:nvPr>
            <p:ph type="title"/>
          </p:nvPr>
        </p:nvSpPr>
        <p:spPr bwMode="auto">
          <a:xfrm>
            <a:off x="457200" y="214313"/>
            <a:ext cx="8229600" cy="1143000"/>
          </a:xfrm>
          <a:noFill/>
          <a:ln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kumimoji="1" lang="zh-CN" altLang="en-US" sz="2400">
                <a:solidFill>
                  <a:srgbClr val="000066"/>
                </a:solidFill>
                <a:latin typeface="Arial" panose="020B0604020202020204" pitchFamily="34" charset="0"/>
              </a:rPr>
              <a:t>联系我们</a:t>
            </a:r>
          </a:p>
        </p:txBody>
      </p:sp>
      <p:sp>
        <p:nvSpPr>
          <p:cNvPr id="37891" name="矩形 2"/>
          <p:cNvSpPr>
            <a:spLocks noChangeArrowheads="1"/>
          </p:cNvSpPr>
          <p:nvPr/>
        </p:nvSpPr>
        <p:spPr bwMode="auto">
          <a:xfrm>
            <a:off x="1390967" y="1484784"/>
            <a:ext cx="6362065" cy="312271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联系我们</a:t>
            </a:r>
            <a:endParaRPr lang="en-US" altLang="zh-CN" sz="24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    公司地址：上海市东湖路</a:t>
            </a:r>
            <a:r>
              <a:rPr lang="en-US" altLang="zh-CN" b="1">
                <a:latin typeface="黑体" panose="02010609060101010101" pitchFamily="49" charset="-122"/>
                <a:ea typeface="黑体" panose="02010609060101010101" pitchFamily="49" charset="-122"/>
              </a:rPr>
              <a:t>70</a:t>
            </a:r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号东湖宾馆</a:t>
            </a:r>
            <a:r>
              <a:rPr lang="en-US" altLang="zh-CN" b="1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号楼</a:t>
            </a:r>
            <a:r>
              <a:rPr lang="en-US" altLang="zh-CN" b="1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楼</a:t>
            </a:r>
          </a:p>
          <a:p>
            <a:pPr>
              <a:lnSpc>
                <a:spcPct val="150000"/>
              </a:lnSpc>
            </a:pPr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    公司电话：</a:t>
            </a:r>
            <a:r>
              <a:rPr lang="en-US" altLang="zh-CN" b="1">
                <a:latin typeface="黑体" panose="02010609060101010101" pitchFamily="49" charset="-122"/>
                <a:ea typeface="黑体" panose="02010609060101010101" pitchFamily="49" charset="-122"/>
              </a:rPr>
              <a:t>8621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-</a:t>
            </a:r>
            <a:r>
              <a:rPr lang="en-US" altLang="zh-CN" b="1">
                <a:latin typeface="黑体" panose="02010609060101010101" pitchFamily="49" charset="-122"/>
                <a:ea typeface="黑体" panose="02010609060101010101" pitchFamily="49" charset="-122"/>
              </a:rPr>
              <a:t>54668032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-</a:t>
            </a:r>
            <a:r>
              <a:rPr lang="en-US" altLang="zh-CN" b="1">
                <a:latin typeface="黑体" panose="02010609060101010101" pitchFamily="49" charset="-122"/>
                <a:ea typeface="黑体" panose="02010609060101010101" pitchFamily="49" charset="-122"/>
              </a:rPr>
              <a:t>602</a:t>
            </a:r>
          </a:p>
          <a:p>
            <a:pPr>
              <a:lnSpc>
                <a:spcPct val="150000"/>
              </a:lnSpc>
            </a:pPr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    公司电话：</a:t>
            </a:r>
            <a:r>
              <a:rPr lang="en-US" altLang="zh-CN" b="1">
                <a:latin typeface="黑体" panose="02010609060101010101" pitchFamily="49" charset="-122"/>
                <a:ea typeface="黑体" panose="02010609060101010101" pitchFamily="49" charset="-122"/>
              </a:rPr>
              <a:t>8621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-</a:t>
            </a:r>
            <a:r>
              <a:rPr lang="en-US" altLang="zh-CN" b="1">
                <a:latin typeface="黑体" panose="02010609060101010101" pitchFamily="49" charset="-122"/>
                <a:ea typeface="黑体" panose="02010609060101010101" pitchFamily="49" charset="-122"/>
              </a:rPr>
              <a:t>54669508</a:t>
            </a:r>
          </a:p>
          <a:p>
            <a:pPr>
              <a:lnSpc>
                <a:spcPct val="150000"/>
              </a:lnSpc>
            </a:pPr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</a:rPr>
              <a:t>    网址：</a:t>
            </a:r>
            <a:r>
              <a:rPr lang="en-US" altLang="zh-CN" b="1">
                <a:latin typeface="黑体" panose="02010609060101010101" pitchFamily="49" charset="-122"/>
                <a:ea typeface="黑体" panose="02010609060101010101" pitchFamily="49" charset="-122"/>
              </a:rPr>
              <a:t>http://www.rongke.com</a:t>
            </a:r>
          </a:p>
          <a:p>
            <a:pPr>
              <a:lnSpc>
                <a:spcPct val="150000"/>
              </a:lnSpc>
            </a:pPr>
            <a:endParaRPr lang="en-US" altLang="zh-CN" sz="14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>
              <a:lnSpc>
                <a:spcPct val="150000"/>
              </a:lnSpc>
            </a:pPr>
            <a:endParaRPr lang="zh-CN" altLang="zh-CN" sz="1100" b="1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2195736" y="4221088"/>
            <a:ext cx="3528392" cy="1224136"/>
            <a:chOff x="1763688" y="4293096"/>
            <a:chExt cx="3528392" cy="1224136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688" y="4293096"/>
              <a:ext cx="1224136" cy="1224136"/>
            </a:xfrm>
            <a:prstGeom prst="rect">
              <a:avLst/>
            </a:prstGeom>
            <a:ln>
              <a:noFill/>
            </a:ln>
          </p:spPr>
        </p:pic>
        <p:sp>
          <p:nvSpPr>
            <p:cNvPr id="4" name="文本框 3"/>
            <p:cNvSpPr txBox="1"/>
            <p:nvPr/>
          </p:nvSpPr>
          <p:spPr>
            <a:xfrm>
              <a:off x="2123728" y="4607498"/>
              <a:ext cx="316835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200" b="1">
                  <a:latin typeface="黑体" panose="02010609060101010101" pitchFamily="49" charset="-122"/>
                  <a:ea typeface="黑体" panose="02010609060101010101" pitchFamily="49" charset="-122"/>
                </a:rPr>
                <a:t>融客市值管理公众号</a:t>
              </a:r>
              <a:endParaRPr lang="en-US" altLang="zh-CN" sz="1200" b="1">
                <a:latin typeface="黑体" panose="02010609060101010101" pitchFamily="49" charset="-122"/>
                <a:ea typeface="黑体" panose="02010609060101010101" pitchFamily="49" charset="-122"/>
              </a:endParaRPr>
            </a:p>
            <a:p>
              <a:pPr algn="ctr"/>
              <a:r>
                <a:rPr lang="en-US" altLang="zh-CN" sz="1200" b="1" err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rongkechina</a:t>
              </a:r>
              <a:endParaRPr lang="zh-CN" altLang="en-US" sz="12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 rot="16200000">
            <a:off x="-642941" y="4192449"/>
            <a:ext cx="2600392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400">
                <a:solidFill>
                  <a:schemeClr val="tx2">
                    <a:lumMod val="75000"/>
                  </a:schemeClr>
                </a:solidFill>
              </a:rPr>
              <a:t>融客市值管理</a:t>
            </a:r>
            <a:r>
              <a:rPr lang="en-US" altLang="zh-CN" sz="1400">
                <a:solidFill>
                  <a:schemeClr val="tx2">
                    <a:lumMod val="75000"/>
                  </a:schemeClr>
                </a:solidFill>
              </a:rPr>
              <a:t>RONGKECHINA</a:t>
            </a:r>
            <a:endParaRPr lang="zh-CN" altLang="en-US" sz="140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4" name="直接连接符 13"/>
          <p:cNvCxnSpPr/>
          <p:nvPr/>
        </p:nvCxnSpPr>
        <p:spPr bwMode="auto">
          <a:xfrm>
            <a:off x="811144" y="2924944"/>
            <a:ext cx="0" cy="2808312"/>
          </a:xfrm>
          <a:prstGeom prst="line">
            <a:avLst/>
          </a:prstGeom>
          <a:ln>
            <a:solidFill>
              <a:srgbClr val="00006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 bwMode="auto">
          <a:xfrm>
            <a:off x="834043" y="2924944"/>
            <a:ext cx="0" cy="2808312"/>
          </a:xfrm>
          <a:prstGeom prst="line">
            <a:avLst/>
          </a:prstGeom>
          <a:ln>
            <a:solidFill>
              <a:srgbClr val="00006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 bwMode="auto">
          <a:xfrm>
            <a:off x="2195736" y="1945818"/>
            <a:ext cx="1008112" cy="648072"/>
          </a:xfrm>
          <a:prstGeom prst="ellipse">
            <a:avLst/>
          </a:prstGeom>
          <a:solidFill>
            <a:srgbClr val="000066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000" b="1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+mn-ea"/>
              <a:ea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339752" y="2069799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+mn-ea"/>
                <a:ea typeface="+mn-ea"/>
              </a:rPr>
              <a:t>宏观</a:t>
            </a:r>
          </a:p>
        </p:txBody>
      </p:sp>
      <p:sp>
        <p:nvSpPr>
          <p:cNvPr id="6" name="椭圆 5"/>
          <p:cNvSpPr/>
          <p:nvPr/>
        </p:nvSpPr>
        <p:spPr bwMode="auto">
          <a:xfrm>
            <a:off x="2195736" y="3004506"/>
            <a:ext cx="1008112" cy="648072"/>
          </a:xfrm>
          <a:prstGeom prst="ellipse">
            <a:avLst/>
          </a:prstGeom>
          <a:solidFill>
            <a:srgbClr val="000066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000" b="1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+mn-ea"/>
              <a:ea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339752" y="3128487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+mn-ea"/>
                <a:ea typeface="+mn-ea"/>
              </a:rPr>
              <a:t>市场</a:t>
            </a:r>
          </a:p>
        </p:txBody>
      </p:sp>
      <p:sp>
        <p:nvSpPr>
          <p:cNvPr id="8" name="椭圆 7"/>
          <p:cNvSpPr/>
          <p:nvPr/>
        </p:nvSpPr>
        <p:spPr bwMode="auto">
          <a:xfrm>
            <a:off x="2195736" y="4005064"/>
            <a:ext cx="1008112" cy="648072"/>
          </a:xfrm>
          <a:prstGeom prst="ellipse">
            <a:avLst/>
          </a:prstGeom>
          <a:solidFill>
            <a:srgbClr val="000066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000" b="1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+mn-ea"/>
              <a:ea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339752" y="411595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+mn-ea"/>
                <a:ea typeface="+mn-ea"/>
              </a:rPr>
              <a:t>展望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346092" y="5144685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bg1"/>
                </a:solidFill>
                <a:latin typeface="+mn-ea"/>
                <a:ea typeface="+mn-ea"/>
              </a:rPr>
              <a:t>业务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383194" y="2069799"/>
            <a:ext cx="4153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供需持续扩张，生猪价格首降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383194" y="3128487"/>
            <a:ext cx="3709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货币持续宽松，市场情绪趋暖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3383194" y="4115952"/>
            <a:ext cx="5040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春季躁动蓄力出发，顺周期资产仍需布局</a:t>
            </a:r>
            <a:endParaRPr lang="zh-CN" altLang="en-US" b="1" dirty="0">
              <a:solidFill>
                <a:srgbClr val="000066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"/>
          <p:cNvSpPr>
            <a:spLocks noGrp="1"/>
          </p:cNvSpPr>
          <p:nvPr>
            <p:ph type="title"/>
          </p:nvPr>
        </p:nvSpPr>
        <p:spPr bwMode="auto">
          <a:xfrm>
            <a:off x="452438" y="260350"/>
            <a:ext cx="8229600" cy="596900"/>
          </a:xfr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kumimoji="1" lang="en-US" altLang="zh-CN" sz="2400" dirty="0">
                <a:solidFill>
                  <a:srgbClr val="000066"/>
                </a:solidFill>
                <a:latin typeface="Arial" panose="020B0604020202020204" pitchFamily="34" charset="0"/>
              </a:rPr>
              <a:t>CPI</a:t>
            </a:r>
            <a:r>
              <a:rPr kumimoji="1" lang="zh-CN" altLang="en-US" sz="2400" dirty="0">
                <a:solidFill>
                  <a:srgbClr val="000066"/>
                </a:solidFill>
                <a:latin typeface="Arial" panose="020B0604020202020204" pitchFamily="34" charset="0"/>
              </a:rPr>
              <a:t>、</a:t>
            </a:r>
            <a:r>
              <a:rPr kumimoji="1" lang="en-US" altLang="zh-CN" sz="2400" dirty="0">
                <a:solidFill>
                  <a:srgbClr val="000066"/>
                </a:solidFill>
                <a:latin typeface="Arial" panose="020B0604020202020204" pitchFamily="34" charset="0"/>
              </a:rPr>
              <a:t>PPI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11560" y="5454405"/>
            <a:ext cx="216024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000066"/>
                </a:solidFill>
                <a:latin typeface="+mn-ea"/>
                <a:ea typeface="+mn-ea"/>
              </a:rPr>
              <a:t>12</a:t>
            </a:r>
            <a:r>
              <a:rPr lang="zh-CN" altLang="en-US" sz="1600" b="1" dirty="0">
                <a:solidFill>
                  <a:srgbClr val="000066"/>
                </a:solidFill>
                <a:latin typeface="+mn-ea"/>
                <a:ea typeface="+mn-ea"/>
              </a:rPr>
              <a:t>月</a:t>
            </a:r>
            <a:r>
              <a:rPr lang="en-GB" altLang="zh-CN" sz="1600" b="1" dirty="0">
                <a:solidFill>
                  <a:srgbClr val="000066"/>
                </a:solidFill>
                <a:latin typeface="+mn-ea"/>
                <a:ea typeface="+mn-ea"/>
              </a:rPr>
              <a:t>CPI</a:t>
            </a:r>
            <a:r>
              <a:rPr lang="zh-CN" altLang="en-US" sz="1600" b="1" dirty="0">
                <a:solidFill>
                  <a:srgbClr val="000066"/>
                </a:solidFill>
                <a:latin typeface="+mn-ea"/>
                <a:ea typeface="+mn-ea"/>
              </a:rPr>
              <a:t>同比</a:t>
            </a:r>
            <a:r>
              <a:rPr lang="zh-CN" altLang="en-US" sz="1600" b="1" dirty="0">
                <a:solidFill>
                  <a:srgbClr val="FF0000"/>
                </a:solidFill>
                <a:latin typeface="+mn-ea"/>
                <a:ea typeface="+mn-ea"/>
              </a:rPr>
              <a:t>上涨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4.5%</a:t>
            </a:r>
            <a:r>
              <a:rPr lang="zh-CN" altLang="en-US" sz="1600" b="1" dirty="0">
                <a:solidFill>
                  <a:srgbClr val="000066"/>
                </a:solidFill>
                <a:latin typeface="+mn-ea"/>
                <a:ea typeface="+mn-ea"/>
              </a:rPr>
              <a:t>，较上月涨幅</a:t>
            </a:r>
            <a:endParaRPr lang="en-US" altLang="zh-CN" sz="1600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733290" y="5454650"/>
            <a:ext cx="228727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sz="1600" b="1" dirty="0">
                <a:solidFill>
                  <a:srgbClr val="000066"/>
                </a:solidFill>
                <a:latin typeface="+mn-ea"/>
                <a:ea typeface="+mn-ea"/>
              </a:rPr>
              <a:t>1</a:t>
            </a:r>
            <a:r>
              <a:rPr lang="en-US" altLang="en-GB" sz="1600" b="1" dirty="0">
                <a:solidFill>
                  <a:srgbClr val="000066"/>
                </a:solidFill>
                <a:latin typeface="+mn-ea"/>
                <a:ea typeface="+mn-ea"/>
              </a:rPr>
              <a:t>2</a:t>
            </a:r>
            <a:r>
              <a:rPr lang="zh-CN" altLang="en-US" sz="1600" b="1" dirty="0">
                <a:solidFill>
                  <a:srgbClr val="000066"/>
                </a:solidFill>
                <a:latin typeface="+mn-ea"/>
                <a:ea typeface="+mn-ea"/>
              </a:rPr>
              <a:t>月</a:t>
            </a:r>
            <a:r>
              <a:rPr lang="en-GB" altLang="zh-CN" sz="1600" b="1" dirty="0">
                <a:solidFill>
                  <a:srgbClr val="000066"/>
                </a:solidFill>
                <a:latin typeface="+mn-ea"/>
                <a:ea typeface="+mn-ea"/>
              </a:rPr>
              <a:t>PPI</a:t>
            </a:r>
            <a:r>
              <a:rPr lang="zh-CN" altLang="en-US" sz="1600" b="1" dirty="0">
                <a:solidFill>
                  <a:srgbClr val="000066"/>
                </a:solidFill>
                <a:latin typeface="+mn-ea"/>
                <a:ea typeface="+mn-ea"/>
              </a:rPr>
              <a:t>同比</a:t>
            </a:r>
            <a:r>
              <a:rPr lang="zh-CN" altLang="en-US" sz="1600" b="1" dirty="0">
                <a:solidFill>
                  <a:srgbClr val="00B050"/>
                </a:solidFill>
                <a:latin typeface="+mn-ea"/>
                <a:ea typeface="+mn-ea"/>
              </a:rPr>
              <a:t>下降</a:t>
            </a:r>
            <a:endParaRPr lang="en-US" altLang="zh-CN" sz="1600" b="1" dirty="0">
              <a:solidFill>
                <a:srgbClr val="00B050"/>
              </a:solidFill>
              <a:latin typeface="+mn-ea"/>
              <a:ea typeface="+mn-ea"/>
            </a:endParaRPr>
          </a:p>
          <a:p>
            <a:r>
              <a:rPr lang="en-US" altLang="zh-CN" sz="2400" b="1" dirty="0">
                <a:solidFill>
                  <a:srgbClr val="00B050"/>
                </a:solidFill>
                <a:latin typeface="+mn-ea"/>
              </a:rPr>
              <a:t>-0.5%</a:t>
            </a:r>
            <a:r>
              <a:rPr lang="zh-CN" altLang="en-US" sz="1600" b="1" dirty="0">
                <a:solidFill>
                  <a:srgbClr val="000066"/>
                </a:solidFill>
                <a:latin typeface="+mn-ea"/>
                <a:ea typeface="+mn-ea"/>
              </a:rPr>
              <a:t>，较上月跌幅</a:t>
            </a:r>
            <a:endParaRPr lang="en-US" altLang="zh-CN" sz="1600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627287" y="545440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持平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6836312" y="545440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00B050"/>
                </a:solidFill>
                <a:latin typeface="+mn-ea"/>
                <a:ea typeface="+mn-ea"/>
              </a:rPr>
              <a:t>收窄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4455" y="1532890"/>
            <a:ext cx="5973445" cy="35890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kumimoji="1" lang="en-US" altLang="zh-CN" sz="2400" dirty="0">
                <a:solidFill>
                  <a:srgbClr val="000066"/>
                </a:solidFill>
                <a:latin typeface="Arial" panose="020B0604020202020204" pitchFamily="34" charset="0"/>
              </a:rPr>
              <a:t>PMI</a:t>
            </a:r>
            <a:endParaRPr kumimoji="1" lang="zh-CN" altLang="en-US" sz="2400" dirty="0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34085" y="5518150"/>
            <a:ext cx="248475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000066"/>
                </a:solidFill>
                <a:latin typeface="+mn-ea"/>
                <a:ea typeface="+mn-ea"/>
              </a:rPr>
              <a:t>12</a:t>
            </a:r>
            <a:r>
              <a:rPr lang="zh-CN" altLang="en-US" sz="1600" b="1" dirty="0">
                <a:solidFill>
                  <a:srgbClr val="000066"/>
                </a:solidFill>
                <a:latin typeface="+mn-ea"/>
                <a:ea typeface="+mn-ea"/>
              </a:rPr>
              <a:t>月中国制造业</a:t>
            </a:r>
            <a:r>
              <a:rPr lang="en-US" altLang="zh-CN" sz="1600" b="1" dirty="0">
                <a:solidFill>
                  <a:srgbClr val="000066"/>
                </a:solidFill>
                <a:latin typeface="+mn-ea"/>
                <a:ea typeface="+mn-ea"/>
              </a:rPr>
              <a:t>PMI</a:t>
            </a:r>
            <a:r>
              <a:rPr lang="zh-CN" altLang="en-US" sz="1600" b="1" dirty="0">
                <a:solidFill>
                  <a:srgbClr val="000066"/>
                </a:solidFill>
                <a:latin typeface="+mn-ea"/>
                <a:ea typeface="+mn-ea"/>
              </a:rPr>
              <a:t>为</a:t>
            </a:r>
            <a:r>
              <a:rPr lang="zh-CN" altLang="en-US" sz="2400" b="1" dirty="0">
                <a:solidFill>
                  <a:srgbClr val="000066"/>
                </a:solidFill>
                <a:latin typeface="+mn-ea"/>
                <a:ea typeface="+mn-ea"/>
              </a:rPr>
              <a:t>50.2%</a:t>
            </a:r>
            <a:r>
              <a:rPr lang="en-US" altLang="zh-CN" sz="1600" b="1" dirty="0">
                <a:solidFill>
                  <a:srgbClr val="000066"/>
                </a:solidFill>
                <a:latin typeface="+mn-ea"/>
                <a:ea typeface="+mn-ea"/>
              </a:rPr>
              <a:t>，与</a:t>
            </a:r>
            <a:r>
              <a:rPr lang="zh-CN" altLang="en-US" sz="1600" b="1" dirty="0">
                <a:solidFill>
                  <a:srgbClr val="000066"/>
                </a:solidFill>
                <a:latin typeface="+mn-ea"/>
                <a:ea typeface="+mn-ea"/>
              </a:rPr>
              <a:t>上月</a:t>
            </a:r>
            <a:r>
              <a:rPr lang="zh-CN" altLang="en-US" sz="2400" b="1" dirty="0">
                <a:solidFill>
                  <a:srgbClr val="000066"/>
                </a:solidFill>
                <a:latin typeface="+mn-ea"/>
                <a:ea typeface="+mn-ea"/>
              </a:rPr>
              <a:t>持平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092500" y="5522368"/>
            <a:ext cx="22156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000066"/>
                </a:solidFill>
                <a:latin typeface="+mn-ea"/>
                <a:ea typeface="+mn-ea"/>
              </a:rPr>
              <a:t>12</a:t>
            </a:r>
            <a:r>
              <a:rPr lang="zh-CN" altLang="en-US" sz="1600" b="1" dirty="0">
                <a:solidFill>
                  <a:srgbClr val="000066"/>
                </a:solidFill>
                <a:latin typeface="+mn-ea"/>
                <a:ea typeface="+mn-ea"/>
              </a:rPr>
              <a:t>月财新中国</a:t>
            </a:r>
            <a:r>
              <a:rPr lang="en-US" altLang="zh-CN" sz="1600" b="1" dirty="0">
                <a:solidFill>
                  <a:srgbClr val="000066"/>
                </a:solidFill>
                <a:latin typeface="+mn-ea"/>
                <a:ea typeface="+mn-ea"/>
              </a:rPr>
              <a:t>PMI</a:t>
            </a:r>
            <a:r>
              <a:rPr lang="zh-CN" altLang="en-US" sz="1600" b="1" dirty="0">
                <a:solidFill>
                  <a:srgbClr val="000066"/>
                </a:solidFill>
                <a:latin typeface="+mn-ea"/>
                <a:ea typeface="+mn-ea"/>
              </a:rPr>
              <a:t>为</a:t>
            </a:r>
            <a:r>
              <a:rPr lang="en-US" altLang="zh-CN" sz="2400" b="1" dirty="0">
                <a:solidFill>
                  <a:srgbClr val="33CC33"/>
                </a:solidFill>
                <a:uFillTx/>
                <a:latin typeface="仿宋" panose="02010609060101010101" charset="-122"/>
                <a:ea typeface="仿宋" panose="02010609060101010101" charset="-122"/>
              </a:rPr>
              <a:t>51.50%</a:t>
            </a:r>
            <a:r>
              <a:rPr lang="zh-CN" altLang="en-US" sz="1600" b="1" dirty="0">
                <a:solidFill>
                  <a:srgbClr val="000066"/>
                </a:solidFill>
                <a:latin typeface="+mn-ea"/>
                <a:ea typeface="+mn-ea"/>
              </a:rPr>
              <a:t>，较上月</a:t>
            </a:r>
            <a:endParaRPr lang="en-US" altLang="zh-CN" sz="1600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236390" y="5742370"/>
            <a:ext cx="7975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00B050"/>
                </a:solidFill>
                <a:latin typeface="+mn-ea"/>
                <a:ea typeface="+mn-ea"/>
              </a:rPr>
              <a:t>0.3%</a:t>
            </a:r>
            <a:endParaRPr lang="en-US" altLang="zh-CN" sz="24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0645" y="1600835"/>
            <a:ext cx="6085205" cy="365633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箭头: 上 9"/>
          <p:cNvSpPr/>
          <p:nvPr/>
        </p:nvSpPr>
        <p:spPr bwMode="auto">
          <a:xfrm rot="10800000">
            <a:off x="7020113" y="5587965"/>
            <a:ext cx="288032" cy="576064"/>
          </a:xfrm>
          <a:prstGeom prst="upArrow">
            <a:avLst/>
          </a:prstGeom>
          <a:solidFill>
            <a:srgbClr val="00B050"/>
          </a:solidFill>
          <a:ln w="9525" cap="flat" cmpd="sng" algn="ctr">
            <a:solidFill>
              <a:srgbClr val="33CC33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ChangeArrowheads="1"/>
          </p:cNvSpPr>
          <p:nvPr/>
        </p:nvSpPr>
        <p:spPr bwMode="auto">
          <a:xfrm>
            <a:off x="285750" y="1214438"/>
            <a:ext cx="8402638" cy="5162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6699FF"/>
              </a:buClr>
              <a:defRPr/>
            </a:pPr>
            <a:r>
              <a:rPr lang="zh-CN" altLang="en-US" sz="1800" b="1">
                <a:solidFill>
                  <a:srgbClr val="000066"/>
                </a:solidFill>
                <a:latin typeface="+mn-ea"/>
                <a:ea typeface="+mn-ea"/>
              </a:rPr>
              <a:t>       </a:t>
            </a:r>
            <a:endParaRPr lang="en-US" altLang="zh-CN" sz="1800" b="1">
              <a:solidFill>
                <a:srgbClr val="000066"/>
              </a:solidFill>
              <a:latin typeface="+mn-ea"/>
              <a:ea typeface="+mn-ea"/>
            </a:endParaRPr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white">
          <a:xfrm>
            <a:off x="428625" y="214313"/>
            <a:ext cx="8231188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r>
              <a:rPr kumimoji="1" lang="zh-CN" altLang="en-US" sz="2400" b="1" dirty="0">
                <a:solidFill>
                  <a:srgbClr val="000066"/>
                </a:solidFill>
                <a:ea typeface="+mj-ea"/>
                <a:cs typeface="+mj-cs"/>
              </a:rPr>
              <a:t>宏观经济数据解读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08041" y="922338"/>
            <a:ext cx="8272355" cy="556017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 eaLnBrk="1" latinLnBrk="0" hangingPunct="1">
              <a:lnSpc>
                <a:spcPct val="150000"/>
              </a:lnSpc>
              <a:defRPr/>
            </a:pPr>
            <a:r>
              <a:rPr lang="zh-CN" altLang="en-US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 </a:t>
            </a:r>
            <a:r>
              <a:rPr lang="zh-CN" altLang="en-US" dirty="0">
                <a:solidFill>
                  <a:srgbClr val="000066"/>
                </a:solidFill>
                <a:latin typeface="+mj-lt"/>
                <a:ea typeface="+mn-ea"/>
                <a:sym typeface="+mn-ea"/>
              </a:rPr>
              <a:t>    </a:t>
            </a:r>
            <a:r>
              <a:rPr lang="zh-CN" altLang="en-US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12月官方制造业PMI为50.20%，与上月持平。11月生产指数较上月上升0.6%至53.2%，继续位于临界点之上，表示制造业企业生产扩张持续加快。新订单指数回落至51.2%，跌幅为0.1%，制造业市场需求持续增加。生产需求两方面同时扩张。财新中国PMI相较上月下调0.3%，达51.50%。</a:t>
            </a:r>
            <a:endParaRPr lang="en-US" altLang="zh-CN" dirty="0">
              <a:solidFill>
                <a:srgbClr val="000066"/>
              </a:solidFill>
              <a:latin typeface="+mn-ea"/>
              <a:ea typeface="+mn-ea"/>
              <a:sym typeface="+mn-ea"/>
            </a:endParaRPr>
          </a:p>
          <a:p>
            <a:pPr algn="just" eaLnBrk="1" latinLnBrk="0" hangingPunct="1">
              <a:lnSpc>
                <a:spcPct val="150000"/>
              </a:lnSpc>
              <a:defRPr/>
            </a:pPr>
            <a:endParaRPr lang="zh-CN" altLang="en-US" dirty="0">
              <a:solidFill>
                <a:srgbClr val="000066"/>
              </a:solidFill>
              <a:latin typeface="+mn-ea"/>
              <a:ea typeface="+mn-ea"/>
              <a:sym typeface="+mn-ea"/>
            </a:endParaRPr>
          </a:p>
          <a:p>
            <a:pPr algn="just" eaLnBrk="1" latinLnBrk="0" hangingPunct="1">
              <a:lnSpc>
                <a:spcPct val="150000"/>
              </a:lnSpc>
              <a:defRPr/>
            </a:pPr>
            <a:r>
              <a:rPr lang="zh-CN" altLang="en-US" dirty="0">
                <a:solidFill>
                  <a:srgbClr val="000066"/>
                </a:solidFill>
                <a:latin typeface="+mn-ea"/>
                <a:ea typeface="+mn-ea"/>
                <a:sym typeface="+mn-ea"/>
              </a:rPr>
              <a:t>    12月CPI同比下降0.5%，与上月持平。其中，食品价格上涨17.4%，涨幅回落1.7个%。PPI同比下降0.1%，较上月降幅收窄。其中，生产资料价格上涨1.2%，窄幅回调1.3%。生活资料价格上涨1.3%，较上月涨幅回落0.3%。食品中，中央和地方储备猪肉陆续投放，猪肉价格开始下跌，跌幅达5.6%，影响CPI下降约0.27%。在猪肉价格下降的影响下，牛肉和羊肉价格涨幅分别由2.8%和1.3%回落至0.1%和0.2%，鸡肉和鸭肉价格分别由上涨4.3%和3.6%转为下降4.9%和1.9%。</a:t>
            </a: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/>
          <p:cNvSpPr>
            <a:spLocks noGrp="1"/>
          </p:cNvSpPr>
          <p:nvPr>
            <p:ph type="title"/>
          </p:nvPr>
        </p:nvSpPr>
        <p:spPr bwMode="auto">
          <a:xfrm>
            <a:off x="457200" y="214313"/>
            <a:ext cx="8229600" cy="706437"/>
          </a:xfr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kumimoji="1" lang="zh-CN" altLang="en-US" sz="2400" dirty="0">
                <a:solidFill>
                  <a:srgbClr val="000066"/>
                </a:solidFill>
                <a:latin typeface="Arial" panose="020B0604020202020204" pitchFamily="34" charset="0"/>
              </a:rPr>
              <a:t>央行公开市场操作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95536" y="4504313"/>
            <a:ext cx="8352928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000066"/>
                </a:solidFill>
                <a:latin typeface="+mn-ea"/>
                <a:ea typeface="+mn-ea"/>
              </a:rPr>
              <a:t>12</a:t>
            </a:r>
            <a:r>
              <a:rPr lang="zh-CN" altLang="en-US" dirty="0">
                <a:solidFill>
                  <a:srgbClr val="000066"/>
                </a:solidFill>
                <a:latin typeface="+mn-ea"/>
                <a:ea typeface="+mn-ea"/>
              </a:rPr>
              <a:t>月央行公开市场操作累计净投放</a:t>
            </a:r>
            <a:r>
              <a:rPr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7265</a:t>
            </a:r>
            <a:r>
              <a:rPr lang="zh-CN" altLang="en-US" dirty="0">
                <a:solidFill>
                  <a:srgbClr val="000066"/>
                </a:solidFill>
                <a:latin typeface="+mn-ea"/>
                <a:ea typeface="+mn-ea"/>
              </a:rPr>
              <a:t>亿元较</a:t>
            </a:r>
            <a:r>
              <a:rPr lang="en-US" altLang="zh-CN" dirty="0">
                <a:solidFill>
                  <a:srgbClr val="000066"/>
                </a:solidFill>
                <a:latin typeface="+mn-ea"/>
                <a:ea typeface="+mn-ea"/>
              </a:rPr>
              <a:t>11</a:t>
            </a:r>
            <a:r>
              <a:rPr lang="zh-CN" altLang="en-US" dirty="0">
                <a:solidFill>
                  <a:srgbClr val="000066"/>
                </a:solidFill>
                <a:latin typeface="+mn-ea"/>
                <a:ea typeface="+mn-ea"/>
              </a:rPr>
              <a:t>月的</a:t>
            </a:r>
            <a:r>
              <a:rPr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1665</a:t>
            </a:r>
            <a:r>
              <a:rPr lang="zh-CN" altLang="en-US" dirty="0">
                <a:solidFill>
                  <a:srgbClr val="000066"/>
                </a:solidFill>
                <a:latin typeface="+mn-ea"/>
                <a:ea typeface="+mn-ea"/>
              </a:rPr>
              <a:t>亿元大幅上升，货币政策呈宽松态势，累计共开展</a:t>
            </a:r>
            <a:r>
              <a:rPr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6800</a:t>
            </a:r>
            <a:r>
              <a:rPr lang="zh-CN" altLang="en-US" dirty="0">
                <a:solidFill>
                  <a:srgbClr val="000066"/>
                </a:solidFill>
                <a:latin typeface="+mn-ea"/>
                <a:ea typeface="+mn-ea"/>
              </a:rPr>
              <a:t>亿逆回购操作和</a:t>
            </a:r>
            <a:r>
              <a:rPr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6000</a:t>
            </a:r>
            <a:r>
              <a:rPr lang="zh-CN" altLang="en-US" dirty="0">
                <a:solidFill>
                  <a:srgbClr val="000066"/>
                </a:solidFill>
                <a:latin typeface="+mn-ea"/>
                <a:ea typeface="+mn-ea"/>
              </a:rPr>
              <a:t>亿元</a:t>
            </a:r>
            <a:r>
              <a:rPr lang="en-US" altLang="zh-CN" dirty="0">
                <a:solidFill>
                  <a:srgbClr val="000066"/>
                </a:solidFill>
                <a:latin typeface="+mn-ea"/>
                <a:ea typeface="+mn-ea"/>
              </a:rPr>
              <a:t>MLF</a:t>
            </a:r>
            <a:r>
              <a:rPr lang="zh-CN" altLang="en-US" dirty="0">
                <a:solidFill>
                  <a:srgbClr val="000066"/>
                </a:solidFill>
                <a:latin typeface="+mn-ea"/>
                <a:ea typeface="+mn-ea"/>
              </a:rPr>
              <a:t>操作，受经济形势、央行灵活适度、货币政策以及财政支出等因素的影响，</a:t>
            </a:r>
            <a:r>
              <a:rPr lang="en-US" altLang="zh-CN" dirty="0">
                <a:solidFill>
                  <a:srgbClr val="000066"/>
                </a:solidFill>
                <a:latin typeface="+mn-ea"/>
                <a:ea typeface="+mn-ea"/>
              </a:rPr>
              <a:t>12</a:t>
            </a:r>
            <a:r>
              <a:rPr lang="zh-CN" altLang="en-US" dirty="0">
                <a:solidFill>
                  <a:srgbClr val="000066"/>
                </a:solidFill>
                <a:latin typeface="+mn-ea"/>
                <a:ea typeface="+mn-ea"/>
              </a:rPr>
              <a:t>月资金流动性较为宽松，整体处于较高的水平。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3755" y="1140460"/>
            <a:ext cx="4842510" cy="322008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white">
          <a:xfrm>
            <a:off x="428625" y="214313"/>
            <a:ext cx="8231188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市场概况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2346" y="1097257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上证综指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28625" y="1657816"/>
            <a:ext cx="838572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6.20%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635165" y="1201318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中小板指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8005107" y="1780502"/>
            <a:ext cx="8242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8.80%</a:t>
            </a:r>
            <a:endParaRPr lang="zh-CN" altLang="en-US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1724" y="3853871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深证成指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428625" y="4399965"/>
            <a:ext cx="8242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8.86%</a:t>
            </a:r>
            <a:endParaRPr lang="zh-CN" altLang="en-US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634763" y="3804842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创业板指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8013386" y="4380861"/>
            <a:ext cx="8242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  <a:latin typeface="+mn-ea"/>
                <a:ea typeface="+mn-ea"/>
              </a:rPr>
              <a:t>8.00%</a:t>
            </a:r>
            <a:endParaRPr lang="zh-CN" altLang="en-US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80579" y="4798636"/>
            <a:ext cx="8334281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000066"/>
                </a:solidFill>
                <a:latin typeface="+mn-ea"/>
                <a:ea typeface="+mn-ea"/>
              </a:rPr>
              <a:t>12月，四大指数保持震荡上行，较11月底有明显升温。中美贸易战取得积极进展，同时，央行发布一系列货币宽松政策，进一步刺激市场，市场总体维稳上行。	</a:t>
            </a:r>
          </a:p>
        </p:txBody>
      </p:sp>
      <p:sp>
        <p:nvSpPr>
          <p:cNvPr id="21" name="箭头: 上 20"/>
          <p:cNvSpPr/>
          <p:nvPr/>
        </p:nvSpPr>
        <p:spPr bwMode="auto">
          <a:xfrm>
            <a:off x="7777378" y="4276301"/>
            <a:ext cx="288032" cy="576064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25" name="箭头: 上 24"/>
          <p:cNvSpPr/>
          <p:nvPr/>
        </p:nvSpPr>
        <p:spPr bwMode="auto">
          <a:xfrm>
            <a:off x="7782455" y="1672822"/>
            <a:ext cx="288032" cy="576064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19" name="箭头: 上 18"/>
          <p:cNvSpPr/>
          <p:nvPr/>
        </p:nvSpPr>
        <p:spPr bwMode="auto">
          <a:xfrm>
            <a:off x="204918" y="4272255"/>
            <a:ext cx="288032" cy="576064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4330" y="1471295"/>
            <a:ext cx="5506085" cy="3308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箭头: 上 18"/>
          <p:cNvSpPr/>
          <p:nvPr/>
        </p:nvSpPr>
        <p:spPr bwMode="auto">
          <a:xfrm>
            <a:off x="192218" y="1569695"/>
            <a:ext cx="288032" cy="576064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/>
        </p:nvSpPr>
        <p:spPr>
          <a:xfrm>
            <a:off x="5761097" y="5360077"/>
            <a:ext cx="1763688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 </a:t>
            </a:r>
            <a:r>
              <a:rPr lang="zh-CN" altLang="en-US" dirty="0">
                <a:solidFill>
                  <a:srgbClr val="000066"/>
                </a:solidFill>
                <a:latin typeface="+mn-ea"/>
                <a:ea typeface="+mn-ea"/>
              </a:rPr>
              <a:t>较上月</a:t>
            </a:r>
          </a:p>
          <a:p>
            <a:r>
              <a:rPr lang="en-US" altLang="zh-CN" b="1" dirty="0">
                <a:solidFill>
                  <a:srgbClr val="FF0000"/>
                </a:solidFill>
              </a:rPr>
              <a:t>     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8.58%</a:t>
            </a: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沪深市值统计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55613" y="5360077"/>
            <a:ext cx="2045448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000066"/>
                </a:solidFill>
                <a:latin typeface="+mn-ea"/>
                <a:ea typeface="+mn-ea"/>
              </a:rPr>
              <a:t>12月，A股总市值近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64.31</a:t>
            </a:r>
            <a:r>
              <a:rPr lang="zh-CN" altLang="en-US" dirty="0">
                <a:solidFill>
                  <a:srgbClr val="000066"/>
                </a:solidFill>
                <a:latin typeface="+mn-ea"/>
                <a:ea typeface="+mn-ea"/>
              </a:rPr>
              <a:t>万亿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602270" y="2134901"/>
            <a:ext cx="154173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None/>
            </a:pPr>
            <a:r>
              <a:rPr lang="zh-CN" altLang="en-US" dirty="0">
                <a:solidFill>
                  <a:srgbClr val="000066"/>
                </a:solidFill>
                <a:latin typeface="+mn-ea"/>
                <a:ea typeface="+mn-ea"/>
              </a:rPr>
              <a:t>深市市值</a:t>
            </a:r>
          </a:p>
          <a:p>
            <a:pPr algn="l">
              <a:buClrTx/>
              <a:buSzTx/>
              <a:buNone/>
            </a:pP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23.98</a:t>
            </a:r>
            <a:r>
              <a:rPr lang="zh-CN" altLang="en-US" dirty="0">
                <a:solidFill>
                  <a:srgbClr val="000066"/>
                </a:solidFill>
                <a:latin typeface="+mn-ea"/>
                <a:ea typeface="+mn-ea"/>
              </a:rPr>
              <a:t>万亿</a:t>
            </a:r>
            <a:endParaRPr lang="zh-CN" altLang="en-US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602270" y="964271"/>
            <a:ext cx="154173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000066"/>
                </a:solidFill>
                <a:latin typeface="+mn-ea"/>
                <a:ea typeface="+mn-ea"/>
              </a:rPr>
              <a:t>沪市市值</a:t>
            </a:r>
          </a:p>
          <a:p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40.32</a:t>
            </a:r>
            <a:r>
              <a:rPr lang="zh-CN" altLang="en-US" dirty="0">
                <a:solidFill>
                  <a:srgbClr val="000066"/>
                </a:solidFill>
                <a:latin typeface="+mn-ea"/>
                <a:ea typeface="+mn-ea"/>
              </a:rPr>
              <a:t>万亿</a:t>
            </a:r>
          </a:p>
        </p:txBody>
      </p:sp>
      <p:cxnSp>
        <p:nvCxnSpPr>
          <p:cNvPr id="6" name="直接箭头连接符 5"/>
          <p:cNvCxnSpPr/>
          <p:nvPr/>
        </p:nvCxnSpPr>
        <p:spPr bwMode="auto">
          <a:xfrm flipV="1">
            <a:off x="7243953" y="1372500"/>
            <a:ext cx="421004" cy="23963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 bwMode="auto">
          <a:xfrm>
            <a:off x="7179741" y="2059799"/>
            <a:ext cx="485216" cy="36108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箭头: 下 9"/>
          <p:cNvSpPr/>
          <p:nvPr/>
        </p:nvSpPr>
        <p:spPr bwMode="auto">
          <a:xfrm rot="10800000">
            <a:off x="5940152" y="5765128"/>
            <a:ext cx="216024" cy="363299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000" b="0" i="0" baseline="0">
              <a:ln>
                <a:noFill/>
              </a:ln>
              <a:solidFill>
                <a:srgbClr val="00FF00"/>
              </a:solidFill>
              <a:effectLst/>
              <a:uFillTx/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41020" y="1202690"/>
            <a:ext cx="6499860" cy="39052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wipe dir="r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680013436"/>
  <p:tag name="KSO_WM_UNIT_PLACING_PICTURE_USER_VIEWPORT" val="{&quot;height&quot;:4335,&quot;width&quot;:7215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69dd3966-4088-4e3d-9332-849322237369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b3776798-9b84-4850-9f03-5588f07b6507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9cb19f9-bd2e-424e-9967-c7d0ce9d77cc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86a1cc21-fbc2-4997-af3c-92e50ceaa904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fd907af6-8c65-41d2-9d79-5e4d39736de2}"/>
</p:tagLst>
</file>

<file path=ppt/theme/theme1.xml><?xml version="1.0" encoding="utf-8"?>
<a:theme xmlns:a="http://schemas.openxmlformats.org/drawingml/2006/main" name="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  <a:txDef>
      <a:spPr bwMode="auto">
        <a:noFill/>
        <a:ln w="9525">
          <a:solidFill>
            <a:schemeClr val="accent1"/>
          </a:solidFill>
          <a:miter lim="800000"/>
        </a:ln>
      </a:spPr>
      <a:bodyPr>
        <a:spAutoFit/>
      </a:bodyPr>
      <a:lstStyle>
        <a:defPPr>
          <a:defRPr sz="1300" b="1" dirty="0" smtClean="0">
            <a:solidFill>
              <a:srgbClr val="000066"/>
            </a:solidFill>
            <a:latin typeface="幼圆" panose="02010509060101010101" pitchFamily="49" charset="-122"/>
            <a:ea typeface="幼圆" panose="02010509060101010101" pitchFamily="49" charset="-122"/>
          </a:defRPr>
        </a:defPPr>
      </a:lstStyle>
    </a:tx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融客投资PPT模板">
  <a:themeElements>
    <a:clrScheme name="融客投资PPT模板 1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投资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投资PPT模板 1">
        <a:dk1>
          <a:srgbClr val="000000"/>
        </a:dk1>
        <a:lt1>
          <a:srgbClr val="FFFFFF"/>
        </a:lt1>
        <a:dk2>
          <a:srgbClr val="000798"/>
        </a:dk2>
        <a:lt2>
          <a:srgbClr val="B2B2B2"/>
        </a:lt2>
        <a:accent1>
          <a:srgbClr val="1B33E7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BADF1"/>
        </a:accent5>
        <a:accent6>
          <a:srgbClr val="5C8AE7"/>
        </a:accent6>
        <a:hlink>
          <a:srgbClr val="99CCFF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投资PPT模板 2">
        <a:dk1>
          <a:srgbClr val="000000"/>
        </a:dk1>
        <a:lt1>
          <a:srgbClr val="FFFFFF"/>
        </a:lt1>
        <a:dk2>
          <a:srgbClr val="094332"/>
        </a:dk2>
        <a:lt2>
          <a:srgbClr val="B2B2B2"/>
        </a:lt2>
        <a:accent1>
          <a:srgbClr val="0D6531"/>
        </a:accent1>
        <a:accent2>
          <a:srgbClr val="39AF6E"/>
        </a:accent2>
        <a:accent3>
          <a:srgbClr val="FFFFFF"/>
        </a:accent3>
        <a:accent4>
          <a:srgbClr val="000000"/>
        </a:accent4>
        <a:accent5>
          <a:srgbClr val="AAB8AD"/>
        </a:accent5>
        <a:accent6>
          <a:srgbClr val="339E63"/>
        </a:accent6>
        <a:hlink>
          <a:srgbClr val="93E1A0"/>
        </a:hlink>
        <a:folHlink>
          <a:srgbClr val="1D834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投资PPT模板 3">
        <a:dk1>
          <a:srgbClr val="000000"/>
        </a:dk1>
        <a:lt1>
          <a:srgbClr val="FFFFFF"/>
        </a:lt1>
        <a:dk2>
          <a:srgbClr val="275CA3"/>
        </a:dk2>
        <a:lt2>
          <a:srgbClr val="C0C0C0"/>
        </a:lt2>
        <a:accent1>
          <a:srgbClr val="529EBC"/>
        </a:accent1>
        <a:accent2>
          <a:srgbClr val="55BEE3"/>
        </a:accent2>
        <a:accent3>
          <a:srgbClr val="FFFFFF"/>
        </a:accent3>
        <a:accent4>
          <a:srgbClr val="000000"/>
        </a:accent4>
        <a:accent5>
          <a:srgbClr val="B3CCDA"/>
        </a:accent5>
        <a:accent6>
          <a:srgbClr val="4CACCE"/>
        </a:accent6>
        <a:hlink>
          <a:srgbClr val="9FD4F1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7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8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798"/>
    </a:dk2>
    <a:lt2>
      <a:srgbClr val="B2B2B2"/>
    </a:lt2>
    <a:accent1>
      <a:srgbClr val="1B33E7"/>
    </a:accent1>
    <a:accent2>
      <a:srgbClr val="6699FF"/>
    </a:accent2>
    <a:accent3>
      <a:srgbClr val="FFFFFF"/>
    </a:accent3>
    <a:accent4>
      <a:srgbClr val="000000"/>
    </a:accent4>
    <a:accent5>
      <a:srgbClr val="ABADF1"/>
    </a:accent5>
    <a:accent6>
      <a:srgbClr val="5C8AE7"/>
    </a:accent6>
    <a:hlink>
      <a:srgbClr val="99CCFF"/>
    </a:hlink>
    <a:folHlink>
      <a:srgbClr val="3366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798"/>
    </a:dk2>
    <a:lt2>
      <a:srgbClr val="B2B2B2"/>
    </a:lt2>
    <a:accent1>
      <a:srgbClr val="1B33E7"/>
    </a:accent1>
    <a:accent2>
      <a:srgbClr val="6699FF"/>
    </a:accent2>
    <a:accent3>
      <a:srgbClr val="FFFFFF"/>
    </a:accent3>
    <a:accent4>
      <a:srgbClr val="000000"/>
    </a:accent4>
    <a:accent5>
      <a:srgbClr val="ABADF1"/>
    </a:accent5>
    <a:accent6>
      <a:srgbClr val="5C8AE7"/>
    </a:accent6>
    <a:hlink>
      <a:srgbClr val="99CCFF"/>
    </a:hlink>
    <a:folHlink>
      <a:srgbClr val="3366CC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798"/>
    </a:dk2>
    <a:lt2>
      <a:srgbClr val="B2B2B2"/>
    </a:lt2>
    <a:accent1>
      <a:srgbClr val="1B33E7"/>
    </a:accent1>
    <a:accent2>
      <a:srgbClr val="6699FF"/>
    </a:accent2>
    <a:accent3>
      <a:srgbClr val="FFFFFF"/>
    </a:accent3>
    <a:accent4>
      <a:srgbClr val="000000"/>
    </a:accent4>
    <a:accent5>
      <a:srgbClr val="ABADF1"/>
    </a:accent5>
    <a:accent6>
      <a:srgbClr val="5C8AE7"/>
    </a:accent6>
    <a:hlink>
      <a:srgbClr val="99CCFF"/>
    </a:hlink>
    <a:folHlink>
      <a:srgbClr val="3366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2573</Words>
  <Application>Microsoft Office PowerPoint</Application>
  <PresentationFormat>全屏显示(4:3)</PresentationFormat>
  <Paragraphs>426</Paragraphs>
  <Slides>26</Slides>
  <Notes>20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8</vt:i4>
      </vt:variant>
      <vt:variant>
        <vt:lpstr>幻灯片标题</vt:lpstr>
      </vt:variant>
      <vt:variant>
        <vt:i4>26</vt:i4>
      </vt:variant>
    </vt:vector>
  </HeadingPairs>
  <TitlesOfParts>
    <vt:vector size="43" baseType="lpstr">
      <vt:lpstr>等线</vt:lpstr>
      <vt:lpstr>仿宋</vt:lpstr>
      <vt:lpstr>黑体</vt:lpstr>
      <vt:lpstr>华文中宋</vt:lpstr>
      <vt:lpstr>幼圆</vt:lpstr>
      <vt:lpstr>Arial</vt:lpstr>
      <vt:lpstr>Times New Roman</vt:lpstr>
      <vt:lpstr>Verdana</vt:lpstr>
      <vt:lpstr>Wingdings</vt:lpstr>
      <vt:lpstr>融客PPT模板</vt:lpstr>
      <vt:lpstr>融客投资PPT模板</vt:lpstr>
      <vt:lpstr>1_融客PPT模板</vt:lpstr>
      <vt:lpstr>3_融客PPT模板</vt:lpstr>
      <vt:lpstr>2_融客PPT模板</vt:lpstr>
      <vt:lpstr>5_融客PPT模板</vt:lpstr>
      <vt:lpstr>7_融客PPT模板</vt:lpstr>
      <vt:lpstr>8_融客PPT模板</vt:lpstr>
      <vt:lpstr>PowerPoint 演示文稿</vt:lpstr>
      <vt:lpstr>PowerPoint 演示文稿</vt:lpstr>
      <vt:lpstr>PowerPoint 演示文稿</vt:lpstr>
      <vt:lpstr>CPI、PPI</vt:lpstr>
      <vt:lpstr>PMI</vt:lpstr>
      <vt:lpstr>PowerPoint 演示文稿</vt:lpstr>
      <vt:lpstr>央行公开市场操作</vt:lpstr>
      <vt:lpstr>PowerPoint 演示文稿</vt:lpstr>
      <vt:lpstr>PowerPoint 演示文稿</vt:lpstr>
      <vt:lpstr>上证50股指期货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联系我们</vt:lpstr>
    </vt:vector>
  </TitlesOfParts>
  <Company>Lenovo (Beijing)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 User</dc:creator>
  <cp:lastModifiedBy>Xue, Yong</cp:lastModifiedBy>
  <cp:revision>4795</cp:revision>
  <dcterms:created xsi:type="dcterms:W3CDTF">2007-11-30T05:47:00Z</dcterms:created>
  <dcterms:modified xsi:type="dcterms:W3CDTF">2020-01-10T07:56:12Z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2052-11.1.0.9339</vt:lpwstr>
  </property>
</Properties>
</file>