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4.xml" ContentType="application/vnd.openxmlformats-officedocument.themeOverride+xml"/>
  <Override PartName="/ppt/tags/tag2.xml" ContentType="application/vnd.openxmlformats-officedocument.presentationml.tags+xml"/>
  <Override PartName="/ppt/notesSlides/notesSlide8.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5.xml" ContentType="application/vnd.openxmlformats-officedocument.themeOverride+xml"/>
  <Override PartName="/ppt/theme/themeOverride6.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7.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9.xml" ContentType="application/vnd.openxmlformats-officedocument.themeOverride+xml"/>
  <Override PartName="/ppt/notesSlides/notesSlide14.xml" ContentType="application/vnd.openxmlformats-officedocument.presentationml.notesSl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0.xml" ContentType="application/vnd.openxmlformats-officedocument.themeOverr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1.xml" ContentType="application/vnd.openxmlformats-officedocument.themeOverride+xml"/>
  <Override PartName="/ppt/notesSlides/notesSlide15.xml" ContentType="application/vnd.openxmlformats-officedocument.presentationml.notesSl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2.xml" ContentType="application/vnd.openxmlformats-officedocument.themeOverride+xml"/>
  <Override PartName="/ppt/notesSlides/notesSlide16.xml" ContentType="application/vnd.openxmlformats-officedocument.presentationml.notesSlid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3.xml" ContentType="application/vnd.openxmlformats-officedocument.themeOverride+xml"/>
  <Override PartName="/ppt/notesSlides/notesSlide17.xml" ContentType="application/vnd.openxmlformats-officedocument.presentationml.notesSlid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4.xml" ContentType="application/vnd.openxmlformats-officedocument.themeOverride+xml"/>
  <Override PartName="/ppt/notesSlides/notesSlide18.xml" ContentType="application/vnd.openxmlformats-officedocument.presentationml.notesSlide+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5.xml" ContentType="application/vnd.openxmlformats-officedocument.themeOverride+xml"/>
  <Override PartName="/ppt/notesSlides/notesSlide19.xml" ContentType="application/vnd.openxmlformats-officedocument.presentationml.notesSlide+xml"/>
  <Override PartName="/ppt/charts/chart15.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6.xml" ContentType="application/vnd.openxmlformats-officedocument.themeOverride+xml"/>
  <Override PartName="/ppt/tags/tag3.xml" ContentType="application/vnd.openxmlformats-officedocument.presentationml.tags+xml"/>
  <Override PartName="/ppt/notesSlides/notesSlide20.xml" ContentType="application/vnd.openxmlformats-officedocument.presentationml.notesSlide+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7.xml" ContentType="application/vnd.openxmlformats-officedocument.themeOverride+xml"/>
  <Override PartName="/ppt/charts/chart17.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8.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5" r:id="rId3"/>
    <p:sldMasterId id="2147483689" r:id="rId4"/>
    <p:sldMasterId id="2147483703" r:id="rId5"/>
    <p:sldMasterId id="2147483717" r:id="rId6"/>
  </p:sldMasterIdLst>
  <p:notesMasterIdLst>
    <p:notesMasterId r:id="rId32"/>
  </p:notesMasterIdLst>
  <p:sldIdLst>
    <p:sldId id="483" r:id="rId7"/>
    <p:sldId id="484" r:id="rId8"/>
    <p:sldId id="485" r:id="rId9"/>
    <p:sldId id="486" r:id="rId10"/>
    <p:sldId id="487" r:id="rId11"/>
    <p:sldId id="488" r:id="rId12"/>
    <p:sldId id="489" r:id="rId13"/>
    <p:sldId id="490" r:id="rId14"/>
    <p:sldId id="491" r:id="rId15"/>
    <p:sldId id="492" r:id="rId16"/>
    <p:sldId id="493" r:id="rId17"/>
    <p:sldId id="494" r:id="rId18"/>
    <p:sldId id="495" r:id="rId19"/>
    <p:sldId id="496" r:id="rId20"/>
    <p:sldId id="497" r:id="rId21"/>
    <p:sldId id="498" r:id="rId22"/>
    <p:sldId id="499" r:id="rId23"/>
    <p:sldId id="500" r:id="rId24"/>
    <p:sldId id="501" r:id="rId25"/>
    <p:sldId id="502" r:id="rId26"/>
    <p:sldId id="503" r:id="rId27"/>
    <p:sldId id="504" r:id="rId28"/>
    <p:sldId id="505" r:id="rId29"/>
    <p:sldId id="506" r:id="rId30"/>
    <p:sldId id="507"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nlong Wu" initials="JW" lastIdx="6" clrIdx="0">
    <p:extLst>
      <p:ext uri="{19B8F6BF-5375-455C-9EA6-DF929625EA0E}">
        <p15:presenceInfo xmlns:p15="http://schemas.microsoft.com/office/powerpoint/2012/main" userId="4b647d056bdb0be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D9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85821" autoAdjust="0"/>
  </p:normalViewPr>
  <p:slideViewPr>
    <p:cSldViewPr snapToGrid="0">
      <p:cViewPr varScale="1">
        <p:scale>
          <a:sx n="62" d="100"/>
          <a:sy n="62" d="100"/>
        </p:scale>
        <p:origin x="804" y="44"/>
      </p:cViewPr>
      <p:guideLst/>
    </p:cSldViewPr>
  </p:slideViewPr>
  <p:outlineViewPr>
    <p:cViewPr>
      <p:scale>
        <a:sx n="33" d="100"/>
        <a:sy n="33" d="100"/>
      </p:scale>
      <p:origin x="0" y="-1984"/>
    </p:cViewPr>
  </p:outlineViewPr>
  <p:notesTextViewPr>
    <p:cViewPr>
      <p:scale>
        <a:sx n="1" d="1"/>
        <a:sy n="1" d="1"/>
      </p:scale>
      <p:origin x="0" y="0"/>
    </p:cViewPr>
  </p:notesTextViewPr>
  <p:sorterViewPr>
    <p:cViewPr>
      <p:scale>
        <a:sx n="100" d="100"/>
        <a:sy n="100" d="100"/>
      </p:scale>
      <p:origin x="0" y="-52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6.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Sheet1!$B$1:$B$2</c:f>
              <c:strCache>
                <c:ptCount val="2"/>
                <c:pt idx="0">
                  <c:v>CPI:当月同比</c:v>
                </c:pt>
                <c:pt idx="1">
                  <c:v>月</c:v>
                </c:pt>
              </c:strCache>
            </c:strRef>
          </c:tx>
          <c:spPr>
            <a:ln w="28575" cap="rnd">
              <a:solidFill>
                <a:schemeClr val="accent1"/>
              </a:solidFill>
              <a:round/>
            </a:ln>
            <a:effectLst/>
          </c:spPr>
          <c:marker>
            <c:symbol val="none"/>
          </c:marker>
          <c:cat>
            <c:numRef>
              <c:f>Sheet1!$A$3:$A$16</c:f>
              <c:numCache>
                <c:formatCode>yyyy\-mm;@</c:formatCode>
                <c:ptCount val="14"/>
                <c:pt idx="0">
                  <c:v>43769</c:v>
                </c:pt>
                <c:pt idx="1">
                  <c:v>43799</c:v>
                </c:pt>
                <c:pt idx="2">
                  <c:v>43830</c:v>
                </c:pt>
                <c:pt idx="3">
                  <c:v>43861</c:v>
                </c:pt>
                <c:pt idx="4">
                  <c:v>43890</c:v>
                </c:pt>
                <c:pt idx="5">
                  <c:v>43921</c:v>
                </c:pt>
                <c:pt idx="6">
                  <c:v>43951</c:v>
                </c:pt>
                <c:pt idx="7">
                  <c:v>43982</c:v>
                </c:pt>
                <c:pt idx="8">
                  <c:v>44012</c:v>
                </c:pt>
                <c:pt idx="9">
                  <c:v>44043</c:v>
                </c:pt>
                <c:pt idx="10">
                  <c:v>44074</c:v>
                </c:pt>
                <c:pt idx="11">
                  <c:v>44104</c:v>
                </c:pt>
                <c:pt idx="12">
                  <c:v>44135</c:v>
                </c:pt>
                <c:pt idx="13">
                  <c:v>44165</c:v>
                </c:pt>
              </c:numCache>
            </c:numRef>
          </c:cat>
          <c:val>
            <c:numRef>
              <c:f>Sheet1!$B$3:$B$16</c:f>
              <c:numCache>
                <c:formatCode>#,##0.00_ </c:formatCode>
                <c:ptCount val="14"/>
                <c:pt idx="0">
                  <c:v>3.8</c:v>
                </c:pt>
                <c:pt idx="1">
                  <c:v>4.5</c:v>
                </c:pt>
                <c:pt idx="2">
                  <c:v>4.5</c:v>
                </c:pt>
                <c:pt idx="3">
                  <c:v>5.4</c:v>
                </c:pt>
                <c:pt idx="4">
                  <c:v>5.2</c:v>
                </c:pt>
                <c:pt idx="5">
                  <c:v>4.3</c:v>
                </c:pt>
                <c:pt idx="6">
                  <c:v>3.3</c:v>
                </c:pt>
                <c:pt idx="7">
                  <c:v>2.4</c:v>
                </c:pt>
                <c:pt idx="8">
                  <c:v>2.5</c:v>
                </c:pt>
                <c:pt idx="9">
                  <c:v>2.7</c:v>
                </c:pt>
                <c:pt idx="10">
                  <c:v>2.4</c:v>
                </c:pt>
                <c:pt idx="11">
                  <c:v>1.7</c:v>
                </c:pt>
                <c:pt idx="12">
                  <c:v>0.5</c:v>
                </c:pt>
                <c:pt idx="13">
                  <c:v>-0.5</c:v>
                </c:pt>
              </c:numCache>
            </c:numRef>
          </c:val>
          <c:smooth val="0"/>
          <c:extLst>
            <c:ext xmlns:c16="http://schemas.microsoft.com/office/drawing/2014/chart" uri="{C3380CC4-5D6E-409C-BE32-E72D297353CC}">
              <c16:uniqueId val="{00000000-3FFF-4273-AE19-1C0B03E8EEE4}"/>
            </c:ext>
          </c:extLst>
        </c:ser>
        <c:ser>
          <c:idx val="1"/>
          <c:order val="1"/>
          <c:tx>
            <c:strRef>
              <c:f>Sheet1!$C$1:$C$2</c:f>
              <c:strCache>
                <c:ptCount val="2"/>
                <c:pt idx="0">
                  <c:v>CPI:环比</c:v>
                </c:pt>
                <c:pt idx="1">
                  <c:v>月</c:v>
                </c:pt>
              </c:strCache>
            </c:strRef>
          </c:tx>
          <c:spPr>
            <a:ln w="28575" cap="rnd">
              <a:solidFill>
                <a:schemeClr val="accent2"/>
              </a:solidFill>
              <a:round/>
            </a:ln>
            <a:effectLst/>
          </c:spPr>
          <c:marker>
            <c:symbol val="none"/>
          </c:marker>
          <c:cat>
            <c:numRef>
              <c:f>Sheet1!$A$3:$A$16</c:f>
              <c:numCache>
                <c:formatCode>yyyy\-mm;@</c:formatCode>
                <c:ptCount val="14"/>
                <c:pt idx="0">
                  <c:v>43769</c:v>
                </c:pt>
                <c:pt idx="1">
                  <c:v>43799</c:v>
                </c:pt>
                <c:pt idx="2">
                  <c:v>43830</c:v>
                </c:pt>
                <c:pt idx="3">
                  <c:v>43861</c:v>
                </c:pt>
                <c:pt idx="4">
                  <c:v>43890</c:v>
                </c:pt>
                <c:pt idx="5">
                  <c:v>43921</c:v>
                </c:pt>
                <c:pt idx="6">
                  <c:v>43951</c:v>
                </c:pt>
                <c:pt idx="7">
                  <c:v>43982</c:v>
                </c:pt>
                <c:pt idx="8">
                  <c:v>44012</c:v>
                </c:pt>
                <c:pt idx="9">
                  <c:v>44043</c:v>
                </c:pt>
                <c:pt idx="10">
                  <c:v>44074</c:v>
                </c:pt>
                <c:pt idx="11">
                  <c:v>44104</c:v>
                </c:pt>
                <c:pt idx="12">
                  <c:v>44135</c:v>
                </c:pt>
                <c:pt idx="13">
                  <c:v>44165</c:v>
                </c:pt>
              </c:numCache>
            </c:numRef>
          </c:cat>
          <c:val>
            <c:numRef>
              <c:f>Sheet1!$C$3:$C$16</c:f>
              <c:numCache>
                <c:formatCode>#,##0.00_ </c:formatCode>
                <c:ptCount val="14"/>
                <c:pt idx="0">
                  <c:v>0.9</c:v>
                </c:pt>
                <c:pt idx="1">
                  <c:v>0.4</c:v>
                </c:pt>
                <c:pt idx="2">
                  <c:v>0</c:v>
                </c:pt>
                <c:pt idx="3">
                  <c:v>1.4</c:v>
                </c:pt>
                <c:pt idx="4">
                  <c:v>0.8</c:v>
                </c:pt>
                <c:pt idx="5">
                  <c:v>-1.2</c:v>
                </c:pt>
                <c:pt idx="6">
                  <c:v>-0.9</c:v>
                </c:pt>
                <c:pt idx="7">
                  <c:v>-0.8</c:v>
                </c:pt>
                <c:pt idx="8">
                  <c:v>-0.1</c:v>
                </c:pt>
                <c:pt idx="9">
                  <c:v>0.6</c:v>
                </c:pt>
                <c:pt idx="10">
                  <c:v>0.4</c:v>
                </c:pt>
                <c:pt idx="11">
                  <c:v>0.2</c:v>
                </c:pt>
                <c:pt idx="12">
                  <c:v>-0.3</c:v>
                </c:pt>
                <c:pt idx="13">
                  <c:v>-0.6</c:v>
                </c:pt>
              </c:numCache>
            </c:numRef>
          </c:val>
          <c:smooth val="0"/>
          <c:extLst>
            <c:ext xmlns:c16="http://schemas.microsoft.com/office/drawing/2014/chart" uri="{C3380CC4-5D6E-409C-BE32-E72D297353CC}">
              <c16:uniqueId val="{00000001-3FFF-4273-AE19-1C0B03E8EEE4}"/>
            </c:ext>
          </c:extLst>
        </c:ser>
        <c:dLbls>
          <c:showLegendKey val="0"/>
          <c:showVal val="0"/>
          <c:showCatName val="0"/>
          <c:showSerName val="0"/>
          <c:showPercent val="0"/>
          <c:showBubbleSize val="0"/>
        </c:dLbls>
        <c:smooth val="0"/>
        <c:axId val="63041288"/>
        <c:axId val="1"/>
      </c:lineChart>
      <c:dateAx>
        <c:axId val="63041288"/>
        <c:scaling>
          <c:orientation val="minMax"/>
        </c:scaling>
        <c:delete val="0"/>
        <c:axPos val="b"/>
        <c:numFmt formatCode="yyyy\-mm;@"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1"/>
        <c:crosses val="autoZero"/>
        <c:auto val="1"/>
        <c:lblOffset val="100"/>
        <c:baseTimeUnit val="months"/>
      </c:date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0.00_ " sourceLinked="1"/>
        <c:majorTickMark val="none"/>
        <c:minorTickMark val="none"/>
        <c:tickLblPos val="nextTo"/>
        <c:spPr>
          <a:ln w="6350">
            <a:noFill/>
          </a:ln>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63041288"/>
        <c:crosses val="autoZero"/>
        <c:crossBetween val="between"/>
      </c:valAx>
      <c:spPr>
        <a:noFill/>
        <a:ln w="25400">
          <a:noFill/>
        </a:ln>
      </c:spPr>
    </c:plotArea>
    <c:legend>
      <c:legendPos val="b"/>
      <c:overlay val="0"/>
      <c:spPr>
        <a:noFill/>
        <a:ln w="25400">
          <a:noFill/>
        </a:ln>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zh-CN"/>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a:t>总市值</a:t>
            </a:r>
            <a:r>
              <a:rPr lang="en-US" altLang="zh-CN"/>
              <a:t>(</a:t>
            </a:r>
            <a:r>
              <a:rPr lang="zh-CN" altLang="en-US"/>
              <a:t>亿元</a:t>
            </a:r>
            <a:r>
              <a:rPr lang="en-US" altLang="zh-CN"/>
              <a:t>)</a:t>
            </a:r>
            <a:endParaRPr lang="zh-CN" altLang="en-US"/>
          </a:p>
        </c:rich>
      </c:tx>
      <c:layout>
        <c:manualLayout>
          <c:xMode val="edge"/>
          <c:yMode val="edge"/>
          <c:x val="1.7578719465160229E-2"/>
          <c:y val="4.166666666666666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spPr>
            <a:solidFill>
              <a:srgbClr val="1B33E7">
                <a:lumMod val="75000"/>
              </a:srgbClr>
            </a:solidFill>
            <a:ln>
              <a:noFill/>
            </a:ln>
            <a:effectLst/>
          </c:spPr>
          <c:invertIfNegative val="0"/>
          <c:dLbls>
            <c:numFmt formatCode="#,##0.00_);[Red]\(#,##0.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万得!$B$9:$B$31</c:f>
              <c:strCache>
                <c:ptCount val="10"/>
                <c:pt idx="0">
                  <c:v>五粮液</c:v>
                </c:pt>
                <c:pt idx="1">
                  <c:v>美的集团</c:v>
                </c:pt>
                <c:pt idx="2">
                  <c:v>宁德时代</c:v>
                </c:pt>
                <c:pt idx="3">
                  <c:v>比亚迪</c:v>
                </c:pt>
                <c:pt idx="4">
                  <c:v>海康威视</c:v>
                </c:pt>
                <c:pt idx="5">
                  <c:v>迈瑞医疗</c:v>
                </c:pt>
                <c:pt idx="6">
                  <c:v>格力电器</c:v>
                </c:pt>
                <c:pt idx="7">
                  <c:v>平安银行</c:v>
                </c:pt>
                <c:pt idx="8">
                  <c:v>金龙鱼</c:v>
                </c:pt>
                <c:pt idx="9">
                  <c:v>顺丰控股</c:v>
                </c:pt>
              </c:strCache>
            </c:strRef>
          </c:cat>
          <c:val>
            <c:numRef>
              <c:f>万得!$C$9:$C$31</c:f>
              <c:numCache>
                <c:formatCode>#,##0.0000_ </c:formatCode>
                <c:ptCount val="10"/>
                <c:pt idx="0">
                  <c:v>9859.2842999999993</c:v>
                </c:pt>
                <c:pt idx="1">
                  <c:v>6098.4296999999997</c:v>
                </c:pt>
                <c:pt idx="2">
                  <c:v>5655.9629000000004</c:v>
                </c:pt>
                <c:pt idx="3">
                  <c:v>4696.4979000000003</c:v>
                </c:pt>
                <c:pt idx="4">
                  <c:v>4267.8663999999999</c:v>
                </c:pt>
                <c:pt idx="5">
                  <c:v>4101.1345000000001</c:v>
                </c:pt>
                <c:pt idx="6">
                  <c:v>4008.8831</c:v>
                </c:pt>
                <c:pt idx="7">
                  <c:v>3830.7283000000002</c:v>
                </c:pt>
                <c:pt idx="8">
                  <c:v>3782.6444000000001</c:v>
                </c:pt>
                <c:pt idx="9">
                  <c:v>3645.1523999999999</c:v>
                </c:pt>
              </c:numCache>
            </c:numRef>
          </c:val>
          <c:extLst>
            <c:ext xmlns:c16="http://schemas.microsoft.com/office/drawing/2014/chart" uri="{C3380CC4-5D6E-409C-BE32-E72D297353CC}">
              <c16:uniqueId val="{00000000-BB64-4E7C-9CD8-A002A9EDAED8}"/>
            </c:ext>
          </c:extLst>
        </c:ser>
        <c:dLbls>
          <c:showLegendKey val="0"/>
          <c:showVal val="0"/>
          <c:showCatName val="0"/>
          <c:showSerName val="0"/>
          <c:showPercent val="0"/>
          <c:showBubbleSize val="0"/>
        </c:dLbls>
        <c:gapWidth val="100"/>
        <c:overlap val="-27"/>
        <c:axId val="673792832"/>
        <c:axId val="673793488"/>
      </c:barChart>
      <c:catAx>
        <c:axId val="673792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673793488"/>
        <c:crosses val="autoZero"/>
        <c:auto val="1"/>
        <c:lblAlgn val="ctr"/>
        <c:lblOffset val="100"/>
        <c:noMultiLvlLbl val="0"/>
      </c:catAx>
      <c:valAx>
        <c:axId val="673793488"/>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673792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cat>
            <c:strRef>
              <c:f>万得!$B$4079:$B$4088</c:f>
              <c:strCache>
                <c:ptCount val="10"/>
                <c:pt idx="0">
                  <c:v>青青稞酒</c:v>
                </c:pt>
                <c:pt idx="1">
                  <c:v>智慧农业</c:v>
                </c:pt>
                <c:pt idx="2">
                  <c:v>新安股份</c:v>
                </c:pt>
                <c:pt idx="3">
                  <c:v>东方盛虹</c:v>
                </c:pt>
                <c:pt idx="4">
                  <c:v>河钢资源</c:v>
                </c:pt>
                <c:pt idx="5">
                  <c:v>云铝股份</c:v>
                </c:pt>
                <c:pt idx="6">
                  <c:v>神火股份</c:v>
                </c:pt>
                <c:pt idx="7">
                  <c:v>郑州煤电</c:v>
                </c:pt>
                <c:pt idx="8">
                  <c:v>润禾材料</c:v>
                </c:pt>
                <c:pt idx="9">
                  <c:v>小康股份</c:v>
                </c:pt>
              </c:strCache>
            </c:strRef>
          </c:cat>
          <c:val>
            <c:numRef>
              <c:f>万得!$C$4079:$C$4088</c:f>
            </c:numRef>
          </c:val>
          <c:extLst>
            <c:ext xmlns:c16="http://schemas.microsoft.com/office/drawing/2014/chart" uri="{C3380CC4-5D6E-409C-BE32-E72D297353CC}">
              <c16:uniqueId val="{00000000-0A76-49ED-AA5F-A431F76CBCF9}"/>
            </c:ext>
          </c:extLst>
        </c:ser>
        <c:ser>
          <c:idx val="3"/>
          <c:order val="3"/>
          <c:spPr>
            <a:solidFill>
              <a:schemeClr val="accent4"/>
            </a:solidFill>
            <a:ln>
              <a:noFill/>
            </a:ln>
            <a:effectLst/>
          </c:spPr>
          <c:invertIfNegative val="0"/>
          <c:cat>
            <c:strRef>
              <c:f>万得!$B$4079:$B$4088</c:f>
              <c:strCache>
                <c:ptCount val="10"/>
                <c:pt idx="0">
                  <c:v>青青稞酒</c:v>
                </c:pt>
                <c:pt idx="1">
                  <c:v>智慧农业</c:v>
                </c:pt>
                <c:pt idx="2">
                  <c:v>新安股份</c:v>
                </c:pt>
                <c:pt idx="3">
                  <c:v>东方盛虹</c:v>
                </c:pt>
                <c:pt idx="4">
                  <c:v>河钢资源</c:v>
                </c:pt>
                <c:pt idx="5">
                  <c:v>云铝股份</c:v>
                </c:pt>
                <c:pt idx="6">
                  <c:v>神火股份</c:v>
                </c:pt>
                <c:pt idx="7">
                  <c:v>郑州煤电</c:v>
                </c:pt>
                <c:pt idx="8">
                  <c:v>润禾材料</c:v>
                </c:pt>
                <c:pt idx="9">
                  <c:v>小康股份</c:v>
                </c:pt>
              </c:strCache>
            </c:strRef>
          </c:cat>
          <c:val>
            <c:numRef>
              <c:f>万得!$F$4079:$F$4088</c:f>
            </c:numRef>
          </c:val>
          <c:extLst>
            <c:ext xmlns:c16="http://schemas.microsoft.com/office/drawing/2014/chart" uri="{C3380CC4-5D6E-409C-BE32-E72D297353CC}">
              <c16:uniqueId val="{00000001-0A76-49ED-AA5F-A431F76CBCF9}"/>
            </c:ext>
          </c:extLst>
        </c:ser>
        <c:ser>
          <c:idx val="4"/>
          <c:order val="4"/>
          <c:spPr>
            <a:solidFill>
              <a:srgbClr val="FF66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万得!$B$4079:$B$4088</c:f>
              <c:strCache>
                <c:ptCount val="10"/>
                <c:pt idx="0">
                  <c:v>青青稞酒</c:v>
                </c:pt>
                <c:pt idx="1">
                  <c:v>智慧农业</c:v>
                </c:pt>
                <c:pt idx="2">
                  <c:v>新安股份</c:v>
                </c:pt>
                <c:pt idx="3">
                  <c:v>东方盛虹</c:v>
                </c:pt>
                <c:pt idx="4">
                  <c:v>河钢资源</c:v>
                </c:pt>
                <c:pt idx="5">
                  <c:v>云铝股份</c:v>
                </c:pt>
                <c:pt idx="6">
                  <c:v>神火股份</c:v>
                </c:pt>
                <c:pt idx="7">
                  <c:v>郑州煤电</c:v>
                </c:pt>
                <c:pt idx="8">
                  <c:v>润禾材料</c:v>
                </c:pt>
                <c:pt idx="9">
                  <c:v>小康股份</c:v>
                </c:pt>
              </c:strCache>
            </c:strRef>
          </c:cat>
          <c:val>
            <c:numRef>
              <c:f>万得!$G$4079:$G$4088</c:f>
              <c:numCache>
                <c:formatCode>0.00_ </c:formatCode>
                <c:ptCount val="10"/>
                <c:pt idx="0">
                  <c:v>59.841700000000003</c:v>
                </c:pt>
                <c:pt idx="1">
                  <c:v>61.363599999999998</c:v>
                </c:pt>
                <c:pt idx="2">
                  <c:v>62.1145</c:v>
                </c:pt>
                <c:pt idx="3">
                  <c:v>63.354999999999997</c:v>
                </c:pt>
                <c:pt idx="4">
                  <c:v>65.035499999999999</c:v>
                </c:pt>
                <c:pt idx="5">
                  <c:v>72.131100000000004</c:v>
                </c:pt>
                <c:pt idx="6">
                  <c:v>73.477400000000003</c:v>
                </c:pt>
                <c:pt idx="7">
                  <c:v>85.572100000000006</c:v>
                </c:pt>
                <c:pt idx="8">
                  <c:v>87.489000000000004</c:v>
                </c:pt>
                <c:pt idx="9">
                  <c:v>116.895</c:v>
                </c:pt>
              </c:numCache>
            </c:numRef>
          </c:val>
          <c:extLst>
            <c:ext xmlns:c16="http://schemas.microsoft.com/office/drawing/2014/chart" uri="{C3380CC4-5D6E-409C-BE32-E72D297353CC}">
              <c16:uniqueId val="{00000002-0A76-49ED-AA5F-A431F76CBCF9}"/>
            </c:ext>
          </c:extLst>
        </c:ser>
        <c:ser>
          <c:idx val="1"/>
          <c:order val="1"/>
          <c:spPr>
            <a:solidFill>
              <a:schemeClr val="accent2"/>
            </a:solidFill>
            <a:ln>
              <a:noFill/>
            </a:ln>
            <a:effectLst/>
          </c:spPr>
          <c:invertIfNegative val="0"/>
          <c:cat>
            <c:strRef>
              <c:f>万得!$B$4079:$B$4088</c:f>
              <c:strCache>
                <c:ptCount val="10"/>
                <c:pt idx="0">
                  <c:v>青青稞酒</c:v>
                </c:pt>
                <c:pt idx="1">
                  <c:v>智慧农业</c:v>
                </c:pt>
                <c:pt idx="2">
                  <c:v>新安股份</c:v>
                </c:pt>
                <c:pt idx="3">
                  <c:v>东方盛虹</c:v>
                </c:pt>
                <c:pt idx="4">
                  <c:v>河钢资源</c:v>
                </c:pt>
                <c:pt idx="5">
                  <c:v>云铝股份</c:v>
                </c:pt>
                <c:pt idx="6">
                  <c:v>神火股份</c:v>
                </c:pt>
                <c:pt idx="7">
                  <c:v>郑州煤电</c:v>
                </c:pt>
                <c:pt idx="8">
                  <c:v>润禾材料</c:v>
                </c:pt>
                <c:pt idx="9">
                  <c:v>小康股份</c:v>
                </c:pt>
              </c:strCache>
            </c:strRef>
          </c:cat>
          <c:val>
            <c:numRef>
              <c:f>万得!$D$4079:$D$4088</c:f>
            </c:numRef>
          </c:val>
          <c:extLst>
            <c:ext xmlns:c16="http://schemas.microsoft.com/office/drawing/2014/chart" uri="{C3380CC4-5D6E-409C-BE32-E72D297353CC}">
              <c16:uniqueId val="{00000003-0A76-49ED-AA5F-A431F76CBCF9}"/>
            </c:ext>
          </c:extLst>
        </c:ser>
        <c:ser>
          <c:idx val="2"/>
          <c:order val="2"/>
          <c:spPr>
            <a:solidFill>
              <a:schemeClr val="accent3"/>
            </a:solidFill>
            <a:ln>
              <a:noFill/>
            </a:ln>
            <a:effectLst/>
          </c:spPr>
          <c:invertIfNegative val="0"/>
          <c:cat>
            <c:strRef>
              <c:f>万得!$B$4079:$B$4088</c:f>
              <c:strCache>
                <c:ptCount val="10"/>
                <c:pt idx="0">
                  <c:v>青青稞酒</c:v>
                </c:pt>
                <c:pt idx="1">
                  <c:v>智慧农业</c:v>
                </c:pt>
                <c:pt idx="2">
                  <c:v>新安股份</c:v>
                </c:pt>
                <c:pt idx="3">
                  <c:v>东方盛虹</c:v>
                </c:pt>
                <c:pt idx="4">
                  <c:v>河钢资源</c:v>
                </c:pt>
                <c:pt idx="5">
                  <c:v>云铝股份</c:v>
                </c:pt>
                <c:pt idx="6">
                  <c:v>神火股份</c:v>
                </c:pt>
                <c:pt idx="7">
                  <c:v>郑州煤电</c:v>
                </c:pt>
                <c:pt idx="8">
                  <c:v>润禾材料</c:v>
                </c:pt>
                <c:pt idx="9">
                  <c:v>小康股份</c:v>
                </c:pt>
              </c:strCache>
            </c:strRef>
          </c:cat>
          <c:val>
            <c:numRef>
              <c:f>万得!$E$4079:$E$4088</c:f>
            </c:numRef>
          </c:val>
          <c:extLst>
            <c:ext xmlns:c16="http://schemas.microsoft.com/office/drawing/2014/chart" uri="{C3380CC4-5D6E-409C-BE32-E72D297353CC}">
              <c16:uniqueId val="{00000004-0A76-49ED-AA5F-A431F76CBCF9}"/>
            </c:ext>
          </c:extLst>
        </c:ser>
        <c:dLbls>
          <c:showLegendKey val="0"/>
          <c:showVal val="0"/>
          <c:showCatName val="0"/>
          <c:showSerName val="0"/>
          <c:showPercent val="0"/>
          <c:showBubbleSize val="0"/>
        </c:dLbls>
        <c:gapWidth val="100"/>
        <c:axId val="665590632"/>
        <c:axId val="845759200"/>
      </c:barChart>
      <c:catAx>
        <c:axId val="6655906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845759200"/>
        <c:crosses val="autoZero"/>
        <c:auto val="1"/>
        <c:lblAlgn val="ctr"/>
        <c:lblOffset val="100"/>
        <c:noMultiLvlLbl val="0"/>
      </c:catAx>
      <c:valAx>
        <c:axId val="845759200"/>
        <c:scaling>
          <c:orientation val="minMax"/>
        </c:scaling>
        <c:delete val="1"/>
        <c:axPos val="b"/>
        <c:numFmt formatCode="0.00_ " sourceLinked="1"/>
        <c:majorTickMark val="none"/>
        <c:minorTickMark val="none"/>
        <c:tickLblPos val="nextTo"/>
        <c:crossAx val="6655906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6"/>
            </a:solidFill>
            <a:ln>
              <a:noFill/>
            </a:ln>
            <a:effectLst/>
          </c:spPr>
          <c:invertIfNegative val="0"/>
          <c:cat>
            <c:strRef>
              <c:f>万得!$B$4079:$B$4088</c:f>
              <c:strCache>
                <c:ptCount val="10"/>
                <c:pt idx="0">
                  <c:v>安科瑞</c:v>
                </c:pt>
                <c:pt idx="1">
                  <c:v>智慧农业</c:v>
                </c:pt>
                <c:pt idx="2">
                  <c:v>蓝盾股份</c:v>
                </c:pt>
                <c:pt idx="3">
                  <c:v>海川智能</c:v>
                </c:pt>
                <c:pt idx="4">
                  <c:v>英飞特</c:v>
                </c:pt>
                <c:pt idx="5">
                  <c:v>金徽酒</c:v>
                </c:pt>
                <c:pt idx="6">
                  <c:v>浩丰科技</c:v>
                </c:pt>
                <c:pt idx="7">
                  <c:v>因赛集团</c:v>
                </c:pt>
                <c:pt idx="8">
                  <c:v>优德精密</c:v>
                </c:pt>
                <c:pt idx="9">
                  <c:v>中能电气</c:v>
                </c:pt>
              </c:strCache>
            </c:strRef>
          </c:cat>
          <c:val>
            <c:numRef>
              <c:f>万得!$C$4079:$C$4088</c:f>
            </c:numRef>
          </c:val>
          <c:extLst>
            <c:ext xmlns:c16="http://schemas.microsoft.com/office/drawing/2014/chart" uri="{C3380CC4-5D6E-409C-BE32-E72D297353CC}">
              <c16:uniqueId val="{00000000-1468-43D0-9A59-1725471E1697}"/>
            </c:ext>
          </c:extLst>
        </c:ser>
        <c:ser>
          <c:idx val="1"/>
          <c:order val="1"/>
          <c:spPr>
            <a:solidFill>
              <a:schemeClr val="accent5"/>
            </a:solidFill>
            <a:ln>
              <a:noFill/>
            </a:ln>
            <a:effectLst/>
          </c:spPr>
          <c:invertIfNegative val="0"/>
          <c:cat>
            <c:strRef>
              <c:f>万得!$B$4079:$B$4088</c:f>
              <c:strCache>
                <c:ptCount val="10"/>
                <c:pt idx="0">
                  <c:v>安科瑞</c:v>
                </c:pt>
                <c:pt idx="1">
                  <c:v>智慧农业</c:v>
                </c:pt>
                <c:pt idx="2">
                  <c:v>蓝盾股份</c:v>
                </c:pt>
                <c:pt idx="3">
                  <c:v>海川智能</c:v>
                </c:pt>
                <c:pt idx="4">
                  <c:v>英飞特</c:v>
                </c:pt>
                <c:pt idx="5">
                  <c:v>金徽酒</c:v>
                </c:pt>
                <c:pt idx="6">
                  <c:v>浩丰科技</c:v>
                </c:pt>
                <c:pt idx="7">
                  <c:v>因赛集团</c:v>
                </c:pt>
                <c:pt idx="8">
                  <c:v>优德精密</c:v>
                </c:pt>
                <c:pt idx="9">
                  <c:v>中能电气</c:v>
                </c:pt>
              </c:strCache>
            </c:strRef>
          </c:cat>
          <c:val>
            <c:numRef>
              <c:f>万得!$D$4079:$D$4088</c:f>
            </c:numRef>
          </c:val>
          <c:extLst>
            <c:ext xmlns:c16="http://schemas.microsoft.com/office/drawing/2014/chart" uri="{C3380CC4-5D6E-409C-BE32-E72D297353CC}">
              <c16:uniqueId val="{00000001-1468-43D0-9A59-1725471E1697}"/>
            </c:ext>
          </c:extLst>
        </c:ser>
        <c:ser>
          <c:idx val="3"/>
          <c:order val="3"/>
          <c:spPr>
            <a:solidFill>
              <a:schemeClr val="accent6"/>
            </a:solidFill>
            <a:ln>
              <a:noFill/>
            </a:ln>
            <a:effectLst/>
          </c:spPr>
          <c:invertIfNegative val="0"/>
          <c:cat>
            <c:strRef>
              <c:f>万得!$B$4079:$B$4088</c:f>
              <c:strCache>
                <c:ptCount val="10"/>
                <c:pt idx="0">
                  <c:v>安科瑞</c:v>
                </c:pt>
                <c:pt idx="1">
                  <c:v>智慧农业</c:v>
                </c:pt>
                <c:pt idx="2">
                  <c:v>蓝盾股份</c:v>
                </c:pt>
                <c:pt idx="3">
                  <c:v>海川智能</c:v>
                </c:pt>
                <c:pt idx="4">
                  <c:v>英飞特</c:v>
                </c:pt>
                <c:pt idx="5">
                  <c:v>金徽酒</c:v>
                </c:pt>
                <c:pt idx="6">
                  <c:v>浩丰科技</c:v>
                </c:pt>
                <c:pt idx="7">
                  <c:v>因赛集团</c:v>
                </c:pt>
                <c:pt idx="8">
                  <c:v>优德精密</c:v>
                </c:pt>
                <c:pt idx="9">
                  <c:v>中能电气</c:v>
                </c:pt>
              </c:strCache>
            </c:strRef>
          </c:cat>
          <c:val>
            <c:numRef>
              <c:f>万得!$F$4079:$F$4088</c:f>
              <c:numCache>
                <c:formatCode>0.00_ </c:formatCode>
                <c:ptCount val="10"/>
                <c:pt idx="0">
                  <c:v>54.635100000000001</c:v>
                </c:pt>
                <c:pt idx="1">
                  <c:v>54.929600000000001</c:v>
                </c:pt>
                <c:pt idx="2">
                  <c:v>68.464699999999993</c:v>
                </c:pt>
                <c:pt idx="3">
                  <c:v>75.556899999999999</c:v>
                </c:pt>
                <c:pt idx="4">
                  <c:v>77.930099999999996</c:v>
                </c:pt>
                <c:pt idx="5">
                  <c:v>85.642499999999998</c:v>
                </c:pt>
                <c:pt idx="6">
                  <c:v>98.099400000000003</c:v>
                </c:pt>
                <c:pt idx="7">
                  <c:v>109.2257</c:v>
                </c:pt>
                <c:pt idx="8">
                  <c:v>112.6949</c:v>
                </c:pt>
                <c:pt idx="9">
                  <c:v>194.90809999999999</c:v>
                </c:pt>
              </c:numCache>
            </c:numRef>
          </c:val>
          <c:extLst>
            <c:ext xmlns:c16="http://schemas.microsoft.com/office/drawing/2014/chart" uri="{C3380CC4-5D6E-409C-BE32-E72D297353CC}">
              <c16:uniqueId val="{00000002-1468-43D0-9A59-1725471E1697}"/>
            </c:ext>
          </c:extLst>
        </c:ser>
        <c:ser>
          <c:idx val="4"/>
          <c:order val="4"/>
          <c:spPr>
            <a:solidFill>
              <a:schemeClr val="accent5"/>
            </a:solidFill>
            <a:ln>
              <a:noFill/>
            </a:ln>
            <a:effectLst/>
          </c:spPr>
          <c:invertIfNegative val="0"/>
          <c:cat>
            <c:strRef>
              <c:f>万得!$B$4079:$B$4088</c:f>
              <c:strCache>
                <c:ptCount val="10"/>
                <c:pt idx="0">
                  <c:v>安科瑞</c:v>
                </c:pt>
                <c:pt idx="1">
                  <c:v>智慧农业</c:v>
                </c:pt>
                <c:pt idx="2">
                  <c:v>蓝盾股份</c:v>
                </c:pt>
                <c:pt idx="3">
                  <c:v>海川智能</c:v>
                </c:pt>
                <c:pt idx="4">
                  <c:v>英飞特</c:v>
                </c:pt>
                <c:pt idx="5">
                  <c:v>金徽酒</c:v>
                </c:pt>
                <c:pt idx="6">
                  <c:v>浩丰科技</c:v>
                </c:pt>
                <c:pt idx="7">
                  <c:v>因赛集团</c:v>
                </c:pt>
                <c:pt idx="8">
                  <c:v>优德精密</c:v>
                </c:pt>
                <c:pt idx="9">
                  <c:v>中能电气</c:v>
                </c:pt>
              </c:strCache>
            </c:strRef>
          </c:cat>
          <c:val>
            <c:numRef>
              <c:f>万得!$G$4079:$G$4088</c:f>
              <c:numCache>
                <c:formatCode>0.00_ </c:formatCode>
                <c:ptCount val="10"/>
                <c:pt idx="0">
                  <c:v>-21.8537</c:v>
                </c:pt>
                <c:pt idx="1">
                  <c:v>61.363599999999998</c:v>
                </c:pt>
                <c:pt idx="2">
                  <c:v>-27.093599999999999</c:v>
                </c:pt>
                <c:pt idx="3">
                  <c:v>-12.9215</c:v>
                </c:pt>
                <c:pt idx="4">
                  <c:v>-18.451499999999999</c:v>
                </c:pt>
                <c:pt idx="5">
                  <c:v>25.1279</c:v>
                </c:pt>
                <c:pt idx="6">
                  <c:v>-27.380099999999999</c:v>
                </c:pt>
                <c:pt idx="7">
                  <c:v>-32.787399999999998</c:v>
                </c:pt>
                <c:pt idx="8">
                  <c:v>-3.9091999999999998</c:v>
                </c:pt>
                <c:pt idx="9">
                  <c:v>-31.7986</c:v>
                </c:pt>
              </c:numCache>
            </c:numRef>
          </c:val>
          <c:extLst>
            <c:ext xmlns:c16="http://schemas.microsoft.com/office/drawing/2014/chart" uri="{C3380CC4-5D6E-409C-BE32-E72D297353CC}">
              <c16:uniqueId val="{00000003-1468-43D0-9A59-1725471E1697}"/>
            </c:ext>
          </c:extLst>
        </c:ser>
        <c:ser>
          <c:idx val="2"/>
          <c:order val="2"/>
          <c:spPr>
            <a:solidFill>
              <a:schemeClr val="accent4"/>
            </a:solidFill>
            <a:ln>
              <a:noFill/>
            </a:ln>
            <a:effectLst/>
          </c:spPr>
          <c:invertIfNegative val="0"/>
          <c:cat>
            <c:strRef>
              <c:f>万得!$B$4079:$B$4088</c:f>
              <c:strCache>
                <c:ptCount val="10"/>
                <c:pt idx="0">
                  <c:v>安科瑞</c:v>
                </c:pt>
                <c:pt idx="1">
                  <c:v>智慧农业</c:v>
                </c:pt>
                <c:pt idx="2">
                  <c:v>蓝盾股份</c:v>
                </c:pt>
                <c:pt idx="3">
                  <c:v>海川智能</c:v>
                </c:pt>
                <c:pt idx="4">
                  <c:v>英飞特</c:v>
                </c:pt>
                <c:pt idx="5">
                  <c:v>金徽酒</c:v>
                </c:pt>
                <c:pt idx="6">
                  <c:v>浩丰科技</c:v>
                </c:pt>
                <c:pt idx="7">
                  <c:v>因赛集团</c:v>
                </c:pt>
                <c:pt idx="8">
                  <c:v>优德精密</c:v>
                </c:pt>
                <c:pt idx="9">
                  <c:v>中能电气</c:v>
                </c:pt>
              </c:strCache>
            </c:strRef>
          </c:cat>
          <c:val>
            <c:numRef>
              <c:f>万得!$E$4079:$E$4088</c:f>
            </c:numRef>
          </c:val>
          <c:extLst>
            <c:ext xmlns:c16="http://schemas.microsoft.com/office/drawing/2014/chart" uri="{C3380CC4-5D6E-409C-BE32-E72D297353CC}">
              <c16:uniqueId val="{00000004-1468-43D0-9A59-1725471E1697}"/>
            </c:ext>
          </c:extLst>
        </c:ser>
        <c:dLbls>
          <c:showLegendKey val="0"/>
          <c:showVal val="0"/>
          <c:showCatName val="0"/>
          <c:showSerName val="0"/>
          <c:showPercent val="0"/>
          <c:showBubbleSize val="0"/>
        </c:dLbls>
        <c:gapWidth val="100"/>
        <c:axId val="665591616"/>
        <c:axId val="665591944"/>
      </c:barChart>
      <c:catAx>
        <c:axId val="665591616"/>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665591944"/>
        <c:crosses val="autoZero"/>
        <c:auto val="1"/>
        <c:lblAlgn val="ctr"/>
        <c:lblOffset val="100"/>
        <c:noMultiLvlLbl val="0"/>
      </c:catAx>
      <c:valAx>
        <c:axId val="665591944"/>
        <c:scaling>
          <c:orientation val="minMax"/>
        </c:scaling>
        <c:delete val="0"/>
        <c:axPos val="b"/>
        <c:majorGridlines>
          <c:spPr>
            <a:ln w="9525" cap="flat" cmpd="sng" algn="ctr">
              <a:solidFill>
                <a:schemeClr val="tx1">
                  <a:lumMod val="15000"/>
                  <a:lumOff val="85000"/>
                </a:schemeClr>
              </a:solidFill>
              <a:round/>
            </a:ln>
            <a:effectLst/>
          </c:spPr>
        </c:majorGridlines>
        <c:numFmt formatCode="0.00_ "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665591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cat>
            <c:strRef>
              <c:f>万得!$B$4079:$B$4088</c:f>
              <c:strCache>
                <c:ptCount val="10"/>
                <c:pt idx="0">
                  <c:v>云内动力</c:v>
                </c:pt>
                <c:pt idx="1">
                  <c:v>中能电气</c:v>
                </c:pt>
                <c:pt idx="2">
                  <c:v>起步股份</c:v>
                </c:pt>
                <c:pt idx="3">
                  <c:v>因赛集团</c:v>
                </c:pt>
                <c:pt idx="4">
                  <c:v>仁东控股</c:v>
                </c:pt>
                <c:pt idx="5">
                  <c:v>壹网壹创</c:v>
                </c:pt>
                <c:pt idx="6">
                  <c:v>名臣健康</c:v>
                </c:pt>
                <c:pt idx="7">
                  <c:v>京基智农</c:v>
                </c:pt>
                <c:pt idx="8">
                  <c:v>康跃科技</c:v>
                </c:pt>
                <c:pt idx="9">
                  <c:v>凯迪退</c:v>
                </c:pt>
              </c:strCache>
            </c:strRef>
          </c:cat>
          <c:val>
            <c:numRef>
              <c:f>万得!$C$4079:$C$4088</c:f>
            </c:numRef>
          </c:val>
          <c:extLst>
            <c:ext xmlns:c16="http://schemas.microsoft.com/office/drawing/2014/chart" uri="{C3380CC4-5D6E-409C-BE32-E72D297353CC}">
              <c16:uniqueId val="{00000000-BAB7-4DAF-8E09-8F7015D5B126}"/>
            </c:ext>
          </c:extLst>
        </c:ser>
        <c:ser>
          <c:idx val="3"/>
          <c:order val="3"/>
          <c:spPr>
            <a:solidFill>
              <a:schemeClr val="accent4"/>
            </a:solidFill>
            <a:ln>
              <a:noFill/>
            </a:ln>
            <a:effectLst/>
          </c:spPr>
          <c:invertIfNegative val="0"/>
          <c:cat>
            <c:strRef>
              <c:f>万得!$B$4079:$B$4088</c:f>
              <c:strCache>
                <c:ptCount val="10"/>
                <c:pt idx="0">
                  <c:v>云内动力</c:v>
                </c:pt>
                <c:pt idx="1">
                  <c:v>中能电气</c:v>
                </c:pt>
                <c:pt idx="2">
                  <c:v>起步股份</c:v>
                </c:pt>
                <c:pt idx="3">
                  <c:v>因赛集团</c:v>
                </c:pt>
                <c:pt idx="4">
                  <c:v>仁东控股</c:v>
                </c:pt>
                <c:pt idx="5">
                  <c:v>壹网壹创</c:v>
                </c:pt>
                <c:pt idx="6">
                  <c:v>名臣健康</c:v>
                </c:pt>
                <c:pt idx="7">
                  <c:v>京基智农</c:v>
                </c:pt>
                <c:pt idx="8">
                  <c:v>康跃科技</c:v>
                </c:pt>
                <c:pt idx="9">
                  <c:v>凯迪退</c:v>
                </c:pt>
              </c:strCache>
            </c:strRef>
          </c:cat>
          <c:val>
            <c:numRef>
              <c:f>万得!$F$4079:$F$4088</c:f>
            </c:numRef>
          </c:val>
          <c:extLst>
            <c:ext xmlns:c16="http://schemas.microsoft.com/office/drawing/2014/chart" uri="{C3380CC4-5D6E-409C-BE32-E72D297353CC}">
              <c16:uniqueId val="{00000001-BAB7-4DAF-8E09-8F7015D5B126}"/>
            </c:ext>
          </c:extLst>
        </c:ser>
        <c:ser>
          <c:idx val="4"/>
          <c:order val="4"/>
          <c:spPr>
            <a:solidFill>
              <a:srgbClr val="1B33E7">
                <a:lumMod val="75000"/>
              </a:srgbClr>
            </a:solidFill>
            <a:ln>
              <a:solidFill>
                <a:srgbClr val="1B33E7"/>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万得!$B$4079:$B$4088</c:f>
              <c:strCache>
                <c:ptCount val="10"/>
                <c:pt idx="0">
                  <c:v>云内动力</c:v>
                </c:pt>
                <c:pt idx="1">
                  <c:v>中能电气</c:v>
                </c:pt>
                <c:pt idx="2">
                  <c:v>起步股份</c:v>
                </c:pt>
                <c:pt idx="3">
                  <c:v>因赛集团</c:v>
                </c:pt>
                <c:pt idx="4">
                  <c:v>仁东控股</c:v>
                </c:pt>
                <c:pt idx="5">
                  <c:v>壹网壹创</c:v>
                </c:pt>
                <c:pt idx="6">
                  <c:v>名臣健康</c:v>
                </c:pt>
                <c:pt idx="7">
                  <c:v>京基智农</c:v>
                </c:pt>
                <c:pt idx="8">
                  <c:v>康跃科技</c:v>
                </c:pt>
                <c:pt idx="9">
                  <c:v>凯迪退</c:v>
                </c:pt>
              </c:strCache>
            </c:strRef>
          </c:cat>
          <c:val>
            <c:numRef>
              <c:f>万得!$G$4079:$G$4088</c:f>
              <c:numCache>
                <c:formatCode>0.00_ </c:formatCode>
                <c:ptCount val="10"/>
                <c:pt idx="0">
                  <c:v>-31.4696</c:v>
                </c:pt>
                <c:pt idx="1">
                  <c:v>-31.7986</c:v>
                </c:pt>
                <c:pt idx="2">
                  <c:v>-31.841799999999999</c:v>
                </c:pt>
                <c:pt idx="3">
                  <c:v>-32.787399999999998</c:v>
                </c:pt>
                <c:pt idx="4">
                  <c:v>-32.857100000000003</c:v>
                </c:pt>
                <c:pt idx="5">
                  <c:v>-32.891800000000003</c:v>
                </c:pt>
                <c:pt idx="6">
                  <c:v>-32.8992</c:v>
                </c:pt>
                <c:pt idx="7">
                  <c:v>-35.195700000000002</c:v>
                </c:pt>
                <c:pt idx="8">
                  <c:v>-47.533200000000001</c:v>
                </c:pt>
                <c:pt idx="9">
                  <c:v>-84.761899999999997</c:v>
                </c:pt>
              </c:numCache>
            </c:numRef>
          </c:val>
          <c:extLst>
            <c:ext xmlns:c16="http://schemas.microsoft.com/office/drawing/2014/chart" uri="{C3380CC4-5D6E-409C-BE32-E72D297353CC}">
              <c16:uniqueId val="{00000002-BAB7-4DAF-8E09-8F7015D5B126}"/>
            </c:ext>
          </c:extLst>
        </c:ser>
        <c:ser>
          <c:idx val="1"/>
          <c:order val="1"/>
          <c:spPr>
            <a:solidFill>
              <a:schemeClr val="accent2"/>
            </a:solidFill>
            <a:ln>
              <a:noFill/>
            </a:ln>
            <a:effectLst/>
          </c:spPr>
          <c:invertIfNegative val="0"/>
          <c:cat>
            <c:strRef>
              <c:f>万得!$B$4079:$B$4088</c:f>
              <c:strCache>
                <c:ptCount val="10"/>
                <c:pt idx="0">
                  <c:v>云内动力</c:v>
                </c:pt>
                <c:pt idx="1">
                  <c:v>中能电气</c:v>
                </c:pt>
                <c:pt idx="2">
                  <c:v>起步股份</c:v>
                </c:pt>
                <c:pt idx="3">
                  <c:v>因赛集团</c:v>
                </c:pt>
                <c:pt idx="4">
                  <c:v>仁东控股</c:v>
                </c:pt>
                <c:pt idx="5">
                  <c:v>壹网壹创</c:v>
                </c:pt>
                <c:pt idx="6">
                  <c:v>名臣健康</c:v>
                </c:pt>
                <c:pt idx="7">
                  <c:v>京基智农</c:v>
                </c:pt>
                <c:pt idx="8">
                  <c:v>康跃科技</c:v>
                </c:pt>
                <c:pt idx="9">
                  <c:v>凯迪退</c:v>
                </c:pt>
              </c:strCache>
            </c:strRef>
          </c:cat>
          <c:val>
            <c:numRef>
              <c:f>万得!$D$4079:$D$4088</c:f>
            </c:numRef>
          </c:val>
          <c:extLst>
            <c:ext xmlns:c16="http://schemas.microsoft.com/office/drawing/2014/chart" uri="{C3380CC4-5D6E-409C-BE32-E72D297353CC}">
              <c16:uniqueId val="{00000003-BAB7-4DAF-8E09-8F7015D5B126}"/>
            </c:ext>
          </c:extLst>
        </c:ser>
        <c:ser>
          <c:idx val="2"/>
          <c:order val="2"/>
          <c:spPr>
            <a:solidFill>
              <a:schemeClr val="accent3"/>
            </a:solidFill>
            <a:ln>
              <a:noFill/>
            </a:ln>
            <a:effectLst/>
          </c:spPr>
          <c:invertIfNegative val="0"/>
          <c:cat>
            <c:strRef>
              <c:f>万得!$B$4079:$B$4088</c:f>
              <c:strCache>
                <c:ptCount val="10"/>
                <c:pt idx="0">
                  <c:v>云内动力</c:v>
                </c:pt>
                <c:pt idx="1">
                  <c:v>中能电气</c:v>
                </c:pt>
                <c:pt idx="2">
                  <c:v>起步股份</c:v>
                </c:pt>
                <c:pt idx="3">
                  <c:v>因赛集团</c:v>
                </c:pt>
                <c:pt idx="4">
                  <c:v>仁东控股</c:v>
                </c:pt>
                <c:pt idx="5">
                  <c:v>壹网壹创</c:v>
                </c:pt>
                <c:pt idx="6">
                  <c:v>名臣健康</c:v>
                </c:pt>
                <c:pt idx="7">
                  <c:v>京基智农</c:v>
                </c:pt>
                <c:pt idx="8">
                  <c:v>康跃科技</c:v>
                </c:pt>
                <c:pt idx="9">
                  <c:v>凯迪退</c:v>
                </c:pt>
              </c:strCache>
            </c:strRef>
          </c:cat>
          <c:val>
            <c:numRef>
              <c:f>万得!$E$4079:$E$4088</c:f>
            </c:numRef>
          </c:val>
          <c:extLst>
            <c:ext xmlns:c16="http://schemas.microsoft.com/office/drawing/2014/chart" uri="{C3380CC4-5D6E-409C-BE32-E72D297353CC}">
              <c16:uniqueId val="{00000004-BAB7-4DAF-8E09-8F7015D5B126}"/>
            </c:ext>
          </c:extLst>
        </c:ser>
        <c:dLbls>
          <c:showLegendKey val="0"/>
          <c:showVal val="0"/>
          <c:showCatName val="0"/>
          <c:showSerName val="0"/>
          <c:showPercent val="0"/>
          <c:showBubbleSize val="0"/>
        </c:dLbls>
        <c:gapWidth val="100"/>
        <c:axId val="852848240"/>
        <c:axId val="852848568"/>
      </c:barChart>
      <c:catAx>
        <c:axId val="852848240"/>
        <c:scaling>
          <c:orientation val="minMax"/>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852848568"/>
        <c:crosses val="autoZero"/>
        <c:auto val="1"/>
        <c:lblAlgn val="ctr"/>
        <c:lblOffset val="100"/>
        <c:noMultiLvlLbl val="0"/>
      </c:catAx>
      <c:valAx>
        <c:axId val="852848568"/>
        <c:scaling>
          <c:orientation val="minMax"/>
        </c:scaling>
        <c:delete val="1"/>
        <c:axPos val="b"/>
        <c:numFmt formatCode="0.00_ " sourceLinked="1"/>
        <c:majorTickMark val="none"/>
        <c:minorTickMark val="none"/>
        <c:tickLblPos val="nextTo"/>
        <c:crossAx val="8528482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28575" cap="rnd">
              <a:solidFill>
                <a:schemeClr val="accent1"/>
              </a:solidFill>
              <a:round/>
            </a:ln>
            <a:effectLst/>
          </c:spPr>
          <c:marker>
            <c:symbol val="none"/>
          </c:marker>
          <c:cat>
            <c:strRef>
              <c:f>Sheet1!$F$3:$F$15</c:f>
              <c:strCache>
                <c:ptCount val="13"/>
                <c:pt idx="0">
                  <c:v>2019-12-31</c:v>
                </c:pt>
                <c:pt idx="1">
                  <c:v>2020-01-31</c:v>
                </c:pt>
                <c:pt idx="2">
                  <c:v>2020-02-28</c:v>
                </c:pt>
                <c:pt idx="3">
                  <c:v>2020-03-31</c:v>
                </c:pt>
                <c:pt idx="4">
                  <c:v>2020-04-30</c:v>
                </c:pt>
                <c:pt idx="5">
                  <c:v>2020-05-31</c:v>
                </c:pt>
                <c:pt idx="6">
                  <c:v>2020-06-30</c:v>
                </c:pt>
                <c:pt idx="7">
                  <c:v>2020-07-31</c:v>
                </c:pt>
                <c:pt idx="8">
                  <c:v>2020-08-31</c:v>
                </c:pt>
                <c:pt idx="9">
                  <c:v>2020-09-30</c:v>
                </c:pt>
                <c:pt idx="10">
                  <c:v>2020-10-30</c:v>
                </c:pt>
                <c:pt idx="11">
                  <c:v>2020-11-30</c:v>
                </c:pt>
                <c:pt idx="12">
                  <c:v>2020-12-03</c:v>
                </c:pt>
              </c:strCache>
            </c:strRef>
          </c:cat>
          <c:val>
            <c:numRef>
              <c:f>Sheet1!$G$3:$G$15</c:f>
              <c:numCache>
                <c:formatCode>0.00%</c:formatCode>
                <c:ptCount val="13"/>
                <c:pt idx="0">
                  <c:v>0.18865041357661405</c:v>
                </c:pt>
                <c:pt idx="1">
                  <c:v>0.16951995637535777</c:v>
                </c:pt>
                <c:pt idx="2">
                  <c:v>0.19535719744122226</c:v>
                </c:pt>
                <c:pt idx="3">
                  <c:v>0.22894154798111654</c:v>
                </c:pt>
                <c:pt idx="4">
                  <c:v>0.13403944542024782</c:v>
                </c:pt>
                <c:pt idx="5">
                  <c:v>0.15013855971285262</c:v>
                </c:pt>
                <c:pt idx="6">
                  <c:v>0.28090422453081576</c:v>
                </c:pt>
                <c:pt idx="7">
                  <c:v>0.29173219531651129</c:v>
                </c:pt>
                <c:pt idx="8">
                  <c:v>0.35650635653205365</c:v>
                </c:pt>
                <c:pt idx="9">
                  <c:v>0.54734485431519975</c:v>
                </c:pt>
                <c:pt idx="10">
                  <c:v>1.1561317899935899</c:v>
                </c:pt>
                <c:pt idx="11">
                  <c:v>2.3070900390848186</c:v>
                </c:pt>
                <c:pt idx="12">
                  <c:v>2.5352395737426967</c:v>
                </c:pt>
              </c:numCache>
            </c:numRef>
          </c:val>
          <c:smooth val="0"/>
          <c:extLst>
            <c:ext xmlns:c16="http://schemas.microsoft.com/office/drawing/2014/chart" uri="{C3380CC4-5D6E-409C-BE32-E72D297353CC}">
              <c16:uniqueId val="{00000000-8082-4C55-94BD-9372D68B8171}"/>
            </c:ext>
          </c:extLst>
        </c:ser>
        <c:dLbls>
          <c:showLegendKey val="0"/>
          <c:showVal val="0"/>
          <c:showCatName val="0"/>
          <c:showSerName val="0"/>
          <c:showPercent val="0"/>
          <c:showBubbleSize val="0"/>
        </c:dLbls>
        <c:smooth val="0"/>
        <c:axId val="904314040"/>
        <c:axId val="904315024"/>
      </c:lineChart>
      <c:catAx>
        <c:axId val="904314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904315024"/>
        <c:crosses val="autoZero"/>
        <c:auto val="1"/>
        <c:lblAlgn val="ctr"/>
        <c:lblOffset val="100"/>
        <c:noMultiLvlLbl val="0"/>
      </c:catAx>
      <c:valAx>
        <c:axId val="9043150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9043140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cat>
            <c:strRef>
              <c:f>万得!$B$2:$B$11</c:f>
              <c:strCache>
                <c:ptCount val="10"/>
                <c:pt idx="0">
                  <c:v>*ST藏格</c:v>
                </c:pt>
                <c:pt idx="1">
                  <c:v>海德股份</c:v>
                </c:pt>
                <c:pt idx="2">
                  <c:v>*ST银亿</c:v>
                </c:pt>
                <c:pt idx="3">
                  <c:v>供销大集</c:v>
                </c:pt>
                <c:pt idx="4">
                  <c:v>国城矿业</c:v>
                </c:pt>
                <c:pt idx="5">
                  <c:v>泛海控股</c:v>
                </c:pt>
                <c:pt idx="6">
                  <c:v>希努尔</c:v>
                </c:pt>
                <c:pt idx="7">
                  <c:v>*ST新光</c:v>
                </c:pt>
                <c:pt idx="8">
                  <c:v>三六零</c:v>
                </c:pt>
                <c:pt idx="9">
                  <c:v>*ST贵人</c:v>
                </c:pt>
              </c:strCache>
            </c:strRef>
          </c:cat>
          <c:val>
            <c:numRef>
              <c:f>万得!$C$2:$C$11</c:f>
            </c:numRef>
          </c:val>
          <c:extLst>
            <c:ext xmlns:c16="http://schemas.microsoft.com/office/drawing/2014/chart" uri="{C3380CC4-5D6E-409C-BE32-E72D297353CC}">
              <c16:uniqueId val="{00000000-C00B-429A-8B8B-30823F291D2C}"/>
            </c:ext>
          </c:extLst>
        </c:ser>
        <c:ser>
          <c:idx val="1"/>
          <c:order val="1"/>
          <c:spPr>
            <a:solidFill>
              <a:schemeClr val="accent2"/>
            </a:solidFill>
            <a:ln>
              <a:noFill/>
            </a:ln>
            <a:effectLst/>
          </c:spPr>
          <c:invertIfNegative val="0"/>
          <c:cat>
            <c:strRef>
              <c:f>万得!$B$2:$B$11</c:f>
              <c:strCache>
                <c:ptCount val="10"/>
                <c:pt idx="0">
                  <c:v>*ST藏格</c:v>
                </c:pt>
                <c:pt idx="1">
                  <c:v>海德股份</c:v>
                </c:pt>
                <c:pt idx="2">
                  <c:v>*ST银亿</c:v>
                </c:pt>
                <c:pt idx="3">
                  <c:v>供销大集</c:v>
                </c:pt>
                <c:pt idx="4">
                  <c:v>国城矿业</c:v>
                </c:pt>
                <c:pt idx="5">
                  <c:v>泛海控股</c:v>
                </c:pt>
                <c:pt idx="6">
                  <c:v>希努尔</c:v>
                </c:pt>
                <c:pt idx="7">
                  <c:v>*ST新光</c:v>
                </c:pt>
                <c:pt idx="8">
                  <c:v>三六零</c:v>
                </c:pt>
                <c:pt idx="9">
                  <c:v>*ST贵人</c:v>
                </c:pt>
              </c:strCache>
            </c:strRef>
          </c:cat>
          <c:val>
            <c:numRef>
              <c:f>万得!$D$2:$D$11</c:f>
            </c:numRef>
          </c:val>
          <c:extLst>
            <c:ext xmlns:c16="http://schemas.microsoft.com/office/drawing/2014/chart" uri="{C3380CC4-5D6E-409C-BE32-E72D297353CC}">
              <c16:uniqueId val="{00000001-C00B-429A-8B8B-30823F291D2C}"/>
            </c:ext>
          </c:extLst>
        </c:ser>
        <c:ser>
          <c:idx val="2"/>
          <c:order val="2"/>
          <c:spPr>
            <a:solidFill>
              <a:schemeClr val="accent3"/>
            </a:solidFill>
            <a:ln>
              <a:noFill/>
            </a:ln>
            <a:effectLst/>
          </c:spPr>
          <c:invertIfNegative val="0"/>
          <c:cat>
            <c:strRef>
              <c:f>万得!$B$2:$B$11</c:f>
              <c:strCache>
                <c:ptCount val="10"/>
                <c:pt idx="0">
                  <c:v>*ST藏格</c:v>
                </c:pt>
                <c:pt idx="1">
                  <c:v>海德股份</c:v>
                </c:pt>
                <c:pt idx="2">
                  <c:v>*ST银亿</c:v>
                </c:pt>
                <c:pt idx="3">
                  <c:v>供销大集</c:v>
                </c:pt>
                <c:pt idx="4">
                  <c:v>国城矿业</c:v>
                </c:pt>
                <c:pt idx="5">
                  <c:v>泛海控股</c:v>
                </c:pt>
                <c:pt idx="6">
                  <c:v>希努尔</c:v>
                </c:pt>
                <c:pt idx="7">
                  <c:v>*ST新光</c:v>
                </c:pt>
                <c:pt idx="8">
                  <c:v>三六零</c:v>
                </c:pt>
                <c:pt idx="9">
                  <c:v>*ST贵人</c:v>
                </c:pt>
              </c:strCache>
            </c:strRef>
          </c:cat>
          <c:val>
            <c:numRef>
              <c:f>万得!$E$2:$E$11</c:f>
            </c:numRef>
          </c:val>
          <c:extLst>
            <c:ext xmlns:c16="http://schemas.microsoft.com/office/drawing/2014/chart" uri="{C3380CC4-5D6E-409C-BE32-E72D297353CC}">
              <c16:uniqueId val="{00000002-C00B-429A-8B8B-30823F291D2C}"/>
            </c:ext>
          </c:extLst>
        </c:ser>
        <c:ser>
          <c:idx val="3"/>
          <c:order val="3"/>
          <c:spPr>
            <a:solidFill>
              <a:schemeClr val="accent4"/>
            </a:solidFill>
            <a:ln>
              <a:noFill/>
            </a:ln>
            <a:effectLst/>
          </c:spPr>
          <c:invertIfNegative val="0"/>
          <c:cat>
            <c:strRef>
              <c:f>万得!$B$2:$B$11</c:f>
              <c:strCache>
                <c:ptCount val="10"/>
                <c:pt idx="0">
                  <c:v>*ST藏格</c:v>
                </c:pt>
                <c:pt idx="1">
                  <c:v>海德股份</c:v>
                </c:pt>
                <c:pt idx="2">
                  <c:v>*ST银亿</c:v>
                </c:pt>
                <c:pt idx="3">
                  <c:v>供销大集</c:v>
                </c:pt>
                <c:pt idx="4">
                  <c:v>国城矿业</c:v>
                </c:pt>
                <c:pt idx="5">
                  <c:v>泛海控股</c:v>
                </c:pt>
                <c:pt idx="6">
                  <c:v>希努尔</c:v>
                </c:pt>
                <c:pt idx="7">
                  <c:v>*ST新光</c:v>
                </c:pt>
                <c:pt idx="8">
                  <c:v>三六零</c:v>
                </c:pt>
                <c:pt idx="9">
                  <c:v>*ST贵人</c:v>
                </c:pt>
              </c:strCache>
            </c:strRef>
          </c:cat>
          <c:val>
            <c:numRef>
              <c:f>万得!$F$2:$F$11</c:f>
            </c:numRef>
          </c:val>
          <c:extLst>
            <c:ext xmlns:c16="http://schemas.microsoft.com/office/drawing/2014/chart" uri="{C3380CC4-5D6E-409C-BE32-E72D297353CC}">
              <c16:uniqueId val="{00000003-C00B-429A-8B8B-30823F291D2C}"/>
            </c:ext>
          </c:extLst>
        </c:ser>
        <c:ser>
          <c:idx val="4"/>
          <c:order val="4"/>
          <c:spPr>
            <a:solidFill>
              <a:schemeClr val="accent5"/>
            </a:solidFill>
            <a:ln>
              <a:noFill/>
            </a:ln>
            <a:effectLst/>
          </c:spPr>
          <c:invertIfNegative val="0"/>
          <c:cat>
            <c:strRef>
              <c:f>万得!$B$2:$B$11</c:f>
              <c:strCache>
                <c:ptCount val="10"/>
                <c:pt idx="0">
                  <c:v>*ST藏格</c:v>
                </c:pt>
                <c:pt idx="1">
                  <c:v>海德股份</c:v>
                </c:pt>
                <c:pt idx="2">
                  <c:v>*ST银亿</c:v>
                </c:pt>
                <c:pt idx="3">
                  <c:v>供销大集</c:v>
                </c:pt>
                <c:pt idx="4">
                  <c:v>国城矿业</c:v>
                </c:pt>
                <c:pt idx="5">
                  <c:v>泛海控股</c:v>
                </c:pt>
                <c:pt idx="6">
                  <c:v>希努尔</c:v>
                </c:pt>
                <c:pt idx="7">
                  <c:v>*ST新光</c:v>
                </c:pt>
                <c:pt idx="8">
                  <c:v>三六零</c:v>
                </c:pt>
                <c:pt idx="9">
                  <c:v>*ST贵人</c:v>
                </c:pt>
              </c:strCache>
            </c:strRef>
          </c:cat>
          <c:val>
            <c:numRef>
              <c:f>万得!$G$2:$G$11</c:f>
            </c:numRef>
          </c:val>
          <c:extLst>
            <c:ext xmlns:c16="http://schemas.microsoft.com/office/drawing/2014/chart" uri="{C3380CC4-5D6E-409C-BE32-E72D297353CC}">
              <c16:uniqueId val="{00000004-C00B-429A-8B8B-30823F291D2C}"/>
            </c:ext>
          </c:extLst>
        </c:ser>
        <c:ser>
          <c:idx val="5"/>
          <c:order val="5"/>
          <c:spPr>
            <a:solidFill>
              <a:schemeClr val="accent6"/>
            </a:solidFill>
            <a:ln>
              <a:noFill/>
            </a:ln>
            <a:effectLst/>
          </c:spPr>
          <c:invertIfNegative val="0"/>
          <c:cat>
            <c:strRef>
              <c:f>万得!$B$2:$B$11</c:f>
              <c:strCache>
                <c:ptCount val="10"/>
                <c:pt idx="0">
                  <c:v>*ST藏格</c:v>
                </c:pt>
                <c:pt idx="1">
                  <c:v>海德股份</c:v>
                </c:pt>
                <c:pt idx="2">
                  <c:v>*ST银亿</c:v>
                </c:pt>
                <c:pt idx="3">
                  <c:v>供销大集</c:v>
                </c:pt>
                <c:pt idx="4">
                  <c:v>国城矿业</c:v>
                </c:pt>
                <c:pt idx="5">
                  <c:v>泛海控股</c:v>
                </c:pt>
                <c:pt idx="6">
                  <c:v>希努尔</c:v>
                </c:pt>
                <c:pt idx="7">
                  <c:v>*ST新光</c:v>
                </c:pt>
                <c:pt idx="8">
                  <c:v>三六零</c:v>
                </c:pt>
                <c:pt idx="9">
                  <c:v>*ST贵人</c:v>
                </c:pt>
              </c:strCache>
            </c:strRef>
          </c:cat>
          <c:val>
            <c:numRef>
              <c:f>万得!$H$2:$H$11</c:f>
            </c:numRef>
          </c:val>
          <c:extLst>
            <c:ext xmlns:c16="http://schemas.microsoft.com/office/drawing/2014/chart" uri="{C3380CC4-5D6E-409C-BE32-E72D297353CC}">
              <c16:uniqueId val="{00000005-C00B-429A-8B8B-30823F291D2C}"/>
            </c:ext>
          </c:extLst>
        </c:ser>
        <c:ser>
          <c:idx val="6"/>
          <c:order val="6"/>
          <c:spPr>
            <a:solidFill>
              <a:srgbClr val="6699FF">
                <a:lumMod val="50000"/>
              </a:srgbClr>
            </a:solidFill>
            <a:ln>
              <a:noFill/>
            </a:ln>
            <a:effectLst/>
          </c:spPr>
          <c:invertIfNegative val="0"/>
          <c:dLbls>
            <c:numFmt formatCode="#,##0.00_);[Red]\(#,##0.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万得!$B$2:$B$11</c:f>
              <c:strCache>
                <c:ptCount val="10"/>
                <c:pt idx="0">
                  <c:v>*ST藏格</c:v>
                </c:pt>
                <c:pt idx="1">
                  <c:v>海德股份</c:v>
                </c:pt>
                <c:pt idx="2">
                  <c:v>*ST银亿</c:v>
                </c:pt>
                <c:pt idx="3">
                  <c:v>供销大集</c:v>
                </c:pt>
                <c:pt idx="4">
                  <c:v>国城矿业</c:v>
                </c:pt>
                <c:pt idx="5">
                  <c:v>泛海控股</c:v>
                </c:pt>
                <c:pt idx="6">
                  <c:v>希努尔</c:v>
                </c:pt>
                <c:pt idx="7">
                  <c:v>*ST新光</c:v>
                </c:pt>
                <c:pt idx="8">
                  <c:v>三六零</c:v>
                </c:pt>
                <c:pt idx="9">
                  <c:v>*ST贵人</c:v>
                </c:pt>
              </c:strCache>
            </c:strRef>
          </c:cat>
          <c:val>
            <c:numRef>
              <c:f>万得!$I$2:$I$11</c:f>
              <c:numCache>
                <c:formatCode>#,##0.0000_ </c:formatCode>
                <c:ptCount val="10"/>
                <c:pt idx="0">
                  <c:v>76.13</c:v>
                </c:pt>
                <c:pt idx="1">
                  <c:v>75.09</c:v>
                </c:pt>
                <c:pt idx="2">
                  <c:v>72.94</c:v>
                </c:pt>
                <c:pt idx="3">
                  <c:v>71.599999999999994</c:v>
                </c:pt>
                <c:pt idx="4">
                  <c:v>70.87</c:v>
                </c:pt>
                <c:pt idx="5">
                  <c:v>68.97</c:v>
                </c:pt>
                <c:pt idx="6">
                  <c:v>68.5</c:v>
                </c:pt>
                <c:pt idx="7">
                  <c:v>67.88</c:v>
                </c:pt>
                <c:pt idx="8">
                  <c:v>67.41</c:v>
                </c:pt>
                <c:pt idx="9">
                  <c:v>67.12</c:v>
                </c:pt>
              </c:numCache>
            </c:numRef>
          </c:val>
          <c:extLst>
            <c:ext xmlns:c16="http://schemas.microsoft.com/office/drawing/2014/chart" uri="{C3380CC4-5D6E-409C-BE32-E72D297353CC}">
              <c16:uniqueId val="{00000006-C00B-429A-8B8B-30823F291D2C}"/>
            </c:ext>
          </c:extLst>
        </c:ser>
        <c:dLbls>
          <c:showLegendKey val="0"/>
          <c:showVal val="0"/>
          <c:showCatName val="0"/>
          <c:showSerName val="0"/>
          <c:showPercent val="0"/>
          <c:showBubbleSize val="0"/>
        </c:dLbls>
        <c:gapWidth val="100"/>
        <c:overlap val="-27"/>
        <c:axId val="117781728"/>
        <c:axId val="596060984"/>
      </c:barChart>
      <c:catAx>
        <c:axId val="117781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596060984"/>
        <c:crosses val="autoZero"/>
        <c:auto val="1"/>
        <c:lblAlgn val="ctr"/>
        <c:lblOffset val="100"/>
        <c:noMultiLvlLbl val="0"/>
      </c:catAx>
      <c:valAx>
        <c:axId val="596060984"/>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1177817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cat>
            <c:strRef>
              <c:f>万得!$B$2:$D$6</c:f>
              <c:strCache>
                <c:ptCount val="5"/>
                <c:pt idx="0">
                  <c:v>厚普股份</c:v>
                </c:pt>
                <c:pt idx="1">
                  <c:v>中国交建</c:v>
                </c:pt>
                <c:pt idx="2">
                  <c:v>*ST目药</c:v>
                </c:pt>
                <c:pt idx="3">
                  <c:v>华图山鼎</c:v>
                </c:pt>
                <c:pt idx="4">
                  <c:v>富临精工</c:v>
                </c:pt>
              </c:strCache>
            </c:strRef>
          </c:cat>
          <c:val>
            <c:numRef>
              <c:f>万得!$E$2:$E$6</c:f>
            </c:numRef>
          </c:val>
          <c:extLst>
            <c:ext xmlns:c16="http://schemas.microsoft.com/office/drawing/2014/chart" uri="{C3380CC4-5D6E-409C-BE32-E72D297353CC}">
              <c16:uniqueId val="{00000000-5F13-454B-A2E4-B5B40FA89D51}"/>
            </c:ext>
          </c:extLst>
        </c:ser>
        <c:ser>
          <c:idx val="1"/>
          <c:order val="1"/>
          <c:spPr>
            <a:solidFill>
              <a:schemeClr val="accent2"/>
            </a:solidFill>
            <a:ln>
              <a:noFill/>
            </a:ln>
            <a:effectLst/>
          </c:spPr>
          <c:invertIfNegative val="0"/>
          <c:cat>
            <c:strRef>
              <c:f>万得!$B$2:$D$6</c:f>
              <c:strCache>
                <c:ptCount val="5"/>
                <c:pt idx="0">
                  <c:v>厚普股份</c:v>
                </c:pt>
                <c:pt idx="1">
                  <c:v>中国交建</c:v>
                </c:pt>
                <c:pt idx="2">
                  <c:v>*ST目药</c:v>
                </c:pt>
                <c:pt idx="3">
                  <c:v>华图山鼎</c:v>
                </c:pt>
                <c:pt idx="4">
                  <c:v>富临精工</c:v>
                </c:pt>
              </c:strCache>
            </c:strRef>
          </c:cat>
          <c:val>
            <c:numRef>
              <c:f>万得!$F$2:$F$6</c:f>
            </c:numRef>
          </c:val>
          <c:extLst>
            <c:ext xmlns:c16="http://schemas.microsoft.com/office/drawing/2014/chart" uri="{C3380CC4-5D6E-409C-BE32-E72D297353CC}">
              <c16:uniqueId val="{00000001-5F13-454B-A2E4-B5B40FA89D51}"/>
            </c:ext>
          </c:extLst>
        </c:ser>
        <c:ser>
          <c:idx val="2"/>
          <c:order val="2"/>
          <c:spPr>
            <a:solidFill>
              <a:schemeClr val="accent3"/>
            </a:solidFill>
            <a:ln>
              <a:noFill/>
            </a:ln>
            <a:effectLst/>
          </c:spPr>
          <c:invertIfNegative val="0"/>
          <c:cat>
            <c:strRef>
              <c:f>万得!$B$2:$D$6</c:f>
              <c:strCache>
                <c:ptCount val="5"/>
                <c:pt idx="0">
                  <c:v>厚普股份</c:v>
                </c:pt>
                <c:pt idx="1">
                  <c:v>中国交建</c:v>
                </c:pt>
                <c:pt idx="2">
                  <c:v>*ST目药</c:v>
                </c:pt>
                <c:pt idx="3">
                  <c:v>华图山鼎</c:v>
                </c:pt>
                <c:pt idx="4">
                  <c:v>富临精工</c:v>
                </c:pt>
              </c:strCache>
            </c:strRef>
          </c:cat>
          <c:val>
            <c:numRef>
              <c:f>万得!$G$2:$G$6</c:f>
            </c:numRef>
          </c:val>
          <c:extLst>
            <c:ext xmlns:c16="http://schemas.microsoft.com/office/drawing/2014/chart" uri="{C3380CC4-5D6E-409C-BE32-E72D297353CC}">
              <c16:uniqueId val="{00000002-5F13-454B-A2E4-B5B40FA89D51}"/>
            </c:ext>
          </c:extLst>
        </c:ser>
        <c:ser>
          <c:idx val="3"/>
          <c:order val="3"/>
          <c:spPr>
            <a:solidFill>
              <a:schemeClr val="accent4"/>
            </a:solidFill>
            <a:ln>
              <a:noFill/>
            </a:ln>
            <a:effectLst/>
          </c:spPr>
          <c:invertIfNegative val="0"/>
          <c:cat>
            <c:strRef>
              <c:f>万得!$B$2:$D$6</c:f>
              <c:strCache>
                <c:ptCount val="5"/>
                <c:pt idx="0">
                  <c:v>厚普股份</c:v>
                </c:pt>
                <c:pt idx="1">
                  <c:v>中国交建</c:v>
                </c:pt>
                <c:pt idx="2">
                  <c:v>*ST目药</c:v>
                </c:pt>
                <c:pt idx="3">
                  <c:v>华图山鼎</c:v>
                </c:pt>
                <c:pt idx="4">
                  <c:v>富临精工</c:v>
                </c:pt>
              </c:strCache>
            </c:strRef>
          </c:cat>
          <c:val>
            <c:numRef>
              <c:f>万得!$H$2:$H$6</c:f>
            </c:numRef>
          </c:val>
          <c:extLst>
            <c:ext xmlns:c16="http://schemas.microsoft.com/office/drawing/2014/chart" uri="{C3380CC4-5D6E-409C-BE32-E72D297353CC}">
              <c16:uniqueId val="{00000003-5F13-454B-A2E4-B5B40FA89D51}"/>
            </c:ext>
          </c:extLst>
        </c:ser>
        <c:ser>
          <c:idx val="4"/>
          <c:order val="4"/>
          <c:spPr>
            <a:solidFill>
              <a:schemeClr val="accent5"/>
            </a:solidFill>
            <a:ln>
              <a:noFill/>
            </a:ln>
            <a:effectLst/>
          </c:spPr>
          <c:invertIfNegative val="0"/>
          <c:cat>
            <c:strRef>
              <c:f>万得!$B$2:$D$6</c:f>
              <c:strCache>
                <c:ptCount val="5"/>
                <c:pt idx="0">
                  <c:v>厚普股份</c:v>
                </c:pt>
                <c:pt idx="1">
                  <c:v>中国交建</c:v>
                </c:pt>
                <c:pt idx="2">
                  <c:v>*ST目药</c:v>
                </c:pt>
                <c:pt idx="3">
                  <c:v>华图山鼎</c:v>
                </c:pt>
                <c:pt idx="4">
                  <c:v>富临精工</c:v>
                </c:pt>
              </c:strCache>
            </c:strRef>
          </c:cat>
          <c:val>
            <c:numRef>
              <c:f>万得!$I$2:$I$6</c:f>
            </c:numRef>
          </c:val>
          <c:extLst>
            <c:ext xmlns:c16="http://schemas.microsoft.com/office/drawing/2014/chart" uri="{C3380CC4-5D6E-409C-BE32-E72D297353CC}">
              <c16:uniqueId val="{00000004-5F13-454B-A2E4-B5B40FA89D51}"/>
            </c:ext>
          </c:extLst>
        </c:ser>
        <c:ser>
          <c:idx val="5"/>
          <c:order val="5"/>
          <c:spPr>
            <a:solidFill>
              <a:srgbClr val="1B33E7">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万得!$B$2:$D$6</c:f>
              <c:strCache>
                <c:ptCount val="5"/>
                <c:pt idx="0">
                  <c:v>厚普股份</c:v>
                </c:pt>
                <c:pt idx="1">
                  <c:v>中国交建</c:v>
                </c:pt>
                <c:pt idx="2">
                  <c:v>*ST目药</c:v>
                </c:pt>
                <c:pt idx="3">
                  <c:v>华图山鼎</c:v>
                </c:pt>
                <c:pt idx="4">
                  <c:v>富临精工</c:v>
                </c:pt>
              </c:strCache>
            </c:strRef>
          </c:cat>
          <c:val>
            <c:numRef>
              <c:f>万得!$J$2:$J$6</c:f>
              <c:numCache>
                <c:formatCode>0.00_ </c:formatCode>
                <c:ptCount val="5"/>
                <c:pt idx="0">
                  <c:v>-21.93</c:v>
                </c:pt>
                <c:pt idx="1">
                  <c:v>-21.88</c:v>
                </c:pt>
                <c:pt idx="2">
                  <c:v>-20.520000000000003</c:v>
                </c:pt>
                <c:pt idx="3">
                  <c:v>-20.049999999999997</c:v>
                </c:pt>
                <c:pt idx="4">
                  <c:v>-19.93</c:v>
                </c:pt>
              </c:numCache>
            </c:numRef>
          </c:val>
          <c:extLst>
            <c:ext xmlns:c16="http://schemas.microsoft.com/office/drawing/2014/chart" uri="{C3380CC4-5D6E-409C-BE32-E72D297353CC}">
              <c16:uniqueId val="{00000005-5F13-454B-A2E4-B5B40FA89D51}"/>
            </c:ext>
          </c:extLst>
        </c:ser>
        <c:dLbls>
          <c:showLegendKey val="0"/>
          <c:showVal val="0"/>
          <c:showCatName val="0"/>
          <c:showSerName val="0"/>
          <c:showPercent val="0"/>
          <c:showBubbleSize val="0"/>
        </c:dLbls>
        <c:gapWidth val="100"/>
        <c:overlap val="-27"/>
        <c:axId val="914081400"/>
        <c:axId val="914080416"/>
      </c:barChart>
      <c:catAx>
        <c:axId val="914081400"/>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914080416"/>
        <c:crosses val="autoZero"/>
        <c:auto val="1"/>
        <c:lblAlgn val="ctr"/>
        <c:lblOffset val="100"/>
        <c:noMultiLvlLbl val="0"/>
      </c:catAx>
      <c:valAx>
        <c:axId val="914080416"/>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9140814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cat>
            <c:strRef>
              <c:f>万得!$B$2:$D$6</c:f>
              <c:strCache>
                <c:ptCount val="5"/>
                <c:pt idx="0">
                  <c:v>鹏翎股份</c:v>
                </c:pt>
                <c:pt idx="1">
                  <c:v>展鹏科技</c:v>
                </c:pt>
                <c:pt idx="2">
                  <c:v>明阳电路</c:v>
                </c:pt>
                <c:pt idx="3">
                  <c:v>紫光国微</c:v>
                </c:pt>
                <c:pt idx="4">
                  <c:v>台华新材</c:v>
                </c:pt>
              </c:strCache>
            </c:strRef>
          </c:cat>
          <c:val>
            <c:numRef>
              <c:f>万得!$E$2:$E$6</c:f>
            </c:numRef>
          </c:val>
          <c:extLst>
            <c:ext xmlns:c16="http://schemas.microsoft.com/office/drawing/2014/chart" uri="{C3380CC4-5D6E-409C-BE32-E72D297353CC}">
              <c16:uniqueId val="{00000000-E0D2-46EC-AD60-9BD129FAADC8}"/>
            </c:ext>
          </c:extLst>
        </c:ser>
        <c:ser>
          <c:idx val="1"/>
          <c:order val="1"/>
          <c:spPr>
            <a:solidFill>
              <a:schemeClr val="accent2"/>
            </a:solidFill>
            <a:ln>
              <a:noFill/>
            </a:ln>
            <a:effectLst/>
          </c:spPr>
          <c:invertIfNegative val="0"/>
          <c:cat>
            <c:strRef>
              <c:f>万得!$B$2:$D$6</c:f>
              <c:strCache>
                <c:ptCount val="5"/>
                <c:pt idx="0">
                  <c:v>鹏翎股份</c:v>
                </c:pt>
                <c:pt idx="1">
                  <c:v>展鹏科技</c:v>
                </c:pt>
                <c:pt idx="2">
                  <c:v>明阳电路</c:v>
                </c:pt>
                <c:pt idx="3">
                  <c:v>紫光国微</c:v>
                </c:pt>
                <c:pt idx="4">
                  <c:v>台华新材</c:v>
                </c:pt>
              </c:strCache>
            </c:strRef>
          </c:cat>
          <c:val>
            <c:numRef>
              <c:f>万得!$F$2:$F$6</c:f>
            </c:numRef>
          </c:val>
          <c:extLst>
            <c:ext xmlns:c16="http://schemas.microsoft.com/office/drawing/2014/chart" uri="{C3380CC4-5D6E-409C-BE32-E72D297353CC}">
              <c16:uniqueId val="{00000001-E0D2-46EC-AD60-9BD129FAADC8}"/>
            </c:ext>
          </c:extLst>
        </c:ser>
        <c:ser>
          <c:idx val="2"/>
          <c:order val="2"/>
          <c:spPr>
            <a:solidFill>
              <a:schemeClr val="accent3"/>
            </a:solidFill>
            <a:ln>
              <a:noFill/>
            </a:ln>
            <a:effectLst/>
          </c:spPr>
          <c:invertIfNegative val="0"/>
          <c:cat>
            <c:strRef>
              <c:f>万得!$B$2:$D$6</c:f>
              <c:strCache>
                <c:ptCount val="5"/>
                <c:pt idx="0">
                  <c:v>鹏翎股份</c:v>
                </c:pt>
                <c:pt idx="1">
                  <c:v>展鹏科技</c:v>
                </c:pt>
                <c:pt idx="2">
                  <c:v>明阳电路</c:v>
                </c:pt>
                <c:pt idx="3">
                  <c:v>紫光国微</c:v>
                </c:pt>
                <c:pt idx="4">
                  <c:v>台华新材</c:v>
                </c:pt>
              </c:strCache>
            </c:strRef>
          </c:cat>
          <c:val>
            <c:numRef>
              <c:f>万得!$G$2:$G$6</c:f>
            </c:numRef>
          </c:val>
          <c:extLst>
            <c:ext xmlns:c16="http://schemas.microsoft.com/office/drawing/2014/chart" uri="{C3380CC4-5D6E-409C-BE32-E72D297353CC}">
              <c16:uniqueId val="{00000002-E0D2-46EC-AD60-9BD129FAADC8}"/>
            </c:ext>
          </c:extLst>
        </c:ser>
        <c:ser>
          <c:idx val="3"/>
          <c:order val="3"/>
          <c:spPr>
            <a:solidFill>
              <a:schemeClr val="accent4"/>
            </a:solidFill>
            <a:ln>
              <a:noFill/>
            </a:ln>
            <a:effectLst/>
          </c:spPr>
          <c:invertIfNegative val="0"/>
          <c:cat>
            <c:strRef>
              <c:f>万得!$B$2:$D$6</c:f>
              <c:strCache>
                <c:ptCount val="5"/>
                <c:pt idx="0">
                  <c:v>鹏翎股份</c:v>
                </c:pt>
                <c:pt idx="1">
                  <c:v>展鹏科技</c:v>
                </c:pt>
                <c:pt idx="2">
                  <c:v>明阳电路</c:v>
                </c:pt>
                <c:pt idx="3">
                  <c:v>紫光国微</c:v>
                </c:pt>
                <c:pt idx="4">
                  <c:v>台华新材</c:v>
                </c:pt>
              </c:strCache>
            </c:strRef>
          </c:cat>
          <c:val>
            <c:numRef>
              <c:f>万得!$H$2:$H$6</c:f>
            </c:numRef>
          </c:val>
          <c:extLst>
            <c:ext xmlns:c16="http://schemas.microsoft.com/office/drawing/2014/chart" uri="{C3380CC4-5D6E-409C-BE32-E72D297353CC}">
              <c16:uniqueId val="{00000003-E0D2-46EC-AD60-9BD129FAADC8}"/>
            </c:ext>
          </c:extLst>
        </c:ser>
        <c:ser>
          <c:idx val="4"/>
          <c:order val="4"/>
          <c:spPr>
            <a:solidFill>
              <a:schemeClr val="accent5"/>
            </a:solidFill>
            <a:ln>
              <a:noFill/>
            </a:ln>
            <a:effectLst/>
          </c:spPr>
          <c:invertIfNegative val="0"/>
          <c:cat>
            <c:strRef>
              <c:f>万得!$B$2:$D$6</c:f>
              <c:strCache>
                <c:ptCount val="5"/>
                <c:pt idx="0">
                  <c:v>鹏翎股份</c:v>
                </c:pt>
                <c:pt idx="1">
                  <c:v>展鹏科技</c:v>
                </c:pt>
                <c:pt idx="2">
                  <c:v>明阳电路</c:v>
                </c:pt>
                <c:pt idx="3">
                  <c:v>紫光国微</c:v>
                </c:pt>
                <c:pt idx="4">
                  <c:v>台华新材</c:v>
                </c:pt>
              </c:strCache>
            </c:strRef>
          </c:cat>
          <c:val>
            <c:numRef>
              <c:f>万得!$I$2:$I$6</c:f>
            </c:numRef>
          </c:val>
          <c:extLst>
            <c:ext xmlns:c16="http://schemas.microsoft.com/office/drawing/2014/chart" uri="{C3380CC4-5D6E-409C-BE32-E72D297353CC}">
              <c16:uniqueId val="{00000004-E0D2-46EC-AD60-9BD129FAADC8}"/>
            </c:ext>
          </c:extLst>
        </c:ser>
        <c:ser>
          <c:idx val="5"/>
          <c:order val="5"/>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万得!$B$2:$D$6</c:f>
              <c:strCache>
                <c:ptCount val="5"/>
                <c:pt idx="0">
                  <c:v>鹏翎股份</c:v>
                </c:pt>
                <c:pt idx="1">
                  <c:v>展鹏科技</c:v>
                </c:pt>
                <c:pt idx="2">
                  <c:v>明阳电路</c:v>
                </c:pt>
                <c:pt idx="3">
                  <c:v>紫光国微</c:v>
                </c:pt>
                <c:pt idx="4">
                  <c:v>台华新材</c:v>
                </c:pt>
              </c:strCache>
            </c:strRef>
          </c:cat>
          <c:val>
            <c:numRef>
              <c:f>万得!$J$2:$J$6</c:f>
              <c:numCache>
                <c:formatCode>0.00_ </c:formatCode>
                <c:ptCount val="5"/>
                <c:pt idx="0">
                  <c:v>30.89</c:v>
                </c:pt>
                <c:pt idx="1">
                  <c:v>21.43</c:v>
                </c:pt>
                <c:pt idx="2">
                  <c:v>21.33</c:v>
                </c:pt>
                <c:pt idx="3">
                  <c:v>16.14</c:v>
                </c:pt>
                <c:pt idx="4">
                  <c:v>15.69</c:v>
                </c:pt>
              </c:numCache>
            </c:numRef>
          </c:val>
          <c:extLst>
            <c:ext xmlns:c16="http://schemas.microsoft.com/office/drawing/2014/chart" uri="{C3380CC4-5D6E-409C-BE32-E72D297353CC}">
              <c16:uniqueId val="{00000005-E0D2-46EC-AD60-9BD129FAADC8}"/>
            </c:ext>
          </c:extLst>
        </c:ser>
        <c:dLbls>
          <c:showLegendKey val="0"/>
          <c:showVal val="0"/>
          <c:showCatName val="0"/>
          <c:showSerName val="0"/>
          <c:showPercent val="0"/>
          <c:showBubbleSize val="0"/>
        </c:dLbls>
        <c:gapWidth val="100"/>
        <c:overlap val="-27"/>
        <c:axId val="914081400"/>
        <c:axId val="914080416"/>
      </c:barChart>
      <c:catAx>
        <c:axId val="91408140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914080416"/>
        <c:crosses val="autoZero"/>
        <c:auto val="1"/>
        <c:lblAlgn val="ctr"/>
        <c:lblOffset val="100"/>
        <c:noMultiLvlLbl val="0"/>
      </c:catAx>
      <c:valAx>
        <c:axId val="914080416"/>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9140814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Sheet1!$F$1:$F$2</c:f>
              <c:strCache>
                <c:ptCount val="2"/>
                <c:pt idx="0">
                  <c:v>PPI:全部工业品:当月同比</c:v>
                </c:pt>
                <c:pt idx="1">
                  <c:v>月</c:v>
                </c:pt>
              </c:strCache>
            </c:strRef>
          </c:tx>
          <c:spPr>
            <a:ln w="28575" cap="rnd">
              <a:solidFill>
                <a:schemeClr val="accent1"/>
              </a:solidFill>
              <a:round/>
            </a:ln>
            <a:effectLst/>
          </c:spPr>
          <c:marker>
            <c:symbol val="none"/>
          </c:marker>
          <c:cat>
            <c:numRef>
              <c:f>Sheet1!$E$3:$E$16</c:f>
              <c:numCache>
                <c:formatCode>yyyy\-mm;@</c:formatCode>
                <c:ptCount val="14"/>
                <c:pt idx="0">
                  <c:v>43769</c:v>
                </c:pt>
                <c:pt idx="1">
                  <c:v>43799</c:v>
                </c:pt>
                <c:pt idx="2">
                  <c:v>43830</c:v>
                </c:pt>
                <c:pt idx="3">
                  <c:v>43861</c:v>
                </c:pt>
                <c:pt idx="4">
                  <c:v>43890</c:v>
                </c:pt>
                <c:pt idx="5">
                  <c:v>43921</c:v>
                </c:pt>
                <c:pt idx="6">
                  <c:v>43951</c:v>
                </c:pt>
                <c:pt idx="7">
                  <c:v>43982</c:v>
                </c:pt>
                <c:pt idx="8">
                  <c:v>44012</c:v>
                </c:pt>
                <c:pt idx="9">
                  <c:v>44043</c:v>
                </c:pt>
                <c:pt idx="10">
                  <c:v>44074</c:v>
                </c:pt>
                <c:pt idx="11" formatCode="mmm\-yy">
                  <c:v>44104</c:v>
                </c:pt>
                <c:pt idx="12">
                  <c:v>44135</c:v>
                </c:pt>
                <c:pt idx="13">
                  <c:v>44165</c:v>
                </c:pt>
              </c:numCache>
            </c:numRef>
          </c:cat>
          <c:val>
            <c:numRef>
              <c:f>Sheet1!$F$3:$F$16</c:f>
              <c:numCache>
                <c:formatCode>0.00_ </c:formatCode>
                <c:ptCount val="14"/>
                <c:pt idx="0">
                  <c:v>-1.6</c:v>
                </c:pt>
                <c:pt idx="1">
                  <c:v>-1.4</c:v>
                </c:pt>
                <c:pt idx="2">
                  <c:v>-0.5</c:v>
                </c:pt>
                <c:pt idx="3">
                  <c:v>0.1</c:v>
                </c:pt>
                <c:pt idx="4">
                  <c:v>-0.4</c:v>
                </c:pt>
                <c:pt idx="5">
                  <c:v>-1.5</c:v>
                </c:pt>
                <c:pt idx="6">
                  <c:v>-3.1</c:v>
                </c:pt>
                <c:pt idx="7">
                  <c:v>-3.7</c:v>
                </c:pt>
                <c:pt idx="8">
                  <c:v>-3</c:v>
                </c:pt>
                <c:pt idx="9">
                  <c:v>-2.4</c:v>
                </c:pt>
                <c:pt idx="10">
                  <c:v>-2</c:v>
                </c:pt>
                <c:pt idx="11">
                  <c:v>-2.1</c:v>
                </c:pt>
                <c:pt idx="12">
                  <c:v>-2.1</c:v>
                </c:pt>
                <c:pt idx="13">
                  <c:v>-1.5</c:v>
                </c:pt>
              </c:numCache>
            </c:numRef>
          </c:val>
          <c:smooth val="0"/>
          <c:extLst>
            <c:ext xmlns:c16="http://schemas.microsoft.com/office/drawing/2014/chart" uri="{C3380CC4-5D6E-409C-BE32-E72D297353CC}">
              <c16:uniqueId val="{00000000-483C-455B-BF5C-4B2935D30705}"/>
            </c:ext>
          </c:extLst>
        </c:ser>
        <c:ser>
          <c:idx val="1"/>
          <c:order val="1"/>
          <c:tx>
            <c:strRef>
              <c:f>Sheet1!$G$1:$G$2</c:f>
              <c:strCache>
                <c:ptCount val="2"/>
                <c:pt idx="0">
                  <c:v>PPI:全部工业品:环比</c:v>
                </c:pt>
                <c:pt idx="1">
                  <c:v>月</c:v>
                </c:pt>
              </c:strCache>
            </c:strRef>
          </c:tx>
          <c:spPr>
            <a:ln w="28575" cap="rnd">
              <a:solidFill>
                <a:schemeClr val="accent2"/>
              </a:solidFill>
              <a:round/>
            </a:ln>
            <a:effectLst/>
          </c:spPr>
          <c:marker>
            <c:symbol val="none"/>
          </c:marker>
          <c:cat>
            <c:numRef>
              <c:f>Sheet1!$E$3:$E$16</c:f>
              <c:numCache>
                <c:formatCode>yyyy\-mm;@</c:formatCode>
                <c:ptCount val="14"/>
                <c:pt idx="0">
                  <c:v>43769</c:v>
                </c:pt>
                <c:pt idx="1">
                  <c:v>43799</c:v>
                </c:pt>
                <c:pt idx="2">
                  <c:v>43830</c:v>
                </c:pt>
                <c:pt idx="3">
                  <c:v>43861</c:v>
                </c:pt>
                <c:pt idx="4">
                  <c:v>43890</c:v>
                </c:pt>
                <c:pt idx="5">
                  <c:v>43921</c:v>
                </c:pt>
                <c:pt idx="6">
                  <c:v>43951</c:v>
                </c:pt>
                <c:pt idx="7">
                  <c:v>43982</c:v>
                </c:pt>
                <c:pt idx="8">
                  <c:v>44012</c:v>
                </c:pt>
                <c:pt idx="9">
                  <c:v>44043</c:v>
                </c:pt>
                <c:pt idx="10">
                  <c:v>44074</c:v>
                </c:pt>
                <c:pt idx="11" formatCode="mmm\-yy">
                  <c:v>44104</c:v>
                </c:pt>
                <c:pt idx="12">
                  <c:v>44135</c:v>
                </c:pt>
                <c:pt idx="13">
                  <c:v>44165</c:v>
                </c:pt>
              </c:numCache>
            </c:numRef>
          </c:cat>
          <c:val>
            <c:numRef>
              <c:f>Sheet1!$G$3:$G$16</c:f>
              <c:numCache>
                <c:formatCode>0.00_ </c:formatCode>
                <c:ptCount val="14"/>
                <c:pt idx="0">
                  <c:v>0.1</c:v>
                </c:pt>
                <c:pt idx="1">
                  <c:v>-0.1</c:v>
                </c:pt>
                <c:pt idx="2">
                  <c:v>0</c:v>
                </c:pt>
                <c:pt idx="3">
                  <c:v>0</c:v>
                </c:pt>
                <c:pt idx="4">
                  <c:v>-0.5</c:v>
                </c:pt>
                <c:pt idx="5">
                  <c:v>-1</c:v>
                </c:pt>
                <c:pt idx="6">
                  <c:v>-1.3</c:v>
                </c:pt>
                <c:pt idx="7">
                  <c:v>-0.4</c:v>
                </c:pt>
                <c:pt idx="8">
                  <c:v>0.4</c:v>
                </c:pt>
                <c:pt idx="9">
                  <c:v>0.4</c:v>
                </c:pt>
                <c:pt idx="10">
                  <c:v>0.3</c:v>
                </c:pt>
                <c:pt idx="11">
                  <c:v>0.1</c:v>
                </c:pt>
                <c:pt idx="12">
                  <c:v>0</c:v>
                </c:pt>
                <c:pt idx="13">
                  <c:v>0.5</c:v>
                </c:pt>
              </c:numCache>
            </c:numRef>
          </c:val>
          <c:smooth val="0"/>
          <c:extLst>
            <c:ext xmlns:c16="http://schemas.microsoft.com/office/drawing/2014/chart" uri="{C3380CC4-5D6E-409C-BE32-E72D297353CC}">
              <c16:uniqueId val="{00000001-483C-455B-BF5C-4B2935D30705}"/>
            </c:ext>
          </c:extLst>
        </c:ser>
        <c:dLbls>
          <c:showLegendKey val="0"/>
          <c:showVal val="0"/>
          <c:showCatName val="0"/>
          <c:showSerName val="0"/>
          <c:showPercent val="0"/>
          <c:showBubbleSize val="0"/>
        </c:dLbls>
        <c:smooth val="0"/>
        <c:axId val="100526200"/>
        <c:axId val="1"/>
      </c:lineChart>
      <c:dateAx>
        <c:axId val="100526200"/>
        <c:scaling>
          <c:orientation val="minMax"/>
        </c:scaling>
        <c:delete val="0"/>
        <c:axPos val="b"/>
        <c:numFmt formatCode="yyyy\-mm;@"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1"/>
        <c:crosses val="autoZero"/>
        <c:auto val="1"/>
        <c:lblOffset val="100"/>
        <c:baseTimeUnit val="months"/>
      </c:date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0.00_ " sourceLinked="1"/>
        <c:majorTickMark val="none"/>
        <c:minorTickMark val="none"/>
        <c:tickLblPos val="nextTo"/>
        <c:spPr>
          <a:ln w="6350">
            <a:noFill/>
          </a:ln>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100526200"/>
        <c:crosses val="autoZero"/>
        <c:crossBetween val="between"/>
      </c:valAx>
      <c:spPr>
        <a:noFill/>
        <a:ln w="25400">
          <a:noFill/>
        </a:ln>
      </c:spPr>
    </c:plotArea>
    <c:legend>
      <c:legendPos val="b"/>
      <c:overlay val="0"/>
      <c:spPr>
        <a:noFill/>
        <a:ln w="25400">
          <a:noFill/>
        </a:ln>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zh-CN"/>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Sheet1!$B$1</c:f>
              <c:strCache>
                <c:ptCount val="1"/>
                <c:pt idx="0">
                  <c:v>PMI</c:v>
                </c:pt>
              </c:strCache>
            </c:strRef>
          </c:tx>
          <c:spPr>
            <a:ln w="28575" cap="rnd">
              <a:solidFill>
                <a:schemeClr val="accent1"/>
              </a:solidFill>
              <a:round/>
            </a:ln>
            <a:effectLst/>
          </c:spPr>
          <c:marker>
            <c:symbol val="none"/>
          </c:marker>
          <c:cat>
            <c:numRef>
              <c:f>Sheet1!$A$53:$A$65</c:f>
              <c:numCache>
                <c:formatCode>yyyy\-mm;@</c:formatCode>
                <c:ptCount val="13"/>
                <c:pt idx="0">
                  <c:v>43799</c:v>
                </c:pt>
                <c:pt idx="1">
                  <c:v>43830</c:v>
                </c:pt>
                <c:pt idx="2">
                  <c:v>43861</c:v>
                </c:pt>
                <c:pt idx="3">
                  <c:v>43890</c:v>
                </c:pt>
                <c:pt idx="4">
                  <c:v>43921</c:v>
                </c:pt>
                <c:pt idx="5">
                  <c:v>43951</c:v>
                </c:pt>
                <c:pt idx="6">
                  <c:v>43982</c:v>
                </c:pt>
                <c:pt idx="7">
                  <c:v>44012</c:v>
                </c:pt>
                <c:pt idx="8">
                  <c:v>44043</c:v>
                </c:pt>
                <c:pt idx="9">
                  <c:v>44074</c:v>
                </c:pt>
                <c:pt idx="10">
                  <c:v>44104</c:v>
                </c:pt>
                <c:pt idx="11">
                  <c:v>44135</c:v>
                </c:pt>
                <c:pt idx="12">
                  <c:v>44165</c:v>
                </c:pt>
              </c:numCache>
            </c:numRef>
          </c:cat>
          <c:val>
            <c:numRef>
              <c:f>Sheet1!$B$53:$B$65</c:f>
              <c:numCache>
                <c:formatCode>###,###,###,###,##0.00_ </c:formatCode>
                <c:ptCount val="13"/>
                <c:pt idx="0">
                  <c:v>50.2</c:v>
                </c:pt>
                <c:pt idx="1">
                  <c:v>50.2</c:v>
                </c:pt>
                <c:pt idx="2">
                  <c:v>50</c:v>
                </c:pt>
                <c:pt idx="3">
                  <c:v>35.700000000000003</c:v>
                </c:pt>
                <c:pt idx="4">
                  <c:v>52</c:v>
                </c:pt>
                <c:pt idx="5">
                  <c:v>50.8</c:v>
                </c:pt>
                <c:pt idx="6">
                  <c:v>50.6</c:v>
                </c:pt>
                <c:pt idx="7">
                  <c:v>50.9</c:v>
                </c:pt>
                <c:pt idx="8">
                  <c:v>51.1</c:v>
                </c:pt>
                <c:pt idx="9">
                  <c:v>51</c:v>
                </c:pt>
                <c:pt idx="10">
                  <c:v>51.5</c:v>
                </c:pt>
                <c:pt idx="11">
                  <c:v>51.4</c:v>
                </c:pt>
                <c:pt idx="12">
                  <c:v>52.1</c:v>
                </c:pt>
              </c:numCache>
            </c:numRef>
          </c:val>
          <c:smooth val="0"/>
          <c:extLst>
            <c:ext xmlns:c16="http://schemas.microsoft.com/office/drawing/2014/chart" uri="{C3380CC4-5D6E-409C-BE32-E72D297353CC}">
              <c16:uniqueId val="{00000000-E025-4088-8B15-9D13BE512EAE}"/>
            </c:ext>
          </c:extLst>
        </c:ser>
        <c:ser>
          <c:idx val="1"/>
          <c:order val="1"/>
          <c:tx>
            <c:strRef>
              <c:f>Sheet1!$C$1</c:f>
              <c:strCache>
                <c:ptCount val="1"/>
                <c:pt idx="0">
                  <c:v>财新中国PMI</c:v>
                </c:pt>
              </c:strCache>
            </c:strRef>
          </c:tx>
          <c:spPr>
            <a:ln w="28575" cap="rnd">
              <a:solidFill>
                <a:schemeClr val="accent2"/>
              </a:solidFill>
              <a:round/>
            </a:ln>
            <a:effectLst/>
          </c:spPr>
          <c:marker>
            <c:symbol val="none"/>
          </c:marker>
          <c:cat>
            <c:numRef>
              <c:f>Sheet1!$A$53:$A$65</c:f>
              <c:numCache>
                <c:formatCode>yyyy\-mm;@</c:formatCode>
                <c:ptCount val="13"/>
                <c:pt idx="0">
                  <c:v>43799</c:v>
                </c:pt>
                <c:pt idx="1">
                  <c:v>43830</c:v>
                </c:pt>
                <c:pt idx="2">
                  <c:v>43861</c:v>
                </c:pt>
                <c:pt idx="3">
                  <c:v>43890</c:v>
                </c:pt>
                <c:pt idx="4">
                  <c:v>43921</c:v>
                </c:pt>
                <c:pt idx="5">
                  <c:v>43951</c:v>
                </c:pt>
                <c:pt idx="6">
                  <c:v>43982</c:v>
                </c:pt>
                <c:pt idx="7">
                  <c:v>44012</c:v>
                </c:pt>
                <c:pt idx="8">
                  <c:v>44043</c:v>
                </c:pt>
                <c:pt idx="9">
                  <c:v>44074</c:v>
                </c:pt>
                <c:pt idx="10">
                  <c:v>44104</c:v>
                </c:pt>
                <c:pt idx="11">
                  <c:v>44135</c:v>
                </c:pt>
                <c:pt idx="12">
                  <c:v>44165</c:v>
                </c:pt>
              </c:numCache>
            </c:numRef>
          </c:cat>
          <c:val>
            <c:numRef>
              <c:f>Sheet1!$C$53:$C$65</c:f>
              <c:numCache>
                <c:formatCode>###,###,###,###,##0.00_ </c:formatCode>
                <c:ptCount val="13"/>
                <c:pt idx="0">
                  <c:v>51.8</c:v>
                </c:pt>
                <c:pt idx="1">
                  <c:v>51.5</c:v>
                </c:pt>
                <c:pt idx="2">
                  <c:v>51.1</c:v>
                </c:pt>
                <c:pt idx="3">
                  <c:v>40.299999999999997</c:v>
                </c:pt>
                <c:pt idx="4">
                  <c:v>50.1</c:v>
                </c:pt>
                <c:pt idx="5">
                  <c:v>49.4</c:v>
                </c:pt>
                <c:pt idx="6">
                  <c:v>50.7</c:v>
                </c:pt>
                <c:pt idx="7">
                  <c:v>51.2</c:v>
                </c:pt>
                <c:pt idx="8">
                  <c:v>52.8</c:v>
                </c:pt>
                <c:pt idx="9">
                  <c:v>53.1</c:v>
                </c:pt>
                <c:pt idx="10">
                  <c:v>53</c:v>
                </c:pt>
                <c:pt idx="11">
                  <c:v>53.6</c:v>
                </c:pt>
                <c:pt idx="12">
                  <c:v>54.9</c:v>
                </c:pt>
              </c:numCache>
            </c:numRef>
          </c:val>
          <c:smooth val="0"/>
          <c:extLst>
            <c:ext xmlns:c16="http://schemas.microsoft.com/office/drawing/2014/chart" uri="{C3380CC4-5D6E-409C-BE32-E72D297353CC}">
              <c16:uniqueId val="{00000001-E025-4088-8B15-9D13BE512EAE}"/>
            </c:ext>
          </c:extLst>
        </c:ser>
        <c:dLbls>
          <c:showLegendKey val="0"/>
          <c:showVal val="0"/>
          <c:showCatName val="0"/>
          <c:showSerName val="0"/>
          <c:showPercent val="0"/>
          <c:showBubbleSize val="0"/>
        </c:dLbls>
        <c:smooth val="0"/>
        <c:axId val="652406480"/>
        <c:axId val="1"/>
      </c:lineChart>
      <c:dateAx>
        <c:axId val="652406480"/>
        <c:scaling>
          <c:orientation val="minMax"/>
        </c:scaling>
        <c:delete val="0"/>
        <c:axPos val="b"/>
        <c:numFmt formatCode="yyyy\-mm;@"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1"/>
        <c:crosses val="autoZero"/>
        <c:auto val="1"/>
        <c:lblOffset val="100"/>
        <c:baseTimeUnit val="months"/>
      </c:dateAx>
      <c:valAx>
        <c:axId val="1"/>
        <c:scaling>
          <c:orientation val="minMax"/>
          <c:min val="30"/>
        </c:scaling>
        <c:delete val="0"/>
        <c:axPos val="l"/>
        <c:majorGridlines>
          <c:spPr>
            <a:ln w="9525" cap="flat" cmpd="sng" algn="ctr">
              <a:solidFill>
                <a:schemeClr val="tx1">
                  <a:lumMod val="15000"/>
                  <a:lumOff val="85000"/>
                </a:schemeClr>
              </a:solidFill>
              <a:round/>
            </a:ln>
            <a:effectLst/>
          </c:spPr>
        </c:majorGridlines>
        <c:numFmt formatCode="###,###,###,###,##0.00_ " sourceLinked="1"/>
        <c:majorTickMark val="none"/>
        <c:minorTickMark val="none"/>
        <c:tickLblPos val="nextTo"/>
        <c:spPr>
          <a:ln w="6350">
            <a:noFill/>
          </a:ln>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652406480"/>
        <c:crosses val="autoZero"/>
        <c:crossBetween val="between"/>
      </c:valAx>
      <c:spPr>
        <a:noFill/>
        <a:ln w="25400">
          <a:noFill/>
        </a:ln>
      </c:spPr>
    </c:plotArea>
    <c:legend>
      <c:legendPos val="b"/>
      <c:overlay val="0"/>
      <c:spPr>
        <a:noFill/>
        <a:ln w="25400">
          <a:noFill/>
        </a:ln>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zh-CN"/>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市场概况!$H$2</c:f>
              <c:strCache>
                <c:ptCount val="1"/>
                <c:pt idx="0">
                  <c:v>上证指数</c:v>
                </c:pt>
              </c:strCache>
            </c:strRef>
          </c:tx>
          <c:spPr>
            <a:ln w="28575" cap="rnd">
              <a:solidFill>
                <a:schemeClr val="accent6"/>
              </a:solidFill>
              <a:round/>
            </a:ln>
            <a:effectLst/>
          </c:spPr>
          <c:marker>
            <c:symbol val="none"/>
          </c:marker>
          <c:cat>
            <c:numRef>
              <c:f>市场概况!$G$3:$G$22</c:f>
              <c:numCache>
                <c:formatCode>yyyy\-mm\-dd</c:formatCode>
                <c:ptCount val="20"/>
                <c:pt idx="0">
                  <c:v>44138</c:v>
                </c:pt>
                <c:pt idx="1">
                  <c:v>44139</c:v>
                </c:pt>
                <c:pt idx="2">
                  <c:v>44140</c:v>
                </c:pt>
                <c:pt idx="3">
                  <c:v>44141</c:v>
                </c:pt>
                <c:pt idx="4">
                  <c:v>44144</c:v>
                </c:pt>
                <c:pt idx="5">
                  <c:v>44145</c:v>
                </c:pt>
                <c:pt idx="6">
                  <c:v>44146</c:v>
                </c:pt>
                <c:pt idx="7">
                  <c:v>44147</c:v>
                </c:pt>
                <c:pt idx="8">
                  <c:v>44148</c:v>
                </c:pt>
                <c:pt idx="9">
                  <c:v>44151</c:v>
                </c:pt>
                <c:pt idx="10">
                  <c:v>44152</c:v>
                </c:pt>
                <c:pt idx="11">
                  <c:v>44153</c:v>
                </c:pt>
                <c:pt idx="12">
                  <c:v>44154</c:v>
                </c:pt>
                <c:pt idx="13">
                  <c:v>44155</c:v>
                </c:pt>
                <c:pt idx="14">
                  <c:v>44158</c:v>
                </c:pt>
                <c:pt idx="15">
                  <c:v>44159</c:v>
                </c:pt>
                <c:pt idx="16">
                  <c:v>44160</c:v>
                </c:pt>
                <c:pt idx="17">
                  <c:v>44161</c:v>
                </c:pt>
                <c:pt idx="18">
                  <c:v>44162</c:v>
                </c:pt>
                <c:pt idx="19">
                  <c:v>44165</c:v>
                </c:pt>
              </c:numCache>
            </c:numRef>
          </c:cat>
          <c:val>
            <c:numRef>
              <c:f>市场概况!$H$3:$H$22</c:f>
              <c:numCache>
                <c:formatCode>0.00%</c:formatCode>
                <c:ptCount val="20"/>
                <c:pt idx="0">
                  <c:v>1.424902195875144E-2</c:v>
                </c:pt>
                <c:pt idx="1">
                  <c:v>1.6222840232033464E-2</c:v>
                </c:pt>
                <c:pt idx="2">
                  <c:v>2.9460519851728817E-2</c:v>
                </c:pt>
                <c:pt idx="3">
                  <c:v>2.6987960384476928E-2</c:v>
                </c:pt>
                <c:pt idx="4">
                  <c:v>4.6080182576795137E-2</c:v>
                </c:pt>
                <c:pt idx="5">
                  <c:v>4.1867873675134337E-2</c:v>
                </c:pt>
                <c:pt idx="6">
                  <c:v>3.6303428871288901E-2</c:v>
                </c:pt>
                <c:pt idx="7">
                  <c:v>3.5210849234862618E-2</c:v>
                </c:pt>
                <c:pt idx="8">
                  <c:v>2.635096075196719E-2</c:v>
                </c:pt>
                <c:pt idx="9">
                  <c:v>3.7781420571193713E-2</c:v>
                </c:pt>
                <c:pt idx="10">
                  <c:v>3.5587951528991413E-2</c:v>
                </c:pt>
                <c:pt idx="11">
                  <c:v>3.7885044635243892E-2</c:v>
                </c:pt>
                <c:pt idx="12">
                  <c:v>4.2779188715978078E-2</c:v>
                </c:pt>
                <c:pt idx="13">
                  <c:v>4.7318276196640863E-2</c:v>
                </c:pt>
                <c:pt idx="14">
                  <c:v>5.8717295321389029E-2</c:v>
                </c:pt>
                <c:pt idx="15">
                  <c:v>5.5099631033838303E-2</c:v>
                </c:pt>
                <c:pt idx="16">
                  <c:v>4.2543476527196145E-2</c:v>
                </c:pt>
                <c:pt idx="17">
                  <c:v>4.483982547499954E-2</c:v>
                </c:pt>
                <c:pt idx="18">
                  <c:v>5.6800219129857998E-2</c:v>
                </c:pt>
                <c:pt idx="19">
                  <c:v>5.1668006358585927E-2</c:v>
                </c:pt>
              </c:numCache>
            </c:numRef>
          </c:val>
          <c:smooth val="0"/>
          <c:extLst>
            <c:ext xmlns:c16="http://schemas.microsoft.com/office/drawing/2014/chart" uri="{C3380CC4-5D6E-409C-BE32-E72D297353CC}">
              <c16:uniqueId val="{00000000-1392-43F2-AD71-7E0BF8832567}"/>
            </c:ext>
          </c:extLst>
        </c:ser>
        <c:ser>
          <c:idx val="1"/>
          <c:order val="1"/>
          <c:tx>
            <c:strRef>
              <c:f>市场概况!$I$2</c:f>
              <c:strCache>
                <c:ptCount val="1"/>
                <c:pt idx="0">
                  <c:v>深证成指</c:v>
                </c:pt>
              </c:strCache>
            </c:strRef>
          </c:tx>
          <c:spPr>
            <a:ln w="28575" cap="rnd">
              <a:solidFill>
                <a:schemeClr val="accent5"/>
              </a:solidFill>
              <a:round/>
            </a:ln>
            <a:effectLst/>
          </c:spPr>
          <c:marker>
            <c:symbol val="none"/>
          </c:marker>
          <c:cat>
            <c:numRef>
              <c:f>市场概况!$G$3:$G$22</c:f>
              <c:numCache>
                <c:formatCode>yyyy\-mm\-dd</c:formatCode>
                <c:ptCount val="20"/>
                <c:pt idx="0">
                  <c:v>44138</c:v>
                </c:pt>
                <c:pt idx="1">
                  <c:v>44139</c:v>
                </c:pt>
                <c:pt idx="2">
                  <c:v>44140</c:v>
                </c:pt>
                <c:pt idx="3">
                  <c:v>44141</c:v>
                </c:pt>
                <c:pt idx="4">
                  <c:v>44144</c:v>
                </c:pt>
                <c:pt idx="5">
                  <c:v>44145</c:v>
                </c:pt>
                <c:pt idx="6">
                  <c:v>44146</c:v>
                </c:pt>
                <c:pt idx="7">
                  <c:v>44147</c:v>
                </c:pt>
                <c:pt idx="8">
                  <c:v>44148</c:v>
                </c:pt>
                <c:pt idx="9">
                  <c:v>44151</c:v>
                </c:pt>
                <c:pt idx="10">
                  <c:v>44152</c:v>
                </c:pt>
                <c:pt idx="11">
                  <c:v>44153</c:v>
                </c:pt>
                <c:pt idx="12">
                  <c:v>44154</c:v>
                </c:pt>
                <c:pt idx="13">
                  <c:v>44155</c:v>
                </c:pt>
                <c:pt idx="14">
                  <c:v>44158</c:v>
                </c:pt>
                <c:pt idx="15">
                  <c:v>44159</c:v>
                </c:pt>
                <c:pt idx="16">
                  <c:v>44160</c:v>
                </c:pt>
                <c:pt idx="17">
                  <c:v>44161</c:v>
                </c:pt>
                <c:pt idx="18">
                  <c:v>44162</c:v>
                </c:pt>
                <c:pt idx="19">
                  <c:v>44165</c:v>
                </c:pt>
              </c:numCache>
            </c:numRef>
          </c:cat>
          <c:val>
            <c:numRef>
              <c:f>市场概况!$I$3:$I$22</c:f>
              <c:numCache>
                <c:formatCode>0.00%</c:formatCode>
                <c:ptCount val="20"/>
                <c:pt idx="0">
                  <c:v>1.1852661011775956E-2</c:v>
                </c:pt>
                <c:pt idx="1">
                  <c:v>1.7773570892379187E-2</c:v>
                </c:pt>
                <c:pt idx="2">
                  <c:v>3.5265410839547373E-2</c:v>
                </c:pt>
                <c:pt idx="3">
                  <c:v>3.1105134953489211E-2</c:v>
                </c:pt>
                <c:pt idx="4">
                  <c:v>5.3661731478555907E-2</c:v>
                </c:pt>
                <c:pt idx="5">
                  <c:v>4.2647788356197314E-2</c:v>
                </c:pt>
                <c:pt idx="6">
                  <c:v>2.2294461792225384E-2</c:v>
                </c:pt>
                <c:pt idx="7">
                  <c:v>2.7651768212811012E-2</c:v>
                </c:pt>
                <c:pt idx="8">
                  <c:v>2.4856096555649687E-2</c:v>
                </c:pt>
                <c:pt idx="9">
                  <c:v>3.2029591860296636E-2</c:v>
                </c:pt>
                <c:pt idx="10">
                  <c:v>2.3214358667865476E-2</c:v>
                </c:pt>
                <c:pt idx="11">
                  <c:v>1.7677012977513451E-2</c:v>
                </c:pt>
                <c:pt idx="12">
                  <c:v>2.6561756841121609E-2</c:v>
                </c:pt>
                <c:pt idx="13">
                  <c:v>3.2148018552084379E-2</c:v>
                </c:pt>
                <c:pt idx="14">
                  <c:v>3.9812641135106741E-2</c:v>
                </c:pt>
                <c:pt idx="15">
                  <c:v>3.5882400938967107E-2</c:v>
                </c:pt>
                <c:pt idx="16">
                  <c:v>1.7519907982147531E-2</c:v>
                </c:pt>
                <c:pt idx="17">
                  <c:v>1.3339804901748797E-2</c:v>
                </c:pt>
                <c:pt idx="18">
                  <c:v>2.0112010012636405E-2</c:v>
                </c:pt>
                <c:pt idx="19">
                  <c:v>1.8564222178756307E-2</c:v>
                </c:pt>
              </c:numCache>
            </c:numRef>
          </c:val>
          <c:smooth val="0"/>
          <c:extLst>
            <c:ext xmlns:c16="http://schemas.microsoft.com/office/drawing/2014/chart" uri="{C3380CC4-5D6E-409C-BE32-E72D297353CC}">
              <c16:uniqueId val="{00000001-1392-43F2-AD71-7E0BF8832567}"/>
            </c:ext>
          </c:extLst>
        </c:ser>
        <c:ser>
          <c:idx val="2"/>
          <c:order val="2"/>
          <c:tx>
            <c:strRef>
              <c:f>市场概况!$J$2</c:f>
              <c:strCache>
                <c:ptCount val="1"/>
                <c:pt idx="0">
                  <c:v>中小板指</c:v>
                </c:pt>
              </c:strCache>
            </c:strRef>
          </c:tx>
          <c:spPr>
            <a:ln w="28575" cap="rnd">
              <a:solidFill>
                <a:schemeClr val="accent4"/>
              </a:solidFill>
              <a:round/>
            </a:ln>
            <a:effectLst/>
          </c:spPr>
          <c:marker>
            <c:symbol val="none"/>
          </c:marker>
          <c:cat>
            <c:numRef>
              <c:f>市场概况!$G$3:$G$22</c:f>
              <c:numCache>
                <c:formatCode>yyyy\-mm\-dd</c:formatCode>
                <c:ptCount val="20"/>
                <c:pt idx="0">
                  <c:v>44138</c:v>
                </c:pt>
                <c:pt idx="1">
                  <c:v>44139</c:v>
                </c:pt>
                <c:pt idx="2">
                  <c:v>44140</c:v>
                </c:pt>
                <c:pt idx="3">
                  <c:v>44141</c:v>
                </c:pt>
                <c:pt idx="4">
                  <c:v>44144</c:v>
                </c:pt>
                <c:pt idx="5">
                  <c:v>44145</c:v>
                </c:pt>
                <c:pt idx="6">
                  <c:v>44146</c:v>
                </c:pt>
                <c:pt idx="7">
                  <c:v>44147</c:v>
                </c:pt>
                <c:pt idx="8">
                  <c:v>44148</c:v>
                </c:pt>
                <c:pt idx="9">
                  <c:v>44151</c:v>
                </c:pt>
                <c:pt idx="10">
                  <c:v>44152</c:v>
                </c:pt>
                <c:pt idx="11">
                  <c:v>44153</c:v>
                </c:pt>
                <c:pt idx="12">
                  <c:v>44154</c:v>
                </c:pt>
                <c:pt idx="13">
                  <c:v>44155</c:v>
                </c:pt>
                <c:pt idx="14">
                  <c:v>44158</c:v>
                </c:pt>
                <c:pt idx="15">
                  <c:v>44159</c:v>
                </c:pt>
                <c:pt idx="16">
                  <c:v>44160</c:v>
                </c:pt>
                <c:pt idx="17">
                  <c:v>44161</c:v>
                </c:pt>
                <c:pt idx="18">
                  <c:v>44162</c:v>
                </c:pt>
                <c:pt idx="19">
                  <c:v>44165</c:v>
                </c:pt>
              </c:numCache>
            </c:numRef>
          </c:cat>
          <c:val>
            <c:numRef>
              <c:f>市场概况!$J$3:$J$22</c:f>
              <c:numCache>
                <c:formatCode>0.00%</c:formatCode>
                <c:ptCount val="20"/>
                <c:pt idx="0">
                  <c:v>8.4541486886586803E-3</c:v>
                </c:pt>
                <c:pt idx="1">
                  <c:v>1.5401895589057357E-2</c:v>
                </c:pt>
                <c:pt idx="2">
                  <c:v>3.4226411345681385E-2</c:v>
                </c:pt>
                <c:pt idx="3">
                  <c:v>2.9583434462330027E-2</c:v>
                </c:pt>
                <c:pt idx="4">
                  <c:v>4.7998939202163138E-2</c:v>
                </c:pt>
                <c:pt idx="5">
                  <c:v>3.4479118886273641E-2</c:v>
                </c:pt>
                <c:pt idx="6">
                  <c:v>9.767587854438764E-3</c:v>
                </c:pt>
                <c:pt idx="7">
                  <c:v>1.39629854740837E-2</c:v>
                </c:pt>
                <c:pt idx="8">
                  <c:v>9.1358410734858619E-3</c:v>
                </c:pt>
                <c:pt idx="9">
                  <c:v>9.7433985562300762E-3</c:v>
                </c:pt>
                <c:pt idx="10">
                  <c:v>7.0688589204004337E-4</c:v>
                </c:pt>
                <c:pt idx="11">
                  <c:v>-6.7796356919538336E-3</c:v>
                </c:pt>
                <c:pt idx="12">
                  <c:v>2.4361227618361347E-3</c:v>
                </c:pt>
                <c:pt idx="13">
                  <c:v>8.0803180928028517E-3</c:v>
                </c:pt>
                <c:pt idx="14">
                  <c:v>9.5690082826938028E-3</c:v>
                </c:pt>
                <c:pt idx="15">
                  <c:v>6.2173117554493729E-3</c:v>
                </c:pt>
                <c:pt idx="16">
                  <c:v>-1.0965509878955615E-2</c:v>
                </c:pt>
                <c:pt idx="17">
                  <c:v>-1.3173313033156386E-2</c:v>
                </c:pt>
                <c:pt idx="18">
                  <c:v>-3.7149111993425299E-3</c:v>
                </c:pt>
                <c:pt idx="19">
                  <c:v>-2.139605224031893E-3</c:v>
                </c:pt>
              </c:numCache>
            </c:numRef>
          </c:val>
          <c:smooth val="0"/>
          <c:extLst>
            <c:ext xmlns:c16="http://schemas.microsoft.com/office/drawing/2014/chart" uri="{C3380CC4-5D6E-409C-BE32-E72D297353CC}">
              <c16:uniqueId val="{00000002-1392-43F2-AD71-7E0BF8832567}"/>
            </c:ext>
          </c:extLst>
        </c:ser>
        <c:ser>
          <c:idx val="3"/>
          <c:order val="3"/>
          <c:tx>
            <c:strRef>
              <c:f>市场概况!$K$2</c:f>
              <c:strCache>
                <c:ptCount val="1"/>
                <c:pt idx="0">
                  <c:v>创业板指</c:v>
                </c:pt>
              </c:strCache>
            </c:strRef>
          </c:tx>
          <c:spPr>
            <a:ln w="28575" cap="rnd">
              <a:solidFill>
                <a:schemeClr val="accent6">
                  <a:lumMod val="60000"/>
                </a:schemeClr>
              </a:solidFill>
              <a:round/>
            </a:ln>
            <a:effectLst/>
          </c:spPr>
          <c:marker>
            <c:symbol val="none"/>
          </c:marker>
          <c:cat>
            <c:numRef>
              <c:f>市场概况!$G$3:$G$22</c:f>
              <c:numCache>
                <c:formatCode>yyyy\-mm\-dd</c:formatCode>
                <c:ptCount val="20"/>
                <c:pt idx="0">
                  <c:v>44138</c:v>
                </c:pt>
                <c:pt idx="1">
                  <c:v>44139</c:v>
                </c:pt>
                <c:pt idx="2">
                  <c:v>44140</c:v>
                </c:pt>
                <c:pt idx="3">
                  <c:v>44141</c:v>
                </c:pt>
                <c:pt idx="4">
                  <c:v>44144</c:v>
                </c:pt>
                <c:pt idx="5">
                  <c:v>44145</c:v>
                </c:pt>
                <c:pt idx="6">
                  <c:v>44146</c:v>
                </c:pt>
                <c:pt idx="7">
                  <c:v>44147</c:v>
                </c:pt>
                <c:pt idx="8">
                  <c:v>44148</c:v>
                </c:pt>
                <c:pt idx="9">
                  <c:v>44151</c:v>
                </c:pt>
                <c:pt idx="10">
                  <c:v>44152</c:v>
                </c:pt>
                <c:pt idx="11">
                  <c:v>44153</c:v>
                </c:pt>
                <c:pt idx="12">
                  <c:v>44154</c:v>
                </c:pt>
                <c:pt idx="13">
                  <c:v>44155</c:v>
                </c:pt>
                <c:pt idx="14">
                  <c:v>44158</c:v>
                </c:pt>
                <c:pt idx="15">
                  <c:v>44159</c:v>
                </c:pt>
                <c:pt idx="16">
                  <c:v>44160</c:v>
                </c:pt>
                <c:pt idx="17">
                  <c:v>44161</c:v>
                </c:pt>
                <c:pt idx="18">
                  <c:v>44162</c:v>
                </c:pt>
                <c:pt idx="19">
                  <c:v>44165</c:v>
                </c:pt>
              </c:numCache>
            </c:numRef>
          </c:cat>
          <c:val>
            <c:numRef>
              <c:f>市场概况!$K$3:$K$22</c:f>
              <c:numCache>
                <c:formatCode>0.00%</c:formatCode>
                <c:ptCount val="20"/>
                <c:pt idx="0">
                  <c:v>1.3264680929370609E-2</c:v>
                </c:pt>
                <c:pt idx="1">
                  <c:v>1.5568597672755757E-2</c:v>
                </c:pt>
                <c:pt idx="2">
                  <c:v>2.9349637448522037E-2</c:v>
                </c:pt>
                <c:pt idx="3">
                  <c:v>9.1137982529680972E-3</c:v>
                </c:pt>
                <c:pt idx="4">
                  <c:v>3.8993677345614985E-2</c:v>
                </c:pt>
                <c:pt idx="5">
                  <c:v>2.3936675538118957E-2</c:v>
                </c:pt>
                <c:pt idx="6">
                  <c:v>-9.9185943755912831E-3</c:v>
                </c:pt>
                <c:pt idx="7">
                  <c:v>-2.9087415029709351E-3</c:v>
                </c:pt>
                <c:pt idx="8">
                  <c:v>-5.8130523258148603E-4</c:v>
                </c:pt>
                <c:pt idx="9">
                  <c:v>1.4846101433481085E-3</c:v>
                </c:pt>
                <c:pt idx="10">
                  <c:v>-1.8570346536046278E-2</c:v>
                </c:pt>
                <c:pt idx="11">
                  <c:v>-3.2386647141151692E-2</c:v>
                </c:pt>
                <c:pt idx="12">
                  <c:v>-2.3344810517902936E-2</c:v>
                </c:pt>
                <c:pt idx="13">
                  <c:v>-1.5247188751920882E-2</c:v>
                </c:pt>
                <c:pt idx="14">
                  <c:v>-8.1340271876870762E-3</c:v>
                </c:pt>
                <c:pt idx="15">
                  <c:v>-1.2402027508763735E-2</c:v>
                </c:pt>
                <c:pt idx="16">
                  <c:v>-3.4284861274297529E-2</c:v>
                </c:pt>
                <c:pt idx="17">
                  <c:v>-3.6553701800015492E-2</c:v>
                </c:pt>
                <c:pt idx="18">
                  <c:v>-3.3007459271526707E-2</c:v>
                </c:pt>
                <c:pt idx="19">
                  <c:v>-2.8245031970680179E-2</c:v>
                </c:pt>
              </c:numCache>
            </c:numRef>
          </c:val>
          <c:smooth val="0"/>
          <c:extLst>
            <c:ext xmlns:c16="http://schemas.microsoft.com/office/drawing/2014/chart" uri="{C3380CC4-5D6E-409C-BE32-E72D297353CC}">
              <c16:uniqueId val="{00000003-1392-43F2-AD71-7E0BF8832567}"/>
            </c:ext>
          </c:extLst>
        </c:ser>
        <c:ser>
          <c:idx val="4"/>
          <c:order val="4"/>
          <c:tx>
            <c:strRef>
              <c:f>市场概况!$L$2</c:f>
              <c:strCache>
                <c:ptCount val="1"/>
                <c:pt idx="0">
                  <c:v>科创50</c:v>
                </c:pt>
              </c:strCache>
            </c:strRef>
          </c:tx>
          <c:spPr>
            <a:ln w="28575" cap="rnd">
              <a:solidFill>
                <a:schemeClr val="accent5">
                  <a:lumMod val="60000"/>
                </a:schemeClr>
              </a:solidFill>
              <a:round/>
            </a:ln>
            <a:effectLst/>
          </c:spPr>
          <c:marker>
            <c:symbol val="none"/>
          </c:marker>
          <c:cat>
            <c:numRef>
              <c:f>市场概况!$G$3:$G$22</c:f>
              <c:numCache>
                <c:formatCode>yyyy\-mm\-dd</c:formatCode>
                <c:ptCount val="20"/>
                <c:pt idx="0">
                  <c:v>44138</c:v>
                </c:pt>
                <c:pt idx="1">
                  <c:v>44139</c:v>
                </c:pt>
                <c:pt idx="2">
                  <c:v>44140</c:v>
                </c:pt>
                <c:pt idx="3">
                  <c:v>44141</c:v>
                </c:pt>
                <c:pt idx="4">
                  <c:v>44144</c:v>
                </c:pt>
                <c:pt idx="5">
                  <c:v>44145</c:v>
                </c:pt>
                <c:pt idx="6">
                  <c:v>44146</c:v>
                </c:pt>
                <c:pt idx="7">
                  <c:v>44147</c:v>
                </c:pt>
                <c:pt idx="8">
                  <c:v>44148</c:v>
                </c:pt>
                <c:pt idx="9">
                  <c:v>44151</c:v>
                </c:pt>
                <c:pt idx="10">
                  <c:v>44152</c:v>
                </c:pt>
                <c:pt idx="11">
                  <c:v>44153</c:v>
                </c:pt>
                <c:pt idx="12">
                  <c:v>44154</c:v>
                </c:pt>
                <c:pt idx="13">
                  <c:v>44155</c:v>
                </c:pt>
                <c:pt idx="14">
                  <c:v>44158</c:v>
                </c:pt>
                <c:pt idx="15">
                  <c:v>44159</c:v>
                </c:pt>
                <c:pt idx="16">
                  <c:v>44160</c:v>
                </c:pt>
                <c:pt idx="17">
                  <c:v>44161</c:v>
                </c:pt>
                <c:pt idx="18">
                  <c:v>44162</c:v>
                </c:pt>
                <c:pt idx="19">
                  <c:v>44165</c:v>
                </c:pt>
              </c:numCache>
            </c:numRef>
          </c:cat>
          <c:val>
            <c:numRef>
              <c:f>市场概况!$L$3:$L$22</c:f>
              <c:numCache>
                <c:formatCode>0.00%</c:formatCode>
                <c:ptCount val="20"/>
                <c:pt idx="0">
                  <c:v>3.4330916669867095E-2</c:v>
                </c:pt>
                <c:pt idx="1">
                  <c:v>4.1389817291904496E-2</c:v>
                </c:pt>
                <c:pt idx="2">
                  <c:v>5.3153224020748846E-2</c:v>
                </c:pt>
                <c:pt idx="3">
                  <c:v>2.8953777403037728E-2</c:v>
                </c:pt>
                <c:pt idx="4">
                  <c:v>6.0129107305939566E-2</c:v>
                </c:pt>
                <c:pt idx="5">
                  <c:v>2.9304334704201906E-2</c:v>
                </c:pt>
                <c:pt idx="6">
                  <c:v>-3.8562016948671118E-3</c:v>
                </c:pt>
                <c:pt idx="7">
                  <c:v>8.8380984903979609E-3</c:v>
                </c:pt>
                <c:pt idx="8">
                  <c:v>2.5679553650828302E-2</c:v>
                </c:pt>
                <c:pt idx="9">
                  <c:v>3.2863658407714658E-2</c:v>
                </c:pt>
                <c:pt idx="10">
                  <c:v>2.1340523695917435E-2</c:v>
                </c:pt>
                <c:pt idx="11">
                  <c:v>1.3072910636369617E-2</c:v>
                </c:pt>
                <c:pt idx="12">
                  <c:v>2.4992501314500704E-2</c:v>
                </c:pt>
                <c:pt idx="13">
                  <c:v>2.1277207807884224E-2</c:v>
                </c:pt>
                <c:pt idx="14">
                  <c:v>1.2270005215173407E-2</c:v>
                </c:pt>
                <c:pt idx="15">
                  <c:v>8.4476386171810081E-3</c:v>
                </c:pt>
                <c:pt idx="16">
                  <c:v>-8.957235150068632E-3</c:v>
                </c:pt>
                <c:pt idx="17">
                  <c:v>-1.1136957762235111E-2</c:v>
                </c:pt>
                <c:pt idx="18">
                  <c:v>-9.3820297945866882E-3</c:v>
                </c:pt>
                <c:pt idx="19">
                  <c:v>-1.1013823707153092E-2</c:v>
                </c:pt>
              </c:numCache>
            </c:numRef>
          </c:val>
          <c:smooth val="0"/>
          <c:extLst>
            <c:ext xmlns:c16="http://schemas.microsoft.com/office/drawing/2014/chart" uri="{C3380CC4-5D6E-409C-BE32-E72D297353CC}">
              <c16:uniqueId val="{00000004-1392-43F2-AD71-7E0BF8832567}"/>
            </c:ext>
          </c:extLst>
        </c:ser>
        <c:dLbls>
          <c:showLegendKey val="0"/>
          <c:showVal val="0"/>
          <c:showCatName val="0"/>
          <c:showSerName val="0"/>
          <c:showPercent val="0"/>
          <c:showBubbleSize val="0"/>
        </c:dLbls>
        <c:smooth val="0"/>
        <c:axId val="878068464"/>
        <c:axId val="878068792"/>
      </c:lineChart>
      <c:dateAx>
        <c:axId val="878068464"/>
        <c:scaling>
          <c:orientation val="minMax"/>
        </c:scaling>
        <c:delete val="0"/>
        <c:axPos val="b"/>
        <c:numFmt formatCode="yyyy\-mm\-dd"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878068792"/>
        <c:crosses val="autoZero"/>
        <c:auto val="1"/>
        <c:lblOffset val="100"/>
        <c:baseTimeUnit val="days"/>
      </c:dateAx>
      <c:valAx>
        <c:axId val="8780687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878068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万得!$F$3</c:f>
              <c:strCache>
                <c:ptCount val="1"/>
                <c:pt idx="0">
                  <c:v>全部A股</c:v>
                </c:pt>
              </c:strCache>
            </c:strRef>
          </c:tx>
          <c:spPr>
            <a:ln w="28575" cap="rnd">
              <a:solidFill>
                <a:schemeClr val="accent6"/>
              </a:solidFill>
              <a:round/>
            </a:ln>
            <a:effectLst/>
          </c:spPr>
          <c:marker>
            <c:symbol val="none"/>
          </c:marker>
          <c:cat>
            <c:numRef>
              <c:f>万得!$E$4:$E$24</c:f>
              <c:numCache>
                <c:formatCode>yyyy\-mm\-dd</c:formatCode>
                <c:ptCount val="21"/>
                <c:pt idx="0">
                  <c:v>44137</c:v>
                </c:pt>
                <c:pt idx="1">
                  <c:v>44138</c:v>
                </c:pt>
                <c:pt idx="2">
                  <c:v>44139</c:v>
                </c:pt>
                <c:pt idx="3">
                  <c:v>44140</c:v>
                </c:pt>
                <c:pt idx="4">
                  <c:v>44141</c:v>
                </c:pt>
                <c:pt idx="5">
                  <c:v>44144</c:v>
                </c:pt>
                <c:pt idx="6">
                  <c:v>44145</c:v>
                </c:pt>
                <c:pt idx="7">
                  <c:v>44146</c:v>
                </c:pt>
                <c:pt idx="8">
                  <c:v>44147</c:v>
                </c:pt>
                <c:pt idx="9">
                  <c:v>44148</c:v>
                </c:pt>
                <c:pt idx="10">
                  <c:v>44151</c:v>
                </c:pt>
                <c:pt idx="11">
                  <c:v>44152</c:v>
                </c:pt>
                <c:pt idx="12">
                  <c:v>44153</c:v>
                </c:pt>
                <c:pt idx="13">
                  <c:v>44154</c:v>
                </c:pt>
                <c:pt idx="14">
                  <c:v>44155</c:v>
                </c:pt>
                <c:pt idx="15">
                  <c:v>44158</c:v>
                </c:pt>
                <c:pt idx="16">
                  <c:v>44159</c:v>
                </c:pt>
                <c:pt idx="17">
                  <c:v>44160</c:v>
                </c:pt>
                <c:pt idx="18">
                  <c:v>44161</c:v>
                </c:pt>
                <c:pt idx="19">
                  <c:v>44162</c:v>
                </c:pt>
                <c:pt idx="20">
                  <c:v>44165</c:v>
                </c:pt>
              </c:numCache>
            </c:numRef>
          </c:cat>
          <c:val>
            <c:numRef>
              <c:f>万得!$F$4:$F$24</c:f>
              <c:numCache>
                <c:formatCode>0.00%</c:formatCode>
                <c:ptCount val="21"/>
                <c:pt idx="0">
                  <c:v>7.8162764461844336E-3</c:v>
                </c:pt>
                <c:pt idx="1">
                  <c:v>2.2893948381927043E-2</c:v>
                </c:pt>
                <c:pt idx="2">
                  <c:v>2.5203045994461215E-2</c:v>
                </c:pt>
                <c:pt idx="3">
                  <c:v>4.1567605551663833E-2</c:v>
                </c:pt>
                <c:pt idx="4">
                  <c:v>3.7145754559811728E-2</c:v>
                </c:pt>
                <c:pt idx="5">
                  <c:v>5.9037623010975704E-2</c:v>
                </c:pt>
                <c:pt idx="6">
                  <c:v>5.2319922677681152E-2</c:v>
                </c:pt>
                <c:pt idx="7">
                  <c:v>4.1309233143093094E-2</c:v>
                </c:pt>
                <c:pt idx="8">
                  <c:v>4.2459274175207895E-2</c:v>
                </c:pt>
                <c:pt idx="9">
                  <c:v>3.6353366471689741E-2</c:v>
                </c:pt>
                <c:pt idx="10">
                  <c:v>4.6379035765533372E-2</c:v>
                </c:pt>
                <c:pt idx="11">
                  <c:v>4.1569556502010441E-2</c:v>
                </c:pt>
                <c:pt idx="12">
                  <c:v>4.2320143001151944E-2</c:v>
                </c:pt>
                <c:pt idx="13">
                  <c:v>4.6589457871237139E-2</c:v>
                </c:pt>
                <c:pt idx="14">
                  <c:v>5.2031513941642515E-2</c:v>
                </c:pt>
                <c:pt idx="15">
                  <c:v>6.1264895992441781E-2</c:v>
                </c:pt>
                <c:pt idx="16">
                  <c:v>5.8443704944912467E-2</c:v>
                </c:pt>
                <c:pt idx="17">
                  <c:v>4.4276264733981607E-2</c:v>
                </c:pt>
                <c:pt idx="18">
                  <c:v>4.4542503448270265E-2</c:v>
                </c:pt>
                <c:pt idx="19">
                  <c:v>5.3333389929468789E-2</c:v>
                </c:pt>
                <c:pt idx="20">
                  <c:v>4.9523671774292399E-2</c:v>
                </c:pt>
              </c:numCache>
            </c:numRef>
          </c:val>
          <c:smooth val="0"/>
          <c:extLst>
            <c:ext xmlns:c16="http://schemas.microsoft.com/office/drawing/2014/chart" uri="{C3380CC4-5D6E-409C-BE32-E72D297353CC}">
              <c16:uniqueId val="{00000000-ED47-443F-878C-80529F0664A5}"/>
            </c:ext>
          </c:extLst>
        </c:ser>
        <c:ser>
          <c:idx val="1"/>
          <c:order val="1"/>
          <c:tx>
            <c:strRef>
              <c:f>万得!$G$3</c:f>
              <c:strCache>
                <c:ptCount val="1"/>
                <c:pt idx="0">
                  <c:v>上证A股</c:v>
                </c:pt>
              </c:strCache>
            </c:strRef>
          </c:tx>
          <c:spPr>
            <a:ln w="28575" cap="rnd">
              <a:solidFill>
                <a:schemeClr val="accent5"/>
              </a:solidFill>
              <a:round/>
            </a:ln>
            <a:effectLst/>
          </c:spPr>
          <c:marker>
            <c:symbol val="none"/>
          </c:marker>
          <c:cat>
            <c:numRef>
              <c:f>万得!$E$4:$E$24</c:f>
              <c:numCache>
                <c:formatCode>yyyy\-mm\-dd</c:formatCode>
                <c:ptCount val="21"/>
                <c:pt idx="0">
                  <c:v>44137</c:v>
                </c:pt>
                <c:pt idx="1">
                  <c:v>44138</c:v>
                </c:pt>
                <c:pt idx="2">
                  <c:v>44139</c:v>
                </c:pt>
                <c:pt idx="3">
                  <c:v>44140</c:v>
                </c:pt>
                <c:pt idx="4">
                  <c:v>44141</c:v>
                </c:pt>
                <c:pt idx="5">
                  <c:v>44144</c:v>
                </c:pt>
                <c:pt idx="6">
                  <c:v>44145</c:v>
                </c:pt>
                <c:pt idx="7">
                  <c:v>44146</c:v>
                </c:pt>
                <c:pt idx="8">
                  <c:v>44147</c:v>
                </c:pt>
                <c:pt idx="9">
                  <c:v>44148</c:v>
                </c:pt>
                <c:pt idx="10">
                  <c:v>44151</c:v>
                </c:pt>
                <c:pt idx="11">
                  <c:v>44152</c:v>
                </c:pt>
                <c:pt idx="12">
                  <c:v>44153</c:v>
                </c:pt>
                <c:pt idx="13">
                  <c:v>44154</c:v>
                </c:pt>
                <c:pt idx="14">
                  <c:v>44155</c:v>
                </c:pt>
                <c:pt idx="15">
                  <c:v>44158</c:v>
                </c:pt>
                <c:pt idx="16">
                  <c:v>44159</c:v>
                </c:pt>
                <c:pt idx="17">
                  <c:v>44160</c:v>
                </c:pt>
                <c:pt idx="18">
                  <c:v>44161</c:v>
                </c:pt>
                <c:pt idx="19">
                  <c:v>44162</c:v>
                </c:pt>
                <c:pt idx="20">
                  <c:v>44165</c:v>
                </c:pt>
              </c:numCache>
            </c:numRef>
          </c:cat>
          <c:val>
            <c:numRef>
              <c:f>万得!$G$4:$G$24</c:f>
              <c:numCache>
                <c:formatCode>0.00%</c:formatCode>
                <c:ptCount val="21"/>
                <c:pt idx="0">
                  <c:v>4.8561540222977762E-3</c:v>
                </c:pt>
                <c:pt idx="1">
                  <c:v>2.0464671214084795E-2</c:v>
                </c:pt>
                <c:pt idx="2">
                  <c:v>2.2115495948005659E-2</c:v>
                </c:pt>
                <c:pt idx="3">
                  <c:v>3.6916036900839444E-2</c:v>
                </c:pt>
                <c:pt idx="4">
                  <c:v>3.4956711889952086E-2</c:v>
                </c:pt>
                <c:pt idx="5">
                  <c:v>5.5770891115036081E-2</c:v>
                </c:pt>
                <c:pt idx="6">
                  <c:v>5.2291070557129116E-2</c:v>
                </c:pt>
                <c:pt idx="7">
                  <c:v>4.818509459380893E-2</c:v>
                </c:pt>
                <c:pt idx="8">
                  <c:v>4.6566654313112243E-2</c:v>
                </c:pt>
                <c:pt idx="9">
                  <c:v>3.7721766033833593E-2</c:v>
                </c:pt>
                <c:pt idx="10">
                  <c:v>4.8165136540155196E-2</c:v>
                </c:pt>
                <c:pt idx="11">
                  <c:v>4.6446850453330191E-2</c:v>
                </c:pt>
                <c:pt idx="12">
                  <c:v>4.9769724884929589E-2</c:v>
                </c:pt>
                <c:pt idx="13">
                  <c:v>5.2525787583595607E-2</c:v>
                </c:pt>
                <c:pt idx="14">
                  <c:v>5.6966548068512202E-2</c:v>
                </c:pt>
                <c:pt idx="15">
                  <c:v>6.8197788456302533E-2</c:v>
                </c:pt>
                <c:pt idx="16">
                  <c:v>6.5806641725253412E-2</c:v>
                </c:pt>
                <c:pt idx="17">
                  <c:v>5.4583030764800755E-2</c:v>
                </c:pt>
                <c:pt idx="18">
                  <c:v>5.7797886534279863E-2</c:v>
                </c:pt>
                <c:pt idx="19">
                  <c:v>7.0001678428662339E-2</c:v>
                </c:pt>
                <c:pt idx="20">
                  <c:v>6.4687361477008931E-2</c:v>
                </c:pt>
              </c:numCache>
            </c:numRef>
          </c:val>
          <c:smooth val="0"/>
          <c:extLst>
            <c:ext xmlns:c16="http://schemas.microsoft.com/office/drawing/2014/chart" uri="{C3380CC4-5D6E-409C-BE32-E72D297353CC}">
              <c16:uniqueId val="{00000001-ED47-443F-878C-80529F0664A5}"/>
            </c:ext>
          </c:extLst>
        </c:ser>
        <c:ser>
          <c:idx val="2"/>
          <c:order val="2"/>
          <c:tx>
            <c:strRef>
              <c:f>万得!$H$3</c:f>
              <c:strCache>
                <c:ptCount val="1"/>
                <c:pt idx="0">
                  <c:v>深证A股</c:v>
                </c:pt>
              </c:strCache>
            </c:strRef>
          </c:tx>
          <c:spPr>
            <a:ln w="28575" cap="rnd">
              <a:solidFill>
                <a:schemeClr val="accent4"/>
              </a:solidFill>
              <a:round/>
            </a:ln>
            <a:effectLst/>
          </c:spPr>
          <c:marker>
            <c:symbol val="none"/>
          </c:marker>
          <c:cat>
            <c:numRef>
              <c:f>万得!$E$4:$E$24</c:f>
              <c:numCache>
                <c:formatCode>yyyy\-mm\-dd</c:formatCode>
                <c:ptCount val="21"/>
                <c:pt idx="0">
                  <c:v>44137</c:v>
                </c:pt>
                <c:pt idx="1">
                  <c:v>44138</c:v>
                </c:pt>
                <c:pt idx="2">
                  <c:v>44139</c:v>
                </c:pt>
                <c:pt idx="3">
                  <c:v>44140</c:v>
                </c:pt>
                <c:pt idx="4">
                  <c:v>44141</c:v>
                </c:pt>
                <c:pt idx="5">
                  <c:v>44144</c:v>
                </c:pt>
                <c:pt idx="6">
                  <c:v>44145</c:v>
                </c:pt>
                <c:pt idx="7">
                  <c:v>44146</c:v>
                </c:pt>
                <c:pt idx="8">
                  <c:v>44147</c:v>
                </c:pt>
                <c:pt idx="9">
                  <c:v>44148</c:v>
                </c:pt>
                <c:pt idx="10">
                  <c:v>44151</c:v>
                </c:pt>
                <c:pt idx="11">
                  <c:v>44152</c:v>
                </c:pt>
                <c:pt idx="12">
                  <c:v>44153</c:v>
                </c:pt>
                <c:pt idx="13">
                  <c:v>44154</c:v>
                </c:pt>
                <c:pt idx="14">
                  <c:v>44155</c:v>
                </c:pt>
                <c:pt idx="15">
                  <c:v>44158</c:v>
                </c:pt>
                <c:pt idx="16">
                  <c:v>44159</c:v>
                </c:pt>
                <c:pt idx="17">
                  <c:v>44160</c:v>
                </c:pt>
                <c:pt idx="18">
                  <c:v>44161</c:v>
                </c:pt>
                <c:pt idx="19">
                  <c:v>44162</c:v>
                </c:pt>
                <c:pt idx="20">
                  <c:v>44165</c:v>
                </c:pt>
              </c:numCache>
            </c:numRef>
          </c:cat>
          <c:val>
            <c:numRef>
              <c:f>万得!$H$4:$H$24</c:f>
              <c:numCache>
                <c:formatCode>0.00%</c:formatCode>
                <c:ptCount val="21"/>
                <c:pt idx="0">
                  <c:v>1.1998182089592024E-2</c:v>
                </c:pt>
                <c:pt idx="1">
                  <c:v>2.6325903700953113E-2</c:v>
                </c:pt>
                <c:pt idx="2">
                  <c:v>2.9564974696937529E-2</c:v>
                </c:pt>
                <c:pt idx="3">
                  <c:v>4.8139097674642306E-2</c:v>
                </c:pt>
                <c:pt idx="4">
                  <c:v>4.0238319185140092E-2</c:v>
                </c:pt>
                <c:pt idx="5">
                  <c:v>6.3652690428765313E-2</c:v>
                </c:pt>
                <c:pt idx="6">
                  <c:v>5.2360683439729216E-2</c:v>
                </c:pt>
                <c:pt idx="7">
                  <c:v>3.1595376860664048E-2</c:v>
                </c:pt>
                <c:pt idx="8">
                  <c:v>3.6656583029825773E-2</c:v>
                </c:pt>
                <c:pt idx="9">
                  <c:v>3.4420163369965229E-2</c:v>
                </c:pt>
                <c:pt idx="10">
                  <c:v>4.3855726307516329E-2</c:v>
                </c:pt>
                <c:pt idx="11">
                  <c:v>3.4679171518268381E-2</c:v>
                </c:pt>
                <c:pt idx="12">
                  <c:v>3.1795764593891329E-2</c:v>
                </c:pt>
                <c:pt idx="13">
                  <c:v>3.8202922731706224E-2</c:v>
                </c:pt>
                <c:pt idx="14">
                  <c:v>4.505955666749939E-2</c:v>
                </c:pt>
                <c:pt idx="15">
                  <c:v>5.1470469287038689E-2</c:v>
                </c:pt>
                <c:pt idx="16">
                  <c:v>4.8041734193534857E-2</c:v>
                </c:pt>
                <c:pt idx="17">
                  <c:v>2.9715406479675632E-2</c:v>
                </c:pt>
                <c:pt idx="18">
                  <c:v>2.5815993731772569E-2</c:v>
                </c:pt>
                <c:pt idx="19">
                  <c:v>2.9785306519711563E-2</c:v>
                </c:pt>
                <c:pt idx="20">
                  <c:v>2.8101206598190931E-2</c:v>
                </c:pt>
              </c:numCache>
            </c:numRef>
          </c:val>
          <c:smooth val="0"/>
          <c:extLst>
            <c:ext xmlns:c16="http://schemas.microsoft.com/office/drawing/2014/chart" uri="{C3380CC4-5D6E-409C-BE32-E72D297353CC}">
              <c16:uniqueId val="{00000002-ED47-443F-878C-80529F0664A5}"/>
            </c:ext>
          </c:extLst>
        </c:ser>
        <c:dLbls>
          <c:showLegendKey val="0"/>
          <c:showVal val="0"/>
          <c:showCatName val="0"/>
          <c:showSerName val="0"/>
          <c:showPercent val="0"/>
          <c:showBubbleSize val="0"/>
        </c:dLbls>
        <c:smooth val="0"/>
        <c:axId val="934984728"/>
        <c:axId val="934987352"/>
      </c:lineChart>
      <c:catAx>
        <c:axId val="934984728"/>
        <c:scaling>
          <c:orientation val="minMax"/>
        </c:scaling>
        <c:delete val="0"/>
        <c:axPos val="b"/>
        <c:numFmt formatCode="yyyy\-mm\-d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934987352"/>
        <c:crosses val="autoZero"/>
        <c:auto val="0"/>
        <c:lblAlgn val="ctr"/>
        <c:lblOffset val="100"/>
        <c:noMultiLvlLbl val="0"/>
      </c:catAx>
      <c:valAx>
        <c:axId val="93498735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934984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28575" cap="rnd">
              <a:solidFill>
                <a:schemeClr val="accent1"/>
              </a:solidFill>
              <a:round/>
            </a:ln>
            <a:effectLst/>
          </c:spPr>
          <c:marker>
            <c:symbol val="none"/>
          </c:marker>
          <c:cat>
            <c:numRef>
              <c:f>'A50'!$C$4:$C$23</c:f>
              <c:numCache>
                <c:formatCode>yyyy\-mm\-dd</c:formatCode>
                <c:ptCount val="20"/>
                <c:pt idx="0">
                  <c:v>44138</c:v>
                </c:pt>
                <c:pt idx="1">
                  <c:v>44139</c:v>
                </c:pt>
                <c:pt idx="2">
                  <c:v>44140</c:v>
                </c:pt>
                <c:pt idx="3">
                  <c:v>44141</c:v>
                </c:pt>
                <c:pt idx="4">
                  <c:v>44144</c:v>
                </c:pt>
                <c:pt idx="5">
                  <c:v>44145</c:v>
                </c:pt>
                <c:pt idx="6">
                  <c:v>44146</c:v>
                </c:pt>
                <c:pt idx="7">
                  <c:v>44147</c:v>
                </c:pt>
                <c:pt idx="8">
                  <c:v>44148</c:v>
                </c:pt>
                <c:pt idx="9">
                  <c:v>44151</c:v>
                </c:pt>
                <c:pt idx="10">
                  <c:v>44152</c:v>
                </c:pt>
                <c:pt idx="11">
                  <c:v>44153</c:v>
                </c:pt>
                <c:pt idx="12">
                  <c:v>44154</c:v>
                </c:pt>
                <c:pt idx="13">
                  <c:v>44155</c:v>
                </c:pt>
                <c:pt idx="14">
                  <c:v>44158</c:v>
                </c:pt>
                <c:pt idx="15">
                  <c:v>44159</c:v>
                </c:pt>
                <c:pt idx="16">
                  <c:v>44160</c:v>
                </c:pt>
                <c:pt idx="17">
                  <c:v>44161</c:v>
                </c:pt>
                <c:pt idx="18">
                  <c:v>44162</c:v>
                </c:pt>
                <c:pt idx="19">
                  <c:v>44165</c:v>
                </c:pt>
              </c:numCache>
            </c:numRef>
          </c:cat>
          <c:val>
            <c:numRef>
              <c:f>'A50'!$D$4:$D$23</c:f>
              <c:numCache>
                <c:formatCode>0.00%</c:formatCode>
                <c:ptCount val="20"/>
                <c:pt idx="0">
                  <c:v>1.2507142403656912E-2</c:v>
                </c:pt>
                <c:pt idx="1">
                  <c:v>2.0570122531902824E-2</c:v>
                </c:pt>
                <c:pt idx="2">
                  <c:v>4.2727445876452386E-2</c:v>
                </c:pt>
                <c:pt idx="3">
                  <c:v>3.3204241000571288E-2</c:v>
                </c:pt>
                <c:pt idx="4">
                  <c:v>4.8187416671957362E-2</c:v>
                </c:pt>
                <c:pt idx="5">
                  <c:v>4.9330201257063111E-2</c:v>
                </c:pt>
                <c:pt idx="6">
                  <c:v>4.1838613421369963E-2</c:v>
                </c:pt>
                <c:pt idx="7">
                  <c:v>4.1013268998793651E-2</c:v>
                </c:pt>
                <c:pt idx="8">
                  <c:v>2.0887562694432038E-2</c:v>
                </c:pt>
                <c:pt idx="9">
                  <c:v>3.4664465748206474E-2</c:v>
                </c:pt>
                <c:pt idx="10">
                  <c:v>3.4029585423147823E-2</c:v>
                </c:pt>
                <c:pt idx="11">
                  <c:v>3.8600723763570599E-2</c:v>
                </c:pt>
                <c:pt idx="12">
                  <c:v>4.7044632086851612E-2</c:v>
                </c:pt>
                <c:pt idx="13">
                  <c:v>4.6473239794298848E-2</c:v>
                </c:pt>
                <c:pt idx="14">
                  <c:v>6.4249888895943075E-2</c:v>
                </c:pt>
                <c:pt idx="15">
                  <c:v>5.4536219922544538E-2</c:v>
                </c:pt>
                <c:pt idx="16">
                  <c:v>4.6282775696781187E-2</c:v>
                </c:pt>
                <c:pt idx="17">
                  <c:v>5.3964827629991774E-2</c:v>
                </c:pt>
                <c:pt idx="18">
                  <c:v>6.9582883626436498E-2</c:v>
                </c:pt>
                <c:pt idx="19">
                  <c:v>6.1329439400672925E-2</c:v>
                </c:pt>
              </c:numCache>
            </c:numRef>
          </c:val>
          <c:smooth val="0"/>
          <c:extLst>
            <c:ext xmlns:c16="http://schemas.microsoft.com/office/drawing/2014/chart" uri="{C3380CC4-5D6E-409C-BE32-E72D297353CC}">
              <c16:uniqueId val="{00000000-2036-41AC-886D-4969D0E432E1}"/>
            </c:ext>
          </c:extLst>
        </c:ser>
        <c:dLbls>
          <c:showLegendKey val="0"/>
          <c:showVal val="0"/>
          <c:showCatName val="0"/>
          <c:showSerName val="0"/>
          <c:showPercent val="0"/>
          <c:showBubbleSize val="0"/>
        </c:dLbls>
        <c:smooth val="0"/>
        <c:axId val="820262064"/>
        <c:axId val="819892696"/>
      </c:lineChart>
      <c:dateAx>
        <c:axId val="820262064"/>
        <c:scaling>
          <c:orientation val="minMax"/>
        </c:scaling>
        <c:delete val="0"/>
        <c:axPos val="b"/>
        <c:numFmt formatCode="yyyy\-mm\-d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819892696"/>
        <c:crosses val="autoZero"/>
        <c:auto val="1"/>
        <c:lblOffset val="100"/>
        <c:baseTimeUnit val="days"/>
      </c:dateAx>
      <c:valAx>
        <c:axId val="81989269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820262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总成交额</c:v>
                </c:pt>
              </c:strCache>
            </c:strRef>
          </c:tx>
          <c:spPr>
            <a:solidFill>
              <a:srgbClr val="1B33E7">
                <a:lumMod val="75000"/>
              </a:srgbClr>
            </a:solidFill>
            <a:ln>
              <a:noFill/>
            </a:ln>
            <a:effectLst/>
          </c:spPr>
          <c:invertIfNegative val="0"/>
          <c:cat>
            <c:strRef>
              <c:f>Sheet1!$A$2:$A$23</c:f>
              <c:strCache>
                <c:ptCount val="22"/>
                <c:pt idx="0">
                  <c:v>2020-11-02</c:v>
                </c:pt>
                <c:pt idx="1">
                  <c:v>2020-11-03</c:v>
                </c:pt>
                <c:pt idx="2">
                  <c:v>2020-11-04</c:v>
                </c:pt>
                <c:pt idx="3">
                  <c:v>2020-11-05</c:v>
                </c:pt>
                <c:pt idx="4">
                  <c:v>2020-11-06</c:v>
                </c:pt>
                <c:pt idx="5">
                  <c:v>2020-11-09</c:v>
                </c:pt>
                <c:pt idx="6">
                  <c:v>2020-11-10</c:v>
                </c:pt>
                <c:pt idx="7">
                  <c:v>2020-11-11</c:v>
                </c:pt>
                <c:pt idx="8">
                  <c:v>2020-11-12</c:v>
                </c:pt>
                <c:pt idx="9">
                  <c:v>2020-11-13</c:v>
                </c:pt>
                <c:pt idx="10">
                  <c:v>2020-11-16</c:v>
                </c:pt>
                <c:pt idx="11">
                  <c:v>2020-11-17</c:v>
                </c:pt>
                <c:pt idx="12">
                  <c:v>2020-11-18</c:v>
                </c:pt>
                <c:pt idx="13">
                  <c:v>2020-11-19</c:v>
                </c:pt>
                <c:pt idx="14">
                  <c:v>2020-11-20</c:v>
                </c:pt>
                <c:pt idx="15">
                  <c:v>2020-11-23</c:v>
                </c:pt>
                <c:pt idx="16">
                  <c:v>2020-11-24</c:v>
                </c:pt>
                <c:pt idx="17">
                  <c:v>2020-11-25</c:v>
                </c:pt>
                <c:pt idx="18">
                  <c:v>2020-11-26</c:v>
                </c:pt>
                <c:pt idx="19">
                  <c:v>2020-11-27</c:v>
                </c:pt>
                <c:pt idx="20">
                  <c:v>2020-11-30</c:v>
                </c:pt>
                <c:pt idx="21">
                  <c:v>2020-12-01</c:v>
                </c:pt>
              </c:strCache>
            </c:strRef>
          </c:cat>
          <c:val>
            <c:numRef>
              <c:f>Sheet1!$B$2:$B$23</c:f>
              <c:numCache>
                <c:formatCode>#,##0.00</c:formatCode>
                <c:ptCount val="22"/>
                <c:pt idx="0">
                  <c:v>509075.18999999989</c:v>
                </c:pt>
                <c:pt idx="1">
                  <c:v>388419.03</c:v>
                </c:pt>
                <c:pt idx="2">
                  <c:v>379064.2</c:v>
                </c:pt>
                <c:pt idx="3">
                  <c:v>673388.0399999998</c:v>
                </c:pt>
                <c:pt idx="4">
                  <c:v>549430.95000000019</c:v>
                </c:pt>
                <c:pt idx="5">
                  <c:v>434137.89999999979</c:v>
                </c:pt>
                <c:pt idx="6">
                  <c:v>333839.75000000006</c:v>
                </c:pt>
                <c:pt idx="7">
                  <c:v>311725.06999999989</c:v>
                </c:pt>
                <c:pt idx="8">
                  <c:v>351160.70000000024</c:v>
                </c:pt>
                <c:pt idx="9">
                  <c:v>321852.86</c:v>
                </c:pt>
                <c:pt idx="10">
                  <c:v>423973.84</c:v>
                </c:pt>
                <c:pt idx="11">
                  <c:v>347350.42000000016</c:v>
                </c:pt>
                <c:pt idx="12">
                  <c:v>237903.61999999997</c:v>
                </c:pt>
                <c:pt idx="13">
                  <c:v>445804.64999999985</c:v>
                </c:pt>
                <c:pt idx="14">
                  <c:v>982053.83000000007</c:v>
                </c:pt>
                <c:pt idx="15">
                  <c:v>232706.47999999998</c:v>
                </c:pt>
                <c:pt idx="16">
                  <c:v>205170.45</c:v>
                </c:pt>
                <c:pt idx="17">
                  <c:v>357268.78999999992</c:v>
                </c:pt>
                <c:pt idx="18">
                  <c:v>184132.49000000002</c:v>
                </c:pt>
                <c:pt idx="19">
                  <c:v>277787.14999999997</c:v>
                </c:pt>
                <c:pt idx="20">
                  <c:v>317258.59999999998</c:v>
                </c:pt>
                <c:pt idx="21">
                  <c:v>357077.68999999965</c:v>
                </c:pt>
              </c:numCache>
            </c:numRef>
          </c:val>
          <c:extLst>
            <c:ext xmlns:c16="http://schemas.microsoft.com/office/drawing/2014/chart" uri="{C3380CC4-5D6E-409C-BE32-E72D297353CC}">
              <c16:uniqueId val="{00000000-E67B-4883-9587-AD4D5D26182E}"/>
            </c:ext>
          </c:extLst>
        </c:ser>
        <c:dLbls>
          <c:showLegendKey val="0"/>
          <c:showVal val="0"/>
          <c:showCatName val="0"/>
          <c:showSerName val="0"/>
          <c:showPercent val="0"/>
          <c:showBubbleSize val="0"/>
        </c:dLbls>
        <c:gapWidth val="219"/>
        <c:overlap val="-27"/>
        <c:axId val="892319768"/>
        <c:axId val="892320096"/>
      </c:barChart>
      <c:lineChart>
        <c:grouping val="standard"/>
        <c:varyColors val="0"/>
        <c:ser>
          <c:idx val="1"/>
          <c:order val="1"/>
          <c:tx>
            <c:strRef>
              <c:f>Sheet1!$C$1</c:f>
              <c:strCache>
                <c:ptCount val="1"/>
                <c:pt idx="0">
                  <c:v>折价率</c:v>
                </c:pt>
              </c:strCache>
            </c:strRef>
          </c:tx>
          <c:spPr>
            <a:ln w="28575" cap="rnd">
              <a:solidFill>
                <a:srgbClr val="FF6600"/>
              </a:solidFill>
              <a:round/>
            </a:ln>
            <a:effectLst/>
          </c:spPr>
          <c:marker>
            <c:symbol val="none"/>
          </c:marker>
          <c:cat>
            <c:strRef>
              <c:f>Sheet1!$A$2:$A$23</c:f>
              <c:strCache>
                <c:ptCount val="22"/>
                <c:pt idx="0">
                  <c:v>2020-11-02</c:v>
                </c:pt>
                <c:pt idx="1">
                  <c:v>2020-11-03</c:v>
                </c:pt>
                <c:pt idx="2">
                  <c:v>2020-11-04</c:v>
                </c:pt>
                <c:pt idx="3">
                  <c:v>2020-11-05</c:v>
                </c:pt>
                <c:pt idx="4">
                  <c:v>2020-11-06</c:v>
                </c:pt>
                <c:pt idx="5">
                  <c:v>2020-11-09</c:v>
                </c:pt>
                <c:pt idx="6">
                  <c:v>2020-11-10</c:v>
                </c:pt>
                <c:pt idx="7">
                  <c:v>2020-11-11</c:v>
                </c:pt>
                <c:pt idx="8">
                  <c:v>2020-11-12</c:v>
                </c:pt>
                <c:pt idx="9">
                  <c:v>2020-11-13</c:v>
                </c:pt>
                <c:pt idx="10">
                  <c:v>2020-11-16</c:v>
                </c:pt>
                <c:pt idx="11">
                  <c:v>2020-11-17</c:v>
                </c:pt>
                <c:pt idx="12">
                  <c:v>2020-11-18</c:v>
                </c:pt>
                <c:pt idx="13">
                  <c:v>2020-11-19</c:v>
                </c:pt>
                <c:pt idx="14">
                  <c:v>2020-11-20</c:v>
                </c:pt>
                <c:pt idx="15">
                  <c:v>2020-11-23</c:v>
                </c:pt>
                <c:pt idx="16">
                  <c:v>2020-11-24</c:v>
                </c:pt>
                <c:pt idx="17">
                  <c:v>2020-11-25</c:v>
                </c:pt>
                <c:pt idx="18">
                  <c:v>2020-11-26</c:v>
                </c:pt>
                <c:pt idx="19">
                  <c:v>2020-11-27</c:v>
                </c:pt>
                <c:pt idx="20">
                  <c:v>2020-11-30</c:v>
                </c:pt>
                <c:pt idx="21">
                  <c:v>2020-12-01</c:v>
                </c:pt>
              </c:strCache>
            </c:strRef>
          </c:cat>
          <c:val>
            <c:numRef>
              <c:f>Sheet1!$C$2:$C$23</c:f>
              <c:numCache>
                <c:formatCode>#,##0.00</c:formatCode>
                <c:ptCount val="22"/>
                <c:pt idx="0">
                  <c:v>5.5323613240375078</c:v>
                </c:pt>
                <c:pt idx="1">
                  <c:v>4.6074409060995167</c:v>
                </c:pt>
                <c:pt idx="2">
                  <c:v>4.8871553238353256</c:v>
                </c:pt>
                <c:pt idx="3">
                  <c:v>6.7409208724901584</c:v>
                </c:pt>
                <c:pt idx="4">
                  <c:v>5.3863173171976326</c:v>
                </c:pt>
                <c:pt idx="5">
                  <c:v>6.3800802198178204</c:v>
                </c:pt>
                <c:pt idx="6">
                  <c:v>3.815372814305531</c:v>
                </c:pt>
                <c:pt idx="7">
                  <c:v>4.7994326236960836</c:v>
                </c:pt>
                <c:pt idx="8">
                  <c:v>5.6976146861983699</c:v>
                </c:pt>
                <c:pt idx="9">
                  <c:v>4.2409268257035579</c:v>
                </c:pt>
                <c:pt idx="10">
                  <c:v>5.3411562206902952</c:v>
                </c:pt>
                <c:pt idx="11">
                  <c:v>4.9919734653912764</c:v>
                </c:pt>
                <c:pt idx="12">
                  <c:v>5.0958866171897341</c:v>
                </c:pt>
                <c:pt idx="13">
                  <c:v>6.0513491284929266</c:v>
                </c:pt>
                <c:pt idx="14">
                  <c:v>5.5886647503739146</c:v>
                </c:pt>
                <c:pt idx="15">
                  <c:v>5.365471735759261</c:v>
                </c:pt>
                <c:pt idx="16">
                  <c:v>6.8232917497536434</c:v>
                </c:pt>
                <c:pt idx="17">
                  <c:v>3.6679653752103145</c:v>
                </c:pt>
                <c:pt idx="18">
                  <c:v>8.8045703599440372</c:v>
                </c:pt>
                <c:pt idx="19">
                  <c:v>4.3512317944988537</c:v>
                </c:pt>
                <c:pt idx="20">
                  <c:v>4.0176246601962902</c:v>
                </c:pt>
                <c:pt idx="21">
                  <c:v>4.1342600548963659</c:v>
                </c:pt>
              </c:numCache>
            </c:numRef>
          </c:val>
          <c:smooth val="0"/>
          <c:extLst>
            <c:ext xmlns:c16="http://schemas.microsoft.com/office/drawing/2014/chart" uri="{C3380CC4-5D6E-409C-BE32-E72D297353CC}">
              <c16:uniqueId val="{00000001-E67B-4883-9587-AD4D5D26182E}"/>
            </c:ext>
          </c:extLst>
        </c:ser>
        <c:dLbls>
          <c:showLegendKey val="0"/>
          <c:showVal val="0"/>
          <c:showCatName val="0"/>
          <c:showSerName val="0"/>
          <c:showPercent val="0"/>
          <c:showBubbleSize val="0"/>
        </c:dLbls>
        <c:marker val="1"/>
        <c:smooth val="0"/>
        <c:axId val="892331904"/>
        <c:axId val="892327312"/>
      </c:lineChart>
      <c:catAx>
        <c:axId val="892319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892320096"/>
        <c:crosses val="autoZero"/>
        <c:auto val="1"/>
        <c:lblAlgn val="ctr"/>
        <c:lblOffset val="100"/>
        <c:noMultiLvlLbl val="0"/>
      </c:catAx>
      <c:valAx>
        <c:axId val="8923200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892319768"/>
        <c:crosses val="autoZero"/>
        <c:crossBetween val="between"/>
      </c:valAx>
      <c:valAx>
        <c:axId val="892327312"/>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892331904"/>
        <c:crosses val="max"/>
        <c:crossBetween val="between"/>
      </c:valAx>
      <c:catAx>
        <c:axId val="892331904"/>
        <c:scaling>
          <c:orientation val="minMax"/>
        </c:scaling>
        <c:delete val="1"/>
        <c:axPos val="b"/>
        <c:numFmt formatCode="General" sourceLinked="1"/>
        <c:majorTickMark val="out"/>
        <c:minorTickMark val="none"/>
        <c:tickLblPos val="nextTo"/>
        <c:crossAx val="89232731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Sheet1!$C$1</c:f>
              <c:strCache>
                <c:ptCount val="1"/>
                <c:pt idx="0">
                  <c:v>月成交量(手)</c:v>
                </c:pt>
              </c:strCache>
            </c:strRef>
          </c:tx>
          <c:spPr>
            <a:solidFill>
              <a:srgbClr val="5C8AE7">
                <a:lumMod val="75000"/>
              </a:srgbClr>
            </a:solidFill>
            <a:ln>
              <a:noFill/>
            </a:ln>
            <a:effectLst/>
          </c:spPr>
          <c:invertIfNegative val="0"/>
          <c:cat>
            <c:strRef>
              <c:f>Sheet1!$B$2:$B$11</c:f>
              <c:strCache>
                <c:ptCount val="10"/>
                <c:pt idx="0">
                  <c:v>甲醇2101</c:v>
                </c:pt>
                <c:pt idx="1">
                  <c:v>燃油2101</c:v>
                </c:pt>
                <c:pt idx="2">
                  <c:v>豆油2101</c:v>
                </c:pt>
                <c:pt idx="3">
                  <c:v>豆粕2105</c:v>
                </c:pt>
                <c:pt idx="4">
                  <c:v>玻璃2101</c:v>
                </c:pt>
                <c:pt idx="5">
                  <c:v>螺纹钢2101</c:v>
                </c:pt>
                <c:pt idx="6">
                  <c:v>棕榈油2101</c:v>
                </c:pt>
                <c:pt idx="7">
                  <c:v>PTA2101</c:v>
                </c:pt>
                <c:pt idx="8">
                  <c:v>橡胶2101</c:v>
                </c:pt>
                <c:pt idx="9">
                  <c:v>沪银2012</c:v>
                </c:pt>
              </c:strCache>
            </c:strRef>
          </c:cat>
          <c:val>
            <c:numRef>
              <c:f>Sheet1!$C$2:$C$11</c:f>
              <c:numCache>
                <c:formatCode>#,##0.0000_ </c:formatCode>
                <c:ptCount val="10"/>
                <c:pt idx="0">
                  <c:v>34880714</c:v>
                </c:pt>
                <c:pt idx="1">
                  <c:v>27686740</c:v>
                </c:pt>
                <c:pt idx="2">
                  <c:v>17164934</c:v>
                </c:pt>
                <c:pt idx="3">
                  <c:v>19083634</c:v>
                </c:pt>
                <c:pt idx="4">
                  <c:v>20373596</c:v>
                </c:pt>
                <c:pt idx="5">
                  <c:v>17573877</c:v>
                </c:pt>
                <c:pt idx="6">
                  <c:v>23232244</c:v>
                </c:pt>
                <c:pt idx="7">
                  <c:v>28452397</c:v>
                </c:pt>
                <c:pt idx="8">
                  <c:v>15395302</c:v>
                </c:pt>
                <c:pt idx="9">
                  <c:v>17462169</c:v>
                </c:pt>
              </c:numCache>
            </c:numRef>
          </c:val>
          <c:extLst>
            <c:ext xmlns:c16="http://schemas.microsoft.com/office/drawing/2014/chart" uri="{C3380CC4-5D6E-409C-BE32-E72D297353CC}">
              <c16:uniqueId val="{00000000-E2CE-40A9-85D2-880AA76DC96C}"/>
            </c:ext>
          </c:extLst>
        </c:ser>
        <c:dLbls>
          <c:showLegendKey val="0"/>
          <c:showVal val="0"/>
          <c:showCatName val="0"/>
          <c:showSerName val="0"/>
          <c:showPercent val="0"/>
          <c:showBubbleSize val="0"/>
        </c:dLbls>
        <c:gapWidth val="219"/>
        <c:overlap val="-27"/>
        <c:axId val="975224648"/>
        <c:axId val="975224976"/>
      </c:barChart>
      <c:scatterChart>
        <c:scatterStyle val="lineMarker"/>
        <c:varyColors val="0"/>
        <c:ser>
          <c:idx val="1"/>
          <c:order val="1"/>
          <c:tx>
            <c:strRef>
              <c:f>Sheet1!$D$1</c:f>
              <c:strCache>
                <c:ptCount val="1"/>
                <c:pt idx="0">
                  <c:v>月涨跌幅(%)</c:v>
                </c:pt>
              </c:strCache>
            </c:strRef>
          </c:tx>
          <c:spPr>
            <a:ln w="25400" cap="rnd">
              <a:noFill/>
              <a:round/>
            </a:ln>
            <a:effectLst/>
          </c:spPr>
          <c:marker>
            <c:symbol val="circle"/>
            <c:size val="5"/>
            <c:spPr>
              <a:solidFill>
                <a:srgbClr val="FF6600"/>
              </a:solidFill>
              <a:ln w="9525">
                <a:solidFill>
                  <a:schemeClr val="accent2"/>
                </a:solidFill>
              </a:ln>
              <a:effectLst/>
            </c:spPr>
          </c:marker>
          <c:xVal>
            <c:strRef>
              <c:f>Sheet1!$B$2:$B$11</c:f>
              <c:strCache>
                <c:ptCount val="10"/>
                <c:pt idx="0">
                  <c:v>甲醇2101</c:v>
                </c:pt>
                <c:pt idx="1">
                  <c:v>燃油2101</c:v>
                </c:pt>
                <c:pt idx="2">
                  <c:v>豆油2101</c:v>
                </c:pt>
                <c:pt idx="3">
                  <c:v>豆粕2105</c:v>
                </c:pt>
                <c:pt idx="4">
                  <c:v>玻璃2101</c:v>
                </c:pt>
                <c:pt idx="5">
                  <c:v>螺纹钢2101</c:v>
                </c:pt>
                <c:pt idx="6">
                  <c:v>棕榈油2101</c:v>
                </c:pt>
                <c:pt idx="7">
                  <c:v>PTA2101</c:v>
                </c:pt>
                <c:pt idx="8">
                  <c:v>橡胶2101</c:v>
                </c:pt>
                <c:pt idx="9">
                  <c:v>沪银2012</c:v>
                </c:pt>
              </c:strCache>
            </c:strRef>
          </c:xVal>
          <c:yVal>
            <c:numRef>
              <c:f>Sheet1!$D$2:$D$11</c:f>
              <c:numCache>
                <c:formatCode>#,##0.0000_ </c:formatCode>
                <c:ptCount val="10"/>
                <c:pt idx="0">
                  <c:v>12.185499999999999</c:v>
                </c:pt>
                <c:pt idx="1">
                  <c:v>10.520099999999999</c:v>
                </c:pt>
                <c:pt idx="2">
                  <c:v>6.9195000000000002</c:v>
                </c:pt>
                <c:pt idx="3">
                  <c:v>6.5174000000000003</c:v>
                </c:pt>
                <c:pt idx="4">
                  <c:v>6.4927999999999999</c:v>
                </c:pt>
                <c:pt idx="5">
                  <c:v>5.9398</c:v>
                </c:pt>
                <c:pt idx="6">
                  <c:v>4.7845000000000004</c:v>
                </c:pt>
                <c:pt idx="7">
                  <c:v>0.82689999999999997</c:v>
                </c:pt>
                <c:pt idx="8">
                  <c:v>-5.3715999999999999</c:v>
                </c:pt>
                <c:pt idx="9">
                  <c:v>-5.6143000000000001</c:v>
                </c:pt>
              </c:numCache>
            </c:numRef>
          </c:yVal>
          <c:smooth val="0"/>
          <c:extLst>
            <c:ext xmlns:c16="http://schemas.microsoft.com/office/drawing/2014/chart" uri="{C3380CC4-5D6E-409C-BE32-E72D297353CC}">
              <c16:uniqueId val="{00000001-E2CE-40A9-85D2-880AA76DC96C}"/>
            </c:ext>
          </c:extLst>
        </c:ser>
        <c:dLbls>
          <c:showLegendKey val="0"/>
          <c:showVal val="0"/>
          <c:showCatName val="0"/>
          <c:showSerName val="0"/>
          <c:showPercent val="0"/>
          <c:showBubbleSize val="0"/>
        </c:dLbls>
        <c:axId val="974994568"/>
        <c:axId val="974993256"/>
      </c:scatterChart>
      <c:catAx>
        <c:axId val="975224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975224976"/>
        <c:crosses val="autoZero"/>
        <c:auto val="1"/>
        <c:lblAlgn val="ctr"/>
        <c:lblOffset val="100"/>
        <c:noMultiLvlLbl val="0"/>
      </c:catAx>
      <c:valAx>
        <c:axId val="975224976"/>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975224648"/>
        <c:crosses val="autoZero"/>
        <c:crossBetween val="between"/>
      </c:valAx>
      <c:valAx>
        <c:axId val="974993256"/>
        <c:scaling>
          <c:orientation val="minMax"/>
        </c:scaling>
        <c:delete val="0"/>
        <c:axPos val="r"/>
        <c:numFmt formatCode="#,##0_ "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74994568"/>
        <c:crosses val="max"/>
        <c:crossBetween val="midCat"/>
      </c:valAx>
      <c:valAx>
        <c:axId val="974994568"/>
        <c:scaling>
          <c:orientation val="minMax"/>
        </c:scaling>
        <c:delete val="1"/>
        <c:axPos val="b"/>
        <c:majorTickMark val="out"/>
        <c:minorTickMark val="none"/>
        <c:tickLblPos val="nextTo"/>
        <c:crossAx val="97499325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dirty="0"/>
              <a:t>总市值</a:t>
            </a:r>
            <a:r>
              <a:rPr lang="en-US" altLang="zh-CN" dirty="0"/>
              <a:t>(</a:t>
            </a:r>
            <a:r>
              <a:rPr lang="zh-CN" altLang="en-US" dirty="0"/>
              <a:t>亿元</a:t>
            </a:r>
            <a:r>
              <a:rPr lang="en-US" altLang="zh-CN" dirty="0"/>
              <a:t>)</a:t>
            </a:r>
            <a:endParaRPr lang="zh-CN" altLang="en-US" dirty="0"/>
          </a:p>
        </c:rich>
      </c:tx>
      <c:layout>
        <c:manualLayout>
          <c:xMode val="edge"/>
          <c:yMode val="edge"/>
          <c:x val="1.7149564906931421E-2"/>
          <c:y val="1.130238142066484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spPr>
            <a:solidFill>
              <a:srgbClr val="FF66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万得!$B$2:$B$14</c:f>
              <c:strCache>
                <c:ptCount val="10"/>
                <c:pt idx="0">
                  <c:v>贵州茅台</c:v>
                </c:pt>
                <c:pt idx="1">
                  <c:v>工商银行</c:v>
                </c:pt>
                <c:pt idx="2">
                  <c:v>建设银行</c:v>
                </c:pt>
                <c:pt idx="3">
                  <c:v>中国平安</c:v>
                </c:pt>
                <c:pt idx="4">
                  <c:v>中国人寿</c:v>
                </c:pt>
                <c:pt idx="5">
                  <c:v>农业银行</c:v>
                </c:pt>
                <c:pt idx="6">
                  <c:v>招商银行</c:v>
                </c:pt>
                <c:pt idx="7">
                  <c:v>中国银行</c:v>
                </c:pt>
                <c:pt idx="8">
                  <c:v>中国石油</c:v>
                </c:pt>
                <c:pt idx="9">
                  <c:v>海天味业</c:v>
                </c:pt>
              </c:strCache>
            </c:strRef>
          </c:cat>
          <c:val>
            <c:numRef>
              <c:f>万得!$C$2:$C$14</c:f>
              <c:numCache>
                <c:formatCode>0.00_);[Red]\(0.00\)</c:formatCode>
                <c:ptCount val="10"/>
                <c:pt idx="0">
                  <c:v>21530.099699999999</c:v>
                </c:pt>
                <c:pt idx="1">
                  <c:v>18960.812900000001</c:v>
                </c:pt>
                <c:pt idx="2">
                  <c:v>17875.784899999999</c:v>
                </c:pt>
                <c:pt idx="3">
                  <c:v>16457.701300000001</c:v>
                </c:pt>
                <c:pt idx="4">
                  <c:v>11987.061400000001</c:v>
                </c:pt>
                <c:pt idx="5">
                  <c:v>11514.441800000001</c:v>
                </c:pt>
                <c:pt idx="6">
                  <c:v>11147.1718</c:v>
                </c:pt>
                <c:pt idx="7">
                  <c:v>9714.7970999999998</c:v>
                </c:pt>
                <c:pt idx="8">
                  <c:v>7888.2040999999999</c:v>
                </c:pt>
                <c:pt idx="9">
                  <c:v>5158.7856000000002</c:v>
                </c:pt>
              </c:numCache>
            </c:numRef>
          </c:val>
          <c:extLst>
            <c:ext xmlns:c16="http://schemas.microsoft.com/office/drawing/2014/chart" uri="{C3380CC4-5D6E-409C-BE32-E72D297353CC}">
              <c16:uniqueId val="{00000000-2D12-4433-8E61-9AEF5C6216BA}"/>
            </c:ext>
          </c:extLst>
        </c:ser>
        <c:dLbls>
          <c:showLegendKey val="0"/>
          <c:showVal val="0"/>
          <c:showCatName val="0"/>
          <c:showSerName val="0"/>
          <c:showPercent val="0"/>
          <c:showBubbleSize val="0"/>
        </c:dLbls>
        <c:gapWidth val="100"/>
        <c:overlap val="-27"/>
        <c:axId val="678159400"/>
        <c:axId val="848840992"/>
      </c:barChart>
      <c:catAx>
        <c:axId val="678159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848840992"/>
        <c:crosses val="autoZero"/>
        <c:auto val="1"/>
        <c:lblAlgn val="ctr"/>
        <c:lblOffset val="100"/>
        <c:noMultiLvlLbl val="0"/>
      </c:catAx>
      <c:valAx>
        <c:axId val="848840992"/>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6781594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4">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068496-0E47-45CD-BA62-E6988DA66CEA}" type="datetimeFigureOut">
              <a:rPr lang="zh-CN" altLang="en-US" smtClean="0"/>
              <a:t>2020/12/10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A1AEDE-A97D-4FF8-B8CE-E84DB2AF6E51}" type="slidenum">
              <a:rPr lang="zh-CN" altLang="en-US" smtClean="0"/>
              <a:t>‹#›</a:t>
            </a:fld>
            <a:endParaRPr lang="zh-CN" altLang="en-US"/>
          </a:p>
        </p:txBody>
      </p:sp>
    </p:spTree>
    <p:extLst>
      <p:ext uri="{BB962C8B-B14F-4D97-AF65-F5344CB8AC3E}">
        <p14:creationId xmlns:p14="http://schemas.microsoft.com/office/powerpoint/2010/main" val="835632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357406-4E3C-4C33-9D93-C975F75BA8E2}"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39939" name="Rectangle 2"/>
          <p:cNvSpPr>
            <a:spLocks noGrp="1" noRot="1" noChangeAspect="1" noChangeArrowheads="1" noTextEdit="1"/>
          </p:cNvSpPr>
          <p:nvPr>
            <p:ph type="sldImg"/>
          </p:nvPr>
        </p:nvSpPr>
        <p:spPr/>
      </p:sp>
      <p:sp>
        <p:nvSpPr>
          <p:cNvPr id="39940" name="Rectangle 3"/>
          <p:cNvSpPr>
            <a:spLocks noGrp="1" noChangeArrowheads="1"/>
          </p:cNvSpPr>
          <p:nvPr>
            <p:ph type="body" idx="1"/>
          </p:nvPr>
        </p:nvSpPr>
        <p:spPr>
          <a:noFill/>
        </p:spPr>
        <p:txBody>
          <a:bodyPr/>
          <a:lstStyle/>
          <a:p>
            <a:pPr eaLnBrk="1" hangingPunct="1"/>
            <a:endParaRPr lang="zh-CN"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p:sp>
      <p:sp>
        <p:nvSpPr>
          <p:cNvPr id="49155" name="备注占位符 2"/>
          <p:cNvSpPr>
            <a:spLocks noGrp="1"/>
          </p:cNvSpPr>
          <p:nvPr>
            <p:ph type="body" idx="1"/>
          </p:nvPr>
        </p:nvSpPr>
        <p:spPr>
          <a:noFill/>
        </p:spPr>
        <p:txBody>
          <a:bodyPr/>
          <a:lstStyle/>
          <a:p>
            <a:r>
              <a:rPr lang="en-US" altLang="zh-CN" dirty="0">
                <a:latin typeface="Arial" panose="020B0604020202020204" pitchFamily="34" charset="0"/>
              </a:rPr>
              <a:t>12</a:t>
            </a:r>
            <a:r>
              <a:rPr lang="zh-CN" altLang="en-US" dirty="0">
                <a:latin typeface="Arial" panose="020B0604020202020204" pitchFamily="34" charset="0"/>
              </a:rPr>
              <a:t>月份解禁规模也属于全年高位，个股面需要注意限售解禁对个股股价造成的扰动。</a:t>
            </a:r>
          </a:p>
        </p:txBody>
      </p:sp>
      <p:sp>
        <p:nvSpPr>
          <p:cNvPr id="49156"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77B8B10-1324-4A89-B636-E7B912D32726}"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p:sp>
      <p:sp>
        <p:nvSpPr>
          <p:cNvPr id="50179" name="备注占位符 2"/>
          <p:cNvSpPr>
            <a:spLocks noGrp="1"/>
          </p:cNvSpPr>
          <p:nvPr>
            <p:ph type="body" idx="1"/>
          </p:nvPr>
        </p:nvSpPr>
        <p:spPr>
          <a:noFill/>
        </p:spPr>
        <p:txBody>
          <a:bodyPr/>
          <a:lstStyle/>
          <a:p>
            <a:r>
              <a:rPr lang="zh-CN" altLang="en-US" dirty="0">
                <a:latin typeface="Arial" panose="020B0604020202020204" pitchFamily="34" charset="0"/>
              </a:rPr>
              <a:t>大宗市场交易较为活跃。</a:t>
            </a:r>
          </a:p>
        </p:txBody>
      </p:sp>
      <p:sp>
        <p:nvSpPr>
          <p:cNvPr id="50180"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30BF4F9-9AEE-448D-B3EC-3F52BE76B531}"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p:sp>
      <p:sp>
        <p:nvSpPr>
          <p:cNvPr id="51203" name="备注占位符 2"/>
          <p:cNvSpPr>
            <a:spLocks noGrp="1"/>
          </p:cNvSpPr>
          <p:nvPr>
            <p:ph type="body" idx="1"/>
          </p:nvPr>
        </p:nvSpPr>
        <p:spPr>
          <a:noFill/>
        </p:spPr>
        <p:txBody>
          <a:bodyPr/>
          <a:lstStyle/>
          <a:p>
            <a:r>
              <a:rPr lang="zh-CN" altLang="en-US" dirty="0">
                <a:latin typeface="Arial" panose="020B0604020202020204" pitchFamily="34" charset="0"/>
              </a:rPr>
              <a:t>本月融资余额持续上升，印证了上个月的研判，蓝筹权重具有极强的虹吸效应，两融余额的增量实际上是针对性地流入到机构扎堆的大市值公司中去。</a:t>
            </a:r>
          </a:p>
        </p:txBody>
      </p:sp>
      <p:sp>
        <p:nvSpPr>
          <p:cNvPr id="51204" name="灯片编号占位符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FD96F-1CBF-4627-98CC-F89080831901}"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此处选出</a:t>
            </a:r>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11</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月成交量前</a:t>
            </a:r>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10</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的商品期货合约。</a:t>
            </a:r>
            <a:endPar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endPar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p:sp>
      <p:sp>
        <p:nvSpPr>
          <p:cNvPr id="52227" name="备注占位符 2"/>
          <p:cNvSpPr>
            <a:spLocks noGrp="1"/>
          </p:cNvSpPr>
          <p:nvPr>
            <p:ph type="body" idx="1"/>
          </p:nvPr>
        </p:nvSpPr>
        <p:spPr>
          <a:noFill/>
        </p:spPr>
        <p:txBody>
          <a:bodyPr/>
          <a:lstStyle/>
          <a:p>
            <a:r>
              <a:rPr lang="zh-CN" altLang="en-US" dirty="0">
                <a:latin typeface="Arial" panose="020B0604020202020204" pitchFamily="34" charset="0"/>
              </a:rPr>
              <a:t>沪市前十没有变化，深市前十中立讯精密退出前十，金龙鱼跻身前十，上个月苹果产业链走弱。</a:t>
            </a:r>
          </a:p>
        </p:txBody>
      </p:sp>
      <p:sp>
        <p:nvSpPr>
          <p:cNvPr id="52228" name="灯片编号占位符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E2822E-C16A-46B9-9217-5699FA279432}"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p:sp>
      <p:sp>
        <p:nvSpPr>
          <p:cNvPr id="53251"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53252" name="灯片编号占位符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24A8D8-6A62-4928-A7F1-BD1541A69352}"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p:sp>
      <p:sp>
        <p:nvSpPr>
          <p:cNvPr id="55299"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55300" name="灯片编号占位符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E9EE6-3BE6-4A8C-80A8-52CBE14B2DCB}"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6A1AEDE-A97D-4FF8-B8CE-E84DB2AF6E51}" type="slidenum">
              <a:rPr lang="zh-CN" altLang="en-US" smtClean="0"/>
              <a:t>18</a:t>
            </a:fld>
            <a:endParaRPr lang="zh-CN" altLang="en-US"/>
          </a:p>
        </p:txBody>
      </p:sp>
    </p:spTree>
    <p:extLst>
      <p:ext uri="{BB962C8B-B14F-4D97-AF65-F5344CB8AC3E}">
        <p14:creationId xmlns:p14="http://schemas.microsoft.com/office/powerpoint/2010/main" val="963566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357406-4E3C-4C33-9D93-C975F75BA8E2}"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39939" name="Rectangle 2"/>
          <p:cNvSpPr>
            <a:spLocks noGrp="1" noRot="1" noChangeAspect="1" noChangeArrowheads="1" noTextEdit="1"/>
          </p:cNvSpPr>
          <p:nvPr>
            <p:ph type="sldImg"/>
          </p:nvPr>
        </p:nvSpPr>
        <p:spPr/>
      </p:sp>
      <p:sp>
        <p:nvSpPr>
          <p:cNvPr id="39940" name="Rectangle 3"/>
          <p:cNvSpPr>
            <a:spLocks noGrp="1" noChangeArrowheads="1"/>
          </p:cNvSpPr>
          <p:nvPr>
            <p:ph type="body" idx="1"/>
          </p:nvPr>
        </p:nvSpPr>
        <p:spPr>
          <a:noFill/>
        </p:spPr>
        <p:txBody>
          <a:bodyPr/>
          <a:lstStyle/>
          <a:p>
            <a:pPr eaLnBrk="1" hangingPunct="1"/>
            <a:endParaRPr lang="zh-CN"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p:sp>
      <p:sp>
        <p:nvSpPr>
          <p:cNvPr id="54275" name="备注占位符 2"/>
          <p:cNvSpPr>
            <a:spLocks noGrp="1"/>
          </p:cNvSpPr>
          <p:nvPr>
            <p:ph type="body" idx="1"/>
          </p:nvPr>
        </p:nvSpPr>
        <p:spPr>
          <a:noFill/>
        </p:spPr>
        <p:txBody>
          <a:bodyPr/>
          <a:lstStyle/>
          <a:p>
            <a:endParaRPr lang="zh-CN" altLang="en-US">
              <a:ea typeface="宋体" panose="02010600030101010101" pitchFamily="2" charset="-122"/>
            </a:endParaRPr>
          </a:p>
        </p:txBody>
      </p:sp>
      <p:sp>
        <p:nvSpPr>
          <p:cNvPr id="54276" name="灯片编号占位符 3"/>
          <p:cNvSpPr txBox="1">
            <a:spLocks noGrp="1"/>
          </p:cNvSpPr>
          <p:nvPr/>
        </p:nvSpPr>
        <p:spPr bwMode="auto">
          <a:xfrm>
            <a:off x="3849688" y="9431338"/>
            <a:ext cx="2946400" cy="496887"/>
          </a:xfrm>
          <a:prstGeom prst="rect">
            <a:avLst/>
          </a:prstGeom>
          <a:noFill/>
          <a:ln w="9525">
            <a:noFill/>
            <a:miter lim="800000"/>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102CD48E-DF1A-40EA-893E-43C78C7B8506}" type="slidenum">
              <a:rPr kumimoji="0" lang="zh-CN" altLang="en-US" sz="12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altLang="zh-CN" sz="12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p:sp>
      <p:sp>
        <p:nvSpPr>
          <p:cNvPr id="59395" name="备注占位符 2"/>
          <p:cNvSpPr>
            <a:spLocks noGrp="1"/>
          </p:cNvSpPr>
          <p:nvPr>
            <p:ph type="body" idx="1"/>
          </p:nvPr>
        </p:nvSpPr>
        <p:spPr>
          <a:noFill/>
        </p:spPr>
        <p:txBody>
          <a:bodyPr lIns="91550" tIns="45774" rIns="91550" bIns="45774"/>
          <a:lstStyle/>
          <a:p>
            <a:endParaRPr lang="zh-CN" altLang="en-US">
              <a:latin typeface="Arial" panose="020B0604020202020204" pitchFamily="34" charset="0"/>
            </a:endParaRPr>
          </a:p>
        </p:txBody>
      </p:sp>
      <p:sp>
        <p:nvSpPr>
          <p:cNvPr id="59396" name="灯片编号占位符 3"/>
          <p:cNvSpPr txBox="1">
            <a:spLocks noGrp="1"/>
          </p:cNvSpPr>
          <p:nvPr/>
        </p:nvSpPr>
        <p:spPr bwMode="auto">
          <a:xfrm>
            <a:off x="3849688" y="9432925"/>
            <a:ext cx="2946400" cy="495300"/>
          </a:xfrm>
          <a:prstGeom prst="rect">
            <a:avLst/>
          </a:prstGeom>
          <a:noFill/>
          <a:ln w="9525">
            <a:noFill/>
            <a:miter lim="800000"/>
          </a:ln>
        </p:spPr>
        <p:txBody>
          <a:bodyPr lIns="91550" tIns="45774" rIns="91550" bIns="45774" anchor="b"/>
          <a:lstStyle/>
          <a:p>
            <a:pPr marL="0" marR="0" lvl="0" indent="0" algn="r" defTabSz="915670" rtl="0" eaLnBrk="1" fontAlgn="auto" latinLnBrk="0" hangingPunct="1">
              <a:lnSpc>
                <a:spcPct val="100000"/>
              </a:lnSpc>
              <a:spcBef>
                <a:spcPts val="0"/>
              </a:spcBef>
              <a:spcAft>
                <a:spcPts val="0"/>
              </a:spcAft>
              <a:buClrTx/>
              <a:buSzTx/>
              <a:buFontTx/>
              <a:buNone/>
              <a:tabLst/>
              <a:defRPr/>
            </a:pPr>
            <a:fld id="{54EC2046-CBD9-49BA-BD82-23E1D28F573E}" type="slidenum">
              <a:rPr kumimoji="0" lang="zh-CN" altLang="en-US" sz="12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rPr>
              <a:pPr marL="0" marR="0" lvl="0" indent="0" algn="r" defTabSz="915670" rtl="0" eaLnBrk="1" fontAlgn="auto" latinLnBrk="0" hangingPunct="1">
                <a:lnSpc>
                  <a:spcPct val="100000"/>
                </a:lnSpc>
                <a:spcBef>
                  <a:spcPts val="0"/>
                </a:spcBef>
                <a:spcAft>
                  <a:spcPts val="0"/>
                </a:spcAft>
                <a:buClrTx/>
                <a:buSzTx/>
                <a:buFontTx/>
                <a:buNone/>
                <a:tabLst/>
                <a:defRPr/>
              </a:pPr>
              <a:t>23</a:t>
            </a:fld>
            <a:endParaRPr kumimoji="0" lang="en-US" altLang="zh-CN" sz="12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p:sp>
      <p:sp>
        <p:nvSpPr>
          <p:cNvPr id="61443" name="备注占位符 2"/>
          <p:cNvSpPr>
            <a:spLocks noGrp="1"/>
          </p:cNvSpPr>
          <p:nvPr>
            <p:ph type="body" idx="1"/>
          </p:nvPr>
        </p:nvSpPr>
        <p:spPr>
          <a:noFill/>
        </p:spPr>
        <p:txBody>
          <a:bodyPr lIns="91550" tIns="45774" rIns="91550" bIns="45774"/>
          <a:lstStyle/>
          <a:p>
            <a:endParaRPr lang="zh-CN" altLang="en-US">
              <a:latin typeface="Arial" panose="020B0604020202020204" pitchFamily="34" charset="0"/>
            </a:endParaRPr>
          </a:p>
        </p:txBody>
      </p:sp>
      <p:sp>
        <p:nvSpPr>
          <p:cNvPr id="61444" name="灯片编号占位符 3"/>
          <p:cNvSpPr txBox="1">
            <a:spLocks noGrp="1"/>
          </p:cNvSpPr>
          <p:nvPr/>
        </p:nvSpPr>
        <p:spPr bwMode="auto">
          <a:xfrm>
            <a:off x="3849688" y="9432925"/>
            <a:ext cx="2946400" cy="495300"/>
          </a:xfrm>
          <a:prstGeom prst="rect">
            <a:avLst/>
          </a:prstGeom>
          <a:noFill/>
          <a:ln w="9525">
            <a:noFill/>
            <a:miter lim="800000"/>
          </a:ln>
        </p:spPr>
        <p:txBody>
          <a:bodyPr lIns="91550" tIns="45774" rIns="91550" bIns="45774" anchor="b"/>
          <a:lstStyle/>
          <a:p>
            <a:pPr marL="0" marR="0" lvl="0" indent="0" algn="r" defTabSz="915670" rtl="0" eaLnBrk="1" fontAlgn="auto" latinLnBrk="0" hangingPunct="1">
              <a:lnSpc>
                <a:spcPct val="100000"/>
              </a:lnSpc>
              <a:spcBef>
                <a:spcPts val="0"/>
              </a:spcBef>
              <a:spcAft>
                <a:spcPts val="0"/>
              </a:spcAft>
              <a:buClrTx/>
              <a:buSzTx/>
              <a:buFontTx/>
              <a:buNone/>
              <a:tabLst/>
              <a:defRPr/>
            </a:pPr>
            <a:fld id="{B66FD792-C4C0-47E5-9BDE-FF08C9B884DB}" type="slidenum">
              <a:rPr kumimoji="0" lang="zh-CN" altLang="en-US" sz="12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rPr>
              <a:pPr marL="0" marR="0" lvl="0" indent="0" algn="r" defTabSz="915670" rtl="0" eaLnBrk="1" fontAlgn="auto" latinLnBrk="0" hangingPunct="1">
                <a:lnSpc>
                  <a:spcPct val="100000"/>
                </a:lnSpc>
                <a:spcBef>
                  <a:spcPts val="0"/>
                </a:spcBef>
                <a:spcAft>
                  <a:spcPts val="0"/>
                </a:spcAft>
                <a:buClrTx/>
                <a:buSzTx/>
                <a:buFontTx/>
                <a:buNone/>
                <a:tabLst/>
                <a:defRPr/>
              </a:pPr>
              <a:t>24</a:t>
            </a:fld>
            <a:endParaRPr kumimoji="0" lang="en-US" altLang="zh-CN" sz="12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p:sp>
      <p:sp>
        <p:nvSpPr>
          <p:cNvPr id="62467"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62468" name="灯片编号占位符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EEE980-A0B8-4EF9-B18B-052D2CC2DFAA}"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p:sp>
      <p:sp>
        <p:nvSpPr>
          <p:cNvPr id="40963"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0964" name="灯片编号占位符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5D1252-F4D2-4957-B2AF-B15F6A231658}"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p:sp>
      <p:sp>
        <p:nvSpPr>
          <p:cNvPr id="41987"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41988"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993E6D2-58B9-44CA-9DA2-F9D516F0FA5C}"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p:sp>
      <p:sp>
        <p:nvSpPr>
          <p:cNvPr id="43011"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43012"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DFAB647-5434-4ABC-A07D-364031E59BF1}"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11</a:t>
            </a:r>
            <a:r>
              <a:rPr lang="zh-CN" altLang="en-US" dirty="0"/>
              <a:t>月份延续了前期宽松的财政政策。</a:t>
            </a:r>
            <a:endParaRPr lang="en-US" altLang="zh-CN"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p:sp>
      <p:sp>
        <p:nvSpPr>
          <p:cNvPr id="45059" name="备注占位符 2"/>
          <p:cNvSpPr>
            <a:spLocks noGrp="1"/>
          </p:cNvSpPr>
          <p:nvPr>
            <p:ph type="body" idx="1"/>
          </p:nvPr>
        </p:nvSpPr>
        <p:spPr>
          <a:noFill/>
        </p:spPr>
        <p:txBody>
          <a:bodyPr/>
          <a:lstStyle/>
          <a:p>
            <a:r>
              <a:rPr lang="zh-CN" altLang="en-US" dirty="0">
                <a:latin typeface="Arial" panose="020B0604020202020204" pitchFamily="34" charset="0"/>
              </a:rPr>
              <a:t>可以看出，目前指数高位运行，主要是蓝筹权重贡献较大，市场风格目前更偏向大市值的白马蓝筹。</a:t>
            </a:r>
            <a:endParaRPr lang="en-US" altLang="zh-CN" dirty="0">
              <a:latin typeface="Arial" panose="020B0604020202020204" pitchFamily="34" charset="0"/>
            </a:endParaRPr>
          </a:p>
        </p:txBody>
      </p:sp>
      <p:sp>
        <p:nvSpPr>
          <p:cNvPr id="45060"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44F239-2C94-4817-927E-CC75FBAA7CF6}"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p:sp>
      <p:sp>
        <p:nvSpPr>
          <p:cNvPr id="48131"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48132"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E52DA10-8DE6-4A6A-9726-E43521613602}"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p:sp>
      <p:sp>
        <p:nvSpPr>
          <p:cNvPr id="46083" name="备注占位符 2"/>
          <p:cNvSpPr>
            <a:spLocks noGrp="1"/>
          </p:cNvSpPr>
          <p:nvPr>
            <p:ph type="body" idx="1"/>
          </p:nvPr>
        </p:nvSpPr>
        <p:spPr>
          <a:noFill/>
        </p:spPr>
        <p:txBody>
          <a:bodyPr/>
          <a:lstStyle/>
          <a:p>
            <a:r>
              <a:rPr lang="zh-CN" altLang="en-US" dirty="0">
                <a:latin typeface="Arial" panose="020B0604020202020204" pitchFamily="34" charset="0"/>
              </a:rPr>
              <a:t>富时中国</a:t>
            </a:r>
            <a:r>
              <a:rPr lang="en-US" altLang="zh-CN" dirty="0">
                <a:latin typeface="Arial" panose="020B0604020202020204" pitchFamily="34" charset="0"/>
              </a:rPr>
              <a:t>A50</a:t>
            </a:r>
            <a:r>
              <a:rPr lang="zh-CN" altLang="en-US" dirty="0">
                <a:latin typeface="Arial" panose="020B0604020202020204" pitchFamily="34" charset="0"/>
              </a:rPr>
              <a:t>本月震荡上行，市场对</a:t>
            </a:r>
            <a:r>
              <a:rPr lang="en-US" altLang="zh-CN" dirty="0">
                <a:latin typeface="Arial" panose="020B0604020202020204" pitchFamily="34" charset="0"/>
              </a:rPr>
              <a:t>A</a:t>
            </a:r>
            <a:r>
              <a:rPr lang="zh-CN" altLang="en-US" dirty="0">
                <a:latin typeface="Arial" panose="020B0604020202020204" pitchFamily="34" charset="0"/>
              </a:rPr>
              <a:t>股蓝筹权重的后市较为看好。</a:t>
            </a:r>
            <a:endParaRPr lang="en-US" altLang="zh-CN" dirty="0">
              <a:latin typeface="Arial" panose="020B0604020202020204" pitchFamily="34" charset="0"/>
            </a:endParaRPr>
          </a:p>
        </p:txBody>
      </p:sp>
      <p:sp>
        <p:nvSpPr>
          <p:cNvPr id="46084"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DFC64E-0477-46FF-A69A-C14BF260A05B}"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24C6ED-4744-4F9F-B59A-D11DB5FDB3E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2FABD1A-10D4-4423-8F86-0373DD5B35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87063B3-7291-4BBB-8BD8-16CAF57BC8BE}"/>
              </a:ext>
            </a:extLst>
          </p:cNvPr>
          <p:cNvSpPr>
            <a:spLocks noGrp="1"/>
          </p:cNvSpPr>
          <p:nvPr>
            <p:ph type="dt" sz="half" idx="10"/>
          </p:nvPr>
        </p:nvSpPr>
        <p:spPr/>
        <p:txBody>
          <a:bodyPr/>
          <a:lstStyle/>
          <a:p>
            <a:fld id="{8C2FA68C-DBB8-41FC-A6D2-778105FE653B}" type="datetimeFigureOut">
              <a:rPr lang="zh-CN" altLang="en-US" smtClean="0"/>
              <a:t>2020/12/10</a:t>
            </a:fld>
            <a:endParaRPr lang="zh-CN" altLang="en-US"/>
          </a:p>
        </p:txBody>
      </p:sp>
      <p:sp>
        <p:nvSpPr>
          <p:cNvPr id="5" name="页脚占位符 4">
            <a:extLst>
              <a:ext uri="{FF2B5EF4-FFF2-40B4-BE49-F238E27FC236}">
                <a16:creationId xmlns:a16="http://schemas.microsoft.com/office/drawing/2014/main" id="{D9D83008-61D6-4095-8240-F067658B38C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FFD4D82-31DE-428E-A5AB-B3CC27985A26}"/>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2079209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8A3A4D-6ABC-43B6-BA40-BED3CFC658A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13F620E-6BCE-405C-B9BE-9B7A6BF15FB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E7DE716-881E-4BD9-96BF-7E709EF7D8EA}"/>
              </a:ext>
            </a:extLst>
          </p:cNvPr>
          <p:cNvSpPr>
            <a:spLocks noGrp="1"/>
          </p:cNvSpPr>
          <p:nvPr>
            <p:ph type="dt" sz="half" idx="10"/>
          </p:nvPr>
        </p:nvSpPr>
        <p:spPr/>
        <p:txBody>
          <a:bodyPr/>
          <a:lstStyle/>
          <a:p>
            <a:fld id="{8C2FA68C-DBB8-41FC-A6D2-778105FE653B}" type="datetimeFigureOut">
              <a:rPr lang="zh-CN" altLang="en-US" smtClean="0"/>
              <a:t>2020/12/10</a:t>
            </a:fld>
            <a:endParaRPr lang="zh-CN" altLang="en-US"/>
          </a:p>
        </p:txBody>
      </p:sp>
      <p:sp>
        <p:nvSpPr>
          <p:cNvPr id="5" name="页脚占位符 4">
            <a:extLst>
              <a:ext uri="{FF2B5EF4-FFF2-40B4-BE49-F238E27FC236}">
                <a16:creationId xmlns:a16="http://schemas.microsoft.com/office/drawing/2014/main" id="{4030CE4A-ED05-4544-969C-39C4CF2B052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899702F-61AA-4897-9EEA-D3E2CA898AC1}"/>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34772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2D27E7-6D61-4993-9A4D-45D5EF9E9750}"/>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3B99CF94-9D89-4850-81A3-0756C9C158AB}"/>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854A70C-E1D9-4D2A-AB1E-6B87A2848F6D}"/>
              </a:ext>
            </a:extLst>
          </p:cNvPr>
          <p:cNvSpPr>
            <a:spLocks noGrp="1"/>
          </p:cNvSpPr>
          <p:nvPr>
            <p:ph type="dt" sz="half" idx="10"/>
          </p:nvPr>
        </p:nvSpPr>
        <p:spPr/>
        <p:txBody>
          <a:bodyPr/>
          <a:lstStyle/>
          <a:p>
            <a:fld id="{8C2FA68C-DBB8-41FC-A6D2-778105FE653B}" type="datetimeFigureOut">
              <a:rPr lang="zh-CN" altLang="en-US" smtClean="0"/>
              <a:t>2020/12/10</a:t>
            </a:fld>
            <a:endParaRPr lang="zh-CN" altLang="en-US"/>
          </a:p>
        </p:txBody>
      </p:sp>
      <p:sp>
        <p:nvSpPr>
          <p:cNvPr id="5" name="页脚占位符 4">
            <a:extLst>
              <a:ext uri="{FF2B5EF4-FFF2-40B4-BE49-F238E27FC236}">
                <a16:creationId xmlns:a16="http://schemas.microsoft.com/office/drawing/2014/main" id="{4EFD6C3F-A679-4037-832D-A53F49FE66B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7ADAAC8-EC8E-4F08-9BF7-8D2E1DB8A36F}"/>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2993222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标题幻灯片">
    <p:spTree>
      <p:nvGrpSpPr>
        <p:cNvPr id="1" name=""/>
        <p:cNvGrpSpPr/>
        <p:nvPr/>
      </p:nvGrpSpPr>
      <p:grpSpPr>
        <a:xfrm>
          <a:off x="0" y="0"/>
          <a:ext cx="0" cy="0"/>
          <a:chOff x="0" y="0"/>
          <a:chExt cx="0" cy="0"/>
        </a:xfrm>
      </p:grpSpPr>
      <p:pic>
        <p:nvPicPr>
          <p:cNvPr id="3" name="Picture 35" descr="top"/>
          <p:cNvPicPr>
            <a:picLocks noChangeArrowheads="1"/>
          </p:cNvPicPr>
          <p:nvPr/>
        </p:nvPicPr>
        <p:blipFill>
          <a:blip r:embed="rId2"/>
          <a:srcRect/>
          <a:stretch>
            <a:fillRect/>
          </a:stretch>
        </p:blipFill>
        <p:spPr bwMode="auto">
          <a:xfrm>
            <a:off x="0" y="0"/>
            <a:ext cx="12192000" cy="1130300"/>
          </a:xfrm>
          <a:prstGeom prst="rect">
            <a:avLst/>
          </a:prstGeom>
          <a:noFill/>
          <a:ln w="9525">
            <a:noFill/>
            <a:miter lim="800000"/>
            <a:headEnd/>
            <a:tailEnd/>
          </a:ln>
        </p:spPr>
      </p:pic>
      <p:pic>
        <p:nvPicPr>
          <p:cNvPr id="4" name="Picture 36" descr="bottom"/>
          <p:cNvPicPr>
            <a:picLocks noChangeAspect="1" noChangeArrowheads="1"/>
          </p:cNvPicPr>
          <p:nvPr/>
        </p:nvPicPr>
        <p:blipFill>
          <a:blip r:embed="rId3"/>
          <a:srcRect/>
          <a:stretch>
            <a:fillRect/>
          </a:stretch>
        </p:blipFill>
        <p:spPr bwMode="auto">
          <a:xfrm>
            <a:off x="0" y="5524500"/>
            <a:ext cx="12192000" cy="1333500"/>
          </a:xfrm>
          <a:prstGeom prst="rect">
            <a:avLst/>
          </a:prstGeom>
          <a:noFill/>
          <a:ln w="9525">
            <a:noFill/>
            <a:miter lim="800000"/>
            <a:headEnd/>
            <a:tailEnd/>
          </a:ln>
        </p:spPr>
      </p:pic>
      <p:sp>
        <p:nvSpPr>
          <p:cNvPr id="5" name="Rectangle 41"/>
          <p:cNvSpPr>
            <a:spLocks noChangeArrowheads="1"/>
          </p:cNvSpPr>
          <p:nvPr/>
        </p:nvSpPr>
        <p:spPr bwMode="auto">
          <a:xfrm>
            <a:off x="80434" y="6577014"/>
            <a:ext cx="2944284" cy="236537"/>
          </a:xfrm>
          <a:prstGeom prst="rect">
            <a:avLst/>
          </a:prstGeom>
          <a:noFill/>
          <a:ln w="9525">
            <a:noFill/>
            <a:miter lim="800000"/>
          </a:ln>
        </p:spPr>
        <p:txBody>
          <a:bodyPr/>
          <a:lstStyle/>
          <a:p>
            <a:pPr>
              <a:defRPr/>
            </a:pPr>
            <a:r>
              <a:rPr lang="en-US" altLang="zh-CN" sz="1200" b="1">
                <a:solidFill>
                  <a:schemeClr val="bg1"/>
                </a:solidFill>
                <a:latin typeface="Verdana" panose="020B0604030504040204" pitchFamily="34" charset="0"/>
              </a:rPr>
              <a:t>www.rongke.com</a:t>
            </a:r>
          </a:p>
        </p:txBody>
      </p:sp>
      <p:pic>
        <p:nvPicPr>
          <p:cNvPr id="6" name="Picture 2" descr="rkk"/>
          <p:cNvPicPr>
            <a:picLocks noChangeAspect="1" noChangeArrowheads="1"/>
          </p:cNvPicPr>
          <p:nvPr/>
        </p:nvPicPr>
        <p:blipFill>
          <a:blip r:embed="rId4"/>
          <a:srcRect/>
          <a:stretch>
            <a:fillRect/>
          </a:stretch>
        </p:blipFill>
        <p:spPr bwMode="auto">
          <a:xfrm>
            <a:off x="2832100" y="4181476"/>
            <a:ext cx="965200" cy="720725"/>
          </a:xfrm>
          <a:prstGeom prst="rect">
            <a:avLst/>
          </a:prstGeom>
          <a:noFill/>
          <a:ln w="9525">
            <a:noFill/>
            <a:miter lim="800000"/>
            <a:headEnd/>
            <a:tailEnd/>
          </a:ln>
        </p:spPr>
      </p:pic>
      <p:sp>
        <p:nvSpPr>
          <p:cNvPr id="7" name="Text Box 3"/>
          <p:cNvSpPr txBox="1">
            <a:spLocks noChangeArrowheads="1"/>
          </p:cNvSpPr>
          <p:nvPr/>
        </p:nvSpPr>
        <p:spPr bwMode="auto">
          <a:xfrm>
            <a:off x="3854452" y="4637088"/>
            <a:ext cx="5759449" cy="30480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20000"/>
              </a:spcBef>
              <a:buClr>
                <a:schemeClr val="hlink"/>
              </a:buClr>
              <a:buFont typeface="Wingdings" panose="05000000000000000000" pitchFamily="2" charset="2"/>
              <a:buNone/>
              <a:defRPr/>
            </a:pPr>
            <a:r>
              <a:rPr lang="en-US" altLang="zh-CN" sz="1400" b="1">
                <a:solidFill>
                  <a:srgbClr val="777777"/>
                </a:solidFill>
                <a:ea typeface="宋体" panose="02010600030101010101" pitchFamily="2" charset="-122"/>
              </a:rPr>
              <a:t>RONGKE INVESTMENT MANAGEMENT CO., LTD</a:t>
            </a:r>
          </a:p>
        </p:txBody>
      </p:sp>
      <p:sp>
        <p:nvSpPr>
          <p:cNvPr id="8" name="Text Box 4"/>
          <p:cNvSpPr txBox="1">
            <a:spLocks noChangeArrowheads="1"/>
          </p:cNvSpPr>
          <p:nvPr/>
        </p:nvSpPr>
        <p:spPr bwMode="auto">
          <a:xfrm>
            <a:off x="3831167" y="4098925"/>
            <a:ext cx="5761567" cy="48895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50000"/>
              </a:spcBef>
              <a:defRPr/>
            </a:pPr>
            <a:r>
              <a:rPr lang="zh-CN" altLang="en-US" sz="2600" b="1">
                <a:solidFill>
                  <a:srgbClr val="777777"/>
                </a:solidFill>
                <a:ea typeface="黑体" panose="02010609060101010101" pitchFamily="49" charset="-122"/>
              </a:rPr>
              <a:t>上海融客投资管理有限公司</a:t>
            </a:r>
          </a:p>
        </p:txBody>
      </p:sp>
      <p:sp>
        <p:nvSpPr>
          <p:cNvPr id="3074" name="Rectangle 2"/>
          <p:cNvSpPr>
            <a:spLocks noGrp="1" noChangeArrowheads="1"/>
          </p:cNvSpPr>
          <p:nvPr>
            <p:ph type="ctrTitle" hasCustomPrompt="1"/>
          </p:nvPr>
        </p:nvSpPr>
        <p:spPr bwMode="gray">
          <a:xfrm>
            <a:off x="1775884" y="1773239"/>
            <a:ext cx="8839200" cy="1012825"/>
          </a:xfrm>
          <a:prstGeom prst="rect">
            <a:avLst/>
          </a:prstGeom>
          <a:noFill/>
          <a:ln>
            <a:miter lim="800000"/>
          </a:ln>
        </p:spPr>
        <p:txBody>
          <a:bodyPr vert="horz" wrap="square" lIns="91440" tIns="45720" rIns="91440" bIns="45720" numCol="1" anchor="ctr" anchorCtr="0" compatLnSpc="1"/>
          <a:lstStyle>
            <a:lvl1pPr algn="ctr">
              <a:defRPr sz="3600">
                <a:latin typeface="黑体" panose="02010609060101010101" pitchFamily="49" charset="-122"/>
                <a:ea typeface="黑体" panose="02010609060101010101" pitchFamily="49" charset="-122"/>
              </a:defRPr>
            </a:lvl1pPr>
          </a:lstStyle>
          <a:p>
            <a:r>
              <a:rPr lang="en-US" altLang="zh-CN"/>
              <a:t>Click to edit Master </a:t>
            </a:r>
            <a:br>
              <a:rPr lang="en-US" altLang="zh-CN"/>
            </a:br>
            <a:r>
              <a:rPr lang="en-US" altLang="zh-CN"/>
              <a:t>title style</a:t>
            </a:r>
          </a:p>
        </p:txBody>
      </p:sp>
    </p:spTree>
    <p:extLst>
      <p:ext uri="{BB962C8B-B14F-4D97-AF65-F5344CB8AC3E}">
        <p14:creationId xmlns:p14="http://schemas.microsoft.com/office/powerpoint/2010/main" val="558530943"/>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3" name="Picture 35" descr="top"/>
          <p:cNvPicPr>
            <a:picLocks noChangeArrowheads="1"/>
          </p:cNvPicPr>
          <p:nvPr/>
        </p:nvPicPr>
        <p:blipFill>
          <a:blip r:embed="rId2"/>
          <a:srcRect/>
          <a:stretch>
            <a:fillRect/>
          </a:stretch>
        </p:blipFill>
        <p:spPr bwMode="auto">
          <a:xfrm>
            <a:off x="0" y="0"/>
            <a:ext cx="12192000" cy="1130300"/>
          </a:xfrm>
          <a:prstGeom prst="rect">
            <a:avLst/>
          </a:prstGeom>
          <a:noFill/>
          <a:ln w="9525">
            <a:noFill/>
            <a:miter lim="800000"/>
            <a:headEnd/>
            <a:tailEnd/>
          </a:ln>
        </p:spPr>
      </p:pic>
      <p:pic>
        <p:nvPicPr>
          <p:cNvPr id="4" name="Picture 36" descr="bottom"/>
          <p:cNvPicPr>
            <a:picLocks noChangeAspect="1" noChangeArrowheads="1"/>
          </p:cNvPicPr>
          <p:nvPr/>
        </p:nvPicPr>
        <p:blipFill>
          <a:blip r:embed="rId3"/>
          <a:srcRect/>
          <a:stretch>
            <a:fillRect/>
          </a:stretch>
        </p:blipFill>
        <p:spPr bwMode="auto">
          <a:xfrm>
            <a:off x="0" y="5524500"/>
            <a:ext cx="12192000" cy="1333500"/>
          </a:xfrm>
          <a:prstGeom prst="rect">
            <a:avLst/>
          </a:prstGeom>
          <a:noFill/>
          <a:ln w="9525">
            <a:noFill/>
            <a:miter lim="800000"/>
            <a:headEnd/>
            <a:tailEnd/>
          </a:ln>
        </p:spPr>
      </p:pic>
      <p:sp>
        <p:nvSpPr>
          <p:cNvPr id="5" name="Rectangle 41"/>
          <p:cNvSpPr>
            <a:spLocks noChangeArrowheads="1"/>
          </p:cNvSpPr>
          <p:nvPr/>
        </p:nvSpPr>
        <p:spPr bwMode="auto">
          <a:xfrm>
            <a:off x="80434" y="6577014"/>
            <a:ext cx="2944284" cy="236537"/>
          </a:xfrm>
          <a:prstGeom prst="rect">
            <a:avLst/>
          </a:prstGeom>
          <a:noFill/>
          <a:ln w="9525">
            <a:noFill/>
            <a:miter lim="800000"/>
          </a:ln>
        </p:spPr>
        <p:txBody>
          <a:bodyPr/>
          <a:lstStyle/>
          <a:p>
            <a:pPr>
              <a:defRPr/>
            </a:pPr>
            <a:r>
              <a:rPr lang="en-US" altLang="zh-CN" sz="1200" b="1">
                <a:solidFill>
                  <a:schemeClr val="bg1"/>
                </a:solidFill>
                <a:latin typeface="Verdana" panose="020B0604030504040204" pitchFamily="34" charset="0"/>
              </a:rPr>
              <a:t>www.rongke.com</a:t>
            </a:r>
          </a:p>
        </p:txBody>
      </p:sp>
      <p:pic>
        <p:nvPicPr>
          <p:cNvPr id="6" name="Picture 2" descr="rkk"/>
          <p:cNvPicPr>
            <a:picLocks noChangeAspect="1" noChangeArrowheads="1"/>
          </p:cNvPicPr>
          <p:nvPr/>
        </p:nvPicPr>
        <p:blipFill>
          <a:blip r:embed="rId4"/>
          <a:srcRect/>
          <a:stretch>
            <a:fillRect/>
          </a:stretch>
        </p:blipFill>
        <p:spPr bwMode="auto">
          <a:xfrm>
            <a:off x="2832100" y="4181476"/>
            <a:ext cx="965200" cy="720725"/>
          </a:xfrm>
          <a:prstGeom prst="rect">
            <a:avLst/>
          </a:prstGeom>
          <a:noFill/>
          <a:ln w="9525">
            <a:noFill/>
            <a:miter lim="800000"/>
            <a:headEnd/>
            <a:tailEnd/>
          </a:ln>
        </p:spPr>
      </p:pic>
      <p:sp>
        <p:nvSpPr>
          <p:cNvPr id="7" name="Text Box 3"/>
          <p:cNvSpPr txBox="1">
            <a:spLocks noChangeArrowheads="1"/>
          </p:cNvSpPr>
          <p:nvPr/>
        </p:nvSpPr>
        <p:spPr bwMode="auto">
          <a:xfrm>
            <a:off x="3854452" y="4637088"/>
            <a:ext cx="5759449" cy="30480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20000"/>
              </a:spcBef>
              <a:buClr>
                <a:schemeClr val="hlink"/>
              </a:buClr>
              <a:buFont typeface="Wingdings" panose="05000000000000000000" pitchFamily="2" charset="2"/>
              <a:buNone/>
              <a:defRPr/>
            </a:pPr>
            <a:r>
              <a:rPr lang="en-US" altLang="zh-CN" sz="1400" b="1">
                <a:solidFill>
                  <a:srgbClr val="777777"/>
                </a:solidFill>
                <a:ea typeface="宋体" panose="02010600030101010101" pitchFamily="2" charset="-122"/>
              </a:rPr>
              <a:t>RONGKE INVESTMENT MANAGEMENT CO., LTD</a:t>
            </a:r>
          </a:p>
        </p:txBody>
      </p:sp>
      <p:sp>
        <p:nvSpPr>
          <p:cNvPr id="8" name="Text Box 4"/>
          <p:cNvSpPr txBox="1">
            <a:spLocks noChangeArrowheads="1"/>
          </p:cNvSpPr>
          <p:nvPr/>
        </p:nvSpPr>
        <p:spPr bwMode="auto">
          <a:xfrm>
            <a:off x="3831167" y="4098925"/>
            <a:ext cx="5761567" cy="48895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50000"/>
              </a:spcBef>
              <a:defRPr/>
            </a:pPr>
            <a:r>
              <a:rPr lang="zh-CN" altLang="en-US" sz="2600" b="1">
                <a:solidFill>
                  <a:srgbClr val="777777"/>
                </a:solidFill>
                <a:ea typeface="黑体" panose="02010609060101010101" pitchFamily="49" charset="-122"/>
              </a:rPr>
              <a:t>上海融客投资管理有限公司</a:t>
            </a:r>
          </a:p>
        </p:txBody>
      </p:sp>
      <p:sp>
        <p:nvSpPr>
          <p:cNvPr id="3074" name="Rectangle 2"/>
          <p:cNvSpPr>
            <a:spLocks noGrp="1" noChangeArrowheads="1"/>
          </p:cNvSpPr>
          <p:nvPr>
            <p:ph type="ctrTitle" hasCustomPrompt="1"/>
          </p:nvPr>
        </p:nvSpPr>
        <p:spPr bwMode="gray">
          <a:xfrm>
            <a:off x="1775884" y="1773239"/>
            <a:ext cx="8839200" cy="1012825"/>
          </a:xfrm>
          <a:prstGeom prst="rect">
            <a:avLst/>
          </a:prstGeom>
          <a:noFill/>
          <a:ln>
            <a:miter lim="800000"/>
          </a:ln>
        </p:spPr>
        <p:txBody>
          <a:bodyPr vert="horz" wrap="square" lIns="91440" tIns="45720" rIns="91440" bIns="45720" numCol="1" anchor="ctr" anchorCtr="0" compatLnSpc="1"/>
          <a:lstStyle>
            <a:lvl1pPr algn="ctr">
              <a:defRPr sz="3600">
                <a:latin typeface="黑体" panose="02010609060101010101" pitchFamily="49" charset="-122"/>
                <a:ea typeface="黑体" panose="02010609060101010101" pitchFamily="49" charset="-122"/>
              </a:defRPr>
            </a:lvl1pPr>
          </a:lstStyle>
          <a:p>
            <a:r>
              <a:rPr lang="en-US" altLang="zh-CN"/>
              <a:t>Click to edit Master </a:t>
            </a:r>
            <a:br>
              <a:rPr lang="en-US" altLang="zh-CN"/>
            </a:br>
            <a:r>
              <a:rPr lang="en-US" altLang="zh-CN"/>
              <a:t>title style</a:t>
            </a:r>
          </a:p>
        </p:txBody>
      </p:sp>
    </p:spTree>
    <p:extLst>
      <p:ext uri="{BB962C8B-B14F-4D97-AF65-F5344CB8AC3E}">
        <p14:creationId xmlns:p14="http://schemas.microsoft.com/office/powerpoint/2010/main" val="870425334"/>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343389896"/>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1626340494"/>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962792186"/>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62616883"/>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7" descr="bottom"/>
          <p:cNvPicPr>
            <a:picLocks noChangeArrowheads="1"/>
          </p:cNvPicPr>
          <p:nvPr userDrawn="1"/>
        </p:nvPicPr>
        <p:blipFill>
          <a:blip r:embed="rId2"/>
          <a:srcRect/>
          <a:stretch>
            <a:fillRect/>
          </a:stretch>
        </p:blipFill>
        <p:spPr bwMode="auto">
          <a:xfrm>
            <a:off x="0" y="1588"/>
            <a:ext cx="12192000" cy="906462"/>
          </a:xfrm>
          <a:prstGeom prst="rect">
            <a:avLst/>
          </a:prstGeom>
          <a:noFill/>
          <a:ln w="9525">
            <a:noFill/>
            <a:miter lim="800000"/>
            <a:headEnd/>
            <a:tailEnd/>
          </a:ln>
        </p:spPr>
      </p:pic>
      <p:sp>
        <p:nvSpPr>
          <p:cNvPr id="2" name="标题 1"/>
          <p:cNvSpPr>
            <a:spLocks noGrp="1"/>
          </p:cNvSpPr>
          <p:nvPr>
            <p:ph type="title"/>
          </p:nvPr>
        </p:nvSpPr>
        <p:spPr>
          <a:xfrm>
            <a:off x="609600" y="274638"/>
            <a:ext cx="10972800" cy="1143000"/>
          </a:xfrm>
          <a:prstGeom prst="rect">
            <a:avLst/>
          </a:prstGeom>
        </p:spPr>
        <p:txBody>
          <a:bodyPr/>
          <a:lstStyle/>
          <a:p>
            <a:r>
              <a:rPr lang="zh-CN" altLang="en-US" dirty="0"/>
              <a:t>单击此处编辑母版标题样式</a:t>
            </a:r>
          </a:p>
        </p:txBody>
      </p:sp>
    </p:spTree>
    <p:extLst>
      <p:ext uri="{BB962C8B-B14F-4D97-AF65-F5344CB8AC3E}">
        <p14:creationId xmlns:p14="http://schemas.microsoft.com/office/powerpoint/2010/main" val="394035457"/>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6901329"/>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0794EC-99FB-47CC-B8C1-50C5ED4E5C2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8B6F781-033E-456D-9485-4B5C3B1D26B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407EF9D-3AB6-433E-82F1-E42439106463}"/>
              </a:ext>
            </a:extLst>
          </p:cNvPr>
          <p:cNvSpPr>
            <a:spLocks noGrp="1"/>
          </p:cNvSpPr>
          <p:nvPr>
            <p:ph type="dt" sz="half" idx="10"/>
          </p:nvPr>
        </p:nvSpPr>
        <p:spPr/>
        <p:txBody>
          <a:bodyPr/>
          <a:lstStyle/>
          <a:p>
            <a:fld id="{8C2FA68C-DBB8-41FC-A6D2-778105FE653B}" type="datetimeFigureOut">
              <a:rPr lang="zh-CN" altLang="en-US" smtClean="0"/>
              <a:t>2020/12/10</a:t>
            </a:fld>
            <a:endParaRPr lang="zh-CN" altLang="en-US"/>
          </a:p>
        </p:txBody>
      </p:sp>
      <p:sp>
        <p:nvSpPr>
          <p:cNvPr id="5" name="页脚占位符 4">
            <a:extLst>
              <a:ext uri="{FF2B5EF4-FFF2-40B4-BE49-F238E27FC236}">
                <a16:creationId xmlns:a16="http://schemas.microsoft.com/office/drawing/2014/main" id="{AC991CF3-518D-430E-B047-04AC1AF8DF2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3029C04-66FA-462F-84FF-B9C397DE24DC}"/>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2220835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4146829984"/>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40381006"/>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11010876"/>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9134657"/>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1273282735"/>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44519729"/>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686482763"/>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59059168"/>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06334800"/>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712273363"/>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7BAA25-94E7-4D96-95E0-C504B191781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96998AC-675E-4512-9156-9D80F3B1D3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C458FFB-4239-4388-AD8D-4FBF3D2B068C}"/>
              </a:ext>
            </a:extLst>
          </p:cNvPr>
          <p:cNvSpPr>
            <a:spLocks noGrp="1"/>
          </p:cNvSpPr>
          <p:nvPr>
            <p:ph type="dt" sz="half" idx="10"/>
          </p:nvPr>
        </p:nvSpPr>
        <p:spPr/>
        <p:txBody>
          <a:bodyPr/>
          <a:lstStyle/>
          <a:p>
            <a:fld id="{8C2FA68C-DBB8-41FC-A6D2-778105FE653B}" type="datetimeFigureOut">
              <a:rPr lang="zh-CN" altLang="en-US" smtClean="0"/>
              <a:t>2020/12/10</a:t>
            </a:fld>
            <a:endParaRPr lang="zh-CN" altLang="en-US"/>
          </a:p>
        </p:txBody>
      </p:sp>
      <p:sp>
        <p:nvSpPr>
          <p:cNvPr id="5" name="页脚占位符 4">
            <a:extLst>
              <a:ext uri="{FF2B5EF4-FFF2-40B4-BE49-F238E27FC236}">
                <a16:creationId xmlns:a16="http://schemas.microsoft.com/office/drawing/2014/main" id="{466B5EE3-F70A-4AAE-A302-C65493157FB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687B3D8-66D1-4657-8186-5E4A57FF08BA}"/>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16186912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2136698"/>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236404903"/>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625603688"/>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830600975"/>
      </p:ext>
    </p:extLst>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285671464"/>
      </p:ext>
    </p:extLst>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表格占位符 2"/>
          <p:cNvSpPr>
            <a:spLocks noGrp="1"/>
          </p:cNvSpPr>
          <p:nvPr>
            <p:ph type="tbl" idx="1"/>
          </p:nvPr>
        </p:nvSpPr>
        <p:spPr>
          <a:xfrm>
            <a:off x="609600" y="1600201"/>
            <a:ext cx="10972800" cy="4525963"/>
          </a:xfrm>
          <a:prstGeom prst="rect">
            <a:avLst/>
          </a:prstGeom>
        </p:spPr>
        <p:txBody>
          <a:bodyPr/>
          <a:lstStyle/>
          <a:p>
            <a:pPr lvl="0"/>
            <a:endParaRPr lang="zh-CN" altLang="en-US" noProof="0"/>
          </a:p>
        </p:txBody>
      </p:sp>
    </p:spTree>
    <p:extLst>
      <p:ext uri="{BB962C8B-B14F-4D97-AF65-F5344CB8AC3E}">
        <p14:creationId xmlns:p14="http://schemas.microsoft.com/office/powerpoint/2010/main" val="632405125"/>
      </p:ext>
    </p:extLst>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9"/>
            <a:ext cx="109728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94537783"/>
      </p:ext>
    </p:extLst>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3289048854"/>
      </p:ext>
    </p:extLst>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88877115"/>
      </p:ext>
    </p:extLst>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55154507"/>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4F1757-4F73-4B37-999A-C3591B05912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EB140B5-AC30-4027-AB6A-2AD1F2ABD021}"/>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BE99D27-8CDB-48C0-B815-4FC9061BE6DB}"/>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FCD9BD5-4C04-49FB-8AC9-B08B8F0523EF}"/>
              </a:ext>
            </a:extLst>
          </p:cNvPr>
          <p:cNvSpPr>
            <a:spLocks noGrp="1"/>
          </p:cNvSpPr>
          <p:nvPr>
            <p:ph type="dt" sz="half" idx="10"/>
          </p:nvPr>
        </p:nvSpPr>
        <p:spPr/>
        <p:txBody>
          <a:bodyPr/>
          <a:lstStyle/>
          <a:p>
            <a:fld id="{8C2FA68C-DBB8-41FC-A6D2-778105FE653B}" type="datetimeFigureOut">
              <a:rPr lang="zh-CN" altLang="en-US" smtClean="0"/>
              <a:t>2020/12/10</a:t>
            </a:fld>
            <a:endParaRPr lang="zh-CN" altLang="en-US"/>
          </a:p>
        </p:txBody>
      </p:sp>
      <p:sp>
        <p:nvSpPr>
          <p:cNvPr id="6" name="页脚占位符 5">
            <a:extLst>
              <a:ext uri="{FF2B5EF4-FFF2-40B4-BE49-F238E27FC236}">
                <a16:creationId xmlns:a16="http://schemas.microsoft.com/office/drawing/2014/main" id="{8D68C260-478F-4D18-A797-8965EB3EF01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61782DC-D41A-4C32-80B3-4178C5BF4D78}"/>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19519088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802734182"/>
      </p:ext>
    </p:extLst>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904240269"/>
      </p:ext>
    </p:extLst>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79022678"/>
      </p:ext>
    </p:extLst>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0508744"/>
      </p:ext>
    </p:extLst>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95416339"/>
      </p:ext>
    </p:extLst>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263693923"/>
      </p:ext>
    </p:extLst>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1033184"/>
      </p:ext>
    </p:extLst>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42669723"/>
      </p:ext>
    </p:extLst>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表格占位符 2"/>
          <p:cNvSpPr>
            <a:spLocks noGrp="1"/>
          </p:cNvSpPr>
          <p:nvPr>
            <p:ph type="tbl" idx="1"/>
          </p:nvPr>
        </p:nvSpPr>
        <p:spPr>
          <a:xfrm>
            <a:off x="609600" y="1600201"/>
            <a:ext cx="10972800" cy="4525963"/>
          </a:xfrm>
          <a:prstGeom prst="rect">
            <a:avLst/>
          </a:prstGeom>
        </p:spPr>
        <p:txBody>
          <a:bodyPr/>
          <a:lstStyle/>
          <a:p>
            <a:pPr lvl="0"/>
            <a:endParaRPr lang="zh-CN" altLang="en-US" noProof="0"/>
          </a:p>
        </p:txBody>
      </p:sp>
    </p:spTree>
    <p:extLst>
      <p:ext uri="{BB962C8B-B14F-4D97-AF65-F5344CB8AC3E}">
        <p14:creationId xmlns:p14="http://schemas.microsoft.com/office/powerpoint/2010/main" val="1075658945"/>
      </p:ext>
    </p:extLst>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9"/>
            <a:ext cx="109728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68564859"/>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338454-5BD5-45C4-8FBE-C297D8A9349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D23380C-6E8B-464F-A527-AA065F8498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FE9770D7-C2E7-4294-AA1A-09F352D5D8C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5814A7D-5825-4580-9E37-F170AC3231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1BA75D6-2DDB-4F62-A4BD-86A0AB31FFC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AD12B6F-7B6F-4177-8715-69311746194A}"/>
              </a:ext>
            </a:extLst>
          </p:cNvPr>
          <p:cNvSpPr>
            <a:spLocks noGrp="1"/>
          </p:cNvSpPr>
          <p:nvPr>
            <p:ph type="dt" sz="half" idx="10"/>
          </p:nvPr>
        </p:nvSpPr>
        <p:spPr/>
        <p:txBody>
          <a:bodyPr/>
          <a:lstStyle/>
          <a:p>
            <a:fld id="{8C2FA68C-DBB8-41FC-A6D2-778105FE653B}" type="datetimeFigureOut">
              <a:rPr lang="zh-CN" altLang="en-US" smtClean="0"/>
              <a:t>2020/12/10</a:t>
            </a:fld>
            <a:endParaRPr lang="zh-CN" altLang="en-US"/>
          </a:p>
        </p:txBody>
      </p:sp>
      <p:sp>
        <p:nvSpPr>
          <p:cNvPr id="8" name="页脚占位符 7">
            <a:extLst>
              <a:ext uri="{FF2B5EF4-FFF2-40B4-BE49-F238E27FC236}">
                <a16:creationId xmlns:a16="http://schemas.microsoft.com/office/drawing/2014/main" id="{CD98229E-7C19-4B9D-AF48-07510CC01D7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7439D91A-2B78-4C8C-B66E-DD114168A634}"/>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14989086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667764563"/>
      </p:ext>
    </p:extLst>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423750893"/>
      </p:ext>
    </p:extLst>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41792522"/>
      </p:ext>
    </p:extLst>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965098868"/>
      </p:ext>
    </p:extLst>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03537491"/>
      </p:ext>
    </p:extLst>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18112686"/>
      </p:ext>
    </p:extLst>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4920274"/>
      </p:ext>
    </p:extLst>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544384391"/>
      </p:ext>
    </p:extLst>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000062437"/>
      </p:ext>
    </p:extLst>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70930328"/>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33D173-9C10-4732-AA87-C282118C8F8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C8476A9-4384-4B2C-ACD7-F67B3048C374}"/>
              </a:ext>
            </a:extLst>
          </p:cNvPr>
          <p:cNvSpPr>
            <a:spLocks noGrp="1"/>
          </p:cNvSpPr>
          <p:nvPr>
            <p:ph type="dt" sz="half" idx="10"/>
          </p:nvPr>
        </p:nvSpPr>
        <p:spPr/>
        <p:txBody>
          <a:bodyPr/>
          <a:lstStyle/>
          <a:p>
            <a:fld id="{8C2FA68C-DBB8-41FC-A6D2-778105FE653B}" type="datetimeFigureOut">
              <a:rPr lang="zh-CN" altLang="en-US" smtClean="0"/>
              <a:t>2020/12/10</a:t>
            </a:fld>
            <a:endParaRPr lang="zh-CN" altLang="en-US"/>
          </a:p>
        </p:txBody>
      </p:sp>
      <p:sp>
        <p:nvSpPr>
          <p:cNvPr id="4" name="页脚占位符 3">
            <a:extLst>
              <a:ext uri="{FF2B5EF4-FFF2-40B4-BE49-F238E27FC236}">
                <a16:creationId xmlns:a16="http://schemas.microsoft.com/office/drawing/2014/main" id="{41C26750-F474-45FE-9B1B-6752169B1BFB}"/>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49DC484-0C9A-44C5-BE48-007866F882DA}"/>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36004020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355876481"/>
      </p:ext>
    </p:extLst>
  </p:cSld>
  <p:clrMapOvr>
    <a:masterClrMapping/>
  </p:clrMapOvr>
  <p:transition>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9"/>
            <a:ext cx="109728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52206188"/>
      </p:ext>
    </p:extLst>
  </p:cSld>
  <p:clrMapOvr>
    <a:masterClrMapping/>
  </p:clrMapOvr>
  <p:transition>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SmartArt 占位符 2"/>
          <p:cNvSpPr>
            <a:spLocks noGrp="1"/>
          </p:cNvSpPr>
          <p:nvPr>
            <p:ph type="pic" idx="1"/>
          </p:nvPr>
        </p:nvSpPr>
        <p:spPr>
          <a:xfrm>
            <a:off x="609600" y="1600201"/>
            <a:ext cx="10972800" cy="4525963"/>
          </a:xfrm>
          <a:prstGeom prst="rect">
            <a:avLst/>
          </a:prstGeom>
        </p:spPr>
        <p:txBody>
          <a:bodyPr/>
          <a:lstStyle/>
          <a:p>
            <a:pPr lvl="0"/>
            <a:endParaRPr lang="zh-CN" altLang="en-US" noProof="0"/>
          </a:p>
        </p:txBody>
      </p:sp>
    </p:spTree>
    <p:extLst>
      <p:ext uri="{BB962C8B-B14F-4D97-AF65-F5344CB8AC3E}">
        <p14:creationId xmlns:p14="http://schemas.microsoft.com/office/powerpoint/2010/main" val="2507270221"/>
      </p:ext>
    </p:extLst>
  </p:cSld>
  <p:clrMapOvr>
    <a:masterClrMapping/>
  </p:clrMapOvr>
  <p:transition>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1107195812"/>
      </p:ext>
    </p:extLst>
  </p:cSld>
  <p:clrMapOvr>
    <a:masterClrMapping/>
  </p:clrMapOvr>
  <p:transition>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291666171"/>
      </p:ext>
    </p:extLst>
  </p:cSld>
  <p:clrMapOvr>
    <a:masterClrMapping/>
  </p:clrMapOvr>
  <p:transition>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3949627187"/>
      </p:ext>
    </p:extLst>
  </p:cSld>
  <p:clrMapOvr>
    <a:masterClrMapping/>
  </p:clrMapOvr>
  <p:transition>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8328175"/>
      </p:ext>
    </p:extLst>
  </p:cSld>
  <p:clrMapOvr>
    <a:masterClrMapping/>
  </p:clrMapOvr>
  <p:transition>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7557364"/>
      </p:ext>
    </p:extLst>
  </p:cSld>
  <p:clrMapOvr>
    <a:masterClrMapping/>
  </p:clrMapOvr>
  <p:transition>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26656224"/>
      </p:ext>
    </p:extLst>
  </p:cSld>
  <p:clrMapOvr>
    <a:masterClrMapping/>
  </p:clrMapOvr>
  <p:transition>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3380596"/>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DFE9B3D-88C4-48D8-AD2C-55924C97F16C}"/>
              </a:ext>
            </a:extLst>
          </p:cNvPr>
          <p:cNvSpPr>
            <a:spLocks noGrp="1"/>
          </p:cNvSpPr>
          <p:nvPr>
            <p:ph type="dt" sz="half" idx="10"/>
          </p:nvPr>
        </p:nvSpPr>
        <p:spPr/>
        <p:txBody>
          <a:bodyPr/>
          <a:lstStyle/>
          <a:p>
            <a:fld id="{8C2FA68C-DBB8-41FC-A6D2-778105FE653B}" type="datetimeFigureOut">
              <a:rPr lang="zh-CN" altLang="en-US" smtClean="0"/>
              <a:t>2020/12/10</a:t>
            </a:fld>
            <a:endParaRPr lang="zh-CN" altLang="en-US"/>
          </a:p>
        </p:txBody>
      </p:sp>
      <p:sp>
        <p:nvSpPr>
          <p:cNvPr id="3" name="页脚占位符 2">
            <a:extLst>
              <a:ext uri="{FF2B5EF4-FFF2-40B4-BE49-F238E27FC236}">
                <a16:creationId xmlns:a16="http://schemas.microsoft.com/office/drawing/2014/main" id="{28EC8D7A-D9C9-4B7D-B5D7-0E6B058B1C4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E0A79AE-5C9A-4A3E-9120-7F10DCEDA388}"/>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5090134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172202834"/>
      </p:ext>
    </p:extLst>
  </p:cSld>
  <p:clrMapOvr>
    <a:masterClrMapping/>
  </p:clrMapOvr>
  <p:transition>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023724759"/>
      </p:ext>
    </p:extLst>
  </p:cSld>
  <p:clrMapOvr>
    <a:masterClrMapping/>
  </p:clrMapOvr>
  <p:transition>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175054991"/>
      </p:ext>
    </p:extLst>
  </p:cSld>
  <p:clrMapOvr>
    <a:masterClrMapping/>
  </p:clrMapOvr>
  <p:transition>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72198754"/>
      </p:ext>
    </p:extLst>
  </p:cSld>
  <p:clrMapOvr>
    <a:masterClrMapping/>
  </p:clrMapOvr>
  <p:transition>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9"/>
            <a:ext cx="109728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77163789"/>
      </p:ext>
    </p:extLst>
  </p:cSld>
  <p:clrMapOvr>
    <a:masterClrMapping/>
  </p:clrMapOvr>
  <p:transition>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SmartArt 占位符 2"/>
          <p:cNvSpPr>
            <a:spLocks noGrp="1"/>
          </p:cNvSpPr>
          <p:nvPr>
            <p:ph type="pic" idx="1"/>
          </p:nvPr>
        </p:nvSpPr>
        <p:spPr>
          <a:xfrm>
            <a:off x="609600" y="1600201"/>
            <a:ext cx="10972800" cy="4525963"/>
          </a:xfrm>
          <a:prstGeom prst="rect">
            <a:avLst/>
          </a:prstGeom>
        </p:spPr>
        <p:txBody>
          <a:bodyPr/>
          <a:lstStyle/>
          <a:p>
            <a:pPr lvl="0"/>
            <a:endParaRPr lang="zh-CN" altLang="en-US" noProof="0"/>
          </a:p>
        </p:txBody>
      </p:sp>
    </p:spTree>
    <p:extLst>
      <p:ext uri="{BB962C8B-B14F-4D97-AF65-F5344CB8AC3E}">
        <p14:creationId xmlns:p14="http://schemas.microsoft.com/office/powerpoint/2010/main" val="3138054656"/>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DD4AB6-A59D-41A8-9C1C-A3BFA81CDB2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2429117-E0B0-4A19-82D6-0D73D6A000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D877982B-4C8A-4985-B216-8DBF4EA407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FDF0B37-8404-4AED-8C87-F940980FCDDA}"/>
              </a:ext>
            </a:extLst>
          </p:cNvPr>
          <p:cNvSpPr>
            <a:spLocks noGrp="1"/>
          </p:cNvSpPr>
          <p:nvPr>
            <p:ph type="dt" sz="half" idx="10"/>
          </p:nvPr>
        </p:nvSpPr>
        <p:spPr/>
        <p:txBody>
          <a:bodyPr/>
          <a:lstStyle/>
          <a:p>
            <a:fld id="{8C2FA68C-DBB8-41FC-A6D2-778105FE653B}" type="datetimeFigureOut">
              <a:rPr lang="zh-CN" altLang="en-US" smtClean="0"/>
              <a:t>2020/12/10</a:t>
            </a:fld>
            <a:endParaRPr lang="zh-CN" altLang="en-US"/>
          </a:p>
        </p:txBody>
      </p:sp>
      <p:sp>
        <p:nvSpPr>
          <p:cNvPr id="6" name="页脚占位符 5">
            <a:extLst>
              <a:ext uri="{FF2B5EF4-FFF2-40B4-BE49-F238E27FC236}">
                <a16:creationId xmlns:a16="http://schemas.microsoft.com/office/drawing/2014/main" id="{3949FF39-1BD9-4519-BBF9-EAD547DA1A0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2C2E9CB-2C3E-418E-B925-299DC0453F81}"/>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4060864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64A8D9-DFCD-42CB-B434-4DE51AAA398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7612B37-B7BD-4B91-AC2C-E50E01C658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067FD454-9618-43EC-B372-7EF56F81A1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32AD677-25B8-42BB-8216-584CB0DE5F50}"/>
              </a:ext>
            </a:extLst>
          </p:cNvPr>
          <p:cNvSpPr>
            <a:spLocks noGrp="1"/>
          </p:cNvSpPr>
          <p:nvPr>
            <p:ph type="dt" sz="half" idx="10"/>
          </p:nvPr>
        </p:nvSpPr>
        <p:spPr/>
        <p:txBody>
          <a:bodyPr/>
          <a:lstStyle/>
          <a:p>
            <a:fld id="{8C2FA68C-DBB8-41FC-A6D2-778105FE653B}" type="datetimeFigureOut">
              <a:rPr lang="zh-CN" altLang="en-US" smtClean="0"/>
              <a:t>2020/12/10</a:t>
            </a:fld>
            <a:endParaRPr lang="zh-CN" altLang="en-US"/>
          </a:p>
        </p:txBody>
      </p:sp>
      <p:sp>
        <p:nvSpPr>
          <p:cNvPr id="6" name="页脚占位符 5">
            <a:extLst>
              <a:ext uri="{FF2B5EF4-FFF2-40B4-BE49-F238E27FC236}">
                <a16:creationId xmlns:a16="http://schemas.microsoft.com/office/drawing/2014/main" id="{4451CC8F-42DD-43DF-8913-3FB2418C7AD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10D2AC1-46DD-49CF-B3D0-44A451497E2D}"/>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2337658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5.jpe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jpe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5.jpe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jpe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6" Type="http://schemas.openxmlformats.org/officeDocument/2006/relationships/image" Target="../media/image6.jpe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2.jpe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6" Type="http://schemas.openxmlformats.org/officeDocument/2006/relationships/image" Target="../media/image6.jpeg"/><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image" Target="../media/image2.jpeg"/><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38C6986-5C6D-4941-B5DB-5CE200F617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148E1889-1771-47A8-B1AD-2CFB85BFDD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71469A8-D044-49D4-B25B-D290510008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2FA68C-DBB8-41FC-A6D2-778105FE653B}" type="datetimeFigureOut">
              <a:rPr lang="zh-CN" altLang="en-US" smtClean="0"/>
              <a:t>2020/12/10</a:t>
            </a:fld>
            <a:endParaRPr lang="zh-CN" altLang="en-US"/>
          </a:p>
        </p:txBody>
      </p:sp>
      <p:sp>
        <p:nvSpPr>
          <p:cNvPr id="5" name="页脚占位符 4">
            <a:extLst>
              <a:ext uri="{FF2B5EF4-FFF2-40B4-BE49-F238E27FC236}">
                <a16:creationId xmlns:a16="http://schemas.microsoft.com/office/drawing/2014/main" id="{8BFA838B-D093-44BC-9E98-AC89084A6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1198213-96D3-465D-B232-AC4AF20209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352770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Bottomband"/>
          <p:cNvSpPr>
            <a:spLocks noChangeArrowheads="1"/>
          </p:cNvSpPr>
          <p:nvPr/>
        </p:nvSpPr>
        <p:spPr bwMode="invGray">
          <a:xfrm>
            <a:off x="1" y="6477000"/>
            <a:ext cx="11410951"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p>
        </p:txBody>
      </p:sp>
      <p:pic>
        <p:nvPicPr>
          <p:cNvPr id="2051" name="Picture 31" descr="top"/>
          <p:cNvPicPr>
            <a:picLocks noChangeArrowheads="1"/>
          </p:cNvPicPr>
          <p:nvPr/>
        </p:nvPicPr>
        <p:blipFill>
          <a:blip r:embed="rId13"/>
          <a:srcRect/>
          <a:stretch>
            <a:fillRect/>
          </a:stretch>
        </p:blipFill>
        <p:spPr bwMode="auto">
          <a:xfrm>
            <a:off x="0" y="1588"/>
            <a:ext cx="12192000" cy="906462"/>
          </a:xfrm>
          <a:prstGeom prst="rect">
            <a:avLst/>
          </a:prstGeom>
          <a:noFill/>
          <a:ln w="9525">
            <a:noFill/>
            <a:miter lim="800000"/>
            <a:headEnd/>
            <a:tailEnd/>
          </a:ln>
        </p:spPr>
      </p:pic>
      <p:sp>
        <p:nvSpPr>
          <p:cNvPr id="2052" name="Rectangle 33"/>
          <p:cNvSpPr>
            <a:spLocks noChangeArrowheads="1"/>
          </p:cNvSpPr>
          <p:nvPr/>
        </p:nvSpPr>
        <p:spPr bwMode="auto">
          <a:xfrm>
            <a:off x="-16933" y="6524625"/>
            <a:ext cx="2944284" cy="236538"/>
          </a:xfrm>
          <a:prstGeom prst="rect">
            <a:avLst/>
          </a:prstGeom>
          <a:noFill/>
          <a:ln w="9525">
            <a:noFill/>
            <a:miter lim="800000"/>
          </a:ln>
        </p:spPr>
        <p:txBody>
          <a:bodyPr/>
          <a:lstStyle/>
          <a:p>
            <a:pPr>
              <a:defRPr/>
            </a:pPr>
            <a:r>
              <a:rPr lang="en-US" altLang="zh-CN" sz="1200">
                <a:solidFill>
                  <a:schemeClr val="bg1"/>
                </a:solidFill>
                <a:latin typeface="Verdana" panose="020B0604030504040204" pitchFamily="34" charset="0"/>
              </a:rPr>
              <a:t>www.rongke.com</a:t>
            </a:r>
          </a:p>
        </p:txBody>
      </p:sp>
      <p:sp>
        <p:nvSpPr>
          <p:cNvPr id="2053" name="Rectangle 34"/>
          <p:cNvSpPr>
            <a:spLocks noChangeArrowheads="1"/>
          </p:cNvSpPr>
          <p:nvPr/>
        </p:nvSpPr>
        <p:spPr bwMode="auto">
          <a:xfrm>
            <a:off x="10009718" y="6462714"/>
            <a:ext cx="1367367" cy="409575"/>
          </a:xfrm>
          <a:prstGeom prst="rect">
            <a:avLst/>
          </a:prstGeom>
          <a:noFill/>
          <a:ln w="9525">
            <a:noFill/>
            <a:miter lim="800000"/>
          </a:ln>
        </p:spPr>
        <p:txBody>
          <a:bodyPr/>
          <a:lstStyle/>
          <a:p>
            <a:pPr algn="r">
              <a:defRPr/>
            </a:pPr>
            <a:r>
              <a:rPr lang="zh-CN" altLang="en-US" sz="1000">
                <a:solidFill>
                  <a:schemeClr val="bg1"/>
                </a:solidFill>
                <a:latin typeface="Verdana" panose="020B0604030504040204" pitchFamily="34" charset="0"/>
                <a:ea typeface="黑体" panose="02010609060101010101" pitchFamily="49" charset="-122"/>
              </a:rPr>
              <a:t>融客投资</a:t>
            </a:r>
          </a:p>
          <a:p>
            <a:pPr algn="r">
              <a:defRPr/>
            </a:pPr>
            <a:r>
              <a:rPr lang="zh-CN" altLang="en-US" sz="1000">
                <a:solidFill>
                  <a:schemeClr val="bg1"/>
                </a:solidFill>
                <a:latin typeface="Verdana" panose="020B0604030504040204" pitchFamily="34" charset="0"/>
                <a:ea typeface="黑体" panose="02010609060101010101" pitchFamily="49" charset="-122"/>
              </a:rPr>
              <a:t>融客中国</a:t>
            </a:r>
          </a:p>
        </p:txBody>
      </p:sp>
      <p:pic>
        <p:nvPicPr>
          <p:cNvPr id="2054" name="Picture 39" descr="招牌设计"/>
          <p:cNvPicPr>
            <a:picLocks noChangeAspect="1" noChangeArrowheads="1"/>
          </p:cNvPicPr>
          <p:nvPr/>
        </p:nvPicPr>
        <p:blipFill>
          <a:blip r:embed="rId14"/>
          <a:srcRect/>
          <a:stretch>
            <a:fillRect/>
          </a:stretch>
        </p:blipFill>
        <p:spPr bwMode="auto">
          <a:xfrm>
            <a:off x="10111318" y="6524625"/>
            <a:ext cx="402167" cy="298450"/>
          </a:xfrm>
          <a:prstGeom prst="rect">
            <a:avLst/>
          </a:prstGeom>
          <a:noFill/>
          <a:ln w="9525">
            <a:noFill/>
            <a:miter lim="800000"/>
            <a:headEnd/>
            <a:tailEnd/>
          </a:ln>
        </p:spPr>
      </p:pic>
      <p:sp>
        <p:nvSpPr>
          <p:cNvPr id="2055" name="SBottomSquare"/>
          <p:cNvSpPr>
            <a:spLocks noChangeArrowheads="1"/>
          </p:cNvSpPr>
          <p:nvPr/>
        </p:nvSpPr>
        <p:spPr bwMode="invGray">
          <a:xfrm>
            <a:off x="11472333" y="6477000"/>
            <a:ext cx="719667"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2056" name="SBottomSquare"/>
          <p:cNvSpPr>
            <a:spLocks noChangeArrowheads="1"/>
          </p:cNvSpPr>
          <p:nvPr/>
        </p:nvSpPr>
        <p:spPr bwMode="invGray">
          <a:xfrm>
            <a:off x="11472333" y="6477000"/>
            <a:ext cx="719667" cy="381000"/>
          </a:xfrm>
          <a:prstGeom prst="rect">
            <a:avLst/>
          </a:prstGeom>
          <a:solidFill>
            <a:srgbClr val="000066"/>
          </a:solidFill>
          <a:ln w="9525">
            <a:noFill/>
            <a:miter lim="800000"/>
          </a:ln>
        </p:spPr>
        <p:txBody>
          <a:bodyPr wrap="none" anchor="ctr"/>
          <a:lstStyle/>
          <a:p>
            <a:pPr algn="ctr" eaLnBrk="0" hangingPunct="0">
              <a:defRPr/>
            </a:pPr>
            <a:fld id="{935DFE8A-65C7-4184-816C-74021275A2F4}" type="slidenum">
              <a:rPr lang="zh-CN" altLang="en-GB" sz="1000">
                <a:solidFill>
                  <a:srgbClr val="FFFFFF"/>
                </a:solidFill>
              </a:rPr>
              <a:t>‹#›</a:t>
            </a:fld>
            <a:endParaRPr lang="en-GB" altLang="zh-CN" sz="1000">
              <a:solidFill>
                <a:srgbClr val="FFFFFF"/>
              </a:solidFill>
            </a:endParaRPr>
          </a:p>
        </p:txBody>
      </p:sp>
    </p:spTree>
    <p:extLst>
      <p:ext uri="{BB962C8B-B14F-4D97-AF65-F5344CB8AC3E}">
        <p14:creationId xmlns:p14="http://schemas.microsoft.com/office/powerpoint/2010/main" val="303592869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rgbClr val="777777"/>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rgbClr val="777777"/>
          </a:solidFill>
          <a:latin typeface="+mn-lt"/>
          <a:ea typeface="+mn-ea"/>
        </a:defRPr>
      </a:lvl2pPr>
      <a:lvl3pPr marL="1143000" indent="-228600" algn="l" rtl="0" eaLnBrk="0" fontAlgn="base" hangingPunct="0">
        <a:spcBef>
          <a:spcPct val="20000"/>
        </a:spcBef>
        <a:spcAft>
          <a:spcPct val="0"/>
        </a:spcAft>
        <a:buClr>
          <a:schemeClr val="tx1"/>
        </a:buClr>
        <a:buChar char="•"/>
        <a:defRPr sz="2400">
          <a:solidFill>
            <a:srgbClr val="777777"/>
          </a:solidFill>
          <a:latin typeface="+mn-lt"/>
          <a:ea typeface="+mn-ea"/>
        </a:defRPr>
      </a:lvl3pPr>
      <a:lvl4pPr marL="1600200" indent="-228600" algn="l" rtl="0" eaLnBrk="0" fontAlgn="base" hangingPunct="0">
        <a:spcBef>
          <a:spcPct val="20000"/>
        </a:spcBef>
        <a:spcAft>
          <a:spcPct val="0"/>
        </a:spcAft>
        <a:buChar char="–"/>
        <a:defRPr sz="2000">
          <a:solidFill>
            <a:srgbClr val="777777"/>
          </a:solidFill>
          <a:latin typeface="+mn-lt"/>
          <a:ea typeface="+mn-ea"/>
        </a:defRPr>
      </a:lvl4pPr>
      <a:lvl5pPr marL="2057400" indent="-228600" algn="l" rtl="0" eaLnBrk="0" fontAlgn="base" hangingPunct="0">
        <a:spcBef>
          <a:spcPct val="20000"/>
        </a:spcBef>
        <a:spcAft>
          <a:spcPct val="0"/>
        </a:spcAft>
        <a:buChar char="»"/>
        <a:defRPr sz="2000">
          <a:solidFill>
            <a:srgbClr val="777777"/>
          </a:solidFill>
          <a:latin typeface="+mn-lt"/>
          <a:ea typeface="+mn-ea"/>
        </a:defRPr>
      </a:lvl5pPr>
      <a:lvl6pPr marL="2514600" indent="-228600" algn="l" rtl="0" fontAlgn="base">
        <a:spcBef>
          <a:spcPct val="20000"/>
        </a:spcBef>
        <a:spcAft>
          <a:spcPct val="0"/>
        </a:spcAft>
        <a:buChar char="»"/>
        <a:defRPr sz="2000">
          <a:solidFill>
            <a:srgbClr val="777777"/>
          </a:solidFill>
          <a:latin typeface="+mn-lt"/>
          <a:ea typeface="+mn-ea"/>
        </a:defRPr>
      </a:lvl6pPr>
      <a:lvl7pPr marL="2971800" indent="-228600" algn="l" rtl="0" fontAlgn="base">
        <a:spcBef>
          <a:spcPct val="20000"/>
        </a:spcBef>
        <a:spcAft>
          <a:spcPct val="0"/>
        </a:spcAft>
        <a:buChar char="»"/>
        <a:defRPr sz="2000">
          <a:solidFill>
            <a:srgbClr val="777777"/>
          </a:solidFill>
          <a:latin typeface="+mn-lt"/>
          <a:ea typeface="+mn-ea"/>
        </a:defRPr>
      </a:lvl7pPr>
      <a:lvl8pPr marL="3429000" indent="-228600" algn="l" rtl="0" fontAlgn="base">
        <a:spcBef>
          <a:spcPct val="20000"/>
        </a:spcBef>
        <a:spcAft>
          <a:spcPct val="0"/>
        </a:spcAft>
        <a:buChar char="»"/>
        <a:defRPr sz="2000">
          <a:solidFill>
            <a:srgbClr val="777777"/>
          </a:solidFill>
          <a:latin typeface="+mn-lt"/>
          <a:ea typeface="+mn-ea"/>
        </a:defRPr>
      </a:lvl8pPr>
      <a:lvl9pPr marL="3886200" indent="-228600" algn="l" rtl="0" fontAlgn="base">
        <a:spcBef>
          <a:spcPct val="20000"/>
        </a:spcBef>
        <a:spcAft>
          <a:spcPct val="0"/>
        </a:spcAft>
        <a:buChar char="»"/>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SBottomband"/>
          <p:cNvSpPr>
            <a:spLocks noChangeArrowheads="1"/>
          </p:cNvSpPr>
          <p:nvPr/>
        </p:nvSpPr>
        <p:spPr bwMode="invGray">
          <a:xfrm>
            <a:off x="1" y="6477000"/>
            <a:ext cx="11410951"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5123" name="Picture 7" descr="bottom"/>
          <p:cNvPicPr>
            <a:picLocks noChangeArrowheads="1"/>
          </p:cNvPicPr>
          <p:nvPr/>
        </p:nvPicPr>
        <p:blipFill>
          <a:blip r:embed="rId15"/>
          <a:srcRect/>
          <a:stretch>
            <a:fillRect/>
          </a:stretch>
        </p:blipFill>
        <p:spPr bwMode="auto">
          <a:xfrm>
            <a:off x="0" y="1588"/>
            <a:ext cx="12192000" cy="906462"/>
          </a:xfrm>
          <a:prstGeom prst="rect">
            <a:avLst/>
          </a:prstGeom>
          <a:noFill/>
          <a:ln w="9525">
            <a:noFill/>
            <a:miter lim="800000"/>
            <a:headEnd/>
            <a:tailEnd/>
          </a:ln>
        </p:spPr>
      </p:pic>
      <p:sp>
        <p:nvSpPr>
          <p:cNvPr id="5124" name="SBottomSquare"/>
          <p:cNvSpPr>
            <a:spLocks noChangeArrowheads="1"/>
          </p:cNvSpPr>
          <p:nvPr/>
        </p:nvSpPr>
        <p:spPr bwMode="invGray">
          <a:xfrm>
            <a:off x="11472333" y="6477000"/>
            <a:ext cx="719667"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5125" name="SBottomSquare"/>
          <p:cNvSpPr>
            <a:spLocks noChangeArrowheads="1"/>
          </p:cNvSpPr>
          <p:nvPr/>
        </p:nvSpPr>
        <p:spPr bwMode="invGray">
          <a:xfrm>
            <a:off x="11472333" y="6477000"/>
            <a:ext cx="719667" cy="381000"/>
          </a:xfrm>
          <a:prstGeom prst="rect">
            <a:avLst/>
          </a:prstGeom>
          <a:solidFill>
            <a:srgbClr val="000066"/>
          </a:solidFill>
          <a:ln w="9525">
            <a:noFill/>
            <a:miter lim="800000"/>
          </a:ln>
        </p:spPr>
        <p:txBody>
          <a:bodyPr wrap="none" anchor="ctr"/>
          <a:lstStyle/>
          <a:p>
            <a:pPr algn="ctr" eaLnBrk="0" hangingPunct="0">
              <a:defRPr/>
            </a:pPr>
            <a:fld id="{1ADC9F7E-4FB1-4CE6-A476-40C73E3C6F06}" type="slidenum">
              <a:rPr lang="zh-CN" altLang="en-GB" sz="1000">
                <a:solidFill>
                  <a:srgbClr val="FFFFFF"/>
                </a:solidFill>
              </a:rPr>
              <a:t>‹#›</a:t>
            </a:fld>
            <a:endParaRPr lang="en-GB" altLang="zh-CN" sz="1000">
              <a:solidFill>
                <a:srgbClr val="FFFFFF"/>
              </a:solidFill>
            </a:endParaRPr>
          </a:p>
        </p:txBody>
      </p:sp>
      <p:pic>
        <p:nvPicPr>
          <p:cNvPr id="5126" name="Picture 35" descr="招牌设计"/>
          <p:cNvPicPr>
            <a:picLocks noChangeAspect="1" noChangeArrowheads="1"/>
          </p:cNvPicPr>
          <p:nvPr/>
        </p:nvPicPr>
        <p:blipFill>
          <a:blip r:embed="rId16"/>
          <a:srcRect/>
          <a:stretch>
            <a:fillRect/>
          </a:stretch>
        </p:blipFill>
        <p:spPr bwMode="auto">
          <a:xfrm>
            <a:off x="9499601" y="6540500"/>
            <a:ext cx="370417" cy="274638"/>
          </a:xfrm>
          <a:prstGeom prst="rect">
            <a:avLst/>
          </a:prstGeom>
          <a:noFill/>
          <a:ln w="9525">
            <a:noFill/>
            <a:miter lim="800000"/>
            <a:headEnd/>
            <a:tailEnd/>
          </a:ln>
        </p:spPr>
      </p:pic>
      <p:sp>
        <p:nvSpPr>
          <p:cNvPr id="1031" name="Text Box 36"/>
          <p:cNvSpPr txBox="1">
            <a:spLocks noChangeArrowheads="1"/>
          </p:cNvSpPr>
          <p:nvPr/>
        </p:nvSpPr>
        <p:spPr bwMode="auto">
          <a:xfrm>
            <a:off x="9838267" y="6532564"/>
            <a:ext cx="1826684" cy="33310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5128" name="Rectangle 38"/>
          <p:cNvSpPr>
            <a:spLocks noChangeArrowheads="1"/>
          </p:cNvSpPr>
          <p:nvPr/>
        </p:nvSpPr>
        <p:spPr bwMode="auto">
          <a:xfrm>
            <a:off x="-16933" y="6524625"/>
            <a:ext cx="2944284"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spTree>
    <p:extLst>
      <p:ext uri="{BB962C8B-B14F-4D97-AF65-F5344CB8AC3E}">
        <p14:creationId xmlns:p14="http://schemas.microsoft.com/office/powerpoint/2010/main" val="259880783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SBottomband"/>
          <p:cNvSpPr>
            <a:spLocks noChangeArrowheads="1"/>
          </p:cNvSpPr>
          <p:nvPr/>
        </p:nvSpPr>
        <p:spPr bwMode="invGray">
          <a:xfrm>
            <a:off x="1" y="6477000"/>
            <a:ext cx="11410951"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4099" name="Picture 7" descr="bottom"/>
          <p:cNvPicPr>
            <a:picLocks noChangeArrowheads="1"/>
          </p:cNvPicPr>
          <p:nvPr/>
        </p:nvPicPr>
        <p:blipFill>
          <a:blip r:embed="rId15"/>
          <a:srcRect/>
          <a:stretch>
            <a:fillRect/>
          </a:stretch>
        </p:blipFill>
        <p:spPr bwMode="auto">
          <a:xfrm>
            <a:off x="0" y="1588"/>
            <a:ext cx="12192000" cy="906462"/>
          </a:xfrm>
          <a:prstGeom prst="rect">
            <a:avLst/>
          </a:prstGeom>
          <a:noFill/>
          <a:ln w="9525">
            <a:noFill/>
            <a:miter lim="800000"/>
            <a:headEnd/>
            <a:tailEnd/>
          </a:ln>
        </p:spPr>
      </p:pic>
      <p:sp>
        <p:nvSpPr>
          <p:cNvPr id="4100" name="SBottomSquare"/>
          <p:cNvSpPr>
            <a:spLocks noChangeArrowheads="1"/>
          </p:cNvSpPr>
          <p:nvPr/>
        </p:nvSpPr>
        <p:spPr bwMode="invGray">
          <a:xfrm>
            <a:off x="11472333" y="6477000"/>
            <a:ext cx="719667"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4101" name="SBottomSquare"/>
          <p:cNvSpPr>
            <a:spLocks noChangeArrowheads="1"/>
          </p:cNvSpPr>
          <p:nvPr/>
        </p:nvSpPr>
        <p:spPr bwMode="invGray">
          <a:xfrm>
            <a:off x="11472333" y="6477000"/>
            <a:ext cx="719667" cy="381000"/>
          </a:xfrm>
          <a:prstGeom prst="rect">
            <a:avLst/>
          </a:prstGeom>
          <a:solidFill>
            <a:srgbClr val="000066"/>
          </a:solidFill>
          <a:ln w="9525">
            <a:noFill/>
            <a:miter lim="800000"/>
          </a:ln>
        </p:spPr>
        <p:txBody>
          <a:bodyPr wrap="none" anchor="ctr"/>
          <a:lstStyle/>
          <a:p>
            <a:pPr algn="ctr" eaLnBrk="0" hangingPunct="0">
              <a:defRPr/>
            </a:pPr>
            <a:fld id="{9271FCA9-BDE0-429B-8D0A-62D54A38CAD0}" type="slidenum">
              <a:rPr lang="zh-CN" altLang="en-GB" sz="1000">
                <a:solidFill>
                  <a:srgbClr val="FFFFFF"/>
                </a:solidFill>
              </a:rPr>
              <a:t>‹#›</a:t>
            </a:fld>
            <a:endParaRPr lang="en-GB" altLang="zh-CN" sz="1000">
              <a:solidFill>
                <a:srgbClr val="FFFFFF"/>
              </a:solidFill>
            </a:endParaRPr>
          </a:p>
        </p:txBody>
      </p:sp>
      <p:pic>
        <p:nvPicPr>
          <p:cNvPr id="4102" name="Picture 35" descr="招牌设计"/>
          <p:cNvPicPr>
            <a:picLocks noChangeAspect="1" noChangeArrowheads="1"/>
          </p:cNvPicPr>
          <p:nvPr/>
        </p:nvPicPr>
        <p:blipFill>
          <a:blip r:embed="rId16"/>
          <a:srcRect/>
          <a:stretch>
            <a:fillRect/>
          </a:stretch>
        </p:blipFill>
        <p:spPr bwMode="auto">
          <a:xfrm>
            <a:off x="9499601" y="6540500"/>
            <a:ext cx="370417" cy="274638"/>
          </a:xfrm>
          <a:prstGeom prst="rect">
            <a:avLst/>
          </a:prstGeom>
          <a:noFill/>
          <a:ln w="9525">
            <a:noFill/>
            <a:miter lim="800000"/>
            <a:headEnd/>
            <a:tailEnd/>
          </a:ln>
        </p:spPr>
      </p:pic>
      <p:sp>
        <p:nvSpPr>
          <p:cNvPr id="1031" name="Text Box 36"/>
          <p:cNvSpPr txBox="1">
            <a:spLocks noChangeArrowheads="1"/>
          </p:cNvSpPr>
          <p:nvPr/>
        </p:nvSpPr>
        <p:spPr bwMode="auto">
          <a:xfrm>
            <a:off x="9838267" y="6532564"/>
            <a:ext cx="1826684" cy="33310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4104" name="Rectangle 38"/>
          <p:cNvSpPr>
            <a:spLocks noChangeArrowheads="1"/>
          </p:cNvSpPr>
          <p:nvPr/>
        </p:nvSpPr>
        <p:spPr bwMode="auto">
          <a:xfrm>
            <a:off x="-16933" y="6524625"/>
            <a:ext cx="2944284"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spTree>
    <p:extLst>
      <p:ext uri="{BB962C8B-B14F-4D97-AF65-F5344CB8AC3E}">
        <p14:creationId xmlns:p14="http://schemas.microsoft.com/office/powerpoint/2010/main" val="76637361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SBottomband"/>
          <p:cNvSpPr>
            <a:spLocks noChangeArrowheads="1"/>
          </p:cNvSpPr>
          <p:nvPr/>
        </p:nvSpPr>
        <p:spPr bwMode="invGray">
          <a:xfrm>
            <a:off x="1" y="6477000"/>
            <a:ext cx="11410951"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6147" name="Picture 7" descr="bottom"/>
          <p:cNvPicPr>
            <a:picLocks noChangeArrowheads="1"/>
          </p:cNvPicPr>
          <p:nvPr/>
        </p:nvPicPr>
        <p:blipFill>
          <a:blip r:embed="rId15"/>
          <a:srcRect/>
          <a:stretch>
            <a:fillRect/>
          </a:stretch>
        </p:blipFill>
        <p:spPr bwMode="auto">
          <a:xfrm>
            <a:off x="0" y="1588"/>
            <a:ext cx="12192000" cy="906462"/>
          </a:xfrm>
          <a:prstGeom prst="rect">
            <a:avLst/>
          </a:prstGeom>
          <a:noFill/>
          <a:ln w="9525">
            <a:noFill/>
            <a:miter lim="800000"/>
            <a:headEnd/>
            <a:tailEnd/>
          </a:ln>
        </p:spPr>
      </p:pic>
      <p:sp>
        <p:nvSpPr>
          <p:cNvPr id="6148" name="SBottomSquare"/>
          <p:cNvSpPr>
            <a:spLocks noChangeArrowheads="1"/>
          </p:cNvSpPr>
          <p:nvPr/>
        </p:nvSpPr>
        <p:spPr bwMode="invGray">
          <a:xfrm>
            <a:off x="11472333" y="6477000"/>
            <a:ext cx="719667"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6149" name="SBottomSquare"/>
          <p:cNvSpPr>
            <a:spLocks noChangeArrowheads="1"/>
          </p:cNvSpPr>
          <p:nvPr/>
        </p:nvSpPr>
        <p:spPr bwMode="invGray">
          <a:xfrm>
            <a:off x="11472333" y="6477000"/>
            <a:ext cx="719667" cy="381000"/>
          </a:xfrm>
          <a:prstGeom prst="rect">
            <a:avLst/>
          </a:prstGeom>
          <a:solidFill>
            <a:srgbClr val="000066"/>
          </a:solidFill>
          <a:ln w="9525">
            <a:noFill/>
            <a:miter lim="800000"/>
          </a:ln>
        </p:spPr>
        <p:txBody>
          <a:bodyPr wrap="none" anchor="ctr"/>
          <a:lstStyle/>
          <a:p>
            <a:pPr algn="ctr" eaLnBrk="0" hangingPunct="0">
              <a:defRPr/>
            </a:pPr>
            <a:fld id="{BA70050B-BD6A-40CA-B063-AC6F1483204C}" type="slidenum">
              <a:rPr lang="zh-CN" altLang="en-GB" sz="1000">
                <a:solidFill>
                  <a:srgbClr val="FFFFFF"/>
                </a:solidFill>
              </a:rPr>
              <a:t>‹#›</a:t>
            </a:fld>
            <a:endParaRPr lang="en-GB" altLang="zh-CN" sz="1000">
              <a:solidFill>
                <a:srgbClr val="FFFFFF"/>
              </a:solidFill>
            </a:endParaRPr>
          </a:p>
        </p:txBody>
      </p:sp>
      <p:pic>
        <p:nvPicPr>
          <p:cNvPr id="6150" name="Picture 35" descr="招牌设计"/>
          <p:cNvPicPr>
            <a:picLocks noChangeAspect="1" noChangeArrowheads="1"/>
          </p:cNvPicPr>
          <p:nvPr/>
        </p:nvPicPr>
        <p:blipFill>
          <a:blip r:embed="rId16"/>
          <a:srcRect/>
          <a:stretch>
            <a:fillRect/>
          </a:stretch>
        </p:blipFill>
        <p:spPr bwMode="auto">
          <a:xfrm>
            <a:off x="9499601" y="6540500"/>
            <a:ext cx="370417" cy="274638"/>
          </a:xfrm>
          <a:prstGeom prst="rect">
            <a:avLst/>
          </a:prstGeom>
          <a:noFill/>
          <a:ln w="9525">
            <a:noFill/>
            <a:miter lim="800000"/>
            <a:headEnd/>
            <a:tailEnd/>
          </a:ln>
        </p:spPr>
      </p:pic>
      <p:sp>
        <p:nvSpPr>
          <p:cNvPr id="1031" name="Text Box 36"/>
          <p:cNvSpPr txBox="1">
            <a:spLocks noChangeArrowheads="1"/>
          </p:cNvSpPr>
          <p:nvPr/>
        </p:nvSpPr>
        <p:spPr bwMode="auto">
          <a:xfrm>
            <a:off x="9838267" y="6532564"/>
            <a:ext cx="2336800" cy="33310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6152" name="Rectangle 38"/>
          <p:cNvSpPr>
            <a:spLocks noChangeArrowheads="1"/>
          </p:cNvSpPr>
          <p:nvPr/>
        </p:nvSpPr>
        <p:spPr bwMode="auto">
          <a:xfrm>
            <a:off x="-16933" y="6524625"/>
            <a:ext cx="2944284"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spTree>
    <p:extLst>
      <p:ext uri="{BB962C8B-B14F-4D97-AF65-F5344CB8AC3E}">
        <p14:creationId xmlns:p14="http://schemas.microsoft.com/office/powerpoint/2010/main" val="403878281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Bottomband"/>
          <p:cNvSpPr>
            <a:spLocks noChangeArrowheads="1"/>
          </p:cNvSpPr>
          <p:nvPr/>
        </p:nvSpPr>
        <p:spPr bwMode="invGray">
          <a:xfrm>
            <a:off x="1" y="6477000"/>
            <a:ext cx="11410951"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1027" name="Picture 7" descr="bottom"/>
          <p:cNvPicPr>
            <a:picLocks noChangeArrowheads="1"/>
          </p:cNvPicPr>
          <p:nvPr/>
        </p:nvPicPr>
        <p:blipFill>
          <a:blip r:embed="rId15"/>
          <a:srcRect/>
          <a:stretch>
            <a:fillRect/>
          </a:stretch>
        </p:blipFill>
        <p:spPr bwMode="auto">
          <a:xfrm>
            <a:off x="0" y="1588"/>
            <a:ext cx="12192000" cy="906462"/>
          </a:xfrm>
          <a:prstGeom prst="rect">
            <a:avLst/>
          </a:prstGeom>
          <a:noFill/>
          <a:ln w="9525">
            <a:noFill/>
            <a:miter lim="800000"/>
            <a:headEnd/>
            <a:tailEnd/>
          </a:ln>
        </p:spPr>
      </p:pic>
      <p:sp>
        <p:nvSpPr>
          <p:cNvPr id="1028" name="SBottomSquare"/>
          <p:cNvSpPr>
            <a:spLocks noChangeArrowheads="1"/>
          </p:cNvSpPr>
          <p:nvPr/>
        </p:nvSpPr>
        <p:spPr bwMode="invGray">
          <a:xfrm>
            <a:off x="11472333" y="6477000"/>
            <a:ext cx="719667"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1029" name="SBottomSquare"/>
          <p:cNvSpPr>
            <a:spLocks noChangeArrowheads="1"/>
          </p:cNvSpPr>
          <p:nvPr/>
        </p:nvSpPr>
        <p:spPr bwMode="invGray">
          <a:xfrm>
            <a:off x="11472333" y="6477000"/>
            <a:ext cx="719667" cy="381000"/>
          </a:xfrm>
          <a:prstGeom prst="rect">
            <a:avLst/>
          </a:prstGeom>
          <a:solidFill>
            <a:srgbClr val="000066"/>
          </a:solidFill>
          <a:ln w="9525">
            <a:noFill/>
            <a:miter lim="800000"/>
          </a:ln>
        </p:spPr>
        <p:txBody>
          <a:bodyPr wrap="none" anchor="ctr"/>
          <a:lstStyle/>
          <a:p>
            <a:pPr algn="ctr" eaLnBrk="0" hangingPunct="0">
              <a:defRPr/>
            </a:pPr>
            <a:fld id="{534B1103-9603-4759-8D64-0D5F095E31C5}" type="slidenum">
              <a:rPr lang="zh-CN" altLang="en-GB" sz="1000">
                <a:solidFill>
                  <a:srgbClr val="FFFFFF"/>
                </a:solidFill>
              </a:rPr>
              <a:t>‹#›</a:t>
            </a:fld>
            <a:endParaRPr lang="en-GB" altLang="zh-CN" sz="1000">
              <a:solidFill>
                <a:srgbClr val="FFFFFF"/>
              </a:solidFill>
            </a:endParaRPr>
          </a:p>
        </p:txBody>
      </p:sp>
      <p:pic>
        <p:nvPicPr>
          <p:cNvPr id="1030" name="Picture 35" descr="招牌设计"/>
          <p:cNvPicPr>
            <a:picLocks noChangeAspect="1" noChangeArrowheads="1"/>
          </p:cNvPicPr>
          <p:nvPr/>
        </p:nvPicPr>
        <p:blipFill>
          <a:blip r:embed="rId16"/>
          <a:srcRect/>
          <a:stretch>
            <a:fillRect/>
          </a:stretch>
        </p:blipFill>
        <p:spPr bwMode="auto">
          <a:xfrm>
            <a:off x="9499601" y="6540500"/>
            <a:ext cx="370417" cy="274638"/>
          </a:xfrm>
          <a:prstGeom prst="rect">
            <a:avLst/>
          </a:prstGeom>
          <a:noFill/>
          <a:ln w="9525">
            <a:noFill/>
            <a:miter lim="800000"/>
            <a:headEnd/>
            <a:tailEnd/>
          </a:ln>
        </p:spPr>
      </p:pic>
      <p:sp>
        <p:nvSpPr>
          <p:cNvPr id="1031" name="Text Box 36"/>
          <p:cNvSpPr txBox="1">
            <a:spLocks noChangeArrowheads="1"/>
          </p:cNvSpPr>
          <p:nvPr/>
        </p:nvSpPr>
        <p:spPr bwMode="auto">
          <a:xfrm>
            <a:off x="9838267" y="6532564"/>
            <a:ext cx="2336800" cy="33310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chemeClr val="bg1"/>
                </a:solidFill>
                <a:ea typeface="宋体" panose="02010600030101010101" pitchFamily="2" charset="-122"/>
              </a:rPr>
              <a:t>BEST CLIENTS</a:t>
            </a:r>
          </a:p>
          <a:p>
            <a:pPr eaLnBrk="1" hangingPunct="1">
              <a:lnSpc>
                <a:spcPct val="50000"/>
              </a:lnSpc>
              <a:spcBef>
                <a:spcPct val="50000"/>
              </a:spcBef>
              <a:defRPr/>
            </a:pPr>
            <a:r>
              <a:rPr lang="en-US" altLang="zh-CN" sz="1000">
                <a:solidFill>
                  <a:schemeClr val="bg1"/>
                </a:solidFill>
                <a:ea typeface="宋体" panose="02010600030101010101" pitchFamily="2" charset="-122"/>
              </a:rPr>
              <a:t>BEST SERVICE</a:t>
            </a:r>
          </a:p>
        </p:txBody>
      </p:sp>
      <p:sp>
        <p:nvSpPr>
          <p:cNvPr id="1032" name="Rectangle 38"/>
          <p:cNvSpPr>
            <a:spLocks noChangeArrowheads="1"/>
          </p:cNvSpPr>
          <p:nvPr/>
        </p:nvSpPr>
        <p:spPr bwMode="auto">
          <a:xfrm>
            <a:off x="-16933" y="6524625"/>
            <a:ext cx="2944284" cy="236538"/>
          </a:xfrm>
          <a:prstGeom prst="rect">
            <a:avLst/>
          </a:prstGeom>
          <a:noFill/>
          <a:ln w="9525">
            <a:noFill/>
            <a:miter lim="800000"/>
          </a:ln>
        </p:spPr>
        <p:txBody>
          <a:bodyPr/>
          <a:lstStyle/>
          <a:p>
            <a:pPr>
              <a:defRPr/>
            </a:pPr>
            <a:r>
              <a:rPr lang="en-US" altLang="zh-CN" sz="1200">
                <a:solidFill>
                  <a:schemeClr val="bg1"/>
                </a:solidFill>
                <a:latin typeface="Verdana" panose="020B0604030504040204" pitchFamily="34" charset="0"/>
              </a:rPr>
              <a:t>www.rongke.com</a:t>
            </a:r>
          </a:p>
        </p:txBody>
      </p:sp>
    </p:spTree>
    <p:extLst>
      <p:ext uri="{BB962C8B-B14F-4D97-AF65-F5344CB8AC3E}">
        <p14:creationId xmlns:p14="http://schemas.microsoft.com/office/powerpoint/2010/main" val="88820565"/>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9.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7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9.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69.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75.xml"/><Relationship Id="rId4" Type="http://schemas.openxmlformats.org/officeDocument/2006/relationships/chart" Target="../charts/chart10.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75.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75.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75.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75.xml"/><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9.xml"/><Relationship Id="rId1" Type="http://schemas.openxmlformats.org/officeDocument/2006/relationships/slideLayout" Target="../slideLayouts/slideLayout7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5.xml"/><Relationship Id="rId1" Type="http://schemas.openxmlformats.org/officeDocument/2006/relationships/tags" Target="../tags/tag3.xml"/><Relationship Id="rId5" Type="http://schemas.openxmlformats.org/officeDocument/2006/relationships/chart" Target="../charts/chart17.xml"/><Relationship Id="rId4" Type="http://schemas.openxmlformats.org/officeDocument/2006/relationships/chart" Target="../charts/char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6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9.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6.xml"/><Relationship Id="rId1" Type="http://schemas.openxmlformats.org/officeDocument/2006/relationships/tags" Target="../tags/tag1.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1.xml"/><Relationship Id="rId1" Type="http://schemas.openxmlformats.org/officeDocument/2006/relationships/tags" Target="../tags/tag2.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1.xml"/><Relationship Id="rId1" Type="http://schemas.openxmlformats.org/officeDocument/2006/relationships/themeOverride" Target="../theme/themeOverride6.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gray">
          <a:xfrm>
            <a:off x="4583906" y="1556792"/>
            <a:ext cx="3024188" cy="622300"/>
          </a:xfrm>
          <a:prstGeom prst="rect">
            <a:avLst/>
          </a:prstGeom>
          <a:noFill/>
          <a:ln w="9525">
            <a:noFill/>
            <a:miter lim="800000"/>
          </a:ln>
        </p:spPr>
        <p:txBody>
          <a:bodyPr anchor="ctr"/>
          <a:lstStyle>
            <a:defPPr>
              <a:defRPr lang="en-US"/>
            </a:defPPr>
            <a:lvl1pPr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4000" b="1" i="0" u="none" strike="noStrike" kern="1200" cap="none" spc="0" normalizeH="0" baseline="0" noProof="0">
                <a:ln>
                  <a:noFill/>
                </a:ln>
                <a:solidFill>
                  <a:srgbClr val="CC0000"/>
                </a:solidFill>
                <a:effectLst/>
                <a:uLnTx/>
                <a:uFillTx/>
                <a:latin typeface="幼圆" panose="02010509060101010101" pitchFamily="49" charset="-122"/>
                <a:ea typeface="黑体" panose="02010609060101010101" pitchFamily="49" charset="-122"/>
                <a:cs typeface="+mn-cs"/>
              </a:rPr>
              <a:t>『</a:t>
            </a:r>
            <a:r>
              <a:rPr kumimoji="0" lang="zh-CN" altLang="en-US" sz="4000" b="1" i="0" u="none" strike="noStrike" kern="1200" cap="none" spc="0" normalizeH="0" baseline="0" noProof="0">
                <a:ln>
                  <a:noFill/>
                </a:ln>
                <a:solidFill>
                  <a:srgbClr val="CC0000"/>
                </a:solidFill>
                <a:effectLst/>
                <a:uLnTx/>
                <a:uFillTx/>
                <a:latin typeface="幼圆" panose="02010509060101010101" pitchFamily="49" charset="-122"/>
                <a:ea typeface="黑体" panose="02010609060101010101" pitchFamily="49" charset="-122"/>
                <a:cs typeface="+mn-cs"/>
              </a:rPr>
              <a:t>融客月报</a:t>
            </a:r>
            <a:r>
              <a:rPr kumimoji="0" lang="en-US" altLang="zh-CN" sz="4000" b="1" i="0" u="none" strike="noStrike" kern="1200" cap="none" spc="0" normalizeH="0" baseline="0" noProof="0">
                <a:ln>
                  <a:noFill/>
                </a:ln>
                <a:solidFill>
                  <a:srgbClr val="CC0000"/>
                </a:solidFill>
                <a:effectLst/>
                <a:uLnTx/>
                <a:uFillTx/>
                <a:latin typeface="幼圆" panose="02010509060101010101" pitchFamily="49" charset="-122"/>
                <a:ea typeface="黑体" panose="02010609060101010101" pitchFamily="49" charset="-122"/>
                <a:cs typeface="+mn-cs"/>
              </a:rPr>
              <a:t>』</a:t>
            </a:r>
            <a:endParaRPr kumimoji="0" lang="zh-CN" altLang="en-US" sz="4000" b="1" i="0" u="none" strike="noStrike" kern="1200" cap="none" spc="0" normalizeH="0" baseline="0" noProof="0">
              <a:ln>
                <a:noFill/>
              </a:ln>
              <a:solidFill>
                <a:srgbClr val="CC0000"/>
              </a:solidFill>
              <a:effectLst/>
              <a:uLnTx/>
              <a:uFillTx/>
              <a:latin typeface="幼圆" panose="02010509060101010101" pitchFamily="49" charset="-122"/>
              <a:ea typeface="黑体" panose="02010609060101010101" pitchFamily="49" charset="-122"/>
              <a:cs typeface="+mn-cs"/>
            </a:endParaRPr>
          </a:p>
        </p:txBody>
      </p:sp>
      <p:sp>
        <p:nvSpPr>
          <p:cNvPr id="5" name="Text Box 6"/>
          <p:cNvSpPr txBox="1">
            <a:spLocks noChangeArrowheads="1"/>
          </p:cNvSpPr>
          <p:nvPr/>
        </p:nvSpPr>
        <p:spPr bwMode="gray">
          <a:xfrm>
            <a:off x="1703512" y="2179092"/>
            <a:ext cx="8370614" cy="2491740"/>
          </a:xfrm>
          <a:prstGeom prst="rect">
            <a:avLst/>
          </a:prstGeom>
          <a:noFill/>
          <a:ln w="0" algn="ctr">
            <a:noFill/>
            <a:miter lim="800000"/>
          </a:ln>
        </p:spPr>
        <p:txBody>
          <a:bodyPr wrap="square">
            <a:spAutoFit/>
          </a:bodyPr>
          <a:lstStyle>
            <a:defPPr>
              <a:defRPr lang="en-US"/>
            </a:defPPr>
            <a:lvl1pPr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50000"/>
              </a:lnSpc>
              <a:spcBef>
                <a:spcPct val="50000"/>
              </a:spcBef>
              <a:spcAft>
                <a:spcPct val="0"/>
              </a:spcAft>
              <a:buClrTx/>
              <a:buSzTx/>
              <a:buFontTx/>
              <a:buNone/>
              <a:tabLst/>
              <a:defRPr/>
            </a:pPr>
            <a:r>
              <a:rPr kumimoji="0" lang="en-US" altLang="zh-CN" sz="1600" b="0" i="0" u="none" strike="noStrike" kern="1200" cap="none" spc="0" normalizeH="0" baseline="0" noProof="0" dirty="0">
                <a:ln>
                  <a:noFill/>
                </a:ln>
                <a:solidFill>
                  <a:srgbClr val="777777"/>
                </a:solidFill>
                <a:effectLst/>
                <a:uLnTx/>
                <a:uFillTx/>
                <a:latin typeface="华文中宋" panose="02010600040101010101" pitchFamily="2" charset="-122"/>
                <a:ea typeface="华文中宋" panose="02010600040101010101" pitchFamily="2" charset="-122"/>
                <a:cs typeface="+mn-cs"/>
              </a:rPr>
              <a:t>                                                           </a:t>
            </a:r>
          </a:p>
          <a:p>
            <a:pPr marL="0" marR="0" lvl="0" indent="0" algn="l" defTabSz="914400" rtl="0" eaLnBrk="0" fontAlgn="base" latinLnBrk="0" hangingPunct="0">
              <a:lnSpc>
                <a:spcPct val="150000"/>
              </a:lnSpc>
              <a:spcBef>
                <a:spcPct val="50000"/>
              </a:spcBef>
              <a:spcAft>
                <a:spcPct val="0"/>
              </a:spcAft>
              <a:buClrTx/>
              <a:buSzTx/>
              <a:buFontTx/>
              <a:buNone/>
              <a:tabLst/>
              <a:defRPr/>
            </a:pPr>
            <a:r>
              <a:rPr kumimoji="0" lang="en-US" altLang="zh-CN" sz="1800" b="0" i="0" u="none" strike="noStrike" kern="1200" cap="none" spc="0" normalizeH="0" baseline="0" noProof="0" dirty="0">
                <a:ln>
                  <a:noFill/>
                </a:ln>
                <a:solidFill>
                  <a:srgbClr val="777777"/>
                </a:solidFill>
                <a:effectLst/>
                <a:uLnTx/>
                <a:uFillTx/>
                <a:latin typeface="黑体" panose="02010609060101010101" pitchFamily="49" charset="-122"/>
                <a:ea typeface="黑体" panose="02010609060101010101" pitchFamily="49" charset="-122"/>
                <a:cs typeface="+mn-cs"/>
              </a:rPr>
              <a:t>                                     </a:t>
            </a:r>
            <a:r>
              <a:rPr kumimoji="0" lang="en-US" altLang="zh-CN" sz="1800" b="0" i="0" u="none" strike="noStrike" kern="1200" cap="none" spc="0" normalizeH="0" baseline="0" noProof="0" dirty="0">
                <a:ln>
                  <a:noFill/>
                </a:ln>
                <a:solidFill>
                  <a:srgbClr val="000066"/>
                </a:solidFill>
                <a:effectLst/>
                <a:uLnTx/>
                <a:uFillTx/>
                <a:latin typeface="黑体" panose="02010609060101010101" pitchFamily="49" charset="-122"/>
                <a:ea typeface="黑体" panose="02010609060101010101" pitchFamily="49" charset="-122"/>
                <a:cs typeface="+mn-cs"/>
              </a:rPr>
              <a:t>——</a:t>
            </a:r>
            <a:r>
              <a:rPr kumimoji="0" lang="zh-CN" altLang="en-US" sz="1800" b="1" i="0" u="none" strike="noStrike" kern="1200" cap="none" spc="0" normalizeH="0" baseline="0" noProof="0" dirty="0">
                <a:ln>
                  <a:noFill/>
                </a:ln>
                <a:solidFill>
                  <a:srgbClr val="000066"/>
                </a:solidFill>
                <a:effectLst/>
                <a:uLnTx/>
                <a:uFillTx/>
                <a:latin typeface="黑体" panose="02010609060101010101" pitchFamily="49" charset="-122"/>
                <a:ea typeface="黑体" panose="02010609060101010101" pitchFamily="49" charset="-122"/>
                <a:cs typeface="+mn-cs"/>
              </a:rPr>
              <a:t>私募股权投资市场（</a:t>
            </a:r>
            <a:r>
              <a:rPr kumimoji="0" lang="en-US" altLang="zh-CN" sz="1800" b="1" i="0" u="none" strike="noStrike" kern="1200" cap="none" spc="0" normalizeH="0" baseline="0" noProof="0" dirty="0">
                <a:ln>
                  <a:noFill/>
                </a:ln>
                <a:solidFill>
                  <a:srgbClr val="000066"/>
                </a:solidFill>
                <a:effectLst/>
                <a:uLnTx/>
                <a:uFillTx/>
                <a:latin typeface="黑体" panose="02010609060101010101" pitchFamily="49" charset="-122"/>
                <a:ea typeface="黑体" panose="02010609060101010101" pitchFamily="49" charset="-122"/>
                <a:cs typeface="+mn-cs"/>
              </a:rPr>
              <a:t>2020</a:t>
            </a:r>
            <a:r>
              <a:rPr kumimoji="0" lang="zh-CN" altLang="en-US" sz="1800" b="1" i="0" u="none" strike="noStrike" kern="1200" cap="none" spc="0" normalizeH="0" baseline="0" noProof="0" dirty="0">
                <a:ln>
                  <a:noFill/>
                </a:ln>
                <a:solidFill>
                  <a:srgbClr val="000066"/>
                </a:solidFill>
                <a:effectLst/>
                <a:uLnTx/>
                <a:uFillTx/>
                <a:latin typeface="黑体" panose="02010609060101010101" pitchFamily="49" charset="-122"/>
                <a:ea typeface="黑体" panose="02010609060101010101" pitchFamily="49" charset="-122"/>
                <a:cs typeface="+mn-cs"/>
              </a:rPr>
              <a:t>年</a:t>
            </a:r>
            <a:r>
              <a:rPr lang="en-US" altLang="zh-CN" sz="1800" b="1" dirty="0">
                <a:solidFill>
                  <a:srgbClr val="000066"/>
                </a:solidFill>
                <a:latin typeface="黑体" panose="02010609060101010101" pitchFamily="49" charset="-122"/>
                <a:ea typeface="黑体" panose="02010609060101010101" pitchFamily="49" charset="-122"/>
              </a:rPr>
              <a:t>11</a:t>
            </a:r>
            <a:r>
              <a:rPr kumimoji="0" lang="zh-CN" altLang="en-US" sz="1800" b="1" i="0" u="none" strike="noStrike" kern="1200" cap="none" spc="0" normalizeH="0" baseline="0" noProof="0" dirty="0">
                <a:ln>
                  <a:noFill/>
                </a:ln>
                <a:solidFill>
                  <a:srgbClr val="000066"/>
                </a:solidFill>
                <a:effectLst/>
                <a:uLnTx/>
                <a:uFillTx/>
                <a:latin typeface="黑体" panose="02010609060101010101" pitchFamily="49" charset="-122"/>
                <a:ea typeface="黑体" panose="02010609060101010101" pitchFamily="49" charset="-122"/>
                <a:cs typeface="+mn-cs"/>
              </a:rPr>
              <a:t>月）</a:t>
            </a:r>
            <a:endParaRPr kumimoji="0" lang="en-US" altLang="zh-CN" sz="1800" b="0" i="0" u="none" strike="noStrike" kern="1200" cap="none" spc="0" normalizeH="0" baseline="0" noProof="0" dirty="0">
              <a:ln>
                <a:noFill/>
              </a:ln>
              <a:solidFill>
                <a:srgbClr val="777777"/>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0" fontAlgn="base" latinLnBrk="0" hangingPunct="0">
              <a:lnSpc>
                <a:spcPct val="150000"/>
              </a:lnSpc>
              <a:spcBef>
                <a:spcPct val="50000"/>
              </a:spcBef>
              <a:spcAft>
                <a:spcPct val="0"/>
              </a:spcAft>
              <a:buClrTx/>
              <a:buSzTx/>
              <a:buFontTx/>
              <a:buNone/>
              <a:tabLst/>
              <a:defRPr/>
            </a:pPr>
            <a:r>
              <a:rPr kumimoji="0" lang="en-US" altLang="zh-CN" sz="1800" b="0" i="0" u="none" strike="noStrike" kern="1200" cap="none" spc="0" normalizeH="0" baseline="0" noProof="0" dirty="0">
                <a:ln>
                  <a:noFill/>
                </a:ln>
                <a:solidFill>
                  <a:srgbClr val="000066"/>
                </a:solidFill>
                <a:effectLst/>
                <a:uLnTx/>
                <a:uFillTx/>
                <a:latin typeface="黑体" panose="02010609060101010101" pitchFamily="49" charset="-122"/>
                <a:ea typeface="黑体" panose="02010609060101010101" pitchFamily="49" charset="-122"/>
                <a:cs typeface="+mn-cs"/>
              </a:rPr>
              <a:t>                                     ——</a:t>
            </a:r>
            <a:r>
              <a:rPr kumimoji="0" lang="zh-CN" altLang="en-US" sz="1800" b="1" i="0" u="none" strike="noStrike" kern="1200" cap="none" spc="0" normalizeH="0" baseline="0" noProof="0" dirty="0">
                <a:ln>
                  <a:noFill/>
                </a:ln>
                <a:solidFill>
                  <a:srgbClr val="000066"/>
                </a:solidFill>
                <a:effectLst/>
                <a:uLnTx/>
                <a:uFillTx/>
                <a:latin typeface="黑体" panose="02010609060101010101" pitchFamily="49" charset="-122"/>
                <a:ea typeface="黑体" panose="02010609060101010101" pitchFamily="49" charset="-122"/>
                <a:cs typeface="+mn-cs"/>
              </a:rPr>
              <a:t>二级市场（</a:t>
            </a:r>
            <a:r>
              <a:rPr kumimoji="0" lang="en-US" altLang="zh-CN" sz="1800" b="1" i="0" u="none" strike="noStrike" kern="1200" cap="none" spc="0" normalizeH="0" baseline="0" noProof="0" dirty="0">
                <a:ln>
                  <a:noFill/>
                </a:ln>
                <a:solidFill>
                  <a:srgbClr val="000066"/>
                </a:solidFill>
                <a:effectLst/>
                <a:uLnTx/>
                <a:uFillTx/>
                <a:latin typeface="黑体" panose="02010609060101010101" pitchFamily="49" charset="-122"/>
                <a:ea typeface="黑体" panose="02010609060101010101" pitchFamily="49" charset="-122"/>
                <a:cs typeface="+mn-cs"/>
              </a:rPr>
              <a:t>2020</a:t>
            </a:r>
            <a:r>
              <a:rPr kumimoji="0" lang="zh-CN" altLang="en-US" sz="1800" b="1" i="0" u="none" strike="noStrike" kern="1200" cap="none" spc="0" normalizeH="0" baseline="0" noProof="0" dirty="0">
                <a:ln>
                  <a:noFill/>
                </a:ln>
                <a:solidFill>
                  <a:srgbClr val="000066"/>
                </a:solidFill>
                <a:effectLst/>
                <a:uLnTx/>
                <a:uFillTx/>
                <a:latin typeface="黑体" panose="02010609060101010101" pitchFamily="49" charset="-122"/>
                <a:ea typeface="黑体" panose="02010609060101010101" pitchFamily="49" charset="-122"/>
                <a:cs typeface="+mn-cs"/>
              </a:rPr>
              <a:t>年</a:t>
            </a:r>
            <a:r>
              <a:rPr lang="en-US" altLang="zh-CN" sz="1800" b="1" dirty="0">
                <a:solidFill>
                  <a:srgbClr val="000066"/>
                </a:solidFill>
                <a:latin typeface="黑体" panose="02010609060101010101" pitchFamily="49" charset="-122"/>
                <a:ea typeface="黑体" panose="02010609060101010101" pitchFamily="49" charset="-122"/>
              </a:rPr>
              <a:t>11</a:t>
            </a:r>
            <a:r>
              <a:rPr kumimoji="0" lang="zh-CN" altLang="en-US" sz="1800" b="1" i="0" u="none" strike="noStrike" kern="1200" cap="none" spc="0" normalizeH="0" baseline="0" noProof="0" dirty="0">
                <a:ln>
                  <a:noFill/>
                </a:ln>
                <a:solidFill>
                  <a:srgbClr val="000066"/>
                </a:solidFill>
                <a:effectLst/>
                <a:uLnTx/>
                <a:uFillTx/>
                <a:latin typeface="黑体" panose="02010609060101010101" pitchFamily="49" charset="-122"/>
                <a:ea typeface="黑体" panose="02010609060101010101" pitchFamily="49" charset="-122"/>
                <a:cs typeface="+mn-cs"/>
              </a:rPr>
              <a:t>月）</a:t>
            </a: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zh-CN" altLang="en-US" sz="4000" b="1" i="0" u="none" strike="noStrike" kern="1200" cap="none" spc="0" normalizeH="0" baseline="0" noProof="0" dirty="0">
              <a:ln>
                <a:noFill/>
              </a:ln>
              <a:solidFill>
                <a:srgbClr val="000099"/>
              </a:solidFill>
              <a:effectLst/>
              <a:uLnTx/>
              <a:uFillTx/>
              <a:latin typeface="Arial" panose="020B0604020202020204" pitchFamily="34" charset="0"/>
              <a:ea typeface="幼圆" panose="02010509060101010101" pitchFamily="49" charset="-122"/>
              <a:cs typeface="+mn-cs"/>
            </a:endParaRP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white">
          <a:xfrm>
            <a:off x="1979614" y="214314"/>
            <a:ext cx="8231187" cy="1144587"/>
          </a:xfrm>
          <a:prstGeom prst="rect">
            <a:avLst/>
          </a:prstGeom>
          <a:noFill/>
          <a:ln w="9525" algn="ctr">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全市场解禁规模</a:t>
            </a:r>
          </a:p>
        </p:txBody>
      </p:sp>
      <p:sp>
        <p:nvSpPr>
          <p:cNvPr id="2" name="文本框 1"/>
          <p:cNvSpPr txBox="1"/>
          <p:nvPr/>
        </p:nvSpPr>
        <p:spPr bwMode="auto">
          <a:xfrm>
            <a:off x="2771480" y="5891753"/>
            <a:ext cx="8559539" cy="369332"/>
          </a:xfrm>
          <a:prstGeom prst="rect">
            <a:avLst/>
          </a:prstGeom>
          <a:noFill/>
          <a:ln w="9525">
            <a:noFill/>
            <a:miter lim="800000"/>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全年市场解禁市值</a:t>
            </a:r>
            <a:r>
              <a:rPr kumimoji="0" lang="en-US" altLang="zh-CN"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46966.99</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亿元，</a:t>
            </a:r>
            <a:r>
              <a:rPr lang="en-US" altLang="zh-CN" dirty="0">
                <a:solidFill>
                  <a:srgbClr val="000000"/>
                </a:solidFill>
                <a:latin typeface="微软雅黑" panose="020B0503020204020204" pitchFamily="34" charset="-122"/>
                <a:ea typeface="微软雅黑" panose="020B0503020204020204" pitchFamily="34" charset="-122"/>
              </a:rPr>
              <a:t>11</a:t>
            </a:r>
            <a:r>
              <a:rPr kumimoji="0" b="0" i="0" u="none" strike="noStrike" kern="1200" cap="none" spc="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cs typeface="+mn-cs"/>
              </a:rPr>
              <a:t>月市场解禁</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市</a:t>
            </a:r>
            <a:r>
              <a:rPr kumimoji="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值</a:t>
            </a:r>
            <a:r>
              <a:rPr kumimoji="0" lang="en-US"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4944.56</a:t>
            </a:r>
            <a:r>
              <a:rPr kumimoji="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亿元</a:t>
            </a:r>
          </a:p>
        </p:txBody>
      </p:sp>
      <p:pic>
        <p:nvPicPr>
          <p:cNvPr id="4" name="图片 3">
            <a:extLst>
              <a:ext uri="{FF2B5EF4-FFF2-40B4-BE49-F238E27FC236}">
                <a16:creationId xmlns:a16="http://schemas.microsoft.com/office/drawing/2014/main" id="{56AC9C19-CD77-41CA-A28E-75367BA5F0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5405" y="1120656"/>
            <a:ext cx="8541189" cy="4616687"/>
          </a:xfrm>
          <a:prstGeom prst="rect">
            <a:avLst/>
          </a:prstGeom>
        </p:spPr>
      </p:pic>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white">
          <a:xfrm>
            <a:off x="1979614" y="214314"/>
            <a:ext cx="8231187" cy="1144587"/>
          </a:xfrm>
          <a:prstGeom prst="rect">
            <a:avLst/>
          </a:prstGeom>
          <a:noFill/>
          <a:ln w="9525" algn="ctr">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大宗交易统计及折价率</a:t>
            </a:r>
          </a:p>
        </p:txBody>
      </p:sp>
      <p:sp>
        <p:nvSpPr>
          <p:cNvPr id="7" name="文本框 6"/>
          <p:cNvSpPr txBox="1"/>
          <p:nvPr/>
        </p:nvSpPr>
        <p:spPr bwMode="auto">
          <a:xfrm>
            <a:off x="1950556" y="5715174"/>
            <a:ext cx="2172809" cy="646331"/>
          </a:xfrm>
          <a:prstGeom prst="rect">
            <a:avLst/>
          </a:prstGeom>
          <a:noFill/>
          <a:ln w="9525">
            <a:noFill/>
            <a:miter lim="800000"/>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dirty="0">
                <a:solidFill>
                  <a:srgbClr val="000000"/>
                </a:solidFill>
                <a:latin typeface="微软雅黑" panose="020B0503020204020204" pitchFamily="34" charset="-122"/>
                <a:ea typeface="微软雅黑" panose="020B0503020204020204" pitchFamily="34" charset="-122"/>
              </a:rPr>
              <a:t>11</a:t>
            </a:r>
            <a:r>
              <a:rPr kumimoji="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月大宗市场总成交额</a:t>
            </a:r>
            <a:r>
              <a:rPr kumimoji="0" lang="en-US"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862.06</a:t>
            </a:r>
            <a:r>
              <a:rPr kumimoji="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亿元</a:t>
            </a:r>
          </a:p>
        </p:txBody>
      </p:sp>
      <p:sp>
        <p:nvSpPr>
          <p:cNvPr id="9" name="文本框 8"/>
          <p:cNvSpPr txBox="1"/>
          <p:nvPr/>
        </p:nvSpPr>
        <p:spPr bwMode="auto">
          <a:xfrm>
            <a:off x="4207797" y="5715174"/>
            <a:ext cx="1751583" cy="646331"/>
          </a:xfrm>
          <a:prstGeom prst="rect">
            <a:avLst/>
          </a:prstGeom>
          <a:noFill/>
          <a:ln w="9525">
            <a:noFill/>
            <a:miter lim="800000"/>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mn-ea"/>
              </a:rPr>
              <a:t>较</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mn-ea"/>
              </a:rPr>
              <a:t>上月增加</a:t>
            </a:r>
            <a:endParaRPr kumimoji="0" lang="en-US" altLang="zh-CN"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dirty="0">
                <a:solidFill>
                  <a:srgbClr val="FF0000"/>
                </a:solidFill>
                <a:latin typeface="微软雅黑" panose="020B0503020204020204" pitchFamily="34" charset="-122"/>
                <a:ea typeface="微软雅黑" panose="020B0503020204020204" pitchFamily="34" charset="-122"/>
                <a:sym typeface="+mn-ea"/>
              </a:rPr>
              <a:t>457,87</a:t>
            </a:r>
            <a:r>
              <a:rPr kumimoji="0" b="0" i="0" u="none" strike="noStrike" kern="1200" cap="none" spc="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cs typeface="+mn-cs"/>
                <a:sym typeface="+mn-ea"/>
              </a:rPr>
              <a:t>亿元</a:t>
            </a:r>
            <a:endPar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mn-ea"/>
            </a:endParaRPr>
          </a:p>
        </p:txBody>
      </p:sp>
      <p:sp>
        <p:nvSpPr>
          <p:cNvPr id="11" name="文本框 10"/>
          <p:cNvSpPr txBox="1"/>
          <p:nvPr/>
        </p:nvSpPr>
        <p:spPr bwMode="auto">
          <a:xfrm>
            <a:off x="6232622" y="5684396"/>
            <a:ext cx="1980812" cy="646331"/>
          </a:xfrm>
          <a:prstGeom prst="rect">
            <a:avLst/>
          </a:prstGeom>
          <a:noFill/>
          <a:ln w="9525">
            <a:noFill/>
            <a:miter lim="800000"/>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solidFill>
                  <a:srgbClr val="000000"/>
                </a:solidFill>
                <a:latin typeface="微软雅黑" panose="020B0503020204020204" pitchFamily="34" charset="-122"/>
                <a:ea typeface="微软雅黑" panose="020B0503020204020204" pitchFamily="34" charset="-122"/>
              </a:rPr>
              <a:t>11</a:t>
            </a:r>
            <a:r>
              <a:rPr kumimoji="0" b="0" i="0" u="none" strike="noStrike" kern="1200" cap="none" spc="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cs typeface="+mn-cs"/>
              </a:rPr>
              <a:t>月大宗市场平均折价率</a:t>
            </a:r>
            <a:r>
              <a:rPr lang="en-US" dirty="0">
                <a:solidFill>
                  <a:srgbClr val="FF0000"/>
                </a:solidFill>
                <a:latin typeface="微软雅黑" panose="020B0503020204020204" pitchFamily="34" charset="-122"/>
                <a:ea typeface="微软雅黑" panose="020B0503020204020204" pitchFamily="34" charset="-122"/>
              </a:rPr>
              <a:t>5.29</a:t>
            </a:r>
            <a:r>
              <a:rPr kumimoji="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a:t>
            </a:r>
            <a:endParaRPr kumimoji="0" lang="zh-CN" altLang="en-US"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12" name="文本框 11"/>
          <p:cNvSpPr txBox="1"/>
          <p:nvPr/>
        </p:nvSpPr>
        <p:spPr bwMode="auto">
          <a:xfrm>
            <a:off x="8469885" y="5699784"/>
            <a:ext cx="1512168" cy="646331"/>
          </a:xfrm>
          <a:prstGeom prst="rect">
            <a:avLst/>
          </a:prstGeom>
          <a:noFill/>
          <a:ln w="9525">
            <a:noFill/>
            <a:miter lim="800000"/>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较上月</a:t>
            </a:r>
            <a:r>
              <a:rPr lang="zh-CN" altLang="en-US" dirty="0">
                <a:solidFill>
                  <a:srgbClr val="000000"/>
                </a:solidFill>
                <a:latin typeface="微软雅黑" panose="020B0503020204020204" pitchFamily="34" charset="-122"/>
                <a:ea typeface="微软雅黑" panose="020B0503020204020204" pitchFamily="34" charset="-122"/>
              </a:rPr>
              <a:t>上升</a:t>
            </a:r>
            <a:r>
              <a:rPr kumimoji="0" lang="en-US" altLang="zh-CN"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1</a:t>
            </a:r>
            <a:r>
              <a:rPr lang="en-US" altLang="zh-CN" dirty="0">
                <a:solidFill>
                  <a:srgbClr val="FF0000"/>
                </a:solidFill>
                <a:latin typeface="微软雅黑" panose="020B0503020204020204" pitchFamily="34" charset="-122"/>
                <a:ea typeface="微软雅黑" panose="020B0503020204020204" pitchFamily="34" charset="-122"/>
              </a:rPr>
              <a:t>.04</a:t>
            </a:r>
            <a:r>
              <a:rPr kumimoji="0" lang="en-US" altLang="zh-CN"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a:t>
            </a:r>
          </a:p>
        </p:txBody>
      </p:sp>
      <p:graphicFrame>
        <p:nvGraphicFramePr>
          <p:cNvPr id="8" name="图表 7">
            <a:extLst>
              <a:ext uri="{FF2B5EF4-FFF2-40B4-BE49-F238E27FC236}">
                <a16:creationId xmlns:a16="http://schemas.microsoft.com/office/drawing/2014/main" id="{44078436-F398-4A99-A1FA-766C47E558B2}"/>
              </a:ext>
            </a:extLst>
          </p:cNvPr>
          <p:cNvGraphicFramePr>
            <a:graphicFrameLocks/>
          </p:cNvGraphicFramePr>
          <p:nvPr>
            <p:extLst>
              <p:ext uri="{D42A27DB-BD31-4B8C-83A1-F6EECF244321}">
                <p14:modId xmlns:p14="http://schemas.microsoft.com/office/powerpoint/2010/main" val="4024050668"/>
              </p:ext>
            </p:extLst>
          </p:nvPr>
        </p:nvGraphicFramePr>
        <p:xfrm>
          <a:off x="1702191" y="1012874"/>
          <a:ext cx="8834511" cy="467152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white">
          <a:xfrm>
            <a:off x="1979614" y="142875"/>
            <a:ext cx="8231187" cy="1144588"/>
          </a:xfrm>
          <a:prstGeom prst="rect">
            <a:avLst/>
          </a:prstGeom>
          <a:noFill/>
          <a:ln w="9525" algn="ctr">
            <a:no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融资融券余额</a:t>
            </a:r>
          </a:p>
        </p:txBody>
      </p:sp>
      <p:sp>
        <p:nvSpPr>
          <p:cNvPr id="6" name="文本框 5"/>
          <p:cNvSpPr txBox="1"/>
          <p:nvPr/>
        </p:nvSpPr>
        <p:spPr bwMode="auto">
          <a:xfrm>
            <a:off x="4191332" y="5184746"/>
            <a:ext cx="3807750" cy="562783"/>
          </a:xfrm>
          <a:prstGeom prst="rect">
            <a:avLst/>
          </a:prstGeom>
          <a:noFill/>
          <a:ln w="9525">
            <a:noFill/>
            <a:miter lim="800000"/>
          </a:ln>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lang="en-US" dirty="0">
                <a:solidFill>
                  <a:srgbClr val="000000"/>
                </a:solidFill>
                <a:latin typeface="微软雅黑" panose="020B0503020204020204" pitchFamily="34" charset="-122"/>
                <a:ea typeface="微软雅黑" panose="020B0503020204020204" pitchFamily="34" charset="-122"/>
              </a:rPr>
              <a:t>8</a:t>
            </a:r>
            <a:r>
              <a:rPr kumimoji="0"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月，沪深两融余额</a:t>
            </a:r>
            <a:r>
              <a:rPr kumimoji="0" 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14268.62</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亿元</a:t>
            </a:r>
            <a:r>
              <a:rPr kumimoji="0" 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 </a:t>
            </a:r>
            <a:endParaRPr kumimoji="0"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8" name="文本框 7"/>
          <p:cNvSpPr txBox="1"/>
          <p:nvPr/>
        </p:nvSpPr>
        <p:spPr bwMode="auto">
          <a:xfrm>
            <a:off x="1097280" y="5678553"/>
            <a:ext cx="9997440" cy="874407"/>
          </a:xfrm>
          <a:prstGeom prst="rect">
            <a:avLst/>
          </a:prstGeom>
          <a:noFill/>
          <a:ln w="9525">
            <a:noFill/>
            <a:miter lim="800000"/>
          </a:ln>
        </p:spPr>
        <p:txBody>
          <a:bodyPr wrap="square" rtlCol="0">
            <a:spAutoFit/>
          </a:bodyPr>
          <a:lstStyle/>
          <a:p>
            <a:pPr marL="0" marR="0" lvl="0" indent="457200" algn="l" defTabSz="914400" rtl="0" eaLnBrk="1" fontAlgn="auto" latinLnBrk="0" hangingPunct="1">
              <a:lnSpc>
                <a:spcPct val="150000"/>
              </a:lnSpc>
              <a:spcBef>
                <a:spcPts val="0"/>
              </a:spcBef>
              <a:spcAft>
                <a:spcPts val="0"/>
              </a:spcAft>
              <a:buClrTx/>
              <a:buSzTx/>
              <a:buFontTx/>
              <a:buNone/>
              <a:tabLst/>
              <a:defRPr/>
            </a:pPr>
            <a:r>
              <a:rPr kumimoji="0" lang="en-US" altLang="zh-CN"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10</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月两融余额为</a:t>
            </a:r>
            <a:r>
              <a:rPr kumimoji="0" lang="en-US" altLang="zh-CN"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15185.43</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亿元，</a:t>
            </a:r>
            <a:r>
              <a:rPr kumimoji="0" lang="en-US" altLang="zh-CN"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11</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月两融余额为</a:t>
            </a:r>
            <a:r>
              <a:rPr kumimoji="0" lang="en-US" altLang="zh-CN"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15746.77</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亿元，较上月增加</a:t>
            </a:r>
            <a:r>
              <a:rPr kumimoji="0" lang="en-US" altLang="zh-CN"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561.34</a:t>
            </a:r>
            <a:r>
              <a:rPr kumimoji="0" lang="zh-CN" altLang="en-US"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亿元</a:t>
            </a:r>
            <a:r>
              <a:rPr lang="zh-CN" altLang="en-US" dirty="0">
                <a:latin typeface="微软雅黑" panose="020B0503020204020204" pitchFamily="34" charset="-122"/>
                <a:ea typeface="微软雅黑" panose="020B0503020204020204" pitchFamily="34" charset="-122"/>
              </a:rPr>
              <a:t>。</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两融余额再创今年新高。</a:t>
            </a:r>
          </a:p>
        </p:txBody>
      </p:sp>
      <p:pic>
        <p:nvPicPr>
          <p:cNvPr id="4" name="图片 3">
            <a:extLst>
              <a:ext uri="{FF2B5EF4-FFF2-40B4-BE49-F238E27FC236}">
                <a16:creationId xmlns:a16="http://schemas.microsoft.com/office/drawing/2014/main" id="{DAD427AD-E342-46F9-B412-4751BFF09E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9090" y="1130182"/>
            <a:ext cx="8153819" cy="4597636"/>
          </a:xfrm>
          <a:prstGeom prst="rect">
            <a:avLst/>
          </a:prstGeom>
        </p:spPr>
      </p:pic>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white">
          <a:xfrm>
            <a:off x="1979614" y="142875"/>
            <a:ext cx="8231187" cy="1144588"/>
          </a:xfrm>
          <a:prstGeom prst="rect">
            <a:avLst/>
          </a:prstGeom>
          <a:noFill/>
          <a:ln w="9525" algn="ctr">
            <a:no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商品期货合约概览</a:t>
            </a:r>
          </a:p>
        </p:txBody>
      </p:sp>
      <p:sp>
        <p:nvSpPr>
          <p:cNvPr id="4" name="文本框 3"/>
          <p:cNvSpPr txBox="1"/>
          <p:nvPr/>
        </p:nvSpPr>
        <p:spPr bwMode="auto">
          <a:xfrm>
            <a:off x="501803" y="4800600"/>
            <a:ext cx="11186808" cy="1526187"/>
          </a:xfrm>
          <a:prstGeom prst="rect">
            <a:avLst/>
          </a:prstGeom>
          <a:noFill/>
          <a:ln w="9525">
            <a:noFill/>
            <a:miter lim="800000"/>
          </a:ln>
        </p:spPr>
        <p:txBody>
          <a:bodyPr wrap="square" rtlCol="0">
            <a:spAutoFit/>
          </a:bodyPr>
          <a:lstStyle/>
          <a:p>
            <a:pPr marL="0" marR="0" lvl="0" indent="360000" algn="just" defTabSz="914400" rtl="0" eaLnBrk="1" fontAlgn="auto" latinLnBrk="0" hangingPunct="1">
              <a:lnSpc>
                <a:spcPct val="150000"/>
              </a:lnSpc>
              <a:spcBef>
                <a:spcPts val="0"/>
              </a:spcBef>
              <a:spcAft>
                <a:spcPts val="0"/>
              </a:spcAft>
              <a:buClrTx/>
              <a:buSzTx/>
              <a:buFontTx/>
              <a:buNone/>
              <a:tabLst/>
              <a:defRPr/>
            </a:pPr>
            <a:r>
              <a:rPr lang="zh-CN" altLang="en-US" sz="1600" dirty="0">
                <a:solidFill>
                  <a:srgbClr val="000000"/>
                </a:solidFill>
                <a:latin typeface="微软雅黑" panose="020B0503020204020204" pitchFamily="34" charset="-122"/>
                <a:ea typeface="微软雅黑" panose="020B0503020204020204" pitchFamily="34" charset="-122"/>
              </a:rPr>
              <a:t>强势上涨方面，甲醇行业扭亏为盈，供需关系改善明显，价格重心有望上移；亚洲炼油商生产低硫燃油的利润攀升至六个月高位，大多数港口对运输燃料的需求已恢复到疫情前水平；国内豆油库存有限，华北山东等地提货困难，豆油豆粕价格走高。强势下跌方面，沪银连续三个月处于下跌通道，贵金属避险策略已然失效；橡胶期货市场前期较为火爆，近期震荡回调。</a:t>
            </a:r>
            <a:endPar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5" name="图表 4">
            <a:extLst>
              <a:ext uri="{FF2B5EF4-FFF2-40B4-BE49-F238E27FC236}">
                <a16:creationId xmlns:a16="http://schemas.microsoft.com/office/drawing/2014/main" id="{EABFC316-DE40-4CB2-92F7-D9121C7EFE3A}"/>
              </a:ext>
            </a:extLst>
          </p:cNvPr>
          <p:cNvGraphicFramePr>
            <a:graphicFrameLocks/>
          </p:cNvGraphicFramePr>
          <p:nvPr>
            <p:extLst>
              <p:ext uri="{D42A27DB-BD31-4B8C-83A1-F6EECF244321}">
                <p14:modId xmlns:p14="http://schemas.microsoft.com/office/powerpoint/2010/main" val="3606877598"/>
              </p:ext>
            </p:extLst>
          </p:nvPr>
        </p:nvGraphicFramePr>
        <p:xfrm>
          <a:off x="1979614" y="1287463"/>
          <a:ext cx="7347266" cy="351313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white">
          <a:xfrm>
            <a:off x="1137133" y="113506"/>
            <a:ext cx="8231187" cy="1144588"/>
          </a:xfrm>
          <a:prstGeom prst="rect">
            <a:avLst/>
          </a:prstGeom>
          <a:noFill/>
          <a:ln w="9525" algn="ctr">
            <a:no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dirty="0">
                <a:solidFill>
                  <a:srgbClr val="000066"/>
                </a:solidFill>
                <a:latin typeface="Microsoft YaHei UI" panose="020B0503020204020204" pitchFamily="34" charset="-122"/>
                <a:ea typeface="Microsoft YaHei UI" panose="020B0503020204020204" pitchFamily="34" charset="-122"/>
              </a:rPr>
              <a:t>11</a:t>
            </a:r>
            <a:r>
              <a:rPr kumimoji="0" lang="zh-CN" altLang="en-US"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月沪深两市市值前十</a:t>
            </a:r>
          </a:p>
        </p:txBody>
      </p:sp>
      <p:graphicFrame>
        <p:nvGraphicFramePr>
          <p:cNvPr id="5" name="图表 4">
            <a:extLst>
              <a:ext uri="{FF2B5EF4-FFF2-40B4-BE49-F238E27FC236}">
                <a16:creationId xmlns:a16="http://schemas.microsoft.com/office/drawing/2014/main" id="{5313F51D-D37E-4AF1-84D6-A37490CE93F8}"/>
              </a:ext>
            </a:extLst>
          </p:cNvPr>
          <p:cNvGraphicFramePr>
            <a:graphicFrameLocks/>
          </p:cNvGraphicFramePr>
          <p:nvPr>
            <p:extLst>
              <p:ext uri="{D42A27DB-BD31-4B8C-83A1-F6EECF244321}">
                <p14:modId xmlns:p14="http://schemas.microsoft.com/office/powerpoint/2010/main" val="3416808724"/>
              </p:ext>
            </p:extLst>
          </p:nvPr>
        </p:nvGraphicFramePr>
        <p:xfrm>
          <a:off x="1027521" y="1181687"/>
          <a:ext cx="10100023" cy="22473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图表 8">
            <a:extLst>
              <a:ext uri="{FF2B5EF4-FFF2-40B4-BE49-F238E27FC236}">
                <a16:creationId xmlns:a16="http://schemas.microsoft.com/office/drawing/2014/main" id="{2A0820C2-656F-4865-81D9-498482F09CC0}"/>
              </a:ext>
            </a:extLst>
          </p:cNvPr>
          <p:cNvGraphicFramePr>
            <a:graphicFrameLocks/>
          </p:cNvGraphicFramePr>
          <p:nvPr>
            <p:extLst>
              <p:ext uri="{D42A27DB-BD31-4B8C-83A1-F6EECF244321}">
                <p14:modId xmlns:p14="http://schemas.microsoft.com/office/powerpoint/2010/main" val="2243538976"/>
              </p:ext>
            </p:extLst>
          </p:nvPr>
        </p:nvGraphicFramePr>
        <p:xfrm>
          <a:off x="1064455" y="3429000"/>
          <a:ext cx="10063089" cy="2743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white">
          <a:xfrm>
            <a:off x="1979614" y="142875"/>
            <a:ext cx="8231187" cy="1144588"/>
          </a:xfrm>
          <a:prstGeom prst="rect">
            <a:avLst/>
          </a:prstGeom>
          <a:noFill/>
          <a:ln w="9525" algn="ctr">
            <a:no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dirty="0">
                <a:solidFill>
                  <a:srgbClr val="000066"/>
                </a:solidFill>
                <a:latin typeface="Microsoft YaHei UI" panose="020B0503020204020204" pitchFamily="34" charset="-122"/>
                <a:ea typeface="Microsoft YaHei UI" panose="020B0503020204020204" pitchFamily="34" charset="-122"/>
              </a:rPr>
              <a:t>11</a:t>
            </a:r>
            <a:r>
              <a:rPr kumimoji="0" lang="zh-CN" altLang="en-US"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月涨幅居前个股</a:t>
            </a:r>
            <a:r>
              <a:rPr kumimoji="0" lang="en-US" altLang="zh-CN"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a:t>
            </a:r>
            <a:r>
              <a:rPr kumimoji="0" lang="zh-CN" altLang="zh-CN"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去除发行不足一年新股</a:t>
            </a:r>
            <a:r>
              <a:rPr kumimoji="0" lang="en-US" altLang="zh-CN"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a:t>
            </a:r>
          </a:p>
        </p:txBody>
      </p:sp>
      <p:sp>
        <p:nvSpPr>
          <p:cNvPr id="7" name="文本框 6">
            <a:extLst>
              <a:ext uri="{FF2B5EF4-FFF2-40B4-BE49-F238E27FC236}">
                <a16:creationId xmlns:a16="http://schemas.microsoft.com/office/drawing/2014/main" id="{8D7DF5E8-A7C0-43E1-B47C-4E95F96BAEC7}"/>
              </a:ext>
            </a:extLst>
          </p:cNvPr>
          <p:cNvSpPr txBox="1"/>
          <p:nvPr/>
        </p:nvSpPr>
        <p:spPr bwMode="auto">
          <a:xfrm>
            <a:off x="980500" y="5283201"/>
            <a:ext cx="9098220" cy="1156855"/>
          </a:xfrm>
          <a:prstGeom prst="rect">
            <a:avLst/>
          </a:prstGeom>
          <a:noFill/>
          <a:ln w="9525">
            <a:noFill/>
            <a:miter lim="800000"/>
          </a:ln>
        </p:spPr>
        <p:txBody>
          <a:bodyPr wrap="square" rtlCol="0">
            <a:spAutoFit/>
          </a:bodyPr>
          <a:lstStyle/>
          <a:p>
            <a:pPr marL="0" marR="0" lvl="0" indent="360000" algn="just" defTabSz="914400" rtl="0" eaLnBrk="1" fontAlgn="auto" latinLnBrk="0" hangingPunct="1">
              <a:lnSpc>
                <a:spcPct val="15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新能源概念再度领涨，小康股份上个月涨幅</a:t>
            </a:r>
            <a:r>
              <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116.90%</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；海外疫情爆发导致大量海外纺织品订单涌向国内，有机硅需求增加，润禾材料上个月上涨</a:t>
            </a:r>
            <a:r>
              <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87.49%</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，新安股份上涨</a:t>
            </a:r>
            <a:r>
              <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62.11%</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；上个月顺周期爆发，”煤飞色舞“领涨，郑州煤电、神火股份、云铝股份、河钢资源涨幅居前。</a:t>
            </a:r>
            <a:endParaRPr kumimoji="0"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5" name="图表 4">
            <a:extLst>
              <a:ext uri="{FF2B5EF4-FFF2-40B4-BE49-F238E27FC236}">
                <a16:creationId xmlns:a16="http://schemas.microsoft.com/office/drawing/2014/main" id="{66DF714D-76CA-49E8-B98A-8E002F91FAC1}"/>
              </a:ext>
            </a:extLst>
          </p:cNvPr>
          <p:cNvGraphicFramePr>
            <a:graphicFrameLocks/>
          </p:cNvGraphicFramePr>
          <p:nvPr>
            <p:extLst>
              <p:ext uri="{D42A27DB-BD31-4B8C-83A1-F6EECF244321}">
                <p14:modId xmlns:p14="http://schemas.microsoft.com/office/powerpoint/2010/main" val="3440139065"/>
              </p:ext>
            </p:extLst>
          </p:nvPr>
        </p:nvGraphicFramePr>
        <p:xfrm>
          <a:off x="2841673" y="956603"/>
          <a:ext cx="6808764" cy="416403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white">
          <a:xfrm>
            <a:off x="900828" y="132600"/>
            <a:ext cx="8231187" cy="1144588"/>
          </a:xfrm>
          <a:prstGeom prst="rect">
            <a:avLst/>
          </a:prstGeom>
          <a:noFill/>
          <a:ln w="9525" algn="ctr">
            <a:no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dirty="0">
                <a:solidFill>
                  <a:srgbClr val="000066"/>
                </a:solidFill>
                <a:latin typeface="微软雅黑" panose="020B0503020204020204" pitchFamily="34" charset="-122"/>
                <a:ea typeface="微软雅黑" panose="020B0503020204020204" pitchFamily="34" charset="-122"/>
              </a:rPr>
              <a:t>10</a:t>
            </a: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月涨幅居前个股的</a:t>
            </a:r>
            <a:r>
              <a:rPr kumimoji="0" lang="en-US" altLang="zh-CN"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11</a:t>
            </a: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月表现情况</a:t>
            </a:r>
            <a:endParaRPr kumimoji="0" lang="en-US" altLang="zh-CN"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endParaRPr>
          </a:p>
        </p:txBody>
      </p:sp>
      <p:sp>
        <p:nvSpPr>
          <p:cNvPr id="2" name="文本框 1">
            <a:extLst>
              <a:ext uri="{FF2B5EF4-FFF2-40B4-BE49-F238E27FC236}">
                <a16:creationId xmlns:a16="http://schemas.microsoft.com/office/drawing/2014/main" id="{7D4664FE-6EA0-41FC-8CA9-13F57EEDC4DD}"/>
              </a:ext>
            </a:extLst>
          </p:cNvPr>
          <p:cNvSpPr txBox="1"/>
          <p:nvPr/>
        </p:nvSpPr>
        <p:spPr bwMode="auto">
          <a:xfrm>
            <a:off x="1979614" y="5053131"/>
            <a:ext cx="8231187" cy="787523"/>
          </a:xfrm>
          <a:prstGeom prst="rect">
            <a:avLst/>
          </a:prstGeom>
          <a:solidFill>
            <a:schemeClr val="bg1"/>
          </a:solidFill>
          <a:ln w="9525">
            <a:solidFill>
              <a:schemeClr val="bg1"/>
            </a:solidFill>
            <a:miter lim="800000"/>
          </a:ln>
        </p:spPr>
        <p:txBody>
          <a:bodyPr wrap="square" rtlCol="0">
            <a:spAutoFit/>
          </a:bodyPr>
          <a:lstStyle/>
          <a:p>
            <a:pPr marL="0" marR="0" lvl="0" indent="457200" algn="l" defTabSz="914400" rtl="0" eaLnBrk="1" fontAlgn="auto" latinLnBrk="0" hangingPunct="1">
              <a:lnSpc>
                <a:spcPct val="150000"/>
              </a:lnSpc>
              <a:spcBef>
                <a:spcPts val="0"/>
              </a:spcBef>
              <a:spcAft>
                <a:spcPts val="0"/>
              </a:spcAft>
              <a:buClrTx/>
              <a:buSzTx/>
              <a:buFontTx/>
              <a:buNone/>
              <a:tabLst/>
              <a:defRPr/>
            </a:pPr>
            <a:r>
              <a:rPr lang="en-US" altLang="zh-CN" sz="1600" dirty="0">
                <a:solidFill>
                  <a:srgbClr val="000000"/>
                </a:solidFill>
                <a:latin typeface="微软雅黑" panose="020B0503020204020204" pitchFamily="34" charset="-122"/>
                <a:ea typeface="微软雅黑" panose="020B0503020204020204" pitchFamily="34" charset="-122"/>
              </a:rPr>
              <a:t>10</a:t>
            </a:r>
            <a:r>
              <a:rPr lang="zh-CN" altLang="en-US" sz="1600" dirty="0">
                <a:solidFill>
                  <a:srgbClr val="000000"/>
                </a:solidFill>
                <a:latin typeface="微软雅黑" panose="020B0503020204020204" pitchFamily="34" charset="-122"/>
                <a:ea typeface="微软雅黑" panose="020B0503020204020204" pitchFamily="34" charset="-122"/>
              </a:rPr>
              <a:t>月份涨幅居前的个股，</a:t>
            </a:r>
            <a:r>
              <a:rPr lang="en-US" altLang="zh-CN" sz="1600" dirty="0">
                <a:solidFill>
                  <a:srgbClr val="000000"/>
                </a:solidFill>
                <a:latin typeface="微软雅黑" panose="020B0503020204020204" pitchFamily="34" charset="-122"/>
                <a:ea typeface="微软雅黑" panose="020B0503020204020204" pitchFamily="34" charset="-122"/>
              </a:rPr>
              <a:t>11</a:t>
            </a:r>
            <a:r>
              <a:rPr lang="zh-CN" altLang="en-US" sz="1600" dirty="0">
                <a:solidFill>
                  <a:srgbClr val="000000"/>
                </a:solidFill>
                <a:latin typeface="微软雅黑" panose="020B0503020204020204" pitchFamily="34" charset="-122"/>
                <a:ea typeface="微软雅黑" panose="020B0503020204020204" pitchFamily="34" charset="-122"/>
              </a:rPr>
              <a:t>月份基本都开始回调。金徽酒受益于白酒板块，所以</a:t>
            </a:r>
            <a:r>
              <a:rPr lang="en-US" altLang="zh-CN" sz="1600" dirty="0">
                <a:solidFill>
                  <a:srgbClr val="000000"/>
                </a:solidFill>
                <a:latin typeface="微软雅黑" panose="020B0503020204020204" pitchFamily="34" charset="-122"/>
                <a:ea typeface="微软雅黑" panose="020B0503020204020204" pitchFamily="34" charset="-122"/>
              </a:rPr>
              <a:t>11</a:t>
            </a:r>
            <a:r>
              <a:rPr lang="zh-CN" altLang="en-US" sz="1600" dirty="0">
                <a:solidFill>
                  <a:srgbClr val="000000"/>
                </a:solidFill>
                <a:latin typeface="微软雅黑" panose="020B0503020204020204" pitchFamily="34" charset="-122"/>
                <a:ea typeface="微软雅黑" panose="020B0503020204020204" pitchFamily="34" charset="-122"/>
              </a:rPr>
              <a:t>月份依然走势坚挺；智慧农业</a:t>
            </a:r>
            <a:r>
              <a:rPr lang="en-US" altLang="zh-CN" sz="1600" dirty="0">
                <a:solidFill>
                  <a:srgbClr val="000000"/>
                </a:solidFill>
                <a:latin typeface="微软雅黑" panose="020B0503020204020204" pitchFamily="34" charset="-122"/>
                <a:ea typeface="微软雅黑" panose="020B0503020204020204" pitchFamily="34" charset="-122"/>
              </a:rPr>
              <a:t>11</a:t>
            </a:r>
            <a:r>
              <a:rPr lang="zh-CN" altLang="en-US" sz="1600" dirty="0">
                <a:solidFill>
                  <a:srgbClr val="000000"/>
                </a:solidFill>
                <a:latin typeface="微软雅黑" panose="020B0503020204020204" pitchFamily="34" charset="-122"/>
                <a:ea typeface="微软雅黑" panose="020B0503020204020204" pitchFamily="34" charset="-122"/>
              </a:rPr>
              <a:t>月份涨幅甚至超越</a:t>
            </a:r>
            <a:r>
              <a:rPr lang="en-US" altLang="zh-CN" sz="1600" dirty="0">
                <a:solidFill>
                  <a:srgbClr val="000000"/>
                </a:solidFill>
                <a:latin typeface="微软雅黑" panose="020B0503020204020204" pitchFamily="34" charset="-122"/>
                <a:ea typeface="微软雅黑" panose="020B0503020204020204" pitchFamily="34" charset="-122"/>
              </a:rPr>
              <a:t>10</a:t>
            </a:r>
            <a:r>
              <a:rPr lang="zh-CN" altLang="en-US" sz="1600" dirty="0">
                <a:solidFill>
                  <a:srgbClr val="000000"/>
                </a:solidFill>
                <a:latin typeface="微软雅黑" panose="020B0503020204020204" pitchFamily="34" charset="-122"/>
                <a:ea typeface="微软雅黑" panose="020B0503020204020204" pitchFamily="34" charset="-122"/>
              </a:rPr>
              <a:t>月份涨幅，市场资金依然活跃。</a:t>
            </a:r>
            <a:endPar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6" name="图表 5">
            <a:extLst>
              <a:ext uri="{FF2B5EF4-FFF2-40B4-BE49-F238E27FC236}">
                <a16:creationId xmlns:a16="http://schemas.microsoft.com/office/drawing/2014/main" id="{73D1EF03-3D38-4881-A105-42155BEF65CD}"/>
              </a:ext>
            </a:extLst>
          </p:cNvPr>
          <p:cNvGraphicFramePr>
            <a:graphicFrameLocks/>
          </p:cNvGraphicFramePr>
          <p:nvPr>
            <p:extLst>
              <p:ext uri="{D42A27DB-BD31-4B8C-83A1-F6EECF244321}">
                <p14:modId xmlns:p14="http://schemas.microsoft.com/office/powerpoint/2010/main" val="63645224"/>
              </p:ext>
            </p:extLst>
          </p:nvPr>
        </p:nvGraphicFramePr>
        <p:xfrm>
          <a:off x="2401645" y="1153549"/>
          <a:ext cx="8231186" cy="363298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white">
          <a:xfrm>
            <a:off x="1979614" y="214314"/>
            <a:ext cx="8231187" cy="1144587"/>
          </a:xfrm>
          <a:prstGeom prst="rect">
            <a:avLst/>
          </a:prstGeom>
          <a:noFill/>
          <a:ln w="9525" algn="ctr">
            <a:no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dirty="0">
                <a:solidFill>
                  <a:srgbClr val="000066"/>
                </a:solidFill>
                <a:latin typeface="微软雅黑" panose="020B0503020204020204" pitchFamily="34" charset="-122"/>
                <a:ea typeface="微软雅黑" panose="020B0503020204020204" pitchFamily="34" charset="-122"/>
              </a:rPr>
              <a:t>11</a:t>
            </a: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月跌幅居前个股</a:t>
            </a:r>
            <a:r>
              <a:rPr kumimoji="0" lang="en-US" altLang="zh-CN"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a:t>
            </a:r>
            <a:r>
              <a:rPr kumimoji="0" lang="zh-CN" altLang="zh-CN"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去除发行不足一年新股</a:t>
            </a:r>
            <a:r>
              <a:rPr kumimoji="0" lang="en-US" altLang="zh-CN"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a:t>
            </a:r>
            <a:endPar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endParaRPr>
          </a:p>
        </p:txBody>
      </p:sp>
      <p:sp>
        <p:nvSpPr>
          <p:cNvPr id="5" name="文本框 4">
            <a:extLst>
              <a:ext uri="{FF2B5EF4-FFF2-40B4-BE49-F238E27FC236}">
                <a16:creationId xmlns:a16="http://schemas.microsoft.com/office/drawing/2014/main" id="{20B3B58A-A5F9-4D23-9B88-89F3FB9D1DA9}"/>
              </a:ext>
            </a:extLst>
          </p:cNvPr>
          <p:cNvSpPr txBox="1"/>
          <p:nvPr/>
        </p:nvSpPr>
        <p:spPr bwMode="auto">
          <a:xfrm>
            <a:off x="1150071" y="5282068"/>
            <a:ext cx="9253854" cy="1156855"/>
          </a:xfrm>
          <a:prstGeom prst="rect">
            <a:avLst/>
          </a:prstGeom>
          <a:noFill/>
          <a:ln w="9525">
            <a:noFill/>
            <a:miter lim="800000"/>
          </a:ln>
        </p:spPr>
        <p:txBody>
          <a:bodyPr wrap="square" rtlCol="0">
            <a:spAutoFit/>
          </a:bodyPr>
          <a:lstStyle/>
          <a:p>
            <a:pPr marL="0" marR="0" lvl="0" indent="360000" defTabSz="914400" rtl="0" eaLnBrk="1" fontAlgn="auto" latinLnBrk="0" hangingPunct="1">
              <a:lnSpc>
                <a:spcPct val="15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康跃科技前三季度净利降</a:t>
            </a:r>
            <a:r>
              <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96.83%</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，现金不足</a:t>
            </a:r>
            <a:r>
              <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3</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亿却推进</a:t>
            </a:r>
            <a:r>
              <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14</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亿资产重组，受到深交所问询；庄股京基智农录得三连跌停，但不存在未披露重大事项，控股股东京基集团也在积极增持；名臣健康、壹网壹创则是被大股东大幅减持，导致市场资金离场。</a:t>
            </a:r>
            <a:endParaRPr kumimoji="0"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6" name="图表 5">
            <a:extLst>
              <a:ext uri="{FF2B5EF4-FFF2-40B4-BE49-F238E27FC236}">
                <a16:creationId xmlns:a16="http://schemas.microsoft.com/office/drawing/2014/main" id="{EEDD4F9E-34D5-47FF-9A37-C4569A3A555A}"/>
              </a:ext>
            </a:extLst>
          </p:cNvPr>
          <p:cNvGraphicFramePr>
            <a:graphicFrameLocks/>
          </p:cNvGraphicFramePr>
          <p:nvPr>
            <p:extLst>
              <p:ext uri="{D42A27DB-BD31-4B8C-83A1-F6EECF244321}">
                <p14:modId xmlns:p14="http://schemas.microsoft.com/office/powerpoint/2010/main" val="503988756"/>
              </p:ext>
            </p:extLst>
          </p:nvPr>
        </p:nvGraphicFramePr>
        <p:xfrm>
          <a:off x="2194560" y="1097279"/>
          <a:ext cx="6949440" cy="407963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1D3273-3016-478F-9CB5-FAC26DB5DE16}"/>
              </a:ext>
            </a:extLst>
          </p:cNvPr>
          <p:cNvSpPr>
            <a:spLocks noGrp="1"/>
          </p:cNvSpPr>
          <p:nvPr>
            <p:ph type="title"/>
          </p:nvPr>
        </p:nvSpPr>
        <p:spPr>
          <a:xfrm>
            <a:off x="386498" y="223268"/>
            <a:ext cx="10972800" cy="1143000"/>
          </a:xfrm>
        </p:spPr>
        <p:txBody>
          <a:bodyPr/>
          <a:lstStyle/>
          <a:p>
            <a:r>
              <a:rPr lang="en-US" altLang="zh-CN" sz="2400" b="0" dirty="0">
                <a:solidFill>
                  <a:schemeClr val="tx2">
                    <a:lumMod val="75000"/>
                  </a:schemeClr>
                </a:solidFill>
                <a:latin typeface="微软雅黑" panose="020B0503020204020204" pitchFamily="34" charset="-122"/>
                <a:ea typeface="微软雅黑" panose="020B0503020204020204" pitchFamily="34" charset="-122"/>
              </a:rPr>
              <a:t>11</a:t>
            </a:r>
            <a:r>
              <a:rPr lang="zh-CN" altLang="en-US" sz="2400" b="0" dirty="0">
                <a:solidFill>
                  <a:schemeClr val="tx2">
                    <a:lumMod val="75000"/>
                  </a:schemeClr>
                </a:solidFill>
                <a:latin typeface="微软雅黑" panose="020B0503020204020204" pitchFamily="34" charset="-122"/>
                <a:ea typeface="微软雅黑" panose="020B0503020204020204" pitchFamily="34" charset="-122"/>
              </a:rPr>
              <a:t>月热门公司解读</a:t>
            </a:r>
            <a:r>
              <a:rPr lang="en-US" altLang="zh-CN" sz="2400" b="0" dirty="0">
                <a:solidFill>
                  <a:schemeClr val="tx2">
                    <a:lumMod val="75000"/>
                  </a:schemeClr>
                </a:solidFill>
                <a:latin typeface="微软雅黑" panose="020B0503020204020204" pitchFamily="34" charset="-122"/>
                <a:ea typeface="微软雅黑" panose="020B0503020204020204" pitchFamily="34" charset="-122"/>
              </a:rPr>
              <a:t>——</a:t>
            </a:r>
            <a:r>
              <a:rPr lang="zh-CN" altLang="en-US" sz="2400" b="0" dirty="0">
                <a:solidFill>
                  <a:schemeClr val="tx2">
                    <a:lumMod val="75000"/>
                  </a:schemeClr>
                </a:solidFill>
                <a:latin typeface="微软雅黑" panose="020B0503020204020204" pitchFamily="34" charset="-122"/>
                <a:ea typeface="微软雅黑" panose="020B0503020204020204" pitchFamily="34" charset="-122"/>
              </a:rPr>
              <a:t>长安汽车</a:t>
            </a:r>
          </a:p>
        </p:txBody>
      </p:sp>
      <p:sp>
        <p:nvSpPr>
          <p:cNvPr id="5" name="文本框 4">
            <a:extLst>
              <a:ext uri="{FF2B5EF4-FFF2-40B4-BE49-F238E27FC236}">
                <a16:creationId xmlns:a16="http://schemas.microsoft.com/office/drawing/2014/main" id="{A62B14BC-247A-41C9-AB4B-F78A4CABC30C}"/>
              </a:ext>
            </a:extLst>
          </p:cNvPr>
          <p:cNvSpPr txBox="1"/>
          <p:nvPr/>
        </p:nvSpPr>
        <p:spPr bwMode="auto">
          <a:xfrm>
            <a:off x="386498" y="4644596"/>
            <a:ext cx="11195901" cy="1895519"/>
          </a:xfrm>
          <a:prstGeom prst="rect">
            <a:avLst/>
          </a:prstGeom>
          <a:noFill/>
          <a:ln w="9525">
            <a:noFill/>
            <a:miter lim="800000"/>
          </a:ln>
        </p:spPr>
        <p:txBody>
          <a:bodyPr wrap="square" rtlCol="0">
            <a:spAutoFit/>
          </a:bodyPr>
          <a:lstStyle/>
          <a:p>
            <a:pPr marL="0" marR="0" lvl="0" indent="457200" algn="l" defTabSz="914400" rtl="0" eaLnBrk="1" fontAlgn="auto" latinLnBrk="0" hangingPunct="1">
              <a:lnSpc>
                <a:spcPct val="150000"/>
              </a:lnSpc>
              <a:spcBef>
                <a:spcPts val="0"/>
              </a:spcBef>
              <a:spcAft>
                <a:spcPts val="0"/>
              </a:spcAft>
              <a:buClrTx/>
              <a:buSzTx/>
              <a:buFontTx/>
              <a:buNone/>
              <a:tabLst/>
              <a:defRPr/>
            </a:pPr>
            <a:r>
              <a:rPr lang="zh-CN" altLang="en-US" sz="1600" dirty="0">
                <a:solidFill>
                  <a:srgbClr val="000000"/>
                </a:solidFill>
                <a:latin typeface="微软雅黑" panose="020B0503020204020204" pitchFamily="34" charset="-122"/>
                <a:ea typeface="微软雅黑" panose="020B0503020204020204" pitchFamily="34" charset="-122"/>
              </a:rPr>
              <a:t>长安汽车分别在</a:t>
            </a:r>
            <a:r>
              <a:rPr lang="en-US" altLang="zh-CN" sz="1600" dirty="0">
                <a:solidFill>
                  <a:srgbClr val="000000"/>
                </a:solidFill>
                <a:latin typeface="微软雅黑" panose="020B0503020204020204" pitchFamily="34" charset="-122"/>
                <a:ea typeface="微软雅黑" panose="020B0503020204020204" pitchFamily="34" charset="-122"/>
              </a:rPr>
              <a:t>2019</a:t>
            </a:r>
            <a:r>
              <a:rPr lang="zh-CN" altLang="en-US" sz="1600" dirty="0">
                <a:solidFill>
                  <a:srgbClr val="000000"/>
                </a:solidFill>
                <a:latin typeface="微软雅黑" panose="020B0503020204020204" pitchFamily="34" charset="-122"/>
                <a:ea typeface="微软雅黑" panose="020B0503020204020204" pitchFamily="34" charset="-122"/>
              </a:rPr>
              <a:t>年和</a:t>
            </a:r>
            <a:r>
              <a:rPr lang="en-US" altLang="zh-CN" sz="1600" dirty="0">
                <a:solidFill>
                  <a:srgbClr val="000000"/>
                </a:solidFill>
                <a:latin typeface="微软雅黑" panose="020B0503020204020204" pitchFamily="34" charset="-122"/>
                <a:ea typeface="微软雅黑" panose="020B0503020204020204" pitchFamily="34" charset="-122"/>
              </a:rPr>
              <a:t>2020</a:t>
            </a:r>
            <a:r>
              <a:rPr lang="zh-CN" altLang="en-US" sz="1600" dirty="0">
                <a:solidFill>
                  <a:srgbClr val="000000"/>
                </a:solidFill>
                <a:latin typeface="微软雅黑" panose="020B0503020204020204" pitchFamily="34" charset="-122"/>
                <a:ea typeface="微软雅黑" panose="020B0503020204020204" pitchFamily="34" charset="-122"/>
              </a:rPr>
              <a:t>年与华为和宁德时代签订战略合作协议，三方联合开发智能网联电动汽车平台和产品。于</a:t>
            </a:r>
            <a:r>
              <a:rPr lang="en-US" altLang="zh-CN" sz="1600" dirty="0">
                <a:solidFill>
                  <a:srgbClr val="000000"/>
                </a:solidFill>
                <a:latin typeface="微软雅黑" panose="020B0503020204020204" pitchFamily="34" charset="-122"/>
                <a:ea typeface="微软雅黑" panose="020B0503020204020204" pitchFamily="34" charset="-122"/>
              </a:rPr>
              <a:t>2020</a:t>
            </a:r>
            <a:r>
              <a:rPr lang="zh-CN" altLang="en-US" sz="1600" dirty="0">
                <a:solidFill>
                  <a:srgbClr val="000000"/>
                </a:solidFill>
                <a:latin typeface="微软雅黑" panose="020B0503020204020204" pitchFamily="34" charset="-122"/>
                <a:ea typeface="微软雅黑" panose="020B0503020204020204" pitchFamily="34" charset="-122"/>
              </a:rPr>
              <a:t>年</a:t>
            </a:r>
            <a:r>
              <a:rPr lang="en-US" altLang="zh-CN" sz="1600" dirty="0">
                <a:solidFill>
                  <a:srgbClr val="000000"/>
                </a:solidFill>
                <a:latin typeface="微软雅黑" panose="020B0503020204020204" pitchFamily="34" charset="-122"/>
                <a:ea typeface="微软雅黑" panose="020B0503020204020204" pitchFamily="34" charset="-122"/>
              </a:rPr>
              <a:t>11</a:t>
            </a:r>
            <a:r>
              <a:rPr lang="zh-CN" altLang="en-US" sz="1600" dirty="0">
                <a:solidFill>
                  <a:srgbClr val="000000"/>
                </a:solidFill>
                <a:latin typeface="微软雅黑" panose="020B0503020204020204" pitchFamily="34" charset="-122"/>
                <a:ea typeface="微软雅黑" panose="020B0503020204020204" pitchFamily="34" charset="-122"/>
              </a:rPr>
              <a:t>月</a:t>
            </a:r>
            <a:r>
              <a:rPr lang="en-US" altLang="zh-CN" sz="1600" dirty="0">
                <a:solidFill>
                  <a:srgbClr val="000000"/>
                </a:solidFill>
                <a:latin typeface="微软雅黑" panose="020B0503020204020204" pitchFamily="34" charset="-122"/>
                <a:ea typeface="微软雅黑" panose="020B0503020204020204" pitchFamily="34" charset="-122"/>
              </a:rPr>
              <a:t>14</a:t>
            </a:r>
            <a:r>
              <a:rPr lang="zh-CN" altLang="en-US" sz="1600" dirty="0">
                <a:solidFill>
                  <a:srgbClr val="000000"/>
                </a:solidFill>
                <a:latin typeface="微软雅黑" panose="020B0503020204020204" pitchFamily="34" charset="-122"/>
                <a:ea typeface="微软雅黑" panose="020B0503020204020204" pitchFamily="34" charset="-122"/>
              </a:rPr>
              <a:t>日正式宣布联合打造高端智能汽车品牌。在动力电池、智能驾驶龙头公司的加持下，长安汽车正在向科技公司转变，打开了市场溢价空间。</a:t>
            </a:r>
            <a:endParaRPr lang="en-US" altLang="zh-CN" sz="1600" dirty="0">
              <a:solidFill>
                <a:srgbClr val="000000"/>
              </a:solidFill>
              <a:latin typeface="微软雅黑" panose="020B0503020204020204" pitchFamily="34" charset="-122"/>
              <a:ea typeface="微软雅黑" panose="020B0503020204020204" pitchFamily="34" charset="-122"/>
            </a:endParaRPr>
          </a:p>
          <a:p>
            <a:pPr marL="0" marR="0" lvl="0" indent="457200" algn="l" defTabSz="914400" rtl="0" eaLnBrk="1" fontAlgn="auto" latinLnBrk="0" hangingPunct="1">
              <a:lnSpc>
                <a:spcPct val="150000"/>
              </a:lnSpc>
              <a:spcBef>
                <a:spcPts val="0"/>
              </a:spcBef>
              <a:spcAft>
                <a:spcPts val="0"/>
              </a:spcAft>
              <a:buClrTx/>
              <a:buSzTx/>
              <a:buFontTx/>
              <a:buNone/>
              <a:tabLst/>
              <a:defRPr/>
            </a:pPr>
            <a:r>
              <a:rPr lang="zh-CN" altLang="en-US" sz="1600" dirty="0">
                <a:solidFill>
                  <a:srgbClr val="000000"/>
                </a:solidFill>
                <a:latin typeface="微软雅黑" panose="020B0503020204020204" pitchFamily="34" charset="-122"/>
                <a:ea typeface="微软雅黑" panose="020B0503020204020204" pitchFamily="34" charset="-122"/>
              </a:rPr>
              <a:t>从溢价协同指标来看，长安汽车经历三年内在价值缩水后，在</a:t>
            </a:r>
            <a:r>
              <a:rPr lang="en-US" altLang="zh-CN" sz="1600" dirty="0">
                <a:solidFill>
                  <a:srgbClr val="000000"/>
                </a:solidFill>
                <a:latin typeface="微软雅黑" panose="020B0503020204020204" pitchFamily="34" charset="-122"/>
                <a:ea typeface="微软雅黑" panose="020B0503020204020204" pitchFamily="34" charset="-122"/>
              </a:rPr>
              <a:t>2020</a:t>
            </a:r>
            <a:r>
              <a:rPr lang="zh-CN" altLang="en-US" sz="1600" dirty="0">
                <a:solidFill>
                  <a:srgbClr val="000000"/>
                </a:solidFill>
                <a:latin typeface="微软雅黑" panose="020B0503020204020204" pitchFamily="34" charset="-122"/>
                <a:ea typeface="微软雅黑" panose="020B0503020204020204" pitchFamily="34" charset="-122"/>
              </a:rPr>
              <a:t>年出现了企稳的迹象，与华为和宁德时代强强联手后，市值端率先反弹。站在新能源造车风口上，市场对长安汽车的重振计划未来充满信心。</a:t>
            </a:r>
            <a:endParaRPr lang="en-US" altLang="zh-CN" sz="1600" dirty="0">
              <a:solidFill>
                <a:srgbClr val="000000"/>
              </a:solidFill>
              <a:latin typeface="微软雅黑" panose="020B0503020204020204" pitchFamily="34" charset="-122"/>
              <a:ea typeface="微软雅黑" panose="020B0503020204020204" pitchFamily="34" charset="-122"/>
            </a:endParaRPr>
          </a:p>
        </p:txBody>
      </p:sp>
      <p:graphicFrame>
        <p:nvGraphicFramePr>
          <p:cNvPr id="7" name="图表 6">
            <a:extLst>
              <a:ext uri="{FF2B5EF4-FFF2-40B4-BE49-F238E27FC236}">
                <a16:creationId xmlns:a16="http://schemas.microsoft.com/office/drawing/2014/main" id="{049BC6BD-78FA-4BCA-AAC4-85A39CE955AA}"/>
              </a:ext>
            </a:extLst>
          </p:cNvPr>
          <p:cNvGraphicFramePr>
            <a:graphicFrameLocks/>
          </p:cNvGraphicFramePr>
          <p:nvPr>
            <p:extLst>
              <p:ext uri="{D42A27DB-BD31-4B8C-83A1-F6EECF244321}">
                <p14:modId xmlns:p14="http://schemas.microsoft.com/office/powerpoint/2010/main" val="1529951855"/>
              </p:ext>
            </p:extLst>
          </p:nvPr>
        </p:nvGraphicFramePr>
        <p:xfrm>
          <a:off x="140677" y="1139483"/>
          <a:ext cx="5444197" cy="3505112"/>
        </p:xfrm>
        <a:graphic>
          <a:graphicData uri="http://schemas.openxmlformats.org/drawingml/2006/chart">
            <c:chart xmlns:c="http://schemas.openxmlformats.org/drawingml/2006/chart" xmlns:r="http://schemas.openxmlformats.org/officeDocument/2006/relationships" r:id="rId3"/>
          </a:graphicData>
        </a:graphic>
      </p:graphicFrame>
      <p:pic>
        <p:nvPicPr>
          <p:cNvPr id="8" name="图片 7">
            <a:extLst>
              <a:ext uri="{FF2B5EF4-FFF2-40B4-BE49-F238E27FC236}">
                <a16:creationId xmlns:a16="http://schemas.microsoft.com/office/drawing/2014/main" id="{70B3C2DD-3D57-49D8-8DB4-85394F00A8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4448" y="1219636"/>
            <a:ext cx="6164926" cy="3424959"/>
          </a:xfrm>
          <a:prstGeom prst="rect">
            <a:avLst/>
          </a:prstGeom>
        </p:spPr>
      </p:pic>
    </p:spTree>
    <p:extLst>
      <p:ext uri="{BB962C8B-B14F-4D97-AF65-F5344CB8AC3E}">
        <p14:creationId xmlns:p14="http://schemas.microsoft.com/office/powerpoint/2010/main" val="71978491"/>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white">
          <a:xfrm>
            <a:off x="1280971" y="173218"/>
            <a:ext cx="8231187" cy="1144587"/>
          </a:xfrm>
          <a:prstGeom prst="rect">
            <a:avLst/>
          </a:prstGeom>
          <a:noFill/>
          <a:ln w="9525" algn="ctr">
            <a:no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股权质押比例前十</a:t>
            </a:r>
          </a:p>
        </p:txBody>
      </p:sp>
      <p:sp>
        <p:nvSpPr>
          <p:cNvPr id="2" name="文本框 1">
            <a:extLst>
              <a:ext uri="{FF2B5EF4-FFF2-40B4-BE49-F238E27FC236}">
                <a16:creationId xmlns:a16="http://schemas.microsoft.com/office/drawing/2014/main" id="{409E323D-399A-4056-A55B-5348A02F160D}"/>
              </a:ext>
            </a:extLst>
          </p:cNvPr>
          <p:cNvSpPr txBox="1"/>
          <p:nvPr/>
        </p:nvSpPr>
        <p:spPr bwMode="auto">
          <a:xfrm>
            <a:off x="1781666" y="886120"/>
            <a:ext cx="1593130" cy="307777"/>
          </a:xfrm>
          <a:prstGeom prst="rect">
            <a:avLst/>
          </a:prstGeom>
          <a:noFill/>
          <a:ln w="9525">
            <a:noFill/>
            <a:miter lim="800000"/>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000000"/>
                </a:solidFill>
                <a:effectLst/>
                <a:uLnTx/>
                <a:uFillTx/>
                <a:latin typeface="幼圆" panose="02010509060101010101" pitchFamily="49" charset="-122"/>
                <a:ea typeface="幼圆" panose="02010509060101010101" pitchFamily="49" charset="-122"/>
                <a:cs typeface="+mn-cs"/>
              </a:rPr>
              <a:t>单位：</a:t>
            </a:r>
            <a:r>
              <a:rPr kumimoji="0" lang="en-US" altLang="zh-CN" sz="1400" b="0" i="0" u="none" strike="noStrike" kern="1200" cap="none" spc="0" normalizeH="0" baseline="0" noProof="0" dirty="0">
                <a:ln>
                  <a:noFill/>
                </a:ln>
                <a:solidFill>
                  <a:srgbClr val="000000"/>
                </a:solidFill>
                <a:effectLst/>
                <a:uLnTx/>
                <a:uFillTx/>
                <a:latin typeface="幼圆" panose="02010509060101010101" pitchFamily="49" charset="-122"/>
                <a:ea typeface="幼圆" panose="02010509060101010101" pitchFamily="49" charset="-122"/>
                <a:cs typeface="+mn-cs"/>
              </a:rPr>
              <a:t>%</a:t>
            </a:r>
            <a:endParaRPr kumimoji="0" lang="zh-CN" altLang="en-US" sz="1400" b="0" i="0" u="none" strike="noStrike" kern="1200" cap="none" spc="0" normalizeH="0" baseline="0" noProof="0" dirty="0">
              <a:ln>
                <a:noFill/>
              </a:ln>
              <a:solidFill>
                <a:srgbClr val="000000"/>
              </a:solidFill>
              <a:effectLst/>
              <a:uLnTx/>
              <a:uFillTx/>
              <a:latin typeface="幼圆" panose="02010509060101010101" pitchFamily="49" charset="-122"/>
              <a:ea typeface="幼圆" panose="02010509060101010101" pitchFamily="49" charset="-122"/>
              <a:cs typeface="+mn-cs"/>
            </a:endParaRPr>
          </a:p>
        </p:txBody>
      </p:sp>
      <p:sp>
        <p:nvSpPr>
          <p:cNvPr id="3" name="文本框 2">
            <a:extLst>
              <a:ext uri="{FF2B5EF4-FFF2-40B4-BE49-F238E27FC236}">
                <a16:creationId xmlns:a16="http://schemas.microsoft.com/office/drawing/2014/main" id="{FD1934C2-369B-4133-B6A5-6543678C1A8D}"/>
              </a:ext>
            </a:extLst>
          </p:cNvPr>
          <p:cNvSpPr txBox="1"/>
          <p:nvPr/>
        </p:nvSpPr>
        <p:spPr bwMode="auto">
          <a:xfrm>
            <a:off x="591435" y="5455006"/>
            <a:ext cx="10803117" cy="418191"/>
          </a:xfrm>
          <a:prstGeom prst="rect">
            <a:avLst/>
          </a:prstGeom>
          <a:noFill/>
          <a:ln w="9525">
            <a:solidFill>
              <a:schemeClr val="bg1"/>
            </a:solidFill>
            <a:miter lim="800000"/>
          </a:ln>
        </p:spPr>
        <p:txBody>
          <a:bodyPr wrap="square" rtlCol="0">
            <a:spAutoFit/>
          </a:bodyPr>
          <a:lstStyle/>
          <a:p>
            <a:pPr indent="457200" algn="l">
              <a:lnSpc>
                <a:spcPct val="150000"/>
              </a:lnSpc>
            </a:pPr>
            <a:r>
              <a:rPr lang="zh-CN" altLang="en-US" sz="1600" dirty="0">
                <a:latin typeface="微软雅黑" panose="020B0503020204020204" pitchFamily="34" charset="-122"/>
                <a:ea typeface="微软雅黑" panose="020B0503020204020204" pitchFamily="34" charset="-122"/>
              </a:rPr>
              <a:t>股权质押比例前十和上个月相比，九鼎投资解除质押且暂无后续质押的计划，随后</a:t>
            </a:r>
            <a:r>
              <a:rPr lang="en-US" altLang="zh-CN" sz="1600" dirty="0">
                <a:latin typeface="微软雅黑" panose="020B0503020204020204" pitchFamily="34" charset="-122"/>
                <a:ea typeface="微软雅黑" panose="020B0503020204020204" pitchFamily="34" charset="-122"/>
              </a:rPr>
              <a:t>ST</a:t>
            </a:r>
            <a:r>
              <a:rPr lang="zh-CN" altLang="en-US" sz="1600" dirty="0">
                <a:latin typeface="微软雅黑" panose="020B0503020204020204" pitchFamily="34" charset="-122"/>
                <a:ea typeface="微软雅黑" panose="020B0503020204020204" pitchFamily="34" charset="-122"/>
              </a:rPr>
              <a:t>贵人从</a:t>
            </a:r>
            <a:r>
              <a:rPr lang="en-US" altLang="zh-CN" sz="1600" dirty="0">
                <a:latin typeface="微软雅黑" panose="020B0503020204020204" pitchFamily="34" charset="-122"/>
                <a:ea typeface="微软雅黑" panose="020B0503020204020204" pitchFamily="34" charset="-122"/>
              </a:rPr>
              <a:t>11</a:t>
            </a:r>
            <a:r>
              <a:rPr lang="zh-CN" altLang="en-US" sz="1600" dirty="0">
                <a:latin typeface="微软雅黑" panose="020B0503020204020204" pitchFamily="34" charset="-122"/>
                <a:ea typeface="微软雅黑" panose="020B0503020204020204" pitchFamily="34" charset="-122"/>
              </a:rPr>
              <a:t>位升至前十。</a:t>
            </a:r>
          </a:p>
        </p:txBody>
      </p:sp>
      <p:graphicFrame>
        <p:nvGraphicFramePr>
          <p:cNvPr id="7" name="图表 6">
            <a:extLst>
              <a:ext uri="{FF2B5EF4-FFF2-40B4-BE49-F238E27FC236}">
                <a16:creationId xmlns:a16="http://schemas.microsoft.com/office/drawing/2014/main" id="{285035AE-F636-4646-8FF0-1D1A2D06E1E6}"/>
              </a:ext>
            </a:extLst>
          </p:cNvPr>
          <p:cNvGraphicFramePr>
            <a:graphicFrameLocks/>
          </p:cNvGraphicFramePr>
          <p:nvPr>
            <p:extLst>
              <p:ext uri="{D42A27DB-BD31-4B8C-83A1-F6EECF244321}">
                <p14:modId xmlns:p14="http://schemas.microsoft.com/office/powerpoint/2010/main" val="4230796887"/>
              </p:ext>
            </p:extLst>
          </p:nvPr>
        </p:nvGraphicFramePr>
        <p:xfrm>
          <a:off x="1630265" y="1193897"/>
          <a:ext cx="8231187" cy="409610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gray">
          <a:xfrm>
            <a:off x="2279650" y="1870075"/>
            <a:ext cx="3024188" cy="622300"/>
          </a:xfrm>
          <a:prstGeom prst="rect">
            <a:avLst/>
          </a:prstGeom>
          <a:noFill/>
          <a:ln w="9525">
            <a:noFill/>
            <a:miter lim="800000"/>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a:ln>
                  <a:noFill/>
                </a:ln>
                <a:solidFill>
                  <a:srgbClr val="CC0000"/>
                </a:solidFill>
                <a:effectLst/>
                <a:uLnTx/>
                <a:uFillTx/>
                <a:latin typeface="幼圆" panose="02010509060101010101" pitchFamily="49" charset="-122"/>
                <a:ea typeface="黑体" panose="02010609060101010101" pitchFamily="49" charset="-122"/>
                <a:cs typeface="+mn-cs"/>
              </a:rPr>
              <a:t>『</a:t>
            </a:r>
            <a:r>
              <a:rPr kumimoji="0" lang="zh-CN" altLang="en-US" sz="3600" b="1" i="0" u="none" strike="noStrike" kern="1200" cap="none" spc="0" normalizeH="0" baseline="0" noProof="0">
                <a:ln>
                  <a:noFill/>
                </a:ln>
                <a:solidFill>
                  <a:srgbClr val="CC0000"/>
                </a:solidFill>
                <a:effectLst/>
                <a:uLnTx/>
                <a:uFillTx/>
                <a:latin typeface="幼圆" panose="02010509060101010101" pitchFamily="49" charset="-122"/>
                <a:ea typeface="黑体" panose="02010609060101010101" pitchFamily="49" charset="-122"/>
                <a:cs typeface="+mn-cs"/>
              </a:rPr>
              <a:t>融客月报</a:t>
            </a:r>
            <a:r>
              <a:rPr kumimoji="0" lang="en-US" altLang="zh-CN" sz="3600" b="1" i="0" u="none" strike="noStrike" kern="1200" cap="none" spc="0" normalizeH="0" baseline="0" noProof="0">
                <a:ln>
                  <a:noFill/>
                </a:ln>
                <a:solidFill>
                  <a:srgbClr val="CC0000"/>
                </a:solidFill>
                <a:effectLst/>
                <a:uLnTx/>
                <a:uFillTx/>
                <a:latin typeface="幼圆" panose="02010509060101010101" pitchFamily="49" charset="-122"/>
                <a:ea typeface="黑体" panose="02010609060101010101" pitchFamily="49" charset="-122"/>
                <a:cs typeface="+mn-cs"/>
              </a:rPr>
              <a:t>』</a:t>
            </a:r>
            <a:endParaRPr kumimoji="0" lang="zh-CN" altLang="en-US" sz="3600" b="1" i="0" u="none" strike="noStrike" kern="1200" cap="none" spc="0" normalizeH="0" baseline="0" noProof="0">
              <a:ln>
                <a:noFill/>
              </a:ln>
              <a:solidFill>
                <a:srgbClr val="CC0000"/>
              </a:solidFill>
              <a:effectLst/>
              <a:uLnTx/>
              <a:uFillTx/>
              <a:latin typeface="幼圆" panose="02010509060101010101" pitchFamily="49" charset="-122"/>
              <a:ea typeface="黑体" panose="02010609060101010101" pitchFamily="49" charset="-122"/>
              <a:cs typeface="+mn-cs"/>
            </a:endParaRPr>
          </a:p>
        </p:txBody>
      </p:sp>
      <p:sp>
        <p:nvSpPr>
          <p:cNvPr id="12291" name="Text Box 6"/>
          <p:cNvSpPr txBox="1">
            <a:spLocks noChangeArrowheads="1"/>
          </p:cNvSpPr>
          <p:nvPr/>
        </p:nvSpPr>
        <p:spPr bwMode="gray">
          <a:xfrm>
            <a:off x="1524001" y="2565401"/>
            <a:ext cx="9396413" cy="1630045"/>
          </a:xfrm>
          <a:prstGeom prst="rect">
            <a:avLst/>
          </a:prstGeom>
          <a:noFill/>
          <a:ln w="0" algn="ctr">
            <a:noFill/>
            <a:miter lim="800000"/>
          </a:ln>
        </p:spPr>
        <p:txBody>
          <a:bodyPr>
            <a:spAutoFit/>
          </a:body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altLang="zh-CN" sz="4000" b="0" i="0" u="none" strike="noStrike" kern="1200" cap="none" spc="0" normalizeH="0" baseline="0" noProof="0" dirty="0">
                <a:ln>
                  <a:noFill/>
                </a:ln>
                <a:solidFill>
                  <a:srgbClr val="777777"/>
                </a:solidFill>
                <a:effectLst/>
                <a:uLnTx/>
                <a:uFillTx/>
                <a:latin typeface="等线" panose="020F0502020204030204"/>
                <a:ea typeface="华文中宋" panose="02010600040101010101" pitchFamily="2" charset="-122"/>
                <a:cs typeface="+mn-cs"/>
              </a:rPr>
              <a:t>                      </a:t>
            </a:r>
            <a:r>
              <a:rPr kumimoji="0" lang="en-US" altLang="zh-CN" sz="3600" b="0" i="0" u="none" strike="noStrike" kern="1200" cap="none" spc="0" normalizeH="0" baseline="0" noProof="0" dirty="0">
                <a:ln>
                  <a:noFill/>
                </a:ln>
                <a:solidFill>
                  <a:srgbClr val="000066"/>
                </a:solidFill>
                <a:effectLst/>
                <a:uLnTx/>
                <a:uFillTx/>
                <a:latin typeface="华文中宋" panose="02010600040101010101" pitchFamily="2" charset="-122"/>
                <a:ea typeface="黑体" panose="02010609060101010101" pitchFamily="49" charset="-122"/>
                <a:cs typeface="+mn-cs"/>
              </a:rPr>
              <a:t>—— </a:t>
            </a:r>
            <a:r>
              <a:rPr kumimoji="0" lang="zh-CN" altLang="en-US" sz="3600" b="1" i="0" u="none" strike="noStrike" kern="1200" cap="none" spc="0" normalizeH="0" baseline="0" noProof="0" dirty="0">
                <a:ln>
                  <a:noFill/>
                </a:ln>
                <a:solidFill>
                  <a:srgbClr val="000066"/>
                </a:solidFill>
                <a:effectLst/>
                <a:uLnTx/>
                <a:uFillTx/>
                <a:latin typeface="等线" panose="020F0502020204030204"/>
                <a:ea typeface="黑体" panose="02010609060101010101" pitchFamily="49" charset="-122"/>
                <a:cs typeface="+mn-cs"/>
              </a:rPr>
              <a:t>二级市场</a:t>
            </a:r>
            <a:r>
              <a:rPr kumimoji="0" lang="zh-CN" altLang="en-US" sz="1800" b="1" i="0" u="none" strike="noStrike" kern="1200" cap="none" spc="0" normalizeH="0" baseline="0" noProof="0" dirty="0">
                <a:ln>
                  <a:noFill/>
                </a:ln>
                <a:solidFill>
                  <a:srgbClr val="000066"/>
                </a:solidFill>
                <a:effectLst/>
                <a:uLnTx/>
                <a:uFillTx/>
                <a:latin typeface="等线" panose="020F0502020204030204"/>
                <a:ea typeface="幼圆" panose="02010509060101010101" pitchFamily="49" charset="-122"/>
                <a:cs typeface="+mn-cs"/>
              </a:rPr>
              <a:t>（</a:t>
            </a:r>
            <a:r>
              <a:rPr kumimoji="0" lang="en-US" altLang="zh-CN" sz="1800" b="1" i="0" u="none" strike="noStrike" kern="1200" cap="none" spc="0" normalizeH="0" baseline="0" noProof="0" dirty="0">
                <a:ln>
                  <a:noFill/>
                </a:ln>
                <a:solidFill>
                  <a:srgbClr val="000066"/>
                </a:solidFill>
                <a:effectLst/>
                <a:uLnTx/>
                <a:uFillTx/>
                <a:latin typeface="等线" panose="020F0502020204030204"/>
                <a:ea typeface="幼圆" panose="02010509060101010101" pitchFamily="49" charset="-122"/>
                <a:cs typeface="+mn-cs"/>
              </a:rPr>
              <a:t>2020</a:t>
            </a:r>
            <a:r>
              <a:rPr kumimoji="0" lang="zh-CN" altLang="en-US" sz="1800" b="1" i="0" u="none" strike="noStrike" kern="1200" cap="none" spc="0" normalizeH="0" baseline="0" noProof="0" dirty="0">
                <a:ln>
                  <a:noFill/>
                </a:ln>
                <a:solidFill>
                  <a:srgbClr val="000066"/>
                </a:solidFill>
                <a:effectLst/>
                <a:uLnTx/>
                <a:uFillTx/>
                <a:latin typeface="等线" panose="020F0502020204030204"/>
                <a:ea typeface="幼圆" panose="02010509060101010101" pitchFamily="49" charset="-122"/>
                <a:cs typeface="+mn-cs"/>
              </a:rPr>
              <a:t>年</a:t>
            </a:r>
            <a:r>
              <a:rPr lang="en-US" altLang="zh-CN" b="1" dirty="0">
                <a:solidFill>
                  <a:srgbClr val="000066"/>
                </a:solidFill>
                <a:latin typeface="等线" panose="020F0502020204030204"/>
                <a:ea typeface="幼圆" panose="02010509060101010101" pitchFamily="49" charset="-122"/>
              </a:rPr>
              <a:t>11</a:t>
            </a:r>
            <a:r>
              <a:rPr kumimoji="0" lang="zh-CN" altLang="en-US" sz="1800" b="1" i="0" u="none" strike="noStrike" kern="1200" cap="none" spc="0" normalizeH="0" baseline="0" noProof="0" dirty="0">
                <a:ln>
                  <a:noFill/>
                </a:ln>
                <a:solidFill>
                  <a:srgbClr val="000066"/>
                </a:solidFill>
                <a:effectLst/>
                <a:uLnTx/>
                <a:uFillTx/>
                <a:latin typeface="等线" panose="020F0502020204030204"/>
                <a:ea typeface="幼圆" panose="02010509060101010101" pitchFamily="49" charset="-122"/>
                <a:cs typeface="+mn-cs"/>
              </a:rPr>
              <a:t>月）</a:t>
            </a:r>
            <a:endParaRPr kumimoji="0" lang="zh-CN" altLang="en-US" sz="3600" b="1" i="0" u="none" strike="noStrike" kern="1200" cap="none" spc="0" normalizeH="0" baseline="0" noProof="0" dirty="0">
              <a:ln>
                <a:noFill/>
              </a:ln>
              <a:solidFill>
                <a:srgbClr val="000066"/>
              </a:solidFill>
              <a:effectLst/>
              <a:uLnTx/>
              <a:uFillTx/>
              <a:latin typeface="等线" panose="020F0502020204030204"/>
              <a:ea typeface="黑体" panose="02010609060101010101" pitchFamily="49" charset="-122"/>
              <a:cs typeface="+mn-cs"/>
            </a:endParaRPr>
          </a:p>
          <a:p>
            <a:pPr marL="0" marR="0" lvl="0" indent="0" algn="l" defTabSz="914400" rtl="0" eaLnBrk="0" fontAlgn="auto" latinLnBrk="0" hangingPunct="0">
              <a:lnSpc>
                <a:spcPct val="100000"/>
              </a:lnSpc>
              <a:spcBef>
                <a:spcPct val="50000"/>
              </a:spcBef>
              <a:spcAft>
                <a:spcPts val="0"/>
              </a:spcAft>
              <a:buClrTx/>
              <a:buSzTx/>
              <a:buFontTx/>
              <a:buNone/>
              <a:tabLst/>
              <a:defRPr/>
            </a:pPr>
            <a:endParaRPr kumimoji="0" lang="zh-CN" altLang="en-US" sz="4000" b="1" i="0" u="none" strike="noStrike" kern="1200" cap="none" spc="0" normalizeH="0" baseline="0" noProof="0" dirty="0">
              <a:ln>
                <a:noFill/>
              </a:ln>
              <a:solidFill>
                <a:srgbClr val="000099"/>
              </a:solidFill>
              <a:effectLst/>
              <a:uLnTx/>
              <a:uFillTx/>
              <a:latin typeface="等线" panose="020F0502020204030204"/>
              <a:ea typeface="幼圆" panose="02010509060101010101" pitchFamily="49" charset="-122"/>
              <a:cs typeface="+mn-cs"/>
            </a:endParaRPr>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white">
          <a:xfrm>
            <a:off x="1255420" y="154555"/>
            <a:ext cx="8231187" cy="1144587"/>
          </a:xfrm>
          <a:prstGeom prst="rect">
            <a:avLst/>
          </a:prstGeom>
          <a:noFill/>
          <a:ln w="9525" algn="ctr">
            <a:no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第一大股东累计质押数占持股比例变化</a:t>
            </a:r>
          </a:p>
        </p:txBody>
      </p:sp>
      <p:sp>
        <p:nvSpPr>
          <p:cNvPr id="6" name="文本框 5"/>
          <p:cNvSpPr txBox="1"/>
          <p:nvPr/>
        </p:nvSpPr>
        <p:spPr bwMode="auto">
          <a:xfrm>
            <a:off x="901685" y="4771335"/>
            <a:ext cx="9794450" cy="1526187"/>
          </a:xfrm>
          <a:prstGeom prst="rect">
            <a:avLst/>
          </a:prstGeom>
          <a:noFill/>
          <a:ln w="9525">
            <a:noFill/>
            <a:miter lim="800000"/>
          </a:ln>
        </p:spPr>
        <p:txBody>
          <a:bodyPr wrap="square" rtlCol="0">
            <a:spAutoFit/>
          </a:bodyPr>
          <a:lstStyle/>
          <a:p>
            <a:pPr marL="0" marR="0" lvl="0" indent="457200" algn="just" defTabSz="914400" rtl="0" eaLnBrk="1" fontAlgn="auto" latinLnBrk="0" hangingPunct="1">
              <a:lnSpc>
                <a:spcPct val="15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本月没有公司累计质押数占持股比例变化超过</a:t>
            </a:r>
            <a:r>
              <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50%</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。累计质押上升方面，</a:t>
            </a:r>
            <a:r>
              <a:rPr lang="zh-CN" altLang="en-US" sz="1600" dirty="0">
                <a:solidFill>
                  <a:srgbClr val="000000"/>
                </a:solidFill>
                <a:latin typeface="微软雅黑" panose="020B0503020204020204" pitchFamily="34" charset="-122"/>
                <a:ea typeface="微软雅黑" panose="020B0503020204020204" pitchFamily="34" charset="-122"/>
              </a:rPr>
              <a:t>鹏翎股份实控人张洪将股权</a:t>
            </a:r>
            <a:r>
              <a:rPr lang="en-US" altLang="zh-CN" sz="1600" dirty="0">
                <a:solidFill>
                  <a:srgbClr val="000000"/>
                </a:solidFill>
                <a:latin typeface="微软雅黑" panose="020B0503020204020204" pitchFamily="34" charset="-122"/>
                <a:ea typeface="微软雅黑" panose="020B0503020204020204" pitchFamily="34" charset="-122"/>
              </a:rPr>
              <a:t>100%</a:t>
            </a:r>
            <a:r>
              <a:rPr lang="zh-CN" altLang="en-US" sz="1600" dirty="0">
                <a:solidFill>
                  <a:srgbClr val="000000"/>
                </a:solidFill>
                <a:latin typeface="微软雅黑" panose="020B0503020204020204" pitchFamily="34" charset="-122"/>
                <a:ea typeface="微软雅黑" panose="020B0503020204020204" pitchFamily="34" charset="-122"/>
              </a:rPr>
              <a:t>质押给王志方，控股股东和实控人发生变更；展鹏科技多位股东将股权质押给宏坦投资后辞职，管理层迎来洗牌。累计质押下降方面，中国交建</a:t>
            </a:r>
            <a:r>
              <a:rPr lang="en-US" altLang="zh-CN" sz="1600" dirty="0">
                <a:solidFill>
                  <a:srgbClr val="000000"/>
                </a:solidFill>
                <a:latin typeface="微软雅黑" panose="020B0503020204020204" pitchFamily="34" charset="-122"/>
                <a:ea typeface="微软雅黑" panose="020B0503020204020204" pitchFamily="34" charset="-122"/>
              </a:rPr>
              <a:t>2017</a:t>
            </a:r>
            <a:r>
              <a:rPr lang="zh-CN" altLang="en-US" sz="1600" dirty="0">
                <a:solidFill>
                  <a:srgbClr val="000000"/>
                </a:solidFill>
                <a:latin typeface="微软雅黑" panose="020B0503020204020204" pitchFamily="34" charset="-122"/>
                <a:ea typeface="微软雅黑" panose="020B0503020204020204" pitchFamily="34" charset="-122"/>
              </a:rPr>
              <a:t>年的可转债到期，偿还结束后，用于担保的股权解除质押；</a:t>
            </a:r>
            <a:r>
              <a:rPr lang="en-US" altLang="zh-CN" sz="1600" dirty="0">
                <a:solidFill>
                  <a:srgbClr val="000000"/>
                </a:solidFill>
                <a:latin typeface="微软雅黑" panose="020B0503020204020204" pitchFamily="34" charset="-122"/>
                <a:ea typeface="微软雅黑" panose="020B0503020204020204" pitchFamily="34" charset="-122"/>
              </a:rPr>
              <a:t>ST</a:t>
            </a:r>
            <a:r>
              <a:rPr lang="zh-CN" altLang="en-US" sz="1600" dirty="0">
                <a:solidFill>
                  <a:srgbClr val="000000"/>
                </a:solidFill>
                <a:latin typeface="微软雅黑" panose="020B0503020204020204" pitchFamily="34" charset="-122"/>
                <a:ea typeface="微软雅黑" panose="020B0503020204020204" pitchFamily="34" charset="-122"/>
              </a:rPr>
              <a:t>目药质押的股权已被司法拍卖，因此解除冻结。</a:t>
            </a:r>
            <a:endPar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10" name="图表 9">
            <a:extLst>
              <a:ext uri="{FF2B5EF4-FFF2-40B4-BE49-F238E27FC236}">
                <a16:creationId xmlns:a16="http://schemas.microsoft.com/office/drawing/2014/main" id="{BAC1C830-32B2-408D-8ED4-27A9E7A3770A}"/>
              </a:ext>
            </a:extLst>
          </p:cNvPr>
          <p:cNvGraphicFramePr>
            <a:graphicFrameLocks/>
          </p:cNvGraphicFramePr>
          <p:nvPr>
            <p:extLst>
              <p:ext uri="{D42A27DB-BD31-4B8C-83A1-F6EECF244321}">
                <p14:modId xmlns:p14="http://schemas.microsoft.com/office/powerpoint/2010/main" val="1014072938"/>
              </p:ext>
            </p:extLst>
          </p:nvPr>
        </p:nvGraphicFramePr>
        <p:xfrm>
          <a:off x="6609470" y="1299142"/>
          <a:ext cx="5362136" cy="33097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图表 10">
            <a:extLst>
              <a:ext uri="{FF2B5EF4-FFF2-40B4-BE49-F238E27FC236}">
                <a16:creationId xmlns:a16="http://schemas.microsoft.com/office/drawing/2014/main" id="{BAC1C830-32B2-408D-8ED4-27A9E7A3770A}"/>
              </a:ext>
            </a:extLst>
          </p:cNvPr>
          <p:cNvGraphicFramePr>
            <a:graphicFrameLocks/>
          </p:cNvGraphicFramePr>
          <p:nvPr>
            <p:extLst>
              <p:ext uri="{D42A27DB-BD31-4B8C-83A1-F6EECF244321}">
                <p14:modId xmlns:p14="http://schemas.microsoft.com/office/powerpoint/2010/main" val="154873550"/>
              </p:ext>
            </p:extLst>
          </p:nvPr>
        </p:nvGraphicFramePr>
        <p:xfrm>
          <a:off x="407963" y="1267971"/>
          <a:ext cx="5688037" cy="3309752"/>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对话气泡: 圆角矩形 6"/>
          <p:cNvSpPr/>
          <p:nvPr/>
        </p:nvSpPr>
        <p:spPr bwMode="auto">
          <a:xfrm>
            <a:off x="153971" y="956133"/>
            <a:ext cx="5688029" cy="1991758"/>
          </a:xfrm>
          <a:prstGeom prst="wedgeRoundRectCallout">
            <a:avLst>
              <a:gd name="adj1" fmla="val 31651"/>
              <a:gd name="adj2" fmla="val 55297"/>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28684" name="Rectangle 2"/>
          <p:cNvSpPr>
            <a:spLocks noChangeArrowheads="1"/>
          </p:cNvSpPr>
          <p:nvPr/>
        </p:nvSpPr>
        <p:spPr bwMode="white">
          <a:xfrm>
            <a:off x="943738" y="145639"/>
            <a:ext cx="8231187" cy="1144588"/>
          </a:xfrm>
          <a:prstGeom prst="rect">
            <a:avLst/>
          </a:prstGeom>
          <a:noFill/>
          <a:ln w="9525">
            <a:no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主要券商月评</a:t>
            </a:r>
          </a:p>
        </p:txBody>
      </p:sp>
      <p:sp>
        <p:nvSpPr>
          <p:cNvPr id="6" name="文本框 5"/>
          <p:cNvSpPr txBox="1"/>
          <p:nvPr/>
        </p:nvSpPr>
        <p:spPr>
          <a:xfrm>
            <a:off x="226244" y="956133"/>
            <a:ext cx="5570734" cy="1670073"/>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股处于跨年轮动慢涨期，预计年末机构调仓行为推动顺周期板块行情延续到明年一季度。海外新的宽松举措有望推升全球风险偏好，加速外资在年内持续增配</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股。</a:t>
            </a: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配置建议：聚焦顺周期和低估值板块，短期关注集采落地后医药板块龙头的估值修复机会。</a:t>
            </a:r>
            <a:endParaRPr kumimoji="0" lang="en-US" altLang="zh-CN"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en-US" altLang="zh-CN" sz="1400" b="1" dirty="0">
                <a:solidFill>
                  <a:srgbClr val="FF0000"/>
                </a:solidFill>
                <a:latin typeface="微软雅黑" panose="020B0503020204020204" pitchFamily="34" charset="-122"/>
                <a:ea typeface="微软雅黑" panose="020B0503020204020204" pitchFamily="34" charset="-122"/>
              </a:rPr>
              <a:t>10</a:t>
            </a:r>
            <a:r>
              <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月观点：</a:t>
            </a:r>
            <a:r>
              <a:rPr lang="zh-CN" altLang="en-US" sz="1400" b="1" dirty="0">
                <a:solidFill>
                  <a:srgbClr val="FF0000"/>
                </a:solidFill>
                <a:latin typeface="微软雅黑" panose="020B0503020204020204" pitchFamily="34" charset="-122"/>
                <a:ea typeface="微软雅黑" panose="020B0503020204020204" pitchFamily="34" charset="-122"/>
              </a:rPr>
              <a:t>看多</a:t>
            </a:r>
            <a:r>
              <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 </a:t>
            </a:r>
            <a:r>
              <a:rPr lang="en-US" altLang="zh-CN" sz="1400" b="1" dirty="0">
                <a:solidFill>
                  <a:srgbClr val="FF0000"/>
                </a:solidFill>
                <a:latin typeface="微软雅黑" panose="020B0503020204020204" pitchFamily="34" charset="-122"/>
                <a:ea typeface="微软雅黑" panose="020B0503020204020204" pitchFamily="34" charset="-122"/>
              </a:rPr>
              <a:t>11</a:t>
            </a:r>
            <a:r>
              <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月观点：</a:t>
            </a:r>
            <a:r>
              <a:rPr lang="zh-CN" altLang="en-US" sz="1400" b="1" dirty="0">
                <a:solidFill>
                  <a:srgbClr val="FF0000"/>
                </a:solidFill>
                <a:latin typeface="微软雅黑" panose="020B0503020204020204" pitchFamily="34" charset="-122"/>
                <a:ea typeface="微软雅黑" panose="020B0503020204020204" pitchFamily="34" charset="-122"/>
              </a:rPr>
              <a:t>看多</a:t>
            </a:r>
            <a:r>
              <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 </a:t>
            </a:r>
            <a:r>
              <a:rPr kumimoji="0" lang="en-US" altLang="zh-CN"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12</a:t>
            </a:r>
            <a:r>
              <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月观点：看多</a:t>
            </a:r>
          </a:p>
        </p:txBody>
      </p:sp>
      <p:sp>
        <p:nvSpPr>
          <p:cNvPr id="37" name="对话气泡: 圆角矩形 36"/>
          <p:cNvSpPr/>
          <p:nvPr/>
        </p:nvSpPr>
        <p:spPr bwMode="auto">
          <a:xfrm>
            <a:off x="5912376" y="1007014"/>
            <a:ext cx="6125653" cy="1910928"/>
          </a:xfrm>
          <a:prstGeom prst="wedgeRoundRectCallout">
            <a:avLst>
              <a:gd name="adj1" fmla="val -33764"/>
              <a:gd name="adj2" fmla="val 59015"/>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39" name="对话气泡: 圆角矩形 38"/>
          <p:cNvSpPr/>
          <p:nvPr/>
        </p:nvSpPr>
        <p:spPr bwMode="auto">
          <a:xfrm>
            <a:off x="5902771" y="4516755"/>
            <a:ext cx="6289229" cy="1936581"/>
          </a:xfrm>
          <a:prstGeom prst="wedgeRoundRectCallout">
            <a:avLst>
              <a:gd name="adj1" fmla="val -31071"/>
              <a:gd name="adj2" fmla="val -64200"/>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41" name="对话气泡: 圆角矩形 40"/>
          <p:cNvSpPr/>
          <p:nvPr/>
        </p:nvSpPr>
        <p:spPr bwMode="auto">
          <a:xfrm>
            <a:off x="226244" y="4454648"/>
            <a:ext cx="5523022" cy="1998688"/>
          </a:xfrm>
          <a:prstGeom prst="wedgeRoundRectCallout">
            <a:avLst>
              <a:gd name="adj1" fmla="val 27101"/>
              <a:gd name="adj2" fmla="val -59814"/>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42" name="文本框 41"/>
          <p:cNvSpPr txBox="1"/>
          <p:nvPr/>
        </p:nvSpPr>
        <p:spPr>
          <a:xfrm>
            <a:off x="5928411" y="4506940"/>
            <a:ext cx="6109618" cy="1993238"/>
          </a:xfrm>
          <a:prstGeom prst="rect">
            <a:avLst/>
          </a:prstGeom>
          <a:noFill/>
        </p:spPr>
        <p:txBody>
          <a:bodyPr wrap="square" rtlCol="0">
            <a:spAutoFit/>
          </a:bodyPr>
          <a:lstStyle>
            <a:defPPr>
              <a:defRPr lang="en-US"/>
            </a:defPPr>
            <a:lvl1pPr>
              <a:defRPr sz="1800" b="1">
                <a:latin typeface="+mn-ea"/>
                <a:ea typeface="+mn-ea"/>
              </a:defRPr>
            </a:lvl1p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zh-CN" altLang="en-US" sz="1400" b="0" dirty="0">
                <a:solidFill>
                  <a:srgbClr val="000000"/>
                </a:solidFill>
                <a:latin typeface="微软雅黑" panose="020B0503020204020204" pitchFamily="34" charset="-122"/>
                <a:ea typeface="微软雅黑" panose="020B0503020204020204" pitchFamily="34" charset="-122"/>
              </a:rPr>
              <a:t>这个冬天不再冷，复苏行情暖洋洋。工业企业利润快速回暖，全年已经转正，需求旺盛，库存降低。货币政策整体维持正常性，不会大收也不会大放。未来围绕基本面改善的方向投资，把握复苏行情。</a:t>
            </a: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配置建议：关注中游补库存的主线，如化工、工业金属、机械等；关注</a:t>
            </a:r>
            <a:r>
              <a:rPr kumimoji="0" lang="en-US" altLang="zh-CN"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2020</a:t>
            </a: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年受损，</a:t>
            </a:r>
            <a:r>
              <a:rPr kumimoji="0" lang="en-US" altLang="zh-CN"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2021</a:t>
            </a: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年受益的服务方向，特别是以银行为代表的金融股。</a:t>
            </a:r>
            <a:endParaRPr kumimoji="0" lang="en-US" altLang="zh-CN"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10</a:t>
            </a:r>
            <a:r>
              <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月观点：</a:t>
            </a:r>
            <a:r>
              <a:rPr lang="zh-CN" altLang="en-US" sz="1400" dirty="0">
                <a:solidFill>
                  <a:srgbClr val="FF0000"/>
                </a:solidFill>
                <a:latin typeface="微软雅黑" panose="020B0503020204020204" pitchFamily="34" charset="-122"/>
                <a:ea typeface="微软雅黑" panose="020B0503020204020204" pitchFamily="34" charset="-122"/>
              </a:rPr>
              <a:t>谨慎看多</a:t>
            </a:r>
            <a:r>
              <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  </a:t>
            </a:r>
            <a:r>
              <a:rPr lang="en-US" altLang="zh-CN" sz="1400" dirty="0">
                <a:solidFill>
                  <a:srgbClr val="FF0000"/>
                </a:solidFill>
                <a:latin typeface="微软雅黑" panose="020B0503020204020204" pitchFamily="34" charset="-122"/>
                <a:ea typeface="微软雅黑" panose="020B0503020204020204" pitchFamily="34" charset="-122"/>
              </a:rPr>
              <a:t>11</a:t>
            </a:r>
            <a:r>
              <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月观点：</a:t>
            </a:r>
            <a:r>
              <a:rPr lang="zh-CN" altLang="en-US" sz="1400" dirty="0">
                <a:solidFill>
                  <a:srgbClr val="FF0000"/>
                </a:solidFill>
                <a:latin typeface="微软雅黑" panose="020B0503020204020204" pitchFamily="34" charset="-122"/>
                <a:ea typeface="微软雅黑" panose="020B0503020204020204" pitchFamily="34" charset="-122"/>
              </a:rPr>
              <a:t>谨慎看多  </a:t>
            </a:r>
            <a:r>
              <a:rPr lang="en-US" altLang="zh-CN" sz="1400" dirty="0">
                <a:solidFill>
                  <a:srgbClr val="FF0000"/>
                </a:solidFill>
                <a:latin typeface="微软雅黑" panose="020B0503020204020204" pitchFamily="34" charset="-122"/>
                <a:ea typeface="微软雅黑" panose="020B0503020204020204" pitchFamily="34" charset="-122"/>
              </a:rPr>
              <a:t>12</a:t>
            </a:r>
            <a:r>
              <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月观点：看多</a:t>
            </a:r>
            <a:endParaRPr kumimoji="0" lang="en-US" altLang="zh-CN"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40" name="文本框 39"/>
          <p:cNvSpPr txBox="1"/>
          <p:nvPr/>
        </p:nvSpPr>
        <p:spPr>
          <a:xfrm>
            <a:off x="347385" y="4516755"/>
            <a:ext cx="5328451" cy="1993238"/>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市场将保持上行趋势。工业企业盈利加速改善，地产基建投资需求仍相对旺盛。全球疫苗加快出炉，全球经济有望持续修复。</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12</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月关注大宗商品价格是否超预期上行，欧美疫苗最新进度，以及政治局会议和中央经济工作会议。</a:t>
            </a: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配置建议：银行和保险等金融板块、有色和化工等上游资源品、航空和机场酒店等逆疫情行业。</a:t>
            </a:r>
            <a:endParaRPr kumimoji="0" lang="en-US" altLang="zh-CN"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10</a:t>
            </a:r>
            <a:r>
              <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月观点：谨慎看多  </a:t>
            </a:r>
            <a:r>
              <a:rPr lang="en-US" altLang="zh-CN" sz="1400" b="1" dirty="0">
                <a:solidFill>
                  <a:srgbClr val="FF0000"/>
                </a:solidFill>
                <a:latin typeface="微软雅黑" panose="020B0503020204020204" pitchFamily="34" charset="-122"/>
                <a:ea typeface="微软雅黑" panose="020B0503020204020204" pitchFamily="34" charset="-122"/>
              </a:rPr>
              <a:t>11</a:t>
            </a:r>
            <a:r>
              <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月观点：看多  </a:t>
            </a:r>
            <a:r>
              <a:rPr kumimoji="0" lang="en-US" altLang="zh-CN"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12</a:t>
            </a:r>
            <a:r>
              <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月观点：看多</a:t>
            </a:r>
          </a:p>
        </p:txBody>
      </p:sp>
      <p:sp>
        <p:nvSpPr>
          <p:cNvPr id="17" name="文本框 16">
            <a:extLst>
              <a:ext uri="{FF2B5EF4-FFF2-40B4-BE49-F238E27FC236}">
                <a16:creationId xmlns:a16="http://schemas.microsoft.com/office/drawing/2014/main" id="{09326E97-0652-430B-A78F-EB67DFE8AF09}"/>
              </a:ext>
            </a:extLst>
          </p:cNvPr>
          <p:cNvSpPr txBox="1"/>
          <p:nvPr/>
        </p:nvSpPr>
        <p:spPr>
          <a:xfrm>
            <a:off x="5992830" y="965859"/>
            <a:ext cx="5849347" cy="1346907"/>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altLang="zh-CN" sz="1400" dirty="0">
                <a:solidFill>
                  <a:srgbClr val="000000"/>
                </a:solidFill>
                <a:latin typeface="微软雅黑" panose="020B0503020204020204" pitchFamily="34" charset="-122"/>
                <a:ea typeface="微软雅黑" panose="020B0503020204020204" pitchFamily="34" charset="-122"/>
              </a:rPr>
              <a:t>12</a:t>
            </a:r>
            <a:r>
              <a:rPr lang="zh-CN" altLang="en-US" sz="1400" dirty="0">
                <a:solidFill>
                  <a:srgbClr val="000000"/>
                </a:solidFill>
                <a:latin typeface="微软雅黑" panose="020B0503020204020204" pitchFamily="34" charset="-122"/>
                <a:ea typeface="微软雅黑" panose="020B0503020204020204" pitchFamily="34" charset="-122"/>
              </a:rPr>
              <a:t>月配置主题是“资源之后 重配金融”。在资源板块大涨之后，建议深化低估值的周期板块布局。人民币升值更有利于外资流入，金融板块进一步受益。</a:t>
            </a: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配置建议：银行、券商、保险</a:t>
            </a:r>
            <a:endParaRPr kumimoji="0" lang="en-US" altLang="zh-CN"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en-US" altLang="zh-CN" sz="1400" b="1" dirty="0">
                <a:solidFill>
                  <a:srgbClr val="FF0000"/>
                </a:solidFill>
                <a:latin typeface="微软雅黑" panose="020B0503020204020204" pitchFamily="34" charset="-122"/>
                <a:ea typeface="微软雅黑" panose="020B0503020204020204" pitchFamily="34" charset="-122"/>
              </a:rPr>
              <a:t>10</a:t>
            </a:r>
            <a:r>
              <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月观点：看多  </a:t>
            </a:r>
            <a:r>
              <a:rPr lang="en-US" altLang="zh-CN" sz="1400" b="1" dirty="0">
                <a:solidFill>
                  <a:srgbClr val="FF0000"/>
                </a:solidFill>
                <a:latin typeface="微软雅黑" panose="020B0503020204020204" pitchFamily="34" charset="-122"/>
                <a:ea typeface="微软雅黑" panose="020B0503020204020204" pitchFamily="34" charset="-122"/>
              </a:rPr>
              <a:t>11</a:t>
            </a:r>
            <a:r>
              <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月观点：看多  </a:t>
            </a:r>
            <a:r>
              <a:rPr kumimoji="0" lang="en-US" altLang="zh-CN"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12</a:t>
            </a:r>
            <a:r>
              <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月观点：看多</a:t>
            </a:r>
          </a:p>
        </p:txBody>
      </p:sp>
      <p:pic>
        <p:nvPicPr>
          <p:cNvPr id="9" name="图片 8">
            <a:extLst>
              <a:ext uri="{FF2B5EF4-FFF2-40B4-BE49-F238E27FC236}">
                <a16:creationId xmlns:a16="http://schemas.microsoft.com/office/drawing/2014/main" id="{C10D5F8C-8EFD-FF46-A4D4-E8D54AC374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9398" y="3195817"/>
            <a:ext cx="1379868" cy="437682"/>
          </a:xfrm>
          <a:prstGeom prst="rect">
            <a:avLst/>
          </a:prstGeom>
        </p:spPr>
      </p:pic>
      <p:pic>
        <p:nvPicPr>
          <p:cNvPr id="2" name="图片 1">
            <a:extLst>
              <a:ext uri="{FF2B5EF4-FFF2-40B4-BE49-F238E27FC236}">
                <a16:creationId xmlns:a16="http://schemas.microsoft.com/office/drawing/2014/main" id="{2D0417D4-A09E-4085-8F7D-CE4F25E7322E}"/>
              </a:ext>
            </a:extLst>
          </p:cNvPr>
          <p:cNvPicPr>
            <a:picLocks noChangeAspect="1"/>
          </p:cNvPicPr>
          <p:nvPr/>
        </p:nvPicPr>
        <p:blipFill>
          <a:blip r:embed="rId4"/>
          <a:stretch>
            <a:fillRect/>
          </a:stretch>
        </p:blipFill>
        <p:spPr>
          <a:xfrm>
            <a:off x="6096000" y="3855803"/>
            <a:ext cx="1353496" cy="358676"/>
          </a:xfrm>
          <a:prstGeom prst="rect">
            <a:avLst/>
          </a:prstGeom>
        </p:spPr>
      </p:pic>
      <p:pic>
        <p:nvPicPr>
          <p:cNvPr id="4" name="图片 3">
            <a:extLst>
              <a:ext uri="{FF2B5EF4-FFF2-40B4-BE49-F238E27FC236}">
                <a16:creationId xmlns:a16="http://schemas.microsoft.com/office/drawing/2014/main" id="{7B49EA2D-D3D3-4A00-8A50-5ECC13D933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5843" y="3240617"/>
            <a:ext cx="1605856" cy="396759"/>
          </a:xfrm>
          <a:prstGeom prst="rect">
            <a:avLst/>
          </a:prstGeom>
        </p:spPr>
      </p:pic>
      <p:pic>
        <p:nvPicPr>
          <p:cNvPr id="5" name="图片 4">
            <a:extLst>
              <a:ext uri="{FF2B5EF4-FFF2-40B4-BE49-F238E27FC236}">
                <a16:creationId xmlns:a16="http://schemas.microsoft.com/office/drawing/2014/main" id="{2F0E10BA-8CF4-40E7-9C33-1EC4DEEA44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2195" y="3796783"/>
            <a:ext cx="1920576" cy="556688"/>
          </a:xfrm>
          <a:prstGeom prst="rect">
            <a:avLst/>
          </a:prstGeom>
        </p:spPr>
      </p:pic>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ChangeArrowheads="1"/>
          </p:cNvSpPr>
          <p:nvPr/>
        </p:nvSpPr>
        <p:spPr bwMode="auto">
          <a:xfrm>
            <a:off x="1595439" y="1071563"/>
            <a:ext cx="8929687" cy="3071812"/>
          </a:xfrm>
          <a:prstGeom prst="rect">
            <a:avLst/>
          </a:prstGeom>
          <a:noFill/>
          <a:ln w="9525">
            <a:noFill/>
            <a:miter lim="800000"/>
          </a:ln>
        </p:spPr>
        <p:txBody>
          <a:bodyPr/>
          <a:lstStyle/>
          <a:p>
            <a:pPr marL="342900" marR="0" lvl="0" indent="-342900" algn="l" defTabSz="914400" rtl="0" eaLnBrk="1" fontAlgn="auto" latinLnBrk="0" hangingPunct="1">
              <a:lnSpc>
                <a:spcPct val="135000"/>
              </a:lnSpc>
              <a:spcBef>
                <a:spcPct val="20000"/>
              </a:spcBef>
              <a:spcAft>
                <a:spcPts val="0"/>
              </a:spcAft>
              <a:buClr>
                <a:srgbClr val="6699FF"/>
              </a:buClr>
              <a:buSzTx/>
              <a:buFont typeface="Wingdings" panose="05000000000000000000" pitchFamily="2" charset="2"/>
              <a:buChar char="n"/>
              <a:tabLst/>
              <a:defRPr/>
            </a:pPr>
            <a:endParaRPr kumimoji="0" lang="en-US" altLang="zh-CN" sz="1800" b="1" i="0" u="none" strike="noStrike" kern="1200" cap="none" spc="0" normalizeH="0" baseline="0" noProof="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 typeface="Wingdings" panose="05000000000000000000" pitchFamily="2" charset="2"/>
              <a:buChar char="n"/>
              <a:tabLst/>
              <a:defRPr/>
            </a:pPr>
            <a:endParaRPr kumimoji="0" lang="en-US" altLang="zh-CN" sz="1800" b="1" i="0" u="none" strike="noStrike" kern="1200" cap="none" spc="0" normalizeH="0" baseline="0" noProof="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r>
              <a:rPr kumimoji="0" lang="zh-CN" altLang="en-US" sz="1800" b="1" i="0" u="none" strike="noStrike" kern="1200" cap="none" spc="0" normalizeH="0" baseline="0" noProof="0">
                <a:ln>
                  <a:noFill/>
                </a:ln>
                <a:solidFill>
                  <a:srgbClr val="000066"/>
                </a:solidFill>
                <a:effectLst/>
                <a:uLnTx/>
                <a:uFillTx/>
                <a:latin typeface="幼圆"/>
                <a:ea typeface="幼圆"/>
                <a:cs typeface="+mn-cs"/>
              </a:rPr>
              <a:t>    </a:t>
            </a:r>
            <a:endParaRPr kumimoji="0" lang="en-US" altLang="zh-CN" sz="1800" b="1" i="0" u="none" strike="noStrike" kern="1200" cap="none" spc="0" normalizeH="0" baseline="0" noProof="0">
              <a:ln>
                <a:noFill/>
              </a:ln>
              <a:solidFill>
                <a:srgbClr val="000066"/>
              </a:solidFill>
              <a:effectLst/>
              <a:uLnTx/>
              <a:uFillTx/>
              <a:latin typeface="幼圆"/>
              <a:ea typeface="幼圆"/>
              <a:cs typeface="+mn-cs"/>
            </a:endParaRPr>
          </a:p>
          <a:p>
            <a:pPr marL="0" marR="0" lvl="0" indent="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a:ln>
                <a:noFill/>
              </a:ln>
              <a:solidFill>
                <a:srgbClr val="000066"/>
              </a:solidFill>
              <a:effectLst/>
              <a:uLnTx/>
              <a:uFillTx/>
              <a:latin typeface="幼圆"/>
              <a:ea typeface="幼圆" panose="02010509060101010101" pitchFamily="49" charset="-122"/>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600" b="1" i="0" u="none" strike="noStrike" kern="1200" cap="none" spc="0" normalizeH="0" baseline="0" noProof="0">
              <a:ln>
                <a:noFill/>
              </a:ln>
              <a:solidFill>
                <a:srgbClr val="000066"/>
              </a:solidFill>
              <a:effectLst/>
              <a:uLnTx/>
              <a:uFillTx/>
              <a:latin typeface="幼圆"/>
              <a:ea typeface="幼圆" panose="020105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幼圆"/>
              <a:ea typeface="幼圆"/>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srgbClr val="000000"/>
                </a:solidFill>
                <a:effectLst/>
                <a:uLnTx/>
                <a:uFillTx/>
                <a:latin typeface="幼圆"/>
                <a:ea typeface="幼圆"/>
                <a:cs typeface="+mn-cs"/>
              </a:rPr>
              <a:t> </a:t>
            </a:r>
          </a:p>
        </p:txBody>
      </p:sp>
      <p:sp>
        <p:nvSpPr>
          <p:cNvPr id="32771" name="Rectangle 2"/>
          <p:cNvSpPr>
            <a:spLocks noChangeArrowheads="1"/>
          </p:cNvSpPr>
          <p:nvPr/>
        </p:nvSpPr>
        <p:spPr bwMode="white">
          <a:xfrm>
            <a:off x="1952625" y="214314"/>
            <a:ext cx="8231188" cy="708025"/>
          </a:xfrm>
          <a:prstGeom prst="rect">
            <a:avLst/>
          </a:prstGeom>
          <a:noFill/>
          <a:ln w="9525">
            <a:no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展望</a:t>
            </a:r>
          </a:p>
        </p:txBody>
      </p:sp>
      <p:sp>
        <p:nvSpPr>
          <p:cNvPr id="6" name="矩形 5"/>
          <p:cNvSpPr/>
          <p:nvPr/>
        </p:nvSpPr>
        <p:spPr>
          <a:xfrm>
            <a:off x="1738313" y="1285875"/>
            <a:ext cx="8501062" cy="369888"/>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a:ln>
                  <a:noFill/>
                </a:ln>
                <a:solidFill>
                  <a:srgbClr val="000066"/>
                </a:solidFill>
                <a:effectLst/>
                <a:uLnTx/>
                <a:uFillTx/>
                <a:latin typeface="幼圆"/>
                <a:ea typeface="幼圆"/>
                <a:cs typeface="+mn-cs"/>
              </a:rPr>
              <a:t>   </a:t>
            </a:r>
          </a:p>
        </p:txBody>
      </p:sp>
      <p:sp>
        <p:nvSpPr>
          <p:cNvPr id="34842" name="Rectangle 26"/>
          <p:cNvSpPr>
            <a:spLocks noChangeArrowheads="1"/>
          </p:cNvSpPr>
          <p:nvPr/>
        </p:nvSpPr>
        <p:spPr bwMode="auto">
          <a:xfrm>
            <a:off x="1881223" y="1345672"/>
            <a:ext cx="8391847" cy="4440767"/>
          </a:xfrm>
          <a:prstGeom prst="rect">
            <a:avLst/>
          </a:prstGeom>
          <a:noFill/>
          <a:ln w="9525">
            <a:noFill/>
            <a:miter lim="800000"/>
          </a:ln>
          <a:effectLst/>
        </p:spPr>
        <p:txBody>
          <a:bodyPr wrap="square" anchor="ctr">
            <a:spAutoFit/>
          </a:bodyPr>
          <a:lstStyle/>
          <a:p>
            <a:pPr marL="0" marR="0" lvl="0" indent="720000" algn="just" defTabSz="914400" rtl="0" eaLnBrk="1" fontAlgn="auto" latinLnBrk="0" hangingPunct="1">
              <a:lnSpc>
                <a:spcPct val="200000"/>
              </a:lnSpc>
              <a:spcBef>
                <a:spcPts val="0"/>
              </a:spcBef>
              <a:spcAft>
                <a:spcPts val="0"/>
              </a:spcAft>
              <a:buClrTx/>
              <a:buSzTx/>
              <a:buFontTx/>
              <a:buNone/>
              <a:tabLst/>
              <a:defRPr/>
            </a:pPr>
            <a:r>
              <a:rPr lang="en-US" altLang="zh-CN" dirty="0">
                <a:solidFill>
                  <a:srgbClr val="000000"/>
                </a:solidFill>
                <a:latin typeface="微软雅黑" panose="020B0503020204020204" pitchFamily="34" charset="-122"/>
                <a:ea typeface="微软雅黑" panose="020B0503020204020204" pitchFamily="34" charset="-122"/>
              </a:rPr>
              <a:t>11</a:t>
            </a:r>
            <a:r>
              <a:rPr lang="zh-CN" altLang="en-US" dirty="0">
                <a:solidFill>
                  <a:srgbClr val="000000"/>
                </a:solidFill>
                <a:latin typeface="微软雅黑" panose="020B0503020204020204" pitchFamily="34" charset="-122"/>
                <a:ea typeface="微软雅黑" panose="020B0503020204020204" pitchFamily="34" charset="-122"/>
              </a:rPr>
              <a:t>月份市场分化明显，蓝筹权重带动指数上攻，中小盘股高位回落。市场分化基本如我们</a:t>
            </a:r>
            <a:r>
              <a:rPr lang="en-US" altLang="zh-CN" dirty="0">
                <a:solidFill>
                  <a:srgbClr val="000000"/>
                </a:solidFill>
                <a:latin typeface="微软雅黑" panose="020B0503020204020204" pitchFamily="34" charset="-122"/>
                <a:ea typeface="微软雅黑" panose="020B0503020204020204" pitchFamily="34" charset="-122"/>
              </a:rPr>
              <a:t>10</a:t>
            </a:r>
            <a:r>
              <a:rPr lang="zh-CN" altLang="en-US" dirty="0">
                <a:solidFill>
                  <a:srgbClr val="000000"/>
                </a:solidFill>
                <a:latin typeface="微软雅黑" panose="020B0503020204020204" pitchFamily="34" charset="-122"/>
                <a:ea typeface="微软雅黑" panose="020B0503020204020204" pitchFamily="34" charset="-122"/>
              </a:rPr>
              <a:t>月份所料，出口贸易型企业并非市场焦点，更多关注在于“内循环”下受益的消费、基建、新能源等板块。</a:t>
            </a:r>
            <a:endPar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720000" algn="just" defTabSz="914400" rtl="0" eaLnBrk="1" fontAlgn="auto" latinLnBrk="0" hangingPunct="1">
              <a:lnSpc>
                <a:spcPct val="200000"/>
              </a:lnSpc>
              <a:spcBef>
                <a:spcPts val="0"/>
              </a:spcBef>
              <a:spcAft>
                <a:spcPts val="0"/>
              </a:spcAft>
              <a:buClrTx/>
              <a:buSzTx/>
              <a:buFontTx/>
              <a:buNone/>
              <a:tabLst/>
              <a:defRPr/>
            </a:pPr>
            <a:r>
              <a:rPr lang="en-US" altLang="zh-CN" dirty="0">
                <a:solidFill>
                  <a:srgbClr val="000000"/>
                </a:solidFill>
                <a:latin typeface="微软雅黑" panose="020B0503020204020204" pitchFamily="34" charset="-122"/>
                <a:ea typeface="微软雅黑" panose="020B0503020204020204" pitchFamily="34" charset="-122"/>
                <a:sym typeface="+mn-ea"/>
              </a:rPr>
              <a:t>12</a:t>
            </a:r>
            <a:r>
              <a:rPr lang="zh-CN" altLang="en-US" dirty="0">
                <a:solidFill>
                  <a:srgbClr val="000000"/>
                </a:solidFill>
                <a:latin typeface="微软雅黑" panose="020B0503020204020204" pitchFamily="34" charset="-122"/>
                <a:ea typeface="微软雅黑" panose="020B0503020204020204" pitchFamily="34" charset="-122"/>
                <a:sym typeface="+mn-ea"/>
              </a:rPr>
              <a:t>月后迎来业绩真空期，直到明年一季度末，推动市场演化的因素更多在于市场预期和宏观经济因素对相关行业的间接影响。海外可能进一步放水，人民币强势表现中长期不会改变，因此外资会加大对</a:t>
            </a:r>
            <a:r>
              <a:rPr lang="en-US" altLang="zh-CN" dirty="0">
                <a:solidFill>
                  <a:srgbClr val="000000"/>
                </a:solidFill>
                <a:latin typeface="微软雅黑" panose="020B0503020204020204" pitchFamily="34" charset="-122"/>
                <a:ea typeface="微软雅黑" panose="020B0503020204020204" pitchFamily="34" charset="-122"/>
                <a:sym typeface="+mn-ea"/>
              </a:rPr>
              <a:t>A</a:t>
            </a:r>
            <a:r>
              <a:rPr lang="zh-CN" altLang="en-US" dirty="0">
                <a:solidFill>
                  <a:srgbClr val="000000"/>
                </a:solidFill>
                <a:latin typeface="微软雅黑" panose="020B0503020204020204" pitchFamily="34" charset="-122"/>
                <a:ea typeface="微软雅黑" panose="020B0503020204020204" pitchFamily="34" charset="-122"/>
                <a:sym typeface="+mn-ea"/>
              </a:rPr>
              <a:t>股市场的配置，蓝筹权重股都有望受益。国内外新冠疫苗上市渐行渐近，庞大的市场需求带动药玻企业的额外产品供给，可以考虑提前布局相关潜在收益企业。</a:t>
            </a:r>
            <a:endParaRPr lang="en-US" altLang="zh-CN" dirty="0">
              <a:solidFill>
                <a:srgbClr val="000000"/>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847851" y="260351"/>
            <a:ext cx="5167313" cy="430213"/>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200" b="1" i="0" u="none" strike="noStrike" kern="0" cap="none" spc="0" normalizeH="0" baseline="0" noProof="0" dirty="0">
                <a:ln>
                  <a:noFill/>
                </a:ln>
                <a:solidFill>
                  <a:srgbClr val="000066"/>
                </a:solidFill>
                <a:effectLst/>
                <a:uLnTx/>
                <a:uFillTx/>
                <a:latin typeface="Times New Roman" panose="02020603050405020304"/>
                <a:ea typeface="幼圆" panose="02010509060101010101" pitchFamily="49" charset="-122"/>
                <a:cs typeface="+mn-cs"/>
              </a:rPr>
              <a:t>Pre-IPO</a:t>
            </a:r>
            <a:r>
              <a:rPr kumimoji="0" lang="zh-CN" altLang="en-US" sz="2200" b="1" i="0" u="none" strike="noStrike" kern="0" cap="none" spc="0" normalizeH="0" baseline="0" noProof="0" dirty="0">
                <a:ln>
                  <a:noFill/>
                </a:ln>
                <a:solidFill>
                  <a:srgbClr val="000066"/>
                </a:solidFill>
                <a:effectLst/>
                <a:uLnTx/>
                <a:uFillTx/>
                <a:latin typeface="Times New Roman" panose="02020603050405020304"/>
                <a:ea typeface="幼圆" panose="02010509060101010101" pitchFamily="49" charset="-122"/>
                <a:cs typeface="+mn-cs"/>
              </a:rPr>
              <a:t>财务顾问及财务投资</a:t>
            </a:r>
            <a:endParaRPr kumimoji="0" lang="zh-CN" altLang="en-US" sz="2200" b="0" i="0" u="none" strike="noStrike" kern="0" cap="none" spc="0" normalizeH="0" baseline="0" noProof="0" dirty="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34819" name="矩形 3"/>
          <p:cNvSpPr>
            <a:spLocks noChangeArrowheads="1"/>
          </p:cNvSpPr>
          <p:nvPr/>
        </p:nvSpPr>
        <p:spPr bwMode="auto">
          <a:xfrm>
            <a:off x="1745095" y="1340769"/>
            <a:ext cx="8382000" cy="4028539"/>
          </a:xfrm>
          <a:prstGeom prst="rect">
            <a:avLst/>
          </a:prstGeom>
          <a:noFill/>
          <a:ln w="9525">
            <a:noFill/>
            <a:miter lim="800000"/>
          </a:ln>
        </p:spPr>
        <p:txBody>
          <a:bodyPr>
            <a:spAutoFit/>
          </a:bodyPr>
          <a:lstStyle/>
          <a:p>
            <a:pPr marL="342900" marR="0" lvl="0" indent="-342900" algn="l" defTabSz="914400" rtl="0" eaLnBrk="1" fontAlgn="auto" latinLnBrk="0" hangingPunct="1">
              <a:lnSpc>
                <a:spcPct val="150000"/>
              </a:lnSpc>
              <a:spcBef>
                <a:spcPct val="20000"/>
              </a:spcBef>
              <a:spcAft>
                <a:spcPts val="0"/>
              </a:spcAft>
              <a:buClrTx/>
              <a:buSzTx/>
              <a:buFontTx/>
              <a:buNone/>
              <a:tabLst/>
              <a:defRPr/>
            </a:pPr>
            <a:r>
              <a:rPr kumimoji="0" lang="zh-CN" altLang="en-US" sz="2400" b="0" i="0" u="none" strike="noStrike" kern="1200" cap="none" spc="0" normalizeH="0" baseline="0" noProof="0" dirty="0">
                <a:ln>
                  <a:noFill/>
                </a:ln>
                <a:solidFill>
                  <a:srgbClr val="0058B0"/>
                </a:solidFill>
                <a:effectLst/>
                <a:uLnTx/>
                <a:uFillTx/>
                <a:latin typeface="Times New Roman" panose="02020603050405020304" pitchFamily="18" charset="0"/>
                <a:ea typeface="幼圆" panose="02010509060101010101" pitchFamily="49" charset="-122"/>
                <a:cs typeface="+mn-cs"/>
              </a:rPr>
              <a:t>           </a:t>
            </a:r>
            <a:r>
              <a:rPr kumimoji="0" lang="zh-CN" altLang="en-US" sz="1800" b="0" i="0" u="none" strike="noStrike" kern="1200" cap="none" spc="0" normalizeH="0" baseline="0" noProof="0" dirty="0">
                <a:ln>
                  <a:noFill/>
                </a:ln>
                <a:solidFill>
                  <a:srgbClr val="0058B0"/>
                </a:solidFill>
                <a:effectLst/>
                <a:uLnTx/>
                <a:uFillTx/>
                <a:latin typeface="Times New Roman" panose="02020603050405020304" pitchFamily="18" charset="0"/>
                <a:ea typeface="幼圆" panose="02010509060101010101" pitchFamily="49" charset="-122"/>
                <a:cs typeface="+mn-cs"/>
              </a:rPr>
              <a:t>我们的财务顾问团队依托自身专业背景及资源整合优势，根据客户需要，站在客户的角度为客户的投融资、资本运作、资产及债务重组、财务管理、发展战略等活动提供的咨询、分析、方案设计等服务。包括的项目有：投资顾问、融资顾问、资本运作顾问、资产管理与债务管理顾问、企业战略咨询顾问、企业常年财务顾问等。</a:t>
            </a:r>
          </a:p>
          <a:p>
            <a:pPr marL="342900" marR="0" lvl="0" indent="-342900" algn="l" defTabSz="914400" rtl="0" eaLnBrk="1" fontAlgn="auto" latinLnBrk="0" hangingPunct="1">
              <a:lnSpc>
                <a:spcPct val="150000"/>
              </a:lnSpc>
              <a:spcBef>
                <a:spcPct val="20000"/>
              </a:spcBef>
              <a:spcAft>
                <a:spcPts val="0"/>
              </a:spcAft>
              <a:buClrTx/>
              <a:buSzTx/>
              <a:buFontTx/>
              <a:buNone/>
              <a:tabLst/>
              <a:defRPr/>
            </a:pPr>
            <a:endParaRPr kumimoji="0" lang="zh-CN" altLang="en-US" sz="1800" b="0" i="0" u="none" strike="noStrike" kern="1200" cap="none" spc="0" normalizeH="0" baseline="0" noProof="0" dirty="0">
              <a:ln>
                <a:noFill/>
              </a:ln>
              <a:solidFill>
                <a:srgbClr val="0058B0"/>
              </a:solidFill>
              <a:effectLst/>
              <a:uLnTx/>
              <a:uFillTx/>
              <a:latin typeface="Times New Roman" panose="02020603050405020304" pitchFamily="18" charset="0"/>
              <a:ea typeface="幼圆" panose="02010509060101010101" pitchFamily="49" charset="-122"/>
              <a:cs typeface="+mn-cs"/>
            </a:endParaRPr>
          </a:p>
          <a:p>
            <a:pPr marL="342900" marR="0" lvl="0" indent="-342900" algn="l" defTabSz="914400" rtl="0" eaLnBrk="1" fontAlgn="auto" latinLnBrk="0" hangingPunct="1">
              <a:lnSpc>
                <a:spcPct val="150000"/>
              </a:lnSpc>
              <a:spcBef>
                <a:spcPct val="20000"/>
              </a:spcBef>
              <a:spcAft>
                <a:spcPts val="0"/>
              </a:spcAft>
              <a:buClrTx/>
              <a:buSzTx/>
              <a:buFontTx/>
              <a:buNone/>
              <a:tabLst/>
              <a:defRPr/>
            </a:pPr>
            <a:r>
              <a:rPr kumimoji="0" lang="zh-CN" altLang="en-US" sz="1800" b="0" i="0" u="none" strike="noStrike" kern="1200" cap="none" spc="0" normalizeH="0" baseline="0" noProof="0" dirty="0">
                <a:ln>
                  <a:noFill/>
                </a:ln>
                <a:solidFill>
                  <a:srgbClr val="0058B0"/>
                </a:solidFill>
                <a:effectLst/>
                <a:uLnTx/>
                <a:uFillTx/>
                <a:latin typeface="Times New Roman" panose="02020603050405020304" pitchFamily="18" charset="0"/>
                <a:ea typeface="幼圆" panose="02010509060101010101" pitchFamily="49" charset="-122"/>
                <a:cs typeface="+mn-cs"/>
              </a:rPr>
              <a:t>             我们的投资团队依托自身专业背景和独特判断，根据行业发展和市场趋势，对目标企业和目标项目，进行各种形式的专业投资。财务投资包括：股权投资、固定收益投资等。</a:t>
            </a:r>
          </a:p>
        </p:txBody>
      </p: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74825" y="260351"/>
            <a:ext cx="7850188" cy="430213"/>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200" b="1" i="0" u="none" strike="noStrike" kern="0" cap="none" spc="0" normalizeH="0" baseline="0" noProof="0">
                <a:ln>
                  <a:noFill/>
                </a:ln>
                <a:solidFill>
                  <a:srgbClr val="000066"/>
                </a:solidFill>
                <a:effectLst/>
                <a:uLnTx/>
                <a:uFillTx/>
                <a:latin typeface="Times New Roman" panose="02020603050405020304"/>
                <a:ea typeface="幼圆" panose="02010509060101010101" pitchFamily="49" charset="-122"/>
                <a:cs typeface="+mn-cs"/>
              </a:rPr>
              <a:t>Post-IPO</a:t>
            </a:r>
            <a:r>
              <a:rPr kumimoji="0" lang="zh-CN" altLang="en-US" sz="2200" b="1" i="0" u="none" strike="noStrike" kern="0" cap="none" spc="0" normalizeH="0" baseline="0" noProof="0">
                <a:ln>
                  <a:noFill/>
                </a:ln>
                <a:solidFill>
                  <a:srgbClr val="000066"/>
                </a:solidFill>
                <a:effectLst/>
                <a:uLnTx/>
                <a:uFillTx/>
                <a:latin typeface="Times New Roman" panose="02020603050405020304"/>
                <a:ea typeface="幼圆" panose="02010509060101010101" pitchFamily="49" charset="-122"/>
                <a:cs typeface="+mn-cs"/>
              </a:rPr>
              <a:t>财务顾问及财务投资</a:t>
            </a:r>
            <a:endParaRPr kumimoji="0" lang="zh-CN" altLang="en-US" sz="22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4" name="内容占位符 2"/>
          <p:cNvSpPr txBox="1"/>
          <p:nvPr/>
        </p:nvSpPr>
        <p:spPr>
          <a:xfrm>
            <a:off x="2057400" y="1165861"/>
            <a:ext cx="8077200" cy="4525963"/>
          </a:xfrm>
          <a:prstGeom prst="rect">
            <a:avLst/>
          </a:prstGeom>
        </p:spPr>
        <p:txBody>
          <a:bodyPr/>
          <a:lst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a:lstStyle>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zh-CN" altLang="en-US" sz="1800" b="0" i="0" u="none" strike="noStrike" kern="1200" cap="none" spc="0" normalizeH="0" baseline="0" noProof="0">
                <a:ln>
                  <a:noFill/>
                </a:ln>
                <a:solidFill>
                  <a:srgbClr val="0058B0"/>
                </a:solidFill>
                <a:effectLst/>
                <a:uLnTx/>
                <a:uFillTx/>
                <a:latin typeface="幼圆"/>
                <a:ea typeface="幼圆"/>
                <a:cs typeface="+mn-cs"/>
              </a:rPr>
              <a:t>    上市对于企业和股东仅是发展的一个里程碑，对接资本市场后，企业和股东需要适应更高的监管要求、更完善的公司治理、更复杂的资本运作。我们针对此类需求，整合了服务资源，将财务顾问和财务投资作为载体，致力为客户提供定制化的市值管理服务。</a:t>
            </a:r>
          </a:p>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zh-CN" altLang="en-US" sz="1800" b="0" i="0" u="none" strike="noStrike" kern="1200" cap="none" spc="0" normalizeH="0" baseline="0" noProof="0">
                <a:ln>
                  <a:noFill/>
                </a:ln>
                <a:solidFill>
                  <a:srgbClr val="0058B0"/>
                </a:solidFill>
                <a:effectLst/>
                <a:uLnTx/>
                <a:uFillTx/>
                <a:latin typeface="幼圆"/>
                <a:ea typeface="幼圆"/>
                <a:cs typeface="+mn-cs"/>
              </a:rPr>
              <a:t>    我们的财务顾问团队依托自身专业背景及资源整合优势，根据上市公司及其股东的需要，提供投融资、资本运作、资产及债务重组、财务管理、发展战略等活动提供的咨询、分析、方案设计等服务。包括的服务有：上市公司再融资、股权激励、并购、股权融资、市值维护、战略投资等。</a:t>
            </a:r>
          </a:p>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zh-CN" altLang="en-US" sz="1800" b="0" i="0" u="none" strike="noStrike" kern="1200" cap="none" spc="0" normalizeH="0" baseline="0" noProof="0">
                <a:ln>
                  <a:noFill/>
                </a:ln>
                <a:solidFill>
                  <a:srgbClr val="0058B0"/>
                </a:solidFill>
                <a:effectLst/>
                <a:uLnTx/>
                <a:uFillTx/>
                <a:latin typeface="幼圆"/>
                <a:ea typeface="幼圆"/>
                <a:cs typeface="+mn-cs"/>
              </a:rPr>
              <a:t>    我们的投资团队依托自身专业背景和独特判断，根据市值管理的各项需求，设计投资结构，进行各种形式的市值管理投资。包括：并购投资、再融资投资、战略投资、固定收益投资等。</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zh-CN" altLang="en-US" sz="3200" b="0" i="0" u="none" strike="noStrike" kern="0" cap="none" spc="0" normalizeH="0" baseline="0" noProof="0">
              <a:ln>
                <a:noFill/>
              </a:ln>
              <a:solidFill>
                <a:srgbClr val="777777"/>
              </a:solidFill>
              <a:effectLst/>
              <a:uLnTx/>
              <a:uFillTx/>
              <a:latin typeface="幼圆"/>
              <a:ea typeface="幼圆"/>
              <a:cs typeface="+mn-cs"/>
            </a:endParaRPr>
          </a:p>
        </p:txBody>
      </p: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标题 1"/>
          <p:cNvSpPr>
            <a:spLocks noGrp="1"/>
          </p:cNvSpPr>
          <p:nvPr>
            <p:ph type="title"/>
          </p:nvPr>
        </p:nvSpPr>
        <p:spPr bwMode="auto">
          <a:xfrm>
            <a:off x="1981200" y="214313"/>
            <a:ext cx="8229600" cy="1143000"/>
          </a:xfrm>
          <a:noFill/>
          <a:ln>
            <a:noFill/>
            <a:miter lim="800000"/>
          </a:ln>
        </p:spPr>
        <p:txBody>
          <a:bodyPr vert="horz" wrap="square" lIns="91440" tIns="45720" rIns="91440" bIns="45720" numCol="1" anchor="t" anchorCtr="0" compatLnSpc="1"/>
          <a:lstStyle/>
          <a:p>
            <a:r>
              <a:rPr kumimoji="1" lang="zh-CN" altLang="en-US" sz="2400" b="0" dirty="0">
                <a:solidFill>
                  <a:srgbClr val="000066"/>
                </a:solidFill>
                <a:latin typeface="微软雅黑" panose="020B0503020204020204" pitchFamily="34" charset="-122"/>
                <a:ea typeface="微软雅黑" panose="020B0503020204020204" pitchFamily="34" charset="-122"/>
              </a:rPr>
              <a:t>联系我们</a:t>
            </a:r>
          </a:p>
        </p:txBody>
      </p:sp>
      <p:sp>
        <p:nvSpPr>
          <p:cNvPr id="37891" name="矩形 2"/>
          <p:cNvSpPr>
            <a:spLocks noChangeArrowheads="1"/>
          </p:cNvSpPr>
          <p:nvPr/>
        </p:nvSpPr>
        <p:spPr bwMode="auto">
          <a:xfrm>
            <a:off x="2914968" y="1484785"/>
            <a:ext cx="6362065" cy="2845715"/>
          </a:xfrm>
          <a:prstGeom prst="rect">
            <a:avLst/>
          </a:prstGeom>
          <a:noFill/>
          <a:ln w="9525">
            <a:noFill/>
            <a:miter lim="800000"/>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联系我们</a:t>
            </a:r>
            <a:endParaRPr kumimoji="0" lang="en-US" altLang="zh-CN"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    公司地址：上海市东湖路</a:t>
            </a:r>
            <a:r>
              <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70</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号东湖宾馆</a:t>
            </a:r>
            <a:r>
              <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3</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号楼</a:t>
            </a:r>
            <a:r>
              <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3</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楼</a:t>
            </a:r>
            <a:endParaRPr kumimoji="0" lang="zh-CN" altLang="en-US"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    公司电话：</a:t>
            </a:r>
            <a:r>
              <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8621</a:t>
            </a:r>
            <a:r>
              <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54668032</a:t>
            </a:r>
            <a:r>
              <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602</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    公司电话：</a:t>
            </a:r>
            <a:r>
              <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8621</a:t>
            </a:r>
            <a:r>
              <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54669508</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    网址：</a:t>
            </a:r>
            <a:r>
              <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http://www.rongke.com</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zh-CN" sz="1400" b="1" i="0" u="none" strike="noStrike" kern="1200" cap="none" spc="0" normalizeH="0" baseline="0" noProof="0" dirty="0">
              <a:ln>
                <a:noFill/>
              </a:ln>
              <a:solidFill>
                <a:srgbClr val="000066"/>
              </a:solidFill>
              <a:effectLst/>
              <a:uLnTx/>
              <a:uFillTx/>
              <a:latin typeface="幼圆" panose="02010509060101010101" pitchFamily="49" charset="-122"/>
              <a:ea typeface="幼圆" panose="02010509060101010101" pitchFamily="49"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zh-CN" sz="1100" b="1" i="0" u="none" strike="noStrike" kern="1200" cap="none" spc="0" normalizeH="0" baseline="0" noProof="0" dirty="0">
              <a:ln>
                <a:noFill/>
              </a:ln>
              <a:solidFill>
                <a:srgbClr val="000066"/>
              </a:solidFill>
              <a:effectLst/>
              <a:uLnTx/>
              <a:uFillTx/>
              <a:latin typeface="幼圆" panose="02010509060101010101" pitchFamily="49" charset="-122"/>
              <a:ea typeface="幼圆" panose="02010509060101010101" pitchFamily="49" charset="-122"/>
              <a:cs typeface="+mn-cs"/>
            </a:endParaRPr>
          </a:p>
        </p:txBody>
      </p:sp>
      <p:grpSp>
        <p:nvGrpSpPr>
          <p:cNvPr id="5" name="组合 4"/>
          <p:cNvGrpSpPr/>
          <p:nvPr/>
        </p:nvGrpSpPr>
        <p:grpSpPr>
          <a:xfrm>
            <a:off x="3719736" y="4221088"/>
            <a:ext cx="3528392" cy="1224136"/>
            <a:chOff x="1763688" y="4293096"/>
            <a:chExt cx="3528392" cy="1224136"/>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3688" y="4293096"/>
              <a:ext cx="1224136" cy="1224136"/>
            </a:xfrm>
            <a:prstGeom prst="rect">
              <a:avLst/>
            </a:prstGeom>
            <a:ln>
              <a:noFill/>
            </a:ln>
          </p:spPr>
        </p:pic>
        <p:sp>
          <p:nvSpPr>
            <p:cNvPr id="4" name="文本框 3"/>
            <p:cNvSpPr txBox="1"/>
            <p:nvPr/>
          </p:nvSpPr>
          <p:spPr>
            <a:xfrm>
              <a:off x="2123728" y="4607498"/>
              <a:ext cx="3168352" cy="46166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融客市值管理公众号</a:t>
              </a:r>
              <a:endPar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rongkechina</a:t>
              </a:r>
              <a:endPar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12" name="文本框 11"/>
          <p:cNvSpPr txBox="1"/>
          <p:nvPr/>
        </p:nvSpPr>
        <p:spPr>
          <a:xfrm rot="16200000">
            <a:off x="1056588" y="4192450"/>
            <a:ext cx="2249334" cy="30777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a:ln>
                  <a:noFill/>
                </a:ln>
                <a:solidFill>
                  <a:srgbClr val="000798">
                    <a:lumMod val="75000"/>
                  </a:srgbClr>
                </a:solidFill>
                <a:effectLst/>
                <a:uLnTx/>
                <a:uFillTx/>
                <a:latin typeface="幼圆"/>
                <a:ea typeface="幼圆"/>
                <a:cs typeface="+mn-cs"/>
              </a:rPr>
              <a:t>融客市值管理</a:t>
            </a:r>
            <a:r>
              <a:rPr kumimoji="0" lang="en-US" altLang="zh-CN" sz="1400" b="0" i="0" u="none" strike="noStrike" kern="1200" cap="none" spc="0" normalizeH="0" baseline="0" noProof="0">
                <a:ln>
                  <a:noFill/>
                </a:ln>
                <a:solidFill>
                  <a:srgbClr val="000798">
                    <a:lumMod val="75000"/>
                  </a:srgbClr>
                </a:solidFill>
                <a:effectLst/>
                <a:uLnTx/>
                <a:uFillTx/>
                <a:latin typeface="幼圆"/>
                <a:ea typeface="幼圆"/>
                <a:cs typeface="+mn-cs"/>
              </a:rPr>
              <a:t>RONGKECHINA</a:t>
            </a:r>
            <a:endParaRPr kumimoji="0" lang="zh-CN" altLang="en-US" sz="1400" b="0" i="0" u="none" strike="noStrike" kern="1200" cap="none" spc="0" normalizeH="0" baseline="0" noProof="0">
              <a:ln>
                <a:noFill/>
              </a:ln>
              <a:solidFill>
                <a:srgbClr val="000798">
                  <a:lumMod val="75000"/>
                </a:srgbClr>
              </a:solidFill>
              <a:effectLst/>
              <a:uLnTx/>
              <a:uFillTx/>
              <a:latin typeface="幼圆"/>
              <a:ea typeface="幼圆"/>
              <a:cs typeface="+mn-cs"/>
            </a:endParaRPr>
          </a:p>
        </p:txBody>
      </p:sp>
      <p:cxnSp>
        <p:nvCxnSpPr>
          <p:cNvPr id="14" name="直接连接符 13"/>
          <p:cNvCxnSpPr/>
          <p:nvPr/>
        </p:nvCxnSpPr>
        <p:spPr bwMode="auto">
          <a:xfrm>
            <a:off x="2335144" y="2924944"/>
            <a:ext cx="0" cy="2808312"/>
          </a:xfrm>
          <a:prstGeom prst="line">
            <a:avLst/>
          </a:prstGeom>
          <a:ln>
            <a:solidFill>
              <a:srgbClr val="00006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bwMode="auto">
          <a:xfrm>
            <a:off x="2358043" y="2924944"/>
            <a:ext cx="0" cy="2808312"/>
          </a:xfrm>
          <a:prstGeom prst="line">
            <a:avLst/>
          </a:prstGeom>
          <a:ln>
            <a:solidFill>
              <a:srgbClr val="00006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bwMode="auto">
          <a:xfrm>
            <a:off x="3719736" y="1945818"/>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1" i="0" u="none" strike="noStrike" kern="1200" cap="none" spc="0" normalizeH="0" baseline="0" noProof="0">
              <a:ln>
                <a:noFill/>
              </a:ln>
              <a:solidFill>
                <a:srgbClr val="000066"/>
              </a:solidFill>
              <a:effectLst/>
              <a:uLnTx/>
              <a:uFillTx/>
              <a:latin typeface="等线" panose="02010600030101010101" pitchFamily="2" charset="-122"/>
              <a:ea typeface="等线" panose="02010600030101010101" pitchFamily="2" charset="-122"/>
              <a:cs typeface="+mn-cs"/>
            </a:endParaRPr>
          </a:p>
        </p:txBody>
      </p:sp>
      <p:sp>
        <p:nvSpPr>
          <p:cNvPr id="3" name="文本框 2"/>
          <p:cNvSpPr txBox="1"/>
          <p:nvPr/>
        </p:nvSpPr>
        <p:spPr>
          <a:xfrm>
            <a:off x="3863752" y="2069799"/>
            <a:ext cx="7200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宏观</a:t>
            </a:r>
          </a:p>
        </p:txBody>
      </p:sp>
      <p:sp>
        <p:nvSpPr>
          <p:cNvPr id="6" name="椭圆 5"/>
          <p:cNvSpPr/>
          <p:nvPr/>
        </p:nvSpPr>
        <p:spPr bwMode="auto">
          <a:xfrm>
            <a:off x="3719736" y="3004506"/>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1" i="0" u="none" strike="noStrike" kern="1200" cap="none" spc="0" normalizeH="0" baseline="0" noProof="0">
              <a:ln>
                <a:noFill/>
              </a:ln>
              <a:solidFill>
                <a:srgbClr val="000066"/>
              </a:solidFill>
              <a:effectLst/>
              <a:uLnTx/>
              <a:uFillTx/>
              <a:latin typeface="等线" panose="02010600030101010101" pitchFamily="2" charset="-122"/>
              <a:ea typeface="等线" panose="02010600030101010101" pitchFamily="2" charset="-122"/>
              <a:cs typeface="+mn-cs"/>
            </a:endParaRPr>
          </a:p>
        </p:txBody>
      </p:sp>
      <p:sp>
        <p:nvSpPr>
          <p:cNvPr id="7" name="文本框 6"/>
          <p:cNvSpPr txBox="1"/>
          <p:nvPr/>
        </p:nvSpPr>
        <p:spPr>
          <a:xfrm>
            <a:off x="3863752" y="3128487"/>
            <a:ext cx="7200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市场</a:t>
            </a:r>
          </a:p>
        </p:txBody>
      </p:sp>
      <p:sp>
        <p:nvSpPr>
          <p:cNvPr id="8" name="椭圆 7"/>
          <p:cNvSpPr/>
          <p:nvPr/>
        </p:nvSpPr>
        <p:spPr bwMode="auto">
          <a:xfrm>
            <a:off x="3719736" y="4005064"/>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1" i="0" u="none" strike="noStrike" kern="1200" cap="none" spc="0" normalizeH="0" baseline="0" noProof="0">
              <a:ln>
                <a:noFill/>
              </a:ln>
              <a:solidFill>
                <a:srgbClr val="000066"/>
              </a:solidFill>
              <a:effectLst/>
              <a:uLnTx/>
              <a:uFillTx/>
              <a:latin typeface="等线" panose="02010600030101010101" pitchFamily="2" charset="-122"/>
              <a:ea typeface="等线" panose="02010600030101010101" pitchFamily="2" charset="-122"/>
              <a:cs typeface="+mn-cs"/>
            </a:endParaRPr>
          </a:p>
        </p:txBody>
      </p:sp>
      <p:sp>
        <p:nvSpPr>
          <p:cNvPr id="9" name="文本框 8"/>
          <p:cNvSpPr txBox="1"/>
          <p:nvPr/>
        </p:nvSpPr>
        <p:spPr>
          <a:xfrm>
            <a:off x="3863752" y="4115952"/>
            <a:ext cx="7200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展望</a:t>
            </a:r>
          </a:p>
        </p:txBody>
      </p:sp>
      <p:sp>
        <p:nvSpPr>
          <p:cNvPr id="11" name="文本框 10"/>
          <p:cNvSpPr txBox="1"/>
          <p:nvPr/>
        </p:nvSpPr>
        <p:spPr>
          <a:xfrm>
            <a:off x="3870092" y="5144685"/>
            <a:ext cx="7200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rPr>
              <a:t>业务</a:t>
            </a:r>
          </a:p>
        </p:txBody>
      </p:sp>
      <p:sp>
        <p:nvSpPr>
          <p:cNvPr id="14" name="文本框 13"/>
          <p:cNvSpPr txBox="1"/>
          <p:nvPr/>
        </p:nvSpPr>
        <p:spPr>
          <a:xfrm>
            <a:off x="5062194" y="3143876"/>
            <a:ext cx="62258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solidFill>
                  <a:prstClr val="black"/>
                </a:solidFill>
                <a:latin typeface="微软雅黑" panose="020B0503020204020204" pitchFamily="34" charset="-122"/>
                <a:ea typeface="微软雅黑" panose="020B0503020204020204" pitchFamily="34" charset="-122"/>
              </a:rPr>
              <a:t>主要股指分化明显，资金抱团蓝筹权重</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5" name="文本框 14"/>
          <p:cNvSpPr txBox="1"/>
          <p:nvPr/>
        </p:nvSpPr>
        <p:spPr>
          <a:xfrm>
            <a:off x="5062194" y="4144434"/>
            <a:ext cx="60090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solidFill>
                  <a:prstClr val="black"/>
                </a:solidFill>
                <a:latin typeface="微软雅黑" panose="020B0503020204020204" pitchFamily="34" charset="-122"/>
                <a:ea typeface="微软雅黑" panose="020B0503020204020204" pitchFamily="34" charset="-122"/>
                <a:sym typeface="+mn-ea"/>
              </a:rPr>
              <a:t>迎来较长业绩真空期，关注事件驱动和宏观经济因素变动</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endParaRPr>
          </a:p>
        </p:txBody>
      </p:sp>
      <p:sp>
        <p:nvSpPr>
          <p:cNvPr id="4" name="文本框 3">
            <a:extLst>
              <a:ext uri="{FF2B5EF4-FFF2-40B4-BE49-F238E27FC236}">
                <a16:creationId xmlns:a16="http://schemas.microsoft.com/office/drawing/2014/main" id="{233ED68F-1DF9-4183-804C-319A93232479}"/>
              </a:ext>
            </a:extLst>
          </p:cNvPr>
          <p:cNvSpPr txBox="1"/>
          <p:nvPr/>
        </p:nvSpPr>
        <p:spPr>
          <a:xfrm>
            <a:off x="5062194" y="2069799"/>
            <a:ext cx="6346704"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工业迎来补库存周期，下游制造业强势复苏</a:t>
            </a:r>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bwMode="auto">
          <a:xfrm>
            <a:off x="1976438" y="260350"/>
            <a:ext cx="8229600" cy="596900"/>
          </a:xfrm>
          <a:noFill/>
          <a:ln>
            <a:miter lim="800000"/>
          </a:ln>
        </p:spPr>
        <p:txBody>
          <a:bodyPr vert="horz" wrap="square" lIns="91440" tIns="45720" rIns="91440" bIns="45720" numCol="1" anchor="t" anchorCtr="0" compatLnSpc="1"/>
          <a:lstStyle/>
          <a:p>
            <a:r>
              <a:rPr kumimoji="1" lang="en-US" altLang="zh-CN" sz="2400" b="0" dirty="0">
                <a:solidFill>
                  <a:schemeClr val="tx1"/>
                </a:solidFill>
                <a:latin typeface="微软雅黑" panose="020B0503020204020204" pitchFamily="34" charset="-122"/>
                <a:ea typeface="微软雅黑" panose="020B0503020204020204" pitchFamily="34" charset="-122"/>
              </a:rPr>
              <a:t>CPI</a:t>
            </a:r>
            <a:r>
              <a:rPr kumimoji="1" lang="zh-CN" altLang="en-US" sz="2400" b="0" dirty="0">
                <a:solidFill>
                  <a:schemeClr val="tx1"/>
                </a:solidFill>
                <a:latin typeface="微软雅黑" panose="020B0503020204020204" pitchFamily="34" charset="-122"/>
                <a:ea typeface="微软雅黑" panose="020B0503020204020204" pitchFamily="34" charset="-122"/>
              </a:rPr>
              <a:t>、</a:t>
            </a:r>
            <a:r>
              <a:rPr kumimoji="1" lang="en-US" altLang="zh-CN" sz="2400" b="0" dirty="0">
                <a:solidFill>
                  <a:schemeClr val="tx1"/>
                </a:solidFill>
                <a:latin typeface="微软雅黑" panose="020B0503020204020204" pitchFamily="34" charset="-122"/>
                <a:ea typeface="微软雅黑" panose="020B0503020204020204" pitchFamily="34" charset="-122"/>
              </a:rPr>
              <a:t>PPI</a:t>
            </a:r>
          </a:p>
        </p:txBody>
      </p:sp>
      <p:sp>
        <p:nvSpPr>
          <p:cNvPr id="6" name="文本框 5"/>
          <p:cNvSpPr txBox="1"/>
          <p:nvPr/>
        </p:nvSpPr>
        <p:spPr>
          <a:xfrm>
            <a:off x="1809946" y="4298868"/>
            <a:ext cx="9742010" cy="366575"/>
          </a:xfrm>
          <a:prstGeom prst="rect">
            <a:avLst/>
          </a:prstGeom>
          <a:noFill/>
        </p:spPr>
        <p:txBody>
          <a:bodyPr wrap="square" lIns="0" tIns="0" rIns="0" bIns="0" rtlCol="0">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lang="en-US" dirty="0">
                <a:solidFill>
                  <a:srgbClr val="000000"/>
                </a:solidFill>
                <a:latin typeface="微软雅黑" panose="020B0503020204020204" pitchFamily="34" charset="-122"/>
                <a:ea typeface="微软雅黑" panose="020B0503020204020204" pitchFamily="34" charset="-122"/>
              </a:rPr>
              <a:t>11</a:t>
            </a:r>
            <a:r>
              <a:rPr kumimoji="0" sz="1800" b="0" i="0" u="none" strike="noStrike" kern="1200" cap="none" spc="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cs typeface="+mn-cs"/>
              </a:rPr>
              <a:t>月CPI同比</a:t>
            </a:r>
            <a:r>
              <a:rPr lang="zh-CN" altLang="en-US" dirty="0">
                <a:solidFill>
                  <a:srgbClr val="00B050"/>
                </a:solidFill>
                <a:latin typeface="微软雅黑" panose="020B0503020204020204" pitchFamily="34" charset="-122"/>
                <a:ea typeface="微软雅黑" panose="020B0503020204020204" pitchFamily="34" charset="-122"/>
              </a:rPr>
              <a:t>下降</a:t>
            </a:r>
            <a:r>
              <a:rPr kumimoji="0" lang="en-US" sz="1800"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rPr>
              <a:t>0.5%</a:t>
            </a:r>
            <a:r>
              <a:rPr lang="zh-CN" altLang="en-US" dirty="0">
                <a:solidFill>
                  <a:srgbClr val="000000"/>
                </a:solidFill>
                <a:latin typeface="微软雅黑" panose="020B0503020204020204" pitchFamily="34" charset="-122"/>
                <a:ea typeface="微软雅黑" panose="020B0503020204020204" pitchFamily="34" charset="-122"/>
              </a:rPr>
              <a:t>，环比</a:t>
            </a:r>
            <a:r>
              <a:rPr lang="zh-CN" altLang="en-US" dirty="0">
                <a:solidFill>
                  <a:srgbClr val="00B050"/>
                </a:solidFill>
                <a:latin typeface="微软雅黑" panose="020B0503020204020204" pitchFamily="34" charset="-122"/>
                <a:ea typeface="微软雅黑" panose="020B0503020204020204" pitchFamily="34" charset="-122"/>
              </a:rPr>
              <a:t>下降</a:t>
            </a:r>
            <a:r>
              <a:rPr lang="en-US" altLang="zh-CN" dirty="0">
                <a:solidFill>
                  <a:srgbClr val="00B050"/>
                </a:solidFill>
                <a:latin typeface="微软雅黑" panose="020B0503020204020204" pitchFamily="34" charset="-122"/>
                <a:ea typeface="微软雅黑" panose="020B0503020204020204" pitchFamily="34" charset="-122"/>
              </a:rPr>
              <a:t>0.6</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lang="en-US" altLang="zh-CN" dirty="0">
                <a:solidFill>
                  <a:srgbClr val="000000"/>
                </a:solidFill>
                <a:latin typeface="微软雅黑" panose="020B0503020204020204" pitchFamily="34" charset="-122"/>
                <a:ea typeface="微软雅黑" panose="020B0503020204020204" pitchFamily="34" charset="-122"/>
              </a:rPr>
              <a:t>11</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月</a:t>
            </a:r>
            <a:r>
              <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PPI</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同比</a:t>
            </a:r>
            <a:r>
              <a:rPr kumimoji="0" lang="zh-CN" altLang="en-US" sz="1800"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rPr>
              <a:t>下降</a:t>
            </a:r>
            <a:r>
              <a:rPr lang="en-US" altLang="zh-CN" dirty="0">
                <a:solidFill>
                  <a:srgbClr val="00B050"/>
                </a:solidFill>
                <a:latin typeface="微软雅黑" panose="020B0503020204020204" pitchFamily="34" charset="-122"/>
                <a:ea typeface="微软雅黑" panose="020B0503020204020204" pitchFamily="34" charset="-122"/>
              </a:rPr>
              <a:t>1.5</a:t>
            </a:r>
            <a:r>
              <a:rPr kumimoji="0" lang="en-US" altLang="zh-CN" sz="1800"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rPr>
              <a:t>%</a:t>
            </a:r>
            <a:r>
              <a:rPr lang="zh-CN" altLang="en-US" dirty="0">
                <a:solidFill>
                  <a:srgbClr val="000000"/>
                </a:solidFill>
                <a:latin typeface="微软雅黑" panose="020B0503020204020204" pitchFamily="34" charset="-122"/>
                <a:ea typeface="微软雅黑" panose="020B0503020204020204" pitchFamily="34" charset="-122"/>
              </a:rPr>
              <a:t>，环比</a:t>
            </a:r>
            <a:r>
              <a:rPr lang="zh-CN" altLang="en-US" dirty="0">
                <a:solidFill>
                  <a:srgbClr val="FF0000"/>
                </a:solidFill>
                <a:latin typeface="微软雅黑" panose="020B0503020204020204" pitchFamily="34" charset="-122"/>
                <a:ea typeface="微软雅黑" panose="020B0503020204020204" pitchFamily="34" charset="-122"/>
              </a:rPr>
              <a:t>上升</a:t>
            </a:r>
            <a:r>
              <a:rPr lang="en-US" altLang="zh-CN" dirty="0">
                <a:solidFill>
                  <a:srgbClr val="FF0000"/>
                </a:solidFill>
                <a:latin typeface="微软雅黑" panose="020B0503020204020204" pitchFamily="34" charset="-122"/>
                <a:ea typeface="微软雅黑" panose="020B0503020204020204" pitchFamily="34" charset="-122"/>
              </a:rPr>
              <a:t>0.5</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p>
        </p:txBody>
      </p:sp>
      <p:sp>
        <p:nvSpPr>
          <p:cNvPr id="7" name="Rectangle 26">
            <a:extLst>
              <a:ext uri="{FF2B5EF4-FFF2-40B4-BE49-F238E27FC236}">
                <a16:creationId xmlns:a16="http://schemas.microsoft.com/office/drawing/2014/main" id="{54A8634B-1F0E-44D5-B816-5B10AFAB14FF}"/>
              </a:ext>
            </a:extLst>
          </p:cNvPr>
          <p:cNvSpPr>
            <a:spLocks noChangeArrowheads="1"/>
          </p:cNvSpPr>
          <p:nvPr/>
        </p:nvSpPr>
        <p:spPr bwMode="auto">
          <a:xfrm>
            <a:off x="1052107" y="4776209"/>
            <a:ext cx="10078262" cy="1526187"/>
          </a:xfrm>
          <a:prstGeom prst="rect">
            <a:avLst/>
          </a:prstGeom>
          <a:noFill/>
          <a:ln w="9525">
            <a:noFill/>
            <a:miter lim="800000"/>
          </a:ln>
          <a:effectLst/>
        </p:spPr>
        <p:txBody>
          <a:bodyPr wrap="square" anchor="ctr">
            <a:spAutoFit/>
          </a:bodyPr>
          <a:lstStyle/>
          <a:p>
            <a:pPr marL="0" marR="0" lvl="0" indent="457200" algn="just" defTabSz="914400" rtl="0" eaLnBrk="1" fontAlgn="base" latinLnBrk="0" hangingPunct="1">
              <a:lnSpc>
                <a:spcPct val="150000"/>
              </a:lnSpc>
              <a:spcBef>
                <a:spcPct val="0"/>
              </a:spcBef>
              <a:spcAft>
                <a:spcPct val="0"/>
              </a:spcAft>
              <a:buClrTx/>
              <a:buSzTx/>
              <a:buFontTx/>
              <a:buNone/>
              <a:tabLst/>
              <a:defRPr/>
            </a:pPr>
            <a:r>
              <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CPI</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方面，</a:t>
            </a:r>
            <a:r>
              <a:rPr lang="zh-CN" altLang="en-US" sz="1600" dirty="0">
                <a:solidFill>
                  <a:srgbClr val="000000"/>
                </a:solidFill>
                <a:latin typeface="微软雅黑" panose="020B0503020204020204" pitchFamily="34" charset="-122"/>
                <a:ea typeface="微软雅黑" panose="020B0503020204020204" pitchFamily="34" charset="-122"/>
              </a:rPr>
              <a:t>呈现明显的下降趋势，时隔</a:t>
            </a:r>
            <a:r>
              <a:rPr lang="en-US" altLang="zh-CN" sz="1600" dirty="0">
                <a:solidFill>
                  <a:srgbClr val="000000"/>
                </a:solidFill>
                <a:latin typeface="微软雅黑" panose="020B0503020204020204" pitchFamily="34" charset="-122"/>
                <a:ea typeface="微软雅黑" panose="020B0503020204020204" pitchFamily="34" charset="-122"/>
              </a:rPr>
              <a:t>11</a:t>
            </a:r>
            <a:r>
              <a:rPr lang="zh-CN" altLang="en-US" sz="1600" dirty="0">
                <a:solidFill>
                  <a:srgbClr val="000000"/>
                </a:solidFill>
                <a:latin typeface="微软雅黑" panose="020B0503020204020204" pitchFamily="34" charset="-122"/>
                <a:ea typeface="微软雅黑" panose="020B0503020204020204" pitchFamily="34" charset="-122"/>
              </a:rPr>
              <a:t>年再现负增长</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。各地区各部门积极推进“六稳六保”，分项上，肉蛋禽类均出现较大价格降幅；交通和通信价格下降</a:t>
            </a:r>
            <a:r>
              <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3.9%</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，其中汽油和柴油降幅接近</a:t>
            </a:r>
            <a:r>
              <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20%</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PPI</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方面，同比依然为负，环比重回上升趋势，工业生产稳定恢复。从分项看，工业原材料价格普遍上升，中游工业品价格表现强势，螺纹钢、线材、玻璃、水泥等都有较好表现，逐渐打开新一轮补库存周期</a:t>
            </a:r>
            <a:r>
              <a:rPr lang="zh-CN" altLang="en-US" sz="1600" dirty="0">
                <a:solidFill>
                  <a:srgbClr val="000000"/>
                </a:solidFill>
                <a:latin typeface="微软雅黑" panose="020B0503020204020204" pitchFamily="34" charset="-122"/>
                <a:ea typeface="微软雅黑" panose="020B0503020204020204" pitchFamily="34" charset="-122"/>
              </a:rPr>
              <a:t>。</a:t>
            </a:r>
            <a:endPar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10" name="图表 9">
            <a:extLst>
              <a:ext uri="{FF2B5EF4-FFF2-40B4-BE49-F238E27FC236}">
                <a16:creationId xmlns:a16="http://schemas.microsoft.com/office/drawing/2014/main" id="{1294161F-7BFB-46D8-91E5-4D1AFD1BC7E9}"/>
              </a:ext>
            </a:extLst>
          </p:cNvPr>
          <p:cNvGraphicFramePr>
            <a:graphicFrameLocks/>
          </p:cNvGraphicFramePr>
          <p:nvPr>
            <p:extLst>
              <p:ext uri="{D42A27DB-BD31-4B8C-83A1-F6EECF244321}">
                <p14:modId xmlns:p14="http://schemas.microsoft.com/office/powerpoint/2010/main" val="1101237082"/>
              </p:ext>
            </p:extLst>
          </p:nvPr>
        </p:nvGraphicFramePr>
        <p:xfrm>
          <a:off x="0" y="1005739"/>
          <a:ext cx="6096000" cy="32783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图表 10">
            <a:extLst>
              <a:ext uri="{FF2B5EF4-FFF2-40B4-BE49-F238E27FC236}">
                <a16:creationId xmlns:a16="http://schemas.microsoft.com/office/drawing/2014/main" id="{4C5BDEC4-6A7C-4CC0-B2F9-4643C0C5B8ED}"/>
              </a:ext>
            </a:extLst>
          </p:cNvPr>
          <p:cNvGraphicFramePr>
            <a:graphicFrameLocks/>
          </p:cNvGraphicFramePr>
          <p:nvPr>
            <p:extLst>
              <p:ext uri="{D42A27DB-BD31-4B8C-83A1-F6EECF244321}">
                <p14:modId xmlns:p14="http://schemas.microsoft.com/office/powerpoint/2010/main" val="1488197121"/>
              </p:ext>
            </p:extLst>
          </p:nvPr>
        </p:nvGraphicFramePr>
        <p:xfrm>
          <a:off x="6096000" y="1005740"/>
          <a:ext cx="6096000" cy="327837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bwMode="auto">
          <a:noFill/>
          <a:ln>
            <a:miter lim="800000"/>
          </a:ln>
        </p:spPr>
        <p:txBody>
          <a:bodyPr vert="horz" wrap="square" lIns="91440" tIns="45720" rIns="91440" bIns="45720" numCol="1" anchor="t" anchorCtr="0" compatLnSpc="1"/>
          <a:lstStyle/>
          <a:p>
            <a:r>
              <a:rPr kumimoji="1" lang="en-US" altLang="zh-CN" sz="2400" b="0" dirty="0">
                <a:solidFill>
                  <a:schemeClr val="tx2">
                    <a:lumMod val="75000"/>
                  </a:schemeClr>
                </a:solidFill>
                <a:latin typeface="微软雅黑" panose="020B0503020204020204" pitchFamily="34" charset="-122"/>
                <a:ea typeface="微软雅黑" panose="020B0503020204020204" pitchFamily="34" charset="-122"/>
              </a:rPr>
              <a:t>PMI</a:t>
            </a:r>
            <a:endParaRPr kumimoji="1" lang="zh-CN" altLang="en-US" sz="2400" b="0"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3" name="文本框 2">
            <a:extLst>
              <a:ext uri="{FF2B5EF4-FFF2-40B4-BE49-F238E27FC236}">
                <a16:creationId xmlns:a16="http://schemas.microsoft.com/office/drawing/2014/main" id="{5CDF899E-C60C-43AA-8711-0AEF0F46AD04}"/>
              </a:ext>
            </a:extLst>
          </p:cNvPr>
          <p:cNvSpPr txBox="1"/>
          <p:nvPr/>
        </p:nvSpPr>
        <p:spPr>
          <a:xfrm>
            <a:off x="7897305" y="1723597"/>
            <a:ext cx="2934093" cy="2120902"/>
          </a:xfrm>
          <a:prstGeom prst="rect">
            <a:avLst/>
          </a:prstGeom>
          <a:noFill/>
        </p:spPr>
        <p:txBody>
          <a:bodyPr wrap="square">
            <a:spAutoFit/>
          </a:bodyPr>
          <a:lstStyle/>
          <a:p>
            <a:pPr>
              <a:lnSpc>
                <a:spcPct val="150000"/>
              </a:lnSpc>
            </a:pPr>
            <a:r>
              <a:rPr lang="en-US" altLang="zh-CN" dirty="0">
                <a:latin typeface="微软雅黑" panose="020B0503020204020204" pitchFamily="34" charset="-122"/>
                <a:ea typeface="微软雅黑" panose="020B0503020204020204" pitchFamily="34" charset="-122"/>
              </a:rPr>
              <a:t>11</a:t>
            </a:r>
            <a:r>
              <a:rPr lang="zh-CN" altLang="en-US" sz="1800" dirty="0">
                <a:latin typeface="微软雅黑" panose="020B0503020204020204" pitchFamily="34" charset="-122"/>
                <a:ea typeface="微软雅黑" panose="020B0503020204020204" pitchFamily="34" charset="-122"/>
              </a:rPr>
              <a:t>月制造业</a:t>
            </a:r>
            <a:r>
              <a:rPr lang="en-US" altLang="zh-CN" sz="1800" dirty="0">
                <a:latin typeface="微软雅黑" panose="020B0503020204020204" pitchFamily="34" charset="-122"/>
                <a:ea typeface="微软雅黑" panose="020B0503020204020204" pitchFamily="34" charset="-122"/>
              </a:rPr>
              <a:t>PMI</a:t>
            </a:r>
            <a:r>
              <a:rPr lang="zh-CN" altLang="en-US" sz="1800" dirty="0">
                <a:latin typeface="微软雅黑" panose="020B0503020204020204" pitchFamily="34" charset="-122"/>
                <a:ea typeface="微软雅黑" panose="020B0503020204020204" pitchFamily="34" charset="-122"/>
              </a:rPr>
              <a:t>为</a:t>
            </a:r>
            <a:r>
              <a:rPr lang="en-US" altLang="zh-CN" sz="1800" dirty="0">
                <a:solidFill>
                  <a:srgbClr val="FF0000"/>
                </a:solidFill>
                <a:latin typeface="微软雅黑" panose="020B0503020204020204" pitchFamily="34" charset="-122"/>
                <a:ea typeface="微软雅黑" panose="020B0503020204020204" pitchFamily="34" charset="-122"/>
              </a:rPr>
              <a:t>52.10%</a:t>
            </a:r>
            <a:r>
              <a:rPr lang="zh-CN" altLang="en-US" sz="1800" dirty="0">
                <a:latin typeface="微软雅黑" panose="020B0503020204020204" pitchFamily="34" charset="-122"/>
                <a:ea typeface="微软雅黑" panose="020B0503020204020204" pitchFamily="34" charset="-122"/>
              </a:rPr>
              <a:t>，较上月</a:t>
            </a:r>
            <a:r>
              <a:rPr lang="zh-CN" altLang="en-US" dirty="0">
                <a:latin typeface="微软雅黑" panose="020B0503020204020204" pitchFamily="34" charset="-122"/>
                <a:ea typeface="微软雅黑" panose="020B0503020204020204" pitchFamily="34" charset="-122"/>
              </a:rPr>
              <a:t>下降</a:t>
            </a:r>
            <a:r>
              <a:rPr lang="en-US" altLang="zh-CN" sz="1800" dirty="0">
                <a:solidFill>
                  <a:srgbClr val="FF0000"/>
                </a:solidFill>
                <a:latin typeface="微软雅黑" panose="020B0503020204020204" pitchFamily="34" charset="-122"/>
                <a:ea typeface="微软雅黑" panose="020B0503020204020204" pitchFamily="34" charset="-122"/>
              </a:rPr>
              <a:t>0.7%</a:t>
            </a:r>
            <a:r>
              <a:rPr lang="zh-CN" altLang="en-US" sz="1800" dirty="0">
                <a:latin typeface="微软雅黑" panose="020B0503020204020204" pitchFamily="34" charset="-122"/>
                <a:ea typeface="微软雅黑" panose="020B0503020204020204" pitchFamily="34" charset="-122"/>
              </a:rPr>
              <a:t>。</a:t>
            </a:r>
            <a:endParaRPr lang="en-US" altLang="zh-CN" sz="1800" dirty="0">
              <a:latin typeface="微软雅黑" panose="020B0503020204020204" pitchFamily="34" charset="-122"/>
              <a:ea typeface="微软雅黑" panose="020B0503020204020204" pitchFamily="34" charset="-122"/>
            </a:endParaRPr>
          </a:p>
          <a:p>
            <a:pPr>
              <a:lnSpc>
                <a:spcPct val="150000"/>
              </a:lnSpc>
            </a:pPr>
            <a:endParaRPr lang="zh-CN" altLang="en-US" dirty="0">
              <a:latin typeface="微软雅黑" panose="020B0503020204020204" pitchFamily="34" charset="-122"/>
              <a:ea typeface="微软雅黑" panose="020B0503020204020204" pitchFamily="34" charset="-122"/>
            </a:endParaRPr>
          </a:p>
          <a:p>
            <a:pPr>
              <a:lnSpc>
                <a:spcPct val="150000"/>
              </a:lnSpc>
            </a:pPr>
            <a:r>
              <a:rPr lang="zh-CN" altLang="en-US" sz="1800" dirty="0">
                <a:latin typeface="微软雅黑" panose="020B0503020204020204" pitchFamily="34" charset="-122"/>
                <a:ea typeface="微软雅黑" panose="020B0503020204020204" pitchFamily="34" charset="-122"/>
              </a:rPr>
              <a:t>财新中国</a:t>
            </a:r>
            <a:r>
              <a:rPr lang="en-US" altLang="zh-CN" sz="1800" dirty="0">
                <a:latin typeface="微软雅黑" panose="020B0503020204020204" pitchFamily="34" charset="-122"/>
                <a:ea typeface="微软雅黑" panose="020B0503020204020204" pitchFamily="34" charset="-122"/>
              </a:rPr>
              <a:t>PMI</a:t>
            </a:r>
            <a:r>
              <a:rPr lang="zh-CN" altLang="en-US" sz="1800" dirty="0">
                <a:latin typeface="微软雅黑" panose="020B0503020204020204" pitchFamily="34" charset="-122"/>
                <a:ea typeface="微软雅黑" panose="020B0503020204020204" pitchFamily="34" charset="-122"/>
              </a:rPr>
              <a:t>为</a:t>
            </a:r>
            <a:r>
              <a:rPr lang="en-US" altLang="zh-CN" sz="1800" dirty="0">
                <a:solidFill>
                  <a:srgbClr val="FF0000"/>
                </a:solidFill>
                <a:latin typeface="微软雅黑" panose="020B0503020204020204" pitchFamily="34" charset="-122"/>
                <a:ea typeface="微软雅黑" panose="020B0503020204020204" pitchFamily="34" charset="-122"/>
              </a:rPr>
              <a:t>54.90%</a:t>
            </a:r>
            <a:r>
              <a:rPr lang="zh-CN" altLang="en-US" sz="1800" dirty="0">
                <a:latin typeface="微软雅黑" panose="020B0503020204020204" pitchFamily="34" charset="-122"/>
                <a:ea typeface="微软雅黑" panose="020B0503020204020204" pitchFamily="34" charset="-122"/>
              </a:rPr>
              <a:t>，</a:t>
            </a:r>
          </a:p>
          <a:p>
            <a:pPr>
              <a:lnSpc>
                <a:spcPct val="150000"/>
              </a:lnSpc>
            </a:pPr>
            <a:r>
              <a:rPr lang="zh-CN" altLang="en-US" sz="1800" dirty="0">
                <a:latin typeface="微软雅黑" panose="020B0503020204020204" pitchFamily="34" charset="-122"/>
                <a:ea typeface="微软雅黑" panose="020B0503020204020204" pitchFamily="34" charset="-122"/>
              </a:rPr>
              <a:t>较上月上升</a:t>
            </a:r>
            <a:r>
              <a:rPr lang="en-US" altLang="zh-CN" sz="1800" dirty="0">
                <a:solidFill>
                  <a:srgbClr val="FF0000"/>
                </a:solidFill>
                <a:latin typeface="微软雅黑" panose="020B0503020204020204" pitchFamily="34" charset="-122"/>
                <a:ea typeface="微软雅黑" panose="020B0503020204020204" pitchFamily="34" charset="-122"/>
              </a:rPr>
              <a:t>1.3%</a:t>
            </a:r>
            <a:r>
              <a:rPr lang="zh-CN" altLang="en-US" sz="1800" dirty="0">
                <a:latin typeface="微软雅黑" panose="020B0503020204020204" pitchFamily="34" charset="-122"/>
                <a:ea typeface="微软雅黑" panose="020B0503020204020204" pitchFamily="34" charset="-122"/>
              </a:rPr>
              <a:t>。</a:t>
            </a:r>
            <a:endParaRPr lang="zh-CN" altLang="en-US" dirty="0">
              <a:solidFill>
                <a:srgbClr val="FF0000"/>
              </a:solidFill>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B17CAF4-3B13-43AE-8737-7BCD6EEFE5FD}"/>
              </a:ext>
            </a:extLst>
          </p:cNvPr>
          <p:cNvSpPr/>
          <p:nvPr/>
        </p:nvSpPr>
        <p:spPr>
          <a:xfrm>
            <a:off x="2041471" y="5448965"/>
            <a:ext cx="7834049" cy="874407"/>
          </a:xfrm>
          <a:prstGeom prst="rect">
            <a:avLst/>
          </a:prstGeom>
        </p:spPr>
        <p:txBody>
          <a:bodyPr wrap="square">
            <a:spAutoFit/>
          </a:bodyPr>
          <a:lstStyle/>
          <a:p>
            <a:pPr indent="457200" algn="just" fontAlgn="base">
              <a:lnSpc>
                <a:spcPct val="150000"/>
              </a:lnSpc>
              <a:spcBef>
                <a:spcPct val="0"/>
              </a:spcBef>
              <a:spcAft>
                <a:spcPct val="0"/>
              </a:spcAft>
            </a:pPr>
            <a:r>
              <a:rPr lang="en-US" altLang="zh-CN" dirty="0">
                <a:solidFill>
                  <a:srgbClr val="000000"/>
                </a:solidFill>
                <a:latin typeface="微软雅黑" panose="020B0503020204020204" pitchFamily="34" charset="-122"/>
                <a:ea typeface="微软雅黑" panose="020B0503020204020204" pitchFamily="34" charset="-122"/>
              </a:rPr>
              <a:t>11</a:t>
            </a:r>
            <a:r>
              <a:rPr lang="zh-CN" altLang="en-US" dirty="0">
                <a:solidFill>
                  <a:srgbClr val="000000"/>
                </a:solidFill>
                <a:latin typeface="微软雅黑" panose="020B0503020204020204" pitchFamily="34" charset="-122"/>
                <a:ea typeface="微软雅黑" panose="020B0503020204020204" pitchFamily="34" charset="-122"/>
              </a:rPr>
              <a:t>月份，我国制造业</a:t>
            </a:r>
            <a:r>
              <a:rPr lang="en-US" altLang="zh-CN" dirty="0">
                <a:solidFill>
                  <a:srgbClr val="000000"/>
                </a:solidFill>
                <a:latin typeface="微软雅黑" panose="020B0503020204020204" pitchFamily="34" charset="-122"/>
                <a:ea typeface="微软雅黑" panose="020B0503020204020204" pitchFamily="34" charset="-122"/>
              </a:rPr>
              <a:t>PMI</a:t>
            </a:r>
            <a:r>
              <a:rPr lang="zh-CN" altLang="en-US" dirty="0">
                <a:solidFill>
                  <a:srgbClr val="000000"/>
                </a:solidFill>
                <a:latin typeface="微软雅黑" panose="020B0503020204020204" pitchFamily="34" charset="-122"/>
                <a:ea typeface="微软雅黑" panose="020B0503020204020204" pitchFamily="34" charset="-122"/>
              </a:rPr>
              <a:t>稳步增长，国家统计局公布的</a:t>
            </a:r>
            <a:r>
              <a:rPr lang="en-US" altLang="zh-CN" dirty="0">
                <a:solidFill>
                  <a:srgbClr val="000000"/>
                </a:solidFill>
                <a:latin typeface="微软雅黑" panose="020B0503020204020204" pitchFamily="34" charset="-122"/>
                <a:ea typeface="微软雅黑" panose="020B0503020204020204" pitchFamily="34" charset="-122"/>
              </a:rPr>
              <a:t>PMI</a:t>
            </a:r>
            <a:r>
              <a:rPr lang="zh-CN" altLang="en-US" dirty="0">
                <a:solidFill>
                  <a:srgbClr val="000000"/>
                </a:solidFill>
                <a:latin typeface="微软雅黑" panose="020B0503020204020204" pitchFamily="34" charset="-122"/>
                <a:ea typeface="微软雅黑" panose="020B0503020204020204" pitchFamily="34" charset="-122"/>
              </a:rPr>
              <a:t>较上月上升</a:t>
            </a:r>
            <a:r>
              <a:rPr lang="en-US" altLang="zh-CN" dirty="0">
                <a:solidFill>
                  <a:srgbClr val="000000"/>
                </a:solidFill>
                <a:latin typeface="微软雅黑" panose="020B0503020204020204" pitchFamily="34" charset="-122"/>
                <a:ea typeface="微软雅黑" panose="020B0503020204020204" pitchFamily="34" charset="-122"/>
              </a:rPr>
              <a:t>0.7%</a:t>
            </a:r>
            <a:r>
              <a:rPr lang="zh-CN" altLang="en-US" dirty="0">
                <a:solidFill>
                  <a:srgbClr val="000000"/>
                </a:solidFill>
                <a:latin typeface="微软雅黑" panose="020B0503020204020204" pitchFamily="34" charset="-122"/>
                <a:ea typeface="微软雅黑" panose="020B0503020204020204" pitchFamily="34" charset="-122"/>
              </a:rPr>
              <a:t>，财新中国</a:t>
            </a:r>
            <a:r>
              <a:rPr lang="en-US" altLang="zh-CN" dirty="0">
                <a:solidFill>
                  <a:srgbClr val="000000"/>
                </a:solidFill>
                <a:latin typeface="微软雅黑" panose="020B0503020204020204" pitchFamily="34" charset="-122"/>
                <a:ea typeface="微软雅黑" panose="020B0503020204020204" pitchFamily="34" charset="-122"/>
              </a:rPr>
              <a:t>PMI</a:t>
            </a:r>
            <a:r>
              <a:rPr lang="zh-CN" altLang="en-US" dirty="0">
                <a:solidFill>
                  <a:srgbClr val="000000"/>
                </a:solidFill>
                <a:latin typeface="微软雅黑" panose="020B0503020204020204" pitchFamily="34" charset="-122"/>
                <a:ea typeface="微软雅黑" panose="020B0503020204020204" pitchFamily="34" charset="-122"/>
              </a:rPr>
              <a:t>较上月上升</a:t>
            </a:r>
            <a:r>
              <a:rPr lang="en-US" altLang="zh-CN" dirty="0">
                <a:solidFill>
                  <a:srgbClr val="000000"/>
                </a:solidFill>
                <a:latin typeface="微软雅黑" panose="020B0503020204020204" pitchFamily="34" charset="-122"/>
                <a:ea typeface="微软雅黑" panose="020B0503020204020204" pitchFamily="34" charset="-122"/>
              </a:rPr>
              <a:t>1.3%</a:t>
            </a:r>
            <a:r>
              <a:rPr lang="zh-CN" altLang="en-US" dirty="0">
                <a:solidFill>
                  <a:srgbClr val="000000"/>
                </a:solidFill>
                <a:latin typeface="微软雅黑" panose="020B0503020204020204" pitchFamily="34" charset="-122"/>
                <a:ea typeface="微软雅黑" panose="020B0503020204020204" pitchFamily="34" charset="-122"/>
              </a:rPr>
              <a:t>。制造业处于高景气的上升通道。</a:t>
            </a:r>
            <a:endParaRPr lang="en-US" altLang="zh-CN" dirty="0">
              <a:solidFill>
                <a:srgbClr val="000000"/>
              </a:solidFill>
              <a:latin typeface="微软雅黑" panose="020B0503020204020204" pitchFamily="34" charset="-122"/>
              <a:ea typeface="微软雅黑" panose="020B0503020204020204" pitchFamily="34" charset="-122"/>
            </a:endParaRPr>
          </a:p>
        </p:txBody>
      </p:sp>
      <p:graphicFrame>
        <p:nvGraphicFramePr>
          <p:cNvPr id="7" name="图表 6">
            <a:extLst>
              <a:ext uri="{FF2B5EF4-FFF2-40B4-BE49-F238E27FC236}">
                <a16:creationId xmlns:a16="http://schemas.microsoft.com/office/drawing/2014/main" id="{2FFFC4D1-A550-4F64-9D16-1B0D5F97573D}"/>
              </a:ext>
            </a:extLst>
          </p:cNvPr>
          <p:cNvGraphicFramePr>
            <a:graphicFrameLocks/>
          </p:cNvGraphicFramePr>
          <p:nvPr>
            <p:extLst>
              <p:ext uri="{D42A27DB-BD31-4B8C-83A1-F6EECF244321}">
                <p14:modId xmlns:p14="http://schemas.microsoft.com/office/powerpoint/2010/main" val="3367984752"/>
              </p:ext>
            </p:extLst>
          </p:nvPr>
        </p:nvGraphicFramePr>
        <p:xfrm>
          <a:off x="422032" y="1111348"/>
          <a:ext cx="6569612" cy="416880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bwMode="auto">
          <a:xfrm>
            <a:off x="1981200" y="214314"/>
            <a:ext cx="8229600" cy="706437"/>
          </a:xfrm>
          <a:noFill/>
          <a:ln>
            <a:miter lim="800000"/>
          </a:ln>
        </p:spPr>
        <p:txBody>
          <a:bodyPr vert="horz" wrap="square" lIns="91440" tIns="45720" rIns="91440" bIns="45720" numCol="1" anchor="t" anchorCtr="0" compatLnSpc="1"/>
          <a:lstStyle/>
          <a:p>
            <a:r>
              <a:rPr kumimoji="1" lang="zh-CN" altLang="en-US" sz="2400" b="0" dirty="0">
                <a:solidFill>
                  <a:srgbClr val="000066"/>
                </a:solidFill>
                <a:latin typeface="微软雅黑" panose="020B0503020204020204" pitchFamily="34" charset="-122"/>
                <a:ea typeface="微软雅黑" panose="020B0503020204020204" pitchFamily="34" charset="-122"/>
              </a:rPr>
              <a:t>央行公开市场操作</a:t>
            </a:r>
          </a:p>
        </p:txBody>
      </p:sp>
      <p:sp>
        <p:nvSpPr>
          <p:cNvPr id="3" name="文本框 2">
            <a:extLst>
              <a:ext uri="{FF2B5EF4-FFF2-40B4-BE49-F238E27FC236}">
                <a16:creationId xmlns:a16="http://schemas.microsoft.com/office/drawing/2014/main" id="{AA95F14B-C2B4-4C3E-BC38-2FF11FB2E2CC}"/>
              </a:ext>
            </a:extLst>
          </p:cNvPr>
          <p:cNvSpPr txBox="1"/>
          <p:nvPr/>
        </p:nvSpPr>
        <p:spPr>
          <a:xfrm>
            <a:off x="1762760" y="5762371"/>
            <a:ext cx="8666480" cy="400110"/>
          </a:xfrm>
          <a:prstGeom prst="rect">
            <a:avLst/>
          </a:prstGeom>
          <a:noFill/>
        </p:spPr>
        <p:txBody>
          <a:bodyPr wrap="square">
            <a:spAutoFit/>
          </a:bodyPr>
          <a:lstStyle/>
          <a:p>
            <a:r>
              <a:rPr lang="zh-CN" altLang="en-US" dirty="0">
                <a:latin typeface="微软雅黑" panose="020B0503020204020204" pitchFamily="34" charset="-122"/>
                <a:ea typeface="微软雅黑" panose="020B0503020204020204" pitchFamily="34" charset="-122"/>
              </a:rPr>
              <a:t>今年，央行累计净投放资金</a:t>
            </a:r>
            <a:r>
              <a:rPr lang="en-US" altLang="zh-CN" sz="2000" dirty="0">
                <a:solidFill>
                  <a:srgbClr val="FF0000"/>
                </a:solidFill>
                <a:latin typeface="微软雅黑" panose="020B0503020204020204" pitchFamily="34" charset="-122"/>
                <a:ea typeface="微软雅黑" panose="020B0503020204020204" pitchFamily="34" charset="-122"/>
              </a:rPr>
              <a:t>5240</a:t>
            </a:r>
            <a:r>
              <a:rPr lang="zh-CN" altLang="en-US" dirty="0">
                <a:latin typeface="微软雅黑" panose="020B0503020204020204" pitchFamily="34" charset="-122"/>
                <a:ea typeface="微软雅黑" panose="020B0503020204020204" pitchFamily="34" charset="-122"/>
              </a:rPr>
              <a:t>亿元。</a:t>
            </a:r>
            <a:r>
              <a:rPr lang="en-US" altLang="zh-CN" dirty="0">
                <a:latin typeface="微软雅黑" panose="020B0503020204020204" pitchFamily="34" charset="-122"/>
                <a:ea typeface="微软雅黑" panose="020B0503020204020204" pitchFamily="34" charset="-122"/>
              </a:rPr>
              <a:t>11</a:t>
            </a:r>
            <a:r>
              <a:rPr lang="zh-CN" altLang="en-US" dirty="0">
                <a:latin typeface="微软雅黑" panose="020B0503020204020204" pitchFamily="34" charset="-122"/>
                <a:ea typeface="微软雅黑" panose="020B0503020204020204" pitchFamily="34" charset="-122"/>
              </a:rPr>
              <a:t>月，央行累计净投放资金</a:t>
            </a:r>
            <a:r>
              <a:rPr lang="en-US" altLang="zh-CN" sz="2000" dirty="0">
                <a:solidFill>
                  <a:srgbClr val="FF0000"/>
                </a:solidFill>
                <a:latin typeface="微软雅黑" panose="020B0503020204020204" pitchFamily="34" charset="-122"/>
                <a:ea typeface="微软雅黑" panose="020B0503020204020204" pitchFamily="34" charset="-122"/>
              </a:rPr>
              <a:t>4300</a:t>
            </a:r>
            <a:r>
              <a:rPr lang="zh-CN" altLang="en-US" dirty="0">
                <a:latin typeface="微软雅黑" panose="020B0503020204020204" pitchFamily="34" charset="-122"/>
                <a:ea typeface="微软雅黑" panose="020B0503020204020204" pitchFamily="34" charset="-122"/>
              </a:rPr>
              <a:t>亿元。</a:t>
            </a:r>
          </a:p>
        </p:txBody>
      </p:sp>
      <p:pic>
        <p:nvPicPr>
          <p:cNvPr id="5" name="图片 4">
            <a:extLst>
              <a:ext uri="{FF2B5EF4-FFF2-40B4-BE49-F238E27FC236}">
                <a16:creationId xmlns:a16="http://schemas.microsoft.com/office/drawing/2014/main" id="{B417BBAA-144D-4E7E-9273-0FDF3F7BD3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4310" y="1101605"/>
            <a:ext cx="8363380" cy="4654789"/>
          </a:xfrm>
          <a:prstGeom prst="rect">
            <a:avLst/>
          </a:prstGeom>
        </p:spPr>
      </p:pic>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white">
          <a:xfrm>
            <a:off x="1952625" y="115326"/>
            <a:ext cx="8231188" cy="1144587"/>
          </a:xfrm>
          <a:prstGeom prst="rect">
            <a:avLst/>
          </a:prstGeom>
          <a:noFill/>
          <a:ln w="9525" algn="ctr">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市场概况</a:t>
            </a:r>
          </a:p>
        </p:txBody>
      </p:sp>
      <p:sp>
        <p:nvSpPr>
          <p:cNvPr id="4" name="文本框 3"/>
          <p:cNvSpPr txBox="1"/>
          <p:nvPr/>
        </p:nvSpPr>
        <p:spPr>
          <a:xfrm>
            <a:off x="1733034" y="1124744"/>
            <a:ext cx="110799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上证指数</a:t>
            </a:r>
          </a:p>
        </p:txBody>
      </p:sp>
      <p:sp>
        <p:nvSpPr>
          <p:cNvPr id="8" name="文本框 7"/>
          <p:cNvSpPr txBox="1"/>
          <p:nvPr/>
        </p:nvSpPr>
        <p:spPr>
          <a:xfrm>
            <a:off x="2141890" y="1577118"/>
            <a:ext cx="84991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5.17%</a:t>
            </a:r>
          </a:p>
        </p:txBody>
      </p:sp>
      <p:sp>
        <p:nvSpPr>
          <p:cNvPr id="9" name="文本框 8"/>
          <p:cNvSpPr txBox="1"/>
          <p:nvPr/>
        </p:nvSpPr>
        <p:spPr>
          <a:xfrm>
            <a:off x="1759221" y="3369198"/>
            <a:ext cx="110799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中小板指</a:t>
            </a:r>
          </a:p>
        </p:txBody>
      </p:sp>
      <p:sp>
        <p:nvSpPr>
          <p:cNvPr id="11" name="文本框 10"/>
          <p:cNvSpPr txBox="1"/>
          <p:nvPr/>
        </p:nvSpPr>
        <p:spPr>
          <a:xfrm>
            <a:off x="2145012" y="3792864"/>
            <a:ext cx="84991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00B050"/>
                </a:solidFill>
                <a:latin typeface="微软雅黑" panose="020B0503020204020204" pitchFamily="34" charset="-122"/>
                <a:ea typeface="微软雅黑" panose="020B0503020204020204" pitchFamily="34" charset="-122"/>
              </a:rPr>
              <a:t>0.21%</a:t>
            </a:r>
            <a:endParaRPr kumimoji="0" lang="zh-CN" altLang="en-US" sz="1800"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endParaRPr>
          </a:p>
        </p:txBody>
      </p:sp>
      <p:sp>
        <p:nvSpPr>
          <p:cNvPr id="15" name="文本框 14"/>
          <p:cNvSpPr txBox="1"/>
          <p:nvPr/>
        </p:nvSpPr>
        <p:spPr>
          <a:xfrm>
            <a:off x="1721936" y="2282521"/>
            <a:ext cx="110799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深证成指</a:t>
            </a:r>
          </a:p>
        </p:txBody>
      </p:sp>
      <p:sp>
        <p:nvSpPr>
          <p:cNvPr id="17" name="文本框 16"/>
          <p:cNvSpPr txBox="1"/>
          <p:nvPr/>
        </p:nvSpPr>
        <p:spPr>
          <a:xfrm>
            <a:off x="2124997" y="2725428"/>
            <a:ext cx="84991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FF0000"/>
                </a:solidFill>
                <a:latin typeface="微软雅黑" panose="020B0503020204020204" pitchFamily="34" charset="-122"/>
                <a:ea typeface="微软雅黑" panose="020B0503020204020204" pitchFamily="34" charset="-122"/>
              </a:rPr>
              <a:t>1.86%</a:t>
            </a:r>
            <a:endParaRPr kumimoji="0" lang="zh-CN" altLang="en-US" sz="18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18" name="文本框 17"/>
          <p:cNvSpPr txBox="1"/>
          <p:nvPr/>
        </p:nvSpPr>
        <p:spPr>
          <a:xfrm>
            <a:off x="1810580" y="4405752"/>
            <a:ext cx="110799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创业板指</a:t>
            </a:r>
          </a:p>
        </p:txBody>
      </p:sp>
      <p:sp>
        <p:nvSpPr>
          <p:cNvPr id="20" name="文本框 19"/>
          <p:cNvSpPr txBox="1"/>
          <p:nvPr/>
        </p:nvSpPr>
        <p:spPr>
          <a:xfrm>
            <a:off x="2141890" y="4860300"/>
            <a:ext cx="84991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rPr>
              <a:t>2.82%</a:t>
            </a:r>
            <a:endParaRPr kumimoji="0" lang="zh-CN" altLang="en-US" sz="1800"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3709851" y="5293026"/>
            <a:ext cx="7137958" cy="874407"/>
          </a:xfrm>
          <a:prstGeom prst="rect">
            <a:avLst/>
          </a:prstGeom>
          <a:noFill/>
        </p:spPr>
        <p:txBody>
          <a:bodyPr wrap="square" rtlCol="0">
            <a:spAutoFit/>
          </a:bodyPr>
          <a:lstStyle/>
          <a:p>
            <a:pPr marL="0" marR="0" lvl="0" indent="360000" algn="just" defTabSz="914400" rtl="0" eaLnBrk="1" fontAlgn="auto" latinLnBrk="0" hangingPunct="1">
              <a:lnSpc>
                <a:spcPct val="150000"/>
              </a:lnSpc>
              <a:spcBef>
                <a:spcPts val="0"/>
              </a:spcBef>
              <a:spcAft>
                <a:spcPts val="0"/>
              </a:spcAft>
              <a:buClrTx/>
              <a:buSzTx/>
              <a:buFontTx/>
              <a:buNone/>
              <a:tabLst/>
              <a:defRPr/>
            </a:pPr>
            <a:r>
              <a:rPr kumimoji="0" lang="en-US" altLang="zh-CN"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11</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月份沪深两市分化明显，蓝筹权重走势坚挺。上证指数逆势上行，而中小板、创业板、科创板指数则高位回落。</a:t>
            </a:r>
          </a:p>
        </p:txBody>
      </p:sp>
      <p:sp>
        <p:nvSpPr>
          <p:cNvPr id="23" name="箭头: 上 23">
            <a:extLst>
              <a:ext uri="{FF2B5EF4-FFF2-40B4-BE49-F238E27FC236}">
                <a16:creationId xmlns:a16="http://schemas.microsoft.com/office/drawing/2014/main" id="{077DEF29-894E-4D3C-AC45-E366A7255636}"/>
              </a:ext>
            </a:extLst>
          </p:cNvPr>
          <p:cNvSpPr/>
          <p:nvPr/>
        </p:nvSpPr>
        <p:spPr bwMode="auto">
          <a:xfrm>
            <a:off x="1814939" y="1596202"/>
            <a:ext cx="288032" cy="372752"/>
          </a:xfrm>
          <a:prstGeom prst="upArrow">
            <a:avLst/>
          </a:prstGeom>
          <a:solidFill>
            <a:srgbClr val="FF0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21" name="箭头: 上 23">
            <a:extLst>
              <a:ext uri="{FF2B5EF4-FFF2-40B4-BE49-F238E27FC236}">
                <a16:creationId xmlns:a16="http://schemas.microsoft.com/office/drawing/2014/main" id="{CEB1F2A0-938E-0143-BAB6-EAFB2A75A153}"/>
              </a:ext>
            </a:extLst>
          </p:cNvPr>
          <p:cNvSpPr/>
          <p:nvPr/>
        </p:nvSpPr>
        <p:spPr bwMode="auto">
          <a:xfrm rot="10800000">
            <a:off x="1815686" y="4852402"/>
            <a:ext cx="288032" cy="372752"/>
          </a:xfrm>
          <a:prstGeom prst="upArrow">
            <a:avLst/>
          </a:prstGeom>
          <a:solidFill>
            <a:srgbClr val="00B05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a:ln>
                <a:noFill/>
              </a:ln>
              <a:solidFill>
                <a:srgbClr val="00B050"/>
              </a:solidFill>
              <a:effectLst/>
              <a:uLnTx/>
              <a:uFillTx/>
              <a:latin typeface="微软雅黑" panose="020B0503020204020204" pitchFamily="34" charset="-122"/>
              <a:ea typeface="微软雅黑" panose="020B0503020204020204" pitchFamily="34" charset="-122"/>
              <a:cs typeface="+mn-cs"/>
            </a:endParaRPr>
          </a:p>
        </p:txBody>
      </p:sp>
      <p:sp>
        <p:nvSpPr>
          <p:cNvPr id="22" name="箭头: 上 23">
            <a:extLst>
              <a:ext uri="{FF2B5EF4-FFF2-40B4-BE49-F238E27FC236}">
                <a16:creationId xmlns:a16="http://schemas.microsoft.com/office/drawing/2014/main" id="{2C2D9E9D-A267-324C-8F8F-23C4783C5ACE}"/>
              </a:ext>
            </a:extLst>
          </p:cNvPr>
          <p:cNvSpPr/>
          <p:nvPr/>
        </p:nvSpPr>
        <p:spPr bwMode="auto">
          <a:xfrm rot="10800000">
            <a:off x="1800938" y="3794000"/>
            <a:ext cx="288032" cy="372752"/>
          </a:xfrm>
          <a:prstGeom prst="upArrow">
            <a:avLst/>
          </a:prstGeom>
          <a:solidFill>
            <a:srgbClr val="00B05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a:ln>
                <a:noFill/>
              </a:ln>
              <a:solidFill>
                <a:srgbClr val="00B050"/>
              </a:solidFill>
              <a:effectLst/>
              <a:uLnTx/>
              <a:uFillTx/>
              <a:latin typeface="微软雅黑" panose="020B0503020204020204" pitchFamily="34" charset="-122"/>
              <a:ea typeface="微软雅黑" panose="020B0503020204020204" pitchFamily="34" charset="-122"/>
              <a:cs typeface="+mn-cs"/>
            </a:endParaRPr>
          </a:p>
        </p:txBody>
      </p:sp>
      <p:sp>
        <p:nvSpPr>
          <p:cNvPr id="24" name="箭头: 上 23">
            <a:extLst>
              <a:ext uri="{FF2B5EF4-FFF2-40B4-BE49-F238E27FC236}">
                <a16:creationId xmlns:a16="http://schemas.microsoft.com/office/drawing/2014/main" id="{BAC36409-7293-3F4A-A80F-2AC70BDDB144}"/>
              </a:ext>
            </a:extLst>
          </p:cNvPr>
          <p:cNvSpPr/>
          <p:nvPr/>
        </p:nvSpPr>
        <p:spPr bwMode="auto">
          <a:xfrm>
            <a:off x="1831707" y="2754600"/>
            <a:ext cx="288032" cy="372752"/>
          </a:xfrm>
          <a:prstGeom prst="upArrow">
            <a:avLst/>
          </a:prstGeom>
          <a:solidFill>
            <a:srgbClr val="FF0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a:ln>
                <a:noFill/>
              </a:ln>
              <a:solidFill>
                <a:srgbClr val="33CC33"/>
              </a:solidFill>
              <a:effectLst/>
              <a:uLnTx/>
              <a:uFillTx/>
              <a:latin typeface="微软雅黑" panose="020B0503020204020204" pitchFamily="34" charset="-122"/>
              <a:ea typeface="微软雅黑" panose="020B0503020204020204" pitchFamily="34" charset="-122"/>
              <a:cs typeface="+mn-cs"/>
            </a:endParaRPr>
          </a:p>
        </p:txBody>
      </p:sp>
      <p:sp>
        <p:nvSpPr>
          <p:cNvPr id="2" name="文本框 1">
            <a:extLst>
              <a:ext uri="{FF2B5EF4-FFF2-40B4-BE49-F238E27FC236}">
                <a16:creationId xmlns:a16="http://schemas.microsoft.com/office/drawing/2014/main" id="{9CB0F3E8-9B5C-40F7-9012-B0DB166A9F78}"/>
              </a:ext>
            </a:extLst>
          </p:cNvPr>
          <p:cNvSpPr txBox="1"/>
          <p:nvPr/>
        </p:nvSpPr>
        <p:spPr>
          <a:xfrm>
            <a:off x="1810580" y="5280882"/>
            <a:ext cx="915635"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dirty="0">
                <a:solidFill>
                  <a:srgbClr val="000000"/>
                </a:solidFill>
                <a:latin typeface="微软雅黑" panose="020B0503020204020204" pitchFamily="34" charset="-122"/>
                <a:ea typeface="微软雅黑" panose="020B0503020204020204" pitchFamily="34" charset="-122"/>
              </a:rPr>
              <a:t>科创</a:t>
            </a:r>
            <a:r>
              <a:rPr lang="en-US" altLang="zh-CN" dirty="0">
                <a:solidFill>
                  <a:srgbClr val="000000"/>
                </a:solidFill>
                <a:latin typeface="微软雅黑" panose="020B0503020204020204" pitchFamily="34" charset="-122"/>
                <a:ea typeface="微软雅黑" panose="020B0503020204020204" pitchFamily="34" charset="-122"/>
              </a:rPr>
              <a:t>50</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 name="箭头: 上 23">
            <a:extLst>
              <a:ext uri="{FF2B5EF4-FFF2-40B4-BE49-F238E27FC236}">
                <a16:creationId xmlns:a16="http://schemas.microsoft.com/office/drawing/2014/main" id="{E315E506-E523-41CE-B4BE-83EFF2BF4390}"/>
              </a:ext>
            </a:extLst>
          </p:cNvPr>
          <p:cNvSpPr/>
          <p:nvPr/>
        </p:nvSpPr>
        <p:spPr bwMode="auto">
          <a:xfrm rot="10800000">
            <a:off x="1815686" y="5693464"/>
            <a:ext cx="288032" cy="372752"/>
          </a:xfrm>
          <a:prstGeom prst="upArrow">
            <a:avLst/>
          </a:prstGeom>
          <a:solidFill>
            <a:srgbClr val="00B05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a:ln>
                <a:noFill/>
              </a:ln>
              <a:solidFill>
                <a:srgbClr val="33CC33"/>
              </a:solidFill>
              <a:effectLst/>
              <a:uLnTx/>
              <a:uFillTx/>
              <a:latin typeface="微软雅黑" panose="020B0503020204020204" pitchFamily="34" charset="-122"/>
              <a:ea typeface="微软雅黑" panose="020B0503020204020204" pitchFamily="34" charset="-122"/>
              <a:cs typeface="+mn-cs"/>
            </a:endParaRPr>
          </a:p>
        </p:txBody>
      </p:sp>
      <p:sp>
        <p:nvSpPr>
          <p:cNvPr id="6" name="文本框 5">
            <a:extLst>
              <a:ext uri="{FF2B5EF4-FFF2-40B4-BE49-F238E27FC236}">
                <a16:creationId xmlns:a16="http://schemas.microsoft.com/office/drawing/2014/main" id="{1E8FEE72-DCE6-4C18-887D-51F02F830B82}"/>
              </a:ext>
            </a:extLst>
          </p:cNvPr>
          <p:cNvSpPr txBox="1"/>
          <p:nvPr/>
        </p:nvSpPr>
        <p:spPr>
          <a:xfrm>
            <a:off x="2141889" y="5730230"/>
            <a:ext cx="84991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rPr>
              <a:t>1.10%</a:t>
            </a:r>
            <a:endParaRPr kumimoji="0" lang="zh-CN" altLang="en-US" sz="1800"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25" name="图表 24">
            <a:extLst>
              <a:ext uri="{FF2B5EF4-FFF2-40B4-BE49-F238E27FC236}">
                <a16:creationId xmlns:a16="http://schemas.microsoft.com/office/drawing/2014/main" id="{934B7177-C2CC-4D2D-8C0E-9534BE6D65E9}"/>
              </a:ext>
            </a:extLst>
          </p:cNvPr>
          <p:cNvGraphicFramePr>
            <a:graphicFrameLocks/>
          </p:cNvGraphicFramePr>
          <p:nvPr>
            <p:extLst>
              <p:ext uri="{D42A27DB-BD31-4B8C-83A1-F6EECF244321}">
                <p14:modId xmlns:p14="http://schemas.microsoft.com/office/powerpoint/2010/main" val="2279249403"/>
              </p:ext>
            </p:extLst>
          </p:nvPr>
        </p:nvGraphicFramePr>
        <p:xfrm>
          <a:off x="3809999" y="1124744"/>
          <a:ext cx="7669238" cy="410041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6215433" y="5950660"/>
            <a:ext cx="2768365" cy="369332"/>
          </a:xfrm>
          <a:prstGeom prst="rect">
            <a:avLst/>
          </a:prstGeom>
          <a:noFill/>
          <a:ln>
            <a:no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b="1" i="0" u="none" strike="noStrike" kern="1200" cap="none" spc="0" normalizeH="0" baseline="0" noProof="0" dirty="0">
                <a:ln>
                  <a:noFill/>
                </a:ln>
                <a:solidFill>
                  <a:srgbClr val="FF0000"/>
                </a:solidFill>
                <a:effectLst/>
                <a:uLnTx/>
                <a:uFillTx/>
                <a:latin typeface="幼圆"/>
                <a:ea typeface="幼圆"/>
                <a:cs typeface="+mn-cs"/>
              </a:rPr>
              <a:t>  </a:t>
            </a:r>
            <a:r>
              <a:rPr kumimoji="0" lang="zh-CN" altLang="en-US"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较</a:t>
            </a:r>
            <a:r>
              <a:rPr lang="en-US" altLang="zh-CN" dirty="0">
                <a:solidFill>
                  <a:srgbClr val="FF0000"/>
                </a:solidFill>
                <a:latin typeface="微软雅黑" panose="020B0503020204020204" pitchFamily="34" charset="-122"/>
                <a:ea typeface="微软雅黑" panose="020B0503020204020204" pitchFamily="34" charset="-122"/>
              </a:rPr>
              <a:t>10</a:t>
            </a:r>
            <a:r>
              <a:rPr kumimoji="0" lang="zh-CN" altLang="en-US"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月底     </a:t>
            </a:r>
            <a:r>
              <a:rPr lang="en-US" altLang="zh-CN" dirty="0">
                <a:solidFill>
                  <a:srgbClr val="FF0000"/>
                </a:solidFill>
                <a:latin typeface="微软雅黑" panose="020B0503020204020204" pitchFamily="34" charset="-122"/>
                <a:ea typeface="微软雅黑" panose="020B0503020204020204" pitchFamily="34" charset="-122"/>
              </a:rPr>
              <a:t>4</a:t>
            </a:r>
            <a:r>
              <a:rPr kumimoji="0" lang="en-US" altLang="zh-CN"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.97%</a:t>
            </a:r>
          </a:p>
        </p:txBody>
      </p:sp>
      <p:sp>
        <p:nvSpPr>
          <p:cNvPr id="21506" name="Rectangle 2"/>
          <p:cNvSpPr>
            <a:spLocks noChangeArrowheads="1"/>
          </p:cNvSpPr>
          <p:nvPr/>
        </p:nvSpPr>
        <p:spPr bwMode="white">
          <a:xfrm>
            <a:off x="1980407" y="167068"/>
            <a:ext cx="8231187" cy="1144587"/>
          </a:xfrm>
          <a:prstGeom prst="rect">
            <a:avLst/>
          </a:prstGeom>
          <a:noFill/>
          <a:ln w="9525" algn="ctr">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沪深市值统计</a:t>
            </a:r>
          </a:p>
        </p:txBody>
      </p:sp>
      <p:sp>
        <p:nvSpPr>
          <p:cNvPr id="4" name="文本框 3"/>
          <p:cNvSpPr txBox="1"/>
          <p:nvPr/>
        </p:nvSpPr>
        <p:spPr>
          <a:xfrm>
            <a:off x="2927649" y="5919882"/>
            <a:ext cx="3672407"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dirty="0">
                <a:solidFill>
                  <a:srgbClr val="000000"/>
                </a:solidFill>
                <a:latin typeface="微软雅黑" panose="020B0503020204020204" pitchFamily="34" charset="-122"/>
                <a:ea typeface="微软雅黑" panose="020B0503020204020204" pitchFamily="34" charset="-122"/>
              </a:rPr>
              <a:t>11</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月，</a:t>
            </a:r>
            <a:r>
              <a:rPr kumimoji="0" lang="en-US" altLang="zh-CN"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股总市值近</a:t>
            </a:r>
            <a:r>
              <a:rPr lang="en-US" altLang="zh-CN" sz="2000" dirty="0">
                <a:solidFill>
                  <a:srgbClr val="FF0000"/>
                </a:solidFill>
                <a:latin typeface="微软雅黑" panose="020B0503020204020204" pitchFamily="34" charset="-122"/>
                <a:ea typeface="微软雅黑" panose="020B0503020204020204" pitchFamily="34" charset="-122"/>
              </a:rPr>
              <a:t>77.74</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万亿</a:t>
            </a:r>
          </a:p>
        </p:txBody>
      </p:sp>
      <p:sp>
        <p:nvSpPr>
          <p:cNvPr id="7" name="文本框 6"/>
          <p:cNvSpPr txBox="1"/>
          <p:nvPr/>
        </p:nvSpPr>
        <p:spPr>
          <a:xfrm>
            <a:off x="6384032" y="5275830"/>
            <a:ext cx="2599766"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深市市值</a:t>
            </a:r>
            <a:r>
              <a:rPr kumimoji="0" lang="en-US" altLang="zh-CN" sz="20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33.13</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万亿</a:t>
            </a:r>
          </a:p>
        </p:txBody>
      </p:sp>
      <p:sp>
        <p:nvSpPr>
          <p:cNvPr id="8" name="文本框 7"/>
          <p:cNvSpPr txBox="1"/>
          <p:nvPr/>
        </p:nvSpPr>
        <p:spPr>
          <a:xfrm>
            <a:off x="3323693" y="5275830"/>
            <a:ext cx="2599766"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沪市市值</a:t>
            </a:r>
            <a:r>
              <a:rPr lang="en-US" altLang="zh-CN" sz="2000" dirty="0">
                <a:solidFill>
                  <a:srgbClr val="FF0000"/>
                </a:solidFill>
                <a:latin typeface="微软雅黑" panose="020B0503020204020204" pitchFamily="34" charset="-122"/>
                <a:ea typeface="微软雅黑" panose="020B0503020204020204" pitchFamily="34" charset="-122"/>
              </a:rPr>
              <a:t>48.47</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万亿</a:t>
            </a:r>
          </a:p>
        </p:txBody>
      </p:sp>
      <p:sp>
        <p:nvSpPr>
          <p:cNvPr id="10" name="箭头: 上 9">
            <a:extLst>
              <a:ext uri="{FF2B5EF4-FFF2-40B4-BE49-F238E27FC236}">
                <a16:creationId xmlns:a16="http://schemas.microsoft.com/office/drawing/2014/main" id="{86F47082-1BAE-4F10-A5B1-A6740311BDB8}"/>
              </a:ext>
            </a:extLst>
          </p:cNvPr>
          <p:cNvSpPr/>
          <p:nvPr/>
        </p:nvSpPr>
        <p:spPr bwMode="auto">
          <a:xfrm>
            <a:off x="7539899" y="5912198"/>
            <a:ext cx="288032" cy="400110"/>
          </a:xfrm>
          <a:prstGeom prst="upArrow">
            <a:avLst/>
          </a:prstGeom>
          <a:solidFill>
            <a:srgbClr val="FF0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00B050"/>
              </a:solidFill>
              <a:effectLst/>
              <a:highlight>
                <a:srgbClr val="00FF00"/>
              </a:highlight>
              <a:uLnTx/>
              <a:uFillTx/>
              <a:latin typeface="Arial" panose="020B0604020202020204" pitchFamily="34" charset="0"/>
              <a:ea typeface="幼圆" panose="02010509060101010101" pitchFamily="49" charset="-122"/>
              <a:cs typeface="+mn-cs"/>
            </a:endParaRPr>
          </a:p>
        </p:txBody>
      </p:sp>
      <p:graphicFrame>
        <p:nvGraphicFramePr>
          <p:cNvPr id="11" name="图表 10">
            <a:extLst>
              <a:ext uri="{FF2B5EF4-FFF2-40B4-BE49-F238E27FC236}">
                <a16:creationId xmlns:a16="http://schemas.microsoft.com/office/drawing/2014/main" id="{D0C8B077-2770-4A3D-BE18-29C51DAEE6EE}"/>
              </a:ext>
            </a:extLst>
          </p:cNvPr>
          <p:cNvGraphicFramePr>
            <a:graphicFrameLocks/>
          </p:cNvGraphicFramePr>
          <p:nvPr>
            <p:extLst>
              <p:ext uri="{D42A27DB-BD31-4B8C-83A1-F6EECF244321}">
                <p14:modId xmlns:p14="http://schemas.microsoft.com/office/powerpoint/2010/main" val="918211586"/>
              </p:ext>
            </p:extLst>
          </p:nvPr>
        </p:nvGraphicFramePr>
        <p:xfrm>
          <a:off x="760616" y="1196502"/>
          <a:ext cx="10325685" cy="361854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1539826" y="143759"/>
            <a:ext cx="8229600" cy="1143000"/>
          </a:xfrm>
          <a:noFill/>
          <a:ln>
            <a:miter lim="800000"/>
          </a:ln>
        </p:spPr>
        <p:txBody>
          <a:bodyPr vert="horz" wrap="square" lIns="91440" tIns="45720" rIns="91440" bIns="45720" numCol="1" anchor="t" anchorCtr="0" compatLnSpc="1"/>
          <a:lstStyle/>
          <a:p>
            <a:r>
              <a:rPr lang="zh-CN" altLang="en-US" sz="2400" b="0" dirty="0">
                <a:solidFill>
                  <a:srgbClr val="000066"/>
                </a:solidFill>
                <a:latin typeface="微软雅黑" panose="020B0503020204020204" pitchFamily="34" charset="-122"/>
                <a:ea typeface="微软雅黑" panose="020B0503020204020204" pitchFamily="34" charset="-122"/>
              </a:rPr>
              <a:t>富时中国</a:t>
            </a:r>
            <a:r>
              <a:rPr lang="en-US" altLang="zh-CN" sz="2400" b="0" dirty="0">
                <a:solidFill>
                  <a:srgbClr val="000066"/>
                </a:solidFill>
                <a:latin typeface="微软雅黑" panose="020B0503020204020204" pitchFamily="34" charset="-122"/>
                <a:ea typeface="微软雅黑" panose="020B0503020204020204" pitchFamily="34" charset="-122"/>
              </a:rPr>
              <a:t>A50</a:t>
            </a:r>
            <a:r>
              <a:rPr lang="zh-CN" altLang="en-US" sz="2400" b="0" dirty="0">
                <a:solidFill>
                  <a:srgbClr val="000066"/>
                </a:solidFill>
                <a:latin typeface="微软雅黑" panose="020B0503020204020204" pitchFamily="34" charset="-122"/>
                <a:ea typeface="微软雅黑" panose="020B0503020204020204" pitchFamily="34" charset="-122"/>
              </a:rPr>
              <a:t>股指期货</a:t>
            </a:r>
          </a:p>
        </p:txBody>
      </p:sp>
      <p:graphicFrame>
        <p:nvGraphicFramePr>
          <p:cNvPr id="4" name="图表 3">
            <a:extLst>
              <a:ext uri="{FF2B5EF4-FFF2-40B4-BE49-F238E27FC236}">
                <a16:creationId xmlns:a16="http://schemas.microsoft.com/office/drawing/2014/main" id="{1E88CDE2-0B14-4980-A1F0-2CD917D664AA}"/>
              </a:ext>
            </a:extLst>
          </p:cNvPr>
          <p:cNvGraphicFramePr>
            <a:graphicFrameLocks/>
          </p:cNvGraphicFramePr>
          <p:nvPr>
            <p:extLst>
              <p:ext uri="{D42A27DB-BD31-4B8C-83A1-F6EECF244321}">
                <p14:modId xmlns:p14="http://schemas.microsoft.com/office/powerpoint/2010/main" val="2132970117"/>
              </p:ext>
            </p:extLst>
          </p:nvPr>
        </p:nvGraphicFramePr>
        <p:xfrm>
          <a:off x="2422574" y="1083212"/>
          <a:ext cx="7481081" cy="4121834"/>
        </p:xfrm>
        <a:graphic>
          <a:graphicData uri="http://schemas.openxmlformats.org/drawingml/2006/chart">
            <c:chart xmlns:c="http://schemas.openxmlformats.org/drawingml/2006/chart" xmlns:r="http://schemas.openxmlformats.org/officeDocument/2006/relationships" r:id="rId4"/>
          </a:graphicData>
        </a:graphic>
      </p:graphicFrame>
    </p:spTree>
  </p:cSld>
  <p:clrMapOvr>
    <a:overrideClrMapping bg1="lt1" tx1="dk1" bg2="lt2" tx2="dk2" accent1="accent1" accent2="accent2" accent3="accent3" accent4="accent4" accent5="accent5" accent6="accent6" hlink="hlink" folHlink="folHlink"/>
  </p:clrMapOvr>
  <p:transition>
    <p:wipe dir="r"/>
  </p:transition>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2.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3.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融客投资PPT模板">
  <a:themeElements>
    <a:clrScheme name="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投资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clrMap bg1="lt1" tx1="dk1" bg2="lt2" tx2="dk2" accent1="accent1" accent2="accent2" accent3="accent3" accent4="accent4" accent5="accent5" accent6="accent6" hlink="hlink" folHlink="folHlink"/>
    </a:extraClrScheme>
    <a:extraClrScheme>
      <a:clrScheme name="融客投资PPT模板 2">
        <a:dk1>
          <a:srgbClr val="000000"/>
        </a:dk1>
        <a:lt1>
          <a:srgbClr val="FFFFFF"/>
        </a:lt1>
        <a:dk2>
          <a:srgbClr val="094332"/>
        </a:dk2>
        <a:lt2>
          <a:srgbClr val="B2B2B2"/>
        </a:lt2>
        <a:accent1>
          <a:srgbClr val="0D6531"/>
        </a:accent1>
        <a:accent2>
          <a:srgbClr val="39AF6E"/>
        </a:accent2>
        <a:accent3>
          <a:srgbClr val="FFFFFF"/>
        </a:accent3>
        <a:accent4>
          <a:srgbClr val="000000"/>
        </a:accent4>
        <a:accent5>
          <a:srgbClr val="AAB8AD"/>
        </a:accent5>
        <a:accent6>
          <a:srgbClr val="339E63"/>
        </a:accent6>
        <a:hlink>
          <a:srgbClr val="93E1A0"/>
        </a:hlink>
        <a:folHlink>
          <a:srgbClr val="1D834B"/>
        </a:folHlink>
      </a:clrScheme>
      <a:clrMap bg1="lt1" tx1="dk1" bg2="lt2" tx2="dk2" accent1="accent1" accent2="accent2" accent3="accent3" accent4="accent4" accent5="accent5" accent6="accent6" hlink="hlink" folHlink="folHlink"/>
    </a:extraClrScheme>
    <a:extraClrScheme>
      <a:clrScheme name="融客投资PPT模板 3">
        <a:dk1>
          <a:srgbClr val="000000"/>
        </a:dk1>
        <a:lt1>
          <a:srgbClr val="FFFFFF"/>
        </a:lt1>
        <a:dk2>
          <a:srgbClr val="275CA3"/>
        </a:dk2>
        <a:lt2>
          <a:srgbClr val="C0C0C0"/>
        </a:lt2>
        <a:accent1>
          <a:srgbClr val="529EBC"/>
        </a:accent1>
        <a:accent2>
          <a:srgbClr val="55BEE3"/>
        </a:accent2>
        <a:accent3>
          <a:srgbClr val="FFFFFF"/>
        </a:accent3>
        <a:accent4>
          <a:srgbClr val="000000"/>
        </a:accent4>
        <a:accent5>
          <a:srgbClr val="B3CCDA"/>
        </a:accent5>
        <a:accent6>
          <a:srgbClr val="4CACCE"/>
        </a:accent6>
        <a:hlink>
          <a:srgbClr val="9FD4F1"/>
        </a:hlink>
        <a:folHlink>
          <a:srgbClr val="0099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txDef>
      <a:spPr bwMode="auto">
        <a:noFill/>
        <a:ln w="9525">
          <a:solidFill>
            <a:schemeClr val="accent1"/>
          </a:solidFill>
          <a:miter lim="800000"/>
        </a:ln>
      </a:spPr>
      <a:bodyPr wrap="square" rtlCol="0">
        <a:spAutoFit/>
      </a:bodyPr>
      <a:lstStyle>
        <a:defPPr algn="l">
          <a:defRPr sz="1300" b="1" dirty="0" smtClean="0">
            <a:solidFill>
              <a:srgbClr val="000066"/>
            </a:solidFill>
            <a:latin typeface="幼圆" panose="02010509060101010101" pitchFamily="49" charset="-122"/>
            <a:ea typeface="幼圆" panose="02010509060101010101" pitchFamily="49" charset="-122"/>
          </a:defRPr>
        </a:defPPr>
      </a:lstStyle>
    </a:tx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6387</TotalTime>
  <Words>2296</Words>
  <Application>Microsoft Office PowerPoint</Application>
  <PresentationFormat>宽屏</PresentationFormat>
  <Paragraphs>141</Paragraphs>
  <Slides>25</Slides>
  <Notes>25</Notes>
  <HiddenSlides>0</HiddenSlides>
  <MMClips>0</MMClips>
  <ScaleCrop>false</ScaleCrop>
  <HeadingPairs>
    <vt:vector size="6" baseType="variant">
      <vt:variant>
        <vt:lpstr>已用的字体</vt:lpstr>
      </vt:variant>
      <vt:variant>
        <vt:i4>11</vt:i4>
      </vt:variant>
      <vt:variant>
        <vt:lpstr>主题</vt:lpstr>
      </vt:variant>
      <vt:variant>
        <vt:i4>6</vt:i4>
      </vt:variant>
      <vt:variant>
        <vt:lpstr>幻灯片标题</vt:lpstr>
      </vt:variant>
      <vt:variant>
        <vt:i4>25</vt:i4>
      </vt:variant>
    </vt:vector>
  </HeadingPairs>
  <TitlesOfParts>
    <vt:vector size="42" baseType="lpstr">
      <vt:lpstr>Microsoft YaHei UI</vt:lpstr>
      <vt:lpstr>等线</vt:lpstr>
      <vt:lpstr>等线 Light</vt:lpstr>
      <vt:lpstr>黑体</vt:lpstr>
      <vt:lpstr>华文中宋</vt:lpstr>
      <vt:lpstr>微软雅黑</vt:lpstr>
      <vt:lpstr>幼圆</vt:lpstr>
      <vt:lpstr>Arial</vt:lpstr>
      <vt:lpstr>Times New Roman</vt:lpstr>
      <vt:lpstr>Verdana</vt:lpstr>
      <vt:lpstr>Wingdings</vt:lpstr>
      <vt:lpstr>Office 主题​​</vt:lpstr>
      <vt:lpstr>融客投资PPT模板</vt:lpstr>
      <vt:lpstr>2_融客PPT模板</vt:lpstr>
      <vt:lpstr>3_融客PPT模板</vt:lpstr>
      <vt:lpstr>5_融客PPT模板</vt:lpstr>
      <vt:lpstr>融客PPT模板</vt:lpstr>
      <vt:lpstr>PowerPoint 演示文稿</vt:lpstr>
      <vt:lpstr>PowerPoint 演示文稿</vt:lpstr>
      <vt:lpstr>PowerPoint 演示文稿</vt:lpstr>
      <vt:lpstr>CPI、PPI</vt:lpstr>
      <vt:lpstr>PMI</vt:lpstr>
      <vt:lpstr>央行公开市场操作</vt:lpstr>
      <vt:lpstr>PowerPoint 演示文稿</vt:lpstr>
      <vt:lpstr>PowerPoint 演示文稿</vt:lpstr>
      <vt:lpstr>富时中国A50股指期货</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11月热门公司解读——长安汽车</vt:lpstr>
      <vt:lpstr>PowerPoint 演示文稿</vt:lpstr>
      <vt:lpstr>PowerPoint 演示文稿</vt:lpstr>
      <vt:lpstr>PowerPoint 演示文稿</vt:lpstr>
      <vt:lpstr>PowerPoint 演示文稿</vt:lpstr>
      <vt:lpstr>PowerPoint 演示文稿</vt:lpstr>
      <vt:lpstr>PowerPoint 演示文稿</vt:lpstr>
      <vt:lpstr>联系我们</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Junlong Wu</dc:creator>
  <cp:lastModifiedBy>Junlong Wu</cp:lastModifiedBy>
  <cp:revision>230</cp:revision>
  <dcterms:created xsi:type="dcterms:W3CDTF">2020-09-03T02:02:06Z</dcterms:created>
  <dcterms:modified xsi:type="dcterms:W3CDTF">2020-12-10T04:57:21Z</dcterms:modified>
</cp:coreProperties>
</file>