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85" r:id="rId4"/>
  </p:sldMasterIdLst>
  <p:notesMasterIdLst>
    <p:notesMasterId r:id="rId22"/>
  </p:notesMasterIdLst>
  <p:sldIdLst>
    <p:sldId id="256" r:id="rId5"/>
    <p:sldId id="257" r:id="rId6"/>
    <p:sldId id="258" r:id="rId7"/>
    <p:sldId id="259" r:id="rId8"/>
    <p:sldId id="296" r:id="rId9"/>
    <p:sldId id="289" r:id="rId10"/>
    <p:sldId id="261" r:id="rId11"/>
    <p:sldId id="263" r:id="rId12"/>
    <p:sldId id="264" r:id="rId13"/>
    <p:sldId id="265" r:id="rId14"/>
    <p:sldId id="276" r:id="rId15"/>
    <p:sldId id="277" r:id="rId16"/>
    <p:sldId id="295" r:id="rId17"/>
    <p:sldId id="267" r:id="rId18"/>
    <p:sldId id="299" r:id="rId19"/>
    <p:sldId id="297" r:id="rId20"/>
    <p:sldId id="27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946" userDrawn="1">
          <p15:clr>
            <a:srgbClr val="A4A3A4"/>
          </p15:clr>
        </p15:guide>
        <p15:guide id="2" pos="4876" userDrawn="1">
          <p15:clr>
            <a:srgbClr val="A4A3A4"/>
          </p15:clr>
        </p15:guide>
        <p15:guide id="3" orient="horz" pos="2160">
          <p15:clr>
            <a:srgbClr val="A4A3A4"/>
          </p15:clr>
        </p15:guide>
        <p15:guide id="4" pos="453" userDrawn="1">
          <p15:clr>
            <a:srgbClr val="A4A3A4"/>
          </p15:clr>
        </p15:guide>
        <p15:guide id="5" pos="7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2121"/>
    <a:srgbClr val="000798"/>
    <a:srgbClr val="2A8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1"/>
    <p:restoredTop sz="94138" autoAdjust="0"/>
  </p:normalViewPr>
  <p:slideViewPr>
    <p:cSldViewPr snapToGrid="0">
      <p:cViewPr>
        <p:scale>
          <a:sx n="100" d="100"/>
          <a:sy n="100" d="100"/>
        </p:scale>
        <p:origin x="3678" y="1254"/>
      </p:cViewPr>
      <p:guideLst>
        <p:guide pos="3946"/>
        <p:guide pos="4876"/>
        <p:guide orient="horz" pos="2160"/>
        <p:guide pos="453"/>
        <p:guide pos="793"/>
      </p:guideLst>
    </p:cSldViewPr>
  </p:slideViewPr>
  <p:notesTextViewPr>
    <p:cViewPr>
      <p:scale>
        <a:sx n="1" d="1"/>
        <a:sy n="1" d="1"/>
      </p:scale>
      <p:origin x="0" y="0"/>
    </p:cViewPr>
  </p:notesTextViewPr>
  <p:notesViewPr>
    <p:cSldViewPr snapToGrid="0">
      <p:cViewPr varScale="1">
        <p:scale>
          <a:sx n="55" d="100"/>
          <a:sy n="55" d="100"/>
        </p:scale>
        <p:origin x="28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3/10/2020</a:t>
            </a:fld>
            <a:endParaRPr 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a:t>
            </a:r>
            <a:r>
              <a:rPr lang="zh-CN" altLang="en-US" dirty="0"/>
              <a:t>月</a:t>
            </a:r>
            <a:r>
              <a:rPr lang="en-US" altLang="zh-CN" dirty="0"/>
              <a:t>91</a:t>
            </a:r>
            <a:r>
              <a:rPr lang="zh-CN" altLang="en-US" dirty="0"/>
              <a:t>起 </a:t>
            </a:r>
            <a:r>
              <a:rPr lang="en-US" altLang="zh-CN" dirty="0"/>
              <a:t>208.44</a:t>
            </a:r>
            <a:r>
              <a:rPr lang="zh-CN" altLang="en-US" dirty="0"/>
              <a:t>亿元</a:t>
            </a:r>
            <a:endParaRPr lang="en-US" altLang="zh-CN" dirty="0"/>
          </a:p>
          <a:p>
            <a:r>
              <a:rPr lang="zh-CN" altLang="en-US" dirty="0"/>
              <a:t>董事会预案</a:t>
            </a:r>
            <a:r>
              <a:rPr lang="en-US" altLang="zh-CN" dirty="0"/>
              <a:t>64</a:t>
            </a:r>
          </a:p>
          <a:p>
            <a:r>
              <a:rPr lang="zh-CN" altLang="en-US" dirty="0"/>
              <a:t>进行</a:t>
            </a:r>
            <a:r>
              <a:rPr lang="en-US" altLang="zh-CN" dirty="0"/>
              <a:t>3</a:t>
            </a:r>
          </a:p>
          <a:p>
            <a:r>
              <a:rPr lang="zh-CN" altLang="en-US" dirty="0"/>
              <a:t>达成转让意向</a:t>
            </a:r>
            <a:r>
              <a:rPr lang="en-US" altLang="zh-CN" dirty="0"/>
              <a:t>5</a:t>
            </a:r>
          </a:p>
          <a:p>
            <a:r>
              <a:rPr lang="zh-CN" altLang="en-US" dirty="0"/>
              <a:t>签署协议</a:t>
            </a:r>
            <a:r>
              <a:rPr lang="en-US" altLang="zh-CN" dirty="0"/>
              <a:t>10</a:t>
            </a:r>
          </a:p>
          <a:p>
            <a:r>
              <a:rPr lang="zh-CN" altLang="en-US" dirty="0"/>
              <a:t>大会通过</a:t>
            </a:r>
            <a:r>
              <a:rPr lang="en-US" altLang="zh-CN" dirty="0"/>
              <a:t>1</a:t>
            </a:r>
          </a:p>
          <a:p>
            <a:r>
              <a:rPr lang="zh-CN" altLang="en-US" dirty="0"/>
              <a:t>完成</a:t>
            </a:r>
            <a:r>
              <a:rPr lang="en-US" altLang="zh-CN" dirty="0"/>
              <a:t>8</a:t>
            </a:r>
          </a:p>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a:t>
            </a:r>
            <a:r>
              <a:rPr lang="zh-CN" altLang="en-US" dirty="0"/>
              <a:t>招商公路（</a:t>
            </a:r>
            <a:r>
              <a:rPr lang="en-US" altLang="zh-CN" dirty="0"/>
              <a:t>001965</a:t>
            </a:r>
            <a:r>
              <a:rPr lang="zh-CN" altLang="en-US" dirty="0"/>
              <a:t>）</a:t>
            </a:r>
            <a:r>
              <a:rPr lang="en-US" altLang="zh-CN" dirty="0"/>
              <a:t>2</a:t>
            </a:r>
            <a:r>
              <a:rPr lang="zh-CN" altLang="en-US" dirty="0"/>
              <a:t>月</a:t>
            </a:r>
            <a:r>
              <a:rPr lang="en-US" altLang="zh-CN" dirty="0"/>
              <a:t>19</a:t>
            </a:r>
            <a:r>
              <a:rPr lang="zh-CN" altLang="en-US" dirty="0"/>
              <a:t>日晚间公告，拟参与竞拍浙江公路资产包项目，具体包括诸永公司</a:t>
            </a:r>
            <a:r>
              <a:rPr lang="en-US" altLang="zh-CN" dirty="0"/>
              <a:t>100%</a:t>
            </a:r>
            <a:r>
              <a:rPr lang="zh-CN" altLang="en-US" dirty="0"/>
              <a:t>股权、杭宁公司</a:t>
            </a:r>
            <a:r>
              <a:rPr lang="en-US" altLang="zh-CN" dirty="0"/>
              <a:t>64.056%</a:t>
            </a:r>
            <a:r>
              <a:rPr lang="zh-CN" altLang="en-US" dirty="0"/>
              <a:t>股权、嘉兴公司</a:t>
            </a:r>
            <a:r>
              <a:rPr lang="en-US" altLang="zh-CN" dirty="0"/>
              <a:t>100%</a:t>
            </a:r>
            <a:r>
              <a:rPr lang="zh-CN" altLang="en-US" dirty="0"/>
              <a:t>股权。三项目股权整体打包拍卖，起拍价为</a:t>
            </a:r>
            <a:r>
              <a:rPr lang="en-US" altLang="zh-CN" dirty="0"/>
              <a:t>75.66</a:t>
            </a:r>
            <a:r>
              <a:rPr lang="zh-CN" altLang="en-US" dirty="0"/>
              <a:t>亿元。</a:t>
            </a:r>
            <a:endParaRPr lang="en-US" altLang="zh-CN" dirty="0"/>
          </a:p>
          <a:p>
            <a:r>
              <a:rPr lang="en-US" altLang="zh-CN" dirty="0"/>
              <a:t>2.</a:t>
            </a:r>
            <a:r>
              <a:rPr lang="zh-CN" altLang="en-US" sz="1200" b="0" i="0" kern="1200" dirty="0">
                <a:solidFill>
                  <a:schemeClr val="tx1"/>
                </a:solidFill>
                <a:effectLst/>
                <a:latin typeface="+mn-lt"/>
                <a:ea typeface="+mn-ea"/>
                <a:cs typeface="+mn-cs"/>
              </a:rPr>
              <a:t>本公司将收购</a:t>
            </a:r>
            <a:r>
              <a:rPr lang="en-US" altLang="zh-CN" sz="1200" b="0" i="0" kern="1200" dirty="0">
                <a:solidFill>
                  <a:schemeClr val="tx1"/>
                </a:solidFill>
                <a:effectLst/>
                <a:latin typeface="+mn-lt"/>
                <a:ea typeface="+mn-ea"/>
                <a:cs typeface="+mn-cs"/>
              </a:rPr>
              <a:t>Ali JK ZNS Limited</a:t>
            </a:r>
            <a:r>
              <a:rPr lang="zh-CN" altLang="en-US" sz="1200" b="0" i="0" kern="1200" dirty="0">
                <a:solidFill>
                  <a:schemeClr val="tx1"/>
                </a:solidFill>
                <a:effectLst/>
                <a:latin typeface="+mn-lt"/>
                <a:ea typeface="+mn-ea"/>
                <a:cs typeface="+mn-cs"/>
              </a:rPr>
              <a:t>（为阿里巴巴控股为持有目标业务而根据英属维尔京群岛法律注册成立之间接全资离岸控股公司）之全部股权</a:t>
            </a:r>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3.</a:t>
            </a:r>
            <a:r>
              <a:rPr lang="zh-CN" altLang="en-US" sz="1200" b="0" i="0" kern="1200" dirty="0">
                <a:solidFill>
                  <a:schemeClr val="tx1"/>
                </a:solidFill>
                <a:effectLst/>
                <a:latin typeface="+mn-lt"/>
                <a:ea typeface="+mn-ea"/>
                <a:cs typeface="+mn-cs"/>
              </a:rPr>
              <a:t>关于全资子公司收购延锋汽车内饰系统有限公司</a:t>
            </a:r>
            <a:r>
              <a:rPr lang="en-US" altLang="zh-CN" sz="1200" b="0" i="0" kern="1200" dirty="0">
                <a:solidFill>
                  <a:schemeClr val="tx1"/>
                </a:solidFill>
                <a:effectLst/>
                <a:latin typeface="+mn-lt"/>
                <a:ea typeface="+mn-ea"/>
                <a:cs typeface="+mn-cs"/>
              </a:rPr>
              <a:t>30%</a:t>
            </a:r>
            <a:r>
              <a:rPr lang="zh-CN" altLang="en-US" sz="1200" b="0" i="0" kern="1200" dirty="0">
                <a:solidFill>
                  <a:schemeClr val="tx1"/>
                </a:solidFill>
                <a:effectLst/>
                <a:latin typeface="+mn-lt"/>
                <a:ea typeface="+mn-ea"/>
                <a:cs typeface="+mn-cs"/>
              </a:rPr>
              <a:t>股权的议案</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华域汽车旗下的延锋公司与原美国江森自控（现为安道拓）于</a:t>
            </a:r>
            <a:r>
              <a:rPr lang="en-US" altLang="zh-CN" sz="1200" b="0" i="0" kern="1200" dirty="0">
                <a:solidFill>
                  <a:schemeClr val="tx1"/>
                </a:solidFill>
                <a:effectLst/>
                <a:latin typeface="+mn-lt"/>
                <a:ea typeface="+mn-ea"/>
                <a:cs typeface="+mn-cs"/>
              </a:rPr>
              <a:t>2015</a:t>
            </a:r>
            <a:r>
              <a:rPr lang="zh-CN" altLang="en-US" sz="1200" b="0" i="0" kern="1200" dirty="0">
                <a:solidFill>
                  <a:schemeClr val="tx1"/>
                </a:solidFill>
                <a:effectLst/>
                <a:latin typeface="+mn-lt"/>
                <a:ea typeface="+mn-ea"/>
                <a:cs typeface="+mn-cs"/>
              </a:rPr>
              <a:t>年完成全球汽车内饰业务重组，并设立延锋内饰。</a:t>
            </a:r>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4.</a:t>
            </a:r>
            <a:r>
              <a:rPr lang="zh-CN" altLang="en-US" sz="1200" b="0" i="0" kern="1200" dirty="0">
                <a:solidFill>
                  <a:schemeClr val="tx1"/>
                </a:solidFill>
                <a:effectLst/>
                <a:latin typeface="+mn-lt"/>
                <a:ea typeface="+mn-ea"/>
                <a:cs typeface="+mn-cs"/>
              </a:rPr>
              <a:t>万丰奥威拟用</a:t>
            </a:r>
            <a:r>
              <a:rPr lang="en-US" altLang="zh-CN" sz="1200" b="0" i="0" kern="1200" dirty="0">
                <a:solidFill>
                  <a:schemeClr val="tx1"/>
                </a:solidFill>
                <a:effectLst/>
                <a:latin typeface="+mn-lt"/>
                <a:ea typeface="+mn-ea"/>
                <a:cs typeface="+mn-cs"/>
              </a:rPr>
              <a:t>24.18</a:t>
            </a:r>
            <a:r>
              <a:rPr lang="zh-CN" altLang="en-US" sz="1200" b="0" i="0" kern="1200" dirty="0">
                <a:solidFill>
                  <a:schemeClr val="tx1"/>
                </a:solidFill>
                <a:effectLst/>
                <a:latin typeface="+mn-lt"/>
                <a:ea typeface="+mn-ea"/>
                <a:cs typeface="+mn-cs"/>
              </a:rPr>
              <a:t>亿元现金从控股股东手上购买通用航空资产，实现从汽车零部件跨界进入通用航空业。</a:t>
            </a:r>
            <a:r>
              <a:rPr lang="en-US" altLang="zh-CN" sz="1200" b="0" i="0" kern="1200" dirty="0">
                <a:solidFill>
                  <a:schemeClr val="tx1"/>
                </a:solidFill>
                <a:effectLst/>
                <a:latin typeface="+mn-lt"/>
                <a:ea typeface="+mn-ea"/>
                <a:cs typeface="+mn-cs"/>
              </a:rPr>
              <a:t>6.80</a:t>
            </a:r>
            <a:r>
              <a:rPr lang="zh-CN" altLang="en-US" sz="1200" b="0" i="0" kern="1200" dirty="0">
                <a:solidFill>
                  <a:schemeClr val="tx1"/>
                </a:solidFill>
                <a:effectLst/>
                <a:latin typeface="+mn-lt"/>
                <a:ea typeface="+mn-ea"/>
                <a:cs typeface="+mn-cs"/>
              </a:rPr>
              <a:t>亿元用来购买万丰飞机商誉</a:t>
            </a:r>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易事特（</a:t>
            </a:r>
            <a:r>
              <a:rPr lang="en-US" altLang="zh-CN" sz="1200" b="0" i="0" kern="1200" dirty="0">
                <a:solidFill>
                  <a:schemeClr val="tx1"/>
                </a:solidFill>
                <a:effectLst/>
                <a:latin typeface="+mn-lt"/>
                <a:ea typeface="+mn-ea"/>
                <a:cs typeface="+mn-cs"/>
              </a:rPr>
              <a:t>300376.SZ</a:t>
            </a:r>
            <a:r>
              <a:rPr lang="zh-CN" altLang="en-US" sz="1200" b="0" i="0" kern="1200" dirty="0">
                <a:solidFill>
                  <a:schemeClr val="tx1"/>
                </a:solidFill>
                <a:effectLst/>
                <a:latin typeface="+mn-lt"/>
                <a:ea typeface="+mn-ea"/>
                <a:cs typeface="+mn-cs"/>
              </a:rPr>
              <a:t>）、爱康科技（</a:t>
            </a:r>
            <a:r>
              <a:rPr lang="en-US" altLang="zh-CN" sz="1200" b="0" i="0" kern="1200" dirty="0">
                <a:solidFill>
                  <a:schemeClr val="tx1"/>
                </a:solidFill>
                <a:effectLst/>
                <a:latin typeface="+mn-lt"/>
                <a:ea typeface="+mn-ea"/>
                <a:cs typeface="+mn-cs"/>
              </a:rPr>
              <a:t>002610.SZ</a:t>
            </a:r>
            <a:r>
              <a:rPr lang="zh-CN" altLang="en-US" sz="1200" b="0" i="0" kern="1200" dirty="0">
                <a:solidFill>
                  <a:schemeClr val="tx1"/>
                </a:solidFill>
                <a:effectLst/>
                <a:latin typeface="+mn-lt"/>
                <a:ea typeface="+mn-ea"/>
                <a:cs typeface="+mn-cs"/>
              </a:rPr>
              <a:t>）都曾有意收购宁波宜则。筹划一年多时间，</a:t>
            </a:r>
            <a:r>
              <a:rPr lang="en-US" altLang="zh-CN" sz="1200" b="0" i="0" kern="1200" dirty="0">
                <a:solidFill>
                  <a:schemeClr val="tx1"/>
                </a:solidFill>
                <a:effectLst/>
                <a:latin typeface="+mn-lt"/>
                <a:ea typeface="+mn-ea"/>
                <a:cs typeface="+mn-cs"/>
              </a:rPr>
              <a:t>2</a:t>
            </a:r>
            <a:r>
              <a:rPr lang="zh-CN" altLang="en-US" sz="1200" b="0" i="0" kern="1200" dirty="0">
                <a:solidFill>
                  <a:schemeClr val="tx1"/>
                </a:solidFill>
                <a:effectLst/>
                <a:latin typeface="+mn-lt"/>
                <a:ea typeface="+mn-ea"/>
                <a:cs typeface="+mn-cs"/>
              </a:rPr>
              <a:t>月</a:t>
            </a:r>
            <a:r>
              <a:rPr lang="en-US" altLang="zh-CN" sz="1200" b="0" i="0" kern="1200" dirty="0">
                <a:solidFill>
                  <a:schemeClr val="tx1"/>
                </a:solidFill>
                <a:effectLst/>
                <a:latin typeface="+mn-lt"/>
                <a:ea typeface="+mn-ea"/>
                <a:cs typeface="+mn-cs"/>
              </a:rPr>
              <a:t>20</a:t>
            </a:r>
            <a:r>
              <a:rPr lang="zh-CN" altLang="en-US" sz="1200" b="0" i="0" kern="1200" dirty="0">
                <a:solidFill>
                  <a:schemeClr val="tx1"/>
                </a:solidFill>
                <a:effectLst/>
                <a:latin typeface="+mn-lt"/>
                <a:ea typeface="+mn-ea"/>
                <a:cs typeface="+mn-cs"/>
              </a:rPr>
              <a:t>日晚间，爱康科技表示，终止收购宁波宜则</a:t>
            </a:r>
            <a:r>
              <a:rPr lang="en-US" altLang="zh-CN" sz="1200" b="0" i="0" kern="1200" dirty="0">
                <a:solidFill>
                  <a:schemeClr val="tx1"/>
                </a:solidFill>
                <a:effectLst/>
                <a:latin typeface="+mn-lt"/>
                <a:ea typeface="+mn-ea"/>
                <a:cs typeface="+mn-cs"/>
              </a:rPr>
              <a:t>100%</a:t>
            </a:r>
            <a:r>
              <a:rPr lang="zh-CN" altLang="en-US" sz="1200" b="0" i="0" kern="1200" dirty="0">
                <a:solidFill>
                  <a:schemeClr val="tx1"/>
                </a:solidFill>
                <a:effectLst/>
                <a:latin typeface="+mn-lt"/>
                <a:ea typeface="+mn-ea"/>
                <a:cs typeface="+mn-cs"/>
              </a:rPr>
              <a:t>股权。此次为隆基股份一些海外产能的布局</a:t>
            </a:r>
            <a:endParaRPr lang="en-US" altLang="zh-CN"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8953</a:t>
            </a:r>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1919009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extLst>
      <p:ext uri="{BB962C8B-B14F-4D97-AF65-F5344CB8AC3E}">
        <p14:creationId xmlns:p14="http://schemas.microsoft.com/office/powerpoint/2010/main" val="36265868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sz="1200" b="0" i="0" kern="1200" dirty="0">
                <a:solidFill>
                  <a:schemeClr val="tx1"/>
                </a:solidFill>
                <a:effectLst/>
                <a:latin typeface="+mn-lt"/>
                <a:ea typeface="+mn-ea"/>
                <a:cs typeface="+mn-cs"/>
              </a:rPr>
              <a:t>山鹰纸业发布公告，公司全资子公司山鹰资本公司全资子公司山鹰资本与浙江农银凤凰投资管理有限公司（以下简称“农银凤凰”）共同发起设立浙江农银凤凰绿色环保浆纸并购合伙企业（有限合伙）。山鹰纸业拟出资</a:t>
            </a:r>
            <a:r>
              <a:rPr lang="en-US" altLang="zh-CN" sz="1200" b="0" i="0" kern="1200" dirty="0">
                <a:solidFill>
                  <a:schemeClr val="tx1"/>
                </a:solidFill>
                <a:effectLst/>
                <a:latin typeface="+mn-lt"/>
                <a:ea typeface="+mn-ea"/>
                <a:cs typeface="+mn-cs"/>
              </a:rPr>
              <a:t>25</a:t>
            </a:r>
            <a:r>
              <a:rPr lang="zh-CN" altLang="en-US" sz="1200" b="0" i="0" kern="1200" dirty="0">
                <a:solidFill>
                  <a:schemeClr val="tx1"/>
                </a:solidFill>
                <a:effectLst/>
                <a:latin typeface="+mn-lt"/>
                <a:ea typeface="+mn-ea"/>
                <a:cs typeface="+mn-cs"/>
              </a:rPr>
              <a:t>亿元。</a:t>
            </a:r>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并购基金主要以股权投资形式投向原生纸浆、再生纸浆、工业用纸、生活用纸、卫生用品、纸质包装等造纸产业链上下游领域，</a:t>
            </a:r>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金融</a:t>
            </a:r>
            <a:r>
              <a:rPr lang="en-US" altLang="zh-CN" dirty="0"/>
              <a:t>87%</a:t>
            </a:r>
            <a:r>
              <a:rPr lang="zh-CN" altLang="en-US" dirty="0"/>
              <a:t>主要为恒丰银行</a:t>
            </a:r>
            <a:r>
              <a:rPr lang="en-US" altLang="zh-CN" dirty="0"/>
              <a:t>1000</a:t>
            </a:r>
            <a:r>
              <a:rPr lang="zh-CN" altLang="en-US" dirty="0"/>
              <a:t>亿</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中车产投最新募资</a:t>
            </a:r>
            <a:r>
              <a:rPr lang="en-US" altLang="zh-CN" sz="1200" b="0" i="0" kern="1200" dirty="0">
                <a:solidFill>
                  <a:schemeClr val="tx1"/>
                </a:solidFill>
                <a:effectLst/>
                <a:latin typeface="+mn-lt"/>
                <a:ea typeface="+mn-ea"/>
                <a:cs typeface="+mn-cs"/>
              </a:rPr>
              <a:t>34</a:t>
            </a:r>
            <a:r>
              <a:rPr lang="zh-CN" altLang="en-US" sz="1200" b="0" i="0" kern="1200" dirty="0">
                <a:solidFill>
                  <a:schemeClr val="tx1"/>
                </a:solidFill>
                <a:effectLst/>
                <a:latin typeface="+mn-lt"/>
                <a:ea typeface="+mn-ea"/>
                <a:cs typeface="+mn-cs"/>
              </a:rPr>
              <a:t>亿人民币 混改引入</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家战略投资者</a:t>
            </a:r>
            <a:endParaRPr lang="en-US"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0" i="0" kern="1200" dirty="0">
              <a:solidFill>
                <a:schemeClr val="tx1"/>
              </a:solidFill>
              <a:effectLst/>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a:t>
            </a:r>
            <a:r>
              <a:rPr lang="zh-CN" altLang="en-US" dirty="0"/>
              <a:t>月上市</a:t>
            </a:r>
            <a:r>
              <a:rPr lang="en-US" altLang="zh-CN" dirty="0"/>
              <a:t>16</a:t>
            </a:r>
            <a:r>
              <a:rPr lang="zh-CN" altLang="en-US" dirty="0"/>
              <a:t>家，科创板</a:t>
            </a:r>
            <a:r>
              <a:rPr lang="en-US" altLang="zh-CN" dirty="0"/>
              <a:t>9</a:t>
            </a:r>
            <a:r>
              <a:rPr lang="zh-CN" altLang="en-US" dirty="0"/>
              <a:t>家</a:t>
            </a:r>
            <a:endParaRPr lang="en-US" altLang="zh-CN" dirty="0"/>
          </a:p>
          <a:p>
            <a:r>
              <a:rPr lang="zh-CN" altLang="en-US" dirty="0"/>
              <a:t>港股</a:t>
            </a:r>
            <a:r>
              <a:rPr lang="en-US" altLang="zh-CN" dirty="0"/>
              <a:t>1</a:t>
            </a:r>
            <a:r>
              <a:rPr lang="zh-CN" altLang="en-US" dirty="0"/>
              <a:t>家，九毛九，</a:t>
            </a:r>
            <a:r>
              <a:rPr lang="en-US" altLang="zh-CN" dirty="0"/>
              <a:t>22</a:t>
            </a:r>
            <a:r>
              <a:rPr lang="zh-CN" altLang="en-US" dirty="0"/>
              <a:t>亿</a:t>
            </a:r>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628650" y="1825625"/>
            <a:ext cx="7886700" cy="4351338"/>
          </a:xfrm>
          <a:prstGeom prst="rect">
            <a:avLst/>
          </a:prstGeom>
        </p:spPr>
        <p:txBody>
          <a:bodyPr/>
          <a:lstStyle/>
          <a:p>
            <a:pPr lvl="0"/>
            <a:endParaRPr lang="zh-CN" altLang="en-US" noProof="0"/>
          </a:p>
        </p:txBody>
      </p:sp>
    </p:spTree>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内容占位符 3"/>
          <p:cNvSpPr>
            <a:spLocks noGrp="1"/>
          </p:cNvSpPr>
          <p:nvPr>
            <p:ph sz="half" idx="2" hasCustomPrompt="1"/>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内容占位符 5"/>
          <p:cNvSpPr>
            <a:spLocks noGrp="1"/>
          </p:cNvSpPr>
          <p:nvPr>
            <p:ph sz="quarter" idx="4" hasCustomPrompt="1"/>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hasCustomPrompt="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hasCustomPrompt="1"/>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hasCustomPrompt="1"/>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2020/3/10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4.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F3E94-B1DE-4DB0-B817-89FF325CCA67}" type="datetimeFigureOut">
              <a:rPr lang="zh-CN" altLang="en-US" smtClean="0"/>
              <a:t>2020/3/10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17DF4-8C7B-410F-9BA1-699A539638B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3074" name="Picture 33" descr="rk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24075" y="4181477"/>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5" descr="top"/>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6" descr="bottom"/>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524500"/>
            <a:ext cx="9144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37"/>
          <p:cNvSpPr txBox="1">
            <a:spLocks noChangeArrowheads="1"/>
          </p:cNvSpPr>
          <p:nvPr/>
        </p:nvSpPr>
        <p:spPr bwMode="auto">
          <a:xfrm>
            <a:off x="2890839" y="4637088"/>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dirty="0">
                <a:solidFill>
                  <a:srgbClr val="777777"/>
                </a:solidFill>
                <a:ea typeface="宋体" panose="02010600030101010101" pitchFamily="2" charset="-122"/>
              </a:rPr>
              <a:t>RONGKE INVESTMENT MANAGEMENT CO., LTD</a:t>
            </a:r>
          </a:p>
        </p:txBody>
      </p:sp>
      <p:sp>
        <p:nvSpPr>
          <p:cNvPr id="4102" name="Text Box 38"/>
          <p:cNvSpPr txBox="1">
            <a:spLocks noChangeArrowheads="1"/>
          </p:cNvSpPr>
          <p:nvPr/>
        </p:nvSpPr>
        <p:spPr bwMode="auto">
          <a:xfrm>
            <a:off x="2873376" y="4098927"/>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4103" name="Rectangle 41"/>
          <p:cNvSpPr>
            <a:spLocks noChangeArrowheads="1"/>
          </p:cNvSpPr>
          <p:nvPr/>
        </p:nvSpPr>
        <p:spPr bwMode="auto">
          <a:xfrm>
            <a:off x="60326" y="6577015"/>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lr>
          <a:schemeClr val="hlink"/>
        </a:buClr>
        <a:buFont typeface="Wingdings" panose="05000000000000000000" pitchFamily="2" charset="2"/>
        <a:buChar char="v"/>
        <a:defRPr sz="2100" kern="1200">
          <a:solidFill>
            <a:srgbClr val="777777"/>
          </a:solidFill>
          <a:latin typeface="+mn-lt"/>
          <a:ea typeface="+mn-ea"/>
          <a:cs typeface="+mn-cs"/>
        </a:defRPr>
      </a:lvl1pPr>
      <a:lvl2pPr marL="557530" indent="-214630" algn="l" rtl="0" eaLnBrk="0" fontAlgn="base" hangingPunct="0">
        <a:spcBef>
          <a:spcPct val="20000"/>
        </a:spcBef>
        <a:spcAft>
          <a:spcPct val="0"/>
        </a:spcAft>
        <a:buClr>
          <a:schemeClr val="hlink"/>
        </a:buClr>
        <a:buFont typeface="Wingdings" panose="05000000000000000000" pitchFamily="2" charset="2"/>
        <a:buChar char="§"/>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Clr>
          <a:schemeClr val="hlink"/>
        </a:buClr>
        <a:buFont typeface="Wingdings" panose="05000000000000000000" pitchFamily="2" charset="2"/>
        <a:buChar char="•"/>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auto">
          <a:xfrm>
            <a:off x="1" y="6477000"/>
            <a:ext cx="8558213"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88"/>
            <a:ext cx="9144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p:nvSpPr>
        <p:spPr bwMode="auto">
          <a:xfrm>
            <a:off x="8604250" y="6477000"/>
            <a:ext cx="539750"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p:nvSpPr>
        <p:spPr bwMode="auto">
          <a:xfrm>
            <a:off x="8604250" y="6477000"/>
            <a:ext cx="539750"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124701" y="6540500"/>
            <a:ext cx="2778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p:nvSpPr>
        <p:spPr bwMode="auto">
          <a:xfrm>
            <a:off x="7378700" y="6532565"/>
            <a:ext cx="1370013" cy="265457"/>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SERVICE</a:t>
            </a:r>
          </a:p>
        </p:txBody>
      </p:sp>
      <p:sp>
        <p:nvSpPr>
          <p:cNvPr id="1032" name="Rectangle 38"/>
          <p:cNvSpPr>
            <a:spLocks noChangeArrowheads="1"/>
          </p:cNvSpPr>
          <p:nvPr/>
        </p:nvSpPr>
        <p:spPr bwMode="auto">
          <a:xfrm>
            <a:off x="1" y="6524625"/>
            <a:ext cx="2195513"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DF3E94-B1DE-4DB0-B817-89FF325CCA67}" type="datetimeFigureOut">
              <a:rPr lang="zh-CN" altLang="en-US" smtClean="0"/>
              <a:t>2020/3/10</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D17DF4-8C7B-410F-9BA1-699A539638B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3.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5.xml"/><Relationship Id="rId1" Type="http://schemas.openxmlformats.org/officeDocument/2006/relationships/themeOverride" Target="../theme/themeOverride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1819737" y="2221925"/>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658830" y="2844225"/>
            <a:ext cx="70564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私募股权投资市场</a:t>
            </a:r>
            <a:r>
              <a:rPr lang="zh-CN" altLang="en-US" sz="1600" dirty="0">
                <a:solidFill>
                  <a:srgbClr val="000066"/>
                </a:solidFill>
                <a:latin typeface="黑体" panose="02010609060101010101" pitchFamily="49" charset="-122"/>
                <a:ea typeface="黑体" panose="02010609060101010101" pitchFamily="49" charset="-122"/>
              </a:rPr>
              <a:t>（</a:t>
            </a:r>
            <a:r>
              <a:rPr lang="en-US" altLang="zh-CN" sz="1600" dirty="0">
                <a:solidFill>
                  <a:srgbClr val="000066"/>
                </a:solidFill>
                <a:latin typeface="黑体" panose="02010609060101010101" pitchFamily="49" charset="-122"/>
                <a:ea typeface="黑体" panose="02010609060101010101" pitchFamily="49" charset="-122"/>
              </a:rPr>
              <a:t>2020</a:t>
            </a:r>
            <a:r>
              <a:rPr lang="zh-CN" altLang="en-US" sz="1600" dirty="0">
                <a:solidFill>
                  <a:srgbClr val="000066"/>
                </a:solidFill>
                <a:latin typeface="黑体" panose="02010609060101010101" pitchFamily="49" charset="-122"/>
                <a:ea typeface="黑体" panose="02010609060101010101" pitchFamily="49" charset="-122"/>
              </a:rPr>
              <a:t>年</a:t>
            </a:r>
            <a:r>
              <a:rPr lang="en-US" altLang="zh-CN" sz="1600" dirty="0">
                <a:solidFill>
                  <a:srgbClr val="000066"/>
                </a:solidFill>
                <a:latin typeface="黑体" panose="02010609060101010101" pitchFamily="49" charset="-122"/>
                <a:ea typeface="黑体" panose="02010609060101010101" pitchFamily="49" charset="-122"/>
              </a:rPr>
              <a:t>2</a:t>
            </a:r>
            <a:r>
              <a:rPr lang="zh-CN" altLang="en-US" sz="1600" dirty="0">
                <a:solidFill>
                  <a:srgbClr val="000066"/>
                </a:solidFill>
                <a:latin typeface="黑体" panose="02010609060101010101" pitchFamily="49" charset="-122"/>
                <a:ea typeface="黑体" panose="02010609060101010101" pitchFamily="49" charset="-122"/>
              </a:rPr>
              <a:t>月）</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38694" y="5219770"/>
            <a:ext cx="7725996" cy="874407"/>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15</a:t>
            </a:r>
            <a:r>
              <a:rPr lang="zh-CN" altLang="en-US" sz="1400" dirty="0">
                <a:latin typeface="微软雅黑" panose="020B0503020204020204" pitchFamily="34" charset="-122"/>
                <a:ea typeface="微软雅黑" panose="020B0503020204020204" pitchFamily="34" charset="-122"/>
              </a:rPr>
              <a:t>个基金产品通过其他方式实现退出，较</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月大幅减少，其中</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a:t>
            </a:r>
            <a:r>
              <a:rPr lang="zh-CN" altLang="en-US" sz="1400" dirty="0">
                <a:latin typeface="微软雅黑" panose="020B0503020204020204" pitchFamily="34" charset="-122"/>
                <a:ea typeface="微软雅黑" panose="020B0503020204020204" pitchFamily="34" charset="-122"/>
              </a:rPr>
              <a:t>个产品通过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11</a:t>
            </a:r>
            <a:r>
              <a:rPr lang="zh-CN" altLang="en-US" sz="1400" dirty="0">
                <a:latin typeface="微软雅黑" panose="020B0503020204020204" pitchFamily="34" charset="-122"/>
                <a:ea typeface="微软雅黑" panose="020B0503020204020204" pitchFamily="34" charset="-122"/>
              </a:rPr>
              <a:t>个产品通过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方式退出。</a:t>
            </a:r>
            <a:r>
              <a:rPr lang="en-US" altLang="zh-CN" sz="1400" dirty="0">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及股权转让退出较上月均大幅减少。</a:t>
            </a:r>
          </a:p>
        </p:txBody>
      </p:sp>
      <p:grpSp>
        <p:nvGrpSpPr>
          <p:cNvPr id="4" name="组合 3"/>
          <p:cNvGrpSpPr/>
          <p:nvPr/>
        </p:nvGrpSpPr>
        <p:grpSpPr>
          <a:xfrm>
            <a:off x="486540" y="1086953"/>
            <a:ext cx="2468118"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其他退出情况</a:t>
            </a:r>
          </a:p>
        </p:txBody>
      </p:sp>
      <p:pic>
        <p:nvPicPr>
          <p:cNvPr id="9" name="图片 8">
            <a:extLst>
              <a:ext uri="{FF2B5EF4-FFF2-40B4-BE49-F238E27FC236}">
                <a16:creationId xmlns:a16="http://schemas.microsoft.com/office/drawing/2014/main" id="{DED0B4E2-4333-4EE7-9AD3-CBBE6687CE3D}"/>
              </a:ext>
            </a:extLst>
          </p:cNvPr>
          <p:cNvPicPr>
            <a:picLocks noChangeAspect="1"/>
          </p:cNvPicPr>
          <p:nvPr/>
        </p:nvPicPr>
        <p:blipFill>
          <a:blip r:embed="rId3"/>
          <a:stretch>
            <a:fillRect/>
          </a:stretch>
        </p:blipFill>
        <p:spPr>
          <a:xfrm>
            <a:off x="271817" y="1762939"/>
            <a:ext cx="5507761" cy="3100665"/>
          </a:xfrm>
          <a:prstGeom prst="rect">
            <a:avLst/>
          </a:prstGeom>
        </p:spPr>
      </p:pic>
      <p:pic>
        <p:nvPicPr>
          <p:cNvPr id="10" name="图片 9">
            <a:extLst>
              <a:ext uri="{FF2B5EF4-FFF2-40B4-BE49-F238E27FC236}">
                <a16:creationId xmlns:a16="http://schemas.microsoft.com/office/drawing/2014/main" id="{9FB793E6-D92A-4301-9A8E-5E8A88392B95}"/>
              </a:ext>
            </a:extLst>
          </p:cNvPr>
          <p:cNvPicPr>
            <a:picLocks noChangeAspect="1"/>
          </p:cNvPicPr>
          <p:nvPr/>
        </p:nvPicPr>
        <p:blipFill>
          <a:blip r:embed="rId4"/>
          <a:stretch>
            <a:fillRect/>
          </a:stretch>
        </p:blipFill>
        <p:spPr>
          <a:xfrm>
            <a:off x="4449890" y="1614819"/>
            <a:ext cx="5781734" cy="324878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81929" y="1042681"/>
            <a:ext cx="2219603"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上市公司并购事件</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并购</a:t>
            </a:r>
          </a:p>
        </p:txBody>
      </p:sp>
      <p:sp>
        <p:nvSpPr>
          <p:cNvPr id="11" name="文本框 10"/>
          <p:cNvSpPr txBox="1"/>
          <p:nvPr/>
        </p:nvSpPr>
        <p:spPr>
          <a:xfrm>
            <a:off x="1265326" y="5049249"/>
            <a:ext cx="6477711" cy="1289905"/>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月上市公司并购事件共计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74</a:t>
            </a:r>
            <a:r>
              <a:rPr lang="zh-CN" altLang="en-US" sz="1400" dirty="0">
                <a:latin typeface="微软雅黑" panose="020B0503020204020204" pitchFamily="34" charset="-122"/>
                <a:ea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298.05</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a:t>
            </a:r>
            <a:r>
              <a:rPr lang="zh-CN" altLang="en-US" sz="14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4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11</a:t>
            </a:r>
            <a:r>
              <a:rPr lang="zh-CN" altLang="en-US" sz="14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a:t>
            </a:r>
            <a:r>
              <a:rPr lang="zh-CN" altLang="en-US" sz="1400" dirty="0">
                <a:latin typeface="微软雅黑" panose="020B0503020204020204" pitchFamily="34" charset="-122"/>
                <a:ea typeface="微软雅黑" panose="020B0503020204020204" pitchFamily="34" charset="-122"/>
              </a:rPr>
              <a:t>家。较</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月并购数量有所下降，规模基本持平。</a:t>
            </a:r>
          </a:p>
        </p:txBody>
      </p:sp>
      <p:pic>
        <p:nvPicPr>
          <p:cNvPr id="3" name="图片 2">
            <a:extLst>
              <a:ext uri="{FF2B5EF4-FFF2-40B4-BE49-F238E27FC236}">
                <a16:creationId xmlns:a16="http://schemas.microsoft.com/office/drawing/2014/main" id="{3AF0ADB5-2176-4A71-8C3F-B655BB685342}"/>
              </a:ext>
            </a:extLst>
          </p:cNvPr>
          <p:cNvPicPr>
            <a:picLocks noChangeAspect="1"/>
          </p:cNvPicPr>
          <p:nvPr/>
        </p:nvPicPr>
        <p:blipFill>
          <a:blip r:embed="rId3"/>
          <a:stretch>
            <a:fillRect/>
          </a:stretch>
        </p:blipFill>
        <p:spPr>
          <a:xfrm>
            <a:off x="1265327" y="1542713"/>
            <a:ext cx="6477712" cy="343432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68330" y="117292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3736648" y="122193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a:extLst>
              <a:ext uri="{FF2B5EF4-FFF2-40B4-BE49-F238E27FC236}">
                <a16:creationId xmlns:a16="http://schemas.microsoft.com/office/drawing/2014/main" id="{86441012-D223-48BF-BB78-AE284A534B25}"/>
              </a:ext>
            </a:extLst>
          </p:cNvPr>
          <p:cNvPicPr>
            <a:picLocks noChangeAspect="1"/>
          </p:cNvPicPr>
          <p:nvPr/>
        </p:nvPicPr>
        <p:blipFill>
          <a:blip r:embed="rId3"/>
          <a:stretch>
            <a:fillRect/>
          </a:stretch>
        </p:blipFill>
        <p:spPr>
          <a:xfrm>
            <a:off x="468956" y="1908598"/>
            <a:ext cx="8206087" cy="382155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97784" y="1008988"/>
            <a:ext cx="2482389"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338885" y="1484904"/>
            <a:ext cx="1242376" cy="941082"/>
            <a:chOff x="415341" y="1328632"/>
            <a:chExt cx="1172437" cy="838730"/>
          </a:xfrm>
        </p:grpSpPr>
        <p:grpSp>
          <p:nvGrpSpPr>
            <p:cNvPr id="6" name="组合 5"/>
            <p:cNvGrpSpPr/>
            <p:nvPr/>
          </p:nvGrpSpPr>
          <p:grpSpPr>
            <a:xfrm>
              <a:off x="415341" y="1328632"/>
              <a:ext cx="1172437" cy="667568"/>
              <a:chOff x="539468" y="1205342"/>
              <a:chExt cx="1172437" cy="667568"/>
            </a:xfrm>
          </p:grpSpPr>
          <p:sp>
            <p:nvSpPr>
              <p:cNvPr id="8" name="文本框 7"/>
              <p:cNvSpPr txBox="1"/>
              <p:nvPr/>
            </p:nvSpPr>
            <p:spPr>
              <a:xfrm>
                <a:off x="539468" y="1205342"/>
                <a:ext cx="1031051" cy="261610"/>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5" y="1608745"/>
                <a:ext cx="325730"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2" cy="411454"/>
              </a:xfrm>
              <a:prstGeom prst="rect">
                <a:avLst/>
              </a:prstGeom>
              <a:noFill/>
            </p:spPr>
            <p:txBody>
              <a:bodyPr wrap="none" rtlCol="0">
                <a:spAutoFit/>
              </a:bodyPr>
              <a:lstStyle/>
              <a:p>
                <a:r>
                  <a:rPr lang="en-US" altLang="zh-CN" sz="2400" b="1" dirty="0">
                    <a:solidFill>
                      <a:srgbClr val="FF0000"/>
                    </a:solidFill>
                    <a:latin typeface="Arial" panose="020B0604020202020204" pitchFamily="34" charset="0"/>
                    <a:cs typeface="Arial" panose="020B0604020202020204" pitchFamily="34" charset="0"/>
                  </a:rPr>
                  <a:t>8823</a:t>
                </a:r>
                <a:endParaRPr lang="en-US" sz="2400" b="1" dirty="0">
                  <a:solidFill>
                    <a:srgbClr val="FF0000"/>
                  </a:solidFill>
                  <a:latin typeface="Arial" panose="020B0604020202020204" pitchFamily="34" charset="0"/>
                  <a:cs typeface="Arial" panose="020B0604020202020204" pitchFamily="34" charset="0"/>
                </a:endParaRPr>
              </a:p>
            </p:txBody>
          </p:sp>
        </p:grpSp>
        <p:sp>
          <p:nvSpPr>
            <p:cNvPr id="7" name="文本框 6"/>
            <p:cNvSpPr txBox="1"/>
            <p:nvPr/>
          </p:nvSpPr>
          <p:spPr>
            <a:xfrm>
              <a:off x="964709" y="1893059"/>
              <a:ext cx="464721"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-47</a:t>
              </a:r>
              <a:endParaRPr lang="zh-CN" altLang="en-US" sz="1400" b="1" dirty="0">
                <a:solidFill>
                  <a:srgbClr val="00B050"/>
                </a:solidFill>
                <a:latin typeface="Arial" panose="020B0604020202020204" pitchFamily="34" charset="0"/>
                <a:cs typeface="Arial" panose="020B0604020202020204" pitchFamily="34" charset="0"/>
              </a:endParaRPr>
            </a:p>
          </p:txBody>
        </p:sp>
      </p:grpSp>
      <p:grpSp>
        <p:nvGrpSpPr>
          <p:cNvPr id="11" name="组合 10"/>
          <p:cNvGrpSpPr/>
          <p:nvPr/>
        </p:nvGrpSpPr>
        <p:grpSpPr>
          <a:xfrm>
            <a:off x="3594028" y="1410934"/>
            <a:ext cx="1995494" cy="982143"/>
            <a:chOff x="1918959" y="1157696"/>
            <a:chExt cx="1995494" cy="982143"/>
          </a:xfrm>
        </p:grpSpPr>
        <p:sp>
          <p:nvSpPr>
            <p:cNvPr id="12" name="矩形: 对角圆角 11"/>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8159</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664</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50444"/>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4"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29" name="组合 28"/>
          <p:cNvGrpSpPr/>
          <p:nvPr/>
        </p:nvGrpSpPr>
        <p:grpSpPr>
          <a:xfrm>
            <a:off x="6366998" y="1351284"/>
            <a:ext cx="1995494" cy="982143"/>
            <a:chOff x="1918959" y="1157696"/>
            <a:chExt cx="1995494" cy="982143"/>
          </a:xfrm>
        </p:grpSpPr>
        <p:sp>
          <p:nvSpPr>
            <p:cNvPr id="30" name="矩形: 对角圆角 29"/>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8155</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668</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44652" y="1850444"/>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sp>
        <p:nvSpPr>
          <p:cNvPr id="17" name="文本框 16">
            <a:extLst>
              <a:ext uri="{FF2B5EF4-FFF2-40B4-BE49-F238E27FC236}">
                <a16:creationId xmlns:a16="http://schemas.microsoft.com/office/drawing/2014/main" id="{EAD2E347-3E2F-4D46-A157-1B020232F5FE}"/>
              </a:ext>
            </a:extLst>
          </p:cNvPr>
          <p:cNvSpPr txBox="1"/>
          <p:nvPr/>
        </p:nvSpPr>
        <p:spPr>
          <a:xfrm>
            <a:off x="1185916" y="6006898"/>
            <a:ext cx="6868948" cy="369332"/>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转板摘牌</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400" dirty="0">
                <a:latin typeface="微软雅黑" panose="020B0503020204020204" pitchFamily="34" charset="-122"/>
                <a:ea typeface="微软雅黑" panose="020B0503020204020204" pitchFamily="34" charset="-122"/>
              </a:rPr>
              <a:t>家，为首都在线、新锐股份、森鹰窗业、博汇股份、西域旅游及金田铜业。</a:t>
            </a:r>
          </a:p>
        </p:txBody>
      </p:sp>
      <p:pic>
        <p:nvPicPr>
          <p:cNvPr id="19" name="图片 18">
            <a:extLst>
              <a:ext uri="{FF2B5EF4-FFF2-40B4-BE49-F238E27FC236}">
                <a16:creationId xmlns:a16="http://schemas.microsoft.com/office/drawing/2014/main" id="{E077FD10-3471-4894-889B-105F5899D574}"/>
              </a:ext>
            </a:extLst>
          </p:cNvPr>
          <p:cNvPicPr>
            <a:picLocks noChangeAspect="1"/>
          </p:cNvPicPr>
          <p:nvPr/>
        </p:nvPicPr>
        <p:blipFill>
          <a:blip r:embed="rId3"/>
          <a:stretch>
            <a:fillRect/>
          </a:stretch>
        </p:blipFill>
        <p:spPr>
          <a:xfrm>
            <a:off x="1685034" y="2497615"/>
            <a:ext cx="5822185" cy="3304318"/>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科创板</a:t>
            </a:r>
            <a:r>
              <a:rPr lang="en-US" altLang="zh-CN" sz="2400" b="1" dirty="0">
                <a:solidFill>
                  <a:srgbClr val="000798"/>
                </a:solidFill>
                <a:ea typeface="幼圆" panose="02010509060101010101" pitchFamily="49" charset="-122"/>
              </a:rPr>
              <a:t>2</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月总市值变化情况</a:t>
            </a:r>
          </a:p>
        </p:txBody>
      </p:sp>
      <p:pic>
        <p:nvPicPr>
          <p:cNvPr id="3" name="图片 2">
            <a:extLst>
              <a:ext uri="{FF2B5EF4-FFF2-40B4-BE49-F238E27FC236}">
                <a16:creationId xmlns:a16="http://schemas.microsoft.com/office/drawing/2014/main" id="{D194A981-3E69-40A0-AB59-6C7335C4BEB2}"/>
              </a:ext>
            </a:extLst>
          </p:cNvPr>
          <p:cNvPicPr>
            <a:picLocks noChangeAspect="1"/>
          </p:cNvPicPr>
          <p:nvPr/>
        </p:nvPicPr>
        <p:blipFill>
          <a:blip r:embed="rId3"/>
          <a:stretch>
            <a:fillRect/>
          </a:stretch>
        </p:blipFill>
        <p:spPr>
          <a:xfrm>
            <a:off x="672564" y="1011278"/>
            <a:ext cx="7798872" cy="530363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科创板</a:t>
            </a:r>
            <a:r>
              <a:rPr lang="en-US" altLang="zh-CN" sz="2400" b="1" dirty="0">
                <a:solidFill>
                  <a:srgbClr val="000798"/>
                </a:solidFill>
                <a:ea typeface="幼圆" panose="02010509060101010101" pitchFamily="49" charset="-122"/>
              </a:rPr>
              <a:t>2</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月总市值变化情况</a:t>
            </a:r>
          </a:p>
        </p:txBody>
      </p:sp>
      <p:pic>
        <p:nvPicPr>
          <p:cNvPr id="2" name="图片 1">
            <a:extLst>
              <a:ext uri="{FF2B5EF4-FFF2-40B4-BE49-F238E27FC236}">
                <a16:creationId xmlns:a16="http://schemas.microsoft.com/office/drawing/2014/main" id="{84F1DDD2-361D-4307-A9A0-114FED522327}"/>
              </a:ext>
            </a:extLst>
          </p:cNvPr>
          <p:cNvPicPr>
            <a:picLocks noChangeAspect="1"/>
          </p:cNvPicPr>
          <p:nvPr/>
        </p:nvPicPr>
        <p:blipFill>
          <a:blip r:embed="rId3"/>
          <a:stretch>
            <a:fillRect/>
          </a:stretch>
        </p:blipFill>
        <p:spPr>
          <a:xfrm>
            <a:off x="672564" y="1011278"/>
            <a:ext cx="7798872" cy="5303630"/>
          </a:xfrm>
          <a:prstGeom prst="rect">
            <a:avLst/>
          </a:prstGeom>
        </p:spPr>
      </p:pic>
    </p:spTree>
    <p:extLst>
      <p:ext uri="{BB962C8B-B14F-4D97-AF65-F5344CB8AC3E}">
        <p14:creationId xmlns:p14="http://schemas.microsoft.com/office/powerpoint/2010/main" val="700964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科创板</a:t>
            </a:r>
            <a:r>
              <a:rPr lang="en-US" altLang="zh-CN" sz="2400" b="1" dirty="0">
                <a:solidFill>
                  <a:srgbClr val="000798"/>
                </a:solidFill>
                <a:ea typeface="幼圆" panose="02010509060101010101" pitchFamily="49" charset="-122"/>
              </a:rPr>
              <a:t>2</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月总市值变化情况</a:t>
            </a:r>
          </a:p>
        </p:txBody>
      </p:sp>
      <p:pic>
        <p:nvPicPr>
          <p:cNvPr id="3" name="图片 2">
            <a:extLst>
              <a:ext uri="{FF2B5EF4-FFF2-40B4-BE49-F238E27FC236}">
                <a16:creationId xmlns:a16="http://schemas.microsoft.com/office/drawing/2014/main" id="{269B21C6-157B-4382-974F-DCA0235941A5}"/>
              </a:ext>
            </a:extLst>
          </p:cNvPr>
          <p:cNvPicPr>
            <a:picLocks noChangeAspect="1"/>
          </p:cNvPicPr>
          <p:nvPr/>
        </p:nvPicPr>
        <p:blipFill>
          <a:blip r:embed="rId3"/>
          <a:stretch>
            <a:fillRect/>
          </a:stretch>
        </p:blipFill>
        <p:spPr>
          <a:xfrm>
            <a:off x="673200" y="943060"/>
            <a:ext cx="7797600" cy="5478990"/>
          </a:xfrm>
          <a:prstGeom prst="rect">
            <a:avLst/>
          </a:prstGeom>
        </p:spPr>
      </p:pic>
    </p:spTree>
    <p:extLst>
      <p:ext uri="{BB962C8B-B14F-4D97-AF65-F5344CB8AC3E}">
        <p14:creationId xmlns:p14="http://schemas.microsoft.com/office/powerpoint/2010/main" val="733587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84956" y="1566790"/>
            <a:ext cx="7974087" cy="1346907"/>
          </a:xfrm>
          <a:prstGeom prst="rect">
            <a:avLst/>
          </a:prstGeom>
          <a:noFill/>
        </p:spPr>
        <p:txBody>
          <a:bodyPr wrap="square" rtlCol="0">
            <a:spAutoFit/>
          </a:bodyPr>
          <a:lstStyle/>
          <a:p>
            <a:pPr indent="457200">
              <a:lnSpc>
                <a:spcPct val="150000"/>
              </a:lnSpc>
            </a:pP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月募投市场较仍较为低迷，</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月底春节假期叠加新冠疫情爆发，资本市场不确定性增加，多数投资机构看空，价值投资者风险偏好明显降低。</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月基金募集数量较</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月出现大幅下滑，仅有</a:t>
            </a:r>
            <a:r>
              <a:rPr lang="en-US" altLang="zh-CN"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起，募资规模环比上升</a:t>
            </a:r>
            <a:r>
              <a:rPr lang="en-US" altLang="zh-CN" sz="1400" dirty="0">
                <a:latin typeface="微软雅黑" panose="020B0503020204020204" pitchFamily="34" charset="-122"/>
                <a:ea typeface="微软雅黑" panose="020B0503020204020204" pitchFamily="34" charset="-122"/>
              </a:rPr>
              <a:t>22.11%</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月投资事件也明显减少，主要原因便是新型冠状病毒肺炎疫情的大规模爆发及蔓延。从投资结构来看，本月信息技术仍为投资者最为青睐的行业。</a:t>
            </a:r>
            <a:endParaRPr lang="en-US" altLang="zh-CN" sz="1400" dirty="0">
              <a:latin typeface="微软雅黑" panose="020B0503020204020204" pitchFamily="34" charset="-122"/>
              <a:ea typeface="微软雅黑" panose="020B0503020204020204" pitchFamily="34" charset="-122"/>
            </a:endParaRPr>
          </a:p>
        </p:txBody>
      </p:sp>
      <p:grpSp>
        <p:nvGrpSpPr>
          <p:cNvPr id="4" name="组合 3"/>
          <p:cNvGrpSpPr/>
          <p:nvPr/>
        </p:nvGrpSpPr>
        <p:grpSpPr>
          <a:xfrm>
            <a:off x="371395" y="1137533"/>
            <a:ext cx="3502105" cy="357504"/>
            <a:chOff x="7155479" y="740532"/>
            <a:chExt cx="3098130" cy="369869"/>
          </a:xfrm>
        </p:grpSpPr>
        <p:sp>
          <p:nvSpPr>
            <p:cNvPr id="5" name="矩形 4"/>
            <p:cNvSpPr/>
            <p:nvPr/>
          </p:nvSpPr>
          <p:spPr>
            <a:xfrm>
              <a:off x="7155479" y="740532"/>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募投市场低迷，数量双双减少</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a:extLst>
              <a:ext uri="{FF2B5EF4-FFF2-40B4-BE49-F238E27FC236}">
                <a16:creationId xmlns:a16="http://schemas.microsoft.com/office/drawing/2014/main" id="{6E652B67-ECF4-46AD-8022-8BFE7E8C719F}"/>
              </a:ext>
            </a:extLst>
          </p:cNvPr>
          <p:cNvGrpSpPr/>
          <p:nvPr/>
        </p:nvGrpSpPr>
        <p:grpSpPr>
          <a:xfrm>
            <a:off x="371395" y="3130817"/>
            <a:ext cx="3502104" cy="357504"/>
            <a:chOff x="7157508" y="740533"/>
            <a:chExt cx="3096101" cy="369869"/>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节奏稳定，并购数量减少</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584955" y="3532637"/>
            <a:ext cx="7974087" cy="2639569"/>
          </a:xfrm>
          <a:prstGeom prst="rect">
            <a:avLst/>
          </a:prstGeom>
          <a:noFill/>
        </p:spPr>
        <p:txBody>
          <a:bodyPr wrap="square" rtlCol="0">
            <a:spAutoFit/>
          </a:bodyPr>
          <a:lstStyle/>
          <a:p>
            <a:pPr indent="457200">
              <a:lnSpc>
                <a:spcPct val="150000"/>
              </a:lnSpc>
            </a:pP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上市数量较</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月小幅回升，共有</a:t>
            </a:r>
            <a:r>
              <a:rPr lang="en-US" altLang="zh-CN" sz="1400" dirty="0">
                <a:latin typeface="微软雅黑" panose="020B0503020204020204" pitchFamily="34" charset="-122"/>
                <a:ea typeface="微软雅黑" panose="020B0503020204020204" pitchFamily="34" charset="-122"/>
              </a:rPr>
              <a:t>22</a:t>
            </a:r>
            <a:r>
              <a:rPr lang="zh-CN" altLang="en-US" sz="1400" dirty="0">
                <a:latin typeface="微软雅黑" panose="020B0503020204020204" pitchFamily="34" charset="-122"/>
                <a:ea typeface="微软雅黑" panose="020B0503020204020204" pitchFamily="34" charset="-122"/>
              </a:rPr>
              <a:t>家公司上市，募集总额</a:t>
            </a:r>
            <a:r>
              <a:rPr lang="en-US" altLang="zh-CN" sz="1400" dirty="0">
                <a:latin typeface="微软雅黑" panose="020B0503020204020204" pitchFamily="34" charset="-122"/>
                <a:ea typeface="微软雅黑" panose="020B0503020204020204" pitchFamily="34" charset="-122"/>
              </a:rPr>
              <a:t>269.66</a:t>
            </a:r>
            <a:r>
              <a:rPr lang="zh-CN" altLang="en-US" sz="1400" dirty="0">
                <a:latin typeface="微软雅黑" panose="020B0503020204020204" pitchFamily="34" charset="-122"/>
                <a:ea typeface="微软雅黑" panose="020B0503020204020204" pitchFamily="34" charset="-122"/>
              </a:rPr>
              <a:t>亿元；港股</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月仅有</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家企业上市交易，总募集资金</a:t>
            </a:r>
            <a:r>
              <a:rPr lang="en-US" altLang="zh-CN" sz="1400" dirty="0">
                <a:latin typeface="微软雅黑" panose="020B0503020204020204" pitchFamily="34" charset="-122"/>
                <a:ea typeface="微软雅黑" panose="020B0503020204020204" pitchFamily="34" charset="-122"/>
              </a:rPr>
              <a:t>2.5</a:t>
            </a:r>
            <a:r>
              <a:rPr lang="zh-CN" altLang="en-US" sz="1400" dirty="0">
                <a:latin typeface="微软雅黑" panose="020B0503020204020204" pitchFamily="34" charset="-122"/>
                <a:ea typeface="微软雅黑" panose="020B0503020204020204" pitchFamily="34" charset="-122"/>
              </a:rPr>
              <a:t>亿港元。疫情防控期间，</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受理审核及许可工作通过网络办公、电话、电子邮件等非现场方式进行沟通交流，相关工作正常推进，新股常态化发行不受影响。新三板改革有序推进，精选层连续挂牌一年以上的的新三板挂牌公司将可申请转板，新三板市场活力有望提升。受新冠肺炎疫情影响，并购市场有所放缓，并购事件继续减少。</a:t>
            </a:r>
            <a:endParaRPr lang="en-US" altLang="zh-CN" sz="1400" dirty="0">
              <a:latin typeface="微软雅黑" panose="020B0503020204020204" pitchFamily="34" charset="-122"/>
              <a:ea typeface="微软雅黑" panose="020B0503020204020204" pitchFamily="34" charset="-122"/>
            </a:endParaRPr>
          </a:p>
          <a:p>
            <a:pPr indent="457200">
              <a:lnSpc>
                <a:spcPct val="150000"/>
              </a:lnSpc>
            </a:pPr>
            <a:endParaRPr lang="en-US" altLang="zh-CN" sz="1400" dirty="0">
              <a:latin typeface="微软雅黑" panose="020B0503020204020204" pitchFamily="34" charset="-122"/>
              <a:ea typeface="微软雅黑" panose="020B0503020204020204" pitchFamily="34" charset="-122"/>
            </a:endParaRPr>
          </a:p>
          <a:p>
            <a:pPr indent="457200">
              <a:lnSpc>
                <a:spcPct val="150000"/>
              </a:lnSpc>
            </a:pPr>
            <a:r>
              <a:rPr lang="zh-CN" altLang="en-US" sz="1400" dirty="0">
                <a:latin typeface="微软雅黑" panose="020B0503020204020204" pitchFamily="34" charset="-122"/>
                <a:ea typeface="微软雅黑" panose="020B0503020204020204" pitchFamily="34" charset="-122"/>
              </a:rPr>
              <a:t>随着新冠肺炎在全球继续蔓延，二级市场震荡加剧，势必会对一级市场造成一定的影响，相关投资</a:t>
            </a:r>
            <a:r>
              <a:rPr lang="zh-CN" altLang="en-US" sz="1400">
                <a:latin typeface="微软雅黑" panose="020B0503020204020204" pitchFamily="34" charset="-122"/>
                <a:ea typeface="微软雅黑" panose="020B0503020204020204" pitchFamily="34" charset="-122"/>
              </a:rPr>
              <a:t>及并购也将</a:t>
            </a:r>
            <a:r>
              <a:rPr lang="zh-CN" altLang="en-US" sz="1400" dirty="0">
                <a:latin typeface="微软雅黑" panose="020B0503020204020204" pitchFamily="34" charset="-122"/>
                <a:ea typeface="微软雅黑" panose="020B0503020204020204" pitchFamily="34" charset="-122"/>
              </a:rPr>
              <a:t>变得更加谨慎。</a:t>
            </a:r>
            <a:endParaRPr lang="en-US" altLang="zh-CN" sz="1400" dirty="0">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D389B026-2D24-42C6-8E40-EE0AF77DD030}"/>
              </a:ext>
            </a:extLst>
          </p:cNvPr>
          <p:cNvSpPr txBox="1"/>
          <p:nvPr/>
        </p:nvSpPr>
        <p:spPr>
          <a:xfrm>
            <a:off x="371395" y="136097"/>
            <a:ext cx="1268296" cy="461665"/>
          </a:xfrm>
          <a:prstGeom prst="rect">
            <a:avLst/>
          </a:prstGeom>
          <a:noFill/>
        </p:spPr>
        <p:txBody>
          <a:bodyPr wrap="none" rtlCol="0">
            <a:spAutoFit/>
          </a:bodyPr>
          <a:lstStyle/>
          <a:p>
            <a:r>
              <a:rPr lang="en-US" altLang="zh-CN" sz="2400" b="1" dirty="0">
                <a:solidFill>
                  <a:srgbClr val="000798"/>
                </a:solidFill>
              </a:rPr>
              <a:t>2</a:t>
            </a:r>
            <a:r>
              <a:rPr lang="zh-CN" altLang="en-US" sz="2400" b="1" dirty="0">
                <a:solidFill>
                  <a:srgbClr val="000798"/>
                </a:solidFill>
              </a:rPr>
              <a:t>月小结</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椭圆 1"/>
          <p:cNvSpPr/>
          <p:nvPr/>
        </p:nvSpPr>
        <p:spPr>
          <a:xfrm>
            <a:off x="2822452" y="1199917"/>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募</a:t>
            </a:r>
          </a:p>
        </p:txBody>
      </p:sp>
      <p:sp>
        <p:nvSpPr>
          <p:cNvPr id="3" name="椭圆 2"/>
          <p:cNvSpPr/>
          <p:nvPr/>
        </p:nvSpPr>
        <p:spPr>
          <a:xfrm>
            <a:off x="2822451" y="2229942"/>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投</a:t>
            </a:r>
          </a:p>
        </p:txBody>
      </p:sp>
      <p:sp>
        <p:nvSpPr>
          <p:cNvPr id="4" name="椭圆 3"/>
          <p:cNvSpPr/>
          <p:nvPr/>
        </p:nvSpPr>
        <p:spPr>
          <a:xfrm>
            <a:off x="2822449" y="3302018"/>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5">
                    <a:lumMod val="75000"/>
                  </a:schemeClr>
                </a:solidFill>
                <a:latin typeface="华文新魏" panose="02010800040101010101" pitchFamily="2" charset="-122"/>
                <a:ea typeface="华文新魏" panose="02010800040101010101" pitchFamily="2" charset="-122"/>
              </a:rPr>
              <a:t>IPO</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862730" y="1216521"/>
            <a:ext cx="2087308"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募集数量大幅减少，</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募集规模小幅上行。</a:t>
            </a:r>
          </a:p>
        </p:txBody>
      </p:sp>
      <p:sp>
        <p:nvSpPr>
          <p:cNvPr id="6" name="文本框 5"/>
          <p:cNvSpPr txBox="1"/>
          <p:nvPr/>
        </p:nvSpPr>
        <p:spPr>
          <a:xfrm>
            <a:off x="3862731" y="2289927"/>
            <a:ext cx="2087308"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投资数量小幅下降，</a:t>
            </a:r>
            <a:endParaRPr lang="en-US" altLang="zh-CN" dirty="0"/>
          </a:p>
          <a:p>
            <a:r>
              <a:rPr lang="zh-CN" altLang="en-US" dirty="0"/>
              <a:t>投资规模大幅收窄。</a:t>
            </a:r>
          </a:p>
        </p:txBody>
      </p:sp>
      <p:sp>
        <p:nvSpPr>
          <p:cNvPr id="7" name="文本框 6"/>
          <p:cNvSpPr txBox="1"/>
          <p:nvPr/>
        </p:nvSpPr>
        <p:spPr>
          <a:xfrm>
            <a:off x="3862730" y="3363333"/>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A</a:t>
            </a:r>
            <a:r>
              <a:rPr lang="zh-CN" altLang="en-US" dirty="0"/>
              <a:t>股</a:t>
            </a:r>
            <a:r>
              <a:rPr lang="en-US" altLang="zh-CN" dirty="0"/>
              <a:t>IPO</a:t>
            </a:r>
            <a:r>
              <a:rPr lang="zh-CN" altLang="en-US" dirty="0"/>
              <a:t>节奏稳定，</a:t>
            </a:r>
            <a:endParaRPr lang="en-US" altLang="zh-CN" dirty="0"/>
          </a:p>
          <a:p>
            <a:r>
              <a:rPr lang="zh-CN" altLang="en-US" dirty="0"/>
              <a:t>其他退出数量骤减。</a:t>
            </a:r>
            <a:endParaRPr lang="en-US" altLang="zh-CN" dirty="0"/>
          </a:p>
        </p:txBody>
      </p:sp>
      <p:sp>
        <p:nvSpPr>
          <p:cNvPr id="8" name="椭圆 7"/>
          <p:cNvSpPr/>
          <p:nvPr/>
        </p:nvSpPr>
        <p:spPr>
          <a:xfrm>
            <a:off x="2822449" y="5404119"/>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新三板</a:t>
            </a:r>
          </a:p>
        </p:txBody>
      </p:sp>
      <p:sp>
        <p:nvSpPr>
          <p:cNvPr id="9" name="文本框 8"/>
          <p:cNvSpPr txBox="1"/>
          <p:nvPr/>
        </p:nvSpPr>
        <p:spPr>
          <a:xfrm>
            <a:off x="3862730" y="5602604"/>
            <a:ext cx="1820519" cy="369332"/>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新三板摘牌放缓。</a:t>
            </a:r>
            <a:endParaRPr lang="en-US" altLang="zh-CN" dirty="0"/>
          </a:p>
        </p:txBody>
      </p:sp>
      <p:sp>
        <p:nvSpPr>
          <p:cNvPr id="10" name="椭圆 9"/>
          <p:cNvSpPr/>
          <p:nvPr/>
        </p:nvSpPr>
        <p:spPr>
          <a:xfrm>
            <a:off x="2822449" y="4349570"/>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并</a:t>
            </a:r>
          </a:p>
        </p:txBody>
      </p:sp>
      <p:sp>
        <p:nvSpPr>
          <p:cNvPr id="11" name="文本框 10"/>
          <p:cNvSpPr txBox="1"/>
          <p:nvPr/>
        </p:nvSpPr>
        <p:spPr>
          <a:xfrm>
            <a:off x="3862730" y="4409555"/>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并购市场有所回暖，</a:t>
            </a:r>
            <a:endParaRPr lang="en-US" altLang="zh-CN" dirty="0"/>
          </a:p>
          <a:p>
            <a:r>
              <a:rPr lang="zh-CN" altLang="en-US" dirty="0"/>
              <a:t>并购规模小幅增加。</a:t>
            </a:r>
            <a:endParaRPr lang="en-US" altLang="zh-CN" dirty="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箭头: 下 2"/>
          <p:cNvSpPr/>
          <p:nvPr/>
        </p:nvSpPr>
        <p:spPr>
          <a:xfrm flipV="1">
            <a:off x="890508" y="5742332"/>
            <a:ext cx="419576" cy="461666"/>
          </a:xfrm>
          <a:prstGeom prst="downArrow">
            <a:avLst/>
          </a:prstGeom>
          <a:solidFill>
            <a:srgbClr val="FF212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endParaRPr>
          </a:p>
        </p:txBody>
      </p:sp>
      <p:sp>
        <p:nvSpPr>
          <p:cNvPr id="4" name="文本框 3"/>
          <p:cNvSpPr txBox="1"/>
          <p:nvPr/>
        </p:nvSpPr>
        <p:spPr>
          <a:xfrm>
            <a:off x="2679174" y="4729619"/>
            <a:ext cx="6080148" cy="1659237"/>
          </a:xfrm>
          <a:prstGeom prst="rect">
            <a:avLst/>
          </a:prstGeom>
          <a:noFill/>
        </p:spPr>
        <p:txBody>
          <a:bodyPr wrap="square" rtlCol="0">
            <a:spAutoFit/>
          </a:bodyPr>
          <a:lstStyle/>
          <a:p>
            <a:pPr indent="457200" algn="just">
              <a:lnSpc>
                <a:spcPct val="150000"/>
              </a:lnSpc>
            </a:pP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月仅发生</a:t>
            </a:r>
            <a:r>
              <a:rPr lang="en-US" altLang="zh-CN" dirty="0">
                <a:solidFill>
                  <a:srgbClr val="0070C0"/>
                </a:solidFill>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起基金募集事件，募集资金共计</a:t>
            </a:r>
            <a:r>
              <a:rPr lang="en-US" altLang="zh-CN" dirty="0">
                <a:solidFill>
                  <a:srgbClr val="0070C0"/>
                </a:solidFill>
                <a:latin typeface="微软雅黑" panose="020B0503020204020204" pitchFamily="34" charset="-122"/>
                <a:ea typeface="微软雅黑" panose="020B0503020204020204" pitchFamily="34" charset="-122"/>
              </a:rPr>
              <a:t>107.01</a:t>
            </a:r>
            <a:r>
              <a:rPr lang="zh-CN" altLang="en-US" sz="1600" dirty="0">
                <a:latin typeface="微软雅黑" panose="020B0503020204020204" pitchFamily="34" charset="-122"/>
                <a:ea typeface="微软雅黑" panose="020B0503020204020204" pitchFamily="34" charset="-122"/>
              </a:rPr>
              <a:t>亿元，基金募集数量较上月大幅减少，减少至个位数，募集规模小幅提升。具体数据方面，募集数量环比</a:t>
            </a:r>
            <a:r>
              <a:rPr lang="zh-CN" altLang="en-US" dirty="0">
                <a:solidFill>
                  <a:srgbClr val="00B050"/>
                </a:solidFill>
                <a:latin typeface="微软雅黑" panose="020B0503020204020204" pitchFamily="34" charset="-122"/>
                <a:ea typeface="微软雅黑" panose="020B0503020204020204" pitchFamily="34" charset="-122"/>
              </a:rPr>
              <a:t>下跌</a:t>
            </a:r>
            <a:r>
              <a:rPr lang="en-US" altLang="zh-CN" dirty="0">
                <a:solidFill>
                  <a:srgbClr val="0070C0"/>
                </a:solidFill>
                <a:latin typeface="微软雅黑" panose="020B0503020204020204" pitchFamily="34" charset="-122"/>
                <a:ea typeface="微软雅黑" panose="020B0503020204020204" pitchFamily="34" charset="-122"/>
              </a:rPr>
              <a:t>77.27%</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00B050"/>
                </a:solidFill>
                <a:latin typeface="微软雅黑" panose="020B0503020204020204" pitchFamily="34" charset="-122"/>
                <a:ea typeface="微软雅黑" panose="020B0503020204020204" pitchFamily="34" charset="-122"/>
              </a:rPr>
              <a:t>下跌</a:t>
            </a:r>
            <a:r>
              <a:rPr lang="en-US" altLang="zh-CN" dirty="0">
                <a:solidFill>
                  <a:srgbClr val="0070C0"/>
                </a:solidFill>
                <a:latin typeface="微软雅黑" panose="020B0503020204020204" pitchFamily="34" charset="-122"/>
                <a:ea typeface="微软雅黑" panose="020B0503020204020204" pitchFamily="34" charset="-122"/>
              </a:rPr>
              <a:t>66.67%</a:t>
            </a:r>
            <a:r>
              <a:rPr lang="zh-CN" altLang="en-US" sz="1600" dirty="0">
                <a:latin typeface="微软雅黑" panose="020B0503020204020204" pitchFamily="34" charset="-122"/>
                <a:ea typeface="微软雅黑" panose="020B0503020204020204" pitchFamily="34" charset="-122"/>
              </a:rPr>
              <a:t>；募集规模环比</a:t>
            </a:r>
            <a:r>
              <a:rPr lang="zh-CN" altLang="en-US" dirty="0">
                <a:solidFill>
                  <a:srgbClr val="FF0000"/>
                </a:solidFill>
                <a:latin typeface="微软雅黑" panose="020B0503020204020204" pitchFamily="34" charset="-122"/>
                <a:ea typeface="微软雅黑" panose="020B0503020204020204" pitchFamily="34" charset="-122"/>
              </a:rPr>
              <a:t>增加</a:t>
            </a:r>
            <a:r>
              <a:rPr lang="en-US" altLang="zh-CN" dirty="0">
                <a:solidFill>
                  <a:srgbClr val="0070C0"/>
                </a:solidFill>
                <a:latin typeface="微软雅黑" panose="020B0503020204020204" pitchFamily="34" charset="-122"/>
                <a:ea typeface="微软雅黑" panose="020B0503020204020204" pitchFamily="34" charset="-122"/>
              </a:rPr>
              <a:t>22.11%</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00B050"/>
                </a:solidFill>
                <a:latin typeface="微软雅黑" panose="020B0503020204020204" pitchFamily="34" charset="-122"/>
                <a:ea typeface="微软雅黑" panose="020B0503020204020204" pitchFamily="34" charset="-122"/>
              </a:rPr>
              <a:t>减少</a:t>
            </a:r>
            <a:r>
              <a:rPr lang="en-US" altLang="zh-CN" dirty="0">
                <a:solidFill>
                  <a:srgbClr val="0070C0"/>
                </a:solidFill>
                <a:latin typeface="微软雅黑" panose="020B0503020204020204" pitchFamily="34" charset="-122"/>
                <a:ea typeface="微软雅黑" panose="020B0503020204020204" pitchFamily="34" charset="-122"/>
              </a:rPr>
              <a:t>12.62%</a:t>
            </a:r>
            <a:r>
              <a:rPr lang="zh-CN" altLang="en-US" sz="1600" dirty="0">
                <a:latin typeface="微软雅黑" panose="020B0503020204020204" pitchFamily="34" charset="-122"/>
                <a:ea typeface="微软雅黑" panose="020B0503020204020204" pitchFamily="34" charset="-122"/>
              </a:rPr>
              <a:t>。</a:t>
            </a:r>
          </a:p>
        </p:txBody>
      </p:sp>
      <p:sp>
        <p:nvSpPr>
          <p:cNvPr id="5" name="文本框 4"/>
          <p:cNvSpPr txBox="1"/>
          <p:nvPr/>
        </p:nvSpPr>
        <p:spPr>
          <a:xfrm>
            <a:off x="1310084" y="4821289"/>
            <a:ext cx="1245103" cy="461665"/>
          </a:xfrm>
          <a:prstGeom prst="rect">
            <a:avLst/>
          </a:prstGeom>
          <a:noFill/>
        </p:spPr>
        <p:txBody>
          <a:bodyPr wrap="square" rtlCol="0">
            <a:spAutoFit/>
          </a:bodyPr>
          <a:lstStyle/>
          <a:p>
            <a:r>
              <a:rPr lang="en-US" altLang="zh-CN" sz="2400" dirty="0">
                <a:solidFill>
                  <a:srgbClr val="00B050"/>
                </a:solidFill>
                <a:latin typeface="微软雅黑" panose="020B0503020204020204" pitchFamily="34" charset="-122"/>
                <a:ea typeface="微软雅黑" panose="020B0503020204020204" pitchFamily="34" charset="-122"/>
              </a:rPr>
              <a:t>77.27%</a:t>
            </a:r>
            <a:endParaRPr lang="en-US" altLang="zh-CN" sz="2400" dirty="0">
              <a:solidFill>
                <a:srgbClr val="00B050"/>
              </a:solidFill>
              <a:latin typeface="Arial" panose="020B0604020202020204" pitchFamily="34" charset="0"/>
              <a:cs typeface="Arial" panose="020B0604020202020204" pitchFamily="34" charset="0"/>
            </a:endParaRPr>
          </a:p>
        </p:txBody>
      </p:sp>
      <p:sp>
        <p:nvSpPr>
          <p:cNvPr id="6" name="文本框 5"/>
          <p:cNvSpPr txBox="1"/>
          <p:nvPr/>
        </p:nvSpPr>
        <p:spPr>
          <a:xfrm>
            <a:off x="1293303" y="5669200"/>
            <a:ext cx="1257075" cy="461665"/>
          </a:xfrm>
          <a:prstGeom prst="rect">
            <a:avLst/>
          </a:prstGeom>
          <a:noFill/>
        </p:spPr>
        <p:txBody>
          <a:bodyPr wrap="none"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FF0000"/>
                </a:solidFill>
                <a:latin typeface="微软雅黑" panose="020B0503020204020204" pitchFamily="34" charset="-122"/>
                <a:ea typeface="微软雅黑" panose="020B0503020204020204" pitchFamily="34" charset="-122"/>
                <a:cs typeface="+mn-cs"/>
              </a:rPr>
              <a:t>22.11%</a:t>
            </a:r>
            <a:endParaRPr lang="en-US" sz="2400" dirty="0">
              <a:solidFill>
                <a:srgbClr val="FF0000"/>
              </a:solidFill>
            </a:endParaRPr>
          </a:p>
        </p:txBody>
      </p:sp>
      <p:sp>
        <p:nvSpPr>
          <p:cNvPr id="7" name="文本框 6"/>
          <p:cNvSpPr txBox="1"/>
          <p:nvPr/>
        </p:nvSpPr>
        <p:spPr>
          <a:xfrm>
            <a:off x="1310084" y="5231166"/>
            <a:ext cx="1261884" cy="307777"/>
          </a:xfrm>
          <a:prstGeom prst="rect">
            <a:avLst/>
          </a:prstGeom>
          <a:noFill/>
        </p:spPr>
        <p:txBody>
          <a:bodyPr wrap="none" rtlCol="0">
            <a:spAutoFit/>
          </a:bodyPr>
          <a:lstStyle/>
          <a:p>
            <a:r>
              <a:rPr lang="zh-CN" altLang="en-US" sz="1400" dirty="0"/>
              <a:t>募集事件数量</a:t>
            </a:r>
          </a:p>
        </p:txBody>
      </p:sp>
      <p:sp>
        <p:nvSpPr>
          <p:cNvPr id="8" name="文本框 7"/>
          <p:cNvSpPr txBox="1"/>
          <p:nvPr/>
        </p:nvSpPr>
        <p:spPr>
          <a:xfrm>
            <a:off x="1293303" y="6050110"/>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p>
        </p:txBody>
      </p:sp>
      <p:grpSp>
        <p:nvGrpSpPr>
          <p:cNvPr id="9" name="组合 8"/>
          <p:cNvGrpSpPr/>
          <p:nvPr/>
        </p:nvGrpSpPr>
        <p:grpSpPr>
          <a:xfrm>
            <a:off x="890508" y="4396119"/>
            <a:ext cx="2284313" cy="333501"/>
            <a:chOff x="7155445" y="740531"/>
            <a:chExt cx="3098164" cy="369870"/>
          </a:xfrm>
        </p:grpSpPr>
        <p:sp>
          <p:nvSpPr>
            <p:cNvPr id="10" name="矩形 9"/>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募集数量大幅减少</a:t>
              </a:r>
            </a:p>
          </p:txBody>
        </p:sp>
        <p:sp>
          <p:nvSpPr>
            <p:cNvPr id="11" name="等腰三角形 10"/>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sp>
        <p:nvSpPr>
          <p:cNvPr id="14" name="箭头: 下 13">
            <a:extLst>
              <a:ext uri="{FF2B5EF4-FFF2-40B4-BE49-F238E27FC236}">
                <a16:creationId xmlns:a16="http://schemas.microsoft.com/office/drawing/2014/main" id="{3217A355-F1BD-46BD-AFAF-4C7EA1D66294}"/>
              </a:ext>
            </a:extLst>
          </p:cNvPr>
          <p:cNvSpPr/>
          <p:nvPr/>
        </p:nvSpPr>
        <p:spPr>
          <a:xfrm>
            <a:off x="890508" y="4911573"/>
            <a:ext cx="419576" cy="461666"/>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00B050"/>
              </a:solidFill>
              <a:highlight>
                <a:srgbClr val="FF0000"/>
              </a:highlight>
            </a:endParaRPr>
          </a:p>
        </p:txBody>
      </p:sp>
      <p:pic>
        <p:nvPicPr>
          <p:cNvPr id="15" name="图片 14">
            <a:extLst>
              <a:ext uri="{FF2B5EF4-FFF2-40B4-BE49-F238E27FC236}">
                <a16:creationId xmlns:a16="http://schemas.microsoft.com/office/drawing/2014/main" id="{1900B7BE-1592-46BA-AD09-3B5DB8A02043}"/>
              </a:ext>
            </a:extLst>
          </p:cNvPr>
          <p:cNvPicPr>
            <a:picLocks noChangeAspect="1"/>
          </p:cNvPicPr>
          <p:nvPr/>
        </p:nvPicPr>
        <p:blipFill>
          <a:blip r:embed="rId4"/>
          <a:stretch>
            <a:fillRect/>
          </a:stretch>
        </p:blipFill>
        <p:spPr>
          <a:xfrm>
            <a:off x="1261750" y="985424"/>
            <a:ext cx="6840305" cy="324335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515061" y="4932158"/>
            <a:ext cx="6113877" cy="874407"/>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月成长型基金募集事件</a:t>
            </a:r>
            <a:r>
              <a:rPr lang="en-US" altLang="zh-CN" dirty="0">
                <a:solidFill>
                  <a:srgbClr val="0070C0"/>
                </a:solidFill>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起，募资总额</a:t>
            </a:r>
            <a:r>
              <a:rPr lang="en-US" altLang="zh-CN" dirty="0">
                <a:solidFill>
                  <a:srgbClr val="0070C0"/>
                </a:solidFill>
                <a:latin typeface="微软雅黑" panose="020B0503020204020204" pitchFamily="34" charset="-122"/>
                <a:ea typeface="微软雅黑" panose="020B0503020204020204" pitchFamily="34" charset="-122"/>
              </a:rPr>
              <a:t>27.01</a:t>
            </a:r>
            <a:r>
              <a:rPr lang="zh-CN" altLang="en-US" sz="1400" dirty="0">
                <a:latin typeface="微软雅黑" panose="020B0503020204020204" pitchFamily="34" charset="-122"/>
                <a:ea typeface="微软雅黑" panose="020B0503020204020204" pitchFamily="34" charset="-122"/>
              </a:rPr>
              <a:t>亿元，并购型基金</a:t>
            </a:r>
            <a:r>
              <a:rPr lang="en-US" altLang="zh-CN" dirty="0">
                <a:solidFill>
                  <a:srgbClr val="0070C0"/>
                </a:solidFill>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起，募集总额</a:t>
            </a:r>
            <a:r>
              <a:rPr lang="en-US" altLang="zh-CN" dirty="0">
                <a:solidFill>
                  <a:srgbClr val="0070C0"/>
                </a:solidFill>
                <a:latin typeface="微软雅黑" panose="020B0503020204020204" pitchFamily="34" charset="-122"/>
                <a:ea typeface="微软雅黑" panose="020B0503020204020204" pitchFamily="34" charset="-122"/>
              </a:rPr>
              <a:t>80.00</a:t>
            </a:r>
            <a:r>
              <a:rPr lang="zh-CN" altLang="en-US" sz="1400" dirty="0">
                <a:latin typeface="微软雅黑" panose="020B0503020204020204" pitchFamily="34" charset="-122"/>
                <a:ea typeface="微软雅黑" panose="020B0503020204020204" pitchFamily="34" charset="-122"/>
              </a:rPr>
              <a:t>亿元。募资规模总体环比下行</a:t>
            </a:r>
            <a:r>
              <a:rPr lang="en-US" altLang="zh-CN" dirty="0">
                <a:solidFill>
                  <a:srgbClr val="0070C0"/>
                </a:solidFill>
                <a:latin typeface="微软雅黑" panose="020B0503020204020204" pitchFamily="34" charset="-122"/>
                <a:ea typeface="微软雅黑" panose="020B0503020204020204" pitchFamily="34" charset="-122"/>
              </a:rPr>
              <a:t>50.71%</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11" name="组合 10"/>
          <p:cNvGrpSpPr/>
          <p:nvPr/>
        </p:nvGrpSpPr>
        <p:grpSpPr>
          <a:xfrm>
            <a:off x="950000" y="4418840"/>
            <a:ext cx="2409742" cy="36987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募集市场表现低迷</a:t>
              </a: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pic>
        <p:nvPicPr>
          <p:cNvPr id="2" name="图片 1">
            <a:extLst>
              <a:ext uri="{FF2B5EF4-FFF2-40B4-BE49-F238E27FC236}">
                <a16:creationId xmlns:a16="http://schemas.microsoft.com/office/drawing/2014/main" id="{76B1A0E1-F4D1-4363-8534-FE26EF38B3F8}"/>
              </a:ext>
            </a:extLst>
          </p:cNvPr>
          <p:cNvPicPr>
            <a:picLocks noChangeAspect="1"/>
          </p:cNvPicPr>
          <p:nvPr/>
        </p:nvPicPr>
        <p:blipFill>
          <a:blip r:embed="rId3"/>
          <a:stretch>
            <a:fillRect/>
          </a:stretch>
        </p:blipFill>
        <p:spPr>
          <a:xfrm>
            <a:off x="947922" y="1250538"/>
            <a:ext cx="7248155" cy="280591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421340" y="983768"/>
            <a:ext cx="3052110" cy="426605"/>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投资数量及规模双双下行</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724916" y="5145870"/>
            <a:ext cx="7694168" cy="961289"/>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2</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PE/VC</a:t>
            </a:r>
            <a:r>
              <a:rPr lang="zh-CN" altLang="en-US" sz="1400" dirty="0">
                <a:solidFill>
                  <a:prstClr val="black"/>
                </a:solidFill>
                <a:latin typeface="微软雅黑" panose="020B0503020204020204" pitchFamily="34" charset="-122"/>
                <a:ea typeface="微软雅黑" panose="020B0503020204020204" pitchFamily="34" charset="-122"/>
              </a:rPr>
              <a:t>市场投资事件共计</a:t>
            </a:r>
            <a:r>
              <a:rPr lang="en-US" altLang="zh-CN" sz="2000" dirty="0">
                <a:solidFill>
                  <a:srgbClr val="0070C0"/>
                </a:solidFill>
                <a:latin typeface="微软雅黑" panose="020B0503020204020204" pitchFamily="34" charset="-122"/>
                <a:ea typeface="微软雅黑" panose="020B0503020204020204" pitchFamily="34" charset="-122"/>
              </a:rPr>
              <a:t>168</a:t>
            </a:r>
            <a:r>
              <a:rPr lang="zh-CN" altLang="en-US" sz="1400" dirty="0">
                <a:solidFill>
                  <a:prstClr val="black"/>
                </a:solidFill>
                <a:latin typeface="微软雅黑" panose="020B0503020204020204" pitchFamily="34" charset="-122"/>
                <a:ea typeface="微软雅黑" panose="020B0503020204020204" pitchFamily="34" charset="-122"/>
              </a:rPr>
              <a:t>起，环比减少</a:t>
            </a:r>
            <a:r>
              <a:rPr lang="en-US" altLang="zh-CN" sz="2000" dirty="0">
                <a:solidFill>
                  <a:srgbClr val="0070C0"/>
                </a:solidFill>
                <a:latin typeface="微软雅黑" panose="020B0503020204020204" pitchFamily="34" charset="-122"/>
                <a:ea typeface="微软雅黑" panose="020B0503020204020204" pitchFamily="34" charset="-122"/>
              </a:rPr>
              <a:t>13</a:t>
            </a:r>
            <a:r>
              <a:rPr lang="zh-CN" altLang="en-US" sz="1400" dirty="0">
                <a:solidFill>
                  <a:prstClr val="black"/>
                </a:solidFill>
                <a:latin typeface="微软雅黑" panose="020B0503020204020204" pitchFamily="34" charset="-122"/>
                <a:ea typeface="微软雅黑" panose="020B0503020204020204" pitchFamily="34" charset="-122"/>
              </a:rPr>
              <a:t>起。融资总额为</a:t>
            </a:r>
            <a:r>
              <a:rPr lang="en-US" altLang="zh-CN" sz="2000" dirty="0">
                <a:solidFill>
                  <a:srgbClr val="0070C0"/>
                </a:solidFill>
                <a:latin typeface="微软雅黑" panose="020B0503020204020204" pitchFamily="34" charset="-122"/>
                <a:ea typeface="微软雅黑" panose="020B0503020204020204" pitchFamily="34" charset="-122"/>
              </a:rPr>
              <a:t>145.73</a:t>
            </a:r>
            <a:r>
              <a:rPr lang="zh-CN" altLang="en-US" sz="1400" dirty="0">
                <a:solidFill>
                  <a:prstClr val="black"/>
                </a:solidFill>
                <a:latin typeface="微软雅黑" panose="020B0503020204020204" pitchFamily="34" charset="-122"/>
                <a:ea typeface="微软雅黑" panose="020B0503020204020204" pitchFamily="34" charset="-122"/>
              </a:rPr>
              <a:t>亿元人民币。分行业来看，</a:t>
            </a:r>
            <a:r>
              <a:rPr lang="en-US" altLang="zh-CN" sz="1400" dirty="0">
                <a:solidFill>
                  <a:prstClr val="black"/>
                </a:solidFill>
                <a:latin typeface="微软雅黑" panose="020B0503020204020204" pitchFamily="34" charset="-122"/>
                <a:ea typeface="微软雅黑" panose="020B0503020204020204" pitchFamily="34" charset="-122"/>
              </a:rPr>
              <a:t>2</a:t>
            </a:r>
            <a:r>
              <a:rPr lang="zh-CN" altLang="en-US" sz="1400" dirty="0">
                <a:solidFill>
                  <a:prstClr val="black"/>
                </a:solidFill>
                <a:latin typeface="微软雅黑" panose="020B0503020204020204" pitchFamily="34" charset="-122"/>
                <a:ea typeface="微软雅黑" panose="020B0503020204020204" pitchFamily="34" charset="-122"/>
              </a:rPr>
              <a:t>月投资事件仍主要集中在信息技术行业，案例共计</a:t>
            </a:r>
            <a:r>
              <a:rPr lang="en-US" altLang="zh-CN" sz="2000" dirty="0">
                <a:solidFill>
                  <a:srgbClr val="0070C0"/>
                </a:solidFill>
                <a:latin typeface="微软雅黑" panose="020B0503020204020204" pitchFamily="34" charset="-122"/>
                <a:ea typeface="微软雅黑" panose="020B0503020204020204" pitchFamily="34" charset="-122"/>
              </a:rPr>
              <a:t>109</a:t>
            </a:r>
            <a:r>
              <a:rPr lang="zh-CN" altLang="en-US" sz="1400" dirty="0">
                <a:solidFill>
                  <a:prstClr val="black"/>
                </a:solidFill>
                <a:latin typeface="微软雅黑" panose="020B0503020204020204" pitchFamily="34" charset="-122"/>
                <a:ea typeface="微软雅黑" panose="020B0503020204020204" pitchFamily="34" charset="-122"/>
              </a:rPr>
              <a:t>起，共融资</a:t>
            </a:r>
            <a:r>
              <a:rPr lang="en-US" altLang="zh-CN" sz="2000" dirty="0">
                <a:solidFill>
                  <a:srgbClr val="0070C0"/>
                </a:solidFill>
                <a:latin typeface="微软雅黑" panose="020B0503020204020204" pitchFamily="34" charset="-122"/>
                <a:ea typeface="微软雅黑" panose="020B0503020204020204" pitchFamily="34" charset="-122"/>
              </a:rPr>
              <a:t>87.34</a:t>
            </a:r>
            <a:r>
              <a:rPr lang="zh-CN" altLang="en-US" sz="1400" dirty="0">
                <a:solidFill>
                  <a:prstClr val="black"/>
                </a:solidFill>
                <a:latin typeface="微软雅黑" panose="020B0503020204020204" pitchFamily="34" charset="-122"/>
                <a:ea typeface="微软雅黑" panose="020B0503020204020204" pitchFamily="34" charset="-122"/>
              </a:rPr>
              <a:t>亿元。</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pic>
        <p:nvPicPr>
          <p:cNvPr id="2" name="图片 1">
            <a:extLst>
              <a:ext uri="{FF2B5EF4-FFF2-40B4-BE49-F238E27FC236}">
                <a16:creationId xmlns:a16="http://schemas.microsoft.com/office/drawing/2014/main" id="{93BB077A-F20C-43AE-BBE9-3C683551BD3A}"/>
              </a:ext>
            </a:extLst>
          </p:cNvPr>
          <p:cNvPicPr>
            <a:picLocks noChangeAspect="1"/>
          </p:cNvPicPr>
          <p:nvPr/>
        </p:nvPicPr>
        <p:blipFill>
          <a:blip r:embed="rId3"/>
          <a:stretch>
            <a:fillRect/>
          </a:stretch>
        </p:blipFill>
        <p:spPr>
          <a:xfrm>
            <a:off x="546283" y="1732831"/>
            <a:ext cx="8051434" cy="3090581"/>
          </a:xfrm>
          <a:prstGeom prst="rect">
            <a:avLst/>
          </a:prstGeom>
        </p:spPr>
      </p:pic>
    </p:spTree>
    <p:extLst>
      <p:ext uri="{BB962C8B-B14F-4D97-AF65-F5344CB8AC3E}">
        <p14:creationId xmlns:p14="http://schemas.microsoft.com/office/powerpoint/2010/main" val="3713358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35090" y="987473"/>
            <a:ext cx="3797998" cy="369870"/>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25946"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pic>
        <p:nvPicPr>
          <p:cNvPr id="3" name="图片 2">
            <a:extLst>
              <a:ext uri="{FF2B5EF4-FFF2-40B4-BE49-F238E27FC236}">
                <a16:creationId xmlns:a16="http://schemas.microsoft.com/office/drawing/2014/main" id="{081494A9-391A-4DE2-BF8E-4E848BCF88D3}"/>
              </a:ext>
            </a:extLst>
          </p:cNvPr>
          <p:cNvPicPr>
            <a:picLocks noChangeAspect="1"/>
          </p:cNvPicPr>
          <p:nvPr/>
        </p:nvPicPr>
        <p:blipFill>
          <a:blip r:embed="rId3"/>
          <a:stretch>
            <a:fillRect/>
          </a:stretch>
        </p:blipFill>
        <p:spPr>
          <a:xfrm>
            <a:off x="3809336" y="205196"/>
            <a:ext cx="7847429" cy="6098339"/>
          </a:xfrm>
          <a:prstGeom prst="rect">
            <a:avLst/>
          </a:prstGeom>
        </p:spPr>
      </p:pic>
      <p:pic>
        <p:nvPicPr>
          <p:cNvPr id="9" name="图片 8">
            <a:extLst>
              <a:ext uri="{FF2B5EF4-FFF2-40B4-BE49-F238E27FC236}">
                <a16:creationId xmlns:a16="http://schemas.microsoft.com/office/drawing/2014/main" id="{A5AC7EA5-458C-44BB-B68B-D83E085B2534}"/>
              </a:ext>
            </a:extLst>
          </p:cNvPr>
          <p:cNvPicPr>
            <a:picLocks noChangeAspect="1"/>
          </p:cNvPicPr>
          <p:nvPr/>
        </p:nvPicPr>
        <p:blipFill>
          <a:blip r:embed="rId4"/>
          <a:stretch>
            <a:fillRect/>
          </a:stretch>
        </p:blipFill>
        <p:spPr>
          <a:xfrm>
            <a:off x="-691634" y="462683"/>
            <a:ext cx="7622209" cy="6297655"/>
          </a:xfrm>
          <a:prstGeom prst="rect">
            <a:avLst/>
          </a:prstGeom>
        </p:spPr>
      </p:pic>
      <p:sp>
        <p:nvSpPr>
          <p:cNvPr id="8" name="文本框 7"/>
          <p:cNvSpPr txBox="1"/>
          <p:nvPr/>
        </p:nvSpPr>
        <p:spPr>
          <a:xfrm>
            <a:off x="1330445" y="5607794"/>
            <a:ext cx="6483110" cy="787523"/>
          </a:xfrm>
          <a:prstGeom prst="rect">
            <a:avLst/>
          </a:prstGeom>
          <a:noFill/>
        </p:spPr>
        <p:txBody>
          <a:bodyPr wrap="square" rtlCol="0">
            <a:spAutoFit/>
          </a:bodyPr>
          <a:lstStyle/>
          <a:p>
            <a:pPr indent="457200" algn="just" defTabSz="914400">
              <a:lnSpc>
                <a:spcPct val="150000"/>
              </a:lnSpc>
            </a:pPr>
            <a:r>
              <a:rPr lang="en-US" altLang="zh-CN" sz="1600" dirty="0">
                <a:latin typeface="微软雅黑" panose="020B0503020204020204" pitchFamily="34" charset="-122"/>
                <a:ea typeface="微软雅黑" panose="020B0503020204020204" pitchFamily="34" charset="-122"/>
              </a:rPr>
              <a:t>2</a:t>
            </a:r>
            <a:r>
              <a:rPr lang="zh-CN" altLang="en-US" sz="1600" dirty="0">
                <a:solidFill>
                  <a:schemeClr val="tx1"/>
                </a:solidFill>
                <a:latin typeface="微软雅黑" panose="020B0503020204020204" pitchFamily="34" charset="-122"/>
                <a:ea typeface="微软雅黑" panose="020B0503020204020204" pitchFamily="34" charset="-122"/>
              </a:rPr>
              <a:t>月受疫情影响</a:t>
            </a:r>
            <a:r>
              <a:rPr lang="zh-CN" altLang="en-US" sz="1600" dirty="0">
                <a:latin typeface="微软雅黑" panose="020B0503020204020204" pitchFamily="34" charset="-122"/>
                <a:ea typeface="微软雅黑" panose="020B0503020204020204" pitchFamily="34" charset="-122"/>
              </a:rPr>
              <a:t>投资市场继续降温</a:t>
            </a:r>
            <a:r>
              <a:rPr lang="zh-CN" altLang="en-US" sz="1600" dirty="0">
                <a:solidFill>
                  <a:schemeClr val="tx1"/>
                </a:solidFill>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科技</a:t>
            </a:r>
            <a:r>
              <a:rPr lang="zh-CN" altLang="en-US" sz="1600" dirty="0">
                <a:solidFill>
                  <a:schemeClr val="tx1"/>
                </a:solidFill>
                <a:latin typeface="微软雅黑" panose="020B0503020204020204" pitchFamily="34" charset="-122"/>
                <a:ea typeface="微软雅黑" panose="020B0503020204020204" pitchFamily="34" charset="-122"/>
              </a:rPr>
              <a:t>、医疗及消费仍为热门投资领域，从投资规模来看，各行业投资金额分布与数量分布基本一致。</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470188" y="5348725"/>
            <a:ext cx="6783171" cy="961289"/>
          </a:xfrm>
          <a:prstGeom prst="rect">
            <a:avLst/>
          </a:prstGeom>
          <a:noFill/>
        </p:spPr>
        <p:txBody>
          <a:bodyPr wrap="square" rtlCol="0">
            <a:spAutoFit/>
          </a:bodyPr>
          <a:lstStyle/>
          <a:p>
            <a:pPr algn="just" defTabSz="914400">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按融资轮次来看，</a:t>
            </a:r>
            <a:r>
              <a:rPr lang="en-US" altLang="zh-CN" sz="1600" dirty="0">
                <a:solidFill>
                  <a:prstClr val="black"/>
                </a:solidFill>
                <a:latin typeface="微软雅黑" panose="020B0503020204020204" pitchFamily="34" charset="-122"/>
                <a:ea typeface="微软雅黑" panose="020B0503020204020204" pitchFamily="34" charset="-122"/>
              </a:rPr>
              <a:t>2</a:t>
            </a:r>
            <a:r>
              <a:rPr lang="zh-CN" altLang="en-US" sz="1600" dirty="0">
                <a:solidFill>
                  <a:prstClr val="black"/>
                </a:solidFill>
                <a:latin typeface="微软雅黑" panose="020B0503020204020204" pitchFamily="34" charset="-122"/>
                <a:ea typeface="微软雅黑" panose="020B0503020204020204" pitchFamily="34" charset="-122"/>
              </a:rPr>
              <a:t>月融资事件发生最多的是</a:t>
            </a:r>
            <a:r>
              <a:rPr lang="en-US" altLang="zh-CN" sz="2000" dirty="0">
                <a:solidFill>
                  <a:srgbClr val="FF0000"/>
                </a:solidFill>
                <a:latin typeface="微软雅黑" panose="020B0503020204020204" pitchFamily="34" charset="-122"/>
                <a:ea typeface="微软雅黑" panose="020B0503020204020204" pitchFamily="34" charset="-122"/>
              </a:rPr>
              <a:t>A</a:t>
            </a:r>
            <a:r>
              <a:rPr lang="zh-CN" altLang="en-US" sz="1600" dirty="0">
                <a:solidFill>
                  <a:prstClr val="black"/>
                </a:solidFill>
                <a:latin typeface="微软雅黑" panose="020B0503020204020204" pitchFamily="34" charset="-122"/>
                <a:ea typeface="微软雅黑" panose="020B0503020204020204" pitchFamily="34" charset="-122"/>
              </a:rPr>
              <a:t>轮，共计发生</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48</a:t>
            </a:r>
            <a:r>
              <a:rPr lang="zh-CN" altLang="en-US" sz="1600" dirty="0">
                <a:solidFill>
                  <a:prstClr val="black"/>
                </a:solidFill>
                <a:latin typeface="微软雅黑" panose="020B0503020204020204" pitchFamily="34" charset="-122"/>
                <a:ea typeface="微软雅黑" panose="020B0503020204020204" pitchFamily="34" charset="-122"/>
              </a:rPr>
              <a:t>起。</a:t>
            </a:r>
            <a:endParaRPr lang="en-US" altLang="zh-CN" sz="1600" dirty="0">
              <a:solidFill>
                <a:prstClr val="black"/>
              </a:solidFill>
              <a:latin typeface="微软雅黑" panose="020B0503020204020204" pitchFamily="34" charset="-122"/>
              <a:ea typeface="微软雅黑" panose="020B0503020204020204" pitchFamily="34" charset="-122"/>
            </a:endParaRPr>
          </a:p>
          <a:p>
            <a:pPr algn="just" defTabSz="914400">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按融资金额来看，</a:t>
            </a:r>
            <a:r>
              <a:rPr lang="en-US" altLang="zh-CN" sz="1600" dirty="0">
                <a:solidFill>
                  <a:prstClr val="black"/>
                </a:solidFill>
                <a:latin typeface="微软雅黑" panose="020B0503020204020204" pitchFamily="34" charset="-122"/>
                <a:ea typeface="微软雅黑" panose="020B0503020204020204" pitchFamily="34" charset="-122"/>
              </a:rPr>
              <a:t>2</a:t>
            </a:r>
            <a:r>
              <a:rPr lang="zh-CN" altLang="en-US" sz="1600" dirty="0">
                <a:solidFill>
                  <a:prstClr val="black"/>
                </a:solidFill>
                <a:latin typeface="微软雅黑" panose="020B0503020204020204" pitchFamily="34" charset="-122"/>
                <a:ea typeface="微软雅黑" panose="020B0503020204020204" pitchFamily="34" charset="-122"/>
              </a:rPr>
              <a:t>月融资金额最多的是</a:t>
            </a:r>
            <a:r>
              <a:rPr lang="zh-CN" altLang="en-US" sz="2000" dirty="0">
                <a:solidFill>
                  <a:srgbClr val="FF0000"/>
                </a:solidFill>
                <a:latin typeface="微软雅黑" panose="020B0503020204020204" pitchFamily="34" charset="-122"/>
                <a:ea typeface="微软雅黑" panose="020B0503020204020204" pitchFamily="34" charset="-122"/>
              </a:rPr>
              <a:t>战略</a:t>
            </a:r>
            <a:r>
              <a:rPr lang="zh-CN" altLang="en-US" sz="1600" dirty="0">
                <a:solidFill>
                  <a:prstClr val="black"/>
                </a:solidFill>
                <a:latin typeface="微软雅黑" panose="020B0503020204020204" pitchFamily="34" charset="-122"/>
                <a:ea typeface="微软雅黑" panose="020B0503020204020204" pitchFamily="34" charset="-122"/>
              </a:rPr>
              <a:t>轮</a:t>
            </a:r>
            <a:r>
              <a:rPr lang="en-US" altLang="zh-CN" sz="1600" dirty="0">
                <a:solidFill>
                  <a:prstClr val="black"/>
                </a:solidFill>
                <a:latin typeface="微软雅黑" panose="020B0503020204020204" pitchFamily="34" charset="-122"/>
                <a:ea typeface="微软雅黑" panose="020B0503020204020204" pitchFamily="34" charset="-122"/>
              </a:rPr>
              <a:t>,</a:t>
            </a:r>
            <a:r>
              <a:rPr lang="zh-CN" altLang="en-US" sz="1600" dirty="0">
                <a:solidFill>
                  <a:prstClr val="black"/>
                </a:solidFill>
                <a:latin typeface="微软雅黑" panose="020B0503020204020204" pitchFamily="34" charset="-122"/>
                <a:ea typeface="微软雅黑" panose="020B0503020204020204" pitchFamily="34" charset="-122"/>
              </a:rPr>
              <a:t>总融资额为</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78.49</a:t>
            </a:r>
            <a:r>
              <a:rPr lang="zh-CN" altLang="en-US" sz="1600" dirty="0">
                <a:solidFill>
                  <a:prstClr val="black"/>
                </a:solidFill>
                <a:latin typeface="微软雅黑" panose="020B0503020204020204" pitchFamily="34" charset="-122"/>
                <a:ea typeface="微软雅黑" panose="020B0503020204020204" pitchFamily="34" charset="-122"/>
              </a:rPr>
              <a:t>亿元。</a:t>
            </a:r>
            <a:endParaRPr lang="en-US" altLang="zh-CN" sz="16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pic>
        <p:nvPicPr>
          <p:cNvPr id="3" name="图片 2">
            <a:extLst>
              <a:ext uri="{FF2B5EF4-FFF2-40B4-BE49-F238E27FC236}">
                <a16:creationId xmlns:a16="http://schemas.microsoft.com/office/drawing/2014/main" id="{3DF473C5-BCE6-4F73-B8B6-BCCB388FECEC}"/>
              </a:ext>
            </a:extLst>
          </p:cNvPr>
          <p:cNvPicPr>
            <a:picLocks noChangeAspect="1"/>
          </p:cNvPicPr>
          <p:nvPr/>
        </p:nvPicPr>
        <p:blipFill>
          <a:blip r:embed="rId3"/>
          <a:stretch>
            <a:fillRect/>
          </a:stretch>
        </p:blipFill>
        <p:spPr>
          <a:xfrm>
            <a:off x="658263" y="1390918"/>
            <a:ext cx="7827474" cy="382837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5606" y="929411"/>
            <a:ext cx="2338550"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727494" y="1377868"/>
            <a:ext cx="2784296" cy="318498"/>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725862" y="4869747"/>
            <a:ext cx="2532102" cy="318498"/>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1" name="文本框 10"/>
          <p:cNvSpPr txBox="1"/>
          <p:nvPr/>
        </p:nvSpPr>
        <p:spPr>
          <a:xfrm>
            <a:off x="1257300" y="3820406"/>
            <a:ext cx="5063217" cy="954107"/>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全景医学：</a:t>
            </a:r>
            <a:r>
              <a:rPr lang="zh-CN" altLang="en-US" sz="1200" dirty="0">
                <a:latin typeface="微软雅黑" panose="020B0503020204020204" pitchFamily="34" charset="-122"/>
                <a:ea typeface="微软雅黑" panose="020B0503020204020204" pitchFamily="34" charset="-122"/>
              </a:rPr>
              <a:t>全景医学影像诊断中心是致力于疑难病诊断的专业医疗机构。作为精准影像的先行者，深度健检的实践者、专属医疗的提供者，全景医学影像以精准影像诊断为主要技术支撑。</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凯辉资本、源星资本、泰达科技等</a:t>
            </a:r>
          </a:p>
        </p:txBody>
      </p:sp>
      <p:sp>
        <p:nvSpPr>
          <p:cNvPr id="12" name="箭头: 五边形 11"/>
          <p:cNvSpPr/>
          <p:nvPr/>
        </p:nvSpPr>
        <p:spPr>
          <a:xfrm>
            <a:off x="722010" y="1860653"/>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728373" y="2897241"/>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719573" y="3870148"/>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723900" y="5298355"/>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1257300" y="5252871"/>
            <a:ext cx="5093613" cy="954107"/>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叮咚课堂：</a:t>
            </a:r>
            <a:r>
              <a:rPr lang="zh-CN" altLang="en-US" sz="1200" dirty="0">
                <a:latin typeface="微软雅黑" panose="020B0503020204020204" pitchFamily="34" charset="-122"/>
                <a:ea typeface="微软雅黑" panose="020B0503020204020204" pitchFamily="34" charset="-122"/>
              </a:rPr>
              <a:t>叮咚课堂是一款为</a:t>
            </a:r>
            <a:r>
              <a:rPr lang="en-US" altLang="zh-CN" sz="1200" dirty="0">
                <a:latin typeface="微软雅黑" panose="020B0503020204020204" pitchFamily="34" charset="-122"/>
                <a:ea typeface="微软雅黑" panose="020B0503020204020204" pitchFamily="34" charset="-122"/>
              </a:rPr>
              <a:t>5-10</a:t>
            </a:r>
            <a:r>
              <a:rPr lang="zh-CN" altLang="en-US" sz="1200" dirty="0">
                <a:latin typeface="微软雅黑" panose="020B0503020204020204" pitchFamily="34" charset="-122"/>
                <a:ea typeface="微软雅黑" panose="020B0503020204020204" pitchFamily="34" charset="-122"/>
              </a:rPr>
              <a:t>岁的儿童量身打造的少儿英语</a:t>
            </a:r>
            <a:r>
              <a:rPr lang="en-US" altLang="zh-CN" sz="1200" dirty="0">
                <a:latin typeface="微软雅黑" panose="020B0503020204020204" pitchFamily="34" charset="-122"/>
                <a:ea typeface="微软雅黑" panose="020B0503020204020204" pitchFamily="34" charset="-122"/>
              </a:rPr>
              <a:t>AI</a:t>
            </a:r>
            <a:r>
              <a:rPr lang="zh-CN" altLang="en-US" sz="1200" dirty="0">
                <a:latin typeface="微软雅黑" panose="020B0503020204020204" pitchFamily="34" charset="-122"/>
                <a:ea typeface="微软雅黑" panose="020B0503020204020204" pitchFamily="34" charset="-122"/>
              </a:rPr>
              <a:t>课堂，它基于图像识别、自然语言处理等</a:t>
            </a:r>
            <a:r>
              <a:rPr lang="en-US" altLang="zh-CN" sz="1200" dirty="0">
                <a:latin typeface="微软雅黑" panose="020B0503020204020204" pitchFamily="34" charset="-122"/>
                <a:ea typeface="微软雅黑" panose="020B0503020204020204" pitchFamily="34" charset="-122"/>
              </a:rPr>
              <a:t>AI </a:t>
            </a:r>
            <a:r>
              <a:rPr lang="zh-CN" altLang="en-US" sz="1200" dirty="0">
                <a:latin typeface="微软雅黑" panose="020B0503020204020204" pitchFamily="34" charset="-122"/>
                <a:ea typeface="微软雅黑" panose="020B0503020204020204" pitchFamily="34" charset="-122"/>
              </a:rPr>
              <a:t>技术，模拟真人美国教师，创建互动教学场景课堂。</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襄禾资本、创世伙伴资本、险峰长青等</a:t>
            </a:r>
          </a:p>
        </p:txBody>
      </p:sp>
      <p:sp>
        <p:nvSpPr>
          <p:cNvPr id="17" name="文本框 16"/>
          <p:cNvSpPr txBox="1"/>
          <p:nvPr/>
        </p:nvSpPr>
        <p:spPr>
          <a:xfrm>
            <a:off x="1257300" y="1819264"/>
            <a:ext cx="5034623" cy="954107"/>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壹米滴答：</a:t>
            </a:r>
            <a:r>
              <a:rPr lang="zh-CN" altLang="en-US" sz="1200" dirty="0">
                <a:latin typeface="微软雅黑" panose="020B0503020204020204" pitchFamily="34" charset="-122"/>
                <a:ea typeface="微软雅黑" panose="020B0503020204020204" pitchFamily="34" charset="-122"/>
              </a:rPr>
              <a:t>壹米滴答供应链集团有限公司萌芽于</a:t>
            </a:r>
            <a:r>
              <a:rPr lang="en-US" altLang="zh-CN" sz="1200" dirty="0">
                <a:latin typeface="微软雅黑" panose="020B0503020204020204" pitchFamily="34" charset="-122"/>
                <a:ea typeface="微软雅黑" panose="020B0503020204020204" pitchFamily="34" charset="-122"/>
              </a:rPr>
              <a:t>2015</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月，是一家集物流全链条服务于一体的综合型物流企业，包括快递、快运、供应链、金融等各项服务，致力于成为中国物流行业的领导者。</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8" name="文本框 17"/>
          <p:cNvSpPr txBox="1"/>
          <p:nvPr/>
        </p:nvSpPr>
        <p:spPr>
          <a:xfrm>
            <a:off x="1257300" y="2842355"/>
            <a:ext cx="5093613" cy="954107"/>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北海康成：</a:t>
            </a:r>
            <a:r>
              <a:rPr lang="zh-CN" altLang="en-US" sz="1200" dirty="0">
                <a:latin typeface="微软雅黑" panose="020B0503020204020204" pitchFamily="34" charset="-122"/>
                <a:ea typeface="微软雅黑" panose="020B0503020204020204" pitchFamily="34" charset="-122"/>
              </a:rPr>
              <a:t>北海康成创立于</a:t>
            </a:r>
            <a:r>
              <a:rPr lang="en-US" altLang="zh-CN" sz="1200" dirty="0">
                <a:latin typeface="微软雅黑" panose="020B0503020204020204" pitchFamily="34" charset="-122"/>
                <a:ea typeface="微软雅黑" panose="020B0503020204020204" pitchFamily="34" charset="-122"/>
              </a:rPr>
              <a:t>2012</a:t>
            </a:r>
            <a:r>
              <a:rPr lang="zh-CN" altLang="en-US" sz="1200" dirty="0">
                <a:latin typeface="微软雅黑" panose="020B0503020204020204" pitchFamily="34" charset="-122"/>
                <a:ea typeface="微软雅黑" panose="020B0503020204020204" pitchFamily="34" charset="-122"/>
              </a:rPr>
              <a:t>年，是专注于首创罕见病药物的创新平台型医药科技公司。同时公司还是生物药“药品上市许可持有人制度（</a:t>
            </a:r>
            <a:r>
              <a:rPr lang="en-US" altLang="zh-CN" sz="1200" dirty="0">
                <a:latin typeface="微软雅黑" panose="020B0503020204020204" pitchFamily="34" charset="-122"/>
                <a:ea typeface="微软雅黑" panose="020B0503020204020204" pitchFamily="34" charset="-122"/>
              </a:rPr>
              <a:t>MAH</a:t>
            </a:r>
            <a:r>
              <a:rPr lang="zh-CN" altLang="en-US" sz="1200" dirty="0">
                <a:latin typeface="微软雅黑" panose="020B0503020204020204" pitchFamily="34" charset="-122"/>
                <a:ea typeface="微软雅黑" panose="020B0503020204020204" pitchFamily="34" charset="-122"/>
              </a:rPr>
              <a:t>）”的第一批实践公司。</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元明方圆基金、药明康德、泰格医药等</a:t>
            </a:r>
          </a:p>
        </p:txBody>
      </p:sp>
      <p:sp>
        <p:nvSpPr>
          <p:cNvPr id="19" name="文本框 18"/>
          <p:cNvSpPr txBox="1"/>
          <p:nvPr/>
        </p:nvSpPr>
        <p:spPr>
          <a:xfrm>
            <a:off x="6450052"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p:cNvSpPr txBox="1"/>
          <p:nvPr/>
        </p:nvSpPr>
        <p:spPr>
          <a:xfrm>
            <a:off x="6381123" y="1926911"/>
            <a:ext cx="124585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6299370" y="2973374"/>
            <a:ext cx="140936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9800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万美元</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6466885" y="3941414"/>
            <a:ext cx="1074333"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6</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3" name="文本框 22"/>
          <p:cNvSpPr txBox="1"/>
          <p:nvPr/>
        </p:nvSpPr>
        <p:spPr>
          <a:xfrm>
            <a:off x="6642412" y="5576035"/>
            <a:ext cx="723275" cy="307777"/>
          </a:xfrm>
          <a:prstGeom prst="rect">
            <a:avLst/>
          </a:prstGeom>
          <a:noFill/>
        </p:spPr>
        <p:txBody>
          <a:bodyPr wrap="none" rtlCol="0">
            <a:spAutoFit/>
          </a:bodyPr>
          <a:lstStyle/>
          <a:p>
            <a:pPr algn="ctr"/>
            <a:r>
              <a:rPr lang="zh-CN" altLang="en-US" sz="1400" dirty="0">
                <a:latin typeface="微软雅黑" panose="020B0503020204020204" pitchFamily="34" charset="-122"/>
                <a:ea typeface="微软雅黑" panose="020B0503020204020204" pitchFamily="34" charset="-122"/>
                <a:cs typeface="Arial" panose="020B0604020202020204" pitchFamily="34" charset="0"/>
              </a:rPr>
              <a:t>未披露</a:t>
            </a:r>
          </a:p>
        </p:txBody>
      </p:sp>
      <p:sp>
        <p:nvSpPr>
          <p:cNvPr id="24" name="文本框 23"/>
          <p:cNvSpPr txBox="1"/>
          <p:nvPr/>
        </p:nvSpPr>
        <p:spPr>
          <a:xfrm>
            <a:off x="8291848" y="1926911"/>
            <a:ext cx="40748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D</a:t>
            </a:r>
            <a:endParaRPr lang="zh-CN" altLang="en-US" sz="14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8291848" y="5480132"/>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B</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7891502"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8291848" y="2973374"/>
            <a:ext cx="40748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D</a:t>
            </a:r>
            <a:endParaRPr lang="zh-CN" altLang="en-US" sz="1400" dirty="0">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83DD3E3F-B1A2-4547-A00A-70AFDD85F94F}"/>
              </a:ext>
            </a:extLst>
          </p:cNvPr>
          <p:cNvSpPr txBox="1"/>
          <p:nvPr/>
        </p:nvSpPr>
        <p:spPr>
          <a:xfrm>
            <a:off x="8291848" y="3941413"/>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B</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35090" y="975011"/>
            <a:ext cx="2468118" cy="36987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821681" y="4705538"/>
            <a:ext cx="7500632" cy="1705403"/>
          </a:xfrm>
          <a:prstGeom prst="rect">
            <a:avLst/>
          </a:prstGeom>
          <a:noFill/>
        </p:spPr>
        <p:txBody>
          <a:bodyPr wrap="square" rtlCol="0">
            <a:spAutoFit/>
          </a:bodyPr>
          <a:lstStyle/>
          <a:p>
            <a:pPr indent="457200" algn="just">
              <a:lnSpc>
                <a:spcPct val="150000"/>
              </a:lnSpc>
            </a:pP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数量较</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月有所回升，</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22</a:t>
            </a:r>
            <a:r>
              <a:rPr lang="zh-CN" altLang="en-US" sz="1400" dirty="0">
                <a:latin typeface="微软雅黑" panose="020B0503020204020204" pitchFamily="34" charset="-122"/>
                <a:ea typeface="微软雅黑" panose="020B0503020204020204" pitchFamily="34" charset="-122"/>
              </a:rPr>
              <a:t>家公司上市，其中科创板上市企业共</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a:t>
            </a:r>
            <a:r>
              <a:rPr lang="zh-CN" altLang="en-US" sz="1400" dirty="0">
                <a:latin typeface="微软雅黑" panose="020B0503020204020204" pitchFamily="34" charset="-122"/>
                <a:ea typeface="微软雅黑" panose="020B0503020204020204" pitchFamily="34" charset="-122"/>
              </a:rPr>
              <a:t>家。</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节奏基本保持稳定。募集总额</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269.99</a:t>
            </a:r>
            <a:r>
              <a:rPr lang="zh-CN" altLang="en-US" sz="1400" dirty="0">
                <a:latin typeface="微软雅黑" panose="020B0503020204020204" pitchFamily="34" charset="-122"/>
                <a:ea typeface="微软雅黑" panose="020B0503020204020204" pitchFamily="34" charset="-122"/>
              </a:rPr>
              <a:t>亿，其中科创板总募资额为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182.11</a:t>
            </a:r>
            <a:r>
              <a:rPr lang="zh-CN" altLang="en-US" sz="1400" dirty="0">
                <a:latin typeface="微软雅黑" panose="020B0503020204020204" pitchFamily="34" charset="-122"/>
                <a:ea typeface="微软雅黑" panose="020B0503020204020204" pitchFamily="34" charset="-122"/>
              </a:rPr>
              <a:t>亿，上市退出基金共计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72</a:t>
            </a:r>
            <a:r>
              <a:rPr lang="zh-CN" altLang="en-US" sz="1400" dirty="0">
                <a:latin typeface="微软雅黑" panose="020B0503020204020204" pitchFamily="34" charset="-122"/>
                <a:ea typeface="微软雅黑" panose="020B0503020204020204" pitchFamily="34" charset="-122"/>
              </a:rPr>
              <a:t>支；港股</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月仅有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a:t>
            </a:r>
            <a:r>
              <a:rPr lang="zh-CN" altLang="en-US" sz="1400" dirty="0">
                <a:latin typeface="微软雅黑" panose="020B0503020204020204" pitchFamily="34" charset="-122"/>
                <a:ea typeface="微软雅黑" panose="020B0503020204020204" pitchFamily="34" charset="-122"/>
              </a:rPr>
              <a:t>家企业上市交易，总募集资金</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2.5</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400" dirty="0">
                <a:latin typeface="微软雅黑" panose="020B0503020204020204" pitchFamily="34" charset="-122"/>
                <a:ea typeface="微软雅黑" panose="020B0503020204020204" pitchFamily="34" charset="-122"/>
              </a:rPr>
              <a:t>港元，两家公司分别为</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富石金融</a:t>
            </a:r>
            <a:r>
              <a:rPr lang="zh-CN" altLang="en-US" sz="1400" dirty="0">
                <a:latin typeface="微软雅黑" panose="020B0503020204020204" pitchFamily="34" charset="-122"/>
                <a:ea typeface="微软雅黑" panose="020B0503020204020204" pitchFamily="34" charset="-122"/>
              </a:rPr>
              <a:t>及</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澳达控股</a:t>
            </a:r>
            <a:r>
              <a:rPr lang="zh-CN" altLang="en-US" sz="1400" dirty="0">
                <a:latin typeface="微软雅黑" panose="020B0503020204020204" pitchFamily="34" charset="-122"/>
                <a:ea typeface="微软雅黑" panose="020B0503020204020204" pitchFamily="34" charset="-122"/>
              </a:rPr>
              <a:t>，首发募资总额均为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1.25</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400" dirty="0">
                <a:latin typeface="微软雅黑" panose="020B0503020204020204" pitchFamily="34" charset="-122"/>
                <a:ea typeface="微软雅黑" panose="020B0503020204020204" pitchFamily="34" charset="-122"/>
              </a:rPr>
              <a:t>港元。</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altLang="zh-CN" sz="2400" b="1" i="0" u="none" strike="noStrike" kern="1200" cap="none" spc="0" normalizeH="0" baseline="0" noProof="0" dirty="0">
                <a:ln>
                  <a:noFill/>
                </a:ln>
                <a:solidFill>
                  <a:srgbClr val="000798"/>
                </a:solidFill>
                <a:effectLst/>
                <a:uLnTx/>
                <a:uFillTx/>
                <a:ea typeface="幼圆" panose="02010509060101010101" pitchFamily="49" charset="-122"/>
                <a:cs typeface="+mj-cs"/>
              </a:rPr>
              <a:t>IPO</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及退出</a:t>
            </a:r>
          </a:p>
        </p:txBody>
      </p:sp>
      <p:pic>
        <p:nvPicPr>
          <p:cNvPr id="10" name="图片 9">
            <a:extLst>
              <a:ext uri="{FF2B5EF4-FFF2-40B4-BE49-F238E27FC236}">
                <a16:creationId xmlns:a16="http://schemas.microsoft.com/office/drawing/2014/main" id="{B27D8894-2C83-45DC-BEC1-FF91F98ACBE8}"/>
              </a:ext>
            </a:extLst>
          </p:cNvPr>
          <p:cNvPicPr>
            <a:picLocks noChangeAspect="1"/>
          </p:cNvPicPr>
          <p:nvPr/>
        </p:nvPicPr>
        <p:blipFill>
          <a:blip r:embed="rId3"/>
          <a:stretch>
            <a:fillRect/>
          </a:stretch>
        </p:blipFill>
        <p:spPr>
          <a:xfrm>
            <a:off x="1151845" y="1403533"/>
            <a:ext cx="6840305" cy="3243353"/>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1_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1_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1_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8236</TotalTime>
  <Words>1680</Words>
  <Application>Microsoft Office PowerPoint</Application>
  <PresentationFormat>全屏显示(4:3)</PresentationFormat>
  <Paragraphs>126</Paragraphs>
  <Slides>17</Slides>
  <Notes>16</Notes>
  <HiddenSlides>0</HiddenSlides>
  <MMClips>0</MMClips>
  <ScaleCrop>false</ScaleCrop>
  <HeadingPairs>
    <vt:vector size="6" baseType="variant">
      <vt:variant>
        <vt:lpstr>已用的字体</vt:lpstr>
      </vt:variant>
      <vt:variant>
        <vt:i4>11</vt:i4>
      </vt:variant>
      <vt:variant>
        <vt:lpstr>主题</vt:lpstr>
      </vt:variant>
      <vt:variant>
        <vt:i4>4</vt:i4>
      </vt:variant>
      <vt:variant>
        <vt:lpstr>幻灯片标题</vt:lpstr>
      </vt:variant>
      <vt:variant>
        <vt:i4>17</vt:i4>
      </vt:variant>
    </vt:vector>
  </HeadingPairs>
  <TitlesOfParts>
    <vt:vector size="32" baseType="lpstr">
      <vt:lpstr>等线</vt:lpstr>
      <vt:lpstr>等线 Light</vt:lpstr>
      <vt:lpstr>黑体</vt:lpstr>
      <vt:lpstr>华文新魏</vt:lpstr>
      <vt:lpstr>微软雅黑</vt:lpstr>
      <vt:lpstr>幼圆</vt:lpstr>
      <vt:lpstr>Arial</vt:lpstr>
      <vt:lpstr>Calibri</vt:lpstr>
      <vt:lpstr>Calibri Light</vt:lpstr>
      <vt:lpstr>Verdana</vt:lpstr>
      <vt:lpstr>Wingdings</vt:lpstr>
      <vt:lpstr>Office 主题​​</vt:lpstr>
      <vt:lpstr>1_融客投资PPT模板</vt:lpstr>
      <vt:lpstr>融客PPT模板</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SYN GE</dc:creator>
  <cp:lastModifiedBy>NING MEI</cp:lastModifiedBy>
  <cp:revision>938</cp:revision>
  <dcterms:created xsi:type="dcterms:W3CDTF">2018-03-11T13:30:00Z</dcterms:created>
  <dcterms:modified xsi:type="dcterms:W3CDTF">2020-03-10T05:24:57Z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