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tags/tag2.xml" ContentType="application/vnd.openxmlformats-officedocument.presentationml.tags+xml"/>
  <Override PartName="/ppt/notesSlides/notesSlide8.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tags/tag3.xml" ContentType="application/vnd.openxmlformats-officedocument.presentationml.tags+xml"/>
  <Override PartName="/ppt/notesSlides/notesSlide9.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theme/themeOverride6.xml" ContentType="application/vnd.openxmlformats-officedocument.themeOverride+xml"/>
  <Override PartName="/ppt/notesSlides/notesSlide10.xml" ContentType="application/vnd.openxmlformats-officedocument.presentationml.notesSlide+xml"/>
  <Override PartName="/ppt/charts/chart6.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charts/chart7.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charts/chart8.xml" ContentType="application/vnd.openxmlformats-officedocument.drawingml.chart+xml"/>
  <Override PartName="/ppt/theme/themeOverride9.xml" ContentType="application/vnd.openxmlformats-officedocument.themeOverride+xml"/>
  <Override PartName="/ppt/notesSlides/notesSlide13.xml" ContentType="application/vnd.openxmlformats-officedocument.presentationml.notesSlide+xml"/>
  <Override PartName="/ppt/charts/chart9.xml" ContentType="application/vnd.openxmlformats-officedocument.drawingml.chart+xml"/>
  <Override PartName="/ppt/theme/themeOverride10.xml" ContentType="application/vnd.openxmlformats-officedocument.themeOverride+xml"/>
  <Override PartName="/ppt/notesSlides/notesSlide14.xml" ContentType="application/vnd.openxmlformats-officedocument.presentationml.notesSlide+xml"/>
  <Override PartName="/ppt/charts/chart10.xml" ContentType="application/vnd.openxmlformats-officedocument.drawingml.chart+xml"/>
  <Override PartName="/ppt/theme/themeOverride11.xml" ContentType="application/vnd.openxmlformats-officedocument.themeOverride+xml"/>
  <Override PartName="/ppt/notesSlides/notesSlide15.xml" ContentType="application/vnd.openxmlformats-officedocument.presentationml.notesSlide+xml"/>
  <Override PartName="/ppt/charts/chart11.xml" ContentType="application/vnd.openxmlformats-officedocument.drawingml.chart+xml"/>
  <Override PartName="/ppt/theme/themeOverride12.xml" ContentType="application/vnd.openxmlformats-officedocument.themeOverride+xml"/>
  <Override PartName="/ppt/charts/chart12.xml" ContentType="application/vnd.openxmlformats-officedocument.drawingml.chart+xml"/>
  <Override PartName="/ppt/theme/themeOverride13.xml" ContentType="application/vnd.openxmlformats-officedocument.themeOverride+xml"/>
  <Override PartName="/ppt/notesSlides/notesSlide16.xml" ContentType="application/vnd.openxmlformats-officedocument.presentationml.notesSlide+xml"/>
  <Override PartName="/ppt/charts/chart13.xml" ContentType="application/vnd.openxmlformats-officedocument.drawingml.chart+xml"/>
  <Override PartName="/ppt/theme/themeOverride14.xml" ContentType="application/vnd.openxmlformats-officedocument.themeOverride+xml"/>
  <Override PartName="/ppt/notesSlides/notesSlide17.xml" ContentType="application/vnd.openxmlformats-officedocument.presentationml.notesSlide+xml"/>
  <Override PartName="/ppt/charts/chart14.xml" ContentType="application/vnd.openxmlformats-officedocument.drawingml.chart+xml"/>
  <Override PartName="/ppt/theme/themeOverride15.xml" ContentType="application/vnd.openxmlformats-officedocument.themeOverride+xml"/>
  <Override PartName="/ppt/notesSlides/notesSlide18.xml" ContentType="application/vnd.openxmlformats-officedocument.presentationml.notesSlide+xml"/>
  <Override PartName="/ppt/charts/chart15.xml" ContentType="application/vnd.openxmlformats-officedocument.drawingml.chart+xml"/>
  <Override PartName="/ppt/theme/themeOverride16.xml" ContentType="application/vnd.openxmlformats-officedocument.themeOverride+xml"/>
  <Override PartName="/ppt/notesSlides/notesSlide19.xml" ContentType="application/vnd.openxmlformats-officedocument.presentationml.notesSlide+xml"/>
  <Override PartName="/ppt/charts/chart16.xml" ContentType="application/vnd.openxmlformats-officedocument.drawingml.chart+xml"/>
  <Override PartName="/ppt/theme/themeOverride17.xml" ContentType="application/vnd.openxmlformats-officedocument.themeOverride+xml"/>
  <Override PartName="/ppt/tags/tag4.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Override PartName="/ppt/charts/colors8.xml" ContentType="application/vnd.ms-office.chartcolorstyle+xml"/>
  <Override PartName="/ppt/charts/style8.xml" ContentType="application/vnd.ms-office.chartstyle+xml"/>
  <Override PartName="/ppt/charts/colors9.xml" ContentType="application/vnd.ms-office.chartcolorstyle+xml"/>
  <Override PartName="/ppt/charts/style9.xml" ContentType="application/vnd.ms-office.chartstyle+xml"/>
  <Override PartName="/ppt/charts/colors10.xml" ContentType="application/vnd.ms-office.chartcolorstyle+xml"/>
  <Override PartName="/ppt/charts/style10.xml" ContentType="application/vnd.ms-office.chartstyle+xml"/>
  <Override PartName="/ppt/charts/colors11.xml" ContentType="application/vnd.ms-office.chartcolorstyle+xml"/>
  <Override PartName="/ppt/charts/style11.xml" ContentType="application/vnd.ms-office.chartstyle+xml"/>
  <Override PartName="/ppt/charts/colors12.xml" ContentType="application/vnd.ms-office.chartcolorstyle+xml"/>
  <Override PartName="/ppt/charts/style12.xml" ContentType="application/vnd.ms-office.chartstyle+xml"/>
  <Override PartName="/ppt/charts/colors13.xml" ContentType="application/vnd.ms-office.chartcolorstyle+xml"/>
  <Override PartName="/ppt/charts/style13.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 id="2147483662" r:id="rId2"/>
    <p:sldMasterId id="2147483674" r:id="rId3"/>
    <p:sldMasterId id="2147483688" r:id="rId4"/>
    <p:sldMasterId id="2147483702" r:id="rId5"/>
    <p:sldMasterId id="2147483716" r:id="rId6"/>
    <p:sldMasterId id="2147483730" r:id="rId7"/>
    <p:sldMasterId id="2147483744" r:id="rId8"/>
  </p:sldMasterIdLst>
  <p:notesMasterIdLst>
    <p:notesMasterId r:id="rId34"/>
  </p:notesMasterIdLst>
  <p:handoutMasterIdLst>
    <p:handoutMasterId r:id="rId35"/>
  </p:handoutMasterIdLst>
  <p:sldIdLst>
    <p:sldId id="256" r:id="rId9"/>
    <p:sldId id="450" r:id="rId10"/>
    <p:sldId id="378" r:id="rId11"/>
    <p:sldId id="442" r:id="rId12"/>
    <p:sldId id="436" r:id="rId13"/>
    <p:sldId id="445" r:id="rId14"/>
    <p:sldId id="405" r:id="rId15"/>
    <p:sldId id="416" r:id="rId16"/>
    <p:sldId id="437" r:id="rId17"/>
    <p:sldId id="439" r:id="rId18"/>
    <p:sldId id="400" r:id="rId19"/>
    <p:sldId id="396" r:id="rId20"/>
    <p:sldId id="430" r:id="rId21"/>
    <p:sldId id="452" r:id="rId22"/>
    <p:sldId id="470" r:id="rId23"/>
    <p:sldId id="471" r:id="rId24"/>
    <p:sldId id="472" r:id="rId25"/>
    <p:sldId id="473" r:id="rId26"/>
    <p:sldId id="474" r:id="rId27"/>
    <p:sldId id="451" r:id="rId28"/>
    <p:sldId id="441" r:id="rId29"/>
    <p:sldId id="446" r:id="rId30"/>
    <p:sldId id="423" r:id="rId31"/>
    <p:sldId id="425" r:id="rId32"/>
    <p:sldId id="390" r:id="rId33"/>
  </p:sldIdLst>
  <p:sldSz cx="9144000" cy="6858000" type="screen4x3"/>
  <p:notesSz cx="6797675" cy="9929813"/>
  <p:defaultTextStyle>
    <a:defPPr>
      <a:defRPr lang="en-US"/>
    </a:defPPr>
    <a:lvl1pPr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xmlns="">
        <p15:guide id="1" orient="horz" pos="2222">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FF0000"/>
    <a:srgbClr val="33CC33"/>
    <a:srgbClr val="7EA6E8"/>
    <a:srgbClr val="FB9E13"/>
    <a:srgbClr val="F0B928"/>
    <a:srgbClr val="CB8611"/>
    <a:srgbClr val="C16B08"/>
    <a:srgbClr val="000066"/>
    <a:srgbClr val="2343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5" autoAdjust="0"/>
    <p:restoredTop sz="84202" autoAdjust="0"/>
  </p:normalViewPr>
  <p:slideViewPr>
    <p:cSldViewPr>
      <p:cViewPr>
        <p:scale>
          <a:sx n="60" d="100"/>
          <a:sy n="60" d="100"/>
        </p:scale>
        <p:origin x="-836" y="96"/>
      </p:cViewPr>
      <p:guideLst>
        <p:guide orient="horz" pos="222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Excel_Worksheet1.xlsx"/><Relationship Id="rId1" Type="http://schemas.openxmlformats.org/officeDocument/2006/relationships/themeOverride" Target="../theme/themeOverride1.xml"/><Relationship Id="rId4"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microsoft.com/office/2011/relationships/chartColorStyle" Target="colors7.xml"/><Relationship Id="rId2" Type="http://schemas.openxmlformats.org/officeDocument/2006/relationships/package" Target="../embeddings/Microsoft_Excel_Worksheet10.xlsx"/><Relationship Id="rId1" Type="http://schemas.openxmlformats.org/officeDocument/2006/relationships/themeOverride" Target="../theme/themeOverride11.xml"/><Relationship Id="rId4"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microsoft.com/office/2011/relationships/chartColorStyle" Target="colors8.xml"/><Relationship Id="rId2" Type="http://schemas.openxmlformats.org/officeDocument/2006/relationships/package" Target="../embeddings/Microsoft_Excel_Worksheet11.xlsx"/><Relationship Id="rId1" Type="http://schemas.openxmlformats.org/officeDocument/2006/relationships/themeOverride" Target="../theme/themeOverride12.xml"/><Relationship Id="rId4"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microsoft.com/office/2011/relationships/chartColorStyle" Target="colors9.xml"/><Relationship Id="rId2" Type="http://schemas.openxmlformats.org/officeDocument/2006/relationships/package" Target="../embeddings/Microsoft_Excel_Worksheet12.xlsx"/><Relationship Id="rId1" Type="http://schemas.openxmlformats.org/officeDocument/2006/relationships/themeOverride" Target="../theme/themeOverride13.xml"/><Relationship Id="rId4" Type="http://schemas.microsoft.com/office/2011/relationships/chartStyle" Target="style9.xml"/></Relationships>
</file>

<file path=ppt/charts/_rels/chart13.xml.rels><?xml version="1.0" encoding="UTF-8" standalone="yes"?>
<Relationships xmlns="http://schemas.openxmlformats.org/package/2006/relationships"><Relationship Id="rId3" Type="http://schemas.microsoft.com/office/2011/relationships/chartColorStyle" Target="colors10.xml"/><Relationship Id="rId2" Type="http://schemas.openxmlformats.org/officeDocument/2006/relationships/package" Target="../embeddings/Microsoft_Excel_Worksheet13.xlsx"/><Relationship Id="rId1" Type="http://schemas.openxmlformats.org/officeDocument/2006/relationships/themeOverride" Target="../theme/themeOverride14.xml"/><Relationship Id="rId4" Type="http://schemas.microsoft.com/office/2011/relationships/chartStyle" Target="style10.xml"/></Relationships>
</file>

<file path=ppt/charts/_rels/chart14.xml.rels><?xml version="1.0" encoding="UTF-8" standalone="yes"?>
<Relationships xmlns="http://schemas.openxmlformats.org/package/2006/relationships"><Relationship Id="rId3" Type="http://schemas.microsoft.com/office/2011/relationships/chartColorStyle" Target="colors11.xml"/><Relationship Id="rId2" Type="http://schemas.openxmlformats.org/officeDocument/2006/relationships/package" Target="../embeddings/Microsoft_Excel_Worksheet14.xlsx"/><Relationship Id="rId1" Type="http://schemas.openxmlformats.org/officeDocument/2006/relationships/themeOverride" Target="../theme/themeOverride15.xml"/><Relationship Id="rId4" Type="http://schemas.microsoft.com/office/2011/relationships/chartStyle" Target="style11.xml"/></Relationships>
</file>

<file path=ppt/charts/_rels/chart15.xml.rels><?xml version="1.0" encoding="UTF-8" standalone="yes"?>
<Relationships xmlns="http://schemas.openxmlformats.org/package/2006/relationships"><Relationship Id="rId3" Type="http://schemas.microsoft.com/office/2011/relationships/chartColorStyle" Target="colors12.xml"/><Relationship Id="rId2" Type="http://schemas.openxmlformats.org/officeDocument/2006/relationships/package" Target="../embeddings/Microsoft_Excel_Worksheet15.xlsx"/><Relationship Id="rId1" Type="http://schemas.openxmlformats.org/officeDocument/2006/relationships/themeOverride" Target="../theme/themeOverride16.xml"/><Relationship Id="rId4" Type="http://schemas.microsoft.com/office/2011/relationships/chartStyle" Target="style12.xml"/></Relationships>
</file>

<file path=ppt/charts/_rels/chart16.xml.rels><?xml version="1.0" encoding="UTF-8" standalone="yes"?>
<Relationships xmlns="http://schemas.openxmlformats.org/package/2006/relationships"><Relationship Id="rId3" Type="http://schemas.microsoft.com/office/2011/relationships/chartColorStyle" Target="colors13.xml"/><Relationship Id="rId2" Type="http://schemas.openxmlformats.org/officeDocument/2006/relationships/package" Target="../embeddings/Microsoft_Excel_Worksheet16.xlsx"/><Relationship Id="rId1" Type="http://schemas.openxmlformats.org/officeDocument/2006/relationships/themeOverride" Target="../theme/themeOverride17.xml"/><Relationship Id="rId4"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Excel_Worksheet2.xlsx"/><Relationship Id="rId1" Type="http://schemas.openxmlformats.org/officeDocument/2006/relationships/themeOverride" Target="../theme/themeOverride2.xm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package" Target="../embeddings/Microsoft_Excel_Worksheet4.xlsx"/><Relationship Id="rId1" Type="http://schemas.openxmlformats.org/officeDocument/2006/relationships/themeOverride" Target="../theme/themeOverride4.xml"/><Relationship Id="rId4" Type="http://schemas.microsoft.com/office/2011/relationships/chartStyle" Target="style3.xml"/></Relationships>
</file>

<file path=ppt/charts/_rels/chart5.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package" Target="../embeddings/Microsoft_Excel_Worksheet5.xlsx"/><Relationship Id="rId1" Type="http://schemas.openxmlformats.org/officeDocument/2006/relationships/themeOverride" Target="../theme/themeOverride5.xml"/><Relationship Id="rId4" Type="http://schemas.microsoft.com/office/2011/relationships/chartStyle" Target="style4.xml"/></Relationships>
</file>

<file path=ppt/charts/_rels/chart6.xml.rels><?xml version="1.0" encoding="UTF-8" standalone="yes"?>
<Relationships xmlns="http://schemas.openxmlformats.org/package/2006/relationships"><Relationship Id="rId3" Type="http://schemas.microsoft.com/office/2011/relationships/chartColorStyle" Target="colors5.xml"/><Relationship Id="rId2" Type="http://schemas.openxmlformats.org/officeDocument/2006/relationships/package" Target="../embeddings/Microsoft_Excel_Worksheet6.xlsx"/><Relationship Id="rId1" Type="http://schemas.openxmlformats.org/officeDocument/2006/relationships/themeOverride" Target="../theme/themeOverride7.xml"/><Relationship Id="rId4" Type="http://schemas.microsoft.com/office/2011/relationships/chartStyle" Target="style5.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_rels/chart9.xml.rels><?xml version="1.0" encoding="UTF-8" standalone="yes"?>
<Relationships xmlns="http://schemas.openxmlformats.org/package/2006/relationships"><Relationship Id="rId3" Type="http://schemas.microsoft.com/office/2011/relationships/chartColorStyle" Target="colors6.xml"/><Relationship Id="rId2" Type="http://schemas.openxmlformats.org/officeDocument/2006/relationships/package" Target="../embeddings/Microsoft_Excel_Worksheet9.xlsx"/><Relationship Id="rId1" Type="http://schemas.openxmlformats.org/officeDocument/2006/relationships/themeOverride" Target="../theme/themeOverride10.xml"/><Relationship Id="rId4"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922979572318054E-2"/>
          <c:y val="0.10735522140052071"/>
          <c:w val="0.86917979322748362"/>
          <c:h val="0.68879665544408109"/>
        </c:manualLayout>
      </c:layout>
      <c:lineChart>
        <c:grouping val="standard"/>
        <c:varyColors val="0"/>
        <c:ser>
          <c:idx val="0"/>
          <c:order val="0"/>
          <c:tx>
            <c:strRef>
              <c:f>万得!$E$375</c:f>
              <c:strCache>
                <c:ptCount val="1"/>
                <c:pt idx="0">
                  <c:v>PPI当月同比（%）</c:v>
                </c:pt>
              </c:strCache>
            </c:strRef>
          </c:tx>
          <c:spPr>
            <a:ln w="28575" cap="rnd">
              <a:solidFill>
                <a:schemeClr val="accent1"/>
              </a:solidFill>
              <a:round/>
            </a:ln>
            <a:effectLst/>
          </c:spPr>
          <c:marker>
            <c:symbol val="none"/>
          </c:marker>
          <c:dLbls>
            <c:dLbl>
              <c:idx val="11"/>
              <c:layout>
                <c:manualLayout>
                  <c:x val="-1.1995448906080714E-16"/>
                  <c:y val="-5.2666025437275707E-2"/>
                </c:manualLayout>
              </c:layout>
              <c:numFmt formatCode="#,##0.00_ "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5E19-4E7D-A155-E52A593FEAAA}"/>
                </c:ext>
              </c:extLst>
            </c:dLbl>
            <c:dLbl>
              <c:idx val="12"/>
              <c:layout>
                <c:manualLayout>
                  <c:x val="-2.2900667004466531E-2"/>
                  <c:y val="6.1960029926206465E-2"/>
                </c:manualLayout>
              </c:layout>
              <c:numFmt formatCode="#,##0.00_ "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5E19-4E7D-A155-E52A593FEAA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万得!$D$388:$D$400</c:f>
              <c:numCache>
                <c:formatCode>yyyy\-mm</c:formatCode>
                <c:ptCount val="13"/>
                <c:pt idx="0">
                  <c:v>43524</c:v>
                </c:pt>
                <c:pt idx="1">
                  <c:v>43555</c:v>
                </c:pt>
                <c:pt idx="2">
                  <c:v>43585</c:v>
                </c:pt>
                <c:pt idx="3">
                  <c:v>43616</c:v>
                </c:pt>
                <c:pt idx="4">
                  <c:v>43646</c:v>
                </c:pt>
                <c:pt idx="5">
                  <c:v>43677</c:v>
                </c:pt>
                <c:pt idx="6">
                  <c:v>43708</c:v>
                </c:pt>
                <c:pt idx="7">
                  <c:v>43738</c:v>
                </c:pt>
                <c:pt idx="8">
                  <c:v>43769</c:v>
                </c:pt>
                <c:pt idx="9">
                  <c:v>43799</c:v>
                </c:pt>
                <c:pt idx="10">
                  <c:v>43830</c:v>
                </c:pt>
                <c:pt idx="11">
                  <c:v>43861</c:v>
                </c:pt>
                <c:pt idx="12">
                  <c:v>43890</c:v>
                </c:pt>
              </c:numCache>
            </c:numRef>
          </c:cat>
          <c:val>
            <c:numRef>
              <c:f>万得!$E$388:$E$400</c:f>
              <c:numCache>
                <c:formatCode>###,###,###,##0.0000</c:formatCode>
                <c:ptCount val="13"/>
                <c:pt idx="0">
                  <c:v>0.1</c:v>
                </c:pt>
                <c:pt idx="1">
                  <c:v>0.4</c:v>
                </c:pt>
                <c:pt idx="2">
                  <c:v>0.9</c:v>
                </c:pt>
                <c:pt idx="3">
                  <c:v>0.6</c:v>
                </c:pt>
                <c:pt idx="4">
                  <c:v>0</c:v>
                </c:pt>
                <c:pt idx="5">
                  <c:v>-0.3</c:v>
                </c:pt>
                <c:pt idx="6">
                  <c:v>-0.8</c:v>
                </c:pt>
                <c:pt idx="7">
                  <c:v>-1.2</c:v>
                </c:pt>
                <c:pt idx="8">
                  <c:v>-1.6</c:v>
                </c:pt>
                <c:pt idx="9">
                  <c:v>-1.4</c:v>
                </c:pt>
                <c:pt idx="10">
                  <c:v>-0.5</c:v>
                </c:pt>
                <c:pt idx="11">
                  <c:v>0.1</c:v>
                </c:pt>
                <c:pt idx="12">
                  <c:v>-0.4</c:v>
                </c:pt>
              </c:numCache>
            </c:numRef>
          </c:val>
          <c:smooth val="0"/>
          <c:extLst xmlns:c16r2="http://schemas.microsoft.com/office/drawing/2015/06/chart">
            <c:ext xmlns:c16="http://schemas.microsoft.com/office/drawing/2014/chart" uri="{C3380CC4-5D6E-409C-BE32-E72D297353CC}">
              <c16:uniqueId val="{00000000-5E19-4E7D-A155-E52A593FEAAA}"/>
            </c:ext>
          </c:extLst>
        </c:ser>
        <c:ser>
          <c:idx val="1"/>
          <c:order val="1"/>
          <c:tx>
            <c:strRef>
              <c:f>万得!$F$375</c:f>
              <c:strCache>
                <c:ptCount val="1"/>
                <c:pt idx="0">
                  <c:v>CPI当月同比（%）</c:v>
                </c:pt>
              </c:strCache>
            </c:strRef>
          </c:tx>
          <c:spPr>
            <a:ln w="28575" cap="rnd">
              <a:solidFill>
                <a:schemeClr val="accent2"/>
              </a:solidFill>
              <a:round/>
            </a:ln>
            <a:effectLst/>
          </c:spPr>
          <c:marker>
            <c:symbol val="none"/>
          </c:marker>
          <c:dLbls>
            <c:dLbl>
              <c:idx val="11"/>
              <c:layout>
                <c:manualLayout>
                  <c:x val="-8.1788096444524519E-3"/>
                  <c:y val="-4.6470022444654938E-2"/>
                </c:manualLayout>
              </c:layout>
              <c:numFmt formatCode="#,##0.00_);[Red]\(#,##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5E19-4E7D-A155-E52A593FEAAA}"/>
                </c:ext>
              </c:extLst>
            </c:dLbl>
            <c:dLbl>
              <c:idx val="12"/>
              <c:layout>
                <c:manualLayout>
                  <c:x val="-1.6357619288905865E-3"/>
                  <c:y val="5.2666025437275596E-2"/>
                </c:manualLayout>
              </c:layout>
              <c:numFmt formatCode="#,##0.00_ "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5E19-4E7D-A155-E52A593FEAA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万得!$D$388:$D$400</c:f>
              <c:numCache>
                <c:formatCode>yyyy\-mm</c:formatCode>
                <c:ptCount val="13"/>
                <c:pt idx="0">
                  <c:v>43524</c:v>
                </c:pt>
                <c:pt idx="1">
                  <c:v>43555</c:v>
                </c:pt>
                <c:pt idx="2">
                  <c:v>43585</c:v>
                </c:pt>
                <c:pt idx="3">
                  <c:v>43616</c:v>
                </c:pt>
                <c:pt idx="4">
                  <c:v>43646</c:v>
                </c:pt>
                <c:pt idx="5">
                  <c:v>43677</c:v>
                </c:pt>
                <c:pt idx="6">
                  <c:v>43708</c:v>
                </c:pt>
                <c:pt idx="7">
                  <c:v>43738</c:v>
                </c:pt>
                <c:pt idx="8">
                  <c:v>43769</c:v>
                </c:pt>
                <c:pt idx="9">
                  <c:v>43799</c:v>
                </c:pt>
                <c:pt idx="10">
                  <c:v>43830</c:v>
                </c:pt>
                <c:pt idx="11">
                  <c:v>43861</c:v>
                </c:pt>
                <c:pt idx="12">
                  <c:v>43890</c:v>
                </c:pt>
              </c:numCache>
            </c:numRef>
          </c:cat>
          <c:val>
            <c:numRef>
              <c:f>万得!$F$388:$F$400</c:f>
              <c:numCache>
                <c:formatCode>###,###,###,##0.0000</c:formatCode>
                <c:ptCount val="13"/>
                <c:pt idx="0">
                  <c:v>1.5</c:v>
                </c:pt>
                <c:pt idx="1">
                  <c:v>2.2999999999999998</c:v>
                </c:pt>
                <c:pt idx="2">
                  <c:v>2.5</c:v>
                </c:pt>
                <c:pt idx="3">
                  <c:v>2.7</c:v>
                </c:pt>
                <c:pt idx="4">
                  <c:v>2.7</c:v>
                </c:pt>
                <c:pt idx="5">
                  <c:v>2.8</c:v>
                </c:pt>
                <c:pt idx="6">
                  <c:v>2.8</c:v>
                </c:pt>
                <c:pt idx="7">
                  <c:v>3</c:v>
                </c:pt>
                <c:pt idx="8">
                  <c:v>3.8</c:v>
                </c:pt>
                <c:pt idx="9">
                  <c:v>4.5</c:v>
                </c:pt>
                <c:pt idx="10">
                  <c:v>4.5</c:v>
                </c:pt>
                <c:pt idx="11">
                  <c:v>5.4</c:v>
                </c:pt>
                <c:pt idx="12">
                  <c:v>5.2</c:v>
                </c:pt>
              </c:numCache>
            </c:numRef>
          </c:val>
          <c:smooth val="0"/>
          <c:extLst xmlns:c16r2="http://schemas.microsoft.com/office/drawing/2015/06/chart">
            <c:ext xmlns:c16="http://schemas.microsoft.com/office/drawing/2014/chart" uri="{C3380CC4-5D6E-409C-BE32-E72D297353CC}">
              <c16:uniqueId val="{00000001-5E19-4E7D-A155-E52A593FEAAA}"/>
            </c:ext>
          </c:extLst>
        </c:ser>
        <c:dLbls>
          <c:showLegendKey val="0"/>
          <c:showVal val="0"/>
          <c:showCatName val="0"/>
          <c:showSerName val="0"/>
          <c:showPercent val="0"/>
          <c:showBubbleSize val="0"/>
        </c:dLbls>
        <c:marker val="1"/>
        <c:smooth val="0"/>
        <c:axId val="412595712"/>
        <c:axId val="412597248"/>
      </c:lineChart>
      <c:dateAx>
        <c:axId val="412595712"/>
        <c:scaling>
          <c:orientation val="minMax"/>
        </c:scaling>
        <c:delete val="0"/>
        <c:axPos val="b"/>
        <c:numFmt formatCode="yyyy\-mm"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12597248"/>
        <c:crosses val="autoZero"/>
        <c:auto val="0"/>
        <c:lblOffset val="100"/>
        <c:baseTimeUnit val="months"/>
      </c:dateAx>
      <c:valAx>
        <c:axId val="412597248"/>
        <c:scaling>
          <c:orientation val="minMax"/>
        </c:scaling>
        <c:delete val="0"/>
        <c:axPos val="l"/>
        <c:numFmt formatCode="#,##0.00_ "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125957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a:noFill/>
    </a:ln>
    <a:effectLst/>
  </c:spPr>
  <c:txPr>
    <a:bodyPr/>
    <a:lstStyle/>
    <a:p>
      <a:pPr>
        <a:defRPr>
          <a:latin typeface="微软雅黑" panose="020B0503020204020204" pitchFamily="34" charset="-122"/>
          <a:ea typeface="微软雅黑" panose="020B0503020204020204" pitchFamily="34" charset="-122"/>
        </a:defRPr>
      </a:pPr>
      <a:endParaRPr lang="zh-CN"/>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Sheet7!$F$1</c:f>
              <c:strCache>
                <c:ptCount val="1"/>
                <c:pt idx="0">
                  <c:v>月涨跌幅</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Sheet7!$E$2:$E$16</c:f>
              <c:strCache>
                <c:ptCount val="15"/>
                <c:pt idx="0">
                  <c:v>螺纹钢2010</c:v>
                </c:pt>
                <c:pt idx="1">
                  <c:v>白糖2005</c:v>
                </c:pt>
                <c:pt idx="2">
                  <c:v>菜粕2005</c:v>
                </c:pt>
                <c:pt idx="3">
                  <c:v>豆粕2005</c:v>
                </c:pt>
                <c:pt idx="4">
                  <c:v>鸡蛋2005</c:v>
                </c:pt>
                <c:pt idx="5">
                  <c:v>螺纹钢2005</c:v>
                </c:pt>
                <c:pt idx="6">
                  <c:v>铁矿石2005</c:v>
                </c:pt>
                <c:pt idx="7">
                  <c:v>沪镍2004</c:v>
                </c:pt>
                <c:pt idx="8">
                  <c:v>郑棉2005</c:v>
                </c:pt>
                <c:pt idx="9">
                  <c:v>甲醇2005</c:v>
                </c:pt>
                <c:pt idx="10">
                  <c:v>沥青2006</c:v>
                </c:pt>
                <c:pt idx="11">
                  <c:v>PTA2005</c:v>
                </c:pt>
                <c:pt idx="12">
                  <c:v>豆油2005</c:v>
                </c:pt>
                <c:pt idx="13">
                  <c:v>燃油2005</c:v>
                </c:pt>
                <c:pt idx="14">
                  <c:v>棕榈油2005</c:v>
                </c:pt>
              </c:strCache>
            </c:strRef>
          </c:cat>
          <c:val>
            <c:numRef>
              <c:f>Sheet7!$F$2:$F$16</c:f>
              <c:numCache>
                <c:formatCode>0.00%</c:formatCode>
                <c:ptCount val="15"/>
                <c:pt idx="0">
                  <c:v>6.5259999999999997E-3</c:v>
                </c:pt>
                <c:pt idx="1">
                  <c:v>0</c:v>
                </c:pt>
                <c:pt idx="2">
                  <c:v>-1.7829999999999999E-3</c:v>
                </c:pt>
                <c:pt idx="3">
                  <c:v>-1.6541E-2</c:v>
                </c:pt>
                <c:pt idx="4">
                  <c:v>-5.1102999999999996E-2</c:v>
                </c:pt>
                <c:pt idx="5">
                  <c:v>-5.1208999999999998E-2</c:v>
                </c:pt>
                <c:pt idx="6">
                  <c:v>-6.4492000000000008E-2</c:v>
                </c:pt>
                <c:pt idx="7">
                  <c:v>-7.8761999999999999E-2</c:v>
                </c:pt>
                <c:pt idx="8">
                  <c:v>-9.8779000000000006E-2</c:v>
                </c:pt>
                <c:pt idx="9">
                  <c:v>-0.10943699999999999</c:v>
                </c:pt>
                <c:pt idx="10">
                  <c:v>-0.11284000000000001</c:v>
                </c:pt>
                <c:pt idx="11">
                  <c:v>-0.11564099999999999</c:v>
                </c:pt>
                <c:pt idx="12">
                  <c:v>-0.142901</c:v>
                </c:pt>
                <c:pt idx="13">
                  <c:v>-0.14641599999999999</c:v>
                </c:pt>
                <c:pt idx="14">
                  <c:v>-0.18911800000000001</c:v>
                </c:pt>
              </c:numCache>
            </c:numRef>
          </c:val>
          <c:extLst xmlns:c16r2="http://schemas.microsoft.com/office/drawing/2015/06/chart">
            <c:ext xmlns:c16="http://schemas.microsoft.com/office/drawing/2014/chart" uri="{C3380CC4-5D6E-409C-BE32-E72D297353CC}">
              <c16:uniqueId val="{00000000-9E5D-4EC9-96E2-CC50AD423033}"/>
            </c:ext>
          </c:extLst>
        </c:ser>
        <c:dLbls>
          <c:showLegendKey val="0"/>
          <c:showVal val="0"/>
          <c:showCatName val="0"/>
          <c:showSerName val="0"/>
          <c:showPercent val="0"/>
          <c:showBubbleSize val="0"/>
        </c:dLbls>
        <c:gapWidth val="219"/>
        <c:overlap val="-27"/>
        <c:axId val="417753344"/>
        <c:axId val="417759232"/>
      </c:barChart>
      <c:catAx>
        <c:axId val="41775334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17759232"/>
        <c:crosses val="autoZero"/>
        <c:auto val="1"/>
        <c:lblAlgn val="ctr"/>
        <c:lblOffset val="100"/>
        <c:noMultiLvlLbl val="0"/>
      </c:catAx>
      <c:valAx>
        <c:axId val="4177592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1775334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latin typeface="微软雅黑" panose="020B0503020204020204" pitchFamily="34" charset="-122"/>
          <a:ea typeface="微软雅黑" panose="020B0503020204020204" pitchFamily="34" charset="-122"/>
        </a:defRPr>
      </a:pPr>
      <a:endParaRPr lang="zh-CN"/>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r>
              <a:rPr lang="zh-CN"/>
              <a:t>沪市总市值（亿元）</a:t>
            </a:r>
          </a:p>
        </c:rich>
      </c:tx>
      <c:layout/>
      <c:overlay val="0"/>
      <c:spPr>
        <a:noFill/>
        <a:ln>
          <a:noFill/>
        </a:ln>
        <a:effectLst/>
      </c:spPr>
    </c:title>
    <c:autoTitleDeleted val="0"/>
    <c:plotArea>
      <c:layout/>
      <c:barChart>
        <c:barDir val="col"/>
        <c:grouping val="clustered"/>
        <c:varyColors val="0"/>
        <c:ser>
          <c:idx val="0"/>
          <c:order val="0"/>
          <c:tx>
            <c:strRef>
              <c:f>两市市值前十!$C$1</c:f>
              <c:strCache>
                <c:ptCount val="1"/>
                <c:pt idx="0">
                  <c:v>总市值（亿元）</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两市市值前十!$B$2:$B$11</c:f>
              <c:strCache>
                <c:ptCount val="10"/>
                <c:pt idx="0">
                  <c:v>工商银行</c:v>
                </c:pt>
                <c:pt idx="1">
                  <c:v>建设银行</c:v>
                </c:pt>
                <c:pt idx="2">
                  <c:v>中国平安</c:v>
                </c:pt>
                <c:pt idx="3">
                  <c:v>贵州茅台</c:v>
                </c:pt>
                <c:pt idx="4">
                  <c:v>农业银行</c:v>
                </c:pt>
                <c:pt idx="5">
                  <c:v>中国银行</c:v>
                </c:pt>
                <c:pt idx="6">
                  <c:v>中国石油</c:v>
                </c:pt>
                <c:pt idx="7">
                  <c:v>招商银行</c:v>
                </c:pt>
                <c:pt idx="8">
                  <c:v>中国人寿</c:v>
                </c:pt>
                <c:pt idx="9">
                  <c:v>中国石化</c:v>
                </c:pt>
              </c:strCache>
            </c:strRef>
          </c:cat>
          <c:val>
            <c:numRef>
              <c:f>两市市值前十!$C$2:$C$11</c:f>
              <c:numCache>
                <c:formatCode>#,##0.00</c:formatCode>
                <c:ptCount val="10"/>
                <c:pt idx="0">
                  <c:v>18446.758600000001</c:v>
                </c:pt>
                <c:pt idx="1">
                  <c:v>14234.953799999999</c:v>
                </c:pt>
                <c:pt idx="2">
                  <c:v>14218.492200000001</c:v>
                </c:pt>
                <c:pt idx="3">
                  <c:v>13278.010700000001</c:v>
                </c:pt>
                <c:pt idx="4">
                  <c:v>11748.088599999999</c:v>
                </c:pt>
                <c:pt idx="5">
                  <c:v>9796.7340000000004</c:v>
                </c:pt>
                <c:pt idx="6">
                  <c:v>8782.0635999999995</c:v>
                </c:pt>
                <c:pt idx="7">
                  <c:v>8571.2788</c:v>
                </c:pt>
                <c:pt idx="8">
                  <c:v>7353.5915000000005</c:v>
                </c:pt>
                <c:pt idx="9">
                  <c:v>5317.3593000000001</c:v>
                </c:pt>
              </c:numCache>
            </c:numRef>
          </c:val>
          <c:extLst xmlns:c16r2="http://schemas.microsoft.com/office/drawing/2015/06/chart">
            <c:ext xmlns:c16="http://schemas.microsoft.com/office/drawing/2014/chart" uri="{C3380CC4-5D6E-409C-BE32-E72D297353CC}">
              <c16:uniqueId val="{00000000-39C0-47DF-9A06-6B29DC30A105}"/>
            </c:ext>
          </c:extLst>
        </c:ser>
        <c:dLbls>
          <c:dLblPos val="outEnd"/>
          <c:showLegendKey val="0"/>
          <c:showVal val="1"/>
          <c:showCatName val="0"/>
          <c:showSerName val="0"/>
          <c:showPercent val="0"/>
          <c:showBubbleSize val="0"/>
        </c:dLbls>
        <c:gapWidth val="219"/>
        <c:overlap val="-27"/>
        <c:axId val="417822592"/>
        <c:axId val="417833728"/>
      </c:barChart>
      <c:catAx>
        <c:axId val="417822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17833728"/>
        <c:crosses val="autoZero"/>
        <c:auto val="1"/>
        <c:lblAlgn val="ctr"/>
        <c:lblOffset val="100"/>
        <c:noMultiLvlLbl val="0"/>
      </c:catAx>
      <c:valAx>
        <c:axId val="417833728"/>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1782259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800">
          <a:latin typeface="微软雅黑" panose="020B0503020204020204" pitchFamily="34" charset="-122"/>
          <a:ea typeface="微软雅黑" panose="020B0503020204020204" pitchFamily="34" charset="-122"/>
        </a:defRPr>
      </a:pPr>
      <a:endParaRPr lang="zh-CN"/>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r>
              <a:rPr lang="zh-CN"/>
              <a:t>深市总市值（亿元）</a:t>
            </a:r>
          </a:p>
        </c:rich>
      </c:tx>
      <c:layout/>
      <c:overlay val="0"/>
      <c:spPr>
        <a:noFill/>
        <a:ln>
          <a:noFill/>
        </a:ln>
        <a:effectLst/>
      </c:spPr>
    </c:title>
    <c:autoTitleDeleted val="0"/>
    <c:plotArea>
      <c:layout/>
      <c:barChart>
        <c:barDir val="col"/>
        <c:grouping val="clustered"/>
        <c:varyColors val="0"/>
        <c:ser>
          <c:idx val="0"/>
          <c:order val="0"/>
          <c:tx>
            <c:strRef>
              <c:f>两市市值前十!$C$16</c:f>
              <c:strCache>
                <c:ptCount val="1"/>
                <c:pt idx="0">
                  <c:v>总市值（亿元）</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两市市值前十!$B$17:$B$26</c:f>
              <c:strCache>
                <c:ptCount val="10"/>
                <c:pt idx="0">
                  <c:v>五粮液</c:v>
                </c:pt>
                <c:pt idx="1">
                  <c:v>美的集团</c:v>
                </c:pt>
                <c:pt idx="2">
                  <c:v>格力电器</c:v>
                </c:pt>
                <c:pt idx="3">
                  <c:v>万科A</c:v>
                </c:pt>
                <c:pt idx="4">
                  <c:v>海康威视</c:v>
                </c:pt>
                <c:pt idx="5">
                  <c:v>宁德时代</c:v>
                </c:pt>
                <c:pt idx="6">
                  <c:v>迈瑞医疗</c:v>
                </c:pt>
                <c:pt idx="7">
                  <c:v>平安银行</c:v>
                </c:pt>
                <c:pt idx="8">
                  <c:v>牧原股份</c:v>
                </c:pt>
                <c:pt idx="9">
                  <c:v>立讯精密</c:v>
                </c:pt>
              </c:strCache>
            </c:strRef>
          </c:cat>
          <c:val>
            <c:numRef>
              <c:f>两市市值前十!$C$17:$C$26</c:f>
              <c:numCache>
                <c:formatCode>#,##0.00</c:formatCode>
                <c:ptCount val="10"/>
                <c:pt idx="0">
                  <c:v>4681.2192999999997</c:v>
                </c:pt>
                <c:pt idx="1">
                  <c:v>3707.6392999999998</c:v>
                </c:pt>
                <c:pt idx="2">
                  <c:v>3561.3126999999999</c:v>
                </c:pt>
                <c:pt idx="3">
                  <c:v>3302.8009999999999</c:v>
                </c:pt>
                <c:pt idx="4">
                  <c:v>3270.7537000000002</c:v>
                </c:pt>
                <c:pt idx="5">
                  <c:v>2996.1359000000002</c:v>
                </c:pt>
                <c:pt idx="6">
                  <c:v>2905.5021000000002</c:v>
                </c:pt>
                <c:pt idx="7">
                  <c:v>2813.8580999999999</c:v>
                </c:pt>
                <c:pt idx="8">
                  <c:v>2568.3687</c:v>
                </c:pt>
                <c:pt idx="9">
                  <c:v>2556.8227999999999</c:v>
                </c:pt>
              </c:numCache>
            </c:numRef>
          </c:val>
          <c:extLst xmlns:c16r2="http://schemas.microsoft.com/office/drawing/2015/06/chart">
            <c:ext xmlns:c16="http://schemas.microsoft.com/office/drawing/2014/chart" uri="{C3380CC4-5D6E-409C-BE32-E72D297353CC}">
              <c16:uniqueId val="{00000000-4EFD-4923-91B9-965580D49966}"/>
            </c:ext>
          </c:extLst>
        </c:ser>
        <c:dLbls>
          <c:dLblPos val="outEnd"/>
          <c:showLegendKey val="0"/>
          <c:showVal val="1"/>
          <c:showCatName val="0"/>
          <c:showSerName val="0"/>
          <c:showPercent val="0"/>
          <c:showBubbleSize val="0"/>
        </c:dLbls>
        <c:gapWidth val="219"/>
        <c:overlap val="-27"/>
        <c:axId val="417997952"/>
        <c:axId val="418013184"/>
      </c:barChart>
      <c:catAx>
        <c:axId val="417997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18013184"/>
        <c:crosses val="autoZero"/>
        <c:auto val="1"/>
        <c:lblAlgn val="ctr"/>
        <c:lblOffset val="100"/>
        <c:noMultiLvlLbl val="0"/>
      </c:catAx>
      <c:valAx>
        <c:axId val="418013184"/>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1799795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800">
          <a:latin typeface="微软雅黑" panose="020B0503020204020204" pitchFamily="34" charset="-122"/>
          <a:ea typeface="微软雅黑" panose="020B0503020204020204" pitchFamily="34" charset="-122"/>
        </a:defRPr>
      </a:pPr>
      <a:endParaRPr lang="zh-CN"/>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Sheet1!$B$1</c:f>
              <c:strCache>
                <c:ptCount val="1"/>
                <c:pt idx="0">
                  <c:v>2月涨幅</c:v>
                </c:pt>
              </c:strCache>
            </c:strRef>
          </c:tx>
          <c:spPr>
            <a:solidFill>
              <a:schemeClr val="accent1"/>
            </a:solidFill>
            <a:ln>
              <a:noFill/>
            </a:ln>
            <a:effectLst/>
          </c:spPr>
          <c:invertIfNegative val="0"/>
          <c:dLbls>
            <c:dLbl>
              <c:idx val="0"/>
              <c:layout>
                <c:manualLayout>
                  <c:x val="0.37501310126967025"/>
                  <c:y val="8.4053891120870888E-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41E-4802-B625-6E88877938D7}"/>
                </c:ext>
              </c:extLst>
            </c:dLbl>
            <c:dLbl>
              <c:idx val="1"/>
              <c:layout>
                <c:manualLayout>
                  <c:x val="0.28365152823690448"/>
                  <c:y val="6.9102271688553634E-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41E-4802-B625-6E88877938D7}"/>
                </c:ext>
              </c:extLst>
            </c:dLbl>
            <c:dLbl>
              <c:idx val="2"/>
              <c:layout>
                <c:manualLayout>
                  <c:x val="0.28517038495188102"/>
                  <c:y val="4.2437781360066642E-17"/>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41E-4802-B625-6E88877938D7}"/>
                </c:ext>
              </c:extLst>
            </c:dLbl>
            <c:dLbl>
              <c:idx val="3"/>
              <c:layout>
                <c:manualLayout>
                  <c:x val="0.26960120259174558"/>
                  <c:y val="2.7204547729834899E-7"/>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41E-4802-B625-6E88877938D7}"/>
                </c:ext>
              </c:extLst>
            </c:dLbl>
            <c:dLbl>
              <c:idx val="4"/>
              <c:layout>
                <c:manualLayout>
                  <c:x val="0.23710311013660951"/>
                  <c:y val="5.7358068433583905E-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C41E-4802-B625-6E88877938D7}"/>
                </c:ext>
              </c:extLst>
            </c:dLbl>
            <c:dLbl>
              <c:idx val="5"/>
              <c:layout>
                <c:manualLayout>
                  <c:x val="0.21958697461288362"/>
                  <c:y val="-4.6293978871859414E-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C41E-4802-B625-6E88877938D7}"/>
                </c:ext>
              </c:extLst>
            </c:dLbl>
            <c:dLbl>
              <c:idx val="6"/>
              <c:layout>
                <c:manualLayout>
                  <c:x val="0.21580490008447697"/>
                  <c:y val="2.7204547742503008E-7"/>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C41E-4802-B625-6E88877938D7}"/>
                </c:ext>
              </c:extLst>
            </c:dLbl>
            <c:dLbl>
              <c:idx val="7"/>
              <c:layout>
                <c:manualLayout>
                  <c:x val="0.20170465860187436"/>
                  <c:y val="2.7204547742503008E-7"/>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C41E-4802-B625-6E88877938D7}"/>
                </c:ext>
              </c:extLst>
            </c:dLbl>
            <c:dLbl>
              <c:idx val="8"/>
              <c:layout>
                <c:manualLayout>
                  <c:x val="0.19789965685154479"/>
                  <c:y val="2.7204547742503008E-7"/>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C41E-4802-B625-6E88877938D7}"/>
                </c:ext>
              </c:extLst>
            </c:dLbl>
            <c:dLbl>
              <c:idx val="9"/>
              <c:layout>
                <c:manualLayout>
                  <c:x val="0.18762564117613767"/>
                  <c:y val="5.4409095459669799E-7"/>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C41E-4802-B625-6E88877938D7}"/>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Sheet1!$A$2:$A$11</c:f>
              <c:strCache>
                <c:ptCount val="10"/>
                <c:pt idx="0">
                  <c:v>道恩股份</c:v>
                </c:pt>
                <c:pt idx="1">
                  <c:v>奥特佳</c:v>
                </c:pt>
                <c:pt idx="2">
                  <c:v>会畅通讯</c:v>
                </c:pt>
                <c:pt idx="3">
                  <c:v>秀强股份</c:v>
                </c:pt>
                <c:pt idx="4">
                  <c:v>上海洗霸</c:v>
                </c:pt>
                <c:pt idx="5">
                  <c:v>北玻股份</c:v>
                </c:pt>
                <c:pt idx="6">
                  <c:v>泰达股份</c:v>
                </c:pt>
                <c:pt idx="7">
                  <c:v>和胜股份</c:v>
                </c:pt>
                <c:pt idx="8">
                  <c:v>英科医疗</c:v>
                </c:pt>
                <c:pt idx="9">
                  <c:v>方直科技</c:v>
                </c:pt>
              </c:strCache>
            </c:strRef>
          </c:cat>
          <c:val>
            <c:numRef>
              <c:f>Sheet1!$B$2:$B$11</c:f>
              <c:numCache>
                <c:formatCode>0.00%</c:formatCode>
                <c:ptCount val="10"/>
                <c:pt idx="0">
                  <c:v>1.9563699825479932</c:v>
                </c:pt>
                <c:pt idx="1">
                  <c:v>1.4494949494949494</c:v>
                </c:pt>
                <c:pt idx="2">
                  <c:v>1.4414715719063547</c:v>
                </c:pt>
                <c:pt idx="3">
                  <c:v>1.3704545454545451</c:v>
                </c:pt>
                <c:pt idx="4">
                  <c:v>1.1492015968063871</c:v>
                </c:pt>
                <c:pt idx="5">
                  <c:v>1.062271062271062</c:v>
                </c:pt>
                <c:pt idx="6">
                  <c:v>1.0275590551181102</c:v>
                </c:pt>
                <c:pt idx="7">
                  <c:v>0.97874306839186698</c:v>
                </c:pt>
                <c:pt idx="8">
                  <c:v>0.94747988140618378</c:v>
                </c:pt>
                <c:pt idx="9">
                  <c:v>0.88199233716475067</c:v>
                </c:pt>
              </c:numCache>
            </c:numRef>
          </c:val>
          <c:extLst xmlns:c16r2="http://schemas.microsoft.com/office/drawing/2015/06/chart">
            <c:ext xmlns:c16="http://schemas.microsoft.com/office/drawing/2014/chart" uri="{C3380CC4-5D6E-409C-BE32-E72D297353CC}">
              <c16:uniqueId val="{0000000A-C41E-4802-B625-6E88877938D7}"/>
            </c:ext>
          </c:extLst>
        </c:ser>
        <c:dLbls>
          <c:dLblPos val="ctr"/>
          <c:showLegendKey val="0"/>
          <c:showVal val="1"/>
          <c:showCatName val="0"/>
          <c:showSerName val="0"/>
          <c:showPercent val="0"/>
          <c:showBubbleSize val="0"/>
        </c:dLbls>
        <c:gapWidth val="150"/>
        <c:overlap val="100"/>
        <c:axId val="453789952"/>
        <c:axId val="453801088"/>
      </c:barChart>
      <c:catAx>
        <c:axId val="4537899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53801088"/>
        <c:crosses val="autoZero"/>
        <c:auto val="1"/>
        <c:lblAlgn val="ctr"/>
        <c:lblOffset val="100"/>
        <c:noMultiLvlLbl val="0"/>
      </c:catAx>
      <c:valAx>
        <c:axId val="453801088"/>
        <c:scaling>
          <c:orientation val="minMax"/>
        </c:scaling>
        <c:delete val="0"/>
        <c:axPos val="t"/>
        <c:numFmt formatCode="0.00%"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5378995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微软雅黑" panose="020B0503020204020204" pitchFamily="34" charset="-122"/>
          <a:ea typeface="微软雅黑" panose="020B0503020204020204" pitchFamily="34" charset="-122"/>
        </a:defRPr>
      </a:pPr>
      <a:endParaRPr lang="zh-CN"/>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spPr>
            <a:solidFill>
              <a:schemeClr val="accent1"/>
            </a:solidFill>
            <a:ln>
              <a:noFill/>
            </a:ln>
            <a:effectLst/>
          </c:spPr>
          <c:invertIfNegative val="0"/>
          <c:dLbls>
            <c:dLbl>
              <c:idx val="0"/>
              <c:layout>
                <c:manualLayout>
                  <c:x val="0.29547346669583746"/>
                  <c:y val="5.9807384866841671E-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CAA-4ECF-8F15-4E4950AF359B}"/>
                </c:ext>
              </c:extLst>
            </c:dLbl>
            <c:dLbl>
              <c:idx val="1"/>
              <c:layout>
                <c:manualLayout>
                  <c:x val="0.1546089798924504"/>
                  <c:y val="9.4151497291261426E-7"/>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CAA-4ECF-8F15-4E4950AF359B}"/>
                </c:ext>
              </c:extLst>
            </c:dLbl>
            <c:dLbl>
              <c:idx val="2"/>
              <c:layout>
                <c:manualLayout>
                  <c:x val="0.11540445653373009"/>
                  <c:y val="7.0613622968446067E-7"/>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CAA-4ECF-8F15-4E4950AF359B}"/>
                </c:ext>
              </c:extLst>
            </c:dLbl>
            <c:dLbl>
              <c:idx val="3"/>
              <c:layout>
                <c:manualLayout>
                  <c:x val="3.2952444998350476E-2"/>
                  <c:y val="2.9897807964840064E-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BD1-4EEC-AF12-2E9F936E5F96}"/>
                </c:ext>
              </c:extLst>
            </c:dLbl>
            <c:dLbl>
              <c:idx val="4"/>
              <c:layout>
                <c:manualLayout>
                  <c:x val="-5.1428390779632883E-2"/>
                  <c:y val="2.9893100389975502E-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CAA-4ECF-8F15-4E4950AF359B}"/>
                </c:ext>
              </c:extLst>
            </c:dLbl>
            <c:dLbl>
              <c:idx val="5"/>
              <c:layout>
                <c:manualLayout>
                  <c:x val="-7.1138852858831814E-2"/>
                  <c:y val="1.4802969161618576E-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CCAA-4ECF-8F15-4E4950AF359B}"/>
                </c:ext>
              </c:extLst>
            </c:dLbl>
            <c:dLbl>
              <c:idx val="6"/>
              <c:layout>
                <c:manualLayout>
                  <c:x val="-7.3365955709793332E-2"/>
                  <c:y val="-1.096067685764998E-16"/>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CCAA-4ECF-8F15-4E4950AF359B}"/>
                </c:ext>
              </c:extLst>
            </c:dLbl>
            <c:dLbl>
              <c:idx val="7"/>
              <c:layout>
                <c:manualLayout>
                  <c:x val="-7.8408517620130916E-2"/>
                  <c:y val="0"/>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CCAA-4ECF-8F15-4E4950AF359B}"/>
                </c:ext>
              </c:extLst>
            </c:dLbl>
            <c:dLbl>
              <c:idx val="8"/>
              <c:layout>
                <c:manualLayout>
                  <c:x val="-9.4027337928896199E-2"/>
                  <c:y val="7.4876332008307926E-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CCAA-4ECF-8F15-4E4950AF359B}"/>
                </c:ext>
              </c:extLst>
            </c:dLbl>
            <c:dLbl>
              <c:idx val="9"/>
              <c:layout>
                <c:manualLayout>
                  <c:x val="-0.12981547995871984"/>
                  <c:y val="1.5090131228354732E-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CCAA-4ECF-8F15-4E4950AF359B}"/>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Sheet1!$D$1:$D$10</c:f>
              <c:strCache>
                <c:ptCount val="10"/>
                <c:pt idx="0">
                  <c:v>国农科技</c:v>
                </c:pt>
                <c:pt idx="1">
                  <c:v>晶方科技</c:v>
                </c:pt>
                <c:pt idx="2">
                  <c:v>立昂技术</c:v>
                </c:pt>
                <c:pt idx="3">
                  <c:v>兰太实业</c:v>
                </c:pt>
                <c:pt idx="4">
                  <c:v>姚记科技</c:v>
                </c:pt>
                <c:pt idx="5">
                  <c:v>模塑科技</c:v>
                </c:pt>
                <c:pt idx="6">
                  <c:v>中微公司</c:v>
                </c:pt>
                <c:pt idx="7">
                  <c:v>东方能源</c:v>
                </c:pt>
                <c:pt idx="8">
                  <c:v>芯源微</c:v>
                </c:pt>
                <c:pt idx="9">
                  <c:v>新文化</c:v>
                </c:pt>
              </c:strCache>
            </c:strRef>
          </c:cat>
          <c:val>
            <c:numRef>
              <c:f>Sheet1!$E$1:$E$10</c:f>
              <c:numCache>
                <c:formatCode>0.00%</c:formatCode>
                <c:ptCount val="10"/>
                <c:pt idx="0">
                  <c:v>0.78352322524101647</c:v>
                </c:pt>
                <c:pt idx="1">
                  <c:v>0.36588380716934488</c:v>
                </c:pt>
                <c:pt idx="2">
                  <c:v>0.24036352240676884</c:v>
                </c:pt>
                <c:pt idx="3">
                  <c:v>2.0262216924910703E-2</c:v>
                </c:pt>
                <c:pt idx="4">
                  <c:v>-6.8062827225131017E-2</c:v>
                </c:pt>
                <c:pt idx="5">
                  <c:v>-0.11472742066720909</c:v>
                </c:pt>
                <c:pt idx="6">
                  <c:v>-0.11876976769549574</c:v>
                </c:pt>
                <c:pt idx="7">
                  <c:v>-0.13498098859315577</c:v>
                </c:pt>
                <c:pt idx="8">
                  <c:v>-0.17333333333333323</c:v>
                </c:pt>
                <c:pt idx="9">
                  <c:v>-0.28047182175622543</c:v>
                </c:pt>
              </c:numCache>
            </c:numRef>
          </c:val>
          <c:extLst xmlns:c16r2="http://schemas.microsoft.com/office/drawing/2015/06/chart">
            <c:ext xmlns:c16="http://schemas.microsoft.com/office/drawing/2014/chart" uri="{C3380CC4-5D6E-409C-BE32-E72D297353CC}">
              <c16:uniqueId val="{00000009-CCAA-4ECF-8F15-4E4950AF359B}"/>
            </c:ext>
          </c:extLst>
        </c:ser>
        <c:dLbls>
          <c:dLblPos val="inEnd"/>
          <c:showLegendKey val="0"/>
          <c:showVal val="1"/>
          <c:showCatName val="0"/>
          <c:showSerName val="0"/>
          <c:showPercent val="0"/>
          <c:showBubbleSize val="0"/>
        </c:dLbls>
        <c:gapWidth val="150"/>
        <c:overlap val="100"/>
        <c:axId val="453864832"/>
        <c:axId val="453888256"/>
      </c:barChart>
      <c:catAx>
        <c:axId val="453864832"/>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53888256"/>
        <c:crosses val="autoZero"/>
        <c:auto val="1"/>
        <c:lblAlgn val="ctr"/>
        <c:lblOffset val="100"/>
        <c:noMultiLvlLbl val="0"/>
      </c:catAx>
      <c:valAx>
        <c:axId val="453888256"/>
        <c:scaling>
          <c:orientation val="minMax"/>
          <c:max val="0.9"/>
          <c:min val="-0.4"/>
        </c:scaling>
        <c:delete val="0"/>
        <c:axPos val="t"/>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5386483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latin typeface="微软雅黑" panose="020B0503020204020204" pitchFamily="34" charset="-122"/>
          <a:ea typeface="微软雅黑" panose="020B0503020204020204" pitchFamily="34" charset="-122"/>
        </a:defRPr>
      </a:pPr>
      <a:endParaRPr lang="zh-CN"/>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spPr>
            <a:solidFill>
              <a:schemeClr val="accent1"/>
            </a:solidFill>
            <a:ln>
              <a:noFill/>
            </a:ln>
            <a:effectLst/>
          </c:spPr>
          <c:invertIfNegative val="0"/>
          <c:dLbls>
            <c:dLbl>
              <c:idx val="0"/>
              <c:layout>
                <c:manualLayout>
                  <c:x val="-0.27067627406478645"/>
                  <c:y val="-7.4847214652933891E-18"/>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A50-4D1C-99C3-56F694866A5D}"/>
                </c:ext>
              </c:extLst>
            </c:dLbl>
            <c:dLbl>
              <c:idx val="1"/>
              <c:layout>
                <c:manualLayout>
                  <c:x val="-0.27415842684146213"/>
                  <c:y val="0"/>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A50-4D1C-99C3-56F694866A5D}"/>
                </c:ext>
              </c:extLst>
            </c:dLbl>
            <c:dLbl>
              <c:idx val="2"/>
              <c:layout>
                <c:manualLayout>
                  <c:x val="-0.2817079848270827"/>
                  <c:y val="-2.9938885861173556E-17"/>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A50-4D1C-99C3-56F694866A5D}"/>
                </c:ext>
              </c:extLst>
            </c:dLbl>
            <c:dLbl>
              <c:idx val="3"/>
              <c:layout>
                <c:manualLayout>
                  <c:x val="-0.30347514297353212"/>
                  <c:y val="0"/>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A50-4D1C-99C3-56F694866A5D}"/>
                </c:ext>
              </c:extLst>
            </c:dLbl>
            <c:dLbl>
              <c:idx val="4"/>
              <c:layout>
                <c:manualLayout>
                  <c:x val="-0.30392879627131375"/>
                  <c:y val="-5.9877771722347113E-17"/>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3A50-4D1C-99C3-56F694866A5D}"/>
                </c:ext>
              </c:extLst>
            </c:dLbl>
            <c:dLbl>
              <c:idx val="5"/>
              <c:layout>
                <c:manualLayout>
                  <c:x val="-0.30803164727728666"/>
                  <c:y val="-5.9877771722347113E-17"/>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3A50-4D1C-99C3-56F694866A5D}"/>
                </c:ext>
              </c:extLst>
            </c:dLbl>
            <c:dLbl>
              <c:idx val="6"/>
              <c:layout>
                <c:manualLayout>
                  <c:x val="-0.38261873019399961"/>
                  <c:y val="-1.1975554344469423E-16"/>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3A50-4D1C-99C3-56F694866A5D}"/>
                </c:ext>
              </c:extLst>
            </c:dLbl>
            <c:dLbl>
              <c:idx val="7"/>
              <c:layout>
                <c:manualLayout>
                  <c:x val="-0.39174073251120245"/>
                  <c:y val="0"/>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3A50-4D1C-99C3-56F694866A5D}"/>
                </c:ext>
              </c:extLst>
            </c:dLbl>
            <c:dLbl>
              <c:idx val="8"/>
              <c:layout>
                <c:manualLayout>
                  <c:x val="-0.39955970500632204"/>
                  <c:y val="0"/>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3A50-4D1C-99C3-56F694866A5D}"/>
                </c:ext>
              </c:extLst>
            </c:dLbl>
            <c:dLbl>
              <c:idx val="9"/>
              <c:layout>
                <c:manualLayout>
                  <c:x val="-0.41163045375910612"/>
                  <c:y val="0"/>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3A50-4D1C-99C3-56F694866A5D}"/>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Sheet3!$A$1:$A$10</c:f>
              <c:strCache>
                <c:ptCount val="10"/>
                <c:pt idx="0">
                  <c:v>城市传媒</c:v>
                </c:pt>
                <c:pt idx="1">
                  <c:v>寒锐钴业</c:v>
                </c:pt>
                <c:pt idx="2">
                  <c:v>永创智能</c:v>
                </c:pt>
                <c:pt idx="3">
                  <c:v>麦克奥迪</c:v>
                </c:pt>
                <c:pt idx="4">
                  <c:v>新文化</c:v>
                </c:pt>
                <c:pt idx="5">
                  <c:v>尚纬股份</c:v>
                </c:pt>
                <c:pt idx="6">
                  <c:v>德尔股份</c:v>
                </c:pt>
                <c:pt idx="7">
                  <c:v>*ST信威</c:v>
                </c:pt>
                <c:pt idx="8">
                  <c:v>博信股份</c:v>
                </c:pt>
                <c:pt idx="9">
                  <c:v>*ST航通</c:v>
                </c:pt>
              </c:strCache>
            </c:strRef>
          </c:cat>
          <c:val>
            <c:numRef>
              <c:f>Sheet3!$B$1:$B$10</c:f>
              <c:numCache>
                <c:formatCode>0.00%</c:formatCode>
                <c:ptCount val="10"/>
                <c:pt idx="0">
                  <c:v>-0.24588477366255146</c:v>
                </c:pt>
                <c:pt idx="1">
                  <c:v>-0.25125382262996943</c:v>
                </c:pt>
                <c:pt idx="2">
                  <c:v>-0.25386493083807971</c:v>
                </c:pt>
                <c:pt idx="3">
                  <c:v>-0.27999999999999992</c:v>
                </c:pt>
                <c:pt idx="4">
                  <c:v>-0.28047182175622543</c:v>
                </c:pt>
                <c:pt idx="5">
                  <c:v>-0.28648648648648656</c:v>
                </c:pt>
                <c:pt idx="6">
                  <c:v>-0.36581395348837209</c:v>
                </c:pt>
                <c:pt idx="7">
                  <c:v>-0.37704918032786883</c:v>
                </c:pt>
                <c:pt idx="8">
                  <c:v>-0.37819343065693434</c:v>
                </c:pt>
                <c:pt idx="9">
                  <c:v>-0.39598997493734334</c:v>
                </c:pt>
              </c:numCache>
            </c:numRef>
          </c:val>
          <c:extLst xmlns:c16r2="http://schemas.microsoft.com/office/drawing/2015/06/chart">
            <c:ext xmlns:c16="http://schemas.microsoft.com/office/drawing/2014/chart" uri="{C3380CC4-5D6E-409C-BE32-E72D297353CC}">
              <c16:uniqueId val="{0000000A-3A50-4D1C-99C3-56F694866A5D}"/>
            </c:ext>
          </c:extLst>
        </c:ser>
        <c:dLbls>
          <c:dLblPos val="ctr"/>
          <c:showLegendKey val="0"/>
          <c:showVal val="1"/>
          <c:showCatName val="0"/>
          <c:showSerName val="0"/>
          <c:showPercent val="0"/>
          <c:showBubbleSize val="0"/>
        </c:dLbls>
        <c:gapWidth val="150"/>
        <c:overlap val="100"/>
        <c:axId val="574545920"/>
        <c:axId val="574548608"/>
      </c:barChart>
      <c:catAx>
        <c:axId val="574545920"/>
        <c:scaling>
          <c:orientation val="maxMin"/>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574548608"/>
        <c:crosses val="autoZero"/>
        <c:auto val="1"/>
        <c:lblAlgn val="ctr"/>
        <c:lblOffset val="100"/>
        <c:noMultiLvlLbl val="0"/>
      </c:catAx>
      <c:valAx>
        <c:axId val="574548608"/>
        <c:scaling>
          <c:orientation val="minMax"/>
        </c:scaling>
        <c:delete val="0"/>
        <c:axPos val="t"/>
        <c:numFmt formatCode="0.0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57454592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latin typeface="微软雅黑" panose="020B0503020204020204" pitchFamily="34" charset="-122"/>
          <a:ea typeface="微软雅黑" panose="020B0503020204020204" pitchFamily="34" charset="-122"/>
        </a:defRPr>
      </a:pPr>
      <a:endParaRPr lang="zh-CN"/>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r>
              <a:rPr lang="zh-CN"/>
              <a:t>股权质押比例（</a:t>
            </a:r>
            <a:r>
              <a:rPr lang="en-US"/>
              <a:t>%</a:t>
            </a:r>
            <a:r>
              <a:rPr lang="zh-CN"/>
              <a:t>）</a:t>
            </a:r>
          </a:p>
        </c:rich>
      </c:tx>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股权质押比例!$B$2:$B$11</c:f>
              <c:strCache>
                <c:ptCount val="10"/>
                <c:pt idx="0">
                  <c:v>藏格控股</c:v>
                </c:pt>
                <c:pt idx="1">
                  <c:v>贵人鸟</c:v>
                </c:pt>
                <c:pt idx="2">
                  <c:v>海德股份</c:v>
                </c:pt>
                <c:pt idx="3">
                  <c:v>ST银亿</c:v>
                </c:pt>
                <c:pt idx="4">
                  <c:v>三六零</c:v>
                </c:pt>
                <c:pt idx="5">
                  <c:v>供销大集</c:v>
                </c:pt>
                <c:pt idx="6">
                  <c:v>国城矿业</c:v>
                </c:pt>
                <c:pt idx="7">
                  <c:v>珈伟新能</c:v>
                </c:pt>
                <c:pt idx="8">
                  <c:v>光启技术</c:v>
                </c:pt>
                <c:pt idx="9">
                  <c:v>希努尔</c:v>
                </c:pt>
              </c:strCache>
            </c:strRef>
          </c:cat>
          <c:val>
            <c:numRef>
              <c:f>股权质押比例!$C$2:$C$11</c:f>
              <c:numCache>
                <c:formatCode>General</c:formatCode>
                <c:ptCount val="10"/>
                <c:pt idx="0">
                  <c:v>78.959999999999994</c:v>
                </c:pt>
                <c:pt idx="1">
                  <c:v>77.14</c:v>
                </c:pt>
                <c:pt idx="2">
                  <c:v>75.09</c:v>
                </c:pt>
                <c:pt idx="3">
                  <c:v>73.14</c:v>
                </c:pt>
                <c:pt idx="4">
                  <c:v>72.94</c:v>
                </c:pt>
                <c:pt idx="5">
                  <c:v>71.53</c:v>
                </c:pt>
                <c:pt idx="6">
                  <c:v>69.55</c:v>
                </c:pt>
                <c:pt idx="7">
                  <c:v>68.8</c:v>
                </c:pt>
                <c:pt idx="8">
                  <c:v>68.56</c:v>
                </c:pt>
                <c:pt idx="9">
                  <c:v>68.5</c:v>
                </c:pt>
              </c:numCache>
            </c:numRef>
          </c:val>
          <c:extLst xmlns:c16r2="http://schemas.microsoft.com/office/drawing/2015/06/chart">
            <c:ext xmlns:c16="http://schemas.microsoft.com/office/drawing/2014/chart" uri="{C3380CC4-5D6E-409C-BE32-E72D297353CC}">
              <c16:uniqueId val="{00000000-D755-45B7-BDBB-2A143A2D99C8}"/>
            </c:ext>
          </c:extLst>
        </c:ser>
        <c:dLbls>
          <c:dLblPos val="outEnd"/>
          <c:showLegendKey val="0"/>
          <c:showVal val="1"/>
          <c:showCatName val="0"/>
          <c:showSerName val="0"/>
          <c:showPercent val="0"/>
          <c:showBubbleSize val="0"/>
        </c:dLbls>
        <c:gapWidth val="219"/>
        <c:overlap val="-27"/>
        <c:axId val="628216576"/>
        <c:axId val="628219264"/>
      </c:barChart>
      <c:catAx>
        <c:axId val="628216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628219264"/>
        <c:crosses val="autoZero"/>
        <c:auto val="1"/>
        <c:lblAlgn val="ctr"/>
        <c:lblOffset val="100"/>
        <c:noMultiLvlLbl val="0"/>
      </c:catAx>
      <c:valAx>
        <c:axId val="62821926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62821657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微软雅黑" panose="020B0503020204020204" pitchFamily="34" charset="-122"/>
          <a:ea typeface="微软雅黑" panose="020B0503020204020204" pitchFamily="34" charset="-122"/>
        </a:defRPr>
      </a:pPr>
      <a:endParaRPr lang="zh-CN"/>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PMI!$B$1</c:f>
              <c:strCache>
                <c:ptCount val="1"/>
                <c:pt idx="0">
                  <c:v>PMI</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2"/>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99A-4C7C-A9B0-3BB74F51C7D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PMI!$A$2:$A$14</c:f>
              <c:strCache>
                <c:ptCount val="13"/>
                <c:pt idx="0">
                  <c:v>2019-02</c:v>
                </c:pt>
                <c:pt idx="1">
                  <c:v>2019-03</c:v>
                </c:pt>
                <c:pt idx="2">
                  <c:v>2019-04</c:v>
                </c:pt>
                <c:pt idx="3">
                  <c:v>2019-05</c:v>
                </c:pt>
                <c:pt idx="4">
                  <c:v>2019-06</c:v>
                </c:pt>
                <c:pt idx="5">
                  <c:v>2019-07</c:v>
                </c:pt>
                <c:pt idx="6">
                  <c:v>2019-08</c:v>
                </c:pt>
                <c:pt idx="7">
                  <c:v>2019-09</c:v>
                </c:pt>
                <c:pt idx="8">
                  <c:v>2019-10</c:v>
                </c:pt>
                <c:pt idx="9">
                  <c:v>2019-11</c:v>
                </c:pt>
                <c:pt idx="10">
                  <c:v>2019-12</c:v>
                </c:pt>
                <c:pt idx="11">
                  <c:v>2020-01</c:v>
                </c:pt>
                <c:pt idx="12">
                  <c:v>2020-02</c:v>
                </c:pt>
              </c:strCache>
            </c:strRef>
          </c:cat>
          <c:val>
            <c:numRef>
              <c:f>PMI!$B$2:$B$14</c:f>
              <c:numCache>
                <c:formatCode>General</c:formatCode>
                <c:ptCount val="13"/>
                <c:pt idx="0">
                  <c:v>49.2</c:v>
                </c:pt>
                <c:pt idx="1">
                  <c:v>50.5</c:v>
                </c:pt>
                <c:pt idx="2">
                  <c:v>50.1</c:v>
                </c:pt>
                <c:pt idx="3">
                  <c:v>49.4</c:v>
                </c:pt>
                <c:pt idx="4">
                  <c:v>49.4</c:v>
                </c:pt>
                <c:pt idx="5">
                  <c:v>49.7</c:v>
                </c:pt>
                <c:pt idx="6">
                  <c:v>49.5</c:v>
                </c:pt>
                <c:pt idx="7">
                  <c:v>49.8</c:v>
                </c:pt>
                <c:pt idx="8">
                  <c:v>49.3</c:v>
                </c:pt>
                <c:pt idx="9">
                  <c:v>50.2</c:v>
                </c:pt>
                <c:pt idx="10">
                  <c:v>50.2</c:v>
                </c:pt>
                <c:pt idx="11">
                  <c:v>50</c:v>
                </c:pt>
                <c:pt idx="12">
                  <c:v>35.700000000000003</c:v>
                </c:pt>
              </c:numCache>
            </c:numRef>
          </c:val>
          <c:smooth val="0"/>
          <c:extLst xmlns:c16r2="http://schemas.microsoft.com/office/drawing/2015/06/chart">
            <c:ext xmlns:c16="http://schemas.microsoft.com/office/drawing/2014/chart" uri="{C3380CC4-5D6E-409C-BE32-E72D297353CC}">
              <c16:uniqueId val="{00000000-26B3-4A82-8E2A-417A49A3556C}"/>
            </c:ext>
          </c:extLst>
        </c:ser>
        <c:ser>
          <c:idx val="1"/>
          <c:order val="1"/>
          <c:tx>
            <c:strRef>
              <c:f>PMI!$C$1</c:f>
              <c:strCache>
                <c:ptCount val="1"/>
                <c:pt idx="0">
                  <c:v>财新中国PMI</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2"/>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99A-4C7C-A9B0-3BB74F51C7D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PMI!$A$2:$A$14</c:f>
              <c:strCache>
                <c:ptCount val="13"/>
                <c:pt idx="0">
                  <c:v>2019-02</c:v>
                </c:pt>
                <c:pt idx="1">
                  <c:v>2019-03</c:v>
                </c:pt>
                <c:pt idx="2">
                  <c:v>2019-04</c:v>
                </c:pt>
                <c:pt idx="3">
                  <c:v>2019-05</c:v>
                </c:pt>
                <c:pt idx="4">
                  <c:v>2019-06</c:v>
                </c:pt>
                <c:pt idx="5">
                  <c:v>2019-07</c:v>
                </c:pt>
                <c:pt idx="6">
                  <c:v>2019-08</c:v>
                </c:pt>
                <c:pt idx="7">
                  <c:v>2019-09</c:v>
                </c:pt>
                <c:pt idx="8">
                  <c:v>2019-10</c:v>
                </c:pt>
                <c:pt idx="9">
                  <c:v>2019-11</c:v>
                </c:pt>
                <c:pt idx="10">
                  <c:v>2019-12</c:v>
                </c:pt>
                <c:pt idx="11">
                  <c:v>2020-01</c:v>
                </c:pt>
                <c:pt idx="12">
                  <c:v>2020-02</c:v>
                </c:pt>
              </c:strCache>
            </c:strRef>
          </c:cat>
          <c:val>
            <c:numRef>
              <c:f>PMI!$C$2:$C$14</c:f>
              <c:numCache>
                <c:formatCode>General</c:formatCode>
                <c:ptCount val="13"/>
                <c:pt idx="0">
                  <c:v>49.9</c:v>
                </c:pt>
                <c:pt idx="1">
                  <c:v>50.8</c:v>
                </c:pt>
                <c:pt idx="2">
                  <c:v>50.2</c:v>
                </c:pt>
                <c:pt idx="3">
                  <c:v>50.2</c:v>
                </c:pt>
                <c:pt idx="4">
                  <c:v>49.4</c:v>
                </c:pt>
                <c:pt idx="5">
                  <c:v>49.9</c:v>
                </c:pt>
                <c:pt idx="6">
                  <c:v>50.4</c:v>
                </c:pt>
                <c:pt idx="7">
                  <c:v>51.4</c:v>
                </c:pt>
                <c:pt idx="8">
                  <c:v>51.7</c:v>
                </c:pt>
                <c:pt idx="9">
                  <c:v>51.8</c:v>
                </c:pt>
                <c:pt idx="10">
                  <c:v>51.5</c:v>
                </c:pt>
                <c:pt idx="11">
                  <c:v>51.1</c:v>
                </c:pt>
                <c:pt idx="12">
                  <c:v>40.299999999999997</c:v>
                </c:pt>
              </c:numCache>
            </c:numRef>
          </c:val>
          <c:smooth val="0"/>
          <c:extLst xmlns:c16r2="http://schemas.microsoft.com/office/drawing/2015/06/chart">
            <c:ext xmlns:c16="http://schemas.microsoft.com/office/drawing/2014/chart" uri="{C3380CC4-5D6E-409C-BE32-E72D297353CC}">
              <c16:uniqueId val="{00000001-26B3-4A82-8E2A-417A49A3556C}"/>
            </c:ext>
          </c:extLst>
        </c:ser>
        <c:dLbls>
          <c:showLegendKey val="0"/>
          <c:showVal val="0"/>
          <c:showCatName val="0"/>
          <c:showSerName val="0"/>
          <c:showPercent val="0"/>
          <c:showBubbleSize val="0"/>
        </c:dLbls>
        <c:marker val="1"/>
        <c:smooth val="0"/>
        <c:axId val="416728960"/>
        <c:axId val="416730496"/>
      </c:lineChart>
      <c:dateAx>
        <c:axId val="416728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16730496"/>
        <c:crosses val="autoZero"/>
        <c:auto val="0"/>
        <c:lblOffset val="100"/>
        <c:baseTimeUnit val="days"/>
      </c:dateAx>
      <c:valAx>
        <c:axId val="416730496"/>
        <c:scaling>
          <c:orientation val="minMax"/>
          <c:max val="55"/>
          <c:min val="3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167289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latin typeface="微软雅黑" panose="020B0503020204020204" pitchFamily="34" charset="-122"/>
          <a:ea typeface="微软雅黑" panose="020B0503020204020204" pitchFamily="34" charset="-122"/>
        </a:defRPr>
      </a:pPr>
      <a:endParaRPr lang="zh-CN"/>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v>投放量</c:v>
          </c:tx>
          <c:invertIfNegative val="0"/>
          <c:cat>
            <c:numRef>
              <c:f>Sheet1!$A$2:$A$10</c:f>
              <c:numCache>
                <c:formatCode>General</c:formatCode>
                <c:ptCount val="9"/>
                <c:pt idx="0">
                  <c:v>20200202</c:v>
                </c:pt>
                <c:pt idx="1">
                  <c:v>20200203</c:v>
                </c:pt>
                <c:pt idx="2">
                  <c:v>20200204</c:v>
                </c:pt>
                <c:pt idx="3">
                  <c:v>20200205</c:v>
                </c:pt>
                <c:pt idx="4">
                  <c:v>20200210</c:v>
                </c:pt>
                <c:pt idx="5">
                  <c:v>20200211</c:v>
                </c:pt>
                <c:pt idx="6">
                  <c:v>20200217</c:v>
                </c:pt>
                <c:pt idx="7">
                  <c:v>20200218</c:v>
                </c:pt>
                <c:pt idx="8">
                  <c:v>20200224</c:v>
                </c:pt>
              </c:numCache>
            </c:numRef>
          </c:cat>
          <c:val>
            <c:numRef>
              <c:f>Sheet1!$B$2:$B$10</c:f>
              <c:numCache>
                <c:formatCode>General</c:formatCode>
                <c:ptCount val="9"/>
                <c:pt idx="0">
                  <c:v>0</c:v>
                </c:pt>
                <c:pt idx="1">
                  <c:v>12000</c:v>
                </c:pt>
                <c:pt idx="2">
                  <c:v>5000</c:v>
                </c:pt>
                <c:pt idx="3">
                  <c:v>0</c:v>
                </c:pt>
                <c:pt idx="4">
                  <c:v>9000</c:v>
                </c:pt>
                <c:pt idx="5">
                  <c:v>1000</c:v>
                </c:pt>
                <c:pt idx="6">
                  <c:v>3000</c:v>
                </c:pt>
                <c:pt idx="7">
                  <c:v>0</c:v>
                </c:pt>
                <c:pt idx="8">
                  <c:v>0</c:v>
                </c:pt>
              </c:numCache>
            </c:numRef>
          </c:val>
          <c:extLst xmlns:c16r2="http://schemas.microsoft.com/office/drawing/2015/06/chart">
            <c:ext xmlns:c16="http://schemas.microsoft.com/office/drawing/2014/chart" uri="{C3380CC4-5D6E-409C-BE32-E72D297353CC}">
              <c16:uniqueId val="{00000000-C21D-44D4-8ACF-100A6CD6312F}"/>
            </c:ext>
          </c:extLst>
        </c:ser>
        <c:ser>
          <c:idx val="1"/>
          <c:order val="1"/>
          <c:tx>
            <c:v>回笼量</c:v>
          </c:tx>
          <c:invertIfNegative val="0"/>
          <c:cat>
            <c:numRef>
              <c:f>Sheet1!$A$2:$A$10</c:f>
              <c:numCache>
                <c:formatCode>General</c:formatCode>
                <c:ptCount val="9"/>
                <c:pt idx="0">
                  <c:v>20200202</c:v>
                </c:pt>
                <c:pt idx="1">
                  <c:v>20200203</c:v>
                </c:pt>
                <c:pt idx="2">
                  <c:v>20200204</c:v>
                </c:pt>
                <c:pt idx="3">
                  <c:v>20200205</c:v>
                </c:pt>
                <c:pt idx="4">
                  <c:v>20200210</c:v>
                </c:pt>
                <c:pt idx="5">
                  <c:v>20200211</c:v>
                </c:pt>
                <c:pt idx="6">
                  <c:v>20200217</c:v>
                </c:pt>
                <c:pt idx="7">
                  <c:v>20200218</c:v>
                </c:pt>
                <c:pt idx="8">
                  <c:v>20200224</c:v>
                </c:pt>
              </c:numCache>
            </c:numRef>
          </c:cat>
          <c:val>
            <c:numRef>
              <c:f>Sheet1!$C$2:$C$10</c:f>
              <c:numCache>
                <c:formatCode>General</c:formatCode>
                <c:ptCount val="9"/>
                <c:pt idx="0">
                  <c:v>-2000</c:v>
                </c:pt>
                <c:pt idx="1">
                  <c:v>-2500</c:v>
                </c:pt>
                <c:pt idx="2">
                  <c:v>-1000</c:v>
                </c:pt>
                <c:pt idx="3">
                  <c:v>-300</c:v>
                </c:pt>
                <c:pt idx="4">
                  <c:v>-9000</c:v>
                </c:pt>
                <c:pt idx="5">
                  <c:v>-3800</c:v>
                </c:pt>
                <c:pt idx="6">
                  <c:v>-10000</c:v>
                </c:pt>
                <c:pt idx="7">
                  <c:v>-2200</c:v>
                </c:pt>
                <c:pt idx="8">
                  <c:v>-3000</c:v>
                </c:pt>
              </c:numCache>
            </c:numRef>
          </c:val>
          <c:extLst xmlns:c16r2="http://schemas.microsoft.com/office/drawing/2015/06/chart">
            <c:ext xmlns:c16="http://schemas.microsoft.com/office/drawing/2014/chart" uri="{C3380CC4-5D6E-409C-BE32-E72D297353CC}">
              <c16:uniqueId val="{00000001-C21D-44D4-8ACF-100A6CD6312F}"/>
            </c:ext>
          </c:extLst>
        </c:ser>
        <c:dLbls>
          <c:showLegendKey val="0"/>
          <c:showVal val="0"/>
          <c:showCatName val="0"/>
          <c:showSerName val="0"/>
          <c:showPercent val="0"/>
          <c:showBubbleSize val="0"/>
        </c:dLbls>
        <c:gapWidth val="150"/>
        <c:axId val="416817920"/>
        <c:axId val="416819456"/>
      </c:barChart>
      <c:lineChart>
        <c:grouping val="standard"/>
        <c:varyColors val="0"/>
        <c:ser>
          <c:idx val="2"/>
          <c:order val="2"/>
          <c:tx>
            <c:v>净投放量</c:v>
          </c:tx>
          <c:marker>
            <c:symbol val="none"/>
          </c:marker>
          <c:cat>
            <c:numRef>
              <c:f>Sheet1!$A$2:$A$10</c:f>
              <c:numCache>
                <c:formatCode>General</c:formatCode>
                <c:ptCount val="9"/>
                <c:pt idx="0">
                  <c:v>20200202</c:v>
                </c:pt>
                <c:pt idx="1">
                  <c:v>20200203</c:v>
                </c:pt>
                <c:pt idx="2">
                  <c:v>20200204</c:v>
                </c:pt>
                <c:pt idx="3">
                  <c:v>20200205</c:v>
                </c:pt>
                <c:pt idx="4">
                  <c:v>20200210</c:v>
                </c:pt>
                <c:pt idx="5">
                  <c:v>20200211</c:v>
                </c:pt>
                <c:pt idx="6">
                  <c:v>20200217</c:v>
                </c:pt>
                <c:pt idx="7">
                  <c:v>20200218</c:v>
                </c:pt>
                <c:pt idx="8">
                  <c:v>20200224</c:v>
                </c:pt>
              </c:numCache>
            </c:numRef>
          </c:cat>
          <c:val>
            <c:numRef>
              <c:f>Sheet1!$D$2:$D$10</c:f>
              <c:numCache>
                <c:formatCode>General</c:formatCode>
                <c:ptCount val="9"/>
                <c:pt idx="0">
                  <c:v>-2000</c:v>
                </c:pt>
                <c:pt idx="1">
                  <c:v>9500</c:v>
                </c:pt>
                <c:pt idx="2">
                  <c:v>4000</c:v>
                </c:pt>
                <c:pt idx="3">
                  <c:v>-300</c:v>
                </c:pt>
                <c:pt idx="4">
                  <c:v>0</c:v>
                </c:pt>
                <c:pt idx="5">
                  <c:v>-2800</c:v>
                </c:pt>
                <c:pt idx="6">
                  <c:v>-7000</c:v>
                </c:pt>
                <c:pt idx="7">
                  <c:v>-2200</c:v>
                </c:pt>
                <c:pt idx="8">
                  <c:v>-3000</c:v>
                </c:pt>
              </c:numCache>
            </c:numRef>
          </c:val>
          <c:smooth val="0"/>
          <c:extLst xmlns:c16r2="http://schemas.microsoft.com/office/drawing/2015/06/chart">
            <c:ext xmlns:c16="http://schemas.microsoft.com/office/drawing/2014/chart" uri="{C3380CC4-5D6E-409C-BE32-E72D297353CC}">
              <c16:uniqueId val="{00000002-C21D-44D4-8ACF-100A6CD6312F}"/>
            </c:ext>
          </c:extLst>
        </c:ser>
        <c:dLbls>
          <c:showLegendKey val="0"/>
          <c:showVal val="0"/>
          <c:showCatName val="0"/>
          <c:showSerName val="0"/>
          <c:showPercent val="0"/>
          <c:showBubbleSize val="0"/>
        </c:dLbls>
        <c:marker val="1"/>
        <c:smooth val="0"/>
        <c:axId val="416817920"/>
        <c:axId val="416819456"/>
      </c:lineChart>
      <c:catAx>
        <c:axId val="416817920"/>
        <c:scaling>
          <c:orientation val="minMax"/>
        </c:scaling>
        <c:delete val="0"/>
        <c:axPos val="b"/>
        <c:numFmt formatCode="General" sourceLinked="1"/>
        <c:majorTickMark val="out"/>
        <c:minorTickMark val="none"/>
        <c:tickLblPos val="nextTo"/>
        <c:crossAx val="416819456"/>
        <c:crosses val="autoZero"/>
        <c:auto val="1"/>
        <c:lblAlgn val="ctr"/>
        <c:lblOffset val="100"/>
        <c:noMultiLvlLbl val="0"/>
      </c:catAx>
      <c:valAx>
        <c:axId val="416819456"/>
        <c:scaling>
          <c:orientation val="minMax"/>
          <c:max val="12000"/>
          <c:min val="-10000"/>
        </c:scaling>
        <c:delete val="0"/>
        <c:axPos val="l"/>
        <c:majorGridlines/>
        <c:title>
          <c:tx>
            <c:rich>
              <a:bodyPr/>
              <a:lstStyle/>
              <a:p>
                <a:pPr>
                  <a:defRPr/>
                </a:pPr>
                <a:r>
                  <a:rPr lang="en-US" altLang="zh-CN"/>
                  <a:t>(</a:t>
                </a:r>
                <a:r>
                  <a:rPr lang="zh-CN" altLang="en-US"/>
                  <a:t>亿元</a:t>
                </a:r>
                <a:r>
                  <a:rPr lang="en-US" altLang="zh-CN"/>
                  <a:t>)</a:t>
                </a:r>
                <a:endParaRPr lang="zh-CN" altLang="en-US"/>
              </a:p>
            </c:rich>
          </c:tx>
          <c:layout/>
          <c:overlay val="0"/>
        </c:title>
        <c:numFmt formatCode="#,##0" sourceLinked="0"/>
        <c:majorTickMark val="out"/>
        <c:minorTickMark val="none"/>
        <c:tickLblPos val="low"/>
        <c:crossAx val="416817920"/>
        <c:crosses val="autoZero"/>
        <c:crossBetween val="between"/>
      </c:valAx>
    </c:plotArea>
    <c:plotVisOnly val="1"/>
    <c:dispBlanksAs val="span"/>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Sheet1!$G$5</c:f>
              <c:strCache>
                <c:ptCount val="1"/>
                <c:pt idx="0">
                  <c:v>上证综指</c:v>
                </c:pt>
              </c:strCache>
            </c:strRef>
          </c:tx>
          <c:spPr>
            <a:ln w="28575" cap="rnd">
              <a:solidFill>
                <a:schemeClr val="accent1"/>
              </a:solidFill>
              <a:round/>
            </a:ln>
            <a:effectLst/>
          </c:spPr>
          <c:marker>
            <c:symbol val="none"/>
          </c:marker>
          <c:cat>
            <c:numRef>
              <c:f>Sheet1!$F$6:$F$25</c:f>
              <c:numCache>
                <c:formatCode>yyyy\-mm\-dd</c:formatCode>
                <c:ptCount val="20"/>
                <c:pt idx="0">
                  <c:v>43864</c:v>
                </c:pt>
                <c:pt idx="1">
                  <c:v>43865</c:v>
                </c:pt>
                <c:pt idx="2">
                  <c:v>43866</c:v>
                </c:pt>
                <c:pt idx="3">
                  <c:v>43867</c:v>
                </c:pt>
                <c:pt idx="4">
                  <c:v>43868</c:v>
                </c:pt>
                <c:pt idx="5">
                  <c:v>43871</c:v>
                </c:pt>
                <c:pt idx="6">
                  <c:v>43872</c:v>
                </c:pt>
                <c:pt idx="7">
                  <c:v>43873</c:v>
                </c:pt>
                <c:pt idx="8">
                  <c:v>43874</c:v>
                </c:pt>
                <c:pt idx="9">
                  <c:v>43875</c:v>
                </c:pt>
                <c:pt idx="10">
                  <c:v>43878</c:v>
                </c:pt>
                <c:pt idx="11">
                  <c:v>43879</c:v>
                </c:pt>
                <c:pt idx="12">
                  <c:v>43880</c:v>
                </c:pt>
                <c:pt idx="13">
                  <c:v>43881</c:v>
                </c:pt>
                <c:pt idx="14">
                  <c:v>43882</c:v>
                </c:pt>
                <c:pt idx="15">
                  <c:v>43885</c:v>
                </c:pt>
                <c:pt idx="16">
                  <c:v>43886</c:v>
                </c:pt>
                <c:pt idx="17">
                  <c:v>43887</c:v>
                </c:pt>
                <c:pt idx="18">
                  <c:v>43888</c:v>
                </c:pt>
                <c:pt idx="19">
                  <c:v>43889</c:v>
                </c:pt>
              </c:numCache>
            </c:numRef>
          </c:cat>
          <c:val>
            <c:numRef>
              <c:f>Sheet1!$G$6:$G$25</c:f>
              <c:numCache>
                <c:formatCode>0.00%</c:formatCode>
                <c:ptCount val="20"/>
                <c:pt idx="0">
                  <c:v>-7.7245197181239456E-2</c:v>
                </c:pt>
                <c:pt idx="1">
                  <c:v>-6.4921476803797007E-2</c:v>
                </c:pt>
                <c:pt idx="2">
                  <c:v>-5.3229902314713695E-2</c:v>
                </c:pt>
                <c:pt idx="3">
                  <c:v>-3.6961989372786386E-2</c:v>
                </c:pt>
                <c:pt idx="4">
                  <c:v>-3.3785839280334629E-2</c:v>
                </c:pt>
                <c:pt idx="5">
                  <c:v>-2.890626162743104E-2</c:v>
                </c:pt>
                <c:pt idx="6">
                  <c:v>-2.514799037173554E-2</c:v>
                </c:pt>
                <c:pt idx="7">
                  <c:v>-1.6673452536866695E-2</c:v>
                </c:pt>
                <c:pt idx="8">
                  <c:v>-2.3670060430472706E-2</c:v>
                </c:pt>
                <c:pt idx="9">
                  <c:v>-1.9996585955294632E-2</c:v>
                </c:pt>
                <c:pt idx="10">
                  <c:v>2.3834144216545727E-3</c:v>
                </c:pt>
                <c:pt idx="11">
                  <c:v>2.8366942008710705E-3</c:v>
                </c:pt>
                <c:pt idx="12">
                  <c:v>-3.7836027820470353E-4</c:v>
                </c:pt>
                <c:pt idx="13">
                  <c:v>1.8016325799175226E-2</c:v>
                </c:pt>
                <c:pt idx="14">
                  <c:v>2.1213003162980248E-2</c:v>
                </c:pt>
                <c:pt idx="15">
                  <c:v>1.8378862272457663E-2</c:v>
                </c:pt>
                <c:pt idx="16">
                  <c:v>1.2270000071559872E-2</c:v>
                </c:pt>
                <c:pt idx="17">
                  <c:v>3.8301670997158421E-3</c:v>
                </c:pt>
                <c:pt idx="18">
                  <c:v>4.9724711149206069E-3</c:v>
                </c:pt>
                <c:pt idx="19">
                  <c:v>-3.232769749427189E-2</c:v>
                </c:pt>
              </c:numCache>
            </c:numRef>
          </c:val>
          <c:smooth val="0"/>
          <c:extLst xmlns:c16r2="http://schemas.microsoft.com/office/drawing/2015/06/chart">
            <c:ext xmlns:c16="http://schemas.microsoft.com/office/drawing/2014/chart" uri="{C3380CC4-5D6E-409C-BE32-E72D297353CC}">
              <c16:uniqueId val="{00000000-8B53-4260-A91C-B24EC2CD0504}"/>
            </c:ext>
          </c:extLst>
        </c:ser>
        <c:ser>
          <c:idx val="1"/>
          <c:order val="1"/>
          <c:tx>
            <c:strRef>
              <c:f>Sheet1!$H$5</c:f>
              <c:strCache>
                <c:ptCount val="1"/>
                <c:pt idx="0">
                  <c:v>深证成指</c:v>
                </c:pt>
              </c:strCache>
            </c:strRef>
          </c:tx>
          <c:spPr>
            <a:ln w="28575" cap="rnd">
              <a:solidFill>
                <a:schemeClr val="accent2"/>
              </a:solidFill>
              <a:round/>
            </a:ln>
            <a:effectLst/>
          </c:spPr>
          <c:marker>
            <c:symbol val="none"/>
          </c:marker>
          <c:cat>
            <c:numRef>
              <c:f>Sheet1!$F$6:$F$25</c:f>
              <c:numCache>
                <c:formatCode>yyyy\-mm\-dd</c:formatCode>
                <c:ptCount val="20"/>
                <c:pt idx="0">
                  <c:v>43864</c:v>
                </c:pt>
                <c:pt idx="1">
                  <c:v>43865</c:v>
                </c:pt>
                <c:pt idx="2">
                  <c:v>43866</c:v>
                </c:pt>
                <c:pt idx="3">
                  <c:v>43867</c:v>
                </c:pt>
                <c:pt idx="4">
                  <c:v>43868</c:v>
                </c:pt>
                <c:pt idx="5">
                  <c:v>43871</c:v>
                </c:pt>
                <c:pt idx="6">
                  <c:v>43872</c:v>
                </c:pt>
                <c:pt idx="7">
                  <c:v>43873</c:v>
                </c:pt>
                <c:pt idx="8">
                  <c:v>43874</c:v>
                </c:pt>
                <c:pt idx="9">
                  <c:v>43875</c:v>
                </c:pt>
                <c:pt idx="10">
                  <c:v>43878</c:v>
                </c:pt>
                <c:pt idx="11">
                  <c:v>43879</c:v>
                </c:pt>
                <c:pt idx="12">
                  <c:v>43880</c:v>
                </c:pt>
                <c:pt idx="13">
                  <c:v>43881</c:v>
                </c:pt>
                <c:pt idx="14">
                  <c:v>43882</c:v>
                </c:pt>
                <c:pt idx="15">
                  <c:v>43885</c:v>
                </c:pt>
                <c:pt idx="16">
                  <c:v>43886</c:v>
                </c:pt>
                <c:pt idx="17">
                  <c:v>43887</c:v>
                </c:pt>
                <c:pt idx="18">
                  <c:v>43888</c:v>
                </c:pt>
                <c:pt idx="19">
                  <c:v>43889</c:v>
                </c:pt>
              </c:numCache>
            </c:numRef>
          </c:cat>
          <c:val>
            <c:numRef>
              <c:f>Sheet1!$H$6:$H$25</c:f>
              <c:numCache>
                <c:formatCode>0.00%</c:formatCode>
                <c:ptCount val="20"/>
                <c:pt idx="0">
                  <c:v>-8.4463949498141955E-2</c:v>
                </c:pt>
                <c:pt idx="1">
                  <c:v>-5.5443065206352782E-2</c:v>
                </c:pt>
                <c:pt idx="2">
                  <c:v>-3.5237687962745179E-2</c:v>
                </c:pt>
                <c:pt idx="3">
                  <c:v>-7.5418951527743694E-3</c:v>
                </c:pt>
                <c:pt idx="4">
                  <c:v>-6.5861666609249303E-3</c:v>
                </c:pt>
                <c:pt idx="5">
                  <c:v>4.3583522188554991E-3</c:v>
                </c:pt>
                <c:pt idx="6">
                  <c:v>8.1187492417080787E-3</c:v>
                </c:pt>
                <c:pt idx="7">
                  <c:v>2.4236428262227383E-2</c:v>
                </c:pt>
                <c:pt idx="8">
                  <c:v>1.7077311310792487E-2</c:v>
                </c:pt>
                <c:pt idx="9">
                  <c:v>2.1944374336260619E-2</c:v>
                </c:pt>
                <c:pt idx="10">
                  <c:v>5.2387224225194151E-2</c:v>
                </c:pt>
                <c:pt idx="11">
                  <c:v>5.8471064709063159E-2</c:v>
                </c:pt>
                <c:pt idx="12">
                  <c:v>5.1834569941838105E-2</c:v>
                </c:pt>
                <c:pt idx="13">
                  <c:v>7.743783318030184E-2</c:v>
                </c:pt>
                <c:pt idx="14">
                  <c:v>8.8728956935018255E-2</c:v>
                </c:pt>
                <c:pt idx="15">
                  <c:v>0.10208587345476983</c:v>
                </c:pt>
                <c:pt idx="16">
                  <c:v>0.10992211688103537</c:v>
                </c:pt>
                <c:pt idx="17">
                  <c:v>7.6358035046935502E-2</c:v>
                </c:pt>
                <c:pt idx="18">
                  <c:v>7.9771789748344313E-2</c:v>
                </c:pt>
                <c:pt idx="19">
                  <c:v>2.7979150533463004E-2</c:v>
                </c:pt>
              </c:numCache>
            </c:numRef>
          </c:val>
          <c:smooth val="0"/>
          <c:extLst xmlns:c16r2="http://schemas.microsoft.com/office/drawing/2015/06/chart">
            <c:ext xmlns:c16="http://schemas.microsoft.com/office/drawing/2014/chart" uri="{C3380CC4-5D6E-409C-BE32-E72D297353CC}">
              <c16:uniqueId val="{00000001-8B53-4260-A91C-B24EC2CD0504}"/>
            </c:ext>
          </c:extLst>
        </c:ser>
        <c:ser>
          <c:idx val="2"/>
          <c:order val="2"/>
          <c:tx>
            <c:strRef>
              <c:f>Sheet1!$I$5</c:f>
              <c:strCache>
                <c:ptCount val="1"/>
                <c:pt idx="0">
                  <c:v>中小板指</c:v>
                </c:pt>
              </c:strCache>
            </c:strRef>
          </c:tx>
          <c:spPr>
            <a:ln w="28575" cap="rnd">
              <a:solidFill>
                <a:schemeClr val="accent3"/>
              </a:solidFill>
              <a:round/>
            </a:ln>
            <a:effectLst/>
          </c:spPr>
          <c:marker>
            <c:symbol val="none"/>
          </c:marker>
          <c:cat>
            <c:numRef>
              <c:f>Sheet1!$F$6:$F$25</c:f>
              <c:numCache>
                <c:formatCode>yyyy\-mm\-dd</c:formatCode>
                <c:ptCount val="20"/>
                <c:pt idx="0">
                  <c:v>43864</c:v>
                </c:pt>
                <c:pt idx="1">
                  <c:v>43865</c:v>
                </c:pt>
                <c:pt idx="2">
                  <c:v>43866</c:v>
                </c:pt>
                <c:pt idx="3">
                  <c:v>43867</c:v>
                </c:pt>
                <c:pt idx="4">
                  <c:v>43868</c:v>
                </c:pt>
                <c:pt idx="5">
                  <c:v>43871</c:v>
                </c:pt>
                <c:pt idx="6">
                  <c:v>43872</c:v>
                </c:pt>
                <c:pt idx="7">
                  <c:v>43873</c:v>
                </c:pt>
                <c:pt idx="8">
                  <c:v>43874</c:v>
                </c:pt>
                <c:pt idx="9">
                  <c:v>43875</c:v>
                </c:pt>
                <c:pt idx="10">
                  <c:v>43878</c:v>
                </c:pt>
                <c:pt idx="11">
                  <c:v>43879</c:v>
                </c:pt>
                <c:pt idx="12">
                  <c:v>43880</c:v>
                </c:pt>
                <c:pt idx="13">
                  <c:v>43881</c:v>
                </c:pt>
                <c:pt idx="14">
                  <c:v>43882</c:v>
                </c:pt>
                <c:pt idx="15">
                  <c:v>43885</c:v>
                </c:pt>
                <c:pt idx="16">
                  <c:v>43886</c:v>
                </c:pt>
                <c:pt idx="17">
                  <c:v>43887</c:v>
                </c:pt>
                <c:pt idx="18">
                  <c:v>43888</c:v>
                </c:pt>
                <c:pt idx="19">
                  <c:v>43889</c:v>
                </c:pt>
              </c:numCache>
            </c:numRef>
          </c:cat>
          <c:val>
            <c:numRef>
              <c:f>Sheet1!$I$6:$I$25</c:f>
              <c:numCache>
                <c:formatCode>0.00%</c:formatCode>
                <c:ptCount val="20"/>
                <c:pt idx="0">
                  <c:v>-8.6207306748207202E-2</c:v>
                </c:pt>
                <c:pt idx="1">
                  <c:v>-5.2682275365935505E-2</c:v>
                </c:pt>
                <c:pt idx="2">
                  <c:v>-3.1913380910349121E-2</c:v>
                </c:pt>
                <c:pt idx="3">
                  <c:v>-4.8451497574634184E-3</c:v>
                </c:pt>
                <c:pt idx="4">
                  <c:v>-6.220817988533911E-3</c:v>
                </c:pt>
                <c:pt idx="5">
                  <c:v>3.0121611815803195E-3</c:v>
                </c:pt>
                <c:pt idx="6">
                  <c:v>9.7744855472807757E-3</c:v>
                </c:pt>
                <c:pt idx="7">
                  <c:v>2.5726041322061244E-2</c:v>
                </c:pt>
                <c:pt idx="8">
                  <c:v>1.8780161009657403E-2</c:v>
                </c:pt>
                <c:pt idx="9">
                  <c:v>2.4823346043809646E-2</c:v>
                </c:pt>
                <c:pt idx="10">
                  <c:v>5.556448581189799E-2</c:v>
                </c:pt>
                <c:pt idx="11">
                  <c:v>5.7848118937890103E-2</c:v>
                </c:pt>
                <c:pt idx="12">
                  <c:v>5.1162921306740383E-2</c:v>
                </c:pt>
                <c:pt idx="13">
                  <c:v>7.7950286152258519E-2</c:v>
                </c:pt>
                <c:pt idx="14">
                  <c:v>9.1830158180966848E-2</c:v>
                </c:pt>
                <c:pt idx="15">
                  <c:v>0.10600289874369073</c:v>
                </c:pt>
                <c:pt idx="16">
                  <c:v>0.11938462865316701</c:v>
                </c:pt>
                <c:pt idx="17">
                  <c:v>7.8326673139157199E-2</c:v>
                </c:pt>
                <c:pt idx="18">
                  <c:v>7.9081890169740321E-2</c:v>
                </c:pt>
                <c:pt idx="19">
                  <c:v>3.0691554237643137E-2</c:v>
                </c:pt>
              </c:numCache>
            </c:numRef>
          </c:val>
          <c:smooth val="0"/>
          <c:extLst xmlns:c16r2="http://schemas.microsoft.com/office/drawing/2015/06/chart">
            <c:ext xmlns:c16="http://schemas.microsoft.com/office/drawing/2014/chart" uri="{C3380CC4-5D6E-409C-BE32-E72D297353CC}">
              <c16:uniqueId val="{00000002-8B53-4260-A91C-B24EC2CD0504}"/>
            </c:ext>
          </c:extLst>
        </c:ser>
        <c:ser>
          <c:idx val="3"/>
          <c:order val="3"/>
          <c:tx>
            <c:strRef>
              <c:f>Sheet1!$J$5</c:f>
              <c:strCache>
                <c:ptCount val="1"/>
                <c:pt idx="0">
                  <c:v>创业板指</c:v>
                </c:pt>
              </c:strCache>
            </c:strRef>
          </c:tx>
          <c:spPr>
            <a:ln w="28575" cap="rnd">
              <a:solidFill>
                <a:schemeClr val="accent4"/>
              </a:solidFill>
              <a:round/>
            </a:ln>
            <a:effectLst/>
          </c:spPr>
          <c:marker>
            <c:symbol val="none"/>
          </c:marker>
          <c:cat>
            <c:numRef>
              <c:f>Sheet1!$F$6:$F$25</c:f>
              <c:numCache>
                <c:formatCode>yyyy\-mm\-dd</c:formatCode>
                <c:ptCount val="20"/>
                <c:pt idx="0">
                  <c:v>43864</c:v>
                </c:pt>
                <c:pt idx="1">
                  <c:v>43865</c:v>
                </c:pt>
                <c:pt idx="2">
                  <c:v>43866</c:v>
                </c:pt>
                <c:pt idx="3">
                  <c:v>43867</c:v>
                </c:pt>
                <c:pt idx="4">
                  <c:v>43868</c:v>
                </c:pt>
                <c:pt idx="5">
                  <c:v>43871</c:v>
                </c:pt>
                <c:pt idx="6">
                  <c:v>43872</c:v>
                </c:pt>
                <c:pt idx="7">
                  <c:v>43873</c:v>
                </c:pt>
                <c:pt idx="8">
                  <c:v>43874</c:v>
                </c:pt>
                <c:pt idx="9">
                  <c:v>43875</c:v>
                </c:pt>
                <c:pt idx="10">
                  <c:v>43878</c:v>
                </c:pt>
                <c:pt idx="11">
                  <c:v>43879</c:v>
                </c:pt>
                <c:pt idx="12">
                  <c:v>43880</c:v>
                </c:pt>
                <c:pt idx="13">
                  <c:v>43881</c:v>
                </c:pt>
                <c:pt idx="14">
                  <c:v>43882</c:v>
                </c:pt>
                <c:pt idx="15">
                  <c:v>43885</c:v>
                </c:pt>
                <c:pt idx="16">
                  <c:v>43886</c:v>
                </c:pt>
                <c:pt idx="17">
                  <c:v>43887</c:v>
                </c:pt>
                <c:pt idx="18">
                  <c:v>43888</c:v>
                </c:pt>
                <c:pt idx="19">
                  <c:v>43889</c:v>
                </c:pt>
              </c:numCache>
            </c:numRef>
          </c:cat>
          <c:val>
            <c:numRef>
              <c:f>Sheet1!$J$6:$J$25</c:f>
              <c:numCache>
                <c:formatCode>0.00%</c:formatCode>
                <c:ptCount val="20"/>
                <c:pt idx="0">
                  <c:v>-6.8456989416321168E-2</c:v>
                </c:pt>
                <c:pt idx="1">
                  <c:v>-2.3369727211393188E-2</c:v>
                </c:pt>
                <c:pt idx="2">
                  <c:v>6.1616135521882498E-3</c:v>
                </c:pt>
                <c:pt idx="3">
                  <c:v>4.3837146655221204E-2</c:v>
                </c:pt>
                <c:pt idx="4">
                  <c:v>4.5679094575839851E-2</c:v>
                </c:pt>
                <c:pt idx="5">
                  <c:v>5.9362462338057975E-2</c:v>
                </c:pt>
                <c:pt idx="6">
                  <c:v>5.2238531114488396E-2</c:v>
                </c:pt>
                <c:pt idx="7">
                  <c:v>8.1720591419452537E-2</c:v>
                </c:pt>
                <c:pt idx="8">
                  <c:v>7.0991768710934267E-2</c:v>
                </c:pt>
                <c:pt idx="9">
                  <c:v>7.3390015198093517E-2</c:v>
                </c:pt>
                <c:pt idx="10">
                  <c:v>0.11331175160490892</c:v>
                </c:pt>
                <c:pt idx="11">
                  <c:v>0.12616186462315659</c:v>
                </c:pt>
                <c:pt idx="12">
                  <c:v>0.10981522525475129</c:v>
                </c:pt>
                <c:pt idx="13">
                  <c:v>0.13435180997787155</c:v>
                </c:pt>
                <c:pt idx="14">
                  <c:v>0.15505038070969879</c:v>
                </c:pt>
                <c:pt idx="15">
                  <c:v>0.1744164078405106</c:v>
                </c:pt>
                <c:pt idx="16">
                  <c:v>0.18652389028447702</c:v>
                </c:pt>
                <c:pt idx="17">
                  <c:v>0.13122058151148663</c:v>
                </c:pt>
                <c:pt idx="18">
                  <c:v>0.13952698437103983</c:v>
                </c:pt>
                <c:pt idx="19">
                  <c:v>7.4607865015947628E-2</c:v>
                </c:pt>
              </c:numCache>
            </c:numRef>
          </c:val>
          <c:smooth val="0"/>
          <c:extLst xmlns:c16r2="http://schemas.microsoft.com/office/drawing/2015/06/chart">
            <c:ext xmlns:c16="http://schemas.microsoft.com/office/drawing/2014/chart" uri="{C3380CC4-5D6E-409C-BE32-E72D297353CC}">
              <c16:uniqueId val="{00000003-8B53-4260-A91C-B24EC2CD0504}"/>
            </c:ext>
          </c:extLst>
        </c:ser>
        <c:dLbls>
          <c:showLegendKey val="0"/>
          <c:showVal val="0"/>
          <c:showCatName val="0"/>
          <c:showSerName val="0"/>
          <c:showPercent val="0"/>
          <c:showBubbleSize val="0"/>
        </c:dLbls>
        <c:marker val="1"/>
        <c:smooth val="0"/>
        <c:axId val="416937088"/>
        <c:axId val="416938624"/>
      </c:lineChart>
      <c:dateAx>
        <c:axId val="416937088"/>
        <c:scaling>
          <c:orientation val="minMax"/>
        </c:scaling>
        <c:delete val="0"/>
        <c:axPos val="b"/>
        <c:numFmt formatCode="yyyy\-mm\-dd"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16938624"/>
        <c:crosses val="autoZero"/>
        <c:auto val="0"/>
        <c:lblOffset val="100"/>
        <c:baseTimeUnit val="days"/>
        <c:majorUnit val="2"/>
        <c:majorTimeUnit val="days"/>
      </c:dateAx>
      <c:valAx>
        <c:axId val="416938624"/>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169370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a:noFill/>
    </a:ln>
    <a:effectLst/>
  </c:spPr>
  <c:txPr>
    <a:bodyPr/>
    <a:lstStyle/>
    <a:p>
      <a:pPr>
        <a:defRPr sz="900">
          <a:latin typeface="微软雅黑" panose="020B0503020204020204" pitchFamily="34" charset="-122"/>
          <a:ea typeface="微软雅黑" panose="020B0503020204020204" pitchFamily="34" charset="-122"/>
        </a:defRPr>
      </a:pPr>
      <a:endParaRPr lang="zh-CN"/>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两市市值!$G$2</c:f>
              <c:strCache>
                <c:ptCount val="1"/>
                <c:pt idx="0">
                  <c:v>全部A股</c:v>
                </c:pt>
              </c:strCache>
            </c:strRef>
          </c:tx>
          <c:spPr>
            <a:ln w="28575" cap="rnd">
              <a:solidFill>
                <a:schemeClr val="accent1"/>
              </a:solidFill>
              <a:round/>
            </a:ln>
            <a:effectLst/>
          </c:spPr>
          <c:marker>
            <c:symbol val="none"/>
          </c:marker>
          <c:cat>
            <c:numRef>
              <c:f>两市市值!$F$3:$F$23</c:f>
              <c:numCache>
                <c:formatCode>yyyy\-mm\-dd</c:formatCode>
                <c:ptCount val="21"/>
                <c:pt idx="0">
                  <c:v>43861</c:v>
                </c:pt>
                <c:pt idx="1">
                  <c:v>43864</c:v>
                </c:pt>
                <c:pt idx="2">
                  <c:v>43865</c:v>
                </c:pt>
                <c:pt idx="3">
                  <c:v>43866</c:v>
                </c:pt>
                <c:pt idx="4">
                  <c:v>43867</c:v>
                </c:pt>
                <c:pt idx="5">
                  <c:v>43868</c:v>
                </c:pt>
                <c:pt idx="6">
                  <c:v>43871</c:v>
                </c:pt>
                <c:pt idx="7">
                  <c:v>43872</c:v>
                </c:pt>
                <c:pt idx="8">
                  <c:v>43873</c:v>
                </c:pt>
                <c:pt idx="9">
                  <c:v>43874</c:v>
                </c:pt>
                <c:pt idx="10">
                  <c:v>43875</c:v>
                </c:pt>
                <c:pt idx="11">
                  <c:v>43878</c:v>
                </c:pt>
                <c:pt idx="12">
                  <c:v>43879</c:v>
                </c:pt>
                <c:pt idx="13">
                  <c:v>43880</c:v>
                </c:pt>
                <c:pt idx="14">
                  <c:v>43881</c:v>
                </c:pt>
                <c:pt idx="15">
                  <c:v>43882</c:v>
                </c:pt>
                <c:pt idx="16">
                  <c:v>43885</c:v>
                </c:pt>
                <c:pt idx="17">
                  <c:v>43886</c:v>
                </c:pt>
                <c:pt idx="18">
                  <c:v>43887</c:v>
                </c:pt>
                <c:pt idx="19">
                  <c:v>43888</c:v>
                </c:pt>
                <c:pt idx="20">
                  <c:v>43889</c:v>
                </c:pt>
              </c:numCache>
            </c:numRef>
          </c:cat>
          <c:val>
            <c:numRef>
              <c:f>两市市值!$G$3:$G$23</c:f>
              <c:numCache>
                <c:formatCode>0.00%</c:formatCode>
                <c:ptCount val="21"/>
                <c:pt idx="0">
                  <c:v>0</c:v>
                </c:pt>
                <c:pt idx="1">
                  <c:v>-8.0105565187491012E-2</c:v>
                </c:pt>
                <c:pt idx="2">
                  <c:v>-6.3540010636859323E-2</c:v>
                </c:pt>
                <c:pt idx="3">
                  <c:v>-4.6589033006793956E-2</c:v>
                </c:pt>
                <c:pt idx="4">
                  <c:v>-2.4249284814227057E-2</c:v>
                </c:pt>
                <c:pt idx="5">
                  <c:v>-1.9679035596337324E-2</c:v>
                </c:pt>
                <c:pt idx="6">
                  <c:v>-1.239341362841706E-2</c:v>
                </c:pt>
                <c:pt idx="7">
                  <c:v>-9.3782235931868518E-3</c:v>
                </c:pt>
                <c:pt idx="8">
                  <c:v>2.6681107264154846E-3</c:v>
                </c:pt>
                <c:pt idx="9">
                  <c:v>-3.5832557597225145E-3</c:v>
                </c:pt>
                <c:pt idx="10">
                  <c:v>2.2076504770507377E-4</c:v>
                </c:pt>
                <c:pt idx="11">
                  <c:v>2.5851593328788613E-2</c:v>
                </c:pt>
                <c:pt idx="12">
                  <c:v>3.0571610487452938E-2</c:v>
                </c:pt>
                <c:pt idx="13">
                  <c:v>2.6887361733463511E-2</c:v>
                </c:pt>
                <c:pt idx="14">
                  <c:v>4.4870173068715546E-2</c:v>
                </c:pt>
                <c:pt idx="15">
                  <c:v>5.1548161035662288E-2</c:v>
                </c:pt>
                <c:pt idx="16">
                  <c:v>5.4278249214534169E-2</c:v>
                </c:pt>
                <c:pt idx="17">
                  <c:v>5.3322069623292334E-2</c:v>
                </c:pt>
                <c:pt idx="18">
                  <c:v>3.6157184940105891E-2</c:v>
                </c:pt>
                <c:pt idx="19">
                  <c:v>3.8997332959234132E-2</c:v>
                </c:pt>
                <c:pt idx="20">
                  <c:v>-3.517627866494677E-3</c:v>
                </c:pt>
              </c:numCache>
            </c:numRef>
          </c:val>
          <c:smooth val="0"/>
          <c:extLst xmlns:c16r2="http://schemas.microsoft.com/office/drawing/2015/06/chart">
            <c:ext xmlns:c16="http://schemas.microsoft.com/office/drawing/2014/chart" uri="{C3380CC4-5D6E-409C-BE32-E72D297353CC}">
              <c16:uniqueId val="{00000000-73DF-434C-A93A-442AD339371F}"/>
            </c:ext>
          </c:extLst>
        </c:ser>
        <c:ser>
          <c:idx val="1"/>
          <c:order val="1"/>
          <c:tx>
            <c:strRef>
              <c:f>两市市值!$H$2</c:f>
              <c:strCache>
                <c:ptCount val="1"/>
                <c:pt idx="0">
                  <c:v>上证A股</c:v>
                </c:pt>
              </c:strCache>
            </c:strRef>
          </c:tx>
          <c:spPr>
            <a:ln w="28575" cap="rnd">
              <a:solidFill>
                <a:schemeClr val="accent2"/>
              </a:solidFill>
              <a:round/>
            </a:ln>
            <a:effectLst/>
          </c:spPr>
          <c:marker>
            <c:symbol val="none"/>
          </c:marker>
          <c:cat>
            <c:numRef>
              <c:f>两市市值!$F$3:$F$23</c:f>
              <c:numCache>
                <c:formatCode>yyyy\-mm\-dd</c:formatCode>
                <c:ptCount val="21"/>
                <c:pt idx="0">
                  <c:v>43861</c:v>
                </c:pt>
                <c:pt idx="1">
                  <c:v>43864</c:v>
                </c:pt>
                <c:pt idx="2">
                  <c:v>43865</c:v>
                </c:pt>
                <c:pt idx="3">
                  <c:v>43866</c:v>
                </c:pt>
                <c:pt idx="4">
                  <c:v>43867</c:v>
                </c:pt>
                <c:pt idx="5">
                  <c:v>43868</c:v>
                </c:pt>
                <c:pt idx="6">
                  <c:v>43871</c:v>
                </c:pt>
                <c:pt idx="7">
                  <c:v>43872</c:v>
                </c:pt>
                <c:pt idx="8">
                  <c:v>43873</c:v>
                </c:pt>
                <c:pt idx="9">
                  <c:v>43874</c:v>
                </c:pt>
                <c:pt idx="10">
                  <c:v>43875</c:v>
                </c:pt>
                <c:pt idx="11">
                  <c:v>43878</c:v>
                </c:pt>
                <c:pt idx="12">
                  <c:v>43879</c:v>
                </c:pt>
                <c:pt idx="13">
                  <c:v>43880</c:v>
                </c:pt>
                <c:pt idx="14">
                  <c:v>43881</c:v>
                </c:pt>
                <c:pt idx="15">
                  <c:v>43882</c:v>
                </c:pt>
                <c:pt idx="16">
                  <c:v>43885</c:v>
                </c:pt>
                <c:pt idx="17">
                  <c:v>43886</c:v>
                </c:pt>
                <c:pt idx="18">
                  <c:v>43887</c:v>
                </c:pt>
                <c:pt idx="19">
                  <c:v>43888</c:v>
                </c:pt>
                <c:pt idx="20">
                  <c:v>43889</c:v>
                </c:pt>
              </c:numCache>
            </c:numRef>
          </c:cat>
          <c:val>
            <c:numRef>
              <c:f>两市市值!$H$3:$H$23</c:f>
              <c:numCache>
                <c:formatCode>0.00%</c:formatCode>
                <c:ptCount val="21"/>
                <c:pt idx="0">
                  <c:v>0</c:v>
                </c:pt>
                <c:pt idx="1">
                  <c:v>-7.7788096247491501E-2</c:v>
                </c:pt>
                <c:pt idx="2">
                  <c:v>-6.1336842739352915E-2</c:v>
                </c:pt>
                <c:pt idx="3">
                  <c:v>-4.8300719725659413E-2</c:v>
                </c:pt>
                <c:pt idx="4">
                  <c:v>-2.9206782499678785E-2</c:v>
                </c:pt>
                <c:pt idx="5">
                  <c:v>-2.4979079475933252E-2</c:v>
                </c:pt>
                <c:pt idx="6">
                  <c:v>-2.0907580799057524E-2</c:v>
                </c:pt>
                <c:pt idx="7">
                  <c:v>-1.6345880459559536E-2</c:v>
                </c:pt>
                <c:pt idx="8">
                  <c:v>-6.4773359438012879E-3</c:v>
                </c:pt>
                <c:pt idx="9">
                  <c:v>-1.1960139883707366E-2</c:v>
                </c:pt>
                <c:pt idx="10">
                  <c:v>-8.595978496567791E-3</c:v>
                </c:pt>
                <c:pt idx="11">
                  <c:v>1.3057289744347722E-2</c:v>
                </c:pt>
                <c:pt idx="12">
                  <c:v>1.3461124144703795E-2</c:v>
                </c:pt>
                <c:pt idx="13">
                  <c:v>1.0946114736954948E-2</c:v>
                </c:pt>
                <c:pt idx="14">
                  <c:v>2.6060588315517164E-2</c:v>
                </c:pt>
                <c:pt idx="15">
                  <c:v>2.9526445470416718E-2</c:v>
                </c:pt>
                <c:pt idx="16">
                  <c:v>2.5036853726186248E-2</c:v>
                </c:pt>
                <c:pt idx="17">
                  <c:v>2.0110460049282519E-2</c:v>
                </c:pt>
                <c:pt idx="18">
                  <c:v>1.0673293246933779E-2</c:v>
                </c:pt>
                <c:pt idx="19">
                  <c:v>1.3591655999527053E-2</c:v>
                </c:pt>
                <c:pt idx="20">
                  <c:v>-2.2392124133961522E-2</c:v>
                </c:pt>
              </c:numCache>
            </c:numRef>
          </c:val>
          <c:smooth val="0"/>
          <c:extLst xmlns:c16r2="http://schemas.microsoft.com/office/drawing/2015/06/chart">
            <c:ext xmlns:c16="http://schemas.microsoft.com/office/drawing/2014/chart" uri="{C3380CC4-5D6E-409C-BE32-E72D297353CC}">
              <c16:uniqueId val="{00000001-73DF-434C-A93A-442AD339371F}"/>
            </c:ext>
          </c:extLst>
        </c:ser>
        <c:ser>
          <c:idx val="2"/>
          <c:order val="2"/>
          <c:tx>
            <c:strRef>
              <c:f>两市市值!$I$2</c:f>
              <c:strCache>
                <c:ptCount val="1"/>
                <c:pt idx="0">
                  <c:v>深证A股</c:v>
                </c:pt>
              </c:strCache>
            </c:strRef>
          </c:tx>
          <c:spPr>
            <a:ln w="28575" cap="rnd">
              <a:solidFill>
                <a:schemeClr val="accent3"/>
              </a:solidFill>
              <a:round/>
            </a:ln>
            <a:effectLst/>
          </c:spPr>
          <c:marker>
            <c:symbol val="none"/>
          </c:marker>
          <c:cat>
            <c:numRef>
              <c:f>两市市值!$F$3:$F$23</c:f>
              <c:numCache>
                <c:formatCode>yyyy\-mm\-dd</c:formatCode>
                <c:ptCount val="21"/>
                <c:pt idx="0">
                  <c:v>43861</c:v>
                </c:pt>
                <c:pt idx="1">
                  <c:v>43864</c:v>
                </c:pt>
                <c:pt idx="2">
                  <c:v>43865</c:v>
                </c:pt>
                <c:pt idx="3">
                  <c:v>43866</c:v>
                </c:pt>
                <c:pt idx="4">
                  <c:v>43867</c:v>
                </c:pt>
                <c:pt idx="5">
                  <c:v>43868</c:v>
                </c:pt>
                <c:pt idx="6">
                  <c:v>43871</c:v>
                </c:pt>
                <c:pt idx="7">
                  <c:v>43872</c:v>
                </c:pt>
                <c:pt idx="8">
                  <c:v>43873</c:v>
                </c:pt>
                <c:pt idx="9">
                  <c:v>43874</c:v>
                </c:pt>
                <c:pt idx="10">
                  <c:v>43875</c:v>
                </c:pt>
                <c:pt idx="11">
                  <c:v>43878</c:v>
                </c:pt>
                <c:pt idx="12">
                  <c:v>43879</c:v>
                </c:pt>
                <c:pt idx="13">
                  <c:v>43880</c:v>
                </c:pt>
                <c:pt idx="14">
                  <c:v>43881</c:v>
                </c:pt>
                <c:pt idx="15">
                  <c:v>43882</c:v>
                </c:pt>
                <c:pt idx="16">
                  <c:v>43885</c:v>
                </c:pt>
                <c:pt idx="17">
                  <c:v>43886</c:v>
                </c:pt>
                <c:pt idx="18">
                  <c:v>43887</c:v>
                </c:pt>
                <c:pt idx="19">
                  <c:v>43888</c:v>
                </c:pt>
                <c:pt idx="20">
                  <c:v>43889</c:v>
                </c:pt>
              </c:numCache>
            </c:numRef>
          </c:cat>
          <c:val>
            <c:numRef>
              <c:f>两市市值!$I$3:$I$23</c:f>
              <c:numCache>
                <c:formatCode>0.00%</c:formatCode>
                <c:ptCount val="21"/>
                <c:pt idx="0">
                  <c:v>0</c:v>
                </c:pt>
                <c:pt idx="1">
                  <c:v>-8.3856010715273377E-2</c:v>
                </c:pt>
                <c:pt idx="2">
                  <c:v>-6.7128117122551623E-2</c:v>
                </c:pt>
                <c:pt idx="3">
                  <c:v>-4.3801358847056826E-2</c:v>
                </c:pt>
                <c:pt idx="4">
                  <c:v>-1.6175442771545145E-2</c:v>
                </c:pt>
                <c:pt idx="5">
                  <c:v>-1.1047318585406751E-2</c:v>
                </c:pt>
                <c:pt idx="6">
                  <c:v>1.4728643251793461E-3</c:v>
                </c:pt>
                <c:pt idx="7">
                  <c:v>1.9693885523102139E-3</c:v>
                </c:pt>
                <c:pt idx="8">
                  <c:v>1.7562498280408567E-2</c:v>
                </c:pt>
                <c:pt idx="9">
                  <c:v>1.0059441326233376E-2</c:v>
                </c:pt>
                <c:pt idx="10">
                  <c:v>1.457982262552826E-2</c:v>
                </c:pt>
                <c:pt idx="11">
                  <c:v>4.6688554380748037E-2</c:v>
                </c:pt>
                <c:pt idx="12">
                  <c:v>5.8437960160245606E-2</c:v>
                </c:pt>
                <c:pt idx="13">
                  <c:v>5.2849473746340747E-2</c:v>
                </c:pt>
                <c:pt idx="14">
                  <c:v>7.5503695426471396E-2</c:v>
                </c:pt>
                <c:pt idx="15">
                  <c:v>8.7412999360146459E-2</c:v>
                </c:pt>
                <c:pt idx="16">
                  <c:v>0.10190114755161894</c:v>
                </c:pt>
                <c:pt idx="17">
                  <c:v>0.10741090772214656</c:v>
                </c:pt>
                <c:pt idx="18">
                  <c:v>7.7660566125208552E-2</c:v>
                </c:pt>
                <c:pt idx="19">
                  <c:v>8.037333266208746E-2</c:v>
                </c:pt>
                <c:pt idx="20">
                  <c:v>2.7221610186204614E-2</c:v>
                </c:pt>
              </c:numCache>
            </c:numRef>
          </c:val>
          <c:smooth val="0"/>
          <c:extLst xmlns:c16r2="http://schemas.microsoft.com/office/drawing/2015/06/chart">
            <c:ext xmlns:c16="http://schemas.microsoft.com/office/drawing/2014/chart" uri="{C3380CC4-5D6E-409C-BE32-E72D297353CC}">
              <c16:uniqueId val="{00000002-73DF-434C-A93A-442AD339371F}"/>
            </c:ext>
          </c:extLst>
        </c:ser>
        <c:dLbls>
          <c:showLegendKey val="0"/>
          <c:showVal val="0"/>
          <c:showCatName val="0"/>
          <c:showSerName val="0"/>
          <c:showPercent val="0"/>
          <c:showBubbleSize val="0"/>
        </c:dLbls>
        <c:marker val="1"/>
        <c:smooth val="0"/>
        <c:axId val="417010048"/>
        <c:axId val="417011584"/>
      </c:lineChart>
      <c:dateAx>
        <c:axId val="417010048"/>
        <c:scaling>
          <c:orientation val="minMax"/>
        </c:scaling>
        <c:delete val="0"/>
        <c:axPos val="b"/>
        <c:numFmt formatCode="yyyy\-mm\-dd"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17011584"/>
        <c:crosses val="autoZero"/>
        <c:auto val="1"/>
        <c:lblOffset val="100"/>
        <c:baseTimeUnit val="days"/>
        <c:majorUnit val="2"/>
        <c:majorTimeUnit val="days"/>
      </c:dateAx>
      <c:valAx>
        <c:axId val="417011584"/>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170100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latin typeface="微软雅黑" panose="020B0503020204020204" pitchFamily="34" charset="-122"/>
          <a:ea typeface="微软雅黑" panose="020B0503020204020204" pitchFamily="34" charset="-122"/>
        </a:defRPr>
      </a:pPr>
      <a:endParaRPr lang="zh-CN"/>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2"/>
          <c:order val="2"/>
          <c:tx>
            <c:strRef>
              <c:f>Sheet1!$E$1</c:f>
              <c:strCache>
                <c:ptCount val="1"/>
                <c:pt idx="0">
                  <c:v>持仓量</c:v>
                </c:pt>
              </c:strCache>
            </c:strRef>
          </c:tx>
          <c:spPr>
            <a:solidFill>
              <a:schemeClr val="accent6"/>
            </a:solidFill>
            <a:ln>
              <a:noFill/>
            </a:ln>
            <a:effectLst/>
          </c:spPr>
          <c:invertIfNegative val="0"/>
          <c:cat>
            <c:numRef>
              <c:f>Sheet1!$B$2:$B$21</c:f>
              <c:numCache>
                <c:formatCode>yyyy\-mm\-dd</c:formatCode>
                <c:ptCount val="20"/>
                <c:pt idx="0">
                  <c:v>43864</c:v>
                </c:pt>
                <c:pt idx="1">
                  <c:v>43865</c:v>
                </c:pt>
                <c:pt idx="2">
                  <c:v>43866</c:v>
                </c:pt>
                <c:pt idx="3">
                  <c:v>43867</c:v>
                </c:pt>
                <c:pt idx="4">
                  <c:v>43868</c:v>
                </c:pt>
                <c:pt idx="5">
                  <c:v>43871</c:v>
                </c:pt>
                <c:pt idx="6">
                  <c:v>43872</c:v>
                </c:pt>
                <c:pt idx="7">
                  <c:v>43873</c:v>
                </c:pt>
                <c:pt idx="8">
                  <c:v>43874</c:v>
                </c:pt>
                <c:pt idx="9">
                  <c:v>43875</c:v>
                </c:pt>
                <c:pt idx="10">
                  <c:v>43878</c:v>
                </c:pt>
                <c:pt idx="11">
                  <c:v>43879</c:v>
                </c:pt>
                <c:pt idx="12">
                  <c:v>43880</c:v>
                </c:pt>
                <c:pt idx="13">
                  <c:v>43881</c:v>
                </c:pt>
                <c:pt idx="14">
                  <c:v>43882</c:v>
                </c:pt>
                <c:pt idx="15">
                  <c:v>43885</c:v>
                </c:pt>
                <c:pt idx="16">
                  <c:v>43886</c:v>
                </c:pt>
                <c:pt idx="17">
                  <c:v>43887</c:v>
                </c:pt>
                <c:pt idx="18">
                  <c:v>43888</c:v>
                </c:pt>
                <c:pt idx="19">
                  <c:v>43889</c:v>
                </c:pt>
              </c:numCache>
            </c:numRef>
          </c:cat>
          <c:val>
            <c:numRef>
              <c:f>Sheet1!$E$2:$E$21</c:f>
              <c:numCache>
                <c:formatCode>#,##0.00</c:formatCode>
                <c:ptCount val="20"/>
                <c:pt idx="0">
                  <c:v>27278</c:v>
                </c:pt>
                <c:pt idx="1">
                  <c:v>24792</c:v>
                </c:pt>
                <c:pt idx="2">
                  <c:v>24953</c:v>
                </c:pt>
                <c:pt idx="3">
                  <c:v>24819</c:v>
                </c:pt>
                <c:pt idx="4">
                  <c:v>24718</c:v>
                </c:pt>
                <c:pt idx="5">
                  <c:v>24509</c:v>
                </c:pt>
                <c:pt idx="6">
                  <c:v>25016</c:v>
                </c:pt>
                <c:pt idx="7">
                  <c:v>24358</c:v>
                </c:pt>
                <c:pt idx="8">
                  <c:v>25580</c:v>
                </c:pt>
                <c:pt idx="9">
                  <c:v>24735</c:v>
                </c:pt>
                <c:pt idx="10">
                  <c:v>28617</c:v>
                </c:pt>
                <c:pt idx="11">
                  <c:v>28759</c:v>
                </c:pt>
                <c:pt idx="12">
                  <c:v>32191</c:v>
                </c:pt>
                <c:pt idx="13">
                  <c:v>40839</c:v>
                </c:pt>
                <c:pt idx="14">
                  <c:v>42264</c:v>
                </c:pt>
                <c:pt idx="15">
                  <c:v>45372</c:v>
                </c:pt>
                <c:pt idx="16">
                  <c:v>44912</c:v>
                </c:pt>
                <c:pt idx="17">
                  <c:v>48025</c:v>
                </c:pt>
                <c:pt idx="18">
                  <c:v>43877</c:v>
                </c:pt>
                <c:pt idx="19">
                  <c:v>47486</c:v>
                </c:pt>
              </c:numCache>
            </c:numRef>
          </c:val>
          <c:extLst xmlns:c16r2="http://schemas.microsoft.com/office/drawing/2015/06/chart">
            <c:ext xmlns:c16="http://schemas.microsoft.com/office/drawing/2014/chart" uri="{C3380CC4-5D6E-409C-BE32-E72D297353CC}">
              <c16:uniqueId val="{00000000-0641-4B37-B6BC-CE8E6DF48EDF}"/>
            </c:ext>
          </c:extLst>
        </c:ser>
        <c:ser>
          <c:idx val="3"/>
          <c:order val="3"/>
          <c:tx>
            <c:strRef>
              <c:f>Sheet1!$F$1</c:f>
              <c:strCache>
                <c:ptCount val="1"/>
                <c:pt idx="0">
                  <c:v>成交量</c:v>
                </c:pt>
              </c:strCache>
            </c:strRef>
          </c:tx>
          <c:spPr>
            <a:solidFill>
              <a:srgbClr val="0070C0"/>
            </a:solidFill>
            <a:ln>
              <a:noFill/>
            </a:ln>
            <a:effectLst/>
          </c:spPr>
          <c:invertIfNegative val="0"/>
          <c:cat>
            <c:numRef>
              <c:f>Sheet1!$B$2:$B$21</c:f>
              <c:numCache>
                <c:formatCode>yyyy\-mm\-dd</c:formatCode>
                <c:ptCount val="20"/>
                <c:pt idx="0">
                  <c:v>43864</c:v>
                </c:pt>
                <c:pt idx="1">
                  <c:v>43865</c:v>
                </c:pt>
                <c:pt idx="2">
                  <c:v>43866</c:v>
                </c:pt>
                <c:pt idx="3">
                  <c:v>43867</c:v>
                </c:pt>
                <c:pt idx="4">
                  <c:v>43868</c:v>
                </c:pt>
                <c:pt idx="5">
                  <c:v>43871</c:v>
                </c:pt>
                <c:pt idx="6">
                  <c:v>43872</c:v>
                </c:pt>
                <c:pt idx="7">
                  <c:v>43873</c:v>
                </c:pt>
                <c:pt idx="8">
                  <c:v>43874</c:v>
                </c:pt>
                <c:pt idx="9">
                  <c:v>43875</c:v>
                </c:pt>
                <c:pt idx="10">
                  <c:v>43878</c:v>
                </c:pt>
                <c:pt idx="11">
                  <c:v>43879</c:v>
                </c:pt>
                <c:pt idx="12">
                  <c:v>43880</c:v>
                </c:pt>
                <c:pt idx="13">
                  <c:v>43881</c:v>
                </c:pt>
                <c:pt idx="14">
                  <c:v>43882</c:v>
                </c:pt>
                <c:pt idx="15">
                  <c:v>43885</c:v>
                </c:pt>
                <c:pt idx="16">
                  <c:v>43886</c:v>
                </c:pt>
                <c:pt idx="17">
                  <c:v>43887</c:v>
                </c:pt>
                <c:pt idx="18">
                  <c:v>43888</c:v>
                </c:pt>
                <c:pt idx="19">
                  <c:v>43889</c:v>
                </c:pt>
              </c:numCache>
            </c:numRef>
          </c:cat>
          <c:val>
            <c:numRef>
              <c:f>Sheet1!$F$2:$F$21</c:f>
              <c:numCache>
                <c:formatCode>#,##0.00</c:formatCode>
                <c:ptCount val="20"/>
                <c:pt idx="0">
                  <c:v>20324</c:v>
                </c:pt>
                <c:pt idx="1">
                  <c:v>15057</c:v>
                </c:pt>
                <c:pt idx="2">
                  <c:v>11031</c:v>
                </c:pt>
                <c:pt idx="3">
                  <c:v>11363</c:v>
                </c:pt>
                <c:pt idx="4">
                  <c:v>8128</c:v>
                </c:pt>
                <c:pt idx="5">
                  <c:v>8327</c:v>
                </c:pt>
                <c:pt idx="6">
                  <c:v>8878</c:v>
                </c:pt>
                <c:pt idx="7">
                  <c:v>6811</c:v>
                </c:pt>
                <c:pt idx="8">
                  <c:v>9315</c:v>
                </c:pt>
                <c:pt idx="9">
                  <c:v>9112</c:v>
                </c:pt>
                <c:pt idx="10">
                  <c:v>13123</c:v>
                </c:pt>
                <c:pt idx="11">
                  <c:v>13585</c:v>
                </c:pt>
                <c:pt idx="12">
                  <c:v>14700</c:v>
                </c:pt>
                <c:pt idx="13">
                  <c:v>27551</c:v>
                </c:pt>
                <c:pt idx="14">
                  <c:v>29541</c:v>
                </c:pt>
                <c:pt idx="15">
                  <c:v>31354</c:v>
                </c:pt>
                <c:pt idx="16">
                  <c:v>35387</c:v>
                </c:pt>
                <c:pt idx="17">
                  <c:v>44170</c:v>
                </c:pt>
                <c:pt idx="18">
                  <c:v>29962</c:v>
                </c:pt>
                <c:pt idx="19">
                  <c:v>40602</c:v>
                </c:pt>
              </c:numCache>
            </c:numRef>
          </c:val>
          <c:extLst xmlns:c16r2="http://schemas.microsoft.com/office/drawing/2015/06/chart">
            <c:ext xmlns:c16="http://schemas.microsoft.com/office/drawing/2014/chart" uri="{C3380CC4-5D6E-409C-BE32-E72D297353CC}">
              <c16:uniqueId val="{00000001-0641-4B37-B6BC-CE8E6DF48EDF}"/>
            </c:ext>
          </c:extLst>
        </c:ser>
        <c:dLbls>
          <c:showLegendKey val="0"/>
          <c:showVal val="0"/>
          <c:showCatName val="0"/>
          <c:showSerName val="0"/>
          <c:showPercent val="0"/>
          <c:showBubbleSize val="0"/>
        </c:dLbls>
        <c:gapWidth val="219"/>
        <c:axId val="417101312"/>
        <c:axId val="417099776"/>
      </c:barChart>
      <c:lineChart>
        <c:grouping val="standard"/>
        <c:varyColors val="0"/>
        <c:ser>
          <c:idx val="0"/>
          <c:order val="0"/>
          <c:tx>
            <c:strRef>
              <c:f>Sheet1!$C$1</c:f>
              <c:strCache>
                <c:ptCount val="1"/>
                <c:pt idx="0">
                  <c:v>收盘价</c:v>
                </c:pt>
              </c:strCache>
            </c:strRef>
          </c:tx>
          <c:spPr>
            <a:ln w="28575" cap="rnd">
              <a:solidFill>
                <a:schemeClr val="accent1"/>
              </a:solidFill>
              <a:round/>
            </a:ln>
            <a:effectLst/>
          </c:spPr>
          <c:marker>
            <c:symbol val="none"/>
          </c:marker>
          <c:cat>
            <c:numRef>
              <c:f>Sheet1!$B$2:$B$21</c:f>
              <c:numCache>
                <c:formatCode>yyyy\-mm\-dd</c:formatCode>
                <c:ptCount val="20"/>
                <c:pt idx="0">
                  <c:v>43864</c:v>
                </c:pt>
                <c:pt idx="1">
                  <c:v>43865</c:v>
                </c:pt>
                <c:pt idx="2">
                  <c:v>43866</c:v>
                </c:pt>
                <c:pt idx="3">
                  <c:v>43867</c:v>
                </c:pt>
                <c:pt idx="4">
                  <c:v>43868</c:v>
                </c:pt>
                <c:pt idx="5">
                  <c:v>43871</c:v>
                </c:pt>
                <c:pt idx="6">
                  <c:v>43872</c:v>
                </c:pt>
                <c:pt idx="7">
                  <c:v>43873</c:v>
                </c:pt>
                <c:pt idx="8">
                  <c:v>43874</c:v>
                </c:pt>
                <c:pt idx="9">
                  <c:v>43875</c:v>
                </c:pt>
                <c:pt idx="10">
                  <c:v>43878</c:v>
                </c:pt>
                <c:pt idx="11">
                  <c:v>43879</c:v>
                </c:pt>
                <c:pt idx="12">
                  <c:v>43880</c:v>
                </c:pt>
                <c:pt idx="13">
                  <c:v>43881</c:v>
                </c:pt>
                <c:pt idx="14">
                  <c:v>43882</c:v>
                </c:pt>
                <c:pt idx="15">
                  <c:v>43885</c:v>
                </c:pt>
                <c:pt idx="16">
                  <c:v>43886</c:v>
                </c:pt>
                <c:pt idx="17">
                  <c:v>43887</c:v>
                </c:pt>
                <c:pt idx="18">
                  <c:v>43888</c:v>
                </c:pt>
                <c:pt idx="19">
                  <c:v>43889</c:v>
                </c:pt>
              </c:numCache>
            </c:numRef>
          </c:cat>
          <c:val>
            <c:numRef>
              <c:f>Sheet1!$C$2:$C$21</c:f>
              <c:numCache>
                <c:formatCode>#,##0.00</c:formatCode>
                <c:ptCount val="20"/>
                <c:pt idx="0">
                  <c:v>2643.6</c:v>
                </c:pt>
                <c:pt idx="1">
                  <c:v>2777.6</c:v>
                </c:pt>
                <c:pt idx="2">
                  <c:v>2793</c:v>
                </c:pt>
                <c:pt idx="3">
                  <c:v>2847.6</c:v>
                </c:pt>
                <c:pt idx="4">
                  <c:v>2842</c:v>
                </c:pt>
                <c:pt idx="5">
                  <c:v>2831</c:v>
                </c:pt>
                <c:pt idx="6">
                  <c:v>2864.4</c:v>
                </c:pt>
                <c:pt idx="7">
                  <c:v>2878</c:v>
                </c:pt>
                <c:pt idx="8">
                  <c:v>2865.6</c:v>
                </c:pt>
                <c:pt idx="9">
                  <c:v>2885.8</c:v>
                </c:pt>
                <c:pt idx="10">
                  <c:v>2946.6</c:v>
                </c:pt>
                <c:pt idx="11">
                  <c:v>2915.8</c:v>
                </c:pt>
                <c:pt idx="12">
                  <c:v>2921</c:v>
                </c:pt>
                <c:pt idx="13">
                  <c:v>2973.6</c:v>
                </c:pt>
                <c:pt idx="14">
                  <c:v>2969.6</c:v>
                </c:pt>
                <c:pt idx="15">
                  <c:v>2923.2</c:v>
                </c:pt>
                <c:pt idx="16">
                  <c:v>2911.6</c:v>
                </c:pt>
                <c:pt idx="17">
                  <c:v>2909.8</c:v>
                </c:pt>
                <c:pt idx="18">
                  <c:v>2909.8</c:v>
                </c:pt>
                <c:pt idx="19">
                  <c:v>2821</c:v>
                </c:pt>
              </c:numCache>
            </c:numRef>
          </c:val>
          <c:smooth val="0"/>
          <c:extLst xmlns:c16r2="http://schemas.microsoft.com/office/drawing/2015/06/chart">
            <c:ext xmlns:c16="http://schemas.microsoft.com/office/drawing/2014/chart" uri="{C3380CC4-5D6E-409C-BE32-E72D297353CC}">
              <c16:uniqueId val="{00000002-0641-4B37-B6BC-CE8E6DF48EDF}"/>
            </c:ext>
          </c:extLst>
        </c:ser>
        <c:ser>
          <c:idx val="1"/>
          <c:order val="1"/>
          <c:tx>
            <c:strRef>
              <c:f>Sheet1!$D$1</c:f>
              <c:strCache>
                <c:ptCount val="1"/>
                <c:pt idx="0">
                  <c:v>结算价</c:v>
                </c:pt>
              </c:strCache>
            </c:strRef>
          </c:tx>
          <c:spPr>
            <a:ln w="28575" cap="rnd">
              <a:solidFill>
                <a:schemeClr val="accent2"/>
              </a:solidFill>
              <a:round/>
            </a:ln>
            <a:effectLst/>
          </c:spPr>
          <c:marker>
            <c:symbol val="none"/>
          </c:marker>
          <c:cat>
            <c:numRef>
              <c:f>Sheet1!$B$2:$B$21</c:f>
              <c:numCache>
                <c:formatCode>yyyy\-mm\-dd</c:formatCode>
                <c:ptCount val="20"/>
                <c:pt idx="0">
                  <c:v>43864</c:v>
                </c:pt>
                <c:pt idx="1">
                  <c:v>43865</c:v>
                </c:pt>
                <c:pt idx="2">
                  <c:v>43866</c:v>
                </c:pt>
                <c:pt idx="3">
                  <c:v>43867</c:v>
                </c:pt>
                <c:pt idx="4">
                  <c:v>43868</c:v>
                </c:pt>
                <c:pt idx="5">
                  <c:v>43871</c:v>
                </c:pt>
                <c:pt idx="6">
                  <c:v>43872</c:v>
                </c:pt>
                <c:pt idx="7">
                  <c:v>43873</c:v>
                </c:pt>
                <c:pt idx="8">
                  <c:v>43874</c:v>
                </c:pt>
                <c:pt idx="9">
                  <c:v>43875</c:v>
                </c:pt>
                <c:pt idx="10">
                  <c:v>43878</c:v>
                </c:pt>
                <c:pt idx="11">
                  <c:v>43879</c:v>
                </c:pt>
                <c:pt idx="12">
                  <c:v>43880</c:v>
                </c:pt>
                <c:pt idx="13">
                  <c:v>43881</c:v>
                </c:pt>
                <c:pt idx="14">
                  <c:v>43882</c:v>
                </c:pt>
                <c:pt idx="15">
                  <c:v>43885</c:v>
                </c:pt>
                <c:pt idx="16">
                  <c:v>43886</c:v>
                </c:pt>
                <c:pt idx="17">
                  <c:v>43887</c:v>
                </c:pt>
                <c:pt idx="18">
                  <c:v>43888</c:v>
                </c:pt>
                <c:pt idx="19">
                  <c:v>43889</c:v>
                </c:pt>
              </c:numCache>
            </c:numRef>
          </c:cat>
          <c:val>
            <c:numRef>
              <c:f>Sheet1!$D$2:$D$21</c:f>
              <c:numCache>
                <c:formatCode>#,##0.00</c:formatCode>
                <c:ptCount val="20"/>
                <c:pt idx="0">
                  <c:v>2668.8</c:v>
                </c:pt>
                <c:pt idx="1">
                  <c:v>2774.8</c:v>
                </c:pt>
                <c:pt idx="2">
                  <c:v>2789.6</c:v>
                </c:pt>
                <c:pt idx="3">
                  <c:v>2846.4</c:v>
                </c:pt>
                <c:pt idx="4">
                  <c:v>2832.8</c:v>
                </c:pt>
                <c:pt idx="5">
                  <c:v>2831.6</c:v>
                </c:pt>
                <c:pt idx="6">
                  <c:v>2867.8</c:v>
                </c:pt>
                <c:pt idx="7">
                  <c:v>2876.2</c:v>
                </c:pt>
                <c:pt idx="8">
                  <c:v>2865.6</c:v>
                </c:pt>
                <c:pt idx="9">
                  <c:v>2879</c:v>
                </c:pt>
                <c:pt idx="10">
                  <c:v>2941.6</c:v>
                </c:pt>
                <c:pt idx="11">
                  <c:v>2916.6</c:v>
                </c:pt>
                <c:pt idx="12">
                  <c:v>2918.8</c:v>
                </c:pt>
                <c:pt idx="13">
                  <c:v>2969</c:v>
                </c:pt>
                <c:pt idx="14">
                  <c:v>2968.4</c:v>
                </c:pt>
                <c:pt idx="15">
                  <c:v>2928.2</c:v>
                </c:pt>
                <c:pt idx="16">
                  <c:v>2905</c:v>
                </c:pt>
                <c:pt idx="17">
                  <c:v>2907.8</c:v>
                </c:pt>
                <c:pt idx="18">
                  <c:v>2907.2</c:v>
                </c:pt>
                <c:pt idx="19">
                  <c:v>2825</c:v>
                </c:pt>
              </c:numCache>
            </c:numRef>
          </c:val>
          <c:smooth val="0"/>
          <c:extLst xmlns:c16r2="http://schemas.microsoft.com/office/drawing/2015/06/chart">
            <c:ext xmlns:c16="http://schemas.microsoft.com/office/drawing/2014/chart" uri="{C3380CC4-5D6E-409C-BE32-E72D297353CC}">
              <c16:uniqueId val="{00000003-0641-4B37-B6BC-CE8E6DF48EDF}"/>
            </c:ext>
          </c:extLst>
        </c:ser>
        <c:dLbls>
          <c:showLegendKey val="0"/>
          <c:showVal val="0"/>
          <c:showCatName val="0"/>
          <c:showSerName val="0"/>
          <c:showPercent val="0"/>
          <c:showBubbleSize val="0"/>
        </c:dLbls>
        <c:marker val="1"/>
        <c:smooth val="0"/>
        <c:axId val="417096448"/>
        <c:axId val="417097984"/>
      </c:lineChart>
      <c:catAx>
        <c:axId val="417096448"/>
        <c:scaling>
          <c:orientation val="minMax"/>
        </c:scaling>
        <c:delete val="0"/>
        <c:axPos val="b"/>
        <c:numFmt formatCode="yyyy\-mm\-d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17097984"/>
        <c:crosses val="autoZero"/>
        <c:auto val="0"/>
        <c:lblAlgn val="ctr"/>
        <c:lblOffset val="100"/>
        <c:noMultiLvlLbl val="0"/>
      </c:catAx>
      <c:valAx>
        <c:axId val="41709798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17096448"/>
        <c:crosses val="autoZero"/>
        <c:crossBetween val="between"/>
      </c:valAx>
      <c:valAx>
        <c:axId val="417099776"/>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17101312"/>
        <c:crosses val="max"/>
        <c:crossBetween val="between"/>
      </c:valAx>
      <c:dateAx>
        <c:axId val="417101312"/>
        <c:scaling>
          <c:orientation val="minMax"/>
        </c:scaling>
        <c:delete val="1"/>
        <c:axPos val="b"/>
        <c:numFmt formatCode="yyyy\-mm\-dd" sourceLinked="1"/>
        <c:majorTickMark val="out"/>
        <c:minorTickMark val="none"/>
        <c:tickLblPos val="nextTo"/>
        <c:crossAx val="417099776"/>
        <c:crosses val="autoZero"/>
        <c:auto val="1"/>
        <c:lblOffset val="100"/>
        <c:baseTimeUnit val="days"/>
      </c:date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v>开始流通市值(万元)</c:v>
          </c:tx>
          <c:invertIfNegative val="0"/>
          <c:dPt>
            <c:idx val="1"/>
            <c:invertIfNegative val="0"/>
            <c:bubble3D val="0"/>
            <c:spPr>
              <a:solidFill>
                <a:srgbClr val="FF0000"/>
              </a:solidFill>
            </c:spPr>
            <c:extLst xmlns:c16r2="http://schemas.microsoft.com/office/drawing/2015/06/chart">
              <c:ext xmlns:c16="http://schemas.microsoft.com/office/drawing/2014/chart" uri="{C3380CC4-5D6E-409C-BE32-E72D297353CC}">
                <c16:uniqueId val="{00000001-4C7F-41D2-873C-87B139956277}"/>
              </c:ext>
            </c:extLst>
          </c:dPt>
          <c:dLbls>
            <c:dLbl>
              <c:idx val="1"/>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C7F-41D2-873C-87B139956277}"/>
                </c:ext>
              </c:extLst>
            </c:dLbl>
            <c:numFmt formatCode="#,##0.00_);[Red]\(#,##0.00\)" sourceLinked="0"/>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Sheet1!$A$2:$A$13</c:f>
              <c:numCache>
                <c:formatCode>General</c:formatCode>
                <c:ptCount val="12"/>
                <c:pt idx="0">
                  <c:v>20200131</c:v>
                </c:pt>
                <c:pt idx="1">
                  <c:v>20200229</c:v>
                </c:pt>
                <c:pt idx="2">
                  <c:v>20200331</c:v>
                </c:pt>
                <c:pt idx="3">
                  <c:v>20200430</c:v>
                </c:pt>
                <c:pt idx="4">
                  <c:v>20200531</c:v>
                </c:pt>
                <c:pt idx="5">
                  <c:v>20200630</c:v>
                </c:pt>
                <c:pt idx="6">
                  <c:v>20200731</c:v>
                </c:pt>
                <c:pt idx="7">
                  <c:v>20200831</c:v>
                </c:pt>
                <c:pt idx="8">
                  <c:v>20200930</c:v>
                </c:pt>
                <c:pt idx="9">
                  <c:v>20201031</c:v>
                </c:pt>
                <c:pt idx="10">
                  <c:v>20201130</c:v>
                </c:pt>
                <c:pt idx="11">
                  <c:v>20201231</c:v>
                </c:pt>
              </c:numCache>
            </c:numRef>
          </c:cat>
          <c:val>
            <c:numRef>
              <c:f>Sheet1!$C$2:$C$13</c:f>
              <c:numCache>
                <c:formatCode>General</c:formatCode>
                <c:ptCount val="12"/>
                <c:pt idx="0">
                  <c:v>5495.6762200000003</c:v>
                </c:pt>
                <c:pt idx="1">
                  <c:v>3048.5229489999997</c:v>
                </c:pt>
                <c:pt idx="2">
                  <c:v>2987.8695520000001</c:v>
                </c:pt>
                <c:pt idx="3">
                  <c:v>2242.9987620000002</c:v>
                </c:pt>
                <c:pt idx="4">
                  <c:v>2061.5826230000002</c:v>
                </c:pt>
                <c:pt idx="5">
                  <c:v>2299.0426069999999</c:v>
                </c:pt>
                <c:pt idx="6">
                  <c:v>4246.8632859999998</c:v>
                </c:pt>
                <c:pt idx="7">
                  <c:v>2594.1890800000001</c:v>
                </c:pt>
                <c:pt idx="8">
                  <c:v>2547.5151839999999</c:v>
                </c:pt>
                <c:pt idx="9">
                  <c:v>1892.2256719999998</c:v>
                </c:pt>
                <c:pt idx="10">
                  <c:v>3813.014635</c:v>
                </c:pt>
                <c:pt idx="11">
                  <c:v>4351.5155520000008</c:v>
                </c:pt>
              </c:numCache>
            </c:numRef>
          </c:val>
          <c:extLst xmlns:c16r2="http://schemas.microsoft.com/office/drawing/2015/06/chart">
            <c:ext xmlns:c16="http://schemas.microsoft.com/office/drawing/2014/chart" uri="{C3380CC4-5D6E-409C-BE32-E72D297353CC}">
              <c16:uniqueId val="{00000002-4C7F-41D2-873C-87B139956277}"/>
            </c:ext>
          </c:extLst>
        </c:ser>
        <c:dLbls>
          <c:showLegendKey val="0"/>
          <c:showVal val="0"/>
          <c:showCatName val="0"/>
          <c:showSerName val="0"/>
          <c:showPercent val="0"/>
          <c:showBubbleSize val="0"/>
        </c:dLbls>
        <c:gapWidth val="150"/>
        <c:axId val="417671808"/>
        <c:axId val="417673600"/>
      </c:barChart>
      <c:catAx>
        <c:axId val="417671808"/>
        <c:scaling>
          <c:orientation val="minMax"/>
        </c:scaling>
        <c:delete val="0"/>
        <c:axPos val="b"/>
        <c:numFmt formatCode="General" sourceLinked="1"/>
        <c:majorTickMark val="out"/>
        <c:minorTickMark val="none"/>
        <c:tickLblPos val="nextTo"/>
        <c:crossAx val="417673600"/>
        <c:crosses val="autoZero"/>
        <c:auto val="1"/>
        <c:lblAlgn val="ctr"/>
        <c:lblOffset val="100"/>
        <c:noMultiLvlLbl val="0"/>
      </c:catAx>
      <c:valAx>
        <c:axId val="417673600"/>
        <c:scaling>
          <c:orientation val="minMax"/>
          <c:max val="5500"/>
          <c:min val="1800"/>
        </c:scaling>
        <c:delete val="0"/>
        <c:axPos val="l"/>
        <c:numFmt formatCode="#,##0" sourceLinked="0"/>
        <c:majorTickMark val="out"/>
        <c:minorTickMark val="none"/>
        <c:tickLblPos val="low"/>
        <c:crossAx val="417671808"/>
        <c:crosses val="autoZero"/>
        <c:crossBetween val="between"/>
      </c:valAx>
    </c:plotArea>
    <c:plotVisOnly val="1"/>
    <c:dispBlanksAs val="span"/>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areaChart>
        <c:grouping val="standard"/>
        <c:varyColors val="0"/>
        <c:ser>
          <c:idx val="0"/>
          <c:order val="0"/>
          <c:cat>
            <c:numRef>
              <c:f>Sheet1!$A$2:$A$22</c:f>
              <c:numCache>
                <c:formatCode>General</c:formatCode>
                <c:ptCount val="21"/>
                <c:pt idx="0">
                  <c:v>20200123</c:v>
                </c:pt>
                <c:pt idx="1">
                  <c:v>20200203</c:v>
                </c:pt>
                <c:pt idx="2">
                  <c:v>20200204</c:v>
                </c:pt>
                <c:pt idx="3">
                  <c:v>20200205</c:v>
                </c:pt>
                <c:pt idx="4">
                  <c:v>20200206</c:v>
                </c:pt>
                <c:pt idx="5">
                  <c:v>20200207</c:v>
                </c:pt>
                <c:pt idx="6">
                  <c:v>20200210</c:v>
                </c:pt>
                <c:pt idx="7">
                  <c:v>20200211</c:v>
                </c:pt>
                <c:pt idx="8">
                  <c:v>20200212</c:v>
                </c:pt>
                <c:pt idx="9">
                  <c:v>20200213</c:v>
                </c:pt>
                <c:pt idx="10">
                  <c:v>20200214</c:v>
                </c:pt>
                <c:pt idx="11">
                  <c:v>20200217</c:v>
                </c:pt>
                <c:pt idx="12">
                  <c:v>20200218</c:v>
                </c:pt>
                <c:pt idx="13">
                  <c:v>20200219</c:v>
                </c:pt>
                <c:pt idx="14">
                  <c:v>20200220</c:v>
                </c:pt>
                <c:pt idx="15">
                  <c:v>20200221</c:v>
                </c:pt>
                <c:pt idx="16">
                  <c:v>20200224</c:v>
                </c:pt>
                <c:pt idx="17">
                  <c:v>20200225</c:v>
                </c:pt>
                <c:pt idx="18">
                  <c:v>20200226</c:v>
                </c:pt>
                <c:pt idx="19">
                  <c:v>20200227</c:v>
                </c:pt>
                <c:pt idx="20">
                  <c:v>20200228</c:v>
                </c:pt>
              </c:numCache>
            </c:numRef>
          </c:cat>
          <c:val>
            <c:numRef>
              <c:f>Sheet1!$B$2:$B$22</c:f>
              <c:numCache>
                <c:formatCode>General</c:formatCode>
                <c:ptCount val="21"/>
                <c:pt idx="0">
                  <c:v>23958.58</c:v>
                </c:pt>
                <c:pt idx="1">
                  <c:v>16245.98</c:v>
                </c:pt>
                <c:pt idx="2">
                  <c:v>124773.55</c:v>
                </c:pt>
                <c:pt idx="3">
                  <c:v>194643.45</c:v>
                </c:pt>
                <c:pt idx="4">
                  <c:v>206723.54</c:v>
                </c:pt>
                <c:pt idx="5">
                  <c:v>116250.09</c:v>
                </c:pt>
                <c:pt idx="6">
                  <c:v>132737.56</c:v>
                </c:pt>
                <c:pt idx="7">
                  <c:v>209107.92</c:v>
                </c:pt>
                <c:pt idx="8">
                  <c:v>246924.96</c:v>
                </c:pt>
                <c:pt idx="9">
                  <c:v>202190.63</c:v>
                </c:pt>
                <c:pt idx="10">
                  <c:v>260279.54</c:v>
                </c:pt>
                <c:pt idx="11">
                  <c:v>213149.37</c:v>
                </c:pt>
                <c:pt idx="12">
                  <c:v>137354.15</c:v>
                </c:pt>
                <c:pt idx="13">
                  <c:v>100763.16</c:v>
                </c:pt>
                <c:pt idx="14">
                  <c:v>177398.8</c:v>
                </c:pt>
                <c:pt idx="15">
                  <c:v>199112.81</c:v>
                </c:pt>
                <c:pt idx="16">
                  <c:v>385019.12</c:v>
                </c:pt>
                <c:pt idx="17">
                  <c:v>148674.73000000001</c:v>
                </c:pt>
                <c:pt idx="18">
                  <c:v>81815.45</c:v>
                </c:pt>
                <c:pt idx="19">
                  <c:v>267101.67</c:v>
                </c:pt>
                <c:pt idx="20">
                  <c:v>137670.26</c:v>
                </c:pt>
              </c:numCache>
            </c:numRef>
          </c:val>
          <c:extLst xmlns:c16r2="http://schemas.microsoft.com/office/drawing/2015/06/chart">
            <c:ext xmlns:c16="http://schemas.microsoft.com/office/drawing/2014/chart" uri="{C3380CC4-5D6E-409C-BE32-E72D297353CC}">
              <c16:uniqueId val="{00000000-110A-497F-BFEF-94DE922376A4}"/>
            </c:ext>
          </c:extLst>
        </c:ser>
        <c:dLbls>
          <c:showLegendKey val="0"/>
          <c:showVal val="0"/>
          <c:showCatName val="0"/>
          <c:showSerName val="0"/>
          <c:showPercent val="0"/>
          <c:showBubbleSize val="0"/>
        </c:dLbls>
        <c:axId val="417469184"/>
        <c:axId val="417463296"/>
      </c:areaChart>
      <c:lineChart>
        <c:grouping val="standard"/>
        <c:varyColors val="0"/>
        <c:ser>
          <c:idx val="1"/>
          <c:order val="1"/>
          <c:marker>
            <c:symbol val="none"/>
          </c:marker>
          <c:cat>
            <c:numRef>
              <c:f>Sheet1!$A$2:$A$22</c:f>
              <c:numCache>
                <c:formatCode>General</c:formatCode>
                <c:ptCount val="21"/>
                <c:pt idx="0">
                  <c:v>20200123</c:v>
                </c:pt>
                <c:pt idx="1">
                  <c:v>20200203</c:v>
                </c:pt>
                <c:pt idx="2">
                  <c:v>20200204</c:v>
                </c:pt>
                <c:pt idx="3">
                  <c:v>20200205</c:v>
                </c:pt>
                <c:pt idx="4">
                  <c:v>20200206</c:v>
                </c:pt>
                <c:pt idx="5">
                  <c:v>20200207</c:v>
                </c:pt>
                <c:pt idx="6">
                  <c:v>20200210</c:v>
                </c:pt>
                <c:pt idx="7">
                  <c:v>20200211</c:v>
                </c:pt>
                <c:pt idx="8">
                  <c:v>20200212</c:v>
                </c:pt>
                <c:pt idx="9">
                  <c:v>20200213</c:v>
                </c:pt>
                <c:pt idx="10">
                  <c:v>20200214</c:v>
                </c:pt>
                <c:pt idx="11">
                  <c:v>20200217</c:v>
                </c:pt>
                <c:pt idx="12">
                  <c:v>20200218</c:v>
                </c:pt>
                <c:pt idx="13">
                  <c:v>20200219</c:v>
                </c:pt>
                <c:pt idx="14">
                  <c:v>20200220</c:v>
                </c:pt>
                <c:pt idx="15">
                  <c:v>20200221</c:v>
                </c:pt>
                <c:pt idx="16">
                  <c:v>20200224</c:v>
                </c:pt>
                <c:pt idx="17">
                  <c:v>20200225</c:v>
                </c:pt>
                <c:pt idx="18">
                  <c:v>20200226</c:v>
                </c:pt>
                <c:pt idx="19">
                  <c:v>20200227</c:v>
                </c:pt>
                <c:pt idx="20">
                  <c:v>20200228</c:v>
                </c:pt>
              </c:numCache>
            </c:numRef>
          </c:cat>
          <c:val>
            <c:numRef>
              <c:f>Sheet1!$C$2:$C$22</c:f>
              <c:numCache>
                <c:formatCode>General</c:formatCode>
                <c:ptCount val="21"/>
                <c:pt idx="0">
                  <c:v>5.0999999999999996</c:v>
                </c:pt>
                <c:pt idx="1">
                  <c:v>1.23</c:v>
                </c:pt>
                <c:pt idx="2">
                  <c:v>8.65</c:v>
                </c:pt>
                <c:pt idx="3">
                  <c:v>7.5</c:v>
                </c:pt>
                <c:pt idx="4">
                  <c:v>9.82</c:v>
                </c:pt>
                <c:pt idx="5">
                  <c:v>8.09</c:v>
                </c:pt>
                <c:pt idx="6">
                  <c:v>8.76</c:v>
                </c:pt>
                <c:pt idx="7">
                  <c:v>7.48</c:v>
                </c:pt>
                <c:pt idx="8">
                  <c:v>7.96</c:v>
                </c:pt>
                <c:pt idx="9">
                  <c:v>6.59</c:v>
                </c:pt>
                <c:pt idx="10">
                  <c:v>4.5599999999999996</c:v>
                </c:pt>
                <c:pt idx="11">
                  <c:v>7.61</c:v>
                </c:pt>
                <c:pt idx="12">
                  <c:v>6.97</c:v>
                </c:pt>
                <c:pt idx="13">
                  <c:v>7.53</c:v>
                </c:pt>
                <c:pt idx="14">
                  <c:v>6.17</c:v>
                </c:pt>
                <c:pt idx="15">
                  <c:v>8.26</c:v>
                </c:pt>
                <c:pt idx="16">
                  <c:v>7.84</c:v>
                </c:pt>
                <c:pt idx="17">
                  <c:v>7.37</c:v>
                </c:pt>
                <c:pt idx="18">
                  <c:v>4.8899999999999997</c:v>
                </c:pt>
                <c:pt idx="19">
                  <c:v>8.35</c:v>
                </c:pt>
                <c:pt idx="20">
                  <c:v>4.3899999999999997</c:v>
                </c:pt>
              </c:numCache>
            </c:numRef>
          </c:val>
          <c:smooth val="0"/>
          <c:extLst xmlns:c16r2="http://schemas.microsoft.com/office/drawing/2015/06/chart">
            <c:ext xmlns:c16="http://schemas.microsoft.com/office/drawing/2014/chart" uri="{C3380CC4-5D6E-409C-BE32-E72D297353CC}">
              <c16:uniqueId val="{00000001-110A-497F-BFEF-94DE922376A4}"/>
            </c:ext>
          </c:extLst>
        </c:ser>
        <c:dLbls>
          <c:showLegendKey val="0"/>
          <c:showVal val="0"/>
          <c:showCatName val="0"/>
          <c:showSerName val="0"/>
          <c:showPercent val="0"/>
          <c:showBubbleSize val="0"/>
        </c:dLbls>
        <c:marker val="1"/>
        <c:smooth val="0"/>
        <c:axId val="417455488"/>
        <c:axId val="417461376"/>
      </c:lineChart>
      <c:catAx>
        <c:axId val="417455488"/>
        <c:scaling>
          <c:orientation val="minMax"/>
        </c:scaling>
        <c:delete val="0"/>
        <c:axPos val="b"/>
        <c:numFmt formatCode="General" sourceLinked="1"/>
        <c:majorTickMark val="out"/>
        <c:minorTickMark val="none"/>
        <c:tickLblPos val="nextTo"/>
        <c:crossAx val="417461376"/>
        <c:crossesAt val="1"/>
        <c:auto val="1"/>
        <c:lblAlgn val="ctr"/>
        <c:lblOffset val="100"/>
        <c:noMultiLvlLbl val="0"/>
      </c:catAx>
      <c:valAx>
        <c:axId val="417461376"/>
        <c:scaling>
          <c:orientation val="minMax"/>
          <c:max val="13"/>
          <c:min val="1"/>
        </c:scaling>
        <c:delete val="0"/>
        <c:axPos val="l"/>
        <c:majorGridlines/>
        <c:title>
          <c:tx>
            <c:rich>
              <a:bodyPr/>
              <a:lstStyle/>
              <a:p>
                <a:pPr>
                  <a:defRPr/>
                </a:pPr>
                <a:r>
                  <a:rPr lang="en-US" altLang="zh-CN"/>
                  <a:t>(</a:t>
                </a:r>
                <a:r>
                  <a:rPr lang="zh-CN" altLang="en-US"/>
                  <a:t>万元</a:t>
                </a:r>
                <a:r>
                  <a:rPr lang="en-US" altLang="zh-CN"/>
                  <a:t>)</a:t>
                </a:r>
                <a:endParaRPr lang="zh-CN" altLang="en-US"/>
              </a:p>
            </c:rich>
          </c:tx>
          <c:layout/>
          <c:overlay val="0"/>
        </c:title>
        <c:numFmt formatCode="#,##0" sourceLinked="0"/>
        <c:majorTickMark val="out"/>
        <c:minorTickMark val="none"/>
        <c:tickLblPos val="low"/>
        <c:crossAx val="417455488"/>
        <c:crosses val="autoZero"/>
        <c:crossBetween val="between"/>
      </c:valAx>
      <c:valAx>
        <c:axId val="417463296"/>
        <c:scaling>
          <c:orientation val="minMax"/>
          <c:max val="700000"/>
          <c:min val="0"/>
        </c:scaling>
        <c:delete val="0"/>
        <c:axPos val="r"/>
        <c:numFmt formatCode="#,##0" sourceLinked="0"/>
        <c:majorTickMark val="out"/>
        <c:minorTickMark val="none"/>
        <c:tickLblPos val="nextTo"/>
        <c:crossAx val="417469184"/>
        <c:crosses val="max"/>
        <c:crossBetween val="between"/>
      </c:valAx>
      <c:catAx>
        <c:axId val="417469184"/>
        <c:scaling>
          <c:orientation val="minMax"/>
        </c:scaling>
        <c:delete val="1"/>
        <c:axPos val="b"/>
        <c:numFmt formatCode="General" sourceLinked="1"/>
        <c:majorTickMark val="out"/>
        <c:minorTickMark val="none"/>
        <c:tickLblPos val="nextTo"/>
        <c:crossAx val="417463296"/>
        <c:crosses val="autoZero"/>
        <c:auto val="1"/>
        <c:lblAlgn val="ctr"/>
        <c:lblOffset val="100"/>
        <c:noMultiLvlLbl val="0"/>
      </c:catAx>
    </c:plotArea>
    <c:legend>
      <c:legendPos val="b"/>
      <c:layout/>
      <c:overlay val="0"/>
    </c:legend>
    <c:plotVisOnly val="1"/>
    <c:dispBlanksAs val="span"/>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万得!$B$2</c:f>
              <c:strCache>
                <c:ptCount val="1"/>
                <c:pt idx="0">
                  <c:v>融资融券余额(亿元)</c:v>
                </c:pt>
              </c:strCache>
            </c:strRef>
          </c:tx>
          <c:spPr>
            <a:ln w="28575" cap="rnd">
              <a:solidFill>
                <a:schemeClr val="accent1"/>
              </a:solidFill>
              <a:round/>
            </a:ln>
            <a:effectLst/>
          </c:spPr>
          <c:marker>
            <c:symbol val="none"/>
          </c:marker>
          <c:cat>
            <c:numRef>
              <c:f>万得!$A$3:$A$22</c:f>
              <c:numCache>
                <c:formatCode>yyyy\-mm\-dd</c:formatCode>
                <c:ptCount val="20"/>
                <c:pt idx="0">
                  <c:v>43889</c:v>
                </c:pt>
                <c:pt idx="1">
                  <c:v>43888</c:v>
                </c:pt>
                <c:pt idx="2">
                  <c:v>43887</c:v>
                </c:pt>
                <c:pt idx="3">
                  <c:v>43886</c:v>
                </c:pt>
                <c:pt idx="4">
                  <c:v>43885</c:v>
                </c:pt>
                <c:pt idx="5">
                  <c:v>43882</c:v>
                </c:pt>
                <c:pt idx="6">
                  <c:v>43881</c:v>
                </c:pt>
                <c:pt idx="7">
                  <c:v>43880</c:v>
                </c:pt>
                <c:pt idx="8">
                  <c:v>43879</c:v>
                </c:pt>
                <c:pt idx="9">
                  <c:v>43878</c:v>
                </c:pt>
                <c:pt idx="10">
                  <c:v>43875</c:v>
                </c:pt>
                <c:pt idx="11">
                  <c:v>43874</c:v>
                </c:pt>
                <c:pt idx="12">
                  <c:v>43873</c:v>
                </c:pt>
                <c:pt idx="13">
                  <c:v>43872</c:v>
                </c:pt>
                <c:pt idx="14">
                  <c:v>43871</c:v>
                </c:pt>
                <c:pt idx="15">
                  <c:v>43868</c:v>
                </c:pt>
                <c:pt idx="16">
                  <c:v>43867</c:v>
                </c:pt>
                <c:pt idx="17">
                  <c:v>43866</c:v>
                </c:pt>
                <c:pt idx="18">
                  <c:v>43865</c:v>
                </c:pt>
                <c:pt idx="19">
                  <c:v>43864</c:v>
                </c:pt>
              </c:numCache>
            </c:numRef>
          </c:cat>
          <c:val>
            <c:numRef>
              <c:f>万得!$B$3:$B$22</c:f>
              <c:numCache>
                <c:formatCode>#,##0.00_ </c:formatCode>
                <c:ptCount val="20"/>
                <c:pt idx="0">
                  <c:v>11023.29799567</c:v>
                </c:pt>
                <c:pt idx="1">
                  <c:v>11247.975817189999</c:v>
                </c:pt>
                <c:pt idx="2">
                  <c:v>11263.05179596</c:v>
                </c:pt>
                <c:pt idx="3">
                  <c:v>11231.63170229</c:v>
                </c:pt>
                <c:pt idx="4">
                  <c:v>11114.96091433</c:v>
                </c:pt>
                <c:pt idx="5">
                  <c:v>10974.539728199999</c:v>
                </c:pt>
                <c:pt idx="6">
                  <c:v>10898.0116444</c:v>
                </c:pt>
                <c:pt idx="7">
                  <c:v>10781.162416810001</c:v>
                </c:pt>
                <c:pt idx="8">
                  <c:v>10751.389301790001</c:v>
                </c:pt>
                <c:pt idx="9">
                  <c:v>10636.73250618</c:v>
                </c:pt>
                <c:pt idx="10">
                  <c:v>10510.41131243</c:v>
                </c:pt>
                <c:pt idx="11">
                  <c:v>10514.849878929999</c:v>
                </c:pt>
                <c:pt idx="12">
                  <c:v>10486.29372485</c:v>
                </c:pt>
                <c:pt idx="13">
                  <c:v>10408.28040822</c:v>
                </c:pt>
                <c:pt idx="14">
                  <c:v>10418.31761858</c:v>
                </c:pt>
                <c:pt idx="15">
                  <c:v>10358.570883869999</c:v>
                </c:pt>
                <c:pt idx="16">
                  <c:v>10324.36126399</c:v>
                </c:pt>
                <c:pt idx="17">
                  <c:v>10234.28291865</c:v>
                </c:pt>
                <c:pt idx="18">
                  <c:v>10222.8216288</c:v>
                </c:pt>
                <c:pt idx="19">
                  <c:v>10238.273021589999</c:v>
                </c:pt>
              </c:numCache>
            </c:numRef>
          </c:val>
          <c:smooth val="0"/>
          <c:extLst xmlns:c16r2="http://schemas.microsoft.com/office/drawing/2015/06/chart">
            <c:ext xmlns:c16="http://schemas.microsoft.com/office/drawing/2014/chart" uri="{C3380CC4-5D6E-409C-BE32-E72D297353CC}">
              <c16:uniqueId val="{00000000-3A81-4772-853A-FE65C5134676}"/>
            </c:ext>
          </c:extLst>
        </c:ser>
        <c:dLbls>
          <c:showLegendKey val="0"/>
          <c:showVal val="0"/>
          <c:showCatName val="0"/>
          <c:showSerName val="0"/>
          <c:showPercent val="0"/>
          <c:showBubbleSize val="0"/>
        </c:dLbls>
        <c:marker val="1"/>
        <c:smooth val="0"/>
        <c:axId val="418070912"/>
        <c:axId val="418072448"/>
      </c:lineChart>
      <c:dateAx>
        <c:axId val="418070912"/>
        <c:scaling>
          <c:orientation val="minMax"/>
        </c:scaling>
        <c:delete val="0"/>
        <c:axPos val="b"/>
        <c:numFmt formatCode="yyyy\-mm\-d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18072448"/>
        <c:crosses val="autoZero"/>
        <c:auto val="1"/>
        <c:lblOffset val="100"/>
        <c:baseTimeUnit val="days"/>
        <c:majorUnit val="5"/>
        <c:majorTimeUnit val="days"/>
      </c:dateAx>
      <c:valAx>
        <c:axId val="418072448"/>
        <c:scaling>
          <c:orientation val="minMax"/>
        </c:scaling>
        <c:delete val="0"/>
        <c:axPos val="l"/>
        <c:numFmt formatCode="#,##0.00_ "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1807091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800">
          <a:latin typeface="微软雅黑" panose="020B0503020204020204" pitchFamily="34" charset="-122"/>
          <a:ea typeface="微软雅黑" panose="020B0503020204020204" pitchFamily="34" charset="-122"/>
        </a:defRPr>
      </a:pPr>
      <a:endParaRPr lang="zh-CN"/>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2946400" cy="496888"/>
          </a:xfrm>
          <a:prstGeom prst="rect">
            <a:avLst/>
          </a:prstGeom>
          <a:noFill/>
          <a:ln w="9525">
            <a:noFill/>
            <a:miter lim="800000"/>
          </a:ln>
          <a:effectLst/>
        </p:spPr>
        <p:txBody>
          <a:bodyPr vert="horz" wrap="square" lIns="91440" tIns="45720" rIns="91440" bIns="45720" numCol="1" anchor="t" anchorCtr="0" compatLnSpc="1"/>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112643" name="Rectangle 3"/>
          <p:cNvSpPr>
            <a:spLocks noGrp="1" noChangeArrowheads="1"/>
          </p:cNvSpPr>
          <p:nvPr>
            <p:ph type="dt" sz="quarter" idx="1"/>
          </p:nvPr>
        </p:nvSpPr>
        <p:spPr bwMode="auto">
          <a:xfrm>
            <a:off x="3849688" y="0"/>
            <a:ext cx="2946400" cy="496888"/>
          </a:xfrm>
          <a:prstGeom prst="rect">
            <a:avLst/>
          </a:prstGeom>
          <a:noFill/>
          <a:ln w="9525">
            <a:noFill/>
            <a:miter lim="800000"/>
          </a:ln>
          <a:effectLst/>
        </p:spPr>
        <p:txBody>
          <a:bodyPr vert="horz" wrap="square" lIns="91440" tIns="45720" rIns="91440" bIns="45720" numCol="1" anchor="t" anchorCtr="0" compatLnSpc="1"/>
          <a:lstStyle>
            <a:lvl1pPr algn="r">
              <a:defRPr sz="1200">
                <a:latin typeface="Arial" panose="020B0604020202020204" pitchFamily="34" charset="0"/>
                <a:ea typeface="宋体" panose="02010600030101010101" pitchFamily="2" charset="-122"/>
              </a:defRPr>
            </a:lvl1pPr>
          </a:lstStyle>
          <a:p>
            <a:pPr>
              <a:defRPr/>
            </a:pPr>
            <a:endParaRPr lang="en-US" altLang="zh-CN"/>
          </a:p>
        </p:txBody>
      </p:sp>
      <p:sp>
        <p:nvSpPr>
          <p:cNvPr id="112644" name="Rectangle 4"/>
          <p:cNvSpPr>
            <a:spLocks noGrp="1" noChangeArrowheads="1"/>
          </p:cNvSpPr>
          <p:nvPr>
            <p:ph type="ftr" sz="quarter" idx="2"/>
          </p:nvPr>
        </p:nvSpPr>
        <p:spPr bwMode="auto">
          <a:xfrm>
            <a:off x="0" y="9431338"/>
            <a:ext cx="2946400" cy="496887"/>
          </a:xfrm>
          <a:prstGeom prst="rect">
            <a:avLst/>
          </a:prstGeom>
          <a:noFill/>
          <a:ln w="9525">
            <a:noFill/>
            <a:miter lim="800000"/>
          </a:ln>
          <a:effectLst/>
        </p:spPr>
        <p:txBody>
          <a:bodyPr vert="horz" wrap="square" lIns="91440" tIns="45720" rIns="91440" bIns="45720" numCol="1" anchor="b" anchorCtr="0" compatLnSpc="1"/>
          <a:lstStyle>
            <a:lvl1pPr algn="l">
              <a:defRPr sz="1200">
                <a:latin typeface="Arial" panose="020B0604020202020204" pitchFamily="34" charset="0"/>
                <a:ea typeface="宋体" panose="02010600030101010101" pitchFamily="2" charset="-122"/>
              </a:defRPr>
            </a:lvl1pPr>
          </a:lstStyle>
          <a:p>
            <a:pPr>
              <a:defRPr/>
            </a:pPr>
            <a:endParaRPr lang="en-US" altLang="zh-CN"/>
          </a:p>
        </p:txBody>
      </p:sp>
      <p:sp>
        <p:nvSpPr>
          <p:cNvPr id="112645" name="Rectangle 5"/>
          <p:cNvSpPr>
            <a:spLocks noGrp="1" noChangeArrowheads="1"/>
          </p:cNvSpPr>
          <p:nvPr>
            <p:ph type="sldNum" sz="quarter" idx="3"/>
          </p:nvPr>
        </p:nvSpPr>
        <p:spPr bwMode="auto">
          <a:xfrm>
            <a:off x="3849688" y="9431338"/>
            <a:ext cx="2946400" cy="496887"/>
          </a:xfrm>
          <a:prstGeom prst="rect">
            <a:avLst/>
          </a:prstGeom>
          <a:noFill/>
          <a:ln w="9525">
            <a:noFill/>
            <a:miter lim="800000"/>
          </a:ln>
          <a:effectLst/>
        </p:spPr>
        <p:txBody>
          <a:bodyPr vert="horz" wrap="square" lIns="91440" tIns="45720" rIns="91440" bIns="45720" numCol="1" anchor="b" anchorCtr="0" compatLnSpc="1"/>
          <a:lstStyle>
            <a:lvl1pPr algn="r">
              <a:defRPr sz="1200">
                <a:latin typeface="Arial" panose="020B0604020202020204" pitchFamily="34" charset="0"/>
                <a:ea typeface="宋体" panose="02010600030101010101" pitchFamily="2" charset="-122"/>
              </a:defRPr>
            </a:lvl1pPr>
          </a:lstStyle>
          <a:p>
            <a:pPr>
              <a:defRPr/>
            </a:pPr>
            <a:fld id="{C215BADB-7DCD-49BC-AB0D-9367CFBA6A16}" type="slidenum">
              <a:rPr lang="zh-CN" altLang="en-US"/>
              <a:t>‹#›</a:t>
            </a:fld>
            <a:endParaRPr lang="en-US" altLang="zh-CN"/>
          </a:p>
        </p:txBody>
      </p:sp>
    </p:spTree>
    <p:extLst>
      <p:ext uri="{BB962C8B-B14F-4D97-AF65-F5344CB8AC3E}">
        <p14:creationId xmlns:p14="http://schemas.microsoft.com/office/powerpoint/2010/main" val="28823594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2946400" cy="496888"/>
          </a:xfrm>
          <a:prstGeom prst="rect">
            <a:avLst/>
          </a:prstGeom>
          <a:noFill/>
          <a:ln w="9525">
            <a:noFill/>
            <a:miter lim="800000"/>
          </a:ln>
          <a:effectLst/>
        </p:spPr>
        <p:txBody>
          <a:bodyPr vert="horz" wrap="square" lIns="91440" tIns="45720" rIns="91440" bIns="45720" numCol="1" anchor="t" anchorCtr="0" compatLnSpc="1"/>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118787" name="Rectangle 3"/>
          <p:cNvSpPr>
            <a:spLocks noGrp="1" noChangeArrowheads="1"/>
          </p:cNvSpPr>
          <p:nvPr>
            <p:ph type="dt" idx="1"/>
          </p:nvPr>
        </p:nvSpPr>
        <p:spPr bwMode="auto">
          <a:xfrm>
            <a:off x="3849688" y="0"/>
            <a:ext cx="2946400" cy="496888"/>
          </a:xfrm>
          <a:prstGeom prst="rect">
            <a:avLst/>
          </a:prstGeom>
          <a:noFill/>
          <a:ln w="9525">
            <a:noFill/>
            <a:miter lim="800000"/>
          </a:ln>
          <a:effectLst/>
        </p:spPr>
        <p:txBody>
          <a:bodyPr vert="horz" wrap="square" lIns="91440" tIns="45720" rIns="91440" bIns="45720" numCol="1" anchor="t" anchorCtr="0" compatLnSpc="1"/>
          <a:lstStyle>
            <a:lvl1pPr algn="r">
              <a:defRPr sz="1200">
                <a:latin typeface="Arial" panose="020B0604020202020204" pitchFamily="34" charset="0"/>
                <a:ea typeface="宋体" panose="02010600030101010101" pitchFamily="2" charset="-122"/>
              </a:defRPr>
            </a:lvl1pPr>
          </a:lstStyle>
          <a:p>
            <a:pPr>
              <a:defRPr/>
            </a:pPr>
            <a:endParaRPr lang="en-US" altLang="zh-CN"/>
          </a:p>
        </p:txBody>
      </p:sp>
      <p:sp>
        <p:nvSpPr>
          <p:cNvPr id="38916" name="Rectangle 4"/>
          <p:cNvSpPr>
            <a:spLocks noGrp="1" noRot="1" noChangeAspect="1" noChangeArrowheads="1" noTextEdit="1"/>
          </p:cNvSpPr>
          <p:nvPr>
            <p:ph type="sldImg" idx="2"/>
          </p:nvPr>
        </p:nvSpPr>
        <p:spPr bwMode="auto">
          <a:xfrm>
            <a:off x="917575" y="744538"/>
            <a:ext cx="4965700" cy="3724275"/>
          </a:xfrm>
          <a:prstGeom prst="rect">
            <a:avLst/>
          </a:prstGeom>
          <a:noFill/>
          <a:ln w="9525">
            <a:solidFill>
              <a:srgbClr val="000000"/>
            </a:solidFill>
            <a:miter lim="800000"/>
          </a:ln>
        </p:spPr>
      </p:sp>
      <p:sp>
        <p:nvSpPr>
          <p:cNvPr id="118789" name="Rectangle 5"/>
          <p:cNvSpPr>
            <a:spLocks noGrp="1" noChangeArrowheads="1"/>
          </p:cNvSpPr>
          <p:nvPr>
            <p:ph type="body" sz="quarter" idx="3"/>
          </p:nvPr>
        </p:nvSpPr>
        <p:spPr bwMode="auto">
          <a:xfrm>
            <a:off x="679450" y="4716463"/>
            <a:ext cx="5438775" cy="4468812"/>
          </a:xfrm>
          <a:prstGeom prst="rect">
            <a:avLst/>
          </a:prstGeom>
          <a:noFill/>
          <a:ln w="9525">
            <a:noFill/>
            <a:miter lim="800000"/>
          </a:ln>
          <a:effectLst/>
        </p:spPr>
        <p:txBody>
          <a:bodyPr vert="horz" wrap="square" lIns="91440" tIns="45720" rIns="91440" bIns="45720"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18790" name="Rectangle 6"/>
          <p:cNvSpPr>
            <a:spLocks noGrp="1" noChangeArrowheads="1"/>
          </p:cNvSpPr>
          <p:nvPr>
            <p:ph type="ftr" sz="quarter" idx="4"/>
          </p:nvPr>
        </p:nvSpPr>
        <p:spPr bwMode="auto">
          <a:xfrm>
            <a:off x="0" y="9431338"/>
            <a:ext cx="2946400" cy="496887"/>
          </a:xfrm>
          <a:prstGeom prst="rect">
            <a:avLst/>
          </a:prstGeom>
          <a:noFill/>
          <a:ln w="9525">
            <a:noFill/>
            <a:miter lim="800000"/>
          </a:ln>
          <a:effectLst/>
        </p:spPr>
        <p:txBody>
          <a:bodyPr vert="horz" wrap="square" lIns="91440" tIns="45720" rIns="91440" bIns="45720" numCol="1" anchor="b" anchorCtr="0" compatLnSpc="1"/>
          <a:lstStyle>
            <a:lvl1pPr algn="l">
              <a:defRPr sz="1200">
                <a:latin typeface="Arial" panose="020B0604020202020204" pitchFamily="34" charset="0"/>
                <a:ea typeface="宋体" panose="02010600030101010101" pitchFamily="2" charset="-122"/>
              </a:defRPr>
            </a:lvl1pPr>
          </a:lstStyle>
          <a:p>
            <a:pPr>
              <a:defRPr/>
            </a:pPr>
            <a:endParaRPr lang="en-US" altLang="zh-CN"/>
          </a:p>
        </p:txBody>
      </p:sp>
      <p:sp>
        <p:nvSpPr>
          <p:cNvPr id="118791" name="Rectangle 7"/>
          <p:cNvSpPr>
            <a:spLocks noGrp="1" noChangeArrowheads="1"/>
          </p:cNvSpPr>
          <p:nvPr>
            <p:ph type="sldNum" sz="quarter" idx="5"/>
          </p:nvPr>
        </p:nvSpPr>
        <p:spPr bwMode="auto">
          <a:xfrm>
            <a:off x="3849688" y="9431338"/>
            <a:ext cx="2946400" cy="496887"/>
          </a:xfrm>
          <a:prstGeom prst="rect">
            <a:avLst/>
          </a:prstGeom>
          <a:noFill/>
          <a:ln w="9525">
            <a:noFill/>
            <a:miter lim="800000"/>
          </a:ln>
          <a:effectLst/>
        </p:spPr>
        <p:txBody>
          <a:bodyPr vert="horz" wrap="square" lIns="91440" tIns="45720" rIns="91440" bIns="45720" numCol="1" anchor="b" anchorCtr="0" compatLnSpc="1"/>
          <a:lstStyle>
            <a:lvl1pPr algn="r">
              <a:defRPr sz="1200">
                <a:latin typeface="Arial" panose="020B0604020202020204" pitchFamily="34" charset="0"/>
                <a:ea typeface="宋体" panose="02010600030101010101" pitchFamily="2" charset="-122"/>
              </a:defRPr>
            </a:lvl1pPr>
          </a:lstStyle>
          <a:p>
            <a:pPr>
              <a:defRPr/>
            </a:pPr>
            <a:fld id="{CBB07F69-7155-447B-AE34-68A3E3683DC8}" type="slidenum">
              <a:rPr lang="zh-CN" altLang="en-US"/>
              <a:t>‹#›</a:t>
            </a:fld>
            <a:endParaRPr lang="en-US" altLang="zh-CN"/>
          </a:p>
        </p:txBody>
      </p:sp>
    </p:spTree>
    <p:extLst>
      <p:ext uri="{BB962C8B-B14F-4D97-AF65-F5344CB8AC3E}">
        <p14:creationId xmlns:p14="http://schemas.microsoft.com/office/powerpoint/2010/main" val="42572145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2357406-4E3C-4C33-9D93-C975F75BA8E2}" type="slidenum">
              <a:rPr lang="zh-CN" altLang="en-US" smtClean="0">
                <a:latin typeface="Arial" panose="020B0604020202020204" pitchFamily="34" charset="0"/>
              </a:rPr>
              <a:t>1</a:t>
            </a:fld>
            <a:endParaRPr lang="en-US" altLang="zh-CN">
              <a:latin typeface="Arial" panose="020B0604020202020204" pitchFamily="34" charset="0"/>
            </a:endParaRPr>
          </a:p>
        </p:txBody>
      </p:sp>
      <p:sp>
        <p:nvSpPr>
          <p:cNvPr id="39939" name="Rectangle 2"/>
          <p:cNvSpPr>
            <a:spLocks noGrp="1" noRot="1" noChangeAspect="1" noChangeArrowheads="1" noTextEdit="1"/>
          </p:cNvSpPr>
          <p:nvPr>
            <p:ph type="sldImg"/>
          </p:nvPr>
        </p:nvSpPr>
        <p:spPr/>
      </p:sp>
      <p:sp>
        <p:nvSpPr>
          <p:cNvPr id="39940" name="Rectangle 3"/>
          <p:cNvSpPr>
            <a:spLocks noGrp="1" noChangeArrowheads="1"/>
          </p:cNvSpPr>
          <p:nvPr>
            <p:ph type="body" idx="1"/>
          </p:nvPr>
        </p:nvSpPr>
        <p:spPr>
          <a:noFill/>
        </p:spPr>
        <p:txBody>
          <a:bodyPr/>
          <a:lstStyle/>
          <a:p>
            <a:pPr eaLnBrk="1" hangingPunct="1"/>
            <a:endParaRPr lang="zh-CN"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p:sp>
      <p:sp>
        <p:nvSpPr>
          <p:cNvPr id="46083" name="备注占位符 2"/>
          <p:cNvSpPr>
            <a:spLocks noGrp="1"/>
          </p:cNvSpPr>
          <p:nvPr>
            <p:ph type="body" idx="1"/>
          </p:nvPr>
        </p:nvSpPr>
        <p:spPr>
          <a:noFill/>
        </p:spPr>
        <p:txBody>
          <a:bodyPr/>
          <a:lstStyle/>
          <a:p>
            <a:endParaRPr lang="en-US" altLang="zh-CN">
              <a:latin typeface="Arial" panose="020B0604020202020204" pitchFamily="34" charset="0"/>
            </a:endParaRPr>
          </a:p>
        </p:txBody>
      </p:sp>
      <p:sp>
        <p:nvSpPr>
          <p:cNvPr id="46084" name="灯片编号占位符 3"/>
          <p:cNvSpPr>
            <a:spLocks noGrp="1"/>
          </p:cNvSpPr>
          <p:nvPr>
            <p:ph type="sldNum" sz="quarter" idx="5"/>
          </p:nvPr>
        </p:nvSpPr>
        <p:spPr>
          <a:noFill/>
        </p:spPr>
        <p:txBody>
          <a:bodyPr/>
          <a:lstStyle/>
          <a:p>
            <a:fld id="{BADFC64E-0477-46FF-A69A-C14BF260A05B}" type="slidenum">
              <a:rPr lang="zh-CN" altLang="en-US" smtClean="0">
                <a:latin typeface="Arial" panose="020B0604020202020204" pitchFamily="34" charset="0"/>
              </a:rPr>
              <a:t>10</a:t>
            </a:fld>
            <a:endParaRPr lang="en-US" altLang="zh-CN">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p:sp>
      <p:sp>
        <p:nvSpPr>
          <p:cNvPr id="49155"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9156" name="灯片编号占位符 3"/>
          <p:cNvSpPr>
            <a:spLocks noGrp="1"/>
          </p:cNvSpPr>
          <p:nvPr>
            <p:ph type="sldNum" sz="quarter" idx="5"/>
          </p:nvPr>
        </p:nvSpPr>
        <p:spPr>
          <a:noFill/>
        </p:spPr>
        <p:txBody>
          <a:bodyPr/>
          <a:lstStyle/>
          <a:p>
            <a:fld id="{E77B8B10-1324-4A89-B636-E7B912D32726}" type="slidenum">
              <a:rPr lang="zh-CN" altLang="en-US" smtClean="0">
                <a:latin typeface="Arial" panose="020B0604020202020204" pitchFamily="34" charset="0"/>
              </a:rPr>
              <a:t>11</a:t>
            </a:fld>
            <a:endParaRPr lang="en-US" altLang="zh-CN">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p:sp>
      <p:sp>
        <p:nvSpPr>
          <p:cNvPr id="50179" name="备注占位符 2"/>
          <p:cNvSpPr>
            <a:spLocks noGrp="1"/>
          </p:cNvSpPr>
          <p:nvPr>
            <p:ph type="body" idx="1"/>
          </p:nvPr>
        </p:nvSpPr>
        <p:spPr>
          <a:noFill/>
        </p:spPr>
        <p:txBody>
          <a:bodyPr/>
          <a:lstStyle/>
          <a:p>
            <a:r>
              <a:rPr lang="zh-CN" altLang="en-US">
                <a:latin typeface="Arial" panose="020B0604020202020204" pitchFamily="34" charset="0"/>
              </a:rPr>
              <a:t>从大宗交易统计可以看出市场参与情绪虽进一步下降但幅度有所放缓，平均折价率继上周下降</a:t>
            </a:r>
            <a:r>
              <a:rPr lang="en-US" altLang="zh-CN">
                <a:latin typeface="Arial" panose="020B0604020202020204" pitchFamily="34" charset="0"/>
              </a:rPr>
              <a:t>0.84%</a:t>
            </a:r>
            <a:r>
              <a:rPr lang="zh-CN" altLang="en-US">
                <a:latin typeface="Arial" panose="020B0604020202020204" pitchFamily="34" charset="0"/>
              </a:rPr>
              <a:t>之后本月只下跌了</a:t>
            </a:r>
            <a:r>
              <a:rPr lang="en-US" altLang="zh-CN">
                <a:latin typeface="Arial" panose="020B0604020202020204" pitchFamily="34" charset="0"/>
              </a:rPr>
              <a:t>0.07%</a:t>
            </a:r>
            <a:r>
              <a:rPr lang="zh-CN" altLang="en-US">
                <a:latin typeface="Arial" panose="020B0604020202020204" pitchFamily="34" charset="0"/>
              </a:rPr>
              <a:t>，而交易总成交额却有所上升。</a:t>
            </a:r>
          </a:p>
        </p:txBody>
      </p:sp>
      <p:sp>
        <p:nvSpPr>
          <p:cNvPr id="50180" name="灯片编号占位符 3"/>
          <p:cNvSpPr>
            <a:spLocks noGrp="1"/>
          </p:cNvSpPr>
          <p:nvPr>
            <p:ph type="sldNum" sz="quarter" idx="5"/>
          </p:nvPr>
        </p:nvSpPr>
        <p:spPr>
          <a:noFill/>
        </p:spPr>
        <p:txBody>
          <a:bodyPr/>
          <a:lstStyle/>
          <a:p>
            <a:fld id="{D30BF4F9-9AEE-448D-B3EC-3F52BE76B531}" type="slidenum">
              <a:rPr lang="zh-CN" altLang="en-US" smtClean="0">
                <a:latin typeface="Arial" panose="020B0604020202020204" pitchFamily="34" charset="0"/>
              </a:rPr>
              <a:t>12</a:t>
            </a:fld>
            <a:endParaRPr lang="en-US" altLang="zh-CN">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p:sp>
      <p:sp>
        <p:nvSpPr>
          <p:cNvPr id="51203" name="备注占位符 2"/>
          <p:cNvSpPr>
            <a:spLocks noGrp="1"/>
          </p:cNvSpPr>
          <p:nvPr>
            <p:ph type="body" idx="1"/>
          </p:nvPr>
        </p:nvSpPr>
        <p:spPr>
          <a:noFill/>
        </p:spPr>
        <p:txBody>
          <a:bodyPr/>
          <a:lstStyle/>
          <a:p>
            <a:r>
              <a:rPr lang="zh-CN" altLang="en-US">
                <a:latin typeface="Arial" panose="020B0604020202020204" pitchFamily="34" charset="0"/>
              </a:rPr>
              <a:t>两融余额从年初一路增长的趋势，本月也开始下跌，较上月减少了</a:t>
            </a:r>
            <a:r>
              <a:rPr lang="en-US" altLang="zh-CN">
                <a:latin typeface="Arial" panose="020B0604020202020204" pitchFamily="34" charset="0"/>
              </a:rPr>
              <a:t>2.56%</a:t>
            </a:r>
            <a:r>
              <a:rPr lang="zh-CN" altLang="en-US">
                <a:latin typeface="Arial" panose="020B0604020202020204" pitchFamily="34" charset="0"/>
              </a:rPr>
              <a:t>，市场开始趋于冷清。</a:t>
            </a:r>
          </a:p>
        </p:txBody>
      </p:sp>
      <p:sp>
        <p:nvSpPr>
          <p:cNvPr id="51204" name="灯片编号占位符 3"/>
          <p:cNvSpPr>
            <a:spLocks noGrp="1"/>
          </p:cNvSpPr>
          <p:nvPr>
            <p:ph type="sldNum" sz="quarter" idx="5"/>
          </p:nvPr>
        </p:nvSpPr>
        <p:spPr>
          <a:noFill/>
        </p:spPr>
        <p:txBody>
          <a:bodyPr/>
          <a:lstStyle/>
          <a:p>
            <a:fld id="{FA7FD96F-1CBF-4627-98CC-F89080831901}" type="slidenum">
              <a:rPr lang="zh-CN" altLang="en-US" smtClean="0">
                <a:latin typeface="Arial" panose="020B0604020202020204" pitchFamily="34" charset="0"/>
              </a:rPr>
              <a:t>13</a:t>
            </a:fld>
            <a:endParaRPr lang="en-US" altLang="zh-CN">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p:sp>
      <p:sp>
        <p:nvSpPr>
          <p:cNvPr id="52227" name="备注占位符 2"/>
          <p:cNvSpPr>
            <a:spLocks noGrp="1"/>
          </p:cNvSpPr>
          <p:nvPr>
            <p:ph type="body" idx="1"/>
          </p:nvPr>
        </p:nvSpPr>
        <p:spPr>
          <a:noFill/>
        </p:spPr>
        <p:txBody>
          <a:bodyPr/>
          <a:lstStyle/>
          <a:p>
            <a:r>
              <a:rPr lang="zh-CN" altLang="en-US" dirty="0">
                <a:latin typeface="Arial" panose="020B0604020202020204" pitchFamily="34" charset="0"/>
              </a:rPr>
              <a:t>中国银行超过中石油</a:t>
            </a:r>
            <a:endParaRPr lang="en-US" altLang="zh-CN" dirty="0">
              <a:latin typeface="Arial" panose="020B0604020202020204" pitchFamily="34" charset="0"/>
            </a:endParaRPr>
          </a:p>
          <a:p>
            <a:r>
              <a:rPr lang="zh-CN" altLang="en-US" dirty="0">
                <a:latin typeface="Arial" panose="020B0604020202020204" pitchFamily="34" charset="0"/>
              </a:rPr>
              <a:t>美的超过格力</a:t>
            </a:r>
            <a:endParaRPr lang="en-US" altLang="zh-CN" dirty="0">
              <a:latin typeface="Arial" panose="020B0604020202020204" pitchFamily="34" charset="0"/>
            </a:endParaRPr>
          </a:p>
          <a:p>
            <a:r>
              <a:rPr lang="zh-CN" altLang="en-US" dirty="0">
                <a:latin typeface="Arial" panose="020B0604020202020204" pitchFamily="34" charset="0"/>
              </a:rPr>
              <a:t>万科超过海康威视</a:t>
            </a:r>
            <a:endParaRPr lang="en-US" altLang="zh-CN" dirty="0">
              <a:latin typeface="Arial" panose="020B0604020202020204" pitchFamily="34" charset="0"/>
            </a:endParaRPr>
          </a:p>
          <a:p>
            <a:r>
              <a:rPr lang="zh-CN" altLang="en-US" dirty="0">
                <a:latin typeface="Arial" panose="020B0604020202020204" pitchFamily="34" charset="0"/>
              </a:rPr>
              <a:t>宁德时代迈瑞医疗上来了</a:t>
            </a:r>
            <a:endParaRPr lang="en-US" altLang="zh-CN" dirty="0">
              <a:latin typeface="Arial" panose="020B0604020202020204" pitchFamily="34" charset="0"/>
            </a:endParaRPr>
          </a:p>
          <a:p>
            <a:r>
              <a:rPr lang="zh-CN" altLang="en-US" dirty="0">
                <a:latin typeface="Arial" panose="020B0604020202020204" pitchFamily="34" charset="0"/>
              </a:rPr>
              <a:t>牧原股份取代中国广核进入前十</a:t>
            </a:r>
            <a:endParaRPr lang="en-US" altLang="zh-CN" dirty="0">
              <a:latin typeface="Arial" panose="020B0604020202020204" pitchFamily="34" charset="0"/>
            </a:endParaRPr>
          </a:p>
          <a:p>
            <a:endParaRPr lang="zh-CN" altLang="en-US" dirty="0">
              <a:latin typeface="Arial" panose="020B0604020202020204" pitchFamily="34" charset="0"/>
            </a:endParaRPr>
          </a:p>
        </p:txBody>
      </p:sp>
      <p:sp>
        <p:nvSpPr>
          <p:cNvPr id="52228" name="灯片编号占位符 3"/>
          <p:cNvSpPr>
            <a:spLocks noGrp="1"/>
          </p:cNvSpPr>
          <p:nvPr>
            <p:ph type="sldNum" sz="quarter" idx="5"/>
          </p:nvPr>
        </p:nvSpPr>
        <p:spPr>
          <a:noFill/>
        </p:spPr>
        <p:txBody>
          <a:bodyPr/>
          <a:lstStyle/>
          <a:p>
            <a:fld id="{5DE2822E-C16A-46B9-9217-5699FA279432}" type="slidenum">
              <a:rPr lang="zh-CN" altLang="en-US" smtClean="0">
                <a:latin typeface="Arial" panose="020B0604020202020204" pitchFamily="34" charset="0"/>
              </a:rPr>
              <a:t>15</a:t>
            </a:fld>
            <a:endParaRPr lang="en-US" altLang="zh-CN">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p:sp>
      <p:sp>
        <p:nvSpPr>
          <p:cNvPr id="53251"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53252" name="灯片编号占位符 3"/>
          <p:cNvSpPr>
            <a:spLocks noGrp="1"/>
          </p:cNvSpPr>
          <p:nvPr>
            <p:ph type="sldNum" sz="quarter" idx="5"/>
          </p:nvPr>
        </p:nvSpPr>
        <p:spPr>
          <a:noFill/>
        </p:spPr>
        <p:txBody>
          <a:bodyPr/>
          <a:lstStyle/>
          <a:p>
            <a:fld id="{FB24A8D8-6A62-4928-A7F1-BD1541A69352}" type="slidenum">
              <a:rPr lang="zh-CN" altLang="en-US" smtClean="0">
                <a:latin typeface="Arial" panose="020B0604020202020204" pitchFamily="34" charset="0"/>
              </a:rPr>
              <a:t>16</a:t>
            </a:fld>
            <a:endParaRPr lang="en-US" altLang="zh-CN">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p:sp>
      <p:sp>
        <p:nvSpPr>
          <p:cNvPr id="55299"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55300" name="灯片编号占位符 3"/>
          <p:cNvSpPr>
            <a:spLocks noGrp="1"/>
          </p:cNvSpPr>
          <p:nvPr>
            <p:ph type="sldNum" sz="quarter" idx="5"/>
          </p:nvPr>
        </p:nvSpPr>
        <p:spPr>
          <a:noFill/>
        </p:spPr>
        <p:txBody>
          <a:bodyPr/>
          <a:lstStyle/>
          <a:p>
            <a:fld id="{1F2E9EE6-3BE6-4A8C-80A8-52CBE14B2DCB}" type="slidenum">
              <a:rPr lang="zh-CN" altLang="en-US" smtClean="0">
                <a:latin typeface="Arial" panose="020B0604020202020204" pitchFamily="34" charset="0"/>
              </a:rPr>
              <a:t>18</a:t>
            </a:fld>
            <a:endParaRPr lang="en-US" altLang="zh-CN">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藏格控股质押比例较上月上升</a:t>
            </a:r>
            <a:r>
              <a:rPr lang="en-US" altLang="zh-CN"/>
              <a:t>1.5%</a:t>
            </a:r>
            <a:r>
              <a:rPr lang="zh-CN" altLang="en-US"/>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2357406-4E3C-4C33-9D93-C975F75BA8E2}" type="slidenum">
              <a:rPr lang="zh-CN" altLang="en-US" smtClean="0">
                <a:latin typeface="Arial" panose="020B0604020202020204" pitchFamily="34" charset="0"/>
              </a:rPr>
              <a:t>2</a:t>
            </a:fld>
            <a:endParaRPr lang="en-US" altLang="zh-CN">
              <a:latin typeface="Arial" panose="020B0604020202020204" pitchFamily="34" charset="0"/>
            </a:endParaRPr>
          </a:p>
        </p:txBody>
      </p:sp>
      <p:sp>
        <p:nvSpPr>
          <p:cNvPr id="39939" name="Rectangle 2"/>
          <p:cNvSpPr>
            <a:spLocks noGrp="1" noRot="1" noChangeAspect="1" noChangeArrowheads="1" noTextEdit="1"/>
          </p:cNvSpPr>
          <p:nvPr>
            <p:ph type="sldImg"/>
          </p:nvPr>
        </p:nvSpPr>
        <p:spPr/>
      </p:sp>
      <p:sp>
        <p:nvSpPr>
          <p:cNvPr id="39940" name="Rectangle 3"/>
          <p:cNvSpPr>
            <a:spLocks noGrp="1" noChangeArrowheads="1"/>
          </p:cNvSpPr>
          <p:nvPr>
            <p:ph type="body" idx="1"/>
          </p:nvPr>
        </p:nvSpPr>
        <p:spPr>
          <a:noFill/>
        </p:spPr>
        <p:txBody>
          <a:bodyPr/>
          <a:lstStyle/>
          <a:p>
            <a:pPr eaLnBrk="1" hangingPunct="1"/>
            <a:endParaRPr lang="zh-CN"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p:sp>
      <p:sp>
        <p:nvSpPr>
          <p:cNvPr id="54275" name="备注占位符 2"/>
          <p:cNvSpPr>
            <a:spLocks noGrp="1"/>
          </p:cNvSpPr>
          <p:nvPr>
            <p:ph type="body" idx="1"/>
          </p:nvPr>
        </p:nvSpPr>
        <p:spPr>
          <a:noFill/>
        </p:spPr>
        <p:txBody>
          <a:bodyPr/>
          <a:lstStyle/>
          <a:p>
            <a:endParaRPr lang="zh-CN" altLang="en-US">
              <a:ea typeface="宋体" panose="02010600030101010101" pitchFamily="2" charset="-122"/>
            </a:endParaRPr>
          </a:p>
        </p:txBody>
      </p:sp>
      <p:sp>
        <p:nvSpPr>
          <p:cNvPr id="54276" name="灯片编号占位符 3"/>
          <p:cNvSpPr txBox="1">
            <a:spLocks noGrp="1"/>
          </p:cNvSpPr>
          <p:nvPr/>
        </p:nvSpPr>
        <p:spPr bwMode="auto">
          <a:xfrm>
            <a:off x="3849688" y="9431338"/>
            <a:ext cx="2946400" cy="496887"/>
          </a:xfrm>
          <a:prstGeom prst="rect">
            <a:avLst/>
          </a:prstGeom>
          <a:noFill/>
          <a:ln w="9525">
            <a:noFill/>
            <a:miter lim="800000"/>
          </a:ln>
        </p:spPr>
        <p:txBody>
          <a:bodyPr anchor="b"/>
          <a:lstStyle/>
          <a:p>
            <a:pPr algn="r"/>
            <a:fld id="{102CD48E-DF1A-40EA-893E-43C78C7B8506}" type="slidenum">
              <a:rPr lang="zh-CN" altLang="en-US" sz="1200">
                <a:solidFill>
                  <a:srgbClr val="000000"/>
                </a:solidFill>
              </a:rPr>
              <a:t>21</a:t>
            </a:fld>
            <a:endParaRPr lang="en-US" altLang="zh-CN" sz="120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p:sp>
      <p:sp>
        <p:nvSpPr>
          <p:cNvPr id="59395" name="备注占位符 2"/>
          <p:cNvSpPr>
            <a:spLocks noGrp="1"/>
          </p:cNvSpPr>
          <p:nvPr>
            <p:ph type="body" idx="1"/>
          </p:nvPr>
        </p:nvSpPr>
        <p:spPr>
          <a:noFill/>
        </p:spPr>
        <p:txBody>
          <a:bodyPr lIns="91550" tIns="45774" rIns="91550" bIns="45774"/>
          <a:lstStyle/>
          <a:p>
            <a:endParaRPr lang="zh-CN" altLang="en-US">
              <a:latin typeface="Arial" panose="020B0604020202020204" pitchFamily="34" charset="0"/>
            </a:endParaRPr>
          </a:p>
        </p:txBody>
      </p:sp>
      <p:sp>
        <p:nvSpPr>
          <p:cNvPr id="59396" name="灯片编号占位符 3"/>
          <p:cNvSpPr txBox="1">
            <a:spLocks noGrp="1"/>
          </p:cNvSpPr>
          <p:nvPr/>
        </p:nvSpPr>
        <p:spPr bwMode="auto">
          <a:xfrm>
            <a:off x="3849688" y="9432925"/>
            <a:ext cx="2946400" cy="495300"/>
          </a:xfrm>
          <a:prstGeom prst="rect">
            <a:avLst/>
          </a:prstGeom>
          <a:noFill/>
          <a:ln w="9525">
            <a:noFill/>
            <a:miter lim="800000"/>
          </a:ln>
        </p:spPr>
        <p:txBody>
          <a:bodyPr lIns="91550" tIns="45774" rIns="91550" bIns="45774" anchor="b"/>
          <a:lstStyle/>
          <a:p>
            <a:pPr algn="r" defTabSz="915670"/>
            <a:fld id="{54EC2046-CBD9-49BA-BD82-23E1D28F573E}" type="slidenum">
              <a:rPr lang="zh-CN" altLang="en-US" sz="1200">
                <a:solidFill>
                  <a:srgbClr val="000000"/>
                </a:solidFill>
              </a:rPr>
              <a:t>23</a:t>
            </a:fld>
            <a:endParaRPr lang="en-US" altLang="zh-CN" sz="120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p:sp>
      <p:sp>
        <p:nvSpPr>
          <p:cNvPr id="61443" name="备注占位符 2"/>
          <p:cNvSpPr>
            <a:spLocks noGrp="1"/>
          </p:cNvSpPr>
          <p:nvPr>
            <p:ph type="body" idx="1"/>
          </p:nvPr>
        </p:nvSpPr>
        <p:spPr>
          <a:noFill/>
        </p:spPr>
        <p:txBody>
          <a:bodyPr lIns="91550" tIns="45774" rIns="91550" bIns="45774"/>
          <a:lstStyle/>
          <a:p>
            <a:endParaRPr lang="zh-CN" altLang="en-US">
              <a:latin typeface="Arial" panose="020B0604020202020204" pitchFamily="34" charset="0"/>
            </a:endParaRPr>
          </a:p>
        </p:txBody>
      </p:sp>
      <p:sp>
        <p:nvSpPr>
          <p:cNvPr id="61444" name="灯片编号占位符 3"/>
          <p:cNvSpPr txBox="1">
            <a:spLocks noGrp="1"/>
          </p:cNvSpPr>
          <p:nvPr/>
        </p:nvSpPr>
        <p:spPr bwMode="auto">
          <a:xfrm>
            <a:off x="3849688" y="9432925"/>
            <a:ext cx="2946400" cy="495300"/>
          </a:xfrm>
          <a:prstGeom prst="rect">
            <a:avLst/>
          </a:prstGeom>
          <a:noFill/>
          <a:ln w="9525">
            <a:noFill/>
            <a:miter lim="800000"/>
          </a:ln>
        </p:spPr>
        <p:txBody>
          <a:bodyPr lIns="91550" tIns="45774" rIns="91550" bIns="45774" anchor="b"/>
          <a:lstStyle/>
          <a:p>
            <a:pPr algn="r" defTabSz="915670"/>
            <a:fld id="{B66FD792-C4C0-47E5-9BDE-FF08C9B884DB}" type="slidenum">
              <a:rPr lang="zh-CN" altLang="en-US" sz="1200">
                <a:solidFill>
                  <a:srgbClr val="000000"/>
                </a:solidFill>
              </a:rPr>
              <a:t>24</a:t>
            </a:fld>
            <a:endParaRPr lang="en-US" altLang="zh-CN" sz="120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p:sp>
      <p:sp>
        <p:nvSpPr>
          <p:cNvPr id="62467"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62468" name="灯片编号占位符 3"/>
          <p:cNvSpPr>
            <a:spLocks noGrp="1"/>
          </p:cNvSpPr>
          <p:nvPr>
            <p:ph type="sldNum" sz="quarter" idx="5"/>
          </p:nvPr>
        </p:nvSpPr>
        <p:spPr>
          <a:noFill/>
        </p:spPr>
        <p:txBody>
          <a:bodyPr/>
          <a:lstStyle/>
          <a:p>
            <a:fld id="{3BEEE980-A0B8-4EF9-B18B-052D2CC2DFAA}" type="slidenum">
              <a:rPr lang="zh-CN" altLang="en-US" smtClean="0">
                <a:solidFill>
                  <a:srgbClr val="000000"/>
                </a:solidFill>
                <a:latin typeface="Arial" panose="020B0604020202020204" pitchFamily="34" charset="0"/>
              </a:rPr>
              <a:t>25</a:t>
            </a:fld>
            <a:endParaRPr lang="en-US" altLang="zh-CN">
              <a:solidFill>
                <a:srgbClr val="000000"/>
              </a:solidFill>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p:sp>
      <p:sp>
        <p:nvSpPr>
          <p:cNvPr id="40963"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0964" name="灯片编号占位符 3"/>
          <p:cNvSpPr>
            <a:spLocks noGrp="1"/>
          </p:cNvSpPr>
          <p:nvPr>
            <p:ph type="sldNum" sz="quarter" idx="5"/>
          </p:nvPr>
        </p:nvSpPr>
        <p:spPr>
          <a:noFill/>
        </p:spPr>
        <p:txBody>
          <a:bodyPr/>
          <a:lstStyle/>
          <a:p>
            <a:fld id="{A05D1252-F4D2-4957-B2AF-B15F6A231658}" type="slidenum">
              <a:rPr lang="zh-CN" altLang="en-US" smtClean="0">
                <a:latin typeface="Arial" panose="020B0604020202020204" pitchFamily="34" charset="0"/>
              </a:rPr>
              <a:t>3</a:t>
            </a:fld>
            <a:endParaRPr lang="en-US" altLang="zh-CN">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p:sp>
      <p:sp>
        <p:nvSpPr>
          <p:cNvPr id="41987" name="备注占位符 2"/>
          <p:cNvSpPr>
            <a:spLocks noGrp="1"/>
          </p:cNvSpPr>
          <p:nvPr>
            <p:ph type="body" idx="1"/>
          </p:nvPr>
        </p:nvSpPr>
        <p:spPr>
          <a:noFill/>
        </p:spPr>
        <p:txBody>
          <a:bodyPr/>
          <a:lstStyle/>
          <a:p>
            <a:r>
              <a:rPr lang="zh-CN" altLang="en-US">
                <a:latin typeface="Arial" panose="020B0604020202020204" pitchFamily="34" charset="0"/>
              </a:rPr>
              <a:t>在目前比较宽松的货币政策下，</a:t>
            </a:r>
            <a:r>
              <a:rPr lang="en-US" altLang="zh-CN">
                <a:sym typeface="+mn-ea"/>
              </a:rPr>
              <a:t>CPI</a:t>
            </a:r>
            <a:r>
              <a:rPr lang="zh-CN" altLang="en-US">
                <a:sym typeface="+mn-ea"/>
              </a:rPr>
              <a:t>与</a:t>
            </a:r>
            <a:r>
              <a:rPr lang="en-US" altLang="zh-CN">
                <a:sym typeface="+mn-ea"/>
              </a:rPr>
              <a:t>PPI</a:t>
            </a:r>
            <a:r>
              <a:rPr lang="zh-CN" altLang="en-US">
                <a:sym typeface="+mn-ea"/>
              </a:rPr>
              <a:t>的连月升高，</a:t>
            </a:r>
            <a:r>
              <a:rPr lang="zh-CN" altLang="en-US">
                <a:latin typeface="Arial" panose="020B0604020202020204" pitchFamily="34" charset="0"/>
              </a:rPr>
              <a:t>投资者需要注意由于通胀带来的市盈率过高，企业融资成本变高的问题。</a:t>
            </a:r>
          </a:p>
        </p:txBody>
      </p:sp>
      <p:sp>
        <p:nvSpPr>
          <p:cNvPr id="41988" name="灯片编号占位符 3"/>
          <p:cNvSpPr>
            <a:spLocks noGrp="1"/>
          </p:cNvSpPr>
          <p:nvPr>
            <p:ph type="sldNum" sz="quarter" idx="5"/>
          </p:nvPr>
        </p:nvSpPr>
        <p:spPr>
          <a:noFill/>
        </p:spPr>
        <p:txBody>
          <a:bodyPr/>
          <a:lstStyle/>
          <a:p>
            <a:fld id="{6993E6D2-58B9-44CA-9DA2-F9D516F0FA5C}" type="slidenum">
              <a:rPr lang="zh-CN" altLang="en-US" smtClean="0">
                <a:solidFill>
                  <a:srgbClr val="000000"/>
                </a:solidFill>
                <a:latin typeface="Arial" panose="020B0604020202020204" pitchFamily="34" charset="0"/>
              </a:rPr>
              <a:t>4</a:t>
            </a:fld>
            <a:endParaRPr lang="en-US" altLang="zh-CN">
              <a:solidFill>
                <a:srgbClr val="000000"/>
              </a:solidFill>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p:sp>
      <p:sp>
        <p:nvSpPr>
          <p:cNvPr id="43011" name="备注占位符 2"/>
          <p:cNvSpPr>
            <a:spLocks noGrp="1"/>
          </p:cNvSpPr>
          <p:nvPr>
            <p:ph type="body" idx="1"/>
          </p:nvPr>
        </p:nvSpPr>
        <p:spPr>
          <a:noFill/>
        </p:spPr>
        <p:txBody>
          <a:bodyPr/>
          <a:lstStyle/>
          <a:p>
            <a:r>
              <a:rPr lang="zh-CN" altLang="en-US">
                <a:latin typeface="Arial" panose="020B0604020202020204" pitchFamily="34" charset="0"/>
              </a:rPr>
              <a:t>官方制造业</a:t>
            </a:r>
            <a:r>
              <a:rPr lang="en-US" altLang="zh-CN">
                <a:latin typeface="Arial" panose="020B0604020202020204" pitchFamily="34" charset="0"/>
              </a:rPr>
              <a:t>PMI</a:t>
            </a:r>
            <a:r>
              <a:rPr lang="zh-CN" altLang="en-US">
                <a:latin typeface="Arial" panose="020B0604020202020204" pitchFamily="34" charset="0"/>
              </a:rPr>
              <a:t>跌回荣枯线以下，财新中国</a:t>
            </a:r>
            <a:r>
              <a:rPr lang="en-US" altLang="zh-CN">
                <a:latin typeface="Arial" panose="020B0604020202020204" pitchFamily="34" charset="0"/>
              </a:rPr>
              <a:t>PMI</a:t>
            </a:r>
            <a:r>
              <a:rPr lang="zh-CN" altLang="en-US">
                <a:latin typeface="Arial" panose="020B0604020202020204" pitchFamily="34" charset="0"/>
              </a:rPr>
              <a:t>虽然还高于</a:t>
            </a:r>
            <a:r>
              <a:rPr lang="en-US" altLang="zh-CN">
                <a:latin typeface="Arial" panose="020B0604020202020204" pitchFamily="34" charset="0"/>
              </a:rPr>
              <a:t>50</a:t>
            </a:r>
            <a:r>
              <a:rPr lang="zh-CN" altLang="en-US">
                <a:latin typeface="Arial" panose="020B0604020202020204" pitchFamily="34" charset="0"/>
              </a:rPr>
              <a:t>但是也低于市场预计的</a:t>
            </a:r>
            <a:r>
              <a:rPr lang="en-US" altLang="zh-CN">
                <a:latin typeface="Arial" panose="020B0604020202020204" pitchFamily="34" charset="0"/>
              </a:rPr>
              <a:t>50.4%</a:t>
            </a:r>
            <a:r>
              <a:rPr lang="zh-CN" altLang="en-US">
                <a:latin typeface="Arial" panose="020B0604020202020204" pitchFamily="34" charset="0"/>
              </a:rPr>
              <a:t>。宏观层面市场处于低迷状态。</a:t>
            </a:r>
          </a:p>
        </p:txBody>
      </p:sp>
      <p:sp>
        <p:nvSpPr>
          <p:cNvPr id="43012" name="灯片编号占位符 3"/>
          <p:cNvSpPr>
            <a:spLocks noGrp="1"/>
          </p:cNvSpPr>
          <p:nvPr>
            <p:ph type="sldNum" sz="quarter" idx="5"/>
          </p:nvPr>
        </p:nvSpPr>
        <p:spPr>
          <a:noFill/>
        </p:spPr>
        <p:txBody>
          <a:bodyPr/>
          <a:lstStyle/>
          <a:p>
            <a:fld id="{ADFAB647-5434-4ABC-A07D-364031E59BF1}" type="slidenum">
              <a:rPr lang="zh-CN" altLang="en-US" smtClean="0">
                <a:solidFill>
                  <a:srgbClr val="000000"/>
                </a:solidFill>
                <a:latin typeface="Arial" panose="020B0604020202020204" pitchFamily="34" charset="0"/>
              </a:rPr>
              <a:t>5</a:t>
            </a:fld>
            <a:endParaRPr lang="en-US" altLang="zh-CN">
              <a:solidFill>
                <a:srgbClr val="000000"/>
              </a:solidFill>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除了对冲包商银行实践带来的银行间质押式回购利率跳涨以外，在</a:t>
            </a:r>
            <a:r>
              <a:rPr lang="en-US" altLang="zh-CN"/>
              <a:t>M1</a:t>
            </a:r>
            <a:r>
              <a:rPr lang="zh-CN" altLang="en-US"/>
              <a:t>增速有所下降的背景下，为了保证稳健适中的货币政策，央行本月净投放量较上月增加了六倍，符合上月预期。</a:t>
            </a:r>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p:sp>
      <p:sp>
        <p:nvSpPr>
          <p:cNvPr id="45059" name="备注占位符 2"/>
          <p:cNvSpPr>
            <a:spLocks noGrp="1"/>
          </p:cNvSpPr>
          <p:nvPr>
            <p:ph type="body" idx="1"/>
          </p:nvPr>
        </p:nvSpPr>
        <p:spPr>
          <a:noFill/>
        </p:spPr>
        <p:txBody>
          <a:bodyPr/>
          <a:lstStyle/>
          <a:p>
            <a:endParaRPr lang="en-US" altLang="zh-CN">
              <a:latin typeface="Arial" panose="020B0604020202020204" pitchFamily="34" charset="0"/>
            </a:endParaRPr>
          </a:p>
        </p:txBody>
      </p:sp>
      <p:sp>
        <p:nvSpPr>
          <p:cNvPr id="45060" name="灯片编号占位符 3"/>
          <p:cNvSpPr>
            <a:spLocks noGrp="1"/>
          </p:cNvSpPr>
          <p:nvPr>
            <p:ph type="sldNum" sz="quarter" idx="5"/>
          </p:nvPr>
        </p:nvSpPr>
        <p:spPr>
          <a:noFill/>
        </p:spPr>
        <p:txBody>
          <a:bodyPr/>
          <a:lstStyle/>
          <a:p>
            <a:fld id="{4144F239-2C94-4817-927E-CC75FBAA7CF6}" type="slidenum">
              <a:rPr lang="zh-CN" altLang="en-US" smtClean="0">
                <a:solidFill>
                  <a:srgbClr val="000000"/>
                </a:solidFill>
                <a:latin typeface="Arial" panose="020B0604020202020204" pitchFamily="34" charset="0"/>
              </a:rPr>
              <a:t>8</a:t>
            </a:fld>
            <a:endParaRPr lang="en-US" altLang="zh-CN">
              <a:solidFill>
                <a:srgbClr val="000000"/>
              </a:solidFill>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p:sp>
      <p:sp>
        <p:nvSpPr>
          <p:cNvPr id="48131"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8132" name="灯片编号占位符 3"/>
          <p:cNvSpPr>
            <a:spLocks noGrp="1"/>
          </p:cNvSpPr>
          <p:nvPr>
            <p:ph type="sldNum" sz="quarter" idx="5"/>
          </p:nvPr>
        </p:nvSpPr>
        <p:spPr>
          <a:noFill/>
        </p:spPr>
        <p:txBody>
          <a:bodyPr/>
          <a:lstStyle/>
          <a:p>
            <a:fld id="{CE52DA10-8DE6-4A6A-9726-E43521613602}" type="slidenum">
              <a:rPr lang="zh-CN" altLang="en-US" smtClean="0">
                <a:solidFill>
                  <a:srgbClr val="000000"/>
                </a:solidFill>
                <a:latin typeface="Arial" panose="020B0604020202020204" pitchFamily="34" charset="0"/>
              </a:rPr>
              <a:t>9</a:t>
            </a:fld>
            <a:endParaRPr lang="en-US" altLang="zh-CN">
              <a:solidFill>
                <a:srgbClr val="000000"/>
              </a:solidFill>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jpe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SmartArt 占位符 2"/>
          <p:cNvSpPr>
            <a:spLocks noGrp="1"/>
          </p:cNvSpPr>
          <p:nvPr>
            <p:ph type="pic"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SmartArt 占位符 2"/>
          <p:cNvSpPr>
            <a:spLocks noGrp="1"/>
          </p:cNvSpPr>
          <p:nvPr>
            <p:ph type="pic"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3" name="Picture 35" descr="top"/>
          <p:cNvPicPr>
            <a:picLocks noChangeArrowheads="1"/>
          </p:cNvPicPr>
          <p:nvPr/>
        </p:nvPicPr>
        <p:blipFill>
          <a:blip r:embed="rId2"/>
          <a:srcRect/>
          <a:stretch>
            <a:fillRect/>
          </a:stretch>
        </p:blipFill>
        <p:spPr bwMode="auto">
          <a:xfrm>
            <a:off x="0" y="0"/>
            <a:ext cx="9144000" cy="1130300"/>
          </a:xfrm>
          <a:prstGeom prst="rect">
            <a:avLst/>
          </a:prstGeom>
          <a:noFill/>
          <a:ln w="9525">
            <a:noFill/>
            <a:miter lim="800000"/>
            <a:headEnd/>
            <a:tailEnd/>
          </a:ln>
        </p:spPr>
      </p:pic>
      <p:pic>
        <p:nvPicPr>
          <p:cNvPr id="4" name="Picture 36" descr="bottom"/>
          <p:cNvPicPr>
            <a:picLocks noChangeAspect="1" noChangeArrowheads="1"/>
          </p:cNvPicPr>
          <p:nvPr/>
        </p:nvPicPr>
        <p:blipFill>
          <a:blip r:embed="rId3"/>
          <a:srcRect/>
          <a:stretch>
            <a:fillRect/>
          </a:stretch>
        </p:blipFill>
        <p:spPr bwMode="auto">
          <a:xfrm>
            <a:off x="0" y="5524500"/>
            <a:ext cx="9144000" cy="1333500"/>
          </a:xfrm>
          <a:prstGeom prst="rect">
            <a:avLst/>
          </a:prstGeom>
          <a:noFill/>
          <a:ln w="9525">
            <a:noFill/>
            <a:miter lim="800000"/>
            <a:headEnd/>
            <a:tailEnd/>
          </a:ln>
        </p:spPr>
      </p:pic>
      <p:sp>
        <p:nvSpPr>
          <p:cNvPr id="5" name="Rectangle 41"/>
          <p:cNvSpPr>
            <a:spLocks noChangeArrowheads="1"/>
          </p:cNvSpPr>
          <p:nvPr/>
        </p:nvSpPr>
        <p:spPr bwMode="auto">
          <a:xfrm>
            <a:off x="60325" y="6577013"/>
            <a:ext cx="2208213" cy="236537"/>
          </a:xfrm>
          <a:prstGeom prst="rect">
            <a:avLst/>
          </a:prstGeom>
          <a:noFill/>
          <a:ln w="9525">
            <a:noFill/>
            <a:miter lim="800000"/>
          </a:ln>
        </p:spPr>
        <p:txBody>
          <a:bodyPr/>
          <a:lstStyle/>
          <a:p>
            <a:pPr>
              <a:defRPr/>
            </a:pPr>
            <a:r>
              <a:rPr lang="en-US" altLang="zh-CN" sz="1200" b="1">
                <a:solidFill>
                  <a:schemeClr val="bg1"/>
                </a:solidFill>
                <a:latin typeface="Verdana" panose="020B0604030504040204" pitchFamily="34" charset="0"/>
              </a:rPr>
              <a:t>www.rongke.com</a:t>
            </a:r>
          </a:p>
        </p:txBody>
      </p:sp>
      <p:pic>
        <p:nvPicPr>
          <p:cNvPr id="6" name="Picture 2" descr="rkk"/>
          <p:cNvPicPr>
            <a:picLocks noChangeAspect="1" noChangeArrowheads="1"/>
          </p:cNvPicPr>
          <p:nvPr/>
        </p:nvPicPr>
        <p:blipFill>
          <a:blip r:embed="rId4"/>
          <a:srcRect/>
          <a:stretch>
            <a:fillRect/>
          </a:stretch>
        </p:blipFill>
        <p:spPr bwMode="auto">
          <a:xfrm>
            <a:off x="2124075" y="4181475"/>
            <a:ext cx="723900" cy="720725"/>
          </a:xfrm>
          <a:prstGeom prst="rect">
            <a:avLst/>
          </a:prstGeom>
          <a:noFill/>
          <a:ln w="9525">
            <a:noFill/>
            <a:miter lim="800000"/>
            <a:headEnd/>
            <a:tailEnd/>
          </a:ln>
        </p:spPr>
      </p:pic>
      <p:sp>
        <p:nvSpPr>
          <p:cNvPr id="7" name="Text Box 3"/>
          <p:cNvSpPr txBox="1">
            <a:spLocks noChangeArrowheads="1"/>
          </p:cNvSpPr>
          <p:nvPr/>
        </p:nvSpPr>
        <p:spPr bwMode="auto">
          <a:xfrm>
            <a:off x="2890838" y="4637088"/>
            <a:ext cx="4319587" cy="30480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20000"/>
              </a:spcBef>
              <a:buClr>
                <a:schemeClr val="hlink"/>
              </a:buClr>
              <a:buFont typeface="Wingdings" panose="05000000000000000000" pitchFamily="2" charset="2"/>
              <a:buNone/>
              <a:defRPr/>
            </a:pPr>
            <a:r>
              <a:rPr lang="en-US" altLang="zh-CN" sz="1400" b="1">
                <a:solidFill>
                  <a:srgbClr val="777777"/>
                </a:solidFill>
                <a:ea typeface="宋体" panose="02010600030101010101" pitchFamily="2" charset="-122"/>
              </a:rPr>
              <a:t>RONGKE INVESTMENT MANAGEMENT CO., LTD</a:t>
            </a:r>
          </a:p>
        </p:txBody>
      </p:sp>
      <p:sp>
        <p:nvSpPr>
          <p:cNvPr id="8" name="Text Box 4"/>
          <p:cNvSpPr txBox="1">
            <a:spLocks noChangeArrowheads="1"/>
          </p:cNvSpPr>
          <p:nvPr/>
        </p:nvSpPr>
        <p:spPr bwMode="auto">
          <a:xfrm>
            <a:off x="2873375" y="4098925"/>
            <a:ext cx="4321175" cy="48895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50000"/>
              </a:spcBef>
              <a:defRPr/>
            </a:pPr>
            <a:r>
              <a:rPr lang="zh-CN" altLang="en-US" sz="2600" b="1">
                <a:solidFill>
                  <a:srgbClr val="777777"/>
                </a:solidFill>
                <a:ea typeface="黑体" panose="02010609060101010101" pitchFamily="49" charset="-122"/>
              </a:rPr>
              <a:t>上海融客投资管理有限公司</a:t>
            </a:r>
          </a:p>
        </p:txBody>
      </p:sp>
      <p:sp>
        <p:nvSpPr>
          <p:cNvPr id="3074" name="Rectangle 2"/>
          <p:cNvSpPr>
            <a:spLocks noGrp="1" noChangeArrowheads="1"/>
          </p:cNvSpPr>
          <p:nvPr>
            <p:ph type="ctrTitle" hasCustomPrompt="1"/>
          </p:nvPr>
        </p:nvSpPr>
        <p:spPr bwMode="gray">
          <a:xfrm>
            <a:off x="1331913" y="1773238"/>
            <a:ext cx="6629400" cy="1012825"/>
          </a:xfrm>
          <a:prstGeom prst="rect">
            <a:avLst/>
          </a:prstGeom>
          <a:noFill/>
          <a:ln>
            <a:miter lim="800000"/>
          </a:ln>
        </p:spPr>
        <p:txBody>
          <a:bodyPr vert="horz" wrap="square" lIns="91440" tIns="45720" rIns="91440" bIns="45720" numCol="1" anchor="ctr" anchorCtr="0" compatLnSpc="1"/>
          <a:lstStyle>
            <a:lvl1pPr algn="ctr">
              <a:defRPr sz="3600">
                <a:latin typeface="黑体" panose="02010609060101010101" pitchFamily="49" charset="-122"/>
                <a:ea typeface="黑体" panose="02010609060101010101" pitchFamily="49" charset="-122"/>
              </a:defRPr>
            </a:lvl1pPr>
          </a:lstStyle>
          <a:p>
            <a:r>
              <a:rPr lang="en-US" altLang="zh-CN"/>
              <a:t>Click to edit Master </a:t>
            </a:r>
            <a:br>
              <a:rPr lang="en-US" altLang="zh-CN"/>
            </a:br>
            <a:r>
              <a:rPr lang="en-US" altLang="zh-CN"/>
              <a:t>title style</a:t>
            </a:r>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7" descr="bottom"/>
          <p:cNvPicPr>
            <a:picLocks noChangeArrowheads="1"/>
          </p:cNvPicPr>
          <p:nvPr userDrawn="1"/>
        </p:nvPicPr>
        <p:blipFill>
          <a:blip r:embed="rId2"/>
          <a:srcRect/>
          <a:stretch>
            <a:fillRect/>
          </a:stretch>
        </p:blipFill>
        <p:spPr bwMode="auto">
          <a:xfrm>
            <a:off x="0" y="1588"/>
            <a:ext cx="9144000" cy="906462"/>
          </a:xfrm>
          <a:prstGeom prst="rect">
            <a:avLst/>
          </a:prstGeom>
          <a:noFill/>
          <a:ln w="9525">
            <a:noFill/>
            <a:miter lim="800000"/>
            <a:headEnd/>
            <a:tailEnd/>
          </a:ln>
        </p:spPr>
      </p:pic>
      <p:sp>
        <p:nvSpPr>
          <p:cNvPr id="2" name="标题 1"/>
          <p:cNvSpPr>
            <a:spLocks noGrp="1"/>
          </p:cNvSpPr>
          <p:nvPr>
            <p:ph type="title"/>
          </p:nvPr>
        </p:nvSpPr>
        <p:spPr>
          <a:xfrm>
            <a:off x="457200" y="274638"/>
            <a:ext cx="8229600" cy="1143000"/>
          </a:xfrm>
          <a:prstGeom prst="rect">
            <a:avLst/>
          </a:prstGeom>
        </p:spPr>
        <p:txBody>
          <a:bodyPr/>
          <a:lstStyle/>
          <a:p>
            <a:r>
              <a:rPr lang="zh-CN" altLang="en-US" dirty="0"/>
              <a:t>单击此处编辑母版标题样式</a:t>
            </a: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表格占位符 2"/>
          <p:cNvSpPr>
            <a:spLocks noGrp="1"/>
          </p:cNvSpPr>
          <p:nvPr>
            <p:ph type="tbl"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cSld name="1_标题幻灯片">
    <p:spTree>
      <p:nvGrpSpPr>
        <p:cNvPr id="1" name=""/>
        <p:cNvGrpSpPr/>
        <p:nvPr/>
      </p:nvGrpSpPr>
      <p:grpSpPr>
        <a:xfrm>
          <a:off x="0" y="0"/>
          <a:ext cx="0" cy="0"/>
          <a:chOff x="0" y="0"/>
          <a:chExt cx="0" cy="0"/>
        </a:xfrm>
      </p:grpSpPr>
      <p:pic>
        <p:nvPicPr>
          <p:cNvPr id="3" name="Picture 33" descr="rkk"/>
          <p:cNvPicPr>
            <a:picLocks noChangeAspect="1" noChangeArrowheads="1"/>
          </p:cNvPicPr>
          <p:nvPr/>
        </p:nvPicPr>
        <p:blipFill>
          <a:blip r:embed="rId2"/>
          <a:srcRect/>
          <a:stretch>
            <a:fillRect/>
          </a:stretch>
        </p:blipFill>
        <p:spPr bwMode="auto">
          <a:xfrm>
            <a:off x="2124075" y="4181475"/>
            <a:ext cx="723900" cy="720725"/>
          </a:xfrm>
          <a:prstGeom prst="rect">
            <a:avLst/>
          </a:prstGeom>
          <a:noFill/>
          <a:ln w="9525">
            <a:noFill/>
            <a:miter lim="800000"/>
            <a:headEnd/>
            <a:tailEnd/>
          </a:ln>
        </p:spPr>
      </p:pic>
      <p:pic>
        <p:nvPicPr>
          <p:cNvPr id="4" name="Picture 35" descr="top"/>
          <p:cNvPicPr>
            <a:picLocks noChangeArrowheads="1"/>
          </p:cNvPicPr>
          <p:nvPr/>
        </p:nvPicPr>
        <p:blipFill>
          <a:blip r:embed="rId3"/>
          <a:srcRect/>
          <a:stretch>
            <a:fillRect/>
          </a:stretch>
        </p:blipFill>
        <p:spPr bwMode="auto">
          <a:xfrm>
            <a:off x="0" y="0"/>
            <a:ext cx="9144000" cy="1130300"/>
          </a:xfrm>
          <a:prstGeom prst="rect">
            <a:avLst/>
          </a:prstGeom>
          <a:noFill/>
          <a:ln w="9525">
            <a:noFill/>
            <a:miter lim="800000"/>
            <a:headEnd/>
            <a:tailEnd/>
          </a:ln>
        </p:spPr>
      </p:pic>
      <p:pic>
        <p:nvPicPr>
          <p:cNvPr id="5" name="Picture 36" descr="bottom"/>
          <p:cNvPicPr>
            <a:picLocks noChangeAspect="1" noChangeArrowheads="1"/>
          </p:cNvPicPr>
          <p:nvPr/>
        </p:nvPicPr>
        <p:blipFill>
          <a:blip r:embed="rId4"/>
          <a:srcRect/>
          <a:stretch>
            <a:fillRect/>
          </a:stretch>
        </p:blipFill>
        <p:spPr bwMode="auto">
          <a:xfrm>
            <a:off x="0" y="5524500"/>
            <a:ext cx="9144000" cy="1333500"/>
          </a:xfrm>
          <a:prstGeom prst="rect">
            <a:avLst/>
          </a:prstGeom>
          <a:noFill/>
          <a:ln w="9525">
            <a:noFill/>
            <a:miter lim="800000"/>
            <a:headEnd/>
            <a:tailEnd/>
          </a:ln>
        </p:spPr>
      </p:pic>
      <p:sp>
        <p:nvSpPr>
          <p:cNvPr id="6" name="Text Box 37"/>
          <p:cNvSpPr txBox="1">
            <a:spLocks noChangeArrowheads="1"/>
          </p:cNvSpPr>
          <p:nvPr/>
        </p:nvSpPr>
        <p:spPr bwMode="auto">
          <a:xfrm>
            <a:off x="2890838" y="4637088"/>
            <a:ext cx="4319587" cy="3048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spcBef>
                <a:spcPct val="20000"/>
              </a:spcBef>
              <a:buClr>
                <a:srgbClr val="99CCFF"/>
              </a:buClr>
              <a:buFont typeface="Wingdings" panose="05000000000000000000" pitchFamily="2" charset="2"/>
              <a:buNone/>
              <a:defRPr/>
            </a:pPr>
            <a:r>
              <a:rPr lang="en-US" altLang="zh-CN" sz="1400" b="1">
                <a:solidFill>
                  <a:srgbClr val="777777"/>
                </a:solidFill>
                <a:ea typeface="宋体" panose="02010600030101010101" pitchFamily="2" charset="-122"/>
              </a:rPr>
              <a:t>RONGKE INVESTMENT MANAGEMENT CO., LTD</a:t>
            </a:r>
          </a:p>
        </p:txBody>
      </p:sp>
      <p:sp>
        <p:nvSpPr>
          <p:cNvPr id="7" name="Text Box 38"/>
          <p:cNvSpPr txBox="1">
            <a:spLocks noChangeArrowheads="1"/>
          </p:cNvSpPr>
          <p:nvPr/>
        </p:nvSpPr>
        <p:spPr bwMode="auto">
          <a:xfrm>
            <a:off x="2873375" y="4098925"/>
            <a:ext cx="4321175" cy="4889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spcBef>
                <a:spcPct val="50000"/>
              </a:spcBef>
              <a:defRPr/>
            </a:pPr>
            <a:r>
              <a:rPr lang="zh-CN" altLang="en-US" sz="2600" b="1">
                <a:solidFill>
                  <a:srgbClr val="777777"/>
                </a:solidFill>
                <a:ea typeface="黑体" panose="02010609060101010101" pitchFamily="49" charset="-122"/>
              </a:rPr>
              <a:t>上海融客投资管理有限公司</a:t>
            </a:r>
          </a:p>
        </p:txBody>
      </p:sp>
      <p:sp>
        <p:nvSpPr>
          <p:cNvPr id="8" name="Rectangle 41"/>
          <p:cNvSpPr>
            <a:spLocks noChangeArrowheads="1"/>
          </p:cNvSpPr>
          <p:nvPr/>
        </p:nvSpPr>
        <p:spPr bwMode="auto">
          <a:xfrm>
            <a:off x="60325" y="6577013"/>
            <a:ext cx="2208213" cy="236537"/>
          </a:xfrm>
          <a:prstGeom prst="rect">
            <a:avLst/>
          </a:prstGeom>
          <a:noFill/>
          <a:ln w="9525">
            <a:noFill/>
            <a:miter lim="800000"/>
          </a:ln>
        </p:spPr>
        <p:txBody>
          <a:bodyPr/>
          <a:lstStyle/>
          <a:p>
            <a:pPr>
              <a:defRPr/>
            </a:pPr>
            <a:r>
              <a:rPr lang="en-US" altLang="zh-CN" sz="1200" b="1">
                <a:solidFill>
                  <a:srgbClr val="FFFFFF"/>
                </a:solidFill>
                <a:latin typeface="Verdana" panose="020B0604030504040204" pitchFamily="34" charset="0"/>
              </a:rPr>
              <a:t>www.rongke.com</a:t>
            </a:r>
          </a:p>
        </p:txBody>
      </p:sp>
      <p:sp>
        <p:nvSpPr>
          <p:cNvPr id="3074" name="Rectangle 2"/>
          <p:cNvSpPr>
            <a:spLocks noGrp="1" noChangeArrowheads="1"/>
          </p:cNvSpPr>
          <p:nvPr>
            <p:ph type="ctrTitle" hasCustomPrompt="1"/>
          </p:nvPr>
        </p:nvSpPr>
        <p:spPr bwMode="gray">
          <a:xfrm>
            <a:off x="1331913" y="1773238"/>
            <a:ext cx="6629400" cy="1012825"/>
          </a:xfrm>
          <a:prstGeom prst="rect">
            <a:avLst/>
          </a:prstGeom>
          <a:noFill/>
          <a:ln>
            <a:miter lim="800000"/>
          </a:ln>
        </p:spPr>
        <p:txBody>
          <a:bodyPr vert="horz" wrap="square" lIns="91440" tIns="45720" rIns="91440" bIns="45720" numCol="1" anchor="ctr" anchorCtr="0" compatLnSpc="1"/>
          <a:lstStyle>
            <a:lvl1pPr algn="ctr">
              <a:defRPr sz="3600">
                <a:latin typeface="黑体" panose="02010609060101010101" pitchFamily="49" charset="-122"/>
                <a:ea typeface="黑体" panose="02010609060101010101" pitchFamily="49" charset="-122"/>
              </a:defRPr>
            </a:lvl1pPr>
          </a:lstStyle>
          <a:p>
            <a:r>
              <a:rPr lang="en-US" altLang="zh-CN"/>
              <a:t>Click to edit Master </a:t>
            </a:r>
            <a:br>
              <a:rPr lang="en-US" altLang="zh-CN"/>
            </a:br>
            <a:r>
              <a:rPr lang="en-US" altLang="zh-CN"/>
              <a:t>title style</a:t>
            </a:r>
          </a:p>
        </p:txBody>
      </p:sp>
    </p:spTree>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表格占位符 2"/>
          <p:cNvSpPr>
            <a:spLocks noGrp="1"/>
          </p:cNvSpPr>
          <p:nvPr>
            <p:ph type="tbl"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表格占位符 2"/>
          <p:cNvSpPr>
            <a:spLocks noGrp="1"/>
          </p:cNvSpPr>
          <p:nvPr>
            <p:ph type="tbl"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SmartArt 占位符 2"/>
          <p:cNvSpPr>
            <a:spLocks noGrp="1"/>
          </p:cNvSpPr>
          <p:nvPr>
            <p:ph type="pic"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SmartArt 占位符 2"/>
          <p:cNvSpPr>
            <a:spLocks noGrp="1"/>
          </p:cNvSpPr>
          <p:nvPr>
            <p:ph type="pic"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6.jpe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image" Target="../media/image6.jpe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1.jpe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6" Type="http://schemas.openxmlformats.org/officeDocument/2006/relationships/image" Target="../media/image6.jpeg"/><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image" Target="../media/image1.jpeg"/><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6" Type="http://schemas.openxmlformats.org/officeDocument/2006/relationships/image" Target="../media/image2.jpeg"/><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image" Target="../media/image1.jpeg"/><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6" Type="http://schemas.openxmlformats.org/officeDocument/2006/relationships/image" Target="../media/image2.jpeg"/><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image" Target="../media/image1.jpeg"/><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6" Type="http://schemas.openxmlformats.org/officeDocument/2006/relationships/image" Target="../media/image2.jpeg"/><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image" Target="../media/image1.jpeg"/><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1027"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1028"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1029"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534B1103-9603-4759-8D64-0D5F095E31C5}" type="slidenum">
              <a:rPr lang="zh-CN" altLang="en-GB" sz="1000">
                <a:solidFill>
                  <a:srgbClr val="FFFFFF"/>
                </a:solidFill>
              </a:rPr>
              <a:t>‹#›</a:t>
            </a:fld>
            <a:endParaRPr lang="en-GB" altLang="zh-CN" sz="1000">
              <a:solidFill>
                <a:srgbClr val="FFFFFF"/>
              </a:solidFill>
            </a:endParaRPr>
          </a:p>
        </p:txBody>
      </p:sp>
      <p:pic>
        <p:nvPicPr>
          <p:cNvPr id="1030"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752600" cy="32067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chemeClr val="bg1"/>
                </a:solidFill>
                <a:ea typeface="宋体" panose="02010600030101010101" pitchFamily="2" charset="-122"/>
              </a:rPr>
              <a:t>BEST CLIENTS</a:t>
            </a:r>
          </a:p>
          <a:p>
            <a:pPr eaLnBrk="1" hangingPunct="1">
              <a:lnSpc>
                <a:spcPct val="50000"/>
              </a:lnSpc>
              <a:spcBef>
                <a:spcPct val="50000"/>
              </a:spcBef>
              <a:defRPr/>
            </a:pPr>
            <a:r>
              <a:rPr lang="en-US" altLang="zh-CN" sz="1000">
                <a:solidFill>
                  <a:schemeClr val="bg1"/>
                </a:solidFill>
                <a:ea typeface="宋体" panose="02010600030101010101" pitchFamily="2" charset="-122"/>
              </a:rPr>
              <a:t>BEST SERVICE</a:t>
            </a:r>
          </a:p>
        </p:txBody>
      </p:sp>
      <p:sp>
        <p:nvSpPr>
          <p:cNvPr id="1032"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chemeClr val="bg1"/>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p>
        </p:txBody>
      </p:sp>
      <p:pic>
        <p:nvPicPr>
          <p:cNvPr id="2051" name="Picture 31" descr="top"/>
          <p:cNvPicPr>
            <a:picLocks noChangeArrowheads="1"/>
          </p:cNvPicPr>
          <p:nvPr/>
        </p:nvPicPr>
        <p:blipFill>
          <a:blip r:embed="rId13"/>
          <a:srcRect/>
          <a:stretch>
            <a:fillRect/>
          </a:stretch>
        </p:blipFill>
        <p:spPr bwMode="auto">
          <a:xfrm>
            <a:off x="0" y="1588"/>
            <a:ext cx="9144000" cy="906462"/>
          </a:xfrm>
          <a:prstGeom prst="rect">
            <a:avLst/>
          </a:prstGeom>
          <a:noFill/>
          <a:ln w="9525">
            <a:noFill/>
            <a:miter lim="800000"/>
            <a:headEnd/>
            <a:tailEnd/>
          </a:ln>
        </p:spPr>
      </p:pic>
      <p:sp>
        <p:nvSpPr>
          <p:cNvPr id="2052" name="Rectangle 33"/>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chemeClr val="bg1"/>
                </a:solidFill>
                <a:latin typeface="Verdana" panose="020B0604030504040204" pitchFamily="34" charset="0"/>
              </a:rPr>
              <a:t>www.rongke.com</a:t>
            </a:r>
          </a:p>
        </p:txBody>
      </p:sp>
      <p:sp>
        <p:nvSpPr>
          <p:cNvPr id="2053" name="Rectangle 34"/>
          <p:cNvSpPr>
            <a:spLocks noChangeArrowheads="1"/>
          </p:cNvSpPr>
          <p:nvPr/>
        </p:nvSpPr>
        <p:spPr bwMode="auto">
          <a:xfrm>
            <a:off x="7507288" y="6462713"/>
            <a:ext cx="1025525" cy="409575"/>
          </a:xfrm>
          <a:prstGeom prst="rect">
            <a:avLst/>
          </a:prstGeom>
          <a:noFill/>
          <a:ln w="9525">
            <a:noFill/>
            <a:miter lim="800000"/>
          </a:ln>
        </p:spPr>
        <p:txBody>
          <a:bodyPr/>
          <a:lstStyle/>
          <a:p>
            <a:pPr algn="r">
              <a:defRPr/>
            </a:pPr>
            <a:r>
              <a:rPr lang="zh-CN" altLang="en-US" sz="1000">
                <a:solidFill>
                  <a:schemeClr val="bg1"/>
                </a:solidFill>
                <a:latin typeface="Verdana" panose="020B0604030504040204" pitchFamily="34" charset="0"/>
                <a:ea typeface="黑体" panose="02010609060101010101" pitchFamily="49" charset="-122"/>
              </a:rPr>
              <a:t>融客投资</a:t>
            </a:r>
          </a:p>
          <a:p>
            <a:pPr algn="r">
              <a:defRPr/>
            </a:pPr>
            <a:r>
              <a:rPr lang="zh-CN" altLang="en-US" sz="1000">
                <a:solidFill>
                  <a:schemeClr val="bg1"/>
                </a:solidFill>
                <a:latin typeface="Verdana" panose="020B0604030504040204" pitchFamily="34" charset="0"/>
                <a:ea typeface="黑体" panose="02010609060101010101" pitchFamily="49" charset="-122"/>
              </a:rPr>
              <a:t>融客中国</a:t>
            </a:r>
          </a:p>
        </p:txBody>
      </p:sp>
      <p:pic>
        <p:nvPicPr>
          <p:cNvPr id="2054" name="Picture 39" descr="招牌设计"/>
          <p:cNvPicPr>
            <a:picLocks noChangeAspect="1" noChangeArrowheads="1"/>
          </p:cNvPicPr>
          <p:nvPr/>
        </p:nvPicPr>
        <p:blipFill>
          <a:blip r:embed="rId14"/>
          <a:srcRect/>
          <a:stretch>
            <a:fillRect/>
          </a:stretch>
        </p:blipFill>
        <p:spPr bwMode="auto">
          <a:xfrm>
            <a:off x="7583488" y="6524625"/>
            <a:ext cx="301625" cy="298450"/>
          </a:xfrm>
          <a:prstGeom prst="rect">
            <a:avLst/>
          </a:prstGeom>
          <a:noFill/>
          <a:ln w="9525">
            <a:noFill/>
            <a:miter lim="800000"/>
            <a:headEnd/>
            <a:tailEnd/>
          </a:ln>
        </p:spPr>
      </p:pic>
      <p:sp>
        <p:nvSpPr>
          <p:cNvPr id="2055"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2056"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935DFE8A-65C7-4184-816C-74021275A2F4}" type="slidenum">
              <a:rPr lang="zh-CN" altLang="en-GB" sz="1000">
                <a:solidFill>
                  <a:srgbClr val="FFFFFF"/>
                </a:solidFill>
              </a:rPr>
              <a:t>‹#›</a:t>
            </a:fld>
            <a:endParaRPr lang="en-GB" altLang="zh-CN" sz="1000">
              <a:solidFill>
                <a:srgbClr val="FFFFFF"/>
              </a:solidFill>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rgbClr val="777777"/>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rgbClr val="777777"/>
          </a:solidFill>
          <a:latin typeface="+mn-lt"/>
          <a:ea typeface="+mn-ea"/>
        </a:defRPr>
      </a:lvl2pPr>
      <a:lvl3pPr marL="1143000" indent="-228600" algn="l" rtl="0" eaLnBrk="0" fontAlgn="base" hangingPunct="0">
        <a:spcBef>
          <a:spcPct val="20000"/>
        </a:spcBef>
        <a:spcAft>
          <a:spcPct val="0"/>
        </a:spcAft>
        <a:buClr>
          <a:schemeClr val="tx1"/>
        </a:buClr>
        <a:buChar char="•"/>
        <a:defRPr sz="2400">
          <a:solidFill>
            <a:srgbClr val="777777"/>
          </a:solidFill>
          <a:latin typeface="+mn-lt"/>
          <a:ea typeface="+mn-ea"/>
        </a:defRPr>
      </a:lvl3pPr>
      <a:lvl4pPr marL="1600200" indent="-228600" algn="l" rtl="0" eaLnBrk="0" fontAlgn="base" hangingPunct="0">
        <a:spcBef>
          <a:spcPct val="20000"/>
        </a:spcBef>
        <a:spcAft>
          <a:spcPct val="0"/>
        </a:spcAft>
        <a:buChar char="–"/>
        <a:defRPr sz="2000">
          <a:solidFill>
            <a:srgbClr val="777777"/>
          </a:solidFill>
          <a:latin typeface="+mn-lt"/>
          <a:ea typeface="+mn-ea"/>
        </a:defRPr>
      </a:lvl4pPr>
      <a:lvl5pPr marL="2057400" indent="-228600" algn="l" rtl="0" eaLnBrk="0" fontAlgn="base" hangingPunct="0">
        <a:spcBef>
          <a:spcPct val="20000"/>
        </a:spcBef>
        <a:spcAft>
          <a:spcPct val="0"/>
        </a:spcAft>
        <a:buChar char="»"/>
        <a:defRPr sz="2000">
          <a:solidFill>
            <a:srgbClr val="777777"/>
          </a:solidFill>
          <a:latin typeface="+mn-lt"/>
          <a:ea typeface="+mn-ea"/>
        </a:defRPr>
      </a:lvl5pPr>
      <a:lvl6pPr marL="2514600" indent="-228600" algn="l" rtl="0" fontAlgn="base">
        <a:spcBef>
          <a:spcPct val="20000"/>
        </a:spcBef>
        <a:spcAft>
          <a:spcPct val="0"/>
        </a:spcAft>
        <a:buChar char="»"/>
        <a:defRPr sz="2000">
          <a:solidFill>
            <a:srgbClr val="777777"/>
          </a:solidFill>
          <a:latin typeface="+mn-lt"/>
          <a:ea typeface="+mn-ea"/>
        </a:defRPr>
      </a:lvl6pPr>
      <a:lvl7pPr marL="2971800" indent="-228600" algn="l" rtl="0" fontAlgn="base">
        <a:spcBef>
          <a:spcPct val="20000"/>
        </a:spcBef>
        <a:spcAft>
          <a:spcPct val="0"/>
        </a:spcAft>
        <a:buChar char="»"/>
        <a:defRPr sz="2000">
          <a:solidFill>
            <a:srgbClr val="777777"/>
          </a:solidFill>
          <a:latin typeface="+mn-lt"/>
          <a:ea typeface="+mn-ea"/>
        </a:defRPr>
      </a:lvl7pPr>
      <a:lvl8pPr marL="3429000" indent="-228600" algn="l" rtl="0" fontAlgn="base">
        <a:spcBef>
          <a:spcPct val="20000"/>
        </a:spcBef>
        <a:spcAft>
          <a:spcPct val="0"/>
        </a:spcAft>
        <a:buChar char="»"/>
        <a:defRPr sz="2000">
          <a:solidFill>
            <a:srgbClr val="777777"/>
          </a:solidFill>
          <a:latin typeface="+mn-lt"/>
          <a:ea typeface="+mn-ea"/>
        </a:defRPr>
      </a:lvl8pPr>
      <a:lvl9pPr marL="3886200" indent="-228600" algn="l" rtl="0" fontAlgn="base">
        <a:spcBef>
          <a:spcPct val="20000"/>
        </a:spcBef>
        <a:spcAft>
          <a:spcPct val="0"/>
        </a:spcAft>
        <a:buChar char="»"/>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3075"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3076"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3077"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0CDF9D1D-20C4-4766-A44E-EC70D926B038}" type="slidenum">
              <a:rPr lang="zh-CN" altLang="en-GB" sz="1000">
                <a:solidFill>
                  <a:srgbClr val="FFFFFF"/>
                </a:solidFill>
              </a:rPr>
              <a:t>‹#›</a:t>
            </a:fld>
            <a:endParaRPr lang="en-GB" altLang="zh-CN" sz="1000">
              <a:solidFill>
                <a:srgbClr val="FFFFFF"/>
              </a:solidFill>
            </a:endParaRPr>
          </a:p>
        </p:txBody>
      </p:sp>
      <p:pic>
        <p:nvPicPr>
          <p:cNvPr id="3078"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370013" cy="32067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3080"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4099"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4100"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4101"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9271FCA9-BDE0-429B-8D0A-62D54A38CAD0}" type="slidenum">
              <a:rPr lang="zh-CN" altLang="en-GB" sz="1000">
                <a:solidFill>
                  <a:srgbClr val="FFFFFF"/>
                </a:solidFill>
              </a:rPr>
              <a:t>‹#›</a:t>
            </a:fld>
            <a:endParaRPr lang="en-GB" altLang="zh-CN" sz="1000">
              <a:solidFill>
                <a:srgbClr val="FFFFFF"/>
              </a:solidFill>
            </a:endParaRPr>
          </a:p>
        </p:txBody>
      </p:sp>
      <p:pic>
        <p:nvPicPr>
          <p:cNvPr id="4102"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370013" cy="32067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4104"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5123"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5124"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5125"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1ADC9F7E-4FB1-4CE6-A476-40C73E3C6F06}" type="slidenum">
              <a:rPr lang="zh-CN" altLang="en-GB" sz="1000">
                <a:solidFill>
                  <a:srgbClr val="FFFFFF"/>
                </a:solidFill>
              </a:rPr>
              <a:t>‹#›</a:t>
            </a:fld>
            <a:endParaRPr lang="en-GB" altLang="zh-CN" sz="1000">
              <a:solidFill>
                <a:srgbClr val="FFFFFF"/>
              </a:solidFill>
            </a:endParaRPr>
          </a:p>
        </p:txBody>
      </p:sp>
      <p:pic>
        <p:nvPicPr>
          <p:cNvPr id="5126"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370013" cy="32067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5128"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6147"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6148"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6149"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BA70050B-BD6A-40CA-B063-AC6F1483204C}" type="slidenum">
              <a:rPr lang="zh-CN" altLang="en-GB" sz="1000">
                <a:solidFill>
                  <a:srgbClr val="FFFFFF"/>
                </a:solidFill>
              </a:rPr>
              <a:t>‹#›</a:t>
            </a:fld>
            <a:endParaRPr lang="en-GB" altLang="zh-CN" sz="1000">
              <a:solidFill>
                <a:srgbClr val="FFFFFF"/>
              </a:solidFill>
            </a:endParaRPr>
          </a:p>
        </p:txBody>
      </p:sp>
      <p:pic>
        <p:nvPicPr>
          <p:cNvPr id="6150"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752600" cy="32067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6152"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7171"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7172"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7173"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9C5FD946-661B-437A-9DDE-DB12AF003D33}" type="slidenum">
              <a:rPr lang="zh-CN" altLang="en-GB" sz="1000">
                <a:solidFill>
                  <a:srgbClr val="FFFFFF"/>
                </a:solidFill>
              </a:rPr>
              <a:t>‹#›</a:t>
            </a:fld>
            <a:endParaRPr lang="en-GB" altLang="zh-CN" sz="1000">
              <a:solidFill>
                <a:srgbClr val="FFFFFF"/>
              </a:solidFill>
            </a:endParaRPr>
          </a:p>
        </p:txBody>
      </p:sp>
      <p:pic>
        <p:nvPicPr>
          <p:cNvPr id="7174"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752600" cy="32067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7176"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8195"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8196"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8197"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B57F66C6-05BD-4207-A1CC-58C06293C038}" type="slidenum">
              <a:rPr lang="zh-CN" altLang="en-GB" sz="1000">
                <a:solidFill>
                  <a:srgbClr val="FFFFFF"/>
                </a:solidFill>
              </a:rPr>
              <a:t>‹#›</a:t>
            </a:fld>
            <a:endParaRPr lang="en-GB" altLang="zh-CN" sz="1000">
              <a:solidFill>
                <a:srgbClr val="FFFFFF"/>
              </a:solidFill>
            </a:endParaRPr>
          </a:p>
        </p:txBody>
      </p:sp>
      <p:pic>
        <p:nvPicPr>
          <p:cNvPr id="8198"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752600" cy="32067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8200"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5.xml"/><Relationship Id="rId1" Type="http://schemas.openxmlformats.org/officeDocument/2006/relationships/themeOverride" Target="../theme/themeOverride6.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chart" Target="../charts/char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tags" Target="../tags/tag4.xml"/><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83.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6.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0.xml"/><Relationship Id="rId1" Type="http://schemas.openxmlformats.org/officeDocument/2006/relationships/tags" Target="../tags/tag2.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5.xml"/><Relationship Id="rId1" Type="http://schemas.openxmlformats.org/officeDocument/2006/relationships/tags" Target="../tags/tag3.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gray">
          <a:xfrm>
            <a:off x="3059906" y="1556792"/>
            <a:ext cx="3024188" cy="622300"/>
          </a:xfrm>
          <a:prstGeom prst="rect">
            <a:avLst/>
          </a:prstGeom>
          <a:noFill/>
          <a:ln w="9525">
            <a:noFill/>
            <a:miter lim="800000"/>
          </a:ln>
        </p:spPr>
        <p:txBody>
          <a:bodyPr anchor="ctr"/>
          <a:lstStyle>
            <a:defPPr>
              <a:defRPr lang="en-US"/>
            </a:defPPr>
            <a:lvl1pPr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9pPr>
          </a:lstStyle>
          <a:p>
            <a:r>
              <a:rPr lang="en-US" altLang="zh-CN" sz="4000" b="1">
                <a:solidFill>
                  <a:srgbClr val="CC0000"/>
                </a:solidFill>
                <a:latin typeface="幼圆" panose="02010509060101010101" pitchFamily="49" charset="-122"/>
                <a:ea typeface="黑体" panose="02010609060101010101" pitchFamily="49" charset="-122"/>
              </a:rPr>
              <a:t>『</a:t>
            </a:r>
            <a:r>
              <a:rPr lang="zh-CN" altLang="en-US" sz="4000" b="1">
                <a:solidFill>
                  <a:srgbClr val="CC0000"/>
                </a:solidFill>
                <a:latin typeface="幼圆" panose="02010509060101010101" pitchFamily="49" charset="-122"/>
                <a:ea typeface="黑体" panose="02010609060101010101" pitchFamily="49" charset="-122"/>
              </a:rPr>
              <a:t>融客月报</a:t>
            </a:r>
            <a:r>
              <a:rPr lang="en-US" altLang="zh-CN" sz="4000" b="1">
                <a:solidFill>
                  <a:srgbClr val="CC0000"/>
                </a:solidFill>
                <a:latin typeface="幼圆" panose="02010509060101010101" pitchFamily="49" charset="-122"/>
                <a:ea typeface="黑体" panose="02010609060101010101" pitchFamily="49" charset="-122"/>
              </a:rPr>
              <a:t>』</a:t>
            </a:r>
            <a:endParaRPr lang="zh-CN" altLang="en-US" sz="4000" b="1">
              <a:solidFill>
                <a:srgbClr val="CC0000"/>
              </a:solidFill>
              <a:latin typeface="幼圆" panose="02010509060101010101" pitchFamily="49" charset="-122"/>
              <a:ea typeface="黑体" panose="02010609060101010101" pitchFamily="49" charset="-122"/>
            </a:endParaRPr>
          </a:p>
        </p:txBody>
      </p:sp>
      <p:sp>
        <p:nvSpPr>
          <p:cNvPr id="5" name="Text Box 6"/>
          <p:cNvSpPr txBox="1">
            <a:spLocks noChangeArrowheads="1"/>
          </p:cNvSpPr>
          <p:nvPr/>
        </p:nvSpPr>
        <p:spPr bwMode="gray">
          <a:xfrm>
            <a:off x="179512" y="2179092"/>
            <a:ext cx="8370614" cy="2491740"/>
          </a:xfrm>
          <a:prstGeom prst="rect">
            <a:avLst/>
          </a:prstGeom>
          <a:noFill/>
          <a:ln w="0" algn="ctr">
            <a:noFill/>
            <a:miter lim="800000"/>
          </a:ln>
        </p:spPr>
        <p:txBody>
          <a:bodyPr wrap="square">
            <a:spAutoFit/>
          </a:bodyPr>
          <a:lstStyle>
            <a:defPPr>
              <a:defRPr lang="en-US"/>
            </a:defPPr>
            <a:lvl1pPr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9pPr>
          </a:lstStyle>
          <a:p>
            <a:pPr eaLnBrk="0" hangingPunct="0">
              <a:lnSpc>
                <a:spcPct val="150000"/>
              </a:lnSpc>
              <a:spcBef>
                <a:spcPct val="50000"/>
              </a:spcBef>
            </a:pPr>
            <a:r>
              <a:rPr lang="en-US" altLang="zh-CN" sz="1600" dirty="0">
                <a:solidFill>
                  <a:srgbClr val="777777"/>
                </a:solidFill>
                <a:latin typeface="华文中宋" panose="02010600040101010101" pitchFamily="2" charset="-122"/>
                <a:ea typeface="华文中宋" panose="02010600040101010101" pitchFamily="2" charset="-122"/>
              </a:rPr>
              <a:t>                                                           </a:t>
            </a:r>
          </a:p>
          <a:p>
            <a:pPr eaLnBrk="0" hangingPunct="0">
              <a:lnSpc>
                <a:spcPct val="150000"/>
              </a:lnSpc>
              <a:spcBef>
                <a:spcPct val="50000"/>
              </a:spcBef>
            </a:pPr>
            <a:r>
              <a:rPr lang="en-US" altLang="zh-CN" sz="1800" dirty="0">
                <a:solidFill>
                  <a:srgbClr val="777777"/>
                </a:solidFill>
                <a:latin typeface="黑体" panose="02010609060101010101" pitchFamily="49" charset="-122"/>
                <a:ea typeface="黑体" panose="02010609060101010101" pitchFamily="49" charset="-122"/>
              </a:rPr>
              <a:t>                                     </a:t>
            </a:r>
            <a:r>
              <a:rPr lang="en-US" altLang="zh-CN" sz="1800" dirty="0">
                <a:solidFill>
                  <a:srgbClr val="000066"/>
                </a:solidFill>
                <a:latin typeface="黑体" panose="02010609060101010101" pitchFamily="49" charset="-122"/>
                <a:ea typeface="黑体" panose="02010609060101010101" pitchFamily="49" charset="-122"/>
              </a:rPr>
              <a:t>——</a:t>
            </a:r>
            <a:r>
              <a:rPr lang="zh-CN" altLang="en-US" sz="1800" b="1" dirty="0">
                <a:solidFill>
                  <a:srgbClr val="000066"/>
                </a:solidFill>
                <a:latin typeface="黑体" panose="02010609060101010101" pitchFamily="49" charset="-122"/>
                <a:ea typeface="黑体" panose="02010609060101010101" pitchFamily="49" charset="-122"/>
              </a:rPr>
              <a:t>私募股权投资市场（</a:t>
            </a:r>
            <a:r>
              <a:rPr lang="en-US" altLang="zh-CN" sz="1800" b="1" dirty="0">
                <a:solidFill>
                  <a:srgbClr val="000066"/>
                </a:solidFill>
                <a:latin typeface="黑体" panose="02010609060101010101" pitchFamily="49" charset="-122"/>
                <a:ea typeface="黑体" panose="02010609060101010101" pitchFamily="49" charset="-122"/>
              </a:rPr>
              <a:t>2020</a:t>
            </a:r>
            <a:r>
              <a:rPr lang="zh-CN" altLang="en-US" sz="1800" b="1" dirty="0">
                <a:solidFill>
                  <a:srgbClr val="000066"/>
                </a:solidFill>
                <a:latin typeface="黑体" panose="02010609060101010101" pitchFamily="49" charset="-122"/>
                <a:ea typeface="黑体" panose="02010609060101010101" pitchFamily="49" charset="-122"/>
              </a:rPr>
              <a:t>年</a:t>
            </a:r>
            <a:r>
              <a:rPr lang="en-US" altLang="zh-CN" sz="1800" b="1" dirty="0">
                <a:solidFill>
                  <a:srgbClr val="000066"/>
                </a:solidFill>
                <a:latin typeface="黑体" panose="02010609060101010101" pitchFamily="49" charset="-122"/>
                <a:ea typeface="黑体" panose="02010609060101010101" pitchFamily="49" charset="-122"/>
              </a:rPr>
              <a:t>2</a:t>
            </a:r>
            <a:r>
              <a:rPr lang="zh-CN" altLang="en-US" sz="1800" b="1" dirty="0">
                <a:solidFill>
                  <a:srgbClr val="000066"/>
                </a:solidFill>
                <a:latin typeface="黑体" panose="02010609060101010101" pitchFamily="49" charset="-122"/>
                <a:ea typeface="黑体" panose="02010609060101010101" pitchFamily="49" charset="-122"/>
              </a:rPr>
              <a:t>月）</a:t>
            </a:r>
            <a:endParaRPr lang="en-US" altLang="zh-CN" sz="1800" dirty="0">
              <a:solidFill>
                <a:srgbClr val="777777"/>
              </a:solidFill>
              <a:latin typeface="黑体" panose="02010609060101010101" pitchFamily="49" charset="-122"/>
              <a:ea typeface="黑体" panose="02010609060101010101" pitchFamily="49" charset="-122"/>
            </a:endParaRPr>
          </a:p>
          <a:p>
            <a:pPr eaLnBrk="0" hangingPunct="0">
              <a:lnSpc>
                <a:spcPct val="150000"/>
              </a:lnSpc>
              <a:spcBef>
                <a:spcPct val="50000"/>
              </a:spcBef>
            </a:pPr>
            <a:r>
              <a:rPr lang="en-US" altLang="zh-CN" sz="1800" dirty="0">
                <a:solidFill>
                  <a:srgbClr val="000066"/>
                </a:solidFill>
                <a:latin typeface="黑体" panose="02010609060101010101" pitchFamily="49" charset="-122"/>
                <a:ea typeface="黑体" panose="02010609060101010101" pitchFamily="49" charset="-122"/>
              </a:rPr>
              <a:t>                                     ——</a:t>
            </a:r>
            <a:r>
              <a:rPr lang="zh-CN" altLang="en-US" sz="1800" b="1" dirty="0">
                <a:solidFill>
                  <a:srgbClr val="000066"/>
                </a:solidFill>
                <a:latin typeface="黑体" panose="02010609060101010101" pitchFamily="49" charset="-122"/>
                <a:ea typeface="黑体" panose="02010609060101010101" pitchFamily="49" charset="-122"/>
              </a:rPr>
              <a:t>二级市场（</a:t>
            </a:r>
            <a:r>
              <a:rPr lang="en-US" altLang="zh-CN" sz="1800" b="1" dirty="0">
                <a:solidFill>
                  <a:srgbClr val="000066"/>
                </a:solidFill>
                <a:latin typeface="黑体" panose="02010609060101010101" pitchFamily="49" charset="-122"/>
                <a:ea typeface="黑体" panose="02010609060101010101" pitchFamily="49" charset="-122"/>
              </a:rPr>
              <a:t>2020</a:t>
            </a:r>
            <a:r>
              <a:rPr lang="zh-CN" altLang="en-US" sz="1800" b="1" dirty="0">
                <a:solidFill>
                  <a:srgbClr val="000066"/>
                </a:solidFill>
                <a:latin typeface="黑体" panose="02010609060101010101" pitchFamily="49" charset="-122"/>
                <a:ea typeface="黑体" panose="02010609060101010101" pitchFamily="49" charset="-122"/>
              </a:rPr>
              <a:t>年</a:t>
            </a:r>
            <a:r>
              <a:rPr lang="en-US" altLang="zh-CN" sz="1800" b="1" dirty="0">
                <a:solidFill>
                  <a:srgbClr val="000066"/>
                </a:solidFill>
                <a:latin typeface="黑体" panose="02010609060101010101" pitchFamily="49" charset="-122"/>
                <a:ea typeface="黑体" panose="02010609060101010101" pitchFamily="49" charset="-122"/>
              </a:rPr>
              <a:t>2</a:t>
            </a:r>
            <a:r>
              <a:rPr lang="zh-CN" altLang="en-US" sz="1800" b="1" dirty="0">
                <a:solidFill>
                  <a:srgbClr val="000066"/>
                </a:solidFill>
                <a:latin typeface="黑体" panose="02010609060101010101" pitchFamily="49" charset="-122"/>
                <a:ea typeface="黑体" panose="02010609060101010101" pitchFamily="49" charset="-122"/>
              </a:rPr>
              <a:t>月）</a:t>
            </a:r>
          </a:p>
          <a:p>
            <a:pPr eaLnBrk="0" hangingPunct="0">
              <a:spcBef>
                <a:spcPct val="50000"/>
              </a:spcBef>
            </a:pPr>
            <a:endParaRPr lang="zh-CN" altLang="en-US" sz="4000" b="1" dirty="0">
              <a:solidFill>
                <a:srgbClr val="000099"/>
              </a:solidFill>
              <a:ea typeface="幼圆" panose="02010509060101010101" pitchFamily="49" charset="-122"/>
            </a:endParaRP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468313" y="188913"/>
            <a:ext cx="8229600" cy="1143000"/>
          </a:xfrm>
          <a:noFill/>
          <a:ln>
            <a:miter lim="800000"/>
          </a:ln>
        </p:spPr>
        <p:txBody>
          <a:bodyPr vert="horz" wrap="square" lIns="91440" tIns="45720" rIns="91440" bIns="45720" numCol="1" anchor="t" anchorCtr="0" compatLnSpc="1"/>
          <a:lstStyle/>
          <a:p>
            <a:r>
              <a:rPr lang="zh-CN" altLang="en-US" sz="2400" b="0" dirty="0">
                <a:solidFill>
                  <a:srgbClr val="000066"/>
                </a:solidFill>
                <a:latin typeface="微软雅黑" panose="020B0503020204020204" pitchFamily="34" charset="-122"/>
                <a:ea typeface="微软雅黑" panose="020B0503020204020204" pitchFamily="34" charset="-122"/>
              </a:rPr>
              <a:t>上证</a:t>
            </a:r>
            <a:r>
              <a:rPr lang="en-US" altLang="zh-CN" sz="2400" b="0" dirty="0">
                <a:solidFill>
                  <a:srgbClr val="000066"/>
                </a:solidFill>
                <a:latin typeface="微软雅黑" panose="020B0503020204020204" pitchFamily="34" charset="-122"/>
                <a:ea typeface="微软雅黑" panose="020B0503020204020204" pitchFamily="34" charset="-122"/>
              </a:rPr>
              <a:t>50</a:t>
            </a:r>
            <a:r>
              <a:rPr lang="zh-CN" altLang="en-US" sz="2400" b="0" dirty="0">
                <a:solidFill>
                  <a:srgbClr val="000066"/>
                </a:solidFill>
                <a:latin typeface="微软雅黑" panose="020B0503020204020204" pitchFamily="34" charset="-122"/>
                <a:ea typeface="微软雅黑" panose="020B0503020204020204" pitchFamily="34" charset="-122"/>
              </a:rPr>
              <a:t>股指期货</a:t>
            </a:r>
          </a:p>
        </p:txBody>
      </p:sp>
      <p:graphicFrame>
        <p:nvGraphicFramePr>
          <p:cNvPr id="4" name="图表 3">
            <a:extLst>
              <a:ext uri="{FF2B5EF4-FFF2-40B4-BE49-F238E27FC236}">
                <a16:creationId xmlns:a16="http://schemas.microsoft.com/office/drawing/2014/main" xmlns="" id="{ADC242B0-0A10-4FEA-B423-7F0C35EA9D5D}"/>
              </a:ext>
            </a:extLst>
          </p:cNvPr>
          <p:cNvGraphicFramePr>
            <a:graphicFrameLocks/>
          </p:cNvGraphicFramePr>
          <p:nvPr>
            <p:extLst>
              <p:ext uri="{D42A27DB-BD31-4B8C-83A1-F6EECF244321}">
                <p14:modId xmlns:p14="http://schemas.microsoft.com/office/powerpoint/2010/main" val="1814791023"/>
              </p:ext>
            </p:extLst>
          </p:nvPr>
        </p:nvGraphicFramePr>
        <p:xfrm>
          <a:off x="395536" y="1268760"/>
          <a:ext cx="8374385" cy="4617367"/>
        </p:xfrm>
        <a:graphic>
          <a:graphicData uri="http://schemas.openxmlformats.org/drawingml/2006/chart">
            <c:chart xmlns:c="http://schemas.openxmlformats.org/drawingml/2006/chart" xmlns:r="http://schemas.openxmlformats.org/officeDocument/2006/relationships" r:id="rId4"/>
          </a:graphicData>
        </a:graphic>
      </p:graphicFrame>
    </p:spTree>
  </p:cSld>
  <p:clrMapOvr>
    <a:overrideClrMapping bg1="lt1" tx1="dk1" bg2="lt2" tx2="dk2" accent1="accent1" accent2="accent2" accent3="accent3" accent4="accent4" accent5="accent5" accent6="accent6" hlink="hlink" folHlink="folHlink"/>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white">
          <a:xfrm>
            <a:off x="455613" y="214313"/>
            <a:ext cx="8231187" cy="1144587"/>
          </a:xfrm>
          <a:prstGeom prst="rect">
            <a:avLst/>
          </a:prstGeom>
          <a:noFill/>
          <a:ln w="9525" algn="ctr">
            <a:noFill/>
            <a:miter lim="800000"/>
          </a:ln>
        </p:spPr>
        <p:txBody>
          <a:bodyPr/>
          <a:lstStyle/>
          <a:p>
            <a:r>
              <a:rPr lang="zh-CN" altLang="en-US" sz="2400" dirty="0">
                <a:solidFill>
                  <a:srgbClr val="000066"/>
                </a:solidFill>
                <a:latin typeface="微软雅黑" panose="020B0503020204020204" pitchFamily="34" charset="-122"/>
                <a:ea typeface="微软雅黑" panose="020B0503020204020204" pitchFamily="34" charset="-122"/>
              </a:rPr>
              <a:t>全市场解禁规模</a:t>
            </a:r>
          </a:p>
        </p:txBody>
      </p:sp>
      <p:sp>
        <p:nvSpPr>
          <p:cNvPr id="2" name="文本框 1"/>
          <p:cNvSpPr txBox="1"/>
          <p:nvPr/>
        </p:nvSpPr>
        <p:spPr bwMode="auto">
          <a:xfrm>
            <a:off x="2843808" y="1196752"/>
            <a:ext cx="3601611" cy="400110"/>
          </a:xfrm>
          <a:prstGeom prst="rect">
            <a:avLst/>
          </a:prstGeom>
          <a:noFill/>
          <a:ln w="9525">
            <a:noFill/>
            <a:miter lim="800000"/>
          </a:ln>
        </p:spPr>
        <p:txBody>
          <a:bodyPr wrap="square" rtlCol="0">
            <a:spAutoFit/>
          </a:bodyPr>
          <a:lstStyle/>
          <a:p>
            <a:r>
              <a:rPr lang="en-US" dirty="0">
                <a:latin typeface="微软雅黑" panose="020B0503020204020204" pitchFamily="34" charset="-122"/>
                <a:ea typeface="微软雅黑" panose="020B0503020204020204" pitchFamily="34" charset="-122"/>
              </a:rPr>
              <a:t>2</a:t>
            </a:r>
            <a:r>
              <a:rPr dirty="0">
                <a:latin typeface="微软雅黑" panose="020B0503020204020204" pitchFamily="34" charset="-122"/>
                <a:ea typeface="微软雅黑" panose="020B0503020204020204" pitchFamily="34" charset="-122"/>
              </a:rPr>
              <a:t>月市场解禁</a:t>
            </a:r>
            <a:r>
              <a:rPr lang="zh-CN" dirty="0">
                <a:latin typeface="微软雅黑" panose="020B0503020204020204" pitchFamily="34" charset="-122"/>
                <a:ea typeface="微软雅黑" panose="020B0503020204020204" pitchFamily="34" charset="-122"/>
              </a:rPr>
              <a:t>市</a:t>
            </a:r>
            <a:r>
              <a:rPr dirty="0">
                <a:latin typeface="微软雅黑" panose="020B0503020204020204" pitchFamily="34" charset="-122"/>
                <a:ea typeface="微软雅黑" panose="020B0503020204020204" pitchFamily="34" charset="-122"/>
              </a:rPr>
              <a:t>值</a:t>
            </a:r>
            <a:r>
              <a:rPr lang="en-US" dirty="0">
                <a:solidFill>
                  <a:srgbClr val="FF0000"/>
                </a:solidFill>
                <a:latin typeface="微软雅黑" panose="020B0503020204020204" pitchFamily="34" charset="-122"/>
                <a:ea typeface="微软雅黑" panose="020B0503020204020204" pitchFamily="34" charset="-122"/>
              </a:rPr>
              <a:t>3048.52</a:t>
            </a:r>
            <a:r>
              <a:rPr dirty="0">
                <a:latin typeface="微软雅黑" panose="020B0503020204020204" pitchFamily="34" charset="-122"/>
                <a:ea typeface="微软雅黑" panose="020B0503020204020204" pitchFamily="34" charset="-122"/>
              </a:rPr>
              <a:t>亿元</a:t>
            </a:r>
          </a:p>
        </p:txBody>
      </p:sp>
      <p:graphicFrame>
        <p:nvGraphicFramePr>
          <p:cNvPr id="5" name="图表 4">
            <a:extLst>
              <a:ext uri="{FF2B5EF4-FFF2-40B4-BE49-F238E27FC236}">
                <a16:creationId xmlns:a16="http://schemas.microsoft.com/office/drawing/2014/main" xmlns="" id="{0A5250F8-A2F7-4265-BE0A-34A9543C3CF8}"/>
              </a:ext>
            </a:extLst>
          </p:cNvPr>
          <p:cNvGraphicFramePr>
            <a:graphicFrameLocks/>
          </p:cNvGraphicFramePr>
          <p:nvPr>
            <p:extLst>
              <p:ext uri="{D42A27DB-BD31-4B8C-83A1-F6EECF244321}">
                <p14:modId xmlns:p14="http://schemas.microsoft.com/office/powerpoint/2010/main" val="2737581147"/>
              </p:ext>
            </p:extLst>
          </p:nvPr>
        </p:nvGraphicFramePr>
        <p:xfrm>
          <a:off x="899592" y="1700808"/>
          <a:ext cx="7344816" cy="435203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white">
          <a:xfrm>
            <a:off x="455613" y="214313"/>
            <a:ext cx="8231187" cy="1144587"/>
          </a:xfrm>
          <a:prstGeom prst="rect">
            <a:avLst/>
          </a:prstGeom>
          <a:noFill/>
          <a:ln w="9525" algn="ctr">
            <a:noFill/>
            <a:miter lim="800000"/>
          </a:ln>
        </p:spPr>
        <p:txBody>
          <a:bodyPr/>
          <a:lstStyle/>
          <a:p>
            <a:r>
              <a:rPr lang="zh-CN" altLang="en-US" sz="2400" dirty="0">
                <a:solidFill>
                  <a:srgbClr val="000066"/>
                </a:solidFill>
                <a:latin typeface="微软雅黑" panose="020B0503020204020204" pitchFamily="34" charset="-122"/>
                <a:ea typeface="微软雅黑" panose="020B0503020204020204" pitchFamily="34" charset="-122"/>
              </a:rPr>
              <a:t>大宗交易统计及折价率</a:t>
            </a:r>
          </a:p>
        </p:txBody>
      </p:sp>
      <p:sp>
        <p:nvSpPr>
          <p:cNvPr id="7" name="文本框 6"/>
          <p:cNvSpPr txBox="1"/>
          <p:nvPr/>
        </p:nvSpPr>
        <p:spPr bwMode="auto">
          <a:xfrm>
            <a:off x="504220" y="5451321"/>
            <a:ext cx="2172809" cy="768350"/>
          </a:xfrm>
          <a:prstGeom prst="rect">
            <a:avLst/>
          </a:prstGeom>
          <a:noFill/>
          <a:ln w="9525">
            <a:noFill/>
            <a:miter lim="800000"/>
          </a:ln>
        </p:spPr>
        <p:txBody>
          <a:bodyPr wrap="square" rtlCol="0">
            <a:spAutoFit/>
          </a:bodyPr>
          <a:lstStyle/>
          <a:p>
            <a:pPr algn="l"/>
            <a:r>
              <a:rPr lang="en-US" dirty="0">
                <a:latin typeface="微软雅黑" panose="020B0503020204020204" pitchFamily="34" charset="-122"/>
                <a:ea typeface="微软雅黑" panose="020B0503020204020204" pitchFamily="34" charset="-122"/>
              </a:rPr>
              <a:t>2</a:t>
            </a:r>
            <a:r>
              <a:rPr dirty="0">
                <a:solidFill>
                  <a:schemeClr val="tx1"/>
                </a:solidFill>
                <a:latin typeface="微软雅黑" panose="020B0503020204020204" pitchFamily="34" charset="-122"/>
                <a:ea typeface="微软雅黑" panose="020B0503020204020204" pitchFamily="34" charset="-122"/>
              </a:rPr>
              <a:t>月大宗市场总成交额</a:t>
            </a:r>
            <a:r>
              <a:rPr lang="en-US" sz="2400" dirty="0">
                <a:solidFill>
                  <a:srgbClr val="FF0000"/>
                </a:solidFill>
                <a:latin typeface="微软雅黑" panose="020B0503020204020204" pitchFamily="34" charset="-122"/>
                <a:ea typeface="微软雅黑" panose="020B0503020204020204" pitchFamily="34" charset="-122"/>
              </a:rPr>
              <a:t>355.79</a:t>
            </a:r>
            <a:r>
              <a:rPr dirty="0">
                <a:solidFill>
                  <a:schemeClr val="tx1"/>
                </a:solidFill>
                <a:latin typeface="微软雅黑" panose="020B0503020204020204" pitchFamily="34" charset="-122"/>
                <a:ea typeface="微软雅黑" panose="020B0503020204020204" pitchFamily="34" charset="-122"/>
              </a:rPr>
              <a:t>亿元</a:t>
            </a:r>
          </a:p>
        </p:txBody>
      </p:sp>
      <p:sp>
        <p:nvSpPr>
          <p:cNvPr id="9" name="文本框 8"/>
          <p:cNvSpPr txBox="1"/>
          <p:nvPr/>
        </p:nvSpPr>
        <p:spPr bwMode="auto">
          <a:xfrm>
            <a:off x="3108449" y="5451321"/>
            <a:ext cx="1620520" cy="768350"/>
          </a:xfrm>
          <a:prstGeom prst="rect">
            <a:avLst/>
          </a:prstGeom>
          <a:noFill/>
          <a:ln w="9525">
            <a:noFill/>
            <a:miter lim="800000"/>
          </a:ln>
        </p:spPr>
        <p:txBody>
          <a:bodyPr wrap="square" rtlCol="0">
            <a:spAutoFit/>
          </a:bodyPr>
          <a:lstStyle/>
          <a:p>
            <a:pPr algn="l"/>
            <a:r>
              <a:rPr dirty="0">
                <a:solidFill>
                  <a:schemeClr val="tx1"/>
                </a:solidFill>
                <a:latin typeface="微软雅黑" panose="020B0503020204020204" pitchFamily="34" charset="-122"/>
                <a:ea typeface="微软雅黑" panose="020B0503020204020204" pitchFamily="34" charset="-122"/>
                <a:sym typeface="+mn-ea"/>
              </a:rPr>
              <a:t>较</a:t>
            </a:r>
            <a:r>
              <a:rPr lang="zh-CN" dirty="0">
                <a:solidFill>
                  <a:schemeClr val="tx1"/>
                </a:solidFill>
                <a:latin typeface="微软雅黑" panose="020B0503020204020204" pitchFamily="34" charset="-122"/>
                <a:ea typeface="微软雅黑" panose="020B0503020204020204" pitchFamily="34" charset="-122"/>
                <a:sym typeface="+mn-ea"/>
              </a:rPr>
              <a:t>上月增加</a:t>
            </a:r>
            <a:r>
              <a:rPr lang="en-US" sz="2400" dirty="0">
                <a:solidFill>
                  <a:srgbClr val="FF0000"/>
                </a:solidFill>
                <a:latin typeface="微软雅黑" panose="020B0503020204020204" pitchFamily="34" charset="-122"/>
                <a:ea typeface="微软雅黑" panose="020B0503020204020204" pitchFamily="34" charset="-122"/>
                <a:sym typeface="+mn-ea"/>
              </a:rPr>
              <a:t>41.05</a:t>
            </a:r>
            <a:r>
              <a:rPr dirty="0">
                <a:solidFill>
                  <a:schemeClr val="tx1"/>
                </a:solidFill>
                <a:latin typeface="微软雅黑" panose="020B0503020204020204" pitchFamily="34" charset="-122"/>
                <a:ea typeface="微软雅黑" panose="020B0503020204020204" pitchFamily="34" charset="-122"/>
                <a:sym typeface="+mn-ea"/>
              </a:rPr>
              <a:t>亿元</a:t>
            </a:r>
            <a:endParaRPr lang="zh-CN" altLang="en-US" dirty="0">
              <a:solidFill>
                <a:schemeClr val="tx1"/>
              </a:solidFill>
              <a:latin typeface="微软雅黑" panose="020B0503020204020204" pitchFamily="34" charset="-122"/>
              <a:ea typeface="微软雅黑" panose="020B0503020204020204" pitchFamily="34" charset="-122"/>
              <a:sym typeface="+mn-ea"/>
            </a:endParaRPr>
          </a:p>
        </p:txBody>
      </p:sp>
      <p:sp>
        <p:nvSpPr>
          <p:cNvPr id="11" name="文本框 10"/>
          <p:cNvSpPr txBox="1"/>
          <p:nvPr/>
        </p:nvSpPr>
        <p:spPr bwMode="auto">
          <a:xfrm>
            <a:off x="4983753" y="5451321"/>
            <a:ext cx="2160240" cy="768350"/>
          </a:xfrm>
          <a:prstGeom prst="rect">
            <a:avLst/>
          </a:prstGeom>
          <a:noFill/>
          <a:ln w="9525">
            <a:noFill/>
            <a:miter lim="800000"/>
          </a:ln>
        </p:spPr>
        <p:txBody>
          <a:bodyPr wrap="square" rtlCol="0">
            <a:spAutoFit/>
          </a:bodyPr>
          <a:lstStyle/>
          <a:p>
            <a:pPr algn="l"/>
            <a:r>
              <a:rPr lang="en-US" dirty="0">
                <a:solidFill>
                  <a:schemeClr val="tx1"/>
                </a:solidFill>
                <a:latin typeface="微软雅黑" panose="020B0503020204020204" pitchFamily="34" charset="-122"/>
                <a:ea typeface="微软雅黑" panose="020B0503020204020204" pitchFamily="34" charset="-122"/>
              </a:rPr>
              <a:t>2</a:t>
            </a:r>
            <a:r>
              <a:rPr dirty="0">
                <a:solidFill>
                  <a:schemeClr val="tx1"/>
                </a:solidFill>
                <a:latin typeface="微软雅黑" panose="020B0503020204020204" pitchFamily="34" charset="-122"/>
                <a:ea typeface="微软雅黑" panose="020B0503020204020204" pitchFamily="34" charset="-122"/>
              </a:rPr>
              <a:t>月大宗市场平均折价率</a:t>
            </a:r>
            <a:r>
              <a:rPr lang="en-US" sz="2400" dirty="0">
                <a:solidFill>
                  <a:srgbClr val="FF0000"/>
                </a:solidFill>
                <a:latin typeface="微软雅黑" panose="020B0503020204020204" pitchFamily="34" charset="-122"/>
                <a:ea typeface="微软雅黑" panose="020B0503020204020204" pitchFamily="34" charset="-122"/>
              </a:rPr>
              <a:t>7</a:t>
            </a:r>
            <a:r>
              <a:rPr sz="2400" dirty="0">
                <a:solidFill>
                  <a:srgbClr val="FF0000"/>
                </a:solidFill>
                <a:latin typeface="微软雅黑" panose="020B0503020204020204" pitchFamily="34" charset="-122"/>
                <a:ea typeface="微软雅黑" panose="020B0503020204020204" pitchFamily="34" charset="-122"/>
              </a:rPr>
              <a:t>%</a:t>
            </a:r>
            <a:endParaRPr lang="zh-CN" altLang="en-US" sz="2400" dirty="0">
              <a:solidFill>
                <a:srgbClr val="FF0000"/>
              </a:solidFill>
              <a:latin typeface="微软雅黑" panose="020B0503020204020204" pitchFamily="34" charset="-122"/>
              <a:ea typeface="微软雅黑" panose="020B0503020204020204" pitchFamily="34" charset="-122"/>
            </a:endParaRPr>
          </a:p>
        </p:txBody>
      </p:sp>
      <p:sp>
        <p:nvSpPr>
          <p:cNvPr id="12" name="文本框 11"/>
          <p:cNvSpPr txBox="1"/>
          <p:nvPr/>
        </p:nvSpPr>
        <p:spPr bwMode="auto">
          <a:xfrm>
            <a:off x="7402823" y="5451321"/>
            <a:ext cx="1512168" cy="707886"/>
          </a:xfrm>
          <a:prstGeom prst="rect">
            <a:avLst/>
          </a:prstGeom>
          <a:noFill/>
          <a:ln w="9525">
            <a:noFill/>
            <a:miter lim="800000"/>
          </a:ln>
        </p:spPr>
        <p:txBody>
          <a:bodyPr wrap="square" rtlCol="0">
            <a:spAutoFit/>
          </a:bodyPr>
          <a:lstStyle/>
          <a:p>
            <a:pPr algn="l"/>
            <a:r>
              <a:rPr lang="zh-CN" altLang="en-US" dirty="0">
                <a:solidFill>
                  <a:schemeClr val="tx1"/>
                </a:solidFill>
                <a:latin typeface="微软雅黑" panose="020B0503020204020204" pitchFamily="34" charset="-122"/>
                <a:ea typeface="微软雅黑" panose="020B0503020204020204" pitchFamily="34" charset="-122"/>
              </a:rPr>
              <a:t>较上月上涨</a:t>
            </a:r>
            <a:r>
              <a:rPr lang="en-US" altLang="zh-CN" dirty="0">
                <a:solidFill>
                  <a:srgbClr val="FF0000"/>
                </a:solidFill>
                <a:latin typeface="微软雅黑" panose="020B0503020204020204" pitchFamily="34" charset="-122"/>
                <a:ea typeface="微软雅黑" panose="020B0503020204020204" pitchFamily="34" charset="-122"/>
              </a:rPr>
              <a:t>1.07%</a:t>
            </a:r>
            <a:endParaRPr lang="en-US" altLang="zh-CN" sz="2400" dirty="0">
              <a:solidFill>
                <a:srgbClr val="FF0000"/>
              </a:solidFill>
              <a:latin typeface="微软雅黑" panose="020B0503020204020204" pitchFamily="34" charset="-122"/>
              <a:ea typeface="微软雅黑" panose="020B0503020204020204" pitchFamily="34" charset="-122"/>
            </a:endParaRPr>
          </a:p>
        </p:txBody>
      </p:sp>
      <p:graphicFrame>
        <p:nvGraphicFramePr>
          <p:cNvPr id="8" name="图表 7">
            <a:extLst>
              <a:ext uri="{FF2B5EF4-FFF2-40B4-BE49-F238E27FC236}">
                <a16:creationId xmlns:a16="http://schemas.microsoft.com/office/drawing/2014/main" xmlns="" id="{E433E8C2-0F08-4A7B-A671-6F52DC3B34CE}"/>
              </a:ext>
            </a:extLst>
          </p:cNvPr>
          <p:cNvGraphicFramePr>
            <a:graphicFrameLocks/>
          </p:cNvGraphicFramePr>
          <p:nvPr>
            <p:extLst>
              <p:ext uri="{D42A27DB-BD31-4B8C-83A1-F6EECF244321}">
                <p14:modId xmlns:p14="http://schemas.microsoft.com/office/powerpoint/2010/main" val="686194719"/>
              </p:ext>
            </p:extLst>
          </p:nvPr>
        </p:nvGraphicFramePr>
        <p:xfrm>
          <a:off x="713606" y="1196752"/>
          <a:ext cx="7716787" cy="4064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图表 6">
            <a:extLst>
              <a:ext uri="{FF2B5EF4-FFF2-40B4-BE49-F238E27FC236}">
                <a16:creationId xmlns:a16="http://schemas.microsoft.com/office/drawing/2014/main" xmlns="" id="{D7EC1547-5051-4439-92F3-2BD9D967F325}"/>
              </a:ext>
            </a:extLst>
          </p:cNvPr>
          <p:cNvGraphicFramePr>
            <a:graphicFrameLocks/>
          </p:cNvGraphicFramePr>
          <p:nvPr>
            <p:extLst>
              <p:ext uri="{D42A27DB-BD31-4B8C-83A1-F6EECF244321}">
                <p14:modId xmlns:p14="http://schemas.microsoft.com/office/powerpoint/2010/main" val="2727110256"/>
              </p:ext>
            </p:extLst>
          </p:nvPr>
        </p:nvGraphicFramePr>
        <p:xfrm>
          <a:off x="899592" y="1052736"/>
          <a:ext cx="7525630" cy="5021857"/>
        </p:xfrm>
        <a:graphic>
          <a:graphicData uri="http://schemas.openxmlformats.org/drawingml/2006/chart">
            <c:chart xmlns:c="http://schemas.openxmlformats.org/drawingml/2006/chart" xmlns:r="http://schemas.openxmlformats.org/officeDocument/2006/relationships" r:id="rId3"/>
          </a:graphicData>
        </a:graphic>
      </p:graphicFrame>
      <p:sp>
        <p:nvSpPr>
          <p:cNvPr id="24578" name="Rectangle 2"/>
          <p:cNvSpPr>
            <a:spLocks noChangeArrowheads="1"/>
          </p:cNvSpPr>
          <p:nvPr/>
        </p:nvSpPr>
        <p:spPr bwMode="white">
          <a:xfrm>
            <a:off x="455613" y="142875"/>
            <a:ext cx="8231187" cy="1144588"/>
          </a:xfrm>
          <a:prstGeom prst="rect">
            <a:avLst/>
          </a:prstGeom>
          <a:noFill/>
          <a:ln w="9525" algn="ctr">
            <a:noFill/>
            <a:miter lim="800000"/>
          </a:ln>
        </p:spPr>
        <p:txBody>
          <a:bodyPr/>
          <a:lstStyle/>
          <a:p>
            <a:r>
              <a:rPr lang="zh-CN" altLang="en-US" sz="2400" dirty="0">
                <a:solidFill>
                  <a:srgbClr val="000066"/>
                </a:solidFill>
                <a:latin typeface="微软雅黑" panose="020B0503020204020204" pitchFamily="34" charset="-122"/>
                <a:ea typeface="微软雅黑" panose="020B0503020204020204" pitchFamily="34" charset="-122"/>
              </a:rPr>
              <a:t>融资融券余额</a:t>
            </a:r>
          </a:p>
        </p:txBody>
      </p:sp>
      <p:sp>
        <p:nvSpPr>
          <p:cNvPr id="6" name="文本框 5"/>
          <p:cNvSpPr txBox="1"/>
          <p:nvPr/>
        </p:nvSpPr>
        <p:spPr bwMode="auto">
          <a:xfrm>
            <a:off x="4355976" y="4198829"/>
            <a:ext cx="3807750" cy="615040"/>
          </a:xfrm>
          <a:prstGeom prst="rect">
            <a:avLst/>
          </a:prstGeom>
          <a:noFill/>
          <a:ln w="9525">
            <a:noFill/>
            <a:miter lim="800000"/>
          </a:ln>
        </p:spPr>
        <p:txBody>
          <a:bodyPr wrap="square" rtlCol="0">
            <a:spAutoFit/>
          </a:bodyPr>
          <a:lstStyle/>
          <a:p>
            <a:pPr>
              <a:lnSpc>
                <a:spcPct val="200000"/>
              </a:lnSpc>
            </a:pPr>
            <a:r>
              <a:rPr lang="en-US" sz="1800" dirty="0">
                <a:latin typeface="微软雅黑" panose="020B0503020204020204" pitchFamily="34" charset="-122"/>
                <a:ea typeface="微软雅黑" panose="020B0503020204020204" pitchFamily="34" charset="-122"/>
              </a:rPr>
              <a:t>2</a:t>
            </a:r>
            <a:r>
              <a:rPr sz="1800" dirty="0">
                <a:latin typeface="微软雅黑" panose="020B0503020204020204" pitchFamily="34" charset="-122"/>
                <a:ea typeface="微软雅黑" panose="020B0503020204020204" pitchFamily="34" charset="-122"/>
              </a:rPr>
              <a:t>月，沪深两融余额</a:t>
            </a:r>
            <a:r>
              <a:rPr lang="en-US" dirty="0">
                <a:solidFill>
                  <a:srgbClr val="FF0000"/>
                </a:solidFill>
                <a:latin typeface="微软雅黑" panose="020B0503020204020204" pitchFamily="34" charset="-122"/>
                <a:ea typeface="微软雅黑" panose="020B0503020204020204" pitchFamily="34" charset="-122"/>
              </a:rPr>
              <a:t>11023.30</a:t>
            </a:r>
            <a:r>
              <a:rPr sz="1800" dirty="0">
                <a:latin typeface="微软雅黑" panose="020B0503020204020204" pitchFamily="34" charset="-122"/>
                <a:ea typeface="微软雅黑" panose="020B0503020204020204" pitchFamily="34" charset="-122"/>
              </a:rPr>
              <a:t>亿元</a:t>
            </a:r>
          </a:p>
        </p:txBody>
      </p:sp>
      <p:sp>
        <p:nvSpPr>
          <p:cNvPr id="8" name="文本框 7"/>
          <p:cNvSpPr txBox="1"/>
          <p:nvPr/>
        </p:nvSpPr>
        <p:spPr bwMode="auto">
          <a:xfrm>
            <a:off x="4355976" y="4869160"/>
            <a:ext cx="2483719" cy="400110"/>
          </a:xfrm>
          <a:prstGeom prst="rect">
            <a:avLst/>
          </a:prstGeom>
          <a:noFill/>
          <a:ln w="9525">
            <a:noFill/>
            <a:miter lim="800000"/>
          </a:ln>
        </p:spPr>
        <p:txBody>
          <a:bodyPr wrap="square" rtlCol="0">
            <a:spAutoFit/>
          </a:bodyPr>
          <a:lstStyle/>
          <a:p>
            <a:r>
              <a:rPr lang="zh-CN" altLang="en-US" sz="1800" dirty="0">
                <a:solidFill>
                  <a:schemeClr val="tx1"/>
                </a:solidFill>
                <a:latin typeface="微软雅黑" panose="020B0503020204020204" pitchFamily="34" charset="-122"/>
                <a:ea typeface="微软雅黑" panose="020B0503020204020204" pitchFamily="34" charset="-122"/>
              </a:rPr>
              <a:t>较上月      </a:t>
            </a:r>
            <a:r>
              <a:rPr lang="en-US" altLang="zh-CN" dirty="0">
                <a:solidFill>
                  <a:srgbClr val="FF0000"/>
                </a:solidFill>
                <a:latin typeface="微软雅黑" panose="020B0503020204020204" pitchFamily="34" charset="-122"/>
                <a:ea typeface="微软雅黑" panose="020B0503020204020204" pitchFamily="34" charset="-122"/>
              </a:rPr>
              <a:t>6.30</a:t>
            </a:r>
            <a:r>
              <a:rPr lang="zh-CN" altLang="en-US" dirty="0">
                <a:solidFill>
                  <a:srgbClr val="FF0000"/>
                </a:solidFill>
                <a:latin typeface="微软雅黑" panose="020B0503020204020204" pitchFamily="34" charset="-122"/>
                <a:ea typeface="微软雅黑" panose="020B0503020204020204" pitchFamily="34" charset="-122"/>
              </a:rPr>
              <a:t>%</a:t>
            </a:r>
          </a:p>
        </p:txBody>
      </p:sp>
      <p:sp>
        <p:nvSpPr>
          <p:cNvPr id="9" name="箭头: 上 23">
            <a:extLst>
              <a:ext uri="{FF2B5EF4-FFF2-40B4-BE49-F238E27FC236}">
                <a16:creationId xmlns:a16="http://schemas.microsoft.com/office/drawing/2014/main" xmlns="" id="{E5EFD107-919E-4228-A27B-19BFDA9BF649}"/>
              </a:ext>
            </a:extLst>
          </p:cNvPr>
          <p:cNvSpPr/>
          <p:nvPr/>
        </p:nvSpPr>
        <p:spPr bwMode="auto">
          <a:xfrm>
            <a:off x="5201114" y="4901387"/>
            <a:ext cx="233627" cy="337607"/>
          </a:xfrm>
          <a:prstGeom prst="upArrow">
            <a:avLst/>
          </a:prstGeom>
          <a:solidFill>
            <a:srgbClr val="FF0000"/>
          </a:solidFill>
          <a:ln w="952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33CC33"/>
              </a:solidFill>
              <a:effectLst/>
              <a:latin typeface="Arial" panose="020B0604020202020204" pitchFamily="34" charset="0"/>
              <a:ea typeface="幼圆" panose="02010509060101010101" pitchFamily="49" charset="-122"/>
            </a:endParaRPr>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white">
          <a:xfrm>
            <a:off x="455613" y="142875"/>
            <a:ext cx="8231187" cy="1144588"/>
          </a:xfrm>
          <a:prstGeom prst="rect">
            <a:avLst/>
          </a:prstGeom>
          <a:noFill/>
          <a:ln w="9525" algn="ctr">
            <a:noFill/>
            <a:miter lim="800000"/>
          </a:ln>
        </p:spPr>
        <p:txBody>
          <a:bodyPr/>
          <a:lstStyle/>
          <a:p>
            <a:r>
              <a:rPr lang="zh-CN" altLang="en-US" sz="2400" dirty="0">
                <a:solidFill>
                  <a:srgbClr val="000066"/>
                </a:solidFill>
                <a:latin typeface="微软雅黑" panose="020B0503020204020204" pitchFamily="34" charset="-122"/>
                <a:ea typeface="微软雅黑" panose="020B0503020204020204" pitchFamily="34" charset="-122"/>
              </a:rPr>
              <a:t>商品期货合约概览</a:t>
            </a:r>
          </a:p>
        </p:txBody>
      </p:sp>
      <p:sp>
        <p:nvSpPr>
          <p:cNvPr id="4" name="文本框 3"/>
          <p:cNvSpPr txBox="1"/>
          <p:nvPr/>
        </p:nvSpPr>
        <p:spPr bwMode="auto">
          <a:xfrm>
            <a:off x="1115616" y="5517232"/>
            <a:ext cx="7027540" cy="689932"/>
          </a:xfrm>
          <a:prstGeom prst="rect">
            <a:avLst/>
          </a:prstGeom>
          <a:noFill/>
          <a:ln w="9525">
            <a:noFill/>
            <a:miter lim="800000"/>
          </a:ln>
        </p:spPr>
        <p:txBody>
          <a:bodyPr wrap="square" rtlCol="0">
            <a:spAutoFit/>
          </a:bodyPr>
          <a:lstStyle/>
          <a:p>
            <a:pPr indent="360000" algn="just">
              <a:lnSpc>
                <a:spcPct val="200000"/>
              </a:lnSpc>
            </a:pPr>
            <a:r>
              <a:rPr lang="en-US" altLang="zh-CN" sz="1050" dirty="0">
                <a:latin typeface="微软雅黑" panose="020B0503020204020204" pitchFamily="34" charset="-122"/>
                <a:ea typeface="微软雅黑" panose="020B0503020204020204" pitchFamily="34" charset="-122"/>
              </a:rPr>
              <a:t>2</a:t>
            </a:r>
            <a:r>
              <a:rPr lang="zh-CN" altLang="en-US" sz="1050" dirty="0">
                <a:latin typeface="微软雅黑" panose="020B0503020204020204" pitchFamily="34" charset="-122"/>
                <a:ea typeface="微软雅黑" panose="020B0503020204020204" pitchFamily="34" charset="-122"/>
              </a:rPr>
              <a:t>月，疫情影响下游需求，加之物流不畅等因素，农产品库存维持高位。，国际能源署将其对</a:t>
            </a:r>
            <a:r>
              <a:rPr lang="en-US" altLang="zh-CN" sz="1050" dirty="0">
                <a:latin typeface="微软雅黑" panose="020B0503020204020204" pitchFamily="34" charset="-122"/>
                <a:ea typeface="微软雅黑" panose="020B0503020204020204" pitchFamily="34" charset="-122"/>
              </a:rPr>
              <a:t>2020</a:t>
            </a:r>
            <a:r>
              <a:rPr lang="zh-CN" altLang="en-US" sz="1050" dirty="0">
                <a:latin typeface="微软雅黑" panose="020B0503020204020204" pitchFamily="34" charset="-122"/>
                <a:ea typeface="微软雅黑" panose="020B0503020204020204" pitchFamily="34" charset="-122"/>
              </a:rPr>
              <a:t>年石油需求增长的预测下调了</a:t>
            </a:r>
            <a:r>
              <a:rPr lang="en-US" altLang="zh-CN" sz="1050" dirty="0">
                <a:latin typeface="微软雅黑" panose="020B0503020204020204" pitchFamily="34" charset="-122"/>
                <a:ea typeface="微软雅黑" panose="020B0503020204020204" pitchFamily="34" charset="-122"/>
              </a:rPr>
              <a:t>36.5</a:t>
            </a:r>
            <a:r>
              <a:rPr lang="zh-CN" altLang="en-US" sz="1050" dirty="0">
                <a:latin typeface="微软雅黑" panose="020B0503020204020204" pitchFamily="34" charset="-122"/>
                <a:ea typeface="微软雅黑" panose="020B0503020204020204" pitchFamily="34" charset="-122"/>
              </a:rPr>
              <a:t>万桶</a:t>
            </a:r>
            <a:r>
              <a:rPr lang="en-US" altLang="zh-CN" sz="1050" dirty="0">
                <a:latin typeface="微软雅黑" panose="020B0503020204020204" pitchFamily="34" charset="-122"/>
                <a:ea typeface="微软雅黑" panose="020B0503020204020204" pitchFamily="34" charset="-122"/>
              </a:rPr>
              <a:t>/</a:t>
            </a:r>
            <a:r>
              <a:rPr lang="zh-CN" altLang="en-US" sz="1050" dirty="0">
                <a:latin typeface="微软雅黑" panose="020B0503020204020204" pitchFamily="34" charset="-122"/>
                <a:ea typeface="微软雅黑" panose="020B0503020204020204" pitchFamily="34" charset="-122"/>
              </a:rPr>
              <a:t>天，较今年</a:t>
            </a:r>
            <a:r>
              <a:rPr lang="en-US" altLang="zh-CN" sz="1050" dirty="0">
                <a:latin typeface="微软雅黑" panose="020B0503020204020204" pitchFamily="34" charset="-122"/>
                <a:ea typeface="微软雅黑" panose="020B0503020204020204" pitchFamily="34" charset="-122"/>
              </a:rPr>
              <a:t>1</a:t>
            </a:r>
            <a:r>
              <a:rPr lang="zh-CN" altLang="en-US" sz="1050" dirty="0">
                <a:latin typeface="微软雅黑" panose="020B0503020204020204" pitchFamily="34" charset="-122"/>
                <a:ea typeface="微软雅黑" panose="020B0503020204020204" pitchFamily="34" charset="-122"/>
              </a:rPr>
              <a:t>月做出的预测减少了</a:t>
            </a:r>
            <a:r>
              <a:rPr lang="en-US" altLang="zh-CN" sz="1050" dirty="0">
                <a:latin typeface="微软雅黑" panose="020B0503020204020204" pitchFamily="34" charset="-122"/>
                <a:ea typeface="微软雅黑" panose="020B0503020204020204" pitchFamily="34" charset="-122"/>
              </a:rPr>
              <a:t>30%</a:t>
            </a:r>
            <a:r>
              <a:rPr lang="zh-CN" altLang="en-US" sz="1050" dirty="0">
                <a:latin typeface="微软雅黑" panose="020B0503020204020204" pitchFamily="34" charset="-122"/>
                <a:ea typeface="微软雅黑" panose="020B0503020204020204" pitchFamily="34" charset="-122"/>
              </a:rPr>
              <a:t>，加之俄罗斯拒绝减产因素影响，燃油期货大跌。</a:t>
            </a:r>
            <a:endParaRPr sz="1050" b="1" dirty="0">
              <a:latin typeface="微软雅黑" panose="020B0503020204020204" pitchFamily="34" charset="-122"/>
              <a:ea typeface="微软雅黑" panose="020B0503020204020204" pitchFamily="34" charset="-122"/>
            </a:endParaRPr>
          </a:p>
        </p:txBody>
      </p:sp>
      <p:graphicFrame>
        <p:nvGraphicFramePr>
          <p:cNvPr id="6" name="图表 5">
            <a:extLst>
              <a:ext uri="{FF2B5EF4-FFF2-40B4-BE49-F238E27FC236}">
                <a16:creationId xmlns:a16="http://schemas.microsoft.com/office/drawing/2014/main" xmlns="" id="{39630872-892D-458E-8A27-5FD513BB545E}"/>
              </a:ext>
            </a:extLst>
          </p:cNvPr>
          <p:cNvGraphicFramePr>
            <a:graphicFrameLocks/>
          </p:cNvGraphicFramePr>
          <p:nvPr>
            <p:extLst>
              <p:ext uri="{D42A27DB-BD31-4B8C-83A1-F6EECF244321}">
                <p14:modId xmlns:p14="http://schemas.microsoft.com/office/powerpoint/2010/main" val="1389538209"/>
              </p:ext>
            </p:extLst>
          </p:nvPr>
        </p:nvGraphicFramePr>
        <p:xfrm>
          <a:off x="455611" y="1124744"/>
          <a:ext cx="8231187" cy="408640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white">
          <a:xfrm>
            <a:off x="455613" y="142875"/>
            <a:ext cx="8231187" cy="1144588"/>
          </a:xfrm>
          <a:prstGeom prst="rect">
            <a:avLst/>
          </a:prstGeom>
          <a:noFill/>
          <a:ln w="9525" algn="ctr">
            <a:noFill/>
            <a:miter lim="800000"/>
          </a:ln>
        </p:spPr>
        <p:txBody>
          <a:bodyPr/>
          <a:lstStyle/>
          <a:p>
            <a:r>
              <a:rPr lang="zh-CN" altLang="en-US" sz="2400" dirty="0">
                <a:solidFill>
                  <a:srgbClr val="000066"/>
                </a:solidFill>
                <a:latin typeface="Microsoft YaHei UI" panose="020B0503020204020204" pitchFamily="34" charset="-122"/>
                <a:ea typeface="Microsoft YaHei UI" panose="020B0503020204020204" pitchFamily="34" charset="-122"/>
              </a:rPr>
              <a:t>本月两市市值前十</a:t>
            </a:r>
          </a:p>
        </p:txBody>
      </p:sp>
      <p:graphicFrame>
        <p:nvGraphicFramePr>
          <p:cNvPr id="4" name="图表 3">
            <a:extLst>
              <a:ext uri="{FF2B5EF4-FFF2-40B4-BE49-F238E27FC236}">
                <a16:creationId xmlns:a16="http://schemas.microsoft.com/office/drawing/2014/main" xmlns="" id="{74F3330A-C1A2-4EB2-88E8-691449C29A52}"/>
              </a:ext>
            </a:extLst>
          </p:cNvPr>
          <p:cNvGraphicFramePr>
            <a:graphicFrameLocks/>
          </p:cNvGraphicFramePr>
          <p:nvPr>
            <p:extLst>
              <p:ext uri="{D42A27DB-BD31-4B8C-83A1-F6EECF244321}">
                <p14:modId xmlns:p14="http://schemas.microsoft.com/office/powerpoint/2010/main" val="1360045958"/>
              </p:ext>
            </p:extLst>
          </p:nvPr>
        </p:nvGraphicFramePr>
        <p:xfrm>
          <a:off x="810426" y="980728"/>
          <a:ext cx="7632848" cy="25202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图表 5">
            <a:extLst>
              <a:ext uri="{FF2B5EF4-FFF2-40B4-BE49-F238E27FC236}">
                <a16:creationId xmlns:a16="http://schemas.microsoft.com/office/drawing/2014/main" xmlns="" id="{EE2EA298-F5EA-4D32-B087-A9C3BE5843EA}"/>
              </a:ext>
            </a:extLst>
          </p:cNvPr>
          <p:cNvGraphicFramePr>
            <a:graphicFrameLocks/>
          </p:cNvGraphicFramePr>
          <p:nvPr>
            <p:extLst>
              <p:ext uri="{D42A27DB-BD31-4B8C-83A1-F6EECF244321}">
                <p14:modId xmlns:p14="http://schemas.microsoft.com/office/powerpoint/2010/main" val="3071810868"/>
              </p:ext>
            </p:extLst>
          </p:nvPr>
        </p:nvGraphicFramePr>
        <p:xfrm>
          <a:off x="810426" y="3789040"/>
          <a:ext cx="7632848" cy="252028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white">
          <a:xfrm>
            <a:off x="455613" y="142875"/>
            <a:ext cx="8231187" cy="1144588"/>
          </a:xfrm>
          <a:prstGeom prst="rect">
            <a:avLst/>
          </a:prstGeom>
          <a:noFill/>
          <a:ln w="9525" algn="ctr">
            <a:noFill/>
            <a:miter lim="800000"/>
          </a:ln>
        </p:spPr>
        <p:txBody>
          <a:bodyPr/>
          <a:lstStyle/>
          <a:p>
            <a:r>
              <a:rPr lang="zh-CN" altLang="en-US" sz="2400" dirty="0">
                <a:solidFill>
                  <a:srgbClr val="000066"/>
                </a:solidFill>
                <a:latin typeface="Microsoft YaHei UI" panose="020B0503020204020204" pitchFamily="34" charset="-122"/>
                <a:ea typeface="Microsoft YaHei UI" panose="020B0503020204020204" pitchFamily="34" charset="-122"/>
              </a:rPr>
              <a:t>本月涨幅居前个股</a:t>
            </a:r>
            <a:r>
              <a:rPr lang="en-US" altLang="zh-CN" sz="2400" dirty="0">
                <a:solidFill>
                  <a:srgbClr val="000066"/>
                </a:solidFill>
                <a:latin typeface="Microsoft YaHei UI" panose="020B0503020204020204" pitchFamily="34" charset="-122"/>
                <a:ea typeface="Microsoft YaHei UI" panose="020B0503020204020204" pitchFamily="34" charset="-122"/>
              </a:rPr>
              <a:t>(</a:t>
            </a:r>
            <a:r>
              <a:rPr lang="zh-CN" altLang="zh-CN" sz="2400" dirty="0">
                <a:solidFill>
                  <a:srgbClr val="000066"/>
                </a:solidFill>
                <a:latin typeface="Microsoft YaHei UI" panose="020B0503020204020204" pitchFamily="34" charset="-122"/>
                <a:ea typeface="Microsoft YaHei UI" panose="020B0503020204020204" pitchFamily="34" charset="-122"/>
              </a:rPr>
              <a:t>去除发行不足一年新股</a:t>
            </a:r>
            <a:r>
              <a:rPr lang="en-US" altLang="zh-CN" sz="2400" dirty="0">
                <a:solidFill>
                  <a:srgbClr val="000066"/>
                </a:solidFill>
                <a:latin typeface="Microsoft YaHei UI" panose="020B0503020204020204" pitchFamily="34" charset="-122"/>
                <a:ea typeface="Microsoft YaHei UI" panose="020B0503020204020204" pitchFamily="34" charset="-122"/>
              </a:rPr>
              <a:t>)</a:t>
            </a:r>
          </a:p>
        </p:txBody>
      </p:sp>
      <p:graphicFrame>
        <p:nvGraphicFramePr>
          <p:cNvPr id="6" name="图表 5">
            <a:extLst>
              <a:ext uri="{FF2B5EF4-FFF2-40B4-BE49-F238E27FC236}">
                <a16:creationId xmlns:a16="http://schemas.microsoft.com/office/drawing/2014/main" xmlns="" id="{5B0EC8BD-6F61-44B5-B1BE-EE607D095234}"/>
              </a:ext>
            </a:extLst>
          </p:cNvPr>
          <p:cNvGraphicFramePr>
            <a:graphicFrameLocks/>
          </p:cNvGraphicFramePr>
          <p:nvPr>
            <p:extLst>
              <p:ext uri="{D42A27DB-BD31-4B8C-83A1-F6EECF244321}">
                <p14:modId xmlns:p14="http://schemas.microsoft.com/office/powerpoint/2010/main" val="597683008"/>
              </p:ext>
            </p:extLst>
          </p:nvPr>
        </p:nvGraphicFramePr>
        <p:xfrm>
          <a:off x="827584" y="1196752"/>
          <a:ext cx="7632848" cy="4035896"/>
        </p:xfrm>
        <a:graphic>
          <a:graphicData uri="http://schemas.openxmlformats.org/drawingml/2006/chart">
            <c:chart xmlns:c="http://schemas.openxmlformats.org/drawingml/2006/chart" xmlns:r="http://schemas.openxmlformats.org/officeDocument/2006/relationships" r:id="rId3"/>
          </a:graphicData>
        </a:graphic>
      </p:graphicFrame>
      <p:sp>
        <p:nvSpPr>
          <p:cNvPr id="7" name="文本框 6">
            <a:extLst>
              <a:ext uri="{FF2B5EF4-FFF2-40B4-BE49-F238E27FC236}">
                <a16:creationId xmlns:a16="http://schemas.microsoft.com/office/drawing/2014/main" xmlns="" id="{8D7DF5E8-A7C0-43E1-B47C-4E95F96BAEC7}"/>
              </a:ext>
            </a:extLst>
          </p:cNvPr>
          <p:cNvSpPr txBox="1"/>
          <p:nvPr/>
        </p:nvSpPr>
        <p:spPr bwMode="auto">
          <a:xfrm>
            <a:off x="1547664" y="5373216"/>
            <a:ext cx="6192688" cy="1023742"/>
          </a:xfrm>
          <a:prstGeom prst="rect">
            <a:avLst/>
          </a:prstGeom>
          <a:noFill/>
          <a:ln w="9525">
            <a:noFill/>
            <a:miter lim="800000"/>
          </a:ln>
        </p:spPr>
        <p:txBody>
          <a:bodyPr wrap="square" rtlCol="0">
            <a:spAutoFit/>
          </a:bodyPr>
          <a:lstStyle/>
          <a:p>
            <a:pPr indent="360000" algn="just">
              <a:lnSpc>
                <a:spcPct val="150000"/>
              </a:lnSpc>
            </a:pPr>
            <a:r>
              <a:rPr lang="zh-CN" altLang="en-US" sz="1400" dirty="0">
                <a:latin typeface="微软雅黑" panose="020B0503020204020204" pitchFamily="34" charset="-122"/>
                <a:ea typeface="微软雅黑" panose="020B0503020204020204" pitchFamily="34" charset="-122"/>
              </a:rPr>
              <a:t>上月股市受疫情影响显著，与防疫相关的概念纷纷拉涨，其中口罩板块无疑是时下热门，受此影响，道恩股份领涨</a:t>
            </a:r>
            <a:r>
              <a:rPr lang="en-US" altLang="zh-CN" sz="1400" dirty="0">
                <a:latin typeface="微软雅黑" panose="020B0503020204020204" pitchFamily="34" charset="-122"/>
                <a:ea typeface="微软雅黑" panose="020B0503020204020204" pitchFamily="34" charset="-122"/>
              </a:rPr>
              <a:t>A</a:t>
            </a:r>
            <a:r>
              <a:rPr lang="zh-CN" altLang="en-US" sz="1400" dirty="0">
                <a:latin typeface="微软雅黑" panose="020B0503020204020204" pitchFamily="34" charset="-122"/>
                <a:ea typeface="微软雅黑" panose="020B0503020204020204" pitchFamily="34" charset="-122"/>
              </a:rPr>
              <a:t>股，月涨幅近</a:t>
            </a:r>
            <a:r>
              <a:rPr lang="en-US" altLang="zh-CN" sz="1400" dirty="0">
                <a:latin typeface="微软雅黑" panose="020B0503020204020204" pitchFamily="34" charset="-122"/>
                <a:ea typeface="微软雅黑" panose="020B0503020204020204" pitchFamily="34" charset="-122"/>
              </a:rPr>
              <a:t>200%</a:t>
            </a:r>
            <a:r>
              <a:rPr lang="zh-CN" altLang="en-US" sz="1400" dirty="0">
                <a:latin typeface="微软雅黑" panose="020B0503020204020204" pitchFamily="34" charset="-122"/>
                <a:ea typeface="微软雅黑" panose="020B0503020204020204" pitchFamily="34" charset="-122"/>
              </a:rPr>
              <a:t>，特斯拉概念同样火热，奥特佳月涨幅达</a:t>
            </a:r>
            <a:r>
              <a:rPr lang="en-US" altLang="zh-CN" sz="1400" dirty="0">
                <a:latin typeface="微软雅黑" panose="020B0503020204020204" pitchFamily="34" charset="-122"/>
                <a:ea typeface="微软雅黑" panose="020B0503020204020204" pitchFamily="34" charset="-122"/>
              </a:rPr>
              <a:t>144.95%</a:t>
            </a:r>
            <a:r>
              <a:rPr lang="zh-CN" altLang="en-US" sz="1400" dirty="0">
                <a:latin typeface="微软雅黑" panose="020B0503020204020204" pitchFamily="34" charset="-122"/>
                <a:ea typeface="微软雅黑" panose="020B0503020204020204" pitchFamily="34" charset="-122"/>
              </a:rPr>
              <a:t>。</a:t>
            </a:r>
            <a:endParaRPr sz="1400" dirty="0">
              <a:latin typeface="微软雅黑" panose="020B0503020204020204" pitchFamily="34" charset="-122"/>
              <a:ea typeface="微软雅黑" panose="020B0503020204020204" pitchFamily="34" charset="-122"/>
            </a:endParaRPr>
          </a:p>
        </p:txBody>
      </p:sp>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white">
          <a:xfrm>
            <a:off x="455613" y="142875"/>
            <a:ext cx="8231187" cy="1144588"/>
          </a:xfrm>
          <a:prstGeom prst="rect">
            <a:avLst/>
          </a:prstGeom>
          <a:noFill/>
          <a:ln w="9525" algn="ctr">
            <a:noFill/>
            <a:miter lim="800000"/>
          </a:ln>
        </p:spPr>
        <p:txBody>
          <a:bodyPr/>
          <a:lstStyle/>
          <a:p>
            <a:r>
              <a:rPr lang="zh-CN" altLang="en-US" sz="2400" dirty="0">
                <a:solidFill>
                  <a:srgbClr val="000066"/>
                </a:solidFill>
                <a:latin typeface="微软雅黑" panose="020B0503020204020204" pitchFamily="34" charset="-122"/>
                <a:ea typeface="微软雅黑" panose="020B0503020204020204" pitchFamily="34" charset="-122"/>
              </a:rPr>
              <a:t>上月涨幅居前个股的本月表现</a:t>
            </a:r>
            <a:endParaRPr lang="en-US" altLang="zh-CN" sz="2400" dirty="0">
              <a:solidFill>
                <a:srgbClr val="000066"/>
              </a:solidFill>
              <a:latin typeface="微软雅黑" panose="020B0503020204020204" pitchFamily="34" charset="-122"/>
              <a:ea typeface="微软雅黑" panose="020B0503020204020204" pitchFamily="34" charset="-122"/>
            </a:endParaRPr>
          </a:p>
        </p:txBody>
      </p:sp>
      <p:graphicFrame>
        <p:nvGraphicFramePr>
          <p:cNvPr id="7" name="图表 6">
            <a:extLst>
              <a:ext uri="{FF2B5EF4-FFF2-40B4-BE49-F238E27FC236}">
                <a16:creationId xmlns:a16="http://schemas.microsoft.com/office/drawing/2014/main" xmlns="" id="{5EB0A399-42A7-4E06-B759-211FBC7566B1}"/>
              </a:ext>
            </a:extLst>
          </p:cNvPr>
          <p:cNvGraphicFramePr>
            <a:graphicFrameLocks/>
          </p:cNvGraphicFramePr>
          <p:nvPr>
            <p:extLst>
              <p:ext uri="{D42A27DB-BD31-4B8C-83A1-F6EECF244321}">
                <p14:modId xmlns:p14="http://schemas.microsoft.com/office/powerpoint/2010/main" val="2694946721"/>
              </p:ext>
            </p:extLst>
          </p:nvPr>
        </p:nvGraphicFramePr>
        <p:xfrm>
          <a:off x="827584" y="1340768"/>
          <a:ext cx="7560046" cy="4752528"/>
        </p:xfrm>
        <a:graphic>
          <a:graphicData uri="http://schemas.openxmlformats.org/drawingml/2006/chart">
            <c:chart xmlns:c="http://schemas.openxmlformats.org/drawingml/2006/chart" xmlns:r="http://schemas.openxmlformats.org/officeDocument/2006/relationships" r:id="rId3"/>
          </a:graphicData>
        </a:graphic>
      </p:graphicFrame>
    </p:spTree>
  </p:cSld>
  <p:clrMapOvr>
    <a:overrideClrMapping bg1="lt1" tx1="dk1" bg2="lt2" tx2="dk2" accent1="accent1" accent2="accent2" accent3="accent3" accent4="accent4" accent5="accent5" accent6="accent6" hlink="hlink" folHlink="folHlink"/>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white">
          <a:xfrm>
            <a:off x="455613" y="214313"/>
            <a:ext cx="8231187" cy="1144587"/>
          </a:xfrm>
          <a:prstGeom prst="rect">
            <a:avLst/>
          </a:prstGeom>
          <a:noFill/>
          <a:ln w="9525" algn="ctr">
            <a:noFill/>
            <a:miter lim="800000"/>
          </a:ln>
        </p:spPr>
        <p:txBody>
          <a:bodyPr/>
          <a:lstStyle/>
          <a:p>
            <a:r>
              <a:rPr lang="zh-CN" altLang="en-US" sz="2400" dirty="0">
                <a:solidFill>
                  <a:srgbClr val="000066"/>
                </a:solidFill>
                <a:latin typeface="微软雅黑" panose="020B0503020204020204" pitchFamily="34" charset="-122"/>
                <a:ea typeface="微软雅黑" panose="020B0503020204020204" pitchFamily="34" charset="-122"/>
              </a:rPr>
              <a:t>本月跌幅居前个股</a:t>
            </a:r>
          </a:p>
        </p:txBody>
      </p:sp>
      <p:graphicFrame>
        <p:nvGraphicFramePr>
          <p:cNvPr id="4" name="图表 3">
            <a:extLst>
              <a:ext uri="{FF2B5EF4-FFF2-40B4-BE49-F238E27FC236}">
                <a16:creationId xmlns:a16="http://schemas.microsoft.com/office/drawing/2014/main" xmlns="" id="{6AA5E4DE-FDF6-4D5C-889A-4A9FBBB2CF11}"/>
              </a:ext>
            </a:extLst>
          </p:cNvPr>
          <p:cNvGraphicFramePr>
            <a:graphicFrameLocks/>
          </p:cNvGraphicFramePr>
          <p:nvPr>
            <p:extLst>
              <p:ext uri="{D42A27DB-BD31-4B8C-83A1-F6EECF244321}">
                <p14:modId xmlns:p14="http://schemas.microsoft.com/office/powerpoint/2010/main" val="3020971319"/>
              </p:ext>
            </p:extLst>
          </p:nvPr>
        </p:nvGraphicFramePr>
        <p:xfrm>
          <a:off x="683568" y="1052736"/>
          <a:ext cx="7560840" cy="3888432"/>
        </p:xfrm>
        <a:graphic>
          <a:graphicData uri="http://schemas.openxmlformats.org/drawingml/2006/chart">
            <c:chart xmlns:c="http://schemas.openxmlformats.org/drawingml/2006/chart" xmlns:r="http://schemas.openxmlformats.org/officeDocument/2006/relationships" r:id="rId3"/>
          </a:graphicData>
        </a:graphic>
      </p:graphicFrame>
      <p:sp>
        <p:nvSpPr>
          <p:cNvPr id="5" name="文本框 4">
            <a:extLst>
              <a:ext uri="{FF2B5EF4-FFF2-40B4-BE49-F238E27FC236}">
                <a16:creationId xmlns:a16="http://schemas.microsoft.com/office/drawing/2014/main" xmlns="" id="{20B3B58A-A5F9-4D23-9B88-89F3FB9D1DA9}"/>
              </a:ext>
            </a:extLst>
          </p:cNvPr>
          <p:cNvSpPr txBox="1"/>
          <p:nvPr/>
        </p:nvSpPr>
        <p:spPr bwMode="auto">
          <a:xfrm>
            <a:off x="1543490" y="5157192"/>
            <a:ext cx="6055432" cy="1144609"/>
          </a:xfrm>
          <a:prstGeom prst="rect">
            <a:avLst/>
          </a:prstGeom>
          <a:noFill/>
          <a:ln w="9525">
            <a:noFill/>
            <a:miter lim="800000"/>
          </a:ln>
        </p:spPr>
        <p:txBody>
          <a:bodyPr wrap="square" rtlCol="0">
            <a:spAutoFit/>
          </a:bodyPr>
          <a:lstStyle/>
          <a:p>
            <a:pPr indent="360000" algn="just">
              <a:lnSpc>
                <a:spcPct val="200000"/>
              </a:lnSpc>
            </a:pPr>
            <a:r>
              <a:rPr lang="en-US" sz="1200" dirty="0">
                <a:latin typeface="微软雅黑" panose="020B0503020204020204" pitchFamily="34" charset="-122"/>
                <a:ea typeface="微软雅黑" panose="020B0503020204020204" pitchFamily="34" charset="-122"/>
              </a:rPr>
              <a:t>2</a:t>
            </a:r>
            <a:r>
              <a:rPr lang="zh-CN" altLang="en-US" sz="1200" dirty="0">
                <a:latin typeface="微软雅黑" panose="020B0503020204020204" pitchFamily="34" charset="-122"/>
                <a:ea typeface="微软雅黑" panose="020B0503020204020204" pitchFamily="34" charset="-122"/>
              </a:rPr>
              <a:t>月跌幅居前个股包含两家</a:t>
            </a:r>
            <a:r>
              <a:rPr lang="en-US" altLang="zh-CN" sz="1200" dirty="0">
                <a:latin typeface="微软雅黑" panose="020B0503020204020204" pitchFamily="34" charset="-122"/>
                <a:ea typeface="微软雅黑" panose="020B0503020204020204" pitchFamily="34" charset="-122"/>
              </a:rPr>
              <a:t>ST </a:t>
            </a:r>
            <a:r>
              <a:rPr lang="zh-CN" altLang="en-US" sz="1200" dirty="0">
                <a:latin typeface="微软雅黑" panose="020B0503020204020204" pitchFamily="34" charset="-122"/>
                <a:ea typeface="微软雅黑" panose="020B0503020204020204" pitchFamily="34" charset="-122"/>
              </a:rPr>
              <a:t>公司，此外，博信股份因实控人收到江苏证监局警示函，导致股价连续跌停，对公司实控人的考察同样是公司研究中不可或缺的一环。当前形势下，投资者应密切关注公司经营性风险。</a:t>
            </a:r>
            <a:endParaRPr sz="1200" dirty="0">
              <a:latin typeface="微软雅黑" panose="020B0503020204020204" pitchFamily="34" charset="-122"/>
              <a:ea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white">
          <a:xfrm>
            <a:off x="455613" y="214313"/>
            <a:ext cx="8231187" cy="1144587"/>
          </a:xfrm>
          <a:prstGeom prst="rect">
            <a:avLst/>
          </a:prstGeom>
          <a:noFill/>
          <a:ln w="9525" algn="ctr">
            <a:noFill/>
            <a:miter lim="800000"/>
          </a:ln>
        </p:spPr>
        <p:txBody>
          <a:bodyPr/>
          <a:lstStyle/>
          <a:p>
            <a:r>
              <a:rPr lang="zh-CN" altLang="en-US" sz="2400" dirty="0">
                <a:solidFill>
                  <a:srgbClr val="000066"/>
                </a:solidFill>
                <a:latin typeface="微软雅黑" panose="020B0503020204020204" pitchFamily="34" charset="-122"/>
                <a:ea typeface="微软雅黑" panose="020B0503020204020204" pitchFamily="34" charset="-122"/>
              </a:rPr>
              <a:t>股权质押比例前十</a:t>
            </a:r>
          </a:p>
        </p:txBody>
      </p:sp>
      <p:graphicFrame>
        <p:nvGraphicFramePr>
          <p:cNvPr id="4" name="图表 3">
            <a:extLst>
              <a:ext uri="{FF2B5EF4-FFF2-40B4-BE49-F238E27FC236}">
                <a16:creationId xmlns:a16="http://schemas.microsoft.com/office/drawing/2014/main" xmlns="" id="{09DF34FA-4C01-4170-A6F6-1359D52D9440}"/>
              </a:ext>
            </a:extLst>
          </p:cNvPr>
          <p:cNvGraphicFramePr>
            <a:graphicFrameLocks/>
          </p:cNvGraphicFramePr>
          <p:nvPr>
            <p:extLst>
              <p:ext uri="{D42A27DB-BD31-4B8C-83A1-F6EECF244321}">
                <p14:modId xmlns:p14="http://schemas.microsoft.com/office/powerpoint/2010/main" val="2397096087"/>
              </p:ext>
            </p:extLst>
          </p:nvPr>
        </p:nvGraphicFramePr>
        <p:xfrm>
          <a:off x="808391" y="1268760"/>
          <a:ext cx="7525630" cy="460305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gray">
          <a:xfrm>
            <a:off x="755650" y="1870075"/>
            <a:ext cx="3024188" cy="622300"/>
          </a:xfrm>
          <a:prstGeom prst="rect">
            <a:avLst/>
          </a:prstGeom>
          <a:noFill/>
          <a:ln w="9525">
            <a:noFill/>
            <a:miter lim="800000"/>
          </a:ln>
        </p:spPr>
        <p:txBody>
          <a:bodyPr anchor="ctr"/>
          <a:lstStyle/>
          <a:p>
            <a:r>
              <a:rPr lang="en-US" altLang="zh-CN" sz="3600" b="1">
                <a:solidFill>
                  <a:srgbClr val="CC0000"/>
                </a:solidFill>
                <a:latin typeface="幼圆" panose="02010509060101010101" pitchFamily="49" charset="-122"/>
                <a:ea typeface="黑体" panose="02010609060101010101" pitchFamily="49" charset="-122"/>
              </a:rPr>
              <a:t>『</a:t>
            </a:r>
            <a:r>
              <a:rPr lang="zh-CN" altLang="en-US" sz="3600" b="1">
                <a:solidFill>
                  <a:srgbClr val="CC0000"/>
                </a:solidFill>
                <a:latin typeface="幼圆" panose="02010509060101010101" pitchFamily="49" charset="-122"/>
                <a:ea typeface="黑体" panose="02010609060101010101" pitchFamily="49" charset="-122"/>
              </a:rPr>
              <a:t>融客月报</a:t>
            </a:r>
            <a:r>
              <a:rPr lang="en-US" altLang="zh-CN" sz="3600" b="1">
                <a:solidFill>
                  <a:srgbClr val="CC0000"/>
                </a:solidFill>
                <a:latin typeface="幼圆" panose="02010509060101010101" pitchFamily="49" charset="-122"/>
                <a:ea typeface="黑体" panose="02010609060101010101" pitchFamily="49" charset="-122"/>
              </a:rPr>
              <a:t>』</a:t>
            </a:r>
            <a:endParaRPr lang="zh-CN" altLang="en-US" sz="3600" b="1">
              <a:solidFill>
                <a:srgbClr val="CC0000"/>
              </a:solidFill>
              <a:latin typeface="幼圆" panose="02010509060101010101" pitchFamily="49" charset="-122"/>
              <a:ea typeface="黑体" panose="02010609060101010101" pitchFamily="49" charset="-122"/>
            </a:endParaRPr>
          </a:p>
        </p:txBody>
      </p:sp>
      <p:sp>
        <p:nvSpPr>
          <p:cNvPr id="12291" name="Text Box 6"/>
          <p:cNvSpPr txBox="1">
            <a:spLocks noChangeArrowheads="1"/>
          </p:cNvSpPr>
          <p:nvPr/>
        </p:nvSpPr>
        <p:spPr bwMode="gray">
          <a:xfrm>
            <a:off x="0" y="2565400"/>
            <a:ext cx="9396413" cy="1630045"/>
          </a:xfrm>
          <a:prstGeom prst="rect">
            <a:avLst/>
          </a:prstGeom>
          <a:noFill/>
          <a:ln w="0" algn="ctr">
            <a:noFill/>
            <a:miter lim="800000"/>
          </a:ln>
        </p:spPr>
        <p:txBody>
          <a:bodyPr>
            <a:spAutoFit/>
          </a:bodyPr>
          <a:lstStyle/>
          <a:p>
            <a:pPr eaLnBrk="0" hangingPunct="0">
              <a:spcBef>
                <a:spcPct val="50000"/>
              </a:spcBef>
            </a:pPr>
            <a:r>
              <a:rPr lang="en-US" altLang="zh-CN" sz="4000" dirty="0">
                <a:solidFill>
                  <a:srgbClr val="777777"/>
                </a:solidFill>
                <a:ea typeface="华文中宋" panose="02010600040101010101" pitchFamily="2" charset="-122"/>
              </a:rPr>
              <a:t>                      </a:t>
            </a:r>
            <a:r>
              <a:rPr lang="en-US" altLang="zh-CN" sz="3600" dirty="0">
                <a:solidFill>
                  <a:srgbClr val="000066"/>
                </a:solidFill>
                <a:latin typeface="华文中宋" panose="02010600040101010101" pitchFamily="2" charset="-122"/>
                <a:ea typeface="黑体" panose="02010609060101010101" pitchFamily="49" charset="-122"/>
              </a:rPr>
              <a:t>—— </a:t>
            </a:r>
            <a:r>
              <a:rPr lang="zh-CN" altLang="en-US" sz="3600" b="1" dirty="0">
                <a:solidFill>
                  <a:srgbClr val="000066"/>
                </a:solidFill>
                <a:ea typeface="黑体" panose="02010609060101010101" pitchFamily="49" charset="-122"/>
              </a:rPr>
              <a:t>二级市场</a:t>
            </a:r>
            <a:r>
              <a:rPr lang="zh-CN" altLang="en-US" sz="1800" b="1" dirty="0">
                <a:solidFill>
                  <a:srgbClr val="000066"/>
                </a:solidFill>
                <a:ea typeface="幼圆" panose="02010509060101010101" pitchFamily="49" charset="-122"/>
              </a:rPr>
              <a:t>（</a:t>
            </a:r>
            <a:r>
              <a:rPr lang="en-US" altLang="zh-CN" sz="1800" b="1" dirty="0">
                <a:solidFill>
                  <a:srgbClr val="000066"/>
                </a:solidFill>
                <a:ea typeface="幼圆" panose="02010509060101010101" pitchFamily="49" charset="-122"/>
              </a:rPr>
              <a:t>2020</a:t>
            </a:r>
            <a:r>
              <a:rPr lang="zh-CN" altLang="en-US" sz="1800" b="1" dirty="0">
                <a:solidFill>
                  <a:srgbClr val="000066"/>
                </a:solidFill>
                <a:ea typeface="幼圆" panose="02010509060101010101" pitchFamily="49" charset="-122"/>
              </a:rPr>
              <a:t>年</a:t>
            </a:r>
            <a:r>
              <a:rPr lang="en-US" altLang="zh-CN" sz="1800" b="1" dirty="0">
                <a:solidFill>
                  <a:srgbClr val="000066"/>
                </a:solidFill>
                <a:ea typeface="幼圆" panose="02010509060101010101" pitchFamily="49" charset="-122"/>
              </a:rPr>
              <a:t>2</a:t>
            </a:r>
            <a:r>
              <a:rPr lang="zh-CN" altLang="en-US" sz="1800" b="1" dirty="0">
                <a:solidFill>
                  <a:srgbClr val="000066"/>
                </a:solidFill>
                <a:ea typeface="幼圆" panose="02010509060101010101" pitchFamily="49" charset="-122"/>
              </a:rPr>
              <a:t>月）</a:t>
            </a:r>
            <a:endParaRPr lang="zh-CN" altLang="en-US" sz="3600" b="1" dirty="0">
              <a:solidFill>
                <a:srgbClr val="000066"/>
              </a:solidFill>
              <a:ea typeface="黑体" panose="02010609060101010101" pitchFamily="49" charset="-122"/>
            </a:endParaRPr>
          </a:p>
          <a:p>
            <a:pPr eaLnBrk="0" hangingPunct="0">
              <a:spcBef>
                <a:spcPct val="50000"/>
              </a:spcBef>
            </a:pPr>
            <a:endParaRPr lang="zh-CN" altLang="en-US" sz="4000" b="1" dirty="0">
              <a:solidFill>
                <a:srgbClr val="000099"/>
              </a:solidFill>
              <a:ea typeface="幼圆" panose="02010509060101010101" pitchFamily="49" charset="-122"/>
            </a:endParaRPr>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white">
          <a:xfrm>
            <a:off x="457283" y="154555"/>
            <a:ext cx="8231187" cy="1144587"/>
          </a:xfrm>
          <a:prstGeom prst="rect">
            <a:avLst/>
          </a:prstGeom>
          <a:noFill/>
          <a:ln w="9525" algn="ctr">
            <a:noFill/>
            <a:miter lim="800000"/>
          </a:ln>
        </p:spPr>
        <p:txBody>
          <a:bodyPr/>
          <a:lstStyle/>
          <a:p>
            <a:r>
              <a:rPr lang="zh-CN" altLang="en-US" sz="2400" dirty="0">
                <a:solidFill>
                  <a:srgbClr val="000066"/>
                </a:solidFill>
                <a:latin typeface="微软雅黑" panose="020B0503020204020204" pitchFamily="34" charset="-122"/>
                <a:ea typeface="微软雅黑" panose="020B0503020204020204" pitchFamily="34" charset="-122"/>
              </a:rPr>
              <a:t>第一大股东累计质押数占持股比例变化</a:t>
            </a:r>
          </a:p>
        </p:txBody>
      </p:sp>
      <p:sp>
        <p:nvSpPr>
          <p:cNvPr id="6" name="文本框 5"/>
          <p:cNvSpPr txBox="1"/>
          <p:nvPr/>
        </p:nvSpPr>
        <p:spPr bwMode="auto">
          <a:xfrm>
            <a:off x="755576" y="4725144"/>
            <a:ext cx="7776865" cy="1290481"/>
          </a:xfrm>
          <a:prstGeom prst="rect">
            <a:avLst/>
          </a:prstGeom>
          <a:noFill/>
          <a:ln w="9525">
            <a:noFill/>
            <a:miter lim="800000"/>
          </a:ln>
        </p:spPr>
        <p:txBody>
          <a:bodyPr wrap="square" rtlCol="0">
            <a:spAutoFit/>
          </a:bodyPr>
          <a:lstStyle/>
          <a:p>
            <a:pPr indent="457200" algn="just">
              <a:lnSpc>
                <a:spcPct val="150000"/>
              </a:lnSpc>
            </a:pPr>
            <a:r>
              <a:rPr lang="en-US" altLang="zh-CN" sz="1800" dirty="0">
                <a:solidFill>
                  <a:schemeClr val="tx1"/>
                </a:solidFill>
                <a:latin typeface="微软雅黑" panose="020B0503020204020204" pitchFamily="34" charset="-122"/>
                <a:ea typeface="微软雅黑" panose="020B0503020204020204" pitchFamily="34" charset="-122"/>
              </a:rPr>
              <a:t>2</a:t>
            </a:r>
            <a:r>
              <a:rPr lang="zh-CN" altLang="en-US" sz="1800" dirty="0">
                <a:solidFill>
                  <a:schemeClr val="tx1"/>
                </a:solidFill>
                <a:latin typeface="微软雅黑" panose="020B0503020204020204" pitchFamily="34" charset="-122"/>
                <a:ea typeface="微软雅黑" panose="020B0503020204020204" pitchFamily="34" charset="-122"/>
              </a:rPr>
              <a:t>月国有控股企业中，金宇车城第一大股东</a:t>
            </a:r>
            <a:r>
              <a:rPr lang="en-US" altLang="zh-CN" sz="1800" dirty="0">
                <a:solidFill>
                  <a:schemeClr val="tx1"/>
                </a:solidFill>
                <a:latin typeface="微软雅黑" panose="020B0503020204020204" pitchFamily="34" charset="-122"/>
                <a:ea typeface="微软雅黑" panose="020B0503020204020204" pitchFamily="34" charset="-122"/>
              </a:rPr>
              <a:t>100%</a:t>
            </a:r>
            <a:r>
              <a:rPr lang="zh-CN" altLang="en-US" sz="1800" dirty="0">
                <a:solidFill>
                  <a:schemeClr val="tx1"/>
                </a:solidFill>
                <a:latin typeface="微软雅黑" panose="020B0503020204020204" pitchFamily="34" charset="-122"/>
                <a:ea typeface="微软雅黑" panose="020B0503020204020204" pitchFamily="34" charset="-122"/>
              </a:rPr>
              <a:t>质押其持有的全部股份，公司流动性风险值得关注；非国企中，格力电器第一大股东</a:t>
            </a:r>
            <a:r>
              <a:rPr lang="en-US" altLang="zh-CN" sz="1800" dirty="0">
                <a:solidFill>
                  <a:schemeClr val="tx1"/>
                </a:solidFill>
                <a:latin typeface="微软雅黑" panose="020B0503020204020204" pitchFamily="34" charset="-122"/>
                <a:ea typeface="微软雅黑" panose="020B0503020204020204" pitchFamily="34" charset="-122"/>
              </a:rPr>
              <a:t>100%</a:t>
            </a:r>
            <a:r>
              <a:rPr lang="zh-CN" altLang="en-US" sz="1800" dirty="0">
                <a:solidFill>
                  <a:schemeClr val="tx1"/>
                </a:solidFill>
                <a:latin typeface="微软雅黑" panose="020B0503020204020204" pitchFamily="34" charset="-122"/>
                <a:ea typeface="微软雅黑" panose="020B0503020204020204" pitchFamily="34" charset="-122"/>
              </a:rPr>
              <a:t>质押其全部股份，华联综超、华讯方舟等</a:t>
            </a:r>
            <a:r>
              <a:rPr lang="en-US" altLang="zh-CN" sz="1800" dirty="0">
                <a:solidFill>
                  <a:schemeClr val="tx1"/>
                </a:solidFill>
                <a:latin typeface="微软雅黑" panose="020B0503020204020204" pitchFamily="34" charset="-122"/>
                <a:ea typeface="微软雅黑" panose="020B0503020204020204" pitchFamily="34" charset="-122"/>
              </a:rPr>
              <a:t>4</a:t>
            </a:r>
            <a:r>
              <a:rPr lang="zh-CN" altLang="en-US" sz="1800" dirty="0">
                <a:solidFill>
                  <a:schemeClr val="tx1"/>
                </a:solidFill>
                <a:latin typeface="微软雅黑" panose="020B0503020204020204" pitchFamily="34" charset="-122"/>
                <a:ea typeface="微软雅黑" panose="020B0503020204020204" pitchFamily="34" charset="-122"/>
              </a:rPr>
              <a:t>家公司质押比例变化也超过了</a:t>
            </a:r>
            <a:r>
              <a:rPr lang="en-US" altLang="zh-CN" sz="1800" dirty="0">
                <a:solidFill>
                  <a:schemeClr val="tx1"/>
                </a:solidFill>
                <a:latin typeface="微软雅黑" panose="020B0503020204020204" pitchFamily="34" charset="-122"/>
                <a:ea typeface="微软雅黑" panose="020B0503020204020204" pitchFamily="34" charset="-122"/>
              </a:rPr>
              <a:t>50%</a:t>
            </a:r>
            <a:r>
              <a:rPr lang="zh-CN" altLang="en-US" sz="1800" dirty="0">
                <a:solidFill>
                  <a:schemeClr val="tx1"/>
                </a:solidFill>
                <a:latin typeface="微软雅黑" panose="020B0503020204020204" pitchFamily="34" charset="-122"/>
                <a:ea typeface="微软雅黑" panose="020B0503020204020204" pitchFamily="34" charset="-122"/>
              </a:rPr>
              <a:t>。</a:t>
            </a:r>
          </a:p>
        </p:txBody>
      </p:sp>
      <p:pic>
        <p:nvPicPr>
          <p:cNvPr id="7" name="图片 6">
            <a:extLst>
              <a:ext uri="{FF2B5EF4-FFF2-40B4-BE49-F238E27FC236}">
                <a16:creationId xmlns:a16="http://schemas.microsoft.com/office/drawing/2014/main" xmlns="" id="{887DF564-5F9A-4CBF-B18A-BB7BE3EAFF1B}"/>
              </a:ext>
            </a:extLst>
          </p:cNvPr>
          <p:cNvPicPr>
            <a:picLocks noChangeAspect="1"/>
          </p:cNvPicPr>
          <p:nvPr/>
        </p:nvPicPr>
        <p:blipFill>
          <a:blip r:embed="rId4"/>
          <a:stretch>
            <a:fillRect/>
          </a:stretch>
        </p:blipFill>
        <p:spPr>
          <a:xfrm>
            <a:off x="324121" y="1772816"/>
            <a:ext cx="4037217" cy="2368349"/>
          </a:xfrm>
          <a:prstGeom prst="rect">
            <a:avLst/>
          </a:prstGeom>
        </p:spPr>
      </p:pic>
      <p:pic>
        <p:nvPicPr>
          <p:cNvPr id="9" name="图片 8">
            <a:extLst>
              <a:ext uri="{FF2B5EF4-FFF2-40B4-BE49-F238E27FC236}">
                <a16:creationId xmlns:a16="http://schemas.microsoft.com/office/drawing/2014/main" xmlns="" id="{1B4A95C6-8C25-4D0A-BE7C-BA634A7415D5}"/>
              </a:ext>
            </a:extLst>
          </p:cNvPr>
          <p:cNvPicPr>
            <a:picLocks noChangeAspect="1"/>
          </p:cNvPicPr>
          <p:nvPr/>
        </p:nvPicPr>
        <p:blipFill>
          <a:blip r:embed="rId5"/>
          <a:stretch>
            <a:fillRect/>
          </a:stretch>
        </p:blipFill>
        <p:spPr>
          <a:xfrm>
            <a:off x="4782664" y="1772816"/>
            <a:ext cx="4211960" cy="2368349"/>
          </a:xfrm>
          <a:prstGeom prst="rect">
            <a:avLst/>
          </a:prstGeom>
        </p:spPr>
      </p:pic>
    </p:spTree>
    <p:custDataLst>
      <p:tags r:id="rId1"/>
    </p:custData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37416E54-33C3-4A04-B9F5-A4EF326229B0}"/>
              </a:ext>
            </a:extLst>
          </p:cNvPr>
          <p:cNvPicPr>
            <a:picLocks noChangeAspect="1"/>
          </p:cNvPicPr>
          <p:nvPr/>
        </p:nvPicPr>
        <p:blipFill>
          <a:blip r:embed="rId3"/>
          <a:stretch>
            <a:fillRect/>
          </a:stretch>
        </p:blipFill>
        <p:spPr>
          <a:xfrm>
            <a:off x="4514648" y="2920578"/>
            <a:ext cx="1947970" cy="707812"/>
          </a:xfrm>
          <a:prstGeom prst="rect">
            <a:avLst/>
          </a:prstGeom>
        </p:spPr>
      </p:pic>
      <p:sp>
        <p:nvSpPr>
          <p:cNvPr id="7" name="对话气泡: 圆角矩形 6"/>
          <p:cNvSpPr/>
          <p:nvPr/>
        </p:nvSpPr>
        <p:spPr bwMode="auto">
          <a:xfrm>
            <a:off x="68580" y="956133"/>
            <a:ext cx="4160520" cy="1783891"/>
          </a:xfrm>
          <a:prstGeom prst="wedgeRoundRectCallout">
            <a:avLst>
              <a:gd name="adj1" fmla="val 28961"/>
              <a:gd name="adj2" fmla="val 64688"/>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28684" name="Rectangle 2"/>
          <p:cNvSpPr>
            <a:spLocks noChangeArrowheads="1"/>
          </p:cNvSpPr>
          <p:nvPr/>
        </p:nvSpPr>
        <p:spPr bwMode="white">
          <a:xfrm>
            <a:off x="456248" y="142875"/>
            <a:ext cx="8231187" cy="1144588"/>
          </a:xfrm>
          <a:prstGeom prst="rect">
            <a:avLst/>
          </a:prstGeom>
          <a:noFill/>
          <a:ln w="9525">
            <a:noFill/>
            <a:miter lim="800000"/>
          </a:ln>
        </p:spPr>
        <p:txBody>
          <a:bodyPr/>
          <a:lstStyle/>
          <a:p>
            <a:r>
              <a:rPr lang="zh-CN" altLang="en-US" sz="2400" dirty="0">
                <a:solidFill>
                  <a:srgbClr val="000066"/>
                </a:solidFill>
                <a:latin typeface="微软雅黑" panose="020B0503020204020204" pitchFamily="34" charset="-122"/>
                <a:ea typeface="微软雅黑" panose="020B0503020204020204" pitchFamily="34" charset="-122"/>
              </a:rPr>
              <a:t>主要券商观点</a:t>
            </a:r>
          </a:p>
        </p:txBody>
      </p:sp>
      <p:pic>
        <p:nvPicPr>
          <p:cNvPr id="4" name="图片 3" descr="233"/>
          <p:cNvPicPr>
            <a:picLocks noChangeAspect="1"/>
          </p:cNvPicPr>
          <p:nvPr/>
        </p:nvPicPr>
        <p:blipFill>
          <a:blip r:embed="rId4" cstate="print"/>
          <a:stretch>
            <a:fillRect/>
          </a:stretch>
        </p:blipFill>
        <p:spPr>
          <a:xfrm>
            <a:off x="4514648" y="3752502"/>
            <a:ext cx="1904214" cy="640140"/>
          </a:xfrm>
          <a:prstGeom prst="rect">
            <a:avLst/>
          </a:prstGeom>
        </p:spPr>
      </p:pic>
      <p:pic>
        <p:nvPicPr>
          <p:cNvPr id="5" name="图片 4" descr="gy"/>
          <p:cNvPicPr>
            <a:picLocks noChangeAspect="1"/>
          </p:cNvPicPr>
          <p:nvPr/>
        </p:nvPicPr>
        <p:blipFill>
          <a:blip r:embed="rId5"/>
          <a:stretch>
            <a:fillRect/>
          </a:stretch>
        </p:blipFill>
        <p:spPr>
          <a:xfrm>
            <a:off x="2515761" y="3873421"/>
            <a:ext cx="1872615" cy="473710"/>
          </a:xfrm>
          <a:prstGeom prst="rect">
            <a:avLst/>
          </a:prstGeom>
        </p:spPr>
      </p:pic>
      <p:sp>
        <p:nvSpPr>
          <p:cNvPr id="6" name="文本框 5"/>
          <p:cNvSpPr txBox="1"/>
          <p:nvPr/>
        </p:nvSpPr>
        <p:spPr>
          <a:xfrm>
            <a:off x="107315" y="956134"/>
            <a:ext cx="4121785" cy="1721690"/>
          </a:xfrm>
          <a:prstGeom prst="rect">
            <a:avLst/>
          </a:prstGeom>
          <a:noFill/>
        </p:spPr>
        <p:txBody>
          <a:bodyPr wrap="square" rtlCol="0">
            <a:spAutoFit/>
          </a:bodyPr>
          <a:lstStyle/>
          <a:p>
            <a:pPr algn="just">
              <a:lnSpc>
                <a:spcPct val="150000"/>
              </a:lnSpc>
            </a:pPr>
            <a:r>
              <a:rPr lang="zh-CN" altLang="en-US" sz="1200" dirty="0">
                <a:latin typeface="微软雅黑" panose="020B0503020204020204" pitchFamily="34" charset="-122"/>
                <a:ea typeface="微软雅黑" panose="020B0503020204020204" pitchFamily="34" charset="-122"/>
              </a:rPr>
              <a:t> </a:t>
            </a:r>
            <a:r>
              <a:rPr lang="en-US" altLang="zh-CN" sz="1200" dirty="0">
                <a:latin typeface="微软雅黑" panose="020B0503020204020204" pitchFamily="34" charset="-122"/>
                <a:ea typeface="微软雅黑" panose="020B0503020204020204" pitchFamily="34" charset="-122"/>
              </a:rPr>
              <a:t>A</a:t>
            </a:r>
            <a:r>
              <a:rPr lang="zh-CN" altLang="en-US" sz="1200" dirty="0">
                <a:latin typeface="微软雅黑" panose="020B0503020204020204" pitchFamily="34" charset="-122"/>
                <a:ea typeface="微软雅黑" panose="020B0503020204020204" pitchFamily="34" charset="-122"/>
              </a:rPr>
              <a:t>股将会保持震荡，波动趋缓， 结构层面将会变得相对均衡。国内疫情已经得到有效的控制，政策等均偏正面。海外市在快速下跌后，对于 </a:t>
            </a:r>
            <a:r>
              <a:rPr lang="en-US" altLang="zh-CN" sz="1200" dirty="0">
                <a:latin typeface="微软雅黑" panose="020B0503020204020204" pitchFamily="34" charset="-122"/>
                <a:ea typeface="微软雅黑" panose="020B0503020204020204" pitchFamily="34" charset="-122"/>
              </a:rPr>
              <a:t>A </a:t>
            </a:r>
            <a:r>
              <a:rPr lang="zh-CN" altLang="en-US" sz="1200" dirty="0">
                <a:latin typeface="微软雅黑" panose="020B0503020204020204" pitchFamily="34" charset="-122"/>
                <a:ea typeface="微软雅黑" panose="020B0503020204020204" pitchFamily="34" charset="-122"/>
              </a:rPr>
              <a:t>股的 影响逐渐趋缓。配置层面把握稳增长、数字基建和信息消费，行业层面依次推荐传媒、券商、建筑建 材、地产、计算机 。</a:t>
            </a:r>
            <a:endParaRPr lang="en-US" altLang="zh-CN" sz="1200" dirty="0">
              <a:solidFill>
                <a:srgbClr val="FF0000"/>
              </a:solidFill>
              <a:latin typeface="微软雅黑" panose="020B0503020204020204" pitchFamily="34" charset="-122"/>
              <a:ea typeface="微软雅黑" panose="020B0503020204020204" pitchFamily="34" charset="-122"/>
            </a:endParaRPr>
          </a:p>
          <a:p>
            <a:pPr algn="just">
              <a:lnSpc>
                <a:spcPct val="150000"/>
              </a:lnSpc>
            </a:pPr>
            <a:r>
              <a:rPr lang="en-US" altLang="zh-CN" sz="1200" dirty="0">
                <a:latin typeface="微软雅黑" panose="020B0503020204020204" pitchFamily="34" charset="-122"/>
                <a:ea typeface="微软雅黑" panose="020B0503020204020204" pitchFamily="34" charset="-122"/>
              </a:rPr>
              <a:t>2</a:t>
            </a:r>
            <a:r>
              <a:rPr lang="zh-CN" altLang="en-US" sz="1200" dirty="0">
                <a:latin typeface="微软雅黑" panose="020B0503020204020204" pitchFamily="34" charset="-122"/>
                <a:ea typeface="微软雅黑" panose="020B0503020204020204" pitchFamily="34" charset="-122"/>
              </a:rPr>
              <a:t>月观点：</a:t>
            </a:r>
            <a:r>
              <a:rPr lang="zh-CN" altLang="en-US" sz="1200" dirty="0">
                <a:solidFill>
                  <a:srgbClr val="FF0000"/>
                </a:solidFill>
                <a:latin typeface="微软雅黑" panose="020B0503020204020204" pitchFamily="34" charset="-122"/>
                <a:ea typeface="微软雅黑" panose="020B0503020204020204" pitchFamily="34" charset="-122"/>
              </a:rPr>
              <a:t>谨慎看空     </a:t>
            </a:r>
            <a:r>
              <a:rPr lang="en-US" altLang="zh-CN" sz="1200" dirty="0">
                <a:latin typeface="微软雅黑" panose="020B0503020204020204" pitchFamily="34" charset="-122"/>
                <a:ea typeface="微软雅黑" panose="020B0503020204020204" pitchFamily="34" charset="-122"/>
              </a:rPr>
              <a:t>3</a:t>
            </a:r>
            <a:r>
              <a:rPr lang="zh-CN" altLang="en-US" sz="1200" dirty="0">
                <a:latin typeface="微软雅黑" panose="020B0503020204020204" pitchFamily="34" charset="-122"/>
                <a:ea typeface="微软雅黑" panose="020B0503020204020204" pitchFamily="34" charset="-122"/>
              </a:rPr>
              <a:t>月观点：</a:t>
            </a:r>
            <a:r>
              <a:rPr lang="zh-CN" altLang="en-US" sz="1200" dirty="0">
                <a:solidFill>
                  <a:srgbClr val="FF0000"/>
                </a:solidFill>
                <a:latin typeface="微软雅黑" panose="020B0503020204020204" pitchFamily="34" charset="-122"/>
                <a:ea typeface="微软雅黑" panose="020B0503020204020204" pitchFamily="34" charset="-122"/>
              </a:rPr>
              <a:t>中性</a:t>
            </a:r>
          </a:p>
        </p:txBody>
      </p:sp>
      <p:sp>
        <p:nvSpPr>
          <p:cNvPr id="37" name="对话气泡: 圆角矩形 36"/>
          <p:cNvSpPr/>
          <p:nvPr/>
        </p:nvSpPr>
        <p:spPr bwMode="auto">
          <a:xfrm>
            <a:off x="4404995" y="1009650"/>
            <a:ext cx="4369435" cy="1730375"/>
          </a:xfrm>
          <a:prstGeom prst="wedgeRoundRectCallout">
            <a:avLst>
              <a:gd name="adj1" fmla="val -28024"/>
              <a:gd name="adj2" fmla="val 66628"/>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39" name="对话气泡: 圆角矩形 38"/>
          <p:cNvSpPr/>
          <p:nvPr/>
        </p:nvSpPr>
        <p:spPr bwMode="auto">
          <a:xfrm>
            <a:off x="4742180" y="4516755"/>
            <a:ext cx="4244975" cy="1545622"/>
          </a:xfrm>
          <a:prstGeom prst="wedgeRoundRectCallout">
            <a:avLst>
              <a:gd name="adj1" fmla="val -31071"/>
              <a:gd name="adj2" fmla="val -64200"/>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41" name="对话气泡: 圆角矩形 40"/>
          <p:cNvSpPr/>
          <p:nvPr/>
        </p:nvSpPr>
        <p:spPr bwMode="auto">
          <a:xfrm>
            <a:off x="156845" y="4516756"/>
            <a:ext cx="4072255" cy="1545622"/>
          </a:xfrm>
          <a:prstGeom prst="wedgeRoundRectCallout">
            <a:avLst>
              <a:gd name="adj1" fmla="val 27955"/>
              <a:gd name="adj2" fmla="val -63289"/>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42" name="文本框 41"/>
          <p:cNvSpPr txBox="1"/>
          <p:nvPr/>
        </p:nvSpPr>
        <p:spPr>
          <a:xfrm>
            <a:off x="4813617" y="4617686"/>
            <a:ext cx="4117340" cy="1444691"/>
          </a:xfrm>
          <a:prstGeom prst="rect">
            <a:avLst/>
          </a:prstGeom>
          <a:noFill/>
        </p:spPr>
        <p:txBody>
          <a:bodyPr wrap="square" rtlCol="0">
            <a:spAutoFit/>
          </a:bodyPr>
          <a:lstStyle>
            <a:defPPr>
              <a:defRPr lang="en-US"/>
            </a:defPPr>
            <a:lvl1pPr>
              <a:defRPr sz="1800" b="1">
                <a:latin typeface="+mn-ea"/>
                <a:ea typeface="+mn-ea"/>
              </a:defRPr>
            </a:lvl1pPr>
          </a:lstStyle>
          <a:p>
            <a:pPr algn="just">
              <a:lnSpc>
                <a:spcPct val="150000"/>
              </a:lnSpc>
            </a:pPr>
            <a:r>
              <a:rPr lang="zh-CN" altLang="en-US" sz="1200" b="0" dirty="0">
                <a:latin typeface="微软雅黑" panose="020B0503020204020204" pitchFamily="34" charset="-122"/>
                <a:ea typeface="微软雅黑" panose="020B0503020204020204" pitchFamily="34" charset="-122"/>
              </a:rPr>
              <a:t>海外新冠肺炎疫情和美国大选进程仍在扰动全球风险偏好。国内稳增长政策推进的节奏并未超出市场预期。增量资金对</a:t>
            </a:r>
            <a:r>
              <a:rPr lang="en-US" altLang="zh-CN" sz="1200" b="0" dirty="0">
                <a:latin typeface="微软雅黑" panose="020B0503020204020204" pitchFamily="34" charset="-122"/>
                <a:ea typeface="微软雅黑" panose="020B0503020204020204" pitchFamily="34" charset="-122"/>
              </a:rPr>
              <a:t>A</a:t>
            </a:r>
            <a:r>
              <a:rPr lang="zh-CN" altLang="en-US" sz="1200" b="0" dirty="0">
                <a:latin typeface="微软雅黑" panose="020B0503020204020204" pitchFamily="34" charset="-122"/>
                <a:ea typeface="微软雅黑" panose="020B0503020204020204" pitchFamily="34" charset="-122"/>
              </a:rPr>
              <a:t>股的支撑边际减弱。业绩验证期临近，意味着盈利预测上修受阻也是市场上行阻力加大的直接原因。</a:t>
            </a:r>
            <a:endParaRPr lang="en-US" altLang="zh-CN" sz="1200" b="0" dirty="0">
              <a:latin typeface="微软雅黑" panose="020B0503020204020204" pitchFamily="34" charset="-122"/>
              <a:ea typeface="微软雅黑" panose="020B0503020204020204" pitchFamily="34" charset="-122"/>
            </a:endParaRPr>
          </a:p>
          <a:p>
            <a:pPr algn="just">
              <a:lnSpc>
                <a:spcPct val="150000"/>
              </a:lnSpc>
            </a:pPr>
            <a:r>
              <a:rPr lang="en-US" altLang="zh-CN" sz="1200" b="0" dirty="0">
                <a:latin typeface="微软雅黑" panose="020B0503020204020204" pitchFamily="34" charset="-122"/>
                <a:ea typeface="微软雅黑" panose="020B0503020204020204" pitchFamily="34" charset="-122"/>
              </a:rPr>
              <a:t>2</a:t>
            </a:r>
            <a:r>
              <a:rPr lang="zh-CN" altLang="en-US" sz="1200" b="0" dirty="0">
                <a:latin typeface="微软雅黑" panose="020B0503020204020204" pitchFamily="34" charset="-122"/>
                <a:ea typeface="微软雅黑" panose="020B0503020204020204" pitchFamily="34" charset="-122"/>
              </a:rPr>
              <a:t>月观点：</a:t>
            </a:r>
            <a:r>
              <a:rPr lang="zh-CN" altLang="en-US" sz="1200" b="0" dirty="0">
                <a:solidFill>
                  <a:srgbClr val="FF0000"/>
                </a:solidFill>
                <a:latin typeface="微软雅黑" panose="020B0503020204020204" pitchFamily="34" charset="-122"/>
                <a:ea typeface="微软雅黑" panose="020B0503020204020204" pitchFamily="34" charset="-122"/>
              </a:rPr>
              <a:t>看空        </a:t>
            </a:r>
            <a:r>
              <a:rPr lang="en-US" altLang="zh-CN" sz="1200" b="0" dirty="0">
                <a:latin typeface="微软雅黑" panose="020B0503020204020204" pitchFamily="34" charset="-122"/>
                <a:ea typeface="微软雅黑" panose="020B0503020204020204" pitchFamily="34" charset="-122"/>
              </a:rPr>
              <a:t>3</a:t>
            </a:r>
            <a:r>
              <a:rPr lang="zh-CN" altLang="en-US" sz="1200" b="0" dirty="0">
                <a:latin typeface="微软雅黑" panose="020B0503020204020204" pitchFamily="34" charset="-122"/>
                <a:ea typeface="微软雅黑" panose="020B0503020204020204" pitchFamily="34" charset="-122"/>
              </a:rPr>
              <a:t>月观点</a:t>
            </a:r>
            <a:r>
              <a:rPr lang="zh-CN" altLang="en-US" sz="1200" b="0" dirty="0">
                <a:solidFill>
                  <a:srgbClr val="FF0000"/>
                </a:solidFill>
                <a:latin typeface="微软雅黑" panose="020B0503020204020204" pitchFamily="34" charset="-122"/>
                <a:ea typeface="微软雅黑" panose="020B0503020204020204" pitchFamily="34" charset="-122"/>
              </a:rPr>
              <a:t>：看空</a:t>
            </a:r>
          </a:p>
        </p:txBody>
      </p:sp>
      <p:sp>
        <p:nvSpPr>
          <p:cNvPr id="40" name="文本框 39"/>
          <p:cNvSpPr txBox="1"/>
          <p:nvPr/>
        </p:nvSpPr>
        <p:spPr>
          <a:xfrm>
            <a:off x="249950" y="4603637"/>
            <a:ext cx="3987800" cy="1444691"/>
          </a:xfrm>
          <a:prstGeom prst="rect">
            <a:avLst/>
          </a:prstGeom>
          <a:noFill/>
        </p:spPr>
        <p:txBody>
          <a:bodyPr wrap="square" rtlCol="0">
            <a:spAutoFit/>
          </a:bodyPr>
          <a:lstStyle/>
          <a:p>
            <a:pPr algn="just">
              <a:lnSpc>
                <a:spcPct val="150000"/>
              </a:lnSpc>
            </a:pPr>
            <a:r>
              <a:rPr lang="zh-CN" altLang="en-US" sz="1200" dirty="0">
                <a:latin typeface="微软雅黑" panose="020B0503020204020204" pitchFamily="34" charset="-122"/>
                <a:ea typeface="微软雅黑" panose="020B0503020204020204" pitchFamily="34" charset="-122"/>
              </a:rPr>
              <a:t>本轮周期行情不仅是低估值或阶段性政策催化带来的反弹行情，更是“产能需求扩张</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流动性宽松”双重超预期当前的价值风险收益比极佳。周期作为价值中兼具交易和基本面逻辑品种，行情持续性将超出市场预期。</a:t>
            </a:r>
            <a:endParaRPr lang="en-US" altLang="zh-CN" sz="1200" dirty="0">
              <a:latin typeface="微软雅黑" panose="020B0503020204020204" pitchFamily="34" charset="-122"/>
              <a:ea typeface="微软雅黑" panose="020B0503020204020204" pitchFamily="34" charset="-122"/>
            </a:endParaRPr>
          </a:p>
          <a:p>
            <a:pPr algn="just">
              <a:lnSpc>
                <a:spcPct val="150000"/>
              </a:lnSpc>
            </a:pPr>
            <a:r>
              <a:rPr lang="en-US" altLang="zh-CN" sz="1200" dirty="0">
                <a:latin typeface="微软雅黑" panose="020B0503020204020204" pitchFamily="34" charset="-122"/>
                <a:ea typeface="微软雅黑" panose="020B0503020204020204" pitchFamily="34" charset="-122"/>
              </a:rPr>
              <a:t>2</a:t>
            </a:r>
            <a:r>
              <a:rPr lang="zh-CN" altLang="en-US" sz="1200" dirty="0">
                <a:latin typeface="微软雅黑" panose="020B0503020204020204" pitchFamily="34" charset="-122"/>
                <a:ea typeface="微软雅黑" panose="020B0503020204020204" pitchFamily="34" charset="-122"/>
              </a:rPr>
              <a:t>月观点：</a:t>
            </a:r>
            <a:r>
              <a:rPr lang="zh-CN" altLang="en-US" sz="1200" dirty="0">
                <a:solidFill>
                  <a:srgbClr val="FF0000"/>
                </a:solidFill>
                <a:latin typeface="微软雅黑" panose="020B0503020204020204" pitchFamily="34" charset="-122"/>
                <a:ea typeface="微软雅黑" panose="020B0503020204020204" pitchFamily="34" charset="-122"/>
              </a:rPr>
              <a:t>谨慎看空     </a:t>
            </a:r>
            <a:r>
              <a:rPr lang="en-US" altLang="zh-CN" sz="1200" dirty="0">
                <a:latin typeface="微软雅黑" panose="020B0503020204020204" pitchFamily="34" charset="-122"/>
                <a:ea typeface="微软雅黑" panose="020B0503020204020204" pitchFamily="34" charset="-122"/>
              </a:rPr>
              <a:t>3</a:t>
            </a:r>
            <a:r>
              <a:rPr lang="zh-CN" altLang="en-US" sz="1200" dirty="0">
                <a:latin typeface="微软雅黑" panose="020B0503020204020204" pitchFamily="34" charset="-122"/>
                <a:ea typeface="微软雅黑" panose="020B0503020204020204" pitchFamily="34" charset="-122"/>
              </a:rPr>
              <a:t>月观点：</a:t>
            </a:r>
            <a:r>
              <a:rPr lang="zh-CN" altLang="en-US" sz="1200" dirty="0">
                <a:solidFill>
                  <a:srgbClr val="FF0000"/>
                </a:solidFill>
                <a:latin typeface="微软雅黑" panose="020B0503020204020204" pitchFamily="34" charset="-122"/>
                <a:ea typeface="微软雅黑" panose="020B0503020204020204" pitchFamily="34" charset="-122"/>
              </a:rPr>
              <a:t>看多</a:t>
            </a:r>
          </a:p>
        </p:txBody>
      </p:sp>
      <p:pic>
        <p:nvPicPr>
          <p:cNvPr id="8" name="图片 7">
            <a:extLst>
              <a:ext uri="{FF2B5EF4-FFF2-40B4-BE49-F238E27FC236}">
                <a16:creationId xmlns:a16="http://schemas.microsoft.com/office/drawing/2014/main" xmlns="" id="{2E67B584-213E-45B2-9048-014871E86687}"/>
              </a:ext>
            </a:extLst>
          </p:cNvPr>
          <p:cNvPicPr>
            <a:picLocks noChangeAspect="1"/>
          </p:cNvPicPr>
          <p:nvPr/>
        </p:nvPicPr>
        <p:blipFill>
          <a:blip r:embed="rId6"/>
          <a:stretch>
            <a:fillRect/>
          </a:stretch>
        </p:blipFill>
        <p:spPr>
          <a:xfrm>
            <a:off x="2483768" y="3037237"/>
            <a:ext cx="1557822" cy="841657"/>
          </a:xfrm>
          <a:prstGeom prst="rect">
            <a:avLst/>
          </a:prstGeom>
        </p:spPr>
      </p:pic>
      <p:sp>
        <p:nvSpPr>
          <p:cNvPr id="17" name="文本框 16">
            <a:extLst>
              <a:ext uri="{FF2B5EF4-FFF2-40B4-BE49-F238E27FC236}">
                <a16:creationId xmlns:a16="http://schemas.microsoft.com/office/drawing/2014/main" xmlns="" id="{09326E97-0652-430B-A78F-EB67DFE8AF09}"/>
              </a:ext>
            </a:extLst>
          </p:cNvPr>
          <p:cNvSpPr txBox="1"/>
          <p:nvPr/>
        </p:nvSpPr>
        <p:spPr>
          <a:xfrm>
            <a:off x="4514648" y="956134"/>
            <a:ext cx="4121785" cy="1721690"/>
          </a:xfrm>
          <a:prstGeom prst="rect">
            <a:avLst/>
          </a:prstGeom>
          <a:noFill/>
        </p:spPr>
        <p:txBody>
          <a:bodyPr wrap="square" rtlCol="0">
            <a:spAutoFit/>
          </a:bodyPr>
          <a:lstStyle/>
          <a:p>
            <a:pPr algn="just">
              <a:lnSpc>
                <a:spcPct val="150000"/>
              </a:lnSpc>
            </a:pPr>
            <a:r>
              <a:rPr lang="zh-CN" altLang="en-US" sz="1200" dirty="0">
                <a:latin typeface="微软雅黑" panose="020B0503020204020204" pitchFamily="34" charset="-122"/>
                <a:ea typeface="微软雅黑" panose="020B0503020204020204" pitchFamily="34" charset="-122"/>
              </a:rPr>
              <a:t>调整诱因是外盘大跌，本质是节后流动性驱动市场快速上涨，但基本面较差。市场休整的时空需跟踪全球新冠疫情的进展及对冲政策，</a:t>
            </a:r>
            <a:r>
              <a:rPr lang="en-US" altLang="zh-CN" sz="1200" dirty="0">
                <a:latin typeface="微软雅黑" panose="020B0503020204020204" pitchFamily="34" charset="-122"/>
                <a:ea typeface="微软雅黑" panose="020B0503020204020204" pitchFamily="34" charset="-122"/>
              </a:rPr>
              <a:t>A</a:t>
            </a:r>
            <a:r>
              <a:rPr lang="zh-CN" altLang="en-US" sz="1200" dirty="0">
                <a:latin typeface="微软雅黑" panose="020B0503020204020204" pitchFamily="34" charset="-122"/>
                <a:ea typeface="微软雅黑" panose="020B0503020204020204" pitchFamily="34" charset="-122"/>
              </a:rPr>
              <a:t>股估值分位数优于美股，股市中期趋势取决于内在基本面。盈利</a:t>
            </a:r>
            <a:r>
              <a:rPr lang="en-US" altLang="zh-CN" sz="1200" dirty="0">
                <a:latin typeface="微软雅黑" panose="020B0503020204020204" pitchFamily="34" charset="-122"/>
                <a:ea typeface="微软雅黑" panose="020B0503020204020204" pitchFamily="34" charset="-122"/>
              </a:rPr>
              <a:t>W</a:t>
            </a:r>
            <a:r>
              <a:rPr lang="zh-CN" altLang="en-US" sz="1200" dirty="0">
                <a:latin typeface="微软雅黑" panose="020B0503020204020204" pitchFamily="34" charset="-122"/>
                <a:ea typeface="微软雅黑" panose="020B0503020204020204" pitchFamily="34" charset="-122"/>
              </a:rPr>
              <a:t>二次筑底后最终将回升，全年市场向上格局未变，坚定信心，保持耐心，休整后主线仍是科技</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券商。</a:t>
            </a:r>
            <a:r>
              <a:rPr lang="en-US" altLang="zh-CN" sz="1200" dirty="0">
                <a:latin typeface="微软雅黑" panose="020B0503020204020204" pitchFamily="34" charset="-122"/>
                <a:ea typeface="微软雅黑" panose="020B0503020204020204" pitchFamily="34" charset="-122"/>
              </a:rPr>
              <a:t>2</a:t>
            </a:r>
            <a:r>
              <a:rPr lang="zh-CN" altLang="en-US" sz="1200" dirty="0">
                <a:latin typeface="微软雅黑" panose="020B0503020204020204" pitchFamily="34" charset="-122"/>
                <a:ea typeface="微软雅黑" panose="020B0503020204020204" pitchFamily="34" charset="-122"/>
              </a:rPr>
              <a:t>月观点：</a:t>
            </a:r>
            <a:r>
              <a:rPr lang="zh-CN" altLang="en-US" sz="1200" dirty="0">
                <a:solidFill>
                  <a:srgbClr val="FF0000"/>
                </a:solidFill>
                <a:latin typeface="微软雅黑" panose="020B0503020204020204" pitchFamily="34" charset="-122"/>
                <a:ea typeface="微软雅黑" panose="020B0503020204020204" pitchFamily="34" charset="-122"/>
              </a:rPr>
              <a:t>谨慎看空     </a:t>
            </a:r>
            <a:r>
              <a:rPr lang="en-US" altLang="zh-CN" sz="1200" dirty="0">
                <a:latin typeface="微软雅黑" panose="020B0503020204020204" pitchFamily="34" charset="-122"/>
                <a:ea typeface="微软雅黑" panose="020B0503020204020204" pitchFamily="34" charset="-122"/>
              </a:rPr>
              <a:t>3</a:t>
            </a:r>
            <a:r>
              <a:rPr lang="zh-CN" altLang="en-US" sz="1200" dirty="0">
                <a:latin typeface="微软雅黑" panose="020B0503020204020204" pitchFamily="34" charset="-122"/>
                <a:ea typeface="微软雅黑" panose="020B0503020204020204" pitchFamily="34" charset="-122"/>
              </a:rPr>
              <a:t>月观点：</a:t>
            </a:r>
            <a:r>
              <a:rPr lang="zh-CN" altLang="en-US" sz="1200" dirty="0">
                <a:solidFill>
                  <a:srgbClr val="FF0000"/>
                </a:solidFill>
                <a:latin typeface="微软雅黑" panose="020B0503020204020204" pitchFamily="34" charset="-122"/>
                <a:ea typeface="微软雅黑" panose="020B0503020204020204" pitchFamily="34" charset="-122"/>
              </a:rPr>
              <a:t>看多</a:t>
            </a:r>
          </a:p>
        </p:txBody>
      </p:sp>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ChangeArrowheads="1"/>
          </p:cNvSpPr>
          <p:nvPr/>
        </p:nvSpPr>
        <p:spPr bwMode="auto">
          <a:xfrm>
            <a:off x="71438" y="1071563"/>
            <a:ext cx="8929687" cy="3071812"/>
          </a:xfrm>
          <a:prstGeom prst="rect">
            <a:avLst/>
          </a:prstGeom>
          <a:noFill/>
          <a:ln w="9525">
            <a:noFill/>
            <a:miter lim="800000"/>
          </a:ln>
        </p:spPr>
        <p:txBody>
          <a:bodyPr/>
          <a:lstStyle/>
          <a:p>
            <a:pPr marL="342900" indent="-342900">
              <a:lnSpc>
                <a:spcPct val="135000"/>
              </a:lnSpc>
              <a:spcBef>
                <a:spcPct val="20000"/>
              </a:spcBef>
              <a:buClr>
                <a:srgbClr val="6699FF"/>
              </a:buClr>
              <a:buFont typeface="Wingdings" panose="05000000000000000000" pitchFamily="2" charset="2"/>
              <a:buChar char="n"/>
              <a:defRPr/>
            </a:pPr>
            <a:endParaRPr lang="en-US" altLang="zh-CN" sz="1800" b="1">
              <a:solidFill>
                <a:srgbClr val="000066"/>
              </a:solidFill>
              <a:latin typeface="+mn-ea"/>
            </a:endParaRPr>
          </a:p>
          <a:p>
            <a:pPr marL="342900" indent="-342900">
              <a:lnSpc>
                <a:spcPct val="135000"/>
              </a:lnSpc>
              <a:spcBef>
                <a:spcPct val="20000"/>
              </a:spcBef>
              <a:buClr>
                <a:srgbClr val="6699FF"/>
              </a:buClr>
              <a:buFont typeface="Wingdings" panose="05000000000000000000" pitchFamily="2" charset="2"/>
              <a:buChar char="n"/>
              <a:defRPr/>
            </a:pPr>
            <a:endParaRPr lang="en-US" altLang="zh-CN" sz="1800" b="1">
              <a:solidFill>
                <a:srgbClr val="000066"/>
              </a:solidFill>
              <a:latin typeface="+mn-ea"/>
            </a:endParaRPr>
          </a:p>
          <a:p>
            <a:pPr marL="342900" indent="-342900">
              <a:lnSpc>
                <a:spcPct val="135000"/>
              </a:lnSpc>
              <a:spcBef>
                <a:spcPct val="20000"/>
              </a:spcBef>
              <a:buClr>
                <a:srgbClr val="6699FF"/>
              </a:buClr>
              <a:defRPr/>
            </a:pPr>
            <a:endParaRPr lang="en-US" altLang="zh-CN" sz="1800" b="1">
              <a:solidFill>
                <a:srgbClr val="000066"/>
              </a:solidFill>
              <a:latin typeface="+mn-ea"/>
            </a:endParaRPr>
          </a:p>
          <a:p>
            <a:pPr marL="342900" indent="-342900">
              <a:lnSpc>
                <a:spcPct val="135000"/>
              </a:lnSpc>
              <a:spcBef>
                <a:spcPct val="20000"/>
              </a:spcBef>
              <a:buClr>
                <a:srgbClr val="6699FF"/>
              </a:buClr>
              <a:defRPr/>
            </a:pPr>
            <a:endParaRPr lang="en-US" altLang="zh-CN" sz="1800" b="1">
              <a:solidFill>
                <a:srgbClr val="000066"/>
              </a:solidFill>
              <a:latin typeface="+mn-ea"/>
            </a:endParaRPr>
          </a:p>
          <a:p>
            <a:pPr marL="342900" indent="-342900">
              <a:lnSpc>
                <a:spcPct val="135000"/>
              </a:lnSpc>
              <a:spcBef>
                <a:spcPct val="20000"/>
              </a:spcBef>
              <a:buClr>
                <a:srgbClr val="6699FF"/>
              </a:buClr>
              <a:defRPr/>
            </a:pPr>
            <a:endParaRPr lang="en-US" altLang="zh-CN" sz="1800" b="1">
              <a:solidFill>
                <a:srgbClr val="000066"/>
              </a:solidFill>
              <a:latin typeface="+mn-ea"/>
            </a:endParaRPr>
          </a:p>
          <a:p>
            <a:pPr marL="342900" indent="-342900">
              <a:lnSpc>
                <a:spcPct val="135000"/>
              </a:lnSpc>
              <a:spcBef>
                <a:spcPct val="20000"/>
              </a:spcBef>
              <a:buClr>
                <a:srgbClr val="6699FF"/>
              </a:buClr>
              <a:defRPr/>
            </a:pPr>
            <a:endParaRPr lang="en-US" altLang="zh-CN" sz="1800" b="1">
              <a:solidFill>
                <a:srgbClr val="000066"/>
              </a:solidFill>
              <a:latin typeface="+mn-ea"/>
            </a:endParaRPr>
          </a:p>
          <a:p>
            <a:pPr marL="342900" indent="-342900">
              <a:lnSpc>
                <a:spcPct val="135000"/>
              </a:lnSpc>
              <a:spcBef>
                <a:spcPct val="20000"/>
              </a:spcBef>
              <a:buClr>
                <a:srgbClr val="6699FF"/>
              </a:buClr>
              <a:defRPr/>
            </a:pPr>
            <a:endParaRPr lang="en-US" altLang="zh-CN" sz="1800" b="1">
              <a:solidFill>
                <a:srgbClr val="000066"/>
              </a:solidFill>
              <a:latin typeface="+mn-ea"/>
            </a:endParaRPr>
          </a:p>
          <a:p>
            <a:pPr marL="342900" indent="-342900">
              <a:lnSpc>
                <a:spcPct val="135000"/>
              </a:lnSpc>
              <a:spcBef>
                <a:spcPct val="20000"/>
              </a:spcBef>
              <a:buClr>
                <a:srgbClr val="6699FF"/>
              </a:buClr>
              <a:defRPr/>
            </a:pPr>
            <a:r>
              <a:rPr lang="zh-CN" altLang="en-US" sz="1800" b="1">
                <a:solidFill>
                  <a:srgbClr val="000066"/>
                </a:solidFill>
                <a:latin typeface="+mn-ea"/>
              </a:rPr>
              <a:t>    </a:t>
            </a:r>
            <a:endParaRPr lang="en-US" altLang="zh-CN" sz="1800" b="1">
              <a:solidFill>
                <a:srgbClr val="000066"/>
              </a:solidFill>
              <a:latin typeface="+mn-ea"/>
              <a:ea typeface="+mn-ea"/>
            </a:endParaRPr>
          </a:p>
          <a:p>
            <a:pPr marL="0" indent="0">
              <a:lnSpc>
                <a:spcPct val="135000"/>
              </a:lnSpc>
              <a:spcBef>
                <a:spcPct val="20000"/>
              </a:spcBef>
              <a:buClr>
                <a:srgbClr val="6699FF"/>
              </a:buClr>
              <a:buFont typeface="Wingdings" panose="05000000000000000000" pitchFamily="2" charset="2"/>
              <a:buNone/>
              <a:defRPr/>
            </a:pPr>
            <a:endParaRPr lang="en-US" altLang="zh-CN" sz="1800" b="1">
              <a:solidFill>
                <a:srgbClr val="000066"/>
              </a:solidFill>
              <a:ea typeface="幼圆" panose="02010509060101010101" pitchFamily="49" charset="-122"/>
            </a:endParaRPr>
          </a:p>
          <a:p>
            <a:pPr marL="342900" indent="-342900">
              <a:lnSpc>
                <a:spcPct val="135000"/>
              </a:lnSpc>
              <a:spcBef>
                <a:spcPct val="20000"/>
              </a:spcBef>
              <a:buClr>
                <a:srgbClr val="6699FF"/>
              </a:buClr>
              <a:defRPr/>
            </a:pPr>
            <a:endParaRPr lang="en-US" altLang="zh-CN" sz="1600" b="1">
              <a:solidFill>
                <a:srgbClr val="000066"/>
              </a:solidFill>
              <a:ea typeface="幼圆" panose="02010509060101010101" pitchFamily="49" charset="-122"/>
            </a:endParaRPr>
          </a:p>
          <a:p>
            <a:pPr>
              <a:defRPr/>
            </a:pPr>
            <a:endParaRPr lang="zh-CN" altLang="en-US" sz="1800"/>
          </a:p>
          <a:p>
            <a:pPr>
              <a:defRPr/>
            </a:pPr>
            <a:r>
              <a:rPr lang="zh-CN" altLang="en-US" sz="1800"/>
              <a:t> </a:t>
            </a:r>
          </a:p>
        </p:txBody>
      </p:sp>
      <p:sp>
        <p:nvSpPr>
          <p:cNvPr id="32771" name="Rectangle 2"/>
          <p:cNvSpPr>
            <a:spLocks noChangeArrowheads="1"/>
          </p:cNvSpPr>
          <p:nvPr/>
        </p:nvSpPr>
        <p:spPr bwMode="white">
          <a:xfrm>
            <a:off x="428625" y="214313"/>
            <a:ext cx="8231188" cy="708025"/>
          </a:xfrm>
          <a:prstGeom prst="rect">
            <a:avLst/>
          </a:prstGeom>
          <a:noFill/>
          <a:ln w="9525">
            <a:noFill/>
            <a:miter lim="800000"/>
          </a:ln>
        </p:spPr>
        <p:txBody>
          <a:bodyPr/>
          <a:lstStyle/>
          <a:p>
            <a:r>
              <a:rPr lang="zh-CN" altLang="en-US" sz="2400" dirty="0">
                <a:solidFill>
                  <a:srgbClr val="000066"/>
                </a:solidFill>
                <a:uFillTx/>
                <a:latin typeface="微软雅黑" panose="020B0503020204020204" pitchFamily="34" charset="-122"/>
                <a:ea typeface="微软雅黑" panose="020B0503020204020204" pitchFamily="34" charset="-122"/>
              </a:rPr>
              <a:t>展望</a:t>
            </a:r>
          </a:p>
        </p:txBody>
      </p:sp>
      <p:sp>
        <p:nvSpPr>
          <p:cNvPr id="6" name="矩形 5"/>
          <p:cNvSpPr/>
          <p:nvPr/>
        </p:nvSpPr>
        <p:spPr>
          <a:xfrm>
            <a:off x="214313" y="1285875"/>
            <a:ext cx="8501062" cy="369888"/>
          </a:xfrm>
          <a:prstGeom prst="rect">
            <a:avLst/>
          </a:prstGeom>
        </p:spPr>
        <p:txBody>
          <a:bodyPr>
            <a:spAutoFit/>
          </a:bodyPr>
          <a:lstStyle/>
          <a:p>
            <a:pPr>
              <a:defRPr/>
            </a:pPr>
            <a:r>
              <a:rPr lang="zh-CN" altLang="en-US" sz="1800" b="1">
                <a:solidFill>
                  <a:srgbClr val="000066"/>
                </a:solidFill>
                <a:latin typeface="+mn-ea"/>
                <a:ea typeface="+mn-ea"/>
              </a:rPr>
              <a:t>   </a:t>
            </a:r>
          </a:p>
        </p:txBody>
      </p:sp>
      <p:sp>
        <p:nvSpPr>
          <p:cNvPr id="34842" name="Rectangle 26"/>
          <p:cNvSpPr>
            <a:spLocks noChangeArrowheads="1"/>
          </p:cNvSpPr>
          <p:nvPr/>
        </p:nvSpPr>
        <p:spPr bwMode="auto">
          <a:xfrm>
            <a:off x="714077" y="1057592"/>
            <a:ext cx="7715845" cy="4994765"/>
          </a:xfrm>
          <a:prstGeom prst="rect">
            <a:avLst/>
          </a:prstGeom>
          <a:noFill/>
          <a:ln w="9525">
            <a:noFill/>
            <a:miter lim="800000"/>
          </a:ln>
          <a:effectLst/>
        </p:spPr>
        <p:txBody>
          <a:bodyPr wrap="square" anchor="ctr">
            <a:spAutoFit/>
          </a:bodyPr>
          <a:lstStyle/>
          <a:p>
            <a:pPr indent="720000" algn="just">
              <a:lnSpc>
                <a:spcPct val="200000"/>
              </a:lnSpc>
            </a:pPr>
            <a:r>
              <a:rPr lang="en-US" altLang="zh-CN" sz="1800" dirty="0">
                <a:latin typeface="微软雅黑" panose="020B0503020204020204" pitchFamily="34" charset="-122"/>
                <a:ea typeface="微软雅黑" panose="020B0503020204020204" pitchFamily="34" charset="-122"/>
              </a:rPr>
              <a:t>2</a:t>
            </a:r>
            <a:r>
              <a:rPr lang="zh-CN" altLang="en-US" sz="1800" dirty="0">
                <a:latin typeface="微软雅黑" panose="020B0503020204020204" pitchFamily="34" charset="-122"/>
                <a:ea typeface="微软雅黑" panose="020B0503020204020204" pitchFamily="34" charset="-122"/>
              </a:rPr>
              <a:t>月以来，市场相较于春节后首个交易日的暴跌已有一定的回暖，但目前来看，在</a:t>
            </a:r>
            <a:r>
              <a:rPr lang="en-US" altLang="zh-CN" sz="1800" dirty="0">
                <a:latin typeface="微软雅黑" panose="020B0503020204020204" pitchFamily="34" charset="-122"/>
                <a:ea typeface="微软雅黑" panose="020B0503020204020204" pitchFamily="34" charset="-122"/>
              </a:rPr>
              <a:t>2</a:t>
            </a:r>
            <a:r>
              <a:rPr lang="zh-CN" altLang="en-US" sz="1800" dirty="0">
                <a:latin typeface="微软雅黑" panose="020B0503020204020204" pitchFamily="34" charset="-122"/>
                <a:ea typeface="微软雅黑" panose="020B0503020204020204" pitchFamily="34" charset="-122"/>
              </a:rPr>
              <a:t>月末又出现了回调，市场在</a:t>
            </a:r>
            <a:r>
              <a:rPr lang="en-US" altLang="zh-CN" sz="1800" dirty="0">
                <a:latin typeface="微软雅黑" panose="020B0503020204020204" pitchFamily="34" charset="-122"/>
                <a:ea typeface="微软雅黑" panose="020B0503020204020204" pitchFamily="34" charset="-122"/>
              </a:rPr>
              <a:t>2800</a:t>
            </a:r>
            <a:r>
              <a:rPr lang="zh-CN" altLang="en-US" sz="1800" dirty="0">
                <a:latin typeface="微软雅黑" panose="020B0503020204020204" pitchFamily="34" charset="-122"/>
                <a:ea typeface="微软雅黑" panose="020B0503020204020204" pitchFamily="34" charset="-122"/>
              </a:rPr>
              <a:t>到</a:t>
            </a:r>
            <a:r>
              <a:rPr lang="en-US" altLang="zh-CN" sz="1800" dirty="0">
                <a:latin typeface="微软雅黑" panose="020B0503020204020204" pitchFamily="34" charset="-122"/>
                <a:ea typeface="微软雅黑" panose="020B0503020204020204" pitchFamily="34" charset="-122"/>
              </a:rPr>
              <a:t>3000</a:t>
            </a:r>
            <a:r>
              <a:rPr lang="zh-CN" altLang="en-US" sz="1800" dirty="0">
                <a:latin typeface="微软雅黑" panose="020B0503020204020204" pitchFamily="34" charset="-122"/>
                <a:ea typeface="微软雅黑" panose="020B0503020204020204" pitchFamily="34" charset="-122"/>
              </a:rPr>
              <a:t>点间持续波动，疫情对各个行业都造成了严重的影响，市场向上量能不足。</a:t>
            </a:r>
            <a:endParaRPr lang="en-US" altLang="zh-CN" sz="1800" dirty="0">
              <a:latin typeface="微软雅黑" panose="020B0503020204020204" pitchFamily="34" charset="-122"/>
              <a:ea typeface="微软雅黑" panose="020B0503020204020204" pitchFamily="34" charset="-122"/>
            </a:endParaRPr>
          </a:p>
          <a:p>
            <a:pPr indent="720000" algn="just" eaLnBrk="1" latinLnBrk="0" hangingPunct="1">
              <a:lnSpc>
                <a:spcPct val="200000"/>
              </a:lnSpc>
              <a:defRPr/>
            </a:pPr>
            <a:endParaRPr lang="en-US" altLang="zh-CN" sz="1800" b="1" dirty="0">
              <a:solidFill>
                <a:srgbClr val="000066"/>
              </a:solidFill>
              <a:latin typeface="微软雅黑" panose="020B0503020204020204" pitchFamily="34" charset="-122"/>
              <a:ea typeface="微软雅黑" panose="020B0503020204020204" pitchFamily="34" charset="-122"/>
              <a:sym typeface="+mn-ea"/>
            </a:endParaRPr>
          </a:p>
          <a:p>
            <a:pPr indent="720000" algn="just" eaLnBrk="1" latinLnBrk="0" hangingPunct="1">
              <a:lnSpc>
                <a:spcPct val="200000"/>
              </a:lnSpc>
              <a:defRPr/>
            </a:pPr>
            <a:r>
              <a:rPr lang="zh-CN" altLang="en-US" sz="1800" dirty="0">
                <a:latin typeface="微软雅黑" panose="020B0503020204020204" pitchFamily="34" charset="-122"/>
                <a:ea typeface="微软雅黑" panose="020B0503020204020204" pitchFamily="34" charset="-122"/>
                <a:sym typeface="+mn-ea"/>
              </a:rPr>
              <a:t>从市场环境上来看，中国疫情状况已在逐步好转，复工复产也在持续推进，但国际疫情又出现了爆发，恐慌情绪导致了全球股市的大熔断，全球经济下行压力严峻。从全球角度老看，</a:t>
            </a:r>
            <a:r>
              <a:rPr lang="en-US" altLang="zh-CN" sz="1800" dirty="0">
                <a:latin typeface="微软雅黑" panose="020B0503020204020204" pitchFamily="34" charset="-122"/>
                <a:ea typeface="微软雅黑" panose="020B0503020204020204" pitchFamily="34" charset="-122"/>
                <a:sym typeface="+mn-ea"/>
              </a:rPr>
              <a:t>A</a:t>
            </a:r>
            <a:r>
              <a:rPr lang="zh-CN" altLang="en-US" sz="1800" dirty="0">
                <a:latin typeface="微软雅黑" panose="020B0503020204020204" pitchFamily="34" charset="-122"/>
                <a:ea typeface="微软雅黑" panose="020B0503020204020204" pitchFamily="34" charset="-122"/>
                <a:sym typeface="+mn-ea"/>
              </a:rPr>
              <a:t>股表现优于其他证券市场，或将成为优质避险资产。虽短期上行量能不足，但流动性宽松以及盈利触底回升的大趋势不改，长期有望继续上涨。</a:t>
            </a:r>
            <a:endParaRPr sz="1800" dirty="0">
              <a:latin typeface="微软雅黑" panose="020B0503020204020204" pitchFamily="34" charset="-122"/>
              <a:ea typeface="微软雅黑" panose="020B0503020204020204" pitchFamily="34" charset="-122"/>
              <a:sym typeface="+mn-ea"/>
            </a:endParaRPr>
          </a:p>
        </p:txBody>
      </p:sp>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23850" y="260350"/>
            <a:ext cx="5167313" cy="430213"/>
          </a:xfrm>
          <a:prstGeom prst="rect">
            <a:avLst/>
          </a:prstGeom>
        </p:spPr>
        <p:txBody>
          <a:bodyPr>
            <a:spAutoFit/>
          </a:bodyPr>
          <a:lstStyle/>
          <a:p>
            <a:pPr fontAlgn="auto">
              <a:spcBef>
                <a:spcPts val="0"/>
              </a:spcBef>
              <a:spcAft>
                <a:spcPts val="0"/>
              </a:spcAft>
              <a:defRPr/>
            </a:pPr>
            <a:r>
              <a:rPr lang="en-US" altLang="zh-CN" sz="2200" b="1" kern="0" dirty="0">
                <a:solidFill>
                  <a:srgbClr val="000066"/>
                </a:solidFill>
                <a:latin typeface="Times New Roman" panose="02020603050405020304"/>
                <a:ea typeface="幼圆" panose="02010509060101010101" pitchFamily="49" charset="-122"/>
              </a:rPr>
              <a:t>Pre-IPO</a:t>
            </a:r>
            <a:r>
              <a:rPr lang="zh-CN" altLang="en-US" sz="2200" b="1" kern="0" dirty="0">
                <a:solidFill>
                  <a:srgbClr val="000066"/>
                </a:solidFill>
                <a:latin typeface="Times New Roman" panose="02020603050405020304"/>
                <a:ea typeface="幼圆" panose="02010509060101010101" pitchFamily="49" charset="-122"/>
              </a:rPr>
              <a:t>财务顾问及财务投资</a:t>
            </a:r>
            <a:endParaRPr lang="zh-CN" altLang="en-US" sz="2200" kern="0" dirty="0">
              <a:solidFill>
                <a:sysClr val="windowText" lastClr="000000"/>
              </a:solidFill>
              <a:latin typeface="Arial" panose="020B0604020202020204" pitchFamily="34" charset="0"/>
              <a:ea typeface="宋体" panose="02010600030101010101" pitchFamily="2" charset="-122"/>
            </a:endParaRPr>
          </a:p>
        </p:txBody>
      </p:sp>
      <p:sp>
        <p:nvSpPr>
          <p:cNvPr id="34819" name="矩形 3"/>
          <p:cNvSpPr>
            <a:spLocks noChangeArrowheads="1"/>
          </p:cNvSpPr>
          <p:nvPr/>
        </p:nvSpPr>
        <p:spPr bwMode="auto">
          <a:xfrm>
            <a:off x="221095" y="1340768"/>
            <a:ext cx="8382000" cy="4461510"/>
          </a:xfrm>
          <a:prstGeom prst="rect">
            <a:avLst/>
          </a:prstGeom>
          <a:noFill/>
          <a:ln w="9525">
            <a:noFill/>
            <a:miter lim="800000"/>
          </a:ln>
        </p:spPr>
        <p:txBody>
          <a:bodyPr>
            <a:spAutoFit/>
          </a:bodyPr>
          <a:lstStyle/>
          <a:p>
            <a:pPr marL="342900" indent="-342900">
              <a:lnSpc>
                <a:spcPct val="150000"/>
              </a:lnSpc>
              <a:spcBef>
                <a:spcPct val="20000"/>
              </a:spcBef>
            </a:pPr>
            <a:r>
              <a:rPr lang="zh-CN" altLang="en-US" sz="2400" dirty="0">
                <a:solidFill>
                  <a:srgbClr val="0058B0"/>
                </a:solidFill>
                <a:latin typeface="Times New Roman" panose="02020603050405020304" pitchFamily="18" charset="0"/>
                <a:ea typeface="幼圆" panose="02010509060101010101" pitchFamily="49" charset="-122"/>
              </a:rPr>
              <a:t>           </a:t>
            </a:r>
            <a:r>
              <a:rPr lang="zh-CN" altLang="en-US" dirty="0">
                <a:solidFill>
                  <a:srgbClr val="0058B0"/>
                </a:solidFill>
                <a:latin typeface="Times New Roman" panose="02020603050405020304" pitchFamily="18" charset="0"/>
                <a:ea typeface="幼圆" panose="02010509060101010101" pitchFamily="49" charset="-122"/>
              </a:rPr>
              <a:t>我们的财务顾问团队依托自身专业背景及资源整合优势，根据客户需要，站在客户的角度为客户的投融资、资本运作、资产及债务重组、财务管理、发展战略等活动提供的咨询、分析、方案设计等服务。包括的项目有：投资顾问、融资顾问、资本运作顾问、资产管理与债务管理顾问、企业战略咨询顾问、企业常年财务顾问等。</a:t>
            </a:r>
          </a:p>
          <a:p>
            <a:pPr marL="342900" indent="-342900">
              <a:lnSpc>
                <a:spcPct val="150000"/>
              </a:lnSpc>
              <a:spcBef>
                <a:spcPct val="20000"/>
              </a:spcBef>
            </a:pPr>
            <a:endParaRPr lang="zh-CN" altLang="en-US" dirty="0">
              <a:solidFill>
                <a:srgbClr val="0058B0"/>
              </a:solidFill>
              <a:latin typeface="Times New Roman" panose="02020603050405020304" pitchFamily="18" charset="0"/>
              <a:ea typeface="幼圆" panose="02010509060101010101" pitchFamily="49" charset="-122"/>
            </a:endParaRPr>
          </a:p>
          <a:p>
            <a:pPr marL="342900" indent="-342900">
              <a:lnSpc>
                <a:spcPct val="150000"/>
              </a:lnSpc>
              <a:spcBef>
                <a:spcPct val="20000"/>
              </a:spcBef>
            </a:pPr>
            <a:r>
              <a:rPr lang="zh-CN" altLang="en-US" dirty="0">
                <a:solidFill>
                  <a:srgbClr val="0058B0"/>
                </a:solidFill>
                <a:latin typeface="Times New Roman" panose="02020603050405020304" pitchFamily="18" charset="0"/>
                <a:ea typeface="幼圆" panose="02010509060101010101" pitchFamily="49" charset="-122"/>
              </a:rPr>
              <a:t>             我们的投资团队依托自身专业背景和独特判断，根据行业发展和市场趋势，对目标企业和目标项目，进行各种形式的专业投资。财务投资包括：股权投资、固定收益投资等。</a:t>
            </a:r>
          </a:p>
        </p:txBody>
      </p: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825" y="260350"/>
            <a:ext cx="7850188" cy="430213"/>
          </a:xfrm>
          <a:prstGeom prst="rect">
            <a:avLst/>
          </a:prstGeom>
        </p:spPr>
        <p:txBody>
          <a:bodyPr>
            <a:spAutoFit/>
          </a:bodyPr>
          <a:lstStyle/>
          <a:p>
            <a:pPr fontAlgn="auto">
              <a:spcBef>
                <a:spcPts val="0"/>
              </a:spcBef>
              <a:spcAft>
                <a:spcPts val="0"/>
              </a:spcAft>
              <a:defRPr/>
            </a:pPr>
            <a:r>
              <a:rPr lang="en-US" altLang="zh-CN" sz="2200" b="1" kern="0">
                <a:solidFill>
                  <a:srgbClr val="000066"/>
                </a:solidFill>
                <a:latin typeface="Times New Roman" panose="02020603050405020304"/>
                <a:ea typeface="幼圆" panose="02010509060101010101" pitchFamily="49" charset="-122"/>
              </a:rPr>
              <a:t>Post-IPO</a:t>
            </a:r>
            <a:r>
              <a:rPr lang="zh-CN" altLang="en-US" sz="2200" b="1" kern="0">
                <a:solidFill>
                  <a:srgbClr val="000066"/>
                </a:solidFill>
                <a:latin typeface="Times New Roman" panose="02020603050405020304"/>
                <a:ea typeface="幼圆" panose="02010509060101010101" pitchFamily="49" charset="-122"/>
              </a:rPr>
              <a:t>财务顾问及财务投资</a:t>
            </a:r>
            <a:endParaRPr lang="zh-CN" altLang="en-US" sz="2200" kern="0">
              <a:solidFill>
                <a:sysClr val="windowText" lastClr="000000"/>
              </a:solidFill>
              <a:latin typeface="Arial" panose="020B0604020202020204" pitchFamily="34" charset="0"/>
              <a:ea typeface="宋体" panose="02010600030101010101" pitchFamily="2" charset="-122"/>
            </a:endParaRPr>
          </a:p>
        </p:txBody>
      </p:sp>
      <p:sp>
        <p:nvSpPr>
          <p:cNvPr id="4" name="内容占位符 2"/>
          <p:cNvSpPr txBox="1"/>
          <p:nvPr/>
        </p:nvSpPr>
        <p:spPr>
          <a:xfrm>
            <a:off x="533400" y="1165860"/>
            <a:ext cx="8077200" cy="4525963"/>
          </a:xfrm>
          <a:prstGeom prst="rect">
            <a:avLst/>
          </a:prstGeom>
        </p:spPr>
        <p:txBody>
          <a:bodyPr/>
          <a:lst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a:lstStyle>
          <a:p>
            <a:pPr marL="0" indent="0" eaLnBrk="1" hangingPunct="1">
              <a:lnSpc>
                <a:spcPct val="150000"/>
              </a:lnSpc>
              <a:buFontTx/>
              <a:buNone/>
              <a:defRPr/>
            </a:pPr>
            <a:r>
              <a:rPr lang="zh-CN" altLang="en-US" sz="1800">
                <a:solidFill>
                  <a:srgbClr val="0058B0"/>
                </a:solidFill>
              </a:rPr>
              <a:t>    上市对于企业和股东仅是发展的一个里程碑，对接资本市场后，企业和股东需要适应更高的监管要求、更完善的公司治理、更复杂的资本运作。我们针对此类需求，整合了服务资源，将财务顾问和财务投资作为载体，致力为客户提供定制化的市值管理服务。</a:t>
            </a:r>
          </a:p>
          <a:p>
            <a:pPr marL="0" indent="0" eaLnBrk="1" hangingPunct="1">
              <a:lnSpc>
                <a:spcPct val="150000"/>
              </a:lnSpc>
              <a:buFontTx/>
              <a:buNone/>
              <a:defRPr/>
            </a:pPr>
            <a:r>
              <a:rPr lang="zh-CN" altLang="en-US" sz="1800">
                <a:solidFill>
                  <a:srgbClr val="0058B0"/>
                </a:solidFill>
              </a:rPr>
              <a:t>    我们的财务顾问团队依托自身专业背景及资源整合优势，根据上市公司及其股东的需要，提供投融资、资本运作、资产及债务重组、财务管理、发展战略等活动提供的咨询、分析、方案设计等服务。包括的服务有：上市公司再融资、股权激励、并购、股权融资、市值维护、战略投资等。</a:t>
            </a:r>
          </a:p>
          <a:p>
            <a:pPr marL="0" indent="0" eaLnBrk="1" hangingPunct="1">
              <a:lnSpc>
                <a:spcPct val="150000"/>
              </a:lnSpc>
              <a:buFontTx/>
              <a:buNone/>
              <a:defRPr/>
            </a:pPr>
            <a:r>
              <a:rPr lang="zh-CN" altLang="en-US" sz="1800">
                <a:solidFill>
                  <a:srgbClr val="0058B0"/>
                </a:solidFill>
              </a:rPr>
              <a:t>    我们的投资团队依托自身专业背景和独特判断，根据市值管理的各项需求，设计投资结构，进行各种形式的市值管理投资。包括：并购投资、再融资投资、战略投资、固定收益投资等。</a:t>
            </a:r>
          </a:p>
          <a:p>
            <a:pPr marL="0" indent="0" eaLnBrk="1" hangingPunct="1">
              <a:buFontTx/>
              <a:buNone/>
              <a:defRPr/>
            </a:pPr>
            <a:endParaRPr lang="zh-CN" altLang="en-US" kern="0"/>
          </a:p>
        </p:txBody>
      </p: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标题 1"/>
          <p:cNvSpPr>
            <a:spLocks noGrp="1"/>
          </p:cNvSpPr>
          <p:nvPr>
            <p:ph type="title"/>
          </p:nvPr>
        </p:nvSpPr>
        <p:spPr bwMode="auto">
          <a:xfrm>
            <a:off x="457200" y="214313"/>
            <a:ext cx="8229600" cy="1143000"/>
          </a:xfrm>
          <a:noFill/>
          <a:ln>
            <a:noFill/>
            <a:miter lim="800000"/>
          </a:ln>
        </p:spPr>
        <p:txBody>
          <a:bodyPr vert="horz" wrap="square" lIns="91440" tIns="45720" rIns="91440" bIns="45720" numCol="1" anchor="t" anchorCtr="0" compatLnSpc="1"/>
          <a:lstStyle/>
          <a:p>
            <a:r>
              <a:rPr kumimoji="1" lang="zh-CN" altLang="en-US" sz="2400" b="0" dirty="0">
                <a:solidFill>
                  <a:srgbClr val="000066"/>
                </a:solidFill>
                <a:latin typeface="微软雅黑" panose="020B0503020204020204" pitchFamily="34" charset="-122"/>
                <a:ea typeface="微软雅黑" panose="020B0503020204020204" pitchFamily="34" charset="-122"/>
              </a:rPr>
              <a:t>联系我们</a:t>
            </a:r>
          </a:p>
        </p:txBody>
      </p:sp>
      <p:sp>
        <p:nvSpPr>
          <p:cNvPr id="37891" name="矩形 2"/>
          <p:cNvSpPr>
            <a:spLocks noChangeArrowheads="1"/>
          </p:cNvSpPr>
          <p:nvPr/>
        </p:nvSpPr>
        <p:spPr bwMode="auto">
          <a:xfrm>
            <a:off x="1390967" y="1484784"/>
            <a:ext cx="6362065" cy="3122714"/>
          </a:xfrm>
          <a:prstGeom prst="rect">
            <a:avLst/>
          </a:prstGeom>
          <a:noFill/>
          <a:ln w="9525">
            <a:noFill/>
            <a:miter lim="800000"/>
          </a:ln>
        </p:spPr>
        <p:txBody>
          <a:bodyPr wrap="square">
            <a:spAutoFit/>
          </a:bodyPr>
          <a:lstStyle/>
          <a:p>
            <a:pPr>
              <a:lnSpc>
                <a:spcPct val="150000"/>
              </a:lnSpc>
            </a:pPr>
            <a:r>
              <a:rPr lang="zh-CN" altLang="en-US" sz="2400" dirty="0">
                <a:latin typeface="微软雅黑" panose="020B0503020204020204" pitchFamily="34" charset="-122"/>
                <a:ea typeface="微软雅黑" panose="020B0503020204020204" pitchFamily="34" charset="-122"/>
              </a:rPr>
              <a:t>联系我们</a:t>
            </a:r>
            <a:endParaRPr lang="en-US" altLang="zh-CN" sz="2400" dirty="0">
              <a:latin typeface="微软雅黑" panose="020B0503020204020204" pitchFamily="34" charset="-122"/>
              <a:ea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rPr>
              <a:t>    公司地址：上海市东湖路</a:t>
            </a:r>
            <a:r>
              <a:rPr lang="en-US" altLang="zh-CN" dirty="0">
                <a:latin typeface="微软雅黑" panose="020B0503020204020204" pitchFamily="34" charset="-122"/>
                <a:ea typeface="微软雅黑" panose="020B0503020204020204" pitchFamily="34" charset="-122"/>
              </a:rPr>
              <a:t>70</a:t>
            </a:r>
            <a:r>
              <a:rPr lang="zh-CN" altLang="en-US" dirty="0">
                <a:latin typeface="微软雅黑" panose="020B0503020204020204" pitchFamily="34" charset="-122"/>
                <a:ea typeface="微软雅黑" panose="020B0503020204020204" pitchFamily="34" charset="-122"/>
              </a:rPr>
              <a:t>号东湖宾馆</a:t>
            </a: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号楼</a:t>
            </a:r>
            <a:r>
              <a:rPr lang="en-US" altLang="zh-CN" dirty="0">
                <a:latin typeface="微软雅黑" panose="020B0503020204020204" pitchFamily="34" charset="-122"/>
                <a:ea typeface="微软雅黑" panose="020B0503020204020204" pitchFamily="34" charset="-122"/>
              </a:rPr>
              <a:t>3</a:t>
            </a:r>
            <a:r>
              <a:rPr lang="zh-CN" altLang="en-US" sz="2400" dirty="0">
                <a:latin typeface="微软雅黑" panose="020B0503020204020204" pitchFamily="34" charset="-122"/>
                <a:ea typeface="微软雅黑" panose="020B0503020204020204" pitchFamily="34" charset="-122"/>
              </a:rPr>
              <a:t>楼</a:t>
            </a:r>
          </a:p>
          <a:p>
            <a:pPr>
              <a:lnSpc>
                <a:spcPct val="150000"/>
              </a:lnSpc>
            </a:pPr>
            <a:r>
              <a:rPr lang="zh-CN" altLang="en-US" dirty="0">
                <a:latin typeface="微软雅黑" panose="020B0503020204020204" pitchFamily="34" charset="-122"/>
                <a:ea typeface="微软雅黑" panose="020B0503020204020204" pitchFamily="34" charset="-122"/>
              </a:rPr>
              <a:t>    公司电话：</a:t>
            </a:r>
            <a:r>
              <a:rPr lang="en-US" altLang="zh-CN" dirty="0">
                <a:latin typeface="微软雅黑" panose="020B0503020204020204" pitchFamily="34" charset="-122"/>
                <a:ea typeface="微软雅黑" panose="020B0503020204020204" pitchFamily="34" charset="-122"/>
              </a:rPr>
              <a:t>8621</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dirty="0">
                <a:latin typeface="微软雅黑" panose="020B0503020204020204" pitchFamily="34" charset="-122"/>
                <a:ea typeface="微软雅黑" panose="020B0503020204020204" pitchFamily="34" charset="-122"/>
              </a:rPr>
              <a:t>54668032</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dirty="0">
                <a:latin typeface="微软雅黑" panose="020B0503020204020204" pitchFamily="34" charset="-122"/>
                <a:ea typeface="微软雅黑" panose="020B0503020204020204" pitchFamily="34" charset="-122"/>
              </a:rPr>
              <a:t>602</a:t>
            </a:r>
          </a:p>
          <a:p>
            <a:pPr>
              <a:lnSpc>
                <a:spcPct val="150000"/>
              </a:lnSpc>
            </a:pPr>
            <a:r>
              <a:rPr lang="zh-CN" altLang="en-US" dirty="0">
                <a:latin typeface="微软雅黑" panose="020B0503020204020204" pitchFamily="34" charset="-122"/>
                <a:ea typeface="微软雅黑" panose="020B0503020204020204" pitchFamily="34" charset="-122"/>
              </a:rPr>
              <a:t>    公司电话：</a:t>
            </a:r>
            <a:r>
              <a:rPr lang="en-US" altLang="zh-CN" dirty="0">
                <a:latin typeface="微软雅黑" panose="020B0503020204020204" pitchFamily="34" charset="-122"/>
                <a:ea typeface="微软雅黑" panose="020B0503020204020204" pitchFamily="34" charset="-122"/>
              </a:rPr>
              <a:t>8621</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dirty="0">
                <a:latin typeface="微软雅黑" panose="020B0503020204020204" pitchFamily="34" charset="-122"/>
                <a:ea typeface="微软雅黑" panose="020B0503020204020204" pitchFamily="34" charset="-122"/>
              </a:rPr>
              <a:t>54669508</a:t>
            </a:r>
          </a:p>
          <a:p>
            <a:pPr>
              <a:lnSpc>
                <a:spcPct val="150000"/>
              </a:lnSpc>
            </a:pPr>
            <a:r>
              <a:rPr lang="zh-CN" altLang="en-US" dirty="0">
                <a:latin typeface="微软雅黑" panose="020B0503020204020204" pitchFamily="34" charset="-122"/>
                <a:ea typeface="微软雅黑" panose="020B0503020204020204" pitchFamily="34" charset="-122"/>
              </a:rPr>
              <a:t>    网址：</a:t>
            </a:r>
            <a:r>
              <a:rPr lang="en-US" altLang="zh-CN" dirty="0">
                <a:latin typeface="微软雅黑" panose="020B0503020204020204" pitchFamily="34" charset="-122"/>
                <a:ea typeface="微软雅黑" panose="020B0503020204020204" pitchFamily="34" charset="-122"/>
              </a:rPr>
              <a:t>http://www.rongke.com</a:t>
            </a:r>
          </a:p>
          <a:p>
            <a:pPr>
              <a:lnSpc>
                <a:spcPct val="150000"/>
              </a:lnSpc>
            </a:pPr>
            <a:endParaRPr lang="en-US" altLang="zh-CN" sz="1400" b="1" dirty="0">
              <a:solidFill>
                <a:srgbClr val="000066"/>
              </a:solidFill>
              <a:latin typeface="幼圆" panose="02010509060101010101" pitchFamily="49" charset="-122"/>
              <a:ea typeface="幼圆" panose="02010509060101010101" pitchFamily="49" charset="-122"/>
            </a:endParaRPr>
          </a:p>
          <a:p>
            <a:pPr>
              <a:lnSpc>
                <a:spcPct val="150000"/>
              </a:lnSpc>
            </a:pPr>
            <a:endParaRPr lang="zh-CN" altLang="zh-CN" sz="1100" b="1" dirty="0">
              <a:solidFill>
                <a:srgbClr val="000066"/>
              </a:solidFill>
              <a:latin typeface="幼圆" panose="02010509060101010101" pitchFamily="49" charset="-122"/>
              <a:ea typeface="幼圆" panose="02010509060101010101" pitchFamily="49" charset="-122"/>
            </a:endParaRPr>
          </a:p>
        </p:txBody>
      </p:sp>
      <p:grpSp>
        <p:nvGrpSpPr>
          <p:cNvPr id="5" name="组合 4"/>
          <p:cNvGrpSpPr/>
          <p:nvPr/>
        </p:nvGrpSpPr>
        <p:grpSpPr>
          <a:xfrm>
            <a:off x="2195736" y="4221088"/>
            <a:ext cx="3528392" cy="1224136"/>
            <a:chOff x="1763688" y="4293096"/>
            <a:chExt cx="3528392" cy="1224136"/>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3688" y="4293096"/>
              <a:ext cx="1224136" cy="1224136"/>
            </a:xfrm>
            <a:prstGeom prst="rect">
              <a:avLst/>
            </a:prstGeom>
            <a:ln>
              <a:noFill/>
            </a:ln>
          </p:spPr>
        </p:pic>
        <p:sp>
          <p:nvSpPr>
            <p:cNvPr id="4" name="文本框 3"/>
            <p:cNvSpPr txBox="1"/>
            <p:nvPr/>
          </p:nvSpPr>
          <p:spPr>
            <a:xfrm>
              <a:off x="2123728" y="4607498"/>
              <a:ext cx="3168352" cy="461665"/>
            </a:xfrm>
            <a:prstGeom prst="rect">
              <a:avLst/>
            </a:prstGeom>
            <a:noFill/>
            <a:ln>
              <a:noFill/>
            </a:ln>
          </p:spPr>
          <p:txBody>
            <a:bodyPr wrap="square" rtlCol="0">
              <a:spAutoFit/>
            </a:bodyPr>
            <a:lstStyle/>
            <a:p>
              <a:pPr algn="ctr"/>
              <a:r>
                <a:rPr lang="zh-CN" altLang="en-US" sz="1200" dirty="0">
                  <a:latin typeface="微软雅黑" panose="020B0503020204020204" pitchFamily="34" charset="-122"/>
                  <a:ea typeface="微软雅黑" panose="020B0503020204020204" pitchFamily="34" charset="-122"/>
                </a:rPr>
                <a:t>融客市值管理公众号</a:t>
              </a:r>
              <a:endParaRPr lang="en-US" altLang="zh-CN" sz="1200" dirty="0">
                <a:latin typeface="微软雅黑" panose="020B0503020204020204" pitchFamily="34" charset="-122"/>
                <a:ea typeface="微软雅黑" panose="020B0503020204020204" pitchFamily="34" charset="-122"/>
              </a:endParaRPr>
            </a:p>
            <a:p>
              <a:pPr algn="ctr"/>
              <a:r>
                <a:rPr lang="en-US" altLang="zh-CN" sz="1200" dirty="0" err="1">
                  <a:latin typeface="微软雅黑" panose="020B0503020204020204" pitchFamily="34" charset="-122"/>
                  <a:ea typeface="微软雅黑" panose="020B0503020204020204" pitchFamily="34" charset="-122"/>
                  <a:cs typeface="Times New Roman" panose="02020603050405020304" pitchFamily="18" charset="0"/>
                </a:rPr>
                <a:t>rongkechina</a:t>
              </a:r>
              <a:endParaRPr lang="zh-CN" altLang="en-US" sz="1200" dirty="0">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12" name="文本框 11"/>
          <p:cNvSpPr txBox="1"/>
          <p:nvPr/>
        </p:nvSpPr>
        <p:spPr>
          <a:xfrm rot="16200000">
            <a:off x="-642941" y="4192449"/>
            <a:ext cx="2600392" cy="307777"/>
          </a:xfrm>
          <a:prstGeom prst="rect">
            <a:avLst/>
          </a:prstGeom>
          <a:noFill/>
          <a:ln>
            <a:noFill/>
          </a:ln>
        </p:spPr>
        <p:txBody>
          <a:bodyPr wrap="none" rtlCol="0">
            <a:spAutoFit/>
          </a:bodyPr>
          <a:lstStyle/>
          <a:p>
            <a:r>
              <a:rPr lang="zh-CN" altLang="en-US" sz="1400">
                <a:solidFill>
                  <a:schemeClr val="tx2">
                    <a:lumMod val="75000"/>
                  </a:schemeClr>
                </a:solidFill>
              </a:rPr>
              <a:t>融客市值管理</a:t>
            </a:r>
            <a:r>
              <a:rPr lang="en-US" altLang="zh-CN" sz="1400">
                <a:solidFill>
                  <a:schemeClr val="tx2">
                    <a:lumMod val="75000"/>
                  </a:schemeClr>
                </a:solidFill>
              </a:rPr>
              <a:t>RONGKECHINA</a:t>
            </a:r>
            <a:endParaRPr lang="zh-CN" altLang="en-US" sz="1400">
              <a:solidFill>
                <a:schemeClr val="tx2">
                  <a:lumMod val="75000"/>
                </a:schemeClr>
              </a:solidFill>
            </a:endParaRPr>
          </a:p>
        </p:txBody>
      </p:sp>
      <p:cxnSp>
        <p:nvCxnSpPr>
          <p:cNvPr id="14" name="直接连接符 13"/>
          <p:cNvCxnSpPr/>
          <p:nvPr/>
        </p:nvCxnSpPr>
        <p:spPr bwMode="auto">
          <a:xfrm>
            <a:off x="811144" y="2924944"/>
            <a:ext cx="0" cy="2808312"/>
          </a:xfrm>
          <a:prstGeom prst="line">
            <a:avLst/>
          </a:prstGeom>
          <a:ln>
            <a:solidFill>
              <a:srgbClr val="00006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bwMode="auto">
          <a:xfrm>
            <a:off x="834043" y="2924944"/>
            <a:ext cx="0" cy="2808312"/>
          </a:xfrm>
          <a:prstGeom prst="line">
            <a:avLst/>
          </a:prstGeom>
          <a:ln>
            <a:solidFill>
              <a:srgbClr val="00006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bwMode="auto">
          <a:xfrm>
            <a:off x="2195736" y="1945818"/>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a:ln>
                <a:noFill/>
              </a:ln>
              <a:solidFill>
                <a:srgbClr val="000066"/>
              </a:solidFill>
              <a:effectLst/>
              <a:latin typeface="+mn-ea"/>
              <a:ea typeface="+mn-ea"/>
            </a:endParaRPr>
          </a:p>
        </p:txBody>
      </p:sp>
      <p:sp>
        <p:nvSpPr>
          <p:cNvPr id="3" name="文本框 2"/>
          <p:cNvSpPr txBox="1"/>
          <p:nvPr/>
        </p:nvSpPr>
        <p:spPr>
          <a:xfrm>
            <a:off x="2339752" y="2069799"/>
            <a:ext cx="720080" cy="400110"/>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宏观</a:t>
            </a:r>
          </a:p>
        </p:txBody>
      </p:sp>
      <p:sp>
        <p:nvSpPr>
          <p:cNvPr id="6" name="椭圆 5"/>
          <p:cNvSpPr/>
          <p:nvPr/>
        </p:nvSpPr>
        <p:spPr bwMode="auto">
          <a:xfrm>
            <a:off x="2195736" y="3004506"/>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a:ln>
                <a:noFill/>
              </a:ln>
              <a:solidFill>
                <a:srgbClr val="000066"/>
              </a:solidFill>
              <a:effectLst/>
              <a:latin typeface="+mn-ea"/>
              <a:ea typeface="+mn-ea"/>
            </a:endParaRPr>
          </a:p>
        </p:txBody>
      </p:sp>
      <p:sp>
        <p:nvSpPr>
          <p:cNvPr id="7" name="文本框 6"/>
          <p:cNvSpPr txBox="1"/>
          <p:nvPr/>
        </p:nvSpPr>
        <p:spPr>
          <a:xfrm>
            <a:off x="2339752" y="3128487"/>
            <a:ext cx="720080" cy="400110"/>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市场</a:t>
            </a:r>
          </a:p>
        </p:txBody>
      </p:sp>
      <p:sp>
        <p:nvSpPr>
          <p:cNvPr id="8" name="椭圆 7"/>
          <p:cNvSpPr/>
          <p:nvPr/>
        </p:nvSpPr>
        <p:spPr bwMode="auto">
          <a:xfrm>
            <a:off x="2195736" y="4005064"/>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a:ln>
                <a:noFill/>
              </a:ln>
              <a:solidFill>
                <a:srgbClr val="000066"/>
              </a:solidFill>
              <a:effectLst/>
              <a:latin typeface="+mn-ea"/>
              <a:ea typeface="+mn-ea"/>
            </a:endParaRPr>
          </a:p>
        </p:txBody>
      </p:sp>
      <p:sp>
        <p:nvSpPr>
          <p:cNvPr id="9" name="文本框 8"/>
          <p:cNvSpPr txBox="1"/>
          <p:nvPr/>
        </p:nvSpPr>
        <p:spPr>
          <a:xfrm>
            <a:off x="2339752" y="4115952"/>
            <a:ext cx="720080" cy="400110"/>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展望</a:t>
            </a:r>
          </a:p>
        </p:txBody>
      </p:sp>
      <p:sp>
        <p:nvSpPr>
          <p:cNvPr id="11" name="文本框 10"/>
          <p:cNvSpPr txBox="1"/>
          <p:nvPr/>
        </p:nvSpPr>
        <p:spPr>
          <a:xfrm>
            <a:off x="2346092" y="5144685"/>
            <a:ext cx="720080" cy="400110"/>
          </a:xfrm>
          <a:prstGeom prst="rect">
            <a:avLst/>
          </a:prstGeom>
          <a:noFill/>
        </p:spPr>
        <p:txBody>
          <a:bodyPr wrap="square" rtlCol="0">
            <a:spAutoFit/>
          </a:bodyPr>
          <a:lstStyle/>
          <a:p>
            <a:r>
              <a:rPr lang="zh-CN" altLang="en-US" b="1">
                <a:solidFill>
                  <a:schemeClr val="bg1"/>
                </a:solidFill>
                <a:latin typeface="+mn-ea"/>
                <a:ea typeface="+mn-ea"/>
              </a:rPr>
              <a:t>业务</a:t>
            </a:r>
          </a:p>
        </p:txBody>
      </p:sp>
      <p:sp>
        <p:nvSpPr>
          <p:cNvPr id="5" name="文本框 4"/>
          <p:cNvSpPr txBox="1"/>
          <p:nvPr/>
        </p:nvSpPr>
        <p:spPr>
          <a:xfrm>
            <a:off x="3383193" y="1988840"/>
            <a:ext cx="4153411" cy="398780"/>
          </a:xfrm>
          <a:prstGeom prst="rect">
            <a:avLst/>
          </a:prstGeom>
          <a:noFill/>
        </p:spPr>
        <p:txBody>
          <a:bodyPr wrap="square" rtlCol="0">
            <a:spAutoFit/>
          </a:bodyPr>
          <a:lstStyle/>
          <a:p>
            <a:r>
              <a:rPr lang="zh-CN" altLang="en-US" dirty="0">
                <a:solidFill>
                  <a:schemeClr val="tx1"/>
                </a:solidFill>
                <a:effectLst/>
                <a:latin typeface="微软雅黑" panose="020B0503020204020204" pitchFamily="34" charset="-122"/>
                <a:ea typeface="微软雅黑" panose="020B0503020204020204" pitchFamily="34" charset="-122"/>
              </a:rPr>
              <a:t>疫情影响巨大，经济下行压力明显</a:t>
            </a:r>
          </a:p>
        </p:txBody>
      </p:sp>
      <p:sp>
        <p:nvSpPr>
          <p:cNvPr id="14" name="文本框 13"/>
          <p:cNvSpPr txBox="1"/>
          <p:nvPr/>
        </p:nvSpPr>
        <p:spPr>
          <a:xfrm>
            <a:off x="3383193" y="3124417"/>
            <a:ext cx="4141133" cy="400110"/>
          </a:xfrm>
          <a:prstGeom prst="rect">
            <a:avLst/>
          </a:prstGeom>
          <a:noFill/>
        </p:spPr>
        <p:txBody>
          <a:bodyPr wrap="square" rtlCol="0">
            <a:spAutoFit/>
          </a:bodyPr>
          <a:lstStyle/>
          <a:p>
            <a:r>
              <a:rPr lang="zh-CN" altLang="en-US" dirty="0">
                <a:solidFill>
                  <a:schemeClr val="tx1"/>
                </a:solidFill>
                <a:latin typeface="微软雅黑" panose="020B0503020204020204" pitchFamily="34" charset="-122"/>
                <a:ea typeface="微软雅黑" panose="020B0503020204020204" pitchFamily="34" charset="-122"/>
              </a:rPr>
              <a:t>市场略有回暖，但向上量能不足</a:t>
            </a:r>
          </a:p>
        </p:txBody>
      </p:sp>
      <p:sp>
        <p:nvSpPr>
          <p:cNvPr id="15" name="文本框 14"/>
          <p:cNvSpPr txBox="1"/>
          <p:nvPr/>
        </p:nvSpPr>
        <p:spPr>
          <a:xfrm>
            <a:off x="3347864" y="4129710"/>
            <a:ext cx="5040560" cy="398780"/>
          </a:xfrm>
          <a:prstGeom prst="rect">
            <a:avLst/>
          </a:prstGeom>
          <a:noFill/>
        </p:spPr>
        <p:txBody>
          <a:bodyPr wrap="square" rtlCol="0">
            <a:spAutoFit/>
          </a:bodyPr>
          <a:lstStyle/>
          <a:p>
            <a:r>
              <a:rPr lang="zh-CN" altLang="en-US" dirty="0">
                <a:solidFill>
                  <a:schemeClr val="tx1"/>
                </a:solidFill>
                <a:latin typeface="微软雅黑" panose="020B0503020204020204" pitchFamily="34" charset="-122"/>
                <a:ea typeface="微软雅黑" panose="020B0503020204020204" pitchFamily="34" charset="-122"/>
                <a:sym typeface="+mn-ea"/>
              </a:rPr>
              <a:t>短期仍将呈现震荡走势，关注疫情后续发展</a:t>
            </a:r>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bwMode="auto">
          <a:xfrm>
            <a:off x="251520" y="332656"/>
            <a:ext cx="8229600" cy="596900"/>
          </a:xfrm>
          <a:noFill/>
          <a:ln>
            <a:miter lim="800000"/>
          </a:ln>
        </p:spPr>
        <p:txBody>
          <a:bodyPr vert="horz" wrap="square" lIns="91440" tIns="45720" rIns="91440" bIns="45720" numCol="1" anchor="t" anchorCtr="0" compatLnSpc="1"/>
          <a:lstStyle/>
          <a:p>
            <a:r>
              <a:rPr kumimoji="1" lang="en-US" altLang="zh-CN" sz="2400" b="0" dirty="0">
                <a:solidFill>
                  <a:schemeClr val="tx1"/>
                </a:solidFill>
                <a:latin typeface="微软雅黑" panose="020B0503020204020204" pitchFamily="34" charset="-122"/>
                <a:ea typeface="微软雅黑" panose="020B0503020204020204" pitchFamily="34" charset="-122"/>
              </a:rPr>
              <a:t>CPI</a:t>
            </a:r>
            <a:r>
              <a:rPr kumimoji="1" lang="zh-CN" altLang="en-US" sz="2400" b="0" dirty="0">
                <a:solidFill>
                  <a:schemeClr val="tx1"/>
                </a:solidFill>
                <a:latin typeface="微软雅黑" panose="020B0503020204020204" pitchFamily="34" charset="-122"/>
                <a:ea typeface="微软雅黑" panose="020B0503020204020204" pitchFamily="34" charset="-122"/>
              </a:rPr>
              <a:t>、</a:t>
            </a:r>
            <a:r>
              <a:rPr kumimoji="1" lang="en-US" altLang="zh-CN" sz="2400" b="0" dirty="0">
                <a:solidFill>
                  <a:schemeClr val="tx1"/>
                </a:solidFill>
                <a:latin typeface="微软雅黑" panose="020B0503020204020204" pitchFamily="34" charset="-122"/>
                <a:ea typeface="微软雅黑" panose="020B0503020204020204" pitchFamily="34" charset="-122"/>
              </a:rPr>
              <a:t>PPI</a:t>
            </a:r>
          </a:p>
        </p:txBody>
      </p:sp>
      <p:sp>
        <p:nvSpPr>
          <p:cNvPr id="6" name="文本框 5"/>
          <p:cNvSpPr txBox="1"/>
          <p:nvPr/>
        </p:nvSpPr>
        <p:spPr>
          <a:xfrm>
            <a:off x="5652120" y="1916832"/>
            <a:ext cx="3240360" cy="3416320"/>
          </a:xfrm>
          <a:prstGeom prst="rect">
            <a:avLst/>
          </a:prstGeom>
          <a:noFill/>
        </p:spPr>
        <p:txBody>
          <a:bodyPr wrap="square" rtlCol="0">
            <a:spAutoFit/>
          </a:bodyPr>
          <a:lstStyle/>
          <a:p>
            <a:pPr>
              <a:lnSpc>
                <a:spcPct val="150000"/>
              </a:lnSpc>
            </a:pPr>
            <a:r>
              <a:rPr lang="en-US" sz="1800" dirty="0" smtClean="0">
                <a:latin typeface="微软雅黑" panose="020B0503020204020204" pitchFamily="34" charset="-122"/>
                <a:ea typeface="微软雅黑" panose="020B0503020204020204" pitchFamily="34" charset="-122"/>
              </a:rPr>
              <a:t>2</a:t>
            </a:r>
            <a:r>
              <a:rPr sz="1800" dirty="0">
                <a:latin typeface="微软雅黑" panose="020B0503020204020204" pitchFamily="34" charset="-122"/>
                <a:ea typeface="微软雅黑" panose="020B0503020204020204" pitchFamily="34" charset="-122"/>
              </a:rPr>
              <a:t>月CPI同比</a:t>
            </a:r>
            <a:r>
              <a:rPr sz="1800" dirty="0">
                <a:solidFill>
                  <a:srgbClr val="FF0000"/>
                </a:solidFill>
                <a:latin typeface="微软雅黑" panose="020B0503020204020204" pitchFamily="34" charset="-122"/>
                <a:ea typeface="微软雅黑" panose="020B0503020204020204" pitchFamily="34" charset="-122"/>
              </a:rPr>
              <a:t>上涨</a:t>
            </a:r>
            <a:r>
              <a:rPr lang="en-US" altLang="zh-CN" sz="1800" dirty="0">
                <a:solidFill>
                  <a:srgbClr val="FF0000"/>
                </a:solidFill>
                <a:latin typeface="微软雅黑" panose="020B0503020204020204" pitchFamily="34" charset="-122"/>
                <a:ea typeface="微软雅黑" panose="020B0503020204020204" pitchFamily="34" charset="-122"/>
              </a:rPr>
              <a:t>5.2</a:t>
            </a:r>
            <a:r>
              <a:rPr lang="en-US" sz="1800" dirty="0">
                <a:solidFill>
                  <a:srgbClr val="FF0000"/>
                </a:solidFill>
                <a:latin typeface="微软雅黑" panose="020B0503020204020204" pitchFamily="34" charset="-122"/>
                <a:ea typeface="微软雅黑" panose="020B0503020204020204" pitchFamily="34" charset="-122"/>
              </a:rPr>
              <a:t>%</a:t>
            </a:r>
            <a:r>
              <a:rPr sz="1800" dirty="0">
                <a:latin typeface="微软雅黑" panose="020B0503020204020204" pitchFamily="34" charset="-122"/>
                <a:ea typeface="微软雅黑" panose="020B0503020204020204" pitchFamily="34" charset="-122"/>
              </a:rPr>
              <a:t>，</a:t>
            </a:r>
            <a:r>
              <a:rPr sz="1800" dirty="0" err="1">
                <a:latin typeface="微软雅黑" panose="020B0503020204020204" pitchFamily="34" charset="-122"/>
                <a:ea typeface="微软雅黑" panose="020B0503020204020204" pitchFamily="34" charset="-122"/>
              </a:rPr>
              <a:t>较上月</a:t>
            </a:r>
            <a:r>
              <a:rPr lang="zh-CN" altLang="en-US" sz="1800" dirty="0">
                <a:solidFill>
                  <a:srgbClr val="33CC33"/>
                </a:solidFill>
                <a:latin typeface="微软雅黑" panose="020B0503020204020204" pitchFamily="34" charset="-122"/>
                <a:ea typeface="微软雅黑" panose="020B0503020204020204" pitchFamily="34" charset="-122"/>
              </a:rPr>
              <a:t>下降</a:t>
            </a:r>
            <a:r>
              <a:rPr lang="en-US" altLang="zh-CN" sz="1800" dirty="0">
                <a:solidFill>
                  <a:srgbClr val="33CC33"/>
                </a:solidFill>
                <a:latin typeface="微软雅黑" panose="020B0503020204020204" pitchFamily="34" charset="-122"/>
                <a:ea typeface="微软雅黑" panose="020B0503020204020204" pitchFamily="34" charset="-122"/>
              </a:rPr>
              <a:t>0.2%</a:t>
            </a:r>
            <a:r>
              <a:rPr lang="zh-CN" altLang="en-US" sz="1800" dirty="0" smtClean="0">
                <a:latin typeface="微软雅黑" panose="020B0503020204020204" pitchFamily="34" charset="-122"/>
                <a:ea typeface="微软雅黑" panose="020B0503020204020204" pitchFamily="34" charset="-122"/>
              </a:rPr>
              <a:t>。</a:t>
            </a:r>
            <a:endParaRPr lang="en-US" altLang="zh-CN" sz="1800" dirty="0" smtClean="0">
              <a:latin typeface="微软雅黑" panose="020B0503020204020204" pitchFamily="34" charset="-122"/>
              <a:ea typeface="微软雅黑" panose="020B0503020204020204" pitchFamily="34" charset="-122"/>
            </a:endParaRPr>
          </a:p>
          <a:p>
            <a:pPr>
              <a:lnSpc>
                <a:spcPct val="150000"/>
              </a:lnSpc>
            </a:pPr>
            <a:endParaRPr lang="en-US" altLang="zh-CN" sz="1800" dirty="0" smtClean="0">
              <a:latin typeface="微软雅黑" panose="020B0503020204020204" pitchFamily="34" charset="-122"/>
              <a:ea typeface="微软雅黑" panose="020B0503020204020204" pitchFamily="34" charset="-122"/>
            </a:endParaRPr>
          </a:p>
          <a:p>
            <a:pPr>
              <a:lnSpc>
                <a:spcPct val="150000"/>
              </a:lnSpc>
            </a:pPr>
            <a:endParaRPr lang="en-US" altLang="zh-CN" sz="1800" dirty="0" smtClean="0">
              <a:latin typeface="微软雅黑" panose="020B0503020204020204" pitchFamily="34" charset="-122"/>
              <a:ea typeface="微软雅黑" panose="020B0503020204020204" pitchFamily="34" charset="-122"/>
            </a:endParaRPr>
          </a:p>
          <a:p>
            <a:pPr>
              <a:lnSpc>
                <a:spcPct val="150000"/>
              </a:lnSpc>
            </a:pPr>
            <a:endParaRPr lang="en-US" altLang="zh-CN" sz="1800" dirty="0" smtClean="0">
              <a:latin typeface="微软雅黑" panose="020B0503020204020204" pitchFamily="34" charset="-122"/>
              <a:ea typeface="微软雅黑" panose="020B0503020204020204" pitchFamily="34" charset="-122"/>
            </a:endParaRPr>
          </a:p>
          <a:p>
            <a:pPr>
              <a:lnSpc>
                <a:spcPct val="150000"/>
              </a:lnSpc>
            </a:pPr>
            <a:endParaRPr lang="en-US" altLang="zh-CN" sz="1800" dirty="0">
              <a:latin typeface="微软雅黑" panose="020B0503020204020204" pitchFamily="34" charset="-122"/>
              <a:ea typeface="微软雅黑" panose="020B0503020204020204" pitchFamily="34" charset="-122"/>
            </a:endParaRPr>
          </a:p>
          <a:p>
            <a:pPr>
              <a:lnSpc>
                <a:spcPct val="150000"/>
              </a:lnSpc>
            </a:pPr>
            <a:r>
              <a:rPr lang="en-US" altLang="zh-CN" sz="1800" dirty="0" smtClean="0">
                <a:latin typeface="微软雅黑" panose="020B0503020204020204" pitchFamily="34" charset="-122"/>
                <a:ea typeface="微软雅黑" panose="020B0503020204020204" pitchFamily="34" charset="-122"/>
              </a:rPr>
              <a:t>2</a:t>
            </a:r>
            <a:r>
              <a:rPr lang="zh-CN" altLang="en-US" sz="1800" dirty="0" smtClean="0">
                <a:latin typeface="微软雅黑" panose="020B0503020204020204" pitchFamily="34" charset="-122"/>
                <a:ea typeface="微软雅黑" panose="020B0503020204020204" pitchFamily="34" charset="-122"/>
              </a:rPr>
              <a:t>月</a:t>
            </a:r>
            <a:r>
              <a:rPr lang="en-US" altLang="zh-CN" sz="1800" dirty="0" smtClean="0">
                <a:latin typeface="微软雅黑" panose="020B0503020204020204" pitchFamily="34" charset="-122"/>
                <a:ea typeface="微软雅黑" panose="020B0503020204020204" pitchFamily="34" charset="-122"/>
              </a:rPr>
              <a:t>PPI</a:t>
            </a:r>
            <a:r>
              <a:rPr lang="zh-CN" altLang="en-US" sz="1800" dirty="0" smtClean="0">
                <a:latin typeface="微软雅黑" panose="020B0503020204020204" pitchFamily="34" charset="-122"/>
                <a:ea typeface="微软雅黑" panose="020B0503020204020204" pitchFamily="34" charset="-122"/>
              </a:rPr>
              <a:t>同比</a:t>
            </a:r>
            <a:r>
              <a:rPr lang="zh-CN" altLang="en-US" sz="1800" dirty="0" smtClean="0">
                <a:solidFill>
                  <a:srgbClr val="33CC33"/>
                </a:solidFill>
                <a:latin typeface="微软雅黑" panose="020B0503020204020204" pitchFamily="34" charset="-122"/>
                <a:ea typeface="微软雅黑" panose="020B0503020204020204" pitchFamily="34" charset="-122"/>
              </a:rPr>
              <a:t>下降</a:t>
            </a:r>
            <a:r>
              <a:rPr lang="en-US" altLang="zh-CN" sz="1800" dirty="0" smtClean="0">
                <a:solidFill>
                  <a:srgbClr val="33CC33"/>
                </a:solidFill>
                <a:latin typeface="微软雅黑" panose="020B0503020204020204" pitchFamily="34" charset="-122"/>
                <a:ea typeface="微软雅黑" panose="020B0503020204020204" pitchFamily="34" charset="-122"/>
              </a:rPr>
              <a:t>0.4%</a:t>
            </a:r>
            <a:r>
              <a:rPr lang="zh-CN" altLang="en-US" sz="1800" dirty="0" smtClean="0">
                <a:latin typeface="微软雅黑" panose="020B0503020204020204" pitchFamily="34" charset="-122"/>
                <a:ea typeface="微软雅黑" panose="020B0503020204020204" pitchFamily="34" charset="-122"/>
              </a:rPr>
              <a:t>，较上月</a:t>
            </a:r>
            <a:r>
              <a:rPr lang="zh-CN" altLang="en-US" sz="1800" dirty="0" smtClean="0">
                <a:solidFill>
                  <a:srgbClr val="33CC33"/>
                </a:solidFill>
                <a:latin typeface="微软雅黑" panose="020B0503020204020204" pitchFamily="34" charset="-122"/>
                <a:ea typeface="微软雅黑" panose="020B0503020204020204" pitchFamily="34" charset="-122"/>
              </a:rPr>
              <a:t>下降</a:t>
            </a:r>
            <a:r>
              <a:rPr lang="en-US" altLang="zh-CN" sz="1800" dirty="0" smtClean="0">
                <a:solidFill>
                  <a:srgbClr val="33CC33"/>
                </a:solidFill>
                <a:latin typeface="微软雅黑" panose="020B0503020204020204" pitchFamily="34" charset="-122"/>
                <a:ea typeface="微软雅黑" panose="020B0503020204020204" pitchFamily="34" charset="-122"/>
              </a:rPr>
              <a:t>0.5%</a:t>
            </a:r>
            <a:r>
              <a:rPr lang="zh-CN" altLang="en-US" sz="1800" dirty="0" smtClean="0">
                <a:latin typeface="微软雅黑" panose="020B0503020204020204" pitchFamily="34" charset="-122"/>
                <a:ea typeface="微软雅黑" panose="020B0503020204020204" pitchFamily="34" charset="-122"/>
              </a:rPr>
              <a:t>。</a:t>
            </a:r>
            <a:endParaRPr lang="zh-CN" altLang="en-US" sz="1800" dirty="0">
              <a:latin typeface="微软雅黑" panose="020B0503020204020204" pitchFamily="34" charset="-122"/>
              <a:ea typeface="微软雅黑" panose="020B0503020204020204" pitchFamily="34" charset="-122"/>
            </a:endParaRPr>
          </a:p>
        </p:txBody>
      </p:sp>
      <p:graphicFrame>
        <p:nvGraphicFramePr>
          <p:cNvPr id="7" name="图表 6">
            <a:extLst>
              <a:ext uri="{FF2B5EF4-FFF2-40B4-BE49-F238E27FC236}">
                <a16:creationId xmlns:a16="http://schemas.microsoft.com/office/drawing/2014/main" xmlns="" id="{826AB11B-12F3-4546-8FA4-07F3FD10767B}"/>
              </a:ext>
            </a:extLst>
          </p:cNvPr>
          <p:cNvGraphicFramePr>
            <a:graphicFrameLocks/>
          </p:cNvGraphicFramePr>
          <p:nvPr>
            <p:extLst>
              <p:ext uri="{D42A27DB-BD31-4B8C-83A1-F6EECF244321}">
                <p14:modId xmlns:p14="http://schemas.microsoft.com/office/powerpoint/2010/main" val="4259289438"/>
              </p:ext>
            </p:extLst>
          </p:nvPr>
        </p:nvGraphicFramePr>
        <p:xfrm>
          <a:off x="179512" y="1556792"/>
          <a:ext cx="5328592" cy="396044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bwMode="auto">
          <a:noFill/>
          <a:ln>
            <a:miter lim="800000"/>
          </a:ln>
        </p:spPr>
        <p:txBody>
          <a:bodyPr vert="horz" wrap="square" lIns="91440" tIns="45720" rIns="91440" bIns="45720" numCol="1" anchor="t" anchorCtr="0" compatLnSpc="1"/>
          <a:lstStyle/>
          <a:p>
            <a:r>
              <a:rPr kumimoji="1" lang="en-US" altLang="zh-CN" sz="2400" b="0" dirty="0">
                <a:solidFill>
                  <a:schemeClr val="tx2">
                    <a:lumMod val="75000"/>
                  </a:schemeClr>
                </a:solidFill>
                <a:latin typeface="微软雅黑" panose="020B0503020204020204" pitchFamily="34" charset="-122"/>
                <a:ea typeface="微软雅黑" panose="020B0503020204020204" pitchFamily="34" charset="-122"/>
              </a:rPr>
              <a:t>PMI</a:t>
            </a:r>
            <a:endParaRPr kumimoji="1" lang="zh-CN" altLang="en-US" sz="2400" b="0"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755576" y="4797152"/>
            <a:ext cx="3469005" cy="1200329"/>
          </a:xfrm>
          <a:prstGeom prst="rect">
            <a:avLst/>
          </a:prstGeom>
          <a:noFill/>
        </p:spPr>
        <p:txBody>
          <a:bodyPr wrap="square" rtlCol="0">
            <a:spAutoFit/>
          </a:bodyPr>
          <a:lstStyle/>
          <a:p>
            <a:pPr>
              <a:lnSpc>
                <a:spcPct val="150000"/>
              </a:lnSpc>
            </a:pPr>
            <a:r>
              <a:rPr lang="en-US" sz="1600" dirty="0">
                <a:latin typeface="微软雅黑" panose="020B0503020204020204" pitchFamily="34" charset="-122"/>
                <a:ea typeface="微软雅黑" panose="020B0503020204020204" pitchFamily="34" charset="-122"/>
              </a:rPr>
              <a:t>2</a:t>
            </a:r>
            <a:r>
              <a:rPr sz="1600" dirty="0">
                <a:latin typeface="微软雅黑" panose="020B0503020204020204" pitchFamily="34" charset="-122"/>
                <a:ea typeface="微软雅黑" panose="020B0503020204020204" pitchFamily="34" charset="-122"/>
              </a:rPr>
              <a:t>月制造业PMI为</a:t>
            </a:r>
            <a:r>
              <a:rPr lang="en-US" sz="1600" dirty="0">
                <a:latin typeface="微软雅黑" panose="020B0503020204020204" pitchFamily="34" charset="-122"/>
                <a:ea typeface="微软雅黑" panose="020B0503020204020204" pitchFamily="34" charset="-122"/>
              </a:rPr>
              <a:t>35.7</a:t>
            </a:r>
            <a:r>
              <a:rPr sz="1600" dirty="0">
                <a:latin typeface="微软雅黑" panose="020B0503020204020204" pitchFamily="34" charset="-122"/>
                <a:ea typeface="微软雅黑" panose="020B0503020204020204" pitchFamily="34" charset="-122"/>
              </a:rPr>
              <a:t>%，</a:t>
            </a:r>
          </a:p>
          <a:p>
            <a:pPr>
              <a:lnSpc>
                <a:spcPct val="150000"/>
              </a:lnSpc>
            </a:pPr>
            <a:r>
              <a:rPr sz="1600" dirty="0" err="1">
                <a:latin typeface="微软雅黑" panose="020B0503020204020204" pitchFamily="34" charset="-122"/>
                <a:ea typeface="微软雅黑" panose="020B0503020204020204" pitchFamily="34" charset="-122"/>
              </a:rPr>
              <a:t>较上月</a:t>
            </a:r>
            <a:r>
              <a:rPr lang="zh-CN" altLang="en-US" sz="1600" dirty="0">
                <a:latin typeface="微软雅黑" panose="020B0503020204020204" pitchFamily="34" charset="-122"/>
                <a:ea typeface="微软雅黑" panose="020B0503020204020204" pitchFamily="34" charset="-122"/>
              </a:rPr>
              <a:t>下跌</a:t>
            </a:r>
            <a:r>
              <a:rPr lang="en-US" sz="1600" dirty="0">
                <a:solidFill>
                  <a:srgbClr val="FF0000"/>
                </a:solidFill>
                <a:latin typeface="微软雅黑" panose="020B0503020204020204" pitchFamily="34" charset="-122"/>
                <a:ea typeface="微软雅黑" panose="020B0503020204020204" pitchFamily="34" charset="-122"/>
              </a:rPr>
              <a:t>14</a:t>
            </a:r>
            <a:r>
              <a:rPr sz="1600" dirty="0">
                <a:solidFill>
                  <a:srgbClr val="FF0000"/>
                </a:solidFill>
                <a:latin typeface="微软雅黑" panose="020B0503020204020204" pitchFamily="34" charset="-122"/>
                <a:ea typeface="微软雅黑" panose="020B0503020204020204" pitchFamily="34" charset="-122"/>
              </a:rPr>
              <a:t>.</a:t>
            </a:r>
            <a:r>
              <a:rPr lang="en-US" sz="1600" dirty="0">
                <a:solidFill>
                  <a:srgbClr val="FF0000"/>
                </a:solidFill>
                <a:latin typeface="微软雅黑" panose="020B0503020204020204" pitchFamily="34" charset="-122"/>
                <a:ea typeface="微软雅黑" panose="020B0503020204020204" pitchFamily="34" charset="-122"/>
              </a:rPr>
              <a:t>3</a:t>
            </a:r>
            <a:r>
              <a:rPr sz="1600" dirty="0">
                <a:solidFill>
                  <a:srgbClr val="FF0000"/>
                </a:solidFill>
                <a:latin typeface="微软雅黑" panose="020B0503020204020204" pitchFamily="34" charset="-122"/>
                <a:ea typeface="微软雅黑" panose="020B0503020204020204" pitchFamily="34" charset="-122"/>
              </a:rPr>
              <a:t>%</a:t>
            </a:r>
            <a:r>
              <a:rPr lang="zh-CN" altLang="en-US" sz="1600" dirty="0">
                <a:solidFill>
                  <a:srgbClr val="FF0000"/>
                </a:solidFill>
                <a:latin typeface="微软雅黑" panose="020B0503020204020204" pitchFamily="34" charset="-122"/>
                <a:ea typeface="微软雅黑" panose="020B0503020204020204" pitchFamily="34" charset="-122"/>
              </a:rPr>
              <a:t>，受疫情影响</a:t>
            </a:r>
            <a:r>
              <a:rPr lang="zh-CN" altLang="en-US" sz="1600" dirty="0" smtClean="0">
                <a:solidFill>
                  <a:srgbClr val="FF0000"/>
                </a:solidFill>
                <a:latin typeface="微软雅黑" panose="020B0503020204020204" pitchFamily="34" charset="-122"/>
                <a:ea typeface="微软雅黑" panose="020B0503020204020204" pitchFamily="34" charset="-122"/>
              </a:rPr>
              <a:t>显著</a:t>
            </a:r>
            <a:r>
              <a:rPr lang="zh-CN" altLang="en-US" sz="1600" dirty="0">
                <a:solidFill>
                  <a:srgbClr val="FF0000"/>
                </a:solidFill>
                <a:latin typeface="微软雅黑" panose="020B0503020204020204" pitchFamily="34" charset="-122"/>
                <a:ea typeface="微软雅黑" panose="020B0503020204020204" pitchFamily="34" charset="-122"/>
              </a:rPr>
              <a:t>。</a:t>
            </a:r>
            <a:endParaRPr sz="1800" dirty="0">
              <a:solidFill>
                <a:srgbClr val="FF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5868144" y="4869160"/>
            <a:ext cx="2376264" cy="787523"/>
          </a:xfrm>
          <a:prstGeom prst="rect">
            <a:avLst/>
          </a:prstGeom>
          <a:noFill/>
        </p:spPr>
        <p:txBody>
          <a:bodyPr wrap="square" rtlCol="0">
            <a:spAutoFit/>
          </a:bodyPr>
          <a:lstStyle/>
          <a:p>
            <a:pPr>
              <a:lnSpc>
                <a:spcPct val="150000"/>
              </a:lnSpc>
            </a:pPr>
            <a:r>
              <a:rPr sz="1600" dirty="0">
                <a:latin typeface="微软雅黑" panose="020B0503020204020204" pitchFamily="34" charset="-122"/>
                <a:ea typeface="微软雅黑" panose="020B0503020204020204" pitchFamily="34" charset="-122"/>
              </a:rPr>
              <a:t>财新中国PMI为</a:t>
            </a:r>
            <a:r>
              <a:rPr lang="en-US" sz="1600" dirty="0">
                <a:latin typeface="微软雅黑" panose="020B0503020204020204" pitchFamily="34" charset="-122"/>
                <a:ea typeface="微软雅黑" panose="020B0503020204020204" pitchFamily="34" charset="-122"/>
              </a:rPr>
              <a:t>40.3</a:t>
            </a:r>
            <a:r>
              <a:rPr sz="1600" dirty="0">
                <a:latin typeface="微软雅黑" panose="020B0503020204020204" pitchFamily="34" charset="-122"/>
                <a:ea typeface="微软雅黑" panose="020B0503020204020204" pitchFamily="34" charset="-122"/>
              </a:rPr>
              <a:t>%，</a:t>
            </a:r>
          </a:p>
          <a:p>
            <a:pPr>
              <a:lnSpc>
                <a:spcPct val="150000"/>
              </a:lnSpc>
            </a:pPr>
            <a:r>
              <a:rPr sz="1600" dirty="0" err="1">
                <a:latin typeface="微软雅黑" panose="020B0503020204020204" pitchFamily="34" charset="-122"/>
                <a:ea typeface="微软雅黑" panose="020B0503020204020204" pitchFamily="34" charset="-122"/>
              </a:rPr>
              <a:t>较上月</a:t>
            </a:r>
            <a:r>
              <a:rPr lang="zh-CN" altLang="en-US" sz="1600" dirty="0">
                <a:latin typeface="微软雅黑" panose="020B0503020204020204" pitchFamily="34" charset="-122"/>
                <a:ea typeface="微软雅黑" panose="020B0503020204020204" pitchFamily="34" charset="-122"/>
              </a:rPr>
              <a:t>下跌</a:t>
            </a:r>
            <a:r>
              <a:rPr lang="en-US" altLang="zh-CN" sz="1600" dirty="0">
                <a:solidFill>
                  <a:srgbClr val="FF0000"/>
                </a:solidFill>
                <a:latin typeface="微软雅黑" panose="020B0503020204020204" pitchFamily="34" charset="-122"/>
                <a:ea typeface="微软雅黑" panose="020B0503020204020204" pitchFamily="34" charset="-122"/>
              </a:rPr>
              <a:t>10.8%</a:t>
            </a:r>
            <a:r>
              <a:rPr lang="zh-CN" altLang="en-US" sz="1600" dirty="0">
                <a:latin typeface="微软雅黑" panose="020B0503020204020204" pitchFamily="34" charset="-122"/>
                <a:ea typeface="微软雅黑" panose="020B0503020204020204" pitchFamily="34" charset="-122"/>
              </a:rPr>
              <a:t>。</a:t>
            </a:r>
            <a:endParaRPr lang="zh-CN" altLang="en-US" sz="1800" dirty="0">
              <a:solidFill>
                <a:srgbClr val="FF0000"/>
              </a:solidFill>
              <a:latin typeface="微软雅黑" panose="020B0503020204020204" pitchFamily="34" charset="-122"/>
              <a:ea typeface="微软雅黑" panose="020B0503020204020204" pitchFamily="34" charset="-122"/>
            </a:endParaRPr>
          </a:p>
        </p:txBody>
      </p:sp>
      <p:graphicFrame>
        <p:nvGraphicFramePr>
          <p:cNvPr id="7" name="图表 6">
            <a:extLst>
              <a:ext uri="{FF2B5EF4-FFF2-40B4-BE49-F238E27FC236}">
                <a16:creationId xmlns:a16="http://schemas.microsoft.com/office/drawing/2014/main" xmlns="" id="{DC9249CA-7A91-4D3A-A6B6-F189202E7E2E}"/>
              </a:ext>
            </a:extLst>
          </p:cNvPr>
          <p:cNvGraphicFramePr>
            <a:graphicFrameLocks/>
          </p:cNvGraphicFramePr>
          <p:nvPr>
            <p:extLst>
              <p:ext uri="{D42A27DB-BD31-4B8C-83A1-F6EECF244321}">
                <p14:modId xmlns:p14="http://schemas.microsoft.com/office/powerpoint/2010/main" val="3632011054"/>
              </p:ext>
            </p:extLst>
          </p:nvPr>
        </p:nvGraphicFramePr>
        <p:xfrm>
          <a:off x="1259632" y="1340768"/>
          <a:ext cx="6554975" cy="316835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ChangeArrowheads="1"/>
          </p:cNvSpPr>
          <p:nvPr/>
        </p:nvSpPr>
        <p:spPr bwMode="auto">
          <a:xfrm>
            <a:off x="285750" y="1214438"/>
            <a:ext cx="8402638" cy="5162550"/>
          </a:xfrm>
          <a:prstGeom prst="rect">
            <a:avLst/>
          </a:prstGeom>
          <a:noFill/>
          <a:ln w="9525">
            <a:noFill/>
            <a:miter lim="800000"/>
          </a:ln>
        </p:spPr>
        <p:txBody>
          <a:bodyPr/>
          <a:lstStyle/>
          <a:p>
            <a:pPr marL="342900" indent="-342900">
              <a:spcBef>
                <a:spcPct val="20000"/>
              </a:spcBef>
              <a:buClr>
                <a:srgbClr val="6699FF"/>
              </a:buClr>
              <a:defRPr/>
            </a:pPr>
            <a:r>
              <a:rPr lang="zh-CN" altLang="en-US" sz="1800" b="1">
                <a:solidFill>
                  <a:srgbClr val="000066"/>
                </a:solidFill>
                <a:latin typeface="+mn-ea"/>
                <a:ea typeface="+mn-ea"/>
              </a:rPr>
              <a:t>       </a:t>
            </a:r>
            <a:endParaRPr lang="en-US" altLang="zh-CN" sz="1800" b="1">
              <a:solidFill>
                <a:srgbClr val="000066"/>
              </a:solidFill>
              <a:latin typeface="+mn-ea"/>
              <a:ea typeface="+mn-ea"/>
            </a:endParaRPr>
          </a:p>
        </p:txBody>
      </p:sp>
      <p:sp>
        <p:nvSpPr>
          <p:cNvPr id="31747" name="Rectangle 2"/>
          <p:cNvSpPr>
            <a:spLocks noChangeArrowheads="1"/>
          </p:cNvSpPr>
          <p:nvPr/>
        </p:nvSpPr>
        <p:spPr bwMode="white">
          <a:xfrm>
            <a:off x="428625" y="214313"/>
            <a:ext cx="8231188" cy="708025"/>
          </a:xfrm>
          <a:prstGeom prst="rect">
            <a:avLst/>
          </a:prstGeom>
          <a:noFill/>
          <a:ln w="9525">
            <a:noFill/>
            <a:miter lim="800000"/>
          </a:ln>
        </p:spPr>
        <p:txBody>
          <a:bodyPr/>
          <a:lstStyle/>
          <a:p>
            <a:r>
              <a:rPr lang="zh-CN" altLang="en-US" sz="2400" dirty="0">
                <a:latin typeface="微软雅黑" panose="020B0503020204020204" pitchFamily="34" charset="-122"/>
                <a:ea typeface="微软雅黑" panose="020B0503020204020204" pitchFamily="34" charset="-122"/>
              </a:rPr>
              <a:t>宏观经济数据解读</a:t>
            </a:r>
          </a:p>
        </p:txBody>
      </p:sp>
      <p:sp>
        <p:nvSpPr>
          <p:cNvPr id="6" name="Rectangle 26">
            <a:extLst>
              <a:ext uri="{FF2B5EF4-FFF2-40B4-BE49-F238E27FC236}">
                <a16:creationId xmlns:a16="http://schemas.microsoft.com/office/drawing/2014/main" xmlns="" id="{6E353C17-DE2B-4C4F-8C97-F1B677E8A76B}"/>
              </a:ext>
            </a:extLst>
          </p:cNvPr>
          <p:cNvSpPr>
            <a:spLocks noChangeArrowheads="1"/>
          </p:cNvSpPr>
          <p:nvPr/>
        </p:nvSpPr>
        <p:spPr bwMode="auto">
          <a:xfrm>
            <a:off x="448419" y="1214438"/>
            <a:ext cx="8247162" cy="4850174"/>
          </a:xfrm>
          <a:prstGeom prst="rect">
            <a:avLst/>
          </a:prstGeom>
          <a:noFill/>
          <a:ln w="9525">
            <a:noFill/>
            <a:miter lim="800000"/>
          </a:ln>
          <a:effectLst/>
        </p:spPr>
        <p:txBody>
          <a:bodyPr wrap="square" anchor="ctr">
            <a:spAutoFit/>
          </a:bodyPr>
          <a:lstStyle/>
          <a:p>
            <a:pPr indent="457200" algn="just">
              <a:lnSpc>
                <a:spcPct val="150000"/>
              </a:lnSpc>
            </a:pPr>
            <a:r>
              <a:rPr lang="zh-CN" altLang="en-US" sz="1600" dirty="0">
                <a:latin typeface="微软雅黑" panose="020B0503020204020204" pitchFamily="34" charset="-122"/>
                <a:ea typeface="微软雅黑" panose="020B0503020204020204" pitchFamily="34" charset="-122"/>
              </a:rPr>
              <a:t>受疫情影响，财新中国制造业</a:t>
            </a:r>
            <a:r>
              <a:rPr lang="en-US" altLang="zh-CN" sz="1600" dirty="0">
                <a:latin typeface="微软雅黑" panose="020B0503020204020204" pitchFamily="34" charset="-122"/>
                <a:ea typeface="微软雅黑" panose="020B0503020204020204" pitchFamily="34" charset="-122"/>
              </a:rPr>
              <a:t>PMI</a:t>
            </a:r>
            <a:r>
              <a:rPr lang="zh-CN" altLang="en-US" sz="1600" dirty="0">
                <a:latin typeface="微软雅黑" panose="020B0503020204020204" pitchFamily="34" charset="-122"/>
                <a:ea typeface="微软雅黑" panose="020B0503020204020204" pitchFamily="34" charset="-122"/>
              </a:rPr>
              <a:t>及服务业</a:t>
            </a:r>
            <a:r>
              <a:rPr lang="en-US" altLang="zh-CN" sz="1600" dirty="0">
                <a:latin typeface="微软雅黑" panose="020B0503020204020204" pitchFamily="34" charset="-122"/>
                <a:ea typeface="微软雅黑" panose="020B0503020204020204" pitchFamily="34" charset="-122"/>
              </a:rPr>
              <a:t>PMI</a:t>
            </a:r>
            <a:r>
              <a:rPr lang="zh-CN" altLang="en-US" sz="1600" dirty="0">
                <a:latin typeface="微软雅黑" panose="020B0503020204020204" pitchFamily="34" charset="-122"/>
                <a:ea typeface="微软雅黑" panose="020B0503020204020204" pitchFamily="34" charset="-122"/>
              </a:rPr>
              <a:t>创历史新低，疫情影响显著。制造业来看，政府出台的一系列扶持政策极大的缓解了制造业压力，但疫情给服务业带来的现金流影响短期来看较难弥补。</a:t>
            </a:r>
            <a:r>
              <a:rPr lang="en-US" altLang="zh-CN" sz="1600" dirty="0">
                <a:latin typeface="微软雅黑" panose="020B0503020204020204" pitchFamily="34" charset="-122"/>
                <a:ea typeface="微软雅黑" panose="020B0503020204020204" pitchFamily="34" charset="-122"/>
              </a:rPr>
              <a:t>2</a:t>
            </a:r>
            <a:r>
              <a:rPr lang="zh-CN" altLang="en-US" sz="1600" dirty="0">
                <a:latin typeface="微软雅黑" panose="020B0503020204020204" pitchFamily="34" charset="-122"/>
                <a:ea typeface="微软雅黑" panose="020B0503020204020204" pitchFamily="34" charset="-122"/>
              </a:rPr>
              <a:t>月</a:t>
            </a:r>
            <a:r>
              <a:rPr lang="en-US" altLang="zh-CN" sz="1600" dirty="0">
                <a:latin typeface="微软雅黑" panose="020B0503020204020204" pitchFamily="34" charset="-122"/>
                <a:ea typeface="微软雅黑" panose="020B0503020204020204" pitchFamily="34" charset="-122"/>
              </a:rPr>
              <a:t>PMI</a:t>
            </a:r>
            <a:r>
              <a:rPr lang="zh-CN" altLang="en-US" sz="1600" dirty="0">
                <a:latin typeface="微软雅黑" panose="020B0503020204020204" pitchFamily="34" charset="-122"/>
                <a:ea typeface="微软雅黑" panose="020B0503020204020204" pitchFamily="34" charset="-122"/>
              </a:rPr>
              <a:t>的低点在预期之内，继续关注</a:t>
            </a:r>
            <a:r>
              <a:rPr lang="en-US" altLang="zh-CN" sz="1600" dirty="0">
                <a:latin typeface="微软雅黑" panose="020B0503020204020204" pitchFamily="34" charset="-122"/>
                <a:ea typeface="微软雅黑" panose="020B0503020204020204" pitchFamily="34" charset="-122"/>
              </a:rPr>
              <a:t>3</a:t>
            </a:r>
            <a:r>
              <a:rPr lang="zh-CN" altLang="en-US" sz="1600" dirty="0">
                <a:latin typeface="微软雅黑" panose="020B0503020204020204" pitchFamily="34" charset="-122"/>
                <a:ea typeface="微软雅黑" panose="020B0503020204020204" pitchFamily="34" charset="-122"/>
              </a:rPr>
              <a:t>月复工复产进程。</a:t>
            </a:r>
            <a:endParaRPr lang="en-US" altLang="zh-CN" sz="1600" dirty="0">
              <a:latin typeface="微软雅黑" panose="020B0503020204020204" pitchFamily="34" charset="-122"/>
              <a:ea typeface="微软雅黑" panose="020B0503020204020204" pitchFamily="34" charset="-122"/>
            </a:endParaRPr>
          </a:p>
          <a:p>
            <a:pPr indent="457200" algn="just">
              <a:lnSpc>
                <a:spcPct val="150000"/>
              </a:lnSpc>
            </a:pPr>
            <a:endParaRPr lang="en-US" altLang="zh-CN" sz="1600" dirty="0">
              <a:latin typeface="微软雅黑" panose="020B0503020204020204" pitchFamily="34" charset="-122"/>
              <a:ea typeface="微软雅黑" panose="020B0503020204020204" pitchFamily="34" charset="-122"/>
            </a:endParaRPr>
          </a:p>
          <a:p>
            <a:pPr indent="457200" algn="just">
              <a:lnSpc>
                <a:spcPct val="150000"/>
              </a:lnSpc>
            </a:pPr>
            <a:r>
              <a:rPr lang="en-US" altLang="zh-CN" sz="1600" dirty="0">
                <a:latin typeface="微软雅黑" panose="020B0503020204020204" pitchFamily="34" charset="-122"/>
                <a:ea typeface="微软雅黑" panose="020B0503020204020204" pitchFamily="34" charset="-122"/>
              </a:rPr>
              <a:t>2</a:t>
            </a:r>
            <a:r>
              <a:rPr lang="zh-CN" altLang="en-US" sz="1600" dirty="0">
                <a:latin typeface="微软雅黑" panose="020B0503020204020204" pitchFamily="34" charset="-122"/>
                <a:ea typeface="微软雅黑" panose="020B0503020204020204" pitchFamily="34" charset="-122"/>
              </a:rPr>
              <a:t>月</a:t>
            </a:r>
            <a:r>
              <a:rPr lang="en-US" altLang="zh-CN" sz="1600" dirty="0">
                <a:latin typeface="微软雅黑" panose="020B0503020204020204" pitchFamily="34" charset="-122"/>
                <a:ea typeface="微软雅黑" panose="020B0503020204020204" pitchFamily="34" charset="-122"/>
              </a:rPr>
              <a:t>CPI</a:t>
            </a:r>
            <a:r>
              <a:rPr lang="zh-CN" altLang="en-US" sz="1600" dirty="0">
                <a:latin typeface="微软雅黑" panose="020B0503020204020204" pitchFamily="34" charset="-122"/>
                <a:ea typeface="微软雅黑" panose="020B0503020204020204" pitchFamily="34" charset="-122"/>
              </a:rPr>
              <a:t>同比继续上行，主要为食品价格上涨居多，由于各地不同程度的交通运输管控措施及部分企业延期开工，供给侧受到影响。同时，受“居家”要求与“避险”心理等因素影响，部分居民出现囤购行为，部分地区出现抢购方便面、肉制品和速冻食品等易储食品现象，甚至波及到其他食品，助推食品价格上涨。</a:t>
            </a:r>
            <a:endParaRPr lang="en-US" altLang="zh-CN" sz="1600" dirty="0">
              <a:latin typeface="微软雅黑" panose="020B0503020204020204" pitchFamily="34" charset="-122"/>
              <a:ea typeface="微软雅黑" panose="020B0503020204020204" pitchFamily="34" charset="-122"/>
            </a:endParaRPr>
          </a:p>
          <a:p>
            <a:pPr indent="457200" algn="just">
              <a:lnSpc>
                <a:spcPct val="150000"/>
              </a:lnSpc>
            </a:pPr>
            <a:endParaRPr lang="en-US" altLang="zh-CN" sz="1600" dirty="0">
              <a:latin typeface="微软雅黑" panose="020B0503020204020204" pitchFamily="34" charset="-122"/>
              <a:ea typeface="微软雅黑" panose="020B0503020204020204" pitchFamily="34" charset="-122"/>
              <a:sym typeface="+mn-ea"/>
            </a:endParaRPr>
          </a:p>
          <a:p>
            <a:pPr indent="457200" algn="just">
              <a:lnSpc>
                <a:spcPct val="150000"/>
              </a:lnSpc>
            </a:pPr>
            <a:r>
              <a:rPr lang="en-US" altLang="zh-CN" sz="1600" dirty="0">
                <a:latin typeface="微软雅黑" panose="020B0503020204020204" pitchFamily="34" charset="-122"/>
                <a:ea typeface="微软雅黑" panose="020B0503020204020204" pitchFamily="34" charset="-122"/>
                <a:sym typeface="+mn-ea"/>
              </a:rPr>
              <a:t>2</a:t>
            </a:r>
            <a:r>
              <a:rPr lang="zh-CN" altLang="en-US" sz="1600" dirty="0">
                <a:latin typeface="微软雅黑" panose="020B0503020204020204" pitchFamily="34" charset="-122"/>
                <a:ea typeface="微软雅黑" panose="020B0503020204020204" pitchFamily="34" charset="-122"/>
                <a:sym typeface="+mn-ea"/>
              </a:rPr>
              <a:t>月份，受季节和疫情因素影响，一些工业企业停工停产，需求减弱，全国</a:t>
            </a:r>
            <a:r>
              <a:rPr lang="en-US" altLang="zh-CN" sz="1600" dirty="0">
                <a:latin typeface="微软雅黑" panose="020B0503020204020204" pitchFamily="34" charset="-122"/>
                <a:ea typeface="微软雅黑" panose="020B0503020204020204" pitchFamily="34" charset="-122"/>
                <a:sym typeface="+mn-ea"/>
              </a:rPr>
              <a:t>PPI</a:t>
            </a:r>
            <a:r>
              <a:rPr lang="zh-CN" altLang="en-US" sz="1600" dirty="0">
                <a:latin typeface="微软雅黑" panose="020B0503020204020204" pitchFamily="34" charset="-122"/>
                <a:ea typeface="微软雅黑" panose="020B0503020204020204" pitchFamily="34" charset="-122"/>
                <a:sym typeface="+mn-ea"/>
              </a:rPr>
              <a:t>同比由升转降。同时，</a:t>
            </a:r>
            <a:r>
              <a:rPr lang="en-US" altLang="zh-CN" sz="1600" dirty="0">
                <a:latin typeface="微软雅黑" panose="020B0503020204020204" pitchFamily="34" charset="-122"/>
                <a:ea typeface="微软雅黑" panose="020B0503020204020204" pitchFamily="34" charset="-122"/>
                <a:sym typeface="+mn-ea"/>
              </a:rPr>
              <a:t>2</a:t>
            </a:r>
            <a:r>
              <a:rPr lang="zh-CN" altLang="en-US" sz="1600" dirty="0">
                <a:latin typeface="微软雅黑" panose="020B0503020204020204" pitchFamily="34" charset="-122"/>
                <a:ea typeface="微软雅黑" panose="020B0503020204020204" pitchFamily="34" charset="-122"/>
                <a:sym typeface="+mn-ea"/>
              </a:rPr>
              <a:t>月份，国际原油市场受到较大冲击，价格大幅度下降，影响国内石油及相关行业价格环比由涨转降。疫情发生后，医疗防护物资生产企业积极复工复产保障供应，但受原材料价格上涨、物流成本上升等因素影响，</a:t>
            </a:r>
            <a:r>
              <a:rPr lang="en-US" altLang="zh-CN" sz="1600" dirty="0">
                <a:latin typeface="微软雅黑" panose="020B0503020204020204" pitchFamily="34" charset="-122"/>
                <a:ea typeface="微软雅黑" panose="020B0503020204020204" pitchFamily="34" charset="-122"/>
                <a:sym typeface="+mn-ea"/>
              </a:rPr>
              <a:t>2</a:t>
            </a:r>
            <a:r>
              <a:rPr lang="zh-CN" altLang="en-US" sz="1600" dirty="0">
                <a:latin typeface="微软雅黑" panose="020B0503020204020204" pitchFamily="34" charset="-122"/>
                <a:ea typeface="微软雅黑" panose="020B0503020204020204" pitchFamily="34" charset="-122"/>
                <a:sym typeface="+mn-ea"/>
              </a:rPr>
              <a:t>月份医药制造业价格环比上涨</a:t>
            </a:r>
            <a:r>
              <a:rPr lang="en-US" altLang="zh-CN" sz="1600" dirty="0">
                <a:latin typeface="微软雅黑" panose="020B0503020204020204" pitchFamily="34" charset="-122"/>
                <a:ea typeface="微软雅黑" panose="020B0503020204020204" pitchFamily="34" charset="-122"/>
                <a:sym typeface="+mn-ea"/>
              </a:rPr>
              <a:t>0.3%</a:t>
            </a:r>
            <a:r>
              <a:rPr lang="zh-CN" altLang="en-US" sz="1600" dirty="0">
                <a:latin typeface="微软雅黑" panose="020B0503020204020204" pitchFamily="34" charset="-122"/>
                <a:ea typeface="微软雅黑" panose="020B0503020204020204" pitchFamily="34" charset="-122"/>
                <a:sym typeface="+mn-ea"/>
              </a:rPr>
              <a:t>。</a:t>
            </a:r>
            <a:endParaRPr sz="1600" dirty="0">
              <a:latin typeface="微软雅黑" panose="020B0503020204020204" pitchFamily="34" charset="-122"/>
              <a:ea typeface="微软雅黑" panose="020B0503020204020204" pitchFamily="34" charset="-122"/>
              <a:sym typeface="+mn-ea"/>
            </a:endParaRPr>
          </a:p>
        </p:txBody>
      </p:sp>
    </p:spTree>
    <p:custDataLst>
      <p:tags r:id="rId1"/>
    </p:custData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bwMode="auto">
          <a:xfrm>
            <a:off x="457200" y="214313"/>
            <a:ext cx="8229600" cy="706437"/>
          </a:xfrm>
          <a:noFill/>
          <a:ln>
            <a:miter lim="800000"/>
          </a:ln>
        </p:spPr>
        <p:txBody>
          <a:bodyPr vert="horz" wrap="square" lIns="91440" tIns="45720" rIns="91440" bIns="45720" numCol="1" anchor="t" anchorCtr="0" compatLnSpc="1"/>
          <a:lstStyle/>
          <a:p>
            <a:r>
              <a:rPr kumimoji="1" lang="zh-CN" altLang="en-US" sz="2400" b="0" dirty="0">
                <a:solidFill>
                  <a:srgbClr val="000066"/>
                </a:solidFill>
                <a:latin typeface="微软雅黑" panose="020B0503020204020204" pitchFamily="34" charset="-122"/>
                <a:ea typeface="微软雅黑" panose="020B0503020204020204" pitchFamily="34" charset="-122"/>
              </a:rPr>
              <a:t>央行公开市场操作</a:t>
            </a:r>
          </a:p>
        </p:txBody>
      </p:sp>
      <p:sp>
        <p:nvSpPr>
          <p:cNvPr id="4" name="文本框 3"/>
          <p:cNvSpPr txBox="1"/>
          <p:nvPr/>
        </p:nvSpPr>
        <p:spPr>
          <a:xfrm>
            <a:off x="2267744" y="5301208"/>
            <a:ext cx="4821950" cy="461665"/>
          </a:xfrm>
          <a:prstGeom prst="rect">
            <a:avLst/>
          </a:prstGeom>
          <a:noFill/>
        </p:spPr>
        <p:txBody>
          <a:bodyPr wrap="square" rtlCol="0">
            <a:spAutoFit/>
          </a:bodyPr>
          <a:lstStyle/>
          <a:p>
            <a:r>
              <a:rPr lang="en-US" dirty="0">
                <a:latin typeface="微软雅黑" panose="020B0503020204020204" pitchFamily="34" charset="-122"/>
                <a:ea typeface="微软雅黑" panose="020B0503020204020204" pitchFamily="34" charset="-122"/>
              </a:rPr>
              <a:t>2</a:t>
            </a:r>
            <a:r>
              <a:rPr dirty="0">
                <a:solidFill>
                  <a:schemeClr val="tx1"/>
                </a:solidFill>
                <a:latin typeface="微软雅黑" panose="020B0503020204020204" pitchFamily="34" charset="-122"/>
                <a:ea typeface="微软雅黑" panose="020B0503020204020204" pitchFamily="34" charset="-122"/>
              </a:rPr>
              <a:t>月，央行累计净</a:t>
            </a:r>
            <a:r>
              <a:rPr lang="zh-CN" altLang="en-US" dirty="0">
                <a:solidFill>
                  <a:schemeClr val="tx1"/>
                </a:solidFill>
                <a:latin typeface="微软雅黑" panose="020B0503020204020204" pitchFamily="34" charset="-122"/>
                <a:ea typeface="微软雅黑" panose="020B0503020204020204" pitchFamily="34" charset="-122"/>
              </a:rPr>
              <a:t>回笼资金</a:t>
            </a:r>
            <a:r>
              <a:rPr lang="en-US" altLang="zh-CN" sz="2400" dirty="0">
                <a:solidFill>
                  <a:srgbClr val="FF0000"/>
                </a:solidFill>
                <a:latin typeface="微软雅黑" panose="020B0503020204020204" pitchFamily="34" charset="-122"/>
                <a:ea typeface="微软雅黑" panose="020B0503020204020204" pitchFamily="34" charset="-122"/>
              </a:rPr>
              <a:t>3800</a:t>
            </a:r>
            <a:r>
              <a:rPr dirty="0">
                <a:solidFill>
                  <a:schemeClr val="tx1"/>
                </a:solidFill>
                <a:latin typeface="微软雅黑" panose="020B0503020204020204" pitchFamily="34" charset="-122"/>
                <a:ea typeface="微软雅黑" panose="020B0503020204020204" pitchFamily="34" charset="-122"/>
              </a:rPr>
              <a:t>亿元</a:t>
            </a:r>
            <a:r>
              <a:rPr lang="zh-CN" dirty="0">
                <a:solidFill>
                  <a:srgbClr val="000066"/>
                </a:solidFill>
                <a:latin typeface="微软雅黑" panose="020B0503020204020204" pitchFamily="34" charset="-122"/>
                <a:ea typeface="微软雅黑" panose="020B0503020204020204" pitchFamily="34" charset="-122"/>
              </a:rPr>
              <a:t>。</a:t>
            </a:r>
          </a:p>
        </p:txBody>
      </p:sp>
      <p:graphicFrame>
        <p:nvGraphicFramePr>
          <p:cNvPr id="6" name="图表 5">
            <a:extLst>
              <a:ext uri="{FF2B5EF4-FFF2-40B4-BE49-F238E27FC236}">
                <a16:creationId xmlns:a16="http://schemas.microsoft.com/office/drawing/2014/main" xmlns="" id="{EF96B455-D36C-429F-BF45-457E3D08479D}"/>
              </a:ext>
            </a:extLst>
          </p:cNvPr>
          <p:cNvGraphicFramePr>
            <a:graphicFrameLocks/>
          </p:cNvGraphicFramePr>
          <p:nvPr>
            <p:extLst>
              <p:ext uri="{D42A27DB-BD31-4B8C-83A1-F6EECF244321}">
                <p14:modId xmlns:p14="http://schemas.microsoft.com/office/powerpoint/2010/main" val="1973277752"/>
              </p:ext>
            </p:extLst>
          </p:nvPr>
        </p:nvGraphicFramePr>
        <p:xfrm>
          <a:off x="1331640" y="1484784"/>
          <a:ext cx="6485892" cy="367240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white">
          <a:xfrm>
            <a:off x="428625" y="115325"/>
            <a:ext cx="8231188" cy="1144587"/>
          </a:xfrm>
          <a:prstGeom prst="rect">
            <a:avLst/>
          </a:prstGeom>
          <a:noFill/>
          <a:ln w="9525" algn="ctr">
            <a:noFill/>
            <a:miter lim="800000"/>
          </a:ln>
        </p:spPr>
        <p:txBody>
          <a:bodyPr/>
          <a:lstStyle/>
          <a:p>
            <a:r>
              <a:rPr lang="zh-CN" altLang="en-US" sz="2400" dirty="0">
                <a:solidFill>
                  <a:srgbClr val="000066"/>
                </a:solidFill>
                <a:latin typeface="微软雅黑" panose="020B0503020204020204" pitchFamily="34" charset="-122"/>
                <a:ea typeface="微软雅黑" panose="020B0503020204020204" pitchFamily="34" charset="-122"/>
              </a:rPr>
              <a:t>市场概况</a:t>
            </a:r>
          </a:p>
        </p:txBody>
      </p:sp>
      <p:sp>
        <p:nvSpPr>
          <p:cNvPr id="4" name="文本框 3"/>
          <p:cNvSpPr txBox="1"/>
          <p:nvPr/>
        </p:nvSpPr>
        <p:spPr>
          <a:xfrm>
            <a:off x="209034" y="1124744"/>
            <a:ext cx="1107996" cy="369332"/>
          </a:xfrm>
          <a:prstGeom prst="rect">
            <a:avLst/>
          </a:prstGeom>
          <a:noFill/>
        </p:spPr>
        <p:txBody>
          <a:bodyPr wrap="none" rtlCol="0">
            <a:spAutoFit/>
          </a:bodyPr>
          <a:lstStyle/>
          <a:p>
            <a:r>
              <a:rPr lang="zh-CN" altLang="en-US" sz="1800" dirty="0">
                <a:solidFill>
                  <a:schemeClr val="tx1"/>
                </a:solidFill>
                <a:latin typeface="微软雅黑" panose="020B0503020204020204" pitchFamily="34" charset="-122"/>
                <a:ea typeface="微软雅黑" panose="020B0503020204020204" pitchFamily="34" charset="-122"/>
              </a:rPr>
              <a:t>上证综指</a:t>
            </a:r>
          </a:p>
        </p:txBody>
      </p:sp>
      <p:sp>
        <p:nvSpPr>
          <p:cNvPr id="8" name="文本框 7"/>
          <p:cNvSpPr txBox="1"/>
          <p:nvPr/>
        </p:nvSpPr>
        <p:spPr>
          <a:xfrm>
            <a:off x="617889" y="1577118"/>
            <a:ext cx="849913" cy="369332"/>
          </a:xfrm>
          <a:prstGeom prst="rect">
            <a:avLst/>
          </a:prstGeom>
          <a:noFill/>
        </p:spPr>
        <p:txBody>
          <a:bodyPr wrap="none" rtlCol="0">
            <a:spAutoFit/>
          </a:bodyPr>
          <a:lstStyle/>
          <a:p>
            <a:r>
              <a:rPr lang="en-US" sz="1800" dirty="0">
                <a:solidFill>
                  <a:srgbClr val="33CC33"/>
                </a:solidFill>
                <a:latin typeface="微软雅黑" panose="020B0503020204020204" pitchFamily="34" charset="-122"/>
                <a:ea typeface="微软雅黑" panose="020B0503020204020204" pitchFamily="34" charset="-122"/>
              </a:rPr>
              <a:t>3.23%</a:t>
            </a:r>
          </a:p>
        </p:txBody>
      </p:sp>
      <p:sp>
        <p:nvSpPr>
          <p:cNvPr id="9" name="文本框 8"/>
          <p:cNvSpPr txBox="1"/>
          <p:nvPr/>
        </p:nvSpPr>
        <p:spPr>
          <a:xfrm>
            <a:off x="235221" y="3369198"/>
            <a:ext cx="1107996" cy="369332"/>
          </a:xfrm>
          <a:prstGeom prst="rect">
            <a:avLst/>
          </a:prstGeom>
          <a:noFill/>
        </p:spPr>
        <p:txBody>
          <a:bodyPr wrap="none" rtlCol="0">
            <a:spAutoFit/>
          </a:bodyPr>
          <a:lstStyle/>
          <a:p>
            <a:r>
              <a:rPr lang="zh-CN" altLang="en-US" sz="1800" dirty="0">
                <a:solidFill>
                  <a:schemeClr val="tx1"/>
                </a:solidFill>
                <a:latin typeface="微软雅黑" panose="020B0503020204020204" pitchFamily="34" charset="-122"/>
                <a:ea typeface="微软雅黑" panose="020B0503020204020204" pitchFamily="34" charset="-122"/>
              </a:rPr>
              <a:t>中小板指</a:t>
            </a:r>
          </a:p>
        </p:txBody>
      </p:sp>
      <p:sp>
        <p:nvSpPr>
          <p:cNvPr id="11" name="文本框 10"/>
          <p:cNvSpPr txBox="1"/>
          <p:nvPr/>
        </p:nvSpPr>
        <p:spPr>
          <a:xfrm>
            <a:off x="583590" y="3815848"/>
            <a:ext cx="849913" cy="369332"/>
          </a:xfrm>
          <a:prstGeom prst="rect">
            <a:avLst/>
          </a:prstGeom>
          <a:noFill/>
        </p:spPr>
        <p:txBody>
          <a:bodyPr wrap="none" rtlCol="0">
            <a:spAutoFit/>
          </a:bodyPr>
          <a:lstStyle/>
          <a:p>
            <a:r>
              <a:rPr lang="en-US" altLang="zh-CN" sz="1800" dirty="0">
                <a:solidFill>
                  <a:srgbClr val="FF0000"/>
                </a:solidFill>
                <a:latin typeface="微软雅黑" panose="020B0503020204020204" pitchFamily="34" charset="-122"/>
                <a:ea typeface="微软雅黑" panose="020B0503020204020204" pitchFamily="34" charset="-122"/>
              </a:rPr>
              <a:t>3.07%</a:t>
            </a:r>
            <a:endParaRPr lang="zh-CN" altLang="en-US" sz="1800" dirty="0">
              <a:solidFill>
                <a:srgbClr val="FF0000"/>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197936" y="2282521"/>
            <a:ext cx="1107996" cy="369332"/>
          </a:xfrm>
          <a:prstGeom prst="rect">
            <a:avLst/>
          </a:prstGeom>
          <a:noFill/>
        </p:spPr>
        <p:txBody>
          <a:bodyPr wrap="none" rtlCol="0">
            <a:spAutoFit/>
          </a:bodyPr>
          <a:lstStyle/>
          <a:p>
            <a:r>
              <a:rPr lang="zh-CN" altLang="en-US" sz="1800" dirty="0">
                <a:solidFill>
                  <a:schemeClr val="tx1"/>
                </a:solidFill>
                <a:latin typeface="微软雅黑" panose="020B0503020204020204" pitchFamily="34" charset="-122"/>
                <a:ea typeface="微软雅黑" panose="020B0503020204020204" pitchFamily="34" charset="-122"/>
              </a:rPr>
              <a:t>深证成指</a:t>
            </a:r>
          </a:p>
        </p:txBody>
      </p:sp>
      <p:sp>
        <p:nvSpPr>
          <p:cNvPr id="17" name="文本框 16"/>
          <p:cNvSpPr txBox="1"/>
          <p:nvPr/>
        </p:nvSpPr>
        <p:spPr>
          <a:xfrm>
            <a:off x="544663" y="2709633"/>
            <a:ext cx="849913" cy="369332"/>
          </a:xfrm>
          <a:prstGeom prst="rect">
            <a:avLst/>
          </a:prstGeom>
          <a:noFill/>
        </p:spPr>
        <p:txBody>
          <a:bodyPr wrap="none" rtlCol="0">
            <a:spAutoFit/>
          </a:bodyPr>
          <a:lstStyle/>
          <a:p>
            <a:r>
              <a:rPr lang="en-US" altLang="zh-CN" sz="1800" dirty="0">
                <a:solidFill>
                  <a:srgbClr val="FF0000"/>
                </a:solidFill>
                <a:latin typeface="微软雅黑" panose="020B0503020204020204" pitchFamily="34" charset="-122"/>
                <a:ea typeface="微软雅黑" panose="020B0503020204020204" pitchFamily="34" charset="-122"/>
              </a:rPr>
              <a:t>2.80%</a:t>
            </a:r>
            <a:endParaRPr lang="zh-CN" altLang="en-US" sz="1800" dirty="0">
              <a:solidFill>
                <a:srgbClr val="FF0000"/>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286580" y="4405752"/>
            <a:ext cx="1107996" cy="369332"/>
          </a:xfrm>
          <a:prstGeom prst="rect">
            <a:avLst/>
          </a:prstGeom>
          <a:noFill/>
        </p:spPr>
        <p:txBody>
          <a:bodyPr wrap="none" rtlCol="0">
            <a:spAutoFit/>
          </a:bodyPr>
          <a:lstStyle/>
          <a:p>
            <a:r>
              <a:rPr lang="zh-CN" altLang="en-US" sz="1800" dirty="0">
                <a:solidFill>
                  <a:schemeClr val="tx1"/>
                </a:solidFill>
                <a:latin typeface="微软雅黑" panose="020B0503020204020204" pitchFamily="34" charset="-122"/>
                <a:ea typeface="微软雅黑" panose="020B0503020204020204" pitchFamily="34" charset="-122"/>
              </a:rPr>
              <a:t>创业板指</a:t>
            </a:r>
          </a:p>
        </p:txBody>
      </p:sp>
      <p:sp>
        <p:nvSpPr>
          <p:cNvPr id="20" name="文本框 19"/>
          <p:cNvSpPr txBox="1"/>
          <p:nvPr/>
        </p:nvSpPr>
        <p:spPr>
          <a:xfrm>
            <a:off x="633031" y="4873259"/>
            <a:ext cx="849913" cy="369332"/>
          </a:xfrm>
          <a:prstGeom prst="rect">
            <a:avLst/>
          </a:prstGeom>
          <a:noFill/>
        </p:spPr>
        <p:txBody>
          <a:bodyPr wrap="none" rtlCol="0">
            <a:spAutoFit/>
          </a:bodyPr>
          <a:lstStyle/>
          <a:p>
            <a:r>
              <a:rPr lang="en-US" altLang="zh-CN" sz="1800" dirty="0">
                <a:solidFill>
                  <a:srgbClr val="FF0000"/>
                </a:solidFill>
                <a:latin typeface="微软雅黑" panose="020B0503020204020204" pitchFamily="34" charset="-122"/>
                <a:ea typeface="微软雅黑" panose="020B0503020204020204" pitchFamily="34" charset="-122"/>
              </a:rPr>
              <a:t>7.46%</a:t>
            </a:r>
            <a:endParaRPr lang="zh-CN" altLang="en-US" sz="1800" dirty="0">
              <a:solidFill>
                <a:srgbClr val="FF0000"/>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763688" y="4797152"/>
            <a:ext cx="6824117" cy="1289905"/>
          </a:xfrm>
          <a:prstGeom prst="rect">
            <a:avLst/>
          </a:prstGeom>
          <a:noFill/>
        </p:spPr>
        <p:txBody>
          <a:bodyPr wrap="square" rtlCol="0">
            <a:spAutoFit/>
          </a:bodyPr>
          <a:lstStyle/>
          <a:p>
            <a:pPr indent="360000" algn="just">
              <a:lnSpc>
                <a:spcPct val="150000"/>
              </a:lnSpc>
            </a:pPr>
            <a:r>
              <a:rPr lang="en-US" altLang="zh-CN" sz="1800" dirty="0">
                <a:solidFill>
                  <a:schemeClr val="tx1"/>
                </a:solidFill>
                <a:latin typeface="微软雅黑" panose="020B0503020204020204" pitchFamily="34" charset="-122"/>
                <a:ea typeface="微软雅黑" panose="020B0503020204020204" pitchFamily="34" charset="-122"/>
              </a:rPr>
              <a:t>2</a:t>
            </a:r>
            <a:r>
              <a:rPr lang="zh-CN" altLang="en-US" sz="1800" dirty="0">
                <a:solidFill>
                  <a:schemeClr val="tx1"/>
                </a:solidFill>
                <a:latin typeface="微软雅黑" panose="020B0503020204020204" pitchFamily="34" charset="-122"/>
                <a:ea typeface="微软雅黑" panose="020B0503020204020204" pitchFamily="34" charset="-122"/>
              </a:rPr>
              <a:t>月，受春节期间疫情影响，</a:t>
            </a:r>
            <a:r>
              <a:rPr lang="en-US" altLang="zh-CN" sz="1800" dirty="0">
                <a:solidFill>
                  <a:schemeClr val="tx1"/>
                </a:solidFill>
                <a:latin typeface="微软雅黑" panose="020B0503020204020204" pitchFamily="34" charset="-122"/>
                <a:ea typeface="微软雅黑" panose="020B0503020204020204" pitchFamily="34" charset="-122"/>
              </a:rPr>
              <a:t>A</a:t>
            </a:r>
            <a:r>
              <a:rPr lang="zh-CN" altLang="en-US" sz="1800" dirty="0">
                <a:solidFill>
                  <a:schemeClr val="tx1"/>
                </a:solidFill>
                <a:latin typeface="微软雅黑" panose="020B0503020204020204" pitchFamily="34" charset="-122"/>
                <a:ea typeface="微软雅黑" panose="020B0503020204020204" pitchFamily="34" charset="-122"/>
              </a:rPr>
              <a:t>股春节后首个交易日开盘大跌，但后续因央行释放流动性，中央不断出台政策支持企业发展等因素影响，</a:t>
            </a:r>
            <a:r>
              <a:rPr lang="en-US" altLang="zh-CN" sz="1800" dirty="0">
                <a:solidFill>
                  <a:schemeClr val="tx1"/>
                </a:solidFill>
                <a:latin typeface="微软雅黑" panose="020B0503020204020204" pitchFamily="34" charset="-122"/>
                <a:ea typeface="微软雅黑" panose="020B0503020204020204" pitchFamily="34" charset="-122"/>
              </a:rPr>
              <a:t>A</a:t>
            </a:r>
            <a:r>
              <a:rPr lang="zh-CN" altLang="en-US" sz="1800" dirty="0">
                <a:solidFill>
                  <a:schemeClr val="tx1"/>
                </a:solidFill>
                <a:latin typeface="微软雅黑" panose="020B0503020204020204" pitchFamily="34" charset="-122"/>
                <a:ea typeface="微软雅黑" panose="020B0503020204020204" pitchFamily="34" charset="-122"/>
              </a:rPr>
              <a:t>股出现反弹，一度再次站上</a:t>
            </a:r>
            <a:r>
              <a:rPr lang="en-US" altLang="zh-CN" sz="1800" dirty="0">
                <a:solidFill>
                  <a:schemeClr val="tx1"/>
                </a:solidFill>
                <a:latin typeface="微软雅黑" panose="020B0503020204020204" pitchFamily="34" charset="-122"/>
                <a:ea typeface="微软雅黑" panose="020B0503020204020204" pitchFamily="34" charset="-122"/>
              </a:rPr>
              <a:t>3000</a:t>
            </a:r>
            <a:r>
              <a:rPr lang="zh-CN" altLang="en-US" sz="1800" dirty="0">
                <a:solidFill>
                  <a:schemeClr val="tx1"/>
                </a:solidFill>
                <a:latin typeface="微软雅黑" panose="020B0503020204020204" pitchFamily="34" charset="-122"/>
                <a:ea typeface="微软雅黑" panose="020B0503020204020204" pitchFamily="34" charset="-122"/>
              </a:rPr>
              <a:t>点，月底出现小幅回调。</a:t>
            </a:r>
          </a:p>
        </p:txBody>
      </p:sp>
      <p:sp>
        <p:nvSpPr>
          <p:cNvPr id="7" name="箭头: 上 23"/>
          <p:cNvSpPr/>
          <p:nvPr/>
        </p:nvSpPr>
        <p:spPr bwMode="auto">
          <a:xfrm>
            <a:off x="322794" y="2709772"/>
            <a:ext cx="288032" cy="368158"/>
          </a:xfrm>
          <a:prstGeom prst="upArrow">
            <a:avLst/>
          </a:prstGeom>
          <a:solidFill>
            <a:srgbClr val="FF0000"/>
          </a:solidFill>
          <a:ln w="952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600" i="0" u="none" strike="noStrike" cap="none" normalizeH="0" baseline="0">
              <a:ln>
                <a:noFill/>
              </a:ln>
              <a:solidFill>
                <a:srgbClr val="33CC33"/>
              </a:solidFill>
              <a:effectLst/>
              <a:latin typeface="微软雅黑" panose="020B0503020204020204" pitchFamily="34" charset="-122"/>
              <a:ea typeface="微软雅黑" panose="020B0503020204020204" pitchFamily="34" charset="-122"/>
            </a:endParaRPr>
          </a:p>
        </p:txBody>
      </p:sp>
      <p:sp>
        <p:nvSpPr>
          <p:cNvPr id="23" name="箭头: 上 23">
            <a:extLst>
              <a:ext uri="{FF2B5EF4-FFF2-40B4-BE49-F238E27FC236}">
                <a16:creationId xmlns:a16="http://schemas.microsoft.com/office/drawing/2014/main" xmlns="" id="{077DEF29-894E-4D3C-AC45-E366A7255636}"/>
              </a:ext>
            </a:extLst>
          </p:cNvPr>
          <p:cNvSpPr/>
          <p:nvPr/>
        </p:nvSpPr>
        <p:spPr bwMode="auto">
          <a:xfrm rot="10800000">
            <a:off x="290939" y="1596202"/>
            <a:ext cx="288032" cy="372752"/>
          </a:xfrm>
          <a:prstGeom prst="upArrow">
            <a:avLst/>
          </a:prstGeom>
          <a:solidFill>
            <a:srgbClr val="33CC33"/>
          </a:solidFill>
          <a:ln w="9525" cap="flat" cmpd="sng" algn="ctr">
            <a:solidFill>
              <a:srgbClr val="33CC33"/>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600" i="0" u="none" strike="noStrike" cap="none" normalizeH="0" baseline="0">
              <a:ln>
                <a:noFill/>
              </a:ln>
              <a:solidFill>
                <a:srgbClr val="33CC33"/>
              </a:solidFill>
              <a:effectLst/>
              <a:latin typeface="微软雅黑" panose="020B0503020204020204" pitchFamily="34" charset="-122"/>
              <a:ea typeface="微软雅黑" panose="020B0503020204020204" pitchFamily="34" charset="-122"/>
            </a:endParaRPr>
          </a:p>
        </p:txBody>
      </p:sp>
      <p:graphicFrame>
        <p:nvGraphicFramePr>
          <p:cNvPr id="25" name="图表 24">
            <a:extLst>
              <a:ext uri="{FF2B5EF4-FFF2-40B4-BE49-F238E27FC236}">
                <a16:creationId xmlns:a16="http://schemas.microsoft.com/office/drawing/2014/main" xmlns="" id="{BD9D47CA-E637-4959-92DE-0399545BFC19}"/>
              </a:ext>
            </a:extLst>
          </p:cNvPr>
          <p:cNvGraphicFramePr>
            <a:graphicFrameLocks/>
          </p:cNvGraphicFramePr>
          <p:nvPr>
            <p:extLst>
              <p:ext uri="{D42A27DB-BD31-4B8C-83A1-F6EECF244321}">
                <p14:modId xmlns:p14="http://schemas.microsoft.com/office/powerpoint/2010/main" val="3772028437"/>
              </p:ext>
            </p:extLst>
          </p:nvPr>
        </p:nvGraphicFramePr>
        <p:xfrm>
          <a:off x="1763688" y="1052736"/>
          <a:ext cx="6833627" cy="3635748"/>
        </p:xfrm>
        <a:graphic>
          <a:graphicData uri="http://schemas.openxmlformats.org/drawingml/2006/chart">
            <c:chart xmlns:c="http://schemas.openxmlformats.org/drawingml/2006/chart" xmlns:r="http://schemas.openxmlformats.org/officeDocument/2006/relationships" r:id="rId4"/>
          </a:graphicData>
        </a:graphic>
      </p:graphicFrame>
      <p:sp>
        <p:nvSpPr>
          <p:cNvPr id="26" name="箭头: 上 23">
            <a:extLst>
              <a:ext uri="{FF2B5EF4-FFF2-40B4-BE49-F238E27FC236}">
                <a16:creationId xmlns:a16="http://schemas.microsoft.com/office/drawing/2014/main" xmlns="" id="{0F86F1F3-1BCB-43AD-B857-679244EED41C}"/>
              </a:ext>
            </a:extLst>
          </p:cNvPr>
          <p:cNvSpPr/>
          <p:nvPr/>
        </p:nvSpPr>
        <p:spPr bwMode="auto">
          <a:xfrm>
            <a:off x="287039" y="3814947"/>
            <a:ext cx="288032" cy="368158"/>
          </a:xfrm>
          <a:prstGeom prst="upArrow">
            <a:avLst/>
          </a:prstGeom>
          <a:solidFill>
            <a:srgbClr val="FF0000"/>
          </a:solidFill>
          <a:ln w="952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600" i="0" u="none" strike="noStrike" cap="none" normalizeH="0" baseline="0">
              <a:ln>
                <a:noFill/>
              </a:ln>
              <a:solidFill>
                <a:srgbClr val="33CC33"/>
              </a:solidFill>
              <a:effectLst/>
              <a:latin typeface="微软雅黑" panose="020B0503020204020204" pitchFamily="34" charset="-122"/>
              <a:ea typeface="微软雅黑" panose="020B0503020204020204" pitchFamily="34" charset="-122"/>
            </a:endParaRPr>
          </a:p>
        </p:txBody>
      </p:sp>
      <p:sp>
        <p:nvSpPr>
          <p:cNvPr id="27" name="箭头: 上 23">
            <a:extLst>
              <a:ext uri="{FF2B5EF4-FFF2-40B4-BE49-F238E27FC236}">
                <a16:creationId xmlns:a16="http://schemas.microsoft.com/office/drawing/2014/main" xmlns="" id="{D1CF6D70-797B-471A-B71F-1820222E3480}"/>
              </a:ext>
            </a:extLst>
          </p:cNvPr>
          <p:cNvSpPr/>
          <p:nvPr/>
        </p:nvSpPr>
        <p:spPr bwMode="auto">
          <a:xfrm>
            <a:off x="367317" y="4850327"/>
            <a:ext cx="288032" cy="368158"/>
          </a:xfrm>
          <a:prstGeom prst="upArrow">
            <a:avLst/>
          </a:prstGeom>
          <a:solidFill>
            <a:srgbClr val="FF0000"/>
          </a:solidFill>
          <a:ln w="952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600" i="0" u="none" strike="noStrike" cap="none" normalizeH="0" baseline="0">
              <a:ln>
                <a:noFill/>
              </a:ln>
              <a:solidFill>
                <a:srgbClr val="33CC33"/>
              </a:solidFill>
              <a:effectLst/>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5364088" y="1340768"/>
            <a:ext cx="2459409" cy="400110"/>
          </a:xfrm>
          <a:prstGeom prst="rect">
            <a:avLst/>
          </a:prstGeom>
          <a:noFill/>
          <a:ln>
            <a:noFill/>
          </a:ln>
        </p:spPr>
        <p:txBody>
          <a:bodyPr wrap="square" rtlCol="0">
            <a:spAutoFit/>
          </a:bodyPr>
          <a:lstStyle/>
          <a:p>
            <a:r>
              <a:rPr lang="zh-CN" altLang="en-US" b="1" dirty="0">
                <a:solidFill>
                  <a:srgbClr val="000066"/>
                </a:solidFill>
                <a:latin typeface="+mn-ea"/>
                <a:ea typeface="+mn-ea"/>
              </a:rPr>
              <a:t>  </a:t>
            </a:r>
            <a:r>
              <a:rPr lang="zh-CN" altLang="en-US" dirty="0">
                <a:solidFill>
                  <a:schemeClr val="tx1"/>
                </a:solidFill>
                <a:latin typeface="微软雅黑" panose="020B0503020204020204" pitchFamily="34" charset="-122"/>
                <a:ea typeface="微软雅黑" panose="020B0503020204020204" pitchFamily="34" charset="-122"/>
              </a:rPr>
              <a:t>较</a:t>
            </a:r>
            <a:r>
              <a:rPr lang="en-US" altLang="zh-CN" dirty="0">
                <a:solidFill>
                  <a:schemeClr val="tx1"/>
                </a:solidFill>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月底     </a:t>
            </a:r>
            <a:r>
              <a:rPr lang="en-US" altLang="zh-CN" dirty="0">
                <a:solidFill>
                  <a:srgbClr val="33CC33"/>
                </a:solidFill>
                <a:latin typeface="微软雅黑" panose="020B0503020204020204" pitchFamily="34" charset="-122"/>
                <a:ea typeface="微软雅黑" panose="020B0503020204020204" pitchFamily="34" charset="-122"/>
              </a:rPr>
              <a:t>0.35%</a:t>
            </a:r>
          </a:p>
        </p:txBody>
      </p:sp>
      <p:sp>
        <p:nvSpPr>
          <p:cNvPr id="21506" name="Rectangle 2"/>
          <p:cNvSpPr>
            <a:spLocks noChangeArrowheads="1"/>
          </p:cNvSpPr>
          <p:nvPr/>
        </p:nvSpPr>
        <p:spPr bwMode="white">
          <a:xfrm>
            <a:off x="456406" y="167067"/>
            <a:ext cx="8231187" cy="1144587"/>
          </a:xfrm>
          <a:prstGeom prst="rect">
            <a:avLst/>
          </a:prstGeom>
          <a:noFill/>
          <a:ln w="9525" algn="ctr">
            <a:noFill/>
            <a:miter lim="800000"/>
          </a:ln>
        </p:spPr>
        <p:txBody>
          <a:bodyPr/>
          <a:lstStyle/>
          <a:p>
            <a:r>
              <a:rPr lang="zh-CN" altLang="en-US" sz="2400" dirty="0">
                <a:solidFill>
                  <a:srgbClr val="000066"/>
                </a:solidFill>
                <a:latin typeface="微软雅黑" panose="020B0503020204020204" pitchFamily="34" charset="-122"/>
                <a:ea typeface="微软雅黑" panose="020B0503020204020204" pitchFamily="34" charset="-122"/>
              </a:rPr>
              <a:t>沪深市值统计</a:t>
            </a:r>
          </a:p>
        </p:txBody>
      </p:sp>
      <p:sp>
        <p:nvSpPr>
          <p:cNvPr id="4" name="文本框 3"/>
          <p:cNvSpPr txBox="1"/>
          <p:nvPr/>
        </p:nvSpPr>
        <p:spPr>
          <a:xfrm>
            <a:off x="1403648" y="1340768"/>
            <a:ext cx="3672407" cy="461665"/>
          </a:xfrm>
          <a:prstGeom prst="rect">
            <a:avLst/>
          </a:prstGeom>
          <a:noFill/>
        </p:spPr>
        <p:txBody>
          <a:bodyPr wrap="square" rtlCol="0">
            <a:spAutoFit/>
          </a:bodyPr>
          <a:lstStyle/>
          <a:p>
            <a:r>
              <a:rPr lang="en-US" altLang="zh-CN" dirty="0">
                <a:latin typeface="微软雅黑" panose="020B0503020204020204" pitchFamily="34" charset="-122"/>
                <a:ea typeface="微软雅黑" panose="020B0503020204020204" pitchFamily="34" charset="-122"/>
              </a:rPr>
              <a:t>2</a:t>
            </a:r>
            <a:r>
              <a:rPr lang="zh-CN" altLang="en-US" dirty="0">
                <a:solidFill>
                  <a:schemeClr val="tx1"/>
                </a:solidFill>
                <a:latin typeface="微软雅黑" panose="020B0503020204020204" pitchFamily="34" charset="-122"/>
                <a:ea typeface="微软雅黑" panose="020B0503020204020204" pitchFamily="34" charset="-122"/>
              </a:rPr>
              <a:t>月，</a:t>
            </a: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股总市值近</a:t>
            </a:r>
            <a:r>
              <a:rPr lang="en-US" altLang="zh-CN" sz="2400" dirty="0">
                <a:solidFill>
                  <a:srgbClr val="FF0000"/>
                </a:solidFill>
                <a:latin typeface="微软雅黑" panose="020B0503020204020204" pitchFamily="34" charset="-122"/>
                <a:ea typeface="微软雅黑" panose="020B0503020204020204" pitchFamily="34" charset="-122"/>
              </a:rPr>
              <a:t>64.23</a:t>
            </a:r>
            <a:r>
              <a:rPr lang="zh-CN" altLang="en-US" dirty="0">
                <a:solidFill>
                  <a:schemeClr val="tx1"/>
                </a:solidFill>
                <a:latin typeface="微软雅黑" panose="020B0503020204020204" pitchFamily="34" charset="-122"/>
                <a:ea typeface="微软雅黑" panose="020B0503020204020204" pitchFamily="34" charset="-122"/>
              </a:rPr>
              <a:t>万亿</a:t>
            </a:r>
          </a:p>
        </p:txBody>
      </p:sp>
      <p:sp>
        <p:nvSpPr>
          <p:cNvPr id="7" name="文本框 6"/>
          <p:cNvSpPr txBox="1"/>
          <p:nvPr/>
        </p:nvSpPr>
        <p:spPr>
          <a:xfrm>
            <a:off x="6228184" y="4149080"/>
            <a:ext cx="2079821" cy="461665"/>
          </a:xfrm>
          <a:prstGeom prst="rect">
            <a:avLst/>
          </a:prstGeom>
          <a:noFill/>
        </p:spPr>
        <p:txBody>
          <a:bodyPr wrap="square" rtlCol="0">
            <a:spAutoFit/>
          </a:bodyPr>
          <a:lstStyle/>
          <a:p>
            <a:r>
              <a:rPr lang="zh-CN" altLang="en-US" dirty="0">
                <a:solidFill>
                  <a:schemeClr val="tx1"/>
                </a:solidFill>
                <a:latin typeface="微软雅黑" panose="020B0503020204020204" pitchFamily="34" charset="-122"/>
                <a:ea typeface="微软雅黑" panose="020B0503020204020204" pitchFamily="34" charset="-122"/>
              </a:rPr>
              <a:t>深市</a:t>
            </a:r>
            <a:r>
              <a:rPr lang="en-US" altLang="zh-CN" sz="2400" dirty="0">
                <a:solidFill>
                  <a:srgbClr val="FF0000"/>
                </a:solidFill>
                <a:latin typeface="微软雅黑" panose="020B0503020204020204" pitchFamily="34" charset="-122"/>
                <a:ea typeface="微软雅黑" panose="020B0503020204020204" pitchFamily="34" charset="-122"/>
              </a:rPr>
              <a:t>25.19</a:t>
            </a:r>
            <a:r>
              <a:rPr lang="zh-CN" altLang="en-US" dirty="0">
                <a:solidFill>
                  <a:schemeClr val="tx1"/>
                </a:solidFill>
                <a:latin typeface="微软雅黑" panose="020B0503020204020204" pitchFamily="34" charset="-122"/>
                <a:ea typeface="微软雅黑" panose="020B0503020204020204" pitchFamily="34" charset="-122"/>
              </a:rPr>
              <a:t>万亿</a:t>
            </a:r>
          </a:p>
        </p:txBody>
      </p:sp>
      <p:sp>
        <p:nvSpPr>
          <p:cNvPr id="8" name="文本框 7"/>
          <p:cNvSpPr txBox="1"/>
          <p:nvPr/>
        </p:nvSpPr>
        <p:spPr>
          <a:xfrm>
            <a:off x="6228184" y="3068960"/>
            <a:ext cx="2079821" cy="461665"/>
          </a:xfrm>
          <a:prstGeom prst="rect">
            <a:avLst/>
          </a:prstGeom>
          <a:noFill/>
        </p:spPr>
        <p:txBody>
          <a:bodyPr wrap="square" rtlCol="0">
            <a:spAutoFit/>
          </a:bodyPr>
          <a:lstStyle/>
          <a:p>
            <a:r>
              <a:rPr lang="zh-CN" altLang="en-US" dirty="0">
                <a:solidFill>
                  <a:schemeClr val="tx1"/>
                </a:solidFill>
                <a:latin typeface="微软雅黑" panose="020B0503020204020204" pitchFamily="34" charset="-122"/>
                <a:ea typeface="微软雅黑" panose="020B0503020204020204" pitchFamily="34" charset="-122"/>
              </a:rPr>
              <a:t>沪市</a:t>
            </a:r>
            <a:r>
              <a:rPr lang="en-US" altLang="zh-CN" sz="2400" dirty="0">
                <a:solidFill>
                  <a:srgbClr val="FF0000"/>
                </a:solidFill>
                <a:latin typeface="微软雅黑" panose="020B0503020204020204" pitchFamily="34" charset="-122"/>
                <a:ea typeface="微软雅黑" panose="020B0503020204020204" pitchFamily="34" charset="-122"/>
              </a:rPr>
              <a:t>39.04</a:t>
            </a:r>
            <a:r>
              <a:rPr lang="zh-CN" altLang="en-US" dirty="0">
                <a:solidFill>
                  <a:schemeClr val="tx1"/>
                </a:solidFill>
                <a:latin typeface="微软雅黑" panose="020B0503020204020204" pitchFamily="34" charset="-122"/>
                <a:ea typeface="微软雅黑" panose="020B0503020204020204" pitchFamily="34" charset="-122"/>
              </a:rPr>
              <a:t>万亿</a:t>
            </a:r>
          </a:p>
        </p:txBody>
      </p:sp>
      <p:sp>
        <p:nvSpPr>
          <p:cNvPr id="10" name="箭头: 上 9">
            <a:extLst>
              <a:ext uri="{FF2B5EF4-FFF2-40B4-BE49-F238E27FC236}">
                <a16:creationId xmlns:a16="http://schemas.microsoft.com/office/drawing/2014/main" xmlns="" id="{86F47082-1BAE-4F10-A5B1-A6740311BDB8}"/>
              </a:ext>
            </a:extLst>
          </p:cNvPr>
          <p:cNvSpPr/>
          <p:nvPr/>
        </p:nvSpPr>
        <p:spPr bwMode="auto">
          <a:xfrm rot="10800000">
            <a:off x="7812360" y="1340768"/>
            <a:ext cx="288032" cy="400110"/>
          </a:xfrm>
          <a:prstGeom prst="upArrow">
            <a:avLst/>
          </a:prstGeom>
          <a:solidFill>
            <a:srgbClr val="33CC33"/>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rgbClr val="33CC33"/>
              </a:solidFill>
              <a:effectLst/>
              <a:highlight>
                <a:srgbClr val="00FF00"/>
              </a:highlight>
              <a:latin typeface="Arial" panose="020B0604020202020204" pitchFamily="34" charset="0"/>
              <a:ea typeface="幼圆" panose="02010509060101010101" pitchFamily="49" charset="-122"/>
            </a:endParaRPr>
          </a:p>
        </p:txBody>
      </p:sp>
      <p:graphicFrame>
        <p:nvGraphicFramePr>
          <p:cNvPr id="11" name="图表 10">
            <a:extLst>
              <a:ext uri="{FF2B5EF4-FFF2-40B4-BE49-F238E27FC236}">
                <a16:creationId xmlns:a16="http://schemas.microsoft.com/office/drawing/2014/main" xmlns="" id="{ACBEACAB-EACF-4BB3-888E-20862684AE03}"/>
              </a:ext>
            </a:extLst>
          </p:cNvPr>
          <p:cNvGraphicFramePr>
            <a:graphicFrameLocks/>
          </p:cNvGraphicFramePr>
          <p:nvPr>
            <p:extLst>
              <p:ext uri="{D42A27DB-BD31-4B8C-83A1-F6EECF244321}">
                <p14:modId xmlns:p14="http://schemas.microsoft.com/office/powerpoint/2010/main" val="1521145724"/>
              </p:ext>
            </p:extLst>
          </p:nvPr>
        </p:nvGraphicFramePr>
        <p:xfrm>
          <a:off x="251520" y="2204864"/>
          <a:ext cx="5472608" cy="3888432"/>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cSld>
  <p:clrMapOvr>
    <a:masterClrMapping/>
  </p:clrMapOvr>
  <p:transition>
    <p:wipe dir="r"/>
  </p:transition>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2.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3.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4.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heme/theme1.xml><?xml version="1.0" encoding="utf-8"?>
<a:theme xmlns:a="http://schemas.openxmlformats.org/drawingml/2006/main" name="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txDef>
      <a:spPr bwMode="auto">
        <a:noFill/>
        <a:ln w="9525">
          <a:solidFill>
            <a:schemeClr val="accent1"/>
          </a:solidFill>
          <a:miter lim="800000"/>
        </a:ln>
      </a:spPr>
      <a:bodyPr>
        <a:spAutoFit/>
      </a:bodyPr>
      <a:lstStyle>
        <a:defPPr>
          <a:defRPr sz="1300" b="1" dirty="0" smtClean="0">
            <a:solidFill>
              <a:srgbClr val="000066"/>
            </a:solidFill>
            <a:latin typeface="幼圆" panose="02010509060101010101" pitchFamily="49" charset="-122"/>
            <a:ea typeface="幼圆" panose="02010509060101010101" pitchFamily="49" charset="-122"/>
          </a:defRPr>
        </a:defPPr>
      </a:lstStyle>
    </a:tx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融客投资PPT模板">
  <a:themeElements>
    <a:clrScheme name="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投资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clrMap bg1="lt1" tx1="dk1" bg2="lt2" tx2="dk2" accent1="accent1" accent2="accent2" accent3="accent3" accent4="accent4" accent5="accent5" accent6="accent6" hlink="hlink" folHlink="folHlink"/>
    </a:extraClrScheme>
    <a:extraClrScheme>
      <a:clrScheme name="融客投资PPT模板 2">
        <a:dk1>
          <a:srgbClr val="000000"/>
        </a:dk1>
        <a:lt1>
          <a:srgbClr val="FFFFFF"/>
        </a:lt1>
        <a:dk2>
          <a:srgbClr val="094332"/>
        </a:dk2>
        <a:lt2>
          <a:srgbClr val="B2B2B2"/>
        </a:lt2>
        <a:accent1>
          <a:srgbClr val="0D6531"/>
        </a:accent1>
        <a:accent2>
          <a:srgbClr val="39AF6E"/>
        </a:accent2>
        <a:accent3>
          <a:srgbClr val="FFFFFF"/>
        </a:accent3>
        <a:accent4>
          <a:srgbClr val="000000"/>
        </a:accent4>
        <a:accent5>
          <a:srgbClr val="AAB8AD"/>
        </a:accent5>
        <a:accent6>
          <a:srgbClr val="339E63"/>
        </a:accent6>
        <a:hlink>
          <a:srgbClr val="93E1A0"/>
        </a:hlink>
        <a:folHlink>
          <a:srgbClr val="1D834B"/>
        </a:folHlink>
      </a:clrScheme>
      <a:clrMap bg1="lt1" tx1="dk1" bg2="lt2" tx2="dk2" accent1="accent1" accent2="accent2" accent3="accent3" accent4="accent4" accent5="accent5" accent6="accent6" hlink="hlink" folHlink="folHlink"/>
    </a:extraClrScheme>
    <a:extraClrScheme>
      <a:clrScheme name="融客投资PPT模板 3">
        <a:dk1>
          <a:srgbClr val="000000"/>
        </a:dk1>
        <a:lt1>
          <a:srgbClr val="FFFFFF"/>
        </a:lt1>
        <a:dk2>
          <a:srgbClr val="275CA3"/>
        </a:dk2>
        <a:lt2>
          <a:srgbClr val="C0C0C0"/>
        </a:lt2>
        <a:accent1>
          <a:srgbClr val="529EBC"/>
        </a:accent1>
        <a:accent2>
          <a:srgbClr val="55BEE3"/>
        </a:accent2>
        <a:accent3>
          <a:srgbClr val="FFFFFF"/>
        </a:accent3>
        <a:accent4>
          <a:srgbClr val="000000"/>
        </a:accent4>
        <a:accent5>
          <a:srgbClr val="B3CCDA"/>
        </a:accent5>
        <a:accent6>
          <a:srgbClr val="4CACCE"/>
        </a:accent6>
        <a:hlink>
          <a:srgbClr val="9FD4F1"/>
        </a:hlink>
        <a:folHlink>
          <a:srgbClr val="0099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2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5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7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8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7364</TotalTime>
  <Words>2116</Words>
  <Application>Microsoft Office PowerPoint</Application>
  <PresentationFormat>全屏显示(4:3)</PresentationFormat>
  <Paragraphs>184</Paragraphs>
  <Slides>25</Slides>
  <Notes>25</Notes>
  <HiddenSlides>0</HiddenSlides>
  <MMClips>0</MMClips>
  <ScaleCrop>false</ScaleCrop>
  <HeadingPairs>
    <vt:vector size="4" baseType="variant">
      <vt:variant>
        <vt:lpstr>主题</vt:lpstr>
      </vt:variant>
      <vt:variant>
        <vt:i4>8</vt:i4>
      </vt:variant>
      <vt:variant>
        <vt:lpstr>幻灯片标题</vt:lpstr>
      </vt:variant>
      <vt:variant>
        <vt:i4>25</vt:i4>
      </vt:variant>
    </vt:vector>
  </HeadingPairs>
  <TitlesOfParts>
    <vt:vector size="33" baseType="lpstr">
      <vt:lpstr>融客PPT模板</vt:lpstr>
      <vt:lpstr>融客投资PPT模板</vt:lpstr>
      <vt:lpstr>1_融客PPT模板</vt:lpstr>
      <vt:lpstr>3_融客PPT模板</vt:lpstr>
      <vt:lpstr>2_融客PPT模板</vt:lpstr>
      <vt:lpstr>5_融客PPT模板</vt:lpstr>
      <vt:lpstr>7_融客PPT模板</vt:lpstr>
      <vt:lpstr>8_融客PPT模板</vt:lpstr>
      <vt:lpstr>PowerPoint 演示文稿</vt:lpstr>
      <vt:lpstr>PowerPoint 演示文稿</vt:lpstr>
      <vt:lpstr>PowerPoint 演示文稿</vt:lpstr>
      <vt:lpstr>CPI、PPI</vt:lpstr>
      <vt:lpstr>PMI</vt:lpstr>
      <vt:lpstr>PowerPoint 演示文稿</vt:lpstr>
      <vt:lpstr>央行公开市场操作</vt:lpstr>
      <vt:lpstr>PowerPoint 演示文稿</vt:lpstr>
      <vt:lpstr>PowerPoint 演示文稿</vt:lpstr>
      <vt:lpstr>上证50股指期货</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联系我们</vt:lpstr>
    </vt:vector>
  </TitlesOfParts>
  <Company>Lenovo (Beijing) Limited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Lenovo User</dc:creator>
  <cp:lastModifiedBy>Grace</cp:lastModifiedBy>
  <cp:revision>4878</cp:revision>
  <dcterms:created xsi:type="dcterms:W3CDTF">2007-11-30T05:47:00Z</dcterms:created>
  <dcterms:modified xsi:type="dcterms:W3CDTF">2020-03-11T03:00:22Z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2052-11.1.0.8696</vt:lpwstr>
  </property>
</Properties>
</file>