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Masters/slideMaster4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slideLayouts/slideLayout34.xml" ContentType="application/vnd.openxmlformats-officedocument.presentationml.slideLayout+xml"/>
  <Override PartName="/ppt/theme/theme3.xml" ContentType="application/vnd.openxmlformats-officedocument.theme+xml"/>
  <Override PartName="/ppt/slideLayouts/slideLayout35.xml" ContentType="application/vnd.openxmlformats-officedocument.presentationml.slideLayout+xml"/>
  <Override PartName="/ppt/slideLayouts/slideLayout36.xml" ContentType="application/vnd.openxmlformats-officedocument.presentationml.slideLayout+xml"/>
  <Override PartName="/ppt/slideLayouts/slideLayout37.xml" ContentType="application/vnd.openxmlformats-officedocument.presentationml.slideLayout+xml"/>
  <Override PartName="/ppt/slideLayouts/slideLayout38.xml" ContentType="application/vnd.openxmlformats-officedocument.presentationml.slideLayout+xml"/>
  <Override PartName="/ppt/slideLayouts/slideLayout39.xml" ContentType="application/vnd.openxmlformats-officedocument.presentationml.slideLayout+xml"/>
  <Override PartName="/ppt/slideLayouts/slideLayout40.xml" ContentType="application/vnd.openxmlformats-officedocument.presentationml.slideLayout+xml"/>
  <Override PartName="/ppt/slideLayouts/slideLayout41.xml" ContentType="application/vnd.openxmlformats-officedocument.presentationml.slideLayout+xml"/>
  <Override PartName="/ppt/slideLayouts/slideLayout42.xml" ContentType="application/vnd.openxmlformats-officedocument.presentationml.slideLayout+xml"/>
  <Override PartName="/ppt/slideLayouts/slideLayout43.xml" ContentType="application/vnd.openxmlformats-officedocument.presentationml.slideLayout+xml"/>
  <Override PartName="/ppt/slideLayouts/slideLayout44.xml" ContentType="application/vnd.openxmlformats-officedocument.presentationml.slideLayout+xml"/>
  <Override PartName="/ppt/slideLayouts/slideLayout45.xml" ContentType="application/vnd.openxmlformats-officedocument.presentationml.slideLayout+xml"/>
  <Override PartName="/ppt/theme/theme4.xml" ContentType="application/vnd.openxmlformats-officedocument.theme+xml"/>
  <Override PartName="/ppt/theme/theme5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tags/tag1.xml" ContentType="application/vnd.openxmlformats-officedocument.presentationml.tags+xml"/>
  <Override PartName="/ppt/notesSlides/notesSlide15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  <p:sldMasterId id="2147483660" r:id="rId2"/>
    <p:sldMasterId id="2147483672" r:id="rId3"/>
    <p:sldMasterId id="2147483685" r:id="rId4"/>
  </p:sldMasterIdLst>
  <p:notesMasterIdLst>
    <p:notesMasterId r:id="rId21"/>
  </p:notesMasterIdLst>
  <p:sldIdLst>
    <p:sldId id="256" r:id="rId5"/>
    <p:sldId id="257" r:id="rId6"/>
    <p:sldId id="258" r:id="rId7"/>
    <p:sldId id="259" r:id="rId8"/>
    <p:sldId id="296" r:id="rId9"/>
    <p:sldId id="289" r:id="rId10"/>
    <p:sldId id="261" r:id="rId11"/>
    <p:sldId id="263" r:id="rId12"/>
    <p:sldId id="264" r:id="rId13"/>
    <p:sldId id="265" r:id="rId14"/>
    <p:sldId id="276" r:id="rId15"/>
    <p:sldId id="277" r:id="rId16"/>
    <p:sldId id="295" r:id="rId17"/>
    <p:sldId id="267" r:id="rId18"/>
    <p:sldId id="297" r:id="rId19"/>
    <p:sldId id="271" r:id="rId2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pos="4127" userDrawn="1">
          <p15:clr>
            <a:srgbClr val="A4A3A4"/>
          </p15:clr>
        </p15:guide>
        <p15:guide id="2" pos="5171" userDrawn="1">
          <p15:clr>
            <a:srgbClr val="A4A3A4"/>
          </p15:clr>
        </p15:guide>
        <p15:guide id="3" orient="horz" pos="216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Administrator" initials="A" lastIdx="2" clrIdx="0">
    <p:extLst>
      <p:ext uri="{19B8F6BF-5375-455C-9EA6-DF929625EA0E}">
        <p15:presenceInfo xmlns:p15="http://schemas.microsoft.com/office/powerpoint/2012/main" userId="Administrator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798"/>
    <a:srgbClr val="FF2121"/>
    <a:srgbClr val="2A82C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中度样式 2 - 强调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85BE263C-DBD7-4A20-BB59-AAB30ACAA65A}" styleName="中度样式 3 - 强调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8FB837D-C827-4EFA-A057-4D05807E0F7C}" styleName="主题样式 1 - 强调 6">
    <a:tblBg>
      <a:fillRef idx="2">
        <a:schemeClr val="accent6"/>
      </a:fillRef>
      <a:effectRef idx="1">
        <a:schemeClr val="accent6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Ref idx="1">
              <a:schemeClr val="accent6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6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</a:tcBdr>
        <a:fill>
          <a:solidFill>
            <a:schemeClr val="accent6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6"/>
            </a:lnRef>
          </a:left>
          <a:right>
            <a:lnRef idx="2">
              <a:schemeClr val="accent6"/>
            </a:lnRef>
          </a:right>
          <a:top>
            <a:lnRef idx="1">
              <a:schemeClr val="accent6"/>
            </a:lnRef>
          </a:top>
          <a:bottom>
            <a:lnRef idx="1">
              <a:schemeClr val="accent6"/>
            </a:lnRef>
          </a:bottom>
          <a:insideH>
            <a:lnRef idx="1">
              <a:schemeClr val="accent6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2">
              <a:schemeClr val="accent6"/>
            </a:lnRef>
          </a:top>
          <a:bottom>
            <a:lnRef idx="2">
              <a:schemeClr val="accent6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6"/>
            </a:lnRef>
          </a:left>
          <a:right>
            <a:lnRef idx="1">
              <a:schemeClr val="accent6"/>
            </a:lnRef>
          </a:right>
          <a:top>
            <a:lnRef idx="1">
              <a:schemeClr val="accent6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6"/>
          </a:solidFill>
        </a:fill>
      </a:tcStyle>
    </a:firstRow>
  </a:tblStyle>
  <a:tblStyle styleId="{2D5ABB26-0587-4C30-8999-92F81FD0307C}" styleName="无样式，无网格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72833802-FEF1-4C79-8D5D-14CF1EAF98D9}" styleName="浅色样式 2 - 强调 2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</a:tcStyle>
    </a:band1H>
    <a:band1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1V>
    <a:band2V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2"/>
        </a:fillRef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3791"/>
    <p:restoredTop sz="93203" autoAdjust="0"/>
  </p:normalViewPr>
  <p:slideViewPr>
    <p:cSldViewPr snapToGrid="0">
      <p:cViewPr varScale="1">
        <p:scale>
          <a:sx n="99" d="100"/>
          <a:sy n="99" d="100"/>
        </p:scale>
        <p:origin x="576" y="64"/>
      </p:cViewPr>
      <p:guideLst>
        <p:guide pos="4127"/>
        <p:guide pos="5171"/>
        <p:guide orient="horz" pos="216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55" d="100"/>
          <a:sy n="55" d="100"/>
        </p:scale>
        <p:origin x="2880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tableStyles" Target="tableStyles.xml"/><Relationship Id="rId3" Type="http://schemas.openxmlformats.org/officeDocument/2006/relationships/slideMaster" Target="slideMasters/slideMaster3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viewProps" Target="viewProp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presProps" Target="presProp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4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5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488612E-5B62-40D2-88CB-B8567E1AAD5A}" type="datetimeFigureOut">
              <a:rPr lang="en-US" smtClean="0"/>
              <a:t>2/11/2020</a:t>
            </a:fld>
            <a:endParaRPr 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1371600" y="1143000"/>
            <a:ext cx="41148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</a:p>
          <a:p>
            <a:pPr lvl="1"/>
            <a:r>
              <a:rPr lang="zh-CN" altLang="en-US"/>
              <a:t>二级</a:t>
            </a:r>
          </a:p>
          <a:p>
            <a:pPr lvl="2"/>
            <a:r>
              <a:rPr lang="zh-CN" altLang="en-US"/>
              <a:t>三级</a:t>
            </a:r>
          </a:p>
          <a:p>
            <a:pPr lvl="3"/>
            <a:r>
              <a:rPr lang="zh-CN" altLang="en-US"/>
              <a:t>四级</a:t>
            </a:r>
          </a:p>
          <a:p>
            <a:pPr lvl="4"/>
            <a:r>
              <a:rPr lang="zh-CN" altLang="en-US"/>
              <a:t>五级</a:t>
            </a:r>
            <a:endParaRPr 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657167E-6F4E-4B58-ACBF-890421EF14B4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242828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236</a:t>
            </a:r>
            <a:r>
              <a:rPr lang="zh-CN" altLang="en-US" dirty="0"/>
              <a:t>起 </a:t>
            </a:r>
            <a:r>
              <a:rPr lang="en-US" altLang="zh-CN" dirty="0"/>
              <a:t>2209.29</a:t>
            </a:r>
            <a:r>
              <a:rPr lang="zh-CN" altLang="en-US" dirty="0"/>
              <a:t>亿元</a:t>
            </a:r>
            <a:endParaRPr lang="en-US" altLang="zh-CN" dirty="0"/>
          </a:p>
          <a:p>
            <a:r>
              <a:rPr lang="zh-CN" altLang="en-US" dirty="0"/>
              <a:t>董事会预案</a:t>
            </a:r>
            <a:r>
              <a:rPr lang="en-US" altLang="zh-CN" dirty="0"/>
              <a:t>138</a:t>
            </a:r>
          </a:p>
          <a:p>
            <a:r>
              <a:rPr lang="zh-CN" altLang="en-US" dirty="0"/>
              <a:t>进行</a:t>
            </a:r>
            <a:r>
              <a:rPr lang="en-US" altLang="zh-CN" dirty="0"/>
              <a:t>4</a:t>
            </a:r>
          </a:p>
          <a:p>
            <a:r>
              <a:rPr lang="zh-CN" altLang="en-US" dirty="0"/>
              <a:t>达成转让意向</a:t>
            </a:r>
            <a:r>
              <a:rPr lang="en-US" altLang="zh-CN" dirty="0"/>
              <a:t>10</a:t>
            </a:r>
          </a:p>
          <a:p>
            <a:r>
              <a:rPr lang="zh-CN" altLang="en-US" dirty="0"/>
              <a:t>签署协议</a:t>
            </a:r>
            <a:r>
              <a:rPr lang="en-US" altLang="zh-CN" dirty="0"/>
              <a:t>26</a:t>
            </a:r>
          </a:p>
          <a:p>
            <a:r>
              <a:rPr lang="zh-CN" altLang="en-US" dirty="0"/>
              <a:t>大会通过</a:t>
            </a:r>
            <a:r>
              <a:rPr lang="en-US" altLang="zh-CN" dirty="0"/>
              <a:t>25</a:t>
            </a:r>
          </a:p>
          <a:p>
            <a:r>
              <a:rPr lang="zh-CN" altLang="en-US" dirty="0"/>
              <a:t>完成</a:t>
            </a:r>
            <a:r>
              <a:rPr lang="en-US" altLang="zh-CN" dirty="0"/>
              <a:t>32</a:t>
            </a:r>
            <a:endParaRPr lang="zh-CN" alt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上月，招商蛇口重大资产重组</a:t>
            </a:r>
            <a:endParaRPr lang="en-US" altLang="zh-CN" dirty="0"/>
          </a:p>
          <a:p>
            <a:r>
              <a:rPr lang="en-US" altLang="zh-CN" dirty="0"/>
              <a:t>1.</a:t>
            </a:r>
            <a:r>
              <a:rPr lang="zh-CN" altLang="en-US" dirty="0"/>
              <a:t>招商轮船：拟收购多家公司股权 扩大干散货船船队规模</a:t>
            </a:r>
          </a:p>
          <a:p>
            <a:r>
              <a:rPr lang="en-US" altLang="zh-CN" dirty="0"/>
              <a:t>2.</a:t>
            </a:r>
            <a:r>
              <a:rPr lang="zh-CN" altLang="en-US" dirty="0"/>
              <a:t>借壳上市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dirty="0"/>
              <a:t>重庆地产大鳄首次布局天津</a:t>
            </a:r>
            <a:endParaRPr lang="en-US" altLang="zh-CN" dirty="0"/>
          </a:p>
          <a:p>
            <a:r>
              <a:rPr lang="en-US" altLang="zh-CN" dirty="0"/>
              <a:t>4.</a:t>
            </a:r>
            <a:r>
              <a:rPr lang="zh-CN" altLang="en-US" dirty="0"/>
              <a:t>立足主业，践行拓展新领域，寻找新的利润增长点、尝试新型业务而迈出的坚实一步</a:t>
            </a:r>
            <a:endParaRPr lang="en-US" altLang="zh-CN" dirty="0"/>
          </a:p>
          <a:p>
            <a:r>
              <a:rPr lang="en-US" altLang="zh-CN" dirty="0"/>
              <a:t>5.</a:t>
            </a:r>
            <a:r>
              <a:rPr lang="zh-CN" altLang="en-US" dirty="0"/>
              <a:t>共同开发天津项目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zh-CN" dirty="0"/>
              <a:t>8953</a:t>
            </a:r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13</a:t>
            </a:fld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14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6586886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endParaRPr lang="zh-CN" alt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1.</a:t>
            </a:r>
            <a:r>
              <a:rPr lang="zh-CN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申创新片区投资基金（建工投资）</a:t>
            </a:r>
            <a:r>
              <a:rPr lang="en-US" altLang="zh-CN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38.15</a:t>
            </a:r>
            <a:r>
              <a:rPr lang="zh-CN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亿</a:t>
            </a:r>
            <a:endParaRPr lang="en-US" altLang="zh-CN" sz="1200" b="0" i="0" u="none" strike="noStrike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r>
              <a:rPr lang="en-US" altLang="zh-CN" dirty="0"/>
              <a:t>2.</a:t>
            </a:r>
            <a:r>
              <a:rPr lang="zh-CN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长沙</a:t>
            </a:r>
            <a:r>
              <a:rPr lang="en-US" altLang="zh-CN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5G</a:t>
            </a:r>
            <a:r>
              <a:rPr lang="zh-CN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产业基金（财富嘉资产）</a:t>
            </a:r>
            <a:r>
              <a:rPr lang="en-US" altLang="zh-CN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10</a:t>
            </a:r>
            <a:r>
              <a:rPr lang="zh-CN" altLang="en-US" dirty="0"/>
              <a:t>亿</a:t>
            </a:r>
            <a:endParaRPr lang="en-US" altLang="zh-CN" dirty="0"/>
          </a:p>
          <a:p>
            <a:r>
              <a:rPr lang="en-US" altLang="zh-CN" dirty="0"/>
              <a:t>3.</a:t>
            </a:r>
            <a:r>
              <a:rPr lang="zh-CN" altLang="en-US" sz="1200" b="0" i="0" u="none" strike="noStrike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新文化企管基金</a:t>
            </a:r>
            <a:r>
              <a:rPr lang="zh-CN" altLang="en-US" dirty="0"/>
              <a:t>（上海双创投资）</a:t>
            </a:r>
            <a:r>
              <a:rPr lang="en-US" altLang="zh-CN" dirty="0"/>
              <a:t>6.02</a:t>
            </a:r>
            <a:r>
              <a:rPr lang="zh-CN" altLang="en-US" dirty="0"/>
              <a:t>亿</a:t>
            </a:r>
            <a:endParaRPr lang="en-US" altLang="zh-CN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altLang="zh-CN" dirty="0"/>
              <a:t>12</a:t>
            </a:r>
            <a:r>
              <a:rPr lang="zh-CN" altLang="en-US" dirty="0"/>
              <a:t>月</a:t>
            </a:r>
            <a:r>
              <a:rPr lang="en-US" altLang="zh-CN" dirty="0"/>
              <a:t>292 </a:t>
            </a:r>
          </a:p>
          <a:p>
            <a:r>
              <a:rPr lang="en-US" altLang="zh-CN" dirty="0"/>
              <a:t>454.23</a:t>
            </a:r>
            <a:r>
              <a:rPr lang="zh-CN" altLang="en-US" dirty="0"/>
              <a:t>亿元</a:t>
            </a:r>
            <a:endParaRPr lang="en-US" altLang="zh-CN" dirty="0"/>
          </a:p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95838966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zh-CN" altLang="en-US" dirty="0"/>
              <a:t>金融</a:t>
            </a:r>
            <a:r>
              <a:rPr lang="en-US" altLang="zh-CN" dirty="0"/>
              <a:t>87%</a:t>
            </a:r>
            <a:r>
              <a:rPr lang="zh-CN" altLang="en-US" dirty="0"/>
              <a:t>主要为恒丰银行</a:t>
            </a:r>
            <a:r>
              <a:rPr lang="en-US" altLang="zh-CN" dirty="0"/>
              <a:t>1000</a:t>
            </a:r>
            <a:r>
              <a:rPr lang="zh-CN" altLang="en-US" dirty="0"/>
              <a:t>亿</a:t>
            </a: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中车产投最新募资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34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亿人民币 混改引入</a:t>
            </a:r>
            <a:r>
              <a:rPr lang="en-US" altLang="zh-CN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5</a:t>
            </a:r>
            <a:r>
              <a:rPr lang="zh-CN" altLang="en-US" sz="1200" b="0" i="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家战略投资者</a:t>
            </a:r>
            <a:endParaRPr lang="en-US" altLang="zh-CN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zh-CN" altLang="en-US" sz="1200" b="0" i="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 idx="2"/>
          </p:nvPr>
        </p:nvSpPr>
        <p:spPr/>
      </p:sp>
      <p:sp>
        <p:nvSpPr>
          <p:cNvPr id="3" name="文本占位符 2"/>
          <p:cNvSpPr>
            <a:spLocks noGrp="1"/>
          </p:cNvSpPr>
          <p:nvPr>
            <p:ph type="body" idx="3"/>
          </p:nvPr>
        </p:nvSpPr>
        <p:spPr/>
        <p:txBody>
          <a:bodyPr/>
          <a:lstStyle/>
          <a:p>
            <a:r>
              <a:rPr lang="en-US" altLang="zh-CN" dirty="0"/>
              <a:t>12</a:t>
            </a:r>
            <a:r>
              <a:rPr lang="zh-CN" altLang="en-US" dirty="0"/>
              <a:t>月科创板</a:t>
            </a:r>
            <a:r>
              <a:rPr lang="en-US" altLang="zh-CN" dirty="0"/>
              <a:t>14</a:t>
            </a:r>
            <a:r>
              <a:rPr lang="zh-CN" altLang="en-US" dirty="0"/>
              <a:t>家上市</a:t>
            </a:r>
            <a:endParaRPr lang="en-US" altLang="zh-CN" dirty="0"/>
          </a:p>
          <a:p>
            <a:r>
              <a:rPr lang="en-US" altLang="zh-CN" dirty="0"/>
              <a:t>12</a:t>
            </a:r>
            <a:r>
              <a:rPr lang="zh-CN" altLang="en-US" dirty="0"/>
              <a:t>月港股</a:t>
            </a:r>
            <a:r>
              <a:rPr lang="en-US" altLang="zh-CN" dirty="0"/>
              <a:t>18</a:t>
            </a:r>
            <a:r>
              <a:rPr lang="zh-CN" altLang="en-US" dirty="0"/>
              <a:t>家</a:t>
            </a:r>
            <a:r>
              <a:rPr lang="en-US" altLang="zh-CN" dirty="0"/>
              <a:t>IPO</a:t>
            </a:r>
          </a:p>
          <a:p>
            <a:r>
              <a:rPr lang="zh-CN" altLang="en-US" dirty="0"/>
              <a:t>京沪高铁总募资额</a:t>
            </a:r>
            <a:r>
              <a:rPr lang="en-US" altLang="zh-CN" dirty="0"/>
              <a:t>306.74</a:t>
            </a:r>
            <a:r>
              <a:rPr lang="zh-CN" altLang="en-US" dirty="0"/>
              <a:t>亿元</a:t>
            </a: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D657167E-6F4E-4B58-ACBF-890421EF14B4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54316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3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4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4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/>
              <a:t>单击此处编辑母版副标题样式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  <a:prstGeom prst="rect">
            <a:avLst/>
          </a:prstGeo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 noProof="1"/>
              <a:t>单击此处编辑母版副标题样式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40"/>
            <a:ext cx="7886700" cy="2852737"/>
          </a:xfrm>
          <a:prstGeom prst="rect">
            <a:avLst/>
          </a:prstGeo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3888" y="4589465"/>
            <a:ext cx="7886700" cy="1500187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800"/>
            </a:lvl1pPr>
            <a:lvl2pPr marL="342900" indent="0">
              <a:buNone/>
              <a:defRPr sz="1500"/>
            </a:lvl2pPr>
            <a:lvl3pPr marL="685800" indent="0">
              <a:buNone/>
              <a:defRPr sz="1350"/>
            </a:lvl3pPr>
            <a:lvl4pPr marL="1028700" indent="0">
              <a:buNone/>
              <a:defRPr sz="1200"/>
            </a:lvl4pPr>
            <a:lvl5pPr marL="1371600" indent="0">
              <a:buNone/>
              <a:defRPr sz="1200"/>
            </a:lvl5pPr>
            <a:lvl6pPr marL="1714500" indent="0">
              <a:buNone/>
              <a:defRPr sz="1200"/>
            </a:lvl6pPr>
            <a:lvl7pPr marL="2057400" indent="0">
              <a:buNone/>
              <a:defRPr sz="1200"/>
            </a:lvl7pPr>
            <a:lvl8pPr marL="2400300" indent="0">
              <a:buNone/>
              <a:defRPr sz="1200"/>
            </a:lvl8pPr>
            <a:lvl9pPr marL="2743200" indent="0">
              <a:buNone/>
              <a:defRPr sz="12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825625"/>
            <a:ext cx="3867150" cy="435133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8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30239" y="1681163"/>
            <a:ext cx="3868737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630239" y="2505075"/>
            <a:ext cx="3868737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  <p:transition>
    <p:wipe dir="r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30239" y="457200"/>
            <a:ext cx="2949575" cy="1600200"/>
          </a:xfrm>
          <a:prstGeom prst="rect">
            <a:avLst/>
          </a:prstGeo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788" y="987427"/>
            <a:ext cx="4629150" cy="4873625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pPr lvl="0"/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630239" y="2057400"/>
            <a:ext cx="2949575" cy="381158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 noProof="1"/>
              <a:t>单击此处编辑母版文本样式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&#10;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6" y="365125"/>
            <a:ext cx="1971675" cy="5811838"/>
          </a:xfrm>
          <a:prstGeom prst="rect">
            <a:avLst/>
          </a:prstGeom>
        </p:spPr>
        <p:txBody>
          <a:bodyPr vert="eaVert"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628651" y="365125"/>
            <a:ext cx="5762625" cy="581183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zh-CN" altLang="en-US" noProof="1"/>
              <a:t>单击此处编辑母版文本样式</a:t>
            </a:r>
          </a:p>
          <a:p>
            <a:pPr lvl="1"/>
            <a:r>
              <a:rPr lang="zh-CN" altLang="en-US" noProof="1"/>
              <a:t>第二级</a:t>
            </a:r>
          </a:p>
          <a:p>
            <a:pPr lvl="2"/>
            <a:r>
              <a:rPr lang="zh-CN" altLang="en-US" noProof="1"/>
              <a:t>第三级</a:t>
            </a:r>
          </a:p>
          <a:p>
            <a:pPr lvl="3"/>
            <a:r>
              <a:rPr lang="zh-CN" altLang="en-US" noProof="1"/>
              <a:t>第四级</a:t>
            </a:r>
          </a:p>
          <a:p>
            <a:pPr lvl="4"/>
            <a:r>
              <a:rPr lang="zh-CN" altLang="en-US" noProof="1"/>
              <a:t>第五级</a:t>
            </a:r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34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标题和表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8650" y="365127"/>
            <a:ext cx="7886700" cy="1325563"/>
          </a:xfrm>
          <a:prstGeom prst="rect">
            <a:avLst/>
          </a:prstGeom>
        </p:spPr>
        <p:txBody>
          <a:bodyPr/>
          <a:lstStyle/>
          <a:p>
            <a:r>
              <a:rPr lang="zh-CN" altLang="en-US" noProof="1"/>
              <a:t>单击此处编辑母版标题样式</a:t>
            </a:r>
          </a:p>
        </p:txBody>
      </p:sp>
      <p:sp>
        <p:nvSpPr>
          <p:cNvPr id="3" name="表格占位符 2"/>
          <p:cNvSpPr>
            <a:spLocks noGrp="1"/>
          </p:cNvSpPr>
          <p:nvPr>
            <p:ph type="tbl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/>
          <a:lstStyle/>
          <a:p>
            <a:pPr lvl="0"/>
            <a:endParaRPr lang="zh-CN" altLang="en-US" noProof="0"/>
          </a:p>
        </p:txBody>
      </p:sp>
    </p:spTree>
  </p:cSld>
  <p:clrMapOvr>
    <a:masterClrMapping/>
  </p:clrMapOvr>
  <p:transition>
    <p:wipe dir="r"/>
  </p:transition>
  <p:hf sldNum="0" hdr="0" ftr="0" dt="0"/>
</p:sldLayout>
</file>

<file path=ppt/slideLayouts/slideLayout3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1143000" y="1122363"/>
            <a:ext cx="6858000" cy="23876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zh-CN" altLang="en-US"/>
              <a:t>单击此处编辑母版副标题样式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7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8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9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 hasCustomPrompt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2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内容占位符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3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 hasCustomPrompt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 hasCustomPrompt="1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 hasCustomPrompt="1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 hasCustomPrompt="1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 hasCustomPrompt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zh-CN" altLang="en-US"/>
              <a:t>单击图标添加图片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 hasCustomPrompt="1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zh-CN" altLang="en-US"/>
              <a:t>编辑母版文本样式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5" Type="http://schemas.openxmlformats.org/officeDocument/2006/relationships/image" Target="../media/image3.jpeg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Relationship Id="rId14" Type="http://schemas.openxmlformats.org/officeDocument/2006/relationships/image" Target="../media/image2.jpeg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13" Type="http://schemas.openxmlformats.org/officeDocument/2006/relationships/theme" Target="../theme/theme3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slideLayout" Target="../slideLayouts/slideLayout34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5" Type="http://schemas.openxmlformats.org/officeDocument/2006/relationships/image" Target="../media/image4.jpeg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Relationship Id="rId14" Type="http://schemas.openxmlformats.org/officeDocument/2006/relationships/image" Target="../media/image3.jpeg"/></Relationships>
</file>

<file path=ppt/slideMasters/_rels/slideMaster4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42.xml"/><Relationship Id="rId3" Type="http://schemas.openxmlformats.org/officeDocument/2006/relationships/slideLayout" Target="../slideLayouts/slideLayout37.xml"/><Relationship Id="rId7" Type="http://schemas.openxmlformats.org/officeDocument/2006/relationships/slideLayout" Target="../slideLayouts/slideLayout41.xml"/><Relationship Id="rId12" Type="http://schemas.openxmlformats.org/officeDocument/2006/relationships/theme" Target="../theme/theme4.xml"/><Relationship Id="rId2" Type="http://schemas.openxmlformats.org/officeDocument/2006/relationships/slideLayout" Target="../slideLayouts/slideLayout36.xml"/><Relationship Id="rId1" Type="http://schemas.openxmlformats.org/officeDocument/2006/relationships/slideLayout" Target="../slideLayouts/slideLayout35.xml"/><Relationship Id="rId6" Type="http://schemas.openxmlformats.org/officeDocument/2006/relationships/slideLayout" Target="../slideLayouts/slideLayout40.xml"/><Relationship Id="rId11" Type="http://schemas.openxmlformats.org/officeDocument/2006/relationships/slideLayout" Target="../slideLayouts/slideLayout45.xml"/><Relationship Id="rId5" Type="http://schemas.openxmlformats.org/officeDocument/2006/relationships/slideLayout" Target="../slideLayouts/slideLayout39.xml"/><Relationship Id="rId10" Type="http://schemas.openxmlformats.org/officeDocument/2006/relationships/slideLayout" Target="../slideLayouts/slideLayout44.xml"/><Relationship Id="rId4" Type="http://schemas.openxmlformats.org/officeDocument/2006/relationships/slideLayout" Target="../slideLayouts/slideLayout38.xml"/><Relationship Id="rId9" Type="http://schemas.openxmlformats.org/officeDocument/2006/relationships/slideLayout" Target="../slideLayouts/slideLayout4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33" descr="rkk"/>
          <p:cNvPicPr>
            <a:picLocks noChangeAspect="1" noChangeArrowheads="1"/>
          </p:cNvPicPr>
          <p:nvPr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24075" y="4181477"/>
            <a:ext cx="723900" cy="7207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5" name="Picture 35" descr="top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1130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76" name="Picture 36" descr="bottom"/>
          <p:cNvPicPr>
            <a:picLocks noChangeAspect="1" noChangeArrowheads="1"/>
          </p:cNvPicPr>
          <p:nvPr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5524500"/>
            <a:ext cx="9144000" cy="13335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1" name="Text Box 37"/>
          <p:cNvSpPr txBox="1">
            <a:spLocks noChangeArrowheads="1"/>
          </p:cNvSpPr>
          <p:nvPr/>
        </p:nvSpPr>
        <p:spPr bwMode="auto">
          <a:xfrm>
            <a:off x="2890839" y="4637088"/>
            <a:ext cx="4319587" cy="253916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chemeClr val="hlink"/>
              </a:buClr>
              <a:buFont typeface="Wingdings" panose="05000000000000000000" pitchFamily="2" charset="2"/>
              <a:buNone/>
              <a:defRPr/>
            </a:pPr>
            <a:r>
              <a:rPr lang="en-US" sz="1050" dirty="0">
                <a:solidFill>
                  <a:srgbClr val="777777"/>
                </a:solidFill>
                <a:ea typeface="宋体" panose="02010600030101010101" pitchFamily="2" charset="-122"/>
              </a:rPr>
              <a:t>RONGKE INVESTMENT MANAGEMENT CO., LTD</a:t>
            </a:r>
          </a:p>
        </p:txBody>
      </p:sp>
      <p:sp>
        <p:nvSpPr>
          <p:cNvPr id="4102" name="Text Box 38"/>
          <p:cNvSpPr txBox="1">
            <a:spLocks noChangeArrowheads="1"/>
          </p:cNvSpPr>
          <p:nvPr/>
        </p:nvSpPr>
        <p:spPr bwMode="auto">
          <a:xfrm>
            <a:off x="2873376" y="4098927"/>
            <a:ext cx="4321175" cy="392415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algn="ctr" eaLnBrk="1" hangingPunct="1">
              <a:spcBef>
                <a:spcPct val="50000"/>
              </a:spcBef>
              <a:buFont typeface="Arial" panose="020B0604020202020204" pitchFamily="34" charset="0"/>
              <a:buNone/>
              <a:defRPr/>
            </a:pPr>
            <a:r>
              <a:rPr lang="zh-CN" altLang="en-US" sz="1950">
                <a:solidFill>
                  <a:srgbClr val="777777"/>
                </a:solidFill>
                <a:ea typeface="黑体" panose="02010609060101010101" pitchFamily="49" charset="-122"/>
              </a:rPr>
              <a:t>上海融客投资管理有限公司</a:t>
            </a:r>
          </a:p>
        </p:txBody>
      </p:sp>
      <p:sp>
        <p:nvSpPr>
          <p:cNvPr id="4103" name="Rectangle 41"/>
          <p:cNvSpPr>
            <a:spLocks noChangeArrowheads="1"/>
          </p:cNvSpPr>
          <p:nvPr/>
        </p:nvSpPr>
        <p:spPr bwMode="auto">
          <a:xfrm>
            <a:off x="60326" y="6577015"/>
            <a:ext cx="2208213" cy="236537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eaLnBrk="1" hangingPunct="1">
              <a:buFont typeface="Arial" panose="020B0604020202020204" pitchFamily="34" charset="0"/>
              <a:buNone/>
              <a:defRPr/>
            </a:pPr>
            <a:r>
              <a:rPr lang="en-US" sz="900" dirty="0">
                <a:solidFill>
                  <a:schemeClr val="bg1"/>
                </a:solidFill>
                <a:latin typeface="Verdana" panose="020B0604030504040204" pitchFamily="34" charset="0"/>
                <a:ea typeface="宋体" panose="02010600030101010101" pitchFamily="2" charset="-122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wipe dir="r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v"/>
        <a:defRPr sz="21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§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anose="05000000000000000000" pitchFamily="2" charset="2"/>
        <a:buChar char="•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–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»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 bwMode="auto"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Bottomband"/>
          <p:cNvSpPr>
            <a:spLocks noChangeArrowheads="1"/>
          </p:cNvSpPr>
          <p:nvPr/>
        </p:nvSpPr>
        <p:spPr bwMode="auto">
          <a:xfrm>
            <a:off x="1" y="6477000"/>
            <a:ext cx="8558213" cy="381000"/>
          </a:xfrm>
          <a:prstGeom prst="rect">
            <a:avLst/>
          </a:prstGeom>
          <a:solidFill>
            <a:srgbClr val="969696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zh-CN" altLang="en-US" sz="900" b="0" i="0" u="none" strike="noStrike" kern="1200" cap="none" spc="0" normalizeH="0" baseline="-25000" noProof="0">
              <a:ln>
                <a:noFill/>
              </a:ln>
              <a:solidFill>
                <a:srgbClr val="777777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27" name="Picture 7" descr="bottom"/>
          <p:cNvPicPr>
            <a:picLocks noChangeArrowheads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1588"/>
            <a:ext cx="9144000" cy="9064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28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6598FF"/>
          </a:solidFill>
          <a:ln>
            <a:noFill/>
          </a:ln>
        </p:spPr>
        <p:txBody>
          <a:bodyPr wrap="none" anchor="ctr"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ctr" defTabSz="685800" rtl="0" eaLnBrk="0" fontAlgn="auto" latinLnBrk="0" hangingPunct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endParaRPr kumimoji="0" lang="en-GB" altLang="en-US" sz="105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sp>
        <p:nvSpPr>
          <p:cNvPr id="1029" name="SBottomSquare"/>
          <p:cNvSpPr>
            <a:spLocks noChangeArrowheads="1"/>
          </p:cNvSpPr>
          <p:nvPr/>
        </p:nvSpPr>
        <p:spPr bwMode="auto">
          <a:xfrm>
            <a:off x="8604250" y="6477000"/>
            <a:ext cx="539750" cy="381000"/>
          </a:xfrm>
          <a:prstGeom prst="rect">
            <a:avLst/>
          </a:prstGeom>
          <a:solidFill>
            <a:srgbClr val="000066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fontAlgn="base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marL="0" marR="0" lvl="0" indent="0" algn="ctr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fld id="{A614356D-AF49-4C37-8ADA-81BDD80874FE}" type="slidenum">
              <a:rPr kumimoji="0" lang="zh-CN" altLang="en-US" sz="750" b="0" i="0" u="none" strike="noStrike" kern="1200" cap="none" spc="0" normalizeH="0" baseline="0" noProof="0" smtClean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‹#›</a:t>
            </a:fld>
            <a:endParaRPr kumimoji="0" lang="zh-CN" altLang="en-US" sz="750" b="0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Arial" panose="020B0604020202020204" pitchFamily="34" charset="0"/>
              <a:ea typeface="宋体" panose="02010600030101010101" pitchFamily="2" charset="-122"/>
              <a:cs typeface="+mn-cs"/>
            </a:endParaRPr>
          </a:p>
        </p:txBody>
      </p:sp>
      <p:pic>
        <p:nvPicPr>
          <p:cNvPr id="1030" name="Picture 35" descr="招牌设计"/>
          <p:cNvPicPr>
            <a:picLocks noChangeAspect="1" noChangeArrowheads="1"/>
          </p:cNvPicPr>
          <p:nvPr/>
        </p:nvPicPr>
        <p:blipFill>
          <a:blip r:embed="rId1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124701" y="6540500"/>
            <a:ext cx="277813" cy="2746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1" name="Text Box 36"/>
          <p:cNvSpPr txBox="1">
            <a:spLocks noChangeArrowheads="1"/>
          </p:cNvSpPr>
          <p:nvPr/>
        </p:nvSpPr>
        <p:spPr bwMode="auto">
          <a:xfrm>
            <a:off x="7378700" y="6532565"/>
            <a:ext cx="1370013" cy="265457"/>
          </a:xfrm>
          <a:prstGeom prst="rect">
            <a:avLst/>
          </a:prstGeom>
          <a:noFill/>
          <a:ln>
            <a:noFill/>
          </a:ln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CLIENTS</a:t>
            </a:r>
          </a:p>
          <a:p>
            <a:pPr marL="0" marR="0" lvl="0" indent="0" algn="l" defTabSz="685800" rtl="0" eaLnBrk="1" fontAlgn="auto" latinLnBrk="0" hangingPunct="1">
              <a:lnSpc>
                <a:spcPct val="50000"/>
              </a:lnSpc>
              <a:spcBef>
                <a:spcPct val="5000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75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Arial" panose="020B0604020202020204" pitchFamily="34" charset="0"/>
                <a:ea typeface="宋体" panose="02010600030101010101" pitchFamily="2" charset="-122"/>
                <a:cs typeface="+mn-cs"/>
              </a:rPr>
              <a:t>BEST SERVICE</a:t>
            </a:r>
          </a:p>
        </p:txBody>
      </p:sp>
      <p:sp>
        <p:nvSpPr>
          <p:cNvPr id="1032" name="Rectangle 38"/>
          <p:cNvSpPr>
            <a:spLocks noChangeArrowheads="1"/>
          </p:cNvSpPr>
          <p:nvPr/>
        </p:nvSpPr>
        <p:spPr bwMode="auto">
          <a:xfrm>
            <a:off x="1" y="6524625"/>
            <a:ext cx="2195513" cy="236538"/>
          </a:xfrm>
          <a:prstGeom prst="rect">
            <a:avLst/>
          </a:prstGeom>
          <a:noFill/>
          <a:ln>
            <a:noFill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>
                <a:solidFill>
                  <a:schemeClr val="tx1"/>
                </a:solidFill>
                <a:latin typeface="Arial" panose="020B0604020202020204" pitchFamily="34" charset="0"/>
                <a:ea typeface="幼圆" panose="02010509060101010101" pitchFamily="49" charset="-122"/>
              </a:defRPr>
            </a:lvl9pPr>
          </a:lstStyle>
          <a:p>
            <a:pPr marL="0" marR="0" lvl="0" indent="0" algn="l" defTabSz="6858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None/>
              <a:defRPr/>
            </a:pPr>
            <a:r>
              <a:rPr kumimoji="0" lang="en-US" sz="900" b="0" i="0" u="none" strike="noStrike" kern="1200" cap="none" spc="0" normalizeH="0" baseline="0" noProof="0" dirty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Verdana" panose="020B0604030504040204" pitchFamily="34" charset="0"/>
                <a:ea typeface="宋体" panose="02010600030101010101" pitchFamily="2" charset="-122"/>
                <a:cs typeface="+mn-cs"/>
              </a:rPr>
              <a:t>www.rongke.com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  <p:sldLayoutId id="2147483684" r:id="rId12"/>
  </p:sldLayoutIdLst>
  <p:transition>
    <p:wipe dir="r"/>
  </p:transition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2100" b="1" kern="1200">
          <a:solidFill>
            <a:srgbClr val="777777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5pPr>
      <a:lvl6pPr marL="3429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6pPr>
      <a:lvl7pPr marL="6858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7pPr>
      <a:lvl8pPr marL="10287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8pPr>
      <a:lvl9pPr marL="1371600" algn="l" rtl="0" eaLnBrk="0" fontAlgn="base" hangingPunct="0">
        <a:spcBef>
          <a:spcPct val="0"/>
        </a:spcBef>
        <a:spcAft>
          <a:spcPct val="0"/>
        </a:spcAft>
        <a:defRPr sz="2100" b="1">
          <a:solidFill>
            <a:srgbClr val="777777"/>
          </a:solidFill>
          <a:latin typeface="幼圆" panose="02010509060101010101" pitchFamily="49" charset="-122"/>
          <a:ea typeface="幼圆" panose="02010509060101010101" pitchFamily="49" charset="-122"/>
        </a:defRPr>
      </a:lvl9pPr>
    </p:titleStyle>
    <p:bodyStyle>
      <a:lvl1pPr marL="257175" indent="-257175" algn="l" rtl="0" eaLnBrk="0" fontAlgn="base" hangingPunct="0">
        <a:spcBef>
          <a:spcPct val="20000"/>
        </a:spcBef>
        <a:spcAft>
          <a:spcPct val="0"/>
        </a:spcAft>
        <a:buChar char="•"/>
        <a:defRPr sz="2400" kern="1200">
          <a:solidFill>
            <a:srgbClr val="777777"/>
          </a:solidFill>
          <a:latin typeface="+mn-lt"/>
          <a:ea typeface="+mn-ea"/>
          <a:cs typeface="+mn-cs"/>
        </a:defRPr>
      </a:lvl1pPr>
      <a:lvl2pPr marL="557530" indent="-21463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2100" kern="1200">
          <a:solidFill>
            <a:srgbClr val="777777"/>
          </a:solidFill>
          <a:latin typeface="+mn-lt"/>
          <a:ea typeface="+mn-ea"/>
          <a:cs typeface="+mn-cs"/>
        </a:defRPr>
      </a:lvl2pPr>
      <a:lvl3pPr marL="8572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800" kern="1200">
          <a:solidFill>
            <a:srgbClr val="777777"/>
          </a:solidFill>
          <a:latin typeface="+mn-lt"/>
          <a:ea typeface="+mn-ea"/>
          <a:cs typeface="+mn-cs"/>
        </a:defRPr>
      </a:lvl3pPr>
      <a:lvl4pPr marL="12001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4pPr>
      <a:lvl5pPr marL="1543050" indent="-171450" algn="l" rtl="0" eaLnBrk="0" fontAlgn="base" hangingPunct="0">
        <a:spcBef>
          <a:spcPct val="20000"/>
        </a:spcBef>
        <a:spcAft>
          <a:spcPct val="0"/>
        </a:spcAft>
        <a:buFont typeface="Wingdings" panose="05000000000000000000" pitchFamily="2" charset="2"/>
        <a:buChar char="n"/>
        <a:defRPr sz="1500" kern="1200">
          <a:solidFill>
            <a:srgbClr val="777777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4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/>
              <a:t>单击此处编辑母版标题样式</a:t>
            </a:r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/>
              <a:t>编辑母版文本样式</a:t>
            </a:r>
          </a:p>
          <a:p>
            <a:pPr lvl="1"/>
            <a:r>
              <a:rPr lang="zh-CN" altLang="en-US"/>
              <a:t>第二级</a:t>
            </a:r>
          </a:p>
          <a:p>
            <a:pPr lvl="2"/>
            <a:r>
              <a:rPr lang="zh-CN" altLang="en-US"/>
              <a:t>第三级</a:t>
            </a:r>
          </a:p>
          <a:p>
            <a:pPr lvl="3"/>
            <a:r>
              <a:rPr lang="zh-CN" altLang="en-US"/>
              <a:t>第四级</a:t>
            </a:r>
          </a:p>
          <a:p>
            <a:pPr lvl="4"/>
            <a:r>
              <a:rPr lang="zh-CN" altLang="en-US"/>
              <a:t>第五级</a:t>
            </a: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1DF3E94-B1DE-4DB0-B817-89FF325CCA67}" type="datetimeFigureOut">
              <a:rPr lang="zh-CN" altLang="en-US" smtClean="0"/>
              <a:t>2020/2/11</a:t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4D17DF4-8C7B-410F-9BA1-699A539638B1}" type="slidenum">
              <a:rPr lang="zh-CN" altLang="en-US" smtClean="0"/>
              <a:t>‹#›</a:t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6" r:id="rId1"/>
    <p:sldLayoutId id="2147483687" r:id="rId2"/>
    <p:sldLayoutId id="2147483688" r:id="rId3"/>
    <p:sldLayoutId id="2147483689" r:id="rId4"/>
    <p:sldLayoutId id="2147483690" r:id="rId5"/>
    <p:sldLayoutId id="2147483691" r:id="rId6"/>
    <p:sldLayoutId id="2147483692" r:id="rId7"/>
    <p:sldLayoutId id="2147483693" r:id="rId8"/>
    <p:sldLayoutId id="2147483694" r:id="rId9"/>
    <p:sldLayoutId id="2147483695" r:id="rId10"/>
    <p:sldLayoutId id="2147483696" r:id="rId11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2.xml"/><Relationship Id="rId1" Type="http://schemas.openxmlformats.org/officeDocument/2006/relationships/themeOverride" Target="../theme/themeOverride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5.png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emf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4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emf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3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3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emf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3.xml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5.xml"/><Relationship Id="rId2" Type="http://schemas.openxmlformats.org/officeDocument/2006/relationships/slideLayout" Target="../slideLayouts/slideLayout23.xml"/><Relationship Id="rId1" Type="http://schemas.openxmlformats.org/officeDocument/2006/relationships/tags" Target="../tags/tag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35.xml"/><Relationship Id="rId1" Type="http://schemas.openxmlformats.org/officeDocument/2006/relationships/themeOverride" Target="../theme/themeOverride2.xml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1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5"/>
          <p:cNvSpPr>
            <a:spLocks noChangeArrowheads="1"/>
          </p:cNvSpPr>
          <p:nvPr/>
        </p:nvSpPr>
        <p:spPr bwMode="auto">
          <a:xfrm>
            <a:off x="1819737" y="2221925"/>
            <a:ext cx="3673475" cy="6223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anchor="ctr"/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eaLnBrk="1" hangingPunct="1"/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『</a:t>
            </a:r>
            <a:r>
              <a:rPr lang="zh-CN" altLang="en-US" sz="2800" dirty="0">
                <a:solidFill>
                  <a:srgbClr val="CC0000"/>
                </a:solidFill>
                <a:ea typeface="黑体" panose="02010609060101010101" pitchFamily="49" charset="-122"/>
              </a:rPr>
              <a:t>融客</a:t>
            </a:r>
            <a:r>
              <a:rPr lang="zh-CN" altLang="en-US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月报</a:t>
            </a:r>
            <a:r>
              <a:rPr lang="en-US" altLang="zh-CN" sz="2800" dirty="0">
                <a:solidFill>
                  <a:srgbClr val="CC0000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』</a:t>
            </a:r>
            <a:endParaRPr lang="zh-CN" altLang="en-US" sz="2800" dirty="0">
              <a:solidFill>
                <a:srgbClr val="CC0000"/>
              </a:solidFill>
              <a:latin typeface="黑体" panose="02010609060101010101" pitchFamily="49" charset="-122"/>
              <a:ea typeface="黑体" panose="02010609060101010101" pitchFamily="49" charset="-122"/>
            </a:endParaRPr>
          </a:p>
        </p:txBody>
      </p:sp>
      <p:sp>
        <p:nvSpPr>
          <p:cNvPr id="5" name="Text Box 6"/>
          <p:cNvSpPr txBox="1">
            <a:spLocks noChangeArrowheads="1"/>
          </p:cNvSpPr>
          <p:nvPr/>
        </p:nvSpPr>
        <p:spPr bwMode="auto">
          <a:xfrm>
            <a:off x="658830" y="2844225"/>
            <a:ext cx="7056437" cy="5847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1pPr>
            <a:lvl2pPr marL="742950" indent="-28575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2pPr>
            <a:lvl3pPr marL="11430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3pPr>
            <a:lvl4pPr marL="16002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4pPr>
            <a:lvl5pPr marL="2057400" indent="-228600"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buFont typeface="Arial" panose="020B0604020202020204" pitchFamily="34" charset="0"/>
              <a:defRPr b="1">
                <a:solidFill>
                  <a:schemeClr val="tx1"/>
                </a:solidFill>
                <a:latin typeface="幼圆" panose="02010509060101010101" pitchFamily="49" charset="-122"/>
                <a:ea typeface="宋体" panose="02010600030101010101" pitchFamily="2" charset="-122"/>
              </a:defRPr>
            </a:lvl9pPr>
          </a:lstStyle>
          <a:p>
            <a:pPr algn="r">
              <a:spcBef>
                <a:spcPct val="50000"/>
              </a:spcBef>
            </a:pPr>
            <a:r>
              <a:rPr lang="en-US" altLang="zh-CN" sz="3200" b="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——</a:t>
            </a:r>
            <a:r>
              <a:rPr lang="zh-CN" altLang="en-US" sz="28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私募股权投资市场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（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2020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年</a:t>
            </a:r>
            <a:r>
              <a:rPr lang="en-US" altLang="zh-CN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1</a:t>
            </a:r>
            <a:r>
              <a:rPr lang="zh-CN" altLang="en-US" sz="1600" dirty="0">
                <a:solidFill>
                  <a:srgbClr val="000066"/>
                </a:solidFill>
                <a:latin typeface="黑体" panose="02010609060101010101" pitchFamily="49" charset="-122"/>
                <a:ea typeface="黑体" panose="02010609060101010101" pitchFamily="49" charset="-122"/>
              </a:rPr>
              <a:t>月）</a:t>
            </a: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  <p:transition>
    <p:wipe dir="r"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271818" y="5284447"/>
            <a:ext cx="8535632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个基金产品通过其他方式实现退出，较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月有所上升，其中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途径完成退出，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个产品通过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股权转让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方式退出。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M&amp;A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及股权转让退出较上月均有所提升。</a:t>
            </a:r>
          </a:p>
        </p:txBody>
      </p:sp>
      <p:grpSp>
        <p:nvGrpSpPr>
          <p:cNvPr id="4" name="组合 3"/>
          <p:cNvGrpSpPr/>
          <p:nvPr/>
        </p:nvGrpSpPr>
        <p:grpSpPr>
          <a:xfrm>
            <a:off x="486540" y="1086953"/>
            <a:ext cx="2468118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基金退出情况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其他退出情况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F7838925-9070-479C-B99D-20F2D00899B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4838" y="1748957"/>
            <a:ext cx="5761219" cy="3243353"/>
          </a:xfrm>
          <a:prstGeom prst="rect">
            <a:avLst/>
          </a:prstGeom>
        </p:spPr>
      </p:pic>
      <p:pic>
        <p:nvPicPr>
          <p:cNvPr id="8" name="图片 7">
            <a:extLst>
              <a:ext uri="{FF2B5EF4-FFF2-40B4-BE49-F238E27FC236}">
                <a16:creationId xmlns:a16="http://schemas.microsoft.com/office/drawing/2014/main" id="{7B63B1A8-36DE-4E92-8561-7B7201D9328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21182" y="1748956"/>
            <a:ext cx="5303980" cy="3243353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330414" y="1100636"/>
            <a:ext cx="2975493" cy="369870"/>
            <a:chOff x="7155444" y="740531"/>
            <a:chExt cx="3098165" cy="369870"/>
          </a:xfrm>
        </p:grpSpPr>
        <p:sp>
          <p:nvSpPr>
            <p:cNvPr id="5" name="矩形 4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上市公司并购非上市公司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并购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988851" y="4950271"/>
            <a:ext cx="7166298" cy="12899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月上市公司对非上市公司的并购事件共计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起，涉及规模总计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208.44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亿元人民币，其中，董事会预案的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家，进行中的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家，达成转让意向的有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5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家，已经签署转让协议的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家，股东大会通过的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家，完成的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月并购市场降温明显。</a:t>
            </a:r>
          </a:p>
        </p:txBody>
      </p:sp>
      <p:pic>
        <p:nvPicPr>
          <p:cNvPr id="7" name="图片 6">
            <a:extLst>
              <a:ext uri="{FF2B5EF4-FFF2-40B4-BE49-F238E27FC236}">
                <a16:creationId xmlns:a16="http://schemas.microsoft.com/office/drawing/2014/main" id="{DCFDB075-5F5F-4E59-A941-FB40137F15E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94107" y="1642790"/>
            <a:ext cx="6511565" cy="313519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矩形 4"/>
          <p:cNvSpPr/>
          <p:nvPr/>
        </p:nvSpPr>
        <p:spPr>
          <a:xfrm>
            <a:off x="168330" y="1172923"/>
            <a:ext cx="3617333" cy="369869"/>
          </a:xfrm>
          <a:prstGeom prst="rect">
            <a:avLst/>
          </a:prstGeom>
          <a:solidFill>
            <a:srgbClr val="00B0F0">
              <a:alpha val="6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上市公司并购非上市公司规模前五</a:t>
            </a:r>
          </a:p>
        </p:txBody>
      </p:sp>
      <p:sp>
        <p:nvSpPr>
          <p:cNvPr id="4" name="等腰三角形 3">
            <a:extLst>
              <a:ext uri="{FF2B5EF4-FFF2-40B4-BE49-F238E27FC236}">
                <a16:creationId xmlns:a16="http://schemas.microsoft.com/office/drawing/2014/main" id="{90762674-E569-4558-8C79-F25671ABC618}"/>
              </a:ext>
            </a:extLst>
          </p:cNvPr>
          <p:cNvSpPr/>
          <p:nvPr/>
        </p:nvSpPr>
        <p:spPr>
          <a:xfrm rot="5400000">
            <a:off x="3736648" y="1221939"/>
            <a:ext cx="369868" cy="271839"/>
          </a:xfrm>
          <a:prstGeom prst="triangle">
            <a:avLst/>
          </a:prstGeom>
          <a:solidFill>
            <a:schemeClr val="bg2">
              <a:lumMod val="5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122247EB-2D0E-496E-BACE-4D8731F34D9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1293" y="1993716"/>
            <a:ext cx="8481414" cy="3525109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497784" y="1008988"/>
            <a:ext cx="2482389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新三板市场概况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1338885" y="1484904"/>
            <a:ext cx="1326657" cy="941082"/>
            <a:chOff x="415341" y="1328632"/>
            <a:chExt cx="1251973" cy="838730"/>
          </a:xfrm>
        </p:grpSpPr>
        <p:grpSp>
          <p:nvGrpSpPr>
            <p:cNvPr id="6" name="组合 5"/>
            <p:cNvGrpSpPr/>
            <p:nvPr/>
          </p:nvGrpSpPr>
          <p:grpSpPr>
            <a:xfrm>
              <a:off x="415341" y="1328632"/>
              <a:ext cx="1172437" cy="667568"/>
              <a:chOff x="539468" y="1205342"/>
              <a:chExt cx="1172437" cy="667568"/>
            </a:xfrm>
          </p:grpSpPr>
          <p:sp>
            <p:nvSpPr>
              <p:cNvPr id="8" name="文本框 7"/>
              <p:cNvSpPr txBox="1"/>
              <p:nvPr/>
            </p:nvSpPr>
            <p:spPr>
              <a:xfrm>
                <a:off x="539468" y="1205342"/>
                <a:ext cx="1031051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zh-CN" altLang="en-US" sz="1100" dirty="0">
                    <a:latin typeface="微软雅黑" panose="020B0503020204020204" pitchFamily="34" charset="-122"/>
                    <a:ea typeface="微软雅黑" panose="020B0503020204020204" pitchFamily="34" charset="-122"/>
                  </a:rPr>
                  <a:t>挂牌企业总数</a:t>
                </a:r>
              </a:p>
            </p:txBody>
          </p:sp>
          <p:sp>
            <p:nvSpPr>
              <p:cNvPr id="9" name="文本框 8"/>
              <p:cNvSpPr txBox="1"/>
              <p:nvPr/>
            </p:nvSpPr>
            <p:spPr>
              <a:xfrm>
                <a:off x="1386175" y="1608745"/>
                <a:ext cx="325730" cy="26161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>
                <a:defPPr>
                  <a:defRPr lang="zh-CN"/>
                </a:defPPr>
                <a:lvl1pPr>
                  <a:defRPr sz="1100">
                    <a:latin typeface="微软雅黑" panose="020B0503020204020204" pitchFamily="34" charset="-122"/>
                    <a:ea typeface="微软雅黑" panose="020B0503020204020204" pitchFamily="34" charset="-122"/>
                  </a:defRPr>
                </a:lvl1pPr>
              </a:lstStyle>
              <a:p>
                <a:r>
                  <a:rPr lang="zh-CN" altLang="en-US" dirty="0"/>
                  <a:t>家</a:t>
                </a:r>
              </a:p>
            </p:txBody>
          </p:sp>
          <p:sp>
            <p:nvSpPr>
              <p:cNvPr id="10" name="文本框 9"/>
              <p:cNvSpPr txBox="1"/>
              <p:nvPr/>
            </p:nvSpPr>
            <p:spPr>
              <a:xfrm>
                <a:off x="612365" y="1461456"/>
                <a:ext cx="821732" cy="4114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n-US" altLang="zh-CN" sz="2400" b="1" dirty="0">
                    <a:solidFill>
                      <a:srgbClr val="FF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8870</a:t>
                </a:r>
                <a:endParaRPr lang="en-US" sz="2400" b="1" dirty="0">
                  <a:solidFill>
                    <a:srgbClr val="FF0000"/>
                  </a:solidFill>
                  <a:latin typeface="Arial" panose="020B0604020202020204" pitchFamily="34" charset="0"/>
                  <a:cs typeface="Arial" panose="020B0604020202020204" pitchFamily="34" charset="0"/>
                </a:endParaRPr>
              </a:p>
            </p:txBody>
          </p:sp>
        </p:grpSp>
        <p:sp>
          <p:nvSpPr>
            <p:cNvPr id="7" name="文本框 6"/>
            <p:cNvSpPr txBox="1"/>
            <p:nvPr/>
          </p:nvSpPr>
          <p:spPr>
            <a:xfrm>
              <a:off x="964709" y="1893059"/>
              <a:ext cx="702605" cy="27430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zh-CN" sz="1400" b="1" dirty="0">
                  <a:solidFill>
                    <a:srgbClr val="00B050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-83</a:t>
              </a:r>
              <a:endParaRPr lang="zh-CN" altLang="en-US" sz="1400" b="1" dirty="0">
                <a:solidFill>
                  <a:srgbClr val="00B050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grpSp>
        <p:nvGrpSpPr>
          <p:cNvPr id="11" name="组合 10"/>
          <p:cNvGrpSpPr/>
          <p:nvPr/>
        </p:nvGrpSpPr>
        <p:grpSpPr>
          <a:xfrm>
            <a:off x="3594028" y="1410934"/>
            <a:ext cx="1995494" cy="982143"/>
            <a:chOff x="1918959" y="1157696"/>
            <a:chExt cx="1995494" cy="982143"/>
          </a:xfrm>
        </p:grpSpPr>
        <p:sp>
          <p:nvSpPr>
            <p:cNvPr id="12" name="矩形: 对角圆角 11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8024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3" name="矩形: 对角圆角 12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666</a:t>
              </a:r>
              <a:endParaRPr lang="zh-CN" alt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14" name="文本框 13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市场分层分布</a:t>
              </a:r>
            </a:p>
          </p:txBody>
        </p:sp>
        <p:sp>
          <p:nvSpPr>
            <p:cNvPr id="15" name="文本框 14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创新</a:t>
              </a:r>
            </a:p>
          </p:txBody>
        </p:sp>
        <p:sp>
          <p:nvSpPr>
            <p:cNvPr id="16" name="文本框 15"/>
            <p:cNvSpPr txBox="1"/>
            <p:nvPr/>
          </p:nvSpPr>
          <p:spPr>
            <a:xfrm>
              <a:off x="2452878" y="1850444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基础</a:t>
              </a:r>
            </a:p>
          </p:txBody>
        </p:sp>
      </p:grpSp>
      <p:sp>
        <p:nvSpPr>
          <p:cNvPr id="24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新三板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29" name="组合 28"/>
          <p:cNvGrpSpPr/>
          <p:nvPr/>
        </p:nvGrpSpPr>
        <p:grpSpPr>
          <a:xfrm>
            <a:off x="6366998" y="1351284"/>
            <a:ext cx="1995494" cy="982143"/>
            <a:chOff x="1918959" y="1157696"/>
            <a:chExt cx="1995494" cy="982143"/>
          </a:xfrm>
        </p:grpSpPr>
        <p:sp>
          <p:nvSpPr>
            <p:cNvPr id="30" name="矩形: 对角圆角 29"/>
            <p:cNvSpPr/>
            <p:nvPr/>
          </p:nvSpPr>
          <p:spPr>
            <a:xfrm>
              <a:off x="1918959" y="1419307"/>
              <a:ext cx="953847" cy="679755"/>
            </a:xfrm>
            <a:prstGeom prst="round2DiagRect">
              <a:avLst/>
            </a:prstGeom>
            <a:solidFill>
              <a:srgbClr val="FFC00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8189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1" name="矩形: 对角圆角 30"/>
            <p:cNvSpPr/>
            <p:nvPr/>
          </p:nvSpPr>
          <p:spPr>
            <a:xfrm>
              <a:off x="2896452" y="1392157"/>
              <a:ext cx="976905" cy="706905"/>
            </a:xfrm>
            <a:prstGeom prst="round2DiagRect">
              <a:avLst/>
            </a:prstGeom>
            <a:solidFill>
              <a:srgbClr val="00B0F0">
                <a:alpha val="8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b="1" dirty="0">
                  <a:solidFill>
                    <a:schemeClr val="tx1"/>
                  </a:solidFill>
                  <a:latin typeface="Arial" panose="020B0604020202020204" pitchFamily="34" charset="0"/>
                  <a:cs typeface="Arial" panose="020B0604020202020204" pitchFamily="34" charset="0"/>
                </a:rPr>
                <a:t>681</a:t>
              </a:r>
              <a:endParaRPr lang="en-US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  <p:sp>
          <p:nvSpPr>
            <p:cNvPr id="32" name="文本框 31"/>
            <p:cNvSpPr txBox="1"/>
            <p:nvPr/>
          </p:nvSpPr>
          <p:spPr>
            <a:xfrm>
              <a:off x="2389259" y="1157696"/>
              <a:ext cx="1031051" cy="26161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>
              <a:defPPr>
                <a:defRPr lang="zh-CN"/>
              </a:defPPr>
              <a:lvl1pPr>
                <a:defRPr sz="1100">
                  <a:latin typeface="微软雅黑" panose="020B0503020204020204" pitchFamily="34" charset="-122"/>
                  <a:ea typeface="微软雅黑" panose="020B0503020204020204" pitchFamily="34" charset="-122"/>
                </a:defRPr>
              </a:lvl1pPr>
            </a:lstStyle>
            <a:p>
              <a:r>
                <a:rPr lang="zh-CN" altLang="en-US" dirty="0"/>
                <a:t>转让方式分布</a:t>
              </a:r>
            </a:p>
          </p:txBody>
        </p:sp>
        <p:sp>
          <p:nvSpPr>
            <p:cNvPr id="33" name="文本框 32"/>
            <p:cNvSpPr txBox="1"/>
            <p:nvPr/>
          </p:nvSpPr>
          <p:spPr>
            <a:xfrm>
              <a:off x="3422010" y="1862840"/>
              <a:ext cx="492443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做市</a:t>
              </a:r>
            </a:p>
          </p:txBody>
        </p:sp>
        <p:sp>
          <p:nvSpPr>
            <p:cNvPr id="35" name="文本框 34"/>
            <p:cNvSpPr txBox="1"/>
            <p:nvPr/>
          </p:nvSpPr>
          <p:spPr>
            <a:xfrm>
              <a:off x="2144652" y="1850444"/>
              <a:ext cx="800219" cy="276999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zh-CN" altLang="en-US" sz="1200" b="1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集合竞价</a:t>
              </a:r>
            </a:p>
          </p:txBody>
        </p:sp>
      </p:grpSp>
      <p:sp>
        <p:nvSpPr>
          <p:cNvPr id="17" name="文本框 16">
            <a:extLst>
              <a:ext uri="{FF2B5EF4-FFF2-40B4-BE49-F238E27FC236}">
                <a16:creationId xmlns:a16="http://schemas.microsoft.com/office/drawing/2014/main" id="{EAD2E347-3E2F-4D46-A157-1B020232F5FE}"/>
              </a:ext>
            </a:extLst>
          </p:cNvPr>
          <p:cNvSpPr txBox="1"/>
          <p:nvPr/>
        </p:nvSpPr>
        <p:spPr>
          <a:xfrm>
            <a:off x="2954051" y="5902360"/>
            <a:ext cx="47784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转板摘牌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家，为阿尔特、京源环保及映翰通。</a:t>
            </a:r>
          </a:p>
        </p:txBody>
      </p:sp>
      <p:pic>
        <p:nvPicPr>
          <p:cNvPr id="18" name="图片 17">
            <a:extLst>
              <a:ext uri="{FF2B5EF4-FFF2-40B4-BE49-F238E27FC236}">
                <a16:creationId xmlns:a16="http://schemas.microsoft.com/office/drawing/2014/main" id="{AB57DCF9-82C9-4651-8697-CE195FF849E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67265" y="2512022"/>
            <a:ext cx="5761219" cy="3243353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科创板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1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月总市值变化情况</a:t>
            </a:r>
          </a:p>
        </p:txBody>
      </p:sp>
      <p:pic>
        <p:nvPicPr>
          <p:cNvPr id="4" name="图片 3">
            <a:extLst>
              <a:ext uri="{FF2B5EF4-FFF2-40B4-BE49-F238E27FC236}">
                <a16:creationId xmlns:a16="http://schemas.microsoft.com/office/drawing/2014/main" id="{78877822-CCC8-49ED-8330-6AD2C4F93F46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675" y="913221"/>
            <a:ext cx="7376650" cy="556204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科创板</a:t>
            </a: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1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月总市值变化情况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AC6EAFE1-5D4B-441E-A0F3-C11D39546D2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883675" y="914096"/>
            <a:ext cx="7376650" cy="55620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33587224"/>
      </p:ext>
    </p:extLst>
  </p:cSld>
  <p:clrMapOvr>
    <a:masterClrMapping/>
  </p:clrMapOvr>
  <p:transition>
    <p:wipe dir="r"/>
  </p:transition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文本框 2"/>
          <p:cNvSpPr txBox="1"/>
          <p:nvPr/>
        </p:nvSpPr>
        <p:spPr>
          <a:xfrm>
            <a:off x="584956" y="1524749"/>
            <a:ext cx="7974087" cy="1670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月基金募集市场较上月降温明显，主要因为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股市场表现欠佳，价值投资者风险偏好降低，叠加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月末新型冠状病毒疫情影响，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月基金募集数量及规模较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月均出现大幅下滑，募资规模环比下降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50.71%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月投资事件也明显减少，主要原因便是武汉市新型冠状病毒肺炎疫情的爆发及蔓延。从投资结构来看，本月信息技术产业仍为投资者最为青睐的行业。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月恒丰银行引入的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亿战略投资资金全部到位，标志着公司改革重组工作基本完成。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grpSp>
        <p:nvGrpSpPr>
          <p:cNvPr id="4" name="组合 3"/>
          <p:cNvGrpSpPr/>
          <p:nvPr/>
        </p:nvGrpSpPr>
        <p:grpSpPr>
          <a:xfrm>
            <a:off x="371395" y="1095492"/>
            <a:ext cx="3502105" cy="357504"/>
            <a:chOff x="7155479" y="740532"/>
            <a:chExt cx="3098130" cy="369869"/>
          </a:xfrm>
        </p:grpSpPr>
        <p:sp>
          <p:nvSpPr>
            <p:cNvPr id="5" name="矩形 4"/>
            <p:cNvSpPr/>
            <p:nvPr/>
          </p:nvSpPr>
          <p:spPr>
            <a:xfrm>
              <a:off x="7155479" y="740532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募集及投资市场双双出现降温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7" name="组合 6">
            <a:extLst>
              <a:ext uri="{FF2B5EF4-FFF2-40B4-BE49-F238E27FC236}">
                <a16:creationId xmlns:a16="http://schemas.microsoft.com/office/drawing/2014/main" id="{6E652B67-ECF4-46AD-8022-8BFE7E8C719F}"/>
              </a:ext>
            </a:extLst>
          </p:cNvPr>
          <p:cNvGrpSpPr/>
          <p:nvPr/>
        </p:nvGrpSpPr>
        <p:grpSpPr>
          <a:xfrm>
            <a:off x="371396" y="3291976"/>
            <a:ext cx="3502104" cy="357504"/>
            <a:chOff x="7157508" y="740533"/>
            <a:chExt cx="3096101" cy="369869"/>
          </a:xfrm>
        </p:grpSpPr>
        <p:sp>
          <p:nvSpPr>
            <p:cNvPr id="8" name="矩形 7">
              <a:extLst>
                <a:ext uri="{FF2B5EF4-FFF2-40B4-BE49-F238E27FC236}">
                  <a16:creationId xmlns:a16="http://schemas.microsoft.com/office/drawing/2014/main" id="{CB2B6068-BF4A-4029-88F0-D9EA012388B5}"/>
                </a:ext>
              </a:extLst>
            </p:cNvPr>
            <p:cNvSpPr/>
            <p:nvPr/>
          </p:nvSpPr>
          <p:spPr>
            <a:xfrm>
              <a:off x="7157508" y="740533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节奏放缓，并购大幅减少</a:t>
              </a:r>
            </a:p>
          </p:txBody>
        </p:sp>
        <p:sp>
          <p:nvSpPr>
            <p:cNvPr id="9" name="等腰三角形 8">
              <a:extLst>
                <a:ext uri="{FF2B5EF4-FFF2-40B4-BE49-F238E27FC236}">
                  <a16:creationId xmlns:a16="http://schemas.microsoft.com/office/drawing/2014/main" id="{554DE873-B86B-4B66-A67B-BCABDCA290A3}"/>
                </a:ext>
              </a:extLst>
            </p:cNvPr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>
            <a:extLst>
              <a:ext uri="{FF2B5EF4-FFF2-40B4-BE49-F238E27FC236}">
                <a16:creationId xmlns:a16="http://schemas.microsoft.com/office/drawing/2014/main" id="{A2BB54BF-2FB1-4E74-8F17-15F92FA8D541}"/>
              </a:ext>
            </a:extLst>
          </p:cNvPr>
          <p:cNvSpPr txBox="1"/>
          <p:nvPr/>
        </p:nvSpPr>
        <p:spPr>
          <a:xfrm>
            <a:off x="584956" y="3693796"/>
            <a:ext cx="7974087" cy="26395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受春节假期及新型冠状病毒疫情影响，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上市数量较去年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月继续小幅下降，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家公司上市，募集总额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416.62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亿；港股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家企业上市交易，总募集资金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85.44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亿港元。受武汉新型肺炎疫情影响，原计划跟随阿里回流港股的京东、百度、网易、携程等多家企业很可能推迟回归计划。虽然国家在加快推进新三板改革，但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月新三板体量仍在继续缩水，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过会率提升及注册制改革等或成多家公司摘牌谋求上市的原因。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indent="457200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月并购事件仅为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91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起较之前大幅减少，受新型冠状病毒疫情、英国脱欧、特朗普被弹劾等事件影响，收购方企业因对未来的经济形势无法准备判断，所以变得更加谨慎。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文本框 10">
            <a:extLst>
              <a:ext uri="{FF2B5EF4-FFF2-40B4-BE49-F238E27FC236}">
                <a16:creationId xmlns:a16="http://schemas.microsoft.com/office/drawing/2014/main" id="{D389B026-2D24-42C6-8E40-EE0AF77DD030}"/>
              </a:ext>
            </a:extLst>
          </p:cNvPr>
          <p:cNvSpPr txBox="1"/>
          <p:nvPr/>
        </p:nvSpPr>
        <p:spPr>
          <a:xfrm>
            <a:off x="371395" y="136097"/>
            <a:ext cx="126829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b="1" dirty="0">
                <a:solidFill>
                  <a:srgbClr val="000798"/>
                </a:solidFill>
              </a:rPr>
              <a:t>1</a:t>
            </a:r>
            <a:r>
              <a:rPr lang="zh-CN" altLang="en-US" sz="2400" b="1" dirty="0">
                <a:solidFill>
                  <a:srgbClr val="000798"/>
                </a:solidFill>
              </a:rPr>
              <a:t>月小结</a:t>
            </a:r>
          </a:p>
        </p:txBody>
      </p:sp>
    </p:spTree>
    <p:custDataLst>
      <p:tags r:id="rId1"/>
    </p:custDataLst>
  </p:cSld>
  <p:clrMapOvr>
    <a:masterClrMapping/>
  </p:clrMapOvr>
  <p:transition>
    <p:wipe dir="r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椭圆 1"/>
          <p:cNvSpPr/>
          <p:nvPr/>
        </p:nvSpPr>
        <p:spPr>
          <a:xfrm>
            <a:off x="2822452" y="1199917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募</a:t>
            </a:r>
          </a:p>
        </p:txBody>
      </p:sp>
      <p:sp>
        <p:nvSpPr>
          <p:cNvPr id="3" name="椭圆 2"/>
          <p:cNvSpPr/>
          <p:nvPr/>
        </p:nvSpPr>
        <p:spPr>
          <a:xfrm>
            <a:off x="2822451" y="2229942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投</a:t>
            </a:r>
          </a:p>
        </p:txBody>
      </p:sp>
      <p:sp>
        <p:nvSpPr>
          <p:cNvPr id="4" name="椭圆 3"/>
          <p:cNvSpPr/>
          <p:nvPr/>
        </p:nvSpPr>
        <p:spPr>
          <a:xfrm>
            <a:off x="2822449" y="3302018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IPO</a:t>
            </a:r>
            <a:endParaRPr lang="zh-CN" altLang="en-US" sz="1600" dirty="0">
              <a:solidFill>
                <a:schemeClr val="accent5">
                  <a:lumMod val="75000"/>
                </a:schemeClr>
              </a:solidFill>
              <a:latin typeface="华文新魏" panose="02010800040101010101" pitchFamily="2" charset="-122"/>
              <a:ea typeface="华文新魏" panose="02010800040101010101" pitchFamily="2" charset="-122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862731" y="1259902"/>
            <a:ext cx="20387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基金募集市场降温，</a:t>
            </a:r>
            <a:endParaRPr lang="en-US" altLang="zh-CN" dirty="0">
              <a:solidFill>
                <a:srgbClr val="002060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数量规模双双下行。</a:t>
            </a:r>
          </a:p>
        </p:txBody>
      </p:sp>
      <p:sp>
        <p:nvSpPr>
          <p:cNvPr id="6" name="文本框 5"/>
          <p:cNvSpPr txBox="1"/>
          <p:nvPr/>
        </p:nvSpPr>
        <p:spPr>
          <a:xfrm>
            <a:off x="3862731" y="2289927"/>
            <a:ext cx="176337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投资数量腰斩，</a:t>
            </a:r>
            <a:endParaRPr lang="en-US" altLang="zh-CN" dirty="0"/>
          </a:p>
          <a:p>
            <a:r>
              <a:rPr lang="zh-CN" altLang="en-US" dirty="0"/>
              <a:t>投资规模上涨。</a:t>
            </a:r>
          </a:p>
        </p:txBody>
      </p:sp>
      <p:sp>
        <p:nvSpPr>
          <p:cNvPr id="7" name="文本框 6"/>
          <p:cNvSpPr txBox="1"/>
          <p:nvPr/>
        </p:nvSpPr>
        <p:spPr>
          <a:xfrm>
            <a:off x="3862730" y="3362003"/>
            <a:ext cx="2038717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en-US" altLang="zh-CN" dirty="0"/>
              <a:t>A</a:t>
            </a:r>
            <a:r>
              <a:rPr lang="zh-CN" altLang="en-US" dirty="0"/>
              <a:t>股</a:t>
            </a:r>
            <a:r>
              <a:rPr lang="en-US" altLang="zh-CN" dirty="0"/>
              <a:t>IPO</a:t>
            </a:r>
            <a:r>
              <a:rPr lang="zh-CN" altLang="en-US" dirty="0"/>
              <a:t>数量减少，</a:t>
            </a:r>
            <a:endParaRPr lang="en-US" altLang="zh-CN" dirty="0"/>
          </a:p>
          <a:p>
            <a:r>
              <a:rPr lang="zh-CN" altLang="en-US" dirty="0"/>
              <a:t>募资规模小幅下降。</a:t>
            </a:r>
            <a:endParaRPr lang="en-US" altLang="zh-CN" dirty="0"/>
          </a:p>
        </p:txBody>
      </p:sp>
      <p:sp>
        <p:nvSpPr>
          <p:cNvPr id="8" name="椭圆 7"/>
          <p:cNvSpPr/>
          <p:nvPr/>
        </p:nvSpPr>
        <p:spPr>
          <a:xfrm>
            <a:off x="2822449" y="5404119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16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新三板</a:t>
            </a:r>
          </a:p>
        </p:txBody>
      </p:sp>
      <p:sp>
        <p:nvSpPr>
          <p:cNvPr id="9" name="文本框 8"/>
          <p:cNvSpPr txBox="1"/>
          <p:nvPr/>
        </p:nvSpPr>
        <p:spPr>
          <a:xfrm>
            <a:off x="3920681" y="5599327"/>
            <a:ext cx="182051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新三板摘牌持续。</a:t>
            </a:r>
            <a:endParaRPr lang="en-US" altLang="zh-CN" dirty="0"/>
          </a:p>
        </p:txBody>
      </p:sp>
      <p:sp>
        <p:nvSpPr>
          <p:cNvPr id="10" name="椭圆 9"/>
          <p:cNvSpPr/>
          <p:nvPr/>
        </p:nvSpPr>
        <p:spPr>
          <a:xfrm>
            <a:off x="2822449" y="4349570"/>
            <a:ext cx="766302" cy="766302"/>
          </a:xfrm>
          <a:prstGeom prst="ellipse">
            <a:avLst/>
          </a:prstGeom>
          <a:noFill/>
          <a:ln w="152400">
            <a:solidFill>
              <a:srgbClr val="0070C0">
                <a:alpha val="60000"/>
              </a:srgb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zh-CN" altLang="en-US" sz="3200" dirty="0">
                <a:solidFill>
                  <a:schemeClr val="accent5">
                    <a:lumMod val="75000"/>
                  </a:schemeClr>
                </a:solidFill>
                <a:latin typeface="华文新魏" panose="02010800040101010101" pitchFamily="2" charset="-122"/>
                <a:ea typeface="华文新魏" panose="02010800040101010101" pitchFamily="2" charset="-122"/>
              </a:rPr>
              <a:t>并</a:t>
            </a:r>
          </a:p>
        </p:txBody>
      </p:sp>
      <p:sp>
        <p:nvSpPr>
          <p:cNvPr id="11" name="文本框 10"/>
          <p:cNvSpPr txBox="1"/>
          <p:nvPr/>
        </p:nvSpPr>
        <p:spPr>
          <a:xfrm>
            <a:off x="3862730" y="4409555"/>
            <a:ext cx="2142479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zh-CN"/>
            </a:defPPr>
            <a:lvl1pPr algn="just">
              <a:defRPr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defRPr>
            </a:lvl1pPr>
          </a:lstStyle>
          <a:p>
            <a:r>
              <a:rPr lang="zh-CN" altLang="en-US" dirty="0"/>
              <a:t>并购市场降温明显，</a:t>
            </a:r>
            <a:endParaRPr lang="en-US" altLang="zh-CN" dirty="0"/>
          </a:p>
          <a:p>
            <a:r>
              <a:rPr lang="zh-CN" altLang="en-US" dirty="0"/>
              <a:t>数量规模大幅缩水。</a:t>
            </a:r>
            <a:endParaRPr lang="en-US" altLang="zh-CN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箭头: 下 2"/>
          <p:cNvSpPr/>
          <p:nvPr/>
        </p:nvSpPr>
        <p:spPr>
          <a:xfrm rot="10800000" flipV="1">
            <a:off x="1129286" y="5858384"/>
            <a:ext cx="419576" cy="461666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chemeClr val="accent6"/>
              </a:solidFill>
              <a:highlight>
                <a:srgbClr val="FF0000"/>
              </a:highlight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29648" y="4774324"/>
            <a:ext cx="6075811" cy="16592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月共发生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起基金募集事件，募集资金共计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87.63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亿元，基金募集数量及规模双双大幅下行，募集规模较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月下跌超</a:t>
            </a:r>
            <a:r>
              <a:rPr lang="en-US" altLang="zh-CN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50%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。具体数据方面，募集数量环比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43.59%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下跌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24.14%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；募集规模环比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50.71%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，同比</a:t>
            </a:r>
            <a:r>
              <a:rPr lang="zh-CN" altLang="en-US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12.24%</a:t>
            </a:r>
            <a:r>
              <a:rPr lang="zh-CN" altLang="en-US" sz="16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  <p:sp>
        <p:nvSpPr>
          <p:cNvPr id="5" name="文本框 4"/>
          <p:cNvSpPr txBox="1"/>
          <p:nvPr/>
        </p:nvSpPr>
        <p:spPr>
          <a:xfrm>
            <a:off x="1541803" y="4896963"/>
            <a:ext cx="124510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43.59%</a:t>
            </a:r>
            <a:endParaRPr lang="en-US" altLang="zh-CN" sz="2400" dirty="0">
              <a:solidFill>
                <a:srgbClr val="00B050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525022" y="5744874"/>
            <a:ext cx="125707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>
                <a:solidFill>
                  <a:srgbClr val="0070C0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 altLang="zh-CN" sz="2400" dirty="0">
                <a:solidFill>
                  <a:srgbClr val="00B05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+mn-cs"/>
              </a:rPr>
              <a:t>50.71%</a:t>
            </a:r>
            <a:endParaRPr lang="en-US" sz="2400" dirty="0">
              <a:solidFill>
                <a:srgbClr val="00B050"/>
              </a:solidFill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541803" y="5306840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sz="1400" dirty="0"/>
              <a:t>募集事件数量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525022" y="6125784"/>
            <a:ext cx="1261884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zh-CN"/>
            </a:defPPr>
            <a:lvl1pPr>
              <a:defRPr sz="1400"/>
            </a:lvl1pPr>
          </a:lstStyle>
          <a:p>
            <a:r>
              <a:rPr lang="zh-CN" altLang="en-US" dirty="0"/>
              <a:t>募集事件规模</a:t>
            </a:r>
          </a:p>
        </p:txBody>
      </p:sp>
      <p:grpSp>
        <p:nvGrpSpPr>
          <p:cNvPr id="9" name="组合 8"/>
          <p:cNvGrpSpPr/>
          <p:nvPr/>
        </p:nvGrpSpPr>
        <p:grpSpPr>
          <a:xfrm>
            <a:off x="903387" y="4441262"/>
            <a:ext cx="3039558" cy="333501"/>
            <a:chOff x="7155445" y="740531"/>
            <a:chExt cx="3098164" cy="369870"/>
          </a:xfrm>
        </p:grpSpPr>
        <p:sp>
          <p:nvSpPr>
            <p:cNvPr id="10" name="矩形 9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募集数量及规模双双下行</a:t>
              </a:r>
            </a:p>
          </p:txBody>
        </p:sp>
        <p:sp>
          <p:nvSpPr>
            <p:cNvPr id="11" name="等腰三角形 10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sp>
        <p:nvSpPr>
          <p:cNvPr id="12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sp>
        <p:nvSpPr>
          <p:cNvPr id="14" name="箭头: 下 13">
            <a:extLst>
              <a:ext uri="{FF2B5EF4-FFF2-40B4-BE49-F238E27FC236}">
                <a16:creationId xmlns:a16="http://schemas.microsoft.com/office/drawing/2014/main" id="{3217A355-F1BD-46BD-AFAF-4C7EA1D66294}"/>
              </a:ext>
            </a:extLst>
          </p:cNvPr>
          <p:cNvSpPr/>
          <p:nvPr/>
        </p:nvSpPr>
        <p:spPr>
          <a:xfrm>
            <a:off x="1122227" y="4987247"/>
            <a:ext cx="419576" cy="461666"/>
          </a:xfrm>
          <a:prstGeom prst="downArrow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 dirty="0">
              <a:solidFill>
                <a:srgbClr val="00B050"/>
              </a:solidFill>
              <a:highlight>
                <a:srgbClr val="FF0000"/>
              </a:highlight>
            </a:endParaRPr>
          </a:p>
        </p:txBody>
      </p:sp>
      <p:pic>
        <p:nvPicPr>
          <p:cNvPr id="13" name="图片 12">
            <a:extLst>
              <a:ext uri="{FF2B5EF4-FFF2-40B4-BE49-F238E27FC236}">
                <a16:creationId xmlns:a16="http://schemas.microsoft.com/office/drawing/2014/main" id="{9B624D84-A538-4EAE-9774-25D2CF0DB853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472420" y="951363"/>
            <a:ext cx="6199160" cy="3489897"/>
          </a:xfrm>
          <a:prstGeom prst="rect">
            <a:avLst/>
          </a:prstGeom>
        </p:spPr>
      </p:pic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文本框 4"/>
          <p:cNvSpPr txBox="1"/>
          <p:nvPr/>
        </p:nvSpPr>
        <p:spPr>
          <a:xfrm>
            <a:off x="1515061" y="4932158"/>
            <a:ext cx="6113877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lnSpc>
                <a:spcPct val="150000"/>
              </a:lnSpc>
            </a:pP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       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月基金募集事件均为成长基金，共计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起，募集总额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87.63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亿元。募资规模总体环比下行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50.71%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lang="zh-CN" altLang="en-US" sz="2400" b="1" dirty="0">
                <a:solidFill>
                  <a:srgbClr val="000798"/>
                </a:solidFill>
                <a:latin typeface="Arial" panose="020B0604020202020204" pitchFamily="34" charset="0"/>
                <a:ea typeface="幼圆" panose="02010509060101010101" pitchFamily="49" charset="-122"/>
              </a:rPr>
              <a:t>募集</a:t>
            </a:r>
            <a:endParaRPr kumimoji="0" lang="zh-CN" altLang="en-US" sz="2400" b="1" i="0" u="none" strike="noStrike" kern="1200" cap="none" spc="0" normalizeH="0" baseline="0" noProof="0" dirty="0">
              <a:ln>
                <a:noFill/>
              </a:ln>
              <a:solidFill>
                <a:srgbClr val="000798"/>
              </a:solidFill>
              <a:effectLst/>
              <a:uLnTx/>
              <a:uFillTx/>
              <a:latin typeface="Arial" panose="020B0604020202020204" pitchFamily="34" charset="0"/>
              <a:ea typeface="幼圆" panose="02010509060101010101" pitchFamily="49" charset="-122"/>
              <a:cs typeface="+mj-cs"/>
            </a:endParaRPr>
          </a:p>
        </p:txBody>
      </p:sp>
      <p:grpSp>
        <p:nvGrpSpPr>
          <p:cNvPr id="11" name="组合 10"/>
          <p:cNvGrpSpPr/>
          <p:nvPr/>
        </p:nvGrpSpPr>
        <p:grpSpPr>
          <a:xfrm>
            <a:off x="1057358" y="4309369"/>
            <a:ext cx="2409742" cy="369870"/>
            <a:chOff x="7155445" y="740531"/>
            <a:chExt cx="3098164" cy="369870"/>
          </a:xfrm>
        </p:grpSpPr>
        <p:sp>
          <p:nvSpPr>
            <p:cNvPr id="12" name="矩形 11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solidFill>
                    <a:schemeClr val="bg1"/>
                  </a:solidFill>
                  <a:latin typeface="微软雅黑" panose="020B0503020204020204" pitchFamily="34" charset="-122"/>
                  <a:ea typeface="微软雅黑" panose="020B0503020204020204" pitchFamily="34" charset="-122"/>
                </a:rPr>
                <a:t>募集市场降温明显</a:t>
              </a:r>
            </a:p>
          </p:txBody>
        </p:sp>
        <p:sp>
          <p:nvSpPr>
            <p:cNvPr id="13" name="等腰三角形 12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>
                <a:solidFill>
                  <a:schemeClr val="tx1"/>
                </a:solidFill>
              </a:endParaRPr>
            </a:p>
          </p:txBody>
        </p:sp>
      </p:grpSp>
      <p:pic>
        <p:nvPicPr>
          <p:cNvPr id="3" name="图片 2">
            <a:extLst>
              <a:ext uri="{FF2B5EF4-FFF2-40B4-BE49-F238E27FC236}">
                <a16:creationId xmlns:a16="http://schemas.microsoft.com/office/drawing/2014/main" id="{147779DE-A6E6-4253-8903-87E1A15FC02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57358" y="1364079"/>
            <a:ext cx="7038629" cy="2369100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组合 3"/>
          <p:cNvGrpSpPr/>
          <p:nvPr/>
        </p:nvGrpSpPr>
        <p:grpSpPr>
          <a:xfrm>
            <a:off x="421340" y="983768"/>
            <a:ext cx="3052110" cy="426605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投资数量及规模双双下行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10" name="文本框 9"/>
          <p:cNvSpPr txBox="1"/>
          <p:nvPr/>
        </p:nvSpPr>
        <p:spPr>
          <a:xfrm>
            <a:off x="1108963" y="5520692"/>
            <a:ext cx="6926071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      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PE/VC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市场投资事件共计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181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起，环比减少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111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起。融资总额为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1156.03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亿元人民币。分行业来看，</a:t>
            </a:r>
            <a:r>
              <a:rPr lang="en-US" altLang="zh-CN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月投资事件仍主要集中在信息技术行业，案例共计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124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起，共融资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84.51</a:t>
            </a:r>
            <a:r>
              <a:rPr lang="zh-CN" altLang="en-US" sz="12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2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11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3" name="图片 2">
            <a:extLst>
              <a:ext uri="{FF2B5EF4-FFF2-40B4-BE49-F238E27FC236}">
                <a16:creationId xmlns:a16="http://schemas.microsoft.com/office/drawing/2014/main" id="{228D74D9-E1B4-4918-8EF0-F3A4B7F2052D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975270" y="1682255"/>
            <a:ext cx="7193459" cy="37522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3358270"/>
      </p:ext>
    </p:extLst>
  </p:cSld>
  <p:clrMapOvr>
    <a:masterClrMapping/>
  </p:clrMapOvr>
  <p:transition>
    <p:wipe dir="r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">
            <a:extLst>
              <a:ext uri="{FF2B5EF4-FFF2-40B4-BE49-F238E27FC236}">
                <a16:creationId xmlns:a16="http://schemas.microsoft.com/office/drawing/2014/main" id="{98366285-D12F-45C7-8845-236C52DCB034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265610" y="377998"/>
            <a:ext cx="7020098" cy="5925536"/>
          </a:xfrm>
          <a:prstGeom prst="rect">
            <a:avLst/>
          </a:prstGeom>
        </p:spPr>
      </p:pic>
      <p:pic>
        <p:nvPicPr>
          <p:cNvPr id="11" name="图片 10">
            <a:extLst>
              <a:ext uri="{FF2B5EF4-FFF2-40B4-BE49-F238E27FC236}">
                <a16:creationId xmlns:a16="http://schemas.microsoft.com/office/drawing/2014/main" id="{C2D8C140-FDFD-4B6B-AC90-7C106B89B26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-675781" y="462683"/>
            <a:ext cx="7020098" cy="5925536"/>
          </a:xfrm>
          <a:prstGeom prst="rect">
            <a:avLst/>
          </a:prstGeom>
        </p:spPr>
      </p:pic>
      <p:grpSp>
        <p:nvGrpSpPr>
          <p:cNvPr id="4" name="组合 3"/>
          <p:cNvGrpSpPr/>
          <p:nvPr/>
        </p:nvGrpSpPr>
        <p:grpSpPr>
          <a:xfrm>
            <a:off x="335090" y="987473"/>
            <a:ext cx="3797998" cy="369870"/>
            <a:chOff x="7155445" y="740531"/>
            <a:chExt cx="3098164" cy="369870"/>
          </a:xfrm>
        </p:grpSpPr>
        <p:sp>
          <p:nvSpPr>
            <p:cNvPr id="5" name="矩形 4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分行业融资案例及金额分布情况</a:t>
              </a:r>
            </a:p>
          </p:txBody>
        </p:sp>
        <p:sp>
          <p:nvSpPr>
            <p:cNvPr id="6" name="等腰三角形 5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325946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8" name="文本框 7"/>
          <p:cNvSpPr txBox="1"/>
          <p:nvPr/>
        </p:nvSpPr>
        <p:spPr>
          <a:xfrm>
            <a:off x="1254800" y="5613243"/>
            <a:ext cx="6597113" cy="78207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 defTabSz="914400">
              <a:lnSpc>
                <a:spcPct val="150000"/>
              </a:lnSpc>
            </a:pPr>
            <a:r>
              <a:rPr lang="en-US" altLang="zh-CN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投资市场显著降温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。信息技术仍为热门投资领域，但从投资规模来看，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受恒丰银行获投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1000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亿人民币战略投资影响，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超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80%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的投资金额进入了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金融行业</a:t>
            </a:r>
            <a:r>
              <a:rPr lang="zh-CN" altLang="en-US" sz="1400" dirty="0">
                <a:solidFill>
                  <a:schemeClr val="tx1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。</a:t>
            </a:r>
          </a:p>
        </p:txBody>
      </p:sp>
    </p:spTree>
  </p:cSld>
  <p:clrMapOvr>
    <a:masterClrMapping/>
  </p:clrMapOvr>
  <p:transition>
    <p:wipe dir="r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文本框 3"/>
          <p:cNvSpPr txBox="1"/>
          <p:nvPr/>
        </p:nvSpPr>
        <p:spPr>
          <a:xfrm>
            <a:off x="1424421" y="5287174"/>
            <a:ext cx="6295157" cy="8744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 defTabSz="914400">
              <a:lnSpc>
                <a:spcPct val="15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按融资轮次来看，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月融资事件发生最多的是</a:t>
            </a:r>
            <a:r>
              <a:rPr lang="en-US" altLang="zh-CN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轮，共计发生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60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起。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 defTabSz="914400">
              <a:lnSpc>
                <a:spcPct val="150000"/>
              </a:lnSpc>
            </a:pP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按融资金额来看，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月融资金额最多的是</a:t>
            </a:r>
            <a:r>
              <a:rPr lang="zh-CN" altLang="en-US" dirty="0">
                <a:solidFill>
                  <a:srgbClr val="FF000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战略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轮</a:t>
            </a:r>
            <a:r>
              <a:rPr lang="en-US" altLang="zh-CN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,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总融资额为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1034.97</a:t>
            </a:r>
            <a:r>
              <a:rPr lang="zh-CN" altLang="en-US" sz="1400" dirty="0">
                <a:solidFill>
                  <a:prstClr val="black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亿元。</a:t>
            </a:r>
            <a:endParaRPr lang="en-US" altLang="zh-CN" sz="1400" dirty="0">
              <a:solidFill>
                <a:prstClr val="black"/>
              </a:solidFill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pic>
        <p:nvPicPr>
          <p:cNvPr id="2" name="图片 1">
            <a:extLst>
              <a:ext uri="{FF2B5EF4-FFF2-40B4-BE49-F238E27FC236}">
                <a16:creationId xmlns:a16="http://schemas.microsoft.com/office/drawing/2014/main" id="{68F3AF24-7550-4AFD-AD0C-D8D21E917355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35090" y="996546"/>
            <a:ext cx="8460178" cy="4074918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115606" y="929411"/>
            <a:ext cx="2338550" cy="369870"/>
            <a:chOff x="7155445" y="740531"/>
            <a:chExt cx="3098164" cy="369870"/>
          </a:xfrm>
        </p:grpSpPr>
        <p:sp>
          <p:nvSpPr>
            <p:cNvPr id="3" name="矩形 2"/>
            <p:cNvSpPr/>
            <p:nvPr/>
          </p:nvSpPr>
          <p:spPr>
            <a:xfrm>
              <a:off x="7155445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重要投资事件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grpSp>
        <p:nvGrpSpPr>
          <p:cNvPr id="5" name="组合 4"/>
          <p:cNvGrpSpPr/>
          <p:nvPr/>
        </p:nvGrpSpPr>
        <p:grpSpPr>
          <a:xfrm>
            <a:off x="727494" y="1377868"/>
            <a:ext cx="2784296" cy="318498"/>
            <a:chOff x="5691883" y="1387012"/>
            <a:chExt cx="2784296" cy="318498"/>
          </a:xfrm>
        </p:grpSpPr>
        <p:sp>
          <p:nvSpPr>
            <p:cNvPr id="6" name="平行四边形 5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0070C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7" name="平行四边形 6"/>
            <p:cNvSpPr/>
            <p:nvPr/>
          </p:nvSpPr>
          <p:spPr>
            <a:xfrm>
              <a:off x="6249270" y="1387012"/>
              <a:ext cx="2226909" cy="318498"/>
            </a:xfrm>
            <a:prstGeom prst="parallelogram">
              <a:avLst/>
            </a:prstGeom>
            <a:solidFill>
              <a:srgbClr val="0070C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融资规模前列</a:t>
              </a:r>
            </a:p>
          </p:txBody>
        </p:sp>
      </p:grpSp>
      <p:grpSp>
        <p:nvGrpSpPr>
          <p:cNvPr id="8" name="组合 7"/>
          <p:cNvGrpSpPr/>
          <p:nvPr/>
        </p:nvGrpSpPr>
        <p:grpSpPr>
          <a:xfrm>
            <a:off x="725862" y="4869747"/>
            <a:ext cx="2532102" cy="318498"/>
            <a:chOff x="5691883" y="1387012"/>
            <a:chExt cx="2784298" cy="318498"/>
          </a:xfrm>
        </p:grpSpPr>
        <p:sp>
          <p:nvSpPr>
            <p:cNvPr id="9" name="平行四边形 8"/>
            <p:cNvSpPr/>
            <p:nvPr/>
          </p:nvSpPr>
          <p:spPr>
            <a:xfrm>
              <a:off x="5691883" y="1387012"/>
              <a:ext cx="534256" cy="318498"/>
            </a:xfrm>
            <a:prstGeom prst="parallelogram">
              <a:avLst/>
            </a:prstGeom>
            <a:solidFill>
              <a:srgbClr val="FFC000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  <p:sp>
          <p:nvSpPr>
            <p:cNvPr id="10" name="平行四边形 9"/>
            <p:cNvSpPr/>
            <p:nvPr/>
          </p:nvSpPr>
          <p:spPr>
            <a:xfrm>
              <a:off x="6249271" y="1387012"/>
              <a:ext cx="2226910" cy="318498"/>
            </a:xfrm>
            <a:prstGeom prst="parallelogram">
              <a:avLst/>
            </a:prstGeom>
            <a:solidFill>
              <a:srgbClr val="FF000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zh-CN" altLang="en-US" b="1" dirty="0"/>
                <a:t>市场关注</a:t>
              </a:r>
            </a:p>
          </p:txBody>
        </p:sp>
      </p:grpSp>
      <p:sp>
        <p:nvSpPr>
          <p:cNvPr id="11" name="文本框 10"/>
          <p:cNvSpPr txBox="1"/>
          <p:nvPr/>
        </p:nvSpPr>
        <p:spPr>
          <a:xfrm>
            <a:off x="1151088" y="3820406"/>
            <a:ext cx="5063217" cy="954107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智云健康：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智云健康是一家专注于糖尿病管理的软硬件服务平台，产品有糖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智能血糖仪模块、糖友端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及糖医端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APP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等。此外，智云健康还与美年大健康签署战略合作，试水慢病检后服务。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招银国际资本、海纳亚洲、东英金融</a:t>
            </a:r>
          </a:p>
        </p:txBody>
      </p:sp>
      <p:sp>
        <p:nvSpPr>
          <p:cNvPr id="12" name="箭头: 五边形 11"/>
          <p:cNvSpPr/>
          <p:nvPr/>
        </p:nvSpPr>
        <p:spPr>
          <a:xfrm>
            <a:off x="722010" y="1860653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箭头: 五边形 12"/>
          <p:cNvSpPr/>
          <p:nvPr/>
        </p:nvSpPr>
        <p:spPr>
          <a:xfrm>
            <a:off x="728373" y="2897241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2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4" name="箭头: 五边形 13"/>
          <p:cNvSpPr/>
          <p:nvPr/>
        </p:nvSpPr>
        <p:spPr>
          <a:xfrm>
            <a:off x="719573" y="3870148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3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5" name="箭头: 五边形 14"/>
          <p:cNvSpPr/>
          <p:nvPr/>
        </p:nvSpPr>
        <p:spPr>
          <a:xfrm>
            <a:off x="746253" y="5298355"/>
            <a:ext cx="431515" cy="285442"/>
          </a:xfrm>
          <a:prstGeom prst="homePlate">
            <a:avLst/>
          </a:prstGeom>
          <a:solidFill>
            <a:srgbClr val="0070C0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altLang="zh-CN" sz="2400" dirty="0">
                <a:latin typeface="Arial" panose="020B0604020202020204" pitchFamily="34" charset="0"/>
                <a:cs typeface="Arial" panose="020B0604020202020204" pitchFamily="34" charset="0"/>
              </a:rPr>
              <a:t>1</a:t>
            </a:r>
            <a:endParaRPr lang="zh-CN" altLang="en-US" sz="2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256221" y="5252871"/>
            <a:ext cx="5093613" cy="954107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云学堂：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作为企业大学建设和运营服务商，云学堂依托“软件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内容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+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服务”一体化的解决方案，用科技驱动教育，助力人才成功，并始终致力于成为全球领先的人才成长平台。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海纳亚洲、大钲资本、云锋基金</a:t>
            </a:r>
          </a:p>
        </p:txBody>
      </p:sp>
      <p:sp>
        <p:nvSpPr>
          <p:cNvPr id="17" name="文本框 16"/>
          <p:cNvSpPr txBox="1"/>
          <p:nvPr/>
        </p:nvSpPr>
        <p:spPr>
          <a:xfrm>
            <a:off x="1179682" y="1819264"/>
            <a:ext cx="5034623" cy="954107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安能物流：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安能物流于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2010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年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6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日在上海成立。公司拥有近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170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个分拨中心、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4000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多条卡车营运线路及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20000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多家终端网点门店并专注为客户提供高性价比、更好体验的物流服务。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大钲资本</a:t>
            </a:r>
          </a:p>
        </p:txBody>
      </p:sp>
      <p:sp>
        <p:nvSpPr>
          <p:cNvPr id="18" name="文本框 17"/>
          <p:cNvSpPr txBox="1"/>
          <p:nvPr/>
        </p:nvSpPr>
        <p:spPr>
          <a:xfrm>
            <a:off x="1172966" y="2842355"/>
            <a:ext cx="5093613" cy="954107"/>
          </a:xfrm>
          <a:prstGeom prst="rect">
            <a:avLst/>
          </a:prstGeom>
          <a:noFill/>
          <a:ln w="19050">
            <a:noFill/>
            <a:prstDash val="sysDash"/>
          </a:ln>
        </p:spPr>
        <p:txBody>
          <a:bodyPr wrap="square" rtlCol="0">
            <a:spAutoFit/>
          </a:bodyPr>
          <a:lstStyle/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禾赛光电：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禾赛科技是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3D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传感器（激光雷达）制造商。公司依靠</a:t>
            </a:r>
            <a:r>
              <a:rPr lang="en-US" altLang="zh-CN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560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多人的团队打造出一系列创新型传感器解决方案，兼顾产品性能、可量产的设计以及可靠性。</a:t>
            </a:r>
            <a:endParaRPr lang="en-US" altLang="zh-CN" sz="12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  <a:p>
            <a:pPr algn="just"/>
            <a:r>
              <a:rPr lang="zh-CN" altLang="en-US" sz="1600" b="1" dirty="0">
                <a:latin typeface="微软雅黑" panose="020B0503020204020204" pitchFamily="34" charset="-122"/>
                <a:ea typeface="微软雅黑" panose="020B0503020204020204" pitchFamily="34" charset="-122"/>
              </a:rPr>
              <a:t>投资方：</a:t>
            </a:r>
            <a:r>
              <a:rPr lang="zh-CN" altLang="en-US" sz="12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光速中国创业、博士集团、安森美半导体</a:t>
            </a:r>
          </a:p>
        </p:txBody>
      </p:sp>
      <p:sp>
        <p:nvSpPr>
          <p:cNvPr id="19" name="文本框 18"/>
          <p:cNvSpPr txBox="1"/>
          <p:nvPr/>
        </p:nvSpPr>
        <p:spPr>
          <a:xfrm>
            <a:off x="6468243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融资规模</a:t>
            </a:r>
          </a:p>
        </p:txBody>
      </p:sp>
      <p:sp>
        <p:nvSpPr>
          <p:cNvPr id="20" name="文本框 19"/>
          <p:cNvSpPr txBox="1"/>
          <p:nvPr/>
        </p:nvSpPr>
        <p:spPr>
          <a:xfrm>
            <a:off x="6553200" y="1926911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553200" y="2973374"/>
            <a:ext cx="132279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1.73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553200" y="3941414"/>
            <a:ext cx="124585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10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亿人民币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6553200" y="5454506"/>
            <a:ext cx="8947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亿美元</a:t>
            </a:r>
          </a:p>
        </p:txBody>
      </p:sp>
      <p:sp>
        <p:nvSpPr>
          <p:cNvPr id="24" name="文本框 23"/>
          <p:cNvSpPr txBox="1"/>
          <p:nvPr/>
        </p:nvSpPr>
        <p:spPr>
          <a:xfrm>
            <a:off x="8204200" y="1926911"/>
            <a:ext cx="37221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F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8204200" y="5480132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  <a:sym typeface="+mn-ea"/>
              </a:rPr>
              <a:t>D</a:t>
            </a:r>
            <a:endParaRPr lang="zh-CN" altLang="en-US" sz="2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7803854" y="1377868"/>
            <a:ext cx="110799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zh-CN" altLang="en-US" dirty="0">
                <a:solidFill>
                  <a:srgbClr val="002060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融资轮次</a:t>
            </a:r>
          </a:p>
        </p:txBody>
      </p:sp>
      <p:sp>
        <p:nvSpPr>
          <p:cNvPr id="2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latin typeface="Arial" panose="020B0604020202020204" pitchFamily="34" charset="0"/>
                <a:ea typeface="幼圆" panose="02010509060101010101" pitchFamily="49" charset="-122"/>
                <a:cs typeface="+mj-cs"/>
              </a:rPr>
              <a:t>投资</a:t>
            </a:r>
          </a:p>
        </p:txBody>
      </p:sp>
      <p:sp>
        <p:nvSpPr>
          <p:cNvPr id="32" name="文本框 31">
            <a:extLst>
              <a:ext uri="{FF2B5EF4-FFF2-40B4-BE49-F238E27FC236}">
                <a16:creationId xmlns:a16="http://schemas.microsoft.com/office/drawing/2014/main" id="{C44B59D3-B1AB-4643-8517-83E41EBA39E5}"/>
              </a:ext>
            </a:extLst>
          </p:cNvPr>
          <p:cNvSpPr txBox="1"/>
          <p:nvPr/>
        </p:nvSpPr>
        <p:spPr>
          <a:xfrm>
            <a:off x="8204200" y="2973374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C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30" name="文本框 29">
            <a:extLst>
              <a:ext uri="{FF2B5EF4-FFF2-40B4-BE49-F238E27FC236}">
                <a16:creationId xmlns:a16="http://schemas.microsoft.com/office/drawing/2014/main" id="{83DD3E3F-B1A2-4547-A00A-70AFDD85F94F}"/>
              </a:ext>
            </a:extLst>
          </p:cNvPr>
          <p:cNvSpPr txBox="1"/>
          <p:nvPr/>
        </p:nvSpPr>
        <p:spPr>
          <a:xfrm>
            <a:off x="8204200" y="3941413"/>
            <a:ext cx="407484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sz="2400" dirty="0">
                <a:solidFill>
                  <a:srgbClr val="C00000"/>
                </a:solidFill>
                <a:latin typeface="Arial" panose="020B0604020202020204" pitchFamily="34" charset="0"/>
                <a:ea typeface="微软雅黑" panose="020B0503020204020204" pitchFamily="34" charset="-122"/>
                <a:cs typeface="Arial" panose="020B0604020202020204" pitchFamily="34" charset="0"/>
              </a:rPr>
              <a:t>D</a:t>
            </a:r>
            <a:endParaRPr lang="zh-CN" altLang="en-US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</p:spTree>
  </p:cSld>
  <p:clrMapOvr>
    <a:masterClrMapping/>
  </p:clrMapOvr>
  <p:transition>
    <p:wipe dir="r"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组合 1"/>
          <p:cNvGrpSpPr/>
          <p:nvPr/>
        </p:nvGrpSpPr>
        <p:grpSpPr>
          <a:xfrm>
            <a:off x="609495" y="975014"/>
            <a:ext cx="2468118" cy="369870"/>
            <a:chOff x="7155444" y="740531"/>
            <a:chExt cx="3098165" cy="369870"/>
          </a:xfrm>
        </p:grpSpPr>
        <p:sp>
          <p:nvSpPr>
            <p:cNvPr id="3" name="矩形 2"/>
            <p:cNvSpPr/>
            <p:nvPr/>
          </p:nvSpPr>
          <p:spPr>
            <a:xfrm>
              <a:off x="7155444" y="740531"/>
              <a:ext cx="2815119" cy="369869"/>
            </a:xfrm>
            <a:prstGeom prst="rect">
              <a:avLst/>
            </a:prstGeom>
            <a:solidFill>
              <a:srgbClr val="00B0F0">
                <a:alpha val="60000"/>
              </a:srgb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A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股、港股</a:t>
              </a:r>
              <a:r>
                <a:rPr lang="en-US" altLang="zh-CN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IPO</a:t>
              </a:r>
              <a:r>
                <a:rPr lang="zh-CN" altLang="en-US" dirty="0">
                  <a:latin typeface="微软雅黑" panose="020B0503020204020204" pitchFamily="34" charset="-122"/>
                  <a:ea typeface="微软雅黑" panose="020B0503020204020204" pitchFamily="34" charset="-122"/>
                </a:rPr>
                <a:t>情况</a:t>
              </a:r>
            </a:p>
          </p:txBody>
        </p:sp>
        <p:sp>
          <p:nvSpPr>
            <p:cNvPr id="4" name="等腰三角形 3"/>
            <p:cNvSpPr/>
            <p:nvPr/>
          </p:nvSpPr>
          <p:spPr>
            <a:xfrm rot="5400000">
              <a:off x="9927152" y="783944"/>
              <a:ext cx="369868" cy="283046"/>
            </a:xfrm>
            <a:prstGeom prst="triangle">
              <a:avLst/>
            </a:prstGeom>
            <a:solidFill>
              <a:schemeClr val="bg2">
                <a:lumMod val="50000"/>
                <a:alpha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zh-CN" altLang="en-US"/>
            </a:p>
          </p:txBody>
        </p:sp>
      </p:grpSp>
      <p:sp>
        <p:nvSpPr>
          <p:cNvPr id="8" name="文本框 7"/>
          <p:cNvSpPr txBox="1"/>
          <p:nvPr/>
        </p:nvSpPr>
        <p:spPr>
          <a:xfrm>
            <a:off x="218314" y="4705539"/>
            <a:ext cx="8463151" cy="17054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indent="457200" algn="just">
              <a:lnSpc>
                <a:spcPct val="150000"/>
              </a:lnSpc>
            </a:pP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数量较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月继续下行，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A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股共有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16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家公司上市，其中科创板上市企业共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家。受春节假期临近影响，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IPO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节奏有所放缓。募集总额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416.62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亿，其中科创板总募资额为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80.36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亿，上市退出基金共计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69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支；港股</a:t>
            </a:r>
            <a:r>
              <a:rPr lang="en-US" altLang="zh-CN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1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月有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22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家企业上市交易，总募集资金</a:t>
            </a:r>
            <a:r>
              <a:rPr lang="en-US" altLang="zh-CN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85.44</a:t>
            </a:r>
            <a:r>
              <a:rPr lang="zh-CN" altLang="en-US" dirty="0">
                <a:solidFill>
                  <a:srgbClr val="0070C0"/>
                </a:solidFill>
                <a:latin typeface="微软雅黑" panose="020B0503020204020204" pitchFamily="34" charset="-122"/>
                <a:ea typeface="微软雅黑" panose="020B0503020204020204" pitchFamily="34" charset="-122"/>
                <a:cs typeface="Arial" panose="020B0604020202020204" pitchFamily="34" charset="0"/>
              </a:rPr>
              <a:t>亿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港元，其中</a:t>
            </a:r>
            <a:r>
              <a:rPr lang="zh-CN" altLang="en-US" dirty="0">
                <a:solidFill>
                  <a:srgbClr val="2A8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九毛九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募资规模最大，总募资额为</a:t>
            </a:r>
            <a:r>
              <a:rPr lang="en-US" altLang="zh-CN" dirty="0">
                <a:solidFill>
                  <a:srgbClr val="2A82C6"/>
                </a:solidFill>
                <a:latin typeface="微软雅黑" panose="020B0503020204020204" pitchFamily="34" charset="-122"/>
                <a:ea typeface="微软雅黑" panose="020B0503020204020204" pitchFamily="34" charset="-122"/>
              </a:rPr>
              <a:t>22</a:t>
            </a:r>
            <a:r>
              <a:rPr lang="zh-CN" altLang="en-US" sz="1400" dirty="0">
                <a:latin typeface="微软雅黑" panose="020B0503020204020204" pitchFamily="34" charset="-122"/>
                <a:ea typeface="微软雅黑" panose="020B0503020204020204" pitchFamily="34" charset="-122"/>
              </a:rPr>
              <a:t>亿港元。</a:t>
            </a:r>
            <a:endParaRPr lang="en-US" altLang="zh-CN" sz="1400" dirty="0">
              <a:latin typeface="微软雅黑" panose="020B0503020204020204" pitchFamily="34" charset="-122"/>
              <a:ea typeface="微软雅黑" panose="020B0503020204020204" pitchFamily="34" charset="-122"/>
            </a:endParaRPr>
          </a:p>
        </p:txBody>
      </p:sp>
      <p:sp>
        <p:nvSpPr>
          <p:cNvPr id="9" name="Rectangle 2"/>
          <p:cNvSpPr txBox="1">
            <a:spLocks noChangeArrowheads="1"/>
          </p:cNvSpPr>
          <p:nvPr/>
        </p:nvSpPr>
        <p:spPr bwMode="auto">
          <a:xfrm>
            <a:off x="335090" y="144531"/>
            <a:ext cx="8229600" cy="63630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algn="l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r>
              <a:rPr kumimoji="0" lang="en-US" altLang="zh-CN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IPO</a:t>
            </a:r>
            <a:r>
              <a:rPr kumimoji="0" lang="zh-CN" altLang="en-US" sz="2400" b="1" i="0" u="none" strike="noStrike" kern="1200" cap="none" spc="0" normalizeH="0" baseline="0" noProof="0" dirty="0">
                <a:ln>
                  <a:noFill/>
                </a:ln>
                <a:solidFill>
                  <a:srgbClr val="000798"/>
                </a:solidFill>
                <a:effectLst/>
                <a:uLnTx/>
                <a:uFillTx/>
                <a:ea typeface="幼圆" panose="02010509060101010101" pitchFamily="49" charset="-122"/>
                <a:cs typeface="+mj-cs"/>
              </a:rPr>
              <a:t>及退出</a:t>
            </a:r>
          </a:p>
        </p:txBody>
      </p:sp>
      <p:pic>
        <p:nvPicPr>
          <p:cNvPr id="5" name="图片 4">
            <a:extLst>
              <a:ext uri="{FF2B5EF4-FFF2-40B4-BE49-F238E27FC236}">
                <a16:creationId xmlns:a16="http://schemas.microsoft.com/office/drawing/2014/main" id="{EA004973-DFDC-4615-83F7-EFC00E329E00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06685" y="1434018"/>
            <a:ext cx="5930630" cy="3342262"/>
          </a:xfrm>
          <a:prstGeom prst="rect">
            <a:avLst/>
          </a:prstGeom>
        </p:spPr>
      </p:pic>
    </p:spTree>
  </p:cSld>
  <p:clrMapOvr>
    <a:masterClrMapping/>
  </p:clrMapOvr>
  <p:transition>
    <p:wipe dir="r"/>
  </p:transition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KSO_WM_SLIDE_MODEL_TYPE" val="dynamicNum"/>
</p:tagLst>
</file>

<file path=ppt/theme/theme1.xml><?xml version="1.0" encoding="utf-8"?>
<a:theme xmlns:a="http://schemas.openxmlformats.org/drawingml/2006/main" name="Office 主题​​">
  <a:themeElements>
    <a:clrScheme name="Office 主题​​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主题​​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主题​​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融客投资PPT模板">
  <a:themeElements>
    <a:clrScheme name="1_融客投资PPT模板 1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1_融客投资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1_融客投资PPT模板 1">
        <a:dk1>
          <a:srgbClr val="000000"/>
        </a:dk1>
        <a:lt1>
          <a:srgbClr val="FFFFFF"/>
        </a:lt1>
        <a:dk2>
          <a:srgbClr val="000798"/>
        </a:dk2>
        <a:lt2>
          <a:srgbClr val="B2B2B2"/>
        </a:lt2>
        <a:accent1>
          <a:srgbClr val="1B33E7"/>
        </a:accent1>
        <a:accent2>
          <a:srgbClr val="6699FF"/>
        </a:accent2>
        <a:accent3>
          <a:srgbClr val="FFFFFF"/>
        </a:accent3>
        <a:accent4>
          <a:srgbClr val="000000"/>
        </a:accent4>
        <a:accent5>
          <a:srgbClr val="ABADF1"/>
        </a:accent5>
        <a:accent6>
          <a:srgbClr val="5C8AE7"/>
        </a:accent6>
        <a:hlink>
          <a:srgbClr val="99CCFF"/>
        </a:hlink>
        <a:folHlink>
          <a:srgbClr val="3366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2">
        <a:dk1>
          <a:srgbClr val="000000"/>
        </a:dk1>
        <a:lt1>
          <a:srgbClr val="FFFFFF"/>
        </a:lt1>
        <a:dk2>
          <a:srgbClr val="094332"/>
        </a:dk2>
        <a:lt2>
          <a:srgbClr val="B2B2B2"/>
        </a:lt2>
        <a:accent1>
          <a:srgbClr val="0D6531"/>
        </a:accent1>
        <a:accent2>
          <a:srgbClr val="39AF6E"/>
        </a:accent2>
        <a:accent3>
          <a:srgbClr val="FFFFFF"/>
        </a:accent3>
        <a:accent4>
          <a:srgbClr val="000000"/>
        </a:accent4>
        <a:accent5>
          <a:srgbClr val="AAB8AD"/>
        </a:accent5>
        <a:accent6>
          <a:srgbClr val="339E63"/>
        </a:accent6>
        <a:hlink>
          <a:srgbClr val="93E1A0"/>
        </a:hlink>
        <a:folHlink>
          <a:srgbClr val="1D834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融客投资PPT模板 3">
        <a:dk1>
          <a:srgbClr val="000000"/>
        </a:dk1>
        <a:lt1>
          <a:srgbClr val="FFFFFF"/>
        </a:lt1>
        <a:dk2>
          <a:srgbClr val="275CA3"/>
        </a:dk2>
        <a:lt2>
          <a:srgbClr val="C0C0C0"/>
        </a:lt2>
        <a:accent1>
          <a:srgbClr val="529EBC"/>
        </a:accent1>
        <a:accent2>
          <a:srgbClr val="55BEE3"/>
        </a:accent2>
        <a:accent3>
          <a:srgbClr val="FFFFFF"/>
        </a:accent3>
        <a:accent4>
          <a:srgbClr val="000000"/>
        </a:accent4>
        <a:accent5>
          <a:srgbClr val="B3CCDA"/>
        </a:accent5>
        <a:accent6>
          <a:srgbClr val="4CACCE"/>
        </a:accent6>
        <a:hlink>
          <a:srgbClr val="9FD4F1"/>
        </a:hlink>
        <a:folHlink>
          <a:srgbClr val="0099C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融客PPT模板">
  <a:themeElements>
    <a:clrScheme name="">
      <a:dk1>
        <a:srgbClr val="000000"/>
      </a:dk1>
      <a:lt1>
        <a:srgbClr val="FFFFFF"/>
      </a:lt1>
      <a:dk2>
        <a:srgbClr val="000798"/>
      </a:dk2>
      <a:lt2>
        <a:srgbClr val="B2B2B2"/>
      </a:lt2>
      <a:accent1>
        <a:srgbClr val="1B33E7"/>
      </a:accent1>
      <a:accent2>
        <a:srgbClr val="6699FF"/>
      </a:accent2>
      <a:accent3>
        <a:srgbClr val="FFFFFF"/>
      </a:accent3>
      <a:accent4>
        <a:srgbClr val="000000"/>
      </a:accent4>
      <a:accent5>
        <a:srgbClr val="ABADF1"/>
      </a:accent5>
      <a:accent6>
        <a:srgbClr val="5C8AE7"/>
      </a:accent6>
      <a:hlink>
        <a:srgbClr val="99CCFF"/>
      </a:hlink>
      <a:folHlink>
        <a:srgbClr val="3366CC"/>
      </a:folHlink>
    </a:clrScheme>
    <a:fontScheme name="融客PPT模板">
      <a:majorFont>
        <a:latin typeface="幼圆"/>
        <a:ea typeface="幼圆"/>
        <a:cs typeface=""/>
      </a:majorFont>
      <a:minorFont>
        <a:latin typeface="幼圆"/>
        <a:ea typeface="幼圆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 typeface="Arial" panose="020B0604020202020204" pitchFamily="34" charset="0"/>
          <a:buNone/>
          <a:defRPr kumimoji="0" 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幼圆" panose="02010509060101010101" pitchFamily="49" charset="-122"/>
          </a:defRPr>
        </a:defPPr>
      </a:lstStyle>
    </a:lnDef>
  </a:objectDefaults>
  <a:extraClrSchemeLst>
    <a:extraClrScheme>
      <a:clrScheme name="融客PPT模板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融客PPT模板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融客PPT模板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1_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5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1_融客投资PPT模板 1">
    <a:dk1>
      <a:srgbClr val="000000"/>
    </a:dk1>
    <a:lt1>
      <a:srgbClr val="FFFFFF"/>
    </a:lt1>
    <a:dk2>
      <a:srgbClr val="000798"/>
    </a:dk2>
    <a:lt2>
      <a:srgbClr val="B2B2B2"/>
    </a:lt2>
    <a:accent1>
      <a:srgbClr val="1B33E7"/>
    </a:accent1>
    <a:accent2>
      <a:srgbClr val="6699FF"/>
    </a:accent2>
    <a:accent3>
      <a:srgbClr val="FFFFFF"/>
    </a:accent3>
    <a:accent4>
      <a:srgbClr val="000000"/>
    </a:accent4>
    <a:accent5>
      <a:srgbClr val="ABADF1"/>
    </a:accent5>
    <a:accent6>
      <a:srgbClr val="5C8AE7"/>
    </a:accent6>
    <a:hlink>
      <a:srgbClr val="99CCFF"/>
    </a:hlink>
    <a:folHlink>
      <a:srgbClr val="3366CC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44546A"/>
    </a:dk2>
    <a:lt2>
      <a:srgbClr val="E7E6E6"/>
    </a:lt2>
    <a:accent1>
      <a:srgbClr val="4472C4"/>
    </a:accent1>
    <a:accent2>
      <a:srgbClr val="ED7D31"/>
    </a:accent2>
    <a:accent3>
      <a:srgbClr val="A5A5A5"/>
    </a:accent3>
    <a:accent4>
      <a:srgbClr val="FFC000"/>
    </a:accent4>
    <a:accent5>
      <a:srgbClr val="5B9BD5"/>
    </a:accent5>
    <a:accent6>
      <a:srgbClr val="70AD47"/>
    </a:accent6>
    <a:hlink>
      <a:srgbClr val="0563C1"/>
    </a:hlink>
    <a:folHlink>
      <a:srgbClr val="954F72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7680</TotalTime>
  <Words>1482</Words>
  <Application>Microsoft Office PowerPoint</Application>
  <PresentationFormat>全屏显示(4:3)</PresentationFormat>
  <Paragraphs>129</Paragraphs>
  <Slides>16</Slides>
  <Notes>15</Notes>
  <HiddenSlides>0</HiddenSlides>
  <MMClips>0</MMClips>
  <ScaleCrop>false</ScaleCrop>
  <HeadingPairs>
    <vt:vector size="6" baseType="variant">
      <vt:variant>
        <vt:lpstr>已用的字体</vt:lpstr>
      </vt:variant>
      <vt:variant>
        <vt:i4>11</vt:i4>
      </vt:variant>
      <vt:variant>
        <vt:lpstr>主题</vt:lpstr>
      </vt:variant>
      <vt:variant>
        <vt:i4>4</vt:i4>
      </vt:variant>
      <vt:variant>
        <vt:lpstr>幻灯片标题</vt:lpstr>
      </vt:variant>
      <vt:variant>
        <vt:i4>16</vt:i4>
      </vt:variant>
    </vt:vector>
  </HeadingPairs>
  <TitlesOfParts>
    <vt:vector size="31" baseType="lpstr">
      <vt:lpstr>等线</vt:lpstr>
      <vt:lpstr>等线 Light</vt:lpstr>
      <vt:lpstr>黑体</vt:lpstr>
      <vt:lpstr>华文新魏</vt:lpstr>
      <vt:lpstr>微软雅黑</vt:lpstr>
      <vt:lpstr>幼圆</vt:lpstr>
      <vt:lpstr>Arial</vt:lpstr>
      <vt:lpstr>Calibri</vt:lpstr>
      <vt:lpstr>Calibri Light</vt:lpstr>
      <vt:lpstr>Verdana</vt:lpstr>
      <vt:lpstr>Wingdings</vt:lpstr>
      <vt:lpstr>Office 主题​​</vt:lpstr>
      <vt:lpstr>1_融客投资PPT模板</vt:lpstr>
      <vt:lpstr>融客PPT模板</vt:lpstr>
      <vt:lpstr>1_Office 主题​​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演示文稿</dc:title>
  <dc:creator>SYN GE</dc:creator>
  <cp:lastModifiedBy>Xue, Yong</cp:lastModifiedBy>
  <cp:revision>901</cp:revision>
  <dcterms:created xsi:type="dcterms:W3CDTF">2018-03-11T13:30:00Z</dcterms:created>
  <dcterms:modified xsi:type="dcterms:W3CDTF">2020-02-11T05:16:40Z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2052-11.1.0.8808</vt:lpwstr>
  </property>
</Properties>
</file>