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4.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5"/>
  </p:notesMasterIdLst>
  <p:handoutMasterIdLst>
    <p:handoutMasterId r:id="rId36"/>
  </p:handoutMasterIdLst>
  <p:sldIdLst>
    <p:sldId id="256" r:id="rId9"/>
    <p:sldId id="450" r:id="rId10"/>
    <p:sldId id="378" r:id="rId11"/>
    <p:sldId id="442" r:id="rId12"/>
    <p:sldId id="436" r:id="rId13"/>
    <p:sldId id="445" r:id="rId14"/>
    <p:sldId id="405" r:id="rId15"/>
    <p:sldId id="416" r:id="rId16"/>
    <p:sldId id="437" r:id="rId17"/>
    <p:sldId id="439" r:id="rId18"/>
    <p:sldId id="400" r:id="rId19"/>
    <p:sldId id="396" r:id="rId20"/>
    <p:sldId id="430" r:id="rId21"/>
    <p:sldId id="452" r:id="rId22"/>
    <p:sldId id="470" r:id="rId23"/>
    <p:sldId id="471" r:id="rId24"/>
    <p:sldId id="453" r:id="rId25"/>
    <p:sldId id="472" r:id="rId26"/>
    <p:sldId id="473" r:id="rId27"/>
    <p:sldId id="474" r:id="rId28"/>
    <p:sldId id="451" r:id="rId29"/>
    <p:sldId id="441" r:id="rId30"/>
    <p:sldId id="446" r:id="rId31"/>
    <p:sldId id="423" r:id="rId32"/>
    <p:sldId id="425" r:id="rId33"/>
    <p:sldId id="390" r:id="rId34"/>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117" userDrawn="1">
          <p15:clr>
            <a:srgbClr val="A4A3A4"/>
          </p15:clr>
        </p15:guide>
        <p15:guide id="3" pos="2880" userDrawn="1">
          <p15:clr>
            <a:srgbClr val="A4A3A4"/>
          </p15:clr>
        </p15:guide>
        <p15:guide id="4" pos="1429" userDrawn="1">
          <p15:clr>
            <a:srgbClr val="A4A3A4"/>
          </p15:clr>
        </p15:guide>
        <p15:guide id="5" pos="4332" userDrawn="1">
          <p15:clr>
            <a:srgbClr val="A4A3A4"/>
          </p15:clr>
        </p15:guide>
        <p15:guide id="6" orient="horz" pos="2160" userDrawn="1">
          <p15:clr>
            <a:srgbClr val="A4A3A4"/>
          </p15:clr>
        </p15:guide>
        <p15:guide id="7" orient="horz" pos="32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0000"/>
    <a:srgbClr val="33CC33"/>
    <a:srgbClr val="7EA6E8"/>
    <a:srgbClr val="FB9E13"/>
    <a:srgbClr val="F0B928"/>
    <a:srgbClr val="CB8611"/>
    <a:srgbClr val="C16B08"/>
    <a:srgbClr val="000066"/>
    <a:srgbClr val="234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3" autoAdjust="0"/>
    <p:restoredTop sz="93673" autoAdjust="0"/>
  </p:normalViewPr>
  <p:slideViewPr>
    <p:cSldViewPr>
      <p:cViewPr varScale="1">
        <p:scale>
          <a:sx n="162" d="100"/>
          <a:sy n="162" d="100"/>
        </p:scale>
        <p:origin x="864" y="114"/>
      </p:cViewPr>
      <p:guideLst>
        <p:guide orient="horz" pos="1117"/>
        <p:guide pos="2880"/>
        <p:guide pos="1429"/>
        <p:guide pos="4332"/>
        <p:guide orient="horz" pos="2160"/>
        <p:guide orient="horz" pos="32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heme" Target="theme/theme1.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ING%20MEI\Desktop\CPI.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guan\Library\Containers\com.wind.mac.Windotd\Data\Library\Application%20Support\wind\wft-16341069312476236688\downloads\&#20004;&#34701;&#35268;&#27169;&#20998;&#2651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19978;&#26399;&#25152;&#20840;&#37096;&#21697;&#3118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8145;&#35777;A&#3292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19978;&#35777;A&#3292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0840;&#37096;a&#32929;&#26376;&#28072;&#2413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0840;&#37096;a&#32929;&#26376;&#28072;&#2413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0840;&#37096;a&#32929;&#26376;&#28072;&#2413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36136;&#25276;&#27604;&#2036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Sheet1!$G$385</c:f>
              <c:strCache>
                <c:ptCount val="1"/>
                <c:pt idx="0">
                  <c:v>PPI当月同比（%）</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dLbls>
            <c:dLbl>
              <c:idx val="11"/>
              <c:layout>
                <c:manualLayout>
                  <c:x val="0"/>
                  <c:y val="-6.27160493827160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A63-4AF0-B8A6-39DD352B5A95}"/>
                </c:ext>
              </c:extLst>
            </c:dLbl>
            <c:dLbl>
              <c:idx val="12"/>
              <c:layout>
                <c:manualLayout>
                  <c:x val="-1.6168794698185392E-16"/>
                  <c:y val="-7.05555555555555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A63-4AF0-B8A6-39DD352B5A9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Sheet1!$F$386:$F$398</c:f>
              <c:numCache>
                <c:formatCode>yyyy\-mm;@</c:formatCode>
                <c:ptCount val="13"/>
                <c:pt idx="0">
                  <c:v>43555</c:v>
                </c:pt>
                <c:pt idx="1">
                  <c:v>43585</c:v>
                </c:pt>
                <c:pt idx="2">
                  <c:v>43616</c:v>
                </c:pt>
                <c:pt idx="3">
                  <c:v>43646</c:v>
                </c:pt>
                <c:pt idx="4">
                  <c:v>43677</c:v>
                </c:pt>
                <c:pt idx="5">
                  <c:v>43708</c:v>
                </c:pt>
                <c:pt idx="6">
                  <c:v>43738</c:v>
                </c:pt>
                <c:pt idx="7">
                  <c:v>43769</c:v>
                </c:pt>
                <c:pt idx="8">
                  <c:v>43799</c:v>
                </c:pt>
                <c:pt idx="9">
                  <c:v>43830</c:v>
                </c:pt>
                <c:pt idx="10">
                  <c:v>43861</c:v>
                </c:pt>
                <c:pt idx="11">
                  <c:v>43890</c:v>
                </c:pt>
                <c:pt idx="12">
                  <c:v>43921</c:v>
                </c:pt>
              </c:numCache>
            </c:numRef>
          </c:cat>
          <c:val>
            <c:numRef>
              <c:f>Sheet1!$G$386:$G$398</c:f>
              <c:numCache>
                <c:formatCode>###,###,###,###,##0.00_ </c:formatCode>
                <c:ptCount val="13"/>
                <c:pt idx="0">
                  <c:v>0.4</c:v>
                </c:pt>
                <c:pt idx="1">
                  <c:v>0.9</c:v>
                </c:pt>
                <c:pt idx="2">
                  <c:v>0.6</c:v>
                </c:pt>
                <c:pt idx="3">
                  <c:v>0</c:v>
                </c:pt>
                <c:pt idx="4">
                  <c:v>-0.3</c:v>
                </c:pt>
                <c:pt idx="5">
                  <c:v>-0.8</c:v>
                </c:pt>
                <c:pt idx="6">
                  <c:v>-1.2</c:v>
                </c:pt>
                <c:pt idx="7">
                  <c:v>-1.6</c:v>
                </c:pt>
                <c:pt idx="8">
                  <c:v>-1.4</c:v>
                </c:pt>
                <c:pt idx="9">
                  <c:v>-0.5</c:v>
                </c:pt>
                <c:pt idx="10">
                  <c:v>0.1</c:v>
                </c:pt>
                <c:pt idx="11">
                  <c:v>-0.4</c:v>
                </c:pt>
                <c:pt idx="12">
                  <c:v>-1.5</c:v>
                </c:pt>
              </c:numCache>
            </c:numRef>
          </c:val>
          <c:smooth val="1"/>
          <c:extLst>
            <c:ext xmlns:c16="http://schemas.microsoft.com/office/drawing/2014/chart" uri="{C3380CC4-5D6E-409C-BE32-E72D297353CC}">
              <c16:uniqueId val="{00000002-CA63-4AF0-B8A6-39DD352B5A95}"/>
            </c:ext>
          </c:extLst>
        </c:ser>
        <c:ser>
          <c:idx val="1"/>
          <c:order val="1"/>
          <c:tx>
            <c:strRef>
              <c:f>Sheet1!$H$385</c:f>
              <c:strCache>
                <c:ptCount val="1"/>
                <c:pt idx="0">
                  <c:v>CPI当月同比（%）</c:v>
                </c:pt>
              </c:strCache>
            </c:strRef>
          </c:tx>
          <c:spPr>
            <a:ln w="34925" cap="rnd">
              <a:solidFill>
                <a:srgbClr val="FF9933"/>
              </a:solidFill>
              <a:round/>
            </a:ln>
            <a:effectLst>
              <a:outerShdw blurRad="57150" dist="19050" dir="5400000" algn="ctr" rotWithShape="0">
                <a:srgbClr val="000000">
                  <a:alpha val="63000"/>
                </a:srgbClr>
              </a:outerShdw>
            </a:effectLst>
          </c:spPr>
          <c:marker>
            <c:symbol val="none"/>
          </c:marker>
          <c:dLbls>
            <c:dLbl>
              <c:idx val="11"/>
              <c:layout>
                <c:manualLayout>
                  <c:x val="-6.6145833333333334E-2"/>
                  <c:y val="8.2314814814814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A63-4AF0-B8A6-39DD352B5A95}"/>
                </c:ext>
              </c:extLst>
            </c:dLbl>
            <c:dLbl>
              <c:idx val="12"/>
              <c:layout>
                <c:manualLayout>
                  <c:x val="-4.6302083333333334E-2"/>
                  <c:y val="7.447530864197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A63-4AF0-B8A6-39DD352B5A9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Sheet1!$F$386:$F$398</c:f>
              <c:numCache>
                <c:formatCode>yyyy\-mm;@</c:formatCode>
                <c:ptCount val="13"/>
                <c:pt idx="0">
                  <c:v>43555</c:v>
                </c:pt>
                <c:pt idx="1">
                  <c:v>43585</c:v>
                </c:pt>
                <c:pt idx="2">
                  <c:v>43616</c:v>
                </c:pt>
                <c:pt idx="3">
                  <c:v>43646</c:v>
                </c:pt>
                <c:pt idx="4">
                  <c:v>43677</c:v>
                </c:pt>
                <c:pt idx="5">
                  <c:v>43708</c:v>
                </c:pt>
                <c:pt idx="6">
                  <c:v>43738</c:v>
                </c:pt>
                <c:pt idx="7">
                  <c:v>43769</c:v>
                </c:pt>
                <c:pt idx="8">
                  <c:v>43799</c:v>
                </c:pt>
                <c:pt idx="9">
                  <c:v>43830</c:v>
                </c:pt>
                <c:pt idx="10">
                  <c:v>43861</c:v>
                </c:pt>
                <c:pt idx="11">
                  <c:v>43890</c:v>
                </c:pt>
                <c:pt idx="12">
                  <c:v>43921</c:v>
                </c:pt>
              </c:numCache>
            </c:numRef>
          </c:cat>
          <c:val>
            <c:numRef>
              <c:f>Sheet1!$H$386:$H$398</c:f>
              <c:numCache>
                <c:formatCode>###,###,###,###,##0.00_ </c:formatCode>
                <c:ptCount val="13"/>
                <c:pt idx="0">
                  <c:v>2.2999999999999998</c:v>
                </c:pt>
                <c:pt idx="1">
                  <c:v>2.5</c:v>
                </c:pt>
                <c:pt idx="2">
                  <c:v>2.7</c:v>
                </c:pt>
                <c:pt idx="3">
                  <c:v>2.7</c:v>
                </c:pt>
                <c:pt idx="4">
                  <c:v>2.8</c:v>
                </c:pt>
                <c:pt idx="5">
                  <c:v>2.8</c:v>
                </c:pt>
                <c:pt idx="6">
                  <c:v>3</c:v>
                </c:pt>
                <c:pt idx="7">
                  <c:v>3.8</c:v>
                </c:pt>
                <c:pt idx="8">
                  <c:v>4.5</c:v>
                </c:pt>
                <c:pt idx="9">
                  <c:v>4.5</c:v>
                </c:pt>
                <c:pt idx="10">
                  <c:v>5.4</c:v>
                </c:pt>
                <c:pt idx="11">
                  <c:v>5.2</c:v>
                </c:pt>
                <c:pt idx="12">
                  <c:v>4.3</c:v>
                </c:pt>
              </c:numCache>
            </c:numRef>
          </c:val>
          <c:smooth val="1"/>
          <c:extLst>
            <c:ext xmlns:c16="http://schemas.microsoft.com/office/drawing/2014/chart" uri="{C3380CC4-5D6E-409C-BE32-E72D297353CC}">
              <c16:uniqueId val="{00000005-CA63-4AF0-B8A6-39DD352B5A95}"/>
            </c:ext>
          </c:extLst>
        </c:ser>
        <c:dLbls>
          <c:showLegendKey val="0"/>
          <c:showVal val="0"/>
          <c:showCatName val="0"/>
          <c:showSerName val="0"/>
          <c:showPercent val="0"/>
          <c:showBubbleSize val="0"/>
        </c:dLbls>
        <c:smooth val="0"/>
        <c:axId val="965659023"/>
        <c:axId val="828300063"/>
      </c:lineChart>
      <c:dateAx>
        <c:axId val="965659023"/>
        <c:scaling>
          <c:orientation val="minMax"/>
        </c:scaling>
        <c:delete val="0"/>
        <c:axPos val="b"/>
        <c:numFmt formatCode="yyyy\-mm;@" sourceLinked="1"/>
        <c:majorTickMark val="out"/>
        <c:minorTickMark val="none"/>
        <c:tickLblPos val="low"/>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28300063"/>
        <c:crosses val="autoZero"/>
        <c:auto val="1"/>
        <c:lblOffset val="100"/>
        <c:baseTimeUnit val="months"/>
      </c:dateAx>
      <c:valAx>
        <c:axId val="828300063"/>
        <c:scaling>
          <c:orientation val="minMax"/>
        </c:scaling>
        <c:delete val="0"/>
        <c:axPos val="l"/>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965659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0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lineChart>
        <c:grouping val="standard"/>
        <c:varyColors val="0"/>
        <c:ser>
          <c:idx val="0"/>
          <c:order val="0"/>
          <c:tx>
            <c:strRef>
              <c:f>Sheet1!$B$1</c:f>
              <c:strCache>
                <c:ptCount val="1"/>
                <c:pt idx="0">
                  <c:v>两融规模分析(频率:日)~融资融券余额(亿元)</c:v>
                </c:pt>
              </c:strCache>
            </c:strRef>
          </c:tx>
          <c:spPr>
            <a:ln w="28575" cap="rnd">
              <a:solidFill>
                <a:schemeClr val="accent2"/>
              </a:solidFill>
              <a:round/>
            </a:ln>
            <a:effectLst/>
          </c:spPr>
          <c:marker>
            <c:symbol val="none"/>
          </c:marker>
          <c:cat>
            <c:strRef>
              <c:f>Sheet1!$A$2:$A$23</c:f>
              <c:strCache>
                <c:ptCount val="22"/>
                <c:pt idx="0">
                  <c:v>2020-03-02</c:v>
                </c:pt>
                <c:pt idx="1">
                  <c:v>2020-03-03</c:v>
                </c:pt>
                <c:pt idx="2">
                  <c:v>2020-03-04</c:v>
                </c:pt>
                <c:pt idx="3">
                  <c:v>2020-03-05</c:v>
                </c:pt>
                <c:pt idx="4">
                  <c:v>2020-03-06</c:v>
                </c:pt>
                <c:pt idx="5">
                  <c:v>2020-03-09</c:v>
                </c:pt>
                <c:pt idx="6">
                  <c:v>2020-03-10</c:v>
                </c:pt>
                <c:pt idx="7">
                  <c:v>2020-03-11</c:v>
                </c:pt>
                <c:pt idx="8">
                  <c:v>2020-03-12</c:v>
                </c:pt>
                <c:pt idx="9">
                  <c:v>2020-03-13</c:v>
                </c:pt>
                <c:pt idx="10">
                  <c:v>2020-03-16</c:v>
                </c:pt>
                <c:pt idx="11">
                  <c:v>2020-03-17</c:v>
                </c:pt>
                <c:pt idx="12">
                  <c:v>2020-03-18</c:v>
                </c:pt>
                <c:pt idx="13">
                  <c:v>2020-03-19</c:v>
                </c:pt>
                <c:pt idx="14">
                  <c:v>2020-03-20</c:v>
                </c:pt>
                <c:pt idx="15">
                  <c:v>2020-03-23</c:v>
                </c:pt>
                <c:pt idx="16">
                  <c:v>2020-03-24</c:v>
                </c:pt>
                <c:pt idx="17">
                  <c:v>2020-03-25</c:v>
                </c:pt>
                <c:pt idx="18">
                  <c:v>2020-03-26</c:v>
                </c:pt>
                <c:pt idx="19">
                  <c:v>2020-03-27</c:v>
                </c:pt>
                <c:pt idx="20">
                  <c:v>2020-03-30</c:v>
                </c:pt>
                <c:pt idx="21">
                  <c:v>2020-03-31</c:v>
                </c:pt>
              </c:strCache>
            </c:strRef>
          </c:cat>
          <c:val>
            <c:numRef>
              <c:f>Sheet1!$B$2:$B$23</c:f>
              <c:numCache>
                <c:formatCode>#,##0.00</c:formatCode>
                <c:ptCount val="22"/>
                <c:pt idx="0">
                  <c:v>11115.465419759999</c:v>
                </c:pt>
                <c:pt idx="1">
                  <c:v>11180.58319016</c:v>
                </c:pt>
                <c:pt idx="2">
                  <c:v>11212.399770309999</c:v>
                </c:pt>
                <c:pt idx="3">
                  <c:v>11321.2530183</c:v>
                </c:pt>
                <c:pt idx="4">
                  <c:v>11270.53629855</c:v>
                </c:pt>
                <c:pt idx="5">
                  <c:v>11236.47358141</c:v>
                </c:pt>
                <c:pt idx="6">
                  <c:v>11292.516554</c:v>
                </c:pt>
                <c:pt idx="7">
                  <c:v>11276.598849010001</c:v>
                </c:pt>
                <c:pt idx="8">
                  <c:v>11240.17628251</c:v>
                </c:pt>
                <c:pt idx="9">
                  <c:v>11151.845829739999</c:v>
                </c:pt>
                <c:pt idx="10">
                  <c:v>10975.54812399</c:v>
                </c:pt>
                <c:pt idx="11">
                  <c:v>10986.85080152</c:v>
                </c:pt>
                <c:pt idx="12">
                  <c:v>10904.29740485</c:v>
                </c:pt>
                <c:pt idx="13">
                  <c:v>10943.889467049999</c:v>
                </c:pt>
                <c:pt idx="14">
                  <c:v>10889.193889439999</c:v>
                </c:pt>
                <c:pt idx="15">
                  <c:v>10787.194739590001</c:v>
                </c:pt>
                <c:pt idx="16">
                  <c:v>10782.20502924</c:v>
                </c:pt>
                <c:pt idx="17">
                  <c:v>10807.69772928</c:v>
                </c:pt>
                <c:pt idx="18">
                  <c:v>10769.86032344</c:v>
                </c:pt>
                <c:pt idx="19">
                  <c:v>10713.10361955</c:v>
                </c:pt>
                <c:pt idx="20">
                  <c:v>10672.51295848</c:v>
                </c:pt>
                <c:pt idx="21">
                  <c:v>10651.195325459999</c:v>
                </c:pt>
              </c:numCache>
            </c:numRef>
          </c:val>
          <c:smooth val="1"/>
          <c:extLst>
            <c:ext xmlns:c16="http://schemas.microsoft.com/office/drawing/2014/chart" uri="{C3380CC4-5D6E-409C-BE32-E72D297353CC}">
              <c16:uniqueId val="{00000000-CFB2-164D-98EA-92E4AD5DF507}"/>
            </c:ext>
          </c:extLst>
        </c:ser>
        <c:dLbls>
          <c:showLegendKey val="0"/>
          <c:showVal val="0"/>
          <c:showCatName val="0"/>
          <c:showSerName val="0"/>
          <c:showPercent val="0"/>
          <c:showBubbleSize val="0"/>
        </c:dLbls>
        <c:smooth val="0"/>
        <c:axId val="1594767008"/>
        <c:axId val="1594185200"/>
      </c:lineChart>
      <c:catAx>
        <c:axId val="1594767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94185200"/>
        <c:crosses val="autoZero"/>
        <c:auto val="0"/>
        <c:lblAlgn val="ctr"/>
        <c:lblOffset val="100"/>
        <c:noMultiLvlLbl val="0"/>
      </c:catAx>
      <c:valAx>
        <c:axId val="1594185200"/>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94767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上期所全部品种!$C$1</c:f>
              <c:strCache>
                <c:ptCount val="1"/>
                <c:pt idx="0">
                  <c:v>月涨跌幅
[交易日期] 2020-03-31
[单位]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上期所全部品种!$B$2:$B$16</c:f>
              <c:strCache>
                <c:ptCount val="15"/>
                <c:pt idx="0">
                  <c:v>螺纹钢2005</c:v>
                </c:pt>
                <c:pt idx="1">
                  <c:v>沪金2006</c:v>
                </c:pt>
                <c:pt idx="2">
                  <c:v>热轧卷板2005</c:v>
                </c:pt>
                <c:pt idx="3">
                  <c:v>螺纹钢2010</c:v>
                </c:pt>
                <c:pt idx="4">
                  <c:v>沪锌2005</c:v>
                </c:pt>
                <c:pt idx="5">
                  <c:v>沪镍2006</c:v>
                </c:pt>
                <c:pt idx="6">
                  <c:v>热轧卷板2010</c:v>
                </c:pt>
                <c:pt idx="7">
                  <c:v>橡胶2009</c:v>
                </c:pt>
                <c:pt idx="8">
                  <c:v>橡胶2005</c:v>
                </c:pt>
                <c:pt idx="9">
                  <c:v>沪铜2005</c:v>
                </c:pt>
                <c:pt idx="10">
                  <c:v>沪银2006</c:v>
                </c:pt>
                <c:pt idx="11">
                  <c:v>燃油2009</c:v>
                </c:pt>
                <c:pt idx="12">
                  <c:v>燃油2005</c:v>
                </c:pt>
                <c:pt idx="13">
                  <c:v>燃油2006</c:v>
                </c:pt>
                <c:pt idx="14">
                  <c:v>沥青2006</c:v>
                </c:pt>
              </c:strCache>
            </c:strRef>
          </c:cat>
          <c:val>
            <c:numRef>
              <c:f>上期所全部品种!$C$2:$C$16</c:f>
              <c:numCache>
                <c:formatCode>0.00%</c:formatCode>
                <c:ptCount val="15"/>
                <c:pt idx="0">
                  <c:v>1.5504E-2</c:v>
                </c:pt>
                <c:pt idx="1">
                  <c:v>-1.6442000000000002E-2</c:v>
                </c:pt>
                <c:pt idx="2">
                  <c:v>-3.8439000000000001E-2</c:v>
                </c:pt>
                <c:pt idx="3">
                  <c:v>-5.3571000000000001E-2</c:v>
                </c:pt>
                <c:pt idx="4">
                  <c:v>-5.4812E-2</c:v>
                </c:pt>
                <c:pt idx="5">
                  <c:v>-8.0412999999999998E-2</c:v>
                </c:pt>
                <c:pt idx="6">
                  <c:v>-8.3831000000000003E-2</c:v>
                </c:pt>
                <c:pt idx="7">
                  <c:v>-0.12635399999999999</c:v>
                </c:pt>
                <c:pt idx="8">
                  <c:v>-0.12685199999999999</c:v>
                </c:pt>
                <c:pt idx="9">
                  <c:v>-0.12845100000000001</c:v>
                </c:pt>
                <c:pt idx="10">
                  <c:v>-0.18918299999999999</c:v>
                </c:pt>
                <c:pt idx="11">
                  <c:v>-0.22265100000000002</c:v>
                </c:pt>
                <c:pt idx="12">
                  <c:v>-0.25381500000000001</c:v>
                </c:pt>
                <c:pt idx="13">
                  <c:v>-0.257301</c:v>
                </c:pt>
                <c:pt idx="14">
                  <c:v>-0.32608700000000002</c:v>
                </c:pt>
              </c:numCache>
            </c:numRef>
          </c:val>
          <c:extLst>
            <c:ext xmlns:c16="http://schemas.microsoft.com/office/drawing/2014/chart" uri="{C3380CC4-5D6E-409C-BE32-E72D297353CC}">
              <c16:uniqueId val="{00000000-073F-A843-947F-01BFC67A273C}"/>
            </c:ext>
          </c:extLst>
        </c:ser>
        <c:dLbls>
          <c:showLegendKey val="0"/>
          <c:showVal val="0"/>
          <c:showCatName val="0"/>
          <c:showSerName val="0"/>
          <c:showPercent val="0"/>
          <c:showBubbleSize val="0"/>
        </c:dLbls>
        <c:gapWidth val="219"/>
        <c:overlap val="-27"/>
        <c:axId val="812139903"/>
        <c:axId val="835638047"/>
      </c:barChart>
      <c:catAx>
        <c:axId val="812139903"/>
        <c:scaling>
          <c:orientation val="minMax"/>
        </c:scaling>
        <c:delete val="0"/>
        <c:axPos val="b"/>
        <c:numFmt formatCode="@" sourceLinked="0"/>
        <c:majorTickMark val="in"/>
        <c:minorTickMark val="in"/>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35638047"/>
        <c:crosses val="autoZero"/>
        <c:auto val="0"/>
        <c:lblAlgn val="ctr"/>
        <c:lblOffset val="2"/>
        <c:tickMarkSkip val="1"/>
        <c:noMultiLvlLbl val="0"/>
      </c:catAx>
      <c:valAx>
        <c:axId val="835638047"/>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121399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a:t>深市总市值（单位：亿）</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solidFill>
              <a:srgbClr val="FF993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深证A股!$B$2:$B$11</c:f>
              <c:strCache>
                <c:ptCount val="10"/>
                <c:pt idx="0">
                  <c:v>五粮液</c:v>
                </c:pt>
                <c:pt idx="1">
                  <c:v>美的集团</c:v>
                </c:pt>
                <c:pt idx="2">
                  <c:v>迈瑞医疗</c:v>
                </c:pt>
                <c:pt idx="3">
                  <c:v>格力电器</c:v>
                </c:pt>
                <c:pt idx="4">
                  <c:v>万科A</c:v>
                </c:pt>
                <c:pt idx="5">
                  <c:v>牧原股份</c:v>
                </c:pt>
                <c:pt idx="6">
                  <c:v>宁德时代</c:v>
                </c:pt>
                <c:pt idx="7">
                  <c:v>海康威视</c:v>
                </c:pt>
                <c:pt idx="8">
                  <c:v>平安银行</c:v>
                </c:pt>
                <c:pt idx="9">
                  <c:v>顺丰控股</c:v>
                </c:pt>
              </c:strCache>
            </c:strRef>
          </c:cat>
          <c:val>
            <c:numRef>
              <c:f>深证A股!$C$2:$C$11</c:f>
              <c:numCache>
                <c:formatCode>#,##0.00</c:formatCode>
                <c:ptCount val="10"/>
                <c:pt idx="0">
                  <c:v>4471.6124</c:v>
                </c:pt>
                <c:pt idx="1">
                  <c:v>3382.3530000000001</c:v>
                </c:pt>
                <c:pt idx="2">
                  <c:v>3181.4639999999999</c:v>
                </c:pt>
                <c:pt idx="3">
                  <c:v>3140.2114999999999</c:v>
                </c:pt>
                <c:pt idx="4">
                  <c:v>2862.6286</c:v>
                </c:pt>
                <c:pt idx="5">
                  <c:v>2694.2518</c:v>
                </c:pt>
                <c:pt idx="6">
                  <c:v>2658.6923999999999</c:v>
                </c:pt>
                <c:pt idx="7">
                  <c:v>2607.2579999999998</c:v>
                </c:pt>
                <c:pt idx="8">
                  <c:v>2483.9575</c:v>
                </c:pt>
                <c:pt idx="9">
                  <c:v>2085.3204999999998</c:v>
                </c:pt>
              </c:numCache>
            </c:numRef>
          </c:val>
          <c:extLst>
            <c:ext xmlns:c16="http://schemas.microsoft.com/office/drawing/2014/chart" uri="{C3380CC4-5D6E-409C-BE32-E72D297353CC}">
              <c16:uniqueId val="{00000000-8DB1-B443-9F82-266854518EAA}"/>
            </c:ext>
          </c:extLst>
        </c:ser>
        <c:dLbls>
          <c:showLegendKey val="0"/>
          <c:showVal val="0"/>
          <c:showCatName val="0"/>
          <c:showSerName val="0"/>
          <c:showPercent val="0"/>
          <c:showBubbleSize val="0"/>
        </c:dLbls>
        <c:gapWidth val="219"/>
        <c:overlap val="-27"/>
        <c:axId val="260585440"/>
        <c:axId val="260587072"/>
      </c:barChart>
      <c:catAx>
        <c:axId val="26058544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260587072"/>
        <c:crosses val="autoZero"/>
        <c:auto val="1"/>
        <c:lblAlgn val="ctr"/>
        <c:lblOffset val="100"/>
        <c:noMultiLvlLbl val="0"/>
      </c:catAx>
      <c:valAx>
        <c:axId val="260587072"/>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2605854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a:t>沪市总市值（单位：亿）</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上证A股!$B$2:$B$11</c:f>
              <c:strCache>
                <c:ptCount val="10"/>
                <c:pt idx="0">
                  <c:v>工商银行</c:v>
                </c:pt>
                <c:pt idx="1">
                  <c:v>建设银行</c:v>
                </c:pt>
                <c:pt idx="2">
                  <c:v>贵州茅台</c:v>
                </c:pt>
                <c:pt idx="3">
                  <c:v>中国平安</c:v>
                </c:pt>
                <c:pt idx="4">
                  <c:v>农业银行</c:v>
                </c:pt>
                <c:pt idx="5">
                  <c:v>中国银行</c:v>
                </c:pt>
                <c:pt idx="6">
                  <c:v>招商银行</c:v>
                </c:pt>
                <c:pt idx="7">
                  <c:v>中国石油</c:v>
                </c:pt>
                <c:pt idx="8">
                  <c:v>中国人寿</c:v>
                </c:pt>
                <c:pt idx="9">
                  <c:v>中国石化</c:v>
                </c:pt>
              </c:strCache>
            </c:strRef>
          </c:cat>
          <c:val>
            <c:numRef>
              <c:f>上证A股!$C$2:$C$11</c:f>
              <c:numCache>
                <c:formatCode>#,##0.00</c:formatCode>
                <c:ptCount val="10"/>
                <c:pt idx="0">
                  <c:v>18096.056400000001</c:v>
                </c:pt>
                <c:pt idx="1">
                  <c:v>14535.2718</c:v>
                </c:pt>
                <c:pt idx="2">
                  <c:v>13956.357599999999</c:v>
                </c:pt>
                <c:pt idx="3">
                  <c:v>12674.848099999999</c:v>
                </c:pt>
                <c:pt idx="4">
                  <c:v>11632.0065</c:v>
                </c:pt>
                <c:pt idx="5">
                  <c:v>9603.8883999999998</c:v>
                </c:pt>
                <c:pt idx="6">
                  <c:v>8127.1705000000002</c:v>
                </c:pt>
                <c:pt idx="7">
                  <c:v>8028.2969999999996</c:v>
                </c:pt>
                <c:pt idx="8">
                  <c:v>6517.0061999999998</c:v>
                </c:pt>
                <c:pt idx="9">
                  <c:v>5123.7134999999998</c:v>
                </c:pt>
              </c:numCache>
            </c:numRef>
          </c:val>
          <c:extLst>
            <c:ext xmlns:c16="http://schemas.microsoft.com/office/drawing/2014/chart" uri="{C3380CC4-5D6E-409C-BE32-E72D297353CC}">
              <c16:uniqueId val="{00000000-547B-944A-9729-C1D95F1B6432}"/>
            </c:ext>
          </c:extLst>
        </c:ser>
        <c:dLbls>
          <c:showLegendKey val="0"/>
          <c:showVal val="0"/>
          <c:showCatName val="0"/>
          <c:showSerName val="0"/>
          <c:showPercent val="0"/>
          <c:showBubbleSize val="0"/>
        </c:dLbls>
        <c:gapWidth val="219"/>
        <c:overlap val="-27"/>
        <c:axId val="187805200"/>
        <c:axId val="196452720"/>
      </c:barChart>
      <c:catAx>
        <c:axId val="18780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96452720"/>
        <c:crosses val="autoZero"/>
        <c:auto val="1"/>
        <c:lblAlgn val="ctr"/>
        <c:lblOffset val="100"/>
        <c:noMultiLvlLbl val="0"/>
      </c:catAx>
      <c:valAx>
        <c:axId val="196452720"/>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87805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全部a股月涨幅!$B$1:$B$10</c:f>
              <c:strCache>
                <c:ptCount val="10"/>
                <c:pt idx="0">
                  <c:v>中国船舶</c:v>
                </c:pt>
                <c:pt idx="1">
                  <c:v>中潜股份</c:v>
                </c:pt>
                <c:pt idx="2">
                  <c:v>通光线缆</c:v>
                </c:pt>
                <c:pt idx="3">
                  <c:v>万邦德</c:v>
                </c:pt>
                <c:pt idx="4">
                  <c:v>坚瑞沃能</c:v>
                </c:pt>
                <c:pt idx="5">
                  <c:v>*ST盐湖</c:v>
                </c:pt>
                <c:pt idx="6">
                  <c:v>永悦科技</c:v>
                </c:pt>
                <c:pt idx="7">
                  <c:v>国恩股份</c:v>
                </c:pt>
                <c:pt idx="8">
                  <c:v>ST昌九</c:v>
                </c:pt>
                <c:pt idx="9">
                  <c:v>航天长峰</c:v>
                </c:pt>
              </c:strCache>
            </c:strRef>
          </c:cat>
          <c:val>
            <c:numRef>
              <c:f>全部a股月涨幅!$C$1:$C$10</c:f>
              <c:numCache>
                <c:formatCode>0.00%</c:formatCode>
                <c:ptCount val="10"/>
                <c:pt idx="0">
                  <c:v>1.933090351754096</c:v>
                </c:pt>
                <c:pt idx="1">
                  <c:v>1.5197009003236728</c:v>
                </c:pt>
                <c:pt idx="2">
                  <c:v>1.1560693641618496</c:v>
                </c:pt>
                <c:pt idx="3">
                  <c:v>1.0490843349291907</c:v>
                </c:pt>
                <c:pt idx="4">
                  <c:v>0.97542253406633739</c:v>
                </c:pt>
                <c:pt idx="5">
                  <c:v>0.81741601192114288</c:v>
                </c:pt>
                <c:pt idx="6">
                  <c:v>0.71501964801761431</c:v>
                </c:pt>
                <c:pt idx="7">
                  <c:v>0.71116129698267261</c:v>
                </c:pt>
                <c:pt idx="8">
                  <c:v>0.66606752051260831</c:v>
                </c:pt>
                <c:pt idx="9">
                  <c:v>0.64668957785224945</c:v>
                </c:pt>
              </c:numCache>
            </c:numRef>
          </c:val>
          <c:extLst>
            <c:ext xmlns:c16="http://schemas.microsoft.com/office/drawing/2014/chart" uri="{C3380CC4-5D6E-409C-BE32-E72D297353CC}">
              <c16:uniqueId val="{00000000-7CB8-E041-859F-B74B5F47321C}"/>
            </c:ext>
          </c:extLst>
        </c:ser>
        <c:dLbls>
          <c:showLegendKey val="0"/>
          <c:showVal val="0"/>
          <c:showCatName val="0"/>
          <c:showSerName val="0"/>
          <c:showPercent val="0"/>
          <c:showBubbleSize val="0"/>
        </c:dLbls>
        <c:gapWidth val="182"/>
        <c:axId val="422139647"/>
        <c:axId val="429089215"/>
      </c:barChart>
      <c:catAx>
        <c:axId val="42213964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29089215"/>
        <c:crosses val="autoZero"/>
        <c:auto val="1"/>
        <c:lblAlgn val="ctr"/>
        <c:lblOffset val="100"/>
        <c:noMultiLvlLbl val="0"/>
      </c:catAx>
      <c:valAx>
        <c:axId val="429089215"/>
        <c:scaling>
          <c:orientation val="minMax"/>
        </c:scaling>
        <c:delete val="0"/>
        <c:axPos val="t"/>
        <c:majorGridlines>
          <c:spPr>
            <a:ln w="9525" cap="flat" cmpd="sng" algn="ctr">
              <a:noFill/>
              <a:round/>
            </a:ln>
            <a:effectLst/>
          </c:spPr>
        </c:majorGridlines>
        <c:numFmt formatCode="0.00%" sourceLinked="1"/>
        <c:majorTickMark val="none"/>
        <c:minorTickMark val="none"/>
        <c:tickLblPos val="high"/>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2213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a:ln>
              <a:noFill/>
            </a:ln>
            <a:effectLst/>
          </c:spPr>
          <c:invertIfNegative val="0"/>
          <c:dLbls>
            <c:dLbl>
              <c:idx val="2"/>
              <c:layout>
                <c:manualLayout>
                  <c:x val="2.0740788385462381E-3"/>
                  <c:y val="-6.27043747143494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5F8-D64E-8C7B-B75B5BCC00E7}"/>
                </c:ext>
              </c:extLst>
            </c:dLbl>
            <c:dLbl>
              <c:idx val="3"/>
              <c:layout>
                <c:manualLayout>
                  <c:x val="-6.3621459910427249E-3"/>
                  <c:y val="-1.0688070377004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F8-D64E-8C7B-B75B5BCC00E7}"/>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全部a股月涨幅!$I$1:$I$10</c:f>
              <c:strCache>
                <c:ptCount val="10"/>
                <c:pt idx="0">
                  <c:v>道恩股份</c:v>
                </c:pt>
                <c:pt idx="1">
                  <c:v>奥特佳</c:v>
                </c:pt>
                <c:pt idx="2">
                  <c:v>会畅通讯</c:v>
                </c:pt>
                <c:pt idx="3">
                  <c:v>秀强股份</c:v>
                </c:pt>
                <c:pt idx="4">
                  <c:v>上海洗霸</c:v>
                </c:pt>
                <c:pt idx="5">
                  <c:v>北玻股份</c:v>
                </c:pt>
                <c:pt idx="6">
                  <c:v>泰达股份</c:v>
                </c:pt>
                <c:pt idx="7">
                  <c:v>和胜股份</c:v>
                </c:pt>
                <c:pt idx="8">
                  <c:v>英科医疗</c:v>
                </c:pt>
                <c:pt idx="9">
                  <c:v>方直科技</c:v>
                </c:pt>
              </c:strCache>
            </c:strRef>
          </c:cat>
          <c:val>
            <c:numRef>
              <c:f>全部a股月涨幅!$J$1:$J$10</c:f>
              <c:numCache>
                <c:formatCode>0.00%</c:formatCode>
                <c:ptCount val="10"/>
                <c:pt idx="0">
                  <c:v>0.11363667677295775</c:v>
                </c:pt>
                <c:pt idx="1">
                  <c:v>-0.21855668202400858</c:v>
                </c:pt>
                <c:pt idx="2">
                  <c:v>-0.36972629002908064</c:v>
                </c:pt>
                <c:pt idx="3">
                  <c:v>-0.36337424701363197</c:v>
                </c:pt>
                <c:pt idx="4">
                  <c:v>0.10564253479742658</c:v>
                </c:pt>
                <c:pt idx="5">
                  <c:v>-0.30905924071361024</c:v>
                </c:pt>
                <c:pt idx="6">
                  <c:v>-9.9028779984222104E-2</c:v>
                </c:pt>
                <c:pt idx="7">
                  <c:v>-0.25128269048303442</c:v>
                </c:pt>
                <c:pt idx="8">
                  <c:v>0.10325685642553695</c:v>
                </c:pt>
                <c:pt idx="9">
                  <c:v>-0.34731303054637019</c:v>
                </c:pt>
              </c:numCache>
            </c:numRef>
          </c:val>
          <c:extLst>
            <c:ext xmlns:c16="http://schemas.microsoft.com/office/drawing/2014/chart" uri="{C3380CC4-5D6E-409C-BE32-E72D297353CC}">
              <c16:uniqueId val="{00000000-15F8-D64E-8C7B-B75B5BCC00E7}"/>
            </c:ext>
          </c:extLst>
        </c:ser>
        <c:dLbls>
          <c:showLegendKey val="0"/>
          <c:showVal val="0"/>
          <c:showCatName val="0"/>
          <c:showSerName val="0"/>
          <c:showPercent val="0"/>
          <c:showBubbleSize val="0"/>
        </c:dLbls>
        <c:gapWidth val="182"/>
        <c:axId val="431661311"/>
        <c:axId val="499926799"/>
      </c:barChart>
      <c:catAx>
        <c:axId val="431661311"/>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99926799"/>
        <c:crosses val="autoZero"/>
        <c:auto val="1"/>
        <c:lblAlgn val="ctr"/>
        <c:lblOffset val="100"/>
        <c:noMultiLvlLbl val="0"/>
      </c:catAx>
      <c:valAx>
        <c:axId val="499926799"/>
        <c:scaling>
          <c:orientation val="minMax"/>
          <c:min val="-0.5"/>
        </c:scaling>
        <c:delete val="0"/>
        <c:axPos val="b"/>
        <c:majorGridlines>
          <c:spPr>
            <a:ln w="9525" cap="flat" cmpd="sng" algn="ctr">
              <a:noFill/>
              <a:round/>
            </a:ln>
            <a:effectLst/>
          </c:spPr>
        </c:majorGridlines>
        <c:numFmt formatCode="0.00%" sourceLinked="1"/>
        <c:majorTickMark val="none"/>
        <c:minorTickMark val="none"/>
        <c:tickLblPos val="high"/>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316613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全部a股月涨幅!$B$3579:$B$3588</c:f>
              <c:strCache>
                <c:ptCount val="10"/>
                <c:pt idx="0">
                  <c:v>秀强股份</c:v>
                </c:pt>
                <c:pt idx="1">
                  <c:v>会畅通讯</c:v>
                </c:pt>
                <c:pt idx="2">
                  <c:v>爱旭股份</c:v>
                </c:pt>
                <c:pt idx="3">
                  <c:v>博信股份</c:v>
                </c:pt>
                <c:pt idx="4">
                  <c:v>世纪天鸿</c:v>
                </c:pt>
                <c:pt idx="5">
                  <c:v>精研科技</c:v>
                </c:pt>
                <c:pt idx="6">
                  <c:v>亚玛顿</c:v>
                </c:pt>
                <c:pt idx="7">
                  <c:v>延安必康</c:v>
                </c:pt>
                <c:pt idx="8">
                  <c:v>天齐锂业</c:v>
                </c:pt>
                <c:pt idx="9">
                  <c:v>协鑫集成</c:v>
                </c:pt>
              </c:strCache>
            </c:strRef>
          </c:cat>
          <c:val>
            <c:numRef>
              <c:f>全部a股月涨幅!$C$3579:$C$3588</c:f>
              <c:numCache>
                <c:formatCode>0.00%</c:formatCode>
                <c:ptCount val="10"/>
                <c:pt idx="0">
                  <c:v>-0.36337424701363197</c:v>
                </c:pt>
                <c:pt idx="1">
                  <c:v>-0.36972629002908064</c:v>
                </c:pt>
                <c:pt idx="2">
                  <c:v>-0.37072717014495893</c:v>
                </c:pt>
                <c:pt idx="3">
                  <c:v>-0.37564196625091706</c:v>
                </c:pt>
                <c:pt idx="4">
                  <c:v>-0.38219070415490697</c:v>
                </c:pt>
                <c:pt idx="5">
                  <c:v>-0.38559592851225</c:v>
                </c:pt>
                <c:pt idx="6">
                  <c:v>-0.38834714773281331</c:v>
                </c:pt>
                <c:pt idx="7">
                  <c:v>-0.40933442186653479</c:v>
                </c:pt>
                <c:pt idx="8">
                  <c:v>-0.41834809243005711</c:v>
                </c:pt>
                <c:pt idx="9">
                  <c:v>-0.45108712895358916</c:v>
                </c:pt>
              </c:numCache>
            </c:numRef>
          </c:val>
          <c:extLst>
            <c:ext xmlns:c16="http://schemas.microsoft.com/office/drawing/2014/chart" uri="{C3380CC4-5D6E-409C-BE32-E72D297353CC}">
              <c16:uniqueId val="{00000000-EB9F-E043-8653-87C04F76AACA}"/>
            </c:ext>
          </c:extLst>
        </c:ser>
        <c:dLbls>
          <c:showLegendKey val="0"/>
          <c:showVal val="0"/>
          <c:showCatName val="0"/>
          <c:showSerName val="0"/>
          <c:showPercent val="0"/>
          <c:showBubbleSize val="0"/>
        </c:dLbls>
        <c:gapWidth val="182"/>
        <c:axId val="430458735"/>
        <c:axId val="430460367"/>
      </c:barChart>
      <c:catAx>
        <c:axId val="430458735"/>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30460367"/>
        <c:crosses val="autoZero"/>
        <c:auto val="1"/>
        <c:lblAlgn val="ctr"/>
        <c:lblOffset val="100"/>
        <c:noMultiLvlLbl val="0"/>
      </c:catAx>
      <c:valAx>
        <c:axId val="430460367"/>
        <c:scaling>
          <c:orientation val="minMax"/>
        </c:scaling>
        <c:delete val="0"/>
        <c:axPos val="t"/>
        <c:majorGridlines>
          <c:spPr>
            <a:ln w="9525" cap="flat" cmpd="sng" algn="ctr">
              <a:noFill/>
              <a:round/>
            </a:ln>
            <a:effectLst/>
          </c:spPr>
        </c:majorGridlines>
        <c:numFmt formatCode="0.00%" sourceLinked="1"/>
        <c:majorTickMark val="none"/>
        <c:minorTickMark val="none"/>
        <c:tickLblPos val="high"/>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30458735"/>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a:t>股权质押比例</a:t>
            </a:r>
            <a:r>
              <a:rPr lang="en-US"/>
              <a:t>(%)</a:t>
            </a:r>
            <a:endParaRPr lang="zh-CN"/>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质押比例!$J$3:$J$12</c:f>
              <c:strCache>
                <c:ptCount val="10"/>
                <c:pt idx="0">
                  <c:v>藏格控股</c:v>
                </c:pt>
                <c:pt idx="1">
                  <c:v>贵人鸟</c:v>
                </c:pt>
                <c:pt idx="2">
                  <c:v>海德股份</c:v>
                </c:pt>
                <c:pt idx="3">
                  <c:v>ST银亿</c:v>
                </c:pt>
                <c:pt idx="4">
                  <c:v>供销大集</c:v>
                </c:pt>
                <c:pt idx="5">
                  <c:v>三六零</c:v>
                </c:pt>
                <c:pt idx="6">
                  <c:v>国城矿业</c:v>
                </c:pt>
                <c:pt idx="7">
                  <c:v>美芝股份</c:v>
                </c:pt>
                <c:pt idx="8">
                  <c:v>珈伟新能</c:v>
                </c:pt>
                <c:pt idx="9">
                  <c:v>希努尔</c:v>
                </c:pt>
              </c:strCache>
            </c:strRef>
          </c:cat>
          <c:val>
            <c:numRef>
              <c:f>质押比例!$K$3:$K$12</c:f>
              <c:numCache>
                <c:formatCode>0.00%</c:formatCode>
                <c:ptCount val="10"/>
                <c:pt idx="0">
                  <c:v>0.78959999999999997</c:v>
                </c:pt>
                <c:pt idx="1">
                  <c:v>0.77139999999999997</c:v>
                </c:pt>
                <c:pt idx="2">
                  <c:v>0.75090000000000001</c:v>
                </c:pt>
                <c:pt idx="3">
                  <c:v>0.73140000000000005</c:v>
                </c:pt>
                <c:pt idx="4">
                  <c:v>0.71530000000000005</c:v>
                </c:pt>
                <c:pt idx="5">
                  <c:v>0.71160000000000001</c:v>
                </c:pt>
                <c:pt idx="6">
                  <c:v>0.69550000000000001</c:v>
                </c:pt>
                <c:pt idx="7">
                  <c:v>0.69540000000000002</c:v>
                </c:pt>
                <c:pt idx="8">
                  <c:v>0.68799999999999994</c:v>
                </c:pt>
                <c:pt idx="9">
                  <c:v>0.68500000000000005</c:v>
                </c:pt>
              </c:numCache>
            </c:numRef>
          </c:val>
          <c:extLst>
            <c:ext xmlns:c16="http://schemas.microsoft.com/office/drawing/2014/chart" uri="{C3380CC4-5D6E-409C-BE32-E72D297353CC}">
              <c16:uniqueId val="{00000000-ADA8-324E-B27A-7AE45689A72D}"/>
            </c:ext>
          </c:extLst>
        </c:ser>
        <c:dLbls>
          <c:showLegendKey val="0"/>
          <c:showVal val="0"/>
          <c:showCatName val="0"/>
          <c:showSerName val="0"/>
          <c:showPercent val="0"/>
          <c:showBubbleSize val="0"/>
        </c:dLbls>
        <c:gapWidth val="182"/>
        <c:axId val="1737427200"/>
        <c:axId val="1796297104"/>
      </c:barChart>
      <c:catAx>
        <c:axId val="173742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796297104"/>
        <c:crosses val="autoZero"/>
        <c:auto val="1"/>
        <c:lblAlgn val="ctr"/>
        <c:lblOffset val="100"/>
        <c:noMultiLvlLbl val="0"/>
      </c:catAx>
      <c:valAx>
        <c:axId val="1796297104"/>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737427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10</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r>
              <a:rPr lang="zh-CN" altLang="en-US" dirty="0">
                <a:latin typeface="Arial" panose="020B0604020202020204" pitchFamily="34" charset="0"/>
              </a:rPr>
              <a:t>从大宗交易统计可以看出市场参与情绪虽进一步下降但幅度有所放缓，平均折价率继上周下降</a:t>
            </a:r>
            <a:r>
              <a:rPr lang="en-US" altLang="zh-CN" dirty="0">
                <a:latin typeface="Arial" panose="020B0604020202020204" pitchFamily="34" charset="0"/>
              </a:rPr>
              <a:t>0.84%</a:t>
            </a:r>
            <a:r>
              <a:rPr lang="zh-CN" altLang="en-US" dirty="0">
                <a:latin typeface="Arial" panose="020B0604020202020204" pitchFamily="34" charset="0"/>
              </a:rPr>
              <a:t>之后本月只下跌了</a:t>
            </a:r>
            <a:r>
              <a:rPr lang="en-US" altLang="zh-CN" dirty="0">
                <a:latin typeface="Arial" panose="020B0604020202020204" pitchFamily="34" charset="0"/>
              </a:rPr>
              <a:t>0.07%</a:t>
            </a:r>
            <a:r>
              <a:rPr lang="zh-CN" altLang="en-US" dirty="0">
                <a:latin typeface="Arial" panose="020B0604020202020204" pitchFamily="34" charset="0"/>
              </a:rPr>
              <a:t>，而交易总成交额却有所上升。</a:t>
            </a:r>
            <a:r>
              <a:rPr lang="en-US" altLang="zh-CN" dirty="0">
                <a:latin typeface="Arial" panose="020B0604020202020204" pitchFamily="34" charset="0"/>
              </a:rPr>
              <a:t>355.79 7</a:t>
            </a:r>
            <a:endParaRPr lang="zh-CN" altLang="en-US" dirty="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r>
              <a:rPr lang="zh-CN" altLang="en-US" dirty="0">
                <a:latin typeface="Arial" panose="020B0604020202020204" pitchFamily="34" charset="0"/>
              </a:rPr>
              <a:t>两融余额从年初一路增长的趋势，本月也开始下跌，较上月减少了</a:t>
            </a:r>
            <a:r>
              <a:rPr lang="en-US" altLang="zh-CN" dirty="0">
                <a:latin typeface="Arial" panose="020B0604020202020204" pitchFamily="34" charset="0"/>
              </a:rPr>
              <a:t>2.56%</a:t>
            </a:r>
            <a:r>
              <a:rPr lang="zh-CN" altLang="en-US" dirty="0">
                <a:latin typeface="Arial" panose="020B0604020202020204" pitchFamily="34" charset="0"/>
              </a:rPr>
              <a:t>，市场开始趋于冷清。</a:t>
            </a:r>
            <a:r>
              <a:rPr lang="en-US" altLang="zh-CN" dirty="0">
                <a:latin typeface="Arial" panose="020B0604020202020204" pitchFamily="34" charset="0"/>
              </a:rPr>
              <a:t>11023.30</a:t>
            </a:r>
            <a:endParaRPr lang="zh-CN" altLang="en-US" dirty="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13</a:t>
            </a:fld>
            <a:endParaRPr lang="en-US" altLang="zh-CN">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16</a:t>
            </a:fld>
            <a:endParaRPr lang="en-US" altLang="zh-CN">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t>17</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303015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19</a:t>
            </a:fld>
            <a:endParaRPr lang="en-US" altLang="zh-CN">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藏格控股质押比例较上月上升</a:t>
            </a:r>
            <a:r>
              <a:rPr lang="en-US" altLang="zh-CN"/>
              <a:t>1.5%</a:t>
            </a:r>
            <a:r>
              <a:rPr lang="zh-CN" altLang="en-US"/>
              <a: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dirty="0">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22</a:t>
            </a:fld>
            <a:endParaRPr lang="en-US" altLang="zh-CN" sz="12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24</a:t>
            </a:fld>
            <a:endParaRPr lang="en-US" altLang="zh-CN" sz="120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25</a:t>
            </a:fld>
            <a:endParaRPr lang="en-US" altLang="zh-CN" sz="120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26</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r>
              <a:rPr lang="zh-CN" altLang="en-US">
                <a:latin typeface="Arial" panose="020B0604020202020204" pitchFamily="34" charset="0"/>
              </a:rPr>
              <a:t>在目前比较宽松的货币政策下，</a:t>
            </a:r>
            <a:r>
              <a:rPr lang="en-US" altLang="zh-CN">
                <a:sym typeface="+mn-ea"/>
              </a:rPr>
              <a:t>CPI</a:t>
            </a:r>
            <a:r>
              <a:rPr lang="zh-CN" altLang="en-US">
                <a:sym typeface="+mn-ea"/>
              </a:rPr>
              <a:t>与</a:t>
            </a:r>
            <a:r>
              <a:rPr lang="en-US" altLang="zh-CN">
                <a:sym typeface="+mn-ea"/>
              </a:rPr>
              <a:t>PPI</a:t>
            </a:r>
            <a:r>
              <a:rPr lang="zh-CN" altLang="en-US">
                <a:sym typeface="+mn-ea"/>
              </a:rPr>
              <a:t>的连月升高，</a:t>
            </a:r>
            <a:r>
              <a:rPr lang="zh-CN" altLang="en-US">
                <a:latin typeface="Arial" panose="020B0604020202020204" pitchFamily="34" charset="0"/>
              </a:rPr>
              <a:t>投资者需要注意由于通胀带来的市盈率过高，企业融资成本变高的问题。</a:t>
            </a: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r>
              <a:rPr lang="zh-CN" altLang="en-US" dirty="0">
                <a:latin typeface="Arial" panose="020B0604020202020204" pitchFamily="34" charset="0"/>
              </a:rPr>
              <a:t>官方制造业</a:t>
            </a:r>
            <a:r>
              <a:rPr lang="en-US" altLang="zh-CN" dirty="0">
                <a:latin typeface="Arial" panose="020B0604020202020204" pitchFamily="34" charset="0"/>
              </a:rPr>
              <a:t>PMI</a:t>
            </a:r>
            <a:r>
              <a:rPr lang="zh-CN" altLang="en-US" dirty="0">
                <a:latin typeface="Arial" panose="020B0604020202020204" pitchFamily="34" charset="0"/>
              </a:rPr>
              <a:t>跌回荣枯线以下，财新中国</a:t>
            </a:r>
            <a:r>
              <a:rPr lang="en-US" altLang="zh-CN" dirty="0">
                <a:latin typeface="Arial" panose="020B0604020202020204" pitchFamily="34" charset="0"/>
              </a:rPr>
              <a:t>PMI</a:t>
            </a:r>
            <a:r>
              <a:rPr lang="zh-CN" altLang="en-US" dirty="0">
                <a:latin typeface="Arial" panose="020B0604020202020204" pitchFamily="34" charset="0"/>
              </a:rPr>
              <a:t>虽然还高于</a:t>
            </a:r>
            <a:r>
              <a:rPr lang="en-US" altLang="zh-CN" dirty="0">
                <a:latin typeface="Arial" panose="020B0604020202020204" pitchFamily="34" charset="0"/>
              </a:rPr>
              <a:t>50</a:t>
            </a:r>
            <a:r>
              <a:rPr lang="zh-CN" altLang="en-US" dirty="0">
                <a:latin typeface="Arial" panose="020B0604020202020204" pitchFamily="34" charset="0"/>
              </a:rPr>
              <a:t>但是也低于市场预计的</a:t>
            </a:r>
            <a:r>
              <a:rPr lang="en-US" altLang="zh-CN" dirty="0">
                <a:latin typeface="Arial" panose="020B0604020202020204" pitchFamily="34" charset="0"/>
              </a:rPr>
              <a:t>50.4%</a:t>
            </a:r>
            <a:r>
              <a:rPr lang="zh-CN" altLang="en-US" dirty="0">
                <a:latin typeface="Arial" panose="020B0604020202020204" pitchFamily="34" charset="0"/>
              </a:rPr>
              <a:t>。宏观层面市场处于低迷状态。</a:t>
            </a: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除了对冲包商银行实践带来的银行间质押式回购利率跳涨以外，在</a:t>
            </a:r>
            <a:r>
              <a:rPr lang="en-US" altLang="zh-CN" dirty="0"/>
              <a:t>M1</a:t>
            </a:r>
            <a:r>
              <a:rPr lang="zh-CN" altLang="en-US" dirty="0"/>
              <a:t>增速有所下降的背景下，为了保证稳健适中的货币政策，央行本月净投放量较上月增加了六倍，符合上月预期。</a:t>
            </a:r>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8</a:t>
            </a:fld>
            <a:endParaRPr lang="en-US" altLang="zh-CN">
              <a:solidFill>
                <a:srgbClr val="000000"/>
              </a:solidFil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9</a:t>
            </a:fld>
            <a:endParaRPr lang="en-US" altLang="zh-CN">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tags" Target="../tags/tag4.xml"/><Relationship Id="rId5" Type="http://schemas.openxmlformats.org/officeDocument/2006/relationships/image" Target="../media/image16.emf"/><Relationship Id="rId4" Type="http://schemas.openxmlformats.org/officeDocument/2006/relationships/image" Target="../media/image15.emf"/></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8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6.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6.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0.xml"/><Relationship Id="rId1" Type="http://schemas.openxmlformats.org/officeDocument/2006/relationships/tags" Target="../tags/tag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5.xml"/><Relationship Id="rId1" Type="http://schemas.openxmlformats.org/officeDocument/2006/relationships/tags" Target="../tags/tag3.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dirty="0">
                <a:solidFill>
                  <a:srgbClr val="CC0000"/>
                </a:solidFill>
                <a:latin typeface="幼圆" panose="02010509060101010101" pitchFamily="49" charset="-122"/>
                <a:ea typeface="黑体" panose="02010609060101010101" pitchFamily="49" charset="-122"/>
              </a:rPr>
              <a:t>『</a:t>
            </a:r>
            <a:r>
              <a:rPr lang="zh-CN" altLang="en-US" sz="4000" b="1" dirty="0">
                <a:solidFill>
                  <a:srgbClr val="CC0000"/>
                </a:solidFill>
                <a:latin typeface="幼圆" panose="02010509060101010101" pitchFamily="49" charset="-122"/>
                <a:ea typeface="黑体" panose="02010609060101010101" pitchFamily="49" charset="-122"/>
              </a:rPr>
              <a:t>融客月报</a:t>
            </a:r>
            <a:r>
              <a:rPr lang="en-US" altLang="zh-CN" sz="4000" b="1" dirty="0">
                <a:solidFill>
                  <a:srgbClr val="CC0000"/>
                </a:solidFill>
                <a:latin typeface="幼圆" panose="02010509060101010101" pitchFamily="49" charset="-122"/>
                <a:ea typeface="黑体" panose="02010609060101010101" pitchFamily="49" charset="-122"/>
              </a:rPr>
              <a:t>』</a:t>
            </a:r>
            <a:endParaRPr lang="zh-CN" altLang="en-US" sz="4000" b="1" dirty="0">
              <a:solidFill>
                <a:srgbClr val="CC0000"/>
              </a:solidFill>
              <a:latin typeface="幼圆" panose="02010509060101010101" pitchFamily="49" charset="-122"/>
              <a:ea typeface="黑体" panose="02010609060101010101" pitchFamily="49" charset="-122"/>
            </a:endParaRPr>
          </a:p>
        </p:txBody>
      </p:sp>
      <p:sp>
        <p:nvSpPr>
          <p:cNvPr id="5" name="Text Box 6"/>
          <p:cNvSpPr txBox="1">
            <a:spLocks noChangeArrowheads="1"/>
          </p:cNvSpPr>
          <p:nvPr/>
        </p:nvSpPr>
        <p:spPr bwMode="gray">
          <a:xfrm>
            <a:off x="4572000" y="2852936"/>
            <a:ext cx="3816424" cy="904543"/>
          </a:xfrm>
          <a:prstGeom prst="rect">
            <a:avLst/>
          </a:prstGeom>
          <a:noFill/>
          <a:ln w="0" algn="ctr">
            <a:noFill/>
            <a:miter lim="800000"/>
          </a:ln>
        </p:spPr>
        <p:txBody>
          <a:bodyPr wrap="square" lIns="0" tIns="0" rIns="0" bIns="0">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3</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3</a:t>
            </a:r>
            <a:r>
              <a:rPr lang="zh-CN" altLang="en-US" sz="1800" b="1" dirty="0">
                <a:solidFill>
                  <a:srgbClr val="000066"/>
                </a:solidFill>
                <a:latin typeface="黑体" panose="02010609060101010101" pitchFamily="49" charset="-122"/>
                <a:ea typeface="黑体" panose="02010609060101010101" pitchFamily="49" charset="-122"/>
              </a:rPr>
              <a:t>月）</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b="0" dirty="0">
                <a:solidFill>
                  <a:srgbClr val="000066"/>
                </a:solidFill>
                <a:latin typeface="微软雅黑" panose="020B0503020204020204" pitchFamily="34" charset="-122"/>
                <a:ea typeface="微软雅黑" panose="020B0503020204020204" pitchFamily="34" charset="-122"/>
              </a:rPr>
              <a:t>上证</a:t>
            </a:r>
            <a:r>
              <a:rPr lang="en-US" altLang="zh-CN" sz="2400" b="0" dirty="0">
                <a:solidFill>
                  <a:srgbClr val="000066"/>
                </a:solidFill>
                <a:latin typeface="微软雅黑" panose="020B0503020204020204" pitchFamily="34" charset="-122"/>
                <a:ea typeface="微软雅黑" panose="020B0503020204020204" pitchFamily="34" charset="-122"/>
              </a:rPr>
              <a:t>50</a:t>
            </a:r>
            <a:r>
              <a:rPr lang="zh-CN" altLang="en-US" sz="2400" b="0" dirty="0">
                <a:solidFill>
                  <a:srgbClr val="000066"/>
                </a:solidFill>
                <a:latin typeface="微软雅黑" panose="020B0503020204020204" pitchFamily="34" charset="-122"/>
                <a:ea typeface="微软雅黑" panose="020B0503020204020204" pitchFamily="34" charset="-122"/>
              </a:rPr>
              <a:t>股指期货</a:t>
            </a:r>
          </a:p>
        </p:txBody>
      </p:sp>
      <p:pic>
        <p:nvPicPr>
          <p:cNvPr id="5" name="图片 4">
            <a:extLst>
              <a:ext uri="{FF2B5EF4-FFF2-40B4-BE49-F238E27FC236}">
                <a16:creationId xmlns:a16="http://schemas.microsoft.com/office/drawing/2014/main" id="{46B8248A-9A99-DE45-8D9F-A61A26B251DB}"/>
              </a:ext>
            </a:extLst>
          </p:cNvPr>
          <p:cNvPicPr>
            <a:picLocks noChangeAspect="1"/>
          </p:cNvPicPr>
          <p:nvPr/>
        </p:nvPicPr>
        <p:blipFill>
          <a:blip r:embed="rId4"/>
          <a:stretch>
            <a:fillRect/>
          </a:stretch>
        </p:blipFill>
        <p:spPr>
          <a:xfrm>
            <a:off x="790143" y="1484784"/>
            <a:ext cx="7563713" cy="4538228"/>
          </a:xfrm>
          <a:prstGeom prst="rect">
            <a:avLst/>
          </a:prstGeom>
          <a:effectLst>
            <a:softEdge rad="50800"/>
          </a:effectLst>
        </p:spPr>
      </p:pic>
    </p:spTree>
  </p:cSld>
  <p:clrMapOvr>
    <a:overrideClrMapping bg1="lt1" tx1="dk1" bg2="lt2" tx2="dk2" accent1="accent1" accent2="accent2" accent3="accent3" accent4="accent4" accent5="accent5" accent6="accent6" hlink="hlink" folHlink="folHlink"/>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全市场解禁规模</a:t>
            </a:r>
          </a:p>
        </p:txBody>
      </p:sp>
      <p:sp>
        <p:nvSpPr>
          <p:cNvPr id="2" name="文本框 1"/>
          <p:cNvSpPr txBox="1"/>
          <p:nvPr/>
        </p:nvSpPr>
        <p:spPr bwMode="auto">
          <a:xfrm>
            <a:off x="2770400" y="5733256"/>
            <a:ext cx="3601611" cy="400110"/>
          </a:xfrm>
          <a:prstGeom prst="rect">
            <a:avLst/>
          </a:prstGeom>
          <a:noFill/>
          <a:ln w="9525">
            <a:noFill/>
            <a:miter lim="800000"/>
          </a:ln>
        </p:spPr>
        <p:txBody>
          <a:bodyPr wrap="square" rtlCol="0">
            <a:spAutoFit/>
          </a:bodyPr>
          <a:lstStyle/>
          <a:p>
            <a:r>
              <a:rPr lang="en-US" altLang="zh-CN" dirty="0">
                <a:latin typeface="微软雅黑" panose="020B0503020204020204" pitchFamily="34" charset="-122"/>
                <a:ea typeface="微软雅黑" panose="020B0503020204020204" pitchFamily="34" charset="-122"/>
              </a:rPr>
              <a:t>3</a:t>
            </a:r>
            <a:r>
              <a:rPr dirty="0">
                <a:latin typeface="微软雅黑" panose="020B0503020204020204" pitchFamily="34" charset="-122"/>
                <a:ea typeface="微软雅黑" panose="020B0503020204020204" pitchFamily="34" charset="-122"/>
              </a:rPr>
              <a:t>月市场解禁</a:t>
            </a:r>
            <a:r>
              <a:rPr lang="zh-CN" dirty="0">
                <a:latin typeface="微软雅黑" panose="020B0503020204020204" pitchFamily="34" charset="-122"/>
                <a:ea typeface="微软雅黑" panose="020B0503020204020204" pitchFamily="34" charset="-122"/>
              </a:rPr>
              <a:t>市</a:t>
            </a:r>
            <a:r>
              <a:rPr dirty="0">
                <a:latin typeface="微软雅黑" panose="020B0503020204020204" pitchFamily="34" charset="-122"/>
                <a:ea typeface="微软雅黑" panose="020B0503020204020204" pitchFamily="34" charset="-122"/>
              </a:rPr>
              <a:t>值</a:t>
            </a:r>
            <a:r>
              <a:rPr lang="en-US" altLang="zh-CN" dirty="0">
                <a:solidFill>
                  <a:srgbClr val="FF0000"/>
                </a:solidFill>
                <a:latin typeface="微软雅黑" panose="020B0503020204020204" pitchFamily="34" charset="-122"/>
                <a:ea typeface="微软雅黑" panose="020B0503020204020204" pitchFamily="34" charset="-122"/>
              </a:rPr>
              <a:t>2496.63</a:t>
            </a:r>
            <a:r>
              <a:rPr dirty="0">
                <a:latin typeface="微软雅黑" panose="020B0503020204020204" pitchFamily="34" charset="-122"/>
                <a:ea typeface="微软雅黑" panose="020B0503020204020204" pitchFamily="34" charset="-122"/>
              </a:rPr>
              <a:t>亿元</a:t>
            </a:r>
          </a:p>
        </p:txBody>
      </p:sp>
      <p:pic>
        <p:nvPicPr>
          <p:cNvPr id="6" name="图片 5">
            <a:extLst>
              <a:ext uri="{FF2B5EF4-FFF2-40B4-BE49-F238E27FC236}">
                <a16:creationId xmlns:a16="http://schemas.microsoft.com/office/drawing/2014/main" id="{BBFBE4E3-9809-1A44-9F7B-0F9CD78D1A27}"/>
              </a:ext>
            </a:extLst>
          </p:cNvPr>
          <p:cNvPicPr>
            <a:picLocks noChangeAspect="1"/>
          </p:cNvPicPr>
          <p:nvPr/>
        </p:nvPicPr>
        <p:blipFill>
          <a:blip r:embed="rId3"/>
          <a:stretch>
            <a:fillRect/>
          </a:stretch>
        </p:blipFill>
        <p:spPr>
          <a:xfrm>
            <a:off x="843453" y="1268760"/>
            <a:ext cx="7455504" cy="4107904"/>
          </a:xfrm>
          <a:prstGeom prst="rect">
            <a:avLst/>
          </a:prstGeom>
          <a:effectLst>
            <a:softEdge rad="76200"/>
          </a:effectLst>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大宗交易统计及折价率</a:t>
            </a:r>
          </a:p>
        </p:txBody>
      </p:sp>
      <p:sp>
        <p:nvSpPr>
          <p:cNvPr id="7" name="文本框 6"/>
          <p:cNvSpPr txBox="1"/>
          <p:nvPr/>
        </p:nvSpPr>
        <p:spPr bwMode="auto">
          <a:xfrm>
            <a:off x="546100" y="5451321"/>
            <a:ext cx="2172809" cy="768350"/>
          </a:xfrm>
          <a:prstGeom prst="rect">
            <a:avLst/>
          </a:prstGeom>
          <a:noFill/>
          <a:ln w="9525">
            <a:noFill/>
            <a:miter lim="800000"/>
          </a:ln>
        </p:spPr>
        <p:txBody>
          <a:bodyPr wrap="square" rtlCol="0">
            <a:spAutoFit/>
          </a:bodyPr>
          <a:lstStyle/>
          <a:p>
            <a:pPr algn="l"/>
            <a:r>
              <a:rPr lang="en-US" altLang="zh-CN" dirty="0">
                <a:solidFill>
                  <a:schemeClr val="tx1"/>
                </a:solidFill>
                <a:latin typeface="微软雅黑" panose="020B0503020204020204" pitchFamily="34" charset="-122"/>
                <a:ea typeface="微软雅黑" panose="020B0503020204020204" pitchFamily="34" charset="-122"/>
              </a:rPr>
              <a:t>3</a:t>
            </a:r>
            <a:r>
              <a:rPr dirty="0">
                <a:solidFill>
                  <a:schemeClr val="tx1"/>
                </a:solidFill>
                <a:latin typeface="微软雅黑" panose="020B0503020204020204" pitchFamily="34" charset="-122"/>
                <a:ea typeface="微软雅黑" panose="020B0503020204020204" pitchFamily="34" charset="-122"/>
              </a:rPr>
              <a:t>月大宗市场总成交额</a:t>
            </a:r>
            <a:r>
              <a:rPr lang="en-US" altLang="zh-CN" sz="2400" dirty="0">
                <a:solidFill>
                  <a:srgbClr val="FF0000"/>
                </a:solidFill>
                <a:latin typeface="微软雅黑" panose="020B0503020204020204" pitchFamily="34" charset="-122"/>
                <a:ea typeface="微软雅黑" panose="020B0503020204020204" pitchFamily="34" charset="-122"/>
              </a:rPr>
              <a:t>480.50</a:t>
            </a:r>
            <a:r>
              <a:rPr dirty="0">
                <a:solidFill>
                  <a:schemeClr val="tx1"/>
                </a:solidFill>
                <a:latin typeface="微软雅黑" panose="020B0503020204020204" pitchFamily="34" charset="-122"/>
                <a:ea typeface="微软雅黑" panose="020B0503020204020204" pitchFamily="34" charset="-122"/>
              </a:rPr>
              <a:t>亿元</a:t>
            </a:r>
          </a:p>
        </p:txBody>
      </p:sp>
      <p:sp>
        <p:nvSpPr>
          <p:cNvPr id="9" name="文本框 8"/>
          <p:cNvSpPr txBox="1"/>
          <p:nvPr/>
        </p:nvSpPr>
        <p:spPr bwMode="auto">
          <a:xfrm>
            <a:off x="2820417" y="5451321"/>
            <a:ext cx="1751583" cy="769441"/>
          </a:xfrm>
          <a:prstGeom prst="rect">
            <a:avLst/>
          </a:prstGeom>
          <a:noFill/>
          <a:ln w="9525">
            <a:noFill/>
            <a:miter lim="800000"/>
          </a:ln>
        </p:spPr>
        <p:txBody>
          <a:bodyPr wrap="square" rtlCol="0">
            <a:spAutoFit/>
          </a:bodyPr>
          <a:lstStyle/>
          <a:p>
            <a:pPr algn="l"/>
            <a:r>
              <a:rPr dirty="0">
                <a:solidFill>
                  <a:schemeClr val="tx1"/>
                </a:solidFill>
                <a:latin typeface="微软雅黑" panose="020B0503020204020204" pitchFamily="34" charset="-122"/>
                <a:ea typeface="微软雅黑" panose="020B0503020204020204" pitchFamily="34" charset="-122"/>
                <a:sym typeface="+mn-ea"/>
              </a:rPr>
              <a:t>较</a:t>
            </a:r>
            <a:r>
              <a:rPr lang="zh-CN" dirty="0">
                <a:solidFill>
                  <a:schemeClr val="tx1"/>
                </a:solidFill>
                <a:latin typeface="微软雅黑" panose="020B0503020204020204" pitchFamily="34" charset="-122"/>
                <a:ea typeface="微软雅黑" panose="020B0503020204020204" pitchFamily="34" charset="-122"/>
                <a:sym typeface="+mn-ea"/>
              </a:rPr>
              <a:t>上月增加</a:t>
            </a:r>
            <a:r>
              <a:rPr lang="en-US" altLang="zh-CN" sz="2400" dirty="0">
                <a:solidFill>
                  <a:srgbClr val="FF0000"/>
                </a:solidFill>
                <a:latin typeface="微软雅黑" panose="020B0503020204020204" pitchFamily="34" charset="-122"/>
                <a:ea typeface="微软雅黑" panose="020B0503020204020204" pitchFamily="34" charset="-122"/>
                <a:sym typeface="+mn-ea"/>
              </a:rPr>
              <a:t>134.71</a:t>
            </a:r>
            <a:r>
              <a:rPr dirty="0">
                <a:solidFill>
                  <a:schemeClr val="tx1"/>
                </a:solidFill>
                <a:latin typeface="微软雅黑" panose="020B0503020204020204" pitchFamily="34" charset="-122"/>
                <a:ea typeface="微软雅黑" panose="020B0503020204020204" pitchFamily="34" charset="-122"/>
                <a:sym typeface="+mn-ea"/>
              </a:rPr>
              <a:t>亿元</a:t>
            </a:r>
            <a:endParaRPr lang="zh-CN" altLang="en-US" dirty="0">
              <a:solidFill>
                <a:schemeClr val="tx1"/>
              </a:solidFill>
              <a:latin typeface="微软雅黑" panose="020B0503020204020204" pitchFamily="34" charset="-122"/>
              <a:ea typeface="微软雅黑" panose="020B0503020204020204" pitchFamily="34" charset="-122"/>
              <a:sym typeface="+mn-ea"/>
            </a:endParaRPr>
          </a:p>
        </p:txBody>
      </p:sp>
      <p:sp>
        <p:nvSpPr>
          <p:cNvPr id="11" name="文本框 10"/>
          <p:cNvSpPr txBox="1"/>
          <p:nvPr/>
        </p:nvSpPr>
        <p:spPr bwMode="auto">
          <a:xfrm>
            <a:off x="4716016" y="5451321"/>
            <a:ext cx="2160240" cy="768350"/>
          </a:xfrm>
          <a:prstGeom prst="rect">
            <a:avLst/>
          </a:prstGeom>
          <a:noFill/>
          <a:ln w="9525">
            <a:noFill/>
            <a:miter lim="800000"/>
          </a:ln>
        </p:spPr>
        <p:txBody>
          <a:bodyPr wrap="square" rtlCol="0">
            <a:spAutoFit/>
          </a:bodyPr>
          <a:lstStyle/>
          <a:p>
            <a:pPr algn="l"/>
            <a:r>
              <a:rPr lang="en-US" altLang="zh-CN" dirty="0">
                <a:latin typeface="微软雅黑" panose="020B0503020204020204" pitchFamily="34" charset="-122"/>
                <a:ea typeface="微软雅黑" panose="020B0503020204020204" pitchFamily="34" charset="-122"/>
              </a:rPr>
              <a:t>3</a:t>
            </a:r>
            <a:r>
              <a:rPr dirty="0">
                <a:solidFill>
                  <a:schemeClr val="tx1"/>
                </a:solidFill>
                <a:latin typeface="微软雅黑" panose="020B0503020204020204" pitchFamily="34" charset="-122"/>
                <a:ea typeface="微软雅黑" panose="020B0503020204020204" pitchFamily="34" charset="-122"/>
              </a:rPr>
              <a:t>月大宗市场平均折价率</a:t>
            </a:r>
            <a:r>
              <a:rPr lang="en-US" sz="2400" dirty="0">
                <a:solidFill>
                  <a:srgbClr val="33CC33"/>
                </a:solidFill>
                <a:latin typeface="微软雅黑" panose="020B0503020204020204" pitchFamily="34" charset="-122"/>
                <a:ea typeface="微软雅黑" panose="020B0503020204020204" pitchFamily="34" charset="-122"/>
              </a:rPr>
              <a:t>5.49</a:t>
            </a:r>
            <a:r>
              <a:rPr sz="2400" dirty="0">
                <a:solidFill>
                  <a:srgbClr val="33CC33"/>
                </a:solidFill>
                <a:latin typeface="微软雅黑" panose="020B0503020204020204" pitchFamily="34" charset="-122"/>
                <a:ea typeface="微软雅黑" panose="020B0503020204020204" pitchFamily="34" charset="-122"/>
              </a:rPr>
              <a:t>%</a:t>
            </a:r>
            <a:endParaRPr lang="zh-CN" altLang="en-US" sz="2400" dirty="0">
              <a:solidFill>
                <a:srgbClr val="33CC33"/>
              </a:solidFill>
              <a:latin typeface="微软雅黑" panose="020B0503020204020204" pitchFamily="34" charset="-122"/>
              <a:ea typeface="微软雅黑" panose="020B0503020204020204" pitchFamily="34" charset="-122"/>
            </a:endParaRPr>
          </a:p>
        </p:txBody>
      </p:sp>
      <p:sp>
        <p:nvSpPr>
          <p:cNvPr id="12" name="文本框 11"/>
          <p:cNvSpPr txBox="1"/>
          <p:nvPr/>
        </p:nvSpPr>
        <p:spPr bwMode="auto">
          <a:xfrm>
            <a:off x="6876256" y="5451321"/>
            <a:ext cx="1512168" cy="769441"/>
          </a:xfrm>
          <a:prstGeom prst="rect">
            <a:avLst/>
          </a:prstGeom>
          <a:noFill/>
          <a:ln w="9525">
            <a:noFill/>
            <a:miter lim="800000"/>
          </a:ln>
        </p:spPr>
        <p:txBody>
          <a:bodyPr wrap="square" rtlCol="0">
            <a:spAutoFit/>
          </a:bodyPr>
          <a:lstStyle/>
          <a:p>
            <a:pPr algn="l"/>
            <a:r>
              <a:rPr lang="zh-CN" altLang="en-US" dirty="0">
                <a:solidFill>
                  <a:schemeClr val="tx1"/>
                </a:solidFill>
                <a:latin typeface="微软雅黑" panose="020B0503020204020204" pitchFamily="34" charset="-122"/>
                <a:ea typeface="微软雅黑" panose="020B0503020204020204" pitchFamily="34" charset="-122"/>
              </a:rPr>
              <a:t>较上月</a:t>
            </a:r>
            <a:r>
              <a:rPr lang="zh-CN" altLang="en-US" dirty="0">
                <a:latin typeface="微软雅黑" panose="020B0503020204020204" pitchFamily="34" charset="-122"/>
                <a:ea typeface="微软雅黑" panose="020B0503020204020204" pitchFamily="34" charset="-122"/>
              </a:rPr>
              <a:t>下降</a:t>
            </a:r>
            <a:r>
              <a:rPr lang="en-US" altLang="zh-CN" sz="2400" dirty="0">
                <a:solidFill>
                  <a:srgbClr val="33CC33"/>
                </a:solidFill>
                <a:latin typeface="微软雅黑" panose="020B0503020204020204" pitchFamily="34" charset="-122"/>
                <a:ea typeface="微软雅黑" panose="020B0503020204020204" pitchFamily="34" charset="-122"/>
              </a:rPr>
              <a:t>1.51%</a:t>
            </a:r>
          </a:p>
        </p:txBody>
      </p:sp>
      <p:pic>
        <p:nvPicPr>
          <p:cNvPr id="10" name="图片 9">
            <a:extLst>
              <a:ext uri="{FF2B5EF4-FFF2-40B4-BE49-F238E27FC236}">
                <a16:creationId xmlns:a16="http://schemas.microsoft.com/office/drawing/2014/main" id="{D140D33D-E1A2-D14A-BC29-08EE2CD68BC2}"/>
              </a:ext>
            </a:extLst>
          </p:cNvPr>
          <p:cNvPicPr>
            <a:picLocks noChangeAspect="1"/>
          </p:cNvPicPr>
          <p:nvPr/>
        </p:nvPicPr>
        <p:blipFill>
          <a:blip r:embed="rId3"/>
          <a:stretch>
            <a:fillRect/>
          </a:stretch>
        </p:blipFill>
        <p:spPr>
          <a:xfrm>
            <a:off x="1173100" y="1052736"/>
            <a:ext cx="6797800" cy="4078680"/>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图表 10">
            <a:extLst>
              <a:ext uri="{FF2B5EF4-FFF2-40B4-BE49-F238E27FC236}">
                <a16:creationId xmlns:a16="http://schemas.microsoft.com/office/drawing/2014/main" id="{769BAFDC-1FEA-F641-A5EF-64E1E756A529}"/>
              </a:ext>
            </a:extLst>
          </p:cNvPr>
          <p:cNvGraphicFramePr>
            <a:graphicFrameLocks/>
          </p:cNvGraphicFramePr>
          <p:nvPr>
            <p:extLst>
              <p:ext uri="{D42A27DB-BD31-4B8C-83A1-F6EECF244321}">
                <p14:modId xmlns:p14="http://schemas.microsoft.com/office/powerpoint/2010/main" val="3462693159"/>
              </p:ext>
            </p:extLst>
          </p:nvPr>
        </p:nvGraphicFramePr>
        <p:xfrm>
          <a:off x="797754" y="1196752"/>
          <a:ext cx="7546903" cy="4768881"/>
        </p:xfrm>
        <a:graphic>
          <a:graphicData uri="http://schemas.openxmlformats.org/drawingml/2006/chart">
            <c:chart xmlns:c="http://schemas.openxmlformats.org/drawingml/2006/chart" xmlns:r="http://schemas.openxmlformats.org/officeDocument/2006/relationships" r:id="rId3"/>
          </a:graphicData>
        </a:graphic>
      </p:graphicFrame>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融资融券余额</a:t>
            </a:r>
          </a:p>
        </p:txBody>
      </p:sp>
      <p:sp>
        <p:nvSpPr>
          <p:cNvPr id="6" name="文本框 5"/>
          <p:cNvSpPr txBox="1"/>
          <p:nvPr/>
        </p:nvSpPr>
        <p:spPr bwMode="auto">
          <a:xfrm>
            <a:off x="4283968" y="3874329"/>
            <a:ext cx="3807750" cy="562783"/>
          </a:xfrm>
          <a:prstGeom prst="rect">
            <a:avLst/>
          </a:prstGeom>
          <a:noFill/>
          <a:ln w="9525">
            <a:noFill/>
            <a:miter lim="800000"/>
          </a:ln>
        </p:spPr>
        <p:txBody>
          <a:bodyPr wrap="square" rtlCol="0">
            <a:spAutoFit/>
          </a:bodyPr>
          <a:lstStyle/>
          <a:p>
            <a:pPr>
              <a:lnSpc>
                <a:spcPct val="200000"/>
              </a:lnSpc>
            </a:pPr>
            <a:r>
              <a:rPr lang="en-US" altLang="zh-CN" sz="1800" dirty="0">
                <a:latin typeface="微软雅黑" panose="020B0503020204020204" pitchFamily="34" charset="-122"/>
                <a:ea typeface="微软雅黑" panose="020B0503020204020204" pitchFamily="34" charset="-122"/>
              </a:rPr>
              <a:t>3</a:t>
            </a:r>
            <a:r>
              <a:rPr sz="1800" dirty="0">
                <a:latin typeface="微软雅黑" panose="020B0503020204020204" pitchFamily="34" charset="-122"/>
                <a:ea typeface="微软雅黑" panose="020B0503020204020204" pitchFamily="34" charset="-122"/>
              </a:rPr>
              <a:t>月，沪深两融余额</a:t>
            </a:r>
            <a:r>
              <a:rPr lang="en-US" altLang="zh-CN" sz="1800" dirty="0">
                <a:solidFill>
                  <a:srgbClr val="33CC33"/>
                </a:solidFill>
                <a:latin typeface="微软雅黑" panose="020B0503020204020204" pitchFamily="34" charset="-122"/>
                <a:ea typeface="微软雅黑" panose="020B0503020204020204" pitchFamily="34" charset="-122"/>
              </a:rPr>
              <a:t>10651.20</a:t>
            </a:r>
            <a:r>
              <a:rPr sz="1800" dirty="0">
                <a:latin typeface="微软雅黑" panose="020B0503020204020204" pitchFamily="34" charset="-122"/>
                <a:ea typeface="微软雅黑" panose="020B0503020204020204" pitchFamily="34" charset="-122"/>
              </a:rPr>
              <a:t>亿元</a:t>
            </a:r>
          </a:p>
        </p:txBody>
      </p:sp>
      <p:sp>
        <p:nvSpPr>
          <p:cNvPr id="8" name="文本框 7"/>
          <p:cNvSpPr txBox="1"/>
          <p:nvPr/>
        </p:nvSpPr>
        <p:spPr bwMode="auto">
          <a:xfrm>
            <a:off x="4283968" y="4437112"/>
            <a:ext cx="2483719" cy="400110"/>
          </a:xfrm>
          <a:prstGeom prst="rect">
            <a:avLst/>
          </a:prstGeom>
          <a:noFill/>
          <a:ln w="9525">
            <a:noFill/>
            <a:miter lim="800000"/>
          </a:ln>
        </p:spPr>
        <p:txBody>
          <a:bodyPr wrap="squar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较上月      </a:t>
            </a:r>
            <a:r>
              <a:rPr lang="en-US" altLang="zh-CN" dirty="0">
                <a:solidFill>
                  <a:srgbClr val="33CC33"/>
                </a:solidFill>
                <a:latin typeface="微软雅黑" panose="020B0503020204020204" pitchFamily="34" charset="-122"/>
                <a:ea typeface="微软雅黑" panose="020B0503020204020204" pitchFamily="34" charset="-122"/>
              </a:rPr>
              <a:t>3.38</a:t>
            </a:r>
            <a:r>
              <a:rPr lang="zh-CN" altLang="en-US" dirty="0">
                <a:solidFill>
                  <a:srgbClr val="33CC33"/>
                </a:solidFill>
                <a:latin typeface="微软雅黑" panose="020B0503020204020204" pitchFamily="34" charset="-122"/>
                <a:ea typeface="微软雅黑" panose="020B0503020204020204" pitchFamily="34" charset="-122"/>
              </a:rPr>
              <a:t>%</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9" name="箭头: 上 23">
            <a:extLst>
              <a:ext uri="{FF2B5EF4-FFF2-40B4-BE49-F238E27FC236}">
                <a16:creationId xmlns:a16="http://schemas.microsoft.com/office/drawing/2014/main" id="{E5EFD107-919E-4228-A27B-19BFDA9BF649}"/>
              </a:ext>
            </a:extLst>
          </p:cNvPr>
          <p:cNvSpPr/>
          <p:nvPr/>
        </p:nvSpPr>
        <p:spPr bwMode="auto">
          <a:xfrm rot="10800000">
            <a:off x="5129106" y="4469339"/>
            <a:ext cx="233627" cy="337607"/>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33CC33"/>
              </a:solidFill>
              <a:effectLst/>
              <a:latin typeface="Arial" panose="020B0604020202020204" pitchFamily="34" charset="0"/>
              <a:ea typeface="幼圆" panose="02010509060101010101" pitchFamily="49" charset="-122"/>
            </a:endParaRP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商品期货合约概览</a:t>
            </a:r>
          </a:p>
        </p:txBody>
      </p:sp>
      <p:sp>
        <p:nvSpPr>
          <p:cNvPr id="4" name="文本框 3"/>
          <p:cNvSpPr txBox="1"/>
          <p:nvPr/>
        </p:nvSpPr>
        <p:spPr bwMode="auto">
          <a:xfrm>
            <a:off x="682873" y="5065291"/>
            <a:ext cx="7776666" cy="1319977"/>
          </a:xfrm>
          <a:prstGeom prst="rect">
            <a:avLst/>
          </a:prstGeom>
          <a:noFill/>
          <a:ln w="9525">
            <a:noFill/>
            <a:miter lim="800000"/>
          </a:ln>
        </p:spPr>
        <p:txBody>
          <a:bodyPr wrap="square" rtlCol="0">
            <a:spAutoFit/>
          </a:bodyPr>
          <a:lstStyle/>
          <a:p>
            <a:pPr indent="360000" algn="just">
              <a:lnSpc>
                <a:spcPct val="200000"/>
              </a:lnSpc>
            </a:pPr>
            <a:r>
              <a:rPr lang="zh-CN" altLang="en-US" sz="1400" dirty="0">
                <a:latin typeface="微软雅黑" panose="020B0503020204020204" pitchFamily="34" charset="-122"/>
                <a:ea typeface="微软雅黑" panose="020B0503020204020204" pitchFamily="34" charset="-122"/>
              </a:rPr>
              <a:t>沙特阿联酋增产抢占市场份额，供给大增打压油价。</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月的减产会议破灭后，沙特、阿联酋、伊拉克等产油国将不再受减产协议的束缚，在需求同比下滑的阶段，产油国纷纷增产，对油价造成较大压力。</a:t>
            </a:r>
            <a:endParaRPr sz="1400" b="1" dirty="0">
              <a:latin typeface="微软雅黑" panose="020B0503020204020204" pitchFamily="34" charset="-122"/>
              <a:ea typeface="微软雅黑" panose="020B0503020204020204" pitchFamily="34" charset="-122"/>
            </a:endParaRPr>
          </a:p>
        </p:txBody>
      </p:sp>
      <p:graphicFrame>
        <p:nvGraphicFramePr>
          <p:cNvPr id="5" name="图表 4">
            <a:extLst>
              <a:ext uri="{FF2B5EF4-FFF2-40B4-BE49-F238E27FC236}">
                <a16:creationId xmlns:a16="http://schemas.microsoft.com/office/drawing/2014/main" id="{9E2861E1-BD42-4940-A5F7-EEBF73CDBA0B}"/>
              </a:ext>
            </a:extLst>
          </p:cNvPr>
          <p:cNvGraphicFramePr>
            <a:graphicFrameLocks/>
          </p:cNvGraphicFramePr>
          <p:nvPr>
            <p:extLst>
              <p:ext uri="{D42A27DB-BD31-4B8C-83A1-F6EECF244321}">
                <p14:modId xmlns:p14="http://schemas.microsoft.com/office/powerpoint/2010/main" val="2657614259"/>
              </p:ext>
            </p:extLst>
          </p:nvPr>
        </p:nvGraphicFramePr>
        <p:xfrm>
          <a:off x="755576" y="980728"/>
          <a:ext cx="7506816" cy="41783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本月两市市值前十</a:t>
            </a:r>
          </a:p>
        </p:txBody>
      </p:sp>
      <p:graphicFrame>
        <p:nvGraphicFramePr>
          <p:cNvPr id="5" name="图表 4">
            <a:extLst>
              <a:ext uri="{FF2B5EF4-FFF2-40B4-BE49-F238E27FC236}">
                <a16:creationId xmlns:a16="http://schemas.microsoft.com/office/drawing/2014/main" id="{9643C31E-D226-AF46-B696-99442855F8E9}"/>
              </a:ext>
            </a:extLst>
          </p:cNvPr>
          <p:cNvGraphicFramePr>
            <a:graphicFrameLocks/>
          </p:cNvGraphicFramePr>
          <p:nvPr>
            <p:extLst>
              <p:ext uri="{D42A27DB-BD31-4B8C-83A1-F6EECF244321}">
                <p14:modId xmlns:p14="http://schemas.microsoft.com/office/powerpoint/2010/main" val="2357412560"/>
              </p:ext>
            </p:extLst>
          </p:nvPr>
        </p:nvGraphicFramePr>
        <p:xfrm>
          <a:off x="791206" y="3861048"/>
          <a:ext cx="7560000" cy="2520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图表 6">
            <a:extLst>
              <a:ext uri="{FF2B5EF4-FFF2-40B4-BE49-F238E27FC236}">
                <a16:creationId xmlns:a16="http://schemas.microsoft.com/office/drawing/2014/main" id="{97BEB7CD-E0F2-0146-A12E-E46CC80BA560}"/>
              </a:ext>
            </a:extLst>
          </p:cNvPr>
          <p:cNvGraphicFramePr>
            <a:graphicFrameLocks/>
          </p:cNvGraphicFramePr>
          <p:nvPr>
            <p:extLst>
              <p:ext uri="{D42A27DB-BD31-4B8C-83A1-F6EECF244321}">
                <p14:modId xmlns:p14="http://schemas.microsoft.com/office/powerpoint/2010/main" val="3195613993"/>
              </p:ext>
            </p:extLst>
          </p:nvPr>
        </p:nvGraphicFramePr>
        <p:xfrm>
          <a:off x="791206" y="1097640"/>
          <a:ext cx="7560000" cy="2520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本月涨幅居前个股</a:t>
            </a:r>
            <a:r>
              <a:rPr lang="en-US" altLang="zh-CN" sz="2400" dirty="0">
                <a:solidFill>
                  <a:srgbClr val="000066"/>
                </a:solidFill>
                <a:latin typeface="Microsoft YaHei UI" panose="020B0503020204020204" pitchFamily="34" charset="-122"/>
                <a:ea typeface="Microsoft YaHei UI" panose="020B0503020204020204" pitchFamily="34" charset="-122"/>
              </a:rPr>
              <a:t>(</a:t>
            </a:r>
            <a:r>
              <a:rPr lang="zh-CN" altLang="zh-CN" sz="2400" dirty="0">
                <a:solidFill>
                  <a:srgbClr val="000066"/>
                </a:solidFill>
                <a:latin typeface="Microsoft YaHei UI" panose="020B0503020204020204" pitchFamily="34" charset="-122"/>
                <a:ea typeface="Microsoft YaHei UI" panose="020B0503020204020204" pitchFamily="34" charset="-122"/>
              </a:rPr>
              <a:t>去除发行不足一年新股</a:t>
            </a:r>
            <a:r>
              <a:rPr lang="en-US" altLang="zh-CN" sz="2400" dirty="0">
                <a:solidFill>
                  <a:srgbClr val="000066"/>
                </a:solidFill>
                <a:latin typeface="Microsoft YaHei UI" panose="020B0503020204020204" pitchFamily="34" charset="-122"/>
                <a:ea typeface="Microsoft YaHei UI" panose="020B0503020204020204" pitchFamily="34" charset="-122"/>
              </a:rPr>
              <a:t>)</a:t>
            </a:r>
          </a:p>
        </p:txBody>
      </p:sp>
      <p:graphicFrame>
        <p:nvGraphicFramePr>
          <p:cNvPr id="8" name="图表 7">
            <a:extLst>
              <a:ext uri="{FF2B5EF4-FFF2-40B4-BE49-F238E27FC236}">
                <a16:creationId xmlns:a16="http://schemas.microsoft.com/office/drawing/2014/main" id="{CA43676E-4622-B441-971A-B5D44F2FF662}"/>
              </a:ext>
            </a:extLst>
          </p:cNvPr>
          <p:cNvGraphicFramePr>
            <a:graphicFrameLocks/>
          </p:cNvGraphicFramePr>
          <p:nvPr>
            <p:extLst>
              <p:ext uri="{D42A27DB-BD31-4B8C-83A1-F6EECF244321}">
                <p14:modId xmlns:p14="http://schemas.microsoft.com/office/powerpoint/2010/main" val="2589199506"/>
              </p:ext>
            </p:extLst>
          </p:nvPr>
        </p:nvGraphicFramePr>
        <p:xfrm>
          <a:off x="791183" y="1124744"/>
          <a:ext cx="7561634" cy="48965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anose="02010509060101010101" pitchFamily="49" charset="-122"/>
                <a:ea typeface="幼圆" panose="02010509060101010101" pitchFamily="49" charset="-122"/>
              </a:rPr>
              <a:t>本月涨幅居前个股</a:t>
            </a:r>
          </a:p>
        </p:txBody>
      </p:sp>
      <p:sp>
        <p:nvSpPr>
          <p:cNvPr id="2" name="Text Box 2"/>
          <p:cNvSpPr txBox="1">
            <a:spLocks noChangeArrowheads="1"/>
          </p:cNvSpPr>
          <p:nvPr/>
        </p:nvSpPr>
        <p:spPr bwMode="auto">
          <a:xfrm>
            <a:off x="567432" y="1196752"/>
            <a:ext cx="8009136" cy="4942507"/>
          </a:xfrm>
          <a:prstGeom prst="rect">
            <a:avLst/>
          </a:prstGeom>
          <a:noFill/>
          <a:ln w="9525" algn="ctr">
            <a:noFill/>
            <a:miter lim="800000"/>
          </a:ln>
        </p:spPr>
        <p:txBody>
          <a:bodyPr wrap="square">
            <a:spAutoFit/>
          </a:bodyPr>
          <a:lstStyle/>
          <a:p>
            <a:pPr indent="457200" algn="just">
              <a:lnSpc>
                <a:spcPct val="200000"/>
              </a:lnSpc>
              <a:buClr>
                <a:srgbClr val="000798"/>
              </a:buClr>
              <a:defRPr/>
            </a:pPr>
            <a:r>
              <a:rPr lang="zh-CN" altLang="en-US" sz="1600" b="1" i="1" dirty="0">
                <a:latin typeface="微软雅黑" panose="020B0503020204020204" pitchFamily="34" charset="-122"/>
                <a:ea typeface="微软雅黑" panose="020B0503020204020204" pitchFamily="34" charset="-122"/>
              </a:rPr>
              <a:t>中国船舶（</a:t>
            </a:r>
            <a:r>
              <a:rPr lang="en-US" altLang="zh-CN" sz="1600" b="1" i="1" dirty="0">
                <a:latin typeface="微软雅黑" panose="020B0503020204020204" pitchFamily="34" charset="-122"/>
                <a:ea typeface="微软雅黑" panose="020B0503020204020204" pitchFamily="34" charset="-122"/>
              </a:rPr>
              <a:t>600150.SH</a:t>
            </a:r>
            <a:r>
              <a:rPr lang="zh-CN" altLang="en-US" sz="1600" b="1" i="1"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2020</a:t>
            </a:r>
            <a:r>
              <a:rPr lang="zh-CN" altLang="en-US" sz="1600" dirty="0">
                <a:latin typeface="微软雅黑" panose="020B0503020204020204" pitchFamily="34" charset="-122"/>
                <a:ea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19</a:t>
            </a:r>
            <a:r>
              <a:rPr lang="zh-CN" altLang="en-US" sz="1600" dirty="0">
                <a:latin typeface="微软雅黑" panose="020B0503020204020204" pitchFamily="34" charset="-122"/>
                <a:ea typeface="微软雅黑" panose="020B0503020204020204" pitchFamily="34" charset="-122"/>
              </a:rPr>
              <a:t>日，中船防务公告称广船国际取得广州市市场监督管理局出具的</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准予变更登记</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备案</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通知书</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，准予将公司原持有的广船国际</a:t>
            </a:r>
            <a:r>
              <a:rPr lang="en-US" altLang="zh-CN" sz="1600" dirty="0">
                <a:latin typeface="微软雅黑" panose="020B0503020204020204" pitchFamily="34" charset="-122"/>
                <a:ea typeface="微软雅黑" panose="020B0503020204020204" pitchFamily="34" charset="-122"/>
              </a:rPr>
              <a:t>27.42%</a:t>
            </a:r>
            <a:r>
              <a:rPr lang="zh-CN" altLang="en-US" sz="1600" dirty="0">
                <a:latin typeface="微软雅黑" panose="020B0503020204020204" pitchFamily="34" charset="-122"/>
                <a:ea typeface="微软雅黑" panose="020B0503020204020204" pitchFamily="34" charset="-122"/>
              </a:rPr>
              <a:t>股权过户登记至交易对方中国船舶名下。至此该次重大资产出售的标的资产已经全部完成过户，公司市值大幅增长。</a:t>
            </a:r>
            <a:endParaRPr lang="en-US" altLang="zh-CN" sz="1600" dirty="0">
              <a:latin typeface="微软雅黑" panose="020B0503020204020204" pitchFamily="34" charset="-122"/>
              <a:ea typeface="微软雅黑" panose="020B0503020204020204" pitchFamily="34" charset="-122"/>
            </a:endParaRPr>
          </a:p>
          <a:p>
            <a:pPr indent="457200" algn="just">
              <a:lnSpc>
                <a:spcPct val="200000"/>
              </a:lnSpc>
              <a:buClr>
                <a:srgbClr val="000798"/>
              </a:buClr>
              <a:defRPr/>
            </a:pPr>
            <a:endParaRPr lang="en-US" altLang="zh-CN" sz="1600" dirty="0">
              <a:latin typeface="微软雅黑" panose="020B0503020204020204" pitchFamily="34" charset="-122"/>
              <a:ea typeface="微软雅黑" panose="020B0503020204020204" pitchFamily="34" charset="-122"/>
            </a:endParaRPr>
          </a:p>
          <a:p>
            <a:pPr indent="457200" algn="just">
              <a:lnSpc>
                <a:spcPct val="200000"/>
              </a:lnSpc>
              <a:buClr>
                <a:srgbClr val="000798"/>
              </a:buClr>
              <a:defRPr/>
            </a:pPr>
            <a:r>
              <a:rPr lang="zh-CN" altLang="en-US" sz="1600" b="1" i="1" dirty="0">
                <a:latin typeface="微软雅黑" panose="020B0503020204020204" pitchFamily="34" charset="-122"/>
                <a:ea typeface="微软雅黑" panose="020B0503020204020204" pitchFamily="34" charset="-122"/>
              </a:rPr>
              <a:t>中潜股份（</a:t>
            </a:r>
            <a:r>
              <a:rPr lang="en-US" altLang="zh-CN" sz="1600" b="1" i="1" dirty="0">
                <a:latin typeface="微软雅黑" panose="020B0503020204020204" pitchFamily="34" charset="-122"/>
                <a:ea typeface="微软雅黑" panose="020B0503020204020204" pitchFamily="34" charset="-122"/>
              </a:rPr>
              <a:t>300526.SZ</a:t>
            </a:r>
            <a:r>
              <a:rPr lang="zh-CN" altLang="en-US" sz="1600" b="1" i="1"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rPr>
              <a:t>日晚间，中潜股份发布公告称公司拟收购大唐存储超</a:t>
            </a:r>
            <a:r>
              <a:rPr lang="en-US" altLang="zh-CN" sz="1600" dirty="0">
                <a:latin typeface="微软雅黑" panose="020B0503020204020204" pitchFamily="34" charset="-122"/>
                <a:ea typeface="微软雅黑" panose="020B0503020204020204" pitchFamily="34" charset="-122"/>
              </a:rPr>
              <a:t>80%</a:t>
            </a:r>
            <a:r>
              <a:rPr lang="zh-CN" altLang="en-US" sz="1600" dirty="0">
                <a:latin typeface="微软雅黑" panose="020B0503020204020204" pitchFamily="34" charset="-122"/>
                <a:ea typeface="微软雅黑" panose="020B0503020204020204" pitchFamily="34" charset="-122"/>
              </a:rPr>
              <a:t>股权。受此影响，中潜股份获北向资金大幅增持，公司股价多次创新高，市值获得较大提升。但</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6</a:t>
            </a:r>
            <a:r>
              <a:rPr lang="zh-CN" altLang="en-US" sz="1600" dirty="0">
                <a:latin typeface="微软雅黑" panose="020B0503020204020204" pitchFamily="34" charset="-122"/>
                <a:ea typeface="微软雅黑" panose="020B0503020204020204" pitchFamily="34" charset="-122"/>
              </a:rPr>
              <a:t>日，深交所针对上述股权收购事项的信息披露不准确、不完整，下发了监管函，要求公司就大唐存储近一年又一期亏损的原因，大唐存储是否存在利润持续下滑风险，是否具备持续经营能力等做出说明。</a:t>
            </a:r>
          </a:p>
        </p:txBody>
      </p:sp>
    </p:spTree>
    <p:extLst>
      <p:ext uri="{BB962C8B-B14F-4D97-AF65-F5344CB8AC3E}">
        <p14:creationId xmlns:p14="http://schemas.microsoft.com/office/powerpoint/2010/main" val="837675801"/>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上月涨幅居前个股的本月表现</a:t>
            </a:r>
            <a:endParaRPr lang="en-US" altLang="zh-CN" sz="2400" dirty="0">
              <a:solidFill>
                <a:srgbClr val="000066"/>
              </a:solidFill>
              <a:latin typeface="微软雅黑" panose="020B0503020204020204" pitchFamily="34" charset="-122"/>
              <a:ea typeface="微软雅黑" panose="020B0503020204020204" pitchFamily="34" charset="-122"/>
            </a:endParaRPr>
          </a:p>
        </p:txBody>
      </p:sp>
      <p:graphicFrame>
        <p:nvGraphicFramePr>
          <p:cNvPr id="5" name="图表 4">
            <a:extLst>
              <a:ext uri="{FF2B5EF4-FFF2-40B4-BE49-F238E27FC236}">
                <a16:creationId xmlns:a16="http://schemas.microsoft.com/office/drawing/2014/main" id="{BE2A50C4-E3C9-EE4A-99AC-CF2B96492357}"/>
              </a:ext>
            </a:extLst>
          </p:cNvPr>
          <p:cNvGraphicFramePr>
            <a:graphicFrameLocks/>
          </p:cNvGraphicFramePr>
          <p:nvPr>
            <p:extLst>
              <p:ext uri="{D42A27DB-BD31-4B8C-83A1-F6EECF244321}">
                <p14:modId xmlns:p14="http://schemas.microsoft.com/office/powerpoint/2010/main" val="4212548088"/>
              </p:ext>
            </p:extLst>
          </p:nvPr>
        </p:nvGraphicFramePr>
        <p:xfrm>
          <a:off x="539750" y="1315914"/>
          <a:ext cx="8064500" cy="4720285"/>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本月跌幅居前个股</a:t>
            </a:r>
          </a:p>
        </p:txBody>
      </p:sp>
      <p:sp>
        <p:nvSpPr>
          <p:cNvPr id="5" name="文本框 4">
            <a:extLst>
              <a:ext uri="{FF2B5EF4-FFF2-40B4-BE49-F238E27FC236}">
                <a16:creationId xmlns:a16="http://schemas.microsoft.com/office/drawing/2014/main" id="{20B3B58A-A5F9-4D23-9B88-89F3FB9D1DA9}"/>
              </a:ext>
            </a:extLst>
          </p:cNvPr>
          <p:cNvSpPr txBox="1"/>
          <p:nvPr/>
        </p:nvSpPr>
        <p:spPr bwMode="auto">
          <a:xfrm>
            <a:off x="1543490" y="5373216"/>
            <a:ext cx="6055432" cy="1002967"/>
          </a:xfrm>
          <a:prstGeom prst="rect">
            <a:avLst/>
          </a:prstGeom>
          <a:noFill/>
          <a:ln w="9525">
            <a:noFill/>
            <a:miter lim="800000"/>
          </a:ln>
        </p:spPr>
        <p:txBody>
          <a:bodyPr wrap="square" rtlCol="0">
            <a:spAutoFit/>
          </a:bodyPr>
          <a:lstStyle/>
          <a:p>
            <a:pPr indent="360000" algn="just">
              <a:lnSpc>
                <a:spcPct val="200000"/>
              </a:lnSpc>
            </a:pP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月跌幅居前个股包含两家</a:t>
            </a:r>
            <a:r>
              <a:rPr lang="en-US" altLang="zh-CN" sz="1600" dirty="0">
                <a:latin typeface="微软雅黑" panose="020B0503020204020204" pitchFamily="34" charset="-122"/>
                <a:ea typeface="微软雅黑" panose="020B0503020204020204" pitchFamily="34" charset="-122"/>
              </a:rPr>
              <a:t>ST</a:t>
            </a:r>
            <a:r>
              <a:rPr lang="zh-CN" altLang="en-US" sz="1600" dirty="0">
                <a:latin typeface="微软雅黑" panose="020B0503020204020204" pitchFamily="34" charset="-122"/>
                <a:ea typeface="微软雅黑" panose="020B0503020204020204" pitchFamily="34" charset="-122"/>
              </a:rPr>
              <a:t>公司，其中，秀强股份蹭特斯拉热点连拉</a:t>
            </a:r>
            <a:r>
              <a:rPr lang="en-US" altLang="zh-CN" sz="1600" dirty="0">
                <a:latin typeface="微软雅黑" panose="020B0503020204020204" pitchFamily="34" charset="-122"/>
                <a:ea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rPr>
              <a:t>涨停板，被深交所公开谴责，公司市值大幅回调。</a:t>
            </a:r>
            <a:endParaRPr sz="1600" dirty="0">
              <a:latin typeface="微软雅黑" panose="020B0503020204020204" pitchFamily="34" charset="-122"/>
              <a:ea typeface="微软雅黑" panose="020B0503020204020204" pitchFamily="34" charset="-122"/>
            </a:endParaRPr>
          </a:p>
        </p:txBody>
      </p:sp>
      <p:graphicFrame>
        <p:nvGraphicFramePr>
          <p:cNvPr id="6" name="图表 5">
            <a:extLst>
              <a:ext uri="{FF2B5EF4-FFF2-40B4-BE49-F238E27FC236}">
                <a16:creationId xmlns:a16="http://schemas.microsoft.com/office/drawing/2014/main" id="{DF3ADFEA-A91D-024A-BB8B-8E1C5001ADD9}"/>
              </a:ext>
            </a:extLst>
          </p:cNvPr>
          <p:cNvGraphicFramePr>
            <a:graphicFrameLocks/>
          </p:cNvGraphicFramePr>
          <p:nvPr>
            <p:extLst>
              <p:ext uri="{D42A27DB-BD31-4B8C-83A1-F6EECF244321}">
                <p14:modId xmlns:p14="http://schemas.microsoft.com/office/powerpoint/2010/main" val="725891353"/>
              </p:ext>
            </p:extLst>
          </p:nvPr>
        </p:nvGraphicFramePr>
        <p:xfrm>
          <a:off x="527298" y="1124744"/>
          <a:ext cx="8064896" cy="4176464"/>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lIns="0" tIns="0" rIns="0" bIns="0" anchor="ctr"/>
          <a:lstStyle/>
          <a:p>
            <a:r>
              <a:rPr lang="en-US" altLang="zh-CN" sz="3600" b="1" dirty="0">
                <a:solidFill>
                  <a:srgbClr val="CC0000"/>
                </a:solidFill>
                <a:latin typeface="幼圆" panose="02010509060101010101" pitchFamily="49" charset="-122"/>
                <a:ea typeface="黑体" panose="02010609060101010101" pitchFamily="49" charset="-122"/>
              </a:rPr>
              <a:t>『</a:t>
            </a:r>
            <a:r>
              <a:rPr lang="zh-CN" altLang="en-US" sz="3600" b="1" dirty="0">
                <a:solidFill>
                  <a:srgbClr val="CC0000"/>
                </a:solidFill>
                <a:latin typeface="幼圆" panose="02010509060101010101" pitchFamily="49" charset="-122"/>
                <a:ea typeface="黑体" panose="02010609060101010101" pitchFamily="49" charset="-122"/>
              </a:rPr>
              <a:t>融客月报</a:t>
            </a:r>
            <a:r>
              <a:rPr lang="en-US" altLang="zh-CN" sz="3600" b="1" dirty="0">
                <a:solidFill>
                  <a:srgbClr val="CC0000"/>
                </a:solidFill>
                <a:latin typeface="幼圆" panose="02010509060101010101" pitchFamily="49" charset="-122"/>
                <a:ea typeface="黑体" panose="02010609060101010101" pitchFamily="49" charset="-122"/>
              </a:rPr>
              <a:t>』</a:t>
            </a:r>
            <a:endParaRPr lang="zh-CN" altLang="en-US" sz="3600" b="1" dirty="0">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3779838" y="2636912"/>
            <a:ext cx="4644007" cy="646331"/>
          </a:xfrm>
          <a:prstGeom prst="rect">
            <a:avLst/>
          </a:prstGeom>
          <a:noFill/>
          <a:ln w="0" algn="ctr">
            <a:noFill/>
            <a:miter lim="800000"/>
          </a:ln>
        </p:spPr>
        <p:txBody>
          <a:bodyPr wrap="square">
            <a:spAutoFit/>
          </a:bodyPr>
          <a:lstStyle/>
          <a:p>
            <a:pPr eaLnBrk="0" hangingPunct="0">
              <a:spcBef>
                <a:spcPct val="50000"/>
              </a:spcBef>
            </a:pP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2020</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3</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股权质押比例前十</a:t>
            </a:r>
          </a:p>
        </p:txBody>
      </p:sp>
      <p:graphicFrame>
        <p:nvGraphicFramePr>
          <p:cNvPr id="5" name="图表 4">
            <a:extLst>
              <a:ext uri="{FF2B5EF4-FFF2-40B4-BE49-F238E27FC236}">
                <a16:creationId xmlns:a16="http://schemas.microsoft.com/office/drawing/2014/main" id="{96992BCF-76DA-434F-8735-E8E018105CF7}"/>
              </a:ext>
            </a:extLst>
          </p:cNvPr>
          <p:cNvGraphicFramePr>
            <a:graphicFrameLocks/>
          </p:cNvGraphicFramePr>
          <p:nvPr>
            <p:extLst>
              <p:ext uri="{D42A27DB-BD31-4B8C-83A1-F6EECF244321}">
                <p14:modId xmlns:p14="http://schemas.microsoft.com/office/powerpoint/2010/main" val="2702890801"/>
              </p:ext>
            </p:extLst>
          </p:nvPr>
        </p:nvGraphicFramePr>
        <p:xfrm>
          <a:off x="539750" y="1268760"/>
          <a:ext cx="8064500" cy="43204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white">
          <a:xfrm>
            <a:off x="457283" y="154555"/>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第一大股东累计质押数占持股比例变化</a:t>
            </a:r>
          </a:p>
        </p:txBody>
      </p:sp>
      <p:sp>
        <p:nvSpPr>
          <p:cNvPr id="6" name="文本框 5"/>
          <p:cNvSpPr txBox="1"/>
          <p:nvPr/>
        </p:nvSpPr>
        <p:spPr bwMode="auto">
          <a:xfrm>
            <a:off x="755576" y="4725144"/>
            <a:ext cx="7776865" cy="1289905"/>
          </a:xfrm>
          <a:prstGeom prst="rect">
            <a:avLst/>
          </a:prstGeom>
          <a:noFill/>
          <a:ln w="9525">
            <a:noFill/>
            <a:miter lim="800000"/>
          </a:ln>
        </p:spPr>
        <p:txBody>
          <a:bodyPr wrap="square" rtlCol="0">
            <a:spAutoFit/>
          </a:bodyPr>
          <a:lstStyle/>
          <a:p>
            <a:pPr indent="457200" algn="just">
              <a:lnSpc>
                <a:spcPct val="150000"/>
              </a:lnSpc>
            </a:pPr>
            <a:r>
              <a:rPr lang="en-US" altLang="zh-CN" sz="1800" dirty="0">
                <a:latin typeface="微软雅黑" panose="020B0503020204020204" pitchFamily="34" charset="-122"/>
                <a:ea typeface="微软雅黑" panose="020B0503020204020204" pitchFamily="34" charset="-122"/>
              </a:rPr>
              <a:t>3</a:t>
            </a:r>
            <a:r>
              <a:rPr lang="zh-CN" altLang="en-US" sz="1800" dirty="0">
                <a:solidFill>
                  <a:schemeClr val="tx1"/>
                </a:solidFill>
                <a:latin typeface="微软雅黑" panose="020B0503020204020204" pitchFamily="34" charset="-122"/>
                <a:ea typeface="微软雅黑" panose="020B0503020204020204" pitchFamily="34" charset="-122"/>
              </a:rPr>
              <a:t>月国有控股企业中，惠程科技第一大股东</a:t>
            </a:r>
            <a:r>
              <a:rPr lang="en-US" altLang="zh-CN" sz="1800" dirty="0">
                <a:solidFill>
                  <a:schemeClr val="tx1"/>
                </a:solidFill>
                <a:latin typeface="微软雅黑" panose="020B0503020204020204" pitchFamily="34" charset="-122"/>
                <a:ea typeface="微软雅黑" panose="020B0503020204020204" pitchFamily="34" charset="-122"/>
              </a:rPr>
              <a:t>100%</a:t>
            </a:r>
            <a:r>
              <a:rPr lang="zh-CN" altLang="en-US" sz="1800" dirty="0">
                <a:solidFill>
                  <a:schemeClr val="tx1"/>
                </a:solidFill>
                <a:latin typeface="微软雅黑" panose="020B0503020204020204" pitchFamily="34" charset="-122"/>
                <a:ea typeface="微软雅黑" panose="020B0503020204020204" pitchFamily="34" charset="-122"/>
              </a:rPr>
              <a:t>质押其持有的全部股份；非国企中，</a:t>
            </a:r>
            <a:r>
              <a:rPr lang="en-US" altLang="zh-CN" sz="1800" dirty="0">
                <a:latin typeface="微软雅黑" panose="020B0503020204020204" pitchFamily="34" charset="-122"/>
                <a:ea typeface="微软雅黑" panose="020B0503020204020204" pitchFamily="34" charset="-122"/>
              </a:rPr>
              <a:t>ST</a:t>
            </a:r>
            <a:r>
              <a:rPr lang="zh-CN" altLang="en-US" sz="1800" dirty="0">
                <a:solidFill>
                  <a:schemeClr val="tx1"/>
                </a:solidFill>
                <a:latin typeface="微软雅黑" panose="020B0503020204020204" pitchFamily="34" charset="-122"/>
                <a:ea typeface="微软雅黑" panose="020B0503020204020204" pitchFamily="34" charset="-122"/>
              </a:rPr>
              <a:t>盐湖第一大股东</a:t>
            </a:r>
            <a:r>
              <a:rPr lang="en-US" altLang="zh-CN" sz="1800" dirty="0">
                <a:solidFill>
                  <a:schemeClr val="tx1"/>
                </a:solidFill>
                <a:latin typeface="微软雅黑" panose="020B0503020204020204" pitchFamily="34" charset="-122"/>
                <a:ea typeface="微软雅黑" panose="020B0503020204020204" pitchFamily="34" charset="-122"/>
              </a:rPr>
              <a:t>100%</a:t>
            </a:r>
            <a:r>
              <a:rPr lang="zh-CN" altLang="en-US" sz="1800" dirty="0">
                <a:latin typeface="微软雅黑" panose="020B0503020204020204" pitchFamily="34" charset="-122"/>
                <a:ea typeface="微软雅黑" panose="020B0503020204020204" pitchFamily="34" charset="-122"/>
              </a:rPr>
              <a:t>赎回</a:t>
            </a:r>
            <a:r>
              <a:rPr lang="zh-CN" altLang="en-US" sz="1800" dirty="0">
                <a:solidFill>
                  <a:schemeClr val="tx1"/>
                </a:solidFill>
                <a:latin typeface="微软雅黑" panose="020B0503020204020204" pitchFamily="34" charset="-122"/>
                <a:ea typeface="微软雅黑" panose="020B0503020204020204" pitchFamily="34" charset="-122"/>
              </a:rPr>
              <a:t>其全部股份，汉鼎宇佑、海南海药等</a:t>
            </a:r>
            <a:r>
              <a:rPr lang="en-US" altLang="zh-CN" sz="1800" dirty="0">
                <a:latin typeface="微软雅黑" panose="020B0503020204020204" pitchFamily="34" charset="-122"/>
                <a:ea typeface="微软雅黑" panose="020B0503020204020204" pitchFamily="34" charset="-122"/>
              </a:rPr>
              <a:t>3</a:t>
            </a:r>
            <a:r>
              <a:rPr lang="zh-CN" altLang="en-US" sz="1800" dirty="0">
                <a:solidFill>
                  <a:schemeClr val="tx1"/>
                </a:solidFill>
                <a:latin typeface="微软雅黑" panose="020B0503020204020204" pitchFamily="34" charset="-122"/>
                <a:ea typeface="微软雅黑" panose="020B0503020204020204" pitchFamily="34" charset="-122"/>
              </a:rPr>
              <a:t>家公司质押减少比例也超过了</a:t>
            </a:r>
            <a:r>
              <a:rPr lang="en-US" altLang="zh-CN" sz="1800" dirty="0">
                <a:solidFill>
                  <a:schemeClr val="tx1"/>
                </a:solidFill>
                <a:latin typeface="微软雅黑" panose="020B0503020204020204" pitchFamily="34" charset="-122"/>
                <a:ea typeface="微软雅黑" panose="020B0503020204020204" pitchFamily="34" charset="-122"/>
              </a:rPr>
              <a:t>50%</a:t>
            </a:r>
            <a:r>
              <a:rPr lang="zh-CN" altLang="en-US" sz="1800" dirty="0">
                <a:solidFill>
                  <a:schemeClr val="tx1"/>
                </a:solidFill>
                <a:latin typeface="微软雅黑" panose="020B0503020204020204" pitchFamily="34" charset="-122"/>
                <a:ea typeface="微软雅黑" panose="020B0503020204020204" pitchFamily="34" charset="-122"/>
              </a:rPr>
              <a:t>。</a:t>
            </a:r>
          </a:p>
        </p:txBody>
      </p:sp>
      <p:pic>
        <p:nvPicPr>
          <p:cNvPr id="10" name="图片 9">
            <a:extLst>
              <a:ext uri="{FF2B5EF4-FFF2-40B4-BE49-F238E27FC236}">
                <a16:creationId xmlns:a16="http://schemas.microsoft.com/office/drawing/2014/main" id="{17D1A374-1AB9-3A4B-860B-C54A197A7948}"/>
              </a:ext>
            </a:extLst>
          </p:cNvPr>
          <p:cNvPicPr>
            <a:picLocks noChangeAspect="1"/>
          </p:cNvPicPr>
          <p:nvPr/>
        </p:nvPicPr>
        <p:blipFill>
          <a:blip r:embed="rId4"/>
          <a:stretch>
            <a:fillRect/>
          </a:stretch>
        </p:blipFill>
        <p:spPr>
          <a:xfrm>
            <a:off x="0" y="1436906"/>
            <a:ext cx="4777880" cy="2880000"/>
          </a:xfrm>
          <a:prstGeom prst="rect">
            <a:avLst/>
          </a:prstGeom>
          <a:effectLst>
            <a:softEdge rad="25400"/>
          </a:effectLst>
        </p:spPr>
      </p:pic>
      <p:pic>
        <p:nvPicPr>
          <p:cNvPr id="11" name="图片 10">
            <a:extLst>
              <a:ext uri="{FF2B5EF4-FFF2-40B4-BE49-F238E27FC236}">
                <a16:creationId xmlns:a16="http://schemas.microsoft.com/office/drawing/2014/main" id="{97A5FB22-3D13-CE48-AA26-DC5C453FD866}"/>
              </a:ext>
            </a:extLst>
          </p:cNvPr>
          <p:cNvPicPr>
            <a:picLocks noChangeAspect="1"/>
          </p:cNvPicPr>
          <p:nvPr/>
        </p:nvPicPr>
        <p:blipFill>
          <a:blip r:embed="rId5"/>
          <a:stretch>
            <a:fillRect/>
          </a:stretch>
        </p:blipFill>
        <p:spPr>
          <a:xfrm>
            <a:off x="4352849" y="1436906"/>
            <a:ext cx="4791151" cy="2880000"/>
          </a:xfrm>
          <a:prstGeom prst="rect">
            <a:avLst/>
          </a:prstGeom>
          <a:effectLst>
            <a:softEdge rad="50800"/>
          </a:effectLst>
        </p:spPr>
      </p:pic>
    </p:spTree>
    <p:custDataLst>
      <p:tags r:id="rId1"/>
    </p:custData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DC8BA9C1-450E-B747-99F2-60AD5F56B4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4648" y="3321522"/>
            <a:ext cx="1353496" cy="615808"/>
          </a:xfrm>
          <a:prstGeom prst="rect">
            <a:avLst/>
          </a:prstGeom>
        </p:spPr>
      </p:pic>
      <p:sp>
        <p:nvSpPr>
          <p:cNvPr id="7" name="对话气泡: 圆角矩形 6"/>
          <p:cNvSpPr/>
          <p:nvPr/>
        </p:nvSpPr>
        <p:spPr bwMode="auto">
          <a:xfrm>
            <a:off x="68580" y="1172157"/>
            <a:ext cx="4249420" cy="1991758"/>
          </a:xfrm>
          <a:prstGeom prst="wedgeRoundRectCallout">
            <a:avLst>
              <a:gd name="adj1" fmla="val 30138"/>
              <a:gd name="adj2" fmla="val 61753"/>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主要券商观点</a:t>
            </a:r>
          </a:p>
        </p:txBody>
      </p:sp>
      <p:pic>
        <p:nvPicPr>
          <p:cNvPr id="4" name="图片 3" descr="233"/>
          <p:cNvPicPr>
            <a:picLocks noChangeAspect="1"/>
          </p:cNvPicPr>
          <p:nvPr/>
        </p:nvPicPr>
        <p:blipFill>
          <a:blip r:embed="rId4" cstate="print"/>
          <a:stretch>
            <a:fillRect/>
          </a:stretch>
        </p:blipFill>
        <p:spPr>
          <a:xfrm>
            <a:off x="4388376" y="3936994"/>
            <a:ext cx="1904214" cy="640140"/>
          </a:xfrm>
          <a:prstGeom prst="rect">
            <a:avLst/>
          </a:prstGeom>
        </p:spPr>
      </p:pic>
      <p:sp>
        <p:nvSpPr>
          <p:cNvPr id="6" name="文本框 5"/>
          <p:cNvSpPr txBox="1"/>
          <p:nvPr/>
        </p:nvSpPr>
        <p:spPr>
          <a:xfrm>
            <a:off x="109298" y="1196752"/>
            <a:ext cx="4246678" cy="1998689"/>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预计</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月流动性边际转暖、外资恢复流入叠加产业资本入市是底部最重要的支撑力，</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月中旬一揽子政策刺激推出将形成催化，</a:t>
            </a:r>
            <a:r>
              <a:rPr lang="en"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市场将迎来底部拐点，开启二季度的上涨。配置上，新旧基建及相关科技龙头（</a:t>
            </a:r>
            <a:r>
              <a:rPr lang="en-US" altLang="zh-CN" sz="1200" dirty="0">
                <a:latin typeface="微软雅黑" panose="020B0503020204020204" pitchFamily="34" charset="-122"/>
                <a:ea typeface="微软雅黑" panose="020B0503020204020204" pitchFamily="34" charset="-122"/>
              </a:rPr>
              <a:t>5</a:t>
            </a:r>
            <a:r>
              <a:rPr lang="en" altLang="zh-CN" sz="1200" dirty="0">
                <a:latin typeface="微软雅黑" panose="020B0503020204020204" pitchFamily="34" charset="-122"/>
                <a:ea typeface="微软雅黑" panose="020B0503020204020204" pitchFamily="34" charset="-122"/>
              </a:rPr>
              <a:t>G</a:t>
            </a:r>
            <a:r>
              <a:rPr lang="zh-CN" altLang="e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云计算、</a:t>
            </a:r>
            <a:r>
              <a:rPr lang="en" altLang="zh-CN" sz="1200" dirty="0">
                <a:latin typeface="微软雅黑" panose="020B0503020204020204" pitchFamily="34" charset="-122"/>
                <a:ea typeface="微软雅黑" panose="020B0503020204020204" pitchFamily="34" charset="-122"/>
              </a:rPr>
              <a:t>IDC</a:t>
            </a:r>
            <a:r>
              <a:rPr lang="zh-CN" altLang="en-US" sz="1200" dirty="0">
                <a:latin typeface="微软雅黑" panose="020B0503020204020204" pitchFamily="34" charset="-122"/>
                <a:ea typeface="微软雅黑" panose="020B0503020204020204" pitchFamily="34" charset="-122"/>
              </a:rPr>
              <a:t>等）依旧是全年主线。此外，重点关注海外业务收入占比低、上游供应链</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原材料不依赖于进口、全年业绩确定性较强的内需驱动组合。</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en-US" altLang="zh-CN" sz="1200" b="1" dirty="0">
                <a:latin typeface="微软雅黑" panose="020B0503020204020204" pitchFamily="34" charset="-122"/>
                <a:ea typeface="微软雅黑" panose="020B0503020204020204" pitchFamily="34" charset="-122"/>
              </a:rPr>
              <a:t>2</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谨慎看空      </a:t>
            </a:r>
            <a:r>
              <a:rPr lang="en-US" altLang="zh-CN" sz="1200" b="1" dirty="0">
                <a:latin typeface="微软雅黑" panose="020B0503020204020204" pitchFamily="34" charset="-122"/>
                <a:ea typeface="微软雅黑" panose="020B0503020204020204" pitchFamily="34" charset="-122"/>
              </a:rPr>
              <a:t>3</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中性         </a:t>
            </a:r>
            <a:r>
              <a:rPr lang="en-US" altLang="zh-CN" sz="1200" b="1" dirty="0">
                <a:solidFill>
                  <a:srgbClr val="FF0000"/>
                </a:solidFill>
                <a:latin typeface="微软雅黑" panose="020B0503020204020204" pitchFamily="34" charset="-122"/>
                <a:ea typeface="微软雅黑" panose="020B0503020204020204" pitchFamily="34" charset="-122"/>
              </a:rPr>
              <a:t>4</a:t>
            </a:r>
            <a:r>
              <a:rPr lang="zh-CN" altLang="en-US" sz="1200" b="1" dirty="0">
                <a:solidFill>
                  <a:srgbClr val="FF0000"/>
                </a:solidFill>
                <a:latin typeface="微软雅黑" panose="020B0503020204020204" pitchFamily="34" charset="-122"/>
                <a:ea typeface="微软雅黑" panose="020B0503020204020204" pitchFamily="34" charset="-122"/>
              </a:rPr>
              <a:t>月观点：看多</a:t>
            </a:r>
          </a:p>
        </p:txBody>
      </p:sp>
      <p:sp>
        <p:nvSpPr>
          <p:cNvPr id="37" name="对话气泡: 圆角矩形 36"/>
          <p:cNvSpPr/>
          <p:nvPr/>
        </p:nvSpPr>
        <p:spPr bwMode="auto">
          <a:xfrm>
            <a:off x="4388376" y="1223037"/>
            <a:ext cx="4525962" cy="1972403"/>
          </a:xfrm>
          <a:prstGeom prst="wedgeRoundRectCallout">
            <a:avLst>
              <a:gd name="adj1" fmla="val -34869"/>
              <a:gd name="adj2" fmla="val 64623"/>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9" name="对话气泡: 圆角矩形 38"/>
          <p:cNvSpPr/>
          <p:nvPr/>
        </p:nvSpPr>
        <p:spPr bwMode="auto">
          <a:xfrm>
            <a:off x="4572000" y="4732779"/>
            <a:ext cx="4415155" cy="1545622"/>
          </a:xfrm>
          <a:prstGeom prst="wedgeRoundRectCallout">
            <a:avLst>
              <a:gd name="adj1" fmla="val -31071"/>
              <a:gd name="adj2" fmla="val -6420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1" name="对话气泡: 圆角矩形 40"/>
          <p:cNvSpPr/>
          <p:nvPr/>
        </p:nvSpPr>
        <p:spPr bwMode="auto">
          <a:xfrm>
            <a:off x="156845" y="4732780"/>
            <a:ext cx="4072255" cy="1545622"/>
          </a:xfrm>
          <a:prstGeom prst="wedgeRoundRectCallout">
            <a:avLst>
              <a:gd name="adj1" fmla="val 27955"/>
              <a:gd name="adj2" fmla="val -6328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p:cNvSpPr txBox="1"/>
          <p:nvPr/>
        </p:nvSpPr>
        <p:spPr>
          <a:xfrm>
            <a:off x="4684197" y="4778290"/>
            <a:ext cx="4230141" cy="1444691"/>
          </a:xfrm>
          <a:prstGeom prst="rect">
            <a:avLst/>
          </a:prstGeom>
          <a:noFill/>
        </p:spPr>
        <p:txBody>
          <a:bodyPr wrap="square" rtlCol="0">
            <a:spAutoFit/>
          </a:bodyPr>
          <a:lstStyle>
            <a:defPPr>
              <a:defRPr lang="en-US"/>
            </a:defPPr>
            <a:lvl1pPr>
              <a:defRPr sz="1800" b="1">
                <a:latin typeface="+mn-ea"/>
                <a:ea typeface="+mn-ea"/>
              </a:defRPr>
            </a:lvl1pPr>
          </a:lstStyle>
          <a:p>
            <a:pPr algn="just">
              <a:lnSpc>
                <a:spcPct val="150000"/>
              </a:lnSpc>
            </a:pPr>
            <a:r>
              <a:rPr lang="en" altLang="zh-CN" sz="1200" b="0" dirty="0">
                <a:latin typeface="微软雅黑" panose="020B0503020204020204" pitchFamily="34" charset="-122"/>
                <a:ea typeface="微软雅黑" panose="020B0503020204020204" pitchFamily="34" charset="-122"/>
              </a:rPr>
              <a:t>A</a:t>
            </a:r>
            <a:r>
              <a:rPr lang="zh-CN" altLang="en-US" sz="1200" b="0" dirty="0">
                <a:latin typeface="微软雅黑" panose="020B0503020204020204" pitchFamily="34" charset="-122"/>
                <a:ea typeface="微软雅黑" panose="020B0503020204020204" pitchFamily="34" charset="-122"/>
              </a:rPr>
              <a:t>股并未极度悲观，提供的安全边际尚不足以无视潜在利空边际改善。看长期，海外经济周期加速出清，国内新周期推倒重来是夯实基本面底部的过程；海外风险资产正在出清，国内乐观预期被抑制，风险资产中长期性价比位置得到优化；</a:t>
            </a:r>
            <a:endParaRPr lang="en-US" altLang="zh-CN" sz="1200" b="0" dirty="0">
              <a:latin typeface="微软雅黑" panose="020B0503020204020204" pitchFamily="34" charset="-122"/>
              <a:ea typeface="微软雅黑" panose="020B0503020204020204" pitchFamily="34" charset="-122"/>
            </a:endParaRPr>
          </a:p>
          <a:p>
            <a:pPr algn="just">
              <a:lnSpc>
                <a:spcPct val="150000"/>
              </a:lnSpc>
            </a:pP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月观点：</a:t>
            </a:r>
            <a:r>
              <a:rPr lang="zh-CN" altLang="en-US" sz="1200" dirty="0">
                <a:solidFill>
                  <a:srgbClr val="FF0000"/>
                </a:solidFill>
                <a:latin typeface="微软雅黑" panose="020B0503020204020204" pitchFamily="34" charset="-122"/>
                <a:ea typeface="微软雅黑" panose="020B0503020204020204" pitchFamily="34" charset="-122"/>
              </a:rPr>
              <a:t>看空          </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月观点：</a:t>
            </a:r>
            <a:r>
              <a:rPr lang="zh-CN" altLang="en-US" sz="1200" dirty="0">
                <a:solidFill>
                  <a:srgbClr val="FF0000"/>
                </a:solidFill>
                <a:latin typeface="微软雅黑" panose="020B0503020204020204" pitchFamily="34" charset="-122"/>
                <a:ea typeface="微软雅黑" panose="020B0503020204020204" pitchFamily="34" charset="-122"/>
              </a:rPr>
              <a:t>看空          </a:t>
            </a:r>
            <a:r>
              <a:rPr lang="en-US" altLang="zh-CN" sz="1200" dirty="0">
                <a:solidFill>
                  <a:srgbClr val="FF0000"/>
                </a:solidFill>
                <a:latin typeface="微软雅黑" panose="020B0503020204020204" pitchFamily="34" charset="-122"/>
                <a:ea typeface="微软雅黑" panose="020B0503020204020204" pitchFamily="34" charset="-122"/>
              </a:rPr>
              <a:t>4</a:t>
            </a:r>
            <a:r>
              <a:rPr lang="zh-CN" altLang="en-US" sz="1200" dirty="0">
                <a:solidFill>
                  <a:srgbClr val="FF0000"/>
                </a:solidFill>
                <a:latin typeface="微软雅黑" panose="020B0503020204020204" pitchFamily="34" charset="-122"/>
                <a:ea typeface="微软雅黑" panose="020B0503020204020204" pitchFamily="34" charset="-122"/>
              </a:rPr>
              <a:t>月观点：看空</a:t>
            </a:r>
            <a:endParaRPr lang="zh-CN" altLang="en-US" sz="1200" b="0" dirty="0">
              <a:solidFill>
                <a:srgbClr val="FF0000"/>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237463" y="4777593"/>
            <a:ext cx="4072255" cy="1444691"/>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当前处于库存周期底部反转、产能周期上升和人口周期下降阶段，</a:t>
            </a:r>
            <a:r>
              <a:rPr lang="en-US" altLang="zh-CN" sz="1200" dirty="0">
                <a:latin typeface="微软雅黑" panose="020B0503020204020204" pitchFamily="34" charset="-122"/>
                <a:ea typeface="微软雅黑" panose="020B0503020204020204" pitchFamily="34" charset="-122"/>
              </a:rPr>
              <a:t>2020</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月份</a:t>
            </a:r>
            <a:r>
              <a:rPr lang="en" altLang="zh-CN" sz="1200" dirty="0">
                <a:latin typeface="微软雅黑" panose="020B0503020204020204" pitchFamily="34" charset="-122"/>
                <a:ea typeface="微软雅黑" panose="020B0503020204020204" pitchFamily="34" charset="-122"/>
              </a:rPr>
              <a:t>PMI</a:t>
            </a:r>
            <a:r>
              <a:rPr lang="zh-CN" altLang="en-US" sz="1200" dirty="0">
                <a:latin typeface="微软雅黑" panose="020B0503020204020204" pitchFamily="34" charset="-122"/>
                <a:ea typeface="微软雅黑" panose="020B0503020204020204" pitchFamily="34" charset="-122"/>
              </a:rPr>
              <a:t>回升到</a:t>
            </a:r>
            <a:r>
              <a:rPr lang="en-US" altLang="zh-CN" sz="1200" dirty="0">
                <a:latin typeface="微软雅黑" panose="020B0503020204020204" pitchFamily="34" charset="-122"/>
                <a:ea typeface="微软雅黑" panose="020B0503020204020204" pitchFamily="34" charset="-122"/>
              </a:rPr>
              <a:t>52.00%</a:t>
            </a:r>
            <a:r>
              <a:rPr lang="zh-CN" altLang="en-US" sz="1200" dirty="0">
                <a:latin typeface="微软雅黑" panose="020B0503020204020204" pitchFamily="34" charset="-122"/>
                <a:ea typeface="微软雅黑" panose="020B0503020204020204" pitchFamily="34" charset="-122"/>
              </a:rPr>
              <a:t>，表明疫情对于经济的打击仍然存在，但利空程度在减弱。</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en-US" altLang="zh-CN" sz="1200" b="1" dirty="0">
                <a:latin typeface="微软雅黑" panose="020B0503020204020204" pitchFamily="34" charset="-122"/>
                <a:ea typeface="微软雅黑" panose="020B0503020204020204" pitchFamily="34" charset="-122"/>
              </a:rPr>
              <a:t>2</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看空         </a:t>
            </a:r>
            <a:r>
              <a:rPr lang="en-US" altLang="zh-CN" sz="1200" b="1" dirty="0">
                <a:latin typeface="微软雅黑" panose="020B0503020204020204" pitchFamily="34" charset="-122"/>
                <a:ea typeface="微软雅黑" panose="020B0503020204020204" pitchFamily="34" charset="-122"/>
              </a:rPr>
              <a:t>3</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看空         </a:t>
            </a:r>
            <a:r>
              <a:rPr lang="en-US" altLang="zh-CN" sz="1200" b="1" dirty="0">
                <a:solidFill>
                  <a:srgbClr val="FF0000"/>
                </a:solidFill>
                <a:latin typeface="微软雅黑" panose="020B0503020204020204" pitchFamily="34" charset="-122"/>
                <a:ea typeface="微软雅黑" panose="020B0503020204020204" pitchFamily="34" charset="-122"/>
              </a:rPr>
              <a:t>4</a:t>
            </a:r>
            <a:r>
              <a:rPr lang="zh-CN" altLang="en-US" sz="1200" b="1" dirty="0">
                <a:solidFill>
                  <a:srgbClr val="FF0000"/>
                </a:solidFill>
                <a:latin typeface="微软雅黑" panose="020B0503020204020204" pitchFamily="34" charset="-122"/>
                <a:ea typeface="微软雅黑" panose="020B0503020204020204" pitchFamily="34" charset="-122"/>
              </a:rPr>
              <a:t>月观点：中性</a:t>
            </a:r>
            <a:endParaRPr lang="en-US" altLang="zh-CN" sz="1200" dirty="0">
              <a:latin typeface="微软雅黑" panose="020B0503020204020204" pitchFamily="34" charset="-122"/>
              <a:ea typeface="微软雅黑" panose="020B0503020204020204" pitchFamily="34" charset="-122"/>
            </a:endParaRPr>
          </a:p>
        </p:txBody>
      </p:sp>
      <p:sp>
        <p:nvSpPr>
          <p:cNvPr id="17" name="文本框 16">
            <a:extLst>
              <a:ext uri="{FF2B5EF4-FFF2-40B4-BE49-F238E27FC236}">
                <a16:creationId xmlns:a16="http://schemas.microsoft.com/office/drawing/2014/main" id="{09326E97-0652-430B-A78F-EB67DFE8AF09}"/>
              </a:ext>
            </a:extLst>
          </p:cNvPr>
          <p:cNvSpPr txBox="1"/>
          <p:nvPr/>
        </p:nvSpPr>
        <p:spPr>
          <a:xfrm>
            <a:off x="4355976" y="1196752"/>
            <a:ext cx="4646009" cy="1998689"/>
          </a:xfrm>
          <a:prstGeom prst="rect">
            <a:avLst/>
          </a:prstGeom>
          <a:noFill/>
        </p:spPr>
        <p:txBody>
          <a:bodyPr wrap="square" rtlCol="0">
            <a:spAutoFit/>
          </a:bodyPr>
          <a:lstStyle/>
          <a:p>
            <a:pPr algn="just">
              <a:lnSpc>
                <a:spcPct val="150000"/>
              </a:lnSpc>
            </a:pPr>
            <a:r>
              <a:rPr lang="zh-CN" altLang="en-US" sz="1200" dirty="0">
                <a:latin typeface="微软雅黑" panose="020B0503020204020204" pitchFamily="34" charset="-122"/>
                <a:ea typeface="微软雅黑" panose="020B0503020204020204" pitchFamily="34" charset="-122"/>
              </a:rPr>
              <a:t>市场方面，随着流动性危机基本解除，海外市场的急跌告一段落，但疫情冲击之下短期的 经济衰退已成定局，国内市场，分母端的风险偏好受制于海外疫情快速扩散和全球性衰退的悲观预期，分子端的内外需预期显著分化。内需方面，关注涨价的必需消费品和农产品</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部分关键政策如特别国债、财政赤字等布局思路也有待两会前后进一步明确，短期内偏防御属性的低估值蓝筹可能相对占优。 </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200" dirty="0">
                <a:latin typeface="微软雅黑" panose="020B0503020204020204" pitchFamily="34" charset="-122"/>
                <a:ea typeface="微软雅黑" panose="020B0503020204020204" pitchFamily="34" charset="-122"/>
              </a:rPr>
              <a:t> </a:t>
            </a:r>
            <a:r>
              <a:rPr lang="en-US" altLang="zh-CN" sz="1200" b="1" dirty="0">
                <a:latin typeface="微软雅黑" panose="020B0503020204020204" pitchFamily="34" charset="-122"/>
                <a:ea typeface="微软雅黑" panose="020B0503020204020204" pitchFamily="34" charset="-122"/>
              </a:rPr>
              <a:t>2</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看空           </a:t>
            </a:r>
            <a:r>
              <a:rPr lang="en-US" altLang="zh-CN" sz="1200" b="1" dirty="0">
                <a:latin typeface="微软雅黑" panose="020B0503020204020204" pitchFamily="34" charset="-122"/>
                <a:ea typeface="微软雅黑" panose="020B0503020204020204" pitchFamily="34" charset="-122"/>
              </a:rPr>
              <a:t>3</a:t>
            </a:r>
            <a:r>
              <a:rPr lang="zh-CN" altLang="en-US" sz="1200" b="1" dirty="0">
                <a:latin typeface="微软雅黑" panose="020B0503020204020204" pitchFamily="34" charset="-122"/>
                <a:ea typeface="微软雅黑" panose="020B0503020204020204" pitchFamily="34" charset="-122"/>
              </a:rPr>
              <a:t>月观点：</a:t>
            </a:r>
            <a:r>
              <a:rPr lang="zh-CN" altLang="en-US" sz="1200" b="1" dirty="0">
                <a:solidFill>
                  <a:srgbClr val="FF0000"/>
                </a:solidFill>
                <a:latin typeface="微软雅黑" panose="020B0503020204020204" pitchFamily="34" charset="-122"/>
                <a:ea typeface="微软雅黑" panose="020B0503020204020204" pitchFamily="34" charset="-122"/>
              </a:rPr>
              <a:t>中性          </a:t>
            </a:r>
            <a:r>
              <a:rPr lang="en-US" altLang="zh-CN" sz="1200" b="1" dirty="0">
                <a:solidFill>
                  <a:srgbClr val="FF0000"/>
                </a:solidFill>
                <a:latin typeface="微软雅黑" panose="020B0503020204020204" pitchFamily="34" charset="-122"/>
                <a:ea typeface="微软雅黑" panose="020B0503020204020204" pitchFamily="34" charset="-122"/>
              </a:rPr>
              <a:t>4</a:t>
            </a:r>
            <a:r>
              <a:rPr lang="zh-CN" altLang="en-US" sz="1200" b="1" dirty="0">
                <a:solidFill>
                  <a:srgbClr val="FF0000"/>
                </a:solidFill>
                <a:latin typeface="微软雅黑" panose="020B0503020204020204" pitchFamily="34" charset="-122"/>
                <a:ea typeface="微软雅黑" panose="020B0503020204020204" pitchFamily="34" charset="-122"/>
              </a:rPr>
              <a:t>月观点：中性</a:t>
            </a:r>
            <a:endParaRPr lang="zh-CN" altLang="en-US" sz="1200" dirty="0">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C10D5F8C-8EFD-FF46-A4D4-E8D54AC3748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32861" y="3411840"/>
            <a:ext cx="1292403" cy="409939"/>
          </a:xfrm>
          <a:prstGeom prst="rect">
            <a:avLst/>
          </a:prstGeom>
        </p:spPr>
      </p:pic>
      <p:pic>
        <p:nvPicPr>
          <p:cNvPr id="13" name="图片 12" descr="图片包含 游戏机&#10;&#10;描述已自动生成">
            <a:extLst>
              <a:ext uri="{FF2B5EF4-FFF2-40B4-BE49-F238E27FC236}">
                <a16:creationId xmlns:a16="http://schemas.microsoft.com/office/drawing/2014/main" id="{7A6DD827-157B-AA48-AB78-760B626CE32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2443" y="3939918"/>
            <a:ext cx="1478052" cy="524652"/>
          </a:xfrm>
          <a:prstGeom prst="rect">
            <a:avLst/>
          </a:prstGeom>
        </p:spPr>
      </p:pic>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anose="02010509060101010101"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dirty="0">
                <a:solidFill>
                  <a:srgbClr val="000066"/>
                </a:solidFill>
                <a:uFillTx/>
                <a:latin typeface="微软雅黑" panose="020B0503020204020204" pitchFamily="34" charset="-122"/>
                <a:ea typeface="微软雅黑" panose="020B0503020204020204" pitchFamily="34"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a:solidFill>
                  <a:srgbClr val="000066"/>
                </a:solidFill>
                <a:latin typeface="+mn-ea"/>
                <a:ea typeface="+mn-ea"/>
              </a:rPr>
              <a:t>   </a:t>
            </a:r>
          </a:p>
        </p:txBody>
      </p:sp>
      <p:sp>
        <p:nvSpPr>
          <p:cNvPr id="34842" name="Rectangle 26"/>
          <p:cNvSpPr>
            <a:spLocks noChangeArrowheads="1"/>
          </p:cNvSpPr>
          <p:nvPr/>
        </p:nvSpPr>
        <p:spPr bwMode="auto">
          <a:xfrm>
            <a:off x="539749" y="1044303"/>
            <a:ext cx="8064501" cy="4923912"/>
          </a:xfrm>
          <a:prstGeom prst="rect">
            <a:avLst/>
          </a:prstGeom>
          <a:noFill/>
          <a:ln w="9525">
            <a:noFill/>
            <a:miter lim="800000"/>
          </a:ln>
          <a:effectLst/>
        </p:spPr>
        <p:txBody>
          <a:bodyPr wrap="square" anchor="ctr">
            <a:spAutoFit/>
          </a:bodyPr>
          <a:lstStyle/>
          <a:p>
            <a:pPr indent="720000" algn="just">
              <a:lnSpc>
                <a:spcPct val="200000"/>
              </a:lnSpc>
            </a:pP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月以来，新冠疫情继续发酵，</a:t>
            </a: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股外围市场整体陷入崩盘，美股多次见证历史触发熔断，亚太股市陷入巨震。</a:t>
            </a: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股迅速对其作出反应，于月初至月末加速下跌，北向资金加速流出。</a:t>
            </a:r>
            <a:endParaRPr lang="en-US" altLang="zh-CN" dirty="0">
              <a:latin typeface="微软雅黑" panose="020B0503020204020204" pitchFamily="34" charset="-122"/>
              <a:ea typeface="微软雅黑" panose="020B0503020204020204" pitchFamily="34" charset="-122"/>
            </a:endParaRPr>
          </a:p>
          <a:p>
            <a:pPr indent="720000" algn="just">
              <a:lnSpc>
                <a:spcPct val="200000"/>
              </a:lnSpc>
            </a:pPr>
            <a:endParaRPr lang="en-US" altLang="zh-CN" b="1" dirty="0">
              <a:solidFill>
                <a:srgbClr val="000066"/>
              </a:solidFill>
              <a:latin typeface="微软雅黑" panose="020B0503020204020204" pitchFamily="34" charset="-122"/>
              <a:ea typeface="微软雅黑" panose="020B0503020204020204" pitchFamily="34" charset="-122"/>
              <a:sym typeface="+mn-ea"/>
            </a:endParaRPr>
          </a:p>
          <a:p>
            <a:pPr indent="720000" algn="just" eaLnBrk="1" latinLnBrk="0" hangingPunct="1">
              <a:lnSpc>
                <a:spcPct val="200000"/>
              </a:lnSpc>
              <a:defRPr/>
            </a:pPr>
            <a:r>
              <a:rPr lang="zh-CN" altLang="en-US" dirty="0">
                <a:latin typeface="微软雅黑" panose="020B0503020204020204" pitchFamily="34" charset="-122"/>
                <a:ea typeface="微软雅黑" panose="020B0503020204020204" pitchFamily="34" charset="-122"/>
                <a:sym typeface="+mn-ea"/>
              </a:rPr>
              <a:t>从市场环境上来看，中国疫情或以迎来终结，复工复产迎来加速，但国际疫情再临冰点，恐慌情绪迅速蔓延，全球股市的巨幅震荡，全球经济加速下行。短期来看，</a:t>
            </a:r>
            <a:r>
              <a:rPr lang="en-US" altLang="zh-CN" dirty="0">
                <a:latin typeface="微软雅黑" panose="020B0503020204020204" pitchFamily="34" charset="-122"/>
                <a:ea typeface="微软雅黑" panose="020B0503020204020204" pitchFamily="34" charset="-122"/>
                <a:sym typeface="+mn-ea"/>
              </a:rPr>
              <a:t>A</a:t>
            </a:r>
            <a:r>
              <a:rPr lang="zh-CN" altLang="en-US" dirty="0">
                <a:latin typeface="微软雅黑" panose="020B0503020204020204" pitchFamily="34" charset="-122"/>
                <a:ea typeface="微软雅黑" panose="020B0503020204020204" pitchFamily="34" charset="-122"/>
                <a:sym typeface="+mn-ea"/>
              </a:rPr>
              <a:t>股或成全球资产避险集中地，加上多项政策利好，以及全国复工复产加速，未来</a:t>
            </a:r>
            <a:r>
              <a:rPr lang="en-US" altLang="zh-CN" dirty="0">
                <a:latin typeface="微软雅黑" panose="020B0503020204020204" pitchFamily="34" charset="-122"/>
                <a:ea typeface="微软雅黑" panose="020B0503020204020204" pitchFamily="34" charset="-122"/>
                <a:sym typeface="+mn-ea"/>
              </a:rPr>
              <a:t>A</a:t>
            </a:r>
            <a:r>
              <a:rPr lang="zh-CN" altLang="en-US" dirty="0">
                <a:latin typeface="微软雅黑" panose="020B0503020204020204" pitchFamily="34" charset="-122"/>
                <a:ea typeface="微软雅黑" panose="020B0503020204020204" pitchFamily="34" charset="-122"/>
                <a:sym typeface="+mn-ea"/>
              </a:rPr>
              <a:t>股反弹可能性上升。</a:t>
            </a:r>
            <a:endParaRPr dirty="0">
              <a:latin typeface="微软雅黑" panose="020B0503020204020204" pitchFamily="34" charset="-122"/>
              <a:ea typeface="微软雅黑" panose="020B0503020204020204" pitchFamily="34" charset="-122"/>
              <a:sym typeface="+mn-ea"/>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Pre-IPO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dirty="0">
                <a:solidFill>
                  <a:srgbClr val="0058B0"/>
                </a:solidFill>
                <a:latin typeface="Times New Roman" panose="02020603050405020304" pitchFamily="18" charset="0"/>
                <a:ea typeface="幼圆" panose="02010509060101010101" pitchFamily="49" charset="-122"/>
              </a:rPr>
              <a:t>           </a:t>
            </a:r>
            <a:r>
              <a:rPr lang="zh-CN" altLang="en-US" dirty="0">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dirty="0">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dirty="0">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Post-IPO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noFill/>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联系我们</a:t>
            </a:r>
          </a:p>
        </p:txBody>
      </p:sp>
      <p:sp>
        <p:nvSpPr>
          <p:cNvPr id="37891" name="矩形 2"/>
          <p:cNvSpPr>
            <a:spLocks noChangeArrowheads="1"/>
          </p:cNvSpPr>
          <p:nvPr/>
        </p:nvSpPr>
        <p:spPr bwMode="auto">
          <a:xfrm>
            <a:off x="1390967" y="1484784"/>
            <a:ext cx="6362065" cy="3122714"/>
          </a:xfrm>
          <a:prstGeom prst="rect">
            <a:avLst/>
          </a:prstGeom>
          <a:noFill/>
          <a:ln w="9525">
            <a:noFill/>
            <a:miter lim="800000"/>
          </a:ln>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联系我们</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rPr>
              <a:t>    公司地址：上海市东湖路</a:t>
            </a:r>
            <a:r>
              <a:rPr lang="en-US" altLang="zh-CN" dirty="0">
                <a:latin typeface="微软雅黑" panose="020B0503020204020204" pitchFamily="34" charset="-122"/>
                <a:ea typeface="微软雅黑" panose="020B0503020204020204" pitchFamily="34" charset="-122"/>
              </a:rPr>
              <a:t>70</a:t>
            </a:r>
            <a:r>
              <a:rPr lang="zh-CN" altLang="en-US" dirty="0">
                <a:latin typeface="微软雅黑" panose="020B0503020204020204" pitchFamily="34" charset="-122"/>
                <a:ea typeface="微软雅黑" panose="020B0503020204020204" pitchFamily="34" charset="-122"/>
              </a:rPr>
              <a:t>号东湖宾馆</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号楼</a:t>
            </a:r>
            <a:r>
              <a:rPr lang="en-US" altLang="zh-CN"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楼</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54668032</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602</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54669508</a:t>
            </a:r>
          </a:p>
          <a:p>
            <a:pPr>
              <a:lnSpc>
                <a:spcPct val="150000"/>
              </a:lnSpc>
            </a:pPr>
            <a:r>
              <a:rPr lang="zh-CN" altLang="en-US" dirty="0">
                <a:latin typeface="微软雅黑" panose="020B0503020204020204" pitchFamily="34" charset="-122"/>
                <a:ea typeface="微软雅黑" panose="020B0503020204020204" pitchFamily="34" charset="-122"/>
              </a:rPr>
              <a:t>    网址：</a:t>
            </a:r>
            <a:r>
              <a:rPr lang="en-US" altLang="zh-CN" dirty="0">
                <a:latin typeface="微软雅黑" panose="020B0503020204020204" pitchFamily="34" charset="-122"/>
                <a:ea typeface="微软雅黑" panose="020B0503020204020204" pitchFamily="34" charset="-122"/>
              </a:rPr>
              <a:t>http://www.rongke.com</a:t>
            </a:r>
          </a:p>
          <a:p>
            <a:pPr>
              <a:lnSpc>
                <a:spcPct val="150000"/>
              </a:lnSpc>
            </a:pPr>
            <a:endParaRPr lang="en-US" altLang="zh-CN" sz="1400" b="1" dirty="0">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dirty="0">
              <a:solidFill>
                <a:srgbClr val="000066"/>
              </a:solidFill>
              <a:latin typeface="幼圆" panose="02010509060101010101" pitchFamily="49" charset="-122"/>
              <a:ea typeface="幼圆" panose="02010509060101010101" pitchFamily="49" charset="-122"/>
            </a:endParaRPr>
          </a:p>
        </p:txBody>
      </p:sp>
      <p:grpSp>
        <p:nvGrpSpPr>
          <p:cNvPr id="5" name="组合 4"/>
          <p:cNvGrpSpPr/>
          <p:nvPr/>
        </p:nvGrpSpPr>
        <p:grpSpPr>
          <a:xfrm>
            <a:off x="2195736" y="4221088"/>
            <a:ext cx="3528392" cy="1224136"/>
            <a:chOff x="1763688" y="4293096"/>
            <a:chExt cx="3528392" cy="1224136"/>
          </a:xfrm>
        </p:grpSpPr>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4293096"/>
              <a:ext cx="1224136" cy="1224136"/>
            </a:xfrm>
            <a:prstGeom prst="rect">
              <a:avLst/>
            </a:prstGeom>
            <a:ln>
              <a:noFill/>
            </a:ln>
          </p:spPr>
        </p:pic>
        <p:sp>
          <p:nvSpPr>
            <p:cNvPr id="4" name="文本框 3"/>
            <p:cNvSpPr txBox="1"/>
            <p:nvPr/>
          </p:nvSpPr>
          <p:spPr>
            <a:xfrm>
              <a:off x="2123728" y="4607498"/>
              <a:ext cx="3168352" cy="461665"/>
            </a:xfrm>
            <a:prstGeom prst="rect">
              <a:avLst/>
            </a:prstGeom>
            <a:noFill/>
            <a:ln>
              <a:noFill/>
            </a:ln>
          </p:spPr>
          <p:txBody>
            <a:bodyPr wrap="square" rtlCol="0">
              <a:spAutoFit/>
            </a:bodyPr>
            <a:lstStyle/>
            <a:p>
              <a:pPr algn="ctr"/>
              <a:r>
                <a:rPr lang="zh-CN" altLang="en-US" sz="1200" dirty="0">
                  <a:latin typeface="微软雅黑" panose="020B0503020204020204" pitchFamily="34" charset="-122"/>
                  <a:ea typeface="微软雅黑" panose="020B0503020204020204" pitchFamily="34" charset="-122"/>
                </a:rPr>
                <a:t>融客市值管理公众号</a:t>
              </a:r>
              <a:endParaRPr lang="en-US" altLang="zh-CN" sz="1200" dirty="0">
                <a:latin typeface="微软雅黑" panose="020B0503020204020204" pitchFamily="34" charset="-122"/>
                <a:ea typeface="微软雅黑" panose="020B0503020204020204" pitchFamily="34" charset="-122"/>
              </a:endParaRPr>
            </a:p>
            <a:p>
              <a:pPr algn="ct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rongkechina</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2" name="文本框 11"/>
          <p:cNvSpPr txBox="1"/>
          <p:nvPr/>
        </p:nvSpPr>
        <p:spPr>
          <a:xfrm rot="16200000">
            <a:off x="-642941" y="4192449"/>
            <a:ext cx="2600392" cy="307777"/>
          </a:xfrm>
          <a:prstGeom prst="rect">
            <a:avLst/>
          </a:prstGeom>
          <a:noFill/>
          <a:ln>
            <a:noFill/>
          </a:ln>
        </p:spPr>
        <p:txBody>
          <a:bodyPr wrap="none" rtlCol="0">
            <a:spAutoFit/>
          </a:bodyPr>
          <a:lstStyle/>
          <a:p>
            <a:r>
              <a:rPr lang="zh-CN" altLang="en-US" sz="1400">
                <a:solidFill>
                  <a:schemeClr val="tx2">
                    <a:lumMod val="75000"/>
                  </a:schemeClr>
                </a:solidFill>
              </a:rPr>
              <a:t>融客市值管理</a:t>
            </a:r>
            <a:r>
              <a:rPr lang="en-US" altLang="zh-CN" sz="1400">
                <a:solidFill>
                  <a:schemeClr val="tx2">
                    <a:lumMod val="75000"/>
                  </a:schemeClr>
                </a:solidFill>
              </a:rPr>
              <a:t>RONGKECHINA</a:t>
            </a:r>
            <a:endParaRPr lang="zh-CN" altLang="en-US" sz="1400">
              <a:solidFill>
                <a:schemeClr val="tx2">
                  <a:lumMod val="75000"/>
                </a:schemeClr>
              </a:solidFill>
            </a:endParaRPr>
          </a:p>
        </p:txBody>
      </p:sp>
      <p:cxnSp>
        <p:nvCxnSpPr>
          <p:cNvPr id="14" name="直接连接符 13"/>
          <p:cNvCxnSpPr/>
          <p:nvPr/>
        </p:nvCxnSpPr>
        <p:spPr bwMode="auto">
          <a:xfrm>
            <a:off x="811144"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a:off x="834043"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bwMode="auto">
          <a:xfrm>
            <a:off x="1763688" y="206084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p:cNvSpPr txBox="1"/>
          <p:nvPr/>
        </p:nvSpPr>
        <p:spPr>
          <a:xfrm>
            <a:off x="1907704" y="2184829"/>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宏观</a:t>
            </a:r>
          </a:p>
        </p:txBody>
      </p:sp>
      <p:sp>
        <p:nvSpPr>
          <p:cNvPr id="6" name="椭圆 5"/>
          <p:cNvSpPr/>
          <p:nvPr/>
        </p:nvSpPr>
        <p:spPr bwMode="auto">
          <a:xfrm>
            <a:off x="1763688" y="311953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p:cNvSpPr txBox="1"/>
          <p:nvPr/>
        </p:nvSpPr>
        <p:spPr>
          <a:xfrm>
            <a:off x="1907704" y="3243517"/>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市场</a:t>
            </a:r>
          </a:p>
        </p:txBody>
      </p:sp>
      <p:sp>
        <p:nvSpPr>
          <p:cNvPr id="8" name="椭圆 7"/>
          <p:cNvSpPr/>
          <p:nvPr/>
        </p:nvSpPr>
        <p:spPr bwMode="auto">
          <a:xfrm>
            <a:off x="1763688" y="412009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p:cNvSpPr txBox="1"/>
          <p:nvPr/>
        </p:nvSpPr>
        <p:spPr>
          <a:xfrm>
            <a:off x="1907704" y="4230982"/>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展望</a:t>
            </a:r>
          </a:p>
        </p:txBody>
      </p:sp>
      <p:sp>
        <p:nvSpPr>
          <p:cNvPr id="5" name="文本框 4"/>
          <p:cNvSpPr txBox="1"/>
          <p:nvPr/>
        </p:nvSpPr>
        <p:spPr>
          <a:xfrm>
            <a:off x="2938867" y="2186159"/>
            <a:ext cx="4513453" cy="400110"/>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外围市场再临冰点</a:t>
            </a:r>
            <a:r>
              <a:rPr lang="zh-CN" altLang="en-US" dirty="0">
                <a:solidFill>
                  <a:schemeClr val="tx1"/>
                </a:solidFill>
                <a:effectLst/>
                <a:latin typeface="微软雅黑" panose="020B0503020204020204" pitchFamily="34" charset="-122"/>
                <a:ea typeface="微软雅黑" panose="020B0503020204020204" pitchFamily="34" charset="-122"/>
              </a:rPr>
              <a:t>，恐慌情绪迅速蔓延</a:t>
            </a:r>
          </a:p>
        </p:txBody>
      </p:sp>
      <p:sp>
        <p:nvSpPr>
          <p:cNvPr id="14" name="文本框 13"/>
          <p:cNvSpPr txBox="1"/>
          <p:nvPr/>
        </p:nvSpPr>
        <p:spPr>
          <a:xfrm>
            <a:off x="2951145" y="3239447"/>
            <a:ext cx="4429167" cy="400110"/>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北向资金大幅流出</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股市场加速下跌</a:t>
            </a:r>
          </a:p>
        </p:txBody>
      </p:sp>
      <p:sp>
        <p:nvSpPr>
          <p:cNvPr id="15" name="文本框 14"/>
          <p:cNvSpPr txBox="1"/>
          <p:nvPr/>
        </p:nvSpPr>
        <p:spPr>
          <a:xfrm>
            <a:off x="2915816" y="4244740"/>
            <a:ext cx="4513453" cy="400110"/>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sym typeface="+mn-ea"/>
              </a:rPr>
              <a:t>多项政策利好落地，复工复产加速展开</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b="0" dirty="0">
                <a:solidFill>
                  <a:schemeClr val="tx1"/>
                </a:solidFill>
                <a:latin typeface="微软雅黑" panose="020B0503020204020204" pitchFamily="34" charset="-122"/>
                <a:ea typeface="微软雅黑" panose="020B0503020204020204" pitchFamily="34" charset="-122"/>
              </a:rPr>
              <a:t>CPI</a:t>
            </a:r>
            <a:r>
              <a:rPr kumimoji="1" lang="zh-CN" altLang="en-US" sz="2400" b="0" dirty="0">
                <a:solidFill>
                  <a:schemeClr val="tx1"/>
                </a:solidFill>
                <a:latin typeface="微软雅黑" panose="020B0503020204020204" pitchFamily="34" charset="-122"/>
                <a:ea typeface="微软雅黑" panose="020B0503020204020204" pitchFamily="34" charset="-122"/>
              </a:rPr>
              <a:t>、</a:t>
            </a:r>
            <a:r>
              <a:rPr kumimoji="1" lang="en-US" altLang="zh-CN" sz="2400" b="0" dirty="0">
                <a:solidFill>
                  <a:schemeClr val="tx1"/>
                </a:solidFill>
                <a:latin typeface="微软雅黑" panose="020B0503020204020204" pitchFamily="34" charset="-122"/>
                <a:ea typeface="微软雅黑" panose="020B0503020204020204" pitchFamily="34" charset="-122"/>
              </a:rPr>
              <a:t>PPI</a:t>
            </a:r>
          </a:p>
        </p:txBody>
      </p:sp>
      <p:sp>
        <p:nvSpPr>
          <p:cNvPr id="6" name="文本框 5"/>
          <p:cNvSpPr txBox="1"/>
          <p:nvPr/>
        </p:nvSpPr>
        <p:spPr>
          <a:xfrm>
            <a:off x="2365981" y="5445224"/>
            <a:ext cx="4402513" cy="874407"/>
          </a:xfrm>
          <a:prstGeom prst="rect">
            <a:avLst/>
          </a:prstGeom>
          <a:noFill/>
        </p:spPr>
        <p:txBody>
          <a:bodyPr wrap="square" rtlCol="0">
            <a:spAutoFit/>
          </a:bodyPr>
          <a:lstStyle/>
          <a:p>
            <a:pPr>
              <a:lnSpc>
                <a:spcPct val="150000"/>
              </a:lnSpc>
            </a:pPr>
            <a:r>
              <a:rPr lang="en-US" altLang="zh-CN" sz="1800" dirty="0">
                <a:latin typeface="微软雅黑" panose="020B0503020204020204" pitchFamily="34" charset="-122"/>
                <a:ea typeface="微软雅黑" panose="020B0503020204020204" pitchFamily="34" charset="-122"/>
              </a:rPr>
              <a:t>3</a:t>
            </a:r>
            <a:r>
              <a:rPr sz="1800" dirty="0">
                <a:latin typeface="微软雅黑" panose="020B0503020204020204" pitchFamily="34" charset="-122"/>
                <a:ea typeface="微软雅黑" panose="020B0503020204020204" pitchFamily="34" charset="-122"/>
              </a:rPr>
              <a:t>月CPI同比</a:t>
            </a:r>
            <a:r>
              <a:rPr sz="1800" dirty="0">
                <a:solidFill>
                  <a:srgbClr val="FF0000"/>
                </a:solidFill>
                <a:latin typeface="微软雅黑" panose="020B0503020204020204" pitchFamily="34" charset="-122"/>
                <a:ea typeface="微软雅黑" panose="020B0503020204020204" pitchFamily="34" charset="-122"/>
              </a:rPr>
              <a:t>上涨</a:t>
            </a:r>
            <a:r>
              <a:rPr lang="en-US" altLang="zh-CN" sz="1800" dirty="0">
                <a:solidFill>
                  <a:srgbClr val="FF0000"/>
                </a:solidFill>
                <a:latin typeface="微软雅黑" panose="020B0503020204020204" pitchFamily="34" charset="-122"/>
                <a:ea typeface="微软雅黑" panose="020B0503020204020204" pitchFamily="34" charset="-122"/>
              </a:rPr>
              <a:t>4.3</a:t>
            </a:r>
            <a:r>
              <a:rPr lang="en-US" sz="1800" dirty="0">
                <a:solidFill>
                  <a:srgbClr val="FF0000"/>
                </a:solidFill>
                <a:latin typeface="微软雅黑" panose="020B0503020204020204" pitchFamily="34" charset="-122"/>
                <a:ea typeface="微软雅黑" panose="020B0503020204020204" pitchFamily="34" charset="-122"/>
              </a:rPr>
              <a:t>%</a:t>
            </a:r>
            <a:r>
              <a:rPr sz="1800" dirty="0">
                <a:latin typeface="微软雅黑" panose="020B0503020204020204" pitchFamily="34" charset="-122"/>
                <a:ea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rPr>
              <a:t>环比</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1.2%</a:t>
            </a:r>
            <a:r>
              <a:rPr lang="zh-CN" altLang="en-US"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3</a:t>
            </a:r>
            <a:r>
              <a:rPr lang="zh-CN" altLang="en-US" sz="1800" dirty="0">
                <a:latin typeface="微软雅黑" panose="020B0503020204020204" pitchFamily="34" charset="-122"/>
                <a:ea typeface="微软雅黑" panose="020B0503020204020204" pitchFamily="34" charset="-122"/>
              </a:rPr>
              <a:t>月</a:t>
            </a:r>
            <a:r>
              <a:rPr lang="en-US" altLang="zh-CN" sz="1800" dirty="0">
                <a:latin typeface="微软雅黑" panose="020B0503020204020204" pitchFamily="34" charset="-122"/>
                <a:ea typeface="微软雅黑" panose="020B0503020204020204" pitchFamily="34" charset="-122"/>
              </a:rPr>
              <a:t>PPI</a:t>
            </a:r>
            <a:r>
              <a:rPr lang="zh-CN" altLang="en-US" sz="1800" dirty="0">
                <a:latin typeface="微软雅黑" panose="020B0503020204020204" pitchFamily="34" charset="-122"/>
                <a:ea typeface="微软雅黑" panose="020B0503020204020204" pitchFamily="34" charset="-122"/>
              </a:rPr>
              <a:t>同比</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1.5%</a:t>
            </a:r>
            <a:r>
              <a:rPr lang="zh-CN" altLang="en-US" sz="1800" dirty="0">
                <a:latin typeface="微软雅黑" panose="020B0503020204020204" pitchFamily="34" charset="-122"/>
                <a:ea typeface="微软雅黑" panose="020B0503020204020204" pitchFamily="34" charset="-122"/>
              </a:rPr>
              <a:t>，环比</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1.0%</a:t>
            </a:r>
            <a:r>
              <a:rPr lang="zh-CN" altLang="en-US" sz="1800" dirty="0">
                <a:latin typeface="微软雅黑" panose="020B0503020204020204" pitchFamily="34" charset="-122"/>
                <a:ea typeface="微软雅黑" panose="020B0503020204020204" pitchFamily="34" charset="-122"/>
              </a:rPr>
              <a:t>。</a:t>
            </a:r>
          </a:p>
        </p:txBody>
      </p:sp>
      <p:graphicFrame>
        <p:nvGraphicFramePr>
          <p:cNvPr id="5" name="图表 4">
            <a:extLst>
              <a:ext uri="{FF2B5EF4-FFF2-40B4-BE49-F238E27FC236}">
                <a16:creationId xmlns:a16="http://schemas.microsoft.com/office/drawing/2014/main" id="{3FBD604B-1883-4760-97DD-159DFABAE93B}"/>
              </a:ext>
            </a:extLst>
          </p:cNvPr>
          <p:cNvGraphicFramePr>
            <a:graphicFrameLocks/>
          </p:cNvGraphicFramePr>
          <p:nvPr>
            <p:extLst>
              <p:ext uri="{D42A27DB-BD31-4B8C-83A1-F6EECF244321}">
                <p14:modId xmlns:p14="http://schemas.microsoft.com/office/powerpoint/2010/main" val="482350990"/>
              </p:ext>
            </p:extLst>
          </p:nvPr>
        </p:nvGraphicFramePr>
        <p:xfrm>
          <a:off x="539552" y="952602"/>
          <a:ext cx="8064500" cy="432812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b="0" dirty="0">
                <a:solidFill>
                  <a:schemeClr val="tx2">
                    <a:lumMod val="75000"/>
                  </a:schemeClr>
                </a:solidFill>
                <a:latin typeface="微软雅黑" panose="020B0503020204020204" pitchFamily="34" charset="-122"/>
                <a:ea typeface="微软雅黑" panose="020B0503020204020204" pitchFamily="34" charset="-122"/>
              </a:rPr>
              <a:t>PMI</a:t>
            </a:r>
            <a:endParaRPr kumimoji="1" lang="zh-CN" altLang="en-US" sz="2400" b="0"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080405" y="5329316"/>
            <a:ext cx="2376265" cy="695190"/>
          </a:xfrm>
          <a:prstGeom prst="rect">
            <a:avLst/>
          </a:prstGeom>
          <a:noFill/>
        </p:spPr>
        <p:txBody>
          <a:bodyPr wrap="square" lIns="0" tIns="0" rIns="0" bIns="0" rtlCol="0">
            <a:spAutoFit/>
          </a:bodyPr>
          <a:lstStyle/>
          <a:p>
            <a:pPr>
              <a:lnSpc>
                <a:spcPct val="150000"/>
              </a:lnSpc>
            </a:pPr>
            <a:r>
              <a:rPr lang="en-US" altLang="zh-CN" sz="1600" dirty="0">
                <a:latin typeface="微软雅黑" panose="020B0503020204020204" pitchFamily="34" charset="-122"/>
                <a:ea typeface="微软雅黑" panose="020B0503020204020204" pitchFamily="34" charset="-122"/>
              </a:rPr>
              <a:t>3</a:t>
            </a:r>
            <a:r>
              <a:rPr sz="1600" dirty="0">
                <a:latin typeface="微软雅黑" panose="020B0503020204020204" pitchFamily="34" charset="-122"/>
                <a:ea typeface="微软雅黑" panose="020B0503020204020204" pitchFamily="34" charset="-122"/>
              </a:rPr>
              <a:t>月制造业PMI为</a:t>
            </a:r>
            <a:r>
              <a:rPr lang="en-US" altLang="zh-CN" sz="1600" dirty="0">
                <a:solidFill>
                  <a:srgbClr val="FF0000"/>
                </a:solidFill>
                <a:latin typeface="微软雅黑" panose="020B0503020204020204" pitchFamily="34" charset="-122"/>
                <a:ea typeface="微软雅黑" panose="020B0503020204020204" pitchFamily="34" charset="-122"/>
              </a:rPr>
              <a:t>52.0</a:t>
            </a:r>
            <a:r>
              <a:rPr sz="1600" dirty="0">
                <a:solidFill>
                  <a:srgbClr val="FF0000"/>
                </a:solidFill>
                <a:latin typeface="微软雅黑" panose="020B0503020204020204" pitchFamily="34" charset="-122"/>
                <a:ea typeface="微软雅黑" panose="020B0503020204020204" pitchFamily="34" charset="-122"/>
              </a:rPr>
              <a:t>%</a:t>
            </a:r>
            <a:r>
              <a:rPr sz="1600" dirty="0">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上升</a:t>
            </a:r>
            <a:r>
              <a:rPr lang="en-US" sz="1600" dirty="0">
                <a:solidFill>
                  <a:srgbClr val="FF0000"/>
                </a:solidFill>
                <a:latin typeface="微软雅黑" panose="020B0503020204020204" pitchFamily="34" charset="-122"/>
                <a:ea typeface="微软雅黑" panose="020B0503020204020204" pitchFamily="34" charset="-122"/>
              </a:rPr>
              <a:t>1</a:t>
            </a:r>
            <a:r>
              <a:rPr lang="en-US" altLang="zh-CN" sz="1600" dirty="0">
                <a:solidFill>
                  <a:srgbClr val="FF0000"/>
                </a:solidFill>
                <a:latin typeface="微软雅黑" panose="020B0503020204020204" pitchFamily="34" charset="-122"/>
                <a:ea typeface="微软雅黑" panose="020B0503020204020204" pitchFamily="34" charset="-122"/>
              </a:rPr>
              <a:t>6.3</a:t>
            </a:r>
            <a:r>
              <a:rPr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a:t>
            </a:r>
            <a:endParaRPr sz="1800" dirty="0">
              <a:solidFill>
                <a:srgbClr val="FF0000"/>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5688918" y="5283181"/>
            <a:ext cx="2376264" cy="787460"/>
          </a:xfrm>
          <a:prstGeom prst="rect">
            <a:avLst/>
          </a:prstGeom>
          <a:noFill/>
        </p:spPr>
        <p:txBody>
          <a:bodyPr wrap="square" rtlCol="0">
            <a:spAutoFit/>
          </a:bodyPr>
          <a:lstStyle/>
          <a:p>
            <a:pPr>
              <a:lnSpc>
                <a:spcPct val="150000"/>
              </a:lnSpc>
            </a:pPr>
            <a:r>
              <a:rPr sz="1600" dirty="0">
                <a:latin typeface="微软雅黑" panose="020B0503020204020204" pitchFamily="34" charset="-122"/>
                <a:ea typeface="微软雅黑" panose="020B0503020204020204" pitchFamily="34" charset="-122"/>
              </a:rPr>
              <a:t>财新中国PMI为</a:t>
            </a:r>
            <a:r>
              <a:rPr lang="en-US" altLang="zh-CN" sz="1600" dirty="0">
                <a:solidFill>
                  <a:srgbClr val="FF0000"/>
                </a:solidFill>
                <a:latin typeface="微软雅黑" panose="020B0503020204020204" pitchFamily="34" charset="-122"/>
                <a:ea typeface="微软雅黑" panose="020B0503020204020204" pitchFamily="34" charset="-122"/>
              </a:rPr>
              <a:t>50.1</a:t>
            </a:r>
            <a:r>
              <a:rPr sz="1600" dirty="0">
                <a:solidFill>
                  <a:srgbClr val="FF0000"/>
                </a:solidFill>
                <a:latin typeface="微软雅黑" panose="020B0503020204020204" pitchFamily="34" charset="-122"/>
                <a:ea typeface="微软雅黑" panose="020B0503020204020204" pitchFamily="34" charset="-122"/>
              </a:rPr>
              <a:t>%</a:t>
            </a:r>
            <a:r>
              <a:rPr sz="1600" dirty="0">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回升</a:t>
            </a:r>
            <a:r>
              <a:rPr lang="en-US" altLang="zh-CN" sz="1600" dirty="0">
                <a:solidFill>
                  <a:srgbClr val="FF0000"/>
                </a:solidFill>
                <a:latin typeface="微软雅黑" panose="020B0503020204020204" pitchFamily="34" charset="-122"/>
                <a:ea typeface="微软雅黑" panose="020B0503020204020204" pitchFamily="34" charset="-122"/>
              </a:rPr>
              <a:t>9.8%</a:t>
            </a:r>
            <a:r>
              <a:rPr lang="zh-CN" altLang="en-US" sz="1600" dirty="0">
                <a:latin typeface="微软雅黑" panose="020B0503020204020204" pitchFamily="34" charset="-122"/>
                <a:ea typeface="微软雅黑" panose="020B0503020204020204" pitchFamily="34" charset="-122"/>
              </a:rPr>
              <a:t>。</a:t>
            </a:r>
            <a:endParaRPr lang="zh-CN" altLang="en-US" sz="1800" dirty="0">
              <a:solidFill>
                <a:srgbClr val="FF0000"/>
              </a:solidFill>
              <a:latin typeface="微软雅黑" panose="020B0503020204020204" pitchFamily="34" charset="-122"/>
              <a:ea typeface="微软雅黑" panose="020B0503020204020204" pitchFamily="34" charset="-122"/>
            </a:endParaRPr>
          </a:p>
        </p:txBody>
      </p:sp>
      <p:pic>
        <p:nvPicPr>
          <p:cNvPr id="6" name="图片 5">
            <a:extLst>
              <a:ext uri="{FF2B5EF4-FFF2-40B4-BE49-F238E27FC236}">
                <a16:creationId xmlns:a16="http://schemas.microsoft.com/office/drawing/2014/main" id="{D933A9AB-E402-5747-8ADE-28E4581E953A}"/>
              </a:ext>
            </a:extLst>
          </p:cNvPr>
          <p:cNvPicPr>
            <a:picLocks noChangeAspect="1"/>
          </p:cNvPicPr>
          <p:nvPr/>
        </p:nvPicPr>
        <p:blipFill>
          <a:blip r:embed="rId3"/>
          <a:stretch>
            <a:fillRect/>
          </a:stretch>
        </p:blipFill>
        <p:spPr>
          <a:xfrm>
            <a:off x="1384451" y="1124744"/>
            <a:ext cx="6375098" cy="3960019"/>
          </a:xfrm>
          <a:prstGeom prst="rect">
            <a:avLst/>
          </a:prstGeom>
          <a:ln>
            <a:noFill/>
          </a:ln>
          <a:effectLst>
            <a:softEdge rad="63500"/>
          </a:effectLst>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a:solidFill>
                  <a:srgbClr val="000066"/>
                </a:solidFill>
                <a:latin typeface="+mn-ea"/>
                <a:ea typeface="+mn-ea"/>
              </a:rPr>
              <a:t>       </a:t>
            </a:r>
            <a:endParaRPr lang="en-US" altLang="zh-CN" sz="1800" b="1">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dirty="0">
                <a:latin typeface="微软雅黑" panose="020B0503020204020204" pitchFamily="34" charset="-122"/>
                <a:ea typeface="微软雅黑" panose="020B0503020204020204" pitchFamily="34" charset="-122"/>
              </a:rPr>
              <a:t>宏观经济数据解读</a:t>
            </a:r>
          </a:p>
        </p:txBody>
      </p:sp>
      <p:sp>
        <p:nvSpPr>
          <p:cNvPr id="6" name="Rectangle 26">
            <a:extLst>
              <a:ext uri="{FF2B5EF4-FFF2-40B4-BE49-F238E27FC236}">
                <a16:creationId xmlns:a16="http://schemas.microsoft.com/office/drawing/2014/main" id="{6E353C17-DE2B-4C4F-8C97-F1B677E8A76B}"/>
              </a:ext>
            </a:extLst>
          </p:cNvPr>
          <p:cNvSpPr>
            <a:spLocks noChangeArrowheads="1"/>
          </p:cNvSpPr>
          <p:nvPr/>
        </p:nvSpPr>
        <p:spPr bwMode="auto">
          <a:xfrm>
            <a:off x="755625" y="1412776"/>
            <a:ext cx="7632749" cy="4480842"/>
          </a:xfrm>
          <a:prstGeom prst="rect">
            <a:avLst/>
          </a:prstGeom>
          <a:noFill/>
          <a:ln w="9525">
            <a:noFill/>
            <a:miter lim="800000"/>
          </a:ln>
          <a:effectLst/>
        </p:spPr>
        <p:txBody>
          <a:bodyPr wrap="square" anchor="ctr">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月以来，国内疫情得到了有效控制，防控形势持续向好。同时，随着企业复工复产的加快，生产生活秩序也得到了恢复。</a:t>
            </a:r>
            <a:r>
              <a:rPr lang="en-US" altLang="zh-CN" sz="1600" dirty="0">
                <a:latin typeface="微软雅黑" panose="020B0503020204020204" pitchFamily="34" charset="-122"/>
                <a:ea typeface="微软雅黑" panose="020B0503020204020204" pitchFamily="34" charset="-122"/>
              </a:rPr>
              <a:t>PMI</a:t>
            </a:r>
            <a:r>
              <a:rPr lang="zh-CN" altLang="en-US" sz="1600" dirty="0">
                <a:latin typeface="微软雅黑" panose="020B0503020204020204" pitchFamily="34" charset="-122"/>
                <a:ea typeface="微软雅黑" panose="020B0503020204020204" pitchFamily="34" charset="-122"/>
              </a:rPr>
              <a:t>指数在上月大幅下降的基数上环比重新回升至荣枯线以上，但此次反弹主要还是由于</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月份大幅下降引起。数据表明，目前大多数企业复工复产状况较</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月的确有所改善，但距疫情前的正常水平仍存在一定差距。</a:t>
            </a:r>
            <a:endParaRPr lang="en-US" altLang="zh-CN" sz="1600" dirty="0">
              <a:latin typeface="微软雅黑" panose="020B0503020204020204" pitchFamily="34" charset="-122"/>
              <a:ea typeface="微软雅黑" panose="020B0503020204020204" pitchFamily="34" charset="-122"/>
            </a:endParaRPr>
          </a:p>
          <a:p>
            <a:pPr indent="457200" algn="just">
              <a:lnSpc>
                <a:spcPct val="150000"/>
              </a:lnSpc>
            </a:pPr>
            <a:endParaRPr lang="en-US" altLang="zh-CN" sz="1600" dirty="0">
              <a:latin typeface="微软雅黑" panose="020B0503020204020204" pitchFamily="34" charset="-122"/>
              <a:ea typeface="微软雅黑" panose="020B0503020204020204" pitchFamily="34" charset="-122"/>
            </a:endParaRPr>
          </a:p>
          <a:p>
            <a:pPr indent="457200" algn="just">
              <a:lnSpc>
                <a:spcPct val="150000"/>
              </a:lnSpc>
            </a:pPr>
            <a:r>
              <a:rPr lang="zh-CN" altLang="en-US" sz="1600" dirty="0">
                <a:latin typeface="微软雅黑" panose="020B0503020204020204" pitchFamily="34" charset="-122"/>
                <a:ea typeface="微软雅黑" panose="020B0503020204020204" pitchFamily="34" charset="-122"/>
              </a:rPr>
              <a:t>　</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CPI</a:t>
            </a:r>
            <a:r>
              <a:rPr lang="zh-CN" altLang="en-US" sz="1600" dirty="0">
                <a:latin typeface="微软雅黑" panose="020B0503020204020204" pitchFamily="34" charset="-122"/>
                <a:ea typeface="微软雅黑" panose="020B0503020204020204" pitchFamily="34" charset="-122"/>
              </a:rPr>
              <a:t>同比上涨</a:t>
            </a:r>
            <a:r>
              <a:rPr lang="en-US" altLang="zh-CN" sz="1600" dirty="0">
                <a:latin typeface="微软雅黑" panose="020B0503020204020204" pitchFamily="34" charset="-122"/>
                <a:ea typeface="微软雅黑" panose="020B0503020204020204" pitchFamily="34" charset="-122"/>
              </a:rPr>
              <a:t>4.3%</a:t>
            </a:r>
            <a:r>
              <a:rPr lang="zh-CN" altLang="en-US" sz="1600" dirty="0">
                <a:latin typeface="微软雅黑" panose="020B0503020204020204" pitchFamily="34" charset="-122"/>
                <a:ea typeface="微软雅黑" panose="020B0503020204020204" pitchFamily="34" charset="-122"/>
              </a:rPr>
              <a:t>，较</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月涨幅有所回落。随着国内复工复产全面加快，交通物流逐步恢复，保供稳价措实施等，</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CPI</a:t>
            </a:r>
            <a:r>
              <a:rPr lang="zh-CN" altLang="en-US" sz="1600" dirty="0">
                <a:latin typeface="微软雅黑" panose="020B0503020204020204" pitchFamily="34" charset="-122"/>
                <a:ea typeface="微软雅黑" panose="020B0503020204020204" pitchFamily="34" charset="-122"/>
              </a:rPr>
              <a:t>指数环比由涨转降，下降</a:t>
            </a:r>
            <a:r>
              <a:rPr lang="en-US" altLang="zh-CN" sz="1600" dirty="0">
                <a:latin typeface="微软雅黑" panose="020B0503020204020204" pitchFamily="34" charset="-122"/>
                <a:ea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rPr>
              <a:t>。其中，食品价格下降是带动</a:t>
            </a:r>
            <a:r>
              <a:rPr lang="en-US" altLang="zh-CN" sz="1600" dirty="0">
                <a:latin typeface="微软雅黑" panose="020B0503020204020204" pitchFamily="34" charset="-122"/>
                <a:ea typeface="微软雅黑" panose="020B0503020204020204" pitchFamily="34" charset="-122"/>
              </a:rPr>
              <a:t>CPI</a:t>
            </a:r>
            <a:r>
              <a:rPr lang="zh-CN" altLang="en-US" sz="1600" dirty="0">
                <a:latin typeface="微软雅黑" panose="020B0503020204020204" pitchFamily="34" charset="-122"/>
                <a:ea typeface="微软雅黑" panose="020B0503020204020204" pitchFamily="34" charset="-122"/>
              </a:rPr>
              <a:t>下行的主要因素，同时，受疫情及沙特俄罗斯“油价大战“影响，飞机票、国际原油价格在</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月也出现回落，从而带动</a:t>
            </a:r>
            <a:r>
              <a:rPr lang="en-US" altLang="zh-CN" sz="1600" dirty="0">
                <a:latin typeface="微软雅黑" panose="020B0503020204020204" pitchFamily="34" charset="-122"/>
                <a:ea typeface="微软雅黑" panose="020B0503020204020204" pitchFamily="34" charset="-122"/>
              </a:rPr>
              <a:t>CPI</a:t>
            </a:r>
            <a:r>
              <a:rPr lang="zh-CN" altLang="en-US" sz="1600" dirty="0">
                <a:latin typeface="微软雅黑" panose="020B0503020204020204" pitchFamily="34" charset="-122"/>
                <a:ea typeface="微软雅黑" panose="020B0503020204020204" pitchFamily="34" charset="-122"/>
              </a:rPr>
              <a:t>下行。</a:t>
            </a:r>
            <a:r>
              <a:rPr lang="en-US" altLang="zh-CN" sz="1600" dirty="0">
                <a:latin typeface="微软雅黑" panose="020B0503020204020204" pitchFamily="34" charset="-122"/>
                <a:ea typeface="微软雅黑" panose="020B0503020204020204" pitchFamily="34" charset="-122"/>
                <a:sym typeface="+mn-ea"/>
              </a:rPr>
              <a:t>3</a:t>
            </a:r>
            <a:r>
              <a:rPr lang="zh-CN" altLang="en-US" sz="1600" dirty="0">
                <a:latin typeface="微软雅黑" panose="020B0503020204020204" pitchFamily="34" charset="-122"/>
                <a:ea typeface="微软雅黑" panose="020B0503020204020204" pitchFamily="34" charset="-122"/>
                <a:sym typeface="+mn-ea"/>
              </a:rPr>
              <a:t>月</a:t>
            </a:r>
            <a:r>
              <a:rPr lang="en-US" altLang="zh-CN" sz="1600" dirty="0">
                <a:latin typeface="微软雅黑" panose="020B0503020204020204" pitchFamily="34" charset="-122"/>
                <a:ea typeface="微软雅黑" panose="020B0503020204020204" pitchFamily="34" charset="-122"/>
                <a:sym typeface="+mn-ea"/>
              </a:rPr>
              <a:t>PPI</a:t>
            </a:r>
            <a:r>
              <a:rPr lang="zh-CN" altLang="en-US" sz="1600" dirty="0">
                <a:latin typeface="微软雅黑" panose="020B0503020204020204" pitchFamily="34" charset="-122"/>
                <a:ea typeface="微软雅黑" panose="020B0503020204020204" pitchFamily="34" charset="-122"/>
                <a:sym typeface="+mn-ea"/>
              </a:rPr>
              <a:t>指数同比下降</a:t>
            </a:r>
            <a:r>
              <a:rPr lang="en-US" altLang="zh-CN" sz="1600" dirty="0">
                <a:latin typeface="微软雅黑" panose="020B0503020204020204" pitchFamily="34" charset="-122"/>
                <a:ea typeface="微软雅黑" panose="020B0503020204020204" pitchFamily="34" charset="-122"/>
                <a:sym typeface="+mn-ea"/>
              </a:rPr>
              <a:t>1.5%</a:t>
            </a:r>
            <a:r>
              <a:rPr lang="zh-CN" altLang="en-US" sz="1600" dirty="0">
                <a:latin typeface="微软雅黑" panose="020B0503020204020204" pitchFamily="34" charset="-122"/>
                <a:ea typeface="微软雅黑" panose="020B0503020204020204" pitchFamily="34" charset="-122"/>
                <a:sym typeface="+mn-ea"/>
              </a:rPr>
              <a:t>，原油、钢材和有色金属等行业产品</a:t>
            </a:r>
            <a:r>
              <a:rPr lang="en-US" altLang="zh-CN" sz="1600" dirty="0">
                <a:latin typeface="微软雅黑" panose="020B0503020204020204" pitchFamily="34" charset="-122"/>
                <a:ea typeface="微软雅黑" panose="020B0503020204020204" pitchFamily="34" charset="-122"/>
                <a:sym typeface="+mn-ea"/>
              </a:rPr>
              <a:t>3</a:t>
            </a:r>
            <a:r>
              <a:rPr lang="zh-CN" altLang="en-US" sz="1600" dirty="0">
                <a:latin typeface="微软雅黑" panose="020B0503020204020204" pitchFamily="34" charset="-122"/>
                <a:ea typeface="微软雅黑" panose="020B0503020204020204" pitchFamily="34" charset="-122"/>
                <a:sym typeface="+mn-ea"/>
              </a:rPr>
              <a:t>月价格降幅有所扩大。同时，国际大宗商品价格下行也是影响</a:t>
            </a:r>
            <a:r>
              <a:rPr lang="en-US" altLang="zh-CN" sz="1600" dirty="0">
                <a:latin typeface="微软雅黑" panose="020B0503020204020204" pitchFamily="34" charset="-122"/>
                <a:ea typeface="微软雅黑" panose="020B0503020204020204" pitchFamily="34" charset="-122"/>
                <a:sym typeface="+mn-ea"/>
              </a:rPr>
              <a:t>PPI</a:t>
            </a:r>
            <a:r>
              <a:rPr lang="zh-CN" altLang="en-US" sz="1600" dirty="0">
                <a:latin typeface="微软雅黑" panose="020B0503020204020204" pitchFamily="34" charset="-122"/>
                <a:ea typeface="微软雅黑" panose="020B0503020204020204" pitchFamily="34" charset="-122"/>
                <a:sym typeface="+mn-ea"/>
              </a:rPr>
              <a:t>下降的主要因素。</a:t>
            </a:r>
            <a:endParaRPr sz="1600" dirty="0">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央行公开市场操作</a:t>
            </a:r>
          </a:p>
        </p:txBody>
      </p:sp>
      <p:sp>
        <p:nvSpPr>
          <p:cNvPr id="4" name="文本框 3"/>
          <p:cNvSpPr txBox="1"/>
          <p:nvPr/>
        </p:nvSpPr>
        <p:spPr>
          <a:xfrm>
            <a:off x="2342338" y="5689070"/>
            <a:ext cx="4459324" cy="461665"/>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3</a:t>
            </a:r>
            <a:r>
              <a:rPr dirty="0">
                <a:solidFill>
                  <a:schemeClr val="tx1"/>
                </a:solidFill>
                <a:latin typeface="微软雅黑" panose="020B0503020204020204" pitchFamily="34" charset="-122"/>
                <a:ea typeface="微软雅黑" panose="020B0503020204020204" pitchFamily="34" charset="-122"/>
              </a:rPr>
              <a:t>月，央行累计净</a:t>
            </a:r>
            <a:r>
              <a:rPr lang="zh-CN" altLang="en-US" dirty="0">
                <a:latin typeface="微软雅黑" panose="020B0503020204020204" pitchFamily="34" charset="-122"/>
                <a:ea typeface="微软雅黑" panose="020B0503020204020204" pitchFamily="34" charset="-122"/>
              </a:rPr>
              <a:t>投放</a:t>
            </a:r>
            <a:r>
              <a:rPr lang="zh-CN" altLang="en-US" dirty="0">
                <a:solidFill>
                  <a:schemeClr val="tx1"/>
                </a:solidFill>
                <a:latin typeface="微软雅黑" panose="020B0503020204020204" pitchFamily="34" charset="-122"/>
                <a:ea typeface="微软雅黑" panose="020B0503020204020204" pitchFamily="34" charset="-122"/>
              </a:rPr>
              <a:t>资金</a:t>
            </a:r>
            <a:r>
              <a:rPr lang="en-US" altLang="zh-CN" sz="2400" dirty="0">
                <a:solidFill>
                  <a:srgbClr val="FF0000"/>
                </a:solidFill>
                <a:latin typeface="微软雅黑" panose="020B0503020204020204" pitchFamily="34" charset="-122"/>
                <a:ea typeface="微软雅黑" panose="020B0503020204020204" pitchFamily="34" charset="-122"/>
              </a:rPr>
              <a:t>1710</a:t>
            </a:r>
            <a:r>
              <a:rPr dirty="0">
                <a:solidFill>
                  <a:schemeClr val="tx1"/>
                </a:solidFill>
                <a:latin typeface="微软雅黑" panose="020B0503020204020204" pitchFamily="34" charset="-122"/>
                <a:ea typeface="微软雅黑" panose="020B0503020204020204" pitchFamily="34" charset="-122"/>
              </a:rPr>
              <a:t>亿元</a:t>
            </a:r>
            <a:r>
              <a:rPr lang="zh-CN" dirty="0">
                <a:solidFill>
                  <a:srgbClr val="000066"/>
                </a:solidFill>
                <a:latin typeface="微软雅黑" panose="020B0503020204020204" pitchFamily="34" charset="-122"/>
                <a:ea typeface="微软雅黑" panose="020B0503020204020204" pitchFamily="34" charset="-122"/>
              </a:rPr>
              <a:t>。</a:t>
            </a:r>
          </a:p>
        </p:txBody>
      </p:sp>
      <p:pic>
        <p:nvPicPr>
          <p:cNvPr id="9" name="图片 8">
            <a:extLst>
              <a:ext uri="{FF2B5EF4-FFF2-40B4-BE49-F238E27FC236}">
                <a16:creationId xmlns:a16="http://schemas.microsoft.com/office/drawing/2014/main" id="{6F478565-EC5A-E84B-9C37-1B9657440ED0}"/>
              </a:ext>
            </a:extLst>
          </p:cNvPr>
          <p:cNvPicPr>
            <a:picLocks noChangeAspect="1"/>
          </p:cNvPicPr>
          <p:nvPr/>
        </p:nvPicPr>
        <p:blipFill>
          <a:blip r:embed="rId3"/>
          <a:stretch>
            <a:fillRect/>
          </a:stretch>
        </p:blipFill>
        <p:spPr>
          <a:xfrm>
            <a:off x="912741" y="1083295"/>
            <a:ext cx="7318517" cy="4411440"/>
          </a:xfrm>
          <a:prstGeom prst="rect">
            <a:avLst/>
          </a:prstGeom>
          <a:effectLst>
            <a:softEdge rad="63500"/>
          </a:effectLst>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115325"/>
            <a:ext cx="8231188"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市场概况</a:t>
            </a:r>
          </a:p>
        </p:txBody>
      </p:sp>
      <p:sp>
        <p:nvSpPr>
          <p:cNvPr id="4" name="文本框 3"/>
          <p:cNvSpPr txBox="1"/>
          <p:nvPr/>
        </p:nvSpPr>
        <p:spPr>
          <a:xfrm>
            <a:off x="393700" y="1124744"/>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上证综指</a:t>
            </a:r>
          </a:p>
        </p:txBody>
      </p:sp>
      <p:sp>
        <p:nvSpPr>
          <p:cNvPr id="8" name="文本框 7"/>
          <p:cNvSpPr txBox="1"/>
          <p:nvPr/>
        </p:nvSpPr>
        <p:spPr>
          <a:xfrm>
            <a:off x="778893" y="1577118"/>
            <a:ext cx="849913"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4.51</a:t>
            </a:r>
            <a:r>
              <a:rPr lang="en-US" sz="1800" dirty="0">
                <a:solidFill>
                  <a:srgbClr val="33CC33"/>
                </a:solidFill>
                <a:latin typeface="微软雅黑" panose="020B0503020204020204" pitchFamily="34" charset="-122"/>
                <a:ea typeface="微软雅黑" panose="020B0503020204020204" pitchFamily="34" charset="-122"/>
              </a:rPr>
              <a:t>%</a:t>
            </a:r>
          </a:p>
        </p:txBody>
      </p:sp>
      <p:sp>
        <p:nvSpPr>
          <p:cNvPr id="9" name="文本框 8"/>
          <p:cNvSpPr txBox="1"/>
          <p:nvPr/>
        </p:nvSpPr>
        <p:spPr>
          <a:xfrm>
            <a:off x="393700" y="3369198"/>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中小板指</a:t>
            </a:r>
          </a:p>
        </p:txBody>
      </p:sp>
      <p:sp>
        <p:nvSpPr>
          <p:cNvPr id="11" name="文本框 10"/>
          <p:cNvSpPr txBox="1"/>
          <p:nvPr/>
        </p:nvSpPr>
        <p:spPr>
          <a:xfrm>
            <a:off x="635107" y="3792864"/>
            <a:ext cx="984565"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10.37%</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393700" y="2282521"/>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深证成指</a:t>
            </a:r>
          </a:p>
        </p:txBody>
      </p:sp>
      <p:sp>
        <p:nvSpPr>
          <p:cNvPr id="17" name="文本框 16"/>
          <p:cNvSpPr txBox="1"/>
          <p:nvPr/>
        </p:nvSpPr>
        <p:spPr>
          <a:xfrm>
            <a:off x="762000" y="2725428"/>
            <a:ext cx="849913"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9.28%</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393700" y="4405752"/>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创业板指</a:t>
            </a:r>
          </a:p>
        </p:txBody>
      </p:sp>
      <p:sp>
        <p:nvSpPr>
          <p:cNvPr id="20" name="文本框 19"/>
          <p:cNvSpPr txBox="1"/>
          <p:nvPr/>
        </p:nvSpPr>
        <p:spPr>
          <a:xfrm>
            <a:off x="778893" y="4860300"/>
            <a:ext cx="849913" cy="369332"/>
          </a:xfrm>
          <a:prstGeom prst="rect">
            <a:avLst/>
          </a:prstGeom>
          <a:noFill/>
        </p:spPr>
        <p:txBody>
          <a:bodyPr wrap="none" rtlCol="0">
            <a:spAutoFit/>
          </a:bodyPr>
          <a:lstStyle/>
          <a:p>
            <a:r>
              <a:rPr lang="en-US" altLang="zh-CN" sz="1800" dirty="0">
                <a:solidFill>
                  <a:srgbClr val="33CC33"/>
                </a:solidFill>
                <a:latin typeface="微软雅黑" panose="020B0503020204020204" pitchFamily="34" charset="-122"/>
                <a:ea typeface="微软雅黑" panose="020B0503020204020204" pitchFamily="34" charset="-122"/>
              </a:rPr>
              <a:t>9.64%</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98050" y="5084763"/>
            <a:ext cx="6490374" cy="1197572"/>
          </a:xfrm>
          <a:prstGeom prst="rect">
            <a:avLst/>
          </a:prstGeom>
          <a:noFill/>
        </p:spPr>
        <p:txBody>
          <a:bodyPr wrap="square" lIns="0" tIns="0" rIns="0" bIns="0" rtlCol="0">
            <a:spAutoFit/>
          </a:bodyPr>
          <a:lstStyle/>
          <a:p>
            <a:pPr indent="360000" algn="just">
              <a:lnSpc>
                <a:spcPct val="150000"/>
              </a:lnSpc>
            </a:pPr>
            <a:r>
              <a:rPr lang="en-US" altLang="zh-CN" sz="1800" dirty="0">
                <a:latin typeface="微软雅黑" panose="020B0503020204020204" pitchFamily="34" charset="-122"/>
                <a:ea typeface="微软雅黑" panose="020B0503020204020204" pitchFamily="34" charset="-122"/>
              </a:rPr>
              <a:t>3</a:t>
            </a:r>
            <a:r>
              <a:rPr lang="zh-CN" altLang="en-US" sz="1800" dirty="0">
                <a:solidFill>
                  <a:schemeClr val="tx1"/>
                </a:solidFill>
                <a:latin typeface="微软雅黑" panose="020B0503020204020204" pitchFamily="34" charset="-122"/>
                <a:ea typeface="微软雅黑" panose="020B0503020204020204" pitchFamily="34" charset="-122"/>
              </a:rPr>
              <a:t>月，</a:t>
            </a:r>
            <a:r>
              <a:rPr lang="zh-CN" altLang="en-US" sz="1800" dirty="0">
                <a:latin typeface="微软雅黑" panose="020B0503020204020204" pitchFamily="34" charset="-122"/>
                <a:ea typeface="微软雅黑" panose="020B0503020204020204" pitchFamily="34" charset="-122"/>
              </a:rPr>
              <a:t>疫情影响继续加剧</a:t>
            </a:r>
            <a:r>
              <a:rPr lang="zh-CN" altLang="en-US" sz="1800" dirty="0">
                <a:solidFill>
                  <a:schemeClr val="tx1"/>
                </a:solidFill>
                <a:latin typeface="微软雅黑" panose="020B0503020204020204" pitchFamily="34" charset="-122"/>
                <a:ea typeface="微软雅黑" panose="020B0503020204020204" pitchFamily="34" charset="-122"/>
              </a:rPr>
              <a:t>，受</a:t>
            </a:r>
            <a:r>
              <a:rPr lang="zh-CN" altLang="en-US" sz="1800" dirty="0">
                <a:latin typeface="微软雅黑" panose="020B0503020204020204" pitchFamily="34" charset="-122"/>
                <a:ea typeface="微软雅黑" panose="020B0503020204020204" pitchFamily="34" charset="-122"/>
              </a:rPr>
              <a:t>亚太股市以及美股崩盘，原油价格腰斩影响，</a:t>
            </a: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股收盘价整体于月初开始整体大幅下调，至月底上证综指下跌</a:t>
            </a:r>
            <a:r>
              <a:rPr lang="en-US" altLang="zh-CN" sz="1800" dirty="0">
                <a:latin typeface="微软雅黑" panose="020B0503020204020204" pitchFamily="34" charset="-122"/>
                <a:ea typeface="微软雅黑" panose="020B0503020204020204" pitchFamily="34" charset="-122"/>
              </a:rPr>
              <a:t>4.51%</a:t>
            </a:r>
            <a:r>
              <a:rPr lang="zh-CN" altLang="en-US" sz="1800" dirty="0">
                <a:latin typeface="微软雅黑" panose="020B0503020204020204" pitchFamily="34" charset="-122"/>
                <a:ea typeface="微软雅黑" panose="020B0503020204020204" pitchFamily="34" charset="-122"/>
              </a:rPr>
              <a:t>，中小板指损失严重，至月底下跌</a:t>
            </a:r>
            <a:r>
              <a:rPr lang="en-US" altLang="zh-CN" sz="1800" dirty="0">
                <a:latin typeface="微软雅黑" panose="020B0503020204020204" pitchFamily="34" charset="-122"/>
                <a:ea typeface="微软雅黑" panose="020B0503020204020204" pitchFamily="34" charset="-122"/>
              </a:rPr>
              <a:t>10.37%</a:t>
            </a:r>
            <a:r>
              <a:rPr lang="zh-CN" altLang="en-US" sz="1800" dirty="0">
                <a:latin typeface="微软雅黑" panose="020B0503020204020204" pitchFamily="34" charset="-122"/>
                <a:ea typeface="微软雅黑" panose="020B0503020204020204" pitchFamily="34" charset="-122"/>
              </a:rPr>
              <a:t>。</a:t>
            </a:r>
            <a:endParaRPr lang="zh-CN" altLang="en-US" sz="1800" dirty="0">
              <a:solidFill>
                <a:schemeClr val="tx1"/>
              </a:solidFill>
              <a:latin typeface="微软雅黑" panose="020B0503020204020204" pitchFamily="34" charset="-122"/>
              <a:ea typeface="微软雅黑" panose="020B0503020204020204" pitchFamily="34" charset="-122"/>
            </a:endParaRPr>
          </a:p>
        </p:txBody>
      </p:sp>
      <p:sp>
        <p:nvSpPr>
          <p:cNvPr id="23" name="箭头: 上 23">
            <a:extLst>
              <a:ext uri="{FF2B5EF4-FFF2-40B4-BE49-F238E27FC236}">
                <a16:creationId xmlns:a16="http://schemas.microsoft.com/office/drawing/2014/main" id="{077DEF29-894E-4D3C-AC45-E366A7255636}"/>
              </a:ext>
            </a:extLst>
          </p:cNvPr>
          <p:cNvSpPr/>
          <p:nvPr/>
        </p:nvSpPr>
        <p:spPr bwMode="auto">
          <a:xfrm rot="10800000">
            <a:off x="407701" y="1596202"/>
            <a:ext cx="288032" cy="372752"/>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pic>
        <p:nvPicPr>
          <p:cNvPr id="19" name="图片 18">
            <a:extLst>
              <a:ext uri="{FF2B5EF4-FFF2-40B4-BE49-F238E27FC236}">
                <a16:creationId xmlns:a16="http://schemas.microsoft.com/office/drawing/2014/main" id="{45F4994C-972A-764E-9CF9-EC3C19C1B1BE}"/>
              </a:ext>
            </a:extLst>
          </p:cNvPr>
          <p:cNvPicPr>
            <a:picLocks noChangeAspect="1"/>
          </p:cNvPicPr>
          <p:nvPr/>
        </p:nvPicPr>
        <p:blipFill>
          <a:blip r:embed="rId4"/>
          <a:stretch>
            <a:fillRect/>
          </a:stretch>
        </p:blipFill>
        <p:spPr>
          <a:xfrm>
            <a:off x="1898050" y="1069789"/>
            <a:ext cx="6634390" cy="3980634"/>
          </a:xfrm>
          <a:prstGeom prst="rect">
            <a:avLst/>
          </a:prstGeom>
          <a:effectLst>
            <a:softEdge rad="38100"/>
          </a:effectLst>
        </p:spPr>
      </p:pic>
      <p:sp>
        <p:nvSpPr>
          <p:cNvPr id="21" name="箭头: 上 23">
            <a:extLst>
              <a:ext uri="{FF2B5EF4-FFF2-40B4-BE49-F238E27FC236}">
                <a16:creationId xmlns:a16="http://schemas.microsoft.com/office/drawing/2014/main" id="{CEB1F2A0-938E-0143-BAB6-EAFB2A75A153}"/>
              </a:ext>
            </a:extLst>
          </p:cNvPr>
          <p:cNvSpPr/>
          <p:nvPr/>
        </p:nvSpPr>
        <p:spPr bwMode="auto">
          <a:xfrm rot="10800000">
            <a:off x="408448" y="4852402"/>
            <a:ext cx="288032" cy="372752"/>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2" name="箭头: 上 23">
            <a:extLst>
              <a:ext uri="{FF2B5EF4-FFF2-40B4-BE49-F238E27FC236}">
                <a16:creationId xmlns:a16="http://schemas.microsoft.com/office/drawing/2014/main" id="{2C2D9E9D-A267-324C-8F8F-23C4783C5ACE}"/>
              </a:ext>
            </a:extLst>
          </p:cNvPr>
          <p:cNvSpPr/>
          <p:nvPr/>
        </p:nvSpPr>
        <p:spPr bwMode="auto">
          <a:xfrm rot="10800000">
            <a:off x="393700" y="3794000"/>
            <a:ext cx="288032" cy="372752"/>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4" name="箭头: 上 23">
            <a:extLst>
              <a:ext uri="{FF2B5EF4-FFF2-40B4-BE49-F238E27FC236}">
                <a16:creationId xmlns:a16="http://schemas.microsoft.com/office/drawing/2014/main" id="{BAC36409-7293-3F4A-A80F-2AC70BDDB144}"/>
              </a:ext>
            </a:extLst>
          </p:cNvPr>
          <p:cNvSpPr/>
          <p:nvPr/>
        </p:nvSpPr>
        <p:spPr bwMode="auto">
          <a:xfrm rot="10800000">
            <a:off x="424469" y="2705100"/>
            <a:ext cx="288032" cy="372752"/>
          </a:xfrm>
          <a:prstGeom prst="upArrow">
            <a:avLst/>
          </a:prstGeom>
          <a:solidFill>
            <a:srgbClr val="33CC33"/>
          </a:solidFill>
          <a:ln w="9525" cap="flat" cmpd="sng" algn="ctr">
            <a:solidFill>
              <a:srgbClr val="33CC33"/>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724128" y="5590354"/>
            <a:ext cx="2296827" cy="400110"/>
          </a:xfrm>
          <a:prstGeom prst="rect">
            <a:avLst/>
          </a:prstGeom>
          <a:noFill/>
          <a:ln>
            <a:noFill/>
          </a:ln>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较</a:t>
            </a: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月底     </a:t>
            </a:r>
            <a:r>
              <a:rPr lang="zh-CN" altLang="en-US" dirty="0">
                <a:solidFill>
                  <a:srgbClr val="33CC33"/>
                </a:solidFill>
                <a:latin typeface="微软雅黑" panose="020B0503020204020204" pitchFamily="34" charset="-122"/>
                <a:ea typeface="微软雅黑" panose="020B0503020204020204" pitchFamily="34" charset="-122"/>
              </a:rPr>
              <a:t> </a:t>
            </a:r>
            <a:r>
              <a:rPr lang="en-US" altLang="zh-CN" dirty="0">
                <a:solidFill>
                  <a:srgbClr val="33CC33"/>
                </a:solidFill>
                <a:latin typeface="微软雅黑" panose="020B0503020204020204" pitchFamily="34" charset="-122"/>
                <a:ea typeface="微软雅黑" panose="020B0503020204020204" pitchFamily="34" charset="-122"/>
              </a:rPr>
              <a:t>5.45%</a:t>
            </a:r>
          </a:p>
        </p:txBody>
      </p:sp>
      <p:sp>
        <p:nvSpPr>
          <p:cNvPr id="21506" name="Rectangle 2"/>
          <p:cNvSpPr>
            <a:spLocks noChangeArrowheads="1"/>
          </p:cNvSpPr>
          <p:nvPr/>
        </p:nvSpPr>
        <p:spPr bwMode="white">
          <a:xfrm>
            <a:off x="456406" y="167067"/>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沪深市值统计</a:t>
            </a:r>
          </a:p>
        </p:txBody>
      </p:sp>
      <p:sp>
        <p:nvSpPr>
          <p:cNvPr id="4" name="文本框 3"/>
          <p:cNvSpPr txBox="1"/>
          <p:nvPr/>
        </p:nvSpPr>
        <p:spPr>
          <a:xfrm>
            <a:off x="683568" y="5559576"/>
            <a:ext cx="2736304" cy="461665"/>
          </a:xfrm>
          <a:prstGeom prst="rect">
            <a:avLst/>
          </a:prstGeom>
          <a:noFill/>
        </p:spPr>
        <p:txBody>
          <a:bodyPr wrap="square" rtlCol="0">
            <a:spAutoFit/>
          </a:bodyPr>
          <a:lstStyle/>
          <a:p>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股总市值</a:t>
            </a:r>
            <a:r>
              <a:rPr lang="en-US" altLang="zh-CN" sz="2400" dirty="0">
                <a:solidFill>
                  <a:schemeClr val="accent1"/>
                </a:solidFill>
                <a:latin typeface="微软雅黑" panose="020B0503020204020204" pitchFamily="34" charset="-122"/>
                <a:ea typeface="微软雅黑" panose="020B0503020204020204" pitchFamily="34" charset="-122"/>
              </a:rPr>
              <a:t>60.75</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7" name="文本框 6"/>
          <p:cNvSpPr txBox="1"/>
          <p:nvPr/>
        </p:nvSpPr>
        <p:spPr>
          <a:xfrm>
            <a:off x="3532088" y="5790409"/>
            <a:ext cx="2079821"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深市</a:t>
            </a:r>
            <a:r>
              <a:rPr lang="en-US" altLang="zh-CN" sz="2400" dirty="0">
                <a:solidFill>
                  <a:schemeClr val="accent1"/>
                </a:solidFill>
                <a:latin typeface="微软雅黑" panose="020B0503020204020204" pitchFamily="34" charset="-122"/>
                <a:ea typeface="微软雅黑" panose="020B0503020204020204" pitchFamily="34" charset="-122"/>
              </a:rPr>
              <a:t>23.41</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8" name="文本框 7"/>
          <p:cNvSpPr txBox="1"/>
          <p:nvPr/>
        </p:nvSpPr>
        <p:spPr>
          <a:xfrm>
            <a:off x="3532089" y="5301208"/>
            <a:ext cx="2079821"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沪市</a:t>
            </a:r>
            <a:r>
              <a:rPr lang="en-US" altLang="zh-CN" sz="2400" dirty="0">
                <a:solidFill>
                  <a:schemeClr val="accent1"/>
                </a:solidFill>
                <a:latin typeface="微软雅黑" panose="020B0503020204020204" pitchFamily="34" charset="-122"/>
                <a:ea typeface="微软雅黑" panose="020B0503020204020204" pitchFamily="34" charset="-122"/>
              </a:rPr>
              <a:t>37.34</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10" name="箭头: 上 9">
            <a:extLst>
              <a:ext uri="{FF2B5EF4-FFF2-40B4-BE49-F238E27FC236}">
                <a16:creationId xmlns:a16="http://schemas.microsoft.com/office/drawing/2014/main" id="{86F47082-1BAE-4F10-A5B1-A6740311BDB8}"/>
              </a:ext>
            </a:extLst>
          </p:cNvPr>
          <p:cNvSpPr/>
          <p:nvPr/>
        </p:nvSpPr>
        <p:spPr bwMode="auto">
          <a:xfrm rot="10800000">
            <a:off x="6804248" y="5590353"/>
            <a:ext cx="288032" cy="400110"/>
          </a:xfrm>
          <a:prstGeom prst="upArrow">
            <a:avLst/>
          </a:prstGeom>
          <a:solidFill>
            <a:srgbClr val="33CC33"/>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dirty="0">
              <a:ln>
                <a:noFill/>
              </a:ln>
              <a:solidFill>
                <a:srgbClr val="33CC33"/>
              </a:solidFill>
              <a:effectLst/>
              <a:highlight>
                <a:srgbClr val="00FF00"/>
              </a:highlight>
              <a:latin typeface="Arial" panose="020B0604020202020204" pitchFamily="34" charset="0"/>
              <a:ea typeface="幼圆" panose="02010509060101010101" pitchFamily="49" charset="-122"/>
            </a:endParaRPr>
          </a:p>
        </p:txBody>
      </p:sp>
      <p:pic>
        <p:nvPicPr>
          <p:cNvPr id="12" name="图片 11">
            <a:extLst>
              <a:ext uri="{FF2B5EF4-FFF2-40B4-BE49-F238E27FC236}">
                <a16:creationId xmlns:a16="http://schemas.microsoft.com/office/drawing/2014/main" id="{4674AC78-F307-284D-A8C8-C300E0AC8433}"/>
              </a:ext>
            </a:extLst>
          </p:cNvPr>
          <p:cNvPicPr>
            <a:picLocks noChangeAspect="1"/>
          </p:cNvPicPr>
          <p:nvPr/>
        </p:nvPicPr>
        <p:blipFill>
          <a:blip r:embed="rId4"/>
          <a:stretch>
            <a:fillRect/>
          </a:stretch>
        </p:blipFill>
        <p:spPr>
          <a:xfrm>
            <a:off x="967396" y="1089219"/>
            <a:ext cx="6877636" cy="4145686"/>
          </a:xfrm>
          <a:prstGeom prst="rect">
            <a:avLst/>
          </a:prstGeom>
          <a:effectLst>
            <a:softEdge rad="50800"/>
          </a:effectLst>
        </p:spPr>
      </p:pic>
    </p:spTree>
    <p:custDataLst>
      <p:tags r:id="rId1"/>
    </p:custData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3.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4.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9144</TotalTime>
  <Words>1991</Words>
  <Application>Microsoft Office PowerPoint</Application>
  <PresentationFormat>全屏显示(4:3)</PresentationFormat>
  <Paragraphs>145</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8</vt:i4>
      </vt:variant>
      <vt:variant>
        <vt:lpstr>幻灯片标题</vt:lpstr>
      </vt:variant>
      <vt:variant>
        <vt:i4>26</vt:i4>
      </vt:variant>
    </vt:vector>
  </HeadingPairs>
  <TitlesOfParts>
    <vt:vector size="43" baseType="lpstr">
      <vt:lpstr>Microsoft YaHei UI</vt:lpstr>
      <vt:lpstr>黑体</vt:lpstr>
      <vt:lpstr>华文中宋</vt:lpstr>
      <vt:lpstr>微软雅黑</vt:lpstr>
      <vt:lpstr>幼圆</vt:lpstr>
      <vt:lpstr>Arial</vt:lpstr>
      <vt:lpstr>Times New Roman</vt:lpstr>
      <vt:lpstr>Verdana</vt:lpstr>
      <vt:lpstr>Wingdings</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PowerPoint 演示文稿</vt:lpstr>
      <vt:lpstr>央行公开市场操作</vt:lpstr>
      <vt:lpstr>PowerPoint 演示文稿</vt:lpstr>
      <vt:lpstr>PowerPoint 演示文稿</vt:lpstr>
      <vt:lpstr>上证50股指期货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NING MEI</cp:lastModifiedBy>
  <cp:revision>4923</cp:revision>
  <dcterms:created xsi:type="dcterms:W3CDTF">2007-11-30T05:47:00Z</dcterms:created>
  <dcterms:modified xsi:type="dcterms:W3CDTF">2020-04-13T02:12:38Z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