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2" r:id="rId3"/>
    <p:sldMasterId id="2147483685" r:id="rId4"/>
  </p:sldMasterIdLst>
  <p:notesMasterIdLst>
    <p:notesMasterId r:id="rId21"/>
  </p:notesMasterIdLst>
  <p:sldIdLst>
    <p:sldId id="256" r:id="rId5"/>
    <p:sldId id="257" r:id="rId6"/>
    <p:sldId id="258" r:id="rId7"/>
    <p:sldId id="259" r:id="rId8"/>
    <p:sldId id="296" r:id="rId9"/>
    <p:sldId id="289" r:id="rId10"/>
    <p:sldId id="261" r:id="rId11"/>
    <p:sldId id="263" r:id="rId12"/>
    <p:sldId id="264" r:id="rId13"/>
    <p:sldId id="265" r:id="rId14"/>
    <p:sldId id="276" r:id="rId15"/>
    <p:sldId id="277" r:id="rId16"/>
    <p:sldId id="295" r:id="rId17"/>
    <p:sldId id="267" r:id="rId18"/>
    <p:sldId id="301" r:id="rId19"/>
    <p:sldId id="271"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pos="5148" userDrawn="1">
          <p15:clr>
            <a:srgbClr val="A4A3A4"/>
          </p15:clr>
        </p15:guide>
        <p15:guide id="3" orient="horz" pos="2160">
          <p15:clr>
            <a:srgbClr val="A4A3A4"/>
          </p15:clr>
        </p15:guide>
        <p15:guide id="5" pos="61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2121"/>
    <a:srgbClr val="000798"/>
    <a:srgbClr val="2A82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1"/>
    <p:restoredTop sz="94138" autoAdjust="0"/>
  </p:normalViewPr>
  <p:slideViewPr>
    <p:cSldViewPr snapToGrid="0">
      <p:cViewPr varScale="1">
        <p:scale>
          <a:sx n="152" d="100"/>
          <a:sy n="152" d="100"/>
        </p:scale>
        <p:origin x="1524" y="150"/>
      </p:cViewPr>
      <p:guideLst>
        <p:guide pos="2880"/>
        <p:guide pos="5148"/>
        <p:guide orient="horz" pos="2160"/>
        <p:guide pos="612"/>
      </p:guideLst>
    </p:cSldViewPr>
  </p:slideViewPr>
  <p:notesTextViewPr>
    <p:cViewPr>
      <p:scale>
        <a:sx n="1" d="1"/>
        <a:sy n="1" d="1"/>
      </p:scale>
      <p:origin x="0" y="0"/>
    </p:cViewPr>
  </p:notesTextViewPr>
  <p:notesViewPr>
    <p:cSldViewPr snapToGrid="0">
      <p:cViewPr varScale="1">
        <p:scale>
          <a:sx n="55" d="100"/>
          <a:sy n="55" d="100"/>
        </p:scale>
        <p:origin x="288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88612E-5B62-40D2-88CB-B8567E1AAD5A}" type="datetimeFigureOut">
              <a:rPr lang="en-US" smtClean="0"/>
              <a:t>4/13/2020</a:t>
            </a:fld>
            <a:endParaRPr 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57167E-6F4E-4B58-ACBF-890421EF14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2</a:t>
            </a:fld>
            <a:endParaRPr lang="en-US"/>
          </a:p>
        </p:txBody>
      </p:sp>
    </p:spTree>
    <p:extLst>
      <p:ext uri="{BB962C8B-B14F-4D97-AF65-F5344CB8AC3E}">
        <p14:creationId xmlns:p14="http://schemas.microsoft.com/office/powerpoint/2010/main" val="492428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2</a:t>
            </a:r>
            <a:r>
              <a:rPr lang="zh-CN" altLang="en-US" dirty="0"/>
              <a:t>月</a:t>
            </a:r>
            <a:r>
              <a:rPr lang="en-US" altLang="zh-CN" dirty="0"/>
              <a:t>74</a:t>
            </a:r>
            <a:r>
              <a:rPr lang="zh-CN" altLang="en-US" dirty="0"/>
              <a:t>起 </a:t>
            </a:r>
            <a:r>
              <a:rPr lang="en-US" altLang="zh-CN" dirty="0"/>
              <a:t>298.05</a:t>
            </a:r>
            <a:r>
              <a:rPr lang="zh-CN" altLang="en-US" dirty="0"/>
              <a:t>亿元</a:t>
            </a:r>
            <a:endParaRPr lang="en-US" altLang="zh-CN" dirty="0"/>
          </a:p>
          <a:p>
            <a:r>
              <a:rPr lang="zh-CN" altLang="en-US" dirty="0"/>
              <a:t>董事会预案</a:t>
            </a:r>
            <a:r>
              <a:rPr lang="en-US" altLang="zh-CN" dirty="0"/>
              <a:t>45</a:t>
            </a:r>
          </a:p>
          <a:p>
            <a:r>
              <a:rPr lang="zh-CN" altLang="en-US" dirty="0"/>
              <a:t>进行</a:t>
            </a:r>
            <a:r>
              <a:rPr lang="en-US" altLang="zh-CN" dirty="0"/>
              <a:t>6</a:t>
            </a:r>
          </a:p>
          <a:p>
            <a:r>
              <a:rPr lang="zh-CN" altLang="en-US" dirty="0"/>
              <a:t>达成转让意向</a:t>
            </a:r>
            <a:r>
              <a:rPr lang="en-US" altLang="zh-CN" dirty="0"/>
              <a:t>10</a:t>
            </a:r>
          </a:p>
          <a:p>
            <a:r>
              <a:rPr lang="zh-CN" altLang="en-US" dirty="0"/>
              <a:t>签署协议</a:t>
            </a:r>
            <a:r>
              <a:rPr lang="en-US" altLang="zh-CN" dirty="0"/>
              <a:t>11</a:t>
            </a:r>
          </a:p>
          <a:p>
            <a:r>
              <a:rPr lang="zh-CN" altLang="en-US" dirty="0"/>
              <a:t>大会通过</a:t>
            </a:r>
            <a:r>
              <a:rPr lang="en-US" altLang="zh-CN" dirty="0"/>
              <a:t>2</a:t>
            </a:r>
          </a:p>
          <a:p>
            <a:r>
              <a:rPr lang="zh-CN" altLang="en-US" dirty="0"/>
              <a:t>完成</a:t>
            </a:r>
            <a:r>
              <a:rPr lang="en-US" altLang="zh-CN" dirty="0"/>
              <a:t>0</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sz="1200" b="0" i="0" kern="1200" dirty="0">
                <a:solidFill>
                  <a:schemeClr val="tx1"/>
                </a:solidFill>
                <a:effectLst/>
                <a:latin typeface="+mn-lt"/>
                <a:ea typeface="+mn-ea"/>
                <a:cs typeface="+mn-cs"/>
              </a:rPr>
              <a:t>中房股份拟以其持有的新疆中房</a:t>
            </a:r>
            <a:r>
              <a:rPr lang="en-US" altLang="zh-CN" sz="1200" b="0" i="0" kern="1200" dirty="0">
                <a:solidFill>
                  <a:schemeClr val="tx1"/>
                </a:solidFill>
                <a:effectLst/>
                <a:latin typeface="+mn-lt"/>
                <a:ea typeface="+mn-ea"/>
                <a:cs typeface="+mn-cs"/>
              </a:rPr>
              <a:t>100%</a:t>
            </a:r>
            <a:r>
              <a:rPr lang="zh-CN" altLang="en-US" sz="1200" b="0" i="0" kern="1200" dirty="0">
                <a:solidFill>
                  <a:schemeClr val="tx1"/>
                </a:solidFill>
                <a:effectLst/>
                <a:latin typeface="+mn-lt"/>
                <a:ea typeface="+mn-ea"/>
                <a:cs typeface="+mn-cs"/>
              </a:rPr>
              <a:t>股权作为置出资产，与忠旺精制所持有忠旺集团股权中的等值部分进行置换。</a:t>
            </a:r>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作为国内最大的</a:t>
            </a:r>
            <a:r>
              <a:rPr lang="en-US" altLang="zh-CN" sz="1200" b="0" i="0" kern="1200" dirty="0">
                <a:solidFill>
                  <a:schemeClr val="tx1"/>
                </a:solidFill>
                <a:effectLst/>
                <a:latin typeface="+mn-lt"/>
                <a:ea typeface="+mn-ea"/>
                <a:cs typeface="+mn-cs"/>
              </a:rPr>
              <a:t>ODM</a:t>
            </a:r>
            <a:r>
              <a:rPr lang="zh-CN" altLang="en-US" sz="1200" b="0" i="0" kern="1200" dirty="0">
                <a:solidFill>
                  <a:schemeClr val="tx1"/>
                </a:solidFill>
                <a:effectLst/>
                <a:latin typeface="+mn-lt"/>
                <a:ea typeface="+mn-ea"/>
                <a:cs typeface="+mn-cs"/>
              </a:rPr>
              <a:t>商，闻泰科技拥有丰富的下游整机商资源；而作为全球功率半导体的佼佼者，安世半导体长期深耕汽车电子市场。本次收购完成后，双方可利用自身优势，实现二者通讯业务和半导体业务的协同发展。</a:t>
            </a:r>
            <a:endParaRPr lang="en-US" altLang="zh-CN"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a:solidFill>
                  <a:schemeClr val="tx1"/>
                </a:solidFill>
                <a:effectLst/>
                <a:latin typeface="+mn-lt"/>
                <a:ea typeface="+mn-ea"/>
                <a:cs typeface="+mn-cs"/>
              </a:rPr>
              <a:t>50</a:t>
            </a:r>
            <a:r>
              <a:rPr lang="zh-CN" altLang="en-US" sz="1200" b="0" i="0" kern="1200" dirty="0">
                <a:solidFill>
                  <a:schemeClr val="tx1"/>
                </a:solidFill>
                <a:effectLst/>
                <a:latin typeface="+mn-lt"/>
                <a:ea typeface="+mn-ea"/>
                <a:cs typeface="+mn-cs"/>
              </a:rPr>
              <a:t>亿大手笔增资</a:t>
            </a:r>
            <a:r>
              <a:rPr lang="en-US" altLang="zh-CN" sz="1200" b="0" i="0" kern="1200" dirty="0">
                <a:solidFill>
                  <a:schemeClr val="tx1"/>
                </a:solidFill>
                <a:effectLst/>
                <a:latin typeface="+mn-lt"/>
                <a:ea typeface="+mn-ea"/>
                <a:cs typeface="+mn-cs"/>
              </a:rPr>
              <a:t>TCL</a:t>
            </a:r>
            <a:r>
              <a:rPr lang="zh-CN" altLang="en-US" sz="1200" b="0" i="0" kern="1200" dirty="0">
                <a:solidFill>
                  <a:schemeClr val="tx1"/>
                </a:solidFill>
                <a:effectLst/>
                <a:latin typeface="+mn-lt"/>
                <a:ea typeface="+mn-ea"/>
                <a:cs typeface="+mn-cs"/>
              </a:rPr>
              <a:t>华星 </a:t>
            </a:r>
            <a:r>
              <a:rPr lang="en-US" altLang="zh-CN" sz="1200" b="0" i="0" kern="1200" dirty="0">
                <a:solidFill>
                  <a:schemeClr val="tx1"/>
                </a:solidFill>
                <a:effectLst/>
                <a:latin typeface="+mn-lt"/>
                <a:ea typeface="+mn-ea"/>
                <a:cs typeface="+mn-cs"/>
              </a:rPr>
              <a:t>TCL</a:t>
            </a:r>
            <a:r>
              <a:rPr lang="zh-CN" altLang="en-US" sz="1200" b="0" i="0" kern="1200" dirty="0">
                <a:solidFill>
                  <a:schemeClr val="tx1"/>
                </a:solidFill>
                <a:effectLst/>
                <a:latin typeface="+mn-lt"/>
                <a:ea typeface="+mn-ea"/>
                <a:cs typeface="+mn-cs"/>
              </a:rPr>
              <a:t>科技加码半导体显示业务</a:t>
            </a:r>
            <a:endParaRPr lang="en-US" altLang="zh-CN"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kern="1200" dirty="0">
                <a:solidFill>
                  <a:schemeClr val="tx1"/>
                </a:solidFill>
                <a:effectLst/>
                <a:latin typeface="+mn-lt"/>
                <a:ea typeface="+mn-ea"/>
                <a:cs typeface="+mn-cs"/>
              </a:rPr>
              <a:t>吉翔股份表示，本次收购中天引控是公司抓住国防产业发展机遇、拓展业务体系的一项重要举措。</a:t>
            </a: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kern="1200" dirty="0">
                <a:solidFill>
                  <a:schemeClr val="tx1"/>
                </a:solidFill>
                <a:effectLst/>
                <a:latin typeface="+mn-lt"/>
                <a:ea typeface="+mn-ea"/>
                <a:cs typeface="+mn-cs"/>
              </a:rPr>
              <a:t>星星科技表示，本次发行股份购买资产系上市公司收购控股子公司江西星星的剩余股权有利于增强上市公司对子公司的控制力，增强上市公司的持续盈利能力和抗风险能力。</a:t>
            </a:r>
            <a:endParaRPr lang="en-US" altLang="zh-CN"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kern="1200" dirty="0">
                <a:solidFill>
                  <a:schemeClr val="tx1"/>
                </a:solidFill>
                <a:effectLst/>
                <a:latin typeface="+mn-lt"/>
                <a:ea typeface="+mn-ea"/>
                <a:cs typeface="+mn-cs"/>
              </a:rPr>
              <a:t>此次星星科技筹划不超</a:t>
            </a:r>
            <a:r>
              <a:rPr lang="en-US" altLang="zh-CN" sz="1200" b="0" i="0" kern="1200" dirty="0">
                <a:solidFill>
                  <a:schemeClr val="tx1"/>
                </a:solidFill>
                <a:effectLst/>
                <a:latin typeface="+mn-lt"/>
                <a:ea typeface="+mn-ea"/>
                <a:cs typeface="+mn-cs"/>
              </a:rPr>
              <a:t>16</a:t>
            </a:r>
            <a:r>
              <a:rPr lang="zh-CN" altLang="en-US" sz="1200" b="0" i="0" kern="1200" dirty="0">
                <a:solidFill>
                  <a:schemeClr val="tx1"/>
                </a:solidFill>
                <a:effectLst/>
                <a:latin typeface="+mn-lt"/>
                <a:ea typeface="+mn-ea"/>
                <a:cs typeface="+mn-cs"/>
              </a:rPr>
              <a:t>亿收购盈利能力堪忧的江西星星</a:t>
            </a:r>
            <a:r>
              <a:rPr lang="en-US" altLang="zh-CN" sz="1200" b="0" i="0" kern="1200" dirty="0">
                <a:solidFill>
                  <a:schemeClr val="tx1"/>
                </a:solidFill>
                <a:effectLst/>
                <a:latin typeface="+mn-lt"/>
                <a:ea typeface="+mn-ea"/>
                <a:cs typeface="+mn-cs"/>
              </a:rPr>
              <a:t>48.75%</a:t>
            </a:r>
            <a:r>
              <a:rPr lang="zh-CN" altLang="en-US" sz="1200" b="0" i="0" kern="1200" dirty="0">
                <a:solidFill>
                  <a:schemeClr val="tx1"/>
                </a:solidFill>
                <a:effectLst/>
                <a:latin typeface="+mn-lt"/>
                <a:ea typeface="+mn-ea"/>
                <a:cs typeface="+mn-cs"/>
              </a:rPr>
              <a:t>股权更是一场“迷之操作”</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8953</a:t>
            </a:r>
          </a:p>
        </p:txBody>
      </p:sp>
      <p:sp>
        <p:nvSpPr>
          <p:cNvPr id="4" name="灯片编号占位符 3"/>
          <p:cNvSpPr>
            <a:spLocks noGrp="1"/>
          </p:cNvSpPr>
          <p:nvPr>
            <p:ph type="sldNum" sz="quarter" idx="5"/>
          </p:nvPr>
        </p:nvSpPr>
        <p:spPr/>
        <p:txBody>
          <a:bodyPr/>
          <a:lstStyle/>
          <a:p>
            <a:fld id="{D657167E-6F4E-4B58-ACBF-890421EF14B4}" type="slidenum">
              <a:rPr lang="en-US" smtClean="0"/>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15</a:t>
            </a:fld>
            <a:endParaRPr lang="en-US"/>
          </a:p>
        </p:txBody>
      </p:sp>
    </p:spTree>
    <p:extLst>
      <p:ext uri="{BB962C8B-B14F-4D97-AF65-F5344CB8AC3E}">
        <p14:creationId xmlns:p14="http://schemas.microsoft.com/office/powerpoint/2010/main" val="38966172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A</a:t>
            </a:r>
            <a:r>
              <a:rPr lang="zh-CN" altLang="en-US" dirty="0"/>
              <a:t>股共有</a:t>
            </a:r>
            <a:r>
              <a:rPr lang="en-US" altLang="zh-CN" dirty="0"/>
              <a:t>13</a:t>
            </a:r>
            <a:r>
              <a:rPr lang="zh-CN" altLang="en-US" dirty="0"/>
              <a:t>家公司上市，其中科创板上市企业共</a:t>
            </a:r>
            <a:r>
              <a:rPr lang="en-US" altLang="zh-CN" dirty="0"/>
              <a:t>3</a:t>
            </a:r>
            <a:r>
              <a:rPr lang="zh-CN" altLang="en-US" dirty="0"/>
              <a:t>家。</a:t>
            </a:r>
            <a:r>
              <a:rPr lang="en-US" altLang="zh-CN" dirty="0"/>
              <a:t>IPO</a:t>
            </a:r>
            <a:r>
              <a:rPr lang="zh-CN" altLang="en-US" dirty="0"/>
              <a:t>节奏基本保持稳定。募集规模有所下降，</a:t>
            </a:r>
            <a:r>
              <a:rPr lang="en-US" altLang="zh-CN" dirty="0"/>
              <a:t>3</a:t>
            </a:r>
            <a:r>
              <a:rPr lang="zh-CN" altLang="en-US" dirty="0"/>
              <a:t>月</a:t>
            </a:r>
            <a:r>
              <a:rPr lang="en-US" altLang="zh-CN" dirty="0"/>
              <a:t>IPO</a:t>
            </a:r>
            <a:r>
              <a:rPr lang="zh-CN" altLang="en-US" dirty="0"/>
              <a:t>募资总额</a:t>
            </a:r>
            <a:r>
              <a:rPr lang="en-US" altLang="zh-CN" dirty="0"/>
              <a:t>99.61</a:t>
            </a:r>
            <a:r>
              <a:rPr lang="zh-CN" altLang="en-US" dirty="0"/>
              <a:t>亿，其中科创板总募资额为</a:t>
            </a:r>
            <a:r>
              <a:rPr lang="en-US" altLang="zh-CN" dirty="0"/>
              <a:t>32.00</a:t>
            </a:r>
            <a:r>
              <a:rPr lang="zh-CN" altLang="en-US" dirty="0"/>
              <a:t>亿，上市退出基金共计</a:t>
            </a:r>
            <a:r>
              <a:rPr lang="en-US" altLang="zh-CN" dirty="0"/>
              <a:t>72</a:t>
            </a:r>
            <a:r>
              <a:rPr lang="zh-CN" altLang="en-US" dirty="0"/>
              <a:t>支；港股</a:t>
            </a:r>
            <a:r>
              <a:rPr lang="en-US" altLang="zh-CN" dirty="0"/>
              <a:t>3</a:t>
            </a:r>
            <a:r>
              <a:rPr lang="zh-CN" altLang="en-US" dirty="0"/>
              <a:t>月有</a:t>
            </a:r>
            <a:r>
              <a:rPr lang="en-US" altLang="zh-CN" dirty="0"/>
              <a:t>14</a:t>
            </a:r>
            <a:r>
              <a:rPr lang="zh-CN" altLang="en-US" dirty="0"/>
              <a:t>家企业上市交易，总募集资金</a:t>
            </a:r>
            <a:r>
              <a:rPr lang="en-US" altLang="zh-CN" dirty="0"/>
              <a:t>76.70</a:t>
            </a:r>
            <a:r>
              <a:rPr lang="zh-CN" altLang="en-US" dirty="0"/>
              <a:t>亿港元，其中募资规模最大的为</a:t>
            </a:r>
            <a:r>
              <a:rPr lang="en-US" altLang="zh-CN" dirty="0"/>
              <a:t>BOC 20USDPREF</a:t>
            </a:r>
            <a:r>
              <a:rPr lang="zh-CN" altLang="en-US" dirty="0"/>
              <a:t>，首发募资总额均为</a:t>
            </a:r>
            <a:r>
              <a:rPr lang="en-US" altLang="zh-CN" dirty="0"/>
              <a:t>28.20</a:t>
            </a:r>
            <a:r>
              <a:rPr lang="zh-CN" altLang="en-US" dirty="0"/>
              <a:t>亿港元。</a:t>
            </a:r>
          </a:p>
        </p:txBody>
      </p:sp>
      <p:sp>
        <p:nvSpPr>
          <p:cNvPr id="4" name="灯片编号占位符 3"/>
          <p:cNvSpPr>
            <a:spLocks noGrp="1"/>
          </p:cNvSpPr>
          <p:nvPr>
            <p:ph type="sldNum" sz="quarter" idx="5"/>
          </p:nvPr>
        </p:nvSpPr>
        <p:spPr/>
        <p:txBody>
          <a:bodyPr/>
          <a:lstStyle/>
          <a:p>
            <a:fld id="{D657167E-6F4E-4B58-ACBF-890421EF14B4}" type="slidenum">
              <a:rPr lang="en-US" smtClean="0"/>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2020-03-20	</a:t>
            </a:r>
            <a:r>
              <a:rPr lang="zh-CN" altLang="en-US" dirty="0"/>
              <a:t>世纪七道智慧云基金	</a:t>
            </a:r>
            <a:r>
              <a:rPr lang="en-US" altLang="zh-CN" dirty="0"/>
              <a:t>Growth	</a:t>
            </a:r>
            <a:r>
              <a:rPr lang="zh-CN" altLang="en-US" dirty="0"/>
              <a:t>世纪华通投资	中资	</a:t>
            </a:r>
            <a:r>
              <a:rPr lang="en-US" altLang="zh-CN" dirty="0"/>
              <a:t>600000	</a:t>
            </a:r>
            <a:r>
              <a:rPr lang="zh-CN" altLang="en-US" dirty="0"/>
              <a:t>人民币元	募集完成</a:t>
            </a:r>
          </a:p>
          <a:p>
            <a:r>
              <a:rPr lang="en-US" altLang="zh-CN" dirty="0"/>
              <a:t>2020-03-19	</a:t>
            </a:r>
            <a:r>
              <a:rPr lang="zh-CN" altLang="en-US" dirty="0"/>
              <a:t>英凰投资基金	      	  </a:t>
            </a:r>
            <a:r>
              <a:rPr lang="en-US" altLang="zh-CN" dirty="0"/>
              <a:t>Buyout	</a:t>
            </a:r>
            <a:r>
              <a:rPr lang="zh-CN" altLang="en-US" dirty="0"/>
              <a:t>农银凤凰投资	中资	</a:t>
            </a:r>
            <a:r>
              <a:rPr lang="en-US" altLang="zh-CN" dirty="0"/>
              <a:t>350100	</a:t>
            </a:r>
            <a:r>
              <a:rPr lang="zh-CN" altLang="en-US" dirty="0"/>
              <a:t>人民币元	募集完成</a:t>
            </a:r>
          </a:p>
          <a:p>
            <a:r>
              <a:rPr lang="en-US" altLang="zh-CN" dirty="0"/>
              <a:t>2020-03-03	</a:t>
            </a:r>
            <a:r>
              <a:rPr lang="zh-CN" altLang="en-US" dirty="0"/>
              <a:t>信佳新兴产业基金	</a:t>
            </a:r>
            <a:r>
              <a:rPr lang="en-US" altLang="zh-CN" dirty="0"/>
              <a:t>Growth	</a:t>
            </a:r>
            <a:r>
              <a:rPr lang="zh-CN" altLang="en-US" dirty="0"/>
              <a:t>中信新未来投资管理	中资	</a:t>
            </a:r>
            <a:r>
              <a:rPr lang="en-US" altLang="zh-CN" dirty="0"/>
              <a:t>100600	</a:t>
            </a:r>
            <a:r>
              <a:rPr lang="zh-CN" altLang="en-US" dirty="0"/>
              <a:t>人民币元	募集完成</a:t>
            </a:r>
          </a:p>
          <a:p>
            <a:endParaRPr lang="en-US" altLang="zh-CN"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2</a:t>
            </a:r>
            <a:r>
              <a:rPr lang="zh-CN" altLang="en-US" dirty="0"/>
              <a:t>月</a:t>
            </a:r>
            <a:r>
              <a:rPr lang="en-US" altLang="zh-CN" dirty="0"/>
              <a:t>168 145.73</a:t>
            </a:r>
            <a:r>
              <a:rPr lang="zh-CN" altLang="en-US" dirty="0"/>
              <a:t>亿元</a:t>
            </a:r>
          </a:p>
        </p:txBody>
      </p:sp>
      <p:sp>
        <p:nvSpPr>
          <p:cNvPr id="4" name="灯片编号占位符 3"/>
          <p:cNvSpPr>
            <a:spLocks noGrp="1"/>
          </p:cNvSpPr>
          <p:nvPr>
            <p:ph type="sldNum" sz="quarter" idx="5"/>
          </p:nvPr>
        </p:nvSpPr>
        <p:spPr/>
        <p:txBody>
          <a:bodyPr/>
          <a:lstStyle/>
          <a:p>
            <a:fld id="{D657167E-6F4E-4B58-ACBF-890421EF14B4}" type="slidenum">
              <a:rPr lang="en-US" smtClean="0"/>
              <a:t>5</a:t>
            </a:fld>
            <a:endParaRPr lang="en-US" dirty="0"/>
          </a:p>
        </p:txBody>
      </p:sp>
    </p:spTree>
    <p:extLst>
      <p:ext uri="{BB962C8B-B14F-4D97-AF65-F5344CB8AC3E}">
        <p14:creationId xmlns:p14="http://schemas.microsoft.com/office/powerpoint/2010/main" val="595838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t>金融</a:t>
            </a:r>
            <a:r>
              <a:rPr lang="en-US" altLang="zh-CN" dirty="0"/>
              <a:t>87%</a:t>
            </a:r>
            <a:r>
              <a:rPr lang="zh-CN" altLang="en-US" dirty="0"/>
              <a:t>主要为恒丰银行</a:t>
            </a:r>
            <a:r>
              <a:rPr lang="en-US" altLang="zh-CN" dirty="0"/>
              <a:t>1000</a:t>
            </a:r>
            <a:r>
              <a:rPr lang="zh-CN" altLang="en-US" dirty="0"/>
              <a:t>亿</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kern="1200" dirty="0">
                <a:solidFill>
                  <a:schemeClr val="tx1"/>
                </a:solidFill>
                <a:effectLst/>
                <a:latin typeface="+mn-lt"/>
                <a:ea typeface="+mn-ea"/>
                <a:cs typeface="+mn-cs"/>
              </a:rPr>
              <a:t>中车产投最新募资</a:t>
            </a:r>
            <a:r>
              <a:rPr lang="en-US" altLang="zh-CN" sz="1200" b="0" i="0" kern="1200" dirty="0">
                <a:solidFill>
                  <a:schemeClr val="tx1"/>
                </a:solidFill>
                <a:effectLst/>
                <a:latin typeface="+mn-lt"/>
                <a:ea typeface="+mn-ea"/>
                <a:cs typeface="+mn-cs"/>
              </a:rPr>
              <a:t>34</a:t>
            </a:r>
            <a:r>
              <a:rPr lang="zh-CN" altLang="en-US" sz="1200" b="0" i="0" kern="1200" dirty="0">
                <a:solidFill>
                  <a:schemeClr val="tx1"/>
                </a:solidFill>
                <a:effectLst/>
                <a:latin typeface="+mn-lt"/>
                <a:ea typeface="+mn-ea"/>
                <a:cs typeface="+mn-cs"/>
              </a:rPr>
              <a:t>亿人民币 混改引入</a:t>
            </a:r>
            <a:r>
              <a:rPr lang="en-US" altLang="zh-CN" sz="1200" b="0" i="0" kern="1200" dirty="0">
                <a:solidFill>
                  <a:schemeClr val="tx1"/>
                </a:solidFill>
                <a:effectLst/>
                <a:latin typeface="+mn-lt"/>
                <a:ea typeface="+mn-ea"/>
                <a:cs typeface="+mn-cs"/>
              </a:rPr>
              <a:t>5</a:t>
            </a:r>
            <a:r>
              <a:rPr lang="zh-CN" altLang="en-US" sz="1200" b="0" i="0" kern="1200" dirty="0">
                <a:solidFill>
                  <a:schemeClr val="tx1"/>
                </a:solidFill>
                <a:effectLst/>
                <a:latin typeface="+mn-lt"/>
                <a:ea typeface="+mn-ea"/>
                <a:cs typeface="+mn-cs"/>
              </a:rPr>
              <a:t>家战略投资者</a:t>
            </a:r>
            <a:endParaRPr lang="en-US" altLang="zh-CN"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b="0" i="0" kern="1200" dirty="0">
              <a:solidFill>
                <a:schemeClr val="tx1"/>
              </a:solidFill>
              <a:effectLst/>
              <a:latin typeface="+mn-lt"/>
              <a:ea typeface="+mn-ea"/>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2</a:t>
            </a:r>
            <a:r>
              <a:rPr lang="zh-CN" altLang="en-US" dirty="0"/>
              <a:t>月上市</a:t>
            </a:r>
            <a:r>
              <a:rPr lang="en-US" altLang="zh-CN" dirty="0"/>
              <a:t>22</a:t>
            </a:r>
            <a:r>
              <a:rPr lang="zh-CN" altLang="en-US" dirty="0"/>
              <a:t>家，科创板</a:t>
            </a:r>
            <a:r>
              <a:rPr lang="en-US" altLang="zh-CN" dirty="0"/>
              <a:t>9</a:t>
            </a:r>
            <a:r>
              <a:rPr lang="zh-CN" altLang="en-US" dirty="0"/>
              <a:t>家</a:t>
            </a:r>
            <a:endParaRPr lang="en-US" altLang="zh-CN" dirty="0"/>
          </a:p>
          <a:p>
            <a:r>
              <a:rPr lang="zh-CN" altLang="en-US" dirty="0"/>
              <a:t>港股</a:t>
            </a:r>
            <a:r>
              <a:rPr lang="en-US" altLang="zh-CN" dirty="0"/>
              <a:t>2</a:t>
            </a:r>
            <a:r>
              <a:rPr lang="zh-CN" altLang="en-US" dirty="0"/>
              <a:t>家，</a:t>
            </a:r>
            <a:r>
              <a:rPr lang="en-US" altLang="zh-CN" dirty="0"/>
              <a:t>1.25</a:t>
            </a:r>
            <a:r>
              <a:rPr lang="zh-CN" altLang="en-US" dirty="0"/>
              <a:t>亿</a:t>
            </a:r>
            <a:endParaRPr lang="en-US" altLang="zh-CN"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2</a:t>
            </a:r>
            <a:r>
              <a:rPr lang="zh-CN" altLang="en-US" dirty="0"/>
              <a:t>月</a:t>
            </a:r>
            <a:r>
              <a:rPr lang="en-US" altLang="zh-CN" dirty="0"/>
              <a:t>15</a:t>
            </a:r>
            <a:r>
              <a:rPr lang="zh-CN" altLang="en-US" dirty="0"/>
              <a:t>个</a:t>
            </a:r>
            <a:endParaRPr lang="en-US" altLang="zh-CN" dirty="0"/>
          </a:p>
          <a:p>
            <a:r>
              <a:rPr lang="en-US" altLang="zh-CN" dirty="0"/>
              <a:t>4M&amp;A</a:t>
            </a:r>
          </a:p>
          <a:p>
            <a:r>
              <a:rPr lang="en-US" altLang="zh-CN" dirty="0"/>
              <a:t>11</a:t>
            </a:r>
            <a:r>
              <a:rPr lang="zh-CN" altLang="en-US" dirty="0"/>
              <a:t>股权转让</a:t>
            </a:r>
          </a:p>
        </p:txBody>
      </p:sp>
      <p:sp>
        <p:nvSpPr>
          <p:cNvPr id="4" name="灯片编号占位符 3"/>
          <p:cNvSpPr>
            <a:spLocks noGrp="1"/>
          </p:cNvSpPr>
          <p:nvPr>
            <p:ph type="sldNum" sz="quarter" idx="5"/>
          </p:nvPr>
        </p:nvSpPr>
        <p:spPr/>
        <p:txBody>
          <a:bodyPr/>
          <a:lstStyle/>
          <a:p>
            <a:fld id="{D657167E-6F4E-4B58-ACBF-890421EF14B4}" type="slidenum">
              <a:rPr lang="en-US" smtClean="0"/>
              <a:t>10</a:t>
            </a:fld>
            <a:endParaRPr lang="en-US"/>
          </a:p>
        </p:txBody>
      </p:sp>
    </p:spTree>
    <p:extLst>
      <p:ext uri="{BB962C8B-B14F-4D97-AF65-F5344CB8AC3E}">
        <p14:creationId xmlns:p14="http://schemas.microsoft.com/office/powerpoint/2010/main" val="3445431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2020/4/13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2020/4/13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628650" y="365125"/>
            <a:ext cx="5800725"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2020/4/13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628650" y="1825625"/>
            <a:ext cx="78867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40"/>
            <a:ext cx="78867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5"/>
            <a:ext cx="78867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noProof="1"/>
              <a:t>单击此处编辑母版文本样式</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62865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4820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7"/>
            <a:ext cx="78867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630239" y="1681163"/>
            <a:ext cx="386873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630239" y="2505075"/>
            <a:ext cx="386873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29150" y="1681163"/>
            <a:ext cx="38877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4629150" y="2505075"/>
            <a:ext cx="3887788"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788" y="987427"/>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2020/4/13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788" y="987427"/>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628650" y="1825625"/>
            <a:ext cx="78867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65125"/>
            <a:ext cx="1971675"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628651" y="365125"/>
            <a:ext cx="5762625"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628650" y="1825625"/>
            <a:ext cx="78867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40"/>
            <a:ext cx="78867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5"/>
            <a:ext cx="78867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noProof="1"/>
              <a:t>单击此处编辑母版文本样式</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62865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4820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7"/>
            <a:ext cx="78867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630239" y="1681163"/>
            <a:ext cx="386873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630239" y="2505075"/>
            <a:ext cx="386873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29150" y="1681163"/>
            <a:ext cx="38877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4629150" y="2505075"/>
            <a:ext cx="3887788"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11DF3E94-B1DE-4DB0-B817-89FF325CCA67}" type="datetimeFigureOut">
              <a:rPr lang="zh-CN" altLang="en-US" smtClean="0"/>
              <a:t>2020/4/13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788" y="987427"/>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788" y="987427"/>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628650" y="1825625"/>
            <a:ext cx="78867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65125"/>
            <a:ext cx="1971675"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628651" y="365125"/>
            <a:ext cx="5762625"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hf sldNum="0"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表格占位符 2"/>
          <p:cNvSpPr>
            <a:spLocks noGrp="1"/>
          </p:cNvSpPr>
          <p:nvPr>
            <p:ph type="tbl" idx="1"/>
          </p:nvPr>
        </p:nvSpPr>
        <p:spPr>
          <a:xfrm>
            <a:off x="628650" y="1825625"/>
            <a:ext cx="7886700" cy="4351338"/>
          </a:xfrm>
          <a:prstGeom prst="rect">
            <a:avLst/>
          </a:prstGeom>
        </p:spPr>
        <p:txBody>
          <a:bodyPr/>
          <a:lstStyle/>
          <a:p>
            <a:pPr lvl="0"/>
            <a:endParaRPr lang="zh-CN" altLang="en-US" noProof="0"/>
          </a:p>
        </p:txBody>
      </p:sp>
    </p:spTree>
  </p:cSld>
  <p:clrMapOvr>
    <a:masterClrMapping/>
  </p:clrMapOvr>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2020/4/13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2020/4/13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a:t>单击此处编辑母版标题样式</a:t>
            </a:r>
          </a:p>
        </p:txBody>
      </p:sp>
      <p:sp>
        <p:nvSpPr>
          <p:cNvPr id="3" name="文本占位符 2"/>
          <p:cNvSpPr>
            <a:spLocks noGrp="1"/>
          </p:cNvSpPr>
          <p:nvPr>
            <p:ph type="body" idx="1" hasCustomPrompt="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2020/4/13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6286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46291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11DF3E94-B1DE-4DB0-B817-89FF325CCA67}" type="datetimeFigureOut">
              <a:rPr lang="zh-CN" altLang="en-US" smtClean="0"/>
              <a:t>2020/4/13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内容占位符 3"/>
          <p:cNvSpPr>
            <a:spLocks noGrp="1"/>
          </p:cNvSpPr>
          <p:nvPr>
            <p:ph sz="half" idx="2" hasCustomPrompt="1"/>
          </p:nvPr>
        </p:nvSpPr>
        <p:spPr>
          <a:xfrm>
            <a:off x="629842" y="2505075"/>
            <a:ext cx="3868340"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内容占位符 5"/>
          <p:cNvSpPr>
            <a:spLocks noGrp="1"/>
          </p:cNvSpPr>
          <p:nvPr>
            <p:ph sz="quarter" idx="4" hasCustomPrompt="1"/>
          </p:nvPr>
        </p:nvSpPr>
        <p:spPr>
          <a:xfrm>
            <a:off x="4629150" y="2505075"/>
            <a:ext cx="3887391"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11DF3E94-B1DE-4DB0-B817-89FF325CCA67}" type="datetimeFigureOut">
              <a:rPr lang="zh-CN" altLang="en-US" smtClean="0"/>
              <a:t>2020/4/13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6286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hasCustomPrompt="1"/>
          </p:nvPr>
        </p:nvSpPr>
        <p:spPr>
          <a:xfrm>
            <a:off x="46291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11DF3E94-B1DE-4DB0-B817-89FF325CCA67}" type="datetimeFigureOut">
              <a:rPr lang="zh-CN" altLang="en-US" smtClean="0"/>
              <a:t>2020/4/13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1DF3E94-B1DE-4DB0-B817-89FF325CCA67}" type="datetimeFigureOut">
              <a:rPr lang="zh-CN" altLang="en-US" smtClean="0"/>
              <a:t>2020/4/13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1DF3E94-B1DE-4DB0-B817-89FF325CCA67}" type="datetimeFigureOut">
              <a:rPr lang="zh-CN" altLang="en-US" smtClean="0"/>
              <a:t>2020/4/13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p:cNvSpPr>
            <a:spLocks noGrp="1"/>
          </p:cNvSpPr>
          <p:nvPr>
            <p:ph idx="1" hasCustomPrompt="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日期占位符 4"/>
          <p:cNvSpPr>
            <a:spLocks noGrp="1"/>
          </p:cNvSpPr>
          <p:nvPr>
            <p:ph type="dt" sz="half" idx="10"/>
          </p:nvPr>
        </p:nvSpPr>
        <p:spPr/>
        <p:txBody>
          <a:bodyPr/>
          <a:lstStyle/>
          <a:p>
            <a:fld id="{11DF3E94-B1DE-4DB0-B817-89FF325CCA67}" type="datetimeFigureOut">
              <a:rPr lang="zh-CN" altLang="en-US" smtClean="0"/>
              <a:t>2020/4/13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hasCustomPrompt="1"/>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日期占位符 4"/>
          <p:cNvSpPr>
            <a:spLocks noGrp="1"/>
          </p:cNvSpPr>
          <p:nvPr>
            <p:ph type="dt" sz="half" idx="10"/>
          </p:nvPr>
        </p:nvSpPr>
        <p:spPr/>
        <p:txBody>
          <a:bodyPr/>
          <a:lstStyle/>
          <a:p>
            <a:fld id="{11DF3E94-B1DE-4DB0-B817-89FF325CCA67}" type="datetimeFigureOut">
              <a:rPr lang="zh-CN" altLang="en-US" smtClean="0"/>
              <a:t>2020/4/13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2020/4/13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628650" y="365125"/>
            <a:ext cx="5800725"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2020/4/13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hasCustomPrompt="1"/>
          </p:nvPr>
        </p:nvSpPr>
        <p:spPr>
          <a:xfrm>
            <a:off x="629842" y="2505075"/>
            <a:ext cx="3868340"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hasCustomPrompt="1"/>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hasCustomPrompt="1"/>
          </p:nvPr>
        </p:nvSpPr>
        <p:spPr>
          <a:xfrm>
            <a:off x="4629150" y="2505075"/>
            <a:ext cx="3887391"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11DF3E94-B1DE-4DB0-B817-89FF325CCA67}" type="datetimeFigureOut">
              <a:rPr lang="zh-CN" altLang="en-US" smtClean="0"/>
              <a:t>2020/4/13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11DF3E94-B1DE-4DB0-B817-89FF325CCA67}" type="datetimeFigureOut">
              <a:rPr lang="zh-CN" altLang="en-US" smtClean="0"/>
              <a:t>2020/4/13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DF3E94-B1DE-4DB0-B817-89FF325CCA67}" type="datetimeFigureOut">
              <a:rPr lang="zh-CN" altLang="en-US" smtClean="0"/>
              <a:t>2020/4/13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hasCustomPrompt="1"/>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11DF3E94-B1DE-4DB0-B817-89FF325CCA67}" type="datetimeFigureOut">
              <a:rPr lang="zh-CN" altLang="en-US" smtClean="0"/>
              <a:t>2020/4/13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11DF3E94-B1DE-4DB0-B817-89FF325CCA67}" type="datetimeFigureOut">
              <a:rPr lang="zh-CN" altLang="en-US" smtClean="0"/>
              <a:t>2020/4/13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4.jpe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F3E94-B1DE-4DB0-B817-89FF325CCA67}" type="datetimeFigureOut">
              <a:rPr lang="zh-CN" altLang="en-US" smtClean="0"/>
              <a:t>2020/4/13</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D17DF4-8C7B-410F-9BA1-699A539638B1}"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3074" name="Picture 33" descr="rk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24075" y="4181477"/>
            <a:ext cx="723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5" descr="top"/>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36" descr="bottom"/>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5524500"/>
            <a:ext cx="9144000"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37"/>
          <p:cNvSpPr txBox="1">
            <a:spLocks noChangeArrowheads="1"/>
          </p:cNvSpPr>
          <p:nvPr/>
        </p:nvSpPr>
        <p:spPr bwMode="auto">
          <a:xfrm>
            <a:off x="2890839" y="4637088"/>
            <a:ext cx="4319587" cy="253916"/>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sz="1050" dirty="0">
                <a:solidFill>
                  <a:srgbClr val="777777"/>
                </a:solidFill>
                <a:ea typeface="宋体" panose="02010600030101010101" pitchFamily="2" charset="-122"/>
              </a:rPr>
              <a:t>RONGKE INVESTMENT MANAGEMENT CO., LTD</a:t>
            </a:r>
          </a:p>
        </p:txBody>
      </p:sp>
      <p:sp>
        <p:nvSpPr>
          <p:cNvPr id="4102" name="Text Box 38"/>
          <p:cNvSpPr txBox="1">
            <a:spLocks noChangeArrowheads="1"/>
          </p:cNvSpPr>
          <p:nvPr/>
        </p:nvSpPr>
        <p:spPr bwMode="auto">
          <a:xfrm>
            <a:off x="2873376" y="4098927"/>
            <a:ext cx="4321175" cy="39241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buFont typeface="Arial" panose="020B0604020202020204" pitchFamily="34" charset="0"/>
              <a:buNone/>
              <a:defRPr/>
            </a:pPr>
            <a:r>
              <a:rPr lang="zh-CN" altLang="en-US" sz="1950">
                <a:solidFill>
                  <a:srgbClr val="777777"/>
                </a:solidFill>
                <a:ea typeface="黑体" panose="02010609060101010101" pitchFamily="49" charset="-122"/>
              </a:rPr>
              <a:t>上海融客投资管理有限公司</a:t>
            </a:r>
          </a:p>
        </p:txBody>
      </p:sp>
      <p:sp>
        <p:nvSpPr>
          <p:cNvPr id="4103" name="Rectangle 41"/>
          <p:cNvSpPr>
            <a:spLocks noChangeArrowheads="1"/>
          </p:cNvSpPr>
          <p:nvPr/>
        </p:nvSpPr>
        <p:spPr bwMode="auto">
          <a:xfrm>
            <a:off x="60326" y="6577015"/>
            <a:ext cx="2208213" cy="236537"/>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eaLnBrk="1" hangingPunct="1">
              <a:buFont typeface="Arial" panose="020B0604020202020204" pitchFamily="34" charset="0"/>
              <a:buNone/>
              <a:defRPr/>
            </a:pPr>
            <a:r>
              <a:rPr lang="en-US" sz="900" dirty="0">
                <a:solidFill>
                  <a:schemeClr val="bg1"/>
                </a:solidFill>
                <a:latin typeface="Verdana" panose="020B0604030504040204" pitchFamily="34" charset="0"/>
                <a:ea typeface="宋体" panose="02010600030101010101" pitchFamily="2" charset="-122"/>
              </a:rPr>
              <a:t>www.rongke.com</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9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8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7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6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75" indent="-257175" algn="l" rtl="0" eaLnBrk="0" fontAlgn="base" hangingPunct="0">
        <a:spcBef>
          <a:spcPct val="20000"/>
        </a:spcBef>
        <a:spcAft>
          <a:spcPct val="0"/>
        </a:spcAft>
        <a:buClr>
          <a:schemeClr val="hlink"/>
        </a:buClr>
        <a:buFont typeface="Wingdings" panose="05000000000000000000" pitchFamily="2" charset="2"/>
        <a:buChar char="v"/>
        <a:defRPr sz="2100" kern="1200">
          <a:solidFill>
            <a:srgbClr val="777777"/>
          </a:solidFill>
          <a:latin typeface="+mn-lt"/>
          <a:ea typeface="+mn-ea"/>
          <a:cs typeface="+mn-cs"/>
        </a:defRPr>
      </a:lvl1pPr>
      <a:lvl2pPr marL="557530" indent="-214630" algn="l" rtl="0" eaLnBrk="0" fontAlgn="base" hangingPunct="0">
        <a:spcBef>
          <a:spcPct val="20000"/>
        </a:spcBef>
        <a:spcAft>
          <a:spcPct val="0"/>
        </a:spcAft>
        <a:buClr>
          <a:schemeClr val="hlink"/>
        </a:buClr>
        <a:buFont typeface="Wingdings" panose="05000000000000000000" pitchFamily="2" charset="2"/>
        <a:buChar char="§"/>
        <a:defRPr sz="2100" kern="1200">
          <a:solidFill>
            <a:srgbClr val="777777"/>
          </a:solidFill>
          <a:latin typeface="+mn-lt"/>
          <a:ea typeface="+mn-ea"/>
          <a:cs typeface="+mn-cs"/>
        </a:defRPr>
      </a:lvl2pPr>
      <a:lvl3pPr marL="857250" indent="-171450" algn="l" rtl="0" eaLnBrk="0" fontAlgn="base" hangingPunct="0">
        <a:spcBef>
          <a:spcPct val="20000"/>
        </a:spcBef>
        <a:spcAft>
          <a:spcPct val="0"/>
        </a:spcAft>
        <a:buClr>
          <a:schemeClr val="hlink"/>
        </a:buClr>
        <a:buFont typeface="Wingdings" panose="05000000000000000000" pitchFamily="2" charset="2"/>
        <a:buChar char="•"/>
        <a:defRPr sz="1800" kern="1200">
          <a:solidFill>
            <a:srgbClr val="777777"/>
          </a:solidFill>
          <a:latin typeface="+mn-lt"/>
          <a:ea typeface="+mn-ea"/>
          <a:cs typeface="+mn-cs"/>
        </a:defRPr>
      </a:lvl3pPr>
      <a:lvl4pPr marL="1200150" indent="-171450" algn="l" rtl="0" eaLnBrk="0" fontAlgn="base" hangingPunct="0">
        <a:spcBef>
          <a:spcPct val="20000"/>
        </a:spcBef>
        <a:spcAft>
          <a:spcPct val="0"/>
        </a:spcAft>
        <a:buFont typeface="Wingdings" panose="05000000000000000000" pitchFamily="2" charset="2"/>
        <a:buChar char="–"/>
        <a:defRPr sz="1500" kern="1200">
          <a:solidFill>
            <a:srgbClr val="777777"/>
          </a:solidFill>
          <a:latin typeface="+mn-lt"/>
          <a:ea typeface="+mn-ea"/>
          <a:cs typeface="+mn-cs"/>
        </a:defRPr>
      </a:lvl4pPr>
      <a:lvl5pPr marL="1543050" indent="-171450" algn="l" rtl="0" eaLnBrk="0" fontAlgn="base" hangingPunct="0">
        <a:spcBef>
          <a:spcPct val="20000"/>
        </a:spcBef>
        <a:spcAft>
          <a:spcPct val="0"/>
        </a:spcAft>
        <a:buFont typeface="Wingdings" panose="05000000000000000000" pitchFamily="2" charset="2"/>
        <a:buChar char="»"/>
        <a:defRPr sz="1500" kern="1200">
          <a:solidFill>
            <a:srgbClr val="777777"/>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p:nvSpPr>
        <p:spPr bwMode="auto">
          <a:xfrm>
            <a:off x="1" y="6477000"/>
            <a:ext cx="8558213" cy="381000"/>
          </a:xfrm>
          <a:prstGeom prst="rect">
            <a:avLst/>
          </a:prstGeom>
          <a:solidFill>
            <a:srgbClr val="969696"/>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ct val="50000"/>
              </a:spcBef>
              <a:spcAft>
                <a:spcPts val="0"/>
              </a:spcAft>
              <a:buClrTx/>
              <a:buSzTx/>
              <a:buFont typeface="Arial" panose="020B0604020202020204" pitchFamily="34" charset="0"/>
              <a:buNone/>
              <a:defRPr/>
            </a:pPr>
            <a:endParaRPr kumimoji="0" lang="zh-CN" altLang="en-US" sz="900" b="0" i="0" u="none" strike="noStrike" kern="1200" cap="none" spc="0" normalizeH="0" baseline="-25000" noProof="0">
              <a:ln>
                <a:noFill/>
              </a:ln>
              <a:solidFill>
                <a:srgbClr val="777777"/>
              </a:solidFill>
              <a:effectLst/>
              <a:uLnTx/>
              <a:uFillTx/>
              <a:latin typeface="Arial" panose="020B0604020202020204" pitchFamily="34" charset="0"/>
              <a:ea typeface="宋体" panose="02010600030101010101" pitchFamily="2" charset="-122"/>
              <a:cs typeface="+mn-cs"/>
            </a:endParaRPr>
          </a:p>
        </p:txBody>
      </p:sp>
      <p:pic>
        <p:nvPicPr>
          <p:cNvPr id="1027" name="Picture 7" descr="bottom"/>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1588"/>
            <a:ext cx="914400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SBottomSquare"/>
          <p:cNvSpPr>
            <a:spLocks noChangeArrowheads="1"/>
          </p:cNvSpPr>
          <p:nvPr/>
        </p:nvSpPr>
        <p:spPr bwMode="auto">
          <a:xfrm>
            <a:off x="8604250" y="6477000"/>
            <a:ext cx="539750" cy="381000"/>
          </a:xfrm>
          <a:prstGeom prst="rect">
            <a:avLst/>
          </a:prstGeom>
          <a:solidFill>
            <a:srgbClr val="6598FF"/>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ts val="0"/>
              </a:spcBef>
              <a:spcAft>
                <a:spcPts val="0"/>
              </a:spcAft>
              <a:buClrTx/>
              <a:buSzTx/>
              <a:buFont typeface="Arial" panose="020B0604020202020204" pitchFamily="34" charset="0"/>
              <a:buNone/>
              <a:defRPr/>
            </a:pPr>
            <a:endParaRPr kumimoji="0" lang="en-GB" altLang="en-US" sz="10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29" name="SBottomSquare"/>
          <p:cNvSpPr>
            <a:spLocks noChangeArrowheads="1"/>
          </p:cNvSpPr>
          <p:nvPr/>
        </p:nvSpPr>
        <p:spPr bwMode="auto">
          <a:xfrm>
            <a:off x="8604250" y="6477000"/>
            <a:ext cx="539750" cy="38100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幼圆" panose="02010509060101010101" pitchFamily="49" charset="-122"/>
                <a:ea typeface="宋体" panose="02010600030101010101" pitchFamily="2" charset="-122"/>
              </a:defRPr>
            </a:lvl1pPr>
            <a:lvl2pPr>
              <a:defRPr b="1">
                <a:solidFill>
                  <a:schemeClr val="tx1"/>
                </a:solidFill>
                <a:latin typeface="幼圆" panose="02010509060101010101" pitchFamily="49" charset="-122"/>
                <a:ea typeface="宋体" panose="02010600030101010101" pitchFamily="2" charset="-122"/>
              </a:defRPr>
            </a:lvl2pPr>
            <a:lvl3pPr>
              <a:defRPr b="1">
                <a:solidFill>
                  <a:schemeClr val="tx1"/>
                </a:solidFill>
                <a:latin typeface="幼圆" panose="02010509060101010101" pitchFamily="49" charset="-122"/>
                <a:ea typeface="宋体" panose="02010600030101010101" pitchFamily="2" charset="-122"/>
              </a:defRPr>
            </a:lvl3pPr>
            <a:lvl4pPr>
              <a:defRPr b="1">
                <a:solidFill>
                  <a:schemeClr val="tx1"/>
                </a:solidFill>
                <a:latin typeface="幼圆" panose="02010509060101010101" pitchFamily="49" charset="-122"/>
                <a:ea typeface="宋体" panose="02010600030101010101" pitchFamily="2" charset="-122"/>
              </a:defRPr>
            </a:lvl4pPr>
            <a:lvl5pPr>
              <a:defRPr b="1">
                <a:solidFill>
                  <a:schemeClr val="tx1"/>
                </a:solidFill>
                <a:latin typeface="幼圆" panose="02010509060101010101" pitchFamily="49" charset="-122"/>
                <a:ea typeface="宋体" panose="02010600030101010101" pitchFamily="2" charset="-122"/>
              </a:defRPr>
            </a:lvl5pPr>
            <a:lvl6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fld id="{A614356D-AF49-4C37-8ADA-81BDD80874FE}" type="slidenum">
              <a:rPr kumimoji="0" lang="zh-CN" altLang="en-US" sz="750" b="0" i="0" u="none" strike="noStrike" kern="120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rPr>
              <a:t>‹#›</a:t>
            </a:fld>
            <a:endParaRPr kumimoji="0" lang="zh-CN" altLang="en-US" sz="75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1030" name="Picture 35" descr="招牌设计"/>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124701" y="6540500"/>
            <a:ext cx="2778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36"/>
          <p:cNvSpPr txBox="1">
            <a:spLocks noChangeArrowheads="1"/>
          </p:cNvSpPr>
          <p:nvPr/>
        </p:nvSpPr>
        <p:spPr bwMode="auto">
          <a:xfrm>
            <a:off x="7378700" y="6532565"/>
            <a:ext cx="1370013" cy="265457"/>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 CLIENTS</a:t>
            </a:r>
          </a:p>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 SERVICE</a:t>
            </a:r>
          </a:p>
        </p:txBody>
      </p:sp>
      <p:sp>
        <p:nvSpPr>
          <p:cNvPr id="1032" name="Rectangle 38"/>
          <p:cNvSpPr>
            <a:spLocks noChangeArrowheads="1"/>
          </p:cNvSpPr>
          <p:nvPr/>
        </p:nvSpPr>
        <p:spPr bwMode="auto">
          <a:xfrm>
            <a:off x="1" y="6524625"/>
            <a:ext cx="2195513" cy="236538"/>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sz="900" b="0" i="0" u="none" strike="noStrike" kern="1200" cap="none" spc="0" normalizeH="0" baseline="0" noProof="0" dirty="0">
                <a:ln>
                  <a:noFill/>
                </a:ln>
                <a:solidFill>
                  <a:srgbClr val="FFFFFF"/>
                </a:solidFill>
                <a:effectLst/>
                <a:uLnTx/>
                <a:uFillTx/>
                <a:latin typeface="Verdana" panose="020B0604030504040204" pitchFamily="34" charset="0"/>
                <a:ea typeface="宋体" panose="02010600030101010101" pitchFamily="2" charset="-122"/>
                <a:cs typeface="+mn-cs"/>
              </a:rPr>
              <a:t>www.rongke.com</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sldNum="0" hdr="0" ftr="0" dt="0"/>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9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8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7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6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75" indent="-257175" algn="l" rtl="0" eaLnBrk="0" fontAlgn="base" hangingPunct="0">
        <a:spcBef>
          <a:spcPct val="20000"/>
        </a:spcBef>
        <a:spcAft>
          <a:spcPct val="0"/>
        </a:spcAft>
        <a:buChar char="•"/>
        <a:defRPr sz="2400" kern="1200">
          <a:solidFill>
            <a:srgbClr val="777777"/>
          </a:solidFill>
          <a:latin typeface="+mn-lt"/>
          <a:ea typeface="+mn-ea"/>
          <a:cs typeface="+mn-cs"/>
        </a:defRPr>
      </a:lvl1pPr>
      <a:lvl2pPr marL="557530" indent="-214630" algn="l" rtl="0" eaLnBrk="0" fontAlgn="base" hangingPunct="0">
        <a:spcBef>
          <a:spcPct val="20000"/>
        </a:spcBef>
        <a:spcAft>
          <a:spcPct val="0"/>
        </a:spcAft>
        <a:buFont typeface="Wingdings" panose="05000000000000000000" pitchFamily="2" charset="2"/>
        <a:buChar char="n"/>
        <a:defRPr sz="2100" kern="1200">
          <a:solidFill>
            <a:srgbClr val="777777"/>
          </a:solidFill>
          <a:latin typeface="+mn-lt"/>
          <a:ea typeface="+mn-ea"/>
          <a:cs typeface="+mn-cs"/>
        </a:defRPr>
      </a:lvl2pPr>
      <a:lvl3pPr marL="857250" indent="-171450" algn="l" rtl="0" eaLnBrk="0" fontAlgn="base" hangingPunct="0">
        <a:spcBef>
          <a:spcPct val="20000"/>
        </a:spcBef>
        <a:spcAft>
          <a:spcPct val="0"/>
        </a:spcAft>
        <a:buFont typeface="Wingdings" panose="05000000000000000000" pitchFamily="2" charset="2"/>
        <a:buChar char="n"/>
        <a:defRPr sz="1800" kern="1200">
          <a:solidFill>
            <a:srgbClr val="777777"/>
          </a:solidFill>
          <a:latin typeface="+mn-lt"/>
          <a:ea typeface="+mn-ea"/>
          <a:cs typeface="+mn-cs"/>
        </a:defRPr>
      </a:lvl3pPr>
      <a:lvl4pPr marL="12001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4pPr>
      <a:lvl5pPr marL="15430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1DF3E94-B1DE-4DB0-B817-89FF325CCA67}" type="datetimeFigureOut">
              <a:rPr lang="zh-CN" altLang="en-US" smtClean="0"/>
              <a:t>2020/4/13</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4D17DF4-8C7B-410F-9BA1-699A539638B1}"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3.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23.xml"/><Relationship Id="rId4" Type="http://schemas.openxmlformats.org/officeDocument/2006/relationships/image" Target="../media/image20.emf"/></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4.xml"/><Relationship Id="rId1" Type="http://schemas.openxmlformats.org/officeDocument/2006/relationships/slideLayout" Target="../slideLayouts/slideLayout23.xml"/><Relationship Id="rId4" Type="http://schemas.openxmlformats.org/officeDocument/2006/relationships/image" Target="../media/image22.e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3.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5.xml"/><Relationship Id="rId1" Type="http://schemas.openxmlformats.org/officeDocument/2006/relationships/themeOverride" Target="../theme/themeOverride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1819737" y="2221925"/>
            <a:ext cx="36734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r>
              <a:rPr lang="en-US" altLang="zh-CN" sz="2800" dirty="0">
                <a:solidFill>
                  <a:srgbClr val="CC0000"/>
                </a:solidFill>
                <a:latin typeface="黑体" panose="02010609060101010101" pitchFamily="49" charset="-122"/>
                <a:ea typeface="黑体" panose="02010609060101010101" pitchFamily="49" charset="-122"/>
              </a:rPr>
              <a:t>『</a:t>
            </a:r>
            <a:r>
              <a:rPr lang="zh-CN" altLang="en-US" sz="2800" dirty="0">
                <a:solidFill>
                  <a:srgbClr val="CC0000"/>
                </a:solidFill>
                <a:ea typeface="黑体" panose="02010609060101010101" pitchFamily="49" charset="-122"/>
              </a:rPr>
              <a:t>融客</a:t>
            </a:r>
            <a:r>
              <a:rPr lang="zh-CN" altLang="en-US" sz="2800" dirty="0">
                <a:solidFill>
                  <a:srgbClr val="CC0000"/>
                </a:solidFill>
                <a:latin typeface="黑体" panose="02010609060101010101" pitchFamily="49" charset="-122"/>
                <a:ea typeface="黑体" panose="02010609060101010101" pitchFamily="49" charset="-122"/>
              </a:rPr>
              <a:t>月报</a:t>
            </a:r>
            <a:r>
              <a:rPr lang="en-US" altLang="zh-CN" sz="2800" dirty="0">
                <a:solidFill>
                  <a:srgbClr val="CC0000"/>
                </a:solidFill>
                <a:latin typeface="黑体" panose="02010609060101010101" pitchFamily="49" charset="-122"/>
                <a:ea typeface="黑体" panose="02010609060101010101" pitchFamily="49" charset="-122"/>
              </a:rPr>
              <a:t>』</a:t>
            </a:r>
            <a:endParaRPr lang="zh-CN" altLang="en-US" sz="2800" dirty="0">
              <a:solidFill>
                <a:srgbClr val="CC0000"/>
              </a:solidFill>
              <a:latin typeface="黑体" panose="02010609060101010101" pitchFamily="49" charset="-122"/>
              <a:ea typeface="黑体" panose="02010609060101010101" pitchFamily="49" charset="-122"/>
            </a:endParaRPr>
          </a:p>
        </p:txBody>
      </p:sp>
      <p:sp>
        <p:nvSpPr>
          <p:cNvPr id="5" name="Text Box 6"/>
          <p:cNvSpPr txBox="1">
            <a:spLocks noChangeArrowheads="1"/>
          </p:cNvSpPr>
          <p:nvPr/>
        </p:nvSpPr>
        <p:spPr bwMode="auto">
          <a:xfrm>
            <a:off x="684213" y="2936557"/>
            <a:ext cx="705643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algn="r">
              <a:spcBef>
                <a:spcPct val="50000"/>
              </a:spcBef>
            </a:pPr>
            <a:r>
              <a:rPr lang="en-US" altLang="zh-CN" sz="3200" b="0" dirty="0">
                <a:solidFill>
                  <a:srgbClr val="000066"/>
                </a:solidFill>
                <a:latin typeface="黑体" panose="02010609060101010101" pitchFamily="49" charset="-122"/>
                <a:ea typeface="黑体" panose="02010609060101010101" pitchFamily="49" charset="-122"/>
              </a:rPr>
              <a:t>——</a:t>
            </a:r>
            <a:r>
              <a:rPr lang="zh-CN" altLang="en-US" sz="2800" dirty="0">
                <a:solidFill>
                  <a:srgbClr val="000066"/>
                </a:solidFill>
                <a:latin typeface="黑体" panose="02010609060101010101" pitchFamily="49" charset="-122"/>
                <a:ea typeface="黑体" panose="02010609060101010101" pitchFamily="49" charset="-122"/>
              </a:rPr>
              <a:t>私募股权投资市场</a:t>
            </a:r>
            <a:r>
              <a:rPr lang="zh-CN" altLang="en-US" sz="1600" dirty="0">
                <a:solidFill>
                  <a:srgbClr val="000066"/>
                </a:solidFill>
                <a:latin typeface="黑体" panose="02010609060101010101" pitchFamily="49" charset="-122"/>
                <a:ea typeface="黑体" panose="02010609060101010101" pitchFamily="49" charset="-122"/>
              </a:rPr>
              <a:t>（</a:t>
            </a:r>
            <a:r>
              <a:rPr lang="en-US" altLang="zh-CN" sz="1600" dirty="0">
                <a:solidFill>
                  <a:srgbClr val="000066"/>
                </a:solidFill>
                <a:latin typeface="黑体" panose="02010609060101010101" pitchFamily="49" charset="-122"/>
                <a:ea typeface="黑体" panose="02010609060101010101" pitchFamily="49" charset="-122"/>
              </a:rPr>
              <a:t>2020</a:t>
            </a:r>
            <a:r>
              <a:rPr lang="zh-CN" altLang="en-US" sz="1600" dirty="0">
                <a:solidFill>
                  <a:srgbClr val="000066"/>
                </a:solidFill>
                <a:latin typeface="黑体" panose="02010609060101010101" pitchFamily="49" charset="-122"/>
                <a:ea typeface="黑体" panose="02010609060101010101" pitchFamily="49" charset="-122"/>
              </a:rPr>
              <a:t>年</a:t>
            </a:r>
            <a:r>
              <a:rPr lang="en-US" altLang="zh-CN" sz="1600" dirty="0">
                <a:solidFill>
                  <a:srgbClr val="000066"/>
                </a:solidFill>
                <a:latin typeface="黑体" panose="02010609060101010101" pitchFamily="49" charset="-122"/>
                <a:ea typeface="黑体" panose="02010609060101010101" pitchFamily="49" charset="-122"/>
              </a:rPr>
              <a:t>3</a:t>
            </a:r>
            <a:r>
              <a:rPr lang="zh-CN" altLang="en-US" sz="1600" dirty="0">
                <a:solidFill>
                  <a:srgbClr val="000066"/>
                </a:solidFill>
                <a:latin typeface="黑体" panose="02010609060101010101" pitchFamily="49" charset="-122"/>
                <a:ea typeface="黑体" panose="02010609060101010101" pitchFamily="49" charset="-122"/>
              </a:rPr>
              <a:t>月）</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971550" y="5219770"/>
            <a:ext cx="7200900" cy="1116075"/>
          </a:xfrm>
          <a:prstGeom prst="rect">
            <a:avLst/>
          </a:prstGeom>
          <a:noFill/>
        </p:spPr>
        <p:txBody>
          <a:bodyPr wrap="square" lIns="0" tIns="0" rIns="0" bIns="0" rtlCol="0">
            <a:spAutoFit/>
          </a:bodyPr>
          <a:lstStyle/>
          <a:p>
            <a:pPr algn="just">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3</a:t>
            </a:r>
            <a:r>
              <a:rPr lang="zh-CN" altLang="en-US" sz="1400" dirty="0">
                <a:latin typeface="微软雅黑" panose="020B0503020204020204" pitchFamily="34" charset="-122"/>
                <a:ea typeface="微软雅黑" panose="020B0503020204020204" pitchFamily="34" charset="-122"/>
              </a:rPr>
              <a:t>月共有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54</a:t>
            </a:r>
            <a:r>
              <a:rPr lang="zh-CN" altLang="en-US" sz="1400" dirty="0">
                <a:latin typeface="微软雅黑" panose="020B0503020204020204" pitchFamily="34" charset="-122"/>
                <a:ea typeface="微软雅黑" panose="020B0503020204020204" pitchFamily="34" charset="-122"/>
              </a:rPr>
              <a:t>个基金产品通过其他方式实现退出，较</a:t>
            </a: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月逐步恢复，其中</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36</a:t>
            </a:r>
            <a:r>
              <a:rPr lang="zh-CN" altLang="en-US" sz="1400" dirty="0">
                <a:latin typeface="微软雅黑" panose="020B0503020204020204" pitchFamily="34" charset="-122"/>
                <a:ea typeface="微软雅黑" panose="020B0503020204020204" pitchFamily="34" charset="-122"/>
              </a:rPr>
              <a:t>个产品通过</a:t>
            </a:r>
            <a:r>
              <a:rPr lang="en-US" altLang="zh-CN" dirty="0">
                <a:solidFill>
                  <a:srgbClr val="FF0000"/>
                </a:solidFill>
                <a:latin typeface="微软雅黑" panose="020B0503020204020204" pitchFamily="34" charset="-122"/>
                <a:ea typeface="微软雅黑" panose="020B0503020204020204" pitchFamily="34" charset="-122"/>
              </a:rPr>
              <a:t>M&amp;A</a:t>
            </a:r>
            <a:r>
              <a:rPr lang="zh-CN" altLang="en-US" sz="1400" dirty="0">
                <a:latin typeface="微软雅黑" panose="020B0503020204020204" pitchFamily="34" charset="-122"/>
                <a:ea typeface="微软雅黑" panose="020B0503020204020204" pitchFamily="34" charset="-122"/>
              </a:rPr>
              <a:t>途径完成退出，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18</a:t>
            </a:r>
            <a:r>
              <a:rPr lang="zh-CN" altLang="en-US" sz="1400" dirty="0">
                <a:latin typeface="微软雅黑" panose="020B0503020204020204" pitchFamily="34" charset="-122"/>
                <a:ea typeface="微软雅黑" panose="020B0503020204020204" pitchFamily="34" charset="-122"/>
              </a:rPr>
              <a:t>个产品通过</a:t>
            </a:r>
            <a:r>
              <a:rPr lang="zh-CN" altLang="en-US" dirty="0">
                <a:solidFill>
                  <a:srgbClr val="FF0000"/>
                </a:solidFill>
                <a:latin typeface="微软雅黑" panose="020B0503020204020204" pitchFamily="34" charset="-122"/>
                <a:ea typeface="微软雅黑" panose="020B0503020204020204" pitchFamily="34" charset="-122"/>
              </a:rPr>
              <a:t>股权转让</a:t>
            </a:r>
            <a:r>
              <a:rPr lang="zh-CN" altLang="en-US" sz="1400" dirty="0">
                <a:latin typeface="微软雅黑" panose="020B0503020204020204" pitchFamily="34" charset="-122"/>
                <a:ea typeface="微软雅黑" panose="020B0503020204020204" pitchFamily="34" charset="-122"/>
              </a:rPr>
              <a:t>方式退出。</a:t>
            </a:r>
            <a:r>
              <a:rPr lang="en-US" altLang="zh-CN" sz="1400" dirty="0">
                <a:latin typeface="微软雅黑" panose="020B0503020204020204" pitchFamily="34" charset="-122"/>
                <a:ea typeface="微软雅黑" panose="020B0503020204020204" pitchFamily="34" charset="-122"/>
              </a:rPr>
              <a:t>M&amp;A</a:t>
            </a:r>
            <a:r>
              <a:rPr lang="zh-CN" altLang="en-US" sz="1400" dirty="0">
                <a:latin typeface="微软雅黑" panose="020B0503020204020204" pitchFamily="34" charset="-122"/>
                <a:ea typeface="微软雅黑" panose="020B0503020204020204" pitchFamily="34" charset="-122"/>
              </a:rPr>
              <a:t>退出较之前大幅增加，股权转让退出与之前几乎持平。</a:t>
            </a:r>
          </a:p>
        </p:txBody>
      </p:sp>
      <p:grpSp>
        <p:nvGrpSpPr>
          <p:cNvPr id="4" name="组合 3"/>
          <p:cNvGrpSpPr/>
          <p:nvPr/>
        </p:nvGrpSpPr>
        <p:grpSpPr>
          <a:xfrm>
            <a:off x="486541" y="1086953"/>
            <a:ext cx="1826299" cy="369869"/>
            <a:chOff x="7155445" y="740531"/>
            <a:chExt cx="2292506" cy="369869"/>
          </a:xfrm>
        </p:grpSpPr>
        <p:sp>
          <p:nvSpPr>
            <p:cNvPr id="5" name="矩形 4"/>
            <p:cNvSpPr/>
            <p:nvPr/>
          </p:nvSpPr>
          <p:spPr>
            <a:xfrm>
              <a:off x="7155445" y="740531"/>
              <a:ext cx="2009461"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基金退出情况</a:t>
              </a:r>
            </a:p>
          </p:txBody>
        </p:sp>
        <p:sp>
          <p:nvSpPr>
            <p:cNvPr id="6" name="等腰三角形 5"/>
            <p:cNvSpPr/>
            <p:nvPr/>
          </p:nvSpPr>
          <p:spPr>
            <a:xfrm rot="5400000">
              <a:off x="9121494" y="783943"/>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其他退出情况</a:t>
            </a:r>
          </a:p>
        </p:txBody>
      </p:sp>
      <p:pic>
        <p:nvPicPr>
          <p:cNvPr id="2" name="图片 1">
            <a:extLst>
              <a:ext uri="{FF2B5EF4-FFF2-40B4-BE49-F238E27FC236}">
                <a16:creationId xmlns:a16="http://schemas.microsoft.com/office/drawing/2014/main" id="{2F151564-30A4-4B0A-AFDC-8C2E84B9A44E}"/>
              </a:ext>
            </a:extLst>
          </p:cNvPr>
          <p:cNvPicPr>
            <a:picLocks noChangeAspect="1"/>
          </p:cNvPicPr>
          <p:nvPr/>
        </p:nvPicPr>
        <p:blipFill>
          <a:blip r:embed="rId3"/>
          <a:stretch>
            <a:fillRect/>
          </a:stretch>
        </p:blipFill>
        <p:spPr>
          <a:xfrm>
            <a:off x="74048" y="1716619"/>
            <a:ext cx="5761219" cy="3243353"/>
          </a:xfrm>
          <a:prstGeom prst="rect">
            <a:avLst/>
          </a:prstGeom>
        </p:spPr>
      </p:pic>
      <p:pic>
        <p:nvPicPr>
          <p:cNvPr id="8" name="图片 7">
            <a:extLst>
              <a:ext uri="{FF2B5EF4-FFF2-40B4-BE49-F238E27FC236}">
                <a16:creationId xmlns:a16="http://schemas.microsoft.com/office/drawing/2014/main" id="{4A9C76DF-7A10-42DA-A3FA-5FA8BF41C4EF}"/>
              </a:ext>
            </a:extLst>
          </p:cNvPr>
          <p:cNvPicPr>
            <a:picLocks noChangeAspect="1"/>
          </p:cNvPicPr>
          <p:nvPr/>
        </p:nvPicPr>
        <p:blipFill>
          <a:blip r:embed="rId4"/>
          <a:stretch>
            <a:fillRect/>
          </a:stretch>
        </p:blipFill>
        <p:spPr>
          <a:xfrm>
            <a:off x="4701692" y="1716619"/>
            <a:ext cx="5761219" cy="3237257"/>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381929" y="1042681"/>
            <a:ext cx="2219603" cy="369870"/>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上市公司并购事件</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并购</a:t>
            </a:r>
          </a:p>
        </p:txBody>
      </p:sp>
      <p:sp>
        <p:nvSpPr>
          <p:cNvPr id="11" name="文本框 10"/>
          <p:cNvSpPr txBox="1"/>
          <p:nvPr/>
        </p:nvSpPr>
        <p:spPr>
          <a:xfrm>
            <a:off x="971550" y="4889152"/>
            <a:ext cx="7200900" cy="1197572"/>
          </a:xfrm>
          <a:prstGeom prst="rect">
            <a:avLst/>
          </a:prstGeom>
          <a:noFill/>
        </p:spPr>
        <p:txBody>
          <a:bodyPr wrap="square" lIns="0" tIns="0" rIns="0" bIns="0"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3</a:t>
            </a:r>
            <a:r>
              <a:rPr lang="zh-CN" altLang="en-US" sz="1400" dirty="0">
                <a:latin typeface="微软雅黑" panose="020B0503020204020204" pitchFamily="34" charset="-122"/>
                <a:ea typeface="微软雅黑" panose="020B0503020204020204" pitchFamily="34" charset="-122"/>
              </a:rPr>
              <a:t>月上市公司并购事件共计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123</a:t>
            </a:r>
            <a:r>
              <a:rPr lang="zh-CN" altLang="en-US" sz="1400" dirty="0">
                <a:latin typeface="微软雅黑" panose="020B0503020204020204" pitchFamily="34" charset="-122"/>
                <a:ea typeface="微软雅黑" panose="020B0503020204020204" pitchFamily="34" charset="-122"/>
              </a:rPr>
              <a:t>起，涉及规模总计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621.35</a:t>
            </a:r>
            <a:r>
              <a:rPr lang="zh-CN" altLang="en-US" sz="1400" dirty="0">
                <a:latin typeface="微软雅黑" panose="020B0503020204020204" pitchFamily="34" charset="-122"/>
                <a:ea typeface="微软雅黑" panose="020B0503020204020204" pitchFamily="34" charset="-122"/>
              </a:rPr>
              <a:t>亿元人民币，其中，董事会预案的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73</a:t>
            </a:r>
            <a:r>
              <a:rPr lang="zh-CN" altLang="en-US" sz="1400" dirty="0">
                <a:latin typeface="微软雅黑" panose="020B0503020204020204" pitchFamily="34" charset="-122"/>
                <a:ea typeface="微软雅黑" panose="020B0503020204020204" pitchFamily="34" charset="-122"/>
              </a:rPr>
              <a:t>家，进行中的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a:t>
            </a:r>
            <a:r>
              <a:rPr lang="zh-CN" altLang="en-US" sz="1400" dirty="0">
                <a:latin typeface="微软雅黑" panose="020B0503020204020204" pitchFamily="34" charset="-122"/>
                <a:ea typeface="微软雅黑" panose="020B0503020204020204" pitchFamily="34" charset="-122"/>
              </a:rPr>
              <a:t>家，达成转让意向的有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a:t>
            </a:r>
            <a:r>
              <a:rPr lang="zh-CN" altLang="en-US" sz="1400" dirty="0">
                <a:latin typeface="微软雅黑" panose="020B0503020204020204" pitchFamily="34" charset="-122"/>
                <a:ea typeface="微软雅黑" panose="020B0503020204020204" pitchFamily="34" charset="-122"/>
              </a:rPr>
              <a:t>家，已经签署转让协议的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15</a:t>
            </a:r>
            <a:r>
              <a:rPr lang="zh-CN" altLang="en-US" sz="1400" dirty="0">
                <a:latin typeface="微软雅黑" panose="020B0503020204020204" pitchFamily="34" charset="-122"/>
                <a:ea typeface="微软雅黑" panose="020B0503020204020204" pitchFamily="34" charset="-122"/>
              </a:rPr>
              <a:t>家，股东大会通过的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7</a:t>
            </a:r>
            <a:r>
              <a:rPr lang="zh-CN" altLang="en-US" sz="1400" dirty="0">
                <a:latin typeface="微软雅黑" panose="020B0503020204020204" pitchFamily="34" charset="-122"/>
                <a:ea typeface="微软雅黑" panose="020B0503020204020204" pitchFamily="34" charset="-122"/>
              </a:rPr>
              <a:t>家，完成的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15</a:t>
            </a:r>
            <a:r>
              <a:rPr lang="zh-CN" altLang="en-US" sz="1400" dirty="0">
                <a:latin typeface="微软雅黑" panose="020B0503020204020204" pitchFamily="34" charset="-122"/>
                <a:ea typeface="微软雅黑" panose="020B0503020204020204" pitchFamily="34" charset="-122"/>
              </a:rPr>
              <a:t>家。较</a:t>
            </a: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月并购数量及规模双双上行，恢复迹象明显。</a:t>
            </a:r>
          </a:p>
        </p:txBody>
      </p:sp>
      <p:pic>
        <p:nvPicPr>
          <p:cNvPr id="7" name="图片 6">
            <a:extLst>
              <a:ext uri="{FF2B5EF4-FFF2-40B4-BE49-F238E27FC236}">
                <a16:creationId xmlns:a16="http://schemas.microsoft.com/office/drawing/2014/main" id="{792C03FA-9DB6-448D-90E1-BC226E863FBE}"/>
              </a:ext>
            </a:extLst>
          </p:cNvPr>
          <p:cNvPicPr>
            <a:picLocks noChangeAspect="1"/>
          </p:cNvPicPr>
          <p:nvPr/>
        </p:nvPicPr>
        <p:blipFill>
          <a:blip r:embed="rId3"/>
          <a:stretch>
            <a:fillRect/>
          </a:stretch>
        </p:blipFill>
        <p:spPr>
          <a:xfrm>
            <a:off x="891792" y="1674395"/>
            <a:ext cx="7360415" cy="2864626"/>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68330" y="1172923"/>
            <a:ext cx="3617333"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上市公司并购非上市公司规模前五</a:t>
            </a:r>
          </a:p>
        </p:txBody>
      </p:sp>
      <p:sp>
        <p:nvSpPr>
          <p:cNvPr id="4" name="等腰三角形 3">
            <a:extLst>
              <a:ext uri="{FF2B5EF4-FFF2-40B4-BE49-F238E27FC236}">
                <a16:creationId xmlns:a16="http://schemas.microsoft.com/office/drawing/2014/main" id="{90762674-E569-4558-8C79-F25671ABC618}"/>
              </a:ext>
            </a:extLst>
          </p:cNvPr>
          <p:cNvSpPr/>
          <p:nvPr/>
        </p:nvSpPr>
        <p:spPr>
          <a:xfrm rot="5400000">
            <a:off x="3736648" y="1221939"/>
            <a:ext cx="369868" cy="271839"/>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a:extLst>
              <a:ext uri="{FF2B5EF4-FFF2-40B4-BE49-F238E27FC236}">
                <a16:creationId xmlns:a16="http://schemas.microsoft.com/office/drawing/2014/main" id="{D0BDBC08-D724-406E-A090-D8F577DC2783}"/>
              </a:ext>
            </a:extLst>
          </p:cNvPr>
          <p:cNvPicPr>
            <a:picLocks noChangeAspect="1"/>
          </p:cNvPicPr>
          <p:nvPr/>
        </p:nvPicPr>
        <p:blipFill>
          <a:blip r:embed="rId3"/>
          <a:stretch>
            <a:fillRect/>
          </a:stretch>
        </p:blipFill>
        <p:spPr>
          <a:xfrm>
            <a:off x="562678" y="1829977"/>
            <a:ext cx="8018643" cy="3877201"/>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97784" y="1008988"/>
            <a:ext cx="2482389" cy="369870"/>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新三板市场概况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338885" y="1484904"/>
            <a:ext cx="1242376" cy="941082"/>
            <a:chOff x="415341" y="1328632"/>
            <a:chExt cx="1172437" cy="838730"/>
          </a:xfrm>
        </p:grpSpPr>
        <p:grpSp>
          <p:nvGrpSpPr>
            <p:cNvPr id="6" name="组合 5"/>
            <p:cNvGrpSpPr/>
            <p:nvPr/>
          </p:nvGrpSpPr>
          <p:grpSpPr>
            <a:xfrm>
              <a:off x="415341" y="1328632"/>
              <a:ext cx="1172437" cy="667568"/>
              <a:chOff x="539468" y="1205342"/>
              <a:chExt cx="1172437" cy="667568"/>
            </a:xfrm>
          </p:grpSpPr>
          <p:sp>
            <p:nvSpPr>
              <p:cNvPr id="8" name="文本框 7"/>
              <p:cNvSpPr txBox="1"/>
              <p:nvPr/>
            </p:nvSpPr>
            <p:spPr>
              <a:xfrm>
                <a:off x="539468" y="1205342"/>
                <a:ext cx="1031051" cy="261610"/>
              </a:xfrm>
              <a:prstGeom prst="rect">
                <a:avLst/>
              </a:prstGeom>
              <a:noFill/>
            </p:spPr>
            <p:txBody>
              <a:bodyPr wrap="none" rtlCol="0">
                <a:spAutoFit/>
              </a:bodyPr>
              <a:lstStyle/>
              <a:p>
                <a:r>
                  <a:rPr lang="zh-CN" altLang="en-US" sz="1100" dirty="0">
                    <a:latin typeface="微软雅黑" panose="020B0503020204020204" pitchFamily="34" charset="-122"/>
                    <a:ea typeface="微软雅黑" panose="020B0503020204020204" pitchFamily="34" charset="-122"/>
                  </a:rPr>
                  <a:t>挂牌企业总数</a:t>
                </a:r>
              </a:p>
            </p:txBody>
          </p:sp>
          <p:sp>
            <p:nvSpPr>
              <p:cNvPr id="9" name="文本框 8"/>
              <p:cNvSpPr txBox="1"/>
              <p:nvPr/>
            </p:nvSpPr>
            <p:spPr>
              <a:xfrm>
                <a:off x="1386175" y="1608745"/>
                <a:ext cx="325730"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家</a:t>
                </a:r>
              </a:p>
            </p:txBody>
          </p:sp>
          <p:sp>
            <p:nvSpPr>
              <p:cNvPr id="10" name="文本框 9"/>
              <p:cNvSpPr txBox="1"/>
              <p:nvPr/>
            </p:nvSpPr>
            <p:spPr>
              <a:xfrm>
                <a:off x="612365" y="1461456"/>
                <a:ext cx="821732" cy="411454"/>
              </a:xfrm>
              <a:prstGeom prst="rect">
                <a:avLst/>
              </a:prstGeom>
              <a:noFill/>
            </p:spPr>
            <p:txBody>
              <a:bodyPr wrap="none" rtlCol="0">
                <a:spAutoFit/>
              </a:bodyPr>
              <a:lstStyle/>
              <a:p>
                <a:r>
                  <a:rPr lang="en-US" altLang="zh-CN" sz="2400" b="1" dirty="0">
                    <a:solidFill>
                      <a:srgbClr val="FF0000"/>
                    </a:solidFill>
                    <a:latin typeface="Arial" panose="020B0604020202020204" pitchFamily="34" charset="0"/>
                    <a:cs typeface="Arial" panose="020B0604020202020204" pitchFamily="34" charset="0"/>
                  </a:rPr>
                  <a:t>8755</a:t>
                </a:r>
                <a:endParaRPr lang="en-US" sz="2400" b="1" dirty="0">
                  <a:solidFill>
                    <a:srgbClr val="FF0000"/>
                  </a:solidFill>
                  <a:latin typeface="Arial" panose="020B0604020202020204" pitchFamily="34" charset="0"/>
                  <a:cs typeface="Arial" panose="020B0604020202020204" pitchFamily="34" charset="0"/>
                </a:endParaRPr>
              </a:p>
            </p:txBody>
          </p:sp>
        </p:grpSp>
        <p:sp>
          <p:nvSpPr>
            <p:cNvPr id="7" name="文本框 6"/>
            <p:cNvSpPr txBox="1"/>
            <p:nvPr/>
          </p:nvSpPr>
          <p:spPr>
            <a:xfrm>
              <a:off x="964709" y="1893059"/>
              <a:ext cx="464721" cy="274303"/>
            </a:xfrm>
            <a:prstGeom prst="rect">
              <a:avLst/>
            </a:prstGeom>
            <a:noFill/>
          </p:spPr>
          <p:txBody>
            <a:bodyPr wrap="square" rtlCol="0">
              <a:spAutoFit/>
            </a:bodyPr>
            <a:lstStyle/>
            <a:p>
              <a:r>
                <a:rPr lang="en-US" altLang="zh-CN" sz="1400" b="1" dirty="0">
                  <a:solidFill>
                    <a:srgbClr val="00B050"/>
                  </a:solidFill>
                  <a:latin typeface="Arial" panose="020B0604020202020204" pitchFamily="34" charset="0"/>
                  <a:cs typeface="Arial" panose="020B0604020202020204" pitchFamily="34" charset="0"/>
                </a:rPr>
                <a:t>-68</a:t>
              </a:r>
              <a:endParaRPr lang="zh-CN" altLang="en-US" sz="1400" b="1" dirty="0">
                <a:solidFill>
                  <a:srgbClr val="00B050"/>
                </a:solidFill>
                <a:latin typeface="Arial" panose="020B0604020202020204" pitchFamily="34" charset="0"/>
                <a:cs typeface="Arial" panose="020B0604020202020204" pitchFamily="34" charset="0"/>
              </a:endParaRPr>
            </a:p>
          </p:txBody>
        </p:sp>
      </p:grpSp>
      <p:grpSp>
        <p:nvGrpSpPr>
          <p:cNvPr id="11" name="组合 10"/>
          <p:cNvGrpSpPr/>
          <p:nvPr/>
        </p:nvGrpSpPr>
        <p:grpSpPr>
          <a:xfrm>
            <a:off x="3594028" y="1410934"/>
            <a:ext cx="1995494" cy="982143"/>
            <a:chOff x="1918959" y="1157696"/>
            <a:chExt cx="1995494" cy="982143"/>
          </a:xfrm>
        </p:grpSpPr>
        <p:sp>
          <p:nvSpPr>
            <p:cNvPr id="12" name="矩形: 对角圆角 11"/>
            <p:cNvSpPr/>
            <p:nvPr/>
          </p:nvSpPr>
          <p:spPr>
            <a:xfrm>
              <a:off x="1918959" y="1419307"/>
              <a:ext cx="953847" cy="679755"/>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8095</a:t>
              </a:r>
              <a:endParaRPr lang="en-US" b="1" dirty="0">
                <a:solidFill>
                  <a:schemeClr val="tx1"/>
                </a:solidFill>
                <a:latin typeface="Arial" panose="020B0604020202020204" pitchFamily="34" charset="0"/>
                <a:cs typeface="Arial" panose="020B0604020202020204" pitchFamily="34" charset="0"/>
              </a:endParaRPr>
            </a:p>
          </p:txBody>
        </p:sp>
        <p:sp>
          <p:nvSpPr>
            <p:cNvPr id="13" name="矩形: 对角圆角 12"/>
            <p:cNvSpPr/>
            <p:nvPr/>
          </p:nvSpPr>
          <p:spPr>
            <a:xfrm>
              <a:off x="2896452" y="1392157"/>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660</a:t>
              </a:r>
              <a:endParaRPr lang="zh-CN" altLang="en-US" b="1" dirty="0">
                <a:solidFill>
                  <a:schemeClr val="tx1"/>
                </a:solidFill>
                <a:latin typeface="Arial" panose="020B0604020202020204" pitchFamily="34" charset="0"/>
                <a:cs typeface="Arial" panose="020B0604020202020204" pitchFamily="34" charset="0"/>
              </a:endParaRPr>
            </a:p>
          </p:txBody>
        </p:sp>
        <p:sp>
          <p:nvSpPr>
            <p:cNvPr id="14" name="文本框 13"/>
            <p:cNvSpPr txBox="1"/>
            <p:nvPr/>
          </p:nvSpPr>
          <p:spPr>
            <a:xfrm>
              <a:off x="2389259" y="1157696"/>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市场分层分布</a:t>
              </a:r>
            </a:p>
          </p:txBody>
        </p:sp>
        <p:sp>
          <p:nvSpPr>
            <p:cNvPr id="15" name="文本框 14"/>
            <p:cNvSpPr txBox="1"/>
            <p:nvPr/>
          </p:nvSpPr>
          <p:spPr>
            <a:xfrm>
              <a:off x="3422010" y="1862840"/>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创新</a:t>
              </a:r>
            </a:p>
          </p:txBody>
        </p:sp>
        <p:sp>
          <p:nvSpPr>
            <p:cNvPr id="16" name="文本框 15"/>
            <p:cNvSpPr txBox="1"/>
            <p:nvPr/>
          </p:nvSpPr>
          <p:spPr>
            <a:xfrm>
              <a:off x="2452878" y="1850444"/>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基础</a:t>
              </a:r>
            </a:p>
          </p:txBody>
        </p:sp>
      </p:grpSp>
      <p:sp>
        <p:nvSpPr>
          <p:cNvPr id="24"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lang="zh-CN" altLang="en-US" sz="2400" b="1" dirty="0">
                <a:solidFill>
                  <a:srgbClr val="000798"/>
                </a:solidFill>
                <a:latin typeface="Arial" panose="020B0604020202020204" pitchFamily="34" charset="0"/>
                <a:ea typeface="幼圆" panose="02010509060101010101" pitchFamily="49" charset="-122"/>
              </a:rPr>
              <a:t>新三板</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grpSp>
        <p:nvGrpSpPr>
          <p:cNvPr id="29" name="组合 28"/>
          <p:cNvGrpSpPr/>
          <p:nvPr/>
        </p:nvGrpSpPr>
        <p:grpSpPr>
          <a:xfrm>
            <a:off x="6366998" y="1351284"/>
            <a:ext cx="1995494" cy="982143"/>
            <a:chOff x="1918959" y="1157696"/>
            <a:chExt cx="1995494" cy="982143"/>
          </a:xfrm>
        </p:grpSpPr>
        <p:sp>
          <p:nvSpPr>
            <p:cNvPr id="30" name="矩形: 对角圆角 29"/>
            <p:cNvSpPr/>
            <p:nvPr/>
          </p:nvSpPr>
          <p:spPr>
            <a:xfrm>
              <a:off x="1918959" y="1419307"/>
              <a:ext cx="953847" cy="679755"/>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8091</a:t>
              </a:r>
              <a:endParaRPr lang="en-US" b="1" dirty="0">
                <a:solidFill>
                  <a:schemeClr val="tx1"/>
                </a:solidFill>
                <a:latin typeface="Arial" panose="020B0604020202020204" pitchFamily="34" charset="0"/>
                <a:cs typeface="Arial" panose="020B0604020202020204" pitchFamily="34" charset="0"/>
              </a:endParaRPr>
            </a:p>
          </p:txBody>
        </p:sp>
        <p:sp>
          <p:nvSpPr>
            <p:cNvPr id="31" name="矩形: 对角圆角 30"/>
            <p:cNvSpPr/>
            <p:nvPr/>
          </p:nvSpPr>
          <p:spPr>
            <a:xfrm>
              <a:off x="2896452" y="1392157"/>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664</a:t>
              </a:r>
              <a:endParaRPr lang="en-US" b="1" dirty="0">
                <a:solidFill>
                  <a:schemeClr val="tx1"/>
                </a:solidFill>
                <a:latin typeface="Arial" panose="020B0604020202020204" pitchFamily="34" charset="0"/>
                <a:cs typeface="Arial" panose="020B0604020202020204" pitchFamily="34" charset="0"/>
              </a:endParaRPr>
            </a:p>
          </p:txBody>
        </p:sp>
        <p:sp>
          <p:nvSpPr>
            <p:cNvPr id="32" name="文本框 31"/>
            <p:cNvSpPr txBox="1"/>
            <p:nvPr/>
          </p:nvSpPr>
          <p:spPr>
            <a:xfrm>
              <a:off x="2389259" y="1157696"/>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转让方式分布</a:t>
              </a:r>
            </a:p>
          </p:txBody>
        </p:sp>
        <p:sp>
          <p:nvSpPr>
            <p:cNvPr id="33" name="文本框 32"/>
            <p:cNvSpPr txBox="1"/>
            <p:nvPr/>
          </p:nvSpPr>
          <p:spPr>
            <a:xfrm>
              <a:off x="3422010" y="1862840"/>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做市</a:t>
              </a:r>
            </a:p>
          </p:txBody>
        </p:sp>
        <p:sp>
          <p:nvSpPr>
            <p:cNvPr id="35" name="文本框 34"/>
            <p:cNvSpPr txBox="1"/>
            <p:nvPr/>
          </p:nvSpPr>
          <p:spPr>
            <a:xfrm>
              <a:off x="2144652" y="1850444"/>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集合竞价</a:t>
              </a:r>
            </a:p>
          </p:txBody>
        </p:sp>
      </p:grpSp>
      <p:sp>
        <p:nvSpPr>
          <p:cNvPr id="17" name="文本框 16">
            <a:extLst>
              <a:ext uri="{FF2B5EF4-FFF2-40B4-BE49-F238E27FC236}">
                <a16:creationId xmlns:a16="http://schemas.microsoft.com/office/drawing/2014/main" id="{EAD2E347-3E2F-4D46-A157-1B020232F5FE}"/>
              </a:ext>
            </a:extLst>
          </p:cNvPr>
          <p:cNvSpPr txBox="1"/>
          <p:nvPr/>
        </p:nvSpPr>
        <p:spPr>
          <a:xfrm>
            <a:off x="2078858" y="5969547"/>
            <a:ext cx="4986284" cy="369332"/>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转板摘牌</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a:t>
            </a:r>
            <a:r>
              <a:rPr lang="zh-CN" altLang="en-US" sz="1400" dirty="0">
                <a:latin typeface="微软雅黑" panose="020B0503020204020204" pitchFamily="34" charset="-122"/>
                <a:ea typeface="微软雅黑" panose="020B0503020204020204" pitchFamily="34" charset="-122"/>
              </a:rPr>
              <a:t>家，为北鼎晶辉、日兴生物、浙江力诺及鲁华泓锦。</a:t>
            </a:r>
          </a:p>
        </p:txBody>
      </p:sp>
      <p:pic>
        <p:nvPicPr>
          <p:cNvPr id="18" name="图片 17">
            <a:extLst>
              <a:ext uri="{FF2B5EF4-FFF2-40B4-BE49-F238E27FC236}">
                <a16:creationId xmlns:a16="http://schemas.microsoft.com/office/drawing/2014/main" id="{1B393408-7005-4D72-A9E5-4571274798AC}"/>
              </a:ext>
            </a:extLst>
          </p:cNvPr>
          <p:cNvPicPr>
            <a:picLocks noChangeAspect="1"/>
          </p:cNvPicPr>
          <p:nvPr/>
        </p:nvPicPr>
        <p:blipFill>
          <a:blip r:embed="rId3"/>
          <a:stretch>
            <a:fillRect/>
          </a:stretch>
        </p:blipFill>
        <p:spPr>
          <a:xfrm>
            <a:off x="1660907" y="2504603"/>
            <a:ext cx="5822185" cy="3298222"/>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科创板</a:t>
            </a:r>
            <a:r>
              <a:rPr kumimoji="0" lang="en-US" altLang="zh-CN" sz="2400" b="1" i="0" u="none" strike="noStrike" kern="1200" cap="none" spc="0" normalizeH="0" baseline="0" noProof="0" dirty="0">
                <a:ln>
                  <a:noFill/>
                </a:ln>
                <a:solidFill>
                  <a:srgbClr val="000798"/>
                </a:solidFill>
                <a:effectLst/>
                <a:uLnTx/>
                <a:uFillTx/>
                <a:ea typeface="幼圆" panose="02010509060101010101" pitchFamily="49" charset="-122"/>
                <a:cs typeface="+mj-cs"/>
              </a:rPr>
              <a:t>3</a:t>
            </a: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月总市值变化情况</a:t>
            </a:r>
          </a:p>
        </p:txBody>
      </p:sp>
      <p:pic>
        <p:nvPicPr>
          <p:cNvPr id="5" name="图片 4">
            <a:extLst>
              <a:ext uri="{FF2B5EF4-FFF2-40B4-BE49-F238E27FC236}">
                <a16:creationId xmlns:a16="http://schemas.microsoft.com/office/drawing/2014/main" id="{8F415268-BA47-49F7-B2F5-1AEDE06C842E}"/>
              </a:ext>
            </a:extLst>
          </p:cNvPr>
          <p:cNvPicPr>
            <a:picLocks noChangeAspect="1"/>
          </p:cNvPicPr>
          <p:nvPr/>
        </p:nvPicPr>
        <p:blipFill>
          <a:blip r:embed="rId3"/>
          <a:stretch>
            <a:fillRect/>
          </a:stretch>
        </p:blipFill>
        <p:spPr>
          <a:xfrm>
            <a:off x="2067486" y="1411323"/>
            <a:ext cx="5009027" cy="2819896"/>
          </a:xfrm>
          <a:prstGeom prst="rect">
            <a:avLst/>
          </a:prstGeom>
        </p:spPr>
      </p:pic>
      <p:pic>
        <p:nvPicPr>
          <p:cNvPr id="4" name="图片 3">
            <a:extLst>
              <a:ext uri="{FF2B5EF4-FFF2-40B4-BE49-F238E27FC236}">
                <a16:creationId xmlns:a16="http://schemas.microsoft.com/office/drawing/2014/main" id="{945AB5C6-5D42-4C33-B018-6722958BDE1E}"/>
              </a:ext>
            </a:extLst>
          </p:cNvPr>
          <p:cNvPicPr>
            <a:picLocks noChangeAspect="1"/>
          </p:cNvPicPr>
          <p:nvPr/>
        </p:nvPicPr>
        <p:blipFill>
          <a:blip r:embed="rId4"/>
          <a:stretch>
            <a:fillRect/>
          </a:stretch>
        </p:blipFill>
        <p:spPr>
          <a:xfrm>
            <a:off x="1327210" y="4732677"/>
            <a:ext cx="6489577" cy="14280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科创板</a:t>
            </a:r>
            <a:r>
              <a:rPr kumimoji="0" lang="en-US" altLang="zh-CN" sz="2400" b="1" i="0" u="none" strike="noStrike" kern="1200" cap="none" spc="0" normalizeH="0" baseline="0" noProof="0" dirty="0">
                <a:ln>
                  <a:noFill/>
                </a:ln>
                <a:solidFill>
                  <a:srgbClr val="000798"/>
                </a:solidFill>
                <a:effectLst/>
                <a:uLnTx/>
                <a:uFillTx/>
                <a:ea typeface="幼圆" panose="02010509060101010101" pitchFamily="49" charset="-122"/>
                <a:cs typeface="+mj-cs"/>
              </a:rPr>
              <a:t>3</a:t>
            </a: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月总市值变化情况</a:t>
            </a:r>
          </a:p>
        </p:txBody>
      </p:sp>
      <p:pic>
        <p:nvPicPr>
          <p:cNvPr id="5" name="图片 4">
            <a:extLst>
              <a:ext uri="{FF2B5EF4-FFF2-40B4-BE49-F238E27FC236}">
                <a16:creationId xmlns:a16="http://schemas.microsoft.com/office/drawing/2014/main" id="{805E7946-996C-46FC-B745-2E4FACA9D564}"/>
              </a:ext>
            </a:extLst>
          </p:cNvPr>
          <p:cNvPicPr>
            <a:picLocks noChangeAspect="1"/>
          </p:cNvPicPr>
          <p:nvPr/>
        </p:nvPicPr>
        <p:blipFill>
          <a:blip r:embed="rId3"/>
          <a:stretch>
            <a:fillRect/>
          </a:stretch>
        </p:blipFill>
        <p:spPr>
          <a:xfrm>
            <a:off x="2140931" y="1011832"/>
            <a:ext cx="4862137" cy="2732059"/>
          </a:xfrm>
          <a:prstGeom prst="rect">
            <a:avLst/>
          </a:prstGeom>
        </p:spPr>
      </p:pic>
      <p:pic>
        <p:nvPicPr>
          <p:cNvPr id="4" name="图片 3">
            <a:extLst>
              <a:ext uri="{FF2B5EF4-FFF2-40B4-BE49-F238E27FC236}">
                <a16:creationId xmlns:a16="http://schemas.microsoft.com/office/drawing/2014/main" id="{EDB1D312-BCE5-4EF7-8817-5F8E61F5B316}"/>
              </a:ext>
            </a:extLst>
          </p:cNvPr>
          <p:cNvPicPr>
            <a:picLocks noChangeAspect="1"/>
          </p:cNvPicPr>
          <p:nvPr/>
        </p:nvPicPr>
        <p:blipFill>
          <a:blip r:embed="rId4"/>
          <a:stretch>
            <a:fillRect/>
          </a:stretch>
        </p:blipFill>
        <p:spPr>
          <a:xfrm>
            <a:off x="1826731" y="3974887"/>
            <a:ext cx="5490535" cy="2318400"/>
          </a:xfrm>
          <a:prstGeom prst="rect">
            <a:avLst/>
          </a:prstGeom>
        </p:spPr>
      </p:pic>
    </p:spTree>
    <p:extLst>
      <p:ext uri="{BB962C8B-B14F-4D97-AF65-F5344CB8AC3E}">
        <p14:creationId xmlns:p14="http://schemas.microsoft.com/office/powerpoint/2010/main" val="2380411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a:extLst>
              <a:ext uri="{FF2B5EF4-FFF2-40B4-BE49-F238E27FC236}">
                <a16:creationId xmlns:a16="http://schemas.microsoft.com/office/drawing/2014/main" id="{6E652B67-ECF4-46AD-8022-8BFE7E8C719F}"/>
              </a:ext>
            </a:extLst>
          </p:cNvPr>
          <p:cNvGrpSpPr/>
          <p:nvPr/>
        </p:nvGrpSpPr>
        <p:grpSpPr>
          <a:xfrm>
            <a:off x="371397" y="3027180"/>
            <a:ext cx="3502104" cy="357504"/>
            <a:chOff x="7157508" y="740533"/>
            <a:chExt cx="3096101" cy="369869"/>
          </a:xfrm>
        </p:grpSpPr>
        <p:sp>
          <p:nvSpPr>
            <p:cNvPr id="8" name="矩形 7">
              <a:extLst>
                <a:ext uri="{FF2B5EF4-FFF2-40B4-BE49-F238E27FC236}">
                  <a16:creationId xmlns:a16="http://schemas.microsoft.com/office/drawing/2014/main" id="{CB2B6068-BF4A-4029-88F0-D9EA012388B5}"/>
                </a:ext>
              </a:extLst>
            </p:cNvPr>
            <p:cNvSpPr/>
            <p:nvPr/>
          </p:nvSpPr>
          <p:spPr>
            <a:xfrm>
              <a:off x="7157508" y="740533"/>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小幅放缓，并购规模激增</a:t>
              </a:r>
            </a:p>
          </p:txBody>
        </p:sp>
        <p:sp>
          <p:nvSpPr>
            <p:cNvPr id="9" name="等腰三角形 8">
              <a:extLst>
                <a:ext uri="{FF2B5EF4-FFF2-40B4-BE49-F238E27FC236}">
                  <a16:creationId xmlns:a16="http://schemas.microsoft.com/office/drawing/2014/main" id="{554DE873-B86B-4B66-A67B-BCABDCA290A3}"/>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a:extLst>
              <a:ext uri="{FF2B5EF4-FFF2-40B4-BE49-F238E27FC236}">
                <a16:creationId xmlns:a16="http://schemas.microsoft.com/office/drawing/2014/main" id="{A2BB54BF-2FB1-4E74-8F17-15F92FA8D541}"/>
              </a:ext>
            </a:extLst>
          </p:cNvPr>
          <p:cNvSpPr txBox="1"/>
          <p:nvPr/>
        </p:nvSpPr>
        <p:spPr>
          <a:xfrm>
            <a:off x="971550" y="3555124"/>
            <a:ext cx="7200900" cy="2552686"/>
          </a:xfrm>
          <a:prstGeom prst="rect">
            <a:avLst/>
          </a:prstGeom>
          <a:noFill/>
        </p:spPr>
        <p:txBody>
          <a:bodyPr wrap="square" lIns="0" tIns="0" rIns="0" bIns="0" rtlCol="0">
            <a:spAutoFit/>
          </a:bodyPr>
          <a:lstStyle/>
          <a:p>
            <a:pPr indent="457200" algn="just">
              <a:lnSpc>
                <a:spcPct val="150000"/>
              </a:lnSpc>
            </a:pPr>
            <a:r>
              <a:rPr lang="en-US" altLang="zh-CN" sz="1200" dirty="0">
                <a:latin typeface="微软雅黑" panose="020B0503020204020204" pitchFamily="34" charset="-122"/>
                <a:ea typeface="微软雅黑" panose="020B0503020204020204" pitchFamily="34" charset="-122"/>
              </a:rPr>
              <a:t>3</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A</a:t>
            </a:r>
            <a:r>
              <a:rPr lang="zh-CN" altLang="en-US" sz="1200" dirty="0">
                <a:latin typeface="微软雅黑" panose="020B0503020204020204" pitchFamily="34" charset="-122"/>
                <a:ea typeface="微软雅黑" panose="020B0503020204020204" pitchFamily="34" charset="-122"/>
              </a:rPr>
              <a:t>股</a:t>
            </a:r>
            <a:r>
              <a:rPr lang="en-US" altLang="zh-CN" sz="1200" dirty="0">
                <a:latin typeface="微软雅黑" panose="020B0503020204020204" pitchFamily="34" charset="-122"/>
                <a:ea typeface="微软雅黑" panose="020B0503020204020204" pitchFamily="34" charset="-122"/>
              </a:rPr>
              <a:t>IPO</a:t>
            </a:r>
            <a:r>
              <a:rPr lang="zh-CN" altLang="en-US" sz="1200" dirty="0">
                <a:latin typeface="微软雅黑" panose="020B0503020204020204" pitchFamily="34" charset="-122"/>
                <a:ea typeface="微软雅黑" panose="020B0503020204020204" pitchFamily="34" charset="-122"/>
              </a:rPr>
              <a:t>上市数量较</a:t>
            </a:r>
            <a:r>
              <a:rPr lang="en-US" altLang="zh-CN" sz="1200" dirty="0">
                <a:latin typeface="微软雅黑" panose="020B0503020204020204" pitchFamily="34" charset="-122"/>
                <a:ea typeface="微软雅黑" panose="020B0503020204020204" pitchFamily="34" charset="-122"/>
              </a:rPr>
              <a:t>2</a:t>
            </a:r>
            <a:r>
              <a:rPr lang="zh-CN" altLang="en-US" sz="1200" dirty="0">
                <a:latin typeface="微软雅黑" panose="020B0503020204020204" pitchFamily="34" charset="-122"/>
                <a:ea typeface="微软雅黑" panose="020B0503020204020204" pitchFamily="34" charset="-122"/>
              </a:rPr>
              <a:t>月小幅回落，共有</a:t>
            </a:r>
            <a:r>
              <a:rPr lang="en-US" altLang="zh-CN" sz="1200" dirty="0">
                <a:latin typeface="微软雅黑" panose="020B0503020204020204" pitchFamily="34" charset="-122"/>
                <a:ea typeface="微软雅黑" panose="020B0503020204020204" pitchFamily="34" charset="-122"/>
              </a:rPr>
              <a:t>13</a:t>
            </a:r>
            <a:r>
              <a:rPr lang="zh-CN" altLang="en-US" sz="1200" dirty="0">
                <a:latin typeface="微软雅黑" panose="020B0503020204020204" pitchFamily="34" charset="-122"/>
                <a:ea typeface="微软雅黑" panose="020B0503020204020204" pitchFamily="34" charset="-122"/>
              </a:rPr>
              <a:t>家公司上市，募集总额</a:t>
            </a:r>
            <a:r>
              <a:rPr lang="en-US" altLang="zh-CN" sz="1200" dirty="0">
                <a:latin typeface="微软雅黑" panose="020B0503020204020204" pitchFamily="34" charset="-122"/>
                <a:ea typeface="微软雅黑" panose="020B0503020204020204" pitchFamily="34" charset="-122"/>
              </a:rPr>
              <a:t>99.61</a:t>
            </a:r>
            <a:r>
              <a:rPr lang="zh-CN" altLang="en-US" sz="1200" dirty="0">
                <a:latin typeface="微软雅黑" panose="020B0503020204020204" pitchFamily="34" charset="-122"/>
                <a:ea typeface="微软雅黑" panose="020B0503020204020204" pitchFamily="34" charset="-122"/>
              </a:rPr>
              <a:t>亿元；港股</a:t>
            </a:r>
            <a:r>
              <a:rPr lang="en-US" altLang="zh-CN" sz="1200" dirty="0">
                <a:latin typeface="微软雅黑" panose="020B0503020204020204" pitchFamily="34" charset="-122"/>
                <a:ea typeface="微软雅黑" panose="020B0503020204020204" pitchFamily="34" charset="-122"/>
              </a:rPr>
              <a:t>3</a:t>
            </a:r>
            <a:r>
              <a:rPr lang="zh-CN" altLang="en-US" sz="1200" dirty="0">
                <a:latin typeface="微软雅黑" panose="020B0503020204020204" pitchFamily="34" charset="-122"/>
                <a:ea typeface="微软雅黑" panose="020B0503020204020204" pitchFamily="34" charset="-122"/>
              </a:rPr>
              <a:t>月有</a:t>
            </a:r>
            <a:r>
              <a:rPr lang="en-US" altLang="zh-CN" sz="1200" dirty="0">
                <a:latin typeface="微软雅黑" panose="020B0503020204020204" pitchFamily="34" charset="-122"/>
                <a:ea typeface="微软雅黑" panose="020B0503020204020204" pitchFamily="34" charset="-122"/>
              </a:rPr>
              <a:t>14</a:t>
            </a:r>
            <a:r>
              <a:rPr lang="zh-CN" altLang="en-US" sz="1200" dirty="0">
                <a:latin typeface="微软雅黑" panose="020B0503020204020204" pitchFamily="34" charset="-122"/>
                <a:ea typeface="微软雅黑" panose="020B0503020204020204" pitchFamily="34" charset="-122"/>
              </a:rPr>
              <a:t>家企业上市交易，总募集资金</a:t>
            </a:r>
            <a:r>
              <a:rPr lang="en-US" altLang="zh-CN" sz="1200" dirty="0">
                <a:latin typeface="微软雅黑" panose="020B0503020204020204" pitchFamily="34" charset="-122"/>
                <a:ea typeface="微软雅黑" panose="020B0503020204020204" pitchFamily="34" charset="-122"/>
              </a:rPr>
              <a:t>76.70</a:t>
            </a:r>
            <a:r>
              <a:rPr lang="zh-CN" altLang="en-US" sz="1200" dirty="0">
                <a:latin typeface="微软雅黑" panose="020B0503020204020204" pitchFamily="34" charset="-122"/>
                <a:ea typeface="微软雅黑" panose="020B0503020204020204" pitchFamily="34" charset="-122"/>
              </a:rPr>
              <a:t>亿港元。并购市场升温明显，</a:t>
            </a:r>
            <a:r>
              <a:rPr lang="en-US" altLang="zh-CN" sz="1200" dirty="0">
                <a:latin typeface="微软雅黑" panose="020B0503020204020204" pitchFamily="34" charset="-122"/>
                <a:ea typeface="微软雅黑" panose="020B0503020204020204" pitchFamily="34" charset="-122"/>
              </a:rPr>
              <a:t>3</a:t>
            </a:r>
            <a:r>
              <a:rPr lang="zh-CN" altLang="en-US" sz="1200" dirty="0">
                <a:latin typeface="微软雅黑" panose="020B0503020204020204" pitchFamily="34" charset="-122"/>
                <a:ea typeface="微软雅黑" panose="020B0503020204020204" pitchFamily="34" charset="-122"/>
              </a:rPr>
              <a:t>月并购数量翻番，并购规模增长</a:t>
            </a:r>
            <a:r>
              <a:rPr lang="en-US" altLang="zh-CN" sz="1200" dirty="0">
                <a:latin typeface="微软雅黑" panose="020B0503020204020204" pitchFamily="34" charset="-122"/>
                <a:ea typeface="微软雅黑" panose="020B0503020204020204" pitchFamily="34" charset="-122"/>
              </a:rPr>
              <a:t>3</a:t>
            </a:r>
            <a:r>
              <a:rPr lang="zh-CN" altLang="en-US" sz="1200" dirty="0">
                <a:latin typeface="微软雅黑" panose="020B0503020204020204" pitchFamily="34" charset="-122"/>
                <a:ea typeface="微软雅黑" panose="020B0503020204020204" pitchFamily="34" charset="-122"/>
              </a:rPr>
              <a:t>倍。</a:t>
            </a:r>
            <a:endParaRPr lang="en-US" altLang="zh-CN" sz="1200" dirty="0">
              <a:latin typeface="微软雅黑" panose="020B0503020204020204" pitchFamily="34" charset="-122"/>
              <a:ea typeface="微软雅黑" panose="020B0503020204020204" pitchFamily="34" charset="-122"/>
            </a:endParaRPr>
          </a:p>
          <a:p>
            <a:pPr indent="457200" algn="just">
              <a:lnSpc>
                <a:spcPct val="150000"/>
              </a:lnSpc>
            </a:pPr>
            <a:endParaRPr lang="en-US" altLang="zh-CN" sz="1200" dirty="0">
              <a:latin typeface="微软雅黑" panose="020B0503020204020204" pitchFamily="34" charset="-122"/>
              <a:ea typeface="微软雅黑" panose="020B0503020204020204" pitchFamily="34" charset="-122"/>
            </a:endParaRPr>
          </a:p>
          <a:p>
            <a:pPr indent="457200" algn="just">
              <a:lnSpc>
                <a:spcPct val="150000"/>
              </a:lnSpc>
            </a:pPr>
            <a:r>
              <a:rPr lang="en-US" altLang="zh-CN" sz="1200" dirty="0">
                <a:latin typeface="微软雅黑" panose="020B0503020204020204" pitchFamily="34" charset="-122"/>
                <a:ea typeface="微软雅黑" panose="020B0503020204020204" pitchFamily="34" charset="-122"/>
              </a:rPr>
              <a:t>3</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30</a:t>
            </a:r>
            <a:r>
              <a:rPr lang="zh-CN" altLang="en-US" sz="1200" dirty="0">
                <a:latin typeface="微软雅黑" panose="020B0503020204020204" pitchFamily="34" charset="-122"/>
                <a:ea typeface="微软雅黑" panose="020B0503020204020204" pitchFamily="34" charset="-122"/>
              </a:rPr>
              <a:t>日，全国股转系统上线新三板公开发行和连续竞价等业务系统，并同步上线“股票公开发行并在精选层挂牌专区”，意味着精选层的申报启动在即。随着新三板一系列改革举措相继落地，困扰新三板多年的流动性问题有望得到解决，优质企业融资将会更便利。</a:t>
            </a:r>
            <a:endParaRPr lang="en-US" altLang="zh-CN" sz="1200" dirty="0">
              <a:latin typeface="微软雅黑" panose="020B0503020204020204" pitchFamily="34" charset="-122"/>
              <a:ea typeface="微软雅黑" panose="020B0503020204020204" pitchFamily="34" charset="-122"/>
            </a:endParaRPr>
          </a:p>
          <a:p>
            <a:pPr indent="457200" algn="just">
              <a:lnSpc>
                <a:spcPct val="150000"/>
              </a:lnSpc>
            </a:pPr>
            <a:endParaRPr lang="en-US" altLang="zh-CN" sz="1200" dirty="0">
              <a:latin typeface="微软雅黑" panose="020B0503020204020204" pitchFamily="34" charset="-122"/>
              <a:ea typeface="微软雅黑" panose="020B0503020204020204" pitchFamily="34" charset="-122"/>
            </a:endParaRPr>
          </a:p>
          <a:p>
            <a:pPr indent="457200" algn="just">
              <a:lnSpc>
                <a:spcPct val="150000"/>
              </a:lnSpc>
            </a:pPr>
            <a:r>
              <a:rPr lang="zh-CN" altLang="en-US" sz="1200" dirty="0">
                <a:latin typeface="微软雅黑" panose="020B0503020204020204" pitchFamily="34" charset="-122"/>
                <a:ea typeface="微软雅黑" panose="020B0503020204020204" pitchFamily="34" charset="-122"/>
              </a:rPr>
              <a:t>新冠疫情目前仍在全球持续，未来疫情发展具有较大不确定性，海外市场遭受流动性冲击，未来资本市场将面临较为复杂局面。目前随着国内疫情的缓解及复工复产的加速推进，一级市场有望逐步恢复。</a:t>
            </a:r>
            <a:endParaRPr lang="en-US" altLang="zh-CN" sz="1200" dirty="0">
              <a:latin typeface="微软雅黑" panose="020B0503020204020204" pitchFamily="34" charset="-122"/>
              <a:ea typeface="微软雅黑" panose="020B0503020204020204" pitchFamily="34" charset="-122"/>
            </a:endParaRPr>
          </a:p>
        </p:txBody>
      </p:sp>
      <p:sp>
        <p:nvSpPr>
          <p:cNvPr id="11" name="文本框 10">
            <a:extLst>
              <a:ext uri="{FF2B5EF4-FFF2-40B4-BE49-F238E27FC236}">
                <a16:creationId xmlns:a16="http://schemas.microsoft.com/office/drawing/2014/main" id="{D389B026-2D24-42C6-8E40-EE0AF77DD030}"/>
              </a:ext>
            </a:extLst>
          </p:cNvPr>
          <p:cNvSpPr txBox="1"/>
          <p:nvPr/>
        </p:nvSpPr>
        <p:spPr>
          <a:xfrm>
            <a:off x="371395" y="136097"/>
            <a:ext cx="1268296" cy="461665"/>
          </a:xfrm>
          <a:prstGeom prst="rect">
            <a:avLst/>
          </a:prstGeom>
          <a:noFill/>
        </p:spPr>
        <p:txBody>
          <a:bodyPr wrap="none" rtlCol="0">
            <a:spAutoFit/>
          </a:bodyPr>
          <a:lstStyle/>
          <a:p>
            <a:r>
              <a:rPr lang="en-US" altLang="zh-CN" sz="2400" b="1" dirty="0">
                <a:solidFill>
                  <a:srgbClr val="000798"/>
                </a:solidFill>
              </a:rPr>
              <a:t>3</a:t>
            </a:r>
            <a:r>
              <a:rPr lang="zh-CN" altLang="en-US" sz="2400" b="1" dirty="0">
                <a:solidFill>
                  <a:srgbClr val="000798"/>
                </a:solidFill>
              </a:rPr>
              <a:t>月小结</a:t>
            </a:r>
          </a:p>
        </p:txBody>
      </p:sp>
      <p:sp>
        <p:nvSpPr>
          <p:cNvPr id="12" name="文本框 11">
            <a:extLst>
              <a:ext uri="{FF2B5EF4-FFF2-40B4-BE49-F238E27FC236}">
                <a16:creationId xmlns:a16="http://schemas.microsoft.com/office/drawing/2014/main" id="{072ED3C1-5125-46BB-BDF5-4F785C1A6F75}"/>
              </a:ext>
            </a:extLst>
          </p:cNvPr>
          <p:cNvSpPr txBox="1"/>
          <p:nvPr/>
        </p:nvSpPr>
        <p:spPr>
          <a:xfrm>
            <a:off x="971550" y="1705025"/>
            <a:ext cx="7200900" cy="1075359"/>
          </a:xfrm>
          <a:prstGeom prst="rect">
            <a:avLst/>
          </a:prstGeom>
          <a:noFill/>
        </p:spPr>
        <p:txBody>
          <a:bodyPr wrap="square" lIns="0" tIns="0" rIns="0" bIns="0" rtlCol="0">
            <a:spAutoFit/>
          </a:bodyPr>
          <a:lstStyle/>
          <a:p>
            <a:pPr indent="457200" algn="just">
              <a:lnSpc>
                <a:spcPct val="150000"/>
              </a:lnSpc>
            </a:pPr>
            <a:r>
              <a:rPr lang="en-US" altLang="zh-CN" sz="1200" dirty="0">
                <a:latin typeface="微软雅黑" panose="020B0503020204020204" pitchFamily="34" charset="-122"/>
                <a:ea typeface="微软雅黑" panose="020B0503020204020204" pitchFamily="34" charset="-122"/>
              </a:rPr>
              <a:t>3</a:t>
            </a:r>
            <a:r>
              <a:rPr lang="zh-CN" altLang="en-US" sz="1200" dirty="0">
                <a:latin typeface="微软雅黑" panose="020B0503020204020204" pitchFamily="34" charset="-122"/>
                <a:ea typeface="微软雅黑" panose="020B0503020204020204" pitchFamily="34" charset="-122"/>
              </a:rPr>
              <a:t>月募投市场整体明显回温，随着国内疫情的逐渐好转，企业复工复产有序推进，在复工加速、投资拉动、消费回暖的大环境下一级市场开始升温。</a:t>
            </a:r>
            <a:r>
              <a:rPr lang="en-US" altLang="zh-CN" sz="1200" dirty="0">
                <a:latin typeface="微软雅黑" panose="020B0503020204020204" pitchFamily="34" charset="-122"/>
                <a:ea typeface="微软雅黑" panose="020B0503020204020204" pitchFamily="34" charset="-122"/>
              </a:rPr>
              <a:t>3</a:t>
            </a:r>
            <a:r>
              <a:rPr lang="zh-CN" altLang="en-US" sz="1200" dirty="0">
                <a:latin typeface="微软雅黑" panose="020B0503020204020204" pitchFamily="34" charset="-122"/>
                <a:ea typeface="微软雅黑" panose="020B0503020204020204" pitchFamily="34" charset="-122"/>
              </a:rPr>
              <a:t>月基金募集数量较</a:t>
            </a:r>
            <a:r>
              <a:rPr lang="en-US" altLang="zh-CN" sz="1200" dirty="0">
                <a:latin typeface="微软雅黑" panose="020B0503020204020204" pitchFamily="34" charset="-122"/>
                <a:ea typeface="微软雅黑" panose="020B0503020204020204" pitchFamily="34" charset="-122"/>
              </a:rPr>
              <a:t>2</a:t>
            </a:r>
            <a:r>
              <a:rPr lang="zh-CN" altLang="en-US" sz="1200" dirty="0">
                <a:latin typeface="微软雅黑" panose="020B0503020204020204" pitchFamily="34" charset="-122"/>
                <a:ea typeface="微软雅黑" panose="020B0503020204020204" pitchFamily="34" charset="-122"/>
              </a:rPr>
              <a:t>月逐步提升至</a:t>
            </a:r>
            <a:r>
              <a:rPr lang="en-US" altLang="zh-CN" sz="1200" dirty="0">
                <a:latin typeface="微软雅黑" panose="020B0503020204020204" pitchFamily="34" charset="-122"/>
                <a:ea typeface="微软雅黑" panose="020B0503020204020204" pitchFamily="34" charset="-122"/>
              </a:rPr>
              <a:t>11</a:t>
            </a:r>
            <a:r>
              <a:rPr lang="zh-CN" altLang="en-US" sz="1200" dirty="0">
                <a:latin typeface="微软雅黑" panose="020B0503020204020204" pitchFamily="34" charset="-122"/>
                <a:ea typeface="微软雅黑" panose="020B0503020204020204" pitchFamily="34" charset="-122"/>
              </a:rPr>
              <a:t>起，募资规模也环比上升</a:t>
            </a:r>
            <a:r>
              <a:rPr lang="en-US" altLang="zh-CN" sz="1200" dirty="0">
                <a:latin typeface="微软雅黑" panose="020B0503020204020204" pitchFamily="34" charset="-122"/>
                <a:ea typeface="微软雅黑" panose="020B0503020204020204" pitchFamily="34" charset="-122"/>
              </a:rPr>
              <a:t>30.11%</a:t>
            </a:r>
            <a:r>
              <a:rPr lang="zh-CN" altLang="en-US" sz="1200" dirty="0">
                <a:latin typeface="微软雅黑" panose="020B0503020204020204" pitchFamily="34" charset="-122"/>
                <a:ea typeface="微软雅黑" panose="020B0503020204020204" pitchFamily="34" charset="-122"/>
              </a:rPr>
              <a:t>。</a:t>
            </a:r>
            <a:r>
              <a:rPr lang="en-US" altLang="zh-CN" sz="1200" dirty="0">
                <a:latin typeface="微软雅黑" panose="020B0503020204020204" pitchFamily="34" charset="-122"/>
                <a:ea typeface="微软雅黑" panose="020B0503020204020204" pitchFamily="34" charset="-122"/>
              </a:rPr>
              <a:t>3</a:t>
            </a:r>
            <a:r>
              <a:rPr lang="zh-CN" altLang="en-US" sz="1200" dirty="0">
                <a:latin typeface="微软雅黑" panose="020B0503020204020204" pitchFamily="34" charset="-122"/>
                <a:ea typeface="微软雅黑" panose="020B0503020204020204" pitchFamily="34" charset="-122"/>
              </a:rPr>
              <a:t>月，随着疫情缓解，投资机构等也开始逐步开展投资业务，投资事件及规模也显著增加，从投资结构来看，信息技术、医疗保健及消费行业依旧受到投资者的青睐。</a:t>
            </a:r>
            <a:endParaRPr lang="en-US" altLang="zh-CN" sz="1200" dirty="0">
              <a:latin typeface="微软雅黑" panose="020B0503020204020204" pitchFamily="34" charset="-122"/>
              <a:ea typeface="微软雅黑" panose="020B0503020204020204" pitchFamily="34" charset="-122"/>
            </a:endParaRPr>
          </a:p>
        </p:txBody>
      </p:sp>
      <p:grpSp>
        <p:nvGrpSpPr>
          <p:cNvPr id="13" name="组合 12">
            <a:extLst>
              <a:ext uri="{FF2B5EF4-FFF2-40B4-BE49-F238E27FC236}">
                <a16:creationId xmlns:a16="http://schemas.microsoft.com/office/drawing/2014/main" id="{ABCC63C5-B544-410D-8202-59C0D4799ACA}"/>
              </a:ext>
            </a:extLst>
          </p:cNvPr>
          <p:cNvGrpSpPr/>
          <p:nvPr/>
        </p:nvGrpSpPr>
        <p:grpSpPr>
          <a:xfrm>
            <a:off x="371394" y="1100726"/>
            <a:ext cx="2466399" cy="357504"/>
            <a:chOff x="7155479" y="740532"/>
            <a:chExt cx="3098130" cy="369869"/>
          </a:xfrm>
        </p:grpSpPr>
        <p:sp>
          <p:nvSpPr>
            <p:cNvPr id="14" name="矩形 13">
              <a:extLst>
                <a:ext uri="{FF2B5EF4-FFF2-40B4-BE49-F238E27FC236}">
                  <a16:creationId xmlns:a16="http://schemas.microsoft.com/office/drawing/2014/main" id="{4E1CF7BD-A761-41E0-8C2A-A1B7752825BC}"/>
                </a:ext>
              </a:extLst>
            </p:cNvPr>
            <p:cNvSpPr/>
            <p:nvPr/>
          </p:nvSpPr>
          <p:spPr>
            <a:xfrm>
              <a:off x="7155479" y="740532"/>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募投市场回升明显</a:t>
              </a:r>
            </a:p>
          </p:txBody>
        </p:sp>
        <p:sp>
          <p:nvSpPr>
            <p:cNvPr id="15" name="等腰三角形 14">
              <a:extLst>
                <a:ext uri="{FF2B5EF4-FFF2-40B4-BE49-F238E27FC236}">
                  <a16:creationId xmlns:a16="http://schemas.microsoft.com/office/drawing/2014/main" id="{47D02F80-287F-4DD2-976B-AF371911A0E5}"/>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椭圆 1"/>
          <p:cNvSpPr/>
          <p:nvPr/>
        </p:nvSpPr>
        <p:spPr>
          <a:xfrm>
            <a:off x="2822452" y="1199917"/>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募</a:t>
            </a:r>
          </a:p>
        </p:txBody>
      </p:sp>
      <p:sp>
        <p:nvSpPr>
          <p:cNvPr id="3" name="椭圆 2"/>
          <p:cNvSpPr/>
          <p:nvPr/>
        </p:nvSpPr>
        <p:spPr>
          <a:xfrm>
            <a:off x="2822451" y="2229942"/>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投</a:t>
            </a:r>
          </a:p>
        </p:txBody>
      </p:sp>
      <p:sp>
        <p:nvSpPr>
          <p:cNvPr id="4" name="椭圆 3"/>
          <p:cNvSpPr/>
          <p:nvPr/>
        </p:nvSpPr>
        <p:spPr>
          <a:xfrm>
            <a:off x="2822449" y="3302018"/>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accent5">
                    <a:lumMod val="75000"/>
                  </a:schemeClr>
                </a:solidFill>
                <a:latin typeface="华文新魏" panose="02010800040101010101" pitchFamily="2" charset="-122"/>
                <a:ea typeface="华文新魏" panose="02010800040101010101" pitchFamily="2" charset="-122"/>
              </a:rPr>
              <a:t>IPO</a:t>
            </a:r>
            <a:endParaRPr lang="zh-CN" altLang="en-US" sz="1600" dirty="0">
              <a:solidFill>
                <a:schemeClr val="accent5">
                  <a:lumMod val="75000"/>
                </a:schemeClr>
              </a:solidFill>
              <a:latin typeface="华文新魏" panose="02010800040101010101" pitchFamily="2" charset="-122"/>
              <a:ea typeface="华文新魏" panose="02010800040101010101" pitchFamily="2" charset="-122"/>
            </a:endParaRPr>
          </a:p>
        </p:txBody>
      </p:sp>
      <p:sp>
        <p:nvSpPr>
          <p:cNvPr id="5" name="文本框 4"/>
          <p:cNvSpPr txBox="1"/>
          <p:nvPr/>
        </p:nvSpPr>
        <p:spPr>
          <a:xfrm>
            <a:off x="3862730" y="1216521"/>
            <a:ext cx="2087308" cy="646331"/>
          </a:xfrm>
          <a:prstGeom prst="rect">
            <a:avLst/>
          </a:prstGeom>
          <a:noFill/>
        </p:spPr>
        <p:txBody>
          <a:bodyPr wrap="square" rtlCol="0">
            <a:spAutoFit/>
          </a:bodyPr>
          <a:lstStyle/>
          <a:p>
            <a:pPr algn="just"/>
            <a:r>
              <a:rPr lang="zh-CN" altLang="en-US" dirty="0">
                <a:solidFill>
                  <a:srgbClr val="002060"/>
                </a:solidFill>
                <a:latin typeface="微软雅黑" panose="020B0503020204020204" pitchFamily="34" charset="-122"/>
                <a:ea typeface="微软雅黑" panose="020B0503020204020204" pitchFamily="34" charset="-122"/>
              </a:rPr>
              <a:t>募集市场逐步回暖，</a:t>
            </a:r>
            <a:endParaRPr lang="en-US" altLang="zh-CN" dirty="0">
              <a:solidFill>
                <a:srgbClr val="002060"/>
              </a:solidFill>
              <a:latin typeface="微软雅黑" panose="020B0503020204020204" pitchFamily="34" charset="-122"/>
              <a:ea typeface="微软雅黑" panose="020B0503020204020204" pitchFamily="34" charset="-122"/>
            </a:endParaRPr>
          </a:p>
          <a:p>
            <a:pPr algn="just"/>
            <a:r>
              <a:rPr lang="zh-CN" altLang="en-US" dirty="0">
                <a:solidFill>
                  <a:srgbClr val="002060"/>
                </a:solidFill>
                <a:latin typeface="微软雅黑" panose="020B0503020204020204" pitchFamily="34" charset="-122"/>
                <a:ea typeface="微软雅黑" panose="020B0503020204020204" pitchFamily="34" charset="-122"/>
              </a:rPr>
              <a:t>数量规模双双上行。</a:t>
            </a:r>
          </a:p>
        </p:txBody>
      </p:sp>
      <p:sp>
        <p:nvSpPr>
          <p:cNvPr id="6" name="文本框 5"/>
          <p:cNvSpPr txBox="1"/>
          <p:nvPr/>
        </p:nvSpPr>
        <p:spPr>
          <a:xfrm>
            <a:off x="3862731" y="2289927"/>
            <a:ext cx="2087308"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投资市场回温明显，</a:t>
            </a:r>
            <a:endParaRPr lang="en-US" altLang="zh-CN" dirty="0"/>
          </a:p>
          <a:p>
            <a:r>
              <a:rPr lang="zh-CN" altLang="en-US" dirty="0"/>
              <a:t>数量规模大幅增长。</a:t>
            </a:r>
          </a:p>
        </p:txBody>
      </p:sp>
      <p:sp>
        <p:nvSpPr>
          <p:cNvPr id="7" name="文本框 6"/>
          <p:cNvSpPr txBox="1"/>
          <p:nvPr/>
        </p:nvSpPr>
        <p:spPr>
          <a:xfrm>
            <a:off x="3862729" y="3319372"/>
            <a:ext cx="2087309"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en-US" altLang="zh-CN" dirty="0"/>
              <a:t>IPO</a:t>
            </a:r>
            <a:r>
              <a:rPr lang="zh-CN" altLang="en-US" dirty="0"/>
              <a:t>节奏小幅放缓，</a:t>
            </a:r>
            <a:endParaRPr lang="en-US" altLang="zh-CN" dirty="0"/>
          </a:p>
          <a:p>
            <a:r>
              <a:rPr lang="zh-CN" altLang="en-US" dirty="0"/>
              <a:t>募资规模有所减少。</a:t>
            </a:r>
            <a:endParaRPr lang="en-US" altLang="zh-CN" dirty="0"/>
          </a:p>
        </p:txBody>
      </p:sp>
      <p:sp>
        <p:nvSpPr>
          <p:cNvPr id="8" name="椭圆 7"/>
          <p:cNvSpPr/>
          <p:nvPr/>
        </p:nvSpPr>
        <p:spPr>
          <a:xfrm>
            <a:off x="2822449" y="5404119"/>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accent5">
                    <a:lumMod val="75000"/>
                  </a:schemeClr>
                </a:solidFill>
                <a:latin typeface="华文新魏" panose="02010800040101010101" pitchFamily="2" charset="-122"/>
                <a:ea typeface="华文新魏" panose="02010800040101010101" pitchFamily="2" charset="-122"/>
              </a:rPr>
              <a:t>新三板</a:t>
            </a:r>
          </a:p>
        </p:txBody>
      </p:sp>
      <p:sp>
        <p:nvSpPr>
          <p:cNvPr id="9" name="文本框 8"/>
          <p:cNvSpPr txBox="1"/>
          <p:nvPr/>
        </p:nvSpPr>
        <p:spPr>
          <a:xfrm>
            <a:off x="3862730" y="5641479"/>
            <a:ext cx="2448860" cy="369332"/>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新三板体量依旧缩水。</a:t>
            </a:r>
            <a:endParaRPr lang="en-US" altLang="zh-CN" dirty="0"/>
          </a:p>
        </p:txBody>
      </p:sp>
      <p:sp>
        <p:nvSpPr>
          <p:cNvPr id="10" name="椭圆 9"/>
          <p:cNvSpPr/>
          <p:nvPr/>
        </p:nvSpPr>
        <p:spPr>
          <a:xfrm>
            <a:off x="2822449" y="4349570"/>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并</a:t>
            </a:r>
          </a:p>
        </p:txBody>
      </p:sp>
      <p:sp>
        <p:nvSpPr>
          <p:cNvPr id="11" name="文本框 10"/>
          <p:cNvSpPr txBox="1"/>
          <p:nvPr/>
        </p:nvSpPr>
        <p:spPr>
          <a:xfrm>
            <a:off x="3862730" y="4409555"/>
            <a:ext cx="2087309"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并购市场持续回温，</a:t>
            </a:r>
            <a:endParaRPr lang="en-US" altLang="zh-CN" dirty="0"/>
          </a:p>
          <a:p>
            <a:r>
              <a:rPr lang="zh-CN" altLang="en-US" dirty="0"/>
              <a:t>并购规模增长三倍。</a:t>
            </a:r>
            <a:endParaRPr lang="en-US" altLang="zh-CN" dirty="0"/>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箭头: 下 2"/>
          <p:cNvSpPr/>
          <p:nvPr/>
        </p:nvSpPr>
        <p:spPr>
          <a:xfrm flipV="1">
            <a:off x="890508" y="5742332"/>
            <a:ext cx="419576" cy="461666"/>
          </a:xfrm>
          <a:prstGeom prst="downArrow">
            <a:avLst/>
          </a:prstGeom>
          <a:solidFill>
            <a:srgbClr val="FF212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FF0000"/>
              </a:solidFill>
            </a:endParaRPr>
          </a:p>
        </p:txBody>
      </p:sp>
      <p:sp>
        <p:nvSpPr>
          <p:cNvPr id="4" name="文本框 3"/>
          <p:cNvSpPr txBox="1"/>
          <p:nvPr/>
        </p:nvSpPr>
        <p:spPr>
          <a:xfrm>
            <a:off x="2679174" y="4729619"/>
            <a:ext cx="6080148" cy="1705403"/>
          </a:xfrm>
          <a:prstGeom prst="rect">
            <a:avLst/>
          </a:prstGeom>
          <a:noFill/>
        </p:spPr>
        <p:txBody>
          <a:bodyPr wrap="square" rtlCol="0">
            <a:spAutoFit/>
          </a:bodyPr>
          <a:lstStyle/>
          <a:p>
            <a:pPr indent="457200" algn="just">
              <a:lnSpc>
                <a:spcPct val="150000"/>
              </a:lnSpc>
            </a:pPr>
            <a:r>
              <a:rPr lang="en-US" altLang="zh-CN" sz="1600" dirty="0">
                <a:latin typeface="微软雅黑" panose="020B0503020204020204" pitchFamily="34" charset="-122"/>
                <a:ea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rPr>
              <a:t>月共发生</a:t>
            </a:r>
            <a:r>
              <a:rPr lang="en-US" altLang="zh-CN" dirty="0">
                <a:solidFill>
                  <a:srgbClr val="0070C0"/>
                </a:solidFill>
                <a:latin typeface="微软雅黑" panose="020B0503020204020204" pitchFamily="34" charset="-122"/>
                <a:ea typeface="微软雅黑" panose="020B0503020204020204" pitchFamily="34" charset="-122"/>
              </a:rPr>
              <a:t>11</a:t>
            </a:r>
            <a:r>
              <a:rPr lang="zh-CN" altLang="en-US" sz="1600" dirty="0">
                <a:latin typeface="微软雅黑" panose="020B0503020204020204" pitchFamily="34" charset="-122"/>
                <a:ea typeface="微软雅黑" panose="020B0503020204020204" pitchFamily="34" charset="-122"/>
              </a:rPr>
              <a:t>起基金募集事件，募集资金共计</a:t>
            </a:r>
            <a:r>
              <a:rPr lang="en-US" altLang="zh-CN" dirty="0">
                <a:solidFill>
                  <a:srgbClr val="0070C0"/>
                </a:solidFill>
                <a:latin typeface="微软雅黑" panose="020B0503020204020204" pitchFamily="34" charset="-122"/>
                <a:ea typeface="微软雅黑" panose="020B0503020204020204" pitchFamily="34" charset="-122"/>
              </a:rPr>
              <a:t>139.23</a:t>
            </a:r>
            <a:r>
              <a:rPr lang="zh-CN" altLang="en-US" sz="1600" dirty="0">
                <a:latin typeface="微软雅黑" panose="020B0503020204020204" pitchFamily="34" charset="-122"/>
                <a:ea typeface="微软雅黑" panose="020B0503020204020204" pitchFamily="34" charset="-122"/>
              </a:rPr>
              <a:t>亿元，基金募集数量及规模较上月均开始逐步回升。具体数据方面，募集数量环比</a:t>
            </a:r>
            <a:r>
              <a:rPr lang="zh-CN" altLang="en-US" dirty="0">
                <a:solidFill>
                  <a:srgbClr val="FF0000"/>
                </a:solidFill>
                <a:latin typeface="微软雅黑" panose="020B0503020204020204" pitchFamily="34" charset="-122"/>
                <a:ea typeface="微软雅黑" panose="020B0503020204020204" pitchFamily="34" charset="-122"/>
              </a:rPr>
              <a:t>增加</a:t>
            </a:r>
            <a:r>
              <a:rPr lang="en-US" altLang="zh-CN" dirty="0">
                <a:solidFill>
                  <a:srgbClr val="0070C0"/>
                </a:solidFill>
                <a:latin typeface="微软雅黑" panose="020B0503020204020204" pitchFamily="34" charset="-122"/>
                <a:ea typeface="微软雅黑" panose="020B0503020204020204" pitchFamily="34" charset="-122"/>
              </a:rPr>
              <a:t>120.00%</a:t>
            </a:r>
            <a:r>
              <a:rPr lang="zh-CN" altLang="en-US" sz="1600" dirty="0">
                <a:latin typeface="微软雅黑" panose="020B0503020204020204" pitchFamily="34" charset="-122"/>
                <a:ea typeface="微软雅黑" panose="020B0503020204020204" pitchFamily="34" charset="-122"/>
              </a:rPr>
              <a:t>，同比</a:t>
            </a:r>
            <a:r>
              <a:rPr lang="zh-CN" altLang="en-US" dirty="0">
                <a:solidFill>
                  <a:srgbClr val="00B050"/>
                </a:solidFill>
                <a:latin typeface="微软雅黑" panose="020B0503020204020204" pitchFamily="34" charset="-122"/>
                <a:ea typeface="微软雅黑" panose="020B0503020204020204" pitchFamily="34" charset="-122"/>
              </a:rPr>
              <a:t>减少</a:t>
            </a:r>
            <a:r>
              <a:rPr lang="en-US" altLang="zh-CN" dirty="0">
                <a:solidFill>
                  <a:srgbClr val="0070C0"/>
                </a:solidFill>
                <a:latin typeface="微软雅黑" panose="020B0503020204020204" pitchFamily="34" charset="-122"/>
                <a:ea typeface="微软雅黑" panose="020B0503020204020204" pitchFamily="34" charset="-122"/>
              </a:rPr>
              <a:t>68.57%</a:t>
            </a:r>
            <a:r>
              <a:rPr lang="zh-CN" altLang="en-US" sz="1600" dirty="0">
                <a:latin typeface="微软雅黑" panose="020B0503020204020204" pitchFamily="34" charset="-122"/>
                <a:ea typeface="微软雅黑" panose="020B0503020204020204" pitchFamily="34" charset="-122"/>
              </a:rPr>
              <a:t>；募集规模环比</a:t>
            </a:r>
            <a:r>
              <a:rPr lang="zh-CN" altLang="en-US" dirty="0">
                <a:solidFill>
                  <a:srgbClr val="FF0000"/>
                </a:solidFill>
                <a:latin typeface="微软雅黑" panose="020B0503020204020204" pitchFamily="34" charset="-122"/>
                <a:ea typeface="微软雅黑" panose="020B0503020204020204" pitchFamily="34" charset="-122"/>
              </a:rPr>
              <a:t>扩大</a:t>
            </a:r>
            <a:r>
              <a:rPr lang="en-US" altLang="zh-CN" dirty="0">
                <a:solidFill>
                  <a:srgbClr val="0070C0"/>
                </a:solidFill>
                <a:latin typeface="微软雅黑" panose="020B0503020204020204" pitchFamily="34" charset="-122"/>
                <a:ea typeface="微软雅黑" panose="020B0503020204020204" pitchFamily="34" charset="-122"/>
              </a:rPr>
              <a:t>30.11%</a:t>
            </a:r>
            <a:r>
              <a:rPr lang="zh-CN" altLang="en-US" sz="1600" dirty="0">
                <a:latin typeface="微软雅黑" panose="020B0503020204020204" pitchFamily="34" charset="-122"/>
                <a:ea typeface="微软雅黑" panose="020B0503020204020204" pitchFamily="34" charset="-122"/>
              </a:rPr>
              <a:t>，同比</a:t>
            </a:r>
            <a:r>
              <a:rPr lang="zh-CN" altLang="en-US" dirty="0">
                <a:solidFill>
                  <a:srgbClr val="00B050"/>
                </a:solidFill>
                <a:latin typeface="微软雅黑" panose="020B0503020204020204" pitchFamily="34" charset="-122"/>
                <a:ea typeface="微软雅黑" panose="020B0503020204020204" pitchFamily="34" charset="-122"/>
              </a:rPr>
              <a:t>缩小</a:t>
            </a:r>
            <a:r>
              <a:rPr lang="en-US" altLang="zh-CN" dirty="0">
                <a:solidFill>
                  <a:srgbClr val="0070C0"/>
                </a:solidFill>
                <a:latin typeface="微软雅黑" panose="020B0503020204020204" pitchFamily="34" charset="-122"/>
                <a:ea typeface="微软雅黑" panose="020B0503020204020204" pitchFamily="34" charset="-122"/>
              </a:rPr>
              <a:t>23.16%</a:t>
            </a:r>
            <a:r>
              <a:rPr lang="zh-CN" altLang="en-US" sz="1600" dirty="0">
                <a:latin typeface="微软雅黑" panose="020B0503020204020204" pitchFamily="34" charset="-122"/>
                <a:ea typeface="微软雅黑" panose="020B0503020204020204" pitchFamily="34" charset="-122"/>
              </a:rPr>
              <a:t>。</a:t>
            </a:r>
          </a:p>
        </p:txBody>
      </p:sp>
      <p:sp>
        <p:nvSpPr>
          <p:cNvPr id="5" name="文本框 4"/>
          <p:cNvSpPr txBox="1"/>
          <p:nvPr/>
        </p:nvSpPr>
        <p:spPr>
          <a:xfrm>
            <a:off x="1310083" y="4821289"/>
            <a:ext cx="1479415" cy="461665"/>
          </a:xfrm>
          <a:prstGeom prst="rect">
            <a:avLst/>
          </a:prstGeom>
          <a:noFill/>
        </p:spPr>
        <p:txBody>
          <a:bodyPr wrap="square" rtlCol="0">
            <a:spAutoFit/>
          </a:bodyPr>
          <a:lstStyle/>
          <a:p>
            <a:r>
              <a:rPr lang="en-US" altLang="zh-CN" sz="2400" dirty="0">
                <a:solidFill>
                  <a:srgbClr val="FF0000"/>
                </a:solidFill>
                <a:latin typeface="微软雅黑" panose="020B0503020204020204" pitchFamily="34" charset="-122"/>
                <a:ea typeface="微软雅黑" panose="020B0503020204020204" pitchFamily="34" charset="-122"/>
              </a:rPr>
              <a:t>120.00%</a:t>
            </a:r>
            <a:endParaRPr lang="en-US" altLang="zh-CN" sz="2400" dirty="0">
              <a:solidFill>
                <a:srgbClr val="FF0000"/>
              </a:solidFill>
              <a:latin typeface="Arial" panose="020B0604020202020204" pitchFamily="34" charset="0"/>
              <a:cs typeface="Arial" panose="020B0604020202020204" pitchFamily="34" charset="0"/>
            </a:endParaRPr>
          </a:p>
        </p:txBody>
      </p:sp>
      <p:sp>
        <p:nvSpPr>
          <p:cNvPr id="6" name="文本框 5"/>
          <p:cNvSpPr txBox="1"/>
          <p:nvPr/>
        </p:nvSpPr>
        <p:spPr>
          <a:xfrm>
            <a:off x="1293303" y="5669200"/>
            <a:ext cx="1257075" cy="461665"/>
          </a:xfrm>
          <a:prstGeom prst="rect">
            <a:avLst/>
          </a:prstGeom>
          <a:noFill/>
        </p:spPr>
        <p:txBody>
          <a:bodyPr wrap="none" rtlCol="0">
            <a:spAutoFit/>
          </a:bodyPr>
          <a:lstStyle>
            <a:defPPr>
              <a:defRPr lang="zh-CN"/>
            </a:defPPr>
            <a:lvl1pPr>
              <a:defRPr>
                <a:solidFill>
                  <a:srgbClr val="0070C0"/>
                </a:solidFill>
                <a:latin typeface="Arial" panose="020B0604020202020204" pitchFamily="34" charset="0"/>
                <a:cs typeface="Arial" panose="020B0604020202020204" pitchFamily="34" charset="0"/>
              </a:defRPr>
            </a:lvl1pPr>
          </a:lstStyle>
          <a:p>
            <a:r>
              <a:rPr lang="en-US" altLang="zh-CN" sz="2400" dirty="0">
                <a:solidFill>
                  <a:srgbClr val="FF0000"/>
                </a:solidFill>
                <a:latin typeface="微软雅黑" panose="020B0503020204020204" pitchFamily="34" charset="-122"/>
                <a:ea typeface="微软雅黑" panose="020B0503020204020204" pitchFamily="34" charset="-122"/>
                <a:cs typeface="+mn-cs"/>
              </a:rPr>
              <a:t>30.11%</a:t>
            </a:r>
            <a:endParaRPr lang="en-US" sz="2400" dirty="0">
              <a:solidFill>
                <a:srgbClr val="FF0000"/>
              </a:solidFill>
            </a:endParaRPr>
          </a:p>
        </p:txBody>
      </p:sp>
      <p:sp>
        <p:nvSpPr>
          <p:cNvPr id="7" name="文本框 6"/>
          <p:cNvSpPr txBox="1"/>
          <p:nvPr/>
        </p:nvSpPr>
        <p:spPr>
          <a:xfrm>
            <a:off x="1310084" y="5231166"/>
            <a:ext cx="1261884" cy="307777"/>
          </a:xfrm>
          <a:prstGeom prst="rect">
            <a:avLst/>
          </a:prstGeom>
          <a:noFill/>
        </p:spPr>
        <p:txBody>
          <a:bodyPr wrap="none" rtlCol="0">
            <a:spAutoFit/>
          </a:bodyPr>
          <a:lstStyle/>
          <a:p>
            <a:r>
              <a:rPr lang="zh-CN" altLang="en-US" sz="1400" dirty="0"/>
              <a:t>募集事件数量</a:t>
            </a:r>
          </a:p>
        </p:txBody>
      </p:sp>
      <p:sp>
        <p:nvSpPr>
          <p:cNvPr id="8" name="文本框 7"/>
          <p:cNvSpPr txBox="1"/>
          <p:nvPr/>
        </p:nvSpPr>
        <p:spPr>
          <a:xfrm>
            <a:off x="1293303" y="6050110"/>
            <a:ext cx="1261884" cy="307777"/>
          </a:xfrm>
          <a:prstGeom prst="rect">
            <a:avLst/>
          </a:prstGeom>
          <a:noFill/>
        </p:spPr>
        <p:txBody>
          <a:bodyPr wrap="none" rtlCol="0">
            <a:spAutoFit/>
          </a:bodyPr>
          <a:lstStyle>
            <a:defPPr>
              <a:defRPr lang="zh-CN"/>
            </a:defPPr>
            <a:lvl1pPr>
              <a:defRPr sz="1400"/>
            </a:lvl1pPr>
          </a:lstStyle>
          <a:p>
            <a:r>
              <a:rPr lang="zh-CN" altLang="en-US" dirty="0"/>
              <a:t>募集事件规模</a:t>
            </a:r>
          </a:p>
        </p:txBody>
      </p:sp>
      <p:grpSp>
        <p:nvGrpSpPr>
          <p:cNvPr id="9" name="组合 8"/>
          <p:cNvGrpSpPr/>
          <p:nvPr/>
        </p:nvGrpSpPr>
        <p:grpSpPr>
          <a:xfrm>
            <a:off x="890508" y="4396119"/>
            <a:ext cx="2284313" cy="333501"/>
            <a:chOff x="7155445" y="740531"/>
            <a:chExt cx="3098164" cy="369870"/>
          </a:xfrm>
        </p:grpSpPr>
        <p:sp>
          <p:nvSpPr>
            <p:cNvPr id="10" name="矩形 9"/>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募集市场逐步回温</a:t>
              </a:r>
            </a:p>
          </p:txBody>
        </p:sp>
        <p:sp>
          <p:nvSpPr>
            <p:cNvPr id="11" name="等腰三角形 10"/>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12"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lang="zh-CN" altLang="en-US" sz="2400" b="1" dirty="0">
                <a:solidFill>
                  <a:srgbClr val="000798"/>
                </a:solidFill>
                <a:latin typeface="Arial" panose="020B0604020202020204" pitchFamily="34" charset="0"/>
                <a:ea typeface="幼圆" panose="02010509060101010101" pitchFamily="49" charset="-122"/>
              </a:rPr>
              <a:t>募集</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sp>
        <p:nvSpPr>
          <p:cNvPr id="14" name="箭头: 下 13">
            <a:extLst>
              <a:ext uri="{FF2B5EF4-FFF2-40B4-BE49-F238E27FC236}">
                <a16:creationId xmlns:a16="http://schemas.microsoft.com/office/drawing/2014/main" id="{3217A355-F1BD-46BD-AFAF-4C7EA1D66294}"/>
              </a:ext>
            </a:extLst>
          </p:cNvPr>
          <p:cNvSpPr/>
          <p:nvPr/>
        </p:nvSpPr>
        <p:spPr>
          <a:xfrm rot="10800000">
            <a:off x="890508" y="4911573"/>
            <a:ext cx="419576" cy="461666"/>
          </a:xfrm>
          <a:prstGeom prst="downArrow">
            <a:avLst/>
          </a:prstGeom>
          <a:solidFill>
            <a:srgbClr val="FF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FF0000"/>
              </a:solidFill>
              <a:highlight>
                <a:srgbClr val="FF0000"/>
              </a:highlight>
            </a:endParaRPr>
          </a:p>
        </p:txBody>
      </p:sp>
      <p:pic>
        <p:nvPicPr>
          <p:cNvPr id="13" name="图片 12">
            <a:extLst>
              <a:ext uri="{FF2B5EF4-FFF2-40B4-BE49-F238E27FC236}">
                <a16:creationId xmlns:a16="http://schemas.microsoft.com/office/drawing/2014/main" id="{18F29927-FB01-4DC5-9885-C438B7376B2C}"/>
              </a:ext>
            </a:extLst>
          </p:cNvPr>
          <p:cNvPicPr>
            <a:picLocks noChangeAspect="1"/>
          </p:cNvPicPr>
          <p:nvPr/>
        </p:nvPicPr>
        <p:blipFill>
          <a:blip r:embed="rId4"/>
          <a:stretch>
            <a:fillRect/>
          </a:stretch>
        </p:blipFill>
        <p:spPr>
          <a:xfrm>
            <a:off x="1151847" y="1022509"/>
            <a:ext cx="6840305" cy="3243353"/>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971550" y="4628256"/>
            <a:ext cx="7200900" cy="874407"/>
          </a:xfrm>
          <a:prstGeom prst="rect">
            <a:avLst/>
          </a:prstGeom>
          <a:noFill/>
        </p:spPr>
        <p:txBody>
          <a:bodyPr wrap="square" rtlCol="0">
            <a:spAutoFit/>
          </a:bodyPr>
          <a:lstStyle/>
          <a:p>
            <a:pPr algn="just">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3</a:t>
            </a:r>
            <a:r>
              <a:rPr lang="zh-CN" altLang="en-US" sz="1400" dirty="0">
                <a:latin typeface="微软雅黑" panose="020B0503020204020204" pitchFamily="34" charset="-122"/>
                <a:ea typeface="微软雅黑" panose="020B0503020204020204" pitchFamily="34" charset="-122"/>
              </a:rPr>
              <a:t>月共有</a:t>
            </a:r>
            <a:r>
              <a:rPr lang="en-US" altLang="zh-CN" dirty="0">
                <a:solidFill>
                  <a:srgbClr val="0070C0"/>
                </a:solidFill>
                <a:latin typeface="微软雅黑" panose="020B0503020204020204" pitchFamily="34" charset="-122"/>
                <a:ea typeface="微软雅黑" panose="020B0503020204020204" pitchFamily="34" charset="-122"/>
              </a:rPr>
              <a:t>11</a:t>
            </a:r>
            <a:r>
              <a:rPr lang="zh-CN" altLang="en-US" sz="1400" dirty="0">
                <a:latin typeface="微软雅黑" panose="020B0503020204020204" pitchFamily="34" charset="-122"/>
                <a:ea typeface="微软雅黑" panose="020B0503020204020204" pitchFamily="34" charset="-122"/>
              </a:rPr>
              <a:t>起基金募集事件，其中成长型基金募集事件</a:t>
            </a:r>
            <a:r>
              <a:rPr lang="en-US" altLang="zh-CN" dirty="0">
                <a:solidFill>
                  <a:srgbClr val="0070C0"/>
                </a:solidFill>
                <a:latin typeface="微软雅黑" panose="020B0503020204020204" pitchFamily="34" charset="-122"/>
                <a:ea typeface="微软雅黑" panose="020B0503020204020204" pitchFamily="34" charset="-122"/>
              </a:rPr>
              <a:t>10</a:t>
            </a:r>
            <a:r>
              <a:rPr lang="zh-CN" altLang="en-US" sz="1400" dirty="0">
                <a:latin typeface="微软雅黑" panose="020B0503020204020204" pitchFamily="34" charset="-122"/>
                <a:ea typeface="微软雅黑" panose="020B0503020204020204" pitchFamily="34" charset="-122"/>
              </a:rPr>
              <a:t>起，募资总额</a:t>
            </a:r>
            <a:r>
              <a:rPr lang="en-US" altLang="zh-CN" dirty="0">
                <a:solidFill>
                  <a:srgbClr val="0070C0"/>
                </a:solidFill>
                <a:latin typeface="微软雅黑" panose="020B0503020204020204" pitchFamily="34" charset="-122"/>
                <a:ea typeface="微软雅黑" panose="020B0503020204020204" pitchFamily="34" charset="-122"/>
              </a:rPr>
              <a:t>104.22</a:t>
            </a:r>
            <a:r>
              <a:rPr lang="zh-CN" altLang="en-US" sz="1400" dirty="0">
                <a:latin typeface="微软雅黑" panose="020B0503020204020204" pitchFamily="34" charset="-122"/>
                <a:ea typeface="微软雅黑" panose="020B0503020204020204" pitchFamily="34" charset="-122"/>
              </a:rPr>
              <a:t>亿元，并购型基金</a:t>
            </a:r>
            <a:r>
              <a:rPr lang="en-US" altLang="zh-CN" dirty="0">
                <a:solidFill>
                  <a:srgbClr val="0070C0"/>
                </a:solidFill>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起，募集总额</a:t>
            </a:r>
            <a:r>
              <a:rPr lang="en-US" altLang="zh-CN" dirty="0">
                <a:solidFill>
                  <a:srgbClr val="0070C0"/>
                </a:solidFill>
                <a:latin typeface="微软雅黑" panose="020B0503020204020204" pitchFamily="34" charset="-122"/>
                <a:ea typeface="微软雅黑" panose="020B0503020204020204" pitchFamily="34" charset="-122"/>
              </a:rPr>
              <a:t>35.01</a:t>
            </a:r>
            <a:r>
              <a:rPr lang="zh-CN" altLang="en-US" sz="1400" dirty="0">
                <a:latin typeface="微软雅黑" panose="020B0503020204020204" pitchFamily="34" charset="-122"/>
                <a:ea typeface="微软雅黑" panose="020B0503020204020204" pitchFamily="34" charset="-122"/>
              </a:rPr>
              <a:t>亿元。募资规模总体环比上行</a:t>
            </a:r>
            <a:r>
              <a:rPr lang="en-US" altLang="zh-CN" dirty="0">
                <a:solidFill>
                  <a:srgbClr val="0070C0"/>
                </a:solidFill>
                <a:latin typeface="微软雅黑" panose="020B0503020204020204" pitchFamily="34" charset="-122"/>
                <a:ea typeface="微软雅黑" panose="020B0503020204020204" pitchFamily="34" charset="-122"/>
              </a:rPr>
              <a:t>30.11%</a:t>
            </a:r>
            <a:r>
              <a:rPr lang="zh-CN" altLang="en-US" sz="1400" dirty="0">
                <a:latin typeface="微软雅黑" panose="020B0503020204020204" pitchFamily="34" charset="-122"/>
                <a:ea typeface="微软雅黑" panose="020B0503020204020204" pitchFamily="34" charset="-122"/>
              </a:rPr>
              <a:t>。</a:t>
            </a:r>
            <a:endParaRPr lang="en-US" altLang="zh-CN" sz="1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lang="zh-CN" altLang="en-US" sz="2400" b="1" dirty="0">
                <a:solidFill>
                  <a:srgbClr val="000798"/>
                </a:solidFill>
                <a:latin typeface="Arial" panose="020B0604020202020204" pitchFamily="34" charset="0"/>
                <a:ea typeface="幼圆" panose="02010509060101010101" pitchFamily="49" charset="-122"/>
              </a:rPr>
              <a:t>募集</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grpSp>
        <p:nvGrpSpPr>
          <p:cNvPr id="11" name="组合 10"/>
          <p:cNvGrpSpPr/>
          <p:nvPr/>
        </p:nvGrpSpPr>
        <p:grpSpPr>
          <a:xfrm>
            <a:off x="950003" y="4103530"/>
            <a:ext cx="2409742" cy="369870"/>
            <a:chOff x="7155445" y="740531"/>
            <a:chExt cx="3098164" cy="369870"/>
          </a:xfrm>
        </p:grpSpPr>
        <p:sp>
          <p:nvSpPr>
            <p:cNvPr id="12" name="矩形 11"/>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募集市场表现回升</a:t>
              </a:r>
            </a:p>
          </p:txBody>
        </p:sp>
        <p:sp>
          <p:nvSpPr>
            <p:cNvPr id="13" name="等腰三角形 12"/>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pic>
        <p:nvPicPr>
          <p:cNvPr id="3" name="图片 2">
            <a:extLst>
              <a:ext uri="{FF2B5EF4-FFF2-40B4-BE49-F238E27FC236}">
                <a16:creationId xmlns:a16="http://schemas.microsoft.com/office/drawing/2014/main" id="{FA2A27E4-70D6-4BCF-B71D-A2F838E6D788}"/>
              </a:ext>
            </a:extLst>
          </p:cNvPr>
          <p:cNvPicPr>
            <a:picLocks noChangeAspect="1"/>
          </p:cNvPicPr>
          <p:nvPr/>
        </p:nvPicPr>
        <p:blipFill>
          <a:blip r:embed="rId3"/>
          <a:stretch>
            <a:fillRect/>
          </a:stretch>
        </p:blipFill>
        <p:spPr>
          <a:xfrm>
            <a:off x="736976" y="1546598"/>
            <a:ext cx="7670041" cy="224521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421340" y="983768"/>
            <a:ext cx="3052110" cy="426605"/>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投资数量及规模大幅上行</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p:cNvSpPr txBox="1"/>
          <p:nvPr/>
        </p:nvSpPr>
        <p:spPr>
          <a:xfrm>
            <a:off x="1116395" y="5381891"/>
            <a:ext cx="6911209" cy="874407"/>
          </a:xfrm>
          <a:prstGeom prst="rect">
            <a:avLst/>
          </a:prstGeom>
          <a:noFill/>
        </p:spPr>
        <p:txBody>
          <a:bodyPr wrap="square" rtlCol="0">
            <a:spAutoFit/>
          </a:bodyPr>
          <a:lstStyle/>
          <a:p>
            <a:pPr algn="just" defTabSz="914400">
              <a:lnSpc>
                <a:spcPct val="150000"/>
              </a:lnSpc>
            </a:pPr>
            <a:r>
              <a:rPr lang="en-US" altLang="zh-CN" sz="1200" dirty="0">
                <a:solidFill>
                  <a:prstClr val="black"/>
                </a:solidFill>
                <a:latin typeface="微软雅黑" panose="020B0503020204020204" pitchFamily="34" charset="-122"/>
                <a:ea typeface="微软雅黑" panose="020B0503020204020204" pitchFamily="34" charset="-122"/>
              </a:rPr>
              <a:t>3</a:t>
            </a:r>
            <a:r>
              <a:rPr lang="zh-CN" altLang="en-US" sz="1200" dirty="0">
                <a:solidFill>
                  <a:prstClr val="black"/>
                </a:solidFill>
                <a:latin typeface="微软雅黑" panose="020B0503020204020204" pitchFamily="34" charset="-122"/>
                <a:ea typeface="微软雅黑" panose="020B0503020204020204" pitchFamily="34" charset="-122"/>
              </a:rPr>
              <a:t>月</a:t>
            </a:r>
            <a:r>
              <a:rPr lang="en-US" altLang="zh-CN" sz="1200" dirty="0">
                <a:solidFill>
                  <a:prstClr val="black"/>
                </a:solidFill>
                <a:latin typeface="微软雅黑" panose="020B0503020204020204" pitchFamily="34" charset="-122"/>
                <a:ea typeface="微软雅黑" panose="020B0503020204020204" pitchFamily="34" charset="-122"/>
              </a:rPr>
              <a:t>PE/VC</a:t>
            </a:r>
            <a:r>
              <a:rPr lang="zh-CN" altLang="en-US" sz="1200" dirty="0">
                <a:solidFill>
                  <a:prstClr val="black"/>
                </a:solidFill>
                <a:latin typeface="微软雅黑" panose="020B0503020204020204" pitchFamily="34" charset="-122"/>
                <a:ea typeface="微软雅黑" panose="020B0503020204020204" pitchFamily="34" charset="-122"/>
              </a:rPr>
              <a:t>市场投资事件共计</a:t>
            </a:r>
            <a:r>
              <a:rPr lang="en-US" altLang="zh-CN" dirty="0">
                <a:solidFill>
                  <a:srgbClr val="0070C0"/>
                </a:solidFill>
                <a:latin typeface="微软雅黑" panose="020B0503020204020204" pitchFamily="34" charset="-122"/>
                <a:ea typeface="微软雅黑" panose="020B0503020204020204" pitchFamily="34" charset="-122"/>
              </a:rPr>
              <a:t>400</a:t>
            </a:r>
            <a:r>
              <a:rPr lang="zh-CN" altLang="en-US" sz="1200" dirty="0">
                <a:solidFill>
                  <a:prstClr val="black"/>
                </a:solidFill>
                <a:latin typeface="微软雅黑" panose="020B0503020204020204" pitchFamily="34" charset="-122"/>
                <a:ea typeface="微软雅黑" panose="020B0503020204020204" pitchFamily="34" charset="-122"/>
              </a:rPr>
              <a:t>起，环比增加</a:t>
            </a:r>
            <a:r>
              <a:rPr lang="en-US" altLang="zh-CN" dirty="0">
                <a:solidFill>
                  <a:srgbClr val="0070C0"/>
                </a:solidFill>
                <a:latin typeface="微软雅黑" panose="020B0503020204020204" pitchFamily="34" charset="-122"/>
                <a:ea typeface="微软雅黑" panose="020B0503020204020204" pitchFamily="34" charset="-122"/>
              </a:rPr>
              <a:t>132</a:t>
            </a:r>
            <a:r>
              <a:rPr lang="zh-CN" altLang="en-US" sz="1200" dirty="0">
                <a:solidFill>
                  <a:prstClr val="black"/>
                </a:solidFill>
                <a:latin typeface="微软雅黑" panose="020B0503020204020204" pitchFamily="34" charset="-122"/>
                <a:ea typeface="微软雅黑" panose="020B0503020204020204" pitchFamily="34" charset="-122"/>
              </a:rPr>
              <a:t>起。融资总额为</a:t>
            </a:r>
            <a:r>
              <a:rPr lang="en-US" altLang="zh-CN" dirty="0">
                <a:solidFill>
                  <a:srgbClr val="0070C0"/>
                </a:solidFill>
                <a:latin typeface="微软雅黑" panose="020B0503020204020204" pitchFamily="34" charset="-122"/>
                <a:ea typeface="微软雅黑" panose="020B0503020204020204" pitchFamily="34" charset="-122"/>
              </a:rPr>
              <a:t>559.15</a:t>
            </a:r>
            <a:r>
              <a:rPr lang="zh-CN" altLang="en-US" sz="1200" dirty="0">
                <a:solidFill>
                  <a:prstClr val="black"/>
                </a:solidFill>
                <a:latin typeface="微软雅黑" panose="020B0503020204020204" pitchFamily="34" charset="-122"/>
                <a:ea typeface="微软雅黑" panose="020B0503020204020204" pitchFamily="34" charset="-122"/>
              </a:rPr>
              <a:t>亿元人民币。</a:t>
            </a:r>
            <a:endParaRPr lang="en-US" altLang="zh-CN" sz="1200" dirty="0">
              <a:solidFill>
                <a:prstClr val="black"/>
              </a:solidFill>
              <a:latin typeface="微软雅黑" panose="020B0503020204020204" pitchFamily="34" charset="-122"/>
              <a:ea typeface="微软雅黑" panose="020B0503020204020204" pitchFamily="34" charset="-122"/>
            </a:endParaRPr>
          </a:p>
          <a:p>
            <a:pPr algn="just" defTabSz="914400">
              <a:lnSpc>
                <a:spcPct val="150000"/>
              </a:lnSpc>
            </a:pPr>
            <a:r>
              <a:rPr lang="zh-CN" altLang="en-US" sz="1200" dirty="0">
                <a:solidFill>
                  <a:prstClr val="black"/>
                </a:solidFill>
                <a:latin typeface="微软雅黑" panose="020B0503020204020204" pitchFamily="34" charset="-122"/>
                <a:ea typeface="微软雅黑" panose="020B0503020204020204" pitchFamily="34" charset="-122"/>
              </a:rPr>
              <a:t>分行业来看，</a:t>
            </a:r>
            <a:r>
              <a:rPr lang="en-US" altLang="zh-CN" sz="1200" dirty="0">
                <a:solidFill>
                  <a:prstClr val="black"/>
                </a:solidFill>
                <a:latin typeface="微软雅黑" panose="020B0503020204020204" pitchFamily="34" charset="-122"/>
                <a:ea typeface="微软雅黑" panose="020B0503020204020204" pitchFamily="34" charset="-122"/>
              </a:rPr>
              <a:t>3</a:t>
            </a:r>
            <a:r>
              <a:rPr lang="zh-CN" altLang="en-US" sz="1200" dirty="0">
                <a:solidFill>
                  <a:prstClr val="black"/>
                </a:solidFill>
                <a:latin typeface="微软雅黑" panose="020B0503020204020204" pitchFamily="34" charset="-122"/>
                <a:ea typeface="微软雅黑" panose="020B0503020204020204" pitchFamily="34" charset="-122"/>
              </a:rPr>
              <a:t>月投资事件仍主要集中在信息技术行业，案例共计</a:t>
            </a:r>
            <a:r>
              <a:rPr lang="en-US" altLang="zh-CN" dirty="0">
                <a:solidFill>
                  <a:srgbClr val="0070C0"/>
                </a:solidFill>
                <a:latin typeface="微软雅黑" panose="020B0503020204020204" pitchFamily="34" charset="-122"/>
                <a:ea typeface="微软雅黑" panose="020B0503020204020204" pitchFamily="34" charset="-122"/>
              </a:rPr>
              <a:t>253</a:t>
            </a:r>
            <a:r>
              <a:rPr lang="zh-CN" altLang="en-US" sz="1200" dirty="0">
                <a:solidFill>
                  <a:prstClr val="black"/>
                </a:solidFill>
                <a:latin typeface="微软雅黑" panose="020B0503020204020204" pitchFamily="34" charset="-122"/>
                <a:ea typeface="微软雅黑" panose="020B0503020204020204" pitchFamily="34" charset="-122"/>
              </a:rPr>
              <a:t>起，共融资</a:t>
            </a:r>
            <a:r>
              <a:rPr lang="en-US" altLang="zh-CN" dirty="0">
                <a:solidFill>
                  <a:srgbClr val="0070C0"/>
                </a:solidFill>
                <a:latin typeface="微软雅黑" panose="020B0503020204020204" pitchFamily="34" charset="-122"/>
                <a:ea typeface="微软雅黑" panose="020B0503020204020204" pitchFamily="34" charset="-122"/>
              </a:rPr>
              <a:t>266.36</a:t>
            </a:r>
            <a:r>
              <a:rPr lang="zh-CN" altLang="en-US" sz="1200" dirty="0">
                <a:solidFill>
                  <a:prstClr val="black"/>
                </a:solidFill>
                <a:latin typeface="微软雅黑" panose="020B0503020204020204" pitchFamily="34" charset="-122"/>
                <a:ea typeface="微软雅黑" panose="020B0503020204020204" pitchFamily="34" charset="-122"/>
              </a:rPr>
              <a:t>亿元。</a:t>
            </a:r>
            <a:endParaRPr lang="en-US" altLang="zh-CN" sz="1200" dirty="0">
              <a:solidFill>
                <a:prstClr val="black"/>
              </a:solidFill>
              <a:latin typeface="微软雅黑" panose="020B0503020204020204" pitchFamily="34" charset="-122"/>
              <a:ea typeface="微软雅黑" panose="020B0503020204020204" pitchFamily="34" charset="-122"/>
            </a:endParaRPr>
          </a:p>
        </p:txBody>
      </p:sp>
      <p:sp>
        <p:nvSpPr>
          <p:cNvPr id="11"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p>
        </p:txBody>
      </p:sp>
      <p:pic>
        <p:nvPicPr>
          <p:cNvPr id="3" name="图片 2">
            <a:extLst>
              <a:ext uri="{FF2B5EF4-FFF2-40B4-BE49-F238E27FC236}">
                <a16:creationId xmlns:a16="http://schemas.microsoft.com/office/drawing/2014/main" id="{193E598C-D6D4-41CE-AE0D-5A81DC300BA4}"/>
              </a:ext>
            </a:extLst>
          </p:cNvPr>
          <p:cNvPicPr>
            <a:picLocks noChangeAspect="1"/>
          </p:cNvPicPr>
          <p:nvPr/>
        </p:nvPicPr>
        <p:blipFill>
          <a:blip r:embed="rId3"/>
          <a:stretch>
            <a:fillRect/>
          </a:stretch>
        </p:blipFill>
        <p:spPr>
          <a:xfrm>
            <a:off x="826809" y="1546823"/>
            <a:ext cx="7490382" cy="3698616"/>
          </a:xfrm>
          <a:prstGeom prst="rect">
            <a:avLst/>
          </a:prstGeom>
        </p:spPr>
      </p:pic>
    </p:spTree>
    <p:extLst>
      <p:ext uri="{BB962C8B-B14F-4D97-AF65-F5344CB8AC3E}">
        <p14:creationId xmlns:p14="http://schemas.microsoft.com/office/powerpoint/2010/main" val="3713358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335090" y="987473"/>
            <a:ext cx="3797998" cy="369870"/>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分行业融资案例及金额分布情况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325946"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p>
        </p:txBody>
      </p:sp>
      <p:sp>
        <p:nvSpPr>
          <p:cNvPr id="8" name="文本框 7"/>
          <p:cNvSpPr txBox="1"/>
          <p:nvPr/>
        </p:nvSpPr>
        <p:spPr>
          <a:xfrm>
            <a:off x="971550" y="5540594"/>
            <a:ext cx="7200900" cy="700576"/>
          </a:xfrm>
          <a:prstGeom prst="rect">
            <a:avLst/>
          </a:prstGeom>
          <a:noFill/>
        </p:spPr>
        <p:txBody>
          <a:bodyPr wrap="square" rtlCol="0">
            <a:spAutoFit/>
          </a:bodyPr>
          <a:lstStyle/>
          <a:p>
            <a:pPr indent="457200" algn="just" defTabSz="914400">
              <a:lnSpc>
                <a:spcPct val="150000"/>
              </a:lnSpc>
            </a:pPr>
            <a:r>
              <a:rPr lang="en-US" altLang="zh-CN" sz="1400" dirty="0">
                <a:solidFill>
                  <a:schemeClr val="tx1"/>
                </a:solidFill>
                <a:latin typeface="微软雅黑" panose="020B0503020204020204" pitchFamily="34" charset="-122"/>
                <a:ea typeface="微软雅黑" panose="020B0503020204020204" pitchFamily="34" charset="-122"/>
              </a:rPr>
              <a:t>3</a:t>
            </a:r>
            <a:r>
              <a:rPr lang="zh-CN" altLang="en-US" sz="1400" dirty="0">
                <a:solidFill>
                  <a:schemeClr val="tx1"/>
                </a:solidFill>
                <a:latin typeface="微软雅黑" panose="020B0503020204020204" pitchFamily="34" charset="-122"/>
                <a:ea typeface="微软雅黑" panose="020B0503020204020204" pitchFamily="34" charset="-122"/>
              </a:rPr>
              <a:t>月</a:t>
            </a:r>
            <a:r>
              <a:rPr lang="zh-CN" altLang="en-US" sz="1400" dirty="0">
                <a:latin typeface="微软雅黑" panose="020B0503020204020204" pitchFamily="34" charset="-122"/>
                <a:ea typeface="微软雅黑" panose="020B0503020204020204" pitchFamily="34" charset="-122"/>
              </a:rPr>
              <a:t>国内</a:t>
            </a:r>
            <a:r>
              <a:rPr lang="zh-CN" altLang="en-US" sz="1400" dirty="0">
                <a:solidFill>
                  <a:schemeClr val="tx1"/>
                </a:solidFill>
                <a:latin typeface="微软雅黑" panose="020B0503020204020204" pitchFamily="34" charset="-122"/>
                <a:ea typeface="微软雅黑" panose="020B0503020204020204" pitchFamily="34" charset="-122"/>
              </a:rPr>
              <a:t>疫情逐步缓解，</a:t>
            </a:r>
            <a:r>
              <a:rPr lang="zh-CN" altLang="en-US" sz="1400" dirty="0">
                <a:latin typeface="微软雅黑" panose="020B0503020204020204" pitchFamily="34" charset="-122"/>
                <a:ea typeface="微软雅黑" panose="020B0503020204020204" pitchFamily="34" charset="-122"/>
              </a:rPr>
              <a:t>投资市场也开始回升</a:t>
            </a:r>
            <a:r>
              <a:rPr lang="zh-CN" altLang="en-US" sz="1400" dirty="0">
                <a:solidFill>
                  <a:schemeClr val="tx1"/>
                </a:solidFill>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科技</a:t>
            </a:r>
            <a:r>
              <a:rPr lang="zh-CN" altLang="en-US" sz="1400" dirty="0">
                <a:solidFill>
                  <a:schemeClr val="tx1"/>
                </a:solidFill>
                <a:latin typeface="微软雅黑" panose="020B0503020204020204" pitchFamily="34" charset="-122"/>
                <a:ea typeface="微软雅黑" panose="020B0503020204020204" pitchFamily="34" charset="-122"/>
              </a:rPr>
              <a:t>、医疗及消费三大板块仍为热门投资领域，从投资规模来看，各行业投融资规模分布与数量分布基本一致。</a:t>
            </a:r>
          </a:p>
        </p:txBody>
      </p:sp>
      <p:pic>
        <p:nvPicPr>
          <p:cNvPr id="10" name="图片 9">
            <a:extLst>
              <a:ext uri="{FF2B5EF4-FFF2-40B4-BE49-F238E27FC236}">
                <a16:creationId xmlns:a16="http://schemas.microsoft.com/office/drawing/2014/main" id="{9055BE9C-C41D-4B32-8582-A70E306198B2}"/>
              </a:ext>
            </a:extLst>
          </p:cNvPr>
          <p:cNvPicPr>
            <a:picLocks noChangeAspect="1"/>
          </p:cNvPicPr>
          <p:nvPr/>
        </p:nvPicPr>
        <p:blipFill>
          <a:blip r:embed="rId3"/>
          <a:stretch>
            <a:fillRect/>
          </a:stretch>
        </p:blipFill>
        <p:spPr>
          <a:xfrm>
            <a:off x="4393613" y="1250687"/>
            <a:ext cx="4462448" cy="4032027"/>
          </a:xfrm>
          <a:prstGeom prst="rect">
            <a:avLst/>
          </a:prstGeom>
        </p:spPr>
      </p:pic>
      <p:pic>
        <p:nvPicPr>
          <p:cNvPr id="13" name="图片 12">
            <a:extLst>
              <a:ext uri="{FF2B5EF4-FFF2-40B4-BE49-F238E27FC236}">
                <a16:creationId xmlns:a16="http://schemas.microsoft.com/office/drawing/2014/main" id="{884894AC-1E3E-4CCA-9806-24FF7C5BAECA}"/>
              </a:ext>
            </a:extLst>
          </p:cNvPr>
          <p:cNvPicPr>
            <a:picLocks noChangeAspect="1"/>
          </p:cNvPicPr>
          <p:nvPr/>
        </p:nvPicPr>
        <p:blipFill>
          <a:blip r:embed="rId4"/>
          <a:stretch>
            <a:fillRect/>
          </a:stretch>
        </p:blipFill>
        <p:spPr>
          <a:xfrm>
            <a:off x="287939" y="1356338"/>
            <a:ext cx="4538083" cy="367547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180414" y="5251529"/>
            <a:ext cx="6783171" cy="961289"/>
          </a:xfrm>
          <a:prstGeom prst="rect">
            <a:avLst/>
          </a:prstGeom>
          <a:noFill/>
        </p:spPr>
        <p:txBody>
          <a:bodyPr wrap="square" rtlCol="0">
            <a:spAutoFit/>
          </a:bodyPr>
          <a:lstStyle/>
          <a:p>
            <a:pPr algn="just" defTabSz="914400">
              <a:lnSpc>
                <a:spcPct val="150000"/>
              </a:lnSpc>
            </a:pPr>
            <a:r>
              <a:rPr lang="zh-CN" altLang="en-US" sz="1600" dirty="0">
                <a:solidFill>
                  <a:prstClr val="black"/>
                </a:solidFill>
                <a:latin typeface="微软雅黑" panose="020B0503020204020204" pitchFamily="34" charset="-122"/>
                <a:ea typeface="微软雅黑" panose="020B0503020204020204" pitchFamily="34" charset="-122"/>
              </a:rPr>
              <a:t>按融资轮次来看，</a:t>
            </a:r>
            <a:r>
              <a:rPr lang="en-US" altLang="zh-CN" sz="1600" dirty="0">
                <a:solidFill>
                  <a:prstClr val="black"/>
                </a:solidFill>
                <a:latin typeface="微软雅黑" panose="020B0503020204020204" pitchFamily="34" charset="-122"/>
                <a:ea typeface="微软雅黑" panose="020B0503020204020204" pitchFamily="34" charset="-122"/>
              </a:rPr>
              <a:t>3</a:t>
            </a:r>
            <a:r>
              <a:rPr lang="zh-CN" altLang="en-US" sz="1600" dirty="0">
                <a:solidFill>
                  <a:prstClr val="black"/>
                </a:solidFill>
                <a:latin typeface="微软雅黑" panose="020B0503020204020204" pitchFamily="34" charset="-122"/>
                <a:ea typeface="微软雅黑" panose="020B0503020204020204" pitchFamily="34" charset="-122"/>
              </a:rPr>
              <a:t>月融资事件发生最多的依旧是</a:t>
            </a:r>
            <a:r>
              <a:rPr lang="en-US" altLang="zh-CN" sz="2000" dirty="0">
                <a:solidFill>
                  <a:srgbClr val="FF0000"/>
                </a:solidFill>
                <a:latin typeface="微软雅黑" panose="020B0503020204020204" pitchFamily="34" charset="-122"/>
                <a:ea typeface="微软雅黑" panose="020B0503020204020204" pitchFamily="34" charset="-122"/>
              </a:rPr>
              <a:t>A</a:t>
            </a:r>
            <a:r>
              <a:rPr lang="zh-CN" altLang="en-US" sz="1600" dirty="0">
                <a:solidFill>
                  <a:prstClr val="black"/>
                </a:solidFill>
                <a:latin typeface="微软雅黑" panose="020B0503020204020204" pitchFamily="34" charset="-122"/>
                <a:ea typeface="微软雅黑" panose="020B0503020204020204" pitchFamily="34" charset="-122"/>
              </a:rPr>
              <a:t>轮，共计发生</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117</a:t>
            </a:r>
            <a:r>
              <a:rPr lang="zh-CN" altLang="en-US" sz="1600" dirty="0">
                <a:solidFill>
                  <a:prstClr val="black"/>
                </a:solidFill>
                <a:latin typeface="微软雅黑" panose="020B0503020204020204" pitchFamily="34" charset="-122"/>
                <a:ea typeface="微软雅黑" panose="020B0503020204020204" pitchFamily="34" charset="-122"/>
              </a:rPr>
              <a:t>起。</a:t>
            </a:r>
            <a:endParaRPr lang="en-US" altLang="zh-CN" sz="1600" dirty="0">
              <a:solidFill>
                <a:prstClr val="black"/>
              </a:solidFill>
              <a:latin typeface="微软雅黑" panose="020B0503020204020204" pitchFamily="34" charset="-122"/>
              <a:ea typeface="微软雅黑" panose="020B0503020204020204" pitchFamily="34" charset="-122"/>
            </a:endParaRPr>
          </a:p>
          <a:p>
            <a:pPr algn="just" defTabSz="914400">
              <a:lnSpc>
                <a:spcPct val="150000"/>
              </a:lnSpc>
            </a:pPr>
            <a:r>
              <a:rPr lang="zh-CN" altLang="en-US" sz="1600" dirty="0">
                <a:solidFill>
                  <a:prstClr val="black"/>
                </a:solidFill>
                <a:latin typeface="微软雅黑" panose="020B0503020204020204" pitchFamily="34" charset="-122"/>
                <a:ea typeface="微软雅黑" panose="020B0503020204020204" pitchFamily="34" charset="-122"/>
              </a:rPr>
              <a:t>按融资金额来看，</a:t>
            </a:r>
            <a:r>
              <a:rPr lang="en-US" altLang="zh-CN" sz="1600" dirty="0">
                <a:solidFill>
                  <a:prstClr val="black"/>
                </a:solidFill>
                <a:latin typeface="微软雅黑" panose="020B0503020204020204" pitchFamily="34" charset="-122"/>
                <a:ea typeface="微软雅黑" panose="020B0503020204020204" pitchFamily="34" charset="-122"/>
              </a:rPr>
              <a:t>3</a:t>
            </a:r>
            <a:r>
              <a:rPr lang="zh-CN" altLang="en-US" sz="1600" dirty="0">
                <a:solidFill>
                  <a:prstClr val="black"/>
                </a:solidFill>
                <a:latin typeface="微软雅黑" panose="020B0503020204020204" pitchFamily="34" charset="-122"/>
                <a:ea typeface="微软雅黑" panose="020B0503020204020204" pitchFamily="34" charset="-122"/>
              </a:rPr>
              <a:t>月融资金额最多的是</a:t>
            </a:r>
            <a:r>
              <a:rPr lang="zh-CN" altLang="en-US" sz="2000" dirty="0">
                <a:solidFill>
                  <a:srgbClr val="FF0000"/>
                </a:solidFill>
                <a:latin typeface="微软雅黑" panose="020B0503020204020204" pitchFamily="34" charset="-122"/>
                <a:ea typeface="微软雅黑" panose="020B0503020204020204" pitchFamily="34" charset="-122"/>
              </a:rPr>
              <a:t>战略</a:t>
            </a:r>
            <a:r>
              <a:rPr lang="zh-CN" altLang="en-US" sz="1600" dirty="0">
                <a:solidFill>
                  <a:prstClr val="black"/>
                </a:solidFill>
                <a:latin typeface="微软雅黑" panose="020B0503020204020204" pitchFamily="34" charset="-122"/>
                <a:ea typeface="微软雅黑" panose="020B0503020204020204" pitchFamily="34" charset="-122"/>
              </a:rPr>
              <a:t>轮</a:t>
            </a:r>
            <a:r>
              <a:rPr lang="en-US" altLang="zh-CN" sz="1600" dirty="0">
                <a:solidFill>
                  <a:prstClr val="black"/>
                </a:solidFill>
                <a:latin typeface="微软雅黑" panose="020B0503020204020204" pitchFamily="34" charset="-122"/>
                <a:ea typeface="微软雅黑" panose="020B0503020204020204" pitchFamily="34" charset="-122"/>
              </a:rPr>
              <a:t>,</a:t>
            </a:r>
            <a:r>
              <a:rPr lang="zh-CN" altLang="en-US" sz="1600" dirty="0">
                <a:solidFill>
                  <a:prstClr val="black"/>
                </a:solidFill>
                <a:latin typeface="微软雅黑" panose="020B0503020204020204" pitchFamily="34" charset="-122"/>
                <a:ea typeface="微软雅黑" panose="020B0503020204020204" pitchFamily="34" charset="-122"/>
              </a:rPr>
              <a:t>总融资额为</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373.62</a:t>
            </a:r>
            <a:r>
              <a:rPr lang="zh-CN" altLang="en-US" sz="1600" dirty="0">
                <a:solidFill>
                  <a:prstClr val="black"/>
                </a:solidFill>
                <a:latin typeface="微软雅黑" panose="020B0503020204020204" pitchFamily="34" charset="-122"/>
                <a:ea typeface="微软雅黑" panose="020B0503020204020204" pitchFamily="34" charset="-122"/>
              </a:rPr>
              <a:t>亿元。</a:t>
            </a:r>
            <a:endParaRPr lang="en-US" altLang="zh-CN" sz="1600" dirty="0">
              <a:solidFill>
                <a:prstClr val="black"/>
              </a:solidFill>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p>
        </p:txBody>
      </p:sp>
      <p:pic>
        <p:nvPicPr>
          <p:cNvPr id="2" name="图片 1">
            <a:extLst>
              <a:ext uri="{FF2B5EF4-FFF2-40B4-BE49-F238E27FC236}">
                <a16:creationId xmlns:a16="http://schemas.microsoft.com/office/drawing/2014/main" id="{239B7466-112E-4448-8C8E-4498F65F7C27}"/>
              </a:ext>
            </a:extLst>
          </p:cNvPr>
          <p:cNvPicPr>
            <a:picLocks noChangeAspect="1"/>
          </p:cNvPicPr>
          <p:nvPr/>
        </p:nvPicPr>
        <p:blipFill>
          <a:blip r:embed="rId3"/>
          <a:stretch>
            <a:fillRect/>
          </a:stretch>
        </p:blipFill>
        <p:spPr>
          <a:xfrm>
            <a:off x="743502" y="1209202"/>
            <a:ext cx="7821188" cy="382837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15606" y="929411"/>
            <a:ext cx="2338550" cy="369870"/>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重要投资事件</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727494" y="1377868"/>
            <a:ext cx="2784296" cy="318498"/>
            <a:chOff x="5691883" y="1387012"/>
            <a:chExt cx="2784296" cy="318498"/>
          </a:xfrm>
        </p:grpSpPr>
        <p:sp>
          <p:nvSpPr>
            <p:cNvPr id="6" name="平行四边形 5"/>
            <p:cNvSpPr/>
            <p:nvPr/>
          </p:nvSpPr>
          <p:spPr>
            <a:xfrm>
              <a:off x="5691883" y="1387012"/>
              <a:ext cx="534256" cy="318498"/>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平行四边形 6"/>
            <p:cNvSpPr/>
            <p:nvPr/>
          </p:nvSpPr>
          <p:spPr>
            <a:xfrm>
              <a:off x="6249270" y="1387012"/>
              <a:ext cx="2226909" cy="318498"/>
            </a:xfrm>
            <a:prstGeom prst="parallelogram">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融资规模前列</a:t>
              </a:r>
            </a:p>
          </p:txBody>
        </p:sp>
      </p:grpSp>
      <p:grpSp>
        <p:nvGrpSpPr>
          <p:cNvPr id="8" name="组合 7"/>
          <p:cNvGrpSpPr/>
          <p:nvPr/>
        </p:nvGrpSpPr>
        <p:grpSpPr>
          <a:xfrm>
            <a:off x="725862" y="4869747"/>
            <a:ext cx="2532102" cy="318498"/>
            <a:chOff x="5691883" y="1387012"/>
            <a:chExt cx="2784298" cy="318498"/>
          </a:xfrm>
        </p:grpSpPr>
        <p:sp>
          <p:nvSpPr>
            <p:cNvPr id="9" name="平行四边形 8"/>
            <p:cNvSpPr/>
            <p:nvPr/>
          </p:nvSpPr>
          <p:spPr>
            <a:xfrm>
              <a:off x="5691883" y="1387012"/>
              <a:ext cx="534256" cy="318498"/>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平行四边形 9"/>
            <p:cNvSpPr/>
            <p:nvPr/>
          </p:nvSpPr>
          <p:spPr>
            <a:xfrm>
              <a:off x="6249271" y="1387012"/>
              <a:ext cx="2226910" cy="318498"/>
            </a:xfrm>
            <a:prstGeom prst="parallelogram">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市场关注</a:t>
              </a:r>
            </a:p>
          </p:txBody>
        </p:sp>
      </p:grpSp>
      <p:sp>
        <p:nvSpPr>
          <p:cNvPr id="11" name="文本框 10"/>
          <p:cNvSpPr txBox="1"/>
          <p:nvPr/>
        </p:nvSpPr>
        <p:spPr>
          <a:xfrm>
            <a:off x="1257300" y="3820406"/>
            <a:ext cx="5063217" cy="954107"/>
          </a:xfrm>
          <a:prstGeom prst="rect">
            <a:avLst/>
          </a:prstGeom>
          <a:noFill/>
          <a:ln w="19050">
            <a:noFill/>
            <a:prstDash val="sysDash"/>
          </a:ln>
        </p:spPr>
        <p:txBody>
          <a:bodyPr wrap="square" rtlCol="0">
            <a:spAutoFit/>
          </a:bodyPr>
          <a:lstStyle/>
          <a:p>
            <a:pPr algn="just"/>
            <a:r>
              <a:rPr lang="zh-CN" altLang="en-US" sz="1600" b="1" dirty="0">
                <a:latin typeface="微软雅黑" panose="020B0503020204020204" pitchFamily="34" charset="-122"/>
                <a:ea typeface="微软雅黑" panose="020B0503020204020204" pitchFamily="34" charset="-122"/>
              </a:rPr>
              <a:t>望家欢：</a:t>
            </a:r>
            <a:r>
              <a:rPr lang="zh-CN" altLang="en-US" sz="1200" dirty="0">
                <a:latin typeface="微软雅黑" panose="020B0503020204020204" pitchFamily="34" charset="-122"/>
                <a:ea typeface="微软雅黑" panose="020B0503020204020204" pitchFamily="34" charset="-122"/>
              </a:rPr>
              <a:t>望家欢农产品集团有限公司是一家全国性、集团型的农产品物流企业，业务涵盖农产品种植、物流配送、净菜加工、餐饮管理、电子商务、中央大厨房六大经营范围于一体的大型农产品集团公司。</a:t>
            </a:r>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隐山资本、美团点评</a:t>
            </a:r>
          </a:p>
        </p:txBody>
      </p:sp>
      <p:sp>
        <p:nvSpPr>
          <p:cNvPr id="12" name="箭头: 五边形 11"/>
          <p:cNvSpPr/>
          <p:nvPr/>
        </p:nvSpPr>
        <p:spPr>
          <a:xfrm>
            <a:off x="722010" y="1860653"/>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3" name="箭头: 五边形 12"/>
          <p:cNvSpPr/>
          <p:nvPr/>
        </p:nvSpPr>
        <p:spPr>
          <a:xfrm>
            <a:off x="728373" y="2859405"/>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2</a:t>
            </a:r>
            <a:endParaRPr lang="zh-CN" altLang="en-US" sz="2400" dirty="0">
              <a:latin typeface="Arial" panose="020B0604020202020204" pitchFamily="34" charset="0"/>
              <a:cs typeface="Arial" panose="020B0604020202020204" pitchFamily="34" charset="0"/>
            </a:endParaRPr>
          </a:p>
        </p:txBody>
      </p:sp>
      <p:sp>
        <p:nvSpPr>
          <p:cNvPr id="14" name="箭头: 五边形 13"/>
          <p:cNvSpPr/>
          <p:nvPr/>
        </p:nvSpPr>
        <p:spPr>
          <a:xfrm>
            <a:off x="719573" y="3870148"/>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3</a:t>
            </a:r>
            <a:endParaRPr lang="zh-CN" altLang="en-US" sz="2400" dirty="0">
              <a:latin typeface="Arial" panose="020B0604020202020204" pitchFamily="34" charset="0"/>
              <a:cs typeface="Arial" panose="020B0604020202020204" pitchFamily="34" charset="0"/>
            </a:endParaRPr>
          </a:p>
        </p:txBody>
      </p:sp>
      <p:sp>
        <p:nvSpPr>
          <p:cNvPr id="15" name="箭头: 五边形 14"/>
          <p:cNvSpPr/>
          <p:nvPr/>
        </p:nvSpPr>
        <p:spPr>
          <a:xfrm>
            <a:off x="723900" y="5298355"/>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6" name="文本框 15"/>
          <p:cNvSpPr txBox="1"/>
          <p:nvPr/>
        </p:nvSpPr>
        <p:spPr>
          <a:xfrm>
            <a:off x="1257300" y="5252871"/>
            <a:ext cx="5093613" cy="954107"/>
          </a:xfrm>
          <a:prstGeom prst="rect">
            <a:avLst/>
          </a:prstGeom>
          <a:noFill/>
          <a:ln w="19050">
            <a:noFill/>
            <a:prstDash val="sysDash"/>
          </a:ln>
        </p:spPr>
        <p:txBody>
          <a:bodyPr wrap="square" rtlCol="0">
            <a:spAutoFit/>
          </a:bodyPr>
          <a:lstStyle/>
          <a:p>
            <a:pPr algn="just"/>
            <a:r>
              <a:rPr lang="zh-CN" altLang="en-US" sz="1600" b="1" dirty="0">
                <a:latin typeface="微软雅黑" panose="020B0503020204020204" pitchFamily="34" charset="-122"/>
                <a:ea typeface="微软雅黑" panose="020B0503020204020204" pitchFamily="34" charset="-122"/>
              </a:rPr>
              <a:t>喜茶：</a:t>
            </a:r>
            <a:r>
              <a:rPr lang="en-US" altLang="zh-CN" sz="1200" dirty="0">
                <a:latin typeface="微软雅黑" panose="020B0503020204020204" pitchFamily="34" charset="-122"/>
                <a:ea typeface="微软雅黑" panose="020B0503020204020204" pitchFamily="34" charset="-122"/>
              </a:rPr>
              <a:t>2012</a:t>
            </a:r>
            <a:r>
              <a:rPr lang="zh-CN" altLang="en-US" sz="1200" dirty="0">
                <a:latin typeface="微软雅黑" panose="020B0503020204020204" pitchFamily="34" charset="-122"/>
                <a:ea typeface="微软雅黑" panose="020B0503020204020204" pitchFamily="34" charset="-122"/>
              </a:rPr>
              <a:t>年，喜茶</a:t>
            </a:r>
            <a:r>
              <a:rPr lang="en-US" altLang="zh-CN" sz="1200" dirty="0">
                <a:latin typeface="微软雅黑" panose="020B0503020204020204" pitchFamily="34" charset="-122"/>
                <a:ea typeface="微软雅黑" panose="020B0503020204020204" pitchFamily="34" charset="-122"/>
              </a:rPr>
              <a:t>HEYTEA</a:t>
            </a:r>
            <a:r>
              <a:rPr lang="zh-CN" altLang="en-US" sz="1200" dirty="0">
                <a:latin typeface="微软雅黑" panose="020B0503020204020204" pitchFamily="34" charset="-122"/>
                <a:ea typeface="微软雅黑" panose="020B0503020204020204" pitchFamily="34" charset="-122"/>
              </a:rPr>
              <a:t>起源于广东江门一条名叫江边里的小巷，原名皇茶</a:t>
            </a:r>
            <a:r>
              <a:rPr lang="en-US" altLang="zh-CN" sz="1200" dirty="0">
                <a:latin typeface="微软雅黑" panose="020B0503020204020204" pitchFamily="34" charset="-122"/>
                <a:ea typeface="微软雅黑" panose="020B0503020204020204" pitchFamily="34" charset="-122"/>
              </a:rPr>
              <a:t>ROYALTEA</a:t>
            </a:r>
            <a:r>
              <a:rPr lang="zh-CN" altLang="en-US" sz="1200" dirty="0">
                <a:latin typeface="微软雅黑" panose="020B0503020204020204" pitchFamily="34" charset="-122"/>
                <a:ea typeface="微软雅黑" panose="020B0503020204020204" pitchFamily="34" charset="-122"/>
              </a:rPr>
              <a:t>，后由于无法注册商标，故在</a:t>
            </a:r>
            <a:r>
              <a:rPr lang="en-US" altLang="zh-CN" sz="1200" dirty="0">
                <a:latin typeface="微软雅黑" panose="020B0503020204020204" pitchFamily="34" charset="-122"/>
                <a:ea typeface="微软雅黑" panose="020B0503020204020204" pitchFamily="34" charset="-122"/>
              </a:rPr>
              <a:t>2015</a:t>
            </a:r>
            <a:r>
              <a:rPr lang="zh-CN" altLang="en-US" sz="1200" dirty="0">
                <a:latin typeface="微软雅黑" panose="020B0503020204020204" pitchFamily="34" charset="-122"/>
                <a:ea typeface="微软雅黑" panose="020B0503020204020204" pitchFamily="34" charset="-122"/>
              </a:rPr>
              <a:t>年全面升级为注册品牌“喜茶</a:t>
            </a:r>
            <a:r>
              <a:rPr lang="en-US" altLang="zh-CN" sz="1200" dirty="0">
                <a:latin typeface="微软雅黑" panose="020B0503020204020204" pitchFamily="34" charset="-122"/>
                <a:ea typeface="微软雅黑" panose="020B0503020204020204" pitchFamily="34" charset="-122"/>
              </a:rPr>
              <a:t>HEYTEA”</a:t>
            </a:r>
            <a:r>
              <a:rPr lang="zh-CN" altLang="en-US" sz="1200" dirty="0">
                <a:latin typeface="微软雅黑" panose="020B0503020204020204" pitchFamily="34" charset="-122"/>
                <a:ea typeface="微软雅黑" panose="020B0503020204020204" pitchFamily="34" charset="-122"/>
              </a:rPr>
              <a:t>。</a:t>
            </a:r>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高瓴投资</a:t>
            </a:r>
          </a:p>
        </p:txBody>
      </p:sp>
      <p:sp>
        <p:nvSpPr>
          <p:cNvPr id="17" name="文本框 16"/>
          <p:cNvSpPr txBox="1"/>
          <p:nvPr/>
        </p:nvSpPr>
        <p:spPr>
          <a:xfrm>
            <a:off x="1257300" y="1819264"/>
            <a:ext cx="5034623" cy="954107"/>
          </a:xfrm>
          <a:prstGeom prst="rect">
            <a:avLst/>
          </a:prstGeom>
          <a:noFill/>
          <a:ln w="19050">
            <a:noFill/>
            <a:prstDash val="sysDash"/>
          </a:ln>
        </p:spPr>
        <p:txBody>
          <a:bodyPr wrap="square" rtlCol="0">
            <a:spAutoFit/>
          </a:bodyPr>
          <a:lstStyle/>
          <a:p>
            <a:pPr algn="just"/>
            <a:r>
              <a:rPr lang="zh-CN" altLang="en-US" sz="1600" b="1" dirty="0">
                <a:latin typeface="微软雅黑" panose="020B0503020204020204" pitchFamily="34" charset="-122"/>
                <a:ea typeface="微软雅黑" panose="020B0503020204020204" pitchFamily="34" charset="-122"/>
              </a:rPr>
              <a:t>猿题库：</a:t>
            </a:r>
            <a:r>
              <a:rPr lang="zh-CN" altLang="en-US" sz="1200" dirty="0">
                <a:latin typeface="微软雅黑" panose="020B0503020204020204" pitchFamily="34" charset="-122"/>
                <a:ea typeface="微软雅黑" panose="020B0503020204020204" pitchFamily="34" charset="-122"/>
              </a:rPr>
              <a:t>猿题库是一款手机智能做题软件，已经完成对初高中及小学的全面覆盖。隶属于猿辅导在线教育旗下。</a:t>
            </a:r>
            <a:endParaRPr lang="en-US" altLang="zh-CN" sz="1200" dirty="0">
              <a:latin typeface="微软雅黑" panose="020B0503020204020204" pitchFamily="34" charset="-122"/>
              <a:ea typeface="微软雅黑" panose="020B0503020204020204" pitchFamily="34" charset="-122"/>
            </a:endParaRPr>
          </a:p>
          <a:p>
            <a:pPr algn="just"/>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高瓴投资、</a:t>
            </a:r>
            <a:r>
              <a:rPr lang="en-US" altLang="zh-CN" sz="1200" dirty="0">
                <a:latin typeface="微软雅黑" panose="020B0503020204020204" pitchFamily="34" charset="-122"/>
                <a:ea typeface="微软雅黑" panose="020B0503020204020204" pitchFamily="34" charset="-122"/>
              </a:rPr>
              <a:t>IDG</a:t>
            </a:r>
            <a:r>
              <a:rPr lang="zh-CN" altLang="en-US" sz="1200" dirty="0">
                <a:latin typeface="微软雅黑" panose="020B0503020204020204" pitchFamily="34" charset="-122"/>
                <a:ea typeface="微软雅黑" panose="020B0503020204020204" pitchFamily="34" charset="-122"/>
              </a:rPr>
              <a:t>、腾讯投资、国开博裕</a:t>
            </a:r>
          </a:p>
        </p:txBody>
      </p:sp>
      <p:sp>
        <p:nvSpPr>
          <p:cNvPr id="18" name="文本框 17"/>
          <p:cNvSpPr txBox="1"/>
          <p:nvPr/>
        </p:nvSpPr>
        <p:spPr>
          <a:xfrm>
            <a:off x="1257300" y="2804519"/>
            <a:ext cx="5093613" cy="954107"/>
          </a:xfrm>
          <a:prstGeom prst="rect">
            <a:avLst/>
          </a:prstGeom>
          <a:noFill/>
          <a:ln w="19050">
            <a:noFill/>
            <a:prstDash val="sysDash"/>
          </a:ln>
        </p:spPr>
        <p:txBody>
          <a:bodyPr wrap="square" rtlCol="0">
            <a:spAutoFit/>
          </a:bodyPr>
          <a:lstStyle/>
          <a:p>
            <a:pPr algn="just"/>
            <a:r>
              <a:rPr lang="zh-CN" altLang="en-US" sz="1600" b="1" dirty="0">
                <a:latin typeface="微软雅黑" panose="020B0503020204020204" pitchFamily="34" charset="-122"/>
                <a:ea typeface="微软雅黑" panose="020B0503020204020204" pitchFamily="34" charset="-122"/>
              </a:rPr>
              <a:t>明略数据：</a:t>
            </a:r>
            <a:r>
              <a:rPr lang="zh-CN" altLang="en-US" sz="1200" dirty="0">
                <a:latin typeface="微软雅黑" panose="020B0503020204020204" pitchFamily="34" charset="-122"/>
                <a:ea typeface="微软雅黑" panose="020B0503020204020204" pitchFamily="34" charset="-122"/>
              </a:rPr>
              <a:t>明略科技正式成立于</a:t>
            </a:r>
            <a:r>
              <a:rPr lang="en-US" altLang="zh-CN" sz="1200" dirty="0">
                <a:latin typeface="微软雅黑" panose="020B0503020204020204" pitchFamily="34" charset="-122"/>
                <a:ea typeface="微软雅黑" panose="020B0503020204020204" pitchFamily="34" charset="-122"/>
              </a:rPr>
              <a:t>2014</a:t>
            </a:r>
            <a:r>
              <a:rPr lang="zh-CN" altLang="en-US" sz="1200" dirty="0">
                <a:latin typeface="微软雅黑" panose="020B0503020204020204" pitchFamily="34" charset="-122"/>
                <a:ea typeface="微软雅黑" panose="020B0503020204020204" pitchFamily="34" charset="-122"/>
              </a:rPr>
              <a:t>年，创立之初名为“明略数据”。</a:t>
            </a:r>
            <a:r>
              <a:rPr lang="en-US" altLang="zh-CN" sz="1200" dirty="0">
                <a:latin typeface="微软雅黑" panose="020B0503020204020204" pitchFamily="34" charset="-122"/>
                <a:ea typeface="微软雅黑" panose="020B0503020204020204" pitchFamily="34" charset="-122"/>
              </a:rPr>
              <a:t>2019</a:t>
            </a:r>
            <a:r>
              <a:rPr lang="zh-CN" altLang="en-US" sz="1200" dirty="0">
                <a:latin typeface="微软雅黑" panose="020B0503020204020204" pitchFamily="34" charset="-122"/>
                <a:ea typeface="微软雅黑" panose="020B0503020204020204" pitchFamily="34" charset="-122"/>
              </a:rPr>
              <a:t>年</a:t>
            </a:r>
            <a:r>
              <a:rPr lang="en-US" altLang="zh-CN" sz="1200" dirty="0">
                <a:latin typeface="微软雅黑" panose="020B0503020204020204" pitchFamily="34" charset="-122"/>
                <a:ea typeface="微软雅黑" panose="020B0503020204020204" pitchFamily="34" charset="-122"/>
              </a:rPr>
              <a:t>4</a:t>
            </a:r>
            <a:r>
              <a:rPr lang="zh-CN" altLang="en-US" sz="1200" dirty="0">
                <a:latin typeface="微软雅黑" panose="020B0503020204020204" pitchFamily="34" charset="-122"/>
                <a:ea typeface="微软雅黑" panose="020B0503020204020204" pitchFamily="34" charset="-122"/>
              </a:rPr>
              <a:t>月，在完成</a:t>
            </a:r>
            <a:r>
              <a:rPr lang="en-US" altLang="zh-CN" sz="1200" dirty="0">
                <a:latin typeface="微软雅黑" panose="020B0503020204020204" pitchFamily="34" charset="-122"/>
                <a:ea typeface="微软雅黑" panose="020B0503020204020204" pitchFamily="34" charset="-122"/>
              </a:rPr>
              <a:t>D</a:t>
            </a:r>
            <a:r>
              <a:rPr lang="zh-CN" altLang="en-US" sz="1200" dirty="0">
                <a:latin typeface="微软雅黑" panose="020B0503020204020204" pitchFamily="34" charset="-122"/>
                <a:ea typeface="微软雅黑" panose="020B0503020204020204" pitchFamily="34" charset="-122"/>
              </a:rPr>
              <a:t>轮融资时，明略数据升级为明略集团，现在的定位是大数据与人工智能领域服务商。</a:t>
            </a:r>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腾讯、一笑科技</a:t>
            </a:r>
          </a:p>
        </p:txBody>
      </p:sp>
      <p:sp>
        <p:nvSpPr>
          <p:cNvPr id="19" name="文本框 18"/>
          <p:cNvSpPr txBox="1"/>
          <p:nvPr/>
        </p:nvSpPr>
        <p:spPr>
          <a:xfrm>
            <a:off x="6450052" y="1377868"/>
            <a:ext cx="1107996" cy="369332"/>
          </a:xfrm>
          <a:prstGeom prst="rect">
            <a:avLst/>
          </a:prstGeom>
          <a:noFill/>
        </p:spPr>
        <p:txBody>
          <a:bodyPr wrap="none"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融资规模</a:t>
            </a:r>
          </a:p>
        </p:txBody>
      </p:sp>
      <p:sp>
        <p:nvSpPr>
          <p:cNvPr id="20" name="文本框 19"/>
          <p:cNvSpPr txBox="1"/>
          <p:nvPr/>
        </p:nvSpPr>
        <p:spPr>
          <a:xfrm>
            <a:off x="6381123" y="1926911"/>
            <a:ext cx="1066318"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10</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21" name="文本框 20"/>
          <p:cNvSpPr txBox="1"/>
          <p:nvPr/>
        </p:nvSpPr>
        <p:spPr>
          <a:xfrm>
            <a:off x="6471973" y="2935538"/>
            <a:ext cx="894797"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3</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22" name="文本框 21"/>
          <p:cNvSpPr txBox="1"/>
          <p:nvPr/>
        </p:nvSpPr>
        <p:spPr>
          <a:xfrm>
            <a:off x="6466885" y="3941414"/>
            <a:ext cx="1074333"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6</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endParaRPr lang="zh-CN" altLang="en-US" sz="1400" dirty="0">
              <a:latin typeface="微软雅黑" panose="020B0503020204020204" pitchFamily="34" charset="-122"/>
              <a:ea typeface="微软雅黑" panose="020B0503020204020204" pitchFamily="34" charset="-122"/>
            </a:endParaRPr>
          </a:p>
        </p:txBody>
      </p:sp>
      <p:sp>
        <p:nvSpPr>
          <p:cNvPr id="23" name="文本框 22"/>
          <p:cNvSpPr txBox="1"/>
          <p:nvPr/>
        </p:nvSpPr>
        <p:spPr>
          <a:xfrm>
            <a:off x="6642412" y="5576035"/>
            <a:ext cx="723275" cy="307777"/>
          </a:xfrm>
          <a:prstGeom prst="rect">
            <a:avLst/>
          </a:prstGeom>
          <a:noFill/>
        </p:spPr>
        <p:txBody>
          <a:bodyPr wrap="none" rtlCol="0">
            <a:spAutoFit/>
          </a:bodyPr>
          <a:lstStyle/>
          <a:p>
            <a:pPr algn="ctr"/>
            <a:r>
              <a:rPr lang="zh-CN" altLang="en-US" sz="1400" dirty="0">
                <a:latin typeface="微软雅黑" panose="020B0503020204020204" pitchFamily="34" charset="-122"/>
                <a:ea typeface="微软雅黑" panose="020B0503020204020204" pitchFamily="34" charset="-122"/>
                <a:cs typeface="Arial" panose="020B0604020202020204" pitchFamily="34" charset="0"/>
              </a:rPr>
              <a:t>未披露</a:t>
            </a:r>
          </a:p>
        </p:txBody>
      </p:sp>
      <p:sp>
        <p:nvSpPr>
          <p:cNvPr id="25" name="文本框 24"/>
          <p:cNvSpPr txBox="1"/>
          <p:nvPr/>
        </p:nvSpPr>
        <p:spPr>
          <a:xfrm>
            <a:off x="8291848" y="5480132"/>
            <a:ext cx="40748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sym typeface="+mn-ea"/>
              </a:rPr>
              <a:t>C</a:t>
            </a:r>
            <a:endParaRPr lang="zh-CN" altLang="en-US" sz="2400" dirty="0">
              <a:latin typeface="微软雅黑" panose="020B0503020204020204" pitchFamily="34" charset="-122"/>
              <a:ea typeface="微软雅黑" panose="020B0503020204020204" pitchFamily="34" charset="-122"/>
            </a:endParaRPr>
          </a:p>
        </p:txBody>
      </p:sp>
      <p:sp>
        <p:nvSpPr>
          <p:cNvPr id="27" name="文本框 26"/>
          <p:cNvSpPr txBox="1"/>
          <p:nvPr/>
        </p:nvSpPr>
        <p:spPr>
          <a:xfrm>
            <a:off x="7891502" y="1377868"/>
            <a:ext cx="1107996" cy="369332"/>
          </a:xfrm>
          <a:prstGeom prst="rect">
            <a:avLst/>
          </a:prstGeom>
          <a:noFill/>
        </p:spPr>
        <p:txBody>
          <a:bodyPr wrap="none"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融资轮次</a:t>
            </a:r>
          </a:p>
        </p:txBody>
      </p:sp>
      <p:sp>
        <p:nvSpPr>
          <p:cNvPr id="2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p>
        </p:txBody>
      </p:sp>
      <p:sp>
        <p:nvSpPr>
          <p:cNvPr id="32" name="文本框 31">
            <a:extLst>
              <a:ext uri="{FF2B5EF4-FFF2-40B4-BE49-F238E27FC236}">
                <a16:creationId xmlns:a16="http://schemas.microsoft.com/office/drawing/2014/main" id="{C44B59D3-B1AB-4643-8517-83E41EBA39E5}"/>
              </a:ext>
            </a:extLst>
          </p:cNvPr>
          <p:cNvSpPr txBox="1"/>
          <p:nvPr/>
        </p:nvSpPr>
        <p:spPr>
          <a:xfrm>
            <a:off x="8291848" y="2935538"/>
            <a:ext cx="389850"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E</a:t>
            </a:r>
            <a:endParaRPr lang="zh-CN" altLang="en-US" sz="1400" dirty="0">
              <a:latin typeface="微软雅黑" panose="020B0503020204020204" pitchFamily="34" charset="-122"/>
              <a:ea typeface="微软雅黑" panose="020B0503020204020204" pitchFamily="34" charset="-122"/>
            </a:endParaRPr>
          </a:p>
        </p:txBody>
      </p:sp>
      <p:sp>
        <p:nvSpPr>
          <p:cNvPr id="30" name="文本框 29">
            <a:extLst>
              <a:ext uri="{FF2B5EF4-FFF2-40B4-BE49-F238E27FC236}">
                <a16:creationId xmlns:a16="http://schemas.microsoft.com/office/drawing/2014/main" id="{83DD3E3F-B1A2-4547-A00A-70AFDD85F94F}"/>
              </a:ext>
            </a:extLst>
          </p:cNvPr>
          <p:cNvSpPr txBox="1"/>
          <p:nvPr/>
        </p:nvSpPr>
        <p:spPr>
          <a:xfrm>
            <a:off x="8291848" y="3941413"/>
            <a:ext cx="389850"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B</a:t>
            </a:r>
            <a:endParaRPr lang="zh-CN" altLang="en-US" sz="1400" dirty="0">
              <a:latin typeface="微软雅黑" panose="020B0503020204020204" pitchFamily="34" charset="-122"/>
              <a:ea typeface="微软雅黑" panose="020B0503020204020204" pitchFamily="34" charset="-122"/>
            </a:endParaRPr>
          </a:p>
        </p:txBody>
      </p:sp>
      <p:sp>
        <p:nvSpPr>
          <p:cNvPr id="31" name="文本框 30">
            <a:extLst>
              <a:ext uri="{FF2B5EF4-FFF2-40B4-BE49-F238E27FC236}">
                <a16:creationId xmlns:a16="http://schemas.microsoft.com/office/drawing/2014/main" id="{91CD3948-93D7-4130-878A-9B4ADEF8C89F}"/>
              </a:ext>
            </a:extLst>
          </p:cNvPr>
          <p:cNvSpPr txBox="1"/>
          <p:nvPr/>
        </p:nvSpPr>
        <p:spPr>
          <a:xfrm>
            <a:off x="8283031" y="1915262"/>
            <a:ext cx="42351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G</a:t>
            </a:r>
            <a:endParaRPr lang="zh-CN" altLang="en-US" sz="1400" dirty="0">
              <a:latin typeface="微软雅黑" panose="020B0503020204020204" pitchFamily="34" charset="-122"/>
              <a:ea typeface="微软雅黑" panose="020B0503020204020204"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35090" y="975011"/>
            <a:ext cx="2468118" cy="369870"/>
            <a:chOff x="7155444" y="740531"/>
            <a:chExt cx="3098165" cy="369870"/>
          </a:xfrm>
        </p:grpSpPr>
        <p:sp>
          <p:nvSpPr>
            <p:cNvPr id="3" name="矩形 2"/>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A</a:t>
              </a:r>
              <a:r>
                <a:rPr lang="zh-CN" altLang="en-US" dirty="0">
                  <a:latin typeface="微软雅黑" panose="020B0503020204020204" pitchFamily="34" charset="-122"/>
                  <a:ea typeface="微软雅黑" panose="020B0503020204020204" pitchFamily="34" charset="-122"/>
                </a:rPr>
                <a:t>股、港股</a:t>
              </a: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情况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文本框 7"/>
          <p:cNvSpPr txBox="1"/>
          <p:nvPr/>
        </p:nvSpPr>
        <p:spPr>
          <a:xfrm>
            <a:off x="971550" y="4867844"/>
            <a:ext cx="7200900" cy="1433854"/>
          </a:xfrm>
          <a:prstGeom prst="rect">
            <a:avLst/>
          </a:prstGeom>
          <a:noFill/>
        </p:spPr>
        <p:txBody>
          <a:bodyPr wrap="square" lIns="0" tIns="0" rIns="0" bIns="0" rtlCol="0">
            <a:spAutoFit/>
          </a:bodyPr>
          <a:lstStyle/>
          <a:p>
            <a:pPr indent="457200" algn="just">
              <a:lnSpc>
                <a:spcPct val="150000"/>
              </a:lnSpc>
            </a:pPr>
            <a:r>
              <a:rPr lang="en-US" altLang="zh-CN" sz="1200" dirty="0">
                <a:latin typeface="微软雅黑" panose="020B0503020204020204" pitchFamily="34" charset="-122"/>
                <a:ea typeface="微软雅黑" panose="020B0503020204020204" pitchFamily="34" charset="-122"/>
              </a:rPr>
              <a:t>3</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IPO</a:t>
            </a:r>
            <a:r>
              <a:rPr lang="zh-CN" altLang="en-US" sz="1200" dirty="0">
                <a:latin typeface="微软雅黑" panose="020B0503020204020204" pitchFamily="34" charset="-122"/>
                <a:ea typeface="微软雅黑" panose="020B0503020204020204" pitchFamily="34" charset="-122"/>
              </a:rPr>
              <a:t>数量较</a:t>
            </a:r>
            <a:r>
              <a:rPr lang="en-US" altLang="zh-CN" sz="1200" dirty="0">
                <a:latin typeface="微软雅黑" panose="020B0503020204020204" pitchFamily="34" charset="-122"/>
                <a:ea typeface="微软雅黑" panose="020B0503020204020204" pitchFamily="34" charset="-122"/>
              </a:rPr>
              <a:t>2</a:t>
            </a:r>
            <a:r>
              <a:rPr lang="zh-CN" altLang="en-US" sz="1200" dirty="0">
                <a:latin typeface="微软雅黑" panose="020B0503020204020204" pitchFamily="34" charset="-122"/>
                <a:ea typeface="微软雅黑" panose="020B0503020204020204" pitchFamily="34" charset="-122"/>
              </a:rPr>
              <a:t>月又有所回落，</a:t>
            </a:r>
            <a:r>
              <a:rPr lang="en-US" altLang="zh-CN" sz="1200" dirty="0">
                <a:latin typeface="微软雅黑" panose="020B0503020204020204" pitchFamily="34" charset="-122"/>
                <a:ea typeface="微软雅黑" panose="020B0503020204020204" pitchFamily="34" charset="-122"/>
              </a:rPr>
              <a:t>A</a:t>
            </a:r>
            <a:r>
              <a:rPr lang="zh-CN" altLang="en-US" sz="1200" dirty="0">
                <a:latin typeface="微软雅黑" panose="020B0503020204020204" pitchFamily="34" charset="-122"/>
                <a:ea typeface="微软雅黑" panose="020B0503020204020204" pitchFamily="34" charset="-122"/>
              </a:rPr>
              <a:t>股共有</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13</a:t>
            </a:r>
            <a:r>
              <a:rPr lang="zh-CN" altLang="en-US" sz="1200" dirty="0">
                <a:latin typeface="微软雅黑" panose="020B0503020204020204" pitchFamily="34" charset="-122"/>
                <a:ea typeface="微软雅黑" panose="020B0503020204020204" pitchFamily="34" charset="-122"/>
              </a:rPr>
              <a:t>家公司上市，其中科创板上市企业共</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a:t>
            </a:r>
            <a:r>
              <a:rPr lang="zh-CN" altLang="en-US" sz="1200" dirty="0">
                <a:latin typeface="微软雅黑" panose="020B0503020204020204" pitchFamily="34" charset="-122"/>
                <a:ea typeface="微软雅黑" panose="020B0503020204020204" pitchFamily="34" charset="-122"/>
              </a:rPr>
              <a:t>家。</a:t>
            </a:r>
            <a:r>
              <a:rPr lang="en-US" altLang="zh-CN" sz="1200" dirty="0">
                <a:latin typeface="微软雅黑" panose="020B0503020204020204" pitchFamily="34" charset="-122"/>
                <a:ea typeface="微软雅黑" panose="020B0503020204020204" pitchFamily="34" charset="-122"/>
              </a:rPr>
              <a:t>IPO</a:t>
            </a:r>
            <a:r>
              <a:rPr lang="zh-CN" altLang="en-US" sz="1200" dirty="0">
                <a:latin typeface="微软雅黑" panose="020B0503020204020204" pitchFamily="34" charset="-122"/>
                <a:ea typeface="微软雅黑" panose="020B0503020204020204" pitchFamily="34" charset="-122"/>
              </a:rPr>
              <a:t>节奏基本保持稳定。募集规模有所下降，</a:t>
            </a:r>
            <a:r>
              <a:rPr lang="en-US" altLang="zh-CN" sz="1200" dirty="0">
                <a:latin typeface="微软雅黑" panose="020B0503020204020204" pitchFamily="34" charset="-122"/>
                <a:ea typeface="微软雅黑" panose="020B0503020204020204" pitchFamily="34" charset="-122"/>
              </a:rPr>
              <a:t>3</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IPO</a:t>
            </a:r>
            <a:r>
              <a:rPr lang="zh-CN" altLang="en-US" sz="1200" dirty="0">
                <a:latin typeface="微软雅黑" panose="020B0503020204020204" pitchFamily="34" charset="-122"/>
                <a:ea typeface="微软雅黑" panose="020B0503020204020204" pitchFamily="34" charset="-122"/>
              </a:rPr>
              <a:t>募资总额</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99.61</a:t>
            </a:r>
            <a:r>
              <a:rPr lang="zh-CN" altLang="en-US" sz="1200" dirty="0">
                <a:latin typeface="微软雅黑" panose="020B0503020204020204" pitchFamily="34" charset="-122"/>
                <a:ea typeface="微软雅黑" panose="020B0503020204020204" pitchFamily="34" charset="-122"/>
              </a:rPr>
              <a:t>亿，其中科创板总募资额为</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32.00</a:t>
            </a:r>
            <a:r>
              <a:rPr lang="zh-CN" altLang="en-US" sz="1200" dirty="0">
                <a:latin typeface="微软雅黑" panose="020B0503020204020204" pitchFamily="34" charset="-122"/>
                <a:ea typeface="微软雅黑" panose="020B0503020204020204" pitchFamily="34" charset="-122"/>
              </a:rPr>
              <a:t>亿，上市退出基金共计</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48</a:t>
            </a:r>
            <a:r>
              <a:rPr lang="zh-CN" altLang="en-US" sz="1200" dirty="0">
                <a:latin typeface="微软雅黑" panose="020B0503020204020204" pitchFamily="34" charset="-122"/>
                <a:ea typeface="微软雅黑" panose="020B0503020204020204" pitchFamily="34" charset="-122"/>
              </a:rPr>
              <a:t>支；港股</a:t>
            </a:r>
            <a:r>
              <a:rPr lang="en-US" altLang="zh-CN" sz="1200" dirty="0">
                <a:latin typeface="微软雅黑" panose="020B0503020204020204" pitchFamily="34" charset="-122"/>
                <a:ea typeface="微软雅黑" panose="020B0503020204020204" pitchFamily="34" charset="-122"/>
              </a:rPr>
              <a:t>3</a:t>
            </a:r>
            <a:r>
              <a:rPr lang="zh-CN" altLang="en-US" sz="1200" dirty="0">
                <a:latin typeface="微软雅黑" panose="020B0503020204020204" pitchFamily="34" charset="-122"/>
                <a:ea typeface="微软雅黑" panose="020B0503020204020204" pitchFamily="34" charset="-122"/>
              </a:rPr>
              <a:t>月有</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14</a:t>
            </a:r>
            <a:r>
              <a:rPr lang="zh-CN" altLang="en-US" sz="1200" dirty="0">
                <a:latin typeface="微软雅黑" panose="020B0503020204020204" pitchFamily="34" charset="-122"/>
                <a:ea typeface="微软雅黑" panose="020B0503020204020204" pitchFamily="34" charset="-122"/>
              </a:rPr>
              <a:t>家企业上市交易，总募集资金</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76.70</a:t>
            </a:r>
            <a:r>
              <a:rPr lang="zh-CN" altLang="en-US"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亿</a:t>
            </a:r>
            <a:r>
              <a:rPr lang="zh-CN" altLang="en-US" sz="1200" dirty="0">
                <a:latin typeface="微软雅黑" panose="020B0503020204020204" pitchFamily="34" charset="-122"/>
                <a:ea typeface="微软雅黑" panose="020B0503020204020204" pitchFamily="34" charset="-122"/>
              </a:rPr>
              <a:t>港元，其中募资规模最大的为</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BOC 20USDPREF</a:t>
            </a:r>
            <a:r>
              <a:rPr lang="zh-CN" altLang="en-US" sz="1200" dirty="0">
                <a:latin typeface="微软雅黑" panose="020B0503020204020204" pitchFamily="34" charset="-122"/>
                <a:ea typeface="微软雅黑" panose="020B0503020204020204" pitchFamily="34" charset="-122"/>
              </a:rPr>
              <a:t>，首发募资总额均为</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28.20</a:t>
            </a:r>
            <a:r>
              <a:rPr lang="zh-CN" altLang="en-US"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亿</a:t>
            </a:r>
            <a:r>
              <a:rPr lang="zh-CN" altLang="en-US" sz="1200" dirty="0">
                <a:latin typeface="微软雅黑" panose="020B0503020204020204" pitchFamily="34" charset="-122"/>
                <a:ea typeface="微软雅黑" panose="020B0503020204020204" pitchFamily="34" charset="-122"/>
              </a:rPr>
              <a:t>港元。</a:t>
            </a:r>
            <a:endParaRPr lang="en-US" altLang="zh-CN" sz="12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en-US" altLang="zh-CN" sz="2400" b="1" i="0" u="none" strike="noStrike" kern="1200" cap="none" spc="0" normalizeH="0" baseline="0" noProof="0" dirty="0">
                <a:ln>
                  <a:noFill/>
                </a:ln>
                <a:solidFill>
                  <a:srgbClr val="000798"/>
                </a:solidFill>
                <a:effectLst/>
                <a:uLnTx/>
                <a:uFillTx/>
                <a:ea typeface="幼圆" panose="02010509060101010101" pitchFamily="49" charset="-122"/>
                <a:cs typeface="+mj-cs"/>
              </a:rPr>
              <a:t>IPO</a:t>
            </a: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及退出</a:t>
            </a:r>
          </a:p>
        </p:txBody>
      </p:sp>
      <p:pic>
        <p:nvPicPr>
          <p:cNvPr id="5" name="图片 4">
            <a:extLst>
              <a:ext uri="{FF2B5EF4-FFF2-40B4-BE49-F238E27FC236}">
                <a16:creationId xmlns:a16="http://schemas.microsoft.com/office/drawing/2014/main" id="{B7B38C6E-D886-401A-AF0F-8379E2D4988C}"/>
              </a:ext>
            </a:extLst>
          </p:cNvPr>
          <p:cNvPicPr>
            <a:picLocks noChangeAspect="1"/>
          </p:cNvPicPr>
          <p:nvPr/>
        </p:nvPicPr>
        <p:blipFill>
          <a:blip r:embed="rId3"/>
          <a:stretch>
            <a:fillRect/>
          </a:stretch>
        </p:blipFill>
        <p:spPr>
          <a:xfrm>
            <a:off x="1151844" y="1539055"/>
            <a:ext cx="6840305" cy="3243353"/>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dynamicNum"/>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融客投资PPT模板">
  <a:themeElements>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1_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1_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1_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Office Theme</Template>
  <TotalTime>8834</TotalTime>
  <Words>1640</Words>
  <Application>Microsoft Office PowerPoint</Application>
  <PresentationFormat>全屏显示(4:3)</PresentationFormat>
  <Paragraphs>135</Paragraphs>
  <Slides>16</Slides>
  <Notes>15</Notes>
  <HiddenSlides>0</HiddenSlides>
  <MMClips>0</MMClips>
  <ScaleCrop>false</ScaleCrop>
  <HeadingPairs>
    <vt:vector size="6" baseType="variant">
      <vt:variant>
        <vt:lpstr>已用的字体</vt:lpstr>
      </vt:variant>
      <vt:variant>
        <vt:i4>11</vt:i4>
      </vt:variant>
      <vt:variant>
        <vt:lpstr>主题</vt:lpstr>
      </vt:variant>
      <vt:variant>
        <vt:i4>4</vt:i4>
      </vt:variant>
      <vt:variant>
        <vt:lpstr>幻灯片标题</vt:lpstr>
      </vt:variant>
      <vt:variant>
        <vt:i4>16</vt:i4>
      </vt:variant>
    </vt:vector>
  </HeadingPairs>
  <TitlesOfParts>
    <vt:vector size="31" baseType="lpstr">
      <vt:lpstr>等线</vt:lpstr>
      <vt:lpstr>等线 Light</vt:lpstr>
      <vt:lpstr>黑体</vt:lpstr>
      <vt:lpstr>华文新魏</vt:lpstr>
      <vt:lpstr>微软雅黑</vt:lpstr>
      <vt:lpstr>幼圆</vt:lpstr>
      <vt:lpstr>Arial</vt:lpstr>
      <vt:lpstr>Calibri</vt:lpstr>
      <vt:lpstr>Calibri Light</vt:lpstr>
      <vt:lpstr>Verdana</vt:lpstr>
      <vt:lpstr>Wingdings</vt:lpstr>
      <vt:lpstr>Office 主题​​</vt:lpstr>
      <vt:lpstr>1_融客投资PPT模板</vt:lpstr>
      <vt:lpstr>融客PPT模板</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SYN GE</dc:creator>
  <cp:lastModifiedBy>NING MEI</cp:lastModifiedBy>
  <cp:revision>981</cp:revision>
  <dcterms:created xsi:type="dcterms:W3CDTF">2018-03-11T13:30:00Z</dcterms:created>
  <dcterms:modified xsi:type="dcterms:W3CDTF">2020-04-13T01:55:09Z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2052-11.1.0.8808</vt:lpwstr>
  </property>
</Properties>
</file>