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7.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7.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8.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ags/tag3.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 id="2147483662" r:id="rId2"/>
    <p:sldMasterId id="2147483674" r:id="rId3"/>
    <p:sldMasterId id="2147483688" r:id="rId4"/>
    <p:sldMasterId id="2147483702" r:id="rId5"/>
    <p:sldMasterId id="2147483716" r:id="rId6"/>
    <p:sldMasterId id="2147483730" r:id="rId7"/>
    <p:sldMasterId id="2147483744" r:id="rId8"/>
  </p:sldMasterIdLst>
  <p:notesMasterIdLst>
    <p:notesMasterId r:id="rId33"/>
  </p:notesMasterIdLst>
  <p:handoutMasterIdLst>
    <p:handoutMasterId r:id="rId34"/>
  </p:handoutMasterIdLst>
  <p:sldIdLst>
    <p:sldId id="256" r:id="rId9"/>
    <p:sldId id="450" r:id="rId10"/>
    <p:sldId id="378" r:id="rId11"/>
    <p:sldId id="442" r:id="rId12"/>
    <p:sldId id="436" r:id="rId13"/>
    <p:sldId id="405" r:id="rId14"/>
    <p:sldId id="416" r:id="rId15"/>
    <p:sldId id="437" r:id="rId16"/>
    <p:sldId id="439" r:id="rId17"/>
    <p:sldId id="400" r:id="rId18"/>
    <p:sldId id="396" r:id="rId19"/>
    <p:sldId id="430" r:id="rId20"/>
    <p:sldId id="452" r:id="rId21"/>
    <p:sldId id="470" r:id="rId22"/>
    <p:sldId id="471" r:id="rId23"/>
    <p:sldId id="472" r:id="rId24"/>
    <p:sldId id="473" r:id="rId25"/>
    <p:sldId id="474" r:id="rId26"/>
    <p:sldId id="451" r:id="rId27"/>
    <p:sldId id="441" r:id="rId28"/>
    <p:sldId id="446" r:id="rId29"/>
    <p:sldId id="423" r:id="rId30"/>
    <p:sldId id="425" r:id="rId31"/>
    <p:sldId id="390" r:id="rId32"/>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22">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C41A"/>
    <a:srgbClr val="7EA6E8"/>
    <a:srgbClr val="FB9E13"/>
    <a:srgbClr val="33CC33"/>
    <a:srgbClr val="FF0000"/>
    <a:srgbClr val="F0B928"/>
    <a:srgbClr val="CB8611"/>
    <a:srgbClr val="C16B08"/>
    <a:srgbClr val="000066"/>
    <a:srgbClr val="2343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2" autoAdjust="0"/>
    <p:restoredTop sz="84215" autoAdjust="0"/>
  </p:normalViewPr>
  <p:slideViewPr>
    <p:cSldViewPr>
      <p:cViewPr varScale="1">
        <p:scale>
          <a:sx n="136" d="100"/>
          <a:sy n="136" d="100"/>
        </p:scale>
        <p:origin x="762" y="126"/>
      </p:cViewPr>
      <p:guideLst>
        <p:guide orient="horz" pos="222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21" Type="http://schemas.openxmlformats.org/officeDocument/2006/relationships/slide" Target="slides/slide13.xml"/><Relationship Id="rId34"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presProps" Target="presProps.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3" Type="http://schemas.openxmlformats.org/officeDocument/2006/relationships/oleObject" Target="file:///\\Users\guan\Desktop\&#36130;&#26032;&#20013;&#22269;&#37319;&#36141;&#32463;&#29702;&#25351;&#25968;(&#26376;).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guan\Desktop\&#20840;&#37096;A&#32929;.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Users\guan\Desktop\&#36136;&#25276;.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Users\guan\Library\Containers\com.wind.mac.Windotd\Data\Library\Application%20Support\wind\wft-16341069312476236688\downloads\&#24320;&#22987;&#27969;&#36890;&#24066;&#20540;(&#19975;&#2080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guan\Library\Containers\com.wind.mac.Windotd\Data\Library\Application%20Support\wind\wft-16341069312476236688\downloads\&#22823;&#23447;&#20132;&#26131;&#32479;&#35745;&#21450;&#25240;&#20215;&#29575;.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guan\Library\Containers\com.wind.mac.Windotd\Data\Library\Application%20Support\wind\wft-16341069312476236688\downloads\&#20004;&#34701;&#35268;&#27169;&#20998;&#2651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guan\Desktop\&#19978;&#35777;A&#3292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guan\Desktop\&#28145;&#35777;A&#3292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guan\Downloads\&#34701;&#23458;&#34892;&#19994;&#21608;&#25253;&#65288;&#33073;&#31163;wind&#29256;&#65289;\&#20840;&#37096;a&#32929;&#26376;&#28072;&#2413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guan\Desktop\&#20840;&#37096;A&#3292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Users\guan\Desktop\&#20840;&#37096;A&#32929;.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'财新中国采购经理指数(月)'!$B$1</c:f>
              <c:strCache>
                <c:ptCount val="1"/>
                <c:pt idx="0">
                  <c:v>财新中国PMI</c:v>
                </c:pt>
              </c:strCache>
            </c:strRef>
          </c:tx>
          <c:spPr>
            <a:ln w="28575" cap="rnd">
              <a:solidFill>
                <a:schemeClr val="accent1"/>
              </a:solidFill>
              <a:round/>
            </a:ln>
            <a:effectLst/>
          </c:spPr>
          <c:marker>
            <c:symbol val="none"/>
          </c:marker>
          <c:dLbls>
            <c:dLbl>
              <c:idx val="12"/>
              <c:layout>
                <c:manualLayout>
                  <c:x val="-1.1111111111111112E-2"/>
                  <c:y val="9.7222222222222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E08-E24F-9451-B76D2F297994}"/>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'财新中国采购经理指数(月)'!$A$2:$A$14</c:f>
              <c:strCache>
                <c:ptCount val="13"/>
                <c:pt idx="0">
                  <c:v>2019-04</c:v>
                </c:pt>
                <c:pt idx="1">
                  <c:v>2019-05</c:v>
                </c:pt>
                <c:pt idx="2">
                  <c:v>2019-06</c:v>
                </c:pt>
                <c:pt idx="3">
                  <c:v>2019-07</c:v>
                </c:pt>
                <c:pt idx="4">
                  <c:v>2019-08</c:v>
                </c:pt>
                <c:pt idx="5">
                  <c:v>2019-09</c:v>
                </c:pt>
                <c:pt idx="6">
                  <c:v>2019-10</c:v>
                </c:pt>
                <c:pt idx="7">
                  <c:v>2019-11</c:v>
                </c:pt>
                <c:pt idx="8">
                  <c:v>2019-12</c:v>
                </c:pt>
                <c:pt idx="9">
                  <c:v>2020-01</c:v>
                </c:pt>
                <c:pt idx="10">
                  <c:v>2020-02</c:v>
                </c:pt>
                <c:pt idx="11">
                  <c:v>2020-03</c:v>
                </c:pt>
                <c:pt idx="12">
                  <c:v>2020-04</c:v>
                </c:pt>
              </c:strCache>
            </c:strRef>
          </c:cat>
          <c:val>
            <c:numRef>
              <c:f>'财新中国采购经理指数(月)'!$B$2:$B$14</c:f>
              <c:numCache>
                <c:formatCode>#,##0.00</c:formatCode>
                <c:ptCount val="13"/>
                <c:pt idx="0">
                  <c:v>50.2</c:v>
                </c:pt>
                <c:pt idx="1">
                  <c:v>50.2</c:v>
                </c:pt>
                <c:pt idx="2">
                  <c:v>49.4</c:v>
                </c:pt>
                <c:pt idx="3">
                  <c:v>49.9</c:v>
                </c:pt>
                <c:pt idx="4">
                  <c:v>50.4</c:v>
                </c:pt>
                <c:pt idx="5">
                  <c:v>51.4</c:v>
                </c:pt>
                <c:pt idx="6">
                  <c:v>51.7</c:v>
                </c:pt>
                <c:pt idx="7">
                  <c:v>51.8</c:v>
                </c:pt>
                <c:pt idx="8">
                  <c:v>51.5</c:v>
                </c:pt>
                <c:pt idx="9">
                  <c:v>51.1</c:v>
                </c:pt>
                <c:pt idx="10">
                  <c:v>40.299999999999997</c:v>
                </c:pt>
                <c:pt idx="11">
                  <c:v>50.1</c:v>
                </c:pt>
                <c:pt idx="12">
                  <c:v>49.4</c:v>
                </c:pt>
              </c:numCache>
            </c:numRef>
          </c:val>
          <c:smooth val="0"/>
          <c:extLst>
            <c:ext xmlns:c16="http://schemas.microsoft.com/office/drawing/2014/chart" uri="{C3380CC4-5D6E-409C-BE32-E72D297353CC}">
              <c16:uniqueId val="{00000001-1E08-E24F-9451-B76D2F297994}"/>
            </c:ext>
          </c:extLst>
        </c:ser>
        <c:ser>
          <c:idx val="1"/>
          <c:order val="1"/>
          <c:tx>
            <c:strRef>
              <c:f>'财新中国采购经理指数(月)'!$C$1</c:f>
              <c:strCache>
                <c:ptCount val="1"/>
                <c:pt idx="0">
                  <c:v>PMI</c:v>
                </c:pt>
              </c:strCache>
            </c:strRef>
          </c:tx>
          <c:spPr>
            <a:ln w="28575" cap="rnd">
              <a:solidFill>
                <a:srgbClr val="FF0000"/>
              </a:solidFill>
              <a:round/>
            </a:ln>
            <a:effectLst/>
          </c:spPr>
          <c:marker>
            <c:symbol val="none"/>
          </c:marker>
          <c:dLbls>
            <c:dLbl>
              <c:idx val="12"/>
              <c:layout>
                <c:manualLayout>
                  <c:x val="-1.1111111111111112E-2"/>
                  <c:y val="-7.4074074074074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E08-E24F-9451-B76D2F297994}"/>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'财新中国采购经理指数(月)'!$A$2:$A$14</c:f>
              <c:strCache>
                <c:ptCount val="13"/>
                <c:pt idx="0">
                  <c:v>2019-04</c:v>
                </c:pt>
                <c:pt idx="1">
                  <c:v>2019-05</c:v>
                </c:pt>
                <c:pt idx="2">
                  <c:v>2019-06</c:v>
                </c:pt>
                <c:pt idx="3">
                  <c:v>2019-07</c:v>
                </c:pt>
                <c:pt idx="4">
                  <c:v>2019-08</c:v>
                </c:pt>
                <c:pt idx="5">
                  <c:v>2019-09</c:v>
                </c:pt>
                <c:pt idx="6">
                  <c:v>2019-10</c:v>
                </c:pt>
                <c:pt idx="7">
                  <c:v>2019-11</c:v>
                </c:pt>
                <c:pt idx="8">
                  <c:v>2019-12</c:v>
                </c:pt>
                <c:pt idx="9">
                  <c:v>2020-01</c:v>
                </c:pt>
                <c:pt idx="10">
                  <c:v>2020-02</c:v>
                </c:pt>
                <c:pt idx="11">
                  <c:v>2020-03</c:v>
                </c:pt>
                <c:pt idx="12">
                  <c:v>2020-04</c:v>
                </c:pt>
              </c:strCache>
            </c:strRef>
          </c:cat>
          <c:val>
            <c:numRef>
              <c:f>'财新中国采购经理指数(月)'!$C$2:$C$14</c:f>
              <c:numCache>
                <c:formatCode>#,##0.00</c:formatCode>
                <c:ptCount val="13"/>
                <c:pt idx="0">
                  <c:v>50.1</c:v>
                </c:pt>
                <c:pt idx="1">
                  <c:v>49.4</c:v>
                </c:pt>
                <c:pt idx="2">
                  <c:v>49.4</c:v>
                </c:pt>
                <c:pt idx="3">
                  <c:v>49.7</c:v>
                </c:pt>
                <c:pt idx="4">
                  <c:v>49.5</c:v>
                </c:pt>
                <c:pt idx="5">
                  <c:v>49.8</c:v>
                </c:pt>
                <c:pt idx="6">
                  <c:v>49.3</c:v>
                </c:pt>
                <c:pt idx="7">
                  <c:v>50.2</c:v>
                </c:pt>
                <c:pt idx="8">
                  <c:v>50.2</c:v>
                </c:pt>
                <c:pt idx="9">
                  <c:v>50</c:v>
                </c:pt>
                <c:pt idx="10">
                  <c:v>35.700000000000003</c:v>
                </c:pt>
                <c:pt idx="11">
                  <c:v>52</c:v>
                </c:pt>
                <c:pt idx="12">
                  <c:v>50.8</c:v>
                </c:pt>
              </c:numCache>
            </c:numRef>
          </c:val>
          <c:smooth val="0"/>
          <c:extLst>
            <c:ext xmlns:c16="http://schemas.microsoft.com/office/drawing/2014/chart" uri="{C3380CC4-5D6E-409C-BE32-E72D297353CC}">
              <c16:uniqueId val="{00000003-1E08-E24F-9451-B76D2F297994}"/>
            </c:ext>
          </c:extLst>
        </c:ser>
        <c:dLbls>
          <c:showLegendKey val="0"/>
          <c:showVal val="0"/>
          <c:showCatName val="0"/>
          <c:showSerName val="0"/>
          <c:showPercent val="0"/>
          <c:showBubbleSize val="0"/>
        </c:dLbls>
        <c:smooth val="0"/>
        <c:axId val="1759810527"/>
        <c:axId val="1759985631"/>
      </c:lineChart>
      <c:catAx>
        <c:axId val="17598105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759985631"/>
        <c:crosses val="autoZero"/>
        <c:auto val="1"/>
        <c:lblAlgn val="ctr"/>
        <c:lblOffset val="100"/>
        <c:noMultiLvlLbl val="0"/>
      </c:catAx>
      <c:valAx>
        <c:axId val="175998563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759810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全部A股!$B$3590:$B$3599</c:f>
              <c:strCache>
                <c:ptCount val="10"/>
                <c:pt idx="0">
                  <c:v>南纺股份</c:v>
                </c:pt>
                <c:pt idx="1">
                  <c:v>*ST华塑</c:v>
                </c:pt>
                <c:pt idx="2">
                  <c:v>*ST美都</c:v>
                </c:pt>
                <c:pt idx="3">
                  <c:v>*ST银鸽</c:v>
                </c:pt>
                <c:pt idx="4">
                  <c:v>*ST大晟</c:v>
                </c:pt>
                <c:pt idx="5">
                  <c:v>英联股份</c:v>
                </c:pt>
                <c:pt idx="6">
                  <c:v>爱迪尔</c:v>
                </c:pt>
                <c:pt idx="7">
                  <c:v>ST群兴</c:v>
                </c:pt>
                <c:pt idx="8">
                  <c:v>朗迪集团</c:v>
                </c:pt>
                <c:pt idx="9">
                  <c:v>退市保千</c:v>
                </c:pt>
              </c:strCache>
            </c:strRef>
          </c:cat>
          <c:val>
            <c:numRef>
              <c:f>全部A股!$C$3590:$C$3599</c:f>
              <c:numCache>
                <c:formatCode>0.00%</c:formatCode>
                <c:ptCount val="10"/>
                <c:pt idx="0">
                  <c:v>-0.34744814700469517</c:v>
                </c:pt>
                <c:pt idx="1">
                  <c:v>-0.35134958157077945</c:v>
                </c:pt>
                <c:pt idx="2">
                  <c:v>-0.35555458902378911</c:v>
                </c:pt>
                <c:pt idx="3">
                  <c:v>-0.35609788335946846</c:v>
                </c:pt>
                <c:pt idx="4">
                  <c:v>-0.3596290782112479</c:v>
                </c:pt>
                <c:pt idx="5">
                  <c:v>-0.36343150774635402</c:v>
                </c:pt>
                <c:pt idx="6">
                  <c:v>-0.36868217812102833</c:v>
                </c:pt>
                <c:pt idx="7">
                  <c:v>-0.37458660493300333</c:v>
                </c:pt>
                <c:pt idx="8">
                  <c:v>-0.40531331720667996</c:v>
                </c:pt>
                <c:pt idx="9">
                  <c:v>-0.77884751912913153</c:v>
                </c:pt>
              </c:numCache>
            </c:numRef>
          </c:val>
          <c:extLst>
            <c:ext xmlns:c16="http://schemas.microsoft.com/office/drawing/2014/chart" uri="{C3380CC4-5D6E-409C-BE32-E72D297353CC}">
              <c16:uniqueId val="{00000000-1999-6743-994D-3909739671F2}"/>
            </c:ext>
          </c:extLst>
        </c:ser>
        <c:dLbls>
          <c:showLegendKey val="0"/>
          <c:showVal val="0"/>
          <c:showCatName val="0"/>
          <c:showSerName val="0"/>
          <c:showPercent val="0"/>
          <c:showBubbleSize val="0"/>
        </c:dLbls>
        <c:gapWidth val="182"/>
        <c:axId val="680164000"/>
        <c:axId val="628122464"/>
      </c:barChart>
      <c:catAx>
        <c:axId val="680164000"/>
        <c:scaling>
          <c:orientation val="minMax"/>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628122464"/>
        <c:crosses val="autoZero"/>
        <c:auto val="1"/>
        <c:lblAlgn val="ctr"/>
        <c:lblOffset val="100"/>
        <c:noMultiLvlLbl val="0"/>
      </c:catAx>
      <c:valAx>
        <c:axId val="628122464"/>
        <c:scaling>
          <c:orientation val="minMax"/>
        </c:scaling>
        <c:delete val="1"/>
        <c:axPos val="b"/>
        <c:numFmt formatCode="0.00%" sourceLinked="1"/>
        <c:majorTickMark val="none"/>
        <c:minorTickMark val="none"/>
        <c:tickLblPos val="nextTo"/>
        <c:crossAx val="680164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质押!$B$210:$B$219</c:f>
              <c:strCache>
                <c:ptCount val="10"/>
                <c:pt idx="0">
                  <c:v>*ST藏格</c:v>
                </c:pt>
                <c:pt idx="1">
                  <c:v>*ST贵人</c:v>
                </c:pt>
                <c:pt idx="2">
                  <c:v>海德股份</c:v>
                </c:pt>
                <c:pt idx="3">
                  <c:v>ST银亿</c:v>
                </c:pt>
                <c:pt idx="4">
                  <c:v>供销大集</c:v>
                </c:pt>
                <c:pt idx="5">
                  <c:v>三六零</c:v>
                </c:pt>
                <c:pt idx="6">
                  <c:v>国城矿业</c:v>
                </c:pt>
                <c:pt idx="7">
                  <c:v>美芝股份</c:v>
                </c:pt>
                <c:pt idx="8">
                  <c:v>希努尔</c:v>
                </c:pt>
                <c:pt idx="9">
                  <c:v>珈伟新能</c:v>
                </c:pt>
              </c:strCache>
            </c:strRef>
          </c:cat>
          <c:val>
            <c:numRef>
              <c:f>质押!$C$210:$C$219</c:f>
              <c:numCache>
                <c:formatCode>0.00%</c:formatCode>
                <c:ptCount val="10"/>
                <c:pt idx="0">
                  <c:v>0.78959999999999997</c:v>
                </c:pt>
                <c:pt idx="1">
                  <c:v>0.77139999999999997</c:v>
                </c:pt>
                <c:pt idx="2">
                  <c:v>0.75090000000000001</c:v>
                </c:pt>
                <c:pt idx="3">
                  <c:v>0.73140000000000005</c:v>
                </c:pt>
                <c:pt idx="4">
                  <c:v>0.72750000000000004</c:v>
                </c:pt>
                <c:pt idx="5">
                  <c:v>0.71</c:v>
                </c:pt>
                <c:pt idx="6">
                  <c:v>0.69550000000000001</c:v>
                </c:pt>
                <c:pt idx="7">
                  <c:v>0.68559999999999999</c:v>
                </c:pt>
                <c:pt idx="8">
                  <c:v>0.68500000000000005</c:v>
                </c:pt>
                <c:pt idx="9">
                  <c:v>0.68209999999999993</c:v>
                </c:pt>
              </c:numCache>
            </c:numRef>
          </c:val>
          <c:extLst>
            <c:ext xmlns:c16="http://schemas.microsoft.com/office/drawing/2014/chart" uri="{C3380CC4-5D6E-409C-BE32-E72D297353CC}">
              <c16:uniqueId val="{00000000-39D8-0D4F-B21F-430F7D77B59E}"/>
            </c:ext>
          </c:extLst>
        </c:ser>
        <c:dLbls>
          <c:showLegendKey val="0"/>
          <c:showVal val="0"/>
          <c:showCatName val="0"/>
          <c:showSerName val="0"/>
          <c:showPercent val="0"/>
          <c:showBubbleSize val="0"/>
        </c:dLbls>
        <c:gapWidth val="219"/>
        <c:overlap val="-27"/>
        <c:axId val="2120486032"/>
        <c:axId val="2120491360"/>
      </c:barChart>
      <c:catAx>
        <c:axId val="2120486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2120491360"/>
        <c:crosses val="autoZero"/>
        <c:auto val="1"/>
        <c:lblAlgn val="ctr"/>
        <c:lblOffset val="100"/>
        <c:noMultiLvlLbl val="0"/>
      </c:catAx>
      <c:valAx>
        <c:axId val="2120491360"/>
        <c:scaling>
          <c:orientation val="minMax"/>
        </c:scaling>
        <c:delete val="1"/>
        <c:axPos val="l"/>
        <c:numFmt formatCode="0.00%" sourceLinked="1"/>
        <c:majorTickMark val="none"/>
        <c:minorTickMark val="none"/>
        <c:tickLblPos val="nextTo"/>
        <c:crossAx val="21204860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2"/>
            </a:solidFill>
            <a:ln>
              <a:noFill/>
            </a:ln>
            <a:effectLst/>
          </c:spPr>
          <c:invertIfNegative val="0"/>
          <c:dPt>
            <c:idx val="3"/>
            <c:invertIfNegative val="0"/>
            <c:bubble3D val="0"/>
            <c:spPr>
              <a:solidFill>
                <a:srgbClr val="FB9E13"/>
              </a:solidFill>
              <a:ln>
                <a:noFill/>
              </a:ln>
              <a:effectLst/>
            </c:spPr>
            <c:extLst>
              <c:ext xmlns:c16="http://schemas.microsoft.com/office/drawing/2014/chart" uri="{C3380CC4-5D6E-409C-BE32-E72D297353CC}">
                <c16:uniqueId val="{00000001-56D0-294D-AE1C-4619B0E7F24D}"/>
              </c:ext>
            </c:extLst>
          </c:dPt>
          <c:dLbls>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D0-294D-AE1C-4619B0E7F24D}"/>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2020/1/31</c:v>
                </c:pt>
                <c:pt idx="1">
                  <c:v>2020-02-29</c:v>
                </c:pt>
                <c:pt idx="2">
                  <c:v>2020-03-31</c:v>
                </c:pt>
                <c:pt idx="3">
                  <c:v>2020-04-30</c:v>
                </c:pt>
                <c:pt idx="4">
                  <c:v>2020-05-31</c:v>
                </c:pt>
                <c:pt idx="5">
                  <c:v>2020-06-30</c:v>
                </c:pt>
                <c:pt idx="6">
                  <c:v>2020-07-31</c:v>
                </c:pt>
                <c:pt idx="7">
                  <c:v>2020-08-31</c:v>
                </c:pt>
                <c:pt idx="8">
                  <c:v>2020-09-30</c:v>
                </c:pt>
                <c:pt idx="9">
                  <c:v>2020-10-31</c:v>
                </c:pt>
                <c:pt idx="10">
                  <c:v>2020-11-30</c:v>
                </c:pt>
                <c:pt idx="11">
                  <c:v>2020-12-31</c:v>
                </c:pt>
              </c:strCache>
            </c:strRef>
          </c:cat>
          <c:val>
            <c:numRef>
              <c:f>Sheet1!$B$2:$B$13</c:f>
              <c:numCache>
                <c:formatCode>#,##0.00</c:formatCode>
                <c:ptCount val="12"/>
                <c:pt idx="0">
                  <c:v>5510.1186751696996</c:v>
                </c:pt>
                <c:pt idx="1">
                  <c:v>3048.5229489987005</c:v>
                </c:pt>
                <c:pt idx="2">
                  <c:v>2496.6314767856998</c:v>
                </c:pt>
                <c:pt idx="3">
                  <c:v>2388.458206136801</c:v>
                </c:pt>
                <c:pt idx="4">
                  <c:v>1783.3800606241</c:v>
                </c:pt>
                <c:pt idx="5">
                  <c:v>2347.4916530461996</c:v>
                </c:pt>
                <c:pt idx="6">
                  <c:v>4430.3619663707013</c:v>
                </c:pt>
                <c:pt idx="7">
                  <c:v>3345.5536820751995</c:v>
                </c:pt>
                <c:pt idx="8">
                  <c:v>2848.9314681107003</c:v>
                </c:pt>
                <c:pt idx="9">
                  <c:v>1864.4504746518001</c:v>
                </c:pt>
                <c:pt idx="10">
                  <c:v>3804.3936748630977</c:v>
                </c:pt>
                <c:pt idx="11">
                  <c:v>4665.6801546857996</c:v>
                </c:pt>
              </c:numCache>
            </c:numRef>
          </c:val>
          <c:extLst>
            <c:ext xmlns:c16="http://schemas.microsoft.com/office/drawing/2014/chart" uri="{C3380CC4-5D6E-409C-BE32-E72D297353CC}">
              <c16:uniqueId val="{00000002-56D0-294D-AE1C-4619B0E7F24D}"/>
            </c:ext>
          </c:extLst>
        </c:ser>
        <c:dLbls>
          <c:showLegendKey val="0"/>
          <c:showVal val="0"/>
          <c:showCatName val="0"/>
          <c:showSerName val="0"/>
          <c:showPercent val="0"/>
          <c:showBubbleSize val="0"/>
        </c:dLbls>
        <c:gapWidth val="219"/>
        <c:overlap val="-27"/>
        <c:axId val="470844255"/>
        <c:axId val="470845887"/>
      </c:barChart>
      <c:catAx>
        <c:axId val="470844255"/>
        <c:scaling>
          <c:orientation val="minMax"/>
        </c:scaling>
        <c:delete val="0"/>
        <c:axPos val="b"/>
        <c:numFmt formatCode="yyyy/mm"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470845887"/>
        <c:crosses val="autoZero"/>
        <c:auto val="1"/>
        <c:lblAlgn val="ctr"/>
        <c:lblOffset val="100"/>
        <c:noMultiLvlLbl val="0"/>
      </c:catAx>
      <c:valAx>
        <c:axId val="470845887"/>
        <c:scaling>
          <c:orientation val="minMax"/>
        </c:scaling>
        <c:delete val="1"/>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4708442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Sheet1!$B$1</c:f>
              <c:strCache>
                <c:ptCount val="1"/>
                <c:pt idx="0">
                  <c:v>总成交额</c:v>
                </c:pt>
              </c:strCache>
            </c:strRef>
          </c:tx>
          <c:spPr>
            <a:solidFill>
              <a:schemeClr val="bg2"/>
            </a:solidFill>
            <a:ln>
              <a:noFill/>
            </a:ln>
            <a:effectLst/>
          </c:spPr>
          <c:cat>
            <c:strRef>
              <c:f>Sheet1!$A$2:$A$23</c:f>
              <c:strCache>
                <c:ptCount val="22"/>
                <c:pt idx="0">
                  <c:v>2020-03-31</c:v>
                </c:pt>
                <c:pt idx="1">
                  <c:v>2020-04-01</c:v>
                </c:pt>
                <c:pt idx="2">
                  <c:v>2020-04-02</c:v>
                </c:pt>
                <c:pt idx="3">
                  <c:v>2020-04-03</c:v>
                </c:pt>
                <c:pt idx="4">
                  <c:v>2020-04-07</c:v>
                </c:pt>
                <c:pt idx="5">
                  <c:v>2020-04-08</c:v>
                </c:pt>
                <c:pt idx="6">
                  <c:v>2020-04-09</c:v>
                </c:pt>
                <c:pt idx="7">
                  <c:v>2020-04-10</c:v>
                </c:pt>
                <c:pt idx="8">
                  <c:v>2020-04-13</c:v>
                </c:pt>
                <c:pt idx="9">
                  <c:v>2020-04-14</c:v>
                </c:pt>
                <c:pt idx="10">
                  <c:v>2020-04-15</c:v>
                </c:pt>
                <c:pt idx="11">
                  <c:v>2020-04-16</c:v>
                </c:pt>
                <c:pt idx="12">
                  <c:v>2020-04-17</c:v>
                </c:pt>
                <c:pt idx="13">
                  <c:v>2020-04-20</c:v>
                </c:pt>
                <c:pt idx="14">
                  <c:v>2020-04-21</c:v>
                </c:pt>
                <c:pt idx="15">
                  <c:v>2020-04-22</c:v>
                </c:pt>
                <c:pt idx="16">
                  <c:v>2020-04-23</c:v>
                </c:pt>
                <c:pt idx="17">
                  <c:v>2020-04-24</c:v>
                </c:pt>
                <c:pt idx="18">
                  <c:v>2020-04-27</c:v>
                </c:pt>
                <c:pt idx="19">
                  <c:v>2020-04-28</c:v>
                </c:pt>
                <c:pt idx="20">
                  <c:v>2020-04-29</c:v>
                </c:pt>
                <c:pt idx="21">
                  <c:v>2020-04-30</c:v>
                </c:pt>
              </c:strCache>
            </c:strRef>
          </c:cat>
          <c:val>
            <c:numRef>
              <c:f>Sheet1!$B$2:$B$23</c:f>
              <c:numCache>
                <c:formatCode>#,##0.00</c:formatCode>
                <c:ptCount val="22"/>
                <c:pt idx="0">
                  <c:v>685786.97</c:v>
                </c:pt>
                <c:pt idx="1">
                  <c:v>98930.909999999989</c:v>
                </c:pt>
                <c:pt idx="2">
                  <c:v>254246.73999999996</c:v>
                </c:pt>
                <c:pt idx="3">
                  <c:v>55979.56</c:v>
                </c:pt>
                <c:pt idx="4">
                  <c:v>109608.68</c:v>
                </c:pt>
                <c:pt idx="5">
                  <c:v>34110.15</c:v>
                </c:pt>
                <c:pt idx="6">
                  <c:v>193948.17</c:v>
                </c:pt>
                <c:pt idx="7">
                  <c:v>32566.75</c:v>
                </c:pt>
                <c:pt idx="8">
                  <c:v>50057.780000000006</c:v>
                </c:pt>
                <c:pt idx="9">
                  <c:v>66592.62000000001</c:v>
                </c:pt>
                <c:pt idx="10">
                  <c:v>99376.380000000019</c:v>
                </c:pt>
                <c:pt idx="11">
                  <c:v>84988.919999999984</c:v>
                </c:pt>
                <c:pt idx="12">
                  <c:v>187178.79</c:v>
                </c:pt>
                <c:pt idx="13">
                  <c:v>100993.52000000008</c:v>
                </c:pt>
                <c:pt idx="14">
                  <c:v>43070.200000000004</c:v>
                </c:pt>
                <c:pt idx="15">
                  <c:v>93535.750000000029</c:v>
                </c:pt>
                <c:pt idx="16">
                  <c:v>60718.270000000004</c:v>
                </c:pt>
                <c:pt idx="17">
                  <c:v>65567.41</c:v>
                </c:pt>
                <c:pt idx="18">
                  <c:v>142527.39000000001</c:v>
                </c:pt>
                <c:pt idx="19">
                  <c:v>176337.19</c:v>
                </c:pt>
                <c:pt idx="20">
                  <c:v>128988.15</c:v>
                </c:pt>
                <c:pt idx="21">
                  <c:v>113371.18000000007</c:v>
                </c:pt>
              </c:numCache>
            </c:numRef>
          </c:val>
          <c:extLst>
            <c:ext xmlns:c16="http://schemas.microsoft.com/office/drawing/2014/chart" uri="{C3380CC4-5D6E-409C-BE32-E72D297353CC}">
              <c16:uniqueId val="{00000000-48C3-5944-818A-8EC4B21CA737}"/>
            </c:ext>
          </c:extLst>
        </c:ser>
        <c:dLbls>
          <c:showLegendKey val="0"/>
          <c:showVal val="0"/>
          <c:showCatName val="0"/>
          <c:showSerName val="0"/>
          <c:showPercent val="0"/>
          <c:showBubbleSize val="0"/>
        </c:dLbls>
        <c:axId val="433457439"/>
        <c:axId val="466277535"/>
      </c:areaChart>
      <c:lineChart>
        <c:grouping val="standard"/>
        <c:varyColors val="0"/>
        <c:ser>
          <c:idx val="1"/>
          <c:order val="1"/>
          <c:tx>
            <c:strRef>
              <c:f>Sheet1!$C$1</c:f>
              <c:strCache>
                <c:ptCount val="1"/>
                <c:pt idx="0">
                  <c:v>折价率</c:v>
                </c:pt>
              </c:strCache>
            </c:strRef>
          </c:tx>
          <c:spPr>
            <a:ln w="28575" cap="rnd">
              <a:solidFill>
                <a:srgbClr val="7EA6E8"/>
              </a:solidFill>
              <a:round/>
            </a:ln>
            <a:effectLst/>
          </c:spPr>
          <c:marker>
            <c:symbol val="none"/>
          </c:marker>
          <c:cat>
            <c:strRef>
              <c:f>Sheet1!$A$2:$A$23</c:f>
              <c:strCache>
                <c:ptCount val="22"/>
                <c:pt idx="0">
                  <c:v>2020-03-31</c:v>
                </c:pt>
                <c:pt idx="1">
                  <c:v>2020-04-01</c:v>
                </c:pt>
                <c:pt idx="2">
                  <c:v>2020-04-02</c:v>
                </c:pt>
                <c:pt idx="3">
                  <c:v>2020-04-03</c:v>
                </c:pt>
                <c:pt idx="4">
                  <c:v>2020-04-07</c:v>
                </c:pt>
                <c:pt idx="5">
                  <c:v>2020-04-08</c:v>
                </c:pt>
                <c:pt idx="6">
                  <c:v>2020-04-09</c:v>
                </c:pt>
                <c:pt idx="7">
                  <c:v>2020-04-10</c:v>
                </c:pt>
                <c:pt idx="8">
                  <c:v>2020-04-13</c:v>
                </c:pt>
                <c:pt idx="9">
                  <c:v>2020-04-14</c:v>
                </c:pt>
                <c:pt idx="10">
                  <c:v>2020-04-15</c:v>
                </c:pt>
                <c:pt idx="11">
                  <c:v>2020-04-16</c:v>
                </c:pt>
                <c:pt idx="12">
                  <c:v>2020-04-17</c:v>
                </c:pt>
                <c:pt idx="13">
                  <c:v>2020-04-20</c:v>
                </c:pt>
                <c:pt idx="14">
                  <c:v>2020-04-21</c:v>
                </c:pt>
                <c:pt idx="15">
                  <c:v>2020-04-22</c:v>
                </c:pt>
                <c:pt idx="16">
                  <c:v>2020-04-23</c:v>
                </c:pt>
                <c:pt idx="17">
                  <c:v>2020-04-24</c:v>
                </c:pt>
                <c:pt idx="18">
                  <c:v>2020-04-27</c:v>
                </c:pt>
                <c:pt idx="19">
                  <c:v>2020-04-28</c:v>
                </c:pt>
                <c:pt idx="20">
                  <c:v>2020-04-29</c:v>
                </c:pt>
                <c:pt idx="21">
                  <c:v>2020-04-30</c:v>
                </c:pt>
              </c:strCache>
            </c:strRef>
          </c:cat>
          <c:val>
            <c:numRef>
              <c:f>Sheet1!$C$2:$C$23</c:f>
              <c:numCache>
                <c:formatCode>#,##0.00</c:formatCode>
                <c:ptCount val="22"/>
                <c:pt idx="0">
                  <c:v>3.3657447567391316</c:v>
                </c:pt>
                <c:pt idx="1">
                  <c:v>5.1221470258408601</c:v>
                </c:pt>
                <c:pt idx="2">
                  <c:v>6.6350509184299815</c:v>
                </c:pt>
                <c:pt idx="3">
                  <c:v>2.9931565848236743</c:v>
                </c:pt>
                <c:pt idx="4">
                  <c:v>7.3341184830257085</c:v>
                </c:pt>
                <c:pt idx="5">
                  <c:v>6.6655888485875474</c:v>
                </c:pt>
                <c:pt idx="6">
                  <c:v>4.8644589541479029</c:v>
                </c:pt>
                <c:pt idx="7">
                  <c:v>3.5897712509019435</c:v>
                </c:pt>
                <c:pt idx="8">
                  <c:v>4.63993467471232</c:v>
                </c:pt>
                <c:pt idx="9">
                  <c:v>5.4044313074692836</c:v>
                </c:pt>
                <c:pt idx="10">
                  <c:v>5.6076907527529576</c:v>
                </c:pt>
                <c:pt idx="11">
                  <c:v>6.4467372727897825</c:v>
                </c:pt>
                <c:pt idx="12">
                  <c:v>6.490238283353893</c:v>
                </c:pt>
                <c:pt idx="13">
                  <c:v>6.0546658757040728</c:v>
                </c:pt>
                <c:pt idx="14">
                  <c:v>3.7560282496763677</c:v>
                </c:pt>
                <c:pt idx="15">
                  <c:v>3.8084341459664097</c:v>
                </c:pt>
                <c:pt idx="16">
                  <c:v>5.8542394317823812</c:v>
                </c:pt>
                <c:pt idx="17">
                  <c:v>6.2534787026849861</c:v>
                </c:pt>
                <c:pt idx="18">
                  <c:v>6.1733262160807101</c:v>
                </c:pt>
                <c:pt idx="19">
                  <c:v>7.2045068831664674</c:v>
                </c:pt>
                <c:pt idx="20">
                  <c:v>5.5992963231299386</c:v>
                </c:pt>
                <c:pt idx="21">
                  <c:v>5.4211929847171287</c:v>
                </c:pt>
              </c:numCache>
            </c:numRef>
          </c:val>
          <c:smooth val="0"/>
          <c:extLst>
            <c:ext xmlns:c16="http://schemas.microsoft.com/office/drawing/2014/chart" uri="{C3380CC4-5D6E-409C-BE32-E72D297353CC}">
              <c16:uniqueId val="{00000001-48C3-5944-818A-8EC4B21CA737}"/>
            </c:ext>
          </c:extLst>
        </c:ser>
        <c:dLbls>
          <c:showLegendKey val="0"/>
          <c:showVal val="0"/>
          <c:showCatName val="0"/>
          <c:showSerName val="0"/>
          <c:showPercent val="0"/>
          <c:showBubbleSize val="0"/>
        </c:dLbls>
        <c:marker val="1"/>
        <c:smooth val="0"/>
        <c:axId val="461911487"/>
        <c:axId val="477217791"/>
      </c:lineChart>
      <c:dateAx>
        <c:axId val="433457439"/>
        <c:scaling>
          <c:orientation val="minMax"/>
        </c:scaling>
        <c:delete val="0"/>
        <c:axPos val="b"/>
        <c:numFmt formatCode="m/d/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66277535"/>
        <c:crosses val="autoZero"/>
        <c:auto val="0"/>
        <c:lblOffset val="100"/>
        <c:baseTimeUnit val="days"/>
      </c:dateAx>
      <c:valAx>
        <c:axId val="466277535"/>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33457439"/>
        <c:crosses val="autoZero"/>
        <c:crossBetween val="between"/>
      </c:valAx>
      <c:valAx>
        <c:axId val="477217791"/>
        <c:scaling>
          <c:orientation val="minMax"/>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61911487"/>
        <c:crosses val="max"/>
        <c:crossBetween val="between"/>
      </c:valAx>
      <c:catAx>
        <c:axId val="461911487"/>
        <c:scaling>
          <c:orientation val="minMax"/>
        </c:scaling>
        <c:delete val="1"/>
        <c:axPos val="b"/>
        <c:numFmt formatCode="General" sourceLinked="1"/>
        <c:majorTickMark val="out"/>
        <c:minorTickMark val="none"/>
        <c:tickLblPos val="nextTo"/>
        <c:crossAx val="477217791"/>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0.10521806678690547"/>
          <c:y val="0.10846638716338743"/>
          <c:w val="0.87789551160982116"/>
          <c:h val="0.75639204158604423"/>
        </c:manualLayout>
      </c:layout>
      <c:lineChart>
        <c:grouping val="standard"/>
        <c:varyColors val="0"/>
        <c:ser>
          <c:idx val="0"/>
          <c:order val="0"/>
          <c:tx>
            <c:strRef>
              <c:f>Sheet1!$B$1</c:f>
              <c:strCache>
                <c:ptCount val="1"/>
                <c:pt idx="0">
                  <c:v>两融规模分析(频率:日)~融资融券余额(亿元)</c:v>
                </c:pt>
              </c:strCache>
            </c:strRef>
          </c:tx>
          <c:spPr>
            <a:ln w="28575" cap="rnd">
              <a:solidFill>
                <a:srgbClr val="7EA6E8"/>
              </a:solidFill>
              <a:round/>
            </a:ln>
            <a:effectLst/>
          </c:spPr>
          <c:marker>
            <c:symbol val="none"/>
          </c:marker>
          <c:cat>
            <c:strRef>
              <c:f>Sheet1!$A$2:$A$23</c:f>
              <c:strCache>
                <c:ptCount val="22"/>
                <c:pt idx="0">
                  <c:v>2020-03-31</c:v>
                </c:pt>
                <c:pt idx="1">
                  <c:v>2020-04-01</c:v>
                </c:pt>
                <c:pt idx="2">
                  <c:v>2020-04-02</c:v>
                </c:pt>
                <c:pt idx="3">
                  <c:v>2020-04-03</c:v>
                </c:pt>
                <c:pt idx="4">
                  <c:v>2020-04-07</c:v>
                </c:pt>
                <c:pt idx="5">
                  <c:v>2020-04-08</c:v>
                </c:pt>
                <c:pt idx="6">
                  <c:v>2020-04-09</c:v>
                </c:pt>
                <c:pt idx="7">
                  <c:v>2020-04-10</c:v>
                </c:pt>
                <c:pt idx="8">
                  <c:v>2020-04-13</c:v>
                </c:pt>
                <c:pt idx="9">
                  <c:v>2020-04-14</c:v>
                </c:pt>
                <c:pt idx="10">
                  <c:v>2020-04-15</c:v>
                </c:pt>
                <c:pt idx="11">
                  <c:v>2020-04-16</c:v>
                </c:pt>
                <c:pt idx="12">
                  <c:v>2020-04-17</c:v>
                </c:pt>
                <c:pt idx="13">
                  <c:v>2020-04-20</c:v>
                </c:pt>
                <c:pt idx="14">
                  <c:v>2020-04-21</c:v>
                </c:pt>
                <c:pt idx="15">
                  <c:v>2020-04-22</c:v>
                </c:pt>
                <c:pt idx="16">
                  <c:v>2020-04-23</c:v>
                </c:pt>
                <c:pt idx="17">
                  <c:v>2020-04-24</c:v>
                </c:pt>
                <c:pt idx="18">
                  <c:v>2020-04-27</c:v>
                </c:pt>
                <c:pt idx="19">
                  <c:v>2020-04-28</c:v>
                </c:pt>
                <c:pt idx="20">
                  <c:v>2020-04-29</c:v>
                </c:pt>
                <c:pt idx="21">
                  <c:v>2020-04-30</c:v>
                </c:pt>
              </c:strCache>
            </c:strRef>
          </c:cat>
          <c:val>
            <c:numRef>
              <c:f>Sheet1!$B$2:$B$23</c:f>
              <c:numCache>
                <c:formatCode>#,##0.00</c:formatCode>
                <c:ptCount val="22"/>
                <c:pt idx="0">
                  <c:v>10651.195325459999</c:v>
                </c:pt>
                <c:pt idx="1">
                  <c:v>10611.387334880001</c:v>
                </c:pt>
                <c:pt idx="2">
                  <c:v>10629.02872882</c:v>
                </c:pt>
                <c:pt idx="3">
                  <c:v>10556.61046786</c:v>
                </c:pt>
                <c:pt idx="4">
                  <c:v>10620.774508979999</c:v>
                </c:pt>
                <c:pt idx="5">
                  <c:v>10620.667782840001</c:v>
                </c:pt>
                <c:pt idx="6">
                  <c:v>10648.315902820001</c:v>
                </c:pt>
                <c:pt idx="7">
                  <c:v>10579.25581895</c:v>
                </c:pt>
                <c:pt idx="8">
                  <c:v>10574.14609794</c:v>
                </c:pt>
                <c:pt idx="9">
                  <c:v>10582.89985759</c:v>
                </c:pt>
                <c:pt idx="10">
                  <c:v>10581.946539549999</c:v>
                </c:pt>
                <c:pt idx="11">
                  <c:v>10603.10223839</c:v>
                </c:pt>
                <c:pt idx="12">
                  <c:v>10582.272810910001</c:v>
                </c:pt>
                <c:pt idx="13">
                  <c:v>10625.17675624</c:v>
                </c:pt>
                <c:pt idx="14">
                  <c:v>10635.690288260001</c:v>
                </c:pt>
                <c:pt idx="15">
                  <c:v>10672.32690367</c:v>
                </c:pt>
                <c:pt idx="16">
                  <c:v>10672.709427129999</c:v>
                </c:pt>
                <c:pt idx="17">
                  <c:v>10602.815366299999</c:v>
                </c:pt>
                <c:pt idx="18">
                  <c:v>10586.683440909999</c:v>
                </c:pt>
                <c:pt idx="19">
                  <c:v>10544.86211235</c:v>
                </c:pt>
                <c:pt idx="20">
                  <c:v>10503.615771410001</c:v>
                </c:pt>
                <c:pt idx="21">
                  <c:v>10430.529092000001</c:v>
                </c:pt>
              </c:numCache>
            </c:numRef>
          </c:val>
          <c:smooth val="0"/>
          <c:extLst>
            <c:ext xmlns:c16="http://schemas.microsoft.com/office/drawing/2014/chart" uri="{C3380CC4-5D6E-409C-BE32-E72D297353CC}">
              <c16:uniqueId val="{00000000-D0D9-0D48-9896-50BABAF1CC6A}"/>
            </c:ext>
          </c:extLst>
        </c:ser>
        <c:dLbls>
          <c:showLegendKey val="0"/>
          <c:showVal val="0"/>
          <c:showCatName val="0"/>
          <c:showSerName val="0"/>
          <c:showPercent val="0"/>
          <c:showBubbleSize val="0"/>
        </c:dLbls>
        <c:smooth val="0"/>
        <c:axId val="856522527"/>
        <c:axId val="858054527"/>
      </c:lineChart>
      <c:catAx>
        <c:axId val="8565225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58054527"/>
        <c:crosses val="autoZero"/>
        <c:auto val="1"/>
        <c:lblAlgn val="ctr"/>
        <c:lblOffset val="100"/>
        <c:noMultiLvlLbl val="0"/>
      </c:catAx>
      <c:valAx>
        <c:axId val="858054527"/>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565225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zh-CN"/>
              <a:t>沪市总市值</a:t>
            </a:r>
            <a:r>
              <a:rPr lang="en-US"/>
              <a:t>
[</a:t>
            </a:r>
            <a:r>
              <a:rPr lang="zh-CN"/>
              <a:t>单位</a:t>
            </a:r>
            <a:r>
              <a:rPr lang="en-US"/>
              <a:t>] </a:t>
            </a:r>
            <a:r>
              <a:rPr lang="zh-CN"/>
              <a:t>亿元</a:t>
            </a:r>
          </a:p>
        </c:rich>
      </c:tx>
      <c:layout>
        <c:manualLayout>
          <c:xMode val="edge"/>
          <c:yMode val="edge"/>
          <c:x val="0.41160886602513375"/>
          <c:y val="0"/>
        </c:manualLayout>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tx>
            <c:strRef>
              <c:f>上证A股!$C$1</c:f>
              <c:strCache>
                <c:ptCount val="1"/>
                <c:pt idx="0">
                  <c:v>总市值1
[交易日期] 2020-04-30
[单位] 亿元</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上证A股!$B$2:$B$11</c:f>
              <c:strCache>
                <c:ptCount val="10"/>
                <c:pt idx="0">
                  <c:v>工商银行</c:v>
                </c:pt>
                <c:pt idx="1">
                  <c:v>贵州茅台</c:v>
                </c:pt>
                <c:pt idx="2">
                  <c:v>建设银行</c:v>
                </c:pt>
                <c:pt idx="3">
                  <c:v>中国平安</c:v>
                </c:pt>
                <c:pt idx="4">
                  <c:v>农业银行</c:v>
                </c:pt>
                <c:pt idx="5">
                  <c:v>中国银行</c:v>
                </c:pt>
                <c:pt idx="6">
                  <c:v>招商银行</c:v>
                </c:pt>
                <c:pt idx="7">
                  <c:v>中国石油</c:v>
                </c:pt>
                <c:pt idx="8">
                  <c:v>中国人寿</c:v>
                </c:pt>
                <c:pt idx="9">
                  <c:v>中国石化</c:v>
                </c:pt>
              </c:strCache>
            </c:strRef>
          </c:cat>
          <c:val>
            <c:numRef>
              <c:f>上证A股!$C$2:$C$11</c:f>
              <c:numCache>
                <c:formatCode>#,##0</c:formatCode>
                <c:ptCount val="10"/>
                <c:pt idx="0">
                  <c:v>18111.487799999999</c:v>
                </c:pt>
                <c:pt idx="1">
                  <c:v>15899.695599999999</c:v>
                </c:pt>
                <c:pt idx="2">
                  <c:v>14477.4846</c:v>
                </c:pt>
                <c:pt idx="3">
                  <c:v>13480.6834</c:v>
                </c:pt>
                <c:pt idx="4">
                  <c:v>11959.9722</c:v>
                </c:pt>
                <c:pt idx="5">
                  <c:v>9600.2127</c:v>
                </c:pt>
                <c:pt idx="6">
                  <c:v>8794.5059000000001</c:v>
                </c:pt>
                <c:pt idx="7">
                  <c:v>7726.3271000000004</c:v>
                </c:pt>
                <c:pt idx="8">
                  <c:v>7065.7687999999998</c:v>
                </c:pt>
                <c:pt idx="9">
                  <c:v>5174.2123000000001</c:v>
                </c:pt>
              </c:numCache>
            </c:numRef>
          </c:val>
          <c:extLst>
            <c:ext xmlns:c16="http://schemas.microsoft.com/office/drawing/2014/chart" uri="{C3380CC4-5D6E-409C-BE32-E72D297353CC}">
              <c16:uniqueId val="{00000000-364C-0042-8E73-BCB3A00E7A0E}"/>
            </c:ext>
          </c:extLst>
        </c:ser>
        <c:dLbls>
          <c:showLegendKey val="0"/>
          <c:showVal val="0"/>
          <c:showCatName val="0"/>
          <c:showSerName val="0"/>
          <c:showPercent val="0"/>
          <c:showBubbleSize val="0"/>
        </c:dLbls>
        <c:gapWidth val="219"/>
        <c:overlap val="-27"/>
        <c:axId val="620386432"/>
        <c:axId val="620388064"/>
      </c:barChart>
      <c:catAx>
        <c:axId val="62038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620388064"/>
        <c:crosses val="autoZero"/>
        <c:auto val="1"/>
        <c:lblAlgn val="ctr"/>
        <c:lblOffset val="100"/>
        <c:noMultiLvlLbl val="0"/>
      </c:catAx>
      <c:valAx>
        <c:axId val="620388064"/>
        <c:scaling>
          <c:orientation val="minMax"/>
        </c:scaling>
        <c:delete val="1"/>
        <c:axPos val="l"/>
        <c:numFmt formatCode="#,##0" sourceLinked="1"/>
        <c:majorTickMark val="none"/>
        <c:minorTickMark val="none"/>
        <c:tickLblPos val="nextTo"/>
        <c:crossAx val="6203864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zh-CN"/>
              <a:t>深市总市值</a:t>
            </a:r>
            <a:r>
              <a:rPr lang="en-US"/>
              <a:t>
[</a:t>
            </a:r>
            <a:r>
              <a:rPr lang="zh-CN"/>
              <a:t>单位</a:t>
            </a:r>
            <a:r>
              <a:rPr lang="en-US"/>
              <a:t>] </a:t>
            </a:r>
            <a:r>
              <a:rPr lang="zh-CN"/>
              <a:t>亿元</a:t>
            </a:r>
          </a:p>
        </c:rich>
      </c:tx>
      <c:layout>
        <c:manualLayout>
          <c:xMode val="edge"/>
          <c:yMode val="edge"/>
          <c:x val="0.43067362041186957"/>
          <c:y val="1.0688382317544265E-2"/>
        </c:manualLayout>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tx>
            <c:strRef>
              <c:f>深证A股!$C$1</c:f>
              <c:strCache>
                <c:ptCount val="1"/>
                <c:pt idx="0">
                  <c:v>总市值1
[交易日期] 2020-04-30
[单位] 亿元</c:v>
                </c:pt>
              </c:strCache>
            </c:strRef>
          </c:tx>
          <c:spPr>
            <a:solidFill>
              <a:srgbClr val="F2C41A"/>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深证A股!$B$2:$B$11</c:f>
              <c:strCache>
                <c:ptCount val="10"/>
                <c:pt idx="0">
                  <c:v>五粮液</c:v>
                </c:pt>
                <c:pt idx="1">
                  <c:v>美的集团</c:v>
                </c:pt>
                <c:pt idx="2">
                  <c:v>格力电器</c:v>
                </c:pt>
                <c:pt idx="3">
                  <c:v>宁德时代</c:v>
                </c:pt>
                <c:pt idx="4">
                  <c:v>迈瑞医疗</c:v>
                </c:pt>
                <c:pt idx="5">
                  <c:v>海康威视</c:v>
                </c:pt>
                <c:pt idx="6">
                  <c:v>万科A</c:v>
                </c:pt>
                <c:pt idx="7">
                  <c:v>牧原股份</c:v>
                </c:pt>
                <c:pt idx="8">
                  <c:v>平安银行</c:v>
                </c:pt>
                <c:pt idx="9">
                  <c:v>立讯精密</c:v>
                </c:pt>
              </c:strCache>
            </c:strRef>
          </c:cat>
          <c:val>
            <c:numRef>
              <c:f>深证A股!$C$2:$C$11</c:f>
              <c:numCache>
                <c:formatCode>#,##0</c:formatCode>
                <c:ptCount val="10"/>
                <c:pt idx="0">
                  <c:v>5270.0591999999997</c:v>
                </c:pt>
                <c:pt idx="1">
                  <c:v>3762.2136999999998</c:v>
                </c:pt>
                <c:pt idx="2">
                  <c:v>3294.8157999999999</c:v>
                </c:pt>
                <c:pt idx="3">
                  <c:v>3188.4875000000002</c:v>
                </c:pt>
                <c:pt idx="4">
                  <c:v>3115.8166999999999</c:v>
                </c:pt>
                <c:pt idx="5">
                  <c:v>2996.0104000000001</c:v>
                </c:pt>
                <c:pt idx="6">
                  <c:v>2977.4587000000001</c:v>
                </c:pt>
                <c:pt idx="7">
                  <c:v>2808.6709999999998</c:v>
                </c:pt>
                <c:pt idx="8">
                  <c:v>2703.2444</c:v>
                </c:pt>
                <c:pt idx="9">
                  <c:v>2541.4043000000001</c:v>
                </c:pt>
              </c:numCache>
            </c:numRef>
          </c:val>
          <c:extLst>
            <c:ext xmlns:c16="http://schemas.microsoft.com/office/drawing/2014/chart" uri="{C3380CC4-5D6E-409C-BE32-E72D297353CC}">
              <c16:uniqueId val="{00000000-F350-B14F-9F2E-6F0FBA43B2DF}"/>
            </c:ext>
          </c:extLst>
        </c:ser>
        <c:dLbls>
          <c:showLegendKey val="0"/>
          <c:showVal val="0"/>
          <c:showCatName val="0"/>
          <c:showSerName val="0"/>
          <c:showPercent val="0"/>
          <c:showBubbleSize val="0"/>
        </c:dLbls>
        <c:gapWidth val="219"/>
        <c:overlap val="-27"/>
        <c:axId val="264436048"/>
        <c:axId val="251655456"/>
      </c:barChart>
      <c:catAx>
        <c:axId val="264436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251655456"/>
        <c:crosses val="autoZero"/>
        <c:auto val="1"/>
        <c:lblAlgn val="ctr"/>
        <c:lblOffset val="100"/>
        <c:noMultiLvlLbl val="0"/>
      </c:catAx>
      <c:valAx>
        <c:axId val="251655456"/>
        <c:scaling>
          <c:orientation val="minMax"/>
        </c:scaling>
        <c:delete val="1"/>
        <c:axPos val="l"/>
        <c:numFmt formatCode="#,##0" sourceLinked="1"/>
        <c:majorTickMark val="none"/>
        <c:minorTickMark val="none"/>
        <c:tickLblPos val="nextTo"/>
        <c:crossAx val="264436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dLbls>
          <c:showLegendKey val="0"/>
          <c:showVal val="0"/>
          <c:showCatName val="0"/>
          <c:showSerName val="0"/>
          <c:showPercent val="0"/>
          <c:showBubbleSize val="0"/>
        </c:dLbls>
        <c:gapWidth val="182"/>
        <c:axId val="422139647"/>
        <c:axId val="429089215"/>
      </c:barChart>
      <c:catAx>
        <c:axId val="422139647"/>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29089215"/>
        <c:crosses val="autoZero"/>
        <c:auto val="1"/>
        <c:lblAlgn val="ctr"/>
        <c:lblOffset val="100"/>
        <c:noMultiLvlLbl val="0"/>
      </c:catAx>
      <c:valAx>
        <c:axId val="429089215"/>
        <c:scaling>
          <c:orientation val="minMax"/>
        </c:scaling>
        <c:delete val="1"/>
        <c:axPos val="t"/>
        <c:majorGridlines>
          <c:spPr>
            <a:ln w="9525" cap="flat" cmpd="sng" algn="ctr">
              <a:noFill/>
              <a:round/>
            </a:ln>
            <a:effectLst/>
          </c:spPr>
        </c:majorGridlines>
        <c:numFmt formatCode="0.00%" sourceLinked="1"/>
        <c:majorTickMark val="none"/>
        <c:minorTickMark val="none"/>
        <c:tickLblPos val="high"/>
        <c:crossAx val="422139647"/>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全部A股!$B$2:$B$11</c:f>
              <c:strCache>
                <c:ptCount val="10"/>
                <c:pt idx="0">
                  <c:v>东音股份</c:v>
                </c:pt>
                <c:pt idx="1">
                  <c:v>江苏索普</c:v>
                </c:pt>
                <c:pt idx="2">
                  <c:v>一汽轿车</c:v>
                </c:pt>
                <c:pt idx="3">
                  <c:v>多喜爱</c:v>
                </c:pt>
                <c:pt idx="4">
                  <c:v>掌阅科技</c:v>
                </c:pt>
                <c:pt idx="5">
                  <c:v>省广集团</c:v>
                </c:pt>
                <c:pt idx="6">
                  <c:v>国电南自</c:v>
                </c:pt>
                <c:pt idx="7">
                  <c:v>未名医药</c:v>
                </c:pt>
                <c:pt idx="8">
                  <c:v>京威股份</c:v>
                </c:pt>
                <c:pt idx="9">
                  <c:v>汇金通</c:v>
                </c:pt>
              </c:strCache>
            </c:strRef>
          </c:cat>
          <c:val>
            <c:numRef>
              <c:f>全部A股!$C$2:$C$11</c:f>
              <c:numCache>
                <c:formatCode>0.00%</c:formatCode>
                <c:ptCount val="10"/>
                <c:pt idx="0">
                  <c:v>3.1899704462373908</c:v>
                </c:pt>
                <c:pt idx="1">
                  <c:v>2.7680222269998511</c:v>
                </c:pt>
                <c:pt idx="2">
                  <c:v>2.2383749770994519</c:v>
                </c:pt>
                <c:pt idx="3">
                  <c:v>2.1347260514775268</c:v>
                </c:pt>
                <c:pt idx="4">
                  <c:v>0.7589239524055873</c:v>
                </c:pt>
                <c:pt idx="5">
                  <c:v>0.72953674180101991</c:v>
                </c:pt>
                <c:pt idx="6">
                  <c:v>0.70698395818887039</c:v>
                </c:pt>
                <c:pt idx="7">
                  <c:v>0.66724914184197193</c:v>
                </c:pt>
                <c:pt idx="8">
                  <c:v>0.57196969696969702</c:v>
                </c:pt>
                <c:pt idx="9">
                  <c:v>0.52727316513209121</c:v>
                </c:pt>
              </c:numCache>
            </c:numRef>
          </c:val>
          <c:extLst>
            <c:ext xmlns:c16="http://schemas.microsoft.com/office/drawing/2014/chart" uri="{C3380CC4-5D6E-409C-BE32-E72D297353CC}">
              <c16:uniqueId val="{00000000-69EE-9340-8417-27FE8E170E10}"/>
            </c:ext>
          </c:extLst>
        </c:ser>
        <c:dLbls>
          <c:showLegendKey val="0"/>
          <c:showVal val="0"/>
          <c:showCatName val="0"/>
          <c:showSerName val="0"/>
          <c:showPercent val="0"/>
          <c:showBubbleSize val="0"/>
        </c:dLbls>
        <c:gapWidth val="182"/>
        <c:axId val="625112512"/>
        <c:axId val="579029216"/>
      </c:barChart>
      <c:catAx>
        <c:axId val="6251125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579029216"/>
        <c:crosses val="autoZero"/>
        <c:auto val="1"/>
        <c:lblAlgn val="ctr"/>
        <c:lblOffset val="100"/>
        <c:noMultiLvlLbl val="0"/>
      </c:catAx>
      <c:valAx>
        <c:axId val="579029216"/>
        <c:scaling>
          <c:orientation val="minMax"/>
        </c:scaling>
        <c:delete val="1"/>
        <c:axPos val="t"/>
        <c:numFmt formatCode="0.00%" sourceLinked="1"/>
        <c:majorTickMark val="none"/>
        <c:minorTickMark val="none"/>
        <c:tickLblPos val="nextTo"/>
        <c:crossAx val="6251125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全部A股!$I$1:$I$10</c:f>
              <c:strCache>
                <c:ptCount val="10"/>
                <c:pt idx="0">
                  <c:v>ST昌九</c:v>
                </c:pt>
                <c:pt idx="1">
                  <c:v>永悦科技</c:v>
                </c:pt>
                <c:pt idx="2">
                  <c:v>中国船舶</c:v>
                </c:pt>
                <c:pt idx="3">
                  <c:v>万邦德</c:v>
                </c:pt>
                <c:pt idx="4">
                  <c:v>*ST盐湖</c:v>
                </c:pt>
                <c:pt idx="5">
                  <c:v>航天长峰</c:v>
                </c:pt>
                <c:pt idx="6">
                  <c:v>坚瑞沃能</c:v>
                </c:pt>
                <c:pt idx="7">
                  <c:v>国恩股份</c:v>
                </c:pt>
                <c:pt idx="8">
                  <c:v>通光线缆</c:v>
                </c:pt>
                <c:pt idx="9">
                  <c:v>中潜股份</c:v>
                </c:pt>
              </c:strCache>
            </c:strRef>
          </c:cat>
          <c:val>
            <c:numRef>
              <c:f>全部A股!$J$1:$J$10</c:f>
              <c:numCache>
                <c:formatCode>0.00%</c:formatCode>
                <c:ptCount val="10"/>
                <c:pt idx="0">
                  <c:v>0.25817037719155711</c:v>
                </c:pt>
                <c:pt idx="1">
                  <c:v>5.5983500350677007E-2</c:v>
                </c:pt>
                <c:pt idx="2">
                  <c:v>1.4107343089848845E-2</c:v>
                </c:pt>
                <c:pt idx="3">
                  <c:v>0</c:v>
                </c:pt>
                <c:pt idx="4">
                  <c:v>-7.8563131353299731E-3</c:v>
                </c:pt>
                <c:pt idx="5">
                  <c:v>-2.6072332806532206E-2</c:v>
                </c:pt>
                <c:pt idx="6">
                  <c:v>-8.4656426801107965E-2</c:v>
                </c:pt>
                <c:pt idx="7">
                  <c:v>-0.18045264394907301</c:v>
                </c:pt>
                <c:pt idx="8">
                  <c:v>-0.22252010723860582</c:v>
                </c:pt>
                <c:pt idx="9">
                  <c:v>-0.30989763589090302</c:v>
                </c:pt>
              </c:numCache>
            </c:numRef>
          </c:val>
          <c:extLst>
            <c:ext xmlns:c16="http://schemas.microsoft.com/office/drawing/2014/chart" uri="{C3380CC4-5D6E-409C-BE32-E72D297353CC}">
              <c16:uniqueId val="{00000000-D7DA-6547-AF7F-ABE6BCDEB5F7}"/>
            </c:ext>
          </c:extLst>
        </c:ser>
        <c:dLbls>
          <c:showLegendKey val="0"/>
          <c:showVal val="0"/>
          <c:showCatName val="0"/>
          <c:showSerName val="0"/>
          <c:showPercent val="0"/>
          <c:showBubbleSize val="0"/>
        </c:dLbls>
        <c:gapWidth val="182"/>
        <c:axId val="679513920"/>
        <c:axId val="620997136"/>
      </c:barChart>
      <c:catAx>
        <c:axId val="679513920"/>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620997136"/>
        <c:crosses val="autoZero"/>
        <c:auto val="1"/>
        <c:lblAlgn val="ctr"/>
        <c:lblOffset val="100"/>
        <c:noMultiLvlLbl val="0"/>
      </c:catAx>
      <c:valAx>
        <c:axId val="620997136"/>
        <c:scaling>
          <c:orientation val="minMax"/>
        </c:scaling>
        <c:delete val="1"/>
        <c:axPos val="t"/>
        <c:numFmt formatCode="0.00%" sourceLinked="1"/>
        <c:majorTickMark val="none"/>
        <c:minorTickMark val="none"/>
        <c:tickLblPos val="nextTo"/>
        <c:crossAx val="6795139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1</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t>10</a:t>
            </a:fld>
            <a:endParaRPr lang="en-US" altLang="zh-CN">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r>
              <a:rPr lang="zh-CN" altLang="en-US" dirty="0">
                <a:latin typeface="Arial" panose="020B0604020202020204" pitchFamily="34" charset="0"/>
              </a:rPr>
              <a:t>从大宗交易统计可以看出市场参与情绪虽进一步下降但幅度有所放缓，平均折价率继上周下降</a:t>
            </a:r>
            <a:r>
              <a:rPr lang="en-US" altLang="zh-CN" dirty="0">
                <a:latin typeface="Arial" panose="020B0604020202020204" pitchFamily="34" charset="0"/>
              </a:rPr>
              <a:t>0.84%</a:t>
            </a:r>
            <a:r>
              <a:rPr lang="zh-CN" altLang="en-US" dirty="0">
                <a:latin typeface="Arial" panose="020B0604020202020204" pitchFamily="34" charset="0"/>
              </a:rPr>
              <a:t>之后本月只下跌了</a:t>
            </a:r>
            <a:r>
              <a:rPr lang="en-US" altLang="zh-CN" dirty="0">
                <a:latin typeface="Arial" panose="020B0604020202020204" pitchFamily="34" charset="0"/>
              </a:rPr>
              <a:t>0.07%</a:t>
            </a:r>
            <a:r>
              <a:rPr lang="zh-CN" altLang="en-US" dirty="0">
                <a:latin typeface="Arial" panose="020B0604020202020204" pitchFamily="34" charset="0"/>
              </a:rPr>
              <a:t>，而交易总成交额却有所上升。</a:t>
            </a:r>
            <a:r>
              <a:rPr lang="en-US" altLang="zh-CN" dirty="0">
                <a:latin typeface="Arial" panose="020B0604020202020204" pitchFamily="34" charset="0"/>
              </a:rPr>
              <a:t>355.79 7</a:t>
            </a:r>
            <a:endParaRPr lang="zh-CN" altLang="en-US" dirty="0">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t>11</a:t>
            </a:fld>
            <a:endParaRPr lang="en-US" altLang="zh-CN">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t>12</a:t>
            </a:fld>
            <a:endParaRPr lang="en-US" altLang="zh-CN">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t>14</a:t>
            </a:fld>
            <a:endParaRPr lang="en-US" altLang="zh-CN">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t>15</a:t>
            </a:fld>
            <a:endParaRPr lang="en-US" altLang="zh-CN">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t>17</a:t>
            </a:fld>
            <a:endParaRPr lang="en-US" altLang="zh-CN">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2</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t>20</a:t>
            </a:fld>
            <a:endParaRPr lang="en-US" altLang="zh-CN" sz="120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t>22</a:t>
            </a:fld>
            <a:endParaRPr lang="en-US" altLang="zh-CN" sz="1200">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t>23</a:t>
            </a:fld>
            <a:endParaRPr lang="en-US" altLang="zh-CN" sz="1200">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t>24</a:t>
            </a:fld>
            <a:endParaRPr lang="en-US" altLang="zh-CN">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t>3</a:t>
            </a:fld>
            <a:endParaRPr lang="en-US" altLang="zh-CN">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r>
              <a:rPr lang="zh-CN" altLang="en-US">
                <a:latin typeface="Arial" panose="020B0604020202020204" pitchFamily="34" charset="0"/>
              </a:rPr>
              <a:t>在目前比较宽松的货币政策下，</a:t>
            </a:r>
            <a:r>
              <a:rPr lang="en-US" altLang="zh-CN">
                <a:sym typeface="+mn-ea"/>
              </a:rPr>
              <a:t>CPI</a:t>
            </a:r>
            <a:r>
              <a:rPr lang="zh-CN" altLang="en-US">
                <a:sym typeface="+mn-ea"/>
              </a:rPr>
              <a:t>与</a:t>
            </a:r>
            <a:r>
              <a:rPr lang="en-US" altLang="zh-CN">
                <a:sym typeface="+mn-ea"/>
              </a:rPr>
              <a:t>PPI</a:t>
            </a:r>
            <a:r>
              <a:rPr lang="zh-CN" altLang="en-US">
                <a:sym typeface="+mn-ea"/>
              </a:rPr>
              <a:t>的连月升高，</a:t>
            </a:r>
            <a:r>
              <a:rPr lang="zh-CN" altLang="en-US">
                <a:latin typeface="Arial" panose="020B0604020202020204" pitchFamily="34" charset="0"/>
              </a:rPr>
              <a:t>投资者需要注意由于通胀带来的市盈率过高，企业融资成本变高的问题。</a:t>
            </a: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t>4</a:t>
            </a:fld>
            <a:endParaRPr lang="en-US" altLang="zh-CN">
              <a:solidFill>
                <a:srgbClr val="000000"/>
              </a:solidFil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t>5</a:t>
            </a:fld>
            <a:endParaRPr lang="en-US" altLang="zh-CN">
              <a:solidFill>
                <a:srgbClr val="000000"/>
              </a:solidFil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除了对冲包商银行实践带来的银行间质押式回购利率跳涨以外，在</a:t>
            </a:r>
            <a:r>
              <a:rPr lang="en-US" altLang="zh-CN" dirty="0"/>
              <a:t>M1</a:t>
            </a:r>
            <a:r>
              <a:rPr lang="zh-CN" altLang="en-US" dirty="0"/>
              <a:t>增速有所下降的背景下，为了保证稳健适中的货币政策，央行本月净投放量较上月增加了六倍，符合上月预期。</a:t>
            </a:r>
            <a:endParaRPr lang="en-US" altLang="zh-C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en-US" altLang="zh-CN">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t>7</a:t>
            </a:fld>
            <a:endParaRPr lang="en-US" altLang="zh-CN">
              <a:solidFill>
                <a:srgbClr val="000000"/>
              </a:solidFill>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t>8</a:t>
            </a:fld>
            <a:endParaRPr lang="en-US" altLang="zh-CN">
              <a:solidFill>
                <a:srgbClr val="000000"/>
              </a:solidFill>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en-US" altLang="zh-CN">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t>9</a:t>
            </a:fld>
            <a:endParaRPr lang="en-US" altLang="zh-CN">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a:t>单击此处编辑母版标题样式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chart" Target="../charts/chart8.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3.xml"/><Relationship Id="rId1" Type="http://schemas.openxmlformats.org/officeDocument/2006/relationships/tags" Target="../tags/tag3.xml"/><Relationship Id="rId5" Type="http://schemas.openxmlformats.org/officeDocument/2006/relationships/image" Target="../media/image15.emf"/><Relationship Id="rId4" Type="http://schemas.openxmlformats.org/officeDocument/2006/relationships/image" Target="../media/image14.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0.xml"/><Relationship Id="rId1" Type="http://schemas.openxmlformats.org/officeDocument/2006/relationships/slideLayout" Target="../slideLayouts/slideLayout83.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4.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0.xml"/><Relationship Id="rId1" Type="http://schemas.openxmlformats.org/officeDocument/2006/relationships/tags" Target="../tags/tag1.xml"/><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5.xml"/><Relationship Id="rId1" Type="http://schemas.openxmlformats.org/officeDocument/2006/relationships/tags" Target="../tags/tag2.xml"/><Relationship Id="rId4" Type="http://schemas.openxmlformats.org/officeDocument/2006/relationships/image" Target="../media/image11.e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gray">
          <a:xfrm>
            <a:off x="3059906" y="1556792"/>
            <a:ext cx="3024188" cy="622300"/>
          </a:xfrm>
          <a:prstGeom prst="rect">
            <a:avLst/>
          </a:prstGeom>
          <a:noFill/>
          <a:ln w="9525">
            <a:noFill/>
            <a:miter lim="800000"/>
          </a:ln>
        </p:spPr>
        <p:txBody>
          <a:bodyPr anchor="ct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r>
              <a:rPr lang="en-US" altLang="zh-CN" sz="4000" b="1">
                <a:solidFill>
                  <a:srgbClr val="CC0000"/>
                </a:solidFill>
                <a:latin typeface="幼圆" panose="02010509060101010101" pitchFamily="49" charset="-122"/>
                <a:ea typeface="黑体" panose="02010609060101010101" pitchFamily="49" charset="-122"/>
              </a:rPr>
              <a:t>『</a:t>
            </a:r>
            <a:r>
              <a:rPr lang="zh-CN" altLang="en-US" sz="4000" b="1">
                <a:solidFill>
                  <a:srgbClr val="CC0000"/>
                </a:solidFill>
                <a:latin typeface="幼圆" panose="02010509060101010101" pitchFamily="49" charset="-122"/>
                <a:ea typeface="黑体" panose="02010609060101010101" pitchFamily="49" charset="-122"/>
              </a:rPr>
              <a:t>融客月报</a:t>
            </a:r>
            <a:r>
              <a:rPr lang="en-US" altLang="zh-CN" sz="4000" b="1">
                <a:solidFill>
                  <a:srgbClr val="CC0000"/>
                </a:solidFill>
                <a:latin typeface="幼圆" panose="02010509060101010101" pitchFamily="49" charset="-122"/>
                <a:ea typeface="黑体" panose="02010609060101010101" pitchFamily="49" charset="-122"/>
              </a:rPr>
              <a:t>』</a:t>
            </a:r>
            <a:endParaRPr lang="zh-CN" altLang="en-US" sz="4000" b="1">
              <a:solidFill>
                <a:srgbClr val="CC0000"/>
              </a:solidFill>
              <a:latin typeface="幼圆" panose="02010509060101010101" pitchFamily="49" charset="-122"/>
              <a:ea typeface="黑体" panose="02010609060101010101" pitchFamily="49" charset="-122"/>
            </a:endParaRPr>
          </a:p>
        </p:txBody>
      </p:sp>
      <p:sp>
        <p:nvSpPr>
          <p:cNvPr id="5" name="Text Box 6"/>
          <p:cNvSpPr txBox="1">
            <a:spLocks noChangeArrowheads="1"/>
          </p:cNvSpPr>
          <p:nvPr/>
        </p:nvSpPr>
        <p:spPr bwMode="gray">
          <a:xfrm>
            <a:off x="179512" y="2179092"/>
            <a:ext cx="8370614" cy="2491740"/>
          </a:xfrm>
          <a:prstGeom prst="rect">
            <a:avLst/>
          </a:prstGeom>
          <a:noFill/>
          <a:ln w="0" algn="ctr">
            <a:noFill/>
            <a:miter lim="800000"/>
          </a:ln>
        </p:spPr>
        <p:txBody>
          <a:bodyPr wrap="square">
            <a:spAutoFit/>
          </a:bodyP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spcBef>
                <a:spcPct val="50000"/>
              </a:spcBef>
            </a:pPr>
            <a:r>
              <a:rPr lang="en-US" altLang="zh-CN" sz="1600" dirty="0">
                <a:solidFill>
                  <a:srgbClr val="777777"/>
                </a:solidFill>
                <a:latin typeface="华文中宋" panose="02010600040101010101" pitchFamily="2" charset="-122"/>
                <a:ea typeface="华文中宋" panose="02010600040101010101" pitchFamily="2" charset="-122"/>
              </a:rPr>
              <a:t>                                                           </a:t>
            </a:r>
          </a:p>
          <a:p>
            <a:pPr eaLnBrk="0" hangingPunct="0">
              <a:lnSpc>
                <a:spcPct val="150000"/>
              </a:lnSpc>
              <a:spcBef>
                <a:spcPct val="50000"/>
              </a:spcBef>
            </a:pPr>
            <a:r>
              <a:rPr lang="en-US" altLang="zh-CN" sz="1800" dirty="0">
                <a:solidFill>
                  <a:srgbClr val="777777"/>
                </a:solidFill>
                <a:latin typeface="黑体" panose="02010609060101010101" pitchFamily="49" charset="-122"/>
                <a:ea typeface="黑体" panose="02010609060101010101" pitchFamily="49" charset="-122"/>
              </a:rPr>
              <a:t>                                     </a:t>
            </a:r>
            <a:r>
              <a:rPr lang="en-US" altLang="zh-CN" sz="1800" dirty="0">
                <a:solidFill>
                  <a:srgbClr val="000066"/>
                </a:solidFill>
                <a:latin typeface="黑体" panose="02010609060101010101" pitchFamily="49" charset="-122"/>
                <a:ea typeface="黑体" panose="02010609060101010101" pitchFamily="49" charset="-122"/>
              </a:rPr>
              <a:t>——</a:t>
            </a:r>
            <a:r>
              <a:rPr lang="zh-CN" altLang="en-US" sz="1800" b="1" dirty="0">
                <a:solidFill>
                  <a:srgbClr val="000066"/>
                </a:solidFill>
                <a:latin typeface="黑体" panose="02010609060101010101" pitchFamily="49" charset="-122"/>
                <a:ea typeface="黑体" panose="02010609060101010101" pitchFamily="49" charset="-122"/>
              </a:rPr>
              <a:t>私募股权投资市场（</a:t>
            </a:r>
            <a:r>
              <a:rPr lang="en-US" altLang="zh-CN" sz="1800" b="1" dirty="0">
                <a:solidFill>
                  <a:srgbClr val="000066"/>
                </a:solidFill>
                <a:latin typeface="黑体" panose="02010609060101010101" pitchFamily="49" charset="-122"/>
                <a:ea typeface="黑体" panose="02010609060101010101" pitchFamily="49" charset="-122"/>
              </a:rPr>
              <a:t>2020</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4</a:t>
            </a:r>
            <a:r>
              <a:rPr lang="zh-CN" altLang="en-US" sz="1800" b="1" dirty="0">
                <a:solidFill>
                  <a:srgbClr val="000066"/>
                </a:solidFill>
                <a:latin typeface="黑体" panose="02010609060101010101" pitchFamily="49" charset="-122"/>
                <a:ea typeface="黑体" panose="02010609060101010101" pitchFamily="49" charset="-122"/>
              </a:rPr>
              <a:t>月）</a:t>
            </a:r>
            <a:endParaRPr lang="en-US" altLang="zh-CN" sz="1800" dirty="0">
              <a:solidFill>
                <a:srgbClr val="777777"/>
              </a:solidFill>
              <a:latin typeface="黑体" panose="02010609060101010101" pitchFamily="49" charset="-122"/>
              <a:ea typeface="黑体" panose="02010609060101010101" pitchFamily="49" charset="-122"/>
            </a:endParaRPr>
          </a:p>
          <a:p>
            <a:pPr eaLnBrk="0" hangingPunct="0">
              <a:lnSpc>
                <a:spcPct val="150000"/>
              </a:lnSpc>
              <a:spcBef>
                <a:spcPct val="50000"/>
              </a:spcBef>
            </a:pPr>
            <a:r>
              <a:rPr lang="en-US" altLang="zh-CN" sz="1800" dirty="0">
                <a:solidFill>
                  <a:srgbClr val="000066"/>
                </a:solidFill>
                <a:latin typeface="黑体" panose="02010609060101010101" pitchFamily="49" charset="-122"/>
                <a:ea typeface="黑体" panose="02010609060101010101" pitchFamily="49" charset="-122"/>
              </a:rPr>
              <a:t>                                     ——</a:t>
            </a:r>
            <a:r>
              <a:rPr lang="zh-CN" altLang="en-US" sz="1800" b="1" dirty="0">
                <a:solidFill>
                  <a:srgbClr val="000066"/>
                </a:solidFill>
                <a:latin typeface="黑体" panose="02010609060101010101" pitchFamily="49" charset="-122"/>
                <a:ea typeface="黑体" panose="02010609060101010101" pitchFamily="49" charset="-122"/>
              </a:rPr>
              <a:t>二级市场（</a:t>
            </a:r>
            <a:r>
              <a:rPr lang="en-US" altLang="zh-CN" sz="1800" b="1" dirty="0">
                <a:solidFill>
                  <a:srgbClr val="000066"/>
                </a:solidFill>
                <a:latin typeface="黑体" panose="02010609060101010101" pitchFamily="49" charset="-122"/>
                <a:ea typeface="黑体" panose="02010609060101010101" pitchFamily="49" charset="-122"/>
              </a:rPr>
              <a:t>2020</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4</a:t>
            </a:r>
            <a:r>
              <a:rPr lang="zh-CN" altLang="en-US" sz="1800" b="1" dirty="0">
                <a:solidFill>
                  <a:srgbClr val="000066"/>
                </a:solidFill>
                <a:latin typeface="黑体" panose="02010609060101010101" pitchFamily="49" charset="-122"/>
                <a:ea typeface="黑体" panose="02010609060101010101" pitchFamily="49" charset="-122"/>
              </a:rPr>
              <a:t>月）</a:t>
            </a:r>
          </a:p>
          <a:p>
            <a:pPr eaLnBrk="0" hangingPunct="0">
              <a:spcBef>
                <a:spcPct val="50000"/>
              </a:spcBef>
            </a:pPr>
            <a:endParaRPr lang="zh-CN" altLang="en-US" sz="4000" b="1" dirty="0">
              <a:solidFill>
                <a:srgbClr val="000099"/>
              </a:solidFill>
              <a:ea typeface="幼圆" panose="02010509060101010101" pitchFamily="49" charset="-122"/>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全市场解禁规模</a:t>
            </a:r>
          </a:p>
        </p:txBody>
      </p:sp>
      <p:sp>
        <p:nvSpPr>
          <p:cNvPr id="2" name="文本框 1"/>
          <p:cNvSpPr txBox="1"/>
          <p:nvPr/>
        </p:nvSpPr>
        <p:spPr bwMode="auto">
          <a:xfrm>
            <a:off x="2770400" y="5733256"/>
            <a:ext cx="3601611" cy="400110"/>
          </a:xfrm>
          <a:prstGeom prst="rect">
            <a:avLst/>
          </a:prstGeom>
          <a:noFill/>
          <a:ln w="9525">
            <a:noFill/>
            <a:miter lim="800000"/>
          </a:ln>
        </p:spPr>
        <p:txBody>
          <a:bodyPr wrap="square" rtlCol="0">
            <a:spAutoFit/>
          </a:bodyPr>
          <a:lstStyle/>
          <a:p>
            <a:r>
              <a:rPr lang="en-US" altLang="zh-CN" dirty="0">
                <a:latin typeface="微软雅黑" panose="020B0503020204020204" pitchFamily="34" charset="-122"/>
                <a:ea typeface="微软雅黑" panose="020B0503020204020204" pitchFamily="34" charset="-122"/>
              </a:rPr>
              <a:t>4</a:t>
            </a:r>
            <a:r>
              <a:rPr dirty="0">
                <a:latin typeface="微软雅黑" panose="020B0503020204020204" pitchFamily="34" charset="-122"/>
                <a:ea typeface="微软雅黑" panose="020B0503020204020204" pitchFamily="34" charset="-122"/>
              </a:rPr>
              <a:t>月市场解禁</a:t>
            </a:r>
            <a:r>
              <a:rPr lang="zh-CN" dirty="0">
                <a:latin typeface="微软雅黑" panose="020B0503020204020204" pitchFamily="34" charset="-122"/>
                <a:ea typeface="微软雅黑" panose="020B0503020204020204" pitchFamily="34" charset="-122"/>
              </a:rPr>
              <a:t>市</a:t>
            </a:r>
            <a:r>
              <a:rPr dirty="0">
                <a:latin typeface="微软雅黑" panose="020B0503020204020204" pitchFamily="34" charset="-122"/>
                <a:ea typeface="微软雅黑" panose="020B0503020204020204" pitchFamily="34" charset="-122"/>
              </a:rPr>
              <a:t>值</a:t>
            </a:r>
            <a:r>
              <a:rPr lang="en-US" altLang="zh-CN" dirty="0">
                <a:solidFill>
                  <a:srgbClr val="FF0000"/>
                </a:solidFill>
                <a:latin typeface="微软雅黑" panose="020B0503020204020204" pitchFamily="34" charset="-122"/>
                <a:ea typeface="微软雅黑" panose="020B0503020204020204" pitchFamily="34" charset="-122"/>
              </a:rPr>
              <a:t>2388.46</a:t>
            </a:r>
            <a:r>
              <a:rPr dirty="0">
                <a:latin typeface="微软雅黑" panose="020B0503020204020204" pitchFamily="34" charset="-122"/>
                <a:ea typeface="微软雅黑" panose="020B0503020204020204" pitchFamily="34" charset="-122"/>
              </a:rPr>
              <a:t>亿元</a:t>
            </a:r>
          </a:p>
        </p:txBody>
      </p:sp>
      <p:graphicFrame>
        <p:nvGraphicFramePr>
          <p:cNvPr id="5" name="图表 4">
            <a:extLst>
              <a:ext uri="{FF2B5EF4-FFF2-40B4-BE49-F238E27FC236}">
                <a16:creationId xmlns:a16="http://schemas.microsoft.com/office/drawing/2014/main" id="{2E36019D-8CC6-A943-BD9A-F8958A550F19}"/>
              </a:ext>
            </a:extLst>
          </p:cNvPr>
          <p:cNvGraphicFramePr>
            <a:graphicFrameLocks/>
          </p:cNvGraphicFramePr>
          <p:nvPr>
            <p:extLst>
              <p:ext uri="{D42A27DB-BD31-4B8C-83A1-F6EECF244321}">
                <p14:modId xmlns:p14="http://schemas.microsoft.com/office/powerpoint/2010/main" val="181158405"/>
              </p:ext>
            </p:extLst>
          </p:nvPr>
        </p:nvGraphicFramePr>
        <p:xfrm>
          <a:off x="1007604" y="1520788"/>
          <a:ext cx="7128792" cy="38164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大宗交易统计及折价率</a:t>
            </a:r>
          </a:p>
        </p:txBody>
      </p:sp>
      <p:sp>
        <p:nvSpPr>
          <p:cNvPr id="7" name="文本框 6"/>
          <p:cNvSpPr txBox="1"/>
          <p:nvPr/>
        </p:nvSpPr>
        <p:spPr bwMode="auto">
          <a:xfrm>
            <a:off x="504220" y="5451321"/>
            <a:ext cx="2172809" cy="615553"/>
          </a:xfrm>
          <a:prstGeom prst="rect">
            <a:avLst/>
          </a:prstGeom>
          <a:noFill/>
          <a:ln w="9525">
            <a:noFill/>
            <a:miter lim="800000"/>
          </a:ln>
        </p:spPr>
        <p:txBody>
          <a:bodyPr wrap="square" rtlCol="0">
            <a:spAutoFit/>
          </a:bodyPr>
          <a:lstStyle/>
          <a:p>
            <a:pPr algn="l"/>
            <a:r>
              <a:rPr lang="en-US" altLang="zh-CN" sz="1600" dirty="0">
                <a:latin typeface="微软雅黑" panose="020B0503020204020204" pitchFamily="34" charset="-122"/>
                <a:ea typeface="微软雅黑" panose="020B0503020204020204" pitchFamily="34" charset="-122"/>
              </a:rPr>
              <a:t>4</a:t>
            </a:r>
            <a:r>
              <a:rPr sz="1600" dirty="0">
                <a:solidFill>
                  <a:schemeClr val="tx1"/>
                </a:solidFill>
                <a:latin typeface="微软雅黑" panose="020B0503020204020204" pitchFamily="34" charset="-122"/>
                <a:ea typeface="微软雅黑" panose="020B0503020204020204" pitchFamily="34" charset="-122"/>
              </a:rPr>
              <a:t>月大宗市场总成交额</a:t>
            </a:r>
            <a:r>
              <a:rPr lang="en-US" altLang="zh-CN" sz="1800" dirty="0">
                <a:solidFill>
                  <a:srgbClr val="33CC33"/>
                </a:solidFill>
                <a:latin typeface="微软雅黑" panose="020B0503020204020204" pitchFamily="34" charset="-122"/>
                <a:ea typeface="微软雅黑" panose="020B0503020204020204" pitchFamily="34" charset="-122"/>
              </a:rPr>
              <a:t>278.84</a:t>
            </a:r>
            <a:r>
              <a:rPr sz="1600" dirty="0">
                <a:solidFill>
                  <a:schemeClr val="tx1"/>
                </a:solidFill>
                <a:latin typeface="微软雅黑" panose="020B0503020204020204" pitchFamily="34" charset="-122"/>
                <a:ea typeface="微软雅黑" panose="020B0503020204020204" pitchFamily="34" charset="-122"/>
              </a:rPr>
              <a:t>亿元</a:t>
            </a:r>
          </a:p>
        </p:txBody>
      </p:sp>
      <p:sp>
        <p:nvSpPr>
          <p:cNvPr id="9" name="文本框 8"/>
          <p:cNvSpPr txBox="1"/>
          <p:nvPr/>
        </p:nvSpPr>
        <p:spPr bwMode="auto">
          <a:xfrm>
            <a:off x="2677029" y="5451321"/>
            <a:ext cx="1751583" cy="615553"/>
          </a:xfrm>
          <a:prstGeom prst="rect">
            <a:avLst/>
          </a:prstGeom>
          <a:noFill/>
          <a:ln w="9525">
            <a:noFill/>
            <a:miter lim="800000"/>
          </a:ln>
        </p:spPr>
        <p:txBody>
          <a:bodyPr wrap="square" rtlCol="0">
            <a:spAutoFit/>
          </a:bodyPr>
          <a:lstStyle/>
          <a:p>
            <a:pPr algn="l"/>
            <a:r>
              <a:rPr sz="1600" dirty="0" err="1">
                <a:solidFill>
                  <a:schemeClr val="tx1"/>
                </a:solidFill>
                <a:latin typeface="微软雅黑" panose="020B0503020204020204" pitchFamily="34" charset="-122"/>
                <a:ea typeface="微软雅黑" panose="020B0503020204020204" pitchFamily="34" charset="-122"/>
                <a:sym typeface="+mn-ea"/>
              </a:rPr>
              <a:t>较</a:t>
            </a:r>
            <a:r>
              <a:rPr lang="zh-CN" sz="1600" dirty="0">
                <a:solidFill>
                  <a:schemeClr val="tx1"/>
                </a:solidFill>
                <a:latin typeface="微软雅黑" panose="020B0503020204020204" pitchFamily="34" charset="-122"/>
                <a:ea typeface="微软雅黑" panose="020B0503020204020204" pitchFamily="34" charset="-122"/>
                <a:sym typeface="+mn-ea"/>
              </a:rPr>
              <a:t>上月</a:t>
            </a:r>
            <a:r>
              <a:rPr lang="zh-CN" altLang="en-US" sz="1600" dirty="0">
                <a:latin typeface="微软雅黑" panose="020B0503020204020204" pitchFamily="34" charset="-122"/>
                <a:ea typeface="微软雅黑" panose="020B0503020204020204" pitchFamily="34" charset="-122"/>
                <a:sym typeface="+mn-ea"/>
              </a:rPr>
              <a:t>减少</a:t>
            </a:r>
            <a:endParaRPr lang="en-US" altLang="zh-CN" sz="1600" dirty="0">
              <a:latin typeface="微软雅黑" panose="020B0503020204020204" pitchFamily="34" charset="-122"/>
              <a:ea typeface="微软雅黑" panose="020B0503020204020204" pitchFamily="34" charset="-122"/>
              <a:sym typeface="+mn-ea"/>
            </a:endParaRPr>
          </a:p>
          <a:p>
            <a:pPr algn="l"/>
            <a:r>
              <a:rPr lang="en-US" altLang="zh-CN" sz="1800" dirty="0">
                <a:solidFill>
                  <a:srgbClr val="33CC33"/>
                </a:solidFill>
                <a:latin typeface="微软雅黑" panose="020B0503020204020204" pitchFamily="34" charset="-122"/>
                <a:ea typeface="微软雅黑" panose="020B0503020204020204" pitchFamily="34" charset="-122"/>
                <a:sym typeface="+mn-ea"/>
              </a:rPr>
              <a:t>193</a:t>
            </a:r>
            <a:r>
              <a:rPr sz="1600" dirty="0">
                <a:solidFill>
                  <a:schemeClr val="tx1"/>
                </a:solidFill>
                <a:latin typeface="微软雅黑" panose="020B0503020204020204" pitchFamily="34" charset="-122"/>
                <a:ea typeface="微软雅黑" panose="020B0503020204020204" pitchFamily="34" charset="-122"/>
                <a:sym typeface="+mn-ea"/>
              </a:rPr>
              <a:t>亿元</a:t>
            </a:r>
            <a:endParaRPr lang="zh-CN" altLang="en-US" sz="1600" dirty="0">
              <a:solidFill>
                <a:schemeClr val="tx1"/>
              </a:solidFill>
              <a:latin typeface="微软雅黑" panose="020B0503020204020204" pitchFamily="34" charset="-122"/>
              <a:ea typeface="微软雅黑" panose="020B0503020204020204" pitchFamily="34" charset="-122"/>
              <a:sym typeface="+mn-ea"/>
            </a:endParaRPr>
          </a:p>
        </p:txBody>
      </p:sp>
      <p:sp>
        <p:nvSpPr>
          <p:cNvPr id="11" name="文本框 10"/>
          <p:cNvSpPr txBox="1"/>
          <p:nvPr/>
        </p:nvSpPr>
        <p:spPr bwMode="auto">
          <a:xfrm>
            <a:off x="4937850" y="5451321"/>
            <a:ext cx="1751584" cy="615553"/>
          </a:xfrm>
          <a:prstGeom prst="rect">
            <a:avLst/>
          </a:prstGeom>
          <a:noFill/>
          <a:ln w="9525">
            <a:noFill/>
            <a:miter lim="800000"/>
          </a:ln>
        </p:spPr>
        <p:txBody>
          <a:bodyPr wrap="square" rtlCol="0">
            <a:spAutoFit/>
          </a:bodyPr>
          <a:lstStyle/>
          <a:p>
            <a:pPr algn="l"/>
            <a:r>
              <a:rPr lang="en-US" altLang="zh-CN" sz="1600" dirty="0">
                <a:latin typeface="微软雅黑" panose="020B0503020204020204" pitchFamily="34" charset="-122"/>
                <a:ea typeface="微软雅黑" panose="020B0503020204020204" pitchFamily="34" charset="-122"/>
              </a:rPr>
              <a:t>4</a:t>
            </a:r>
            <a:r>
              <a:rPr sz="1600" dirty="0">
                <a:solidFill>
                  <a:schemeClr val="tx1"/>
                </a:solidFill>
                <a:latin typeface="微软雅黑" panose="020B0503020204020204" pitchFamily="34" charset="-122"/>
                <a:ea typeface="微软雅黑" panose="020B0503020204020204" pitchFamily="34" charset="-122"/>
              </a:rPr>
              <a:t>月大宗市场平均折价率</a:t>
            </a:r>
            <a:r>
              <a:rPr lang="en-US" sz="1800" dirty="0">
                <a:solidFill>
                  <a:srgbClr val="33CC33"/>
                </a:solidFill>
                <a:latin typeface="微软雅黑" panose="020B0503020204020204" pitchFamily="34" charset="-122"/>
                <a:ea typeface="微软雅黑" panose="020B0503020204020204" pitchFamily="34" charset="-122"/>
              </a:rPr>
              <a:t>5.42</a:t>
            </a:r>
            <a:r>
              <a:rPr sz="1800" dirty="0">
                <a:solidFill>
                  <a:srgbClr val="33CC33"/>
                </a:solidFill>
                <a:latin typeface="微软雅黑" panose="020B0503020204020204" pitchFamily="34" charset="-122"/>
                <a:ea typeface="微软雅黑" panose="020B0503020204020204" pitchFamily="34" charset="-122"/>
              </a:rPr>
              <a:t>%</a:t>
            </a:r>
            <a:endParaRPr lang="zh-CN" altLang="en-US" sz="1800" dirty="0">
              <a:solidFill>
                <a:srgbClr val="33CC33"/>
              </a:solidFill>
              <a:latin typeface="微软雅黑" panose="020B0503020204020204" pitchFamily="34" charset="-122"/>
              <a:ea typeface="微软雅黑" panose="020B0503020204020204" pitchFamily="34" charset="-122"/>
            </a:endParaRPr>
          </a:p>
        </p:txBody>
      </p:sp>
      <p:sp>
        <p:nvSpPr>
          <p:cNvPr id="12" name="文本框 11"/>
          <p:cNvSpPr txBox="1"/>
          <p:nvPr/>
        </p:nvSpPr>
        <p:spPr bwMode="auto">
          <a:xfrm>
            <a:off x="6948264" y="5451321"/>
            <a:ext cx="1512168" cy="615553"/>
          </a:xfrm>
          <a:prstGeom prst="rect">
            <a:avLst/>
          </a:prstGeom>
          <a:noFill/>
          <a:ln w="9525">
            <a:noFill/>
            <a:miter lim="800000"/>
          </a:ln>
        </p:spPr>
        <p:txBody>
          <a:bodyPr wrap="square" rtlCol="0">
            <a:spAutoFit/>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较上月</a:t>
            </a:r>
            <a:r>
              <a:rPr lang="zh-CN" altLang="en-US" sz="1600" dirty="0">
                <a:latin typeface="微软雅黑" panose="020B0503020204020204" pitchFamily="34" charset="-122"/>
                <a:ea typeface="微软雅黑" panose="020B0503020204020204" pitchFamily="34" charset="-122"/>
              </a:rPr>
              <a:t>下降</a:t>
            </a:r>
            <a:r>
              <a:rPr lang="en-US" altLang="zh-CN" sz="1800" dirty="0">
                <a:solidFill>
                  <a:srgbClr val="33CC33"/>
                </a:solidFill>
                <a:latin typeface="微软雅黑" panose="020B0503020204020204" pitchFamily="34" charset="-122"/>
                <a:ea typeface="微软雅黑" panose="020B0503020204020204" pitchFamily="34" charset="-122"/>
              </a:rPr>
              <a:t>0.05%</a:t>
            </a:r>
          </a:p>
        </p:txBody>
      </p:sp>
      <p:graphicFrame>
        <p:nvGraphicFramePr>
          <p:cNvPr id="8" name="图表 7">
            <a:extLst>
              <a:ext uri="{FF2B5EF4-FFF2-40B4-BE49-F238E27FC236}">
                <a16:creationId xmlns:a16="http://schemas.microsoft.com/office/drawing/2014/main" id="{75847EF2-3ECD-DC47-B2FA-C67E82E7D004}"/>
              </a:ext>
            </a:extLst>
          </p:cNvPr>
          <p:cNvGraphicFramePr>
            <a:graphicFrameLocks/>
          </p:cNvGraphicFramePr>
          <p:nvPr>
            <p:extLst>
              <p:ext uri="{D42A27DB-BD31-4B8C-83A1-F6EECF244321}">
                <p14:modId xmlns:p14="http://schemas.microsoft.com/office/powerpoint/2010/main" val="1964547345"/>
              </p:ext>
            </p:extLst>
          </p:nvPr>
        </p:nvGraphicFramePr>
        <p:xfrm>
          <a:off x="1330845" y="1358900"/>
          <a:ext cx="6480721" cy="367240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图表 6">
            <a:extLst>
              <a:ext uri="{FF2B5EF4-FFF2-40B4-BE49-F238E27FC236}">
                <a16:creationId xmlns:a16="http://schemas.microsoft.com/office/drawing/2014/main" id="{7C97A6B9-EAEC-F748-8F96-6CE000698BEB}"/>
              </a:ext>
            </a:extLst>
          </p:cNvPr>
          <p:cNvGraphicFramePr>
            <a:graphicFrameLocks/>
          </p:cNvGraphicFramePr>
          <p:nvPr>
            <p:extLst>
              <p:ext uri="{D42A27DB-BD31-4B8C-83A1-F6EECF244321}">
                <p14:modId xmlns:p14="http://schemas.microsoft.com/office/powerpoint/2010/main" val="3861319987"/>
              </p:ext>
            </p:extLst>
          </p:nvPr>
        </p:nvGraphicFramePr>
        <p:xfrm>
          <a:off x="1186830" y="1287463"/>
          <a:ext cx="6768752" cy="4589809"/>
        </p:xfrm>
        <a:graphic>
          <a:graphicData uri="http://schemas.openxmlformats.org/drawingml/2006/chart">
            <c:chart xmlns:c="http://schemas.openxmlformats.org/drawingml/2006/chart" xmlns:r="http://schemas.openxmlformats.org/officeDocument/2006/relationships" r:id="rId3"/>
          </a:graphicData>
        </a:graphic>
      </p:graphicFrame>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融资融券余额</a:t>
            </a:r>
          </a:p>
        </p:txBody>
      </p:sp>
      <p:sp>
        <p:nvSpPr>
          <p:cNvPr id="6" name="文本框 5"/>
          <p:cNvSpPr txBox="1"/>
          <p:nvPr/>
        </p:nvSpPr>
        <p:spPr bwMode="auto">
          <a:xfrm>
            <a:off x="3851920" y="4221088"/>
            <a:ext cx="3807750" cy="562783"/>
          </a:xfrm>
          <a:prstGeom prst="rect">
            <a:avLst/>
          </a:prstGeom>
          <a:noFill/>
          <a:ln w="9525">
            <a:noFill/>
            <a:miter lim="800000"/>
          </a:ln>
        </p:spPr>
        <p:txBody>
          <a:bodyPr wrap="square" rtlCol="0">
            <a:spAutoFit/>
          </a:bodyPr>
          <a:lstStyle/>
          <a:p>
            <a:pPr>
              <a:lnSpc>
                <a:spcPct val="200000"/>
              </a:lnSpc>
            </a:pPr>
            <a:r>
              <a:rPr lang="en-US" altLang="zh-CN" sz="1800" dirty="0">
                <a:latin typeface="微软雅黑" panose="020B0503020204020204" pitchFamily="34" charset="-122"/>
                <a:ea typeface="微软雅黑" panose="020B0503020204020204" pitchFamily="34" charset="-122"/>
              </a:rPr>
              <a:t>4</a:t>
            </a:r>
            <a:r>
              <a:rPr sz="1800" dirty="0">
                <a:latin typeface="微软雅黑" panose="020B0503020204020204" pitchFamily="34" charset="-122"/>
                <a:ea typeface="微软雅黑" panose="020B0503020204020204" pitchFamily="34" charset="-122"/>
              </a:rPr>
              <a:t>月，沪深两融余额</a:t>
            </a:r>
            <a:r>
              <a:rPr lang="en-US" altLang="zh-CN" sz="1800" dirty="0">
                <a:solidFill>
                  <a:srgbClr val="33CC33"/>
                </a:solidFill>
                <a:latin typeface="微软雅黑" panose="020B0503020204020204" pitchFamily="34" charset="-122"/>
                <a:ea typeface="微软雅黑" panose="020B0503020204020204" pitchFamily="34" charset="-122"/>
              </a:rPr>
              <a:t>10430.53</a:t>
            </a:r>
            <a:r>
              <a:rPr sz="1800" dirty="0">
                <a:latin typeface="微软雅黑" panose="020B0503020204020204" pitchFamily="34" charset="-122"/>
                <a:ea typeface="微软雅黑" panose="020B0503020204020204" pitchFamily="34" charset="-122"/>
              </a:rPr>
              <a:t>亿元</a:t>
            </a:r>
          </a:p>
        </p:txBody>
      </p:sp>
      <p:sp>
        <p:nvSpPr>
          <p:cNvPr id="8" name="文本框 7"/>
          <p:cNvSpPr txBox="1"/>
          <p:nvPr/>
        </p:nvSpPr>
        <p:spPr bwMode="auto">
          <a:xfrm>
            <a:off x="4716016" y="4815414"/>
            <a:ext cx="2483719" cy="400110"/>
          </a:xfrm>
          <a:prstGeom prst="rect">
            <a:avLst/>
          </a:prstGeom>
          <a:noFill/>
          <a:ln w="9525">
            <a:noFill/>
            <a:miter lim="800000"/>
          </a:ln>
        </p:spPr>
        <p:txBody>
          <a:bodyPr wrap="squar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较上月下降</a:t>
            </a:r>
            <a:r>
              <a:rPr lang="en-US" altLang="zh-CN" sz="1800" dirty="0">
                <a:solidFill>
                  <a:srgbClr val="33CC33"/>
                </a:solidFill>
                <a:latin typeface="微软雅黑" panose="020B0503020204020204" pitchFamily="34" charset="-122"/>
                <a:ea typeface="微软雅黑" panose="020B0503020204020204" pitchFamily="34" charset="-122"/>
              </a:rPr>
              <a:t>2.12</a:t>
            </a:r>
            <a:r>
              <a:rPr lang="zh-CN" altLang="en-US" dirty="0">
                <a:solidFill>
                  <a:srgbClr val="33CC33"/>
                </a:solidFill>
                <a:latin typeface="微软雅黑" panose="020B0503020204020204" pitchFamily="34" charset="-122"/>
                <a:ea typeface="微软雅黑" panose="020B0503020204020204" pitchFamily="34" charset="-122"/>
              </a:rPr>
              <a:t>%</a:t>
            </a:r>
            <a:endParaRPr lang="zh-CN" altLang="en-US" sz="1800" dirty="0">
              <a:solidFill>
                <a:srgbClr val="33CC33"/>
              </a:solidFill>
              <a:latin typeface="微软雅黑" panose="020B0503020204020204" pitchFamily="34" charset="-122"/>
              <a:ea typeface="微软雅黑" panose="020B0503020204020204" pitchFamily="34" charset="-122"/>
            </a:endParaRP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商品期货合约概览</a:t>
            </a:r>
          </a:p>
        </p:txBody>
      </p:sp>
      <p:sp>
        <p:nvSpPr>
          <p:cNvPr id="4" name="文本框 3"/>
          <p:cNvSpPr txBox="1"/>
          <p:nvPr/>
        </p:nvSpPr>
        <p:spPr bwMode="auto">
          <a:xfrm>
            <a:off x="1137990" y="4846064"/>
            <a:ext cx="7027540" cy="1513941"/>
          </a:xfrm>
          <a:prstGeom prst="rect">
            <a:avLst/>
          </a:prstGeom>
          <a:noFill/>
          <a:ln w="9525">
            <a:noFill/>
            <a:miter lim="800000"/>
          </a:ln>
        </p:spPr>
        <p:txBody>
          <a:bodyPr wrap="square" rtlCol="0">
            <a:spAutoFit/>
          </a:bodyPr>
          <a:lstStyle/>
          <a:p>
            <a:pPr indent="360000" algn="just">
              <a:lnSpc>
                <a:spcPct val="200000"/>
              </a:lnSpc>
            </a:pPr>
            <a:r>
              <a:rPr lang="zh-CN" altLang="en-US" sz="1200" dirty="0">
                <a:latin typeface="微软雅黑" panose="020B0503020204020204" pitchFamily="34" charset="-122"/>
                <a:ea typeface="微软雅黑" panose="020B0503020204020204" pitchFamily="34" charset="-122"/>
              </a:rPr>
              <a:t>尽管</a:t>
            </a:r>
            <a:r>
              <a:rPr lang="en-US" altLang="zh-CN" sz="1200" dirty="0">
                <a:latin typeface="微软雅黑" panose="020B0503020204020204" pitchFamily="34" charset="-122"/>
                <a:ea typeface="微软雅黑" panose="020B0503020204020204" pitchFamily="34" charset="-122"/>
              </a:rPr>
              <a:t>LPG</a:t>
            </a:r>
            <a:r>
              <a:rPr lang="zh-CN" altLang="en-US" sz="1200" dirty="0">
                <a:latin typeface="微软雅黑" panose="020B0503020204020204" pitchFamily="34" charset="-122"/>
                <a:ea typeface="微软雅黑" panose="020B0503020204020204" pitchFamily="34" charset="-122"/>
              </a:rPr>
              <a:t>（液化石油气）进入</a:t>
            </a:r>
            <a:r>
              <a:rPr lang="en-US" altLang="zh-CN" sz="1200" dirty="0">
                <a:latin typeface="微软雅黑" panose="020B0503020204020204" pitchFamily="34" charset="-122"/>
                <a:ea typeface="微软雅黑" panose="020B0503020204020204" pitchFamily="34" charset="-122"/>
              </a:rPr>
              <a:t>5</a:t>
            </a:r>
            <a:r>
              <a:rPr lang="zh-CN" altLang="en-US" sz="1200" dirty="0">
                <a:latin typeface="微软雅黑" panose="020B0503020204020204" pitchFamily="34" charset="-122"/>
                <a:ea typeface="微软雅黑" panose="020B0503020204020204" pitchFamily="34" charset="-122"/>
              </a:rPr>
              <a:t>月淡季，但是随着</a:t>
            </a:r>
            <a:r>
              <a:rPr lang="en-US" altLang="zh-CN" sz="1200" dirty="0">
                <a:latin typeface="微软雅黑" panose="020B0503020204020204" pitchFamily="34" charset="-122"/>
                <a:ea typeface="微软雅黑" panose="020B0503020204020204" pitchFamily="34" charset="-122"/>
              </a:rPr>
              <a:t>LPG</a:t>
            </a:r>
            <a:r>
              <a:rPr lang="zh-CN" altLang="en-US" sz="1200" dirty="0">
                <a:latin typeface="微软雅黑" panose="020B0503020204020204" pitchFamily="34" charset="-122"/>
                <a:ea typeface="微软雅黑" panose="020B0503020204020204" pitchFamily="34" charset="-122"/>
              </a:rPr>
              <a:t>期货上市满月，除在挂牌第一个交易日大跌之后，</a:t>
            </a:r>
            <a:r>
              <a:rPr lang="en-US" altLang="zh-CN" sz="1200" dirty="0">
                <a:latin typeface="微软雅黑" panose="020B0503020204020204" pitchFamily="34" charset="-122"/>
                <a:ea typeface="微软雅黑" panose="020B0503020204020204" pitchFamily="34" charset="-122"/>
              </a:rPr>
              <a:t>LPG</a:t>
            </a:r>
            <a:r>
              <a:rPr lang="zh-CN" altLang="en-US" sz="1200" dirty="0">
                <a:latin typeface="微软雅黑" panose="020B0503020204020204" pitchFamily="34" charset="-122"/>
                <a:ea typeface="微软雅黑" panose="020B0503020204020204" pitchFamily="34" charset="-122"/>
              </a:rPr>
              <a:t>走出了新一波大涨行情，期货价格从</a:t>
            </a:r>
            <a:r>
              <a:rPr lang="en-US" altLang="zh-CN" sz="1200" dirty="0">
                <a:latin typeface="微软雅黑" panose="020B0503020204020204" pitchFamily="34" charset="-122"/>
                <a:ea typeface="微软雅黑" panose="020B0503020204020204" pitchFamily="34" charset="-122"/>
              </a:rPr>
              <a:t>2318</a:t>
            </a:r>
            <a:r>
              <a:rPr lang="zh-CN" altLang="en-US" sz="1200" dirty="0">
                <a:latin typeface="微软雅黑" panose="020B0503020204020204" pitchFamily="34" charset="-122"/>
                <a:ea typeface="微软雅黑" panose="020B0503020204020204" pitchFamily="34" charset="-122"/>
              </a:rPr>
              <a:t>元</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吨的的低位一路上行，触及</a:t>
            </a:r>
            <a:r>
              <a:rPr lang="en-US" altLang="zh-CN" sz="1200" dirty="0">
                <a:latin typeface="微软雅黑" panose="020B0503020204020204" pitchFamily="34" charset="-122"/>
                <a:ea typeface="微软雅黑" panose="020B0503020204020204" pitchFamily="34" charset="-122"/>
              </a:rPr>
              <a:t>3659</a:t>
            </a:r>
            <a:r>
              <a:rPr lang="zh-CN" altLang="en-US" sz="1200" dirty="0">
                <a:latin typeface="微软雅黑" panose="020B0503020204020204" pitchFamily="34" charset="-122"/>
                <a:ea typeface="微软雅黑" panose="020B0503020204020204" pitchFamily="34" charset="-122"/>
              </a:rPr>
              <a:t>的高点。预计现货价格仍有下调空间。近期高位承压，聚丙烯波动主要是围绕口罩核心材料熔喷布紧缺，引发聚丙烯纤维料需求炒作波动。使得四月份聚丙烯成交量大幅上升。</a:t>
            </a:r>
          </a:p>
        </p:txBody>
      </p:sp>
      <p:pic>
        <p:nvPicPr>
          <p:cNvPr id="8" name="图片 7">
            <a:extLst>
              <a:ext uri="{FF2B5EF4-FFF2-40B4-BE49-F238E27FC236}">
                <a16:creationId xmlns:a16="http://schemas.microsoft.com/office/drawing/2014/main" id="{9C6CE725-1327-114E-9427-9F7B02CE8716}"/>
              </a:ext>
            </a:extLst>
          </p:cNvPr>
          <p:cNvPicPr>
            <a:picLocks noChangeAspect="1"/>
          </p:cNvPicPr>
          <p:nvPr/>
        </p:nvPicPr>
        <p:blipFill>
          <a:blip r:embed="rId3"/>
          <a:stretch>
            <a:fillRect/>
          </a:stretch>
        </p:blipFill>
        <p:spPr>
          <a:xfrm>
            <a:off x="970806" y="1052736"/>
            <a:ext cx="7200800" cy="3767149"/>
          </a:xfrm>
          <a:prstGeom prst="rect">
            <a:avLst/>
          </a:prstGeom>
          <a:effectLst>
            <a:softEdge rad="88900"/>
          </a:effectLst>
        </p:spPr>
      </p:pic>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Microsoft YaHei UI" panose="020B0503020204020204" pitchFamily="34" charset="-122"/>
                <a:ea typeface="Microsoft YaHei UI" panose="020B0503020204020204" pitchFamily="34" charset="-122"/>
              </a:rPr>
              <a:t>本月两市市值前十</a:t>
            </a:r>
          </a:p>
        </p:txBody>
      </p:sp>
      <p:graphicFrame>
        <p:nvGraphicFramePr>
          <p:cNvPr id="6" name="图表 5">
            <a:extLst>
              <a:ext uri="{FF2B5EF4-FFF2-40B4-BE49-F238E27FC236}">
                <a16:creationId xmlns:a16="http://schemas.microsoft.com/office/drawing/2014/main" id="{EB6EA27C-2B06-3D48-B159-1B6D517AC8A5}"/>
              </a:ext>
            </a:extLst>
          </p:cNvPr>
          <p:cNvGraphicFramePr>
            <a:graphicFrameLocks/>
          </p:cNvGraphicFramePr>
          <p:nvPr>
            <p:extLst>
              <p:ext uri="{D42A27DB-BD31-4B8C-83A1-F6EECF244321}">
                <p14:modId xmlns:p14="http://schemas.microsoft.com/office/powerpoint/2010/main" val="412391113"/>
              </p:ext>
            </p:extLst>
          </p:nvPr>
        </p:nvGraphicFramePr>
        <p:xfrm>
          <a:off x="1043608" y="881484"/>
          <a:ext cx="7327658" cy="27828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图表 7">
            <a:extLst>
              <a:ext uri="{FF2B5EF4-FFF2-40B4-BE49-F238E27FC236}">
                <a16:creationId xmlns:a16="http://schemas.microsoft.com/office/drawing/2014/main" id="{865A829C-1836-984D-976F-A4D7A2EE7EEA}"/>
              </a:ext>
            </a:extLst>
          </p:cNvPr>
          <p:cNvGraphicFramePr>
            <a:graphicFrameLocks/>
          </p:cNvGraphicFramePr>
          <p:nvPr>
            <p:extLst>
              <p:ext uri="{D42A27DB-BD31-4B8C-83A1-F6EECF244321}">
                <p14:modId xmlns:p14="http://schemas.microsoft.com/office/powerpoint/2010/main" val="705375186"/>
              </p:ext>
            </p:extLst>
          </p:nvPr>
        </p:nvGraphicFramePr>
        <p:xfrm>
          <a:off x="908171" y="3707244"/>
          <a:ext cx="7327658" cy="273453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Microsoft YaHei UI" panose="020B0503020204020204" pitchFamily="34" charset="-122"/>
                <a:ea typeface="Microsoft YaHei UI" panose="020B0503020204020204" pitchFamily="34" charset="-122"/>
              </a:rPr>
              <a:t>本月涨幅居前个股</a:t>
            </a:r>
            <a:r>
              <a:rPr lang="en-US" altLang="zh-CN" sz="2400" dirty="0">
                <a:solidFill>
                  <a:srgbClr val="000066"/>
                </a:solidFill>
                <a:latin typeface="Microsoft YaHei UI" panose="020B0503020204020204" pitchFamily="34" charset="-122"/>
                <a:ea typeface="Microsoft YaHei UI" panose="020B0503020204020204" pitchFamily="34" charset="-122"/>
              </a:rPr>
              <a:t>(</a:t>
            </a:r>
            <a:r>
              <a:rPr lang="zh-CN" altLang="zh-CN" sz="2400" dirty="0">
                <a:solidFill>
                  <a:srgbClr val="000066"/>
                </a:solidFill>
                <a:latin typeface="Microsoft YaHei UI" panose="020B0503020204020204" pitchFamily="34" charset="-122"/>
                <a:ea typeface="Microsoft YaHei UI" panose="020B0503020204020204" pitchFamily="34" charset="-122"/>
              </a:rPr>
              <a:t>去除发行不足一年新股</a:t>
            </a:r>
            <a:r>
              <a:rPr lang="en-US" altLang="zh-CN" sz="2400" dirty="0">
                <a:solidFill>
                  <a:srgbClr val="000066"/>
                </a:solidFill>
                <a:latin typeface="Microsoft YaHei UI" panose="020B0503020204020204" pitchFamily="34" charset="-122"/>
                <a:ea typeface="Microsoft YaHei UI" panose="020B0503020204020204" pitchFamily="34" charset="-122"/>
              </a:rPr>
              <a:t>)</a:t>
            </a:r>
          </a:p>
        </p:txBody>
      </p:sp>
      <p:sp>
        <p:nvSpPr>
          <p:cNvPr id="7" name="文本框 6">
            <a:extLst>
              <a:ext uri="{FF2B5EF4-FFF2-40B4-BE49-F238E27FC236}">
                <a16:creationId xmlns:a16="http://schemas.microsoft.com/office/drawing/2014/main" id="{8D7DF5E8-A7C0-43E1-B47C-4E95F96BAEC7}"/>
              </a:ext>
            </a:extLst>
          </p:cNvPr>
          <p:cNvSpPr txBox="1"/>
          <p:nvPr/>
        </p:nvSpPr>
        <p:spPr bwMode="auto">
          <a:xfrm>
            <a:off x="1475656" y="5373216"/>
            <a:ext cx="6192688" cy="700576"/>
          </a:xfrm>
          <a:prstGeom prst="rect">
            <a:avLst/>
          </a:prstGeom>
          <a:noFill/>
          <a:ln w="9525">
            <a:noFill/>
            <a:miter lim="800000"/>
          </a:ln>
        </p:spPr>
        <p:txBody>
          <a:bodyPr wrap="square" rtlCol="0">
            <a:spAutoFit/>
          </a:bodyPr>
          <a:lstStyle/>
          <a:p>
            <a:pPr indent="360000" algn="just">
              <a:lnSpc>
                <a:spcPct val="150000"/>
              </a:lnSpc>
            </a:pPr>
            <a:r>
              <a:rPr lang="zh-CN" altLang="en-US" sz="1400" dirty="0">
                <a:latin typeface="微软雅黑" panose="020B0503020204020204" pitchFamily="34" charset="-122"/>
                <a:ea typeface="微软雅黑" panose="020B0503020204020204" pitchFamily="34" charset="-122"/>
              </a:rPr>
              <a:t>本月东音股份进行了重大资产重组，购买了山东罗欣控股有限公司</a:t>
            </a:r>
            <a:r>
              <a:rPr lang="en-US" altLang="zh-CN" sz="1400" dirty="0">
                <a:latin typeface="微软雅黑" panose="020B0503020204020204" pitchFamily="34" charset="-122"/>
                <a:ea typeface="微软雅黑" panose="020B0503020204020204" pitchFamily="34" charset="-122"/>
              </a:rPr>
              <a:t>99.654%</a:t>
            </a:r>
            <a:r>
              <a:rPr lang="zh-CN" altLang="en-US" sz="1400" dirty="0">
                <a:latin typeface="微软雅黑" panose="020B0503020204020204" pitchFamily="34" charset="-122"/>
                <a:ea typeface="微软雅黑" panose="020B0503020204020204" pitchFamily="34" charset="-122"/>
              </a:rPr>
              <a:t>的股份，获得了罗欣控股有限公司的控制权，市值获得较大增幅。</a:t>
            </a:r>
            <a:endParaRPr sz="1400" dirty="0">
              <a:latin typeface="微软雅黑" panose="020B0503020204020204" pitchFamily="34" charset="-122"/>
              <a:ea typeface="微软雅黑" panose="020B0503020204020204" pitchFamily="34" charset="-122"/>
            </a:endParaRPr>
          </a:p>
        </p:txBody>
      </p:sp>
      <p:graphicFrame>
        <p:nvGraphicFramePr>
          <p:cNvPr id="8" name="图表 7">
            <a:extLst>
              <a:ext uri="{FF2B5EF4-FFF2-40B4-BE49-F238E27FC236}">
                <a16:creationId xmlns:a16="http://schemas.microsoft.com/office/drawing/2014/main" id="{CA43676E-4622-B441-971A-B5D44F2FF662}"/>
              </a:ext>
            </a:extLst>
          </p:cNvPr>
          <p:cNvGraphicFramePr>
            <a:graphicFrameLocks/>
          </p:cNvGraphicFramePr>
          <p:nvPr>
            <p:extLst>
              <p:ext uri="{D42A27DB-BD31-4B8C-83A1-F6EECF244321}">
                <p14:modId xmlns:p14="http://schemas.microsoft.com/office/powerpoint/2010/main" val="3546130083"/>
              </p:ext>
            </p:extLst>
          </p:nvPr>
        </p:nvGraphicFramePr>
        <p:xfrm>
          <a:off x="1187624" y="1484784"/>
          <a:ext cx="6552728" cy="35283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图表 8">
            <a:extLst>
              <a:ext uri="{FF2B5EF4-FFF2-40B4-BE49-F238E27FC236}">
                <a16:creationId xmlns:a16="http://schemas.microsoft.com/office/drawing/2014/main" id="{AEDFD469-20FE-BB4E-AB44-12711B2C0441}"/>
              </a:ext>
            </a:extLst>
          </p:cNvPr>
          <p:cNvGraphicFramePr>
            <a:graphicFrameLocks/>
          </p:cNvGraphicFramePr>
          <p:nvPr>
            <p:extLst>
              <p:ext uri="{D42A27DB-BD31-4B8C-83A1-F6EECF244321}">
                <p14:modId xmlns:p14="http://schemas.microsoft.com/office/powerpoint/2010/main" val="1379185820"/>
              </p:ext>
            </p:extLst>
          </p:nvPr>
        </p:nvGraphicFramePr>
        <p:xfrm>
          <a:off x="899592" y="1313642"/>
          <a:ext cx="7344816" cy="392303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上月涨幅居前个股的本月表现</a:t>
            </a:r>
            <a:endParaRPr lang="en-US" altLang="zh-CN" sz="2400" dirty="0">
              <a:solidFill>
                <a:srgbClr val="000066"/>
              </a:solidFill>
              <a:latin typeface="微软雅黑" panose="020B0503020204020204" pitchFamily="34" charset="-122"/>
              <a:ea typeface="微软雅黑" panose="020B0503020204020204" pitchFamily="34" charset="-122"/>
            </a:endParaRPr>
          </a:p>
        </p:txBody>
      </p:sp>
      <p:graphicFrame>
        <p:nvGraphicFramePr>
          <p:cNvPr id="6" name="图表 5">
            <a:extLst>
              <a:ext uri="{FF2B5EF4-FFF2-40B4-BE49-F238E27FC236}">
                <a16:creationId xmlns:a16="http://schemas.microsoft.com/office/drawing/2014/main" id="{5F283F60-0E5A-DF40-9D82-B086E70DCA40}"/>
              </a:ext>
            </a:extLst>
          </p:cNvPr>
          <p:cNvGraphicFramePr>
            <a:graphicFrameLocks/>
          </p:cNvGraphicFramePr>
          <p:nvPr>
            <p:extLst>
              <p:ext uri="{D42A27DB-BD31-4B8C-83A1-F6EECF244321}">
                <p14:modId xmlns:p14="http://schemas.microsoft.com/office/powerpoint/2010/main" val="2909786415"/>
              </p:ext>
            </p:extLst>
          </p:nvPr>
        </p:nvGraphicFramePr>
        <p:xfrm>
          <a:off x="570384" y="1052736"/>
          <a:ext cx="8003232" cy="5256583"/>
        </p:xfrm>
        <a:graphic>
          <a:graphicData uri="http://schemas.openxmlformats.org/drawingml/2006/chart">
            <c:chart xmlns:c="http://schemas.openxmlformats.org/drawingml/2006/chart" xmlns:r="http://schemas.openxmlformats.org/officeDocument/2006/relationships" r:id="rId3"/>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本月跌幅居前个股</a:t>
            </a:r>
          </a:p>
        </p:txBody>
      </p:sp>
      <p:sp>
        <p:nvSpPr>
          <p:cNvPr id="5" name="文本框 4">
            <a:extLst>
              <a:ext uri="{FF2B5EF4-FFF2-40B4-BE49-F238E27FC236}">
                <a16:creationId xmlns:a16="http://schemas.microsoft.com/office/drawing/2014/main" id="{20B3B58A-A5F9-4D23-9B88-89F3FB9D1DA9}"/>
              </a:ext>
            </a:extLst>
          </p:cNvPr>
          <p:cNvSpPr txBox="1"/>
          <p:nvPr/>
        </p:nvSpPr>
        <p:spPr bwMode="auto">
          <a:xfrm>
            <a:off x="1544284" y="5470603"/>
            <a:ext cx="6055432" cy="775277"/>
          </a:xfrm>
          <a:prstGeom prst="rect">
            <a:avLst/>
          </a:prstGeom>
          <a:noFill/>
          <a:ln w="9525">
            <a:noFill/>
            <a:miter lim="800000"/>
          </a:ln>
        </p:spPr>
        <p:txBody>
          <a:bodyPr wrap="square" rtlCol="0">
            <a:spAutoFit/>
          </a:bodyPr>
          <a:lstStyle/>
          <a:p>
            <a:pPr indent="360000" algn="just">
              <a:lnSpc>
                <a:spcPct val="200000"/>
              </a:lnSpc>
            </a:pPr>
            <a:r>
              <a:rPr lang="en-US" altLang="zh-CN" sz="1200" dirty="0">
                <a:latin typeface="微软雅黑" panose="020B0503020204020204" pitchFamily="34" charset="-122"/>
                <a:ea typeface="微软雅黑" panose="020B0503020204020204" pitchFamily="34" charset="-122"/>
              </a:rPr>
              <a:t>4</a:t>
            </a:r>
            <a:r>
              <a:rPr lang="zh-CN" altLang="en-US" sz="1200" dirty="0">
                <a:latin typeface="微软雅黑" panose="020B0503020204020204" pitchFamily="34" charset="-122"/>
                <a:ea typeface="微软雅黑" panose="020B0503020204020204" pitchFamily="34" charset="-122"/>
              </a:rPr>
              <a:t>月跌幅居前个股包含五家</a:t>
            </a:r>
            <a:r>
              <a:rPr lang="en-US" altLang="zh-CN" sz="1200" dirty="0">
                <a:latin typeface="微软雅黑" panose="020B0503020204020204" pitchFamily="34" charset="-122"/>
                <a:ea typeface="微软雅黑" panose="020B0503020204020204" pitchFamily="34" charset="-122"/>
              </a:rPr>
              <a:t>ST</a:t>
            </a:r>
            <a:r>
              <a:rPr lang="zh-CN" altLang="en-US" sz="1200" dirty="0">
                <a:latin typeface="微软雅黑" panose="020B0503020204020204" pitchFamily="34" charset="-122"/>
                <a:ea typeface="微软雅黑" panose="020B0503020204020204" pitchFamily="34" charset="-122"/>
              </a:rPr>
              <a:t>公司，值得注意的是，保千里成为</a:t>
            </a:r>
            <a:r>
              <a:rPr lang="en-US" altLang="zh-CN" sz="1200" dirty="0">
                <a:latin typeface="微软雅黑" panose="020B0503020204020204" pitchFamily="34" charset="-122"/>
                <a:ea typeface="微软雅黑" panose="020B0503020204020204" pitchFamily="34" charset="-122"/>
              </a:rPr>
              <a:t>3</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1</a:t>
            </a:r>
            <a:r>
              <a:rPr lang="zh-CN" altLang="en-US" sz="1200" dirty="0">
                <a:latin typeface="微软雅黑" panose="020B0503020204020204" pitchFamily="34" charset="-122"/>
                <a:ea typeface="微软雅黑" panose="020B0503020204020204" pitchFamily="34" charset="-122"/>
              </a:rPr>
              <a:t>日起新证券法实施后第一个被强制退市的企业。</a:t>
            </a:r>
            <a:endParaRPr sz="1200" dirty="0">
              <a:latin typeface="微软雅黑" panose="020B0503020204020204" pitchFamily="34" charset="-122"/>
              <a:ea typeface="微软雅黑" panose="020B0503020204020204" pitchFamily="34" charset="-122"/>
            </a:endParaRPr>
          </a:p>
        </p:txBody>
      </p:sp>
      <p:graphicFrame>
        <p:nvGraphicFramePr>
          <p:cNvPr id="7" name="图表 6">
            <a:extLst>
              <a:ext uri="{FF2B5EF4-FFF2-40B4-BE49-F238E27FC236}">
                <a16:creationId xmlns:a16="http://schemas.microsoft.com/office/drawing/2014/main" id="{547F15E2-ED3E-4849-A349-490296915258}"/>
              </a:ext>
            </a:extLst>
          </p:cNvPr>
          <p:cNvGraphicFramePr>
            <a:graphicFrameLocks/>
          </p:cNvGraphicFramePr>
          <p:nvPr>
            <p:extLst>
              <p:ext uri="{D42A27DB-BD31-4B8C-83A1-F6EECF244321}">
                <p14:modId xmlns:p14="http://schemas.microsoft.com/office/powerpoint/2010/main" val="557399780"/>
              </p:ext>
            </p:extLst>
          </p:nvPr>
        </p:nvGraphicFramePr>
        <p:xfrm>
          <a:off x="611560" y="1124744"/>
          <a:ext cx="7704856" cy="4190647"/>
        </p:xfrm>
        <a:graphic>
          <a:graphicData uri="http://schemas.openxmlformats.org/drawingml/2006/chart">
            <c:chart xmlns:c="http://schemas.openxmlformats.org/drawingml/2006/chart" xmlns:r="http://schemas.openxmlformats.org/officeDocument/2006/relationships" r:id="rId3"/>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股权质押比例前十</a:t>
            </a:r>
          </a:p>
        </p:txBody>
      </p:sp>
      <p:graphicFrame>
        <p:nvGraphicFramePr>
          <p:cNvPr id="4" name="图表 3">
            <a:extLst>
              <a:ext uri="{FF2B5EF4-FFF2-40B4-BE49-F238E27FC236}">
                <a16:creationId xmlns:a16="http://schemas.microsoft.com/office/drawing/2014/main" id="{17CA189B-FEE5-FB4C-82E2-2570B820848D}"/>
              </a:ext>
            </a:extLst>
          </p:cNvPr>
          <p:cNvGraphicFramePr>
            <a:graphicFrameLocks/>
          </p:cNvGraphicFramePr>
          <p:nvPr>
            <p:extLst>
              <p:ext uri="{D42A27DB-BD31-4B8C-83A1-F6EECF244321}">
                <p14:modId xmlns:p14="http://schemas.microsoft.com/office/powerpoint/2010/main" val="28150394"/>
              </p:ext>
            </p:extLst>
          </p:nvPr>
        </p:nvGraphicFramePr>
        <p:xfrm>
          <a:off x="456406" y="1358900"/>
          <a:ext cx="8231187" cy="43924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93DEFB37-8EA4-2F4E-B38C-03C643FE2B0A}"/>
              </a:ext>
            </a:extLst>
          </p:cNvPr>
          <p:cNvPicPr>
            <a:picLocks noChangeAspect="1"/>
          </p:cNvPicPr>
          <p:nvPr/>
        </p:nvPicPr>
        <p:blipFill>
          <a:blip r:embed="rId4"/>
          <a:stretch>
            <a:fillRect/>
          </a:stretch>
        </p:blipFill>
        <p:spPr>
          <a:xfrm>
            <a:off x="-18721" y="1328522"/>
            <a:ext cx="4685115" cy="2816261"/>
          </a:xfrm>
          <a:prstGeom prst="rect">
            <a:avLst/>
          </a:prstGeom>
          <a:effectLst>
            <a:softEdge rad="38100"/>
          </a:effectLst>
        </p:spPr>
      </p:pic>
      <p:sp>
        <p:nvSpPr>
          <p:cNvPr id="5" name="Rectangle 2"/>
          <p:cNvSpPr>
            <a:spLocks noChangeArrowheads="1"/>
          </p:cNvSpPr>
          <p:nvPr/>
        </p:nvSpPr>
        <p:spPr bwMode="white">
          <a:xfrm>
            <a:off x="457283" y="154555"/>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第一大股东累计质押数占持股比例变化</a:t>
            </a:r>
          </a:p>
        </p:txBody>
      </p:sp>
      <p:sp>
        <p:nvSpPr>
          <p:cNvPr id="6" name="文本框 5"/>
          <p:cNvSpPr txBox="1"/>
          <p:nvPr/>
        </p:nvSpPr>
        <p:spPr bwMode="auto">
          <a:xfrm>
            <a:off x="755576" y="4653136"/>
            <a:ext cx="7632848" cy="1495409"/>
          </a:xfrm>
          <a:prstGeom prst="rect">
            <a:avLst/>
          </a:prstGeom>
          <a:noFill/>
          <a:ln w="9525">
            <a:noFill/>
            <a:miter lim="800000"/>
          </a:ln>
        </p:spPr>
        <p:txBody>
          <a:bodyPr wrap="square" rtlCol="0">
            <a:spAutoFit/>
          </a:bodyPr>
          <a:lstStyle/>
          <a:p>
            <a:pPr indent="457200" algn="just">
              <a:lnSpc>
                <a:spcPct val="200000"/>
              </a:lnSpc>
            </a:pPr>
            <a:r>
              <a:rPr lang="en-US" altLang="zh-CN" sz="1600" dirty="0">
                <a:latin typeface="微软雅黑" panose="020B0503020204020204" pitchFamily="34" charset="-122"/>
                <a:ea typeface="微软雅黑" panose="020B0503020204020204" pitchFamily="34" charset="-122"/>
              </a:rPr>
              <a:t>4</a:t>
            </a:r>
            <a:r>
              <a:rPr lang="zh-CN" altLang="en-US" sz="1600" dirty="0">
                <a:solidFill>
                  <a:schemeClr val="tx1"/>
                </a:solidFill>
                <a:latin typeface="微软雅黑" panose="020B0503020204020204" pitchFamily="34" charset="-122"/>
                <a:ea typeface="微软雅黑" panose="020B0503020204020204" pitchFamily="34" charset="-122"/>
              </a:rPr>
              <a:t>月国有控股企业中，红阳能源第一大股东</a:t>
            </a:r>
            <a:r>
              <a:rPr lang="en-US" altLang="zh-CN" sz="1600" dirty="0">
                <a:solidFill>
                  <a:schemeClr val="tx1"/>
                </a:solidFill>
                <a:latin typeface="微软雅黑" panose="020B0503020204020204" pitchFamily="34" charset="-122"/>
                <a:ea typeface="微软雅黑" panose="020B0503020204020204" pitchFamily="34" charset="-122"/>
              </a:rPr>
              <a:t>100%</a:t>
            </a:r>
            <a:r>
              <a:rPr lang="zh-CN" altLang="en-US" sz="1600" dirty="0">
                <a:solidFill>
                  <a:schemeClr val="tx1"/>
                </a:solidFill>
                <a:latin typeface="微软雅黑" panose="020B0503020204020204" pitchFamily="34" charset="-122"/>
                <a:ea typeface="微软雅黑" panose="020B0503020204020204" pitchFamily="34" charset="-122"/>
              </a:rPr>
              <a:t>赎回质押其持有的全部股份；非国企中，</a:t>
            </a:r>
            <a:r>
              <a:rPr lang="zh-CN" altLang="en-US" sz="1600" dirty="0">
                <a:latin typeface="微软雅黑" panose="020B0503020204020204" pitchFamily="34" charset="-122"/>
                <a:ea typeface="微软雅黑" panose="020B0503020204020204" pitchFamily="34" charset="-122"/>
              </a:rPr>
              <a:t>西水股份</a:t>
            </a:r>
            <a:r>
              <a:rPr lang="zh-CN" altLang="en-US" sz="1600" dirty="0">
                <a:solidFill>
                  <a:schemeClr val="tx1"/>
                </a:solidFill>
                <a:latin typeface="微软雅黑" panose="020B0503020204020204" pitchFamily="34" charset="-122"/>
                <a:ea typeface="微软雅黑" panose="020B0503020204020204" pitchFamily="34" charset="-122"/>
              </a:rPr>
              <a:t>第一大股东</a:t>
            </a:r>
            <a:r>
              <a:rPr lang="en-US" altLang="zh-CN" sz="1600" dirty="0">
                <a:solidFill>
                  <a:schemeClr val="tx1"/>
                </a:solidFill>
                <a:latin typeface="微软雅黑" panose="020B0503020204020204" pitchFamily="34" charset="-122"/>
                <a:ea typeface="微软雅黑" panose="020B0503020204020204" pitchFamily="34" charset="-122"/>
              </a:rPr>
              <a:t>100%</a:t>
            </a:r>
            <a:r>
              <a:rPr lang="zh-CN" altLang="en-US" sz="1600" dirty="0">
                <a:latin typeface="微软雅黑" panose="020B0503020204020204" pitchFamily="34" charset="-122"/>
                <a:ea typeface="微软雅黑" panose="020B0503020204020204" pitchFamily="34" charset="-122"/>
              </a:rPr>
              <a:t>质押</a:t>
            </a:r>
            <a:r>
              <a:rPr lang="zh-CN" altLang="en-US" sz="1600" dirty="0">
                <a:solidFill>
                  <a:schemeClr val="tx1"/>
                </a:solidFill>
                <a:latin typeface="微软雅黑" panose="020B0503020204020204" pitchFamily="34" charset="-122"/>
                <a:ea typeface="微软雅黑" panose="020B0503020204020204" pitchFamily="34" charset="-122"/>
              </a:rPr>
              <a:t>其全部股份，龙蟠科技、恒通股份，金浦钛业等</a:t>
            </a:r>
            <a:r>
              <a:rPr lang="en-US" altLang="zh-CN" sz="1600" dirty="0">
                <a:latin typeface="微软雅黑" panose="020B0503020204020204" pitchFamily="34" charset="-122"/>
                <a:ea typeface="微软雅黑" panose="020B0503020204020204" pitchFamily="34" charset="-122"/>
              </a:rPr>
              <a:t>3</a:t>
            </a:r>
            <a:r>
              <a:rPr lang="zh-CN" altLang="en-US" sz="1600" dirty="0">
                <a:solidFill>
                  <a:schemeClr val="tx1"/>
                </a:solidFill>
                <a:latin typeface="微软雅黑" panose="020B0503020204020204" pitchFamily="34" charset="-122"/>
                <a:ea typeface="微软雅黑" panose="020B0503020204020204" pitchFamily="34" charset="-122"/>
              </a:rPr>
              <a:t>家公司质押比例</a:t>
            </a:r>
            <a:r>
              <a:rPr lang="zh-CN" altLang="en-US" sz="1600" dirty="0">
                <a:latin typeface="微软雅黑" panose="020B0503020204020204" pitchFamily="34" charset="-122"/>
                <a:ea typeface="微软雅黑" panose="020B0503020204020204" pitchFamily="34" charset="-122"/>
              </a:rPr>
              <a:t>均</a:t>
            </a:r>
            <a:r>
              <a:rPr lang="zh-CN" altLang="en-US" sz="1600" dirty="0">
                <a:solidFill>
                  <a:schemeClr val="tx1"/>
                </a:solidFill>
                <a:latin typeface="微软雅黑" panose="020B0503020204020204" pitchFamily="34" charset="-122"/>
                <a:ea typeface="微软雅黑" panose="020B0503020204020204" pitchFamily="34" charset="-122"/>
              </a:rPr>
              <a:t>超过了</a:t>
            </a:r>
            <a:r>
              <a:rPr lang="en-US" altLang="zh-CN" sz="1600" dirty="0">
                <a:solidFill>
                  <a:schemeClr val="tx1"/>
                </a:solidFill>
                <a:latin typeface="微软雅黑" panose="020B0503020204020204" pitchFamily="34" charset="-122"/>
                <a:ea typeface="微软雅黑" panose="020B0503020204020204" pitchFamily="34" charset="-122"/>
              </a:rPr>
              <a:t>50%</a:t>
            </a:r>
            <a:r>
              <a:rPr lang="zh-CN" altLang="en-US" sz="1600" dirty="0">
                <a:solidFill>
                  <a:schemeClr val="tx1"/>
                </a:solidFill>
                <a:latin typeface="微软雅黑" panose="020B0503020204020204" pitchFamily="34" charset="-122"/>
                <a:ea typeface="微软雅黑" panose="020B0503020204020204" pitchFamily="34" charset="-122"/>
              </a:rPr>
              <a:t>。</a:t>
            </a:r>
          </a:p>
        </p:txBody>
      </p:sp>
      <p:pic>
        <p:nvPicPr>
          <p:cNvPr id="8" name="图片 7">
            <a:extLst>
              <a:ext uri="{FF2B5EF4-FFF2-40B4-BE49-F238E27FC236}">
                <a16:creationId xmlns:a16="http://schemas.microsoft.com/office/drawing/2014/main" id="{B82E1A90-4445-214C-93F2-4F779C88AAC1}"/>
              </a:ext>
            </a:extLst>
          </p:cNvPr>
          <p:cNvPicPr>
            <a:picLocks noChangeAspect="1"/>
          </p:cNvPicPr>
          <p:nvPr/>
        </p:nvPicPr>
        <p:blipFill>
          <a:blip r:embed="rId5"/>
          <a:stretch>
            <a:fillRect/>
          </a:stretch>
        </p:blipFill>
        <p:spPr>
          <a:xfrm>
            <a:off x="4458884" y="1328522"/>
            <a:ext cx="4685116" cy="2824084"/>
          </a:xfrm>
          <a:prstGeom prst="rect">
            <a:avLst/>
          </a:prstGeom>
          <a:effectLst>
            <a:softEdge rad="88900"/>
          </a:effectLst>
        </p:spPr>
      </p:pic>
    </p:spTree>
    <p:custDataLst>
      <p:tags r:id="rId1"/>
    </p:custData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a:solidFill>
                  <a:srgbClr val="CC0000"/>
                </a:solidFill>
                <a:latin typeface="幼圆" panose="02010509060101010101" pitchFamily="49" charset="-122"/>
                <a:ea typeface="黑体" panose="02010609060101010101" pitchFamily="49" charset="-122"/>
              </a:rPr>
              <a:t>『</a:t>
            </a:r>
            <a:r>
              <a:rPr lang="zh-CN" altLang="en-US" sz="3600" b="1">
                <a:solidFill>
                  <a:srgbClr val="CC0000"/>
                </a:solidFill>
                <a:latin typeface="幼圆" panose="02010509060101010101" pitchFamily="49" charset="-122"/>
                <a:ea typeface="黑体" panose="02010609060101010101" pitchFamily="49" charset="-122"/>
              </a:rPr>
              <a:t>融客月报</a:t>
            </a:r>
            <a:r>
              <a:rPr lang="en-US" altLang="zh-CN" sz="3600" b="1">
                <a:solidFill>
                  <a:srgbClr val="CC0000"/>
                </a:solidFill>
                <a:latin typeface="幼圆" panose="02010509060101010101" pitchFamily="49" charset="-122"/>
                <a:ea typeface="黑体" panose="02010609060101010101" pitchFamily="49" charset="-122"/>
              </a:rPr>
              <a:t>』</a:t>
            </a:r>
            <a:endParaRPr lang="zh-CN" altLang="en-US" sz="3600" b="1">
              <a:solidFill>
                <a:srgbClr val="CC0000"/>
              </a:solidFill>
              <a:latin typeface="幼圆" panose="02010509060101010101"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30045"/>
          </a:xfrm>
          <a:prstGeom prst="rect">
            <a:avLst/>
          </a:prstGeom>
          <a:noFill/>
          <a:ln w="0" algn="ctr">
            <a:noFill/>
            <a:miter lim="800000"/>
          </a:ln>
        </p:spPr>
        <p:txBody>
          <a:bodyPr>
            <a:spAutoFit/>
          </a:bodyPr>
          <a:lstStyle/>
          <a:p>
            <a:pPr eaLnBrk="0" hangingPunct="0">
              <a:spcBef>
                <a:spcPct val="50000"/>
              </a:spcBef>
            </a:pPr>
            <a:r>
              <a:rPr lang="en-US" altLang="zh-CN" sz="4000" dirty="0">
                <a:solidFill>
                  <a:srgbClr val="777777"/>
                </a:solidFill>
                <a:ea typeface="华文中宋" panose="02010600040101010101" pitchFamily="2" charset="-122"/>
              </a:rPr>
              <a:t>                      </a:t>
            </a:r>
            <a:r>
              <a:rPr lang="en-US" altLang="zh-CN" sz="3600" dirty="0">
                <a:solidFill>
                  <a:srgbClr val="000066"/>
                </a:solidFill>
                <a:latin typeface="华文中宋" panose="02010600040101010101"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anose="02010509060101010101" pitchFamily="49" charset="-122"/>
              </a:rPr>
              <a:t>（</a:t>
            </a:r>
            <a:r>
              <a:rPr lang="en-US" altLang="zh-CN" sz="1800" b="1" dirty="0">
                <a:solidFill>
                  <a:srgbClr val="000066"/>
                </a:solidFill>
                <a:ea typeface="幼圆" panose="02010509060101010101" pitchFamily="49" charset="-122"/>
              </a:rPr>
              <a:t>2020</a:t>
            </a:r>
            <a:r>
              <a:rPr lang="zh-CN" altLang="en-US" sz="1800" b="1" dirty="0">
                <a:solidFill>
                  <a:srgbClr val="000066"/>
                </a:solidFill>
                <a:ea typeface="幼圆" panose="02010509060101010101" pitchFamily="49" charset="-122"/>
              </a:rPr>
              <a:t>年</a:t>
            </a:r>
            <a:r>
              <a:rPr lang="en-US" altLang="zh-CN" sz="1800" b="1" dirty="0">
                <a:solidFill>
                  <a:srgbClr val="000066"/>
                </a:solidFill>
                <a:ea typeface="幼圆" panose="02010509060101010101" pitchFamily="49" charset="-122"/>
              </a:rPr>
              <a:t>4</a:t>
            </a:r>
            <a:r>
              <a:rPr lang="zh-CN" altLang="en-US" sz="1800" b="1" dirty="0">
                <a:solidFill>
                  <a:srgbClr val="000066"/>
                </a:solidFill>
                <a:ea typeface="幼圆" panose="02010509060101010101" pitchFamily="49" charset="-122"/>
              </a:rPr>
              <a:t>月）</a:t>
            </a:r>
            <a:endParaRPr lang="zh-CN" altLang="en-US" sz="3600" b="1" dirty="0">
              <a:solidFill>
                <a:srgbClr val="000066"/>
              </a:solidFill>
              <a:ea typeface="黑体" panose="02010609060101010101" pitchFamily="49" charset="-122"/>
            </a:endParaRPr>
          </a:p>
          <a:p>
            <a:pPr eaLnBrk="0" hangingPunct="0">
              <a:spcBef>
                <a:spcPct val="50000"/>
              </a:spcBef>
            </a:pPr>
            <a:endParaRPr lang="zh-CN" altLang="en-US" sz="4000" b="1" dirty="0">
              <a:solidFill>
                <a:srgbClr val="000099"/>
              </a:solidFill>
              <a:ea typeface="幼圆" panose="02010509060101010101" pitchFamily="49" charset="-122"/>
            </a:endParaRP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对话气泡: 圆角矩形 6"/>
          <p:cNvSpPr/>
          <p:nvPr/>
        </p:nvSpPr>
        <p:spPr bwMode="auto">
          <a:xfrm>
            <a:off x="68580" y="956133"/>
            <a:ext cx="4249420" cy="1991758"/>
          </a:xfrm>
          <a:prstGeom prst="wedgeRoundRectCallout">
            <a:avLst>
              <a:gd name="adj1" fmla="val 31651"/>
              <a:gd name="adj2" fmla="val 55297"/>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28684" name="Rectangle 2"/>
          <p:cNvSpPr>
            <a:spLocks noChangeArrowheads="1"/>
          </p:cNvSpPr>
          <p:nvPr/>
        </p:nvSpPr>
        <p:spPr bwMode="white">
          <a:xfrm>
            <a:off x="456248" y="142875"/>
            <a:ext cx="8231187" cy="1144588"/>
          </a:xfrm>
          <a:prstGeom prst="rect">
            <a:avLst/>
          </a:prstGeom>
          <a:noFill/>
          <a:ln w="9525">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主要券商观点</a:t>
            </a:r>
          </a:p>
        </p:txBody>
      </p:sp>
      <p:pic>
        <p:nvPicPr>
          <p:cNvPr id="4" name="图片 3" descr="233"/>
          <p:cNvPicPr>
            <a:picLocks noChangeAspect="1"/>
          </p:cNvPicPr>
          <p:nvPr/>
        </p:nvPicPr>
        <p:blipFill>
          <a:blip r:embed="rId3" cstate="print"/>
          <a:stretch>
            <a:fillRect/>
          </a:stretch>
        </p:blipFill>
        <p:spPr>
          <a:xfrm>
            <a:off x="4388376" y="3720970"/>
            <a:ext cx="1904214" cy="640140"/>
          </a:xfrm>
          <a:prstGeom prst="rect">
            <a:avLst/>
          </a:prstGeom>
        </p:spPr>
      </p:pic>
      <p:sp>
        <p:nvSpPr>
          <p:cNvPr id="6" name="文本框 5"/>
          <p:cNvSpPr txBox="1"/>
          <p:nvPr/>
        </p:nvSpPr>
        <p:spPr>
          <a:xfrm>
            <a:off x="34383" y="1011682"/>
            <a:ext cx="4249420" cy="1839863"/>
          </a:xfrm>
          <a:prstGeom prst="rect">
            <a:avLst/>
          </a:prstGeom>
          <a:noFill/>
        </p:spPr>
        <p:txBody>
          <a:bodyPr wrap="square" rtlCol="0">
            <a:spAutoFit/>
          </a:bodyPr>
          <a:lstStyle/>
          <a:p>
            <a:pPr algn="just">
              <a:lnSpc>
                <a:spcPct val="150000"/>
              </a:lnSpc>
            </a:pPr>
            <a:r>
              <a:rPr lang="zh-CN" altLang="en-US" sz="1100" dirty="0">
                <a:latin typeface="微软雅黑" panose="020B0503020204020204" pitchFamily="34" charset="-122"/>
                <a:ea typeface="微软雅黑" panose="020B0503020204020204" pitchFamily="34" charset="-122"/>
              </a:rPr>
              <a:t>尽管环比有所回落，但制造业景气持续位于扩张区间，生产活动保持复苏势头。从分项指数看，生产恢复情况好于需求，海外疫情蔓延也给外需形成较大拖累，在常态化防控疫情的形势下，如何有效提振内需将成为后续政策关注重点。非制造业商务活动指数加速改善，基建项目陆续落地推动建筑业位于高景气区间，疫情管控使得服务业各行业目前存在一定分化。</a:t>
            </a:r>
            <a:endParaRPr lang="en-US" altLang="zh-CN" sz="1100" dirty="0">
              <a:latin typeface="微软雅黑" panose="020B0503020204020204" pitchFamily="34" charset="-122"/>
              <a:ea typeface="微软雅黑" panose="020B0503020204020204" pitchFamily="34" charset="-122"/>
            </a:endParaRPr>
          </a:p>
          <a:p>
            <a:pPr algn="just">
              <a:lnSpc>
                <a:spcPct val="150000"/>
              </a:lnSpc>
            </a:pPr>
            <a:r>
              <a:rPr lang="zh-CN" altLang="en-US" sz="1100" b="1" dirty="0">
                <a:latin typeface="微软雅黑" panose="020B0503020204020204" pitchFamily="34" charset="-122"/>
                <a:ea typeface="微软雅黑" panose="020B0503020204020204" pitchFamily="34" charset="-122"/>
              </a:rPr>
              <a:t>  </a:t>
            </a:r>
            <a:r>
              <a:rPr lang="en-US" altLang="zh-CN" sz="1100" b="1" dirty="0">
                <a:latin typeface="微软雅黑" panose="020B0503020204020204" pitchFamily="34" charset="-122"/>
                <a:ea typeface="微软雅黑" panose="020B0503020204020204" pitchFamily="34" charset="-122"/>
              </a:rPr>
              <a:t>3</a:t>
            </a:r>
            <a:r>
              <a:rPr lang="zh-CN" altLang="en-US" sz="1100" b="1" dirty="0">
                <a:latin typeface="微软雅黑" panose="020B0503020204020204" pitchFamily="34" charset="-122"/>
                <a:ea typeface="微软雅黑" panose="020B0503020204020204" pitchFamily="34" charset="-122"/>
              </a:rPr>
              <a:t>月观点：</a:t>
            </a:r>
            <a:r>
              <a:rPr lang="zh-CN" altLang="en-US" sz="1100" b="1" dirty="0">
                <a:solidFill>
                  <a:srgbClr val="FF0000"/>
                </a:solidFill>
                <a:latin typeface="微软雅黑" panose="020B0503020204020204" pitchFamily="34" charset="-122"/>
                <a:ea typeface="微软雅黑" panose="020B0503020204020204" pitchFamily="34" charset="-122"/>
              </a:rPr>
              <a:t>中性    </a:t>
            </a:r>
            <a:r>
              <a:rPr lang="en-US" altLang="zh-CN" sz="1100" b="1" dirty="0">
                <a:latin typeface="微软雅黑" panose="020B0503020204020204" pitchFamily="34" charset="-122"/>
                <a:ea typeface="微软雅黑" panose="020B0503020204020204" pitchFamily="34" charset="-122"/>
              </a:rPr>
              <a:t>4</a:t>
            </a:r>
            <a:r>
              <a:rPr lang="zh-CN" altLang="en-US" sz="1100" b="1" dirty="0">
                <a:latin typeface="微软雅黑" panose="020B0503020204020204" pitchFamily="34" charset="-122"/>
                <a:ea typeface="微软雅黑" panose="020B0503020204020204" pitchFamily="34" charset="-122"/>
              </a:rPr>
              <a:t>月观点：</a:t>
            </a:r>
            <a:r>
              <a:rPr lang="zh-CN" altLang="en-US" sz="1100" b="1" dirty="0">
                <a:solidFill>
                  <a:srgbClr val="FF0000"/>
                </a:solidFill>
                <a:latin typeface="微软雅黑" panose="020B0503020204020204" pitchFamily="34" charset="-122"/>
                <a:ea typeface="微软雅黑" panose="020B0503020204020204" pitchFamily="34" charset="-122"/>
              </a:rPr>
              <a:t>看多    </a:t>
            </a:r>
            <a:r>
              <a:rPr lang="en-US" altLang="zh-CN" sz="1100" b="1" dirty="0">
                <a:solidFill>
                  <a:srgbClr val="FF0000"/>
                </a:solidFill>
                <a:latin typeface="微软雅黑" panose="020B0503020204020204" pitchFamily="34" charset="-122"/>
                <a:ea typeface="微软雅黑" panose="020B0503020204020204" pitchFamily="34" charset="-122"/>
              </a:rPr>
              <a:t>5</a:t>
            </a:r>
            <a:r>
              <a:rPr lang="zh-CN" altLang="en-US" sz="1100" b="1" dirty="0">
                <a:solidFill>
                  <a:srgbClr val="FF0000"/>
                </a:solidFill>
                <a:latin typeface="微软雅黑" panose="020B0503020204020204" pitchFamily="34" charset="-122"/>
                <a:ea typeface="微软雅黑" panose="020B0503020204020204" pitchFamily="34" charset="-122"/>
              </a:rPr>
              <a:t>月观点：谨慎看多</a:t>
            </a:r>
          </a:p>
        </p:txBody>
      </p:sp>
      <p:sp>
        <p:nvSpPr>
          <p:cNvPr id="37" name="对话气泡: 圆角矩形 36"/>
          <p:cNvSpPr/>
          <p:nvPr/>
        </p:nvSpPr>
        <p:spPr bwMode="auto">
          <a:xfrm>
            <a:off x="4388375" y="1007014"/>
            <a:ext cx="4686727" cy="1910928"/>
          </a:xfrm>
          <a:prstGeom prst="wedgeRoundRectCallout">
            <a:avLst>
              <a:gd name="adj1" fmla="val -33764"/>
              <a:gd name="adj2" fmla="val 59015"/>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39" name="对话气泡: 圆角矩形 38"/>
          <p:cNvSpPr/>
          <p:nvPr/>
        </p:nvSpPr>
        <p:spPr bwMode="auto">
          <a:xfrm>
            <a:off x="4378772" y="4516754"/>
            <a:ext cx="4608384" cy="1936581"/>
          </a:xfrm>
          <a:prstGeom prst="wedgeRoundRectCallout">
            <a:avLst>
              <a:gd name="adj1" fmla="val -31071"/>
              <a:gd name="adj2" fmla="val -64200"/>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1" name="对话气泡: 圆角矩形 40"/>
          <p:cNvSpPr/>
          <p:nvPr/>
        </p:nvSpPr>
        <p:spPr bwMode="auto">
          <a:xfrm>
            <a:off x="156845" y="4454648"/>
            <a:ext cx="4068419" cy="1998688"/>
          </a:xfrm>
          <a:prstGeom prst="wedgeRoundRectCallout">
            <a:avLst>
              <a:gd name="adj1" fmla="val 27101"/>
              <a:gd name="adj2" fmla="val -59814"/>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2" name="文本框 41"/>
          <p:cNvSpPr txBox="1"/>
          <p:nvPr/>
        </p:nvSpPr>
        <p:spPr>
          <a:xfrm>
            <a:off x="4404410" y="4565112"/>
            <a:ext cx="4608383" cy="1839863"/>
          </a:xfrm>
          <a:prstGeom prst="rect">
            <a:avLst/>
          </a:prstGeom>
          <a:noFill/>
        </p:spPr>
        <p:txBody>
          <a:bodyPr wrap="square" rtlCol="0">
            <a:spAutoFit/>
          </a:bodyPr>
          <a:lstStyle>
            <a:defPPr>
              <a:defRPr lang="en-US"/>
            </a:defPPr>
            <a:lvl1pPr>
              <a:defRPr sz="1800" b="1">
                <a:latin typeface="+mn-ea"/>
                <a:ea typeface="+mn-ea"/>
              </a:defRPr>
            </a:lvl1pPr>
          </a:lstStyle>
          <a:p>
            <a:pPr algn="just">
              <a:lnSpc>
                <a:spcPct val="150000"/>
              </a:lnSpc>
            </a:pPr>
            <a:r>
              <a:rPr lang="en-US" altLang="zh-CN" sz="1100" b="0" dirty="0">
                <a:latin typeface="微软雅黑" panose="020B0503020204020204" pitchFamily="34" charset="-122"/>
                <a:ea typeface="微软雅黑" panose="020B0503020204020204" pitchFamily="34" charset="-122"/>
              </a:rPr>
              <a:t>5</a:t>
            </a:r>
            <a:r>
              <a:rPr lang="zh-CN" altLang="en-US" sz="1100" b="0" dirty="0">
                <a:latin typeface="微软雅黑" panose="020B0503020204020204" pitchFamily="34" charset="-122"/>
                <a:ea typeface="微软雅黑" panose="020B0503020204020204" pitchFamily="34" charset="-122"/>
              </a:rPr>
              <a:t>月</a:t>
            </a:r>
            <a:r>
              <a:rPr lang="en-US" altLang="zh-CN" sz="1100" b="0" dirty="0">
                <a:latin typeface="微软雅黑" panose="020B0503020204020204" pitchFamily="34" charset="-122"/>
                <a:ea typeface="微软雅黑" panose="020B0503020204020204" pitchFamily="34" charset="-122"/>
              </a:rPr>
              <a:t>21</a:t>
            </a:r>
            <a:r>
              <a:rPr lang="zh-CN" altLang="en-US" sz="1100" b="0" dirty="0">
                <a:latin typeface="微软雅黑" panose="020B0503020204020204" pitchFamily="34" charset="-122"/>
                <a:ea typeface="微软雅黑" panose="020B0503020204020204" pitchFamily="34" charset="-122"/>
              </a:rPr>
              <a:t>日两会开幕，是国内稳增长政策对冲验证的窗口期；</a:t>
            </a:r>
            <a:r>
              <a:rPr lang="en-US" altLang="zh-CN" sz="1100" b="0" dirty="0">
                <a:latin typeface="微软雅黑" panose="020B0503020204020204" pitchFamily="34" charset="-122"/>
                <a:ea typeface="微软雅黑" panose="020B0503020204020204" pitchFamily="34" charset="-122"/>
              </a:rPr>
              <a:t>5</a:t>
            </a:r>
            <a:r>
              <a:rPr lang="zh-CN" altLang="en-US" sz="1100" b="0" dirty="0">
                <a:latin typeface="微软雅黑" panose="020B0503020204020204" pitchFamily="34" charset="-122"/>
                <a:ea typeface="微软雅黑" panose="020B0503020204020204" pitchFamily="34" charset="-122"/>
              </a:rPr>
              <a:t>月底，创业板注册制征求意见结束，改革后续催化落地窗口期就此打开，此次改革定位较高（深改组背书），资本市场稳预期阶段性加码是应有之意。所以，短期</a:t>
            </a:r>
            <a:r>
              <a:rPr lang="en" altLang="zh-CN" sz="1100" b="0" dirty="0">
                <a:latin typeface="微软雅黑" panose="020B0503020204020204" pitchFamily="34" charset="-122"/>
                <a:ea typeface="微软雅黑" panose="020B0503020204020204" pitchFamily="34" charset="-122"/>
              </a:rPr>
              <a:t>A</a:t>
            </a:r>
            <a:r>
              <a:rPr lang="zh-CN" altLang="en-US" sz="1100" b="0" dirty="0">
                <a:latin typeface="微软雅黑" panose="020B0503020204020204" pitchFamily="34" charset="-122"/>
                <a:ea typeface="微软雅黑" panose="020B0503020204020204" pitchFamily="34" charset="-122"/>
              </a:rPr>
              <a:t>股市场暂时还不会由中美摩擦单变量主导，国内政策对冲和资本市场稳预期将构成对冲力量。节后</a:t>
            </a:r>
            <a:r>
              <a:rPr lang="en" altLang="zh-CN" sz="1100" b="0" dirty="0">
                <a:latin typeface="微软雅黑" panose="020B0503020204020204" pitchFamily="34" charset="-122"/>
                <a:ea typeface="微软雅黑" panose="020B0503020204020204" pitchFamily="34" charset="-122"/>
              </a:rPr>
              <a:t>A</a:t>
            </a:r>
            <a:r>
              <a:rPr lang="zh-CN" altLang="en-US" sz="1100" b="0" dirty="0">
                <a:latin typeface="微软雅黑" panose="020B0503020204020204" pitchFamily="34" charset="-122"/>
                <a:ea typeface="微软雅黑" panose="020B0503020204020204" pitchFamily="34" charset="-122"/>
              </a:rPr>
              <a:t>股调整可能“一步到位”，而后资本市场稳预期可能主导</a:t>
            </a:r>
            <a:r>
              <a:rPr lang="en" altLang="zh-CN" sz="1100" b="0" dirty="0">
                <a:latin typeface="微软雅黑" panose="020B0503020204020204" pitchFamily="34" charset="-122"/>
                <a:ea typeface="微软雅黑" panose="020B0503020204020204" pitchFamily="34" charset="-122"/>
              </a:rPr>
              <a:t>A</a:t>
            </a:r>
            <a:r>
              <a:rPr lang="zh-CN" altLang="en-US" sz="1100" b="0" dirty="0">
                <a:latin typeface="微软雅黑" panose="020B0503020204020204" pitchFamily="34" charset="-122"/>
                <a:ea typeface="微软雅黑" panose="020B0503020204020204" pitchFamily="34" charset="-122"/>
              </a:rPr>
              <a:t>股震荡磨底。</a:t>
            </a:r>
            <a:r>
              <a:rPr lang="zh-CN" altLang="en-US" sz="1100" dirty="0">
                <a:latin typeface="微软雅黑" panose="020B0503020204020204" pitchFamily="34" charset="-122"/>
                <a:ea typeface="微软雅黑" panose="020B0503020204020204" pitchFamily="34" charset="-122"/>
              </a:rPr>
              <a:t> </a:t>
            </a:r>
            <a:endParaRPr lang="en-US" altLang="zh-CN" sz="1100" dirty="0">
              <a:latin typeface="微软雅黑" panose="020B0503020204020204" pitchFamily="34" charset="-122"/>
              <a:ea typeface="微软雅黑" panose="020B0503020204020204" pitchFamily="34" charset="-122"/>
            </a:endParaRPr>
          </a:p>
          <a:p>
            <a:pPr algn="just">
              <a:lnSpc>
                <a:spcPct val="150000"/>
              </a:lnSpc>
            </a:pPr>
            <a:r>
              <a:rPr lang="en-US" altLang="zh-CN" sz="1100" dirty="0">
                <a:latin typeface="微软雅黑" panose="020B0503020204020204" pitchFamily="34" charset="-122"/>
                <a:ea typeface="微软雅黑" panose="020B0503020204020204" pitchFamily="34" charset="-122"/>
              </a:rPr>
              <a:t>3</a:t>
            </a:r>
            <a:r>
              <a:rPr lang="zh-CN" altLang="en-US" sz="1100" dirty="0">
                <a:latin typeface="微软雅黑" panose="020B0503020204020204" pitchFamily="34" charset="-122"/>
                <a:ea typeface="微软雅黑" panose="020B0503020204020204" pitchFamily="34" charset="-122"/>
              </a:rPr>
              <a:t>月观点：</a:t>
            </a:r>
            <a:r>
              <a:rPr lang="zh-CN" altLang="en-US" sz="1100" dirty="0">
                <a:solidFill>
                  <a:srgbClr val="FF0000"/>
                </a:solidFill>
                <a:latin typeface="微软雅黑" panose="020B0503020204020204" pitchFamily="34" charset="-122"/>
                <a:ea typeface="微软雅黑" panose="020B0503020204020204" pitchFamily="34" charset="-122"/>
              </a:rPr>
              <a:t>看空           </a:t>
            </a:r>
            <a:r>
              <a:rPr lang="en-US" altLang="zh-CN" sz="1100" dirty="0">
                <a:latin typeface="微软雅黑" panose="020B0503020204020204" pitchFamily="34" charset="-122"/>
                <a:ea typeface="微软雅黑" panose="020B0503020204020204" pitchFamily="34" charset="-122"/>
              </a:rPr>
              <a:t>4</a:t>
            </a:r>
            <a:r>
              <a:rPr lang="zh-CN" altLang="en-US" sz="1100" dirty="0">
                <a:latin typeface="微软雅黑" panose="020B0503020204020204" pitchFamily="34" charset="-122"/>
                <a:ea typeface="微软雅黑" panose="020B0503020204020204" pitchFamily="34" charset="-122"/>
              </a:rPr>
              <a:t>月观点：</a:t>
            </a:r>
            <a:r>
              <a:rPr lang="zh-CN" altLang="en-US" sz="1100" dirty="0">
                <a:solidFill>
                  <a:srgbClr val="FF0000"/>
                </a:solidFill>
                <a:latin typeface="微软雅黑" panose="020B0503020204020204" pitchFamily="34" charset="-122"/>
                <a:ea typeface="微软雅黑" panose="020B0503020204020204" pitchFamily="34" charset="-122"/>
              </a:rPr>
              <a:t>看空           </a:t>
            </a:r>
            <a:r>
              <a:rPr lang="en-US" altLang="zh-CN" sz="1100" dirty="0">
                <a:solidFill>
                  <a:srgbClr val="FF0000"/>
                </a:solidFill>
                <a:latin typeface="微软雅黑" panose="020B0503020204020204" pitchFamily="34" charset="-122"/>
                <a:ea typeface="微软雅黑" panose="020B0503020204020204" pitchFamily="34" charset="-122"/>
              </a:rPr>
              <a:t>5</a:t>
            </a:r>
            <a:r>
              <a:rPr lang="zh-CN" altLang="en-US" sz="1100" dirty="0">
                <a:solidFill>
                  <a:srgbClr val="FF0000"/>
                </a:solidFill>
                <a:latin typeface="微软雅黑" panose="020B0503020204020204" pitchFamily="34" charset="-122"/>
                <a:ea typeface="微软雅黑" panose="020B0503020204020204" pitchFamily="34" charset="-122"/>
              </a:rPr>
              <a:t>月观点：谨慎看多</a:t>
            </a:r>
            <a:endParaRPr lang="zh-CN" altLang="en-US" sz="1100" b="0" dirty="0">
              <a:solidFill>
                <a:srgbClr val="FF0000"/>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250283" y="4534060"/>
            <a:ext cx="3987800" cy="1839863"/>
          </a:xfrm>
          <a:prstGeom prst="rect">
            <a:avLst/>
          </a:prstGeom>
          <a:noFill/>
        </p:spPr>
        <p:txBody>
          <a:bodyPr wrap="square" rtlCol="0">
            <a:spAutoFit/>
          </a:bodyPr>
          <a:lstStyle/>
          <a:p>
            <a:pPr algn="just">
              <a:lnSpc>
                <a:spcPct val="150000"/>
              </a:lnSpc>
            </a:pPr>
            <a:r>
              <a:rPr lang="zh-CN" altLang="en-US" sz="1100" dirty="0">
                <a:latin typeface="微软雅黑" panose="020B0503020204020204" pitchFamily="34" charset="-122"/>
                <a:ea typeface="微软雅黑" panose="020B0503020204020204" pitchFamily="34" charset="-122"/>
              </a:rPr>
              <a:t>随着中国的疫情全部得到控制，经济活动重新恢复正常。我们预期</a:t>
            </a:r>
            <a:r>
              <a:rPr lang="en-US" altLang="zh-CN" sz="1100" dirty="0">
                <a:latin typeface="微软雅黑" panose="020B0503020204020204" pitchFamily="34" charset="-122"/>
                <a:ea typeface="微软雅黑" panose="020B0503020204020204" pitchFamily="34" charset="-122"/>
              </a:rPr>
              <a:t>5</a:t>
            </a:r>
            <a:r>
              <a:rPr lang="zh-CN" altLang="en-US" sz="1100" dirty="0">
                <a:latin typeface="微软雅黑" panose="020B0503020204020204" pitchFamily="34" charset="-122"/>
                <a:ea typeface="微软雅黑" panose="020B0503020204020204" pitchFamily="34" charset="-122"/>
              </a:rPr>
              <a:t>月经济将比</a:t>
            </a:r>
            <a:r>
              <a:rPr lang="en-US" altLang="zh-CN" sz="1100" dirty="0">
                <a:latin typeface="微软雅黑" panose="020B0503020204020204" pitchFamily="34" charset="-122"/>
                <a:ea typeface="微软雅黑" panose="020B0503020204020204" pitchFamily="34" charset="-122"/>
              </a:rPr>
              <a:t>4</a:t>
            </a:r>
            <a:r>
              <a:rPr lang="zh-CN" altLang="en-US" sz="1100" dirty="0">
                <a:latin typeface="微软雅黑" panose="020B0503020204020204" pitchFamily="34" charset="-122"/>
                <a:ea typeface="微软雅黑" panose="020B0503020204020204" pitchFamily="34" charset="-122"/>
              </a:rPr>
              <a:t>月进一步回升，特别是随着两会在</a:t>
            </a:r>
            <a:r>
              <a:rPr lang="en-US" altLang="zh-CN" sz="1100" dirty="0">
                <a:latin typeface="微软雅黑" panose="020B0503020204020204" pitchFamily="34" charset="-122"/>
                <a:ea typeface="微软雅黑" panose="020B0503020204020204" pitchFamily="34" charset="-122"/>
              </a:rPr>
              <a:t>5</a:t>
            </a:r>
            <a:r>
              <a:rPr lang="zh-CN" altLang="en-US" sz="1100" dirty="0">
                <a:latin typeface="微软雅黑" panose="020B0503020204020204" pitchFamily="34" charset="-122"/>
                <a:ea typeface="微软雅黑" panose="020B0503020204020204" pitchFamily="34" charset="-122"/>
              </a:rPr>
              <a:t>月</a:t>
            </a:r>
            <a:r>
              <a:rPr lang="en-US" altLang="zh-CN" sz="1100" dirty="0">
                <a:latin typeface="微软雅黑" panose="020B0503020204020204" pitchFamily="34" charset="-122"/>
                <a:ea typeface="微软雅黑" panose="020B0503020204020204" pitchFamily="34" charset="-122"/>
              </a:rPr>
              <a:t>22</a:t>
            </a:r>
            <a:r>
              <a:rPr lang="zh-CN" altLang="en-US" sz="1100" dirty="0">
                <a:latin typeface="微软雅黑" panose="020B0503020204020204" pitchFamily="34" charset="-122"/>
                <a:ea typeface="微软雅黑" panose="020B0503020204020204" pitchFamily="34" charset="-122"/>
              </a:rPr>
              <a:t>日召开后，政策托底措施将得到进一步落实，支持经济复苏。货币政策保持中性灵活，财政政策会是主导市场方向。一季报不确定性全部消除后，</a:t>
            </a:r>
            <a:r>
              <a:rPr lang="en-US" altLang="zh-CN" sz="1100" dirty="0">
                <a:latin typeface="微软雅黑" panose="020B0503020204020204" pitchFamily="34" charset="-122"/>
                <a:ea typeface="微软雅黑" panose="020B0503020204020204" pitchFamily="34" charset="-122"/>
              </a:rPr>
              <a:t>2</a:t>
            </a:r>
            <a:r>
              <a:rPr lang="zh-CN" altLang="en-US" sz="1100" dirty="0">
                <a:latin typeface="微软雅黑" panose="020B0503020204020204" pitchFamily="34" charset="-122"/>
                <a:ea typeface="微软雅黑" panose="020B0503020204020204" pitchFamily="34" charset="-122"/>
              </a:rPr>
              <a:t>季度将是全年环比改善最大的阶段，也是</a:t>
            </a:r>
            <a:r>
              <a:rPr lang="en-US" altLang="zh-CN" sz="1100" dirty="0">
                <a:latin typeface="微软雅黑" panose="020B0503020204020204" pitchFamily="34" charset="-122"/>
                <a:ea typeface="微软雅黑" panose="020B0503020204020204" pitchFamily="34" charset="-122"/>
              </a:rPr>
              <a:t>2020</a:t>
            </a:r>
            <a:r>
              <a:rPr lang="zh-CN" altLang="en-US" sz="1100" dirty="0">
                <a:latin typeface="微软雅黑" panose="020B0503020204020204" pitchFamily="34" charset="-122"/>
                <a:ea typeface="微软雅黑" panose="020B0503020204020204" pitchFamily="34" charset="-122"/>
              </a:rPr>
              <a:t>年投资最好的窗口期。</a:t>
            </a:r>
            <a:endParaRPr lang="en-US" altLang="zh-CN" sz="1100" dirty="0">
              <a:latin typeface="微软雅黑" panose="020B0503020204020204" pitchFamily="34" charset="-122"/>
              <a:ea typeface="微软雅黑" panose="020B0503020204020204" pitchFamily="34" charset="-122"/>
            </a:endParaRPr>
          </a:p>
          <a:p>
            <a:pPr algn="just">
              <a:lnSpc>
                <a:spcPct val="150000"/>
              </a:lnSpc>
            </a:pPr>
            <a:r>
              <a:rPr lang="en-US" altLang="zh-CN" sz="1100" b="1" dirty="0">
                <a:latin typeface="微软雅黑" panose="020B0503020204020204" pitchFamily="34" charset="-122"/>
                <a:ea typeface="微软雅黑" panose="020B0503020204020204" pitchFamily="34" charset="-122"/>
              </a:rPr>
              <a:t>3</a:t>
            </a:r>
            <a:r>
              <a:rPr lang="zh-CN" altLang="en-US" sz="1100" b="1" dirty="0">
                <a:latin typeface="微软雅黑" panose="020B0503020204020204" pitchFamily="34" charset="-122"/>
                <a:ea typeface="微软雅黑" panose="020B0503020204020204" pitchFamily="34" charset="-122"/>
              </a:rPr>
              <a:t>月观点：</a:t>
            </a:r>
            <a:r>
              <a:rPr lang="zh-CN" altLang="en-US" sz="1100" b="1" dirty="0">
                <a:solidFill>
                  <a:srgbClr val="FF0000"/>
                </a:solidFill>
                <a:latin typeface="微软雅黑" panose="020B0503020204020204" pitchFamily="34" charset="-122"/>
                <a:ea typeface="微软雅黑" panose="020B0503020204020204" pitchFamily="34" charset="-122"/>
              </a:rPr>
              <a:t>看空    </a:t>
            </a:r>
            <a:r>
              <a:rPr lang="en-US" altLang="zh-CN" sz="1100" b="1" dirty="0">
                <a:latin typeface="微软雅黑" panose="020B0503020204020204" pitchFamily="34" charset="-122"/>
                <a:ea typeface="微软雅黑" panose="020B0503020204020204" pitchFamily="34" charset="-122"/>
              </a:rPr>
              <a:t>4</a:t>
            </a:r>
            <a:r>
              <a:rPr lang="zh-CN" altLang="en-US" sz="1100" b="1" dirty="0">
                <a:latin typeface="微软雅黑" panose="020B0503020204020204" pitchFamily="34" charset="-122"/>
                <a:ea typeface="微软雅黑" panose="020B0503020204020204" pitchFamily="34" charset="-122"/>
              </a:rPr>
              <a:t>月观点：谨慎</a:t>
            </a:r>
            <a:r>
              <a:rPr lang="zh-CN" altLang="en-US" sz="1100" b="1" dirty="0">
                <a:solidFill>
                  <a:srgbClr val="FF0000"/>
                </a:solidFill>
                <a:latin typeface="微软雅黑" panose="020B0503020204020204" pitchFamily="34" charset="-122"/>
                <a:ea typeface="微软雅黑" panose="020B0503020204020204" pitchFamily="34" charset="-122"/>
              </a:rPr>
              <a:t>看空     </a:t>
            </a:r>
            <a:r>
              <a:rPr lang="en-US" altLang="zh-CN" sz="1100" b="1" dirty="0">
                <a:solidFill>
                  <a:srgbClr val="FF0000"/>
                </a:solidFill>
                <a:latin typeface="微软雅黑" panose="020B0503020204020204" pitchFamily="34" charset="-122"/>
                <a:ea typeface="微软雅黑" panose="020B0503020204020204" pitchFamily="34" charset="-122"/>
              </a:rPr>
              <a:t>5</a:t>
            </a:r>
            <a:r>
              <a:rPr lang="zh-CN" altLang="en-US" sz="1100" b="1" dirty="0">
                <a:solidFill>
                  <a:srgbClr val="FF0000"/>
                </a:solidFill>
                <a:latin typeface="微软雅黑" panose="020B0503020204020204" pitchFamily="34" charset="-122"/>
                <a:ea typeface="微软雅黑" panose="020B0503020204020204" pitchFamily="34" charset="-122"/>
              </a:rPr>
              <a:t>月观点：看多</a:t>
            </a:r>
          </a:p>
        </p:txBody>
      </p:sp>
      <p:sp>
        <p:nvSpPr>
          <p:cNvPr id="17" name="文本框 16">
            <a:extLst>
              <a:ext uri="{FF2B5EF4-FFF2-40B4-BE49-F238E27FC236}">
                <a16:creationId xmlns:a16="http://schemas.microsoft.com/office/drawing/2014/main" id="{09326E97-0652-430B-A78F-EB67DFE8AF09}"/>
              </a:ext>
            </a:extLst>
          </p:cNvPr>
          <p:cNvSpPr txBox="1"/>
          <p:nvPr/>
        </p:nvSpPr>
        <p:spPr>
          <a:xfrm>
            <a:off x="4427545" y="1118037"/>
            <a:ext cx="4608385" cy="1585947"/>
          </a:xfrm>
          <a:prstGeom prst="rect">
            <a:avLst/>
          </a:prstGeom>
          <a:noFill/>
        </p:spPr>
        <p:txBody>
          <a:bodyPr wrap="square" rtlCol="0">
            <a:spAutoFit/>
          </a:bodyPr>
          <a:lstStyle/>
          <a:p>
            <a:pPr algn="just">
              <a:lnSpc>
                <a:spcPct val="150000"/>
              </a:lnSpc>
            </a:pPr>
            <a:r>
              <a:rPr lang="zh-CN" altLang="en-US" sz="1100" dirty="0">
                <a:latin typeface="微软雅黑" panose="020B0503020204020204" pitchFamily="34" charset="-122"/>
                <a:ea typeface="微软雅黑" panose="020B0503020204020204" pitchFamily="34" charset="-122"/>
              </a:rPr>
              <a:t>随着一季报的收官，认为在后续的业绩真空期中，更加关注后疫情时代、医药新基建的投资机会：①随着疫情的逐步得到控制，二季度开始逐步恢复的行业，诸如疫苗、医药大消费中的医疗服务等，②持续关注后疫情时代医药新基建带来的高端医疗器械、创新药及其产业链、疫苗等投资机会，未来有望持续成为国家在医药行业重点支持的产业方向。</a:t>
            </a:r>
            <a:endParaRPr lang="en-US" altLang="zh-CN" sz="1100" dirty="0">
              <a:latin typeface="微软雅黑" panose="020B0503020204020204" pitchFamily="34" charset="-122"/>
              <a:ea typeface="微软雅黑" panose="020B0503020204020204" pitchFamily="34" charset="-122"/>
            </a:endParaRPr>
          </a:p>
          <a:p>
            <a:pPr algn="just">
              <a:lnSpc>
                <a:spcPct val="150000"/>
              </a:lnSpc>
            </a:pPr>
            <a:r>
              <a:rPr lang="zh-CN" altLang="en-US" sz="1100" dirty="0">
                <a:latin typeface="微软雅黑" panose="020B0503020204020204" pitchFamily="34" charset="-122"/>
                <a:ea typeface="微软雅黑" panose="020B0503020204020204" pitchFamily="34" charset="-122"/>
              </a:rPr>
              <a:t> </a:t>
            </a:r>
            <a:r>
              <a:rPr lang="en-US" altLang="zh-CN" sz="1100" b="1" dirty="0">
                <a:latin typeface="微软雅黑" panose="020B0503020204020204" pitchFamily="34" charset="-122"/>
                <a:ea typeface="微软雅黑" panose="020B0503020204020204" pitchFamily="34" charset="-122"/>
              </a:rPr>
              <a:t>3</a:t>
            </a:r>
            <a:r>
              <a:rPr lang="zh-CN" altLang="en-US" sz="1100" b="1" dirty="0">
                <a:latin typeface="微软雅黑" panose="020B0503020204020204" pitchFamily="34" charset="-122"/>
                <a:ea typeface="微软雅黑" panose="020B0503020204020204" pitchFamily="34" charset="-122"/>
              </a:rPr>
              <a:t>月观点：</a:t>
            </a:r>
            <a:r>
              <a:rPr lang="zh-CN" altLang="en-US" sz="1100" b="1" dirty="0">
                <a:solidFill>
                  <a:srgbClr val="FF0000"/>
                </a:solidFill>
                <a:latin typeface="微软雅黑" panose="020B0503020204020204" pitchFamily="34" charset="-122"/>
                <a:ea typeface="微软雅黑" panose="020B0503020204020204" pitchFamily="34" charset="-122"/>
              </a:rPr>
              <a:t>中性              </a:t>
            </a:r>
            <a:r>
              <a:rPr lang="en-US" altLang="zh-CN" sz="1100" b="1" dirty="0">
                <a:latin typeface="微软雅黑" panose="020B0503020204020204" pitchFamily="34" charset="-122"/>
                <a:ea typeface="微软雅黑" panose="020B0503020204020204" pitchFamily="34" charset="-122"/>
              </a:rPr>
              <a:t>4</a:t>
            </a:r>
            <a:r>
              <a:rPr lang="zh-CN" altLang="en-US" sz="1100" b="1" dirty="0">
                <a:latin typeface="微软雅黑" panose="020B0503020204020204" pitchFamily="34" charset="-122"/>
                <a:ea typeface="微软雅黑" panose="020B0503020204020204" pitchFamily="34" charset="-122"/>
              </a:rPr>
              <a:t>月观点：</a:t>
            </a:r>
            <a:r>
              <a:rPr lang="zh-CN" altLang="en-US" sz="1100" b="1" dirty="0">
                <a:solidFill>
                  <a:srgbClr val="FF0000"/>
                </a:solidFill>
                <a:latin typeface="微软雅黑" panose="020B0503020204020204" pitchFamily="34" charset="-122"/>
                <a:ea typeface="微软雅黑" panose="020B0503020204020204" pitchFamily="34" charset="-122"/>
              </a:rPr>
              <a:t>中性           </a:t>
            </a:r>
            <a:r>
              <a:rPr lang="en-US" altLang="zh-CN" sz="1100" b="1" dirty="0">
                <a:solidFill>
                  <a:srgbClr val="FF0000"/>
                </a:solidFill>
                <a:latin typeface="微软雅黑" panose="020B0503020204020204" pitchFamily="34" charset="-122"/>
                <a:ea typeface="微软雅黑" panose="020B0503020204020204" pitchFamily="34" charset="-122"/>
              </a:rPr>
              <a:t>5</a:t>
            </a:r>
            <a:r>
              <a:rPr lang="zh-CN" altLang="en-US" sz="1100" b="1" dirty="0">
                <a:solidFill>
                  <a:srgbClr val="FF0000"/>
                </a:solidFill>
                <a:latin typeface="微软雅黑" panose="020B0503020204020204" pitchFamily="34" charset="-122"/>
                <a:ea typeface="微软雅黑" panose="020B0503020204020204" pitchFamily="34" charset="-122"/>
              </a:rPr>
              <a:t>月观点：看多</a:t>
            </a:r>
          </a:p>
        </p:txBody>
      </p:sp>
      <p:pic>
        <p:nvPicPr>
          <p:cNvPr id="9" name="图片 8">
            <a:extLst>
              <a:ext uri="{FF2B5EF4-FFF2-40B4-BE49-F238E27FC236}">
                <a16:creationId xmlns:a16="http://schemas.microsoft.com/office/drawing/2014/main" id="{C10D5F8C-8EFD-FF46-A4D4-E8D54AC374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32861" y="3195816"/>
            <a:ext cx="1292403" cy="409939"/>
          </a:xfrm>
          <a:prstGeom prst="rect">
            <a:avLst/>
          </a:prstGeom>
        </p:spPr>
      </p:pic>
      <p:pic>
        <p:nvPicPr>
          <p:cNvPr id="11" name="图片 10">
            <a:extLst>
              <a:ext uri="{FF2B5EF4-FFF2-40B4-BE49-F238E27FC236}">
                <a16:creationId xmlns:a16="http://schemas.microsoft.com/office/drawing/2014/main" id="{DC8BA9C1-450E-B747-99F2-60AD5F56B49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14648" y="3105498"/>
            <a:ext cx="1353496" cy="615808"/>
          </a:xfrm>
          <a:prstGeom prst="rect">
            <a:avLst/>
          </a:prstGeom>
        </p:spPr>
      </p:pic>
      <p:pic>
        <p:nvPicPr>
          <p:cNvPr id="13" name="图片 12" descr="图片包含 游戏机&#10;&#10;描述已自动生成">
            <a:extLst>
              <a:ext uri="{FF2B5EF4-FFF2-40B4-BE49-F238E27FC236}">
                <a16:creationId xmlns:a16="http://schemas.microsoft.com/office/drawing/2014/main" id="{7A6DD827-157B-AA48-AB78-760B626CE32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62443" y="3723894"/>
            <a:ext cx="1478052" cy="524652"/>
          </a:xfrm>
          <a:prstGeom prst="rect">
            <a:avLst/>
          </a:prstGeom>
        </p:spPr>
      </p:pic>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endParaRPr lang="en-US" altLang="zh-CN" sz="1800" b="1">
              <a:solidFill>
                <a:srgbClr val="000066"/>
              </a:solidFill>
              <a:latin typeface="+mn-ea"/>
            </a:endParaRPr>
          </a:p>
          <a:p>
            <a:pPr marL="342900" indent="-342900">
              <a:lnSpc>
                <a:spcPct val="135000"/>
              </a:lnSpc>
              <a:spcBef>
                <a:spcPct val="20000"/>
              </a:spcBef>
              <a:buClr>
                <a:srgbClr val="6699FF"/>
              </a:buClr>
              <a:defRPr/>
            </a:pPr>
            <a:r>
              <a:rPr lang="zh-CN" altLang="en-US" sz="1800" b="1">
                <a:solidFill>
                  <a:srgbClr val="000066"/>
                </a:solidFill>
                <a:latin typeface="+mn-ea"/>
              </a:rPr>
              <a:t>    </a:t>
            </a:r>
            <a:endParaRPr lang="en-US" altLang="zh-CN" sz="1800" b="1">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a:solidFill>
                <a:srgbClr val="000066"/>
              </a:solidFill>
              <a:ea typeface="幼圆" panose="02010509060101010101" pitchFamily="49" charset="-122"/>
            </a:endParaRPr>
          </a:p>
          <a:p>
            <a:pPr marL="342900" indent="-342900">
              <a:lnSpc>
                <a:spcPct val="135000"/>
              </a:lnSpc>
              <a:spcBef>
                <a:spcPct val="20000"/>
              </a:spcBef>
              <a:buClr>
                <a:srgbClr val="6699FF"/>
              </a:buClr>
              <a:defRPr/>
            </a:pPr>
            <a:endParaRPr lang="en-US" altLang="zh-CN" sz="1600" b="1">
              <a:solidFill>
                <a:srgbClr val="000066"/>
              </a:solidFill>
              <a:ea typeface="幼圆" panose="02010509060101010101" pitchFamily="49" charset="-122"/>
            </a:endParaRPr>
          </a:p>
          <a:p>
            <a:pPr>
              <a:defRPr/>
            </a:pPr>
            <a:endParaRPr lang="zh-CN" altLang="en-US" sz="1800"/>
          </a:p>
          <a:p>
            <a:pPr>
              <a:defRPr/>
            </a:pPr>
            <a:r>
              <a:rPr lang="zh-CN" altLang="en-US" sz="180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dirty="0">
                <a:solidFill>
                  <a:srgbClr val="000066"/>
                </a:solidFill>
                <a:uFillTx/>
                <a:latin typeface="微软雅黑" panose="020B0503020204020204" pitchFamily="34" charset="-122"/>
                <a:ea typeface="微软雅黑" panose="020B0503020204020204" pitchFamily="34" charset="-122"/>
              </a:rPr>
              <a:t>展望</a:t>
            </a: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a:solidFill>
                  <a:srgbClr val="000066"/>
                </a:solidFill>
                <a:latin typeface="+mn-ea"/>
                <a:ea typeface="+mn-ea"/>
              </a:rPr>
              <a:t>   </a:t>
            </a:r>
          </a:p>
        </p:txBody>
      </p:sp>
      <p:sp>
        <p:nvSpPr>
          <p:cNvPr id="34842" name="Rectangle 26"/>
          <p:cNvSpPr>
            <a:spLocks noChangeArrowheads="1"/>
          </p:cNvSpPr>
          <p:nvPr/>
        </p:nvSpPr>
        <p:spPr bwMode="auto">
          <a:xfrm>
            <a:off x="376076" y="1345670"/>
            <a:ext cx="8391847" cy="4440767"/>
          </a:xfrm>
          <a:prstGeom prst="rect">
            <a:avLst/>
          </a:prstGeom>
          <a:noFill/>
          <a:ln w="9525">
            <a:noFill/>
            <a:miter lim="800000"/>
          </a:ln>
          <a:effectLst/>
        </p:spPr>
        <p:txBody>
          <a:bodyPr wrap="square" anchor="ctr">
            <a:spAutoFit/>
          </a:bodyPr>
          <a:lstStyle/>
          <a:p>
            <a:pPr indent="720000" algn="just">
              <a:lnSpc>
                <a:spcPct val="200000"/>
              </a:lnSpc>
            </a:pPr>
            <a:r>
              <a:rPr lang="en-US" altLang="zh-CN" sz="1800" dirty="0">
                <a:latin typeface="微软雅黑" panose="020B0503020204020204" pitchFamily="34" charset="-122"/>
                <a:ea typeface="微软雅黑" panose="020B0503020204020204" pitchFamily="34" charset="-122"/>
              </a:rPr>
              <a:t>4</a:t>
            </a:r>
            <a:r>
              <a:rPr lang="zh-CN" altLang="en-US" sz="1800" dirty="0">
                <a:latin typeface="微软雅黑" panose="020B0503020204020204" pitchFamily="34" charset="-122"/>
                <a:ea typeface="微软雅黑" panose="020B0503020204020204" pitchFamily="34" charset="-122"/>
              </a:rPr>
              <a:t>月以来，国内新冠疫情肺炎基本得到控制，全国复工复产进度进一步加快，国内内需逐步恢复，</a:t>
            </a:r>
            <a:r>
              <a:rPr lang="en-US" altLang="zh-CN" sz="1800" dirty="0">
                <a:latin typeface="微软雅黑" panose="020B0503020204020204" pitchFamily="34" charset="-122"/>
                <a:ea typeface="微软雅黑" panose="020B0503020204020204" pitchFamily="34" charset="-122"/>
              </a:rPr>
              <a:t>A</a:t>
            </a:r>
            <a:r>
              <a:rPr lang="zh-CN" altLang="en-US" sz="1800" dirty="0">
                <a:latin typeface="微软雅黑" panose="020B0503020204020204" pitchFamily="34" charset="-122"/>
                <a:ea typeface="微软雅黑" panose="020B0503020204020204" pitchFamily="34" charset="-122"/>
              </a:rPr>
              <a:t>股行情震荡反弹。</a:t>
            </a:r>
            <a:endParaRPr lang="en-US" altLang="zh-CN" sz="1800" dirty="0">
              <a:latin typeface="微软雅黑" panose="020B0503020204020204" pitchFamily="34" charset="-122"/>
              <a:ea typeface="微软雅黑" panose="020B0503020204020204" pitchFamily="34" charset="-122"/>
            </a:endParaRPr>
          </a:p>
          <a:p>
            <a:pPr indent="720000" algn="just">
              <a:lnSpc>
                <a:spcPct val="200000"/>
              </a:lnSpc>
            </a:pPr>
            <a:endParaRPr lang="en-US" altLang="zh-CN" sz="1800" dirty="0">
              <a:latin typeface="微软雅黑" panose="020B0503020204020204" pitchFamily="34" charset="-122"/>
              <a:ea typeface="微软雅黑" panose="020B0503020204020204" pitchFamily="34" charset="-122"/>
            </a:endParaRPr>
          </a:p>
          <a:p>
            <a:pPr indent="720000" algn="just">
              <a:lnSpc>
                <a:spcPct val="200000"/>
              </a:lnSpc>
            </a:pPr>
            <a:r>
              <a:rPr lang="zh-CN" altLang="en-US" sz="1800" dirty="0">
                <a:latin typeface="微软雅黑" panose="020B0503020204020204" pitchFamily="34" charset="-122"/>
                <a:ea typeface="微软雅黑" panose="020B0503020204020204" pitchFamily="34" charset="-122"/>
                <a:sym typeface="+mn-ea"/>
              </a:rPr>
              <a:t>进入</a:t>
            </a:r>
            <a:r>
              <a:rPr lang="en-US" altLang="zh-CN" sz="1800" dirty="0">
                <a:latin typeface="微软雅黑" panose="020B0503020204020204" pitchFamily="34" charset="-122"/>
                <a:ea typeface="微软雅黑" panose="020B0503020204020204" pitchFamily="34" charset="-122"/>
                <a:sym typeface="+mn-ea"/>
              </a:rPr>
              <a:t>5</a:t>
            </a:r>
            <a:r>
              <a:rPr lang="zh-CN" altLang="en-US" sz="1800" dirty="0">
                <a:latin typeface="微软雅黑" panose="020B0503020204020204" pitchFamily="34" charset="-122"/>
                <a:ea typeface="微软雅黑" panose="020B0503020204020204" pitchFamily="34" charset="-122"/>
                <a:sym typeface="+mn-ea"/>
              </a:rPr>
              <a:t>月，除了中美反复摩擦可能导致下行风险以外，政策性利好有望落地。</a:t>
            </a:r>
            <a:r>
              <a:rPr lang="en-US" altLang="zh-CN" sz="1800" dirty="0">
                <a:latin typeface="微软雅黑" panose="020B0503020204020204" pitchFamily="34" charset="-122"/>
                <a:ea typeface="微软雅黑" panose="020B0503020204020204" pitchFamily="34" charset="-122"/>
              </a:rPr>
              <a:t>5</a:t>
            </a:r>
            <a:r>
              <a:rPr lang="zh-CN" altLang="en-US" sz="1800" dirty="0">
                <a:latin typeface="微软雅黑" panose="020B0503020204020204" pitchFamily="34" charset="-122"/>
                <a:ea typeface="微软雅黑" panose="020B0503020204020204" pitchFamily="34" charset="-122"/>
              </a:rPr>
              <a:t>月</a:t>
            </a:r>
            <a:r>
              <a:rPr lang="en-US" altLang="zh-CN" sz="1800" dirty="0">
                <a:latin typeface="微软雅黑" panose="020B0503020204020204" pitchFamily="34" charset="-122"/>
                <a:ea typeface="微软雅黑" panose="020B0503020204020204" pitchFamily="34" charset="-122"/>
              </a:rPr>
              <a:t>22</a:t>
            </a:r>
            <a:r>
              <a:rPr lang="zh-CN" altLang="en-US" sz="1800" dirty="0">
                <a:latin typeface="微软雅黑" panose="020B0503020204020204" pitchFamily="34" charset="-122"/>
                <a:ea typeface="微软雅黑" panose="020B0503020204020204" pitchFamily="34" charset="-122"/>
              </a:rPr>
              <a:t>日两会即将召开，创业板注册制征求意见结束，改革后续利好有望进一步落地。投资者可在风险可控基础上，关注科技龙头股；另外防御类资产，如电气设备、通信和环保（新基建）；建筑装饰、建筑材料和工程机械龙头、汽车（传统逆周期调节受益）等应被重点关注。</a:t>
            </a:r>
            <a:endParaRPr sz="1800" dirty="0">
              <a:latin typeface="微软雅黑" panose="020B0503020204020204" pitchFamily="34" charset="-122"/>
              <a:ea typeface="微软雅黑" panose="020B0503020204020204" pitchFamily="34" charset="-122"/>
              <a:sym typeface="+mn-ea"/>
            </a:endParaRPr>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panose="02010509060101010101" pitchFamily="49" charset="-122"/>
              </a:rPr>
              <a:t>Pre-IPO</a:t>
            </a:r>
            <a:r>
              <a:rPr lang="zh-CN" altLang="en-US" sz="2200" b="1" kern="0" dirty="0">
                <a:solidFill>
                  <a:srgbClr val="000066"/>
                </a:solidFill>
                <a:latin typeface="Times New Roman" panose="02020603050405020304"/>
                <a:ea typeface="幼圆" panose="02010509060101010101" pitchFamily="49" charset="-122"/>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1095" y="1340768"/>
            <a:ext cx="8382000" cy="4461510"/>
          </a:xfrm>
          <a:prstGeom prst="rect">
            <a:avLst/>
          </a:prstGeom>
          <a:noFill/>
          <a:ln w="9525">
            <a:noFill/>
            <a:miter lim="800000"/>
          </a:ln>
        </p:spPr>
        <p:txBody>
          <a:bodyPr>
            <a:spAutoFit/>
          </a:bodyPr>
          <a:lstStyle/>
          <a:p>
            <a:pPr marL="342900" indent="-342900">
              <a:lnSpc>
                <a:spcPct val="150000"/>
              </a:lnSpc>
              <a:spcBef>
                <a:spcPct val="20000"/>
              </a:spcBef>
            </a:pPr>
            <a:r>
              <a:rPr lang="zh-CN" altLang="en-US" sz="2400" dirty="0">
                <a:solidFill>
                  <a:srgbClr val="0058B0"/>
                </a:solidFill>
                <a:latin typeface="Times New Roman" panose="02020603050405020304" pitchFamily="18" charset="0"/>
                <a:ea typeface="幼圆" panose="02010509060101010101" pitchFamily="49" charset="-122"/>
              </a:rPr>
              <a:t>           </a:t>
            </a:r>
            <a:r>
              <a:rPr lang="zh-CN" altLang="en-US" dirty="0">
                <a:solidFill>
                  <a:srgbClr val="0058B0"/>
                </a:solidFill>
                <a:latin typeface="Times New Roman" panose="02020603050405020304" pitchFamily="18" charset="0"/>
                <a:ea typeface="幼圆" panose="02010509060101010101" pitchFamily="49" charset="-122"/>
              </a:rPr>
              <a:t>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p>
          <a:p>
            <a:pPr marL="342900" indent="-342900">
              <a:lnSpc>
                <a:spcPct val="150000"/>
              </a:lnSpc>
              <a:spcBef>
                <a:spcPct val="20000"/>
              </a:spcBef>
            </a:pPr>
            <a:endParaRPr lang="zh-CN" altLang="en-US" dirty="0">
              <a:solidFill>
                <a:srgbClr val="0058B0"/>
              </a:solidFill>
              <a:latin typeface="Times New Roman" panose="02020603050405020304" pitchFamily="18" charset="0"/>
              <a:ea typeface="幼圆" panose="02010509060101010101" pitchFamily="49" charset="-122"/>
            </a:endParaRPr>
          </a:p>
          <a:p>
            <a:pPr marL="342900" indent="-342900">
              <a:lnSpc>
                <a:spcPct val="150000"/>
              </a:lnSpc>
              <a:spcBef>
                <a:spcPct val="20000"/>
              </a:spcBef>
            </a:pPr>
            <a:r>
              <a:rPr lang="zh-CN" altLang="en-US" dirty="0">
                <a:solidFill>
                  <a:srgbClr val="0058B0"/>
                </a:solidFill>
                <a:latin typeface="Times New Roman" panose="02020603050405020304" pitchFamily="18" charset="0"/>
                <a:ea typeface="幼圆" panose="02010509060101010101"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a:solidFill>
                  <a:srgbClr val="000066"/>
                </a:solidFill>
                <a:latin typeface="Times New Roman" panose="02020603050405020304"/>
                <a:ea typeface="幼圆" panose="02010509060101010101" pitchFamily="49" charset="-122"/>
              </a:rPr>
              <a:t>Post-IPO</a:t>
            </a:r>
            <a:r>
              <a:rPr lang="zh-CN" altLang="en-US" sz="2200" b="1" kern="0">
                <a:solidFill>
                  <a:srgbClr val="000066"/>
                </a:solidFill>
                <a:latin typeface="Times New Roman" panose="02020603050405020304"/>
                <a:ea typeface="幼圆" panose="02010509060101010101" pitchFamily="49" charset="-122"/>
              </a:rPr>
              <a:t>财务顾问及财务投资</a:t>
            </a:r>
            <a:endParaRPr lang="zh-CN" altLang="en-US" sz="2200" kern="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16586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800">
                <a:solidFill>
                  <a:srgbClr val="0058B0"/>
                </a:solidFill>
              </a:rPr>
              <a:t>    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800">
                <a:solidFill>
                  <a:srgbClr val="0058B0"/>
                </a:solidFill>
              </a:rPr>
              <a:t>    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p>
          <a:p>
            <a:pPr marL="0" indent="0" eaLnBrk="1" hangingPunct="1">
              <a:lnSpc>
                <a:spcPct val="150000"/>
              </a:lnSpc>
              <a:buFontTx/>
              <a:buNone/>
              <a:defRPr/>
            </a:pPr>
            <a:r>
              <a:rPr lang="zh-CN" altLang="en-US" sz="1800">
                <a:solidFill>
                  <a:srgbClr val="0058B0"/>
                </a:solidFill>
              </a:rPr>
              <a:t>    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noFill/>
            <a:miter lim="800000"/>
          </a:ln>
        </p:spPr>
        <p:txBody>
          <a:bodyPr vert="horz" wrap="square" lIns="91440" tIns="45720" rIns="91440" bIns="45720" numCol="1" anchor="t" anchorCtr="0" compatLnSpc="1"/>
          <a:lstStyle/>
          <a:p>
            <a:r>
              <a:rPr kumimoji="1" lang="zh-CN" altLang="en-US" sz="2400" b="0" dirty="0">
                <a:solidFill>
                  <a:srgbClr val="000066"/>
                </a:solidFill>
                <a:latin typeface="微软雅黑" panose="020B0503020204020204" pitchFamily="34" charset="-122"/>
                <a:ea typeface="微软雅黑" panose="020B0503020204020204" pitchFamily="34" charset="-122"/>
              </a:rPr>
              <a:t>联系我们</a:t>
            </a:r>
          </a:p>
        </p:txBody>
      </p:sp>
      <p:sp>
        <p:nvSpPr>
          <p:cNvPr id="37891" name="矩形 2"/>
          <p:cNvSpPr>
            <a:spLocks noChangeArrowheads="1"/>
          </p:cNvSpPr>
          <p:nvPr/>
        </p:nvSpPr>
        <p:spPr bwMode="auto">
          <a:xfrm>
            <a:off x="1390967" y="1484784"/>
            <a:ext cx="6362065" cy="3122714"/>
          </a:xfrm>
          <a:prstGeom prst="rect">
            <a:avLst/>
          </a:prstGeom>
          <a:noFill/>
          <a:ln w="9525">
            <a:noFill/>
            <a:miter lim="800000"/>
          </a:ln>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联系我们</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dirty="0">
                <a:latin typeface="微软雅黑" panose="020B0503020204020204" pitchFamily="34" charset="-122"/>
                <a:ea typeface="微软雅黑" panose="020B0503020204020204" pitchFamily="34" charset="-122"/>
              </a:rPr>
              <a:t>    公司地址：上海市东湖路</a:t>
            </a:r>
            <a:r>
              <a:rPr lang="en-US" altLang="zh-CN" dirty="0">
                <a:latin typeface="微软雅黑" panose="020B0503020204020204" pitchFamily="34" charset="-122"/>
                <a:ea typeface="微软雅黑" panose="020B0503020204020204" pitchFamily="34" charset="-122"/>
              </a:rPr>
              <a:t>70</a:t>
            </a:r>
            <a:r>
              <a:rPr lang="zh-CN" altLang="en-US" dirty="0">
                <a:latin typeface="微软雅黑" panose="020B0503020204020204" pitchFamily="34" charset="-122"/>
                <a:ea typeface="微软雅黑" panose="020B0503020204020204" pitchFamily="34" charset="-122"/>
              </a:rPr>
              <a:t>号东湖宾馆</a:t>
            </a: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号楼</a:t>
            </a:r>
            <a:r>
              <a:rPr lang="en-US" altLang="zh-CN"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楼</a:t>
            </a:r>
          </a:p>
          <a:p>
            <a:pPr>
              <a:lnSpc>
                <a:spcPct val="150000"/>
              </a:lnSpc>
            </a:pPr>
            <a:r>
              <a:rPr lang="zh-CN" altLang="en-US" dirty="0">
                <a:latin typeface="微软雅黑" panose="020B0503020204020204" pitchFamily="34" charset="-122"/>
                <a:ea typeface="微软雅黑" panose="020B0503020204020204" pitchFamily="34" charset="-122"/>
              </a:rPr>
              <a:t>    公司电话：</a:t>
            </a:r>
            <a:r>
              <a:rPr lang="en-US" altLang="zh-CN" dirty="0">
                <a:latin typeface="微软雅黑" panose="020B0503020204020204" pitchFamily="34" charset="-122"/>
                <a:ea typeface="微软雅黑" panose="020B0503020204020204" pitchFamily="34" charset="-122"/>
              </a:rPr>
              <a:t>8621</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rPr>
              <a:t>54668032</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rPr>
              <a:t>602</a:t>
            </a:r>
          </a:p>
          <a:p>
            <a:pPr>
              <a:lnSpc>
                <a:spcPct val="150000"/>
              </a:lnSpc>
            </a:pPr>
            <a:r>
              <a:rPr lang="zh-CN" altLang="en-US" dirty="0">
                <a:latin typeface="微软雅黑" panose="020B0503020204020204" pitchFamily="34" charset="-122"/>
                <a:ea typeface="微软雅黑" panose="020B0503020204020204" pitchFamily="34" charset="-122"/>
              </a:rPr>
              <a:t>    公司电话：</a:t>
            </a:r>
            <a:r>
              <a:rPr lang="en-US" altLang="zh-CN" dirty="0">
                <a:latin typeface="微软雅黑" panose="020B0503020204020204" pitchFamily="34" charset="-122"/>
                <a:ea typeface="微软雅黑" panose="020B0503020204020204" pitchFamily="34" charset="-122"/>
              </a:rPr>
              <a:t>8621</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rPr>
              <a:t>54669508</a:t>
            </a:r>
          </a:p>
          <a:p>
            <a:pPr>
              <a:lnSpc>
                <a:spcPct val="150000"/>
              </a:lnSpc>
            </a:pPr>
            <a:r>
              <a:rPr lang="zh-CN" altLang="en-US" dirty="0">
                <a:latin typeface="微软雅黑" panose="020B0503020204020204" pitchFamily="34" charset="-122"/>
                <a:ea typeface="微软雅黑" panose="020B0503020204020204" pitchFamily="34" charset="-122"/>
              </a:rPr>
              <a:t>    网址：</a:t>
            </a:r>
            <a:r>
              <a:rPr lang="en-US" altLang="zh-CN" dirty="0">
                <a:latin typeface="微软雅黑" panose="020B0503020204020204" pitchFamily="34" charset="-122"/>
                <a:ea typeface="微软雅黑" panose="020B0503020204020204" pitchFamily="34" charset="-122"/>
              </a:rPr>
              <a:t>http://www.rongke.com</a:t>
            </a:r>
          </a:p>
          <a:p>
            <a:pPr>
              <a:lnSpc>
                <a:spcPct val="150000"/>
              </a:lnSpc>
            </a:pPr>
            <a:endParaRPr lang="en-US" altLang="zh-CN" sz="1400" b="1" dirty="0">
              <a:solidFill>
                <a:srgbClr val="000066"/>
              </a:solidFill>
              <a:latin typeface="幼圆" panose="02010509060101010101" pitchFamily="49" charset="-122"/>
              <a:ea typeface="幼圆" panose="02010509060101010101" pitchFamily="49" charset="-122"/>
            </a:endParaRPr>
          </a:p>
          <a:p>
            <a:pPr>
              <a:lnSpc>
                <a:spcPct val="150000"/>
              </a:lnSpc>
            </a:pPr>
            <a:endParaRPr lang="zh-CN" altLang="zh-CN" sz="1100" b="1" dirty="0">
              <a:solidFill>
                <a:srgbClr val="000066"/>
              </a:solidFill>
              <a:latin typeface="幼圆" panose="02010509060101010101" pitchFamily="49" charset="-122"/>
              <a:ea typeface="幼圆" panose="02010509060101010101" pitchFamily="49" charset="-122"/>
            </a:endParaRPr>
          </a:p>
        </p:txBody>
      </p:sp>
      <p:grpSp>
        <p:nvGrpSpPr>
          <p:cNvPr id="5" name="组合 4"/>
          <p:cNvGrpSpPr/>
          <p:nvPr/>
        </p:nvGrpSpPr>
        <p:grpSpPr>
          <a:xfrm>
            <a:off x="2195736" y="4221088"/>
            <a:ext cx="3528392" cy="1224136"/>
            <a:chOff x="1763688" y="4293096"/>
            <a:chExt cx="3528392" cy="1224136"/>
          </a:xfrm>
        </p:grpSpPr>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3688" y="4293096"/>
              <a:ext cx="1224136" cy="1224136"/>
            </a:xfrm>
            <a:prstGeom prst="rect">
              <a:avLst/>
            </a:prstGeom>
            <a:ln>
              <a:noFill/>
            </a:ln>
          </p:spPr>
        </p:pic>
        <p:sp>
          <p:nvSpPr>
            <p:cNvPr id="4" name="文本框 3"/>
            <p:cNvSpPr txBox="1"/>
            <p:nvPr/>
          </p:nvSpPr>
          <p:spPr>
            <a:xfrm>
              <a:off x="2123728" y="4607498"/>
              <a:ext cx="3168352" cy="461665"/>
            </a:xfrm>
            <a:prstGeom prst="rect">
              <a:avLst/>
            </a:prstGeom>
            <a:noFill/>
            <a:ln>
              <a:noFill/>
            </a:ln>
          </p:spPr>
          <p:txBody>
            <a:bodyPr wrap="square" rtlCol="0">
              <a:spAutoFit/>
            </a:bodyPr>
            <a:lstStyle/>
            <a:p>
              <a:pPr algn="ctr"/>
              <a:r>
                <a:rPr lang="zh-CN" altLang="en-US" sz="1200" dirty="0">
                  <a:latin typeface="微软雅黑" panose="020B0503020204020204" pitchFamily="34" charset="-122"/>
                  <a:ea typeface="微软雅黑" panose="020B0503020204020204" pitchFamily="34" charset="-122"/>
                </a:rPr>
                <a:t>融客市值管理公众号</a:t>
              </a:r>
              <a:endParaRPr lang="en-US" altLang="zh-CN" sz="1200" dirty="0">
                <a:latin typeface="微软雅黑" panose="020B0503020204020204" pitchFamily="34" charset="-122"/>
                <a:ea typeface="微软雅黑" panose="020B0503020204020204" pitchFamily="34" charset="-122"/>
              </a:endParaRPr>
            </a:p>
            <a:p>
              <a:pPr algn="ctr"/>
              <a:r>
                <a:rPr lang="en-US" altLang="zh-CN" sz="1200" dirty="0" err="1">
                  <a:latin typeface="微软雅黑" panose="020B0503020204020204" pitchFamily="34" charset="-122"/>
                  <a:ea typeface="微软雅黑" panose="020B0503020204020204" pitchFamily="34" charset="-122"/>
                  <a:cs typeface="Times New Roman" panose="02020603050405020304" pitchFamily="18" charset="0"/>
                </a:rPr>
                <a:t>rongkechina</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sp>
        <p:nvSpPr>
          <p:cNvPr id="12" name="文本框 11"/>
          <p:cNvSpPr txBox="1"/>
          <p:nvPr/>
        </p:nvSpPr>
        <p:spPr>
          <a:xfrm rot="16200000">
            <a:off x="-642941" y="4192449"/>
            <a:ext cx="2600392" cy="307777"/>
          </a:xfrm>
          <a:prstGeom prst="rect">
            <a:avLst/>
          </a:prstGeom>
          <a:noFill/>
          <a:ln>
            <a:noFill/>
          </a:ln>
        </p:spPr>
        <p:txBody>
          <a:bodyPr wrap="none" rtlCol="0">
            <a:spAutoFit/>
          </a:bodyPr>
          <a:lstStyle/>
          <a:p>
            <a:r>
              <a:rPr lang="zh-CN" altLang="en-US" sz="1400">
                <a:solidFill>
                  <a:schemeClr val="tx2">
                    <a:lumMod val="75000"/>
                  </a:schemeClr>
                </a:solidFill>
              </a:rPr>
              <a:t>融客市值管理</a:t>
            </a:r>
            <a:r>
              <a:rPr lang="en-US" altLang="zh-CN" sz="1400">
                <a:solidFill>
                  <a:schemeClr val="tx2">
                    <a:lumMod val="75000"/>
                  </a:schemeClr>
                </a:solidFill>
              </a:rPr>
              <a:t>RONGKECHINA</a:t>
            </a:r>
            <a:endParaRPr lang="zh-CN" altLang="en-US" sz="1400">
              <a:solidFill>
                <a:schemeClr val="tx2">
                  <a:lumMod val="75000"/>
                </a:schemeClr>
              </a:solidFill>
            </a:endParaRPr>
          </a:p>
        </p:txBody>
      </p:sp>
      <p:cxnSp>
        <p:nvCxnSpPr>
          <p:cNvPr id="14" name="直接连接符 13"/>
          <p:cNvCxnSpPr/>
          <p:nvPr/>
        </p:nvCxnSpPr>
        <p:spPr bwMode="auto">
          <a:xfrm>
            <a:off x="811144" y="2924944"/>
            <a:ext cx="0" cy="2808312"/>
          </a:xfrm>
          <a:prstGeom prst="line">
            <a:avLst/>
          </a:prstGeom>
          <a:ln>
            <a:solidFill>
              <a:srgbClr val="0000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auto">
          <a:xfrm>
            <a:off x="834043" y="2924944"/>
            <a:ext cx="0" cy="2808312"/>
          </a:xfrm>
          <a:prstGeom prst="line">
            <a:avLst/>
          </a:prstGeom>
          <a:ln>
            <a:solidFill>
              <a:srgbClr val="000066"/>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bwMode="auto">
          <a:xfrm>
            <a:off x="2195736" y="1945818"/>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3" name="文本框 2"/>
          <p:cNvSpPr txBox="1"/>
          <p:nvPr/>
        </p:nvSpPr>
        <p:spPr>
          <a:xfrm>
            <a:off x="2339752" y="2069799"/>
            <a:ext cx="720080" cy="400110"/>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宏观</a:t>
            </a:r>
          </a:p>
        </p:txBody>
      </p:sp>
      <p:sp>
        <p:nvSpPr>
          <p:cNvPr id="6" name="椭圆 5"/>
          <p:cNvSpPr/>
          <p:nvPr/>
        </p:nvSpPr>
        <p:spPr bwMode="auto">
          <a:xfrm>
            <a:off x="2195736" y="3004506"/>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7" name="文本框 6"/>
          <p:cNvSpPr txBox="1"/>
          <p:nvPr/>
        </p:nvSpPr>
        <p:spPr>
          <a:xfrm>
            <a:off x="2339752" y="3128487"/>
            <a:ext cx="720080" cy="400110"/>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市场</a:t>
            </a:r>
          </a:p>
        </p:txBody>
      </p:sp>
      <p:sp>
        <p:nvSpPr>
          <p:cNvPr id="8" name="椭圆 7"/>
          <p:cNvSpPr/>
          <p:nvPr/>
        </p:nvSpPr>
        <p:spPr bwMode="auto">
          <a:xfrm>
            <a:off x="2195736" y="4005064"/>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9" name="文本框 8"/>
          <p:cNvSpPr txBox="1"/>
          <p:nvPr/>
        </p:nvSpPr>
        <p:spPr>
          <a:xfrm>
            <a:off x="2339752" y="4115952"/>
            <a:ext cx="720080" cy="400110"/>
          </a:xfrm>
          <a:prstGeom prst="rect">
            <a:avLst/>
          </a:prstGeom>
          <a:noFill/>
        </p:spPr>
        <p:txBody>
          <a:bodyPr wrap="square" rtlCol="0">
            <a:spAutoFit/>
          </a:bodyPr>
          <a:lstStyle/>
          <a:p>
            <a:r>
              <a:rPr lang="zh-CN" altLang="en-US" dirty="0">
                <a:solidFill>
                  <a:schemeClr val="bg1"/>
                </a:solidFill>
                <a:latin typeface="微软雅黑" panose="020B0503020204020204" pitchFamily="34" charset="-122"/>
                <a:ea typeface="微软雅黑" panose="020B0503020204020204" pitchFamily="34" charset="-122"/>
              </a:rPr>
              <a:t>展望</a:t>
            </a:r>
          </a:p>
        </p:txBody>
      </p:sp>
      <p:sp>
        <p:nvSpPr>
          <p:cNvPr id="11" name="文本框 10"/>
          <p:cNvSpPr txBox="1"/>
          <p:nvPr/>
        </p:nvSpPr>
        <p:spPr>
          <a:xfrm>
            <a:off x="2346092" y="5144685"/>
            <a:ext cx="720080" cy="400110"/>
          </a:xfrm>
          <a:prstGeom prst="rect">
            <a:avLst/>
          </a:prstGeom>
          <a:noFill/>
        </p:spPr>
        <p:txBody>
          <a:bodyPr wrap="square" rtlCol="0">
            <a:spAutoFit/>
          </a:bodyPr>
          <a:lstStyle/>
          <a:p>
            <a:r>
              <a:rPr lang="zh-CN" altLang="en-US" b="1">
                <a:solidFill>
                  <a:schemeClr val="bg1"/>
                </a:solidFill>
                <a:latin typeface="+mn-ea"/>
                <a:ea typeface="+mn-ea"/>
              </a:rPr>
              <a:t>业务</a:t>
            </a:r>
          </a:p>
        </p:txBody>
      </p:sp>
      <p:sp>
        <p:nvSpPr>
          <p:cNvPr id="5" name="文本框 4"/>
          <p:cNvSpPr txBox="1"/>
          <p:nvPr/>
        </p:nvSpPr>
        <p:spPr>
          <a:xfrm>
            <a:off x="3370915" y="2071129"/>
            <a:ext cx="5017509" cy="400110"/>
          </a:xfrm>
          <a:prstGeom prst="rect">
            <a:avLst/>
          </a:prstGeom>
          <a:noFill/>
        </p:spPr>
        <p:txBody>
          <a:bodyPr wrap="square" rtlCol="0">
            <a:spAutoFit/>
          </a:bodyPr>
          <a:lstStyle/>
          <a:p>
            <a:r>
              <a:rPr lang="zh-CN" altLang="en-US" dirty="0">
                <a:solidFill>
                  <a:schemeClr val="tx1"/>
                </a:solidFill>
                <a:effectLst/>
                <a:latin typeface="微软雅黑" panose="020B0503020204020204" pitchFamily="34" charset="-122"/>
                <a:ea typeface="微软雅黑" panose="020B0503020204020204" pitchFamily="34" charset="-122"/>
              </a:rPr>
              <a:t>货币政策维持宽松，海外疫情仍在蔓延</a:t>
            </a:r>
          </a:p>
        </p:txBody>
      </p:sp>
      <p:sp>
        <p:nvSpPr>
          <p:cNvPr id="14" name="文本框 13"/>
          <p:cNvSpPr txBox="1"/>
          <p:nvPr/>
        </p:nvSpPr>
        <p:spPr>
          <a:xfrm>
            <a:off x="3383193" y="3124417"/>
            <a:ext cx="5760807" cy="400110"/>
          </a:xfrm>
          <a:prstGeom prst="rect">
            <a:avLst/>
          </a:prstGeom>
          <a:noFill/>
        </p:spPr>
        <p:txBody>
          <a:bodyPr wrap="square" rtlCol="0">
            <a:spAutoFit/>
          </a:bodyPr>
          <a:lstStyle/>
          <a:p>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股行情震荡上行，市场情绪逐渐乐观</a:t>
            </a:r>
            <a:endParaRPr lang="zh-CN" altLang="en-US" dirty="0">
              <a:solidFill>
                <a:schemeClr val="tx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3347864" y="4129710"/>
            <a:ext cx="5040560" cy="400110"/>
          </a:xfrm>
          <a:prstGeom prst="rect">
            <a:avLst/>
          </a:prstGeom>
          <a:noFill/>
        </p:spPr>
        <p:txBody>
          <a:bodyPr wrap="square" rtlCol="0">
            <a:spAutoFit/>
          </a:bodyPr>
          <a:lstStyle/>
          <a:p>
            <a:r>
              <a:rPr lang="zh-CN" altLang="en-US" dirty="0">
                <a:solidFill>
                  <a:schemeClr val="tx1"/>
                </a:solidFill>
                <a:latin typeface="微软雅黑" panose="020B0503020204020204" pitchFamily="34" charset="-122"/>
                <a:ea typeface="微软雅黑" panose="020B0503020204020204" pitchFamily="34" charset="-122"/>
                <a:sym typeface="+mn-ea"/>
              </a:rPr>
              <a:t>托底政策进一步落地，宏观经济有望复苏</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b="0" dirty="0">
                <a:solidFill>
                  <a:schemeClr val="tx1"/>
                </a:solidFill>
                <a:latin typeface="微软雅黑" panose="020B0503020204020204" pitchFamily="34" charset="-122"/>
                <a:ea typeface="微软雅黑" panose="020B0503020204020204" pitchFamily="34" charset="-122"/>
              </a:rPr>
              <a:t>CPI</a:t>
            </a:r>
            <a:r>
              <a:rPr kumimoji="1" lang="zh-CN" altLang="en-US" sz="2400" b="0" dirty="0">
                <a:solidFill>
                  <a:schemeClr val="tx1"/>
                </a:solidFill>
                <a:latin typeface="微软雅黑" panose="020B0503020204020204" pitchFamily="34" charset="-122"/>
                <a:ea typeface="微软雅黑" panose="020B0503020204020204" pitchFamily="34" charset="-122"/>
              </a:rPr>
              <a:t>、</a:t>
            </a:r>
            <a:r>
              <a:rPr kumimoji="1" lang="en-US" altLang="zh-CN" sz="2400" b="0" dirty="0">
                <a:solidFill>
                  <a:schemeClr val="tx1"/>
                </a:solidFill>
                <a:latin typeface="微软雅黑" panose="020B0503020204020204" pitchFamily="34" charset="-122"/>
                <a:ea typeface="微软雅黑" panose="020B0503020204020204" pitchFamily="34" charset="-122"/>
              </a:rPr>
              <a:t>PPI</a:t>
            </a:r>
          </a:p>
        </p:txBody>
      </p:sp>
      <p:sp>
        <p:nvSpPr>
          <p:cNvPr id="6" name="文本框 5"/>
          <p:cNvSpPr txBox="1"/>
          <p:nvPr/>
        </p:nvSpPr>
        <p:spPr>
          <a:xfrm>
            <a:off x="6265206" y="1614535"/>
            <a:ext cx="2416832" cy="2028569"/>
          </a:xfrm>
          <a:prstGeom prst="rect">
            <a:avLst/>
          </a:prstGeom>
          <a:noFill/>
        </p:spPr>
        <p:txBody>
          <a:bodyPr wrap="square" lIns="0" tIns="0" rIns="0" bIns="0" rtlCol="0">
            <a:spAutoFit/>
          </a:bodyPr>
          <a:lstStyle/>
          <a:p>
            <a:pPr>
              <a:lnSpc>
                <a:spcPct val="150000"/>
              </a:lnSpc>
            </a:pPr>
            <a:r>
              <a:rPr lang="en-US" altLang="zh-CN" sz="1800" dirty="0">
                <a:latin typeface="微软雅黑" panose="020B0503020204020204" pitchFamily="34" charset="-122"/>
                <a:ea typeface="微软雅黑" panose="020B0503020204020204" pitchFamily="34" charset="-122"/>
              </a:rPr>
              <a:t>4</a:t>
            </a:r>
            <a:r>
              <a:rPr sz="1800" dirty="0">
                <a:latin typeface="微软雅黑" panose="020B0503020204020204" pitchFamily="34" charset="-122"/>
                <a:ea typeface="微软雅黑" panose="020B0503020204020204" pitchFamily="34" charset="-122"/>
              </a:rPr>
              <a:t>月CPI同比</a:t>
            </a:r>
            <a:r>
              <a:rPr sz="1800" dirty="0">
                <a:solidFill>
                  <a:srgbClr val="FF0000"/>
                </a:solidFill>
                <a:latin typeface="微软雅黑" panose="020B0503020204020204" pitchFamily="34" charset="-122"/>
                <a:ea typeface="微软雅黑" panose="020B0503020204020204" pitchFamily="34" charset="-122"/>
              </a:rPr>
              <a:t>上涨</a:t>
            </a:r>
            <a:r>
              <a:rPr lang="en-US" altLang="zh-CN" sz="1800" dirty="0">
                <a:solidFill>
                  <a:srgbClr val="FF0000"/>
                </a:solidFill>
                <a:latin typeface="微软雅黑" panose="020B0503020204020204" pitchFamily="34" charset="-122"/>
                <a:ea typeface="微软雅黑" panose="020B0503020204020204" pitchFamily="34" charset="-122"/>
              </a:rPr>
              <a:t>3.3</a:t>
            </a:r>
            <a:r>
              <a:rPr lang="en-US" sz="1800" dirty="0">
                <a:solidFill>
                  <a:srgbClr val="FF0000"/>
                </a:solidFill>
                <a:latin typeface="微软雅黑" panose="020B0503020204020204" pitchFamily="34" charset="-122"/>
                <a:ea typeface="微软雅黑" panose="020B0503020204020204" pitchFamily="34" charset="-122"/>
              </a:rPr>
              <a:t>%</a:t>
            </a:r>
            <a:r>
              <a:rPr sz="1800" dirty="0">
                <a:latin typeface="微软雅黑" panose="020B0503020204020204" pitchFamily="34" charset="-122"/>
                <a:ea typeface="微软雅黑" panose="020B0503020204020204" pitchFamily="34" charset="-122"/>
              </a:rPr>
              <a:t>，</a:t>
            </a:r>
            <a:endParaRPr lang="en-US" altLang="zh-CN" sz="1800" dirty="0">
              <a:latin typeface="微软雅黑" panose="020B0503020204020204" pitchFamily="34" charset="-122"/>
              <a:ea typeface="微软雅黑" panose="020B0503020204020204" pitchFamily="34" charset="-122"/>
            </a:endParaRPr>
          </a:p>
          <a:p>
            <a:pPr>
              <a:lnSpc>
                <a:spcPct val="150000"/>
              </a:lnSpc>
            </a:pPr>
            <a:r>
              <a:rPr sz="1800" dirty="0" err="1">
                <a:latin typeface="微软雅黑" panose="020B0503020204020204" pitchFamily="34" charset="-122"/>
                <a:ea typeface="微软雅黑" panose="020B0503020204020204" pitchFamily="34" charset="-122"/>
              </a:rPr>
              <a:t>较上月</a:t>
            </a:r>
            <a:r>
              <a:rPr lang="zh-CN" altLang="en-US" sz="1800" dirty="0">
                <a:solidFill>
                  <a:srgbClr val="33CC33"/>
                </a:solidFill>
                <a:latin typeface="微软雅黑" panose="020B0503020204020204" pitchFamily="34" charset="-122"/>
                <a:ea typeface="微软雅黑" panose="020B0503020204020204" pitchFamily="34" charset="-122"/>
              </a:rPr>
              <a:t>下降</a:t>
            </a:r>
            <a:r>
              <a:rPr lang="en-US" altLang="zh-CN" sz="1800" dirty="0">
                <a:solidFill>
                  <a:srgbClr val="33CC33"/>
                </a:solidFill>
                <a:latin typeface="微软雅黑" panose="020B0503020204020204" pitchFamily="34" charset="-122"/>
                <a:ea typeface="微软雅黑" panose="020B0503020204020204" pitchFamily="34" charset="-122"/>
              </a:rPr>
              <a:t>1.0%</a:t>
            </a:r>
            <a:r>
              <a:rPr lang="zh-CN" altLang="en-US" sz="1800" dirty="0">
                <a:latin typeface="微软雅黑" panose="020B0503020204020204" pitchFamily="34" charset="-122"/>
                <a:ea typeface="微软雅黑" panose="020B0503020204020204" pitchFamily="34" charset="-122"/>
              </a:rPr>
              <a:t>。</a:t>
            </a:r>
            <a:endParaRPr lang="en-US" altLang="zh-CN" sz="1800" dirty="0">
              <a:latin typeface="微软雅黑" panose="020B0503020204020204" pitchFamily="34" charset="-122"/>
              <a:ea typeface="微软雅黑" panose="020B0503020204020204" pitchFamily="34" charset="-122"/>
            </a:endParaRPr>
          </a:p>
          <a:p>
            <a:pPr>
              <a:lnSpc>
                <a:spcPct val="150000"/>
              </a:lnSpc>
            </a:pPr>
            <a:endParaRPr lang="en-US" altLang="zh-CN" sz="1800" dirty="0">
              <a:latin typeface="微软雅黑" panose="020B0503020204020204" pitchFamily="34" charset="-122"/>
              <a:ea typeface="微软雅黑" panose="020B0503020204020204" pitchFamily="34" charset="-122"/>
            </a:endParaRPr>
          </a:p>
          <a:p>
            <a:pPr>
              <a:lnSpc>
                <a:spcPct val="150000"/>
              </a:lnSpc>
            </a:pPr>
            <a:r>
              <a:rPr lang="en-US" altLang="zh-CN" sz="1800" dirty="0">
                <a:latin typeface="微软雅黑" panose="020B0503020204020204" pitchFamily="34" charset="-122"/>
                <a:ea typeface="微软雅黑" panose="020B0503020204020204" pitchFamily="34" charset="-122"/>
              </a:rPr>
              <a:t>4</a:t>
            </a:r>
            <a:r>
              <a:rPr lang="zh-CN" altLang="en-US" sz="1800" dirty="0">
                <a:latin typeface="微软雅黑" panose="020B0503020204020204" pitchFamily="34" charset="-122"/>
                <a:ea typeface="微软雅黑" panose="020B0503020204020204" pitchFamily="34" charset="-122"/>
              </a:rPr>
              <a:t>月</a:t>
            </a:r>
            <a:r>
              <a:rPr lang="en-US" altLang="zh-CN" sz="1800" dirty="0">
                <a:latin typeface="微软雅黑" panose="020B0503020204020204" pitchFamily="34" charset="-122"/>
                <a:ea typeface="微软雅黑" panose="020B0503020204020204" pitchFamily="34" charset="-122"/>
              </a:rPr>
              <a:t>PPI</a:t>
            </a:r>
            <a:r>
              <a:rPr lang="zh-CN" altLang="en-US" sz="1800" dirty="0">
                <a:latin typeface="微软雅黑" panose="020B0503020204020204" pitchFamily="34" charset="-122"/>
                <a:ea typeface="微软雅黑" panose="020B0503020204020204" pitchFamily="34" charset="-122"/>
              </a:rPr>
              <a:t>同比</a:t>
            </a:r>
            <a:r>
              <a:rPr lang="zh-CN" altLang="en-US" sz="1800" dirty="0">
                <a:solidFill>
                  <a:srgbClr val="33CC33"/>
                </a:solidFill>
                <a:latin typeface="微软雅黑" panose="020B0503020204020204" pitchFamily="34" charset="-122"/>
                <a:ea typeface="微软雅黑" panose="020B0503020204020204" pitchFamily="34" charset="-122"/>
              </a:rPr>
              <a:t>下降</a:t>
            </a:r>
            <a:r>
              <a:rPr lang="en-US" altLang="zh-CN" sz="1800" dirty="0">
                <a:solidFill>
                  <a:srgbClr val="33CC33"/>
                </a:solidFill>
                <a:latin typeface="微软雅黑" panose="020B0503020204020204" pitchFamily="34" charset="-122"/>
                <a:ea typeface="微软雅黑" panose="020B0503020204020204" pitchFamily="34" charset="-122"/>
              </a:rPr>
              <a:t>3.1%</a:t>
            </a:r>
            <a:r>
              <a:rPr lang="zh-CN" altLang="en-US" sz="1800" dirty="0">
                <a:latin typeface="微软雅黑" panose="020B0503020204020204" pitchFamily="34" charset="-122"/>
                <a:ea typeface="微软雅黑" panose="020B0503020204020204" pitchFamily="34" charset="-122"/>
              </a:rPr>
              <a:t>，</a:t>
            </a:r>
            <a:endParaRPr lang="en-US" altLang="zh-CN" sz="1800" dirty="0">
              <a:latin typeface="微软雅黑" panose="020B0503020204020204" pitchFamily="34" charset="-122"/>
              <a:ea typeface="微软雅黑" panose="020B0503020204020204" pitchFamily="34" charset="-122"/>
            </a:endParaRPr>
          </a:p>
          <a:p>
            <a:pPr>
              <a:lnSpc>
                <a:spcPct val="150000"/>
              </a:lnSpc>
            </a:pPr>
            <a:r>
              <a:rPr lang="zh-CN" altLang="en-US" sz="1800" dirty="0">
                <a:latin typeface="微软雅黑" panose="020B0503020204020204" pitchFamily="34" charset="-122"/>
                <a:ea typeface="微软雅黑" panose="020B0503020204020204" pitchFamily="34" charset="-122"/>
              </a:rPr>
              <a:t>较上月</a:t>
            </a:r>
            <a:r>
              <a:rPr lang="zh-CN" altLang="en-US" sz="1800" dirty="0">
                <a:solidFill>
                  <a:srgbClr val="33CC33"/>
                </a:solidFill>
                <a:latin typeface="微软雅黑" panose="020B0503020204020204" pitchFamily="34" charset="-122"/>
                <a:ea typeface="微软雅黑" panose="020B0503020204020204" pitchFamily="34" charset="-122"/>
              </a:rPr>
              <a:t>下降</a:t>
            </a:r>
            <a:r>
              <a:rPr lang="en-US" altLang="zh-CN" sz="1800" dirty="0">
                <a:solidFill>
                  <a:srgbClr val="33CC33"/>
                </a:solidFill>
                <a:latin typeface="微软雅黑" panose="020B0503020204020204" pitchFamily="34" charset="-122"/>
                <a:ea typeface="微软雅黑" panose="020B0503020204020204" pitchFamily="34" charset="-122"/>
              </a:rPr>
              <a:t>1.6%</a:t>
            </a:r>
            <a:r>
              <a:rPr lang="zh-CN" altLang="en-US" sz="1800" dirty="0">
                <a:latin typeface="微软雅黑" panose="020B0503020204020204" pitchFamily="34" charset="-122"/>
                <a:ea typeface="微软雅黑" panose="020B0503020204020204" pitchFamily="34" charset="-122"/>
              </a:rPr>
              <a:t>。</a:t>
            </a:r>
          </a:p>
        </p:txBody>
      </p:sp>
      <p:pic>
        <p:nvPicPr>
          <p:cNvPr id="9" name="图片 8" descr="地图上有字&#10;&#10;描述已自动生成">
            <a:extLst>
              <a:ext uri="{FF2B5EF4-FFF2-40B4-BE49-F238E27FC236}">
                <a16:creationId xmlns:a16="http://schemas.microsoft.com/office/drawing/2014/main" id="{E09492ED-5A6F-2A4B-92C3-96B01BAED7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9533" y="1050263"/>
            <a:ext cx="5400600" cy="32042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Rectangle 26">
            <a:extLst>
              <a:ext uri="{FF2B5EF4-FFF2-40B4-BE49-F238E27FC236}">
                <a16:creationId xmlns:a16="http://schemas.microsoft.com/office/drawing/2014/main" id="{54A8634B-1F0E-44D5-B816-5B10AFAB14FF}"/>
              </a:ext>
            </a:extLst>
          </p:cNvPr>
          <p:cNvSpPr>
            <a:spLocks noChangeArrowheads="1"/>
          </p:cNvSpPr>
          <p:nvPr/>
        </p:nvSpPr>
        <p:spPr bwMode="auto">
          <a:xfrm>
            <a:off x="849263" y="4221088"/>
            <a:ext cx="7435949" cy="2093778"/>
          </a:xfrm>
          <a:prstGeom prst="rect">
            <a:avLst/>
          </a:prstGeom>
          <a:noFill/>
          <a:ln w="9525">
            <a:noFill/>
            <a:miter lim="800000"/>
          </a:ln>
          <a:effectLst/>
        </p:spPr>
        <p:txBody>
          <a:bodyPr wrap="square" anchor="ctr">
            <a:spAutoFit/>
          </a:bodyPr>
          <a:lstStyle/>
          <a:p>
            <a:pPr indent="457200" algn="just">
              <a:lnSpc>
                <a:spcPct val="150000"/>
              </a:lnSpc>
            </a:pPr>
            <a:endParaRPr lang="en-US" altLang="zh-CN" sz="1100" dirty="0">
              <a:latin typeface="微软雅黑" panose="020B0503020204020204" pitchFamily="34" charset="-122"/>
              <a:ea typeface="微软雅黑" panose="020B0503020204020204" pitchFamily="34" charset="-122"/>
            </a:endParaRPr>
          </a:p>
          <a:p>
            <a:pPr indent="457200" algn="just">
              <a:lnSpc>
                <a:spcPct val="150000"/>
              </a:lnSpc>
            </a:pPr>
            <a:r>
              <a:rPr lang="zh-CN" altLang="en-US" sz="1100" dirty="0">
                <a:latin typeface="微软雅黑" panose="020B0503020204020204" pitchFamily="34" charset="-122"/>
                <a:ea typeface="微软雅黑" panose="020B0503020204020204" pitchFamily="34" charset="-122"/>
              </a:rPr>
              <a:t>价格方面，从同比看，</a:t>
            </a:r>
            <a:r>
              <a:rPr lang="en-US" altLang="zh-CN" sz="1100" dirty="0">
                <a:latin typeface="微软雅黑" panose="020B0503020204020204" pitchFamily="34" charset="-122"/>
                <a:ea typeface="微软雅黑" panose="020B0503020204020204" pitchFamily="34" charset="-122"/>
              </a:rPr>
              <a:t>CPI</a:t>
            </a:r>
            <a:r>
              <a:rPr lang="zh-CN" altLang="en-US" sz="1100" dirty="0">
                <a:latin typeface="微软雅黑" panose="020B0503020204020204" pitchFamily="34" charset="-122"/>
                <a:ea typeface="微软雅黑" panose="020B0503020204020204" pitchFamily="34" charset="-122"/>
              </a:rPr>
              <a:t>上升</a:t>
            </a:r>
            <a:r>
              <a:rPr lang="en-US" altLang="zh-CN" sz="1100" dirty="0">
                <a:latin typeface="微软雅黑" panose="020B0503020204020204" pitchFamily="34" charset="-122"/>
                <a:ea typeface="微软雅黑" panose="020B0503020204020204" pitchFamily="34" charset="-122"/>
              </a:rPr>
              <a:t>3.3%</a:t>
            </a:r>
            <a:r>
              <a:rPr lang="zh-CN" altLang="en-US" sz="1100" dirty="0">
                <a:latin typeface="微软雅黑" panose="020B0503020204020204" pitchFamily="34" charset="-122"/>
                <a:ea typeface="微软雅黑" panose="020B0503020204020204" pitchFamily="34" charset="-122"/>
              </a:rPr>
              <a:t>，连续三个月涨幅下降。从分项看，</a:t>
            </a:r>
            <a:r>
              <a:rPr lang="en-US" altLang="zh-CN" sz="1100" dirty="0">
                <a:latin typeface="微软雅黑" panose="020B0503020204020204" pitchFamily="34" charset="-122"/>
                <a:ea typeface="微软雅黑" panose="020B0503020204020204" pitchFamily="34" charset="-122"/>
              </a:rPr>
              <a:t>4</a:t>
            </a:r>
            <a:r>
              <a:rPr lang="zh-CN" altLang="en-US" sz="1100" dirty="0">
                <a:latin typeface="微软雅黑" panose="020B0503020204020204" pitchFamily="34" charset="-122"/>
                <a:ea typeface="微软雅黑" panose="020B0503020204020204" pitchFamily="34" charset="-122"/>
              </a:rPr>
              <a:t>月，食品烟酒类价格同比上涨</a:t>
            </a:r>
            <a:r>
              <a:rPr lang="en-US" altLang="zh-CN" sz="1100" dirty="0">
                <a:latin typeface="微软雅黑" panose="020B0503020204020204" pitchFamily="34" charset="-122"/>
                <a:ea typeface="微软雅黑" panose="020B0503020204020204" pitchFamily="34" charset="-122"/>
              </a:rPr>
              <a:t>11.3%</a:t>
            </a:r>
            <a:r>
              <a:rPr lang="zh-CN" altLang="en-US" sz="1100" dirty="0">
                <a:latin typeface="微软雅黑" panose="020B0503020204020204" pitchFamily="34" charset="-122"/>
                <a:ea typeface="微软雅黑" panose="020B0503020204020204" pitchFamily="34" charset="-122"/>
              </a:rPr>
              <a:t>，为</a:t>
            </a:r>
            <a:r>
              <a:rPr lang="en-US" altLang="zh-CN" sz="1100" dirty="0">
                <a:latin typeface="微软雅黑" panose="020B0503020204020204" pitchFamily="34" charset="-122"/>
                <a:ea typeface="微软雅黑" panose="020B0503020204020204" pitchFamily="34" charset="-122"/>
              </a:rPr>
              <a:t>CPI</a:t>
            </a:r>
            <a:r>
              <a:rPr lang="zh-CN" altLang="en-US" sz="1100" dirty="0">
                <a:latin typeface="微软雅黑" panose="020B0503020204020204" pitchFamily="34" charset="-122"/>
                <a:ea typeface="微软雅黑" panose="020B0503020204020204" pitchFamily="34" charset="-122"/>
              </a:rPr>
              <a:t>上涨的主要因素；其次，畜肉类价格同比大涨</a:t>
            </a:r>
            <a:r>
              <a:rPr lang="en-US" altLang="zh-CN" sz="1100" dirty="0">
                <a:latin typeface="微软雅黑" panose="020B0503020204020204" pitchFamily="34" charset="-122"/>
                <a:ea typeface="微软雅黑" panose="020B0503020204020204" pitchFamily="34" charset="-122"/>
              </a:rPr>
              <a:t>66.7%</a:t>
            </a:r>
            <a:r>
              <a:rPr lang="zh-CN" altLang="en-US" sz="1100" dirty="0">
                <a:latin typeface="微软雅黑" panose="020B0503020204020204" pitchFamily="34" charset="-122"/>
                <a:ea typeface="微软雅黑" panose="020B0503020204020204" pitchFamily="34" charset="-122"/>
              </a:rPr>
              <a:t>，猪肉价格上涨</a:t>
            </a:r>
            <a:r>
              <a:rPr lang="en-US" altLang="zh-CN" sz="1100" dirty="0">
                <a:latin typeface="微软雅黑" panose="020B0503020204020204" pitchFamily="34" charset="-122"/>
                <a:ea typeface="微软雅黑" panose="020B0503020204020204" pitchFamily="34" charset="-122"/>
              </a:rPr>
              <a:t>96.9%</a:t>
            </a:r>
            <a:r>
              <a:rPr lang="zh-CN" altLang="en-US" sz="1100" dirty="0">
                <a:latin typeface="微软雅黑" panose="020B0503020204020204" pitchFamily="34" charset="-122"/>
                <a:ea typeface="微软雅黑" panose="020B0503020204020204" pitchFamily="34" charset="-122"/>
              </a:rPr>
              <a:t>，涨幅有所回落。</a:t>
            </a:r>
            <a:endParaRPr lang="en-US" altLang="zh-CN" sz="1100" dirty="0">
              <a:latin typeface="微软雅黑" panose="020B0503020204020204" pitchFamily="34" charset="-122"/>
              <a:ea typeface="微软雅黑" panose="020B0503020204020204" pitchFamily="34" charset="-122"/>
            </a:endParaRPr>
          </a:p>
          <a:p>
            <a:pPr indent="457200" algn="just">
              <a:lnSpc>
                <a:spcPct val="150000"/>
              </a:lnSpc>
            </a:pPr>
            <a:endParaRPr lang="en-US" altLang="zh-CN" sz="1100" dirty="0">
              <a:latin typeface="微软雅黑" panose="020B0503020204020204" pitchFamily="34" charset="-122"/>
              <a:ea typeface="微软雅黑" panose="020B0503020204020204" pitchFamily="34" charset="-122"/>
            </a:endParaRPr>
          </a:p>
          <a:p>
            <a:pPr indent="457200" algn="just">
              <a:lnSpc>
                <a:spcPct val="150000"/>
              </a:lnSpc>
            </a:pPr>
            <a:r>
              <a:rPr lang="zh-CN" altLang="en-US" sz="1100" dirty="0">
                <a:latin typeface="微软雅黑" panose="020B0503020204020204" pitchFamily="34" charset="-122"/>
                <a:ea typeface="微软雅黑" panose="020B0503020204020204" pitchFamily="34" charset="-122"/>
              </a:rPr>
              <a:t>从同比看，</a:t>
            </a:r>
            <a:r>
              <a:rPr lang="en" altLang="zh-CN" sz="1100" dirty="0">
                <a:latin typeface="微软雅黑" panose="020B0503020204020204" pitchFamily="34" charset="-122"/>
                <a:ea typeface="微软雅黑" panose="020B0503020204020204" pitchFamily="34" charset="-122"/>
              </a:rPr>
              <a:t>PPI</a:t>
            </a:r>
            <a:r>
              <a:rPr lang="zh-CN" altLang="en-US" sz="1100" dirty="0">
                <a:latin typeface="微软雅黑" panose="020B0503020204020204" pitchFamily="34" charset="-122"/>
                <a:ea typeface="微软雅黑" panose="020B0503020204020204" pitchFamily="34" charset="-122"/>
              </a:rPr>
              <a:t>下降</a:t>
            </a:r>
            <a:r>
              <a:rPr lang="en-US" altLang="zh-CN" sz="1100" dirty="0">
                <a:latin typeface="微软雅黑" panose="020B0503020204020204" pitchFamily="34" charset="-122"/>
                <a:ea typeface="微软雅黑" panose="020B0503020204020204" pitchFamily="34" charset="-122"/>
              </a:rPr>
              <a:t>3.1%</a:t>
            </a:r>
            <a:r>
              <a:rPr lang="zh-CN" altLang="en-US" sz="1100" dirty="0">
                <a:latin typeface="微软雅黑" panose="020B0503020204020204" pitchFamily="34" charset="-122"/>
                <a:ea typeface="微软雅黑" panose="020B0503020204020204" pitchFamily="34" charset="-122"/>
              </a:rPr>
              <a:t>。主要由于受国际油价剧烈波动影响，石油需求骤减，导致石油相关行业产品价格降幅继续扩大，其中，石油和天然气开采业价格下降</a:t>
            </a:r>
            <a:r>
              <a:rPr lang="en-US" altLang="zh-CN" sz="1100" dirty="0">
                <a:latin typeface="微软雅黑" panose="020B0503020204020204" pitchFamily="34" charset="-122"/>
                <a:ea typeface="微软雅黑" panose="020B0503020204020204" pitchFamily="34" charset="-122"/>
              </a:rPr>
              <a:t>51.4%</a:t>
            </a:r>
            <a:r>
              <a:rPr lang="zh-CN" altLang="en-US" sz="1100" dirty="0">
                <a:latin typeface="微软雅黑" panose="020B0503020204020204" pitchFamily="34" charset="-122"/>
                <a:ea typeface="微软雅黑" panose="020B0503020204020204" pitchFamily="34" charset="-122"/>
              </a:rPr>
              <a:t>， 降幅扩大</a:t>
            </a:r>
            <a:r>
              <a:rPr lang="en-US" altLang="zh-CN" sz="1100" dirty="0">
                <a:latin typeface="微软雅黑" panose="020B0503020204020204" pitchFamily="34" charset="-122"/>
                <a:ea typeface="微软雅黑" panose="020B0503020204020204" pitchFamily="34" charset="-122"/>
              </a:rPr>
              <a:t>29.7</a:t>
            </a:r>
            <a:r>
              <a:rPr lang="zh-CN" altLang="en-US" sz="1100" dirty="0">
                <a:latin typeface="微软雅黑" panose="020B0503020204020204" pitchFamily="34" charset="-122"/>
                <a:ea typeface="微软雅黑" panose="020B0503020204020204" pitchFamily="34" charset="-122"/>
              </a:rPr>
              <a:t>个百分点；但是钢材和有色金属等行业产品价格降幅收窄，医药制造业价格由平转涨，但上涨空间有限，仅为</a:t>
            </a:r>
            <a:r>
              <a:rPr lang="en-US" altLang="zh-CN" sz="1100" dirty="0">
                <a:latin typeface="微软雅黑" panose="020B0503020204020204" pitchFamily="34" charset="-122"/>
                <a:ea typeface="微软雅黑" panose="020B0503020204020204" pitchFamily="34" charset="-122"/>
              </a:rPr>
              <a:t>0.3%</a:t>
            </a:r>
            <a:r>
              <a:rPr lang="zh-CN" altLang="en-US" sz="1100" dirty="0">
                <a:latin typeface="微软雅黑" panose="020B0503020204020204" pitchFamily="34" charset="-122"/>
                <a:ea typeface="微软雅黑" panose="020B0503020204020204" pitchFamily="34" charset="-122"/>
              </a:rPr>
              <a:t>。来自中国统计局官方测算，在</a:t>
            </a:r>
            <a:r>
              <a:rPr lang="en-US" altLang="zh-CN" sz="1100" dirty="0">
                <a:latin typeface="微软雅黑" panose="020B0503020204020204" pitchFamily="34" charset="-122"/>
                <a:ea typeface="微软雅黑" panose="020B0503020204020204" pitchFamily="34" charset="-122"/>
              </a:rPr>
              <a:t>4</a:t>
            </a:r>
            <a:r>
              <a:rPr lang="zh-CN" altLang="en-US" sz="1100" dirty="0">
                <a:latin typeface="微软雅黑" panose="020B0503020204020204" pitchFamily="34" charset="-122"/>
                <a:ea typeface="微软雅黑" panose="020B0503020204020204" pitchFamily="34" charset="-122"/>
              </a:rPr>
              <a:t>月份</a:t>
            </a:r>
            <a:r>
              <a:rPr lang="en-US" altLang="zh-CN" sz="1100" dirty="0">
                <a:latin typeface="微软雅黑" panose="020B0503020204020204" pitchFamily="34" charset="-122"/>
                <a:ea typeface="微软雅黑" panose="020B0503020204020204" pitchFamily="34" charset="-122"/>
              </a:rPr>
              <a:t>3.1%</a:t>
            </a:r>
            <a:r>
              <a:rPr lang="zh-CN" altLang="en-US" sz="1100" dirty="0">
                <a:latin typeface="微软雅黑" panose="020B0503020204020204" pitchFamily="34" charset="-122"/>
                <a:ea typeface="微软雅黑" panose="020B0503020204020204" pitchFamily="34" charset="-122"/>
              </a:rPr>
              <a:t>的同比降幅中，去年价格变动的翘尾影响约为</a:t>
            </a:r>
            <a:r>
              <a:rPr lang="en-US" altLang="zh-CN" sz="1100" dirty="0">
                <a:latin typeface="微软雅黑" panose="020B0503020204020204" pitchFamily="34" charset="-122"/>
                <a:ea typeface="微软雅黑" panose="020B0503020204020204" pitchFamily="34" charset="-122"/>
              </a:rPr>
              <a:t>-0.3</a:t>
            </a:r>
            <a:r>
              <a:rPr lang="zh-CN" altLang="en-US" sz="1100" dirty="0">
                <a:latin typeface="微软雅黑" panose="020B0503020204020204" pitchFamily="34" charset="-122"/>
                <a:ea typeface="微软雅黑" panose="020B0503020204020204" pitchFamily="34" charset="-122"/>
              </a:rPr>
              <a:t>个百分点，新涨价影响约为</a:t>
            </a:r>
            <a:r>
              <a:rPr lang="en-US" altLang="zh-CN" sz="1100" dirty="0">
                <a:latin typeface="微软雅黑" panose="020B0503020204020204" pitchFamily="34" charset="-122"/>
                <a:ea typeface="微软雅黑" panose="020B0503020204020204" pitchFamily="34" charset="-122"/>
              </a:rPr>
              <a:t>-2.8</a:t>
            </a:r>
            <a:r>
              <a:rPr lang="zh-CN" altLang="en-US" sz="1100" dirty="0">
                <a:latin typeface="微软雅黑" panose="020B0503020204020204" pitchFamily="34" charset="-122"/>
                <a:ea typeface="微软雅黑" panose="020B0503020204020204" pitchFamily="34" charset="-122"/>
              </a:rPr>
              <a:t>个百分点。</a:t>
            </a:r>
            <a:endParaRPr sz="1100" dirty="0">
              <a:latin typeface="微软雅黑" panose="020B0503020204020204" pitchFamily="34" charset="-122"/>
              <a:ea typeface="微软雅黑" panose="020B0503020204020204" pitchFamily="34" charset="-122"/>
              <a:sym typeface="+mn-ea"/>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b="0" dirty="0">
                <a:solidFill>
                  <a:schemeClr val="tx2">
                    <a:lumMod val="75000"/>
                  </a:schemeClr>
                </a:solidFill>
                <a:latin typeface="微软雅黑" panose="020B0503020204020204" pitchFamily="34" charset="-122"/>
                <a:ea typeface="微软雅黑" panose="020B0503020204020204" pitchFamily="34" charset="-122"/>
              </a:rPr>
              <a:t>PMI</a:t>
            </a:r>
            <a:endParaRPr kumimoji="1" lang="zh-CN" altLang="en-US" sz="2400" b="0" dirty="0">
              <a:solidFill>
                <a:schemeClr val="tx2">
                  <a:lumMod val="75000"/>
                </a:schemeClr>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6624228" y="1124744"/>
            <a:ext cx="2376264" cy="695190"/>
          </a:xfrm>
          <a:prstGeom prst="rect">
            <a:avLst/>
          </a:prstGeom>
          <a:noFill/>
        </p:spPr>
        <p:txBody>
          <a:bodyPr wrap="square" lIns="0" tIns="0" rIns="0" bIns="0" rtlCol="0">
            <a:spAutoFit/>
          </a:bodyPr>
          <a:lstStyle/>
          <a:p>
            <a:pPr>
              <a:lnSpc>
                <a:spcPct val="150000"/>
              </a:lnSpc>
            </a:pPr>
            <a:r>
              <a:rPr lang="en-US" altLang="zh-CN" sz="1600" dirty="0">
                <a:latin typeface="微软雅黑" panose="020B0503020204020204" pitchFamily="34" charset="-122"/>
                <a:ea typeface="微软雅黑" panose="020B0503020204020204" pitchFamily="34" charset="-122"/>
              </a:rPr>
              <a:t>4</a:t>
            </a:r>
            <a:r>
              <a:rPr sz="1600" dirty="0">
                <a:latin typeface="微软雅黑" panose="020B0503020204020204" pitchFamily="34" charset="-122"/>
                <a:ea typeface="微软雅黑" panose="020B0503020204020204" pitchFamily="34" charset="-122"/>
              </a:rPr>
              <a:t>月制造业PMI为</a:t>
            </a:r>
            <a:r>
              <a:rPr lang="en-US" altLang="zh-CN" sz="1600" dirty="0">
                <a:solidFill>
                  <a:srgbClr val="33CC33"/>
                </a:solidFill>
                <a:latin typeface="微软雅黑" panose="020B0503020204020204" pitchFamily="34" charset="-122"/>
                <a:ea typeface="微软雅黑" panose="020B0503020204020204" pitchFamily="34" charset="-122"/>
              </a:rPr>
              <a:t>50.8</a:t>
            </a:r>
            <a:r>
              <a:rPr sz="1600" dirty="0">
                <a:solidFill>
                  <a:srgbClr val="33CC33"/>
                </a:solidFill>
                <a:latin typeface="微软雅黑" panose="020B0503020204020204" pitchFamily="34" charset="-122"/>
                <a:ea typeface="微软雅黑" panose="020B0503020204020204" pitchFamily="34" charset="-122"/>
              </a:rPr>
              <a:t>%，</a:t>
            </a:r>
          </a:p>
          <a:p>
            <a:pPr>
              <a:lnSpc>
                <a:spcPct val="150000"/>
              </a:lnSpc>
            </a:pPr>
            <a:r>
              <a:rPr sz="1600" dirty="0" err="1">
                <a:latin typeface="微软雅黑" panose="020B0503020204020204" pitchFamily="34" charset="-122"/>
                <a:ea typeface="微软雅黑" panose="020B0503020204020204" pitchFamily="34" charset="-122"/>
              </a:rPr>
              <a:t>较上月</a:t>
            </a:r>
            <a:r>
              <a:rPr lang="zh-CN" altLang="en-US" sz="1600" dirty="0">
                <a:latin typeface="微软雅黑" panose="020B0503020204020204" pitchFamily="34" charset="-122"/>
                <a:ea typeface="微软雅黑" panose="020B0503020204020204" pitchFamily="34" charset="-122"/>
              </a:rPr>
              <a:t>下降</a:t>
            </a:r>
            <a:r>
              <a:rPr lang="en-US" altLang="zh-CN" sz="1600" dirty="0">
                <a:solidFill>
                  <a:srgbClr val="33CC33"/>
                </a:solidFill>
                <a:latin typeface="微软雅黑" panose="020B0503020204020204" pitchFamily="34" charset="-122"/>
                <a:ea typeface="微软雅黑" panose="020B0503020204020204" pitchFamily="34" charset="-122"/>
              </a:rPr>
              <a:t>1.2</a:t>
            </a:r>
            <a:r>
              <a:rPr sz="1600" dirty="0">
                <a:solidFill>
                  <a:srgbClr val="33CC33"/>
                </a:solidFill>
                <a:latin typeface="微软雅黑" panose="020B0503020204020204" pitchFamily="34" charset="-122"/>
                <a:ea typeface="微软雅黑" panose="020B0503020204020204" pitchFamily="34" charset="-122"/>
              </a:rPr>
              <a:t>%</a:t>
            </a:r>
            <a:r>
              <a:rPr lang="zh-CN" altLang="en-US" sz="1600" dirty="0">
                <a:solidFill>
                  <a:srgbClr val="33CC33"/>
                </a:solidFill>
                <a:latin typeface="微软雅黑" panose="020B0503020204020204" pitchFamily="34" charset="-122"/>
                <a:ea typeface="微软雅黑" panose="020B0503020204020204" pitchFamily="34" charset="-122"/>
              </a:rPr>
              <a:t>。</a:t>
            </a:r>
            <a:endParaRPr sz="1800" dirty="0">
              <a:solidFill>
                <a:srgbClr val="33CC33"/>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6624228" y="2670040"/>
            <a:ext cx="2232248" cy="695190"/>
          </a:xfrm>
          <a:prstGeom prst="rect">
            <a:avLst/>
          </a:prstGeom>
          <a:noFill/>
        </p:spPr>
        <p:txBody>
          <a:bodyPr wrap="square" lIns="0" tIns="0" rIns="0" bIns="0" rtlCol="0">
            <a:spAutoFit/>
          </a:bodyPr>
          <a:lstStyle/>
          <a:p>
            <a:pPr>
              <a:lnSpc>
                <a:spcPct val="150000"/>
              </a:lnSpc>
            </a:pPr>
            <a:r>
              <a:rPr sz="1600" dirty="0">
                <a:latin typeface="微软雅黑" panose="020B0503020204020204" pitchFamily="34" charset="-122"/>
                <a:ea typeface="微软雅黑" panose="020B0503020204020204" pitchFamily="34" charset="-122"/>
              </a:rPr>
              <a:t>财新中国PMI为</a:t>
            </a:r>
            <a:r>
              <a:rPr lang="en-US" altLang="zh-CN" sz="1600" dirty="0">
                <a:solidFill>
                  <a:srgbClr val="33CC33"/>
                </a:solidFill>
                <a:latin typeface="微软雅黑" panose="020B0503020204020204" pitchFamily="34" charset="-122"/>
                <a:ea typeface="微软雅黑" panose="020B0503020204020204" pitchFamily="34" charset="-122"/>
              </a:rPr>
              <a:t>49.4</a:t>
            </a:r>
            <a:r>
              <a:rPr sz="1600" dirty="0">
                <a:solidFill>
                  <a:srgbClr val="33CC33"/>
                </a:solidFill>
                <a:latin typeface="微软雅黑" panose="020B0503020204020204" pitchFamily="34" charset="-122"/>
                <a:ea typeface="微软雅黑" panose="020B0503020204020204" pitchFamily="34" charset="-122"/>
              </a:rPr>
              <a:t>%，</a:t>
            </a:r>
          </a:p>
          <a:p>
            <a:pPr>
              <a:lnSpc>
                <a:spcPct val="150000"/>
              </a:lnSpc>
            </a:pPr>
            <a:r>
              <a:rPr sz="1600" dirty="0" err="1">
                <a:latin typeface="微软雅黑" panose="020B0503020204020204" pitchFamily="34" charset="-122"/>
                <a:ea typeface="微软雅黑" panose="020B0503020204020204" pitchFamily="34" charset="-122"/>
              </a:rPr>
              <a:t>较上月</a:t>
            </a:r>
            <a:r>
              <a:rPr lang="zh-CN" altLang="en-US" sz="1600" dirty="0">
                <a:latin typeface="微软雅黑" panose="020B0503020204020204" pitchFamily="34" charset="-122"/>
                <a:ea typeface="微软雅黑" panose="020B0503020204020204" pitchFamily="34" charset="-122"/>
              </a:rPr>
              <a:t>下降</a:t>
            </a:r>
            <a:r>
              <a:rPr lang="en-US" altLang="zh-CN" sz="1600" dirty="0">
                <a:solidFill>
                  <a:srgbClr val="33CC33"/>
                </a:solidFill>
                <a:latin typeface="微软雅黑" panose="020B0503020204020204" pitchFamily="34" charset="-122"/>
                <a:ea typeface="微软雅黑" panose="020B0503020204020204" pitchFamily="34" charset="-122"/>
              </a:rPr>
              <a:t>0.7%</a:t>
            </a:r>
            <a:r>
              <a:rPr lang="zh-CN" altLang="en-US" sz="1600" dirty="0">
                <a:latin typeface="微软雅黑" panose="020B0503020204020204" pitchFamily="34" charset="-122"/>
                <a:ea typeface="微软雅黑" panose="020B0503020204020204" pitchFamily="34" charset="-122"/>
              </a:rPr>
              <a:t>。</a:t>
            </a:r>
            <a:endParaRPr lang="zh-CN" altLang="en-US" sz="1800" dirty="0">
              <a:solidFill>
                <a:srgbClr val="FF0000"/>
              </a:solidFill>
              <a:latin typeface="微软雅黑" panose="020B0503020204020204" pitchFamily="34" charset="-122"/>
              <a:ea typeface="微软雅黑" panose="020B0503020204020204" pitchFamily="34" charset="-122"/>
            </a:endParaRPr>
          </a:p>
        </p:txBody>
      </p:sp>
      <p:graphicFrame>
        <p:nvGraphicFramePr>
          <p:cNvPr id="7" name="图表 6">
            <a:extLst>
              <a:ext uri="{FF2B5EF4-FFF2-40B4-BE49-F238E27FC236}">
                <a16:creationId xmlns:a16="http://schemas.microsoft.com/office/drawing/2014/main" id="{13EF86EC-8E07-B349-89D9-4EB2668BBA8D}"/>
              </a:ext>
            </a:extLst>
          </p:cNvPr>
          <p:cNvGraphicFramePr>
            <a:graphicFrameLocks/>
          </p:cNvGraphicFramePr>
          <p:nvPr>
            <p:extLst>
              <p:ext uri="{D42A27DB-BD31-4B8C-83A1-F6EECF244321}">
                <p14:modId xmlns:p14="http://schemas.microsoft.com/office/powerpoint/2010/main" val="3885170277"/>
              </p:ext>
            </p:extLst>
          </p:nvPr>
        </p:nvGraphicFramePr>
        <p:xfrm>
          <a:off x="539552" y="1052736"/>
          <a:ext cx="5698976" cy="3456384"/>
        </p:xfrm>
        <a:graphic>
          <a:graphicData uri="http://schemas.openxmlformats.org/drawingml/2006/chart">
            <c:chart xmlns:c="http://schemas.openxmlformats.org/drawingml/2006/chart" xmlns:r="http://schemas.openxmlformats.org/officeDocument/2006/relationships" r:id="rId3"/>
          </a:graphicData>
        </a:graphic>
      </p:graphicFrame>
      <p:sp>
        <p:nvSpPr>
          <p:cNvPr id="6" name="矩形 5">
            <a:extLst>
              <a:ext uri="{FF2B5EF4-FFF2-40B4-BE49-F238E27FC236}">
                <a16:creationId xmlns:a16="http://schemas.microsoft.com/office/drawing/2014/main" id="{79751DF9-C1A8-47F5-8018-E33C83EFC8BD}"/>
              </a:ext>
            </a:extLst>
          </p:cNvPr>
          <p:cNvSpPr/>
          <p:nvPr/>
        </p:nvSpPr>
        <p:spPr>
          <a:xfrm>
            <a:off x="1259632" y="4869160"/>
            <a:ext cx="7308812" cy="1346907"/>
          </a:xfrm>
          <a:prstGeom prst="rect">
            <a:avLst/>
          </a:prstGeom>
        </p:spPr>
        <p:txBody>
          <a:bodyPr wrap="square">
            <a:spAutoFit/>
          </a:bodyPr>
          <a:lstStyle/>
          <a:p>
            <a:pPr indent="457200" algn="just">
              <a:lnSpc>
                <a:spcPct val="150000"/>
              </a:lnSpc>
            </a:pP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月份，我国疫情防控向好形势进一步巩固，生产生活秩序加快恢复，制造业和非制造业生产经营活动继续改善。制造业</a:t>
            </a:r>
            <a:r>
              <a:rPr lang="en-US" altLang="zh-CN" sz="1400" dirty="0">
                <a:latin typeface="微软雅黑" panose="020B0503020204020204" pitchFamily="34" charset="-122"/>
                <a:ea typeface="微软雅黑" panose="020B0503020204020204" pitchFamily="34" charset="-122"/>
              </a:rPr>
              <a:t>PMI</a:t>
            </a:r>
            <a:r>
              <a:rPr lang="zh-CN" altLang="en-US" sz="1400" dirty="0">
                <a:latin typeface="微软雅黑" panose="020B0503020204020204" pitchFamily="34" charset="-122"/>
                <a:ea typeface="微软雅黑" panose="020B0503020204020204" pitchFamily="34" charset="-122"/>
              </a:rPr>
              <a:t>为</a:t>
            </a:r>
            <a:r>
              <a:rPr lang="en-US" altLang="zh-CN" sz="1400" dirty="0">
                <a:latin typeface="微软雅黑" panose="020B0503020204020204" pitchFamily="34" charset="-122"/>
                <a:ea typeface="微软雅黑" panose="020B0503020204020204" pitchFamily="34" charset="-122"/>
              </a:rPr>
              <a:t>50.8%</a:t>
            </a:r>
            <a:r>
              <a:rPr lang="zh-CN" altLang="en-US" sz="1400" dirty="0">
                <a:latin typeface="微软雅黑" panose="020B0503020204020204" pitchFamily="34" charset="-122"/>
                <a:ea typeface="微软雅黑" panose="020B0503020204020204" pitchFamily="34" charset="-122"/>
              </a:rPr>
              <a:t>，比上月回落</a:t>
            </a: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个百分点，虽仍处于荣枯线以上，但降幅大幅超出季节性，需求端景气度仍待进一步复苏。非制造业</a:t>
            </a:r>
            <a:r>
              <a:rPr lang="en-US" altLang="zh-CN" sz="1400" dirty="0">
                <a:latin typeface="微软雅黑" panose="020B0503020204020204" pitchFamily="34" charset="-122"/>
                <a:ea typeface="微软雅黑" panose="020B0503020204020204" pitchFamily="34" charset="-122"/>
              </a:rPr>
              <a:t>PMI</a:t>
            </a:r>
            <a:r>
              <a:rPr lang="zh-CN" altLang="en-US" sz="1400" dirty="0">
                <a:latin typeface="微软雅黑" panose="020B0503020204020204" pitchFamily="34" charset="-122"/>
                <a:ea typeface="微软雅黑" panose="020B0503020204020204" pitchFamily="34" charset="-122"/>
              </a:rPr>
              <a:t>上涨至</a:t>
            </a:r>
            <a:r>
              <a:rPr lang="en-US" altLang="zh-CN" sz="1400" dirty="0">
                <a:latin typeface="微软雅黑" panose="020B0503020204020204" pitchFamily="34" charset="-122"/>
                <a:ea typeface="微软雅黑" panose="020B0503020204020204" pitchFamily="34" charset="-122"/>
              </a:rPr>
              <a:t>53.2%</a:t>
            </a:r>
            <a:r>
              <a:rPr lang="zh-CN" altLang="en-US" sz="1400" dirty="0">
                <a:latin typeface="微软雅黑" panose="020B0503020204020204" pitchFamily="34" charset="-122"/>
                <a:ea typeface="微软雅黑" panose="020B0503020204020204" pitchFamily="34" charset="-122"/>
              </a:rPr>
              <a:t>，景气度较高。</a:t>
            </a:r>
            <a:endParaRPr lang="en-US" altLang="zh-CN" sz="1400" dirty="0">
              <a:latin typeface="微软雅黑" panose="020B0503020204020204" pitchFamily="34" charset="-122"/>
              <a:ea typeface="微软雅黑" panose="020B0503020204020204" pitchFamily="34" charset="-122"/>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b="0" dirty="0">
                <a:solidFill>
                  <a:srgbClr val="000066"/>
                </a:solidFill>
                <a:latin typeface="微软雅黑" panose="020B0503020204020204" pitchFamily="34" charset="-122"/>
                <a:ea typeface="微软雅黑" panose="020B0503020204020204" pitchFamily="34" charset="-122"/>
              </a:rPr>
              <a:t>央行公开市场操作</a:t>
            </a:r>
          </a:p>
        </p:txBody>
      </p:sp>
      <p:sp>
        <p:nvSpPr>
          <p:cNvPr id="4" name="文本框 3"/>
          <p:cNvSpPr txBox="1"/>
          <p:nvPr/>
        </p:nvSpPr>
        <p:spPr>
          <a:xfrm>
            <a:off x="2342338" y="5733256"/>
            <a:ext cx="4459324" cy="461665"/>
          </a:xfrm>
          <a:prstGeom prst="rect">
            <a:avLst/>
          </a:prstGeom>
          <a:noFill/>
        </p:spPr>
        <p:txBody>
          <a:bodyPr wrap="square" rtlCol="0">
            <a:spAutoFit/>
          </a:bodyPr>
          <a:lstStyle/>
          <a:p>
            <a:r>
              <a:rPr lang="en-US" altLang="zh-CN" dirty="0">
                <a:latin typeface="微软雅黑" panose="020B0503020204020204" pitchFamily="34" charset="-122"/>
                <a:ea typeface="微软雅黑" panose="020B0503020204020204" pitchFamily="34" charset="-122"/>
              </a:rPr>
              <a:t>4</a:t>
            </a:r>
            <a:r>
              <a:rPr dirty="0">
                <a:solidFill>
                  <a:schemeClr val="tx1"/>
                </a:solidFill>
                <a:latin typeface="微软雅黑" panose="020B0503020204020204" pitchFamily="34" charset="-122"/>
                <a:ea typeface="微软雅黑" panose="020B0503020204020204" pitchFamily="34" charset="-122"/>
              </a:rPr>
              <a:t>月，央行累计净</a:t>
            </a:r>
            <a:r>
              <a:rPr lang="zh-CN" altLang="en-US" dirty="0">
                <a:solidFill>
                  <a:schemeClr val="tx1"/>
                </a:solidFill>
                <a:latin typeface="微软雅黑" panose="020B0503020204020204" pitchFamily="34" charset="-122"/>
                <a:ea typeface="微软雅黑" panose="020B0503020204020204" pitchFamily="34" charset="-122"/>
              </a:rPr>
              <a:t>回笼资金</a:t>
            </a:r>
            <a:r>
              <a:rPr lang="en-US" altLang="zh-CN" sz="2400" dirty="0">
                <a:solidFill>
                  <a:srgbClr val="FF0000"/>
                </a:solidFill>
                <a:latin typeface="微软雅黑" panose="020B0503020204020204" pitchFamily="34" charset="-122"/>
                <a:ea typeface="微软雅黑" panose="020B0503020204020204" pitchFamily="34" charset="-122"/>
              </a:rPr>
              <a:t>3813</a:t>
            </a:r>
            <a:r>
              <a:rPr dirty="0">
                <a:solidFill>
                  <a:schemeClr val="tx1"/>
                </a:solidFill>
                <a:latin typeface="微软雅黑" panose="020B0503020204020204" pitchFamily="34" charset="-122"/>
                <a:ea typeface="微软雅黑" panose="020B0503020204020204" pitchFamily="34" charset="-122"/>
              </a:rPr>
              <a:t>亿元</a:t>
            </a:r>
            <a:r>
              <a:rPr lang="zh-CN" dirty="0">
                <a:solidFill>
                  <a:srgbClr val="000066"/>
                </a:solidFill>
                <a:latin typeface="微软雅黑" panose="020B0503020204020204" pitchFamily="34" charset="-122"/>
                <a:ea typeface="微软雅黑" panose="020B0503020204020204" pitchFamily="34" charset="-122"/>
              </a:rPr>
              <a:t>。</a:t>
            </a:r>
          </a:p>
        </p:txBody>
      </p:sp>
      <p:pic>
        <p:nvPicPr>
          <p:cNvPr id="5" name="图片 4">
            <a:extLst>
              <a:ext uri="{FF2B5EF4-FFF2-40B4-BE49-F238E27FC236}">
                <a16:creationId xmlns:a16="http://schemas.microsoft.com/office/drawing/2014/main" id="{94F9FDD1-C164-9D47-930E-41BEAFBE7340}"/>
              </a:ext>
            </a:extLst>
          </p:cNvPr>
          <p:cNvPicPr>
            <a:picLocks noChangeAspect="1"/>
          </p:cNvPicPr>
          <p:nvPr/>
        </p:nvPicPr>
        <p:blipFill>
          <a:blip r:embed="rId3"/>
          <a:stretch>
            <a:fillRect/>
          </a:stretch>
        </p:blipFill>
        <p:spPr>
          <a:xfrm>
            <a:off x="695432" y="1124744"/>
            <a:ext cx="7753135" cy="4248472"/>
          </a:xfrm>
          <a:prstGeom prst="rect">
            <a:avLst/>
          </a:prstGeom>
          <a:effectLst>
            <a:softEdge rad="127000"/>
          </a:effectLst>
        </p:spPr>
      </p:pic>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115325"/>
            <a:ext cx="8231188"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市场概况</a:t>
            </a:r>
          </a:p>
        </p:txBody>
      </p:sp>
      <p:sp>
        <p:nvSpPr>
          <p:cNvPr id="4" name="文本框 3"/>
          <p:cNvSpPr txBox="1"/>
          <p:nvPr/>
        </p:nvSpPr>
        <p:spPr>
          <a:xfrm>
            <a:off x="209034" y="1124744"/>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上证综指</a:t>
            </a:r>
          </a:p>
        </p:txBody>
      </p:sp>
      <p:sp>
        <p:nvSpPr>
          <p:cNvPr id="8" name="文本框 7"/>
          <p:cNvSpPr txBox="1"/>
          <p:nvPr/>
        </p:nvSpPr>
        <p:spPr>
          <a:xfrm>
            <a:off x="617889" y="1577118"/>
            <a:ext cx="849913" cy="369332"/>
          </a:xfrm>
          <a:prstGeom prst="rect">
            <a:avLst/>
          </a:prstGeom>
          <a:noFill/>
        </p:spPr>
        <p:txBody>
          <a:bodyPr wrap="none" rtlCol="0">
            <a:spAutoFit/>
          </a:bodyPr>
          <a:lstStyle/>
          <a:p>
            <a:r>
              <a:rPr lang="en-US" altLang="zh-CN" sz="1800" dirty="0">
                <a:solidFill>
                  <a:srgbClr val="FF0000"/>
                </a:solidFill>
                <a:latin typeface="微软雅黑" panose="020B0503020204020204" pitchFamily="34" charset="-122"/>
                <a:ea typeface="微软雅黑" panose="020B0503020204020204" pitchFamily="34" charset="-122"/>
              </a:rPr>
              <a:t>3.99</a:t>
            </a:r>
            <a:r>
              <a:rPr lang="en-US" sz="1800" dirty="0">
                <a:solidFill>
                  <a:srgbClr val="FF0000"/>
                </a:solidFill>
                <a:latin typeface="微软雅黑" panose="020B0503020204020204" pitchFamily="34" charset="-122"/>
                <a:ea typeface="微软雅黑" panose="020B0503020204020204" pitchFamily="34" charset="-122"/>
              </a:rPr>
              <a:t>%</a:t>
            </a:r>
          </a:p>
        </p:txBody>
      </p:sp>
      <p:sp>
        <p:nvSpPr>
          <p:cNvPr id="9" name="文本框 8"/>
          <p:cNvSpPr txBox="1"/>
          <p:nvPr/>
        </p:nvSpPr>
        <p:spPr>
          <a:xfrm>
            <a:off x="235221" y="3369198"/>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中小板指</a:t>
            </a:r>
          </a:p>
        </p:txBody>
      </p:sp>
      <p:sp>
        <p:nvSpPr>
          <p:cNvPr id="11" name="文本框 10"/>
          <p:cNvSpPr txBox="1"/>
          <p:nvPr/>
        </p:nvSpPr>
        <p:spPr>
          <a:xfrm>
            <a:off x="621011" y="3792864"/>
            <a:ext cx="849913" cy="369332"/>
          </a:xfrm>
          <a:prstGeom prst="rect">
            <a:avLst/>
          </a:prstGeom>
          <a:noFill/>
        </p:spPr>
        <p:txBody>
          <a:bodyPr wrap="none" rtlCol="0">
            <a:spAutoFit/>
          </a:bodyPr>
          <a:lstStyle/>
          <a:p>
            <a:r>
              <a:rPr lang="en-US" altLang="zh-CN" sz="1800" dirty="0">
                <a:solidFill>
                  <a:srgbClr val="FF0000"/>
                </a:solidFill>
                <a:latin typeface="微软雅黑" panose="020B0503020204020204" pitchFamily="34" charset="-122"/>
                <a:ea typeface="微软雅黑" panose="020B0503020204020204" pitchFamily="34" charset="-122"/>
              </a:rPr>
              <a:t>8.97%</a:t>
            </a:r>
            <a:endParaRPr lang="zh-CN" altLang="en-US" sz="1800" dirty="0">
              <a:solidFill>
                <a:srgbClr val="FF0000"/>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197936" y="2282521"/>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深证成指</a:t>
            </a:r>
          </a:p>
        </p:txBody>
      </p:sp>
      <p:sp>
        <p:nvSpPr>
          <p:cNvPr id="17" name="文本框 16"/>
          <p:cNvSpPr txBox="1"/>
          <p:nvPr/>
        </p:nvSpPr>
        <p:spPr>
          <a:xfrm>
            <a:off x="600996" y="2725428"/>
            <a:ext cx="849913" cy="369332"/>
          </a:xfrm>
          <a:prstGeom prst="rect">
            <a:avLst/>
          </a:prstGeom>
          <a:noFill/>
        </p:spPr>
        <p:txBody>
          <a:bodyPr wrap="none" rtlCol="0">
            <a:spAutoFit/>
          </a:bodyPr>
          <a:lstStyle/>
          <a:p>
            <a:r>
              <a:rPr lang="en-US" altLang="zh-CN" sz="1800" dirty="0">
                <a:solidFill>
                  <a:srgbClr val="FF0000"/>
                </a:solidFill>
                <a:latin typeface="微软雅黑" panose="020B0503020204020204" pitchFamily="34" charset="-122"/>
                <a:ea typeface="微软雅黑" panose="020B0503020204020204" pitchFamily="34" charset="-122"/>
              </a:rPr>
              <a:t>7.62%</a:t>
            </a:r>
            <a:endParaRPr lang="zh-CN" altLang="en-US" sz="1800" dirty="0">
              <a:solidFill>
                <a:srgbClr val="FF0000"/>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286580" y="4405752"/>
            <a:ext cx="1107996" cy="369332"/>
          </a:xfrm>
          <a:prstGeom prst="rect">
            <a:avLst/>
          </a:prstGeom>
          <a:noFill/>
        </p:spPr>
        <p:txBody>
          <a:bodyPr wrap="none" rtlCol="0">
            <a:spAutoFit/>
          </a:bodyPr>
          <a:lstStyle/>
          <a:p>
            <a:r>
              <a:rPr lang="zh-CN" altLang="en-US" sz="1800" dirty="0">
                <a:solidFill>
                  <a:schemeClr val="tx1"/>
                </a:solidFill>
                <a:latin typeface="微软雅黑" panose="020B0503020204020204" pitchFamily="34" charset="-122"/>
                <a:ea typeface="微软雅黑" panose="020B0503020204020204" pitchFamily="34" charset="-122"/>
              </a:rPr>
              <a:t>创业板指</a:t>
            </a:r>
          </a:p>
        </p:txBody>
      </p:sp>
      <p:sp>
        <p:nvSpPr>
          <p:cNvPr id="20" name="文本框 19"/>
          <p:cNvSpPr txBox="1"/>
          <p:nvPr/>
        </p:nvSpPr>
        <p:spPr>
          <a:xfrm>
            <a:off x="617889" y="4860300"/>
            <a:ext cx="984565" cy="369332"/>
          </a:xfrm>
          <a:prstGeom prst="rect">
            <a:avLst/>
          </a:prstGeom>
          <a:noFill/>
        </p:spPr>
        <p:txBody>
          <a:bodyPr wrap="none" rtlCol="0">
            <a:spAutoFit/>
          </a:bodyPr>
          <a:lstStyle/>
          <a:p>
            <a:r>
              <a:rPr lang="en-US" altLang="zh-CN" sz="1800" dirty="0">
                <a:solidFill>
                  <a:srgbClr val="FF0000"/>
                </a:solidFill>
                <a:latin typeface="微软雅黑" panose="020B0503020204020204" pitchFamily="34" charset="-122"/>
                <a:ea typeface="微软雅黑" panose="020B0503020204020204" pitchFamily="34" charset="-122"/>
              </a:rPr>
              <a:t>10.55%</a:t>
            </a:r>
            <a:endParaRPr lang="zh-CN" altLang="en-US" sz="1800" dirty="0">
              <a:solidFill>
                <a:srgbClr val="FF0000"/>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1866704" y="5225154"/>
            <a:ext cx="6824117" cy="1156855"/>
          </a:xfrm>
          <a:prstGeom prst="rect">
            <a:avLst/>
          </a:prstGeom>
          <a:noFill/>
        </p:spPr>
        <p:txBody>
          <a:bodyPr wrap="square" rtlCol="0">
            <a:spAutoFit/>
          </a:bodyPr>
          <a:lstStyle/>
          <a:p>
            <a:pPr indent="360000" algn="just">
              <a:lnSpc>
                <a:spcPct val="150000"/>
              </a:lnSpc>
            </a:pPr>
            <a:r>
              <a:rPr lang="en-US" altLang="zh-CN" sz="1600" dirty="0">
                <a:latin typeface="微软雅黑" panose="020B0503020204020204" pitchFamily="34" charset="-122"/>
                <a:ea typeface="微软雅黑" panose="020B0503020204020204" pitchFamily="34" charset="-122"/>
              </a:rPr>
              <a:t>4</a:t>
            </a:r>
            <a:r>
              <a:rPr lang="zh-CN" altLang="en-US" sz="1600" dirty="0">
                <a:solidFill>
                  <a:schemeClr val="tx1"/>
                </a:solidFill>
                <a:latin typeface="微软雅黑" panose="020B0503020204020204" pitchFamily="34" charset="-122"/>
                <a:ea typeface="微软雅黑" panose="020B0503020204020204" pitchFamily="34" charset="-122"/>
              </a:rPr>
              <a:t>月，国内新冠肺炎</a:t>
            </a:r>
            <a:r>
              <a:rPr lang="zh-CN" altLang="en-US" sz="1600" dirty="0">
                <a:latin typeface="微软雅黑" panose="020B0503020204020204" pitchFamily="34" charset="-122"/>
                <a:ea typeface="微软雅黑" panose="020B0503020204020204" pitchFamily="34" charset="-122"/>
              </a:rPr>
              <a:t>疫情</a:t>
            </a:r>
            <a:r>
              <a:rPr lang="zh-CN" altLang="en-US" sz="1600" dirty="0">
                <a:solidFill>
                  <a:schemeClr val="tx1"/>
                </a:solidFill>
                <a:latin typeface="微软雅黑" panose="020B0503020204020204" pitchFamily="34" charset="-122"/>
                <a:ea typeface="微软雅黑" panose="020B0503020204020204" pitchFamily="34" charset="-122"/>
              </a:rPr>
              <a:t>逐渐得到控制，整体市场主要风险仍来自国外，全球疫情仍旧存在不确定性。随着国内各行业持续恢复，市场情绪逐步转好，市场整体震荡上行。</a:t>
            </a:r>
          </a:p>
        </p:txBody>
      </p:sp>
      <p:sp>
        <p:nvSpPr>
          <p:cNvPr id="23" name="箭头: 上 23">
            <a:extLst>
              <a:ext uri="{FF2B5EF4-FFF2-40B4-BE49-F238E27FC236}">
                <a16:creationId xmlns:a16="http://schemas.microsoft.com/office/drawing/2014/main" id="{077DEF29-894E-4D3C-AC45-E366A7255636}"/>
              </a:ext>
            </a:extLst>
          </p:cNvPr>
          <p:cNvSpPr/>
          <p:nvPr/>
        </p:nvSpPr>
        <p:spPr bwMode="auto">
          <a:xfrm>
            <a:off x="290939" y="1596202"/>
            <a:ext cx="288032" cy="372752"/>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FF0000"/>
              </a:solidFill>
              <a:effectLst/>
              <a:latin typeface="微软雅黑" panose="020B0503020204020204" pitchFamily="34" charset="-122"/>
              <a:ea typeface="微软雅黑" panose="020B0503020204020204" pitchFamily="34" charset="-122"/>
            </a:endParaRPr>
          </a:p>
        </p:txBody>
      </p:sp>
      <p:sp>
        <p:nvSpPr>
          <p:cNvPr id="21" name="箭头: 上 23">
            <a:extLst>
              <a:ext uri="{FF2B5EF4-FFF2-40B4-BE49-F238E27FC236}">
                <a16:creationId xmlns:a16="http://schemas.microsoft.com/office/drawing/2014/main" id="{CEB1F2A0-938E-0143-BAB6-EAFB2A75A153}"/>
              </a:ext>
            </a:extLst>
          </p:cNvPr>
          <p:cNvSpPr/>
          <p:nvPr/>
        </p:nvSpPr>
        <p:spPr bwMode="auto">
          <a:xfrm>
            <a:off x="291686" y="4852402"/>
            <a:ext cx="288032" cy="372752"/>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sp>
        <p:nvSpPr>
          <p:cNvPr id="22" name="箭头: 上 23">
            <a:extLst>
              <a:ext uri="{FF2B5EF4-FFF2-40B4-BE49-F238E27FC236}">
                <a16:creationId xmlns:a16="http://schemas.microsoft.com/office/drawing/2014/main" id="{2C2D9E9D-A267-324C-8F8F-23C4783C5ACE}"/>
              </a:ext>
            </a:extLst>
          </p:cNvPr>
          <p:cNvSpPr/>
          <p:nvPr/>
        </p:nvSpPr>
        <p:spPr bwMode="auto">
          <a:xfrm>
            <a:off x="276938" y="3794000"/>
            <a:ext cx="288032" cy="372752"/>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sp>
        <p:nvSpPr>
          <p:cNvPr id="24" name="箭头: 上 23">
            <a:extLst>
              <a:ext uri="{FF2B5EF4-FFF2-40B4-BE49-F238E27FC236}">
                <a16:creationId xmlns:a16="http://schemas.microsoft.com/office/drawing/2014/main" id="{BAC36409-7293-3F4A-A80F-2AC70BDDB144}"/>
              </a:ext>
            </a:extLst>
          </p:cNvPr>
          <p:cNvSpPr/>
          <p:nvPr/>
        </p:nvSpPr>
        <p:spPr bwMode="auto">
          <a:xfrm>
            <a:off x="307707" y="2754600"/>
            <a:ext cx="288032" cy="372752"/>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600" i="0" u="none" strike="noStrike" cap="none" normalizeH="0" baseline="0">
              <a:ln>
                <a:noFill/>
              </a:ln>
              <a:solidFill>
                <a:srgbClr val="33CC33"/>
              </a:solidFill>
              <a:effectLst/>
              <a:latin typeface="微软雅黑" panose="020B0503020204020204" pitchFamily="34" charset="-122"/>
              <a:ea typeface="微软雅黑" panose="020B0503020204020204" pitchFamily="34" charset="-122"/>
            </a:endParaRPr>
          </a:p>
        </p:txBody>
      </p:sp>
      <p:pic>
        <p:nvPicPr>
          <p:cNvPr id="25" name="图片 24">
            <a:extLst>
              <a:ext uri="{FF2B5EF4-FFF2-40B4-BE49-F238E27FC236}">
                <a16:creationId xmlns:a16="http://schemas.microsoft.com/office/drawing/2014/main" id="{526CC91F-3093-DD47-98D8-99B2E15E1755}"/>
              </a:ext>
            </a:extLst>
          </p:cNvPr>
          <p:cNvPicPr>
            <a:picLocks noChangeAspect="1"/>
          </p:cNvPicPr>
          <p:nvPr/>
        </p:nvPicPr>
        <p:blipFill>
          <a:blip r:embed="rId4"/>
          <a:stretch>
            <a:fillRect/>
          </a:stretch>
        </p:blipFill>
        <p:spPr>
          <a:xfrm>
            <a:off x="1814884" y="1060822"/>
            <a:ext cx="6927759" cy="4164332"/>
          </a:xfrm>
          <a:prstGeom prst="rect">
            <a:avLst/>
          </a:prstGeom>
          <a:effectLst>
            <a:softEdge rad="127000"/>
          </a:effectLst>
        </p:spPr>
      </p:pic>
    </p:spTree>
    <p:custDataLst>
      <p:tags r:id="rId1"/>
    </p:custData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5436096" y="5919332"/>
            <a:ext cx="2459409" cy="400110"/>
          </a:xfrm>
          <a:prstGeom prst="rect">
            <a:avLst/>
          </a:prstGeom>
          <a:noFill/>
          <a:ln>
            <a:noFill/>
          </a:ln>
        </p:spPr>
        <p:txBody>
          <a:bodyPr wrap="square" rtlCol="0">
            <a:spAutoFit/>
          </a:bodyPr>
          <a:lstStyle/>
          <a:p>
            <a:r>
              <a:rPr lang="zh-CN" altLang="en-US" b="1" dirty="0">
                <a:solidFill>
                  <a:srgbClr val="FF0000"/>
                </a:solidFill>
                <a:latin typeface="+mn-ea"/>
                <a:ea typeface="+mn-ea"/>
              </a:rPr>
              <a:t>  </a:t>
            </a:r>
            <a:r>
              <a:rPr lang="zh-CN" altLang="en-US" dirty="0">
                <a:solidFill>
                  <a:srgbClr val="FF0000"/>
                </a:solidFill>
                <a:latin typeface="微软雅黑" panose="020B0503020204020204" pitchFamily="34" charset="-122"/>
                <a:ea typeface="微软雅黑" panose="020B0503020204020204" pitchFamily="34" charset="-122"/>
              </a:rPr>
              <a:t>较</a:t>
            </a:r>
            <a:r>
              <a:rPr lang="en-US" altLang="zh-CN" dirty="0">
                <a:solidFill>
                  <a:srgbClr val="FF0000"/>
                </a:solidFill>
                <a:latin typeface="微软雅黑" panose="020B0503020204020204" pitchFamily="34" charset="-122"/>
                <a:ea typeface="微软雅黑" panose="020B0503020204020204" pitchFamily="34" charset="-122"/>
              </a:rPr>
              <a:t>3</a:t>
            </a:r>
            <a:r>
              <a:rPr lang="zh-CN" altLang="en-US" dirty="0">
                <a:solidFill>
                  <a:srgbClr val="FF0000"/>
                </a:solidFill>
                <a:latin typeface="微软雅黑" panose="020B0503020204020204" pitchFamily="34" charset="-122"/>
                <a:ea typeface="微软雅黑" panose="020B0503020204020204" pitchFamily="34" charset="-122"/>
              </a:rPr>
              <a:t>月底     </a:t>
            </a:r>
            <a:r>
              <a:rPr lang="en-US" altLang="zh-CN" dirty="0">
                <a:solidFill>
                  <a:srgbClr val="FF0000"/>
                </a:solidFill>
                <a:latin typeface="微软雅黑" panose="020B0503020204020204" pitchFamily="34" charset="-122"/>
                <a:ea typeface="微软雅黑" panose="020B0503020204020204" pitchFamily="34" charset="-122"/>
              </a:rPr>
              <a:t>5.18%</a:t>
            </a:r>
          </a:p>
        </p:txBody>
      </p:sp>
      <p:sp>
        <p:nvSpPr>
          <p:cNvPr id="21506" name="Rectangle 2"/>
          <p:cNvSpPr>
            <a:spLocks noChangeArrowheads="1"/>
          </p:cNvSpPr>
          <p:nvPr/>
        </p:nvSpPr>
        <p:spPr bwMode="white">
          <a:xfrm>
            <a:off x="456406" y="167067"/>
            <a:ext cx="8231187" cy="1144587"/>
          </a:xfrm>
          <a:prstGeom prst="rect">
            <a:avLst/>
          </a:prstGeom>
          <a:noFill/>
          <a:ln w="9525" algn="ctr">
            <a:noFill/>
            <a:miter lim="800000"/>
          </a:ln>
        </p:spPr>
        <p:txBody>
          <a:bodyPr/>
          <a:lstStyle/>
          <a:p>
            <a:r>
              <a:rPr lang="zh-CN" altLang="en-US" sz="2400" dirty="0">
                <a:solidFill>
                  <a:srgbClr val="000066"/>
                </a:solidFill>
                <a:latin typeface="微软雅黑" panose="020B0503020204020204" pitchFamily="34" charset="-122"/>
                <a:ea typeface="微软雅黑" panose="020B0503020204020204" pitchFamily="34" charset="-122"/>
              </a:rPr>
              <a:t>沪深市值统计</a:t>
            </a:r>
          </a:p>
        </p:txBody>
      </p:sp>
      <p:sp>
        <p:nvSpPr>
          <p:cNvPr id="4" name="文本框 3"/>
          <p:cNvSpPr txBox="1"/>
          <p:nvPr/>
        </p:nvSpPr>
        <p:spPr>
          <a:xfrm>
            <a:off x="1403648" y="5919881"/>
            <a:ext cx="3672407" cy="461665"/>
          </a:xfrm>
          <a:prstGeom prst="rect">
            <a:avLst/>
          </a:prstGeom>
          <a:noFill/>
        </p:spPr>
        <p:txBody>
          <a:bodyPr wrap="square" rtlCol="0">
            <a:spAutoFit/>
          </a:bodyPr>
          <a:lstStyle/>
          <a:p>
            <a:r>
              <a:rPr lang="en-US" altLang="zh-CN" dirty="0">
                <a:solidFill>
                  <a:schemeClr val="tx1"/>
                </a:solidFill>
                <a:latin typeface="微软雅黑" panose="020B0503020204020204" pitchFamily="34" charset="-122"/>
                <a:ea typeface="微软雅黑" panose="020B0503020204020204" pitchFamily="34" charset="-122"/>
              </a:rPr>
              <a:t>4</a:t>
            </a:r>
            <a:r>
              <a:rPr lang="zh-CN" altLang="en-US" dirty="0">
                <a:solidFill>
                  <a:schemeClr val="tx1"/>
                </a:solidFill>
                <a:latin typeface="微软雅黑" panose="020B0503020204020204" pitchFamily="34" charset="-122"/>
                <a:ea typeface="微软雅黑" panose="020B0503020204020204" pitchFamily="34" charset="-122"/>
              </a:rPr>
              <a:t>月，</a:t>
            </a:r>
            <a:r>
              <a:rPr lang="en-US" altLang="zh-CN" dirty="0">
                <a:solidFill>
                  <a:schemeClr val="tx1"/>
                </a:solidFill>
                <a:latin typeface="微软雅黑" panose="020B0503020204020204" pitchFamily="34" charset="-122"/>
                <a:ea typeface="微软雅黑" panose="020B0503020204020204" pitchFamily="34" charset="-122"/>
              </a:rPr>
              <a:t>A</a:t>
            </a:r>
            <a:r>
              <a:rPr lang="zh-CN" altLang="en-US" dirty="0">
                <a:solidFill>
                  <a:schemeClr val="tx1"/>
                </a:solidFill>
                <a:latin typeface="微软雅黑" panose="020B0503020204020204" pitchFamily="34" charset="-122"/>
                <a:ea typeface="微软雅黑" panose="020B0503020204020204" pitchFamily="34" charset="-122"/>
              </a:rPr>
              <a:t>股总市值近</a:t>
            </a:r>
            <a:r>
              <a:rPr lang="en-US" altLang="zh-CN" sz="2400" dirty="0">
                <a:solidFill>
                  <a:srgbClr val="FF0000"/>
                </a:solidFill>
                <a:latin typeface="微软雅黑" panose="020B0503020204020204" pitchFamily="34" charset="-122"/>
                <a:ea typeface="微软雅黑" panose="020B0503020204020204" pitchFamily="34" charset="-122"/>
              </a:rPr>
              <a:t>63.90</a:t>
            </a:r>
            <a:r>
              <a:rPr lang="zh-CN" altLang="en-US" dirty="0">
                <a:solidFill>
                  <a:schemeClr val="tx1"/>
                </a:solidFill>
                <a:latin typeface="微软雅黑" panose="020B0503020204020204" pitchFamily="34" charset="-122"/>
                <a:ea typeface="微软雅黑" panose="020B0503020204020204" pitchFamily="34" charset="-122"/>
              </a:rPr>
              <a:t>万亿</a:t>
            </a:r>
          </a:p>
        </p:txBody>
      </p:sp>
      <p:sp>
        <p:nvSpPr>
          <p:cNvPr id="7" name="文本框 6"/>
          <p:cNvSpPr txBox="1"/>
          <p:nvPr/>
        </p:nvSpPr>
        <p:spPr>
          <a:xfrm>
            <a:off x="4860032" y="5275829"/>
            <a:ext cx="2599766" cy="461665"/>
          </a:xfrm>
          <a:prstGeom prst="rect">
            <a:avLst/>
          </a:prstGeom>
          <a:noFill/>
        </p:spPr>
        <p:txBody>
          <a:bodyPr wrap="square" rtlCol="0">
            <a:spAutoFit/>
          </a:bodyPr>
          <a:lstStyle/>
          <a:p>
            <a:r>
              <a:rPr lang="zh-CN" altLang="en-US" dirty="0">
                <a:solidFill>
                  <a:schemeClr val="tx1"/>
                </a:solidFill>
                <a:latin typeface="微软雅黑" panose="020B0503020204020204" pitchFamily="34" charset="-122"/>
                <a:ea typeface="微软雅黑" panose="020B0503020204020204" pitchFamily="34" charset="-122"/>
              </a:rPr>
              <a:t>深市市值</a:t>
            </a:r>
            <a:r>
              <a:rPr lang="en-US" altLang="zh-CN" sz="2400" dirty="0">
                <a:solidFill>
                  <a:srgbClr val="FF0000"/>
                </a:solidFill>
                <a:latin typeface="微软雅黑" panose="020B0503020204020204" pitchFamily="34" charset="-122"/>
                <a:ea typeface="微软雅黑" panose="020B0503020204020204" pitchFamily="34" charset="-122"/>
              </a:rPr>
              <a:t>24.88</a:t>
            </a:r>
            <a:r>
              <a:rPr lang="zh-CN" altLang="en-US" dirty="0">
                <a:solidFill>
                  <a:schemeClr val="tx1"/>
                </a:solidFill>
                <a:latin typeface="微软雅黑" panose="020B0503020204020204" pitchFamily="34" charset="-122"/>
                <a:ea typeface="微软雅黑" panose="020B0503020204020204" pitchFamily="34" charset="-122"/>
              </a:rPr>
              <a:t>万亿</a:t>
            </a:r>
          </a:p>
        </p:txBody>
      </p:sp>
      <p:sp>
        <p:nvSpPr>
          <p:cNvPr id="8" name="文本框 7"/>
          <p:cNvSpPr txBox="1"/>
          <p:nvPr/>
        </p:nvSpPr>
        <p:spPr>
          <a:xfrm>
            <a:off x="1799693" y="5275829"/>
            <a:ext cx="2599766" cy="461665"/>
          </a:xfrm>
          <a:prstGeom prst="rect">
            <a:avLst/>
          </a:prstGeom>
          <a:noFill/>
        </p:spPr>
        <p:txBody>
          <a:bodyPr wrap="square" rtlCol="0">
            <a:spAutoFit/>
          </a:bodyPr>
          <a:lstStyle/>
          <a:p>
            <a:r>
              <a:rPr lang="zh-CN" altLang="en-US" dirty="0">
                <a:solidFill>
                  <a:schemeClr val="tx1"/>
                </a:solidFill>
                <a:latin typeface="微软雅黑" panose="020B0503020204020204" pitchFamily="34" charset="-122"/>
                <a:ea typeface="微软雅黑" panose="020B0503020204020204" pitchFamily="34" charset="-122"/>
              </a:rPr>
              <a:t>沪市</a:t>
            </a:r>
            <a:r>
              <a:rPr lang="zh-CN" altLang="en-US" dirty="0">
                <a:latin typeface="微软雅黑" panose="020B0503020204020204" pitchFamily="34" charset="-122"/>
                <a:ea typeface="微软雅黑" panose="020B0503020204020204" pitchFamily="34" charset="-122"/>
              </a:rPr>
              <a:t>市值</a:t>
            </a:r>
            <a:r>
              <a:rPr lang="en-US" altLang="zh-CN" sz="2400" dirty="0">
                <a:solidFill>
                  <a:srgbClr val="FF0000"/>
                </a:solidFill>
                <a:latin typeface="微软雅黑" panose="020B0503020204020204" pitchFamily="34" charset="-122"/>
                <a:ea typeface="微软雅黑" panose="020B0503020204020204" pitchFamily="34" charset="-122"/>
              </a:rPr>
              <a:t>39.02</a:t>
            </a:r>
            <a:r>
              <a:rPr lang="zh-CN" altLang="en-US" dirty="0">
                <a:solidFill>
                  <a:schemeClr val="tx1"/>
                </a:solidFill>
                <a:latin typeface="微软雅黑" panose="020B0503020204020204" pitchFamily="34" charset="-122"/>
                <a:ea typeface="微软雅黑" panose="020B0503020204020204" pitchFamily="34" charset="-122"/>
              </a:rPr>
              <a:t>万亿</a:t>
            </a:r>
          </a:p>
        </p:txBody>
      </p:sp>
      <p:sp>
        <p:nvSpPr>
          <p:cNvPr id="10" name="箭头: 上 9">
            <a:extLst>
              <a:ext uri="{FF2B5EF4-FFF2-40B4-BE49-F238E27FC236}">
                <a16:creationId xmlns:a16="http://schemas.microsoft.com/office/drawing/2014/main" id="{86F47082-1BAE-4F10-A5B1-A6740311BDB8}"/>
              </a:ext>
            </a:extLst>
          </p:cNvPr>
          <p:cNvSpPr/>
          <p:nvPr/>
        </p:nvSpPr>
        <p:spPr bwMode="auto">
          <a:xfrm>
            <a:off x="6775699" y="5906129"/>
            <a:ext cx="288032" cy="400110"/>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dirty="0">
              <a:ln>
                <a:noFill/>
              </a:ln>
              <a:solidFill>
                <a:srgbClr val="FF0000"/>
              </a:solidFill>
              <a:effectLst/>
              <a:highlight>
                <a:srgbClr val="00FF00"/>
              </a:highlight>
              <a:latin typeface="Arial" panose="020B0604020202020204" pitchFamily="34" charset="0"/>
              <a:ea typeface="幼圆" panose="02010509060101010101" pitchFamily="49" charset="-122"/>
            </a:endParaRPr>
          </a:p>
        </p:txBody>
      </p:sp>
      <p:pic>
        <p:nvPicPr>
          <p:cNvPr id="9" name="图片 8">
            <a:extLst>
              <a:ext uri="{FF2B5EF4-FFF2-40B4-BE49-F238E27FC236}">
                <a16:creationId xmlns:a16="http://schemas.microsoft.com/office/drawing/2014/main" id="{355F7717-28E5-1D47-822A-6D2FB3E0329B}"/>
              </a:ext>
            </a:extLst>
          </p:cNvPr>
          <p:cNvPicPr>
            <a:picLocks noChangeAspect="1"/>
          </p:cNvPicPr>
          <p:nvPr/>
        </p:nvPicPr>
        <p:blipFill>
          <a:blip r:embed="rId4"/>
          <a:stretch>
            <a:fillRect/>
          </a:stretch>
        </p:blipFill>
        <p:spPr>
          <a:xfrm>
            <a:off x="1219807" y="1052736"/>
            <a:ext cx="6704386" cy="4041255"/>
          </a:xfrm>
          <a:prstGeom prst="rect">
            <a:avLst/>
          </a:prstGeom>
        </p:spPr>
      </p:pic>
    </p:spTree>
    <p:custDataLst>
      <p:tags r:id="rId1"/>
    </p:custData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b="0" dirty="0">
                <a:solidFill>
                  <a:srgbClr val="000066"/>
                </a:solidFill>
                <a:latin typeface="微软雅黑" panose="020B0503020204020204" pitchFamily="34" charset="-122"/>
                <a:ea typeface="微软雅黑" panose="020B0503020204020204" pitchFamily="34" charset="-122"/>
              </a:rPr>
              <a:t>上证</a:t>
            </a:r>
            <a:r>
              <a:rPr lang="en-US" altLang="zh-CN" sz="2400" b="0" dirty="0">
                <a:solidFill>
                  <a:srgbClr val="000066"/>
                </a:solidFill>
                <a:latin typeface="微软雅黑" panose="020B0503020204020204" pitchFamily="34" charset="-122"/>
                <a:ea typeface="微软雅黑" panose="020B0503020204020204" pitchFamily="34" charset="-122"/>
              </a:rPr>
              <a:t>50</a:t>
            </a:r>
            <a:r>
              <a:rPr lang="zh-CN" altLang="en-US" sz="2400" b="0" dirty="0">
                <a:solidFill>
                  <a:srgbClr val="000066"/>
                </a:solidFill>
                <a:latin typeface="微软雅黑" panose="020B0503020204020204" pitchFamily="34" charset="-122"/>
                <a:ea typeface="微软雅黑" panose="020B0503020204020204" pitchFamily="34" charset="-122"/>
              </a:rPr>
              <a:t>股指期货</a:t>
            </a:r>
          </a:p>
        </p:txBody>
      </p:sp>
      <p:pic>
        <p:nvPicPr>
          <p:cNvPr id="4" name="图片 3">
            <a:extLst>
              <a:ext uri="{FF2B5EF4-FFF2-40B4-BE49-F238E27FC236}">
                <a16:creationId xmlns:a16="http://schemas.microsoft.com/office/drawing/2014/main" id="{38F1D025-0F92-2B41-8CFD-FF06FA63DF63}"/>
              </a:ext>
            </a:extLst>
          </p:cNvPr>
          <p:cNvPicPr>
            <a:picLocks noChangeAspect="1"/>
          </p:cNvPicPr>
          <p:nvPr/>
        </p:nvPicPr>
        <p:blipFill>
          <a:blip r:embed="rId4"/>
          <a:stretch>
            <a:fillRect/>
          </a:stretch>
        </p:blipFill>
        <p:spPr>
          <a:xfrm>
            <a:off x="420811" y="1196752"/>
            <a:ext cx="8302377" cy="4917386"/>
          </a:xfrm>
          <a:prstGeom prst="rect">
            <a:avLst/>
          </a:prstGeom>
          <a:effectLst>
            <a:softEdge rad="88900"/>
          </a:effectLst>
        </p:spPr>
      </p:pic>
    </p:spTree>
  </p:cSld>
  <p:clrMapOvr>
    <a:overrideClrMapping bg1="lt1" tx1="dk1" bg2="lt2" tx2="dk2" accent1="accent1" accent2="accent2" accent3="accent3" accent4="accent4" accent5="accent5" accent6="accent6" hlink="hlink" folHlink="folHlink"/>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ags/tag3.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anose="02010509060101010101" pitchFamily="49" charset="-122"/>
            <a:ea typeface="幼圆" panose="02010509060101010101"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13060</TotalTime>
  <Words>2016</Words>
  <Application>Microsoft Office PowerPoint</Application>
  <PresentationFormat>全屏显示(4:3)</PresentationFormat>
  <Paragraphs>139</Paragraphs>
  <Slides>24</Slides>
  <Notes>24</Notes>
  <HiddenSlides>0</HiddenSlides>
  <MMClips>0</MMClips>
  <ScaleCrop>false</ScaleCrop>
  <HeadingPairs>
    <vt:vector size="6" baseType="variant">
      <vt:variant>
        <vt:lpstr>已用的字体</vt:lpstr>
      </vt:variant>
      <vt:variant>
        <vt:i4>9</vt:i4>
      </vt:variant>
      <vt:variant>
        <vt:lpstr>主题</vt:lpstr>
      </vt:variant>
      <vt:variant>
        <vt:i4>8</vt:i4>
      </vt:variant>
      <vt:variant>
        <vt:lpstr>幻灯片标题</vt:lpstr>
      </vt:variant>
      <vt:variant>
        <vt:i4>24</vt:i4>
      </vt:variant>
    </vt:vector>
  </HeadingPairs>
  <TitlesOfParts>
    <vt:vector size="41" baseType="lpstr">
      <vt:lpstr>Microsoft YaHei UI</vt:lpstr>
      <vt:lpstr>黑体</vt:lpstr>
      <vt:lpstr>华文中宋</vt:lpstr>
      <vt:lpstr>微软雅黑</vt:lpstr>
      <vt:lpstr>幼圆</vt:lpstr>
      <vt:lpstr>Arial</vt:lpstr>
      <vt:lpstr>Times New Roman</vt:lpstr>
      <vt:lpstr>Verdana</vt:lpstr>
      <vt:lpstr>Wingdings</vt:lpstr>
      <vt:lpstr>融客PPT模板</vt:lpstr>
      <vt:lpstr>融客投资PPT模板</vt:lpstr>
      <vt:lpstr>1_融客PPT模板</vt:lpstr>
      <vt:lpstr>3_融客PPT模板</vt:lpstr>
      <vt:lpstr>2_融客PPT模板</vt:lpstr>
      <vt:lpstr>5_融客PPT模板</vt:lpstr>
      <vt:lpstr>7_融客PPT模板</vt:lpstr>
      <vt:lpstr>8_融客PPT模板</vt:lpstr>
      <vt:lpstr>PowerPoint 演示文稿</vt:lpstr>
      <vt:lpstr>PowerPoint 演示文稿</vt:lpstr>
      <vt:lpstr>PowerPoint 演示文稿</vt:lpstr>
      <vt:lpstr>CPI、PPI</vt:lpstr>
      <vt:lpstr>PMI</vt:lpstr>
      <vt:lpstr>央行公开市场操作</vt:lpstr>
      <vt:lpstr>PowerPoint 演示文稿</vt:lpstr>
      <vt:lpstr>PowerPoint 演示文稿</vt:lpstr>
      <vt:lpstr>上证50股指期货</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联系我们</vt:lpstr>
    </vt:vector>
  </TitlesOfParts>
  <Company>Lenovo (Beijing)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NING MEI</cp:lastModifiedBy>
  <cp:revision>4929</cp:revision>
  <dcterms:created xsi:type="dcterms:W3CDTF">2007-11-30T05:47:00Z</dcterms:created>
  <dcterms:modified xsi:type="dcterms:W3CDTF">2020-05-15T05:51:17Z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