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96" r:id="rId9"/>
    <p:sldId id="289" r:id="rId10"/>
    <p:sldId id="261" r:id="rId11"/>
    <p:sldId id="263" r:id="rId12"/>
    <p:sldId id="264" r:id="rId13"/>
    <p:sldId id="265" r:id="rId14"/>
    <p:sldId id="276" r:id="rId15"/>
    <p:sldId id="277" r:id="rId16"/>
    <p:sldId id="295" r:id="rId17"/>
    <p:sldId id="267" r:id="rId18"/>
    <p:sldId id="301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pos="5148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5" pos="6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50"/>
    <a:srgbClr val="66D0F6"/>
    <a:srgbClr val="FF2121"/>
    <a:srgbClr val="000798"/>
    <a:srgbClr val="2A8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1"/>
    <p:restoredTop sz="94138" autoAdjust="0"/>
  </p:normalViewPr>
  <p:slideViewPr>
    <p:cSldViewPr snapToGrid="0">
      <p:cViewPr varScale="1">
        <p:scale>
          <a:sx n="152" d="100"/>
          <a:sy n="152" d="100"/>
        </p:scale>
        <p:origin x="1524" y="150"/>
      </p:cViewPr>
      <p:guideLst>
        <p:guide pos="2880"/>
        <p:guide pos="5148"/>
        <p:guide orient="horz" pos="2160"/>
        <p:guide pos="6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3</a:t>
            </a:r>
            <a:r>
              <a:rPr lang="zh-CN" altLang="en-US" dirty="0"/>
              <a:t>月</a:t>
            </a:r>
            <a:r>
              <a:rPr lang="en-US" altLang="zh-CN" dirty="0"/>
              <a:t>123</a:t>
            </a:r>
            <a:r>
              <a:rPr lang="zh-CN" altLang="en-US" dirty="0"/>
              <a:t>起</a:t>
            </a:r>
            <a:endParaRPr lang="en-US" altLang="zh-CN" dirty="0"/>
          </a:p>
          <a:p>
            <a:r>
              <a:rPr lang="en-US" altLang="zh-CN" dirty="0"/>
              <a:t>621.35</a:t>
            </a:r>
            <a:r>
              <a:rPr lang="zh-CN" altLang="en-US" dirty="0"/>
              <a:t>亿元</a:t>
            </a:r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8755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月</a:t>
            </a:r>
            <a:r>
              <a:rPr lang="en-US" altLang="zh-CN" dirty="0"/>
              <a:t>168 145.73</a:t>
            </a:r>
            <a:r>
              <a:rPr lang="zh-CN" altLang="en-US" dirty="0"/>
              <a:t>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金融</a:t>
            </a:r>
            <a:r>
              <a:rPr lang="en-US" altLang="zh-CN" dirty="0"/>
              <a:t>87%</a:t>
            </a:r>
            <a:r>
              <a:rPr lang="zh-CN" altLang="en-US" dirty="0"/>
              <a:t>主要为恒丰银行</a:t>
            </a:r>
            <a:r>
              <a:rPr lang="en-US" altLang="zh-CN" dirty="0"/>
              <a:t>1000</a:t>
            </a:r>
            <a:r>
              <a:rPr lang="zh-CN" altLang="en-US" dirty="0"/>
              <a:t>亿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中车产投最新募资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亿人民币 混改引入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家战略投资者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3" descr="rk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181477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5" descr="top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6" descr="botto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37"/>
          <p:cNvSpPr txBox="1">
            <a:spLocks noChangeArrowheads="1"/>
          </p:cNvSpPr>
          <p:nvPr/>
        </p:nvSpPr>
        <p:spPr bwMode="auto">
          <a:xfrm>
            <a:off x="2890839" y="4637088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 dirty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4102" name="Text Box 38"/>
          <p:cNvSpPr txBox="1">
            <a:spLocks noChangeArrowheads="1"/>
          </p:cNvSpPr>
          <p:nvPr/>
        </p:nvSpPr>
        <p:spPr bwMode="auto">
          <a:xfrm>
            <a:off x="2873376" y="4098927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4103" name="Rectangle 41"/>
          <p:cNvSpPr>
            <a:spLocks noChangeArrowheads="1"/>
          </p:cNvSpPr>
          <p:nvPr/>
        </p:nvSpPr>
        <p:spPr bwMode="auto">
          <a:xfrm>
            <a:off x="60326" y="6577015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1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auto">
          <a:xfrm>
            <a:off x="1" y="6477000"/>
            <a:ext cx="8558213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1" y="654050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5"/>
            <a:ext cx="1370013" cy="2654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1" y="6524625"/>
            <a:ext cx="2195513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737" y="2221925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4213" y="293655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71550" y="5213008"/>
            <a:ext cx="7200900" cy="11160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个基金产品通过其他方式实现退出，较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月基本保持稳定，其中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方式退出。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退出较之前有所回落，股权转让退出小幅增加。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86540" y="1086953"/>
            <a:ext cx="2468118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其他退出情况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C6A3EC9-3015-4D12-8A5E-1C6B104CAA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87" y="1662041"/>
            <a:ext cx="5243684" cy="324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9541E83-13E2-4FBD-800F-38165A49CFD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532" r="16012"/>
          <a:stretch/>
        </p:blipFill>
        <p:spPr>
          <a:xfrm>
            <a:off x="5669280" y="1662041"/>
            <a:ext cx="3474720" cy="32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81929" y="1042681"/>
            <a:ext cx="2219603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71550" y="5033356"/>
            <a:ext cx="7200900" cy="11975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月上市公司并购事件共计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167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363.26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月并购数量继续上行，但规模下降。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D3388D0-037B-4052-8F28-EDBD7A1B5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348419"/>
              </p:ext>
            </p:extLst>
          </p:nvPr>
        </p:nvGraphicFramePr>
        <p:xfrm>
          <a:off x="971550" y="1667015"/>
          <a:ext cx="7200900" cy="3111877"/>
        </p:xfrm>
        <a:graphic>
          <a:graphicData uri="http://schemas.openxmlformats.org/drawingml/2006/table">
            <a:tbl>
              <a:tblPr/>
              <a:tblGrid>
                <a:gridCol w="2400300">
                  <a:extLst>
                    <a:ext uri="{9D8B030D-6E8A-4147-A177-3AD203B41FA5}">
                      <a16:colId xmlns:a16="http://schemas.microsoft.com/office/drawing/2014/main" val="1569250074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162004929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406926249"/>
                    </a:ext>
                  </a:extLst>
                </a:gridCol>
              </a:tblGrid>
              <a:tr h="71950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035203"/>
                  </a:ext>
                </a:extLst>
              </a:tr>
              <a:tr h="34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达成转让意向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13.79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08669"/>
                  </a:ext>
                </a:extLst>
              </a:tr>
              <a:tr h="34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281.72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79764"/>
                  </a:ext>
                </a:extLst>
              </a:tr>
              <a:tr h="34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股东大会通过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35.72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81590"/>
                  </a:ext>
                </a:extLst>
              </a:tr>
              <a:tr h="34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12.29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5546150"/>
                  </a:ext>
                </a:extLst>
              </a:tr>
              <a:tr h="34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14.36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925137"/>
                  </a:ext>
                </a:extLst>
              </a:tr>
              <a:tr h="34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5.39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6855123"/>
                  </a:ext>
                </a:extLst>
              </a:tr>
              <a:tr h="34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363.26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69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8330" y="1172923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3736648" y="1221939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0024AC45-46F9-4A27-A613-98187E4DE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998668"/>
              </p:ext>
            </p:extLst>
          </p:nvPr>
        </p:nvGraphicFramePr>
        <p:xfrm>
          <a:off x="971550" y="1885554"/>
          <a:ext cx="7200900" cy="3877428"/>
        </p:xfrm>
        <a:graphic>
          <a:graphicData uri="http://schemas.openxmlformats.org/drawingml/2006/table">
            <a:tbl>
              <a:tblPr/>
              <a:tblGrid>
                <a:gridCol w="946831">
                  <a:extLst>
                    <a:ext uri="{9D8B030D-6E8A-4147-A177-3AD203B41FA5}">
                      <a16:colId xmlns:a16="http://schemas.microsoft.com/office/drawing/2014/main" val="1138333295"/>
                    </a:ext>
                  </a:extLst>
                </a:gridCol>
                <a:gridCol w="2653618">
                  <a:extLst>
                    <a:ext uri="{9D8B030D-6E8A-4147-A177-3AD203B41FA5}">
                      <a16:colId xmlns:a16="http://schemas.microsoft.com/office/drawing/2014/main" val="3145058174"/>
                    </a:ext>
                  </a:extLst>
                </a:gridCol>
                <a:gridCol w="1669413">
                  <a:extLst>
                    <a:ext uri="{9D8B030D-6E8A-4147-A177-3AD203B41FA5}">
                      <a16:colId xmlns:a16="http://schemas.microsoft.com/office/drawing/2014/main" val="2022072409"/>
                    </a:ext>
                  </a:extLst>
                </a:gridCol>
                <a:gridCol w="1133706">
                  <a:extLst>
                    <a:ext uri="{9D8B030D-6E8A-4147-A177-3AD203B41FA5}">
                      <a16:colId xmlns:a16="http://schemas.microsoft.com/office/drawing/2014/main" val="4179066489"/>
                    </a:ext>
                  </a:extLst>
                </a:gridCol>
                <a:gridCol w="797332">
                  <a:extLst>
                    <a:ext uri="{9D8B030D-6E8A-4147-A177-3AD203B41FA5}">
                      <a16:colId xmlns:a16="http://schemas.microsoft.com/office/drawing/2014/main" val="3085268463"/>
                    </a:ext>
                  </a:extLst>
                </a:gridCol>
              </a:tblGrid>
              <a:tr h="6462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标的方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购买方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交易总价值</a:t>
                      </a:r>
                      <a:b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进行状态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509160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2020-04-29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西南环铁路公司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51%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大秦铁路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(601006.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39.80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145192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2020-04-25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电科财务公司部分股权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中国电科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海康威视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(002415.SZ)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266316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2020-04-29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环立光伏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88.55%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中环股份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(002129.SZ)</a:t>
                      </a:r>
                      <a:b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宜兴市产业发展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589346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2020-04-10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广州众赢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深圳众赢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拉卡拉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(300773.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21.17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877992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2020-04-29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湖北中城部分股权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中国交建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(601800.SH,1800.HK)</a:t>
                      </a:r>
                      <a:b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中交城乡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13.90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01333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7784" y="1008988"/>
            <a:ext cx="2482389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8885" y="1484904"/>
            <a:ext cx="1242376" cy="941082"/>
            <a:chOff x="415341" y="1328632"/>
            <a:chExt cx="1172437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72437" cy="667568"/>
              <a:chOff x="539468" y="1205342"/>
              <a:chExt cx="1172437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5" y="1608745"/>
                <a:ext cx="32573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2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8626</a:t>
                </a:r>
                <a:endPara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-129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594028" y="1410934"/>
            <a:ext cx="1995494" cy="982143"/>
            <a:chOff x="1918959" y="1157696"/>
            <a:chExt cx="1995494" cy="982143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7968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658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5044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366998" y="1351284"/>
            <a:ext cx="1995494" cy="982143"/>
            <a:chOff x="1918959" y="1157696"/>
            <a:chExt cx="1995494" cy="982143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7970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656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44652" y="1850444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集合竞价</a:t>
              </a: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2967597" y="6062618"/>
            <a:ext cx="3207845" cy="3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家，为交大思诺及联赢激光。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1EF7CD5C-23E3-459D-B6E6-42255F865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634" y="2464538"/>
            <a:ext cx="6327769" cy="35556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4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F2755CA9-E913-462A-8C30-76F7AB987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238" y="864544"/>
            <a:ext cx="5401524" cy="3237257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D3E84C8F-EC99-4286-B374-E87C990D13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200" y="4220935"/>
            <a:ext cx="4953600" cy="20929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4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FA12D64-0AA3-4365-88BC-F63FBDB68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189" y="871055"/>
            <a:ext cx="5407621" cy="323725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382709B-E360-4C73-8548-25D6B1230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008" y="4198531"/>
            <a:ext cx="4952035" cy="218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371397" y="3246308"/>
            <a:ext cx="3502104" cy="357504"/>
            <a:chOff x="7157508" y="740533"/>
            <a:chExt cx="3096101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稳中有升，并购规模收窄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971550" y="3639253"/>
            <a:ext cx="7200900" cy="24603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月有所回升，共有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家公司上市，募集总额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185.85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亿元；港股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33.63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亿港元。并购市场方面，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月继续走高，但并购规模有所下滑。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创业板改革并试点注册制总体实施方案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审议通过，这将进一步深化资本市场改革、完善资本市场基础制度、提升了资本市场功能，使资本市场更加规范、透明、开放和有活力。对于一级市场的投资者来说，此次创业板注册制的推行也将使得更多的投资者有望通过创业板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新冠疫情目前仍在全球持续，未来疫情发展具有一定的不确定性，海外市场持续遭受流动性冲击，未来资本市场将面临较为复杂局面。目前国内疫情已基本得到控制，一级市场开始逐步企稳，并有望逐步恢复。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371395" y="13609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4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971550" y="1493671"/>
            <a:ext cx="7200900" cy="13523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月募集市场持续回暖，国内疫情进一步好转，企业已基本完成复工复产，物流等也逐步恢复。一级市场情况基本保持稳定。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月继续提升至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起，但相对而言募集金额有所减少，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月基金募集以小规模基金为主。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投资事件及金额较上月双双回落，投资市场热度有所下降，主要是目前国际疫情仍未的到有效控制，投资或仍存在较大的不确定性。分行业来看，投资金额仍主要集中在信息技术、可选消费及医疗保健三大板块，行业投资趋势不变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371394" y="1100726"/>
            <a:ext cx="2466399" cy="357504"/>
            <a:chOff x="7155479" y="740532"/>
            <a:chExt cx="3098130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募集市场持续回升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822452" y="1199917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</a:t>
            </a:r>
          </a:p>
        </p:txBody>
      </p:sp>
      <p:sp>
        <p:nvSpPr>
          <p:cNvPr id="3" name="椭圆 2"/>
          <p:cNvSpPr/>
          <p:nvPr/>
        </p:nvSpPr>
        <p:spPr>
          <a:xfrm>
            <a:off x="2822451" y="2229942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</a:t>
            </a:r>
          </a:p>
        </p:txBody>
      </p:sp>
      <p:sp>
        <p:nvSpPr>
          <p:cNvPr id="4" name="椭圆 3"/>
          <p:cNvSpPr/>
          <p:nvPr/>
        </p:nvSpPr>
        <p:spPr>
          <a:xfrm>
            <a:off x="2822449" y="3302018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chemeClr val="accent5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2730" y="1259902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募集市场持续回升，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募集数量稳步增加。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62731" y="2289927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投资市场明显回落，</a:t>
            </a:r>
            <a:endParaRPr lang="en-US" altLang="zh-CN" dirty="0"/>
          </a:p>
          <a:p>
            <a:r>
              <a:rPr lang="zh-CN" altLang="en-US" dirty="0"/>
              <a:t>数量规模双双下行。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2729" y="3363333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节奏稳中有升，</a:t>
            </a:r>
            <a:endParaRPr lang="en-US" altLang="zh-CN" dirty="0"/>
          </a:p>
          <a:p>
            <a:r>
              <a:rPr lang="zh-CN" altLang="en-US" dirty="0"/>
              <a:t>募资规模增长明显。</a:t>
            </a:r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>
            <a:off x="2822449" y="5404119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62730" y="5641479"/>
            <a:ext cx="225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新三板体量缩水加速。</a:t>
            </a:r>
            <a:endParaRPr lang="en-US" altLang="zh-CN" dirty="0"/>
          </a:p>
        </p:txBody>
      </p:sp>
      <p:sp>
        <p:nvSpPr>
          <p:cNvPr id="10" name="椭圆 9"/>
          <p:cNvSpPr/>
          <p:nvPr/>
        </p:nvSpPr>
        <p:spPr>
          <a:xfrm>
            <a:off x="2822449" y="4349570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62730" y="4409555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并购事件持续增长，</a:t>
            </a:r>
            <a:endParaRPr lang="en-US" altLang="zh-CN" dirty="0"/>
          </a:p>
          <a:p>
            <a:r>
              <a:rPr lang="zh-CN" altLang="en-US" dirty="0"/>
              <a:t>并购规模大幅回落。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下 2"/>
          <p:cNvSpPr/>
          <p:nvPr/>
        </p:nvSpPr>
        <p:spPr>
          <a:xfrm>
            <a:off x="928344" y="5742332"/>
            <a:ext cx="419576" cy="46166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65268" y="4729619"/>
            <a:ext cx="5607182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120.30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亿元，基金募集数量较上月继续回升，募集规模有所收窄。具体数据方面，募集数量环比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81.82%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23.08%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缩小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13.59%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98.06%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10083" y="4821289"/>
            <a:ext cx="147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81.82%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93303" y="5669200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13.59%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10084" y="523116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93303" y="605011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971551" y="4387618"/>
            <a:ext cx="2284315" cy="342001"/>
            <a:chOff x="7265361" y="731103"/>
            <a:chExt cx="3098166" cy="379297"/>
          </a:xfrm>
        </p:grpSpPr>
        <p:sp>
          <p:nvSpPr>
            <p:cNvPr id="10" name="矩形 9"/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募集市场持续升温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3217A355-F1BD-46BD-AFAF-4C7EA1D66294}"/>
              </a:ext>
            </a:extLst>
          </p:cNvPr>
          <p:cNvSpPr/>
          <p:nvPr/>
        </p:nvSpPr>
        <p:spPr>
          <a:xfrm rot="10800000">
            <a:off x="928344" y="4911573"/>
            <a:ext cx="419576" cy="46166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630AA5C6-5F64-419E-B270-532C02360E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550" y="911093"/>
            <a:ext cx="7200900" cy="34143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78016" y="4845132"/>
            <a:ext cx="720090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起基金募集事件，其中成长型基金募集事件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120.30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亿元，并购型基金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起，募集总额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10.00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亿元。募资规模总体环比下行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13.59%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978016" y="4320406"/>
            <a:ext cx="2409742" cy="36987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募集市场持续升温</a:t>
              </a: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5FBA67F1-DE32-4A50-A9F7-08154DCBD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337931"/>
            <a:ext cx="7207366" cy="25254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21340" y="983768"/>
            <a:ext cx="3052110" cy="426605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投资数量及规模双双下行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971551" y="5437026"/>
            <a:ext cx="720090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321.85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分行业来看，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月投资事件仍主要集中在信息技术行业，案例共计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182.33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5BCC348-7D95-448B-BF4F-CAE2DA201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729583"/>
            <a:ext cx="7200900" cy="361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5090" y="987473"/>
            <a:ext cx="3797998" cy="369870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946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1550" y="5227552"/>
            <a:ext cx="7200900" cy="11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defTabSz="914400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月虽然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国内疫情有所缓和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，但国际疫情仍在蔓延，资本市场仍面临较为复杂的局面，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投资市场也再度回落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 defTabSz="91440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科技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、医疗及消费三大板块仍为热门投资领域，从投资规模来看，可选消费数量仅为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8%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但投融资规模占比达到了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22%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，说明虽然事件少，但是投资规模相对较大。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B9FBB2F-462C-4B4D-ABE1-0A084FE3AD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32" t="22846" r="29769" b="8051"/>
          <a:stretch/>
        </p:blipFill>
        <p:spPr>
          <a:xfrm>
            <a:off x="187210" y="1630447"/>
            <a:ext cx="4123592" cy="359710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0628BD5-5283-4042-91B3-8ACAD6F995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295" t="15060" r="24291" b="17103"/>
          <a:stretch/>
        </p:blipFill>
        <p:spPr>
          <a:xfrm>
            <a:off x="4572000" y="1630447"/>
            <a:ext cx="4246054" cy="35971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71550" y="5153845"/>
            <a:ext cx="6783171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月融资事件发生最多的依旧是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月融资金额最多的也是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119.52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70F3EBA-489F-45D5-84E6-2EE2D2EF9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371175"/>
            <a:ext cx="7259788" cy="35415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5606" y="929411"/>
            <a:ext cx="2338550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27494" y="1377868"/>
            <a:ext cx="2784296" cy="318498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25862" y="4869747"/>
            <a:ext cx="2532102" cy="318498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257300" y="3820406"/>
            <a:ext cx="5063217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康方生物：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康方生物是一家临床阶段生物制药公司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致力于自主发现、开发及商业化首创及同类最佳疗法。专注于满足肿瘤、免疫及其他治疗领域在全球的未决医疗需求。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富达投资、国有企业结构调整基金等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722010" y="1860653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728373" y="2792499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719573" y="3870148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723900" y="5298355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57300" y="5252871"/>
            <a:ext cx="5093613" cy="769441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编程猫：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编程猫是网络在线少儿编程教育品牌。其独立研发的编程课程，专注为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7-16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岁孩子提供趣味教学。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上海盛宇投资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257300" y="1862692"/>
            <a:ext cx="5034623" cy="769441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青桔单车：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青桔，是来自滴滴出行的共享单车，实施全面免押金骑行，为消费者的资金安全提供保障。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君联资本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257300" y="2737613"/>
            <a:ext cx="5093613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迈威（上海）生物科技有限公司：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迈威（上海）生物科技有限公司是一家设立于上海张江的创新型生物制药公司。现有处于不同研发阶段的品种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余个，治疗领域覆盖肿瘤、自身免疫、抗感染和眼科等。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华金投资、华融融德、东方富海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50052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81123" y="1926911"/>
            <a:ext cx="106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471973" y="2868632"/>
            <a:ext cx="150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19.7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466885" y="3941414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1.63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291848" y="5480132"/>
            <a:ext cx="587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C+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91502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8291848" y="286863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3DD3E3F-B1A2-4547-A00A-70AFDD85F94F}"/>
              </a:ext>
            </a:extLst>
          </p:cNvPr>
          <p:cNvSpPr txBox="1"/>
          <p:nvPr/>
        </p:nvSpPr>
        <p:spPr>
          <a:xfrm>
            <a:off x="8291848" y="394141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F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1CD3948-93D7-4130-878A-9B4ADEF8C89F}"/>
              </a:ext>
            </a:extLst>
          </p:cNvPr>
          <p:cNvSpPr txBox="1"/>
          <p:nvPr/>
        </p:nvSpPr>
        <p:spPr>
          <a:xfrm>
            <a:off x="8283031" y="191526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552DD72-21A9-4FFC-9AD4-41D30A5F0990}"/>
              </a:ext>
            </a:extLst>
          </p:cNvPr>
          <p:cNvSpPr txBox="1"/>
          <p:nvPr/>
        </p:nvSpPr>
        <p:spPr>
          <a:xfrm>
            <a:off x="6570213" y="5480131"/>
            <a:ext cx="1330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2.5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5090" y="975011"/>
            <a:ext cx="2468118" cy="36987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71550" y="4953385"/>
            <a:ext cx="7200900" cy="14338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月有所回升，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家公司上市，其中科创板上市企业共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节奏稳中有升。募集规模也显著提升，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募资总额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185.85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69.31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支；港股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33.63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港元，其中募资规模最大的为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康方生物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-B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</a:t>
            </a: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资总额为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25.81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及退出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B9E5F22-4891-4196-BE41-DF1CF690E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539055"/>
            <a:ext cx="7200900" cy="3414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1_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1_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1_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融客投资PPT模板 1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9503</TotalTime>
  <Words>1473</Words>
  <Application>Microsoft Office PowerPoint</Application>
  <PresentationFormat>全屏显示(4:3)</PresentationFormat>
  <Paragraphs>171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等线</vt:lpstr>
      <vt:lpstr>等线 Light</vt:lpstr>
      <vt:lpstr>黑体</vt:lpstr>
      <vt:lpstr>华文新魏</vt:lpstr>
      <vt:lpstr>微软雅黑</vt:lpstr>
      <vt:lpstr>幼圆</vt:lpstr>
      <vt:lpstr>Arial</vt:lpstr>
      <vt:lpstr>Calibri</vt:lpstr>
      <vt:lpstr>Calibri Light</vt:lpstr>
      <vt:lpstr>Verdana</vt:lpstr>
      <vt:lpstr>Wingdings</vt:lpstr>
      <vt:lpstr>Office 主题​​</vt:lpstr>
      <vt:lpstr>1_融客投资PPT模板</vt:lpstr>
      <vt:lpstr>融客PPT模板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SYN GE</dc:creator>
  <cp:lastModifiedBy>NING MEI</cp:lastModifiedBy>
  <cp:revision>1013</cp:revision>
  <dcterms:created xsi:type="dcterms:W3CDTF">2018-03-11T13:30:00Z</dcterms:created>
  <dcterms:modified xsi:type="dcterms:W3CDTF">2020-05-15T05:32:52Z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