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heme/themeOverride6.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tags/tag3.xml" ContentType="application/vnd.openxmlformats-officedocument.presentationml.tags+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9" r:id="rId4"/>
    <p:sldMasterId id="2147483701" r:id="rId5"/>
    <p:sldMasterId id="2147483715" r:id="rId6"/>
  </p:sldMasterIdLst>
  <p:notesMasterIdLst>
    <p:notesMasterId r:id="rId32"/>
  </p:notesMasterIdLst>
  <p:sldIdLst>
    <p:sldId id="256" r:id="rId7"/>
    <p:sldId id="450" r:id="rId8"/>
    <p:sldId id="482" r:id="rId9"/>
    <p:sldId id="479" r:id="rId10"/>
    <p:sldId id="480" r:id="rId11"/>
    <p:sldId id="481" r:id="rId12"/>
    <p:sldId id="451" r:id="rId13"/>
    <p:sldId id="437" r:id="rId14"/>
    <p:sldId id="439" r:id="rId15"/>
    <p:sldId id="400" r:id="rId16"/>
    <p:sldId id="396" r:id="rId17"/>
    <p:sldId id="430" r:id="rId18"/>
    <p:sldId id="452" r:id="rId19"/>
    <p:sldId id="470" r:id="rId20"/>
    <p:sldId id="471" r:id="rId21"/>
    <p:sldId id="472" r:id="rId22"/>
    <p:sldId id="473" r:id="rId23"/>
    <p:sldId id="483" r:id="rId24"/>
    <p:sldId id="474" r:id="rId25"/>
    <p:sldId id="475" r:id="rId26"/>
    <p:sldId id="441" r:id="rId27"/>
    <p:sldId id="446" r:id="rId28"/>
    <p:sldId id="423" r:id="rId29"/>
    <p:sldId id="425" r:id="rId30"/>
    <p:sldId id="39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3" userDrawn="1">
          <p15:clr>
            <a:srgbClr val="A4A3A4"/>
          </p15:clr>
        </p15:guide>
        <p15:guide id="2" orient="horz" pos="1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5" clrIdx="0">
    <p:extLst>
      <p:ext uri="{19B8F6BF-5375-455C-9EA6-DF929625EA0E}">
        <p15:presenceInfo xmlns:p15="http://schemas.microsoft.com/office/powerpoint/2012/main" userId="4b647d056bdb0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95D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114" y="216"/>
      </p:cViewPr>
      <p:guideLst>
        <p:guide pos="393"/>
        <p:guide orient="horz" pos="1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oleObject" Target="file:///\\Users\guan\Downloads\&#34701;&#23458;&#34892;&#19994;&#21608;&#25253;&#65288;&#33073;&#31163;wind&#29256;&#65289;\&#20840;&#37096;a&#32929;&#26376;&#28072;&#2413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Sheet1!$B$1:$B$2</c:f>
              <c:strCache>
                <c:ptCount val="2"/>
                <c:pt idx="0">
                  <c:v>CPI:当月同比</c:v>
                </c:pt>
                <c:pt idx="1">
                  <c:v>月</c:v>
                </c:pt>
              </c:strCache>
            </c:strRef>
          </c:tx>
          <c:spPr>
            <a:ln w="28575" cap="rnd">
              <a:solidFill>
                <a:schemeClr val="accent1"/>
              </a:solidFill>
              <a:round/>
            </a:ln>
            <a:effectLst/>
          </c:spPr>
          <c:marker>
            <c:symbol val="none"/>
          </c:marker>
          <c:dLbls>
            <c:dLbl>
              <c:idx val="0"/>
              <c:layout>
                <c:manualLayout>
                  <c:x val="-1.1111111111111112E-2"/>
                  <c:y val="6.9444444444444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35-468C-9448-D82B2BC42717}"/>
                </c:ext>
              </c:extLst>
            </c:dLbl>
            <c:dLbl>
              <c:idx val="1"/>
              <c:delete val="1"/>
              <c:extLst>
                <c:ext xmlns:c15="http://schemas.microsoft.com/office/drawing/2012/chart" uri="{CE6537A1-D6FC-4f65-9D91-7224C49458BB}"/>
                <c:ext xmlns:c16="http://schemas.microsoft.com/office/drawing/2014/chart" uri="{C3380CC4-5D6E-409C-BE32-E72D297353CC}">
                  <c16:uniqueId val="{00000001-8735-468C-9448-D82B2BC42717}"/>
                </c:ext>
              </c:extLst>
            </c:dLbl>
            <c:dLbl>
              <c:idx val="2"/>
              <c:delete val="1"/>
              <c:extLst>
                <c:ext xmlns:c15="http://schemas.microsoft.com/office/drawing/2012/chart" uri="{CE6537A1-D6FC-4f65-9D91-7224C49458BB}"/>
                <c:ext xmlns:c16="http://schemas.microsoft.com/office/drawing/2014/chart" uri="{C3380CC4-5D6E-409C-BE32-E72D297353CC}">
                  <c16:uniqueId val="{00000002-8735-468C-9448-D82B2BC42717}"/>
                </c:ext>
              </c:extLst>
            </c:dLbl>
            <c:dLbl>
              <c:idx val="3"/>
              <c:delete val="1"/>
              <c:extLst>
                <c:ext xmlns:c15="http://schemas.microsoft.com/office/drawing/2012/chart" uri="{CE6537A1-D6FC-4f65-9D91-7224C49458BB}"/>
                <c:ext xmlns:c16="http://schemas.microsoft.com/office/drawing/2014/chart" uri="{C3380CC4-5D6E-409C-BE32-E72D297353CC}">
                  <c16:uniqueId val="{00000003-8735-468C-9448-D82B2BC42717}"/>
                </c:ext>
              </c:extLst>
            </c:dLbl>
            <c:dLbl>
              <c:idx val="4"/>
              <c:delete val="1"/>
              <c:extLst>
                <c:ext xmlns:c15="http://schemas.microsoft.com/office/drawing/2012/chart" uri="{CE6537A1-D6FC-4f65-9D91-7224C49458BB}"/>
                <c:ext xmlns:c16="http://schemas.microsoft.com/office/drawing/2014/chart" uri="{C3380CC4-5D6E-409C-BE32-E72D297353CC}">
                  <c16:uniqueId val="{00000004-8735-468C-9448-D82B2BC42717}"/>
                </c:ext>
              </c:extLst>
            </c:dLbl>
            <c:dLbl>
              <c:idx val="5"/>
              <c:delete val="1"/>
              <c:extLst>
                <c:ext xmlns:c15="http://schemas.microsoft.com/office/drawing/2012/chart" uri="{CE6537A1-D6FC-4f65-9D91-7224C49458BB}"/>
                <c:ext xmlns:c16="http://schemas.microsoft.com/office/drawing/2014/chart" uri="{C3380CC4-5D6E-409C-BE32-E72D297353CC}">
                  <c16:uniqueId val="{00000005-8735-468C-9448-D82B2BC42717}"/>
                </c:ext>
              </c:extLst>
            </c:dLbl>
            <c:dLbl>
              <c:idx val="6"/>
              <c:delete val="1"/>
              <c:extLst>
                <c:ext xmlns:c15="http://schemas.microsoft.com/office/drawing/2012/chart" uri="{CE6537A1-D6FC-4f65-9D91-7224C49458BB}"/>
                <c:ext xmlns:c16="http://schemas.microsoft.com/office/drawing/2014/chart" uri="{C3380CC4-5D6E-409C-BE32-E72D297353CC}">
                  <c16:uniqueId val="{00000006-8735-468C-9448-D82B2BC42717}"/>
                </c:ext>
              </c:extLst>
            </c:dLbl>
            <c:dLbl>
              <c:idx val="7"/>
              <c:delete val="1"/>
              <c:extLst>
                <c:ext xmlns:c15="http://schemas.microsoft.com/office/drawing/2012/chart" uri="{CE6537A1-D6FC-4f65-9D91-7224C49458BB}"/>
                <c:ext xmlns:c16="http://schemas.microsoft.com/office/drawing/2014/chart" uri="{C3380CC4-5D6E-409C-BE32-E72D297353CC}">
                  <c16:uniqueId val="{00000007-8735-468C-9448-D82B2BC42717}"/>
                </c:ext>
              </c:extLst>
            </c:dLbl>
            <c:dLbl>
              <c:idx val="8"/>
              <c:delete val="1"/>
              <c:extLst>
                <c:ext xmlns:c15="http://schemas.microsoft.com/office/drawing/2012/chart" uri="{CE6537A1-D6FC-4f65-9D91-7224C49458BB}"/>
                <c:ext xmlns:c16="http://schemas.microsoft.com/office/drawing/2014/chart" uri="{C3380CC4-5D6E-409C-BE32-E72D297353CC}">
                  <c16:uniqueId val="{00000008-8735-468C-9448-D82B2BC42717}"/>
                </c:ext>
              </c:extLst>
            </c:dLbl>
            <c:dLbl>
              <c:idx val="9"/>
              <c:delete val="1"/>
              <c:extLst>
                <c:ext xmlns:c15="http://schemas.microsoft.com/office/drawing/2012/chart" uri="{CE6537A1-D6FC-4f65-9D91-7224C49458BB}"/>
                <c:ext xmlns:c16="http://schemas.microsoft.com/office/drawing/2014/chart" uri="{C3380CC4-5D6E-409C-BE32-E72D297353CC}">
                  <c16:uniqueId val="{00000009-8735-468C-9448-D82B2BC42717}"/>
                </c:ext>
              </c:extLst>
            </c:dLbl>
            <c:dLbl>
              <c:idx val="10"/>
              <c:delete val="1"/>
              <c:extLst>
                <c:ext xmlns:c15="http://schemas.microsoft.com/office/drawing/2012/chart" uri="{CE6537A1-D6FC-4f65-9D91-7224C49458BB}"/>
                <c:ext xmlns:c16="http://schemas.microsoft.com/office/drawing/2014/chart" uri="{C3380CC4-5D6E-409C-BE32-E72D297353CC}">
                  <c16:uniqueId val="{0000000A-8735-468C-9448-D82B2BC42717}"/>
                </c:ext>
              </c:extLst>
            </c:dLbl>
            <c:dLbl>
              <c:idx val="11"/>
              <c:delete val="1"/>
              <c:extLst>
                <c:ext xmlns:c15="http://schemas.microsoft.com/office/drawing/2012/chart" uri="{CE6537A1-D6FC-4f65-9D91-7224C49458BB}"/>
                <c:ext xmlns:c16="http://schemas.microsoft.com/office/drawing/2014/chart" uri="{C3380CC4-5D6E-409C-BE32-E72D297353CC}">
                  <c16:uniqueId val="{0000000B-8735-468C-9448-D82B2BC42717}"/>
                </c:ext>
              </c:extLst>
            </c:dLbl>
            <c:dLbl>
              <c:idx val="12"/>
              <c:delete val="1"/>
              <c:extLst>
                <c:ext xmlns:c15="http://schemas.microsoft.com/office/drawing/2012/chart" uri="{CE6537A1-D6FC-4f65-9D91-7224C49458BB}"/>
                <c:ext xmlns:c16="http://schemas.microsoft.com/office/drawing/2014/chart" uri="{C3380CC4-5D6E-409C-BE32-E72D297353CC}">
                  <c16:uniqueId val="{0000000C-8735-468C-9448-D82B2BC42717}"/>
                </c:ext>
              </c:extLst>
            </c:dLbl>
            <c:dLbl>
              <c:idx val="13"/>
              <c:delete val="1"/>
              <c:extLst>
                <c:ext xmlns:c15="http://schemas.microsoft.com/office/drawing/2012/chart" uri="{CE6537A1-D6FC-4f65-9D91-7224C49458BB}"/>
                <c:ext xmlns:c16="http://schemas.microsoft.com/office/drawing/2014/chart" uri="{C3380CC4-5D6E-409C-BE32-E72D297353CC}">
                  <c16:uniqueId val="{0000000D-8735-468C-9448-D82B2BC42717}"/>
                </c:ext>
              </c:extLst>
            </c:dLbl>
            <c:dLbl>
              <c:idx val="14"/>
              <c:delete val="1"/>
              <c:extLst>
                <c:ext xmlns:c15="http://schemas.microsoft.com/office/drawing/2012/chart" uri="{CE6537A1-D6FC-4f65-9D91-7224C49458BB}"/>
                <c:ext xmlns:c16="http://schemas.microsoft.com/office/drawing/2014/chart" uri="{C3380CC4-5D6E-409C-BE32-E72D297353CC}">
                  <c16:uniqueId val="{0000000E-8735-468C-9448-D82B2BC42717}"/>
                </c:ext>
              </c:extLst>
            </c:dLbl>
            <c:dLbl>
              <c:idx val="15"/>
              <c:delete val="1"/>
              <c:extLst>
                <c:ext xmlns:c15="http://schemas.microsoft.com/office/drawing/2012/chart" uri="{CE6537A1-D6FC-4f65-9D91-7224C49458BB}"/>
                <c:ext xmlns:c16="http://schemas.microsoft.com/office/drawing/2014/chart" uri="{C3380CC4-5D6E-409C-BE32-E72D297353CC}">
                  <c16:uniqueId val="{0000000F-8735-468C-9448-D82B2BC42717}"/>
                </c:ext>
              </c:extLst>
            </c:dLbl>
            <c:dLbl>
              <c:idx val="16"/>
              <c:delete val="1"/>
              <c:extLst>
                <c:ext xmlns:c15="http://schemas.microsoft.com/office/drawing/2012/chart" uri="{CE6537A1-D6FC-4f65-9D91-7224C49458BB}"/>
                <c:ext xmlns:c16="http://schemas.microsoft.com/office/drawing/2014/chart" uri="{C3380CC4-5D6E-409C-BE32-E72D297353CC}">
                  <c16:uniqueId val="{00000010-8735-468C-9448-D82B2BC42717}"/>
                </c:ext>
              </c:extLst>
            </c:dLbl>
            <c:dLbl>
              <c:idx val="17"/>
              <c:delete val="1"/>
              <c:extLst>
                <c:ext xmlns:c15="http://schemas.microsoft.com/office/drawing/2012/chart" uri="{CE6537A1-D6FC-4f65-9D91-7224C49458BB}"/>
                <c:ext xmlns:c16="http://schemas.microsoft.com/office/drawing/2014/chart" uri="{C3380CC4-5D6E-409C-BE32-E72D297353CC}">
                  <c16:uniqueId val="{00000011-8735-468C-9448-D82B2BC42717}"/>
                </c:ext>
              </c:extLst>
            </c:dLbl>
            <c:dLbl>
              <c:idx val="18"/>
              <c:delete val="1"/>
              <c:extLst>
                <c:ext xmlns:c15="http://schemas.microsoft.com/office/drawing/2012/chart" uri="{CE6537A1-D6FC-4f65-9D91-7224C49458BB}"/>
                <c:ext xmlns:c16="http://schemas.microsoft.com/office/drawing/2014/chart" uri="{C3380CC4-5D6E-409C-BE32-E72D297353CC}">
                  <c16:uniqueId val="{00000012-8735-468C-9448-D82B2BC42717}"/>
                </c:ext>
              </c:extLst>
            </c:dLbl>
            <c:dLbl>
              <c:idx val="19"/>
              <c:delete val="1"/>
              <c:extLst>
                <c:ext xmlns:c15="http://schemas.microsoft.com/office/drawing/2012/chart" uri="{CE6537A1-D6FC-4f65-9D91-7224C49458BB}"/>
                <c:ext xmlns:c16="http://schemas.microsoft.com/office/drawing/2014/chart" uri="{C3380CC4-5D6E-409C-BE32-E72D297353CC}">
                  <c16:uniqueId val="{00000013-8735-468C-9448-D82B2BC42717}"/>
                </c:ext>
              </c:extLst>
            </c:dLbl>
            <c:dLbl>
              <c:idx val="20"/>
              <c:delete val="1"/>
              <c:extLst>
                <c:ext xmlns:c15="http://schemas.microsoft.com/office/drawing/2012/chart" uri="{CE6537A1-D6FC-4f65-9D91-7224C49458BB}"/>
                <c:ext xmlns:c16="http://schemas.microsoft.com/office/drawing/2014/chart" uri="{C3380CC4-5D6E-409C-BE32-E72D297353CC}">
                  <c16:uniqueId val="{00000014-8735-468C-9448-D82B2BC42717}"/>
                </c:ext>
              </c:extLst>
            </c:dLbl>
            <c:dLbl>
              <c:idx val="21"/>
              <c:delete val="1"/>
              <c:extLst>
                <c:ext xmlns:c15="http://schemas.microsoft.com/office/drawing/2012/chart" uri="{CE6537A1-D6FC-4f65-9D91-7224C49458BB}"/>
                <c:ext xmlns:c16="http://schemas.microsoft.com/office/drawing/2014/chart" uri="{C3380CC4-5D6E-409C-BE32-E72D297353CC}">
                  <c16:uniqueId val="{00000015-8735-468C-9448-D82B2BC42717}"/>
                </c:ext>
              </c:extLst>
            </c:dLbl>
            <c:dLbl>
              <c:idx val="22"/>
              <c:delete val="1"/>
              <c:extLst>
                <c:ext xmlns:c15="http://schemas.microsoft.com/office/drawing/2012/chart" uri="{CE6537A1-D6FC-4f65-9D91-7224C49458BB}"/>
                <c:ext xmlns:c16="http://schemas.microsoft.com/office/drawing/2014/chart" uri="{C3380CC4-5D6E-409C-BE32-E72D297353CC}">
                  <c16:uniqueId val="{00000016-8735-468C-9448-D82B2BC42717}"/>
                </c:ext>
              </c:extLst>
            </c:dLbl>
            <c:dLbl>
              <c:idx val="23"/>
              <c:layout>
                <c:manualLayout>
                  <c:x val="-4.7222222222222117E-2"/>
                  <c:y val="6.9444444444444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735-468C-9448-D82B2BC427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Sheet1!$A$3:$A$405</c:f>
              <c:numCache>
                <c:formatCode>yyyy\-mm;@</c:formatCode>
                <c:ptCount val="25"/>
                <c:pt idx="0">
                  <c:v>43312</c:v>
                </c:pt>
                <c:pt idx="1">
                  <c:v>43343</c:v>
                </c:pt>
                <c:pt idx="2">
                  <c:v>43373</c:v>
                </c:pt>
                <c:pt idx="3">
                  <c:v>43404</c:v>
                </c:pt>
                <c:pt idx="4">
                  <c:v>43434</c:v>
                </c:pt>
                <c:pt idx="5">
                  <c:v>43465</c:v>
                </c:pt>
                <c:pt idx="6">
                  <c:v>43496</c:v>
                </c:pt>
                <c:pt idx="7">
                  <c:v>43524</c:v>
                </c:pt>
                <c:pt idx="8">
                  <c:v>43555</c:v>
                </c:pt>
                <c:pt idx="9">
                  <c:v>43585</c:v>
                </c:pt>
                <c:pt idx="10">
                  <c:v>43616</c:v>
                </c:pt>
                <c:pt idx="11">
                  <c:v>43646</c:v>
                </c:pt>
                <c:pt idx="12">
                  <c:v>43677</c:v>
                </c:pt>
                <c:pt idx="13">
                  <c:v>43708</c:v>
                </c:pt>
                <c:pt idx="14">
                  <c:v>43738</c:v>
                </c:pt>
                <c:pt idx="15">
                  <c:v>43769</c:v>
                </c:pt>
                <c:pt idx="16">
                  <c:v>43799</c:v>
                </c:pt>
                <c:pt idx="17">
                  <c:v>43830</c:v>
                </c:pt>
                <c:pt idx="18">
                  <c:v>43861</c:v>
                </c:pt>
                <c:pt idx="19">
                  <c:v>43890</c:v>
                </c:pt>
                <c:pt idx="20">
                  <c:v>43921</c:v>
                </c:pt>
                <c:pt idx="21">
                  <c:v>43951</c:v>
                </c:pt>
                <c:pt idx="22">
                  <c:v>43982</c:v>
                </c:pt>
                <c:pt idx="23">
                  <c:v>44012</c:v>
                </c:pt>
                <c:pt idx="24">
                  <c:v>44043</c:v>
                </c:pt>
              </c:numCache>
            </c:numRef>
          </c:cat>
          <c:val>
            <c:numRef>
              <c:f>Sheet1!$B$3:$B$405</c:f>
              <c:numCache>
                <c:formatCode>###,###,###,###,##0.00_ </c:formatCode>
                <c:ptCount val="25"/>
                <c:pt idx="0">
                  <c:v>2.1</c:v>
                </c:pt>
                <c:pt idx="1">
                  <c:v>2.2999999999999998</c:v>
                </c:pt>
                <c:pt idx="2">
                  <c:v>2.5</c:v>
                </c:pt>
                <c:pt idx="3">
                  <c:v>2.5</c:v>
                </c:pt>
                <c:pt idx="4">
                  <c:v>2.2000000000000002</c:v>
                </c:pt>
                <c:pt idx="5">
                  <c:v>1.9</c:v>
                </c:pt>
                <c:pt idx="6">
                  <c:v>1.7</c:v>
                </c:pt>
                <c:pt idx="7">
                  <c:v>1.5</c:v>
                </c:pt>
                <c:pt idx="8">
                  <c:v>2.2999999999999998</c:v>
                </c:pt>
                <c:pt idx="9">
                  <c:v>2.5</c:v>
                </c:pt>
                <c:pt idx="10">
                  <c:v>2.7</c:v>
                </c:pt>
                <c:pt idx="11">
                  <c:v>2.7</c:v>
                </c:pt>
                <c:pt idx="12">
                  <c:v>2.8</c:v>
                </c:pt>
                <c:pt idx="13">
                  <c:v>2.8</c:v>
                </c:pt>
                <c:pt idx="14">
                  <c:v>3</c:v>
                </c:pt>
                <c:pt idx="15">
                  <c:v>3.8</c:v>
                </c:pt>
                <c:pt idx="16">
                  <c:v>4.5</c:v>
                </c:pt>
                <c:pt idx="17">
                  <c:v>4.5</c:v>
                </c:pt>
                <c:pt idx="18">
                  <c:v>5.4</c:v>
                </c:pt>
                <c:pt idx="19">
                  <c:v>5.2</c:v>
                </c:pt>
                <c:pt idx="20">
                  <c:v>4.3</c:v>
                </c:pt>
                <c:pt idx="21">
                  <c:v>3.3</c:v>
                </c:pt>
                <c:pt idx="22">
                  <c:v>2.4</c:v>
                </c:pt>
                <c:pt idx="23">
                  <c:v>2.5</c:v>
                </c:pt>
                <c:pt idx="24">
                  <c:v>2.7</c:v>
                </c:pt>
              </c:numCache>
            </c:numRef>
          </c:val>
          <c:smooth val="0"/>
          <c:extLst>
            <c:ext xmlns:c16="http://schemas.microsoft.com/office/drawing/2014/chart" uri="{C3380CC4-5D6E-409C-BE32-E72D297353CC}">
              <c16:uniqueId val="{00000018-8735-468C-9448-D82B2BC42717}"/>
            </c:ext>
          </c:extLst>
        </c:ser>
        <c:ser>
          <c:idx val="1"/>
          <c:order val="1"/>
          <c:tx>
            <c:strRef>
              <c:f>Sheet1!$C$1:$C$2</c:f>
              <c:strCache>
                <c:ptCount val="2"/>
                <c:pt idx="0">
                  <c:v>PPI:全部工业品:当月同比</c:v>
                </c:pt>
                <c:pt idx="1">
                  <c:v>月</c:v>
                </c:pt>
              </c:strCache>
            </c:strRef>
          </c:tx>
          <c:spPr>
            <a:ln w="28575" cap="rnd">
              <a:solidFill>
                <a:schemeClr val="accent2"/>
              </a:solidFill>
              <a:round/>
            </a:ln>
            <a:effectLst/>
          </c:spPr>
          <c:marker>
            <c:symbol val="none"/>
          </c:marker>
          <c:dLbls>
            <c:dLbl>
              <c:idx val="0"/>
              <c:layout>
                <c:manualLayout>
                  <c:x val="-2.2222222222222233E-2"/>
                  <c:y val="-3.2407407407407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735-468C-9448-D82B2BC42717}"/>
                </c:ext>
              </c:extLst>
            </c:dLbl>
            <c:dLbl>
              <c:idx val="1"/>
              <c:delete val="1"/>
              <c:extLst>
                <c:ext xmlns:c15="http://schemas.microsoft.com/office/drawing/2012/chart" uri="{CE6537A1-D6FC-4f65-9D91-7224C49458BB}"/>
                <c:ext xmlns:c16="http://schemas.microsoft.com/office/drawing/2014/chart" uri="{C3380CC4-5D6E-409C-BE32-E72D297353CC}">
                  <c16:uniqueId val="{0000001A-8735-468C-9448-D82B2BC42717}"/>
                </c:ext>
              </c:extLst>
            </c:dLbl>
            <c:dLbl>
              <c:idx val="2"/>
              <c:delete val="1"/>
              <c:extLst>
                <c:ext xmlns:c15="http://schemas.microsoft.com/office/drawing/2012/chart" uri="{CE6537A1-D6FC-4f65-9D91-7224C49458BB}"/>
                <c:ext xmlns:c16="http://schemas.microsoft.com/office/drawing/2014/chart" uri="{C3380CC4-5D6E-409C-BE32-E72D297353CC}">
                  <c16:uniqueId val="{0000001B-8735-468C-9448-D82B2BC42717}"/>
                </c:ext>
              </c:extLst>
            </c:dLbl>
            <c:dLbl>
              <c:idx val="3"/>
              <c:delete val="1"/>
              <c:extLst>
                <c:ext xmlns:c15="http://schemas.microsoft.com/office/drawing/2012/chart" uri="{CE6537A1-D6FC-4f65-9D91-7224C49458BB}"/>
                <c:ext xmlns:c16="http://schemas.microsoft.com/office/drawing/2014/chart" uri="{C3380CC4-5D6E-409C-BE32-E72D297353CC}">
                  <c16:uniqueId val="{0000001C-8735-468C-9448-D82B2BC42717}"/>
                </c:ext>
              </c:extLst>
            </c:dLbl>
            <c:dLbl>
              <c:idx val="4"/>
              <c:delete val="1"/>
              <c:extLst>
                <c:ext xmlns:c15="http://schemas.microsoft.com/office/drawing/2012/chart" uri="{CE6537A1-D6FC-4f65-9D91-7224C49458BB}"/>
                <c:ext xmlns:c16="http://schemas.microsoft.com/office/drawing/2014/chart" uri="{C3380CC4-5D6E-409C-BE32-E72D297353CC}">
                  <c16:uniqueId val="{0000001D-8735-468C-9448-D82B2BC42717}"/>
                </c:ext>
              </c:extLst>
            </c:dLbl>
            <c:dLbl>
              <c:idx val="5"/>
              <c:delete val="1"/>
              <c:extLst>
                <c:ext xmlns:c15="http://schemas.microsoft.com/office/drawing/2012/chart" uri="{CE6537A1-D6FC-4f65-9D91-7224C49458BB}"/>
                <c:ext xmlns:c16="http://schemas.microsoft.com/office/drawing/2014/chart" uri="{C3380CC4-5D6E-409C-BE32-E72D297353CC}">
                  <c16:uniqueId val="{0000001E-8735-468C-9448-D82B2BC42717}"/>
                </c:ext>
              </c:extLst>
            </c:dLbl>
            <c:dLbl>
              <c:idx val="6"/>
              <c:delete val="1"/>
              <c:extLst>
                <c:ext xmlns:c15="http://schemas.microsoft.com/office/drawing/2012/chart" uri="{CE6537A1-D6FC-4f65-9D91-7224C49458BB}"/>
                <c:ext xmlns:c16="http://schemas.microsoft.com/office/drawing/2014/chart" uri="{C3380CC4-5D6E-409C-BE32-E72D297353CC}">
                  <c16:uniqueId val="{0000001F-8735-468C-9448-D82B2BC42717}"/>
                </c:ext>
              </c:extLst>
            </c:dLbl>
            <c:dLbl>
              <c:idx val="7"/>
              <c:delete val="1"/>
              <c:extLst>
                <c:ext xmlns:c15="http://schemas.microsoft.com/office/drawing/2012/chart" uri="{CE6537A1-D6FC-4f65-9D91-7224C49458BB}"/>
                <c:ext xmlns:c16="http://schemas.microsoft.com/office/drawing/2014/chart" uri="{C3380CC4-5D6E-409C-BE32-E72D297353CC}">
                  <c16:uniqueId val="{00000020-8735-468C-9448-D82B2BC42717}"/>
                </c:ext>
              </c:extLst>
            </c:dLbl>
            <c:dLbl>
              <c:idx val="8"/>
              <c:delete val="1"/>
              <c:extLst>
                <c:ext xmlns:c15="http://schemas.microsoft.com/office/drawing/2012/chart" uri="{CE6537A1-D6FC-4f65-9D91-7224C49458BB}"/>
                <c:ext xmlns:c16="http://schemas.microsoft.com/office/drawing/2014/chart" uri="{C3380CC4-5D6E-409C-BE32-E72D297353CC}">
                  <c16:uniqueId val="{00000021-8735-468C-9448-D82B2BC42717}"/>
                </c:ext>
              </c:extLst>
            </c:dLbl>
            <c:dLbl>
              <c:idx val="9"/>
              <c:delete val="1"/>
              <c:extLst>
                <c:ext xmlns:c15="http://schemas.microsoft.com/office/drawing/2012/chart" uri="{CE6537A1-D6FC-4f65-9D91-7224C49458BB}"/>
                <c:ext xmlns:c16="http://schemas.microsoft.com/office/drawing/2014/chart" uri="{C3380CC4-5D6E-409C-BE32-E72D297353CC}">
                  <c16:uniqueId val="{00000022-8735-468C-9448-D82B2BC42717}"/>
                </c:ext>
              </c:extLst>
            </c:dLbl>
            <c:dLbl>
              <c:idx val="10"/>
              <c:delete val="1"/>
              <c:extLst>
                <c:ext xmlns:c15="http://schemas.microsoft.com/office/drawing/2012/chart" uri="{CE6537A1-D6FC-4f65-9D91-7224C49458BB}"/>
                <c:ext xmlns:c16="http://schemas.microsoft.com/office/drawing/2014/chart" uri="{C3380CC4-5D6E-409C-BE32-E72D297353CC}">
                  <c16:uniqueId val="{00000023-8735-468C-9448-D82B2BC42717}"/>
                </c:ext>
              </c:extLst>
            </c:dLbl>
            <c:dLbl>
              <c:idx val="11"/>
              <c:delete val="1"/>
              <c:extLst>
                <c:ext xmlns:c15="http://schemas.microsoft.com/office/drawing/2012/chart" uri="{CE6537A1-D6FC-4f65-9D91-7224C49458BB}"/>
                <c:ext xmlns:c16="http://schemas.microsoft.com/office/drawing/2014/chart" uri="{C3380CC4-5D6E-409C-BE32-E72D297353CC}">
                  <c16:uniqueId val="{00000024-8735-468C-9448-D82B2BC42717}"/>
                </c:ext>
              </c:extLst>
            </c:dLbl>
            <c:dLbl>
              <c:idx val="12"/>
              <c:delete val="1"/>
              <c:extLst>
                <c:ext xmlns:c15="http://schemas.microsoft.com/office/drawing/2012/chart" uri="{CE6537A1-D6FC-4f65-9D91-7224C49458BB}"/>
                <c:ext xmlns:c16="http://schemas.microsoft.com/office/drawing/2014/chart" uri="{C3380CC4-5D6E-409C-BE32-E72D297353CC}">
                  <c16:uniqueId val="{00000025-8735-468C-9448-D82B2BC42717}"/>
                </c:ext>
              </c:extLst>
            </c:dLbl>
            <c:dLbl>
              <c:idx val="13"/>
              <c:delete val="1"/>
              <c:extLst>
                <c:ext xmlns:c15="http://schemas.microsoft.com/office/drawing/2012/chart" uri="{CE6537A1-D6FC-4f65-9D91-7224C49458BB}"/>
                <c:ext xmlns:c16="http://schemas.microsoft.com/office/drawing/2014/chart" uri="{C3380CC4-5D6E-409C-BE32-E72D297353CC}">
                  <c16:uniqueId val="{00000026-8735-468C-9448-D82B2BC42717}"/>
                </c:ext>
              </c:extLst>
            </c:dLbl>
            <c:dLbl>
              <c:idx val="14"/>
              <c:delete val="1"/>
              <c:extLst>
                <c:ext xmlns:c15="http://schemas.microsoft.com/office/drawing/2012/chart" uri="{CE6537A1-D6FC-4f65-9D91-7224C49458BB}"/>
                <c:ext xmlns:c16="http://schemas.microsoft.com/office/drawing/2014/chart" uri="{C3380CC4-5D6E-409C-BE32-E72D297353CC}">
                  <c16:uniqueId val="{00000027-8735-468C-9448-D82B2BC42717}"/>
                </c:ext>
              </c:extLst>
            </c:dLbl>
            <c:dLbl>
              <c:idx val="15"/>
              <c:delete val="1"/>
              <c:extLst>
                <c:ext xmlns:c15="http://schemas.microsoft.com/office/drawing/2012/chart" uri="{CE6537A1-D6FC-4f65-9D91-7224C49458BB}"/>
                <c:ext xmlns:c16="http://schemas.microsoft.com/office/drawing/2014/chart" uri="{C3380CC4-5D6E-409C-BE32-E72D297353CC}">
                  <c16:uniqueId val="{00000028-8735-468C-9448-D82B2BC42717}"/>
                </c:ext>
              </c:extLst>
            </c:dLbl>
            <c:dLbl>
              <c:idx val="16"/>
              <c:delete val="1"/>
              <c:extLst>
                <c:ext xmlns:c15="http://schemas.microsoft.com/office/drawing/2012/chart" uri="{CE6537A1-D6FC-4f65-9D91-7224C49458BB}"/>
                <c:ext xmlns:c16="http://schemas.microsoft.com/office/drawing/2014/chart" uri="{C3380CC4-5D6E-409C-BE32-E72D297353CC}">
                  <c16:uniqueId val="{00000029-8735-468C-9448-D82B2BC42717}"/>
                </c:ext>
              </c:extLst>
            </c:dLbl>
            <c:dLbl>
              <c:idx val="17"/>
              <c:delete val="1"/>
              <c:extLst>
                <c:ext xmlns:c15="http://schemas.microsoft.com/office/drawing/2012/chart" uri="{CE6537A1-D6FC-4f65-9D91-7224C49458BB}"/>
                <c:ext xmlns:c16="http://schemas.microsoft.com/office/drawing/2014/chart" uri="{C3380CC4-5D6E-409C-BE32-E72D297353CC}">
                  <c16:uniqueId val="{0000002A-8735-468C-9448-D82B2BC42717}"/>
                </c:ext>
              </c:extLst>
            </c:dLbl>
            <c:dLbl>
              <c:idx val="18"/>
              <c:delete val="1"/>
              <c:extLst>
                <c:ext xmlns:c15="http://schemas.microsoft.com/office/drawing/2012/chart" uri="{CE6537A1-D6FC-4f65-9D91-7224C49458BB}"/>
                <c:ext xmlns:c16="http://schemas.microsoft.com/office/drawing/2014/chart" uri="{C3380CC4-5D6E-409C-BE32-E72D297353CC}">
                  <c16:uniqueId val="{0000002B-8735-468C-9448-D82B2BC42717}"/>
                </c:ext>
              </c:extLst>
            </c:dLbl>
            <c:dLbl>
              <c:idx val="19"/>
              <c:delete val="1"/>
              <c:extLst>
                <c:ext xmlns:c15="http://schemas.microsoft.com/office/drawing/2012/chart" uri="{CE6537A1-D6FC-4f65-9D91-7224C49458BB}"/>
                <c:ext xmlns:c16="http://schemas.microsoft.com/office/drawing/2014/chart" uri="{C3380CC4-5D6E-409C-BE32-E72D297353CC}">
                  <c16:uniqueId val="{0000002C-8735-468C-9448-D82B2BC42717}"/>
                </c:ext>
              </c:extLst>
            </c:dLbl>
            <c:dLbl>
              <c:idx val="20"/>
              <c:delete val="1"/>
              <c:extLst>
                <c:ext xmlns:c15="http://schemas.microsoft.com/office/drawing/2012/chart" uri="{CE6537A1-D6FC-4f65-9D91-7224C49458BB}"/>
                <c:ext xmlns:c16="http://schemas.microsoft.com/office/drawing/2014/chart" uri="{C3380CC4-5D6E-409C-BE32-E72D297353CC}">
                  <c16:uniqueId val="{0000002D-8735-468C-9448-D82B2BC42717}"/>
                </c:ext>
              </c:extLst>
            </c:dLbl>
            <c:dLbl>
              <c:idx val="21"/>
              <c:delete val="1"/>
              <c:extLst>
                <c:ext xmlns:c15="http://schemas.microsoft.com/office/drawing/2012/chart" uri="{CE6537A1-D6FC-4f65-9D91-7224C49458BB}"/>
                <c:ext xmlns:c16="http://schemas.microsoft.com/office/drawing/2014/chart" uri="{C3380CC4-5D6E-409C-BE32-E72D297353CC}">
                  <c16:uniqueId val="{0000002E-8735-468C-9448-D82B2BC42717}"/>
                </c:ext>
              </c:extLst>
            </c:dLbl>
            <c:dLbl>
              <c:idx val="22"/>
              <c:delete val="1"/>
              <c:extLst>
                <c:ext xmlns:c15="http://schemas.microsoft.com/office/drawing/2012/chart" uri="{CE6537A1-D6FC-4f65-9D91-7224C49458BB}"/>
                <c:ext xmlns:c16="http://schemas.microsoft.com/office/drawing/2014/chart" uri="{C3380CC4-5D6E-409C-BE32-E72D297353CC}">
                  <c16:uniqueId val="{0000002F-8735-468C-9448-D82B2BC42717}"/>
                </c:ext>
              </c:extLst>
            </c:dLbl>
            <c:dLbl>
              <c:idx val="23"/>
              <c:layout>
                <c:manualLayout>
                  <c:x val="-3.888888888888889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735-468C-9448-D82B2BC427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Sheet1!$A$3:$A$405</c:f>
              <c:numCache>
                <c:formatCode>yyyy\-mm;@</c:formatCode>
                <c:ptCount val="25"/>
                <c:pt idx="0">
                  <c:v>43312</c:v>
                </c:pt>
                <c:pt idx="1">
                  <c:v>43343</c:v>
                </c:pt>
                <c:pt idx="2">
                  <c:v>43373</c:v>
                </c:pt>
                <c:pt idx="3">
                  <c:v>43404</c:v>
                </c:pt>
                <c:pt idx="4">
                  <c:v>43434</c:v>
                </c:pt>
                <c:pt idx="5">
                  <c:v>43465</c:v>
                </c:pt>
                <c:pt idx="6">
                  <c:v>43496</c:v>
                </c:pt>
                <c:pt idx="7">
                  <c:v>43524</c:v>
                </c:pt>
                <c:pt idx="8">
                  <c:v>43555</c:v>
                </c:pt>
                <c:pt idx="9">
                  <c:v>43585</c:v>
                </c:pt>
                <c:pt idx="10">
                  <c:v>43616</c:v>
                </c:pt>
                <c:pt idx="11">
                  <c:v>43646</c:v>
                </c:pt>
                <c:pt idx="12">
                  <c:v>43677</c:v>
                </c:pt>
                <c:pt idx="13">
                  <c:v>43708</c:v>
                </c:pt>
                <c:pt idx="14">
                  <c:v>43738</c:v>
                </c:pt>
                <c:pt idx="15">
                  <c:v>43769</c:v>
                </c:pt>
                <c:pt idx="16">
                  <c:v>43799</c:v>
                </c:pt>
                <c:pt idx="17">
                  <c:v>43830</c:v>
                </c:pt>
                <c:pt idx="18">
                  <c:v>43861</c:v>
                </c:pt>
                <c:pt idx="19">
                  <c:v>43890</c:v>
                </c:pt>
                <c:pt idx="20">
                  <c:v>43921</c:v>
                </c:pt>
                <c:pt idx="21">
                  <c:v>43951</c:v>
                </c:pt>
                <c:pt idx="22">
                  <c:v>43982</c:v>
                </c:pt>
                <c:pt idx="23">
                  <c:v>44012</c:v>
                </c:pt>
                <c:pt idx="24">
                  <c:v>44043</c:v>
                </c:pt>
              </c:numCache>
            </c:numRef>
          </c:cat>
          <c:val>
            <c:numRef>
              <c:f>Sheet1!$C$3:$C$405</c:f>
              <c:numCache>
                <c:formatCode>###,###,###,###,##0.00_ </c:formatCode>
                <c:ptCount val="25"/>
                <c:pt idx="0">
                  <c:v>4.5999999999999996</c:v>
                </c:pt>
                <c:pt idx="1">
                  <c:v>4.0999999999999996</c:v>
                </c:pt>
                <c:pt idx="2">
                  <c:v>3.6</c:v>
                </c:pt>
                <c:pt idx="3">
                  <c:v>3.3</c:v>
                </c:pt>
                <c:pt idx="4">
                  <c:v>2.7</c:v>
                </c:pt>
                <c:pt idx="5">
                  <c:v>0.9</c:v>
                </c:pt>
                <c:pt idx="6">
                  <c:v>0.1</c:v>
                </c:pt>
                <c:pt idx="7">
                  <c:v>0.1</c:v>
                </c:pt>
                <c:pt idx="8">
                  <c:v>0.4</c:v>
                </c:pt>
                <c:pt idx="9">
                  <c:v>0.9</c:v>
                </c:pt>
                <c:pt idx="10">
                  <c:v>0.6</c:v>
                </c:pt>
                <c:pt idx="11">
                  <c:v>0</c:v>
                </c:pt>
                <c:pt idx="12">
                  <c:v>-0.3</c:v>
                </c:pt>
                <c:pt idx="13">
                  <c:v>-0.8</c:v>
                </c:pt>
                <c:pt idx="14">
                  <c:v>-1.2</c:v>
                </c:pt>
                <c:pt idx="15">
                  <c:v>-1.6</c:v>
                </c:pt>
                <c:pt idx="16">
                  <c:v>-1.4</c:v>
                </c:pt>
                <c:pt idx="17">
                  <c:v>-0.5</c:v>
                </c:pt>
                <c:pt idx="18">
                  <c:v>0.1</c:v>
                </c:pt>
                <c:pt idx="19">
                  <c:v>-0.4</c:v>
                </c:pt>
                <c:pt idx="20">
                  <c:v>-1.5</c:v>
                </c:pt>
                <c:pt idx="21">
                  <c:v>-3.1</c:v>
                </c:pt>
                <c:pt idx="22">
                  <c:v>-3.7</c:v>
                </c:pt>
                <c:pt idx="23">
                  <c:v>-3</c:v>
                </c:pt>
                <c:pt idx="24">
                  <c:v>-2.4</c:v>
                </c:pt>
              </c:numCache>
            </c:numRef>
          </c:val>
          <c:smooth val="0"/>
          <c:extLst>
            <c:ext xmlns:c16="http://schemas.microsoft.com/office/drawing/2014/chart" uri="{C3380CC4-5D6E-409C-BE32-E72D297353CC}">
              <c16:uniqueId val="{00000031-8735-468C-9448-D82B2BC42717}"/>
            </c:ext>
          </c:extLst>
        </c:ser>
        <c:dLbls>
          <c:showLegendKey val="0"/>
          <c:showVal val="0"/>
          <c:showCatName val="0"/>
          <c:showSerName val="0"/>
          <c:showPercent val="0"/>
          <c:showBubbleSize val="0"/>
        </c:dLbls>
        <c:smooth val="0"/>
        <c:axId val="683623504"/>
        <c:axId val="683626784"/>
      </c:lineChart>
      <c:dateAx>
        <c:axId val="683623504"/>
        <c:scaling>
          <c:orientation val="minMax"/>
        </c:scaling>
        <c:delete val="0"/>
        <c:axPos val="b"/>
        <c:numFmt formatCode="yyyy\-m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83626784"/>
        <c:crosses val="autoZero"/>
        <c:auto val="1"/>
        <c:lblOffset val="100"/>
        <c:baseTimeUnit val="months"/>
      </c:dateAx>
      <c:valAx>
        <c:axId val="683626784"/>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8362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期货统计!$C$1</c:f>
              <c:strCache>
                <c:ptCount val="1"/>
                <c:pt idx="0">
                  <c:v>月成交量(万手)</c:v>
                </c:pt>
              </c:strCache>
            </c:strRef>
          </c:tx>
          <c:spPr>
            <a:solidFill>
              <a:schemeClr val="accent1"/>
            </a:solidFill>
            <a:ln>
              <a:noFill/>
            </a:ln>
            <a:effectLst/>
          </c:spPr>
          <c:invertIfNegative val="0"/>
          <c:cat>
            <c:strRef>
              <c:f>期货统计!$B$2:$B$11</c:f>
              <c:strCache>
                <c:ptCount val="10"/>
                <c:pt idx="0">
                  <c:v>沪银2012</c:v>
                </c:pt>
                <c:pt idx="1">
                  <c:v>铁矿石2009</c:v>
                </c:pt>
                <c:pt idx="2">
                  <c:v>棕榈油2009</c:v>
                </c:pt>
                <c:pt idx="3">
                  <c:v>沪镍2010</c:v>
                </c:pt>
                <c:pt idx="4">
                  <c:v>沥青2012</c:v>
                </c:pt>
                <c:pt idx="5">
                  <c:v>螺纹钢2010</c:v>
                </c:pt>
                <c:pt idx="6">
                  <c:v>豆粕2009</c:v>
                </c:pt>
                <c:pt idx="7">
                  <c:v>燃油2009</c:v>
                </c:pt>
                <c:pt idx="8">
                  <c:v>PTA2009</c:v>
                </c:pt>
                <c:pt idx="9">
                  <c:v>甲醇2009</c:v>
                </c:pt>
              </c:strCache>
            </c:strRef>
          </c:cat>
          <c:val>
            <c:numRef>
              <c:f>期货统计!$C$2:$C$11</c:f>
              <c:numCache>
                <c:formatCode>#,##0.0000_ </c:formatCode>
                <c:ptCount val="10"/>
                <c:pt idx="0">
                  <c:v>3367.9895000000001</c:v>
                </c:pt>
                <c:pt idx="1">
                  <c:v>1931.0814</c:v>
                </c:pt>
                <c:pt idx="2">
                  <c:v>3059.1238000000003</c:v>
                </c:pt>
                <c:pt idx="3">
                  <c:v>1733.9665</c:v>
                </c:pt>
                <c:pt idx="4">
                  <c:v>1561.8029000000001</c:v>
                </c:pt>
                <c:pt idx="5">
                  <c:v>2436.6990000000001</c:v>
                </c:pt>
                <c:pt idx="6">
                  <c:v>2240.5643</c:v>
                </c:pt>
                <c:pt idx="7">
                  <c:v>3229.1325000000002</c:v>
                </c:pt>
                <c:pt idx="8">
                  <c:v>1681.3334</c:v>
                </c:pt>
                <c:pt idx="9">
                  <c:v>3415.4099000000001</c:v>
                </c:pt>
              </c:numCache>
            </c:numRef>
          </c:val>
          <c:extLst>
            <c:ext xmlns:c16="http://schemas.microsoft.com/office/drawing/2014/chart" uri="{C3380CC4-5D6E-409C-BE32-E72D297353CC}">
              <c16:uniqueId val="{00000000-5F09-4CB5-9ACE-FACAA54A9054}"/>
            </c:ext>
          </c:extLst>
        </c:ser>
        <c:dLbls>
          <c:showLegendKey val="0"/>
          <c:showVal val="0"/>
          <c:showCatName val="0"/>
          <c:showSerName val="0"/>
          <c:showPercent val="0"/>
          <c:showBubbleSize val="0"/>
        </c:dLbls>
        <c:gapWidth val="100"/>
        <c:overlap val="-27"/>
        <c:axId val="845896656"/>
        <c:axId val="845896984"/>
      </c:barChart>
      <c:scatterChart>
        <c:scatterStyle val="lineMarker"/>
        <c:varyColors val="0"/>
        <c:ser>
          <c:idx val="1"/>
          <c:order val="1"/>
          <c:tx>
            <c:strRef>
              <c:f>期货统计!$D$1</c:f>
              <c:strCache>
                <c:ptCount val="1"/>
                <c:pt idx="0">
                  <c:v>月涨跌幅(%)</c:v>
                </c:pt>
              </c:strCache>
            </c:strRef>
          </c:tx>
          <c:spPr>
            <a:ln w="25400" cap="rnd">
              <a:noFill/>
              <a:round/>
            </a:ln>
            <a:effectLst/>
          </c:spPr>
          <c:marker>
            <c:symbol val="circle"/>
            <c:size val="5"/>
            <c:spPr>
              <a:solidFill>
                <a:schemeClr val="accent2"/>
              </a:solidFill>
              <a:ln w="101600">
                <a:solidFill>
                  <a:schemeClr val="accent2"/>
                </a:solidFill>
              </a:ln>
              <a:effectLst/>
            </c:spPr>
          </c:marker>
          <c:xVal>
            <c:strRef>
              <c:f>期货统计!$B$2:$B$11</c:f>
              <c:strCache>
                <c:ptCount val="10"/>
                <c:pt idx="0">
                  <c:v>沪银2012</c:v>
                </c:pt>
                <c:pt idx="1">
                  <c:v>铁矿石2009</c:v>
                </c:pt>
                <c:pt idx="2">
                  <c:v>棕榈油2009</c:v>
                </c:pt>
                <c:pt idx="3">
                  <c:v>沪镍2010</c:v>
                </c:pt>
                <c:pt idx="4">
                  <c:v>沥青2012</c:v>
                </c:pt>
                <c:pt idx="5">
                  <c:v>螺纹钢2010</c:v>
                </c:pt>
                <c:pt idx="6">
                  <c:v>豆粕2009</c:v>
                </c:pt>
                <c:pt idx="7">
                  <c:v>燃油2009</c:v>
                </c:pt>
                <c:pt idx="8">
                  <c:v>PTA2009</c:v>
                </c:pt>
                <c:pt idx="9">
                  <c:v>甲醇2009</c:v>
                </c:pt>
              </c:strCache>
            </c:strRef>
          </c:xVal>
          <c:yVal>
            <c:numRef>
              <c:f>期货统计!$D$2:$D$11</c:f>
              <c:numCache>
                <c:formatCode>#,##0.0000_ </c:formatCode>
                <c:ptCount val="10"/>
                <c:pt idx="0">
                  <c:v>32.293100000000003</c:v>
                </c:pt>
                <c:pt idx="1">
                  <c:v>14.180099999999999</c:v>
                </c:pt>
                <c:pt idx="2">
                  <c:v>14.010400000000001</c:v>
                </c:pt>
                <c:pt idx="3">
                  <c:v>7.2754000000000003</c:v>
                </c:pt>
                <c:pt idx="4">
                  <c:v>6.4467999999999996</c:v>
                </c:pt>
                <c:pt idx="5">
                  <c:v>5.8575999999999997</c:v>
                </c:pt>
                <c:pt idx="6">
                  <c:v>3.8407</c:v>
                </c:pt>
                <c:pt idx="7">
                  <c:v>-0.29959999999999998</c:v>
                </c:pt>
                <c:pt idx="8">
                  <c:v>-1.3158000000000001</c:v>
                </c:pt>
                <c:pt idx="9">
                  <c:v>-1.6543000000000001</c:v>
                </c:pt>
              </c:numCache>
            </c:numRef>
          </c:yVal>
          <c:smooth val="0"/>
          <c:extLst>
            <c:ext xmlns:c16="http://schemas.microsoft.com/office/drawing/2014/chart" uri="{C3380CC4-5D6E-409C-BE32-E72D297353CC}">
              <c16:uniqueId val="{00000001-5F09-4CB5-9ACE-FACAA54A9054}"/>
            </c:ext>
          </c:extLst>
        </c:ser>
        <c:dLbls>
          <c:showLegendKey val="0"/>
          <c:showVal val="0"/>
          <c:showCatName val="0"/>
          <c:showSerName val="0"/>
          <c:showPercent val="0"/>
          <c:showBubbleSize val="0"/>
        </c:dLbls>
        <c:axId val="487018712"/>
        <c:axId val="1652519416"/>
      </c:scatterChart>
      <c:catAx>
        <c:axId val="84589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5896984"/>
        <c:crosses val="autoZero"/>
        <c:auto val="1"/>
        <c:lblAlgn val="ctr"/>
        <c:lblOffset val="100"/>
        <c:noMultiLvlLbl val="0"/>
      </c:catAx>
      <c:valAx>
        <c:axId val="845896984"/>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5896656"/>
        <c:crosses val="autoZero"/>
        <c:crossBetween val="between"/>
      </c:valAx>
      <c:valAx>
        <c:axId val="1652519416"/>
        <c:scaling>
          <c:orientation val="minMax"/>
        </c:scaling>
        <c:delete val="0"/>
        <c:axPos val="r"/>
        <c:numFmt formatCode="#,##0.00_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87018712"/>
        <c:crosses val="max"/>
        <c:crossBetween val="midCat"/>
      </c:valAx>
      <c:valAx>
        <c:axId val="487018712"/>
        <c:scaling>
          <c:orientation val="minMax"/>
        </c:scaling>
        <c:delete val="1"/>
        <c:axPos val="b"/>
        <c:numFmt formatCode="General" sourceLinked="1"/>
        <c:majorTickMark val="out"/>
        <c:minorTickMark val="none"/>
        <c:tickLblPos val="nextTo"/>
        <c:crossAx val="1652519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总市值</a:t>
            </a:r>
            <a:r>
              <a:rPr lang="en-US"/>
              <a:t>(</a:t>
            </a:r>
            <a:r>
              <a:rPr lang="zh-CN"/>
              <a:t>亿元</a:t>
            </a:r>
            <a:r>
              <a:rPr lang="en-US"/>
              <a:t>)</a:t>
            </a:r>
          </a:p>
        </c:rich>
      </c:tx>
      <c:layout>
        <c:manualLayout>
          <c:xMode val="edge"/>
          <c:yMode val="edge"/>
          <c:x val="1.5064536264883336E-2"/>
          <c:y val="3.24074989993927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万得!$C$1</c:f>
              <c:strCache>
                <c:ptCount val="1"/>
                <c:pt idx="0">
                  <c:v>总市值(不可回测)_x000d_
[交易日期] 前一交易日_x000d_
[单位] 亿元↓</c:v>
                </c:pt>
              </c:strCache>
            </c:strRef>
          </c:tx>
          <c:spPr>
            <a:solidFill>
              <a:schemeClr val="accent6">
                <a:lumMod val="75000"/>
              </a:schemeClr>
            </a:solidFill>
            <a:ln>
              <a:noFill/>
            </a:ln>
            <a:effectLst/>
          </c:spPr>
          <c:invertIfNegative val="0"/>
          <c:cat>
            <c:strRef>
              <c:f>万得!$B$2:$B$11</c:f>
              <c:strCache>
                <c:ptCount val="10"/>
                <c:pt idx="0">
                  <c:v>贵州茅台</c:v>
                </c:pt>
                <c:pt idx="1">
                  <c:v>工商银行</c:v>
                </c:pt>
                <c:pt idx="2">
                  <c:v>建设银行</c:v>
                </c:pt>
                <c:pt idx="3">
                  <c:v>中国平安</c:v>
                </c:pt>
                <c:pt idx="4">
                  <c:v>农业银行</c:v>
                </c:pt>
                <c:pt idx="5">
                  <c:v>中国人寿</c:v>
                </c:pt>
                <c:pt idx="6">
                  <c:v>中国银行</c:v>
                </c:pt>
                <c:pt idx="7">
                  <c:v>招商银行</c:v>
                </c:pt>
                <c:pt idx="8">
                  <c:v>中国石油</c:v>
                </c:pt>
                <c:pt idx="9">
                  <c:v>中芯国际-U</c:v>
                </c:pt>
              </c:strCache>
            </c:strRef>
          </c:cat>
          <c:val>
            <c:numRef>
              <c:f>万得!$C$2:$C$11</c:f>
              <c:numCache>
                <c:formatCode>#,##0.0000_ </c:formatCode>
                <c:ptCount val="10"/>
                <c:pt idx="0">
                  <c:v>21104.123</c:v>
                </c:pt>
                <c:pt idx="1">
                  <c:v>17749.031599999998</c:v>
                </c:pt>
                <c:pt idx="2">
                  <c:v>15300.6718</c:v>
                </c:pt>
                <c:pt idx="3">
                  <c:v>13898.467500000001</c:v>
                </c:pt>
                <c:pt idx="4">
                  <c:v>11304.451999999999</c:v>
                </c:pt>
                <c:pt idx="5">
                  <c:v>10214.8644</c:v>
                </c:pt>
                <c:pt idx="6">
                  <c:v>9832.5522000000001</c:v>
                </c:pt>
                <c:pt idx="7">
                  <c:v>8715.9786000000004</c:v>
                </c:pt>
                <c:pt idx="8">
                  <c:v>8162.7356</c:v>
                </c:pt>
                <c:pt idx="9">
                  <c:v>5612.7732999999998</c:v>
                </c:pt>
              </c:numCache>
            </c:numRef>
          </c:val>
          <c:extLst>
            <c:ext xmlns:c16="http://schemas.microsoft.com/office/drawing/2014/chart" uri="{C3380CC4-5D6E-409C-BE32-E72D297353CC}">
              <c16:uniqueId val="{00000000-8497-47A3-81A0-3B75D7F81E12}"/>
            </c:ext>
          </c:extLst>
        </c:ser>
        <c:dLbls>
          <c:showLegendKey val="0"/>
          <c:showVal val="0"/>
          <c:showCatName val="0"/>
          <c:showSerName val="0"/>
          <c:showPercent val="0"/>
          <c:showBubbleSize val="0"/>
        </c:dLbls>
        <c:gapWidth val="100"/>
        <c:overlap val="-27"/>
        <c:axId val="1518912568"/>
        <c:axId val="1518910928"/>
      </c:barChart>
      <c:catAx>
        <c:axId val="151891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8910928"/>
        <c:crosses val="autoZero"/>
        <c:auto val="1"/>
        <c:lblAlgn val="ctr"/>
        <c:lblOffset val="100"/>
        <c:noMultiLvlLbl val="0"/>
      </c:catAx>
      <c:valAx>
        <c:axId val="1518910928"/>
        <c:scaling>
          <c:orientation val="minMax"/>
        </c:scaling>
        <c:delete val="0"/>
        <c:axPos val="l"/>
        <c:majorGridlines>
          <c:spPr>
            <a:ln w="9525" cap="flat" cmpd="sng" algn="ctr">
              <a:solidFill>
                <a:schemeClr val="tx1">
                  <a:lumMod val="15000"/>
                  <a:lumOff val="85000"/>
                </a:schemeClr>
              </a:solidFill>
              <a:round/>
            </a:ln>
            <a:effectLst/>
          </c:spPr>
        </c:majorGridlines>
        <c:numFmt formatCode="#,##0.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8912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总市值</a:t>
            </a:r>
            <a:r>
              <a:rPr lang="en-US"/>
              <a:t>(</a:t>
            </a:r>
            <a:r>
              <a:rPr lang="zh-CN"/>
              <a:t>亿元</a:t>
            </a:r>
            <a:r>
              <a:rPr lang="en-US"/>
              <a:t>)</a:t>
            </a:r>
          </a:p>
        </c:rich>
      </c:tx>
      <c:layout>
        <c:manualLayout>
          <c:xMode val="edge"/>
          <c:yMode val="edge"/>
          <c:x val="1.3208223972003504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万得!$C$1</c:f>
              <c:strCache>
                <c:ptCount val="1"/>
                <c:pt idx="0">
                  <c:v>总市值(亿元)</c:v>
                </c:pt>
              </c:strCache>
            </c:strRef>
          </c:tx>
          <c:spPr>
            <a:solidFill>
              <a:schemeClr val="accent1"/>
            </a:solidFill>
            <a:ln>
              <a:noFill/>
            </a:ln>
            <a:effectLst/>
          </c:spPr>
          <c:invertIfNegative val="0"/>
          <c:cat>
            <c:strRef>
              <c:f>万得!$B$2:$B$11</c:f>
              <c:strCache>
                <c:ptCount val="10"/>
                <c:pt idx="0">
                  <c:v>五粮液</c:v>
                </c:pt>
                <c:pt idx="1">
                  <c:v>美的集团</c:v>
                </c:pt>
                <c:pt idx="2">
                  <c:v>宁德时代</c:v>
                </c:pt>
                <c:pt idx="3">
                  <c:v>迈瑞医疗</c:v>
                </c:pt>
                <c:pt idx="4">
                  <c:v>立讯精密</c:v>
                </c:pt>
                <c:pt idx="5">
                  <c:v>海康威视</c:v>
                </c:pt>
                <c:pt idx="6">
                  <c:v>格力电器</c:v>
                </c:pt>
                <c:pt idx="7">
                  <c:v>牧原股份</c:v>
                </c:pt>
                <c:pt idx="8">
                  <c:v>顺丰控股</c:v>
                </c:pt>
                <c:pt idx="9">
                  <c:v>万科A</c:v>
                </c:pt>
              </c:strCache>
            </c:strRef>
          </c:cat>
          <c:val>
            <c:numRef>
              <c:f>万得!$C$2:$C$11</c:f>
              <c:numCache>
                <c:formatCode>#,##0.0000_ </c:formatCode>
                <c:ptCount val="10"/>
                <c:pt idx="0">
                  <c:v>8396.6944000000003</c:v>
                </c:pt>
                <c:pt idx="1">
                  <c:v>4981.1836999999996</c:v>
                </c:pt>
                <c:pt idx="2">
                  <c:v>4783.5748999999996</c:v>
                </c:pt>
                <c:pt idx="3">
                  <c:v>4110.8599999999997</c:v>
                </c:pt>
                <c:pt idx="4">
                  <c:v>3952.8710000000001</c:v>
                </c:pt>
                <c:pt idx="5">
                  <c:v>3484.7545</c:v>
                </c:pt>
                <c:pt idx="6">
                  <c:v>3457.8420999999998</c:v>
                </c:pt>
                <c:pt idx="7">
                  <c:v>3412.0282000000002</c:v>
                </c:pt>
                <c:pt idx="8">
                  <c:v>3126.7617</c:v>
                </c:pt>
                <c:pt idx="9">
                  <c:v>3122.8463999999999</c:v>
                </c:pt>
              </c:numCache>
            </c:numRef>
          </c:val>
          <c:extLst>
            <c:ext xmlns:c16="http://schemas.microsoft.com/office/drawing/2014/chart" uri="{C3380CC4-5D6E-409C-BE32-E72D297353CC}">
              <c16:uniqueId val="{00000000-7A63-43C7-97CE-E970181EEE1F}"/>
            </c:ext>
          </c:extLst>
        </c:ser>
        <c:dLbls>
          <c:showLegendKey val="0"/>
          <c:showVal val="0"/>
          <c:showCatName val="0"/>
          <c:showSerName val="0"/>
          <c:showPercent val="0"/>
          <c:showBubbleSize val="0"/>
        </c:dLbls>
        <c:gapWidth val="100"/>
        <c:overlap val="-27"/>
        <c:axId val="1647839760"/>
        <c:axId val="1647838120"/>
      </c:barChart>
      <c:catAx>
        <c:axId val="164783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647838120"/>
        <c:crosses val="autoZero"/>
        <c:auto val="1"/>
        <c:lblAlgn val="ctr"/>
        <c:lblOffset val="100"/>
        <c:noMultiLvlLbl val="0"/>
      </c:catAx>
      <c:valAx>
        <c:axId val="1647838120"/>
        <c:scaling>
          <c:orientation val="minMax"/>
        </c:scaling>
        <c:delete val="0"/>
        <c:axPos val="l"/>
        <c:majorGridlines>
          <c:spPr>
            <a:ln w="9525" cap="flat" cmpd="sng" algn="ctr">
              <a:solidFill>
                <a:schemeClr val="tx1">
                  <a:lumMod val="15000"/>
                  <a:lumOff val="85000"/>
                </a:schemeClr>
              </a:solidFill>
              <a:round/>
            </a:ln>
            <a:effectLst/>
          </c:spPr>
        </c:majorGridlines>
        <c:numFmt formatCode="#,##0.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6478397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422139647"/>
        <c:axId val="429089215"/>
      </c:barChart>
      <c:catAx>
        <c:axId val="422139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29089215"/>
        <c:crosses val="autoZero"/>
        <c:auto val="1"/>
        <c:lblAlgn val="ctr"/>
        <c:lblOffset val="100"/>
        <c:noMultiLvlLbl val="0"/>
      </c:catAx>
      <c:valAx>
        <c:axId val="429089215"/>
        <c:scaling>
          <c:orientation val="minMax"/>
        </c:scaling>
        <c:delete val="1"/>
        <c:axPos val="t"/>
        <c:majorGridlines>
          <c:spPr>
            <a:ln w="9525" cap="flat" cmpd="sng" algn="ctr">
              <a:noFill/>
              <a:round/>
            </a:ln>
            <a:effectLst/>
          </c:spPr>
        </c:majorGridlines>
        <c:numFmt formatCode="0.00%" sourceLinked="1"/>
        <c:majorTickMark val="none"/>
        <c:minorTickMark val="none"/>
        <c:tickLblPos val="high"/>
        <c:crossAx val="4221396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32206991908188"/>
          <c:y val="2.4167275605894531E-2"/>
          <c:w val="0.85890815783508911"/>
          <c:h val="0.89669012985629037"/>
        </c:manualLayout>
      </c:layout>
      <c:barChart>
        <c:barDir val="bar"/>
        <c:grouping val="clustered"/>
        <c:varyColors val="0"/>
        <c:ser>
          <c:idx val="0"/>
          <c:order val="0"/>
          <c:spPr>
            <a:solidFill>
              <a:schemeClr val="accent6">
                <a:lumMod val="75000"/>
              </a:schemeClr>
            </a:solidFill>
            <a:ln>
              <a:noFill/>
            </a:ln>
            <a:effectLst/>
          </c:spPr>
          <c:invertIfNegative val="0"/>
          <c:dLbls>
            <c:numFmt formatCode="#,##0.00_);[Red]\(#,##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万得!$B$3863:$B$3872</c:f>
              <c:strCache>
                <c:ptCount val="10"/>
                <c:pt idx="0">
                  <c:v>*ST飞马</c:v>
                </c:pt>
                <c:pt idx="1">
                  <c:v>鼎捷软件</c:v>
                </c:pt>
                <c:pt idx="2">
                  <c:v>正川股份</c:v>
                </c:pt>
                <c:pt idx="3">
                  <c:v>西藏药业</c:v>
                </c:pt>
                <c:pt idx="4">
                  <c:v>海顺新材</c:v>
                </c:pt>
                <c:pt idx="5">
                  <c:v>海利生物</c:v>
                </c:pt>
                <c:pt idx="6">
                  <c:v>光启技术</c:v>
                </c:pt>
                <c:pt idx="7">
                  <c:v>君正集团</c:v>
                </c:pt>
                <c:pt idx="8">
                  <c:v>沈阳化工</c:v>
                </c:pt>
                <c:pt idx="9">
                  <c:v>海汽集团</c:v>
                </c:pt>
              </c:strCache>
            </c:strRef>
          </c:cat>
          <c:val>
            <c:numRef>
              <c:f>万得!$C$3863:$C$3872</c:f>
              <c:numCache>
                <c:formatCode>#,##0.0000_ </c:formatCode>
                <c:ptCount val="10"/>
                <c:pt idx="0">
                  <c:v>131.9588</c:v>
                </c:pt>
                <c:pt idx="1">
                  <c:v>138.67089999999999</c:v>
                </c:pt>
                <c:pt idx="2">
                  <c:v>142.9948</c:v>
                </c:pt>
                <c:pt idx="3">
                  <c:v>144.3817</c:v>
                </c:pt>
                <c:pt idx="4">
                  <c:v>144.4444</c:v>
                </c:pt>
                <c:pt idx="5">
                  <c:v>169.08199999999999</c:v>
                </c:pt>
                <c:pt idx="6">
                  <c:v>172.1379</c:v>
                </c:pt>
                <c:pt idx="7">
                  <c:v>194.09450000000001</c:v>
                </c:pt>
                <c:pt idx="8">
                  <c:v>222.97730000000001</c:v>
                </c:pt>
                <c:pt idx="9">
                  <c:v>249.9896</c:v>
                </c:pt>
              </c:numCache>
            </c:numRef>
          </c:val>
          <c:extLst>
            <c:ext xmlns:c16="http://schemas.microsoft.com/office/drawing/2014/chart" uri="{C3380CC4-5D6E-409C-BE32-E72D297353CC}">
              <c16:uniqueId val="{00000000-CCE4-41DD-8205-7DDA6279A632}"/>
            </c:ext>
          </c:extLst>
        </c:ser>
        <c:dLbls>
          <c:showLegendKey val="0"/>
          <c:showVal val="0"/>
          <c:showCatName val="0"/>
          <c:showSerName val="0"/>
          <c:showPercent val="0"/>
          <c:showBubbleSize val="0"/>
        </c:dLbls>
        <c:gapWidth val="100"/>
        <c:axId val="797647888"/>
        <c:axId val="797657072"/>
      </c:barChart>
      <c:catAx>
        <c:axId val="79764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97657072"/>
        <c:crosses val="autoZero"/>
        <c:auto val="1"/>
        <c:lblAlgn val="ctr"/>
        <c:lblOffset val="100"/>
        <c:noMultiLvlLbl val="0"/>
      </c:catAx>
      <c:valAx>
        <c:axId val="797657072"/>
        <c:scaling>
          <c:orientation val="minMax"/>
        </c:scaling>
        <c:delete val="1"/>
        <c:axPos val="b"/>
        <c:numFmt formatCode="#,##0.00_ " sourceLinked="0"/>
        <c:majorTickMark val="none"/>
        <c:minorTickMark val="none"/>
        <c:tickLblPos val="nextTo"/>
        <c:crossAx val="79764788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万得!$C$1</c:f>
              <c:strCache>
                <c:ptCount val="1"/>
                <c:pt idx="0">
                  <c:v>7月涨跌幅(%)</c:v>
                </c:pt>
              </c:strCache>
            </c:strRef>
          </c:tx>
          <c:spPr>
            <a:solidFill>
              <a:schemeClr val="accent6">
                <a:lumMod val="75000"/>
              </a:schemeClr>
            </a:solidFill>
            <a:ln>
              <a:noFill/>
            </a:ln>
            <a:effectLst/>
          </c:spPr>
          <c:invertIfNegative val="0"/>
          <c:dLbls>
            <c:numFmt formatCode="#,##0.00_ "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万得!$B$2:$B$10</c:f>
              <c:strCache>
                <c:ptCount val="9"/>
                <c:pt idx="0">
                  <c:v>三人行</c:v>
                </c:pt>
                <c:pt idx="1">
                  <c:v>凯撒文化</c:v>
                </c:pt>
                <c:pt idx="2">
                  <c:v>康华生物</c:v>
                </c:pt>
                <c:pt idx="3">
                  <c:v>万泰生物</c:v>
                </c:pt>
                <c:pt idx="4">
                  <c:v>宣亚国际</c:v>
                </c:pt>
                <c:pt idx="5">
                  <c:v>中泰证券</c:v>
                </c:pt>
                <c:pt idx="6">
                  <c:v>佰仁医疗</c:v>
                </c:pt>
                <c:pt idx="7">
                  <c:v>宏达矿业</c:v>
                </c:pt>
                <c:pt idx="8">
                  <c:v>西藏药业</c:v>
                </c:pt>
              </c:strCache>
            </c:strRef>
          </c:cat>
          <c:val>
            <c:numRef>
              <c:f>万得!$C$2:$C$10</c:f>
              <c:numCache>
                <c:formatCode>#,##0.0000_ </c:formatCode>
                <c:ptCount val="9"/>
                <c:pt idx="0">
                  <c:v>-4.9086999999999996</c:v>
                </c:pt>
                <c:pt idx="1">
                  <c:v>-13.083600000000001</c:v>
                </c:pt>
                <c:pt idx="2">
                  <c:v>298.21379999999999</c:v>
                </c:pt>
                <c:pt idx="3">
                  <c:v>59.218200000000003</c:v>
                </c:pt>
                <c:pt idx="4">
                  <c:v>40.186</c:v>
                </c:pt>
                <c:pt idx="5">
                  <c:v>33.567</c:v>
                </c:pt>
                <c:pt idx="6">
                  <c:v>-21.8993</c:v>
                </c:pt>
                <c:pt idx="7">
                  <c:v>-11.551399999999999</c:v>
                </c:pt>
                <c:pt idx="8">
                  <c:v>144.3817</c:v>
                </c:pt>
              </c:numCache>
            </c:numRef>
          </c:val>
          <c:extLst>
            <c:ext xmlns:c16="http://schemas.microsoft.com/office/drawing/2014/chart" uri="{C3380CC4-5D6E-409C-BE32-E72D297353CC}">
              <c16:uniqueId val="{00000000-BC20-43D0-8BDC-DB77F17F3B1A}"/>
            </c:ext>
          </c:extLst>
        </c:ser>
        <c:ser>
          <c:idx val="1"/>
          <c:order val="1"/>
          <c:tx>
            <c:strRef>
              <c:f>万得!$D$1</c:f>
              <c:strCache>
                <c:ptCount val="1"/>
                <c:pt idx="0">
                  <c:v>6月涨跌幅(%)</c:v>
                </c:pt>
              </c:strCache>
            </c:strRef>
          </c:tx>
          <c:spPr>
            <a:solidFill>
              <a:schemeClr val="tx2">
                <a:lumMod val="60000"/>
                <a:lumOff val="40000"/>
              </a:schemeClr>
            </a:solidFill>
            <a:ln>
              <a:noFill/>
            </a:ln>
            <a:effectLst/>
          </c:spPr>
          <c:invertIfNegative val="0"/>
          <c:dLbls>
            <c:numFmt formatCode="#,##0.00_);[Red]\(#,##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万得!$B$2:$B$10</c:f>
              <c:strCache>
                <c:ptCount val="9"/>
                <c:pt idx="0">
                  <c:v>三人行</c:v>
                </c:pt>
                <c:pt idx="1">
                  <c:v>凯撒文化</c:v>
                </c:pt>
                <c:pt idx="2">
                  <c:v>康华生物</c:v>
                </c:pt>
                <c:pt idx="3">
                  <c:v>万泰生物</c:v>
                </c:pt>
                <c:pt idx="4">
                  <c:v>宣亚国际</c:v>
                </c:pt>
                <c:pt idx="5">
                  <c:v>中泰证券</c:v>
                </c:pt>
                <c:pt idx="6">
                  <c:v>佰仁医疗</c:v>
                </c:pt>
                <c:pt idx="7">
                  <c:v>宏达矿业</c:v>
                </c:pt>
                <c:pt idx="8">
                  <c:v>西藏药业</c:v>
                </c:pt>
              </c:strCache>
            </c:strRef>
          </c:cat>
          <c:val>
            <c:numRef>
              <c:f>万得!$D$2:$D$10</c:f>
              <c:numCache>
                <c:formatCode>#,##0.0000_ </c:formatCode>
                <c:ptCount val="9"/>
                <c:pt idx="0">
                  <c:v>190.56450000000001</c:v>
                </c:pt>
                <c:pt idx="1">
                  <c:v>166.06059999999999</c:v>
                </c:pt>
                <c:pt idx="2">
                  <c:v>114.3689</c:v>
                </c:pt>
                <c:pt idx="3">
                  <c:v>113.98</c:v>
                </c:pt>
                <c:pt idx="4">
                  <c:v>107.65519999999999</c:v>
                </c:pt>
                <c:pt idx="5">
                  <c:v>103.48650000000001</c:v>
                </c:pt>
                <c:pt idx="6">
                  <c:v>101.2681</c:v>
                </c:pt>
                <c:pt idx="7">
                  <c:v>100.6768</c:v>
                </c:pt>
                <c:pt idx="8">
                  <c:v>89.642899999999997</c:v>
                </c:pt>
              </c:numCache>
            </c:numRef>
          </c:val>
          <c:extLst>
            <c:ext xmlns:c16="http://schemas.microsoft.com/office/drawing/2014/chart" uri="{C3380CC4-5D6E-409C-BE32-E72D297353CC}">
              <c16:uniqueId val="{00000001-BC20-43D0-8BDC-DB77F17F3B1A}"/>
            </c:ext>
          </c:extLst>
        </c:ser>
        <c:dLbls>
          <c:showLegendKey val="0"/>
          <c:showVal val="0"/>
          <c:showCatName val="0"/>
          <c:showSerName val="0"/>
          <c:showPercent val="0"/>
          <c:showBubbleSize val="0"/>
        </c:dLbls>
        <c:gapWidth val="100"/>
        <c:axId val="787993352"/>
        <c:axId val="787994336"/>
      </c:barChart>
      <c:catAx>
        <c:axId val="7879933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87994336"/>
        <c:crosses val="autoZero"/>
        <c:auto val="1"/>
        <c:lblAlgn val="ctr"/>
        <c:lblOffset val="100"/>
        <c:noMultiLvlLbl val="0"/>
      </c:catAx>
      <c:valAx>
        <c:axId val="787994336"/>
        <c:scaling>
          <c:orientation val="minMax"/>
        </c:scaling>
        <c:delete val="1"/>
        <c:axPos val="b"/>
        <c:numFmt formatCode="#,##0.0000_ " sourceLinked="1"/>
        <c:majorTickMark val="none"/>
        <c:minorTickMark val="none"/>
        <c:tickLblPos val="nextTo"/>
        <c:crossAx val="787993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numFmt formatCode="#,##0.00_ "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万得!$B$3863:$B$3872</c:f>
              <c:strCache>
                <c:ptCount val="10"/>
                <c:pt idx="0">
                  <c:v>*ST济堂</c:v>
                </c:pt>
                <c:pt idx="1">
                  <c:v>*ST天夏</c:v>
                </c:pt>
                <c:pt idx="2">
                  <c:v>退市美都</c:v>
                </c:pt>
                <c:pt idx="3">
                  <c:v>*ST新亿</c:v>
                </c:pt>
                <c:pt idx="4">
                  <c:v>天宝退</c:v>
                </c:pt>
                <c:pt idx="5">
                  <c:v>*ST瀚叶</c:v>
                </c:pt>
                <c:pt idx="6">
                  <c:v>*ST中昌</c:v>
                </c:pt>
                <c:pt idx="7">
                  <c:v>神雾退</c:v>
                </c:pt>
                <c:pt idx="8">
                  <c:v>盛运退</c:v>
                </c:pt>
                <c:pt idx="9">
                  <c:v>退市银鸽</c:v>
                </c:pt>
              </c:strCache>
            </c:strRef>
          </c:cat>
          <c:val>
            <c:numRef>
              <c:f>万得!$C$3863:$C$3872</c:f>
              <c:numCache>
                <c:formatCode>#,##0.0000_ </c:formatCode>
                <c:ptCount val="10"/>
                <c:pt idx="0">
                  <c:v>-37.586199999999998</c:v>
                </c:pt>
                <c:pt idx="1">
                  <c:v>-41.128999999999998</c:v>
                </c:pt>
                <c:pt idx="2">
                  <c:v>-42.424199999999999</c:v>
                </c:pt>
                <c:pt idx="3">
                  <c:v>-47.601500000000001</c:v>
                </c:pt>
                <c:pt idx="4">
                  <c:v>-48.936199999999999</c:v>
                </c:pt>
                <c:pt idx="5">
                  <c:v>-51.489400000000003</c:v>
                </c:pt>
                <c:pt idx="6">
                  <c:v>-54.173200000000001</c:v>
                </c:pt>
                <c:pt idx="7">
                  <c:v>-59.375</c:v>
                </c:pt>
                <c:pt idx="8">
                  <c:v>-62.5</c:v>
                </c:pt>
                <c:pt idx="9">
                  <c:v>-79.347800000000007</c:v>
                </c:pt>
              </c:numCache>
            </c:numRef>
          </c:val>
          <c:extLst>
            <c:ext xmlns:c16="http://schemas.microsoft.com/office/drawing/2014/chart" uri="{C3380CC4-5D6E-409C-BE32-E72D297353CC}">
              <c16:uniqueId val="{00000000-5E89-4F5D-8809-A6FC50C5B534}"/>
            </c:ext>
          </c:extLst>
        </c:ser>
        <c:dLbls>
          <c:showLegendKey val="0"/>
          <c:showVal val="0"/>
          <c:showCatName val="0"/>
          <c:showSerName val="0"/>
          <c:showPercent val="0"/>
          <c:showBubbleSize val="0"/>
        </c:dLbls>
        <c:gapWidth val="100"/>
        <c:axId val="797649528"/>
        <c:axId val="797656744"/>
      </c:barChart>
      <c:catAx>
        <c:axId val="79764952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97656744"/>
        <c:crosses val="autoZero"/>
        <c:auto val="1"/>
        <c:lblAlgn val="ctr"/>
        <c:lblOffset val="100"/>
        <c:noMultiLvlLbl val="0"/>
      </c:catAx>
      <c:valAx>
        <c:axId val="797656744"/>
        <c:scaling>
          <c:orientation val="minMax"/>
        </c:scaling>
        <c:delete val="1"/>
        <c:axPos val="b"/>
        <c:numFmt formatCode="#,##0.00_ " sourceLinked="0"/>
        <c:majorTickMark val="none"/>
        <c:minorTickMark val="none"/>
        <c:tickLblPos val="nextTo"/>
        <c:crossAx val="79764952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光启技术!$B$2</c:f>
              <c:strCache>
                <c:ptCount val="1"/>
                <c:pt idx="0">
                  <c:v>光启技术002625.SZ</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光启技术!$A$3:$A$26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光启技术!$B$3:$B$26</c:f>
            </c:numRef>
          </c:val>
          <c:smooth val="0"/>
          <c:extLst>
            <c:ext xmlns:c16="http://schemas.microsoft.com/office/drawing/2014/chart" uri="{C3380CC4-5D6E-409C-BE32-E72D297353CC}">
              <c16:uniqueId val="{00000000-A543-4D71-BB29-AA96BE3BA528}"/>
            </c:ext>
          </c:extLst>
        </c:ser>
        <c:ser>
          <c:idx val="1"/>
          <c:order val="1"/>
          <c:tx>
            <c:strRef>
              <c:f>光启技术!$C$2</c:f>
              <c:strCache>
                <c:ptCount val="1"/>
                <c:pt idx="0">
                  <c:v>光启技术</c:v>
                </c:pt>
              </c:strCache>
            </c:strRef>
          </c:tx>
          <c:spPr>
            <a:ln w="44450" cap="rnd">
              <a:solidFill>
                <a:srgbClr val="FF6600"/>
              </a:solidFill>
              <a:round/>
            </a:ln>
            <a:effectLst/>
          </c:spPr>
          <c:marker>
            <c:symbol val="none"/>
          </c:marker>
          <c:cat>
            <c:numRef>
              <c:f>光启技术!$A$3:$A$26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光启技术!$C$3:$C$26</c:f>
              <c:numCache>
                <c:formatCode>0.00%</c:formatCode>
                <c:ptCount val="23"/>
                <c:pt idx="0">
                  <c:v>-2.7586206896551557E-3</c:v>
                </c:pt>
                <c:pt idx="1">
                  <c:v>1.5172413793103523E-2</c:v>
                </c:pt>
                <c:pt idx="2">
                  <c:v>2.8965517241379413E-2</c:v>
                </c:pt>
                <c:pt idx="3">
                  <c:v>6.4827586206896548E-2</c:v>
                </c:pt>
                <c:pt idx="4">
                  <c:v>8.5517241379310382E-2</c:v>
                </c:pt>
                <c:pt idx="5">
                  <c:v>0.13241379310344836</c:v>
                </c:pt>
                <c:pt idx="6">
                  <c:v>0.13931034482758609</c:v>
                </c:pt>
                <c:pt idx="7">
                  <c:v>0.25379310344827588</c:v>
                </c:pt>
                <c:pt idx="8">
                  <c:v>0.34068965517241367</c:v>
                </c:pt>
                <c:pt idx="9">
                  <c:v>0.42620689655172428</c:v>
                </c:pt>
                <c:pt idx="10">
                  <c:v>0.30068965517241386</c:v>
                </c:pt>
                <c:pt idx="11">
                  <c:v>0.28000000000000003</c:v>
                </c:pt>
                <c:pt idx="12">
                  <c:v>0.30758620689655158</c:v>
                </c:pt>
                <c:pt idx="13">
                  <c:v>0.40689655172413808</c:v>
                </c:pt>
                <c:pt idx="14">
                  <c:v>0.54758620689655157</c:v>
                </c:pt>
                <c:pt idx="15">
                  <c:v>0.50482758620689649</c:v>
                </c:pt>
                <c:pt idx="16">
                  <c:v>0.63724137931034464</c:v>
                </c:pt>
                <c:pt idx="17">
                  <c:v>0.68965517241379315</c:v>
                </c:pt>
                <c:pt idx="18">
                  <c:v>0.85931034482758606</c:v>
                </c:pt>
                <c:pt idx="19">
                  <c:v>1.0455172413793101</c:v>
                </c:pt>
                <c:pt idx="20">
                  <c:v>1.2496551724137932</c:v>
                </c:pt>
                <c:pt idx="21">
                  <c:v>1.4744827586206894</c:v>
                </c:pt>
                <c:pt idx="22">
                  <c:v>1.7213793103448278</c:v>
                </c:pt>
              </c:numCache>
            </c:numRef>
          </c:val>
          <c:smooth val="0"/>
          <c:extLst>
            <c:ext xmlns:c16="http://schemas.microsoft.com/office/drawing/2014/chart" uri="{C3380CC4-5D6E-409C-BE32-E72D297353CC}">
              <c16:uniqueId val="{00000001-A543-4D71-BB29-AA96BE3BA528}"/>
            </c:ext>
          </c:extLst>
        </c:ser>
        <c:dLbls>
          <c:showLegendKey val="0"/>
          <c:showVal val="0"/>
          <c:showCatName val="0"/>
          <c:showSerName val="0"/>
          <c:showPercent val="0"/>
          <c:showBubbleSize val="0"/>
        </c:dLbls>
        <c:smooth val="0"/>
        <c:axId val="559667424"/>
        <c:axId val="559667096"/>
      </c:lineChart>
      <c:dateAx>
        <c:axId val="55966742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59667096"/>
        <c:crosses val="autoZero"/>
        <c:auto val="1"/>
        <c:lblOffset val="100"/>
        <c:baseTimeUnit val="days"/>
        <c:majorUnit val="5"/>
        <c:majorTimeUnit val="days"/>
      </c:dateAx>
      <c:valAx>
        <c:axId val="5596670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5966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质押比例!$C$1:$C$2</c:f>
              <c:strCache>
                <c:ptCount val="2"/>
                <c:pt idx="0">
                  <c:v>质押比例
[交易日期]2020-07-31</c:v>
                </c:pt>
                <c:pt idx="1">
                  <c:v>share_pledgeda_pct</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质押比例!$B$3:$B$12</c:f>
              <c:strCache>
                <c:ptCount val="10"/>
                <c:pt idx="0">
                  <c:v>*ST藏格</c:v>
                </c:pt>
                <c:pt idx="1">
                  <c:v>海德股份</c:v>
                </c:pt>
                <c:pt idx="2">
                  <c:v>*ST银亿</c:v>
                </c:pt>
                <c:pt idx="3">
                  <c:v>*ST贵人</c:v>
                </c:pt>
                <c:pt idx="4">
                  <c:v>供销大集</c:v>
                </c:pt>
                <c:pt idx="5">
                  <c:v>国城矿业</c:v>
                </c:pt>
                <c:pt idx="6">
                  <c:v>美芝股份</c:v>
                </c:pt>
                <c:pt idx="7">
                  <c:v>希努尔</c:v>
                </c:pt>
                <c:pt idx="8">
                  <c:v>三六零</c:v>
                </c:pt>
                <c:pt idx="9">
                  <c:v>*ST新光</c:v>
                </c:pt>
              </c:strCache>
            </c:strRef>
          </c:cat>
          <c:val>
            <c:numRef>
              <c:f>质押比例!$C$3:$C$12</c:f>
              <c:numCache>
                <c:formatCode>General</c:formatCode>
                <c:ptCount val="10"/>
                <c:pt idx="0">
                  <c:v>78.959999999999994</c:v>
                </c:pt>
                <c:pt idx="1">
                  <c:v>75.09</c:v>
                </c:pt>
                <c:pt idx="2">
                  <c:v>73.14</c:v>
                </c:pt>
                <c:pt idx="3">
                  <c:v>72.37</c:v>
                </c:pt>
                <c:pt idx="4">
                  <c:v>71.77</c:v>
                </c:pt>
                <c:pt idx="5">
                  <c:v>70.87</c:v>
                </c:pt>
                <c:pt idx="6">
                  <c:v>68.56</c:v>
                </c:pt>
                <c:pt idx="7">
                  <c:v>68.5</c:v>
                </c:pt>
                <c:pt idx="8">
                  <c:v>68.06</c:v>
                </c:pt>
                <c:pt idx="9">
                  <c:v>67.88</c:v>
                </c:pt>
              </c:numCache>
            </c:numRef>
          </c:val>
          <c:extLst>
            <c:ext xmlns:c16="http://schemas.microsoft.com/office/drawing/2014/chart" uri="{C3380CC4-5D6E-409C-BE32-E72D297353CC}">
              <c16:uniqueId val="{00000000-BDED-42B0-B66E-18D77BD32D51}"/>
            </c:ext>
          </c:extLst>
        </c:ser>
        <c:dLbls>
          <c:showLegendKey val="0"/>
          <c:showVal val="0"/>
          <c:showCatName val="0"/>
          <c:showSerName val="0"/>
          <c:showPercent val="0"/>
          <c:showBubbleSize val="0"/>
        </c:dLbls>
        <c:gapWidth val="100"/>
        <c:overlap val="-27"/>
        <c:axId val="851790264"/>
        <c:axId val="851782064"/>
      </c:barChart>
      <c:catAx>
        <c:axId val="85179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51782064"/>
        <c:crosses val="autoZero"/>
        <c:auto val="1"/>
        <c:lblAlgn val="ctr"/>
        <c:lblOffset val="100"/>
        <c:noMultiLvlLbl val="0"/>
      </c:catAx>
      <c:valAx>
        <c:axId val="851782064"/>
        <c:scaling>
          <c:orientation val="minMax"/>
        </c:scaling>
        <c:delete val="1"/>
        <c:axPos val="l"/>
        <c:numFmt formatCode="General" sourceLinked="1"/>
        <c:majorTickMark val="none"/>
        <c:minorTickMark val="none"/>
        <c:tickLblPos val="nextTo"/>
        <c:crossAx val="85179026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单位：</a:t>
            </a:r>
            <a:r>
              <a:rPr lang="en-US"/>
              <a:t>%</a:t>
            </a:r>
            <a:endParaRPr lang="zh-CN"/>
          </a:p>
        </c:rich>
      </c:tx>
      <c:layout>
        <c:manualLayout>
          <c:xMode val="edge"/>
          <c:yMode val="edge"/>
          <c:x val="0"/>
          <c:y val="2.4267338813968751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万得!$B$2:$C$14</c:f>
              <c:strCache>
                <c:ptCount val="13"/>
                <c:pt idx="0">
                  <c:v>阳光股份</c:v>
                </c:pt>
                <c:pt idx="1">
                  <c:v>九阳股份</c:v>
                </c:pt>
                <c:pt idx="2">
                  <c:v>常青股份</c:v>
                </c:pt>
                <c:pt idx="3">
                  <c:v>至正股份</c:v>
                </c:pt>
                <c:pt idx="4">
                  <c:v>汇金股份</c:v>
                </c:pt>
                <c:pt idx="5">
                  <c:v>浙富控股</c:v>
                </c:pt>
                <c:pt idx="6">
                  <c:v>联诚精密</c:v>
                </c:pt>
                <c:pt idx="7">
                  <c:v>鹿港文化</c:v>
                </c:pt>
                <c:pt idx="8">
                  <c:v>华阳国际</c:v>
                </c:pt>
                <c:pt idx="9">
                  <c:v>法兰泰克</c:v>
                </c:pt>
                <c:pt idx="10">
                  <c:v>佳力图</c:v>
                </c:pt>
                <c:pt idx="11">
                  <c:v>科华生物</c:v>
                </c:pt>
                <c:pt idx="12">
                  <c:v>音飞储存</c:v>
                </c:pt>
              </c:strCache>
            </c:strRef>
          </c:cat>
          <c:val>
            <c:numRef>
              <c:f>万得!$D$2:$D$14</c:f>
            </c:numRef>
          </c:val>
          <c:extLst>
            <c:ext xmlns:c16="http://schemas.microsoft.com/office/drawing/2014/chart" uri="{C3380CC4-5D6E-409C-BE32-E72D297353CC}">
              <c16:uniqueId val="{00000000-CFCA-41D1-A76F-4F5456D97E78}"/>
            </c:ext>
          </c:extLst>
        </c:ser>
        <c:ser>
          <c:idx val="1"/>
          <c:order val="1"/>
          <c:spPr>
            <a:solidFill>
              <a:schemeClr val="accent2"/>
            </a:solidFill>
            <a:ln>
              <a:noFill/>
            </a:ln>
            <a:effectLst/>
          </c:spPr>
          <c:invertIfNegative val="0"/>
          <c:cat>
            <c:strRef>
              <c:f>万得!$B$2:$C$14</c:f>
              <c:strCache>
                <c:ptCount val="13"/>
                <c:pt idx="0">
                  <c:v>阳光股份</c:v>
                </c:pt>
                <c:pt idx="1">
                  <c:v>九阳股份</c:v>
                </c:pt>
                <c:pt idx="2">
                  <c:v>常青股份</c:v>
                </c:pt>
                <c:pt idx="3">
                  <c:v>至正股份</c:v>
                </c:pt>
                <c:pt idx="4">
                  <c:v>汇金股份</c:v>
                </c:pt>
                <c:pt idx="5">
                  <c:v>浙富控股</c:v>
                </c:pt>
                <c:pt idx="6">
                  <c:v>联诚精密</c:v>
                </c:pt>
                <c:pt idx="7">
                  <c:v>鹿港文化</c:v>
                </c:pt>
                <c:pt idx="8">
                  <c:v>华阳国际</c:v>
                </c:pt>
                <c:pt idx="9">
                  <c:v>法兰泰克</c:v>
                </c:pt>
                <c:pt idx="10">
                  <c:v>佳力图</c:v>
                </c:pt>
                <c:pt idx="11">
                  <c:v>科华生物</c:v>
                </c:pt>
                <c:pt idx="12">
                  <c:v>音飞储存</c:v>
                </c:pt>
              </c:strCache>
            </c:strRef>
          </c:cat>
          <c:val>
            <c:numRef>
              <c:f>万得!$E$2:$E$14</c:f>
            </c:numRef>
          </c:val>
          <c:extLst>
            <c:ext xmlns:c16="http://schemas.microsoft.com/office/drawing/2014/chart" uri="{C3380CC4-5D6E-409C-BE32-E72D297353CC}">
              <c16:uniqueId val="{00000001-CFCA-41D1-A76F-4F5456D97E78}"/>
            </c:ext>
          </c:extLst>
        </c:ser>
        <c:ser>
          <c:idx val="2"/>
          <c:order val="2"/>
          <c:spPr>
            <a:solidFill>
              <a:srgbClr val="FF6600"/>
            </a:solidFill>
            <a:ln>
              <a:noFill/>
            </a:ln>
            <a:effectLst/>
          </c:spPr>
          <c:invertIfNegative val="0"/>
          <c:cat>
            <c:strRef>
              <c:f>万得!$B$2:$C$14</c:f>
              <c:strCache>
                <c:ptCount val="13"/>
                <c:pt idx="0">
                  <c:v>阳光股份</c:v>
                </c:pt>
                <c:pt idx="1">
                  <c:v>九阳股份</c:v>
                </c:pt>
                <c:pt idx="2">
                  <c:v>常青股份</c:v>
                </c:pt>
                <c:pt idx="3">
                  <c:v>至正股份</c:v>
                </c:pt>
                <c:pt idx="4">
                  <c:v>汇金股份</c:v>
                </c:pt>
                <c:pt idx="5">
                  <c:v>浙富控股</c:v>
                </c:pt>
                <c:pt idx="6">
                  <c:v>联诚精密</c:v>
                </c:pt>
                <c:pt idx="7">
                  <c:v>鹿港文化</c:v>
                </c:pt>
                <c:pt idx="8">
                  <c:v>华阳国际</c:v>
                </c:pt>
                <c:pt idx="9">
                  <c:v>法兰泰克</c:v>
                </c:pt>
                <c:pt idx="10">
                  <c:v>佳力图</c:v>
                </c:pt>
                <c:pt idx="11">
                  <c:v>科华生物</c:v>
                </c:pt>
                <c:pt idx="12">
                  <c:v>音飞储存</c:v>
                </c:pt>
              </c:strCache>
            </c:strRef>
          </c:cat>
          <c:val>
            <c:numRef>
              <c:f>万得!$F$2:$F$14</c:f>
              <c:numCache>
                <c:formatCode>@</c:formatCode>
                <c:ptCount val="13"/>
                <c:pt idx="0">
                  <c:v>100</c:v>
                </c:pt>
                <c:pt idx="1">
                  <c:v>80</c:v>
                </c:pt>
                <c:pt idx="2">
                  <c:v>74.769800000000004</c:v>
                </c:pt>
                <c:pt idx="3">
                  <c:v>69.594999999999999</c:v>
                </c:pt>
                <c:pt idx="4">
                  <c:v>65</c:v>
                </c:pt>
                <c:pt idx="5">
                  <c:v>62.020499999999998</c:v>
                </c:pt>
                <c:pt idx="6">
                  <c:v>61.4373</c:v>
                </c:pt>
                <c:pt idx="7">
                  <c:v>59.637999999999998</c:v>
                </c:pt>
                <c:pt idx="8">
                  <c:v>57.254800000000003</c:v>
                </c:pt>
                <c:pt idx="9">
                  <c:v>54.053100000000001</c:v>
                </c:pt>
                <c:pt idx="10">
                  <c:v>52.113999999999997</c:v>
                </c:pt>
                <c:pt idx="11">
                  <c:v>50</c:v>
                </c:pt>
                <c:pt idx="12">
                  <c:v>50</c:v>
                </c:pt>
              </c:numCache>
            </c:numRef>
          </c:val>
          <c:extLst>
            <c:ext xmlns:c16="http://schemas.microsoft.com/office/drawing/2014/chart" uri="{C3380CC4-5D6E-409C-BE32-E72D297353CC}">
              <c16:uniqueId val="{00000002-CFCA-41D1-A76F-4F5456D97E78}"/>
            </c:ext>
          </c:extLst>
        </c:ser>
        <c:dLbls>
          <c:showLegendKey val="0"/>
          <c:showVal val="0"/>
          <c:showCatName val="0"/>
          <c:showSerName val="0"/>
          <c:showPercent val="0"/>
          <c:showBubbleSize val="0"/>
        </c:dLbls>
        <c:gapWidth val="100"/>
        <c:overlap val="-27"/>
        <c:axId val="785978384"/>
        <c:axId val="785979040"/>
      </c:barChart>
      <c:catAx>
        <c:axId val="7859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85979040"/>
        <c:crosses val="autoZero"/>
        <c:auto val="1"/>
        <c:lblAlgn val="ctr"/>
        <c:lblOffset val="100"/>
        <c:noMultiLvlLbl val="0"/>
      </c:catAx>
      <c:valAx>
        <c:axId val="785979040"/>
        <c:scaling>
          <c:orientation val="minMax"/>
          <c:min val="4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859783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Sheet1!$B$1:$B$2</c:f>
              <c:strCache>
                <c:ptCount val="2"/>
                <c:pt idx="0">
                  <c:v>PMI</c:v>
                </c:pt>
                <c:pt idx="1">
                  <c:v>月</c:v>
                </c:pt>
              </c:strCache>
            </c:strRef>
          </c:tx>
          <c:spPr>
            <a:ln w="28575" cap="rnd">
              <a:solidFill>
                <a:schemeClr val="accent1"/>
              </a:solidFill>
              <a:round/>
            </a:ln>
            <a:effectLst/>
          </c:spPr>
          <c:marker>
            <c:symbol val="none"/>
          </c:marker>
          <c:cat>
            <c:numRef>
              <c:f>Sheet1!$A$3:$A$15</c:f>
              <c:numCache>
                <c:formatCode>yyyy\-mm;@</c:formatCode>
                <c:ptCount val="13"/>
                <c:pt idx="0">
                  <c:v>43677</c:v>
                </c:pt>
                <c:pt idx="1">
                  <c:v>43708</c:v>
                </c:pt>
                <c:pt idx="2">
                  <c:v>43738</c:v>
                </c:pt>
                <c:pt idx="3">
                  <c:v>43769</c:v>
                </c:pt>
                <c:pt idx="4">
                  <c:v>43799</c:v>
                </c:pt>
                <c:pt idx="5">
                  <c:v>43830</c:v>
                </c:pt>
                <c:pt idx="6">
                  <c:v>43861</c:v>
                </c:pt>
                <c:pt idx="7">
                  <c:v>43890</c:v>
                </c:pt>
                <c:pt idx="8">
                  <c:v>43921</c:v>
                </c:pt>
                <c:pt idx="9">
                  <c:v>43951</c:v>
                </c:pt>
                <c:pt idx="10">
                  <c:v>43982</c:v>
                </c:pt>
                <c:pt idx="11">
                  <c:v>44012</c:v>
                </c:pt>
                <c:pt idx="12">
                  <c:v>44043</c:v>
                </c:pt>
              </c:numCache>
            </c:numRef>
          </c:cat>
          <c:val>
            <c:numRef>
              <c:f>Sheet1!$B$3:$B$15</c:f>
              <c:numCache>
                <c:formatCode>###,###,###,###,##0.00_ </c:formatCode>
                <c:ptCount val="13"/>
                <c:pt idx="0">
                  <c:v>49.7</c:v>
                </c:pt>
                <c:pt idx="1">
                  <c:v>49.5</c:v>
                </c:pt>
                <c:pt idx="2">
                  <c:v>49.8</c:v>
                </c:pt>
                <c:pt idx="3">
                  <c:v>49.3</c:v>
                </c:pt>
                <c:pt idx="4">
                  <c:v>50.2</c:v>
                </c:pt>
                <c:pt idx="5">
                  <c:v>50.2</c:v>
                </c:pt>
                <c:pt idx="6">
                  <c:v>50</c:v>
                </c:pt>
                <c:pt idx="7">
                  <c:v>35.700000000000003</c:v>
                </c:pt>
                <c:pt idx="8">
                  <c:v>52</c:v>
                </c:pt>
                <c:pt idx="9">
                  <c:v>50.8</c:v>
                </c:pt>
                <c:pt idx="10">
                  <c:v>50.6</c:v>
                </c:pt>
                <c:pt idx="11">
                  <c:v>50.9</c:v>
                </c:pt>
                <c:pt idx="12">
                  <c:v>51.1</c:v>
                </c:pt>
              </c:numCache>
            </c:numRef>
          </c:val>
          <c:smooth val="0"/>
          <c:extLst>
            <c:ext xmlns:c16="http://schemas.microsoft.com/office/drawing/2014/chart" uri="{C3380CC4-5D6E-409C-BE32-E72D297353CC}">
              <c16:uniqueId val="{00000000-44D4-49C1-BBCF-15CBD3051CF9}"/>
            </c:ext>
          </c:extLst>
        </c:ser>
        <c:ser>
          <c:idx val="1"/>
          <c:order val="1"/>
          <c:tx>
            <c:strRef>
              <c:f>Sheet1!$C$1:$C$2</c:f>
              <c:strCache>
                <c:ptCount val="2"/>
                <c:pt idx="0">
                  <c:v>财新中国PMI</c:v>
                </c:pt>
                <c:pt idx="1">
                  <c:v>月</c:v>
                </c:pt>
              </c:strCache>
            </c:strRef>
          </c:tx>
          <c:spPr>
            <a:ln w="28575" cap="rnd">
              <a:solidFill>
                <a:schemeClr val="accent2"/>
              </a:solidFill>
              <a:round/>
            </a:ln>
            <a:effectLst/>
          </c:spPr>
          <c:marker>
            <c:symbol val="none"/>
          </c:marker>
          <c:cat>
            <c:numRef>
              <c:f>Sheet1!$A$3:$A$15</c:f>
              <c:numCache>
                <c:formatCode>yyyy\-mm;@</c:formatCode>
                <c:ptCount val="13"/>
                <c:pt idx="0">
                  <c:v>43677</c:v>
                </c:pt>
                <c:pt idx="1">
                  <c:v>43708</c:v>
                </c:pt>
                <c:pt idx="2">
                  <c:v>43738</c:v>
                </c:pt>
                <c:pt idx="3">
                  <c:v>43769</c:v>
                </c:pt>
                <c:pt idx="4">
                  <c:v>43799</c:v>
                </c:pt>
                <c:pt idx="5">
                  <c:v>43830</c:v>
                </c:pt>
                <c:pt idx="6">
                  <c:v>43861</c:v>
                </c:pt>
                <c:pt idx="7">
                  <c:v>43890</c:v>
                </c:pt>
                <c:pt idx="8">
                  <c:v>43921</c:v>
                </c:pt>
                <c:pt idx="9">
                  <c:v>43951</c:v>
                </c:pt>
                <c:pt idx="10">
                  <c:v>43982</c:v>
                </c:pt>
                <c:pt idx="11">
                  <c:v>44012</c:v>
                </c:pt>
                <c:pt idx="12">
                  <c:v>44043</c:v>
                </c:pt>
              </c:numCache>
            </c:numRef>
          </c:cat>
          <c:val>
            <c:numRef>
              <c:f>Sheet1!$C$3:$C$15</c:f>
              <c:numCache>
                <c:formatCode>###,###,###,###,##0.00_ </c:formatCode>
                <c:ptCount val="13"/>
                <c:pt idx="0">
                  <c:v>49.9</c:v>
                </c:pt>
                <c:pt idx="1">
                  <c:v>50.4</c:v>
                </c:pt>
                <c:pt idx="2">
                  <c:v>51.4</c:v>
                </c:pt>
                <c:pt idx="3">
                  <c:v>51.7</c:v>
                </c:pt>
                <c:pt idx="4">
                  <c:v>51.8</c:v>
                </c:pt>
                <c:pt idx="5">
                  <c:v>51.5</c:v>
                </c:pt>
                <c:pt idx="6">
                  <c:v>51.1</c:v>
                </c:pt>
                <c:pt idx="7">
                  <c:v>40.299999999999997</c:v>
                </c:pt>
                <c:pt idx="8">
                  <c:v>50.1</c:v>
                </c:pt>
                <c:pt idx="9">
                  <c:v>49.4</c:v>
                </c:pt>
                <c:pt idx="10">
                  <c:v>50.7</c:v>
                </c:pt>
                <c:pt idx="11">
                  <c:v>51.2</c:v>
                </c:pt>
                <c:pt idx="12">
                  <c:v>52.8</c:v>
                </c:pt>
              </c:numCache>
            </c:numRef>
          </c:val>
          <c:smooth val="0"/>
          <c:extLst>
            <c:ext xmlns:c16="http://schemas.microsoft.com/office/drawing/2014/chart" uri="{C3380CC4-5D6E-409C-BE32-E72D297353CC}">
              <c16:uniqueId val="{00000001-44D4-49C1-BBCF-15CBD3051CF9}"/>
            </c:ext>
          </c:extLst>
        </c:ser>
        <c:dLbls>
          <c:showLegendKey val="0"/>
          <c:showVal val="0"/>
          <c:showCatName val="0"/>
          <c:showSerName val="0"/>
          <c:showPercent val="0"/>
          <c:showBubbleSize val="0"/>
        </c:dLbls>
        <c:smooth val="0"/>
        <c:axId val="612238352"/>
        <c:axId val="612233432"/>
      </c:lineChart>
      <c:dateAx>
        <c:axId val="612238352"/>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12233432"/>
        <c:crosses val="autoZero"/>
        <c:auto val="1"/>
        <c:lblOffset val="100"/>
        <c:baseTimeUnit val="months"/>
      </c:dateAx>
      <c:valAx>
        <c:axId val="61223343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1223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单位：</a:t>
            </a:r>
            <a:r>
              <a:rPr lang="en-US"/>
              <a:t>%</a:t>
            </a:r>
            <a:endParaRPr lang="zh-CN"/>
          </a:p>
        </c:rich>
      </c:tx>
      <c:layout>
        <c:manualLayout>
          <c:xMode val="edge"/>
          <c:yMode val="edge"/>
          <c:x val="2.9026810217436944E-4"/>
          <c:y val="3.4317248459958954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万得!$B$3908:$C$3923</c:f>
              <c:strCache>
                <c:ptCount val="16"/>
                <c:pt idx="0">
                  <c:v>南钢股份</c:v>
                </c:pt>
                <c:pt idx="1">
                  <c:v>ST罗普</c:v>
                </c:pt>
                <c:pt idx="2">
                  <c:v>科华恒盛</c:v>
                </c:pt>
                <c:pt idx="3">
                  <c:v>福成股份</c:v>
                </c:pt>
                <c:pt idx="4">
                  <c:v>闽发铝业</c:v>
                </c:pt>
                <c:pt idx="5">
                  <c:v>中文在线</c:v>
                </c:pt>
                <c:pt idx="6">
                  <c:v>绿盟科技</c:v>
                </c:pt>
                <c:pt idx="7">
                  <c:v>中创环保</c:v>
                </c:pt>
                <c:pt idx="8">
                  <c:v>易见股份</c:v>
                </c:pt>
                <c:pt idx="9">
                  <c:v>赛摩智能</c:v>
                </c:pt>
                <c:pt idx="10">
                  <c:v>*ST海源</c:v>
                </c:pt>
                <c:pt idx="11">
                  <c:v>众合科技</c:v>
                </c:pt>
                <c:pt idx="12">
                  <c:v>天晟新材</c:v>
                </c:pt>
                <c:pt idx="13">
                  <c:v>*ST界龙</c:v>
                </c:pt>
                <c:pt idx="14">
                  <c:v>*ST海华</c:v>
                </c:pt>
                <c:pt idx="15">
                  <c:v>S佳通</c:v>
                </c:pt>
              </c:strCache>
            </c:strRef>
          </c:cat>
          <c:val>
            <c:numRef>
              <c:f>万得!$D$3908:$D$3923</c:f>
            </c:numRef>
          </c:val>
          <c:extLst>
            <c:ext xmlns:c16="http://schemas.microsoft.com/office/drawing/2014/chart" uri="{C3380CC4-5D6E-409C-BE32-E72D297353CC}">
              <c16:uniqueId val="{00000000-3931-4A0F-A138-ABEDA551BDE4}"/>
            </c:ext>
          </c:extLst>
        </c:ser>
        <c:ser>
          <c:idx val="1"/>
          <c:order val="1"/>
          <c:spPr>
            <a:solidFill>
              <a:schemeClr val="accent2"/>
            </a:solidFill>
            <a:ln>
              <a:noFill/>
            </a:ln>
            <a:effectLst/>
          </c:spPr>
          <c:invertIfNegative val="0"/>
          <c:cat>
            <c:strRef>
              <c:f>万得!$B$3908:$C$3923</c:f>
              <c:strCache>
                <c:ptCount val="16"/>
                <c:pt idx="0">
                  <c:v>南钢股份</c:v>
                </c:pt>
                <c:pt idx="1">
                  <c:v>ST罗普</c:v>
                </c:pt>
                <c:pt idx="2">
                  <c:v>科华恒盛</c:v>
                </c:pt>
                <c:pt idx="3">
                  <c:v>福成股份</c:v>
                </c:pt>
                <c:pt idx="4">
                  <c:v>闽发铝业</c:v>
                </c:pt>
                <c:pt idx="5">
                  <c:v>中文在线</c:v>
                </c:pt>
                <c:pt idx="6">
                  <c:v>绿盟科技</c:v>
                </c:pt>
                <c:pt idx="7">
                  <c:v>中创环保</c:v>
                </c:pt>
                <c:pt idx="8">
                  <c:v>易见股份</c:v>
                </c:pt>
                <c:pt idx="9">
                  <c:v>赛摩智能</c:v>
                </c:pt>
                <c:pt idx="10">
                  <c:v>*ST海源</c:v>
                </c:pt>
                <c:pt idx="11">
                  <c:v>众合科技</c:v>
                </c:pt>
                <c:pt idx="12">
                  <c:v>天晟新材</c:v>
                </c:pt>
                <c:pt idx="13">
                  <c:v>*ST界龙</c:v>
                </c:pt>
                <c:pt idx="14">
                  <c:v>*ST海华</c:v>
                </c:pt>
                <c:pt idx="15">
                  <c:v>S佳通</c:v>
                </c:pt>
              </c:strCache>
            </c:strRef>
          </c:cat>
          <c:val>
            <c:numRef>
              <c:f>万得!$E$3908:$E$3923</c:f>
            </c:numRef>
          </c:val>
          <c:extLst>
            <c:ext xmlns:c16="http://schemas.microsoft.com/office/drawing/2014/chart" uri="{C3380CC4-5D6E-409C-BE32-E72D297353CC}">
              <c16:uniqueId val="{00000001-3931-4A0F-A138-ABEDA551BDE4}"/>
            </c:ext>
          </c:extLst>
        </c:ser>
        <c:ser>
          <c:idx val="2"/>
          <c:order val="2"/>
          <c:spPr>
            <a:solidFill>
              <a:schemeClr val="tx2">
                <a:lumMod val="60000"/>
                <a:lumOff val="40000"/>
              </a:schemeClr>
            </a:solidFill>
            <a:ln>
              <a:noFill/>
            </a:ln>
            <a:effectLst/>
          </c:spPr>
          <c:invertIfNegative val="0"/>
          <c:cat>
            <c:strRef>
              <c:f>万得!$B$3908:$C$3923</c:f>
              <c:strCache>
                <c:ptCount val="16"/>
                <c:pt idx="0">
                  <c:v>南钢股份</c:v>
                </c:pt>
                <c:pt idx="1">
                  <c:v>ST罗普</c:v>
                </c:pt>
                <c:pt idx="2">
                  <c:v>科华恒盛</c:v>
                </c:pt>
                <c:pt idx="3">
                  <c:v>福成股份</c:v>
                </c:pt>
                <c:pt idx="4">
                  <c:v>闽发铝业</c:v>
                </c:pt>
                <c:pt idx="5">
                  <c:v>中文在线</c:v>
                </c:pt>
                <c:pt idx="6">
                  <c:v>绿盟科技</c:v>
                </c:pt>
                <c:pt idx="7">
                  <c:v>中创环保</c:v>
                </c:pt>
                <c:pt idx="8">
                  <c:v>易见股份</c:v>
                </c:pt>
                <c:pt idx="9">
                  <c:v>赛摩智能</c:v>
                </c:pt>
                <c:pt idx="10">
                  <c:v>*ST海源</c:v>
                </c:pt>
                <c:pt idx="11">
                  <c:v>众合科技</c:v>
                </c:pt>
                <c:pt idx="12">
                  <c:v>天晟新材</c:v>
                </c:pt>
                <c:pt idx="13">
                  <c:v>*ST界龙</c:v>
                </c:pt>
                <c:pt idx="14">
                  <c:v>*ST海华</c:v>
                </c:pt>
                <c:pt idx="15">
                  <c:v>S佳通</c:v>
                </c:pt>
              </c:strCache>
            </c:strRef>
          </c:cat>
          <c:val>
            <c:numRef>
              <c:f>万得!$F$3908:$F$3923</c:f>
              <c:numCache>
                <c:formatCode>@</c:formatCode>
                <c:ptCount val="16"/>
                <c:pt idx="0">
                  <c:v>-52.055500000000002</c:v>
                </c:pt>
                <c:pt idx="1">
                  <c:v>-55.869599999999998</c:v>
                </c:pt>
                <c:pt idx="2">
                  <c:v>-56.173900000000003</c:v>
                </c:pt>
                <c:pt idx="3">
                  <c:v>-56.326599999999999</c:v>
                </c:pt>
                <c:pt idx="4">
                  <c:v>-56.663400000000003</c:v>
                </c:pt>
                <c:pt idx="5">
                  <c:v>-57.114199999999997</c:v>
                </c:pt>
                <c:pt idx="6">
                  <c:v>-58.702399999999997</c:v>
                </c:pt>
                <c:pt idx="7">
                  <c:v>-59.601400000000005</c:v>
                </c:pt>
                <c:pt idx="8">
                  <c:v>-60.938200000000002</c:v>
                </c:pt>
                <c:pt idx="9">
                  <c:v>-76.5869</c:v>
                </c:pt>
                <c:pt idx="10">
                  <c:v>-77.246799999999993</c:v>
                </c:pt>
                <c:pt idx="11">
                  <c:v>-94.089399999999998</c:v>
                </c:pt>
                <c:pt idx="12">
                  <c:v>-99.567499999999995</c:v>
                </c:pt>
                <c:pt idx="13">
                  <c:v>-100</c:v>
                </c:pt>
                <c:pt idx="14">
                  <c:v>-100</c:v>
                </c:pt>
                <c:pt idx="15">
                  <c:v>-100</c:v>
                </c:pt>
              </c:numCache>
            </c:numRef>
          </c:val>
          <c:extLst>
            <c:ext xmlns:c16="http://schemas.microsoft.com/office/drawing/2014/chart" uri="{C3380CC4-5D6E-409C-BE32-E72D297353CC}">
              <c16:uniqueId val="{00000002-3931-4A0F-A138-ABEDA551BDE4}"/>
            </c:ext>
          </c:extLst>
        </c:ser>
        <c:dLbls>
          <c:showLegendKey val="0"/>
          <c:showVal val="0"/>
          <c:showCatName val="0"/>
          <c:showSerName val="0"/>
          <c:showPercent val="0"/>
          <c:showBubbleSize val="0"/>
        </c:dLbls>
        <c:gapWidth val="100"/>
        <c:overlap val="-27"/>
        <c:axId val="530963472"/>
        <c:axId val="530963800"/>
      </c:barChart>
      <c:catAx>
        <c:axId val="5309634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30963800"/>
        <c:crosses val="autoZero"/>
        <c:auto val="1"/>
        <c:lblAlgn val="ctr"/>
        <c:lblOffset val="100"/>
        <c:noMultiLvlLbl val="0"/>
      </c:catAx>
      <c:valAx>
        <c:axId val="530963800"/>
        <c:scaling>
          <c:orientation val="minMax"/>
          <c:max val="-40"/>
          <c:min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3096347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单位：亿元</a:t>
            </a:r>
          </a:p>
        </c:rich>
      </c:tx>
      <c:layout>
        <c:manualLayout>
          <c:xMode val="edge"/>
          <c:yMode val="edge"/>
          <c:x val="4.1666666666666664E-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Sheet1!$B$2</c:f>
              <c:strCache>
                <c:ptCount val="1"/>
                <c:pt idx="0">
                  <c:v>票据到期</c:v>
                </c:pt>
              </c:strCache>
            </c:strRef>
          </c:tx>
          <c:spPr>
            <a:solidFill>
              <a:schemeClr val="accent1"/>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Sheet1!$B$3:$B$22</c:f>
            </c:numRef>
          </c:val>
          <c:extLst>
            <c:ext xmlns:c16="http://schemas.microsoft.com/office/drawing/2014/chart" uri="{C3380CC4-5D6E-409C-BE32-E72D297353CC}">
              <c16:uniqueId val="{00000000-E00E-4607-B311-89FABA3953F5}"/>
            </c:ext>
          </c:extLst>
        </c:ser>
        <c:ser>
          <c:idx val="1"/>
          <c:order val="1"/>
          <c:tx>
            <c:strRef>
              <c:f>Sheet1!$C$2</c:f>
              <c:strCache>
                <c:ptCount val="1"/>
                <c:pt idx="0">
                  <c:v>正回购到期</c:v>
                </c:pt>
              </c:strCache>
            </c:strRef>
          </c:tx>
          <c:spPr>
            <a:solidFill>
              <a:schemeClr val="accent2"/>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Sheet1!$C$3:$C$22</c:f>
            </c:numRef>
          </c:val>
          <c:extLst>
            <c:ext xmlns:c16="http://schemas.microsoft.com/office/drawing/2014/chart" uri="{C3380CC4-5D6E-409C-BE32-E72D297353CC}">
              <c16:uniqueId val="{00000001-E00E-4607-B311-89FABA3953F5}"/>
            </c:ext>
          </c:extLst>
        </c:ser>
        <c:ser>
          <c:idx val="2"/>
          <c:order val="2"/>
          <c:tx>
            <c:strRef>
              <c:f>Sheet1!$D$2</c:f>
              <c:strCache>
                <c:ptCount val="1"/>
                <c:pt idx="0">
                  <c:v>逆回购</c:v>
                </c:pt>
              </c:strCache>
            </c:strRef>
          </c:tx>
          <c:spPr>
            <a:solidFill>
              <a:schemeClr val="accent3"/>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Sheet1!$D$3:$D$22</c:f>
            </c:numRef>
          </c:val>
          <c:extLst>
            <c:ext xmlns:c16="http://schemas.microsoft.com/office/drawing/2014/chart" uri="{C3380CC4-5D6E-409C-BE32-E72D297353CC}">
              <c16:uniqueId val="{00000002-E00E-4607-B311-89FABA3953F5}"/>
            </c:ext>
          </c:extLst>
        </c:ser>
        <c:ser>
          <c:idx val="3"/>
          <c:order val="3"/>
          <c:tx>
            <c:strRef>
              <c:f>Sheet1!$E$2</c:f>
              <c:strCache>
                <c:ptCount val="1"/>
                <c:pt idx="0">
                  <c:v>买入债券</c:v>
                </c:pt>
              </c:strCache>
            </c:strRef>
          </c:tx>
          <c:spPr>
            <a:solidFill>
              <a:schemeClr val="accent4"/>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Sheet1!$E$3:$E$22</c:f>
            </c:numRef>
          </c:val>
          <c:extLst>
            <c:ext xmlns:c16="http://schemas.microsoft.com/office/drawing/2014/chart" uri="{C3380CC4-5D6E-409C-BE32-E72D297353CC}">
              <c16:uniqueId val="{00000003-E00E-4607-B311-89FABA3953F5}"/>
            </c:ext>
          </c:extLst>
        </c:ser>
        <c:ser>
          <c:idx val="4"/>
          <c:order val="4"/>
          <c:tx>
            <c:strRef>
              <c:f>Sheet1!$F$2</c:f>
              <c:strCache>
                <c:ptCount val="1"/>
                <c:pt idx="0">
                  <c:v>MLF(投放)</c:v>
                </c:pt>
              </c:strCache>
            </c:strRef>
          </c:tx>
          <c:spPr>
            <a:solidFill>
              <a:schemeClr val="accent5"/>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Sheet1!$F$3:$F$22</c:f>
            </c:numRef>
          </c:val>
          <c:extLst>
            <c:ext xmlns:c16="http://schemas.microsoft.com/office/drawing/2014/chart" uri="{C3380CC4-5D6E-409C-BE32-E72D297353CC}">
              <c16:uniqueId val="{00000004-E00E-4607-B311-89FABA3953F5}"/>
            </c:ext>
          </c:extLst>
        </c:ser>
        <c:ser>
          <c:idx val="5"/>
          <c:order val="5"/>
          <c:tx>
            <c:strRef>
              <c:f>Sheet1!$G$2</c:f>
              <c:strCache>
                <c:ptCount val="1"/>
                <c:pt idx="0">
                  <c:v>SLO(投放)</c:v>
                </c:pt>
              </c:strCache>
            </c:strRef>
          </c:tx>
          <c:spPr>
            <a:solidFill>
              <a:schemeClr val="accent6"/>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Sheet1!$G$3:$G$22</c:f>
            </c:numRef>
          </c:val>
          <c:extLst>
            <c:ext xmlns:c16="http://schemas.microsoft.com/office/drawing/2014/chart" uri="{C3380CC4-5D6E-409C-BE32-E72D297353CC}">
              <c16:uniqueId val="{00000005-E00E-4607-B311-89FABA3953F5}"/>
            </c:ext>
          </c:extLst>
        </c:ser>
        <c:ser>
          <c:idx val="6"/>
          <c:order val="6"/>
          <c:tx>
            <c:strRef>
              <c:f>Sheet1!$H$2</c:f>
              <c:strCache>
                <c:ptCount val="1"/>
                <c:pt idx="0">
                  <c:v>投放量</c:v>
                </c:pt>
              </c:strCache>
            </c:strRef>
          </c:tx>
          <c:spPr>
            <a:solidFill>
              <a:schemeClr val="accent6">
                <a:lumMod val="75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Sheet1!$H$3:$H$22</c:f>
              <c:numCache>
                <c:formatCode>General</c:formatCode>
                <c:ptCount val="20"/>
                <c:pt idx="6" formatCode="0_ ">
                  <c:v>500</c:v>
                </c:pt>
                <c:pt idx="7" formatCode="0_ ">
                  <c:v>300</c:v>
                </c:pt>
                <c:pt idx="8" formatCode="0_ ">
                  <c:v>4000</c:v>
                </c:pt>
                <c:pt idx="9" formatCode="0_ ">
                  <c:v>500</c:v>
                </c:pt>
                <c:pt idx="10" formatCode="0_ ">
                  <c:v>2000</c:v>
                </c:pt>
                <c:pt idx="11" formatCode="0_ ">
                  <c:v>1000</c:v>
                </c:pt>
                <c:pt idx="12" formatCode="0_ ">
                  <c:v>100</c:v>
                </c:pt>
                <c:pt idx="13" formatCode="0_ ">
                  <c:v>500</c:v>
                </c:pt>
                <c:pt idx="15" formatCode="0_ ">
                  <c:v>1000</c:v>
                </c:pt>
                <c:pt idx="16" formatCode="0_ ">
                  <c:v>800</c:v>
                </c:pt>
                <c:pt idx="17" formatCode="0_ ">
                  <c:v>300</c:v>
                </c:pt>
                <c:pt idx="18" formatCode="0_ ">
                  <c:v>500</c:v>
                </c:pt>
                <c:pt idx="19" formatCode="0_ ">
                  <c:v>200</c:v>
                </c:pt>
              </c:numCache>
            </c:numRef>
          </c:val>
          <c:extLst>
            <c:ext xmlns:c16="http://schemas.microsoft.com/office/drawing/2014/chart" uri="{C3380CC4-5D6E-409C-BE32-E72D297353CC}">
              <c16:uniqueId val="{00000006-E00E-4607-B311-89FABA3953F5}"/>
            </c:ext>
          </c:extLst>
        </c:ser>
        <c:ser>
          <c:idx val="7"/>
          <c:order val="7"/>
          <c:tx>
            <c:strRef>
              <c:f>Sheet1!$I$2</c:f>
              <c:strCache>
                <c:ptCount val="1"/>
                <c:pt idx="0">
                  <c:v>投放量</c:v>
                </c:pt>
              </c:strCache>
            </c:strRef>
          </c:tx>
          <c:spPr>
            <a:solidFill>
              <a:schemeClr val="accent2">
                <a:lumMod val="6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Sheet1!$I$3:$I$22</c:f>
            </c:numRef>
          </c:val>
          <c:extLst>
            <c:ext xmlns:c16="http://schemas.microsoft.com/office/drawing/2014/chart" uri="{C3380CC4-5D6E-409C-BE32-E72D297353CC}">
              <c16:uniqueId val="{00000007-E00E-4607-B311-89FABA3953F5}"/>
            </c:ext>
          </c:extLst>
        </c:ser>
        <c:ser>
          <c:idx val="8"/>
          <c:order val="8"/>
          <c:tx>
            <c:strRef>
              <c:f>Sheet1!$J$2</c:f>
              <c:strCache>
                <c:ptCount val="1"/>
                <c:pt idx="0">
                  <c:v>投放量</c:v>
                </c:pt>
              </c:strCache>
            </c:strRef>
          </c:tx>
          <c:spPr>
            <a:solidFill>
              <a:schemeClr val="accent3">
                <a:lumMod val="6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Sheet1!$J$3:$J$22</c:f>
            </c:numRef>
          </c:val>
          <c:extLst>
            <c:ext xmlns:c16="http://schemas.microsoft.com/office/drawing/2014/chart" uri="{C3380CC4-5D6E-409C-BE32-E72D297353CC}">
              <c16:uniqueId val="{00000008-E00E-4607-B311-89FABA3953F5}"/>
            </c:ext>
          </c:extLst>
        </c:ser>
        <c:ser>
          <c:idx val="9"/>
          <c:order val="9"/>
          <c:tx>
            <c:strRef>
              <c:f>Sheet1!$K$2</c:f>
              <c:strCache>
                <c:ptCount val="1"/>
                <c:pt idx="0">
                  <c:v>投放量</c:v>
                </c:pt>
              </c:strCache>
            </c:strRef>
          </c:tx>
          <c:spPr>
            <a:solidFill>
              <a:schemeClr val="accent4">
                <a:lumMod val="6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Sheet1!$K$3:$K$22</c:f>
            </c:numRef>
          </c:val>
          <c:extLst>
            <c:ext xmlns:c16="http://schemas.microsoft.com/office/drawing/2014/chart" uri="{C3380CC4-5D6E-409C-BE32-E72D297353CC}">
              <c16:uniqueId val="{00000009-E00E-4607-B311-89FABA3953F5}"/>
            </c:ext>
          </c:extLst>
        </c:ser>
        <c:ser>
          <c:idx val="10"/>
          <c:order val="10"/>
          <c:tx>
            <c:strRef>
              <c:f>Sheet1!$L$2</c:f>
              <c:strCache>
                <c:ptCount val="1"/>
                <c:pt idx="0">
                  <c:v>投放量</c:v>
                </c:pt>
              </c:strCache>
            </c:strRef>
          </c:tx>
          <c:spPr>
            <a:solidFill>
              <a:schemeClr val="accent5">
                <a:lumMod val="6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Sheet1!$L$3:$L$22</c:f>
            </c:numRef>
          </c:val>
          <c:extLst>
            <c:ext xmlns:c16="http://schemas.microsoft.com/office/drawing/2014/chart" uri="{C3380CC4-5D6E-409C-BE32-E72D297353CC}">
              <c16:uniqueId val="{0000000A-E00E-4607-B311-89FABA3953F5}"/>
            </c:ext>
          </c:extLst>
        </c:ser>
        <c:ser>
          <c:idx val="11"/>
          <c:order val="11"/>
          <c:tx>
            <c:strRef>
              <c:f>Sheet1!$M$2</c:f>
              <c:strCache>
                <c:ptCount val="1"/>
                <c:pt idx="0">
                  <c:v>投放量</c:v>
                </c:pt>
              </c:strCache>
            </c:strRef>
          </c:tx>
          <c:spPr>
            <a:solidFill>
              <a:schemeClr val="accent6">
                <a:lumMod val="6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Sheet1!$M$3:$M$22</c:f>
            </c:numRef>
          </c:val>
          <c:extLst>
            <c:ext xmlns:c16="http://schemas.microsoft.com/office/drawing/2014/chart" uri="{C3380CC4-5D6E-409C-BE32-E72D297353CC}">
              <c16:uniqueId val="{0000000B-E00E-4607-B311-89FABA3953F5}"/>
            </c:ext>
          </c:extLst>
        </c:ser>
        <c:ser>
          <c:idx val="12"/>
          <c:order val="12"/>
          <c:tx>
            <c:strRef>
              <c:f>Sheet1!$N$2</c:f>
              <c:strCache>
                <c:ptCount val="1"/>
                <c:pt idx="0">
                  <c:v>投放量</c:v>
                </c:pt>
              </c:strCache>
            </c:strRef>
          </c:tx>
          <c:spPr>
            <a:solidFill>
              <a:schemeClr val="accent1">
                <a:lumMod val="80000"/>
                <a:lumOff val="2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Sheet1!$N$3:$N$22</c:f>
            </c:numRef>
          </c:val>
          <c:extLst>
            <c:ext xmlns:c16="http://schemas.microsoft.com/office/drawing/2014/chart" uri="{C3380CC4-5D6E-409C-BE32-E72D297353CC}">
              <c16:uniqueId val="{0000000C-E00E-4607-B311-89FABA3953F5}"/>
            </c:ext>
          </c:extLst>
        </c:ser>
        <c:ser>
          <c:idx val="13"/>
          <c:order val="13"/>
          <c:tx>
            <c:strRef>
              <c:f>Sheet1!$O$2</c:f>
              <c:strCache>
                <c:ptCount val="1"/>
                <c:pt idx="0">
                  <c:v>回笼量</c:v>
                </c:pt>
              </c:strCache>
            </c:strRef>
          </c:tx>
          <c:spPr>
            <a:solidFill>
              <a:schemeClr val="tx2">
                <a:lumMod val="60000"/>
                <a:lumOff val="40000"/>
              </a:schemeClr>
            </a:solidFill>
            <a:ln>
              <a:noFill/>
            </a:ln>
            <a:effectLst/>
          </c:spPr>
          <c:invertIfNegative val="0"/>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Sheet1!$O$3:$O$22</c:f>
              <c:numCache>
                <c:formatCode>0_ </c:formatCode>
                <c:ptCount val="20"/>
                <c:pt idx="0">
                  <c:v>-1800</c:v>
                </c:pt>
                <c:pt idx="1">
                  <c:v>-700</c:v>
                </c:pt>
                <c:pt idx="2">
                  <c:v>-1100</c:v>
                </c:pt>
                <c:pt idx="3">
                  <c:v>-1000</c:v>
                </c:pt>
                <c:pt idx="4">
                  <c:v>-800</c:v>
                </c:pt>
                <c:pt idx="5">
                  <c:v>-1100</c:v>
                </c:pt>
                <c:pt idx="6">
                  <c:v>0</c:v>
                </c:pt>
                <c:pt idx="7">
                  <c:v>0</c:v>
                </c:pt>
                <c:pt idx="8">
                  <c:v>-2000</c:v>
                </c:pt>
                <c:pt idx="9">
                  <c:v>0</c:v>
                </c:pt>
                <c:pt idx="10">
                  <c:v>0</c:v>
                </c:pt>
                <c:pt idx="11">
                  <c:v>-500</c:v>
                </c:pt>
                <c:pt idx="12">
                  <c:v>-300</c:v>
                </c:pt>
                <c:pt idx="13">
                  <c:v>-5477</c:v>
                </c:pt>
                <c:pt idx="14">
                  <c:v>-2000</c:v>
                </c:pt>
                <c:pt idx="15">
                  <c:v>-1000</c:v>
                </c:pt>
                <c:pt idx="16">
                  <c:v>-100</c:v>
                </c:pt>
                <c:pt idx="17">
                  <c:v>0</c:v>
                </c:pt>
                <c:pt idx="18">
                  <c:v>-500</c:v>
                </c:pt>
                <c:pt idx="19">
                  <c:v>0</c:v>
                </c:pt>
              </c:numCache>
            </c:numRef>
          </c:val>
          <c:extLst>
            <c:ext xmlns:c16="http://schemas.microsoft.com/office/drawing/2014/chart" uri="{C3380CC4-5D6E-409C-BE32-E72D297353CC}">
              <c16:uniqueId val="{0000000D-E00E-4607-B311-89FABA3953F5}"/>
            </c:ext>
          </c:extLst>
        </c:ser>
        <c:dLbls>
          <c:showLegendKey val="0"/>
          <c:showVal val="0"/>
          <c:showCatName val="0"/>
          <c:showSerName val="0"/>
          <c:showPercent val="0"/>
          <c:showBubbleSize val="0"/>
        </c:dLbls>
        <c:gapWidth val="100"/>
        <c:overlap val="-27"/>
        <c:axId val="794992928"/>
        <c:axId val="794986368"/>
      </c:barChart>
      <c:lineChart>
        <c:grouping val="standard"/>
        <c:varyColors val="0"/>
        <c:ser>
          <c:idx val="14"/>
          <c:order val="14"/>
          <c:tx>
            <c:strRef>
              <c:f>Sheet1!$P$2</c:f>
              <c:strCache>
                <c:ptCount val="1"/>
                <c:pt idx="0">
                  <c:v>净投放量</c:v>
                </c:pt>
              </c:strCache>
            </c:strRef>
          </c:tx>
          <c:spPr>
            <a:ln w="28575" cap="rnd">
              <a:solidFill>
                <a:schemeClr val="accent3">
                  <a:lumMod val="80000"/>
                  <a:lumOff val="20000"/>
                </a:schemeClr>
              </a:solidFill>
              <a:round/>
            </a:ln>
            <a:effectLst/>
          </c:spPr>
          <c:marker>
            <c:symbol val="none"/>
          </c:marker>
          <c:cat>
            <c:strRef>
              <c:f>Sheet1!$A$3:$A$22</c:f>
              <c:strCache>
                <c:ptCount val="20"/>
                <c:pt idx="0">
                  <c:v>20200701</c:v>
                </c:pt>
                <c:pt idx="1">
                  <c:v>20200702</c:v>
                </c:pt>
                <c:pt idx="2">
                  <c:v>20200703</c:v>
                </c:pt>
                <c:pt idx="3">
                  <c:v>20200705</c:v>
                </c:pt>
                <c:pt idx="4">
                  <c:v>20200706</c:v>
                </c:pt>
                <c:pt idx="5">
                  <c:v>20200707</c:v>
                </c:pt>
                <c:pt idx="6">
                  <c:v>20200713</c:v>
                </c:pt>
                <c:pt idx="7">
                  <c:v>20200714</c:v>
                </c:pt>
                <c:pt idx="8">
                  <c:v>20200715</c:v>
                </c:pt>
                <c:pt idx="9">
                  <c:v>20200716</c:v>
                </c:pt>
                <c:pt idx="10">
                  <c:v>20200717</c:v>
                </c:pt>
                <c:pt idx="11">
                  <c:v>20200720</c:v>
                </c:pt>
                <c:pt idx="12">
                  <c:v>20200721</c:v>
                </c:pt>
                <c:pt idx="13">
                  <c:v>20200723</c:v>
                </c:pt>
                <c:pt idx="14">
                  <c:v>20200724</c:v>
                </c:pt>
                <c:pt idx="15">
                  <c:v>20200727</c:v>
                </c:pt>
                <c:pt idx="16">
                  <c:v>20200728</c:v>
                </c:pt>
                <c:pt idx="17">
                  <c:v>20200729</c:v>
                </c:pt>
                <c:pt idx="18">
                  <c:v>20200730</c:v>
                </c:pt>
                <c:pt idx="19">
                  <c:v>20200731</c:v>
                </c:pt>
              </c:strCache>
            </c:strRef>
          </c:cat>
          <c:val>
            <c:numRef>
              <c:f>Sheet1!$P$3:$P$22</c:f>
              <c:numCache>
                <c:formatCode>0_ </c:formatCode>
                <c:ptCount val="20"/>
                <c:pt idx="0">
                  <c:v>-1800</c:v>
                </c:pt>
                <c:pt idx="1">
                  <c:v>-700</c:v>
                </c:pt>
                <c:pt idx="2">
                  <c:v>-1100</c:v>
                </c:pt>
                <c:pt idx="3">
                  <c:v>-1000</c:v>
                </c:pt>
                <c:pt idx="4">
                  <c:v>-800</c:v>
                </c:pt>
                <c:pt idx="5">
                  <c:v>-1100</c:v>
                </c:pt>
                <c:pt idx="6">
                  <c:v>500</c:v>
                </c:pt>
                <c:pt idx="7">
                  <c:v>300</c:v>
                </c:pt>
                <c:pt idx="8">
                  <c:v>2000</c:v>
                </c:pt>
                <c:pt idx="9">
                  <c:v>500</c:v>
                </c:pt>
                <c:pt idx="10">
                  <c:v>2000</c:v>
                </c:pt>
                <c:pt idx="11">
                  <c:v>500</c:v>
                </c:pt>
                <c:pt idx="12">
                  <c:v>-200</c:v>
                </c:pt>
                <c:pt idx="13">
                  <c:v>-4977</c:v>
                </c:pt>
                <c:pt idx="14">
                  <c:v>-2000</c:v>
                </c:pt>
                <c:pt idx="15">
                  <c:v>0</c:v>
                </c:pt>
                <c:pt idx="16">
                  <c:v>700</c:v>
                </c:pt>
                <c:pt idx="17">
                  <c:v>300</c:v>
                </c:pt>
                <c:pt idx="18">
                  <c:v>0</c:v>
                </c:pt>
                <c:pt idx="19">
                  <c:v>200</c:v>
                </c:pt>
              </c:numCache>
            </c:numRef>
          </c:val>
          <c:smooth val="0"/>
          <c:extLst>
            <c:ext xmlns:c16="http://schemas.microsoft.com/office/drawing/2014/chart" uri="{C3380CC4-5D6E-409C-BE32-E72D297353CC}">
              <c16:uniqueId val="{0000000E-E00E-4607-B311-89FABA3953F5}"/>
            </c:ext>
          </c:extLst>
        </c:ser>
        <c:dLbls>
          <c:showLegendKey val="0"/>
          <c:showVal val="0"/>
          <c:showCatName val="0"/>
          <c:showSerName val="0"/>
          <c:showPercent val="0"/>
          <c:showBubbleSize val="0"/>
        </c:dLbls>
        <c:marker val="1"/>
        <c:smooth val="0"/>
        <c:axId val="794992928"/>
        <c:axId val="794986368"/>
      </c:lineChart>
      <c:catAx>
        <c:axId val="79499292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94986368"/>
        <c:crosses val="autoZero"/>
        <c:auto val="1"/>
        <c:lblAlgn val="ctr"/>
        <c:lblOffset val="100"/>
        <c:noMultiLvlLbl val="0"/>
      </c:catAx>
      <c:valAx>
        <c:axId val="79498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9499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指数统计!$B$2</c:f>
              <c:strCache>
                <c:ptCount val="1"/>
                <c:pt idx="0">
                  <c:v>上证指数000001.SH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指数统计!$B$3:$B$26</c:f>
            </c:numRef>
          </c:val>
          <c:smooth val="0"/>
          <c:extLst>
            <c:ext xmlns:c16="http://schemas.microsoft.com/office/drawing/2014/chart" uri="{C3380CC4-5D6E-409C-BE32-E72D297353CC}">
              <c16:uniqueId val="{00000000-C63A-4C35-B673-9F9E8D72898F}"/>
            </c:ext>
          </c:extLst>
        </c:ser>
        <c:ser>
          <c:idx val="1"/>
          <c:order val="1"/>
          <c:tx>
            <c:strRef>
              <c:f>指数统计!$C$2</c:f>
              <c:strCache>
                <c:ptCount val="1"/>
                <c:pt idx="0">
                  <c:v>深证成指399001.SZ</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指数统计!$C$3:$C$26</c:f>
            </c:numRef>
          </c:val>
          <c:smooth val="0"/>
          <c:extLst>
            <c:ext xmlns:c16="http://schemas.microsoft.com/office/drawing/2014/chart" uri="{C3380CC4-5D6E-409C-BE32-E72D297353CC}">
              <c16:uniqueId val="{00000001-C63A-4C35-B673-9F9E8D72898F}"/>
            </c:ext>
          </c:extLst>
        </c:ser>
        <c:ser>
          <c:idx val="2"/>
          <c:order val="2"/>
          <c:tx>
            <c:strRef>
              <c:f>指数统计!$D$2</c:f>
              <c:strCache>
                <c:ptCount val="1"/>
                <c:pt idx="0">
                  <c:v>中小板指399005.SZ</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指数统计!$D$3:$D$26</c:f>
            </c:numRef>
          </c:val>
          <c:smooth val="0"/>
          <c:extLst>
            <c:ext xmlns:c16="http://schemas.microsoft.com/office/drawing/2014/chart" uri="{C3380CC4-5D6E-409C-BE32-E72D297353CC}">
              <c16:uniqueId val="{00000002-C63A-4C35-B673-9F9E8D72898F}"/>
            </c:ext>
          </c:extLst>
        </c:ser>
        <c:ser>
          <c:idx val="3"/>
          <c:order val="3"/>
          <c:tx>
            <c:strRef>
              <c:f>指数统计!$E$2</c:f>
              <c:strCache>
                <c:ptCount val="1"/>
                <c:pt idx="0">
                  <c:v>创业板指399006.SZ</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指数统计!$E$3:$E$26</c:f>
            </c:numRef>
          </c:val>
          <c:smooth val="0"/>
          <c:extLst>
            <c:ext xmlns:c16="http://schemas.microsoft.com/office/drawing/2014/chart" uri="{C3380CC4-5D6E-409C-BE32-E72D297353CC}">
              <c16:uniqueId val="{00000003-C63A-4C35-B673-9F9E8D72898F}"/>
            </c:ext>
          </c:extLst>
        </c:ser>
        <c:ser>
          <c:idx val="4"/>
          <c:order val="4"/>
          <c:tx>
            <c:strRef>
              <c:f>指数统计!$F$2</c:f>
              <c:strCache>
                <c:ptCount val="1"/>
                <c:pt idx="0">
                  <c:v>科创50000688.SH</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指数统计!$F$3:$F$26</c:f>
            </c:numRef>
          </c:val>
          <c:smooth val="0"/>
          <c:extLst>
            <c:ext xmlns:c16="http://schemas.microsoft.com/office/drawing/2014/chart" uri="{C3380CC4-5D6E-409C-BE32-E72D297353CC}">
              <c16:uniqueId val="{00000004-C63A-4C35-B673-9F9E8D72898F}"/>
            </c:ext>
          </c:extLst>
        </c:ser>
        <c:ser>
          <c:idx val="5"/>
          <c:order val="5"/>
          <c:tx>
            <c:strRef>
              <c:f>指数统计!$G$2</c:f>
              <c:strCache>
                <c:ptCount val="1"/>
                <c:pt idx="0">
                  <c:v>上证指数</c:v>
                </c:pt>
              </c:strCache>
            </c:strRef>
          </c:tx>
          <c:spPr>
            <a:ln w="28575" cap="rnd">
              <a:solidFill>
                <a:schemeClr val="accent6"/>
              </a:solidFill>
              <a:round/>
            </a:ln>
            <a:effectLst/>
          </c:spPr>
          <c:marker>
            <c:symbol val="none"/>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指数统计!$G$3:$G$26</c:f>
              <c:numCache>
                <c:formatCode>0.00%</c:formatCode>
                <c:ptCount val="23"/>
                <c:pt idx="0">
                  <c:v>1.383966845827489E-2</c:v>
                </c:pt>
                <c:pt idx="1">
                  <c:v>3.5479652535598483E-2</c:v>
                </c:pt>
                <c:pt idx="2">
                  <c:v>5.6333956193073131E-2</c:v>
                </c:pt>
                <c:pt idx="3">
                  <c:v>0.11666486468321624</c:v>
                </c:pt>
                <c:pt idx="4">
                  <c:v>0.12083825165367279</c:v>
                </c:pt>
                <c:pt idx="5">
                  <c:v>0.14030543569229192</c:v>
                </c:pt>
                <c:pt idx="6">
                  <c:v>0.15610394448090648</c:v>
                </c:pt>
                <c:pt idx="7">
                  <c:v>0.13356503478889037</c:v>
                </c:pt>
                <c:pt idx="8">
                  <c:v>0.15365570398456563</c:v>
                </c:pt>
                <c:pt idx="9">
                  <c:v>0.14405073572354166</c:v>
                </c:pt>
                <c:pt idx="10">
                  <c:v>0.12618808197518105</c:v>
                </c:pt>
                <c:pt idx="11">
                  <c:v>7.552734149433582E-2</c:v>
                </c:pt>
                <c:pt idx="12">
                  <c:v>7.6877606168124002E-2</c:v>
                </c:pt>
                <c:pt idx="13">
                  <c:v>0.11038890309665628</c:v>
                </c:pt>
                <c:pt idx="14">
                  <c:v>0.11264901585067522</c:v>
                </c:pt>
                <c:pt idx="15">
                  <c:v>0.11675961539653512</c:v>
                </c:pt>
                <c:pt idx="16">
                  <c:v>0.11406139785914982</c:v>
                </c:pt>
                <c:pt idx="17">
                  <c:v>7.1061125233069733E-2</c:v>
                </c:pt>
                <c:pt idx="18">
                  <c:v>7.3895069481790143E-2</c:v>
                </c:pt>
                <c:pt idx="19">
                  <c:v>8.1511847474402543E-2</c:v>
                </c:pt>
                <c:pt idx="20">
                  <c:v>0.10382306061489244</c:v>
                </c:pt>
                <c:pt idx="21">
                  <c:v>0.10123312960701458</c:v>
                </c:pt>
                <c:pt idx="22">
                  <c:v>0.10900097936990827</c:v>
                </c:pt>
              </c:numCache>
            </c:numRef>
          </c:val>
          <c:smooth val="0"/>
          <c:extLst>
            <c:ext xmlns:c16="http://schemas.microsoft.com/office/drawing/2014/chart" uri="{C3380CC4-5D6E-409C-BE32-E72D297353CC}">
              <c16:uniqueId val="{00000005-C63A-4C35-B673-9F9E8D72898F}"/>
            </c:ext>
          </c:extLst>
        </c:ser>
        <c:ser>
          <c:idx val="6"/>
          <c:order val="6"/>
          <c:tx>
            <c:strRef>
              <c:f>指数统计!$H$2</c:f>
              <c:strCache>
                <c:ptCount val="1"/>
                <c:pt idx="0">
                  <c:v>深证成指</c:v>
                </c:pt>
              </c:strCache>
            </c:strRef>
          </c:tx>
          <c:spPr>
            <a:ln w="28575" cap="rnd">
              <a:solidFill>
                <a:schemeClr val="accent1">
                  <a:lumMod val="60000"/>
                </a:schemeClr>
              </a:solidFill>
              <a:round/>
            </a:ln>
            <a:effectLst/>
          </c:spPr>
          <c:marker>
            <c:symbol val="none"/>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指数统计!$H$3:$H$26</c:f>
              <c:numCache>
                <c:formatCode>0.00%</c:formatCode>
                <c:ptCount val="23"/>
                <c:pt idx="0">
                  <c:v>1.0057889586715385E-2</c:v>
                </c:pt>
                <c:pt idx="1">
                  <c:v>2.3109880378042513E-2</c:v>
                </c:pt>
                <c:pt idx="2">
                  <c:v>3.6766623526931497E-2</c:v>
                </c:pt>
                <c:pt idx="3">
                  <c:v>7.9164963775063546E-2</c:v>
                </c:pt>
                <c:pt idx="4">
                  <c:v>9.7698375433906026E-2</c:v>
                </c:pt>
                <c:pt idx="5">
                  <c:v>0.11791066615918755</c:v>
                </c:pt>
                <c:pt idx="6">
                  <c:v>0.1469601512858183</c:v>
                </c:pt>
                <c:pt idx="7">
                  <c:v>0.13999739400464972</c:v>
                </c:pt>
                <c:pt idx="8">
                  <c:v>0.17984780093250818</c:v>
                </c:pt>
                <c:pt idx="9">
                  <c:v>0.1671163562414657</c:v>
                </c:pt>
                <c:pt idx="10">
                  <c:v>0.14524112995131211</c:v>
                </c:pt>
                <c:pt idx="11">
                  <c:v>8.3719468486351811E-2</c:v>
                </c:pt>
                <c:pt idx="12">
                  <c:v>9.3609000700346723E-2</c:v>
                </c:pt>
                <c:pt idx="13">
                  <c:v>0.12145265845714204</c:v>
                </c:pt>
                <c:pt idx="14">
                  <c:v>0.1287343274629118</c:v>
                </c:pt>
                <c:pt idx="15">
                  <c:v>0.13881208805602596</c:v>
                </c:pt>
                <c:pt idx="16">
                  <c:v>0.13918484245302198</c:v>
                </c:pt>
                <c:pt idx="17">
                  <c:v>7.8662676766485973E-2</c:v>
                </c:pt>
                <c:pt idx="18">
                  <c:v>8.2095724583281848E-2</c:v>
                </c:pt>
                <c:pt idx="19">
                  <c:v>9.6311991244282691E-2</c:v>
                </c:pt>
                <c:pt idx="20">
                  <c:v>0.13050775849811158</c:v>
                </c:pt>
                <c:pt idx="21">
                  <c:v>0.12295409102078336</c:v>
                </c:pt>
                <c:pt idx="22">
                  <c:v>0.13721549480206829</c:v>
                </c:pt>
              </c:numCache>
            </c:numRef>
          </c:val>
          <c:smooth val="0"/>
          <c:extLst>
            <c:ext xmlns:c16="http://schemas.microsoft.com/office/drawing/2014/chart" uri="{C3380CC4-5D6E-409C-BE32-E72D297353CC}">
              <c16:uniqueId val="{00000006-C63A-4C35-B673-9F9E8D72898F}"/>
            </c:ext>
          </c:extLst>
        </c:ser>
        <c:ser>
          <c:idx val="7"/>
          <c:order val="7"/>
          <c:tx>
            <c:strRef>
              <c:f>指数统计!$I$2</c:f>
              <c:strCache>
                <c:ptCount val="1"/>
                <c:pt idx="0">
                  <c:v>中小板指</c:v>
                </c:pt>
              </c:strCache>
            </c:strRef>
          </c:tx>
          <c:spPr>
            <a:ln w="28575" cap="rnd">
              <a:solidFill>
                <a:srgbClr val="C00000"/>
              </a:solidFill>
              <a:round/>
            </a:ln>
            <a:effectLst/>
          </c:spPr>
          <c:marker>
            <c:symbol val="none"/>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指数统计!$I$3:$I$26</c:f>
              <c:numCache>
                <c:formatCode>0.00%</c:formatCode>
                <c:ptCount val="23"/>
                <c:pt idx="0">
                  <c:v>1.0009350127816008E-2</c:v>
                </c:pt>
                <c:pt idx="1">
                  <c:v>2.0003429852345933E-2</c:v>
                </c:pt>
                <c:pt idx="2">
                  <c:v>3.3983234544386898E-2</c:v>
                </c:pt>
                <c:pt idx="3">
                  <c:v>7.6920352395994929E-2</c:v>
                </c:pt>
                <c:pt idx="4">
                  <c:v>9.9530704576657136E-2</c:v>
                </c:pt>
                <c:pt idx="5">
                  <c:v>0.11865558720726477</c:v>
                </c:pt>
                <c:pt idx="6">
                  <c:v>0.14947847206241049</c:v>
                </c:pt>
                <c:pt idx="7">
                  <c:v>0.14149890036877766</c:v>
                </c:pt>
                <c:pt idx="8">
                  <c:v>0.18548926434507784</c:v>
                </c:pt>
                <c:pt idx="9">
                  <c:v>0.16935932698641798</c:v>
                </c:pt>
                <c:pt idx="10">
                  <c:v>0.14158419754791751</c:v>
                </c:pt>
                <c:pt idx="11">
                  <c:v>7.9928883835572062E-2</c:v>
                </c:pt>
                <c:pt idx="12">
                  <c:v>9.2944931457472402E-2</c:v>
                </c:pt>
                <c:pt idx="13">
                  <c:v>0.1194027266203328</c:v>
                </c:pt>
                <c:pt idx="14">
                  <c:v>0.12397222014222598</c:v>
                </c:pt>
                <c:pt idx="15">
                  <c:v>0.1357485705143433</c:v>
                </c:pt>
                <c:pt idx="16">
                  <c:v>0.13178477803782651</c:v>
                </c:pt>
                <c:pt idx="17">
                  <c:v>6.7324151512641928E-2</c:v>
                </c:pt>
                <c:pt idx="18">
                  <c:v>7.4496001212849272E-2</c:v>
                </c:pt>
                <c:pt idx="19">
                  <c:v>9.2008396625869571E-2</c:v>
                </c:pt>
                <c:pt idx="20">
                  <c:v>0.12417702319806301</c:v>
                </c:pt>
                <c:pt idx="21">
                  <c:v>0.1160186480568024</c:v>
                </c:pt>
                <c:pt idx="22">
                  <c:v>0.13378492640027417</c:v>
                </c:pt>
              </c:numCache>
            </c:numRef>
          </c:val>
          <c:smooth val="0"/>
          <c:extLst>
            <c:ext xmlns:c16="http://schemas.microsoft.com/office/drawing/2014/chart" uri="{C3380CC4-5D6E-409C-BE32-E72D297353CC}">
              <c16:uniqueId val="{00000007-C63A-4C35-B673-9F9E8D72898F}"/>
            </c:ext>
          </c:extLst>
        </c:ser>
        <c:ser>
          <c:idx val="8"/>
          <c:order val="8"/>
          <c:tx>
            <c:strRef>
              <c:f>指数统计!$J$2</c:f>
              <c:strCache>
                <c:ptCount val="1"/>
                <c:pt idx="0">
                  <c:v>创业板指</c:v>
                </c:pt>
              </c:strCache>
            </c:strRef>
          </c:tx>
          <c:spPr>
            <a:ln w="28575" cap="rnd">
              <a:solidFill>
                <a:schemeClr val="accent3"/>
              </a:solidFill>
              <a:round/>
            </a:ln>
            <a:effectLst/>
          </c:spPr>
          <c:marker>
            <c:symbol val="none"/>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指数统计!$J$3:$J$26</c:f>
              <c:numCache>
                <c:formatCode>0.00%</c:formatCode>
                <c:ptCount val="23"/>
                <c:pt idx="0">
                  <c:v>-7.6151772332396783E-3</c:v>
                </c:pt>
                <c:pt idx="1">
                  <c:v>-5.6612741703735425E-3</c:v>
                </c:pt>
                <c:pt idx="2">
                  <c:v>9.9933282659270262E-3</c:v>
                </c:pt>
                <c:pt idx="3">
                  <c:v>3.744172896304887E-2</c:v>
                </c:pt>
                <c:pt idx="4">
                  <c:v>6.2778651123594598E-2</c:v>
                </c:pt>
                <c:pt idx="5">
                  <c:v>8.7676560303768802E-2</c:v>
                </c:pt>
                <c:pt idx="6">
                  <c:v>0.13102170961022153</c:v>
                </c:pt>
                <c:pt idx="7">
                  <c:v>0.13955395805432769</c:v>
                </c:pt>
                <c:pt idx="8">
                  <c:v>0.18506702104879391</c:v>
                </c:pt>
                <c:pt idx="9">
                  <c:v>0.17245335456323097</c:v>
                </c:pt>
                <c:pt idx="10">
                  <c:v>0.15374641430693425</c:v>
                </c:pt>
                <c:pt idx="11">
                  <c:v>8.5335075713948827E-2</c:v>
                </c:pt>
                <c:pt idx="12">
                  <c:v>9.195554238917647E-2</c:v>
                </c:pt>
                <c:pt idx="13">
                  <c:v>0.10626866158911619</c:v>
                </c:pt>
                <c:pt idx="14">
                  <c:v>0.12235071108085749</c:v>
                </c:pt>
                <c:pt idx="15">
                  <c:v>0.13568687874936414</c:v>
                </c:pt>
                <c:pt idx="16">
                  <c:v>0.14825579905017494</c:v>
                </c:pt>
                <c:pt idx="17">
                  <c:v>7.7781214288412448E-2</c:v>
                </c:pt>
                <c:pt idx="18">
                  <c:v>7.9388672784275416E-2</c:v>
                </c:pt>
                <c:pt idx="19">
                  <c:v>9.3644864665758831E-2</c:v>
                </c:pt>
                <c:pt idx="20">
                  <c:v>0.13501991041165806</c:v>
                </c:pt>
                <c:pt idx="21">
                  <c:v>0.12527164030695315</c:v>
                </c:pt>
                <c:pt idx="22">
                  <c:v>0.14650298722822486</c:v>
                </c:pt>
              </c:numCache>
            </c:numRef>
          </c:val>
          <c:smooth val="0"/>
          <c:extLst>
            <c:ext xmlns:c16="http://schemas.microsoft.com/office/drawing/2014/chart" uri="{C3380CC4-5D6E-409C-BE32-E72D297353CC}">
              <c16:uniqueId val="{00000008-C63A-4C35-B673-9F9E8D72898F}"/>
            </c:ext>
          </c:extLst>
        </c:ser>
        <c:ser>
          <c:idx val="9"/>
          <c:order val="9"/>
          <c:tx>
            <c:strRef>
              <c:f>指数统计!$K$2</c:f>
              <c:strCache>
                <c:ptCount val="1"/>
                <c:pt idx="0">
                  <c:v>科创50</c:v>
                </c:pt>
              </c:strCache>
            </c:strRef>
          </c:tx>
          <c:spPr>
            <a:ln w="28575" cap="rnd">
              <a:solidFill>
                <a:schemeClr val="tx2">
                  <a:lumMod val="60000"/>
                  <a:lumOff val="40000"/>
                </a:schemeClr>
              </a:solidFill>
              <a:round/>
            </a:ln>
            <a:effectLst/>
          </c:spPr>
          <c:marker>
            <c:symbol val="none"/>
          </c:marker>
          <c:cat>
            <c:numRef>
              <c:f>指数统计!$A$3:$A$26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指数统计!$K$3:$K$26</c:f>
              <c:numCache>
                <c:formatCode>0.00%</c:formatCode>
                <c:ptCount val="23"/>
                <c:pt idx="0">
                  <c:v>-5.5306855735012261E-3</c:v>
                </c:pt>
                <c:pt idx="1">
                  <c:v>-7.4822900372791823E-3</c:v>
                </c:pt>
                <c:pt idx="2">
                  <c:v>-6.423504729931695E-3</c:v>
                </c:pt>
                <c:pt idx="3">
                  <c:v>6.2516265097187107E-2</c:v>
                </c:pt>
                <c:pt idx="4">
                  <c:v>8.5851672259189549E-2</c:v>
                </c:pt>
                <c:pt idx="5">
                  <c:v>0.10499427579084974</c:v>
                </c:pt>
                <c:pt idx="6">
                  <c:v>0.15123059446133036</c:v>
                </c:pt>
                <c:pt idx="7">
                  <c:v>0.14292620908723719</c:v>
                </c:pt>
                <c:pt idx="8">
                  <c:v>0.18930418259564141</c:v>
                </c:pt>
                <c:pt idx="9">
                  <c:v>0.17521881563018504</c:v>
                </c:pt>
                <c:pt idx="10">
                  <c:v>0.11337173323638283</c:v>
                </c:pt>
                <c:pt idx="11">
                  <c:v>1.5133930470749846E-2</c:v>
                </c:pt>
                <c:pt idx="12">
                  <c:v>-3.1004521351687409E-3</c:v>
                </c:pt>
                <c:pt idx="13">
                  <c:v>7.699710529616377E-3</c:v>
                </c:pt>
                <c:pt idx="14">
                  <c:v>2.9205207925266929E-2</c:v>
                </c:pt>
                <c:pt idx="15">
                  <c:v>3.4080662173862297E-2</c:v>
                </c:pt>
                <c:pt idx="16">
                  <c:v>3.1945686869183643E-2</c:v>
                </c:pt>
                <c:pt idx="17">
                  <c:v>-4.0459342920462826E-2</c:v>
                </c:pt>
                <c:pt idx="18">
                  <c:v>-5.0671613834684215E-2</c:v>
                </c:pt>
                <c:pt idx="19">
                  <c:v>-3.2703067148399101E-2</c:v>
                </c:pt>
                <c:pt idx="20">
                  <c:v>2.0056280689579209E-2</c:v>
                </c:pt>
                <c:pt idx="21">
                  <c:v>1.7201497134856414E-2</c:v>
                </c:pt>
                <c:pt idx="22">
                  <c:v>4.4955761698299845E-2</c:v>
                </c:pt>
              </c:numCache>
            </c:numRef>
          </c:val>
          <c:smooth val="0"/>
          <c:extLst>
            <c:ext xmlns:c16="http://schemas.microsoft.com/office/drawing/2014/chart" uri="{C3380CC4-5D6E-409C-BE32-E72D297353CC}">
              <c16:uniqueId val="{00000009-C63A-4C35-B673-9F9E8D72898F}"/>
            </c:ext>
          </c:extLst>
        </c:ser>
        <c:dLbls>
          <c:showLegendKey val="0"/>
          <c:showVal val="0"/>
          <c:showCatName val="0"/>
          <c:showSerName val="0"/>
          <c:showPercent val="0"/>
          <c:showBubbleSize val="0"/>
        </c:dLbls>
        <c:smooth val="0"/>
        <c:axId val="824334000"/>
        <c:axId val="824334328"/>
      </c:lineChart>
      <c:dateAx>
        <c:axId val="824334000"/>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24334328"/>
        <c:crosses val="autoZero"/>
        <c:auto val="1"/>
        <c:lblOffset val="100"/>
        <c:baseTimeUnit val="days"/>
        <c:majorUnit val="5"/>
        <c:majorTimeUnit val="days"/>
      </c:dateAx>
      <c:valAx>
        <c:axId val="8243343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2433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万得!$B$3</c:f>
              <c:strCache>
                <c:ptCount val="1"/>
                <c:pt idx="0">
                  <c:v>692,328.7942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万得!$A$4:$A$26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万得!$B$4:$B$26</c:f>
            </c:numRef>
          </c:val>
          <c:smooth val="0"/>
          <c:extLst>
            <c:ext xmlns:c16="http://schemas.microsoft.com/office/drawing/2014/chart" uri="{C3380CC4-5D6E-409C-BE32-E72D297353CC}">
              <c16:uniqueId val="{00000000-F83C-440E-95A9-BA1429CFD838}"/>
            </c:ext>
          </c:extLst>
        </c:ser>
        <c:ser>
          <c:idx val="1"/>
          <c:order val="1"/>
          <c:tx>
            <c:strRef>
              <c:f>万得!$C$3</c:f>
              <c:strCache>
                <c:ptCount val="1"/>
                <c:pt idx="0">
                  <c:v>413,106.4779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万得!$A$4:$A$26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万得!$C$4:$C$26</c:f>
            </c:numRef>
          </c:val>
          <c:smooth val="0"/>
          <c:extLst>
            <c:ext xmlns:c16="http://schemas.microsoft.com/office/drawing/2014/chart" uri="{C3380CC4-5D6E-409C-BE32-E72D297353CC}">
              <c16:uniqueId val="{00000001-F83C-440E-95A9-BA1429CFD838}"/>
            </c:ext>
          </c:extLst>
        </c:ser>
        <c:ser>
          <c:idx val="2"/>
          <c:order val="2"/>
          <c:tx>
            <c:strRef>
              <c:f>万得!$D$3</c:f>
              <c:strCache>
                <c:ptCount val="1"/>
                <c:pt idx="0">
                  <c:v>279,222.3163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万得!$A$4:$A$26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万得!$D$4:$D$26</c:f>
            </c:numRef>
          </c:val>
          <c:smooth val="0"/>
          <c:extLst>
            <c:ext xmlns:c16="http://schemas.microsoft.com/office/drawing/2014/chart" uri="{C3380CC4-5D6E-409C-BE32-E72D297353CC}">
              <c16:uniqueId val="{00000002-F83C-440E-95A9-BA1429CFD838}"/>
            </c:ext>
          </c:extLst>
        </c:ser>
        <c:ser>
          <c:idx val="3"/>
          <c:order val="3"/>
          <c:tx>
            <c:strRef>
              <c:f>万得!$E$3</c:f>
              <c:strCache>
                <c:ptCount val="1"/>
                <c:pt idx="0">
                  <c:v>全部A股</c:v>
                </c:pt>
              </c:strCache>
            </c:strRef>
          </c:tx>
          <c:spPr>
            <a:ln w="38100" cap="rnd">
              <a:solidFill>
                <a:schemeClr val="accent4"/>
              </a:solidFill>
              <a:round/>
            </a:ln>
            <a:effectLst/>
          </c:spPr>
          <c:marker>
            <c:symbol val="none"/>
          </c:marker>
          <c:cat>
            <c:numRef>
              <c:f>万得!$A$4:$A$26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万得!$E$4:$E$26</c:f>
              <c:numCache>
                <c:formatCode>0.00%</c:formatCode>
                <c:ptCount val="23"/>
                <c:pt idx="0">
                  <c:v>1.0410291859707765E-2</c:v>
                </c:pt>
                <c:pt idx="1">
                  <c:v>2.7323090901109071E-2</c:v>
                </c:pt>
                <c:pt idx="2">
                  <c:v>4.4526848112053319E-2</c:v>
                </c:pt>
                <c:pt idx="3">
                  <c:v>9.8431563757767737E-2</c:v>
                </c:pt>
                <c:pt idx="4">
                  <c:v>0.10794430875567174</c:v>
                </c:pt>
                <c:pt idx="5">
                  <c:v>0.12829531216344403</c:v>
                </c:pt>
                <c:pt idx="6">
                  <c:v>0.14975212155926987</c:v>
                </c:pt>
                <c:pt idx="7">
                  <c:v>0.13533517240842796</c:v>
                </c:pt>
                <c:pt idx="8">
                  <c:v>0.16386021735723921</c:v>
                </c:pt>
                <c:pt idx="9">
                  <c:v>0.15441265144437955</c:v>
                </c:pt>
                <c:pt idx="10">
                  <c:v>0.13394755826329474</c:v>
                </c:pt>
                <c:pt idx="11">
                  <c:v>8.399230598511398E-2</c:v>
                </c:pt>
                <c:pt idx="12">
                  <c:v>8.7740330362658714E-2</c:v>
                </c:pt>
                <c:pt idx="13">
                  <c:v>0.11924201553114355</c:v>
                </c:pt>
                <c:pt idx="14">
                  <c:v>0.1247062221663644</c:v>
                </c:pt>
                <c:pt idx="15">
                  <c:v>0.13247364532674988</c:v>
                </c:pt>
                <c:pt idx="16">
                  <c:v>0.13125188741070737</c:v>
                </c:pt>
                <c:pt idx="17">
                  <c:v>8.2982289033520118E-2</c:v>
                </c:pt>
                <c:pt idx="18">
                  <c:v>8.5516726034732926E-2</c:v>
                </c:pt>
                <c:pt idx="19">
                  <c:v>9.5967428446978698E-2</c:v>
                </c:pt>
                <c:pt idx="20">
                  <c:v>0.12284279451130553</c:v>
                </c:pt>
                <c:pt idx="21">
                  <c:v>0.11920038813637124</c:v>
                </c:pt>
                <c:pt idx="22">
                  <c:v>0.13053444148634852</c:v>
                </c:pt>
              </c:numCache>
            </c:numRef>
          </c:val>
          <c:smooth val="0"/>
          <c:extLst>
            <c:ext xmlns:c16="http://schemas.microsoft.com/office/drawing/2014/chart" uri="{C3380CC4-5D6E-409C-BE32-E72D297353CC}">
              <c16:uniqueId val="{00000003-F83C-440E-95A9-BA1429CFD838}"/>
            </c:ext>
          </c:extLst>
        </c:ser>
        <c:ser>
          <c:idx val="4"/>
          <c:order val="4"/>
          <c:tx>
            <c:strRef>
              <c:f>万得!$F$3</c:f>
              <c:strCache>
                <c:ptCount val="1"/>
                <c:pt idx="0">
                  <c:v>上证A股</c:v>
                </c:pt>
              </c:strCache>
            </c:strRef>
          </c:tx>
          <c:spPr>
            <a:ln w="38100" cap="rnd">
              <a:solidFill>
                <a:schemeClr val="accent5"/>
              </a:solidFill>
              <a:round/>
            </a:ln>
            <a:effectLst/>
          </c:spPr>
          <c:marker>
            <c:symbol val="none"/>
          </c:marker>
          <c:cat>
            <c:numRef>
              <c:f>万得!$A$4:$A$26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万得!$F$4:$F$26</c:f>
              <c:numCache>
                <c:formatCode>0.00%</c:formatCode>
                <c:ptCount val="23"/>
                <c:pt idx="0">
                  <c:v>1.2032828569694676E-2</c:v>
                </c:pt>
                <c:pt idx="1">
                  <c:v>3.1643402102618179E-2</c:v>
                </c:pt>
                <c:pt idx="2">
                  <c:v>5.142894415265542E-2</c:v>
                </c:pt>
                <c:pt idx="3">
                  <c:v>0.11376088603748324</c:v>
                </c:pt>
                <c:pt idx="4">
                  <c:v>0.11756444992495174</c:v>
                </c:pt>
                <c:pt idx="5">
                  <c:v>0.13756985265429655</c:v>
                </c:pt>
                <c:pt idx="6">
                  <c:v>0.15347654892566664</c:v>
                </c:pt>
                <c:pt idx="7">
                  <c:v>0.13185268898581537</c:v>
                </c:pt>
                <c:pt idx="8">
                  <c:v>0.15246825349121274</c:v>
                </c:pt>
                <c:pt idx="9">
                  <c:v>0.14344101500296946</c:v>
                </c:pt>
                <c:pt idx="10">
                  <c:v>0.12540151049617387</c:v>
                </c:pt>
                <c:pt idx="11">
                  <c:v>8.1867992193084715E-2</c:v>
                </c:pt>
                <c:pt idx="12">
                  <c:v>8.3151579121250041E-2</c:v>
                </c:pt>
                <c:pt idx="13">
                  <c:v>0.11598174191242316</c:v>
                </c:pt>
                <c:pt idx="14">
                  <c:v>0.11968968493419463</c:v>
                </c:pt>
                <c:pt idx="15">
                  <c:v>0.12632673768247815</c:v>
                </c:pt>
                <c:pt idx="16">
                  <c:v>0.1243435959248449</c:v>
                </c:pt>
                <c:pt idx="17">
                  <c:v>8.1174899508055454E-2</c:v>
                </c:pt>
                <c:pt idx="18">
                  <c:v>8.3316713458420288E-2</c:v>
                </c:pt>
                <c:pt idx="19">
                  <c:v>9.0690514441289727E-2</c:v>
                </c:pt>
                <c:pt idx="20">
                  <c:v>0.11419687302552917</c:v>
                </c:pt>
                <c:pt idx="21">
                  <c:v>0.11135329576665365</c:v>
                </c:pt>
                <c:pt idx="22">
                  <c:v>0.12015799775261127</c:v>
                </c:pt>
              </c:numCache>
            </c:numRef>
          </c:val>
          <c:smooth val="0"/>
          <c:extLst>
            <c:ext xmlns:c16="http://schemas.microsoft.com/office/drawing/2014/chart" uri="{C3380CC4-5D6E-409C-BE32-E72D297353CC}">
              <c16:uniqueId val="{00000004-F83C-440E-95A9-BA1429CFD838}"/>
            </c:ext>
          </c:extLst>
        </c:ser>
        <c:ser>
          <c:idx val="5"/>
          <c:order val="5"/>
          <c:tx>
            <c:strRef>
              <c:f>万得!$G$3</c:f>
              <c:strCache>
                <c:ptCount val="1"/>
                <c:pt idx="0">
                  <c:v>深证A股</c:v>
                </c:pt>
              </c:strCache>
            </c:strRef>
          </c:tx>
          <c:spPr>
            <a:ln w="38100" cap="rnd">
              <a:solidFill>
                <a:schemeClr val="accent6"/>
              </a:solidFill>
              <a:round/>
            </a:ln>
            <a:effectLst/>
          </c:spPr>
          <c:marker>
            <c:symbol val="none"/>
          </c:marker>
          <c:cat>
            <c:numRef>
              <c:f>万得!$A$4:$A$26</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万得!$G$4:$G$26</c:f>
              <c:numCache>
                <c:formatCode>0.00%</c:formatCode>
                <c:ptCount val="23"/>
                <c:pt idx="0">
                  <c:v>8.0097658756232981E-3</c:v>
                </c:pt>
                <c:pt idx="1">
                  <c:v>2.0931235952790894E-2</c:v>
                </c:pt>
                <c:pt idx="2">
                  <c:v>3.4315269669394466E-2</c:v>
                </c:pt>
                <c:pt idx="3">
                  <c:v>7.5751992796814438E-2</c:v>
                </c:pt>
                <c:pt idx="4">
                  <c:v>9.3711411154470126E-2</c:v>
                </c:pt>
                <c:pt idx="5">
                  <c:v>0.11457372712829383</c:v>
                </c:pt>
                <c:pt idx="6">
                  <c:v>0.1442418704729056</c:v>
                </c:pt>
                <c:pt idx="7">
                  <c:v>0.14048746997660944</c:v>
                </c:pt>
                <c:pt idx="8">
                  <c:v>0.18071450798861988</c:v>
                </c:pt>
                <c:pt idx="9">
                  <c:v>0.17064507207528035</c:v>
                </c:pt>
                <c:pt idx="10">
                  <c:v>0.14659134598160084</c:v>
                </c:pt>
                <c:pt idx="11">
                  <c:v>8.7135205880535693E-2</c:v>
                </c:pt>
                <c:pt idx="12">
                  <c:v>9.4529339524503708E-2</c:v>
                </c:pt>
                <c:pt idx="13">
                  <c:v>0.12406555603338409</c:v>
                </c:pt>
                <c:pt idx="14">
                  <c:v>0.13212813619878871</c:v>
                </c:pt>
                <c:pt idx="15">
                  <c:v>0.14156793048594118</c:v>
                </c:pt>
                <c:pt idx="16">
                  <c:v>0.14147263194943305</c:v>
                </c:pt>
                <c:pt idx="17">
                  <c:v>8.5656302812409546E-2</c:v>
                </c:pt>
                <c:pt idx="18">
                  <c:v>8.8771621484711627E-2</c:v>
                </c:pt>
                <c:pt idx="19">
                  <c:v>0.10377456717517664</c:v>
                </c:pt>
                <c:pt idx="20">
                  <c:v>0.135634344345128</c:v>
                </c:pt>
                <c:pt idx="21">
                  <c:v>0.13081007870121875</c:v>
                </c:pt>
                <c:pt idx="22">
                  <c:v>0.14588628077106858</c:v>
                </c:pt>
              </c:numCache>
            </c:numRef>
          </c:val>
          <c:smooth val="0"/>
          <c:extLst>
            <c:ext xmlns:c16="http://schemas.microsoft.com/office/drawing/2014/chart" uri="{C3380CC4-5D6E-409C-BE32-E72D297353CC}">
              <c16:uniqueId val="{00000005-F83C-440E-95A9-BA1429CFD838}"/>
            </c:ext>
          </c:extLst>
        </c:ser>
        <c:dLbls>
          <c:showLegendKey val="0"/>
          <c:showVal val="0"/>
          <c:showCatName val="0"/>
          <c:showSerName val="0"/>
          <c:showPercent val="0"/>
          <c:showBubbleSize val="0"/>
        </c:dLbls>
        <c:smooth val="0"/>
        <c:axId val="1423566176"/>
        <c:axId val="1423567160"/>
      </c:lineChart>
      <c:dateAx>
        <c:axId val="142356617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23567160"/>
        <c:crosses val="autoZero"/>
        <c:auto val="1"/>
        <c:lblOffset val="100"/>
        <c:baseTimeUnit val="days"/>
        <c:majorUnit val="5"/>
        <c:majorTimeUnit val="days"/>
      </c:dateAx>
      <c:valAx>
        <c:axId val="14235671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2356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1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Sheet1!$B$3:$B$4</c:f>
              <c:strCache>
                <c:ptCount val="2"/>
                <c:pt idx="0">
                  <c:v>成交量</c:v>
                </c:pt>
              </c:strCache>
            </c:strRef>
          </c:tx>
          <c:spPr>
            <a:solidFill>
              <a:schemeClr val="accent1"/>
            </a:solidFill>
            <a:ln>
              <a:noFill/>
            </a:ln>
            <a:effectLst/>
          </c:spPr>
          <c:invertIfNegative val="0"/>
          <c:cat>
            <c:numRef>
              <c:f>Sheet1!$A$5:$A$27</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Sheet1!$B$5:$B$27</c:f>
              <c:numCache>
                <c:formatCode>0.0000</c:formatCode>
                <c:ptCount val="23"/>
                <c:pt idx="0">
                  <c:v>0</c:v>
                </c:pt>
                <c:pt idx="1">
                  <c:v>42903</c:v>
                </c:pt>
                <c:pt idx="2">
                  <c:v>46603</c:v>
                </c:pt>
                <c:pt idx="3">
                  <c:v>65089</c:v>
                </c:pt>
                <c:pt idx="4">
                  <c:v>68969</c:v>
                </c:pt>
                <c:pt idx="5">
                  <c:v>64887</c:v>
                </c:pt>
                <c:pt idx="6">
                  <c:v>55059</c:v>
                </c:pt>
                <c:pt idx="7">
                  <c:v>53296</c:v>
                </c:pt>
                <c:pt idx="8">
                  <c:v>52790</c:v>
                </c:pt>
                <c:pt idx="9">
                  <c:v>48699</c:v>
                </c:pt>
                <c:pt idx="10">
                  <c:v>41998</c:v>
                </c:pt>
                <c:pt idx="11">
                  <c:v>41067</c:v>
                </c:pt>
                <c:pt idx="12">
                  <c:v>44909</c:v>
                </c:pt>
                <c:pt idx="13">
                  <c:v>54361</c:v>
                </c:pt>
                <c:pt idx="14">
                  <c:v>42262</c:v>
                </c:pt>
                <c:pt idx="15">
                  <c:v>54380</c:v>
                </c:pt>
                <c:pt idx="16">
                  <c:v>52644</c:v>
                </c:pt>
                <c:pt idx="17">
                  <c:v>55937</c:v>
                </c:pt>
                <c:pt idx="18">
                  <c:v>41416</c:v>
                </c:pt>
                <c:pt idx="19">
                  <c:v>36692</c:v>
                </c:pt>
                <c:pt idx="20">
                  <c:v>43845</c:v>
                </c:pt>
                <c:pt idx="21">
                  <c:v>34889</c:v>
                </c:pt>
                <c:pt idx="22">
                  <c:v>49623</c:v>
                </c:pt>
              </c:numCache>
            </c:numRef>
          </c:val>
          <c:extLst>
            <c:ext xmlns:c16="http://schemas.microsoft.com/office/drawing/2014/chart" uri="{C3380CC4-5D6E-409C-BE32-E72D297353CC}">
              <c16:uniqueId val="{00000000-13AC-4418-9967-415D66F8DEFA}"/>
            </c:ext>
          </c:extLst>
        </c:ser>
        <c:ser>
          <c:idx val="1"/>
          <c:order val="1"/>
          <c:tx>
            <c:strRef>
              <c:f>Sheet1!$C$3:$C$4</c:f>
              <c:strCache>
                <c:ptCount val="2"/>
                <c:pt idx="0">
                  <c:v>持仓量</c:v>
                </c:pt>
              </c:strCache>
            </c:strRef>
          </c:tx>
          <c:spPr>
            <a:solidFill>
              <a:schemeClr val="accent2"/>
            </a:solidFill>
            <a:ln>
              <a:noFill/>
            </a:ln>
            <a:effectLst/>
          </c:spPr>
          <c:invertIfNegative val="0"/>
          <c:cat>
            <c:numRef>
              <c:f>Sheet1!$A$5:$A$27</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Sheet1!$C$5:$C$27</c:f>
              <c:numCache>
                <c:formatCode>0.0000</c:formatCode>
                <c:ptCount val="23"/>
                <c:pt idx="0">
                  <c:v>35897</c:v>
                </c:pt>
                <c:pt idx="1">
                  <c:v>37557</c:v>
                </c:pt>
                <c:pt idx="2">
                  <c:v>40329</c:v>
                </c:pt>
                <c:pt idx="3">
                  <c:v>46493</c:v>
                </c:pt>
                <c:pt idx="4">
                  <c:v>47089</c:v>
                </c:pt>
                <c:pt idx="5">
                  <c:v>49843</c:v>
                </c:pt>
                <c:pt idx="6">
                  <c:v>45335</c:v>
                </c:pt>
                <c:pt idx="7">
                  <c:v>43970</c:v>
                </c:pt>
                <c:pt idx="8">
                  <c:v>40096</c:v>
                </c:pt>
                <c:pt idx="9">
                  <c:v>35708</c:v>
                </c:pt>
                <c:pt idx="10">
                  <c:v>28681</c:v>
                </c:pt>
                <c:pt idx="11">
                  <c:v>18863</c:v>
                </c:pt>
                <c:pt idx="12">
                  <c:v>36125</c:v>
                </c:pt>
                <c:pt idx="13">
                  <c:v>39406</c:v>
                </c:pt>
                <c:pt idx="14">
                  <c:v>34822</c:v>
                </c:pt>
                <c:pt idx="15">
                  <c:v>37902</c:v>
                </c:pt>
                <c:pt idx="16">
                  <c:v>36152</c:v>
                </c:pt>
                <c:pt idx="17">
                  <c:v>37690</c:v>
                </c:pt>
                <c:pt idx="18">
                  <c:v>34002</c:v>
                </c:pt>
                <c:pt idx="19">
                  <c:v>32234</c:v>
                </c:pt>
                <c:pt idx="20">
                  <c:v>34831</c:v>
                </c:pt>
                <c:pt idx="21">
                  <c:v>31731</c:v>
                </c:pt>
                <c:pt idx="22">
                  <c:v>37125</c:v>
                </c:pt>
              </c:numCache>
            </c:numRef>
          </c:val>
          <c:extLst>
            <c:ext xmlns:c16="http://schemas.microsoft.com/office/drawing/2014/chart" uri="{C3380CC4-5D6E-409C-BE32-E72D297353CC}">
              <c16:uniqueId val="{00000001-13AC-4418-9967-415D66F8DEFA}"/>
            </c:ext>
          </c:extLst>
        </c:ser>
        <c:dLbls>
          <c:showLegendKey val="0"/>
          <c:showVal val="0"/>
          <c:showCatName val="0"/>
          <c:showSerName val="0"/>
          <c:showPercent val="0"/>
          <c:showBubbleSize val="0"/>
        </c:dLbls>
        <c:gapWidth val="219"/>
        <c:overlap val="-27"/>
        <c:axId val="1511317928"/>
        <c:axId val="1511321536"/>
      </c:barChart>
      <c:lineChart>
        <c:grouping val="standard"/>
        <c:varyColors val="0"/>
        <c:ser>
          <c:idx val="2"/>
          <c:order val="2"/>
          <c:tx>
            <c:strRef>
              <c:f>Sheet1!$D$3:$D$4</c:f>
              <c:strCache>
                <c:ptCount val="2"/>
                <c:pt idx="0">
                  <c:v>结算价</c:v>
                </c:pt>
              </c:strCache>
            </c:strRef>
          </c:tx>
          <c:spPr>
            <a:ln w="28575" cap="rnd">
              <a:solidFill>
                <a:schemeClr val="accent3"/>
              </a:solidFill>
              <a:round/>
            </a:ln>
            <a:effectLst/>
          </c:spPr>
          <c:marker>
            <c:symbol val="none"/>
          </c:marker>
          <c:cat>
            <c:numRef>
              <c:f>Sheet1!$A$5:$A$27</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Sheet1!$D$5:$D$27</c:f>
              <c:numCache>
                <c:formatCode>0.0000</c:formatCode>
                <c:ptCount val="23"/>
                <c:pt idx="0">
                  <c:v>2973</c:v>
                </c:pt>
                <c:pt idx="1">
                  <c:v>3064.4</c:v>
                </c:pt>
                <c:pt idx="2">
                  <c:v>3130.8</c:v>
                </c:pt>
                <c:pt idx="3">
                  <c:v>3415.6</c:v>
                </c:pt>
                <c:pt idx="4">
                  <c:v>3403.8</c:v>
                </c:pt>
                <c:pt idx="5">
                  <c:v>3428</c:v>
                </c:pt>
                <c:pt idx="6">
                  <c:v>3418.2</c:v>
                </c:pt>
                <c:pt idx="7">
                  <c:v>3344.6</c:v>
                </c:pt>
                <c:pt idx="8">
                  <c:v>3380</c:v>
                </c:pt>
                <c:pt idx="9">
                  <c:v>3336.2</c:v>
                </c:pt>
                <c:pt idx="10">
                  <c:v>3327.4</c:v>
                </c:pt>
                <c:pt idx="11">
                  <c:v>3184.6</c:v>
                </c:pt>
                <c:pt idx="12">
                  <c:v>3181.6</c:v>
                </c:pt>
                <c:pt idx="13">
                  <c:v>3275.4</c:v>
                </c:pt>
                <c:pt idx="14">
                  <c:v>3274.8</c:v>
                </c:pt>
                <c:pt idx="15">
                  <c:v>3286</c:v>
                </c:pt>
                <c:pt idx="16">
                  <c:v>3277.2</c:v>
                </c:pt>
                <c:pt idx="17">
                  <c:v>3153.2</c:v>
                </c:pt>
                <c:pt idx="18">
                  <c:v>3150.8</c:v>
                </c:pt>
                <c:pt idx="19">
                  <c:v>3170.2</c:v>
                </c:pt>
                <c:pt idx="20">
                  <c:v>3237</c:v>
                </c:pt>
                <c:pt idx="21">
                  <c:v>3234.8</c:v>
                </c:pt>
                <c:pt idx="22">
                  <c:v>3234.4</c:v>
                </c:pt>
              </c:numCache>
            </c:numRef>
          </c:val>
          <c:smooth val="0"/>
          <c:extLst>
            <c:ext xmlns:c16="http://schemas.microsoft.com/office/drawing/2014/chart" uri="{C3380CC4-5D6E-409C-BE32-E72D297353CC}">
              <c16:uniqueId val="{00000002-13AC-4418-9967-415D66F8DEFA}"/>
            </c:ext>
          </c:extLst>
        </c:ser>
        <c:ser>
          <c:idx val="3"/>
          <c:order val="3"/>
          <c:tx>
            <c:strRef>
              <c:f>Sheet1!$E$3:$E$4</c:f>
              <c:strCache>
                <c:ptCount val="2"/>
                <c:pt idx="0">
                  <c:v>收盘价</c:v>
                </c:pt>
              </c:strCache>
            </c:strRef>
          </c:tx>
          <c:spPr>
            <a:ln w="28575" cap="rnd">
              <a:solidFill>
                <a:schemeClr val="accent4"/>
              </a:solidFill>
              <a:round/>
            </a:ln>
            <a:effectLst/>
          </c:spPr>
          <c:marker>
            <c:symbol val="none"/>
          </c:marker>
          <c:cat>
            <c:numRef>
              <c:f>Sheet1!$A$5:$A$27</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Sheet1!$E$5:$E$27</c:f>
              <c:numCache>
                <c:formatCode>0.0000</c:formatCode>
                <c:ptCount val="23"/>
                <c:pt idx="0">
                  <c:v>2983.8</c:v>
                </c:pt>
                <c:pt idx="1">
                  <c:v>3071.6</c:v>
                </c:pt>
                <c:pt idx="2">
                  <c:v>3153.8</c:v>
                </c:pt>
                <c:pt idx="3">
                  <c:v>3440</c:v>
                </c:pt>
                <c:pt idx="4">
                  <c:v>3379.4</c:v>
                </c:pt>
                <c:pt idx="5">
                  <c:v>3415.8</c:v>
                </c:pt>
                <c:pt idx="6">
                  <c:v>3424.8</c:v>
                </c:pt>
                <c:pt idx="7">
                  <c:v>3331</c:v>
                </c:pt>
                <c:pt idx="8">
                  <c:v>3375</c:v>
                </c:pt>
                <c:pt idx="9">
                  <c:v>3337.6</c:v>
                </c:pt>
                <c:pt idx="10">
                  <c:v>3310.6</c:v>
                </c:pt>
                <c:pt idx="11">
                  <c:v>3152.4</c:v>
                </c:pt>
                <c:pt idx="12">
                  <c:v>3182.4</c:v>
                </c:pt>
                <c:pt idx="13">
                  <c:v>3277.4</c:v>
                </c:pt>
                <c:pt idx="14">
                  <c:v>3275</c:v>
                </c:pt>
                <c:pt idx="15">
                  <c:v>3281.8</c:v>
                </c:pt>
                <c:pt idx="16">
                  <c:v>3274.2</c:v>
                </c:pt>
                <c:pt idx="17">
                  <c:v>3144.4</c:v>
                </c:pt>
                <c:pt idx="18">
                  <c:v>3158.2</c:v>
                </c:pt>
                <c:pt idx="19">
                  <c:v>3175.6</c:v>
                </c:pt>
                <c:pt idx="20">
                  <c:v>3244</c:v>
                </c:pt>
                <c:pt idx="21">
                  <c:v>3226</c:v>
                </c:pt>
                <c:pt idx="22">
                  <c:v>3233.2</c:v>
                </c:pt>
              </c:numCache>
            </c:numRef>
          </c:val>
          <c:smooth val="0"/>
          <c:extLst>
            <c:ext xmlns:c16="http://schemas.microsoft.com/office/drawing/2014/chart" uri="{C3380CC4-5D6E-409C-BE32-E72D297353CC}">
              <c16:uniqueId val="{00000003-13AC-4418-9967-415D66F8DEFA}"/>
            </c:ext>
          </c:extLst>
        </c:ser>
        <c:dLbls>
          <c:showLegendKey val="0"/>
          <c:showVal val="0"/>
          <c:showCatName val="0"/>
          <c:showSerName val="0"/>
          <c:showPercent val="0"/>
          <c:showBubbleSize val="0"/>
        </c:dLbls>
        <c:marker val="1"/>
        <c:smooth val="0"/>
        <c:axId val="1511323176"/>
        <c:axId val="1511329736"/>
      </c:lineChart>
      <c:catAx>
        <c:axId val="1511317928"/>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1321536"/>
        <c:crosses val="autoZero"/>
        <c:auto val="0"/>
        <c:lblAlgn val="ctr"/>
        <c:lblOffset val="100"/>
        <c:noMultiLvlLbl val="0"/>
      </c:catAx>
      <c:valAx>
        <c:axId val="1511321536"/>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1317928"/>
        <c:crosses val="autoZero"/>
        <c:crossBetween val="between"/>
      </c:valAx>
      <c:valAx>
        <c:axId val="1511329736"/>
        <c:scaling>
          <c:orientation val="minMax"/>
        </c:scaling>
        <c:delete val="0"/>
        <c:axPos val="r"/>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1323176"/>
        <c:crosses val="max"/>
        <c:crossBetween val="between"/>
      </c:valAx>
      <c:dateAx>
        <c:axId val="1511323176"/>
        <c:scaling>
          <c:orientation val="minMax"/>
        </c:scaling>
        <c:delete val="1"/>
        <c:axPos val="b"/>
        <c:numFmt formatCode="yyyy\-mm\-dd" sourceLinked="1"/>
        <c:majorTickMark val="out"/>
        <c:minorTickMark val="none"/>
        <c:tickLblPos val="nextTo"/>
        <c:crossAx val="1511329736"/>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numRef>
              <c:f>Sheet1!$A$2:$A$13</c:f>
              <c:numCache>
                <c:formatCode>yyyy\-mm\-dd</c:formatCode>
                <c:ptCount val="12"/>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numCache>
            </c:numRef>
          </c:cat>
          <c:val>
            <c:numRef>
              <c:f>Sheet1!$B$2:$B$13</c:f>
            </c:numRef>
          </c:val>
          <c:extLst>
            <c:ext xmlns:c16="http://schemas.microsoft.com/office/drawing/2014/chart" uri="{C3380CC4-5D6E-409C-BE32-E72D297353CC}">
              <c16:uniqueId val="{00000000-82FC-4222-BE64-F9E097ADB75B}"/>
            </c:ext>
          </c:extLst>
        </c:ser>
        <c:ser>
          <c:idx val="1"/>
          <c:order val="1"/>
          <c:spPr>
            <a:solidFill>
              <a:schemeClr val="accent2"/>
            </a:solidFill>
            <a:ln>
              <a:noFill/>
            </a:ln>
            <a:effectLst/>
          </c:spPr>
          <c:invertIfNegative val="0"/>
          <c:cat>
            <c:numRef>
              <c:f>Sheet1!$A$2:$A$13</c:f>
              <c:numCache>
                <c:formatCode>yyyy\-mm\-dd</c:formatCode>
                <c:ptCount val="12"/>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numCache>
            </c:numRef>
          </c:cat>
          <c:val>
            <c:numRef>
              <c:f>Sheet1!$C$2:$C$13</c:f>
            </c:numRef>
          </c:val>
          <c:extLst>
            <c:ext xmlns:c16="http://schemas.microsoft.com/office/drawing/2014/chart" uri="{C3380CC4-5D6E-409C-BE32-E72D297353CC}">
              <c16:uniqueId val="{00000001-82FC-4222-BE64-F9E097ADB75B}"/>
            </c:ext>
          </c:extLst>
        </c:ser>
        <c:ser>
          <c:idx val="2"/>
          <c:order val="2"/>
          <c:spPr>
            <a:solidFill>
              <a:schemeClr val="tx2">
                <a:lumMod val="60000"/>
                <a:lumOff val="40000"/>
              </a:schemeClr>
            </a:solidFill>
            <a:ln>
              <a:noFill/>
            </a:ln>
            <a:effectLst/>
          </c:spPr>
          <c:invertIfNegative val="0"/>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3-82FC-4222-BE64-F9E097ADB75B}"/>
              </c:ext>
            </c:extLst>
          </c:dPt>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FC-4222-BE64-F9E097ADB75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yyyy\-mm\-dd</c:formatCode>
                <c:ptCount val="12"/>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numCache>
            </c:numRef>
          </c:cat>
          <c:val>
            <c:numRef>
              <c:f>Sheet1!$D$2:$D$13</c:f>
              <c:numCache>
                <c:formatCode>#,##0.00</c:formatCode>
                <c:ptCount val="12"/>
                <c:pt idx="0">
                  <c:v>5510.1187039197002</c:v>
                </c:pt>
                <c:pt idx="1">
                  <c:v>3048.5229489987</c:v>
                </c:pt>
                <c:pt idx="2">
                  <c:v>2496.6314767857002</c:v>
                </c:pt>
                <c:pt idx="3">
                  <c:v>2379.7388263693001</c:v>
                </c:pt>
                <c:pt idx="4">
                  <c:v>1781.8614996291999</c:v>
                </c:pt>
                <c:pt idx="5">
                  <c:v>2213.1362308609</c:v>
                </c:pt>
                <c:pt idx="6">
                  <c:v>8100.0456580705004</c:v>
                </c:pt>
                <c:pt idx="7">
                  <c:v>3810.7473992533</c:v>
                </c:pt>
                <c:pt idx="8">
                  <c:v>3501.7481080114999</c:v>
                </c:pt>
                <c:pt idx="9">
                  <c:v>2398.5483594551997</c:v>
                </c:pt>
                <c:pt idx="10">
                  <c:v>4744.9676456428997</c:v>
                </c:pt>
                <c:pt idx="11">
                  <c:v>5330.7395923378999</c:v>
                </c:pt>
              </c:numCache>
            </c:numRef>
          </c:val>
          <c:extLst>
            <c:ext xmlns:c16="http://schemas.microsoft.com/office/drawing/2014/chart" uri="{C3380CC4-5D6E-409C-BE32-E72D297353CC}">
              <c16:uniqueId val="{00000004-82FC-4222-BE64-F9E097ADB75B}"/>
            </c:ext>
          </c:extLst>
        </c:ser>
        <c:dLbls>
          <c:showLegendKey val="0"/>
          <c:showVal val="0"/>
          <c:showCatName val="0"/>
          <c:showSerName val="0"/>
          <c:showPercent val="0"/>
          <c:showBubbleSize val="0"/>
        </c:dLbls>
        <c:gapWidth val="100"/>
        <c:overlap val="-27"/>
        <c:axId val="492917648"/>
        <c:axId val="492916008"/>
      </c:barChart>
      <c:dateAx>
        <c:axId val="49291764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92916008"/>
        <c:crosses val="autoZero"/>
        <c:auto val="1"/>
        <c:lblOffset val="100"/>
        <c:baseTimeUnit val="months"/>
      </c:dateAx>
      <c:valAx>
        <c:axId val="4929160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92917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总成交额(亿元)</c:v>
                </c:pt>
              </c:strCache>
            </c:strRef>
          </c:tx>
          <c:spPr>
            <a:solidFill>
              <a:schemeClr val="accent1"/>
            </a:solidFill>
            <a:ln>
              <a:noFill/>
            </a:ln>
            <a:effectLst/>
          </c:spPr>
          <c:invertIfNegative val="0"/>
          <c:cat>
            <c:strRef>
              <c:f>Sheet1!$A$2:$A$242</c:f>
              <c:strCache>
                <c:ptCount val="23"/>
                <c:pt idx="0">
                  <c:v>2020-07-01</c:v>
                </c:pt>
                <c:pt idx="1">
                  <c:v>2020-07-02</c:v>
                </c:pt>
                <c:pt idx="2">
                  <c:v>2020-07-03</c:v>
                </c:pt>
                <c:pt idx="3">
                  <c:v>2020-07-06</c:v>
                </c:pt>
                <c:pt idx="4">
                  <c:v>2020-07-07</c:v>
                </c:pt>
                <c:pt idx="5">
                  <c:v>2020-07-08</c:v>
                </c:pt>
                <c:pt idx="6">
                  <c:v>2020-07-09</c:v>
                </c:pt>
                <c:pt idx="7">
                  <c:v>2020-07-10</c:v>
                </c:pt>
                <c:pt idx="8">
                  <c:v>2020-07-13</c:v>
                </c:pt>
                <c:pt idx="9">
                  <c:v>2020-07-14</c:v>
                </c:pt>
                <c:pt idx="10">
                  <c:v>2020-07-15</c:v>
                </c:pt>
                <c:pt idx="11">
                  <c:v>2020-07-16</c:v>
                </c:pt>
                <c:pt idx="12">
                  <c:v>2020-07-17</c:v>
                </c:pt>
                <c:pt idx="13">
                  <c:v>2020-07-20</c:v>
                </c:pt>
                <c:pt idx="14">
                  <c:v>2020-07-21</c:v>
                </c:pt>
                <c:pt idx="15">
                  <c:v>2020-07-22</c:v>
                </c:pt>
                <c:pt idx="16">
                  <c:v>2020-07-23</c:v>
                </c:pt>
                <c:pt idx="17">
                  <c:v>2020-07-24</c:v>
                </c:pt>
                <c:pt idx="18">
                  <c:v>2020-07-27</c:v>
                </c:pt>
                <c:pt idx="19">
                  <c:v>2020-07-28</c:v>
                </c:pt>
                <c:pt idx="20">
                  <c:v>2020-07-29</c:v>
                </c:pt>
                <c:pt idx="21">
                  <c:v>2020-07-30</c:v>
                </c:pt>
                <c:pt idx="22">
                  <c:v>2020-07-31</c:v>
                </c:pt>
              </c:strCache>
            </c:strRef>
          </c:cat>
          <c:val>
            <c:numRef>
              <c:f>Sheet1!$B$2:$B$242</c:f>
              <c:numCache>
                <c:formatCode>#,##0.00</c:formatCode>
                <c:ptCount val="23"/>
                <c:pt idx="0">
                  <c:v>43.826706999999999</c:v>
                </c:pt>
                <c:pt idx="1">
                  <c:v>27.735299999999999</c:v>
                </c:pt>
                <c:pt idx="2">
                  <c:v>36.010690000000004</c:v>
                </c:pt>
                <c:pt idx="3">
                  <c:v>32.239539000000001</c:v>
                </c:pt>
                <c:pt idx="4">
                  <c:v>35.444732000000002</c:v>
                </c:pt>
                <c:pt idx="5">
                  <c:v>35.912987999999999</c:v>
                </c:pt>
                <c:pt idx="6">
                  <c:v>3.822743</c:v>
                </c:pt>
                <c:pt idx="7">
                  <c:v>30.801380999999999</c:v>
                </c:pt>
                <c:pt idx="8">
                  <c:v>58.397003000000005</c:v>
                </c:pt>
                <c:pt idx="9">
                  <c:v>18.693667000000001</c:v>
                </c:pt>
                <c:pt idx="10">
                  <c:v>31.2912</c:v>
                </c:pt>
                <c:pt idx="11">
                  <c:v>31.869491999999997</c:v>
                </c:pt>
                <c:pt idx="12">
                  <c:v>32.786631999999997</c:v>
                </c:pt>
                <c:pt idx="13">
                  <c:v>36.908448999999997</c:v>
                </c:pt>
                <c:pt idx="14">
                  <c:v>40.411720000000003</c:v>
                </c:pt>
                <c:pt idx="15">
                  <c:v>124.18384499999999</c:v>
                </c:pt>
                <c:pt idx="16">
                  <c:v>49.230595000000001</c:v>
                </c:pt>
                <c:pt idx="17">
                  <c:v>20.766185999999998</c:v>
                </c:pt>
                <c:pt idx="18">
                  <c:v>35.666961000000001</c:v>
                </c:pt>
                <c:pt idx="19">
                  <c:v>30.637803000000002</c:v>
                </c:pt>
                <c:pt idx="20">
                  <c:v>46.804915000000001</c:v>
                </c:pt>
                <c:pt idx="21">
                  <c:v>42.268419999999999</c:v>
                </c:pt>
                <c:pt idx="22">
                  <c:v>22.223972</c:v>
                </c:pt>
              </c:numCache>
            </c:numRef>
          </c:val>
          <c:extLst>
            <c:ext xmlns:c16="http://schemas.microsoft.com/office/drawing/2014/chart" uri="{C3380CC4-5D6E-409C-BE32-E72D297353CC}">
              <c16:uniqueId val="{00000000-3512-49BB-9471-B4B28A7BD740}"/>
            </c:ext>
          </c:extLst>
        </c:ser>
        <c:dLbls>
          <c:showLegendKey val="0"/>
          <c:showVal val="0"/>
          <c:showCatName val="0"/>
          <c:showSerName val="0"/>
          <c:showPercent val="0"/>
          <c:showBubbleSize val="0"/>
        </c:dLbls>
        <c:gapWidth val="100"/>
        <c:overlap val="-27"/>
        <c:axId val="380820512"/>
        <c:axId val="380821168"/>
      </c:barChart>
      <c:lineChart>
        <c:grouping val="standard"/>
        <c:varyColors val="0"/>
        <c:ser>
          <c:idx val="1"/>
          <c:order val="1"/>
          <c:tx>
            <c:strRef>
              <c:f>Sheet1!$C$1</c:f>
              <c:strCache>
                <c:ptCount val="1"/>
                <c:pt idx="0">
                  <c:v>折价率(%)</c:v>
                </c:pt>
              </c:strCache>
            </c:strRef>
          </c:tx>
          <c:spPr>
            <a:ln w="28575" cap="rnd">
              <a:solidFill>
                <a:schemeClr val="accent6">
                  <a:lumMod val="75000"/>
                </a:schemeClr>
              </a:solidFill>
              <a:round/>
            </a:ln>
            <a:effectLst/>
          </c:spPr>
          <c:marker>
            <c:symbol val="none"/>
          </c:marker>
          <c:cat>
            <c:strRef>
              <c:f>Sheet1!$A$2:$A$242</c:f>
              <c:strCache>
                <c:ptCount val="23"/>
                <c:pt idx="0">
                  <c:v>2020-07-01</c:v>
                </c:pt>
                <c:pt idx="1">
                  <c:v>2020-07-02</c:v>
                </c:pt>
                <c:pt idx="2">
                  <c:v>2020-07-03</c:v>
                </c:pt>
                <c:pt idx="3">
                  <c:v>2020-07-06</c:v>
                </c:pt>
                <c:pt idx="4">
                  <c:v>2020-07-07</c:v>
                </c:pt>
                <c:pt idx="5">
                  <c:v>2020-07-08</c:v>
                </c:pt>
                <c:pt idx="6">
                  <c:v>2020-07-09</c:v>
                </c:pt>
                <c:pt idx="7">
                  <c:v>2020-07-10</c:v>
                </c:pt>
                <c:pt idx="8">
                  <c:v>2020-07-13</c:v>
                </c:pt>
                <c:pt idx="9">
                  <c:v>2020-07-14</c:v>
                </c:pt>
                <c:pt idx="10">
                  <c:v>2020-07-15</c:v>
                </c:pt>
                <c:pt idx="11">
                  <c:v>2020-07-16</c:v>
                </c:pt>
                <c:pt idx="12">
                  <c:v>2020-07-17</c:v>
                </c:pt>
                <c:pt idx="13">
                  <c:v>2020-07-20</c:v>
                </c:pt>
                <c:pt idx="14">
                  <c:v>2020-07-21</c:v>
                </c:pt>
                <c:pt idx="15">
                  <c:v>2020-07-22</c:v>
                </c:pt>
                <c:pt idx="16">
                  <c:v>2020-07-23</c:v>
                </c:pt>
                <c:pt idx="17">
                  <c:v>2020-07-24</c:v>
                </c:pt>
                <c:pt idx="18">
                  <c:v>2020-07-27</c:v>
                </c:pt>
                <c:pt idx="19">
                  <c:v>2020-07-28</c:v>
                </c:pt>
                <c:pt idx="20">
                  <c:v>2020-07-29</c:v>
                </c:pt>
                <c:pt idx="21">
                  <c:v>2020-07-30</c:v>
                </c:pt>
                <c:pt idx="22">
                  <c:v>2020-07-31</c:v>
                </c:pt>
              </c:strCache>
            </c:strRef>
          </c:cat>
          <c:val>
            <c:numRef>
              <c:f>Sheet1!$C$2:$C$242</c:f>
              <c:numCache>
                <c:formatCode>#,##0.00</c:formatCode>
                <c:ptCount val="23"/>
                <c:pt idx="0">
                  <c:v>5.3590965326654816</c:v>
                </c:pt>
                <c:pt idx="1">
                  <c:v>4.6611139248650408</c:v>
                </c:pt>
                <c:pt idx="2">
                  <c:v>6.9186868371563914</c:v>
                </c:pt>
                <c:pt idx="3">
                  <c:v>5.523450236101592</c:v>
                </c:pt>
                <c:pt idx="4">
                  <c:v>6.7958826003704615</c:v>
                </c:pt>
                <c:pt idx="5">
                  <c:v>5.2848535242038484</c:v>
                </c:pt>
                <c:pt idx="6">
                  <c:v>4.6108100967486365</c:v>
                </c:pt>
                <c:pt idx="7">
                  <c:v>8.0686481527509049</c:v>
                </c:pt>
                <c:pt idx="8">
                  <c:v>6.2774173333173593</c:v>
                </c:pt>
                <c:pt idx="9">
                  <c:v>5.0312179341358201</c:v>
                </c:pt>
                <c:pt idx="10">
                  <c:v>6.0086959728694112</c:v>
                </c:pt>
                <c:pt idx="11">
                  <c:v>5.3742838379786235</c:v>
                </c:pt>
                <c:pt idx="12">
                  <c:v>6.3357575481420385</c:v>
                </c:pt>
                <c:pt idx="13">
                  <c:v>5.403808220237468</c:v>
                </c:pt>
                <c:pt idx="14">
                  <c:v>6.4184732368397777</c:v>
                </c:pt>
                <c:pt idx="15">
                  <c:v>6.4697681573951824</c:v>
                </c:pt>
                <c:pt idx="16">
                  <c:v>4.4933909462923545</c:v>
                </c:pt>
                <c:pt idx="17">
                  <c:v>5.8716573180051608</c:v>
                </c:pt>
                <c:pt idx="18">
                  <c:v>7.6769705370261798</c:v>
                </c:pt>
                <c:pt idx="19">
                  <c:v>6.8016535684945643</c:v>
                </c:pt>
                <c:pt idx="20">
                  <c:v>6.5953843799468057</c:v>
                </c:pt>
                <c:pt idx="21">
                  <c:v>6.5776173614727416</c:v>
                </c:pt>
                <c:pt idx="22">
                  <c:v>5.9144425370336533</c:v>
                </c:pt>
              </c:numCache>
            </c:numRef>
          </c:val>
          <c:smooth val="0"/>
          <c:extLst>
            <c:ext xmlns:c16="http://schemas.microsoft.com/office/drawing/2014/chart" uri="{C3380CC4-5D6E-409C-BE32-E72D297353CC}">
              <c16:uniqueId val="{00000001-3512-49BB-9471-B4B28A7BD740}"/>
            </c:ext>
          </c:extLst>
        </c:ser>
        <c:dLbls>
          <c:showLegendKey val="0"/>
          <c:showVal val="0"/>
          <c:showCatName val="0"/>
          <c:showSerName val="0"/>
          <c:showPercent val="0"/>
          <c:showBubbleSize val="0"/>
        </c:dLbls>
        <c:marker val="1"/>
        <c:smooth val="0"/>
        <c:axId val="381334024"/>
        <c:axId val="381334680"/>
      </c:lineChart>
      <c:catAx>
        <c:axId val="38133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81334680"/>
        <c:crosses val="autoZero"/>
        <c:auto val="1"/>
        <c:lblAlgn val="ctr"/>
        <c:lblOffset val="100"/>
        <c:noMultiLvlLbl val="0"/>
      </c:catAx>
      <c:valAx>
        <c:axId val="3813346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81334024"/>
        <c:crosses val="autoZero"/>
        <c:crossBetween val="between"/>
      </c:valAx>
      <c:valAx>
        <c:axId val="38082116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80820512"/>
        <c:crosses val="max"/>
        <c:crossBetween val="between"/>
      </c:valAx>
      <c:catAx>
        <c:axId val="380820512"/>
        <c:scaling>
          <c:orientation val="minMax"/>
        </c:scaling>
        <c:delete val="1"/>
        <c:axPos val="b"/>
        <c:numFmt formatCode="General" sourceLinked="1"/>
        <c:majorTickMark val="out"/>
        <c:minorTickMark val="none"/>
        <c:tickLblPos val="nextTo"/>
        <c:crossAx val="380821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单位</a:t>
            </a:r>
            <a:r>
              <a:rPr lang="en-US"/>
              <a:t>(</a:t>
            </a:r>
            <a:r>
              <a:rPr lang="zh-CN"/>
              <a:t>亿元</a:t>
            </a:r>
            <a:r>
              <a:rPr lang="en-US"/>
              <a:t>)</a:t>
            </a:r>
          </a:p>
        </c:rich>
      </c:tx>
      <c:layout>
        <c:manualLayout>
          <c:xMode val="edge"/>
          <c:yMode val="edge"/>
          <c:x val="2.2138888888888885E-2"/>
          <c:y val="3.703703703703703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Sheet2!$B$7</c:f>
              <c:strCache>
                <c:ptCount val="1"/>
                <c:pt idx="0">
                  <c:v>融资融券余额(元)</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Sheet2!$A$8:$A$30</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Sheet2!$B$8:$B$30</c:f>
            </c:numRef>
          </c:val>
          <c:smooth val="0"/>
          <c:extLst>
            <c:ext xmlns:c16="http://schemas.microsoft.com/office/drawing/2014/chart" uri="{C3380CC4-5D6E-409C-BE32-E72D297353CC}">
              <c16:uniqueId val="{00000000-79F4-4514-AC0D-2D7B7782ED71}"/>
            </c:ext>
          </c:extLst>
        </c:ser>
        <c:ser>
          <c:idx val="1"/>
          <c:order val="1"/>
          <c:tx>
            <c:strRef>
              <c:f>Sheet2!$C$7</c:f>
              <c:strCache>
                <c:ptCount val="1"/>
                <c:pt idx="0">
                  <c:v>融资融券余额(亿元)</c:v>
                </c:pt>
              </c:strCache>
            </c:strRef>
          </c:tx>
          <c:spPr>
            <a:ln w="28575" cap="rnd">
              <a:solidFill>
                <a:srgbClr val="0070C0"/>
              </a:solidFill>
              <a:round/>
            </a:ln>
            <a:effectLst/>
          </c:spPr>
          <c:marker>
            <c:symbol val="none"/>
          </c:marker>
          <c:cat>
            <c:numRef>
              <c:f>Sheet2!$A$8:$A$30</c:f>
              <c:numCache>
                <c:formatCode>yyyy\-mm\-dd</c:formatCode>
                <c:ptCount val="23"/>
                <c:pt idx="0">
                  <c:v>44013</c:v>
                </c:pt>
                <c:pt idx="1">
                  <c:v>44014</c:v>
                </c:pt>
                <c:pt idx="2">
                  <c:v>44015</c:v>
                </c:pt>
                <c:pt idx="3">
                  <c:v>44018</c:v>
                </c:pt>
                <c:pt idx="4">
                  <c:v>44019</c:v>
                </c:pt>
                <c:pt idx="5">
                  <c:v>44020</c:v>
                </c:pt>
                <c:pt idx="6">
                  <c:v>44021</c:v>
                </c:pt>
                <c:pt idx="7">
                  <c:v>44022</c:v>
                </c:pt>
                <c:pt idx="8">
                  <c:v>44025</c:v>
                </c:pt>
                <c:pt idx="9">
                  <c:v>44026</c:v>
                </c:pt>
                <c:pt idx="10">
                  <c:v>44027</c:v>
                </c:pt>
                <c:pt idx="11">
                  <c:v>44028</c:v>
                </c:pt>
                <c:pt idx="12">
                  <c:v>44029</c:v>
                </c:pt>
                <c:pt idx="13">
                  <c:v>44032</c:v>
                </c:pt>
                <c:pt idx="14">
                  <c:v>44033</c:v>
                </c:pt>
                <c:pt idx="15">
                  <c:v>44034</c:v>
                </c:pt>
                <c:pt idx="16">
                  <c:v>44035</c:v>
                </c:pt>
                <c:pt idx="17">
                  <c:v>44036</c:v>
                </c:pt>
                <c:pt idx="18">
                  <c:v>44039</c:v>
                </c:pt>
                <c:pt idx="19">
                  <c:v>44040</c:v>
                </c:pt>
                <c:pt idx="20">
                  <c:v>44041</c:v>
                </c:pt>
                <c:pt idx="21">
                  <c:v>44042</c:v>
                </c:pt>
                <c:pt idx="22">
                  <c:v>44043</c:v>
                </c:pt>
              </c:numCache>
            </c:numRef>
          </c:cat>
          <c:val>
            <c:numRef>
              <c:f>Sheet2!$C$8:$C$30</c:f>
              <c:numCache>
                <c:formatCode>General</c:formatCode>
                <c:ptCount val="23"/>
                <c:pt idx="0">
                  <c:v>11762.77335564</c:v>
                </c:pt>
                <c:pt idx="1">
                  <c:v>11903.15272428</c:v>
                </c:pt>
                <c:pt idx="2">
                  <c:v>12028.67591573</c:v>
                </c:pt>
                <c:pt idx="3">
                  <c:v>12418.29467662</c:v>
                </c:pt>
                <c:pt idx="4">
                  <c:v>12685.4628973</c:v>
                </c:pt>
                <c:pt idx="5">
                  <c:v>13013.412067650001</c:v>
                </c:pt>
                <c:pt idx="6">
                  <c:v>13265.27456086</c:v>
                </c:pt>
                <c:pt idx="7">
                  <c:v>13422.88934752</c:v>
                </c:pt>
                <c:pt idx="8">
                  <c:v>13747.779498100001</c:v>
                </c:pt>
                <c:pt idx="9">
                  <c:v>13877.845955950001</c:v>
                </c:pt>
                <c:pt idx="10">
                  <c:v>13888.58031893</c:v>
                </c:pt>
                <c:pt idx="11">
                  <c:v>13825.854447060001</c:v>
                </c:pt>
                <c:pt idx="12">
                  <c:v>13761.21071849</c:v>
                </c:pt>
                <c:pt idx="13">
                  <c:v>13888.226730980001</c:v>
                </c:pt>
                <c:pt idx="14">
                  <c:v>13904.38260187</c:v>
                </c:pt>
                <c:pt idx="15">
                  <c:v>13976.57711647</c:v>
                </c:pt>
                <c:pt idx="16">
                  <c:v>14063.449551690001</c:v>
                </c:pt>
                <c:pt idx="17">
                  <c:v>13876.265671720001</c:v>
                </c:pt>
                <c:pt idx="18">
                  <c:v>13920.3072106</c:v>
                </c:pt>
                <c:pt idx="19">
                  <c:v>13945.29347868</c:v>
                </c:pt>
                <c:pt idx="20">
                  <c:v>14093.748981999999</c:v>
                </c:pt>
                <c:pt idx="21">
                  <c:v>14169.87438499</c:v>
                </c:pt>
                <c:pt idx="22">
                  <c:v>14248.624013950001</c:v>
                </c:pt>
              </c:numCache>
            </c:numRef>
          </c:val>
          <c:smooth val="0"/>
          <c:extLst>
            <c:ext xmlns:c16="http://schemas.microsoft.com/office/drawing/2014/chart" uri="{C3380CC4-5D6E-409C-BE32-E72D297353CC}">
              <c16:uniqueId val="{00000001-79F4-4514-AC0D-2D7B7782ED71}"/>
            </c:ext>
          </c:extLst>
        </c:ser>
        <c:dLbls>
          <c:showLegendKey val="0"/>
          <c:showVal val="0"/>
          <c:showCatName val="0"/>
          <c:showSerName val="0"/>
          <c:showPercent val="0"/>
          <c:showBubbleSize val="0"/>
        </c:dLbls>
        <c:smooth val="0"/>
        <c:axId val="829142440"/>
        <c:axId val="829143096"/>
      </c:lineChart>
      <c:catAx>
        <c:axId val="829142440"/>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29143096"/>
        <c:crosses val="autoZero"/>
        <c:auto val="0"/>
        <c:lblAlgn val="ctr"/>
        <c:lblOffset val="100"/>
        <c:noMultiLvlLbl val="0"/>
      </c:catAx>
      <c:valAx>
        <c:axId val="829143096"/>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291424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33B68-867E-432B-94EB-9DB8D4E4228F}" type="datetimeFigureOut">
              <a:rPr lang="zh-CN" altLang="en-US" smtClean="0"/>
              <a:t>2020/8/11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80EF1-5359-43CF-B79C-EA226661E9F0}" type="slidenum">
              <a:rPr lang="zh-CN" altLang="en-US" smtClean="0"/>
              <a:t>‹#›</a:t>
            </a:fld>
            <a:endParaRPr lang="zh-CN" altLang="en-US"/>
          </a:p>
        </p:txBody>
      </p:sp>
    </p:spTree>
    <p:extLst>
      <p:ext uri="{BB962C8B-B14F-4D97-AF65-F5344CB8AC3E}">
        <p14:creationId xmlns:p14="http://schemas.microsoft.com/office/powerpoint/2010/main" val="79776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dirty="0">
                <a:latin typeface="Arial" panose="020B0604020202020204" pitchFamily="34" charset="0"/>
              </a:rPr>
              <a:t>从大宗交易统计可以看出市场参与情绪保持高涨，大宗交易成交额较上月激增</a:t>
            </a:r>
            <a:r>
              <a:rPr lang="en-US" altLang="zh-CN" dirty="0">
                <a:latin typeface="Arial" panose="020B0604020202020204" pitchFamily="34" charset="0"/>
              </a:rPr>
              <a:t>246.11</a:t>
            </a:r>
            <a:r>
              <a:rPr lang="zh-CN" altLang="en-US" dirty="0">
                <a:latin typeface="Arial" panose="020B0604020202020204" pitchFamily="34" charset="0"/>
              </a:rPr>
              <a:t>亿元，平均折价率较上月上升</a:t>
            </a:r>
            <a:r>
              <a:rPr lang="en-US" altLang="zh-CN" dirty="0">
                <a:latin typeface="Arial" panose="020B0604020202020204" pitchFamily="34" charset="0"/>
              </a:rPr>
              <a:t>0.34%</a:t>
            </a:r>
            <a:r>
              <a:rPr lang="zh-CN" altLang="en-US" dirty="0">
                <a:latin typeface="Arial" panose="020B0604020202020204" pitchFamily="34" charset="0"/>
              </a:rPr>
              <a:t>，尽管折价率突破</a:t>
            </a:r>
            <a:r>
              <a:rPr lang="en-US" altLang="zh-CN" dirty="0">
                <a:latin typeface="Arial" panose="020B0604020202020204" pitchFamily="34" charset="0"/>
              </a:rPr>
              <a:t>6%</a:t>
            </a:r>
            <a:r>
              <a:rPr lang="zh-CN" altLang="en-US" dirty="0">
                <a:latin typeface="Arial" panose="020B0604020202020204" pitchFamily="34" charset="0"/>
              </a:rPr>
              <a:t>，市场依然火热</a:t>
            </a: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dirty="0">
                <a:latin typeface="Arial" panose="020B0604020202020204" pitchFamily="34" charset="0"/>
              </a:rPr>
              <a:t>从月初到月末，两融</a:t>
            </a: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17</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23</a:t>
            </a:fld>
            <a:endParaRPr lang="en-US" altLang="zh-CN"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r>
              <a:rPr lang="zh-CN" altLang="en-US" dirty="0">
                <a:latin typeface="Arial" panose="020B0604020202020204" pitchFamily="34" charset="0"/>
              </a:rPr>
              <a:t>上证</a:t>
            </a:r>
            <a:r>
              <a:rPr lang="en-US" altLang="zh-CN" dirty="0">
                <a:latin typeface="Arial" panose="020B0604020202020204" pitchFamily="34" charset="0"/>
              </a:rPr>
              <a:t>50</a:t>
            </a:r>
            <a:r>
              <a:rPr lang="zh-CN" altLang="en-US" dirty="0">
                <a:latin typeface="Arial" panose="020B0604020202020204" pitchFamily="34" charset="0"/>
              </a:rPr>
              <a:t>期货价格变化不及指数变化，价格发现能力一般。以后换成富时罗素</a:t>
            </a:r>
            <a:r>
              <a:rPr lang="en-US" altLang="zh-CN" dirty="0">
                <a:latin typeface="Arial" panose="020B0604020202020204" pitchFamily="34" charset="0"/>
              </a:rPr>
              <a:t>A50</a:t>
            </a:r>
            <a:r>
              <a:rPr lang="zh-CN" altLang="en-US" dirty="0">
                <a:latin typeface="Arial" panose="020B0604020202020204" pitchFamily="34" charset="0"/>
              </a:rPr>
              <a:t>，更受市场认可具备价格发现功能</a:t>
            </a:r>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23318-0960-4106-B97A-A3EF298BE7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C7A3D6E-1B89-4BD7-B0D5-AA9BED7D1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E051FA-9FCA-4CE9-97E0-2BAD042E2343}"/>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5" name="页脚占位符 4">
            <a:extLst>
              <a:ext uri="{FF2B5EF4-FFF2-40B4-BE49-F238E27FC236}">
                <a16:creationId xmlns:a16="http://schemas.microsoft.com/office/drawing/2014/main" id="{AB7FB58F-1AA4-447D-BD1C-2C9F10F69C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EBC5A1-CA58-41E7-B21C-FEA9C1C31338}"/>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4724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13888D-D53E-4BF3-AE29-8118F148BBA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13E5A7E-C1C5-4AD4-BBA1-F15D3123A8D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3E36A2-81F5-41D9-806D-C89E216C8937}"/>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5" name="页脚占位符 4">
            <a:extLst>
              <a:ext uri="{FF2B5EF4-FFF2-40B4-BE49-F238E27FC236}">
                <a16:creationId xmlns:a16="http://schemas.microsoft.com/office/drawing/2014/main" id="{85D98529-C908-48C5-B63D-C6464C5101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637474-785E-45DF-84F5-3030794A03D7}"/>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32490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3A38EFA-DC85-4D2C-9D23-97CEDB6A8AD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1F8CE06-B7DD-4593-AF8A-92FC7009857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B6C5B1-F444-4FEF-8753-0FC757AB3763}"/>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5" name="页脚占位符 4">
            <a:extLst>
              <a:ext uri="{FF2B5EF4-FFF2-40B4-BE49-F238E27FC236}">
                <a16:creationId xmlns:a16="http://schemas.microsoft.com/office/drawing/2014/main" id="{C5F5D747-03BE-4732-95A7-5A1C1EB407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595CFD-71F3-407C-9F9E-C18ECB272A91}"/>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341787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832100" y="4181476"/>
            <a:ext cx="965200" cy="720725"/>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28318081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93141853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724014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8765588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2557827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9115000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8281608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173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0417C-A6D6-4EC8-9F90-68CDF4374B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AEAE40-EB02-4F50-B7B6-582A2FCC7F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7FB1DE9-C257-490A-BB3F-2BB3445D854E}"/>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5" name="页脚占位符 4">
            <a:extLst>
              <a:ext uri="{FF2B5EF4-FFF2-40B4-BE49-F238E27FC236}">
                <a16:creationId xmlns:a16="http://schemas.microsoft.com/office/drawing/2014/main" id="{A361A475-676A-449C-BC60-F6B0191753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2B4E4C-3AC2-43F0-9C50-A030F6774AE7}"/>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349880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582277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85421924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818254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95498756"/>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572633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19277574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670808377"/>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0807642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6493025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14392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053C6-D536-4C18-AD27-1344D931452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13E80C1-B078-43F5-A365-C521A9944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A85AEF5-FC07-49A8-AB2C-805AD6314140}"/>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5" name="页脚占位符 4">
            <a:extLst>
              <a:ext uri="{FF2B5EF4-FFF2-40B4-BE49-F238E27FC236}">
                <a16:creationId xmlns:a16="http://schemas.microsoft.com/office/drawing/2014/main" id="{00BE8E86-38F5-42A7-AC8C-733C255A13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8C52C8-B8E8-421A-83EF-B33E19DD1FAC}"/>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1574545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0052525"/>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0905476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4119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301392391"/>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322725001"/>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7338422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2880434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63551951"/>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31535128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832100" y="4181476"/>
            <a:ext cx="965200" cy="720725"/>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33395301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9BC90-2466-417F-A9F1-F72F5C67CA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7DC971-7826-4765-BF11-C04A929F221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0143BC-6A52-416E-85BB-AF6ABF04B48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3FE87D3-4B7B-4D25-80FC-4ED6F64A3D95}"/>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6" name="页脚占位符 5">
            <a:extLst>
              <a:ext uri="{FF2B5EF4-FFF2-40B4-BE49-F238E27FC236}">
                <a16:creationId xmlns:a16="http://schemas.microsoft.com/office/drawing/2014/main" id="{80A48883-8D64-42DF-BFBE-9E297E583C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292423-4BC7-4AAE-BF4B-8C2E0B2B4165}"/>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2011804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28799920"/>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217881867"/>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8995380"/>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46351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282895703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30706"/>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18805661"/>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93841525"/>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9425576"/>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742075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E7B85F-4921-4FA3-BD36-EB6D787DE91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66D604-0B85-4E96-8542-D635A1B28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4B122D3-E660-49EB-97AD-A63D0D14C47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0C248FA-67B6-4A61-9F2A-11AA92653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7696651-B038-45AC-94DF-D9A07C3137B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07C9FA4-4982-4952-B5A9-9C427B9866B2}"/>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8" name="页脚占位符 7">
            <a:extLst>
              <a:ext uri="{FF2B5EF4-FFF2-40B4-BE49-F238E27FC236}">
                <a16:creationId xmlns:a16="http://schemas.microsoft.com/office/drawing/2014/main" id="{100B895B-6468-469C-B10C-BAFF16053E9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9B21A06-C4AE-4E07-BAB7-BB2F777F8F1D}"/>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3595798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56905154"/>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4999384"/>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37272386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1374256"/>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22809267"/>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9767204"/>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65672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0881792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5058364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381423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13CF10-712D-4481-836F-71D700417B7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13737D-9163-41DF-A785-F4EF6DE8BDA8}"/>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4" name="页脚占位符 3">
            <a:extLst>
              <a:ext uri="{FF2B5EF4-FFF2-40B4-BE49-F238E27FC236}">
                <a16:creationId xmlns:a16="http://schemas.microsoft.com/office/drawing/2014/main" id="{7F7CEE5D-5A84-4E23-97CC-30A182B8CB6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A8E923D-5E6F-456F-B7C0-82D97F733E9A}"/>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1240732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67907607"/>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122501049"/>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17587594"/>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798992708"/>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65456914"/>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824616326"/>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16370928"/>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7627832"/>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161225"/>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13702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ABBE14-686F-4124-B42A-907E08ED9030}"/>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3" name="页脚占位符 2">
            <a:extLst>
              <a:ext uri="{FF2B5EF4-FFF2-40B4-BE49-F238E27FC236}">
                <a16:creationId xmlns:a16="http://schemas.microsoft.com/office/drawing/2014/main" id="{CC6BABA1-5360-423F-A12D-F206EBD6F15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BAB5AA2-E69B-4D1B-A02D-828CAC306845}"/>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1822799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54781525"/>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3440993"/>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90182235"/>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26745565"/>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822736740"/>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8375275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7F15A-E4E0-4F94-B5D6-9EFB2917D35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180E4CE-B1D6-428A-8A11-B73A5DB49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A42D217-4325-41C6-B51E-F1630F46B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2DB1A2-1AEB-41C6-A4D6-8D84FA852DF2}"/>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6" name="页脚占位符 5">
            <a:extLst>
              <a:ext uri="{FF2B5EF4-FFF2-40B4-BE49-F238E27FC236}">
                <a16:creationId xmlns:a16="http://schemas.microsoft.com/office/drawing/2014/main" id="{6CDB63AA-ADB5-4618-A2EA-70997B554A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DE28A4-9211-4E59-B63E-8F28EAEB568E}"/>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350944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623A0-FC44-413D-A8B6-6A3F94EE5CE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B29867-F4D6-4050-9936-342B1BE5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87AB395-B9DA-44B0-B49A-7985C4721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9C5B52-CA1F-4E49-9AA6-F69FE8F4AA26}"/>
              </a:ext>
            </a:extLst>
          </p:cNvPr>
          <p:cNvSpPr>
            <a:spLocks noGrp="1"/>
          </p:cNvSpPr>
          <p:nvPr>
            <p:ph type="dt" sz="half" idx="10"/>
          </p:nvPr>
        </p:nvSpPr>
        <p:spPr/>
        <p:txBody>
          <a:bodyPr/>
          <a:lstStyle/>
          <a:p>
            <a:fld id="{8C5189DE-7804-4DF0-879A-FED4E25D361E}" type="datetimeFigureOut">
              <a:rPr lang="zh-CN" altLang="en-US" smtClean="0"/>
              <a:t>2020/8/11</a:t>
            </a:fld>
            <a:endParaRPr lang="zh-CN" altLang="en-US"/>
          </a:p>
        </p:txBody>
      </p:sp>
      <p:sp>
        <p:nvSpPr>
          <p:cNvPr id="6" name="页脚占位符 5">
            <a:extLst>
              <a:ext uri="{FF2B5EF4-FFF2-40B4-BE49-F238E27FC236}">
                <a16:creationId xmlns:a16="http://schemas.microsoft.com/office/drawing/2014/main" id="{4F859B43-2324-4891-A6A9-32176FA403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17BD90-05CA-4618-B757-067917E27215}"/>
              </a:ext>
            </a:extLst>
          </p:cNvPr>
          <p:cNvSpPr>
            <a:spLocks noGrp="1"/>
          </p:cNvSpPr>
          <p:nvPr>
            <p:ph type="sldNum" sz="quarter" idx="12"/>
          </p:nvPr>
        </p:nvSpPr>
        <p:spPr/>
        <p:txBody>
          <a:body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27226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6.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541066-F97F-4986-8B72-78F4C3D06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B4BF9EC-C55B-4168-99E3-8D8F3EFEB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DC3116-383C-4030-A5EC-A2D6F64D5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189DE-7804-4DF0-879A-FED4E25D361E}" type="datetimeFigureOut">
              <a:rPr lang="zh-CN" altLang="en-US" smtClean="0"/>
              <a:t>2020/8/11</a:t>
            </a:fld>
            <a:endParaRPr lang="zh-CN" altLang="en-US"/>
          </a:p>
        </p:txBody>
      </p:sp>
      <p:sp>
        <p:nvSpPr>
          <p:cNvPr id="5" name="页脚占位符 4">
            <a:extLst>
              <a:ext uri="{FF2B5EF4-FFF2-40B4-BE49-F238E27FC236}">
                <a16:creationId xmlns:a16="http://schemas.microsoft.com/office/drawing/2014/main" id="{CD49381A-AB6F-4A7C-B542-C487078DE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77EBB84-9A54-4C5C-B5FD-CA207A29B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CFF83-7E4F-49AF-A66A-734A011C4F1F}" type="slidenum">
              <a:rPr lang="zh-CN" altLang="en-US" smtClean="0"/>
              <a:t>‹#›</a:t>
            </a:fld>
            <a:endParaRPr lang="zh-CN" altLang="en-US"/>
          </a:p>
        </p:txBody>
      </p:sp>
    </p:spTree>
    <p:extLst>
      <p:ext uri="{BB962C8B-B14F-4D97-AF65-F5344CB8AC3E}">
        <p14:creationId xmlns:p14="http://schemas.microsoft.com/office/powerpoint/2010/main" val="229241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4483982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extLst>
      <p:ext uri="{BB962C8B-B14F-4D97-AF65-F5344CB8AC3E}">
        <p14:creationId xmlns:p14="http://schemas.microsoft.com/office/powerpoint/2010/main" val="9133218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10111318" y="6524625"/>
            <a:ext cx="402167" cy="298450"/>
          </a:xfrm>
          <a:prstGeom prst="rect">
            <a:avLst/>
          </a:prstGeom>
          <a:noFill/>
          <a:ln w="9525">
            <a:noFill/>
            <a:miter lim="800000"/>
            <a:headEnd/>
            <a:tailEnd/>
          </a:ln>
        </p:spPr>
      </p:pic>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extLst>
      <p:ext uri="{BB962C8B-B14F-4D97-AF65-F5344CB8AC3E}">
        <p14:creationId xmlns:p14="http://schemas.microsoft.com/office/powerpoint/2010/main" val="11336664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42700423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347525323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tags" Target="../tags/tag3.xml"/><Relationship Id="rId5" Type="http://schemas.openxmlformats.org/officeDocument/2006/relationships/chart" Target="../charts/chart2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4583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p:cNvSpPr txBox="1">
            <a:spLocks noChangeArrowheads="1"/>
          </p:cNvSpPr>
          <p:nvPr/>
        </p:nvSpPr>
        <p:spPr bwMode="gray">
          <a:xfrm>
            <a:off x="1703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dirty="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dirty="0">
                <a:solidFill>
                  <a:srgbClr val="777777"/>
                </a:solidFill>
                <a:latin typeface="黑体" panose="02010609060101010101" pitchFamily="49" charset="-122"/>
                <a:ea typeface="黑体" panose="02010609060101010101" pitchFamily="49" charset="-122"/>
              </a:rPr>
              <a:t>                                     </a:t>
            </a:r>
            <a:r>
              <a:rPr lang="en-US" altLang="zh-CN" sz="1800" dirty="0">
                <a:solidFill>
                  <a:srgbClr val="000066"/>
                </a:solidFill>
                <a:latin typeface="黑体" panose="02010609060101010101" pitchFamily="49" charset="-122"/>
                <a:ea typeface="黑体" panose="02010609060101010101" pitchFamily="49" charset="-122"/>
              </a:rPr>
              <a:t>——</a:t>
            </a:r>
            <a:r>
              <a:rPr lang="zh-CN" altLang="en-US" sz="1800" b="1" dirty="0">
                <a:solidFill>
                  <a:srgbClr val="000066"/>
                </a:solidFill>
                <a:latin typeface="黑体" panose="02010609060101010101" pitchFamily="49" charset="-122"/>
                <a:ea typeface="黑体" panose="02010609060101010101" pitchFamily="49" charset="-122"/>
              </a:rPr>
              <a:t>私募股权投资市场（</a:t>
            </a:r>
            <a:r>
              <a:rPr lang="en-US" altLang="zh-CN" sz="1800" b="1" dirty="0">
                <a:solidFill>
                  <a:srgbClr val="000066"/>
                </a:solidFill>
                <a:latin typeface="黑体" panose="02010609060101010101" pitchFamily="49" charset="-122"/>
                <a:ea typeface="黑体" panose="02010609060101010101" pitchFamily="49" charset="-122"/>
              </a:rPr>
              <a:t>2020</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7</a:t>
            </a:r>
            <a:r>
              <a:rPr lang="zh-CN" altLang="en-US" sz="1800" b="1" dirty="0">
                <a:solidFill>
                  <a:srgbClr val="000066"/>
                </a:solidFill>
                <a:latin typeface="黑体" panose="02010609060101010101" pitchFamily="49" charset="-122"/>
                <a:ea typeface="黑体" panose="02010609060101010101" pitchFamily="49" charset="-122"/>
              </a:rPr>
              <a:t>月）</a:t>
            </a:r>
            <a:endParaRPr lang="en-US" altLang="zh-CN" sz="1800" dirty="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dirty="0">
                <a:solidFill>
                  <a:srgbClr val="000066"/>
                </a:solidFill>
                <a:latin typeface="黑体" panose="02010609060101010101" pitchFamily="49" charset="-122"/>
                <a:ea typeface="黑体" panose="02010609060101010101" pitchFamily="49" charset="-122"/>
              </a:rPr>
              <a:t>                                     ——</a:t>
            </a:r>
            <a:r>
              <a:rPr lang="zh-CN" altLang="en-US" sz="1800" b="1" dirty="0">
                <a:solidFill>
                  <a:srgbClr val="000066"/>
                </a:solidFill>
                <a:latin typeface="黑体" panose="02010609060101010101" pitchFamily="49" charset="-122"/>
                <a:ea typeface="黑体" panose="02010609060101010101" pitchFamily="49" charset="-122"/>
              </a:rPr>
              <a:t>二级市场（</a:t>
            </a:r>
            <a:r>
              <a:rPr lang="en-US" altLang="zh-CN" sz="1800" b="1" dirty="0">
                <a:solidFill>
                  <a:srgbClr val="000066"/>
                </a:solidFill>
                <a:latin typeface="黑体" panose="02010609060101010101" pitchFamily="49" charset="-122"/>
                <a:ea typeface="黑体" panose="02010609060101010101" pitchFamily="49" charset="-122"/>
              </a:rPr>
              <a:t>2020</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7</a:t>
            </a:r>
            <a:r>
              <a:rPr lang="zh-CN" altLang="en-US" sz="1800" b="1" dirty="0">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622300" y="266701"/>
            <a:ext cx="8231187" cy="436126"/>
          </a:xfrm>
          <a:prstGeom prst="rect">
            <a:avLst/>
          </a:prstGeom>
          <a:noFill/>
          <a:ln w="9525" algn="ctr">
            <a:noFill/>
            <a:miter lim="800000"/>
          </a:ln>
        </p:spPr>
        <p:txBody>
          <a:bodyPr lIns="0" tIns="0" rIns="0" bIns="0"/>
          <a:lstStyle/>
          <a:p>
            <a:pPr fontAlgn="base">
              <a:spcBef>
                <a:spcPct val="0"/>
              </a:spcBef>
              <a:spcAft>
                <a:spcPct val="0"/>
              </a:spcAft>
            </a:pPr>
            <a:r>
              <a:rPr lang="zh-CN" altLang="en-US" sz="2400" dirty="0">
                <a:solidFill>
                  <a:srgbClr val="000066"/>
                </a:solidFill>
                <a:latin typeface="微软雅黑" panose="020B0503020204020204" pitchFamily="34" charset="-122"/>
                <a:ea typeface="微软雅黑" panose="020B0503020204020204" pitchFamily="34" charset="-122"/>
              </a:rPr>
              <a:t>全市场解禁规模</a:t>
            </a:r>
          </a:p>
        </p:txBody>
      </p:sp>
      <p:sp>
        <p:nvSpPr>
          <p:cNvPr id="2" name="文本框 1"/>
          <p:cNvSpPr txBox="1"/>
          <p:nvPr/>
        </p:nvSpPr>
        <p:spPr bwMode="auto">
          <a:xfrm>
            <a:off x="3053420" y="5891753"/>
            <a:ext cx="8559539" cy="400110"/>
          </a:xfrm>
          <a:prstGeom prst="rect">
            <a:avLst/>
          </a:prstGeom>
          <a:noFill/>
          <a:ln w="9525">
            <a:noFill/>
            <a:miter lim="800000"/>
          </a:ln>
        </p:spPr>
        <p:txBody>
          <a:bodyPr wrap="square" rtlCol="0">
            <a:spAutoFit/>
          </a:bodyPr>
          <a:lstStyle/>
          <a:p>
            <a:pP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全年市场解禁市值</a:t>
            </a:r>
            <a:r>
              <a:rPr lang="en-US" altLang="zh-CN" sz="2000" dirty="0">
                <a:solidFill>
                  <a:srgbClr val="FF0000"/>
                </a:solidFill>
                <a:latin typeface="微软雅黑" panose="020B0503020204020204" pitchFamily="34" charset="-122"/>
                <a:ea typeface="微软雅黑" panose="020B0503020204020204" pitchFamily="34" charset="-122"/>
              </a:rPr>
              <a:t>45316.81</a:t>
            </a:r>
            <a:r>
              <a:rPr lang="zh-CN" altLang="en-US" sz="2000" dirty="0">
                <a:solidFill>
                  <a:srgbClr val="000000"/>
                </a:solidFill>
                <a:latin typeface="微软雅黑" panose="020B0503020204020204" pitchFamily="34" charset="-122"/>
                <a:ea typeface="微软雅黑" panose="020B0503020204020204" pitchFamily="34" charset="-122"/>
              </a:rPr>
              <a:t>亿元，</a:t>
            </a:r>
            <a:r>
              <a:rPr lang="en-US" sz="2000" dirty="0">
                <a:solidFill>
                  <a:srgbClr val="000000"/>
                </a:solidFill>
                <a:latin typeface="微软雅黑" panose="020B0503020204020204" pitchFamily="34" charset="-122"/>
                <a:ea typeface="微软雅黑" panose="020B0503020204020204" pitchFamily="34" charset="-122"/>
              </a:rPr>
              <a:t>7</a:t>
            </a:r>
            <a:r>
              <a:rPr sz="2000" dirty="0">
                <a:solidFill>
                  <a:srgbClr val="000000"/>
                </a:solidFill>
                <a:latin typeface="微软雅黑" panose="020B0503020204020204" pitchFamily="34" charset="-122"/>
                <a:ea typeface="微软雅黑" panose="020B0503020204020204" pitchFamily="34" charset="-122"/>
              </a:rPr>
              <a:t>月市场解禁</a:t>
            </a:r>
            <a:r>
              <a:rPr lang="zh-CN" altLang="en-US" sz="2000" dirty="0">
                <a:solidFill>
                  <a:srgbClr val="000000"/>
                </a:solidFill>
                <a:latin typeface="微软雅黑" panose="020B0503020204020204" pitchFamily="34" charset="-122"/>
                <a:ea typeface="微软雅黑" panose="020B0503020204020204" pitchFamily="34" charset="-122"/>
              </a:rPr>
              <a:t>市</a:t>
            </a:r>
            <a:r>
              <a:rPr sz="2000" dirty="0">
                <a:solidFill>
                  <a:srgbClr val="000000"/>
                </a:solidFill>
                <a:latin typeface="微软雅黑" panose="020B0503020204020204" pitchFamily="34" charset="-122"/>
                <a:ea typeface="微软雅黑" panose="020B0503020204020204" pitchFamily="34" charset="-122"/>
              </a:rPr>
              <a:t>值</a:t>
            </a:r>
            <a:r>
              <a:rPr lang="en-US" sz="2000" dirty="0">
                <a:solidFill>
                  <a:srgbClr val="FF0000"/>
                </a:solidFill>
                <a:latin typeface="微软雅黑" panose="020B0503020204020204" pitchFamily="34" charset="-122"/>
                <a:ea typeface="微软雅黑" panose="020B0503020204020204" pitchFamily="34" charset="-122"/>
              </a:rPr>
              <a:t>8100</a:t>
            </a:r>
            <a:r>
              <a:rPr lang="en-US" altLang="zh-CN" sz="2000" dirty="0">
                <a:solidFill>
                  <a:srgbClr val="FF0000"/>
                </a:solidFill>
                <a:latin typeface="微软雅黑" panose="020B0503020204020204" pitchFamily="34" charset="-122"/>
                <a:ea typeface="微软雅黑" panose="020B0503020204020204" pitchFamily="34" charset="-122"/>
              </a:rPr>
              <a:t>.05</a:t>
            </a:r>
            <a:r>
              <a:rPr sz="2000" dirty="0">
                <a:solidFill>
                  <a:srgbClr val="000000"/>
                </a:solidFill>
                <a:latin typeface="微软雅黑" panose="020B0503020204020204" pitchFamily="34" charset="-122"/>
                <a:ea typeface="微软雅黑" panose="020B0503020204020204" pitchFamily="34" charset="-122"/>
              </a:rPr>
              <a:t>亿元</a:t>
            </a:r>
            <a:r>
              <a:rPr lang="zh-CN" altLang="en-US" sz="2000" dirty="0">
                <a:solidFill>
                  <a:srgbClr val="000000"/>
                </a:solidFill>
                <a:latin typeface="微软雅黑" panose="020B0503020204020204" pitchFamily="34" charset="-122"/>
                <a:ea typeface="微软雅黑" panose="020B0503020204020204" pitchFamily="34" charset="-122"/>
              </a:rPr>
              <a:t>，</a:t>
            </a:r>
            <a:endParaRPr sz="2000" dirty="0">
              <a:solidFill>
                <a:srgbClr val="000000"/>
              </a:solidFill>
              <a:latin typeface="微软雅黑" panose="020B0503020204020204" pitchFamily="34" charset="-122"/>
              <a:ea typeface="微软雅黑" panose="020B0503020204020204" pitchFamily="34" charset="-122"/>
            </a:endParaRPr>
          </a:p>
        </p:txBody>
      </p:sp>
      <p:graphicFrame>
        <p:nvGraphicFramePr>
          <p:cNvPr id="6" name="图表 5">
            <a:extLst>
              <a:ext uri="{FF2B5EF4-FFF2-40B4-BE49-F238E27FC236}">
                <a16:creationId xmlns:a16="http://schemas.microsoft.com/office/drawing/2014/main" id="{368BED3C-3A3E-4C0C-8621-B8DD2E5F6A46}"/>
              </a:ext>
            </a:extLst>
          </p:cNvPr>
          <p:cNvGraphicFramePr>
            <a:graphicFrameLocks/>
          </p:cNvGraphicFramePr>
          <p:nvPr>
            <p:extLst>
              <p:ext uri="{D42A27DB-BD31-4B8C-83A1-F6EECF244321}">
                <p14:modId xmlns:p14="http://schemas.microsoft.com/office/powerpoint/2010/main" val="4184681832"/>
              </p:ext>
            </p:extLst>
          </p:nvPr>
        </p:nvGraphicFramePr>
        <p:xfrm>
          <a:off x="1677971" y="1102936"/>
          <a:ext cx="9162853" cy="47888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622300" y="266701"/>
            <a:ext cx="8231187" cy="365760"/>
          </a:xfrm>
          <a:prstGeom prst="rect">
            <a:avLst/>
          </a:prstGeom>
          <a:noFill/>
          <a:ln w="9525" algn="ctr">
            <a:noFill/>
            <a:miter lim="800000"/>
          </a:ln>
        </p:spPr>
        <p:txBody>
          <a:bodyPr lIns="0" tIns="0" rIns="0" bIns="0"/>
          <a:lstStyle/>
          <a:p>
            <a:pPr fontAlgn="base">
              <a:spcBef>
                <a:spcPct val="0"/>
              </a:spcBef>
              <a:spcAft>
                <a:spcPct val="0"/>
              </a:spcAft>
            </a:pPr>
            <a:r>
              <a:rPr lang="zh-CN" altLang="en-US" sz="2400" dirty="0">
                <a:solidFill>
                  <a:srgbClr val="000066"/>
                </a:solidFill>
                <a:latin typeface="微软雅黑" panose="020B0503020204020204" pitchFamily="34" charset="-122"/>
                <a:ea typeface="微软雅黑" panose="020B0503020204020204" pitchFamily="34" charset="-122"/>
              </a:rPr>
              <a:t>大宗交易统计及折价率</a:t>
            </a:r>
          </a:p>
        </p:txBody>
      </p:sp>
      <p:sp>
        <p:nvSpPr>
          <p:cNvPr id="7" name="文本框 6"/>
          <p:cNvSpPr txBox="1"/>
          <p:nvPr/>
        </p:nvSpPr>
        <p:spPr bwMode="auto">
          <a:xfrm>
            <a:off x="1950556" y="5715174"/>
            <a:ext cx="2172809" cy="584775"/>
          </a:xfrm>
          <a:prstGeom prst="rect">
            <a:avLst/>
          </a:prstGeom>
          <a:noFill/>
          <a:ln w="9525">
            <a:noFill/>
            <a:miter lim="800000"/>
          </a:ln>
        </p:spPr>
        <p:txBody>
          <a:bodyPr wrap="square" rtlCol="0">
            <a:spAutoFit/>
          </a:bodyPr>
          <a:lstStyle/>
          <a:p>
            <a:pPr fontAlgn="base">
              <a:spcBef>
                <a:spcPct val="0"/>
              </a:spcBef>
              <a:spcAft>
                <a:spcPct val="0"/>
              </a:spcAft>
            </a:pPr>
            <a:r>
              <a:rPr lang="en-US" sz="1600" dirty="0">
                <a:solidFill>
                  <a:srgbClr val="000000"/>
                </a:solidFill>
                <a:latin typeface="微软雅黑" panose="020B0503020204020204" pitchFamily="34" charset="-122"/>
                <a:ea typeface="微软雅黑" panose="020B0503020204020204" pitchFamily="34" charset="-122"/>
              </a:rPr>
              <a:t>7</a:t>
            </a:r>
            <a:r>
              <a:rPr sz="1600" dirty="0">
                <a:solidFill>
                  <a:srgbClr val="000000"/>
                </a:solidFill>
                <a:latin typeface="微软雅黑" panose="020B0503020204020204" pitchFamily="34" charset="-122"/>
                <a:ea typeface="微软雅黑" panose="020B0503020204020204" pitchFamily="34" charset="-122"/>
              </a:rPr>
              <a:t>月大宗市场总成交额</a:t>
            </a:r>
            <a:r>
              <a:rPr lang="en-US" sz="1600" dirty="0">
                <a:solidFill>
                  <a:srgbClr val="FF0000"/>
                </a:solidFill>
                <a:latin typeface="微软雅黑" panose="020B0503020204020204" pitchFamily="34" charset="-122"/>
                <a:ea typeface="微软雅黑" panose="020B0503020204020204" pitchFamily="34" charset="-122"/>
              </a:rPr>
              <a:t>867.93</a:t>
            </a:r>
            <a:r>
              <a:rPr sz="1600" dirty="0">
                <a:solidFill>
                  <a:srgbClr val="000000"/>
                </a:solidFill>
                <a:latin typeface="微软雅黑" panose="020B0503020204020204" pitchFamily="34" charset="-122"/>
                <a:ea typeface="微软雅黑" panose="020B0503020204020204" pitchFamily="34" charset="-122"/>
              </a:rPr>
              <a:t>亿元</a:t>
            </a:r>
          </a:p>
        </p:txBody>
      </p:sp>
      <p:sp>
        <p:nvSpPr>
          <p:cNvPr id="9" name="文本框 8"/>
          <p:cNvSpPr txBox="1"/>
          <p:nvPr/>
        </p:nvSpPr>
        <p:spPr bwMode="auto">
          <a:xfrm>
            <a:off x="4207797" y="5715174"/>
            <a:ext cx="1751583" cy="584775"/>
          </a:xfrm>
          <a:prstGeom prst="rect">
            <a:avLst/>
          </a:prstGeom>
          <a:noFill/>
          <a:ln w="9525">
            <a:noFill/>
            <a:miter lim="800000"/>
          </a:ln>
        </p:spPr>
        <p:txBody>
          <a:bodyPr wrap="square" rtlCol="0">
            <a:spAutoFit/>
          </a:bodyPr>
          <a:lstStyle/>
          <a:p>
            <a:pPr fontAlgn="base">
              <a:spcBef>
                <a:spcPct val="0"/>
              </a:spcBef>
              <a:spcAft>
                <a:spcPct val="0"/>
              </a:spcAft>
            </a:pPr>
            <a:r>
              <a:rPr sz="1600" dirty="0">
                <a:solidFill>
                  <a:srgbClr val="000000"/>
                </a:solidFill>
                <a:latin typeface="微软雅黑" panose="020B0503020204020204" pitchFamily="34" charset="-122"/>
                <a:ea typeface="微软雅黑" panose="020B0503020204020204" pitchFamily="34" charset="-122"/>
                <a:sym typeface="+mn-ea"/>
              </a:rPr>
              <a:t>较</a:t>
            </a:r>
            <a:r>
              <a:rPr lang="zh-CN" altLang="en-US" sz="1600" dirty="0">
                <a:solidFill>
                  <a:srgbClr val="000000"/>
                </a:solidFill>
                <a:latin typeface="微软雅黑" panose="020B0503020204020204" pitchFamily="34" charset="-122"/>
                <a:ea typeface="微软雅黑" panose="020B0503020204020204" pitchFamily="34" charset="-122"/>
                <a:sym typeface="+mn-ea"/>
              </a:rPr>
              <a:t>上月增长</a:t>
            </a:r>
            <a:endParaRPr lang="en-US" altLang="zh-CN" sz="1600" dirty="0">
              <a:solidFill>
                <a:srgbClr val="00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pPr>
            <a:r>
              <a:rPr lang="en-US" sz="1600" dirty="0">
                <a:solidFill>
                  <a:srgbClr val="FF0000"/>
                </a:solidFill>
                <a:latin typeface="微软雅黑" panose="020B0503020204020204" pitchFamily="34" charset="-122"/>
                <a:ea typeface="微软雅黑" panose="020B0503020204020204" pitchFamily="34" charset="-122"/>
                <a:sym typeface="+mn-ea"/>
              </a:rPr>
              <a:t>246.</a:t>
            </a:r>
            <a:r>
              <a:rPr lang="en-US" altLang="zh-CN" sz="1600" dirty="0">
                <a:solidFill>
                  <a:srgbClr val="FF0000"/>
                </a:solidFill>
                <a:latin typeface="微软雅黑" panose="020B0503020204020204" pitchFamily="34" charset="-122"/>
                <a:ea typeface="微软雅黑" panose="020B0503020204020204" pitchFamily="34" charset="-122"/>
                <a:sym typeface="+mn-ea"/>
              </a:rPr>
              <a:t>11</a:t>
            </a:r>
            <a:r>
              <a:rPr sz="1600" dirty="0">
                <a:solidFill>
                  <a:srgbClr val="000000"/>
                </a:solidFill>
                <a:latin typeface="微软雅黑" panose="020B0503020204020204" pitchFamily="34" charset="-122"/>
                <a:ea typeface="微软雅黑" panose="020B0503020204020204" pitchFamily="34" charset="-122"/>
                <a:sym typeface="+mn-ea"/>
              </a:rPr>
              <a:t>亿元</a:t>
            </a:r>
            <a:endParaRPr lang="zh-CN" altLang="en-US" sz="1600" dirty="0">
              <a:solidFill>
                <a:srgbClr val="0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bwMode="auto">
          <a:xfrm>
            <a:off x="6461850" y="5684396"/>
            <a:ext cx="1751584" cy="615553"/>
          </a:xfrm>
          <a:prstGeom prst="rect">
            <a:avLst/>
          </a:prstGeom>
          <a:noFill/>
          <a:ln w="9525">
            <a:noFill/>
            <a:miter lim="800000"/>
          </a:ln>
        </p:spPr>
        <p:txBody>
          <a:bodyPr wrap="square" rtlCol="0">
            <a:spAutoFit/>
          </a:bodyPr>
          <a:lstStyle/>
          <a:p>
            <a:pPr fontAlgn="base">
              <a:spcBef>
                <a:spcPct val="0"/>
              </a:spcBef>
              <a:spcAft>
                <a:spcPct val="0"/>
              </a:spcAft>
            </a:pPr>
            <a:r>
              <a:rPr lang="en-US" sz="1600" dirty="0">
                <a:solidFill>
                  <a:srgbClr val="000000"/>
                </a:solidFill>
                <a:latin typeface="微软雅黑" panose="020B0503020204020204" pitchFamily="34" charset="-122"/>
                <a:ea typeface="微软雅黑" panose="020B0503020204020204" pitchFamily="34" charset="-122"/>
              </a:rPr>
              <a:t>7</a:t>
            </a:r>
            <a:r>
              <a:rPr sz="1600" dirty="0">
                <a:solidFill>
                  <a:srgbClr val="000000"/>
                </a:solidFill>
                <a:latin typeface="微软雅黑" panose="020B0503020204020204" pitchFamily="34" charset="-122"/>
                <a:ea typeface="微软雅黑" panose="020B0503020204020204" pitchFamily="34" charset="-122"/>
              </a:rPr>
              <a:t>月大宗市场平均折价率</a:t>
            </a:r>
            <a:r>
              <a:rPr lang="en-US" sz="1600" dirty="0">
                <a:solidFill>
                  <a:srgbClr val="FF0000"/>
                </a:solidFill>
                <a:latin typeface="微软雅黑" panose="020B0503020204020204" pitchFamily="34" charset="-122"/>
                <a:ea typeface="微软雅黑" panose="020B0503020204020204" pitchFamily="34" charset="-122"/>
              </a:rPr>
              <a:t>6.02</a:t>
            </a:r>
            <a:r>
              <a:rPr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8469885" y="5699784"/>
            <a:ext cx="1512168" cy="615553"/>
          </a:xfrm>
          <a:prstGeom prst="rect">
            <a:avLst/>
          </a:prstGeom>
          <a:noFill/>
          <a:ln w="9525">
            <a:noFill/>
            <a:miter lim="800000"/>
          </a:ln>
        </p:spPr>
        <p:txBody>
          <a:bodyPr wrap="square" rtlCol="0">
            <a:spAutoFit/>
          </a:bodyPr>
          <a:lstStyle/>
          <a:p>
            <a:pPr fontAlgn="base">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rPr>
              <a:t>较上月上升</a:t>
            </a:r>
            <a:r>
              <a:rPr lang="en-US" altLang="zh-CN" dirty="0">
                <a:solidFill>
                  <a:srgbClr val="FF0000"/>
                </a:solidFill>
                <a:latin typeface="微软雅黑" panose="020B0503020204020204" pitchFamily="34" charset="-122"/>
                <a:ea typeface="微软雅黑" panose="020B0503020204020204" pitchFamily="34" charset="-122"/>
              </a:rPr>
              <a:t>0.34%</a:t>
            </a:r>
          </a:p>
        </p:txBody>
      </p:sp>
      <p:graphicFrame>
        <p:nvGraphicFramePr>
          <p:cNvPr id="8" name="图表 7">
            <a:extLst>
              <a:ext uri="{FF2B5EF4-FFF2-40B4-BE49-F238E27FC236}">
                <a16:creationId xmlns:a16="http://schemas.microsoft.com/office/drawing/2014/main" id="{BC4005B9-03DB-4DF9-A949-70C72B97C3C0}"/>
              </a:ext>
            </a:extLst>
          </p:cNvPr>
          <p:cNvGraphicFramePr>
            <a:graphicFrameLocks/>
          </p:cNvGraphicFramePr>
          <p:nvPr>
            <p:extLst>
              <p:ext uri="{D42A27DB-BD31-4B8C-83A1-F6EECF244321}">
                <p14:modId xmlns:p14="http://schemas.microsoft.com/office/powerpoint/2010/main" val="1314558288"/>
              </p:ext>
            </p:extLst>
          </p:nvPr>
        </p:nvGraphicFramePr>
        <p:xfrm>
          <a:off x="1743959" y="980729"/>
          <a:ext cx="8742943" cy="45528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622300" y="266700"/>
            <a:ext cx="8231187" cy="388620"/>
          </a:xfrm>
          <a:prstGeom prst="rect">
            <a:avLst/>
          </a:prstGeom>
          <a:noFill/>
          <a:ln w="9525" algn="ctr">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融资融券余额</a:t>
            </a:r>
          </a:p>
        </p:txBody>
      </p:sp>
      <p:sp>
        <p:nvSpPr>
          <p:cNvPr id="6" name="文本框 5"/>
          <p:cNvSpPr txBox="1"/>
          <p:nvPr/>
        </p:nvSpPr>
        <p:spPr bwMode="auto">
          <a:xfrm>
            <a:off x="4191332" y="5184746"/>
            <a:ext cx="3807750" cy="562783"/>
          </a:xfrm>
          <a:prstGeom prst="rect">
            <a:avLst/>
          </a:prstGeom>
          <a:noFill/>
          <a:ln w="9525">
            <a:noFill/>
            <a:miter lim="800000"/>
          </a:ln>
        </p:spPr>
        <p:txBody>
          <a:bodyPr wrap="square" rtlCol="0">
            <a:spAutoFit/>
          </a:bodyPr>
          <a:lstStyle/>
          <a:p>
            <a:pPr>
              <a:lnSpc>
                <a:spcPct val="200000"/>
              </a:lnSpc>
            </a:pPr>
            <a:r>
              <a:rPr lang="en-US" dirty="0">
                <a:latin typeface="微软雅黑" panose="020B0503020204020204" pitchFamily="34" charset="-122"/>
                <a:ea typeface="微软雅黑" panose="020B0503020204020204" pitchFamily="34" charset="-122"/>
              </a:rPr>
              <a:t>7</a:t>
            </a:r>
            <a:r>
              <a:rPr dirty="0">
                <a:latin typeface="微软雅黑" panose="020B0503020204020204" pitchFamily="34" charset="-122"/>
                <a:ea typeface="微软雅黑" panose="020B0503020204020204" pitchFamily="34" charset="-122"/>
              </a:rPr>
              <a:t>月，沪深两融余额</a:t>
            </a:r>
            <a:r>
              <a:rPr lang="en-US" dirty="0">
                <a:latin typeface="微软雅黑" panose="020B0503020204020204" pitchFamily="34" charset="-122"/>
                <a:ea typeface="微软雅黑" panose="020B0503020204020204" pitchFamily="34" charset="-122"/>
              </a:rPr>
              <a:t>14268.62</a:t>
            </a:r>
            <a:r>
              <a:rPr lang="zh-CN" altLang="en-US" dirty="0">
                <a:latin typeface="微软雅黑" panose="020B0503020204020204" pitchFamily="34" charset="-122"/>
                <a:ea typeface="微软雅黑" panose="020B0503020204020204" pitchFamily="34" charset="-122"/>
              </a:rPr>
              <a:t>亿元</a:t>
            </a:r>
            <a:r>
              <a:rPr lang="en-US" dirty="0">
                <a:latin typeface="微软雅黑" panose="020B0503020204020204" pitchFamily="34" charset="-122"/>
                <a:ea typeface="微软雅黑" panose="020B0503020204020204" pitchFamily="34" charset="-122"/>
              </a:rPr>
              <a:t> </a:t>
            </a:r>
            <a:endParaRPr dirty="0">
              <a:latin typeface="微软雅黑" panose="020B0503020204020204" pitchFamily="34" charset="-122"/>
              <a:ea typeface="微软雅黑" panose="020B0503020204020204" pitchFamily="34" charset="-122"/>
            </a:endParaRPr>
          </a:p>
        </p:txBody>
      </p:sp>
      <p:sp>
        <p:nvSpPr>
          <p:cNvPr id="8" name="文本框 7"/>
          <p:cNvSpPr txBox="1"/>
          <p:nvPr/>
        </p:nvSpPr>
        <p:spPr bwMode="auto">
          <a:xfrm>
            <a:off x="4713403" y="5747529"/>
            <a:ext cx="2945104" cy="646331"/>
          </a:xfrm>
          <a:prstGeom prst="rect">
            <a:avLst/>
          </a:prstGeom>
          <a:noFill/>
          <a:ln w="9525">
            <a:noFill/>
            <a:miter lim="800000"/>
          </a:ln>
        </p:spPr>
        <p:txBody>
          <a:bodyPr wrap="square" rtlCol="0">
            <a:spAutoFit/>
          </a:bodyPr>
          <a:lstStyle/>
          <a:p>
            <a:r>
              <a:rPr lang="zh-CN" altLang="en-US" dirty="0">
                <a:latin typeface="微软雅黑" panose="020B0503020204020204" pitchFamily="34" charset="-122"/>
                <a:ea typeface="微软雅黑" panose="020B0503020204020204" pitchFamily="34" charset="-122"/>
              </a:rPr>
              <a:t>较上月新增</a:t>
            </a:r>
            <a:r>
              <a:rPr lang="en-US" altLang="zh-CN" dirty="0">
                <a:solidFill>
                  <a:srgbClr val="FF0000"/>
                </a:solidFill>
                <a:latin typeface="微软雅黑" panose="020B0503020204020204" pitchFamily="34" charset="-122"/>
                <a:ea typeface="微软雅黑" panose="020B0503020204020204" pitchFamily="34" charset="-122"/>
              </a:rPr>
              <a:t>2630.94</a:t>
            </a:r>
            <a:r>
              <a:rPr lang="zh-CN" altLang="en-US" dirty="0">
                <a:solidFill>
                  <a:srgbClr val="FF0000"/>
                </a:solidFill>
                <a:latin typeface="微软雅黑" panose="020B0503020204020204" pitchFamily="34" charset="-122"/>
                <a:ea typeface="微软雅黑" panose="020B0503020204020204" pitchFamily="34" charset="-122"/>
              </a:rPr>
              <a:t>亿元</a:t>
            </a:r>
            <a:endParaRPr lang="en-US" altLang="zh-CN" dirty="0">
              <a:solidFill>
                <a:srgbClr val="FF0000"/>
              </a:solidFill>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整体平稳上行</a:t>
            </a:r>
          </a:p>
        </p:txBody>
      </p:sp>
      <p:graphicFrame>
        <p:nvGraphicFramePr>
          <p:cNvPr id="9" name="图表 8">
            <a:extLst>
              <a:ext uri="{FF2B5EF4-FFF2-40B4-BE49-F238E27FC236}">
                <a16:creationId xmlns:a16="http://schemas.microsoft.com/office/drawing/2014/main" id="{60EA3D8B-D3E6-49B2-9285-7BD411A96E02}"/>
              </a:ext>
            </a:extLst>
          </p:cNvPr>
          <p:cNvGraphicFramePr>
            <a:graphicFrameLocks/>
          </p:cNvGraphicFramePr>
          <p:nvPr>
            <p:extLst>
              <p:ext uri="{D42A27DB-BD31-4B8C-83A1-F6EECF244321}">
                <p14:modId xmlns:p14="http://schemas.microsoft.com/office/powerpoint/2010/main" val="4275649391"/>
              </p:ext>
            </p:extLst>
          </p:nvPr>
        </p:nvGraphicFramePr>
        <p:xfrm>
          <a:off x="913924" y="1218103"/>
          <a:ext cx="10364152" cy="40891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622300" y="266700"/>
            <a:ext cx="8231187" cy="1144588"/>
          </a:xfrm>
          <a:prstGeom prst="rect">
            <a:avLst/>
          </a:prstGeom>
          <a:noFill/>
          <a:ln w="9525" algn="ctr">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商品期货合约概览</a:t>
            </a:r>
          </a:p>
        </p:txBody>
      </p:sp>
      <p:sp>
        <p:nvSpPr>
          <p:cNvPr id="4" name="文本框 3"/>
          <p:cNvSpPr txBox="1"/>
          <p:nvPr/>
        </p:nvSpPr>
        <p:spPr bwMode="auto">
          <a:xfrm>
            <a:off x="2661990" y="4846065"/>
            <a:ext cx="7027540" cy="1513941"/>
          </a:xfrm>
          <a:prstGeom prst="rect">
            <a:avLst/>
          </a:prstGeom>
          <a:noFill/>
          <a:ln w="9525">
            <a:noFill/>
            <a:miter lim="800000"/>
          </a:ln>
        </p:spPr>
        <p:txBody>
          <a:bodyPr wrap="square" rtlCol="0">
            <a:spAutoFit/>
          </a:bodyPr>
          <a:lstStyle/>
          <a:p>
            <a:pPr indent="360000" algn="just">
              <a:lnSpc>
                <a:spcPct val="200000"/>
              </a:lnSpc>
            </a:pPr>
            <a:r>
              <a:rPr lang="zh-CN" altLang="en-US" sz="1200" dirty="0">
                <a:latin typeface="微软雅黑" panose="020B0503020204020204" pitchFamily="34" charset="-122"/>
                <a:ea typeface="微软雅黑" panose="020B0503020204020204" pitchFamily="34" charset="-122"/>
              </a:rPr>
              <a:t>此处选出</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月成交量前</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的商品期货合约。上月美国多项经济指标公布，经济呈现疲软态势，带动国际油价下跌，燃油、</a:t>
            </a:r>
            <a:r>
              <a:rPr lang="en-US" altLang="zh-CN" sz="1200" dirty="0">
                <a:latin typeface="微软雅黑" panose="020B0503020204020204" pitchFamily="34" charset="-122"/>
                <a:ea typeface="微软雅黑" panose="020B0503020204020204" pitchFamily="34" charset="-122"/>
              </a:rPr>
              <a:t>PTA</a:t>
            </a:r>
            <a:r>
              <a:rPr lang="zh-CN" altLang="en-US" sz="1200" dirty="0">
                <a:latin typeface="微软雅黑" panose="020B0503020204020204" pitchFamily="34" charset="-122"/>
                <a:ea typeface="微软雅黑" panose="020B0503020204020204" pitchFamily="34" charset="-122"/>
              </a:rPr>
              <a:t>、甲醇等能化商品整体下跌。贵金属板块整体继续上扬，呈现牛市特征，但是月末出现高位跳水，终止沪银</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连阳。马来西亚棕榈油产量提升，带动棕榈油板块走强，豆粕接应上涨，但是考虑到全球经济疲软，生物柴油的上涨不可持续。</a:t>
            </a:r>
            <a:endParaRPr lang="en-US" altLang="zh-CN" sz="1200" dirty="0">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FB8BF404-5337-4279-AD7F-7EDE1AE01B62}"/>
              </a:ext>
            </a:extLst>
          </p:cNvPr>
          <p:cNvGraphicFramePr>
            <a:graphicFrameLocks/>
          </p:cNvGraphicFramePr>
          <p:nvPr>
            <p:extLst>
              <p:ext uri="{D42A27DB-BD31-4B8C-83A1-F6EECF244321}">
                <p14:modId xmlns:p14="http://schemas.microsoft.com/office/powerpoint/2010/main" val="3135650072"/>
              </p:ext>
            </p:extLst>
          </p:nvPr>
        </p:nvGraphicFramePr>
        <p:xfrm>
          <a:off x="1791093" y="961534"/>
          <a:ext cx="8719794" cy="38390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622300" y="266700"/>
            <a:ext cx="8231187" cy="441960"/>
          </a:xfrm>
          <a:prstGeom prst="rect">
            <a:avLst/>
          </a:prstGeom>
          <a:noFill/>
          <a:ln w="9525" algn="ctr">
            <a:noFill/>
            <a:miter lim="800000"/>
          </a:ln>
        </p:spPr>
        <p:txBody>
          <a:bodyPr lIns="0" tIns="0" rIns="0" bIns="0"/>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本月沪深两市市值前十</a:t>
            </a:r>
          </a:p>
        </p:txBody>
      </p:sp>
      <p:graphicFrame>
        <p:nvGraphicFramePr>
          <p:cNvPr id="7" name="图表 6">
            <a:extLst>
              <a:ext uri="{FF2B5EF4-FFF2-40B4-BE49-F238E27FC236}">
                <a16:creationId xmlns:a16="http://schemas.microsoft.com/office/drawing/2014/main" id="{EBF77683-761D-402C-97AF-2D4BC59C76D8}"/>
              </a:ext>
            </a:extLst>
          </p:cNvPr>
          <p:cNvGraphicFramePr>
            <a:graphicFrameLocks/>
          </p:cNvGraphicFramePr>
          <p:nvPr>
            <p:extLst>
              <p:ext uri="{D42A27DB-BD31-4B8C-83A1-F6EECF244321}">
                <p14:modId xmlns:p14="http://schemas.microsoft.com/office/powerpoint/2010/main" val="1975956757"/>
              </p:ext>
            </p:extLst>
          </p:nvPr>
        </p:nvGraphicFramePr>
        <p:xfrm>
          <a:off x="1979615" y="999241"/>
          <a:ext cx="8231186" cy="2628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551E3E67-C61D-49E0-88F0-AE98C071BA4A}"/>
              </a:ext>
            </a:extLst>
          </p:cNvPr>
          <p:cNvGraphicFramePr>
            <a:graphicFrameLocks/>
          </p:cNvGraphicFramePr>
          <p:nvPr>
            <p:extLst>
              <p:ext uri="{D42A27DB-BD31-4B8C-83A1-F6EECF244321}">
                <p14:modId xmlns:p14="http://schemas.microsoft.com/office/powerpoint/2010/main" val="1346225912"/>
              </p:ext>
            </p:extLst>
          </p:nvPr>
        </p:nvGraphicFramePr>
        <p:xfrm>
          <a:off x="1979615" y="3627645"/>
          <a:ext cx="8314441" cy="251695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622301" y="266700"/>
            <a:ext cx="5808980" cy="407956"/>
          </a:xfrm>
          <a:prstGeom prst="rect">
            <a:avLst/>
          </a:prstGeom>
          <a:noFill/>
          <a:ln w="9525" algn="ctr">
            <a:noFill/>
            <a:miter lim="800000"/>
          </a:ln>
        </p:spPr>
        <p:txBody>
          <a:bodyPr lIns="0" tIns="0" rIns="0" bIns="0"/>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本月涨幅居前个股</a:t>
            </a:r>
            <a:r>
              <a:rPr lang="en-US" altLang="zh-CN" sz="2400" dirty="0">
                <a:solidFill>
                  <a:srgbClr val="000066"/>
                </a:solidFill>
                <a:latin typeface="Microsoft YaHei UI" panose="020B0503020204020204" pitchFamily="34" charset="-122"/>
                <a:ea typeface="Microsoft YaHei UI" panose="020B0503020204020204" pitchFamily="34" charset="-122"/>
              </a:rPr>
              <a:t>(</a:t>
            </a:r>
            <a:r>
              <a:rPr lang="zh-CN" altLang="zh-CN" sz="2400" dirty="0">
                <a:solidFill>
                  <a:srgbClr val="000066"/>
                </a:solidFill>
                <a:latin typeface="Microsoft YaHei UI" panose="020B0503020204020204" pitchFamily="34" charset="-122"/>
                <a:ea typeface="Microsoft YaHei UI" panose="020B0503020204020204" pitchFamily="34" charset="-122"/>
              </a:rPr>
              <a:t>去除发行不足一年新股</a:t>
            </a:r>
            <a:r>
              <a:rPr lang="en-US" altLang="zh-CN" sz="2400" dirty="0">
                <a:solidFill>
                  <a:srgbClr val="000066"/>
                </a:solidFill>
                <a:latin typeface="Microsoft YaHei UI" panose="020B0503020204020204" pitchFamily="34" charset="-122"/>
                <a:ea typeface="Microsoft YaHei UI" panose="020B0503020204020204" pitchFamily="34" charset="-122"/>
              </a:rPr>
              <a:t>)</a:t>
            </a:r>
          </a:p>
        </p:txBody>
      </p:sp>
      <p:sp>
        <p:nvSpPr>
          <p:cNvPr id="7" name="文本框 6">
            <a:extLst>
              <a:ext uri="{FF2B5EF4-FFF2-40B4-BE49-F238E27FC236}">
                <a16:creationId xmlns:a16="http://schemas.microsoft.com/office/drawing/2014/main" id="{8D7DF5E8-A7C0-43E1-B47C-4E95F96BAEC7}"/>
              </a:ext>
            </a:extLst>
          </p:cNvPr>
          <p:cNvSpPr txBox="1"/>
          <p:nvPr/>
        </p:nvSpPr>
        <p:spPr bwMode="auto">
          <a:xfrm>
            <a:off x="2999656" y="5585792"/>
            <a:ext cx="6192688" cy="700576"/>
          </a:xfrm>
          <a:prstGeom prst="rect">
            <a:avLst/>
          </a:prstGeom>
          <a:noFill/>
          <a:ln w="9525">
            <a:noFill/>
            <a:miter lim="800000"/>
          </a:ln>
        </p:spPr>
        <p:txBody>
          <a:bodyPr wrap="square" rtlCol="0">
            <a:spAutoFit/>
          </a:bodyPr>
          <a:lstStyle/>
          <a:p>
            <a:pPr indent="360000" algn="just">
              <a:lnSpc>
                <a:spcPct val="150000"/>
              </a:lnSpc>
            </a:pPr>
            <a:r>
              <a:rPr lang="zh-CN" altLang="en-US" sz="1400" dirty="0">
                <a:latin typeface="微软雅黑" panose="020B0503020204020204" pitchFamily="34" charset="-122"/>
                <a:ea typeface="微软雅黑" panose="020B0503020204020204" pitchFamily="34" charset="-122"/>
              </a:rPr>
              <a:t>受益于免税概念，海汽集团被游资抱团炒作，月涨幅</a:t>
            </a:r>
            <a:r>
              <a:rPr lang="en-US" altLang="zh-CN" sz="1400" dirty="0">
                <a:latin typeface="微软雅黑" panose="020B0503020204020204" pitchFamily="34" charset="-122"/>
                <a:ea typeface="微软雅黑" panose="020B0503020204020204" pitchFamily="34" charset="-122"/>
              </a:rPr>
              <a:t>249.99%</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PVC</a:t>
            </a:r>
            <a:r>
              <a:rPr lang="zh-CN" altLang="en-US" sz="1400" dirty="0">
                <a:latin typeface="微软雅黑" panose="020B0503020204020204" pitchFamily="34" charset="-122"/>
                <a:ea typeface="微软雅黑" panose="020B0503020204020204" pitchFamily="34" charset="-122"/>
              </a:rPr>
              <a:t>糊树脂涨价带动沈阳化工暴涨，业绩预亏也不改连板走势。</a:t>
            </a:r>
            <a:endParaRPr sz="1400" dirty="0">
              <a:latin typeface="微软雅黑" panose="020B0503020204020204" pitchFamily="34" charset="-122"/>
              <a:ea typeface="微软雅黑" panose="020B0503020204020204" pitchFamily="34" charset="-122"/>
            </a:endParaRPr>
          </a:p>
        </p:txBody>
      </p:sp>
      <p:graphicFrame>
        <p:nvGraphicFramePr>
          <p:cNvPr id="8" name="图表 7">
            <a:extLst>
              <a:ext uri="{FF2B5EF4-FFF2-40B4-BE49-F238E27FC236}">
                <a16:creationId xmlns:a16="http://schemas.microsoft.com/office/drawing/2014/main" id="{CA43676E-4622-B441-971A-B5D44F2FF662}"/>
              </a:ext>
            </a:extLst>
          </p:cNvPr>
          <p:cNvGraphicFramePr>
            <a:graphicFrameLocks/>
          </p:cNvGraphicFramePr>
          <p:nvPr/>
        </p:nvGraphicFramePr>
        <p:xfrm>
          <a:off x="2711624" y="1484784"/>
          <a:ext cx="655272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92F9DFDF-0533-450B-BCCE-7CBAAFEEA3D5}"/>
              </a:ext>
            </a:extLst>
          </p:cNvPr>
          <p:cNvGraphicFramePr>
            <a:graphicFrameLocks/>
          </p:cNvGraphicFramePr>
          <p:nvPr>
            <p:extLst>
              <p:ext uri="{D42A27DB-BD31-4B8C-83A1-F6EECF244321}">
                <p14:modId xmlns:p14="http://schemas.microsoft.com/office/powerpoint/2010/main" val="1431503919"/>
              </p:ext>
            </p:extLst>
          </p:nvPr>
        </p:nvGraphicFramePr>
        <p:xfrm>
          <a:off x="1732699" y="1008534"/>
          <a:ext cx="8726602" cy="44808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622301" y="266700"/>
            <a:ext cx="4102100" cy="396240"/>
          </a:xfrm>
          <a:prstGeom prst="rect">
            <a:avLst/>
          </a:prstGeom>
          <a:noFill/>
          <a:ln w="9525" algn="ctr">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上月涨幅居前个股的本月表现</a:t>
            </a:r>
            <a:endParaRPr lang="en-US" altLang="zh-CN" sz="2400" dirty="0">
              <a:solidFill>
                <a:srgbClr val="000066"/>
              </a:solidFill>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66D5E7A6-A748-4937-BCC9-F2155A04FB4A}"/>
              </a:ext>
            </a:extLst>
          </p:cNvPr>
          <p:cNvGraphicFramePr>
            <a:graphicFrameLocks/>
          </p:cNvGraphicFramePr>
          <p:nvPr>
            <p:extLst>
              <p:ext uri="{D42A27DB-BD31-4B8C-83A1-F6EECF244321}">
                <p14:modId xmlns:p14="http://schemas.microsoft.com/office/powerpoint/2010/main" val="983557740"/>
              </p:ext>
            </p:extLst>
          </p:nvPr>
        </p:nvGraphicFramePr>
        <p:xfrm>
          <a:off x="1757356" y="1043940"/>
          <a:ext cx="8677281"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a:extLst>
              <a:ext uri="{FF2B5EF4-FFF2-40B4-BE49-F238E27FC236}">
                <a16:creationId xmlns:a16="http://schemas.microsoft.com/office/drawing/2014/main" id="{7D4664FE-6EA0-41FC-8CA9-13F57EEDC4DD}"/>
              </a:ext>
            </a:extLst>
          </p:cNvPr>
          <p:cNvSpPr txBox="1"/>
          <p:nvPr/>
        </p:nvSpPr>
        <p:spPr bwMode="auto">
          <a:xfrm>
            <a:off x="2221579" y="5694392"/>
            <a:ext cx="7748833" cy="584775"/>
          </a:xfrm>
          <a:prstGeom prst="rect">
            <a:avLst/>
          </a:prstGeom>
          <a:solidFill>
            <a:schemeClr val="bg1"/>
          </a:solidFill>
          <a:ln w="9525">
            <a:solidFill>
              <a:schemeClr val="bg1"/>
            </a:solidFill>
            <a:miter lim="800000"/>
          </a:ln>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月份上涨居前的公司，</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月份大多呈现涨幅缩窄或回落的情况，西藏药业、康华生物属于疫苗概念板块，</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月份依然受到资金追捧。</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622301" y="266701"/>
            <a:ext cx="5862320" cy="475892"/>
          </a:xfrm>
          <a:prstGeom prst="rect">
            <a:avLst/>
          </a:prstGeom>
          <a:noFill/>
          <a:ln w="9525" algn="ctr">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本月跌幅居前个股</a:t>
            </a:r>
            <a:r>
              <a:rPr lang="en-US" altLang="zh-CN" sz="2400" dirty="0">
                <a:solidFill>
                  <a:srgbClr val="000066"/>
                </a:solidFill>
                <a:latin typeface="Microsoft YaHei UI" panose="020B0503020204020204" pitchFamily="34" charset="-122"/>
                <a:ea typeface="Microsoft YaHei UI" panose="020B0503020204020204" pitchFamily="34" charset="-122"/>
              </a:rPr>
              <a:t>(</a:t>
            </a:r>
            <a:r>
              <a:rPr lang="zh-CN" altLang="zh-CN" sz="2400" dirty="0">
                <a:solidFill>
                  <a:srgbClr val="000066"/>
                </a:solidFill>
                <a:latin typeface="Microsoft YaHei UI" panose="020B0503020204020204" pitchFamily="34" charset="-122"/>
                <a:ea typeface="Microsoft YaHei UI" panose="020B0503020204020204" pitchFamily="34" charset="-122"/>
              </a:rPr>
              <a:t>去除发行不足一年新股</a:t>
            </a:r>
            <a:r>
              <a:rPr lang="en-US" altLang="zh-CN" sz="2400" dirty="0">
                <a:solidFill>
                  <a:srgbClr val="000066"/>
                </a:solidFill>
                <a:latin typeface="Microsoft YaHei UI" panose="020B0503020204020204" pitchFamily="34" charset="-122"/>
                <a:ea typeface="Microsoft YaHei UI" panose="020B0503020204020204" pitchFamily="34" charset="-122"/>
              </a:rPr>
              <a:t>)</a:t>
            </a:r>
            <a:endParaRPr lang="zh-CN" altLang="en-US" sz="2400" dirty="0">
              <a:solidFill>
                <a:srgbClr val="000066"/>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20B3B58A-A5F9-4D23-9B88-89F3FB9D1DA9}"/>
              </a:ext>
            </a:extLst>
          </p:cNvPr>
          <p:cNvSpPr txBox="1"/>
          <p:nvPr/>
        </p:nvSpPr>
        <p:spPr bwMode="auto">
          <a:xfrm>
            <a:off x="3068284" y="5861424"/>
            <a:ext cx="6055432" cy="418191"/>
          </a:xfrm>
          <a:prstGeom prst="rect">
            <a:avLst/>
          </a:prstGeom>
          <a:noFill/>
          <a:ln w="9525">
            <a:noFill/>
            <a:miter lim="800000"/>
          </a:ln>
        </p:spPr>
        <p:txBody>
          <a:bodyPr wrap="square" lIns="0" tIns="0" rIns="0" bIns="0" rtlCol="0">
            <a:spAutoFit/>
          </a:bodyPr>
          <a:lstStyle/>
          <a:p>
            <a:pPr indent="360000" algn="ctr">
              <a:lnSpc>
                <a:spcPct val="200000"/>
              </a:lnSpc>
            </a:pPr>
            <a:r>
              <a:rPr lang="zh-CN" altLang="en-US" sz="1600" dirty="0">
                <a:latin typeface="微软雅黑" panose="020B0503020204020204" pitchFamily="34" charset="-122"/>
                <a:ea typeface="微软雅黑" panose="020B0503020204020204" pitchFamily="34" charset="-122"/>
              </a:rPr>
              <a:t>跌幅前十均为</a:t>
            </a:r>
            <a:r>
              <a:rPr lang="en-US" altLang="zh-CN" sz="1600" dirty="0">
                <a:latin typeface="微软雅黑" panose="020B0503020204020204" pitchFamily="34" charset="-122"/>
                <a:ea typeface="微软雅黑" panose="020B0503020204020204" pitchFamily="34" charset="-122"/>
              </a:rPr>
              <a:t>ST</a:t>
            </a:r>
            <a:r>
              <a:rPr lang="zh-CN" altLang="en-US" sz="1600" dirty="0">
                <a:latin typeface="微软雅黑" panose="020B0503020204020204" pitchFamily="34" charset="-122"/>
                <a:ea typeface="微软雅黑" panose="020B0503020204020204" pitchFamily="34" charset="-122"/>
              </a:rPr>
              <a:t>及待退市个股。</a:t>
            </a:r>
            <a:endParaRPr sz="1600" dirty="0">
              <a:latin typeface="微软雅黑" panose="020B0503020204020204" pitchFamily="34" charset="-122"/>
              <a:ea typeface="微软雅黑" panose="020B0503020204020204" pitchFamily="34" charset="-122"/>
            </a:endParaRPr>
          </a:p>
        </p:txBody>
      </p:sp>
      <p:graphicFrame>
        <p:nvGraphicFramePr>
          <p:cNvPr id="6" name="图表 5">
            <a:extLst>
              <a:ext uri="{FF2B5EF4-FFF2-40B4-BE49-F238E27FC236}">
                <a16:creationId xmlns:a16="http://schemas.microsoft.com/office/drawing/2014/main" id="{4E55846F-3EA1-4AC2-97B6-F331D9BF73E3}"/>
              </a:ext>
            </a:extLst>
          </p:cNvPr>
          <p:cNvGraphicFramePr>
            <a:graphicFrameLocks/>
          </p:cNvGraphicFramePr>
          <p:nvPr>
            <p:extLst>
              <p:ext uri="{D42A27DB-BD31-4B8C-83A1-F6EECF244321}">
                <p14:modId xmlns:p14="http://schemas.microsoft.com/office/powerpoint/2010/main" val="1879349494"/>
              </p:ext>
            </p:extLst>
          </p:nvPr>
        </p:nvGraphicFramePr>
        <p:xfrm>
          <a:off x="1821180" y="1148080"/>
          <a:ext cx="8158480" cy="4561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p:txBody>
          <a:bodyPr/>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7</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光启技术</a:t>
            </a:r>
          </a:p>
        </p:txBody>
      </p:sp>
      <p:graphicFrame>
        <p:nvGraphicFramePr>
          <p:cNvPr id="4" name="图表 3">
            <a:extLst>
              <a:ext uri="{FF2B5EF4-FFF2-40B4-BE49-F238E27FC236}">
                <a16:creationId xmlns:a16="http://schemas.microsoft.com/office/drawing/2014/main" id="{517FC660-A366-4669-8A0C-3385F046DD5B}"/>
              </a:ext>
            </a:extLst>
          </p:cNvPr>
          <p:cNvGraphicFramePr>
            <a:graphicFrameLocks/>
          </p:cNvGraphicFramePr>
          <p:nvPr>
            <p:extLst>
              <p:ext uri="{D42A27DB-BD31-4B8C-83A1-F6EECF244321}">
                <p14:modId xmlns:p14="http://schemas.microsoft.com/office/powerpoint/2010/main" val="382298827"/>
              </p:ext>
            </p:extLst>
          </p:nvPr>
        </p:nvGraphicFramePr>
        <p:xfrm>
          <a:off x="2537381" y="1018959"/>
          <a:ext cx="7117237" cy="3421066"/>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A62B14BC-247A-41C9-AB4B-F78A4CABC30C}"/>
              </a:ext>
            </a:extLst>
          </p:cNvPr>
          <p:cNvSpPr txBox="1"/>
          <p:nvPr/>
        </p:nvSpPr>
        <p:spPr bwMode="auto">
          <a:xfrm>
            <a:off x="1379538" y="4645765"/>
            <a:ext cx="9686984" cy="1721690"/>
          </a:xfrm>
          <a:prstGeom prst="rect">
            <a:avLst/>
          </a:prstGeom>
          <a:noFill/>
          <a:ln w="9525">
            <a:noFill/>
            <a:miter lim="800000"/>
          </a:ln>
        </p:spPr>
        <p:txBody>
          <a:bodyPr wrap="square" rtlCol="0">
            <a:spAutoFit/>
          </a:bodyPr>
          <a:lstStyle/>
          <a:p>
            <a:pPr indent="457200" algn="just">
              <a:lnSpc>
                <a:spcPct val="150000"/>
              </a:lnSpc>
            </a:pPr>
            <a:r>
              <a:rPr lang="zh-CN" altLang="en-US" sz="1200" dirty="0">
                <a:latin typeface="微软雅黑" panose="020B0503020204020204" pitchFamily="34" charset="-122"/>
                <a:ea typeface="微软雅黑" panose="020B0503020204020204" pitchFamily="34" charset="-122"/>
              </a:rPr>
              <a:t>光启技术主要业务为：尖端装备超材料方案提供和产品生产；超材料智能结构及尖端装备产业化项目的实施、研制；各类汽车座椅功能件、安全件及其关键零部件研发、生产和销售。该公司是国内最早实现超材料技术在军工领域应用的企业之一，具有较强的技术领先优势。</a:t>
            </a:r>
            <a:endParaRPr lang="en-US" altLang="zh-CN" sz="1200" dirty="0">
              <a:latin typeface="微软雅黑" panose="020B0503020204020204" pitchFamily="34" charset="-122"/>
              <a:ea typeface="微软雅黑" panose="020B0503020204020204" pitchFamily="34" charset="-122"/>
            </a:endParaRPr>
          </a:p>
          <a:p>
            <a:pPr indent="457200" algn="just">
              <a:lnSpc>
                <a:spcPct val="150000"/>
              </a:lnSpc>
            </a:pPr>
            <a:r>
              <a:rPr lang="zh-CN" altLang="en-US" sz="1200" dirty="0">
                <a:latin typeface="微软雅黑" panose="020B0503020204020204" pitchFamily="34" charset="-122"/>
                <a:ea typeface="微软雅黑" panose="020B0503020204020204" pitchFamily="34" charset="-122"/>
              </a:rPr>
              <a:t>中美冲突加剧的大背景下，军工板块整体升温，资金推动公司市值高速增长，本月公司市值增长</a:t>
            </a:r>
            <a:r>
              <a:rPr lang="en-US" altLang="zh-CN" sz="1200" dirty="0">
                <a:latin typeface="微软雅黑" panose="020B0503020204020204" pitchFamily="34" charset="-122"/>
                <a:ea typeface="微软雅黑" panose="020B0503020204020204" pitchFamily="34" charset="-122"/>
              </a:rPr>
              <a:t>172.14%</a:t>
            </a:r>
            <a:r>
              <a:rPr lang="zh-CN" altLang="en-US" sz="1200" dirty="0">
                <a:latin typeface="微软雅黑" panose="020B0503020204020204" pitchFamily="34" charset="-122"/>
                <a:ea typeface="微软雅黑" panose="020B0503020204020204" pitchFamily="34" charset="-122"/>
              </a:rPr>
              <a:t>。基本面上，</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月份披露半年报预告，归母净利润正增长</a:t>
            </a:r>
            <a:r>
              <a:rPr lang="en-US" altLang="zh-CN" sz="1200" dirty="0">
                <a:latin typeface="微软雅黑" panose="020B0503020204020204" pitchFamily="34" charset="-122"/>
                <a:ea typeface="微软雅黑" panose="020B0503020204020204" pitchFamily="34" charset="-122"/>
              </a:rPr>
              <a:t>30%-50%</a:t>
            </a:r>
            <a:r>
              <a:rPr lang="zh-CN" altLang="en-US" sz="1200" dirty="0">
                <a:latin typeface="微软雅黑" panose="020B0503020204020204" pitchFamily="34" charset="-122"/>
                <a:ea typeface="微软雅黑" panose="020B0503020204020204" pitchFamily="34" charset="-122"/>
              </a:rPr>
              <a:t>；顺德基地顺利建成，</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月份开始投产；</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月初又披露银星基地扩产完成，产能大幅提升。多重利好刺激下，游资抢筹光启技术，尽管深交所已发出问询函，对往期年报和股东套现减持产生质疑，但尚未对公司股价波动引起明显影响，公司的回复较为及时，不存在违法违规行为。</a:t>
            </a:r>
          </a:p>
        </p:txBody>
      </p:sp>
    </p:spTree>
    <p:extLst>
      <p:ext uri="{BB962C8B-B14F-4D97-AF65-F5344CB8AC3E}">
        <p14:creationId xmlns:p14="http://schemas.microsoft.com/office/powerpoint/2010/main" val="273564487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622300" y="266701"/>
            <a:ext cx="8231187" cy="411480"/>
          </a:xfrm>
          <a:prstGeom prst="rect">
            <a:avLst/>
          </a:prstGeom>
          <a:noFill/>
          <a:ln w="9525" algn="ctr">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股权质押比例前十</a:t>
            </a:r>
          </a:p>
        </p:txBody>
      </p:sp>
      <p:graphicFrame>
        <p:nvGraphicFramePr>
          <p:cNvPr id="4" name="图表 3">
            <a:extLst>
              <a:ext uri="{FF2B5EF4-FFF2-40B4-BE49-F238E27FC236}">
                <a16:creationId xmlns:a16="http://schemas.microsoft.com/office/drawing/2014/main" id="{E051EFFA-02F8-426A-A204-5DD69EC7E273}"/>
              </a:ext>
            </a:extLst>
          </p:cNvPr>
          <p:cNvGraphicFramePr>
            <a:graphicFrameLocks/>
          </p:cNvGraphicFramePr>
          <p:nvPr>
            <p:extLst>
              <p:ext uri="{D42A27DB-BD31-4B8C-83A1-F6EECF244321}">
                <p14:modId xmlns:p14="http://schemas.microsoft.com/office/powerpoint/2010/main" val="3093554008"/>
              </p:ext>
            </p:extLst>
          </p:nvPr>
        </p:nvGraphicFramePr>
        <p:xfrm>
          <a:off x="1539241" y="1046375"/>
          <a:ext cx="8849098" cy="5279011"/>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a:extLst>
              <a:ext uri="{FF2B5EF4-FFF2-40B4-BE49-F238E27FC236}">
                <a16:creationId xmlns:a16="http://schemas.microsoft.com/office/drawing/2014/main" id="{409E323D-399A-4056-A55B-5348A02F160D}"/>
              </a:ext>
            </a:extLst>
          </p:cNvPr>
          <p:cNvSpPr txBox="1"/>
          <p:nvPr/>
        </p:nvSpPr>
        <p:spPr bwMode="auto">
          <a:xfrm>
            <a:off x="9477866" y="1046375"/>
            <a:ext cx="725314" cy="215444"/>
          </a:xfrm>
          <a:prstGeom prst="rect">
            <a:avLst/>
          </a:prstGeom>
          <a:noFill/>
          <a:ln w="9525">
            <a:noFill/>
            <a:miter lim="800000"/>
          </a:ln>
        </p:spPr>
        <p:txBody>
          <a:bodyPr wrap="square" lIns="0" tIns="0" rIns="0" bIns="0" rtlCol="0">
            <a:spAutoFit/>
          </a:bodyPr>
          <a:lstStyle/>
          <a:p>
            <a:r>
              <a:rPr lang="zh-CN" altLang="en-US" sz="1400" dirty="0">
                <a:latin typeface="微软雅黑" panose="020B0503020204020204" pitchFamily="34" charset="-122"/>
                <a:ea typeface="微软雅黑" panose="020B0503020204020204" pitchFamily="34" charset="-122"/>
              </a:rPr>
              <a:t>单位：</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b="1" dirty="0">
                <a:solidFill>
                  <a:srgbClr val="000066"/>
                </a:solidFill>
                <a:ea typeface="幼圆" panose="02010509060101010101" pitchFamily="49" charset="-122"/>
              </a:rPr>
              <a:t>（</a:t>
            </a:r>
            <a:r>
              <a:rPr lang="en-US" altLang="zh-CN" b="1" dirty="0">
                <a:solidFill>
                  <a:srgbClr val="000066"/>
                </a:solidFill>
                <a:ea typeface="幼圆" panose="02010509060101010101" pitchFamily="49" charset="-122"/>
              </a:rPr>
              <a:t>2020</a:t>
            </a:r>
            <a:r>
              <a:rPr lang="zh-CN" altLang="en-US" b="1" dirty="0">
                <a:solidFill>
                  <a:srgbClr val="000066"/>
                </a:solidFill>
                <a:ea typeface="幼圆" panose="02010509060101010101" pitchFamily="49" charset="-122"/>
              </a:rPr>
              <a:t>年</a:t>
            </a:r>
            <a:r>
              <a:rPr lang="en-US" altLang="zh-CN" b="1" dirty="0">
                <a:solidFill>
                  <a:srgbClr val="000066"/>
                </a:solidFill>
                <a:ea typeface="幼圆" panose="02010509060101010101" pitchFamily="49" charset="-122"/>
              </a:rPr>
              <a:t>7</a:t>
            </a:r>
            <a:r>
              <a:rPr lang="zh-CN" altLang="en-US"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622301" y="266701"/>
            <a:ext cx="5321300" cy="411976"/>
          </a:xfrm>
          <a:prstGeom prst="rect">
            <a:avLst/>
          </a:prstGeom>
          <a:noFill/>
          <a:ln w="9525" algn="ctr">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第一大股东累计质押数占持股比例变化</a:t>
            </a:r>
          </a:p>
        </p:txBody>
      </p:sp>
      <p:sp>
        <p:nvSpPr>
          <p:cNvPr id="6" name="文本框 5"/>
          <p:cNvSpPr txBox="1"/>
          <p:nvPr/>
        </p:nvSpPr>
        <p:spPr bwMode="auto">
          <a:xfrm>
            <a:off x="1198775" y="4759817"/>
            <a:ext cx="9794450" cy="1526187"/>
          </a:xfrm>
          <a:prstGeom prst="rect">
            <a:avLst/>
          </a:prstGeom>
          <a:noFill/>
          <a:ln w="9525">
            <a:noFill/>
            <a:miter lim="800000"/>
          </a:ln>
        </p:spPr>
        <p:txBody>
          <a:bodyPr wrap="square" rtlCol="0">
            <a:spAutoFit/>
          </a:bodyPr>
          <a:lstStyle/>
          <a:p>
            <a:pPr indent="457200" algn="just">
              <a:lnSpc>
                <a:spcPct val="150000"/>
              </a:lnSpc>
            </a:pPr>
            <a:r>
              <a:rPr lang="zh-CN" altLang="en-US" sz="1600" dirty="0">
                <a:latin typeface="微软雅黑" panose="020B0503020204020204" pitchFamily="34" charset="-122"/>
                <a:ea typeface="微软雅黑" panose="020B0503020204020204" pitchFamily="34" charset="-122"/>
              </a:rPr>
              <a:t>第一大股东股权质押变化上升超过</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的有</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家，股权质押下降超过</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的有</a:t>
            </a:r>
            <a:r>
              <a:rPr lang="en-US" altLang="zh-CN" sz="1600" dirty="0">
                <a:latin typeface="微软雅黑" panose="020B0503020204020204" pitchFamily="34" charset="-122"/>
                <a:ea typeface="微软雅黑" panose="020B0503020204020204" pitchFamily="34" charset="-122"/>
              </a:rPr>
              <a:t>16</a:t>
            </a:r>
            <a:r>
              <a:rPr lang="zh-CN" altLang="en-US" sz="1600" dirty="0">
                <a:latin typeface="微软雅黑" panose="020B0503020204020204" pitchFamily="34" charset="-122"/>
                <a:ea typeface="微软雅黑" panose="020B0503020204020204" pitchFamily="34" charset="-122"/>
              </a:rPr>
              <a:t>家。京基集团为阳光股份第一大股东，</a:t>
            </a:r>
            <a:r>
              <a:rPr lang="zh-CN" altLang="en-US" sz="1600" b="0" i="0" dirty="0">
                <a:solidFill>
                  <a:srgbClr val="333333"/>
                </a:solidFill>
                <a:effectLst/>
                <a:latin typeface="Microsoft YaHei" panose="020B0503020204020204" pitchFamily="34" charset="-122"/>
                <a:ea typeface="Microsoft YaHei" panose="020B0503020204020204" pitchFamily="34" charset="-122"/>
              </a:rPr>
              <a:t>高比例质押股份的主要原因系用于置换收购阳光新业地产股份有限公司</a:t>
            </a:r>
            <a:r>
              <a:rPr lang="en-US" altLang="zh-CN" sz="1600" b="0" i="0" dirty="0">
                <a:solidFill>
                  <a:srgbClr val="333333"/>
                </a:solidFill>
                <a:effectLst/>
                <a:latin typeface="Microsoft YaHei" panose="020B0503020204020204" pitchFamily="34" charset="-122"/>
                <a:ea typeface="Microsoft YaHei" panose="020B0503020204020204" pitchFamily="34" charset="-122"/>
              </a:rPr>
              <a:t>29.12%</a:t>
            </a:r>
            <a:r>
              <a:rPr lang="zh-CN" altLang="en-US" sz="1600" b="0" i="0" dirty="0">
                <a:solidFill>
                  <a:srgbClr val="333333"/>
                </a:solidFill>
                <a:effectLst/>
                <a:latin typeface="Microsoft YaHei" panose="020B0503020204020204" pitchFamily="34" charset="-122"/>
                <a:ea typeface="Microsoft YaHei" panose="020B0503020204020204" pitchFamily="34" charset="-122"/>
              </a:rPr>
              <a:t>股权交易价款中超过自有资金投入的部分，目前尚无平仓风险。吴海宙为天晟新材第一大股东，高比例质押股份用于缓解个人资金压力，目前已全部解除质押。</a:t>
            </a:r>
            <a:endParaRPr lang="zh-CN" altLang="en-US" sz="1600" dirty="0">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74696039-AD05-47D0-881E-8FB0C83FF0EE}"/>
              </a:ext>
            </a:extLst>
          </p:cNvPr>
          <p:cNvGraphicFramePr>
            <a:graphicFrameLocks/>
          </p:cNvGraphicFramePr>
          <p:nvPr>
            <p:extLst>
              <p:ext uri="{D42A27DB-BD31-4B8C-83A1-F6EECF244321}">
                <p14:modId xmlns:p14="http://schemas.microsoft.com/office/powerpoint/2010/main" val="796041388"/>
              </p:ext>
            </p:extLst>
          </p:nvPr>
        </p:nvGraphicFramePr>
        <p:xfrm>
          <a:off x="259238" y="1039541"/>
          <a:ext cx="5684363" cy="35067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A9A745F5-8B40-4545-AB02-68D5E19FB3B8}"/>
              </a:ext>
            </a:extLst>
          </p:cNvPr>
          <p:cNvGraphicFramePr>
            <a:graphicFrameLocks/>
          </p:cNvGraphicFramePr>
          <p:nvPr>
            <p:extLst>
              <p:ext uri="{D42A27DB-BD31-4B8C-83A1-F6EECF244321}">
                <p14:modId xmlns:p14="http://schemas.microsoft.com/office/powerpoint/2010/main" val="3659536382"/>
              </p:ext>
            </p:extLst>
          </p:nvPr>
        </p:nvGraphicFramePr>
        <p:xfrm>
          <a:off x="5943601" y="1039912"/>
          <a:ext cx="5684400" cy="3506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1592580" y="956133"/>
            <a:ext cx="4249420" cy="1794687"/>
          </a:xfrm>
          <a:prstGeom prst="wedgeRoundRectCallout">
            <a:avLst>
              <a:gd name="adj1" fmla="val 30037"/>
              <a:gd name="adj2" fmla="val 7067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algn="ctr" fontAlgn="base">
              <a:spcBef>
                <a:spcPct val="0"/>
              </a:spcBef>
              <a:spcAft>
                <a:spcPct val="0"/>
              </a:spcAft>
            </a:pPr>
            <a:endParaRPr lang="zh-CN" altLang="en-US" sz="2000">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622300" y="266700"/>
            <a:ext cx="8231187" cy="483331"/>
          </a:xfrm>
          <a:prstGeom prst="rect">
            <a:avLst/>
          </a:prstGeom>
          <a:noFill/>
          <a:ln w="9525">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主要券商月评</a:t>
            </a:r>
          </a:p>
        </p:txBody>
      </p:sp>
      <p:sp>
        <p:nvSpPr>
          <p:cNvPr id="6" name="文本框 5"/>
          <p:cNvSpPr txBox="1"/>
          <p:nvPr/>
        </p:nvSpPr>
        <p:spPr>
          <a:xfrm>
            <a:off x="1659013" y="956133"/>
            <a:ext cx="4116553" cy="1721690"/>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预计</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月市场依然处于向上有中美矛盾制约，向下有基本面和宏观流动性支撑的均衡状态中。期间市场受到的任何冲击，都是入场并布局下一轮上涨的宝贵时机。</a:t>
            </a:r>
            <a:r>
              <a:rPr lang="zh-CN" altLang="en-US" sz="1200" b="1" dirty="0">
                <a:latin typeface="微软雅黑" panose="020B0503020204020204" pitchFamily="34" charset="-122"/>
                <a:ea typeface="微软雅黑" panose="020B0503020204020204" pitchFamily="34" charset="-122"/>
              </a:rPr>
              <a:t>配置建议：中报季具有高确定性溢价的消费、医药龙头；美元走弱和疫情影响下，有涨价预期的部分有色金属。</a:t>
            </a:r>
            <a:endParaRPr lang="en-US" altLang="zh-CN" sz="1200" b="1" dirty="0">
              <a:latin typeface="微软雅黑" panose="020B0503020204020204" pitchFamily="34" charset="-122"/>
              <a:ea typeface="微软雅黑" panose="020B0503020204020204" pitchFamily="34" charset="-122"/>
            </a:endParaRPr>
          </a:p>
          <a:p>
            <a:pPr algn="ctr">
              <a:lnSpc>
                <a:spcPct val="150000"/>
              </a:lnSpc>
            </a:pPr>
            <a:r>
              <a:rPr lang="en-US" altLang="zh-CN" sz="1200" b="1" dirty="0">
                <a:solidFill>
                  <a:srgbClr val="FF0000"/>
                </a:solidFill>
                <a:latin typeface="微软雅黑" panose="020B0503020204020204" pitchFamily="34" charset="-122"/>
                <a:ea typeface="微软雅黑" panose="020B0503020204020204" pitchFamily="34" charset="-122"/>
              </a:rPr>
              <a:t>6</a:t>
            </a:r>
            <a:r>
              <a:rPr lang="zh-CN" altLang="en-US" sz="1200" b="1" dirty="0">
                <a:solidFill>
                  <a:srgbClr val="FF0000"/>
                </a:solidFill>
                <a:latin typeface="微软雅黑" panose="020B0503020204020204" pitchFamily="34" charset="-122"/>
                <a:ea typeface="微软雅黑" panose="020B0503020204020204" pitchFamily="34" charset="-122"/>
              </a:rPr>
              <a:t>月观点：看多 </a:t>
            </a:r>
            <a:r>
              <a:rPr lang="en-US" altLang="zh-CN" sz="1200" b="1" dirty="0">
                <a:solidFill>
                  <a:srgbClr val="FF0000"/>
                </a:solidFill>
                <a:latin typeface="微软雅黑" panose="020B0503020204020204" pitchFamily="34" charset="-122"/>
                <a:ea typeface="微软雅黑" panose="020B0503020204020204" pitchFamily="34" charset="-122"/>
              </a:rPr>
              <a:t>7</a:t>
            </a:r>
            <a:r>
              <a:rPr lang="zh-CN" altLang="en-US" sz="1200" b="1" dirty="0">
                <a:solidFill>
                  <a:srgbClr val="FF0000"/>
                </a:solidFill>
                <a:latin typeface="微软雅黑" panose="020B0503020204020204" pitchFamily="34" charset="-122"/>
                <a:ea typeface="微软雅黑" panose="020B0503020204020204" pitchFamily="34" charset="-122"/>
              </a:rPr>
              <a:t>月观点：看多 </a:t>
            </a:r>
            <a:r>
              <a:rPr lang="en-US" altLang="zh-CN" sz="1200" b="1" dirty="0">
                <a:solidFill>
                  <a:srgbClr val="FF0000"/>
                </a:solidFill>
                <a:latin typeface="微软雅黑" panose="020B0503020204020204" pitchFamily="34" charset="-122"/>
                <a:ea typeface="微软雅黑" panose="020B0503020204020204" pitchFamily="34" charset="-122"/>
              </a:rPr>
              <a:t>8</a:t>
            </a:r>
            <a:r>
              <a:rPr lang="zh-CN" altLang="en-US" sz="1200" b="1" dirty="0">
                <a:solidFill>
                  <a:srgbClr val="FF0000"/>
                </a:solidFill>
                <a:latin typeface="微软雅黑" panose="020B0503020204020204" pitchFamily="34" charset="-122"/>
                <a:ea typeface="微软雅黑" panose="020B0503020204020204" pitchFamily="34" charset="-122"/>
              </a:rPr>
              <a:t>月观点：谨慎看多</a:t>
            </a:r>
          </a:p>
        </p:txBody>
      </p:sp>
      <p:sp>
        <p:nvSpPr>
          <p:cNvPr id="37" name="对话气泡: 圆角矩形 36"/>
          <p:cNvSpPr/>
          <p:nvPr/>
        </p:nvSpPr>
        <p:spPr bwMode="auto">
          <a:xfrm>
            <a:off x="5912376" y="1007014"/>
            <a:ext cx="4686727" cy="1910928"/>
          </a:xfrm>
          <a:prstGeom prst="wedgeRoundRectCallout">
            <a:avLst>
              <a:gd name="adj1" fmla="val -33764"/>
              <a:gd name="adj2" fmla="val 59015"/>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algn="ctr" fontAlgn="base">
              <a:spcBef>
                <a:spcPct val="0"/>
              </a:spcBef>
              <a:spcAft>
                <a:spcPct val="0"/>
              </a:spcAft>
            </a:pPr>
            <a:endParaRPr lang="zh-CN" altLang="en-US" sz="2000">
              <a:latin typeface="Arial" panose="020B0604020202020204" pitchFamily="34" charset="0"/>
              <a:ea typeface="幼圆" panose="02010509060101010101" pitchFamily="49" charset="-122"/>
            </a:endParaRPr>
          </a:p>
        </p:txBody>
      </p:sp>
      <p:sp>
        <p:nvSpPr>
          <p:cNvPr id="39" name="对话气泡: 圆角矩形 38"/>
          <p:cNvSpPr/>
          <p:nvPr/>
        </p:nvSpPr>
        <p:spPr bwMode="auto">
          <a:xfrm>
            <a:off x="5902772" y="4516755"/>
            <a:ext cx="4608384" cy="1936581"/>
          </a:xfrm>
          <a:prstGeom prst="wedgeRoundRectCallout">
            <a:avLst>
              <a:gd name="adj1" fmla="val -31071"/>
              <a:gd name="adj2" fmla="val -6420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algn="ctr" fontAlgn="base">
              <a:spcBef>
                <a:spcPct val="0"/>
              </a:spcBef>
              <a:spcAft>
                <a:spcPct val="0"/>
              </a:spcAft>
            </a:pPr>
            <a:endParaRPr lang="zh-CN" altLang="en-US" sz="2000">
              <a:latin typeface="Arial" panose="020B0604020202020204" pitchFamily="34" charset="0"/>
              <a:ea typeface="幼圆" panose="02010509060101010101" pitchFamily="49" charset="-122"/>
            </a:endParaRPr>
          </a:p>
        </p:txBody>
      </p:sp>
      <p:sp>
        <p:nvSpPr>
          <p:cNvPr id="41" name="对话气泡: 圆角矩形 40"/>
          <p:cNvSpPr/>
          <p:nvPr/>
        </p:nvSpPr>
        <p:spPr bwMode="auto">
          <a:xfrm>
            <a:off x="1499846" y="4454648"/>
            <a:ext cx="4249419" cy="1998688"/>
          </a:xfrm>
          <a:prstGeom prst="wedgeRoundRectCallout">
            <a:avLst>
              <a:gd name="adj1" fmla="val 34632"/>
              <a:gd name="adj2" fmla="val -609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algn="ctr" fontAlgn="base">
              <a:spcBef>
                <a:spcPct val="0"/>
              </a:spcBef>
              <a:spcAft>
                <a:spcPct val="0"/>
              </a:spcAft>
            </a:pPr>
            <a:endParaRPr lang="zh-CN" altLang="en-US" sz="2000">
              <a:latin typeface="Arial" panose="020B0604020202020204" pitchFamily="34" charset="0"/>
              <a:ea typeface="幼圆" panose="02010509060101010101" pitchFamily="49" charset="-122"/>
            </a:endParaRPr>
          </a:p>
        </p:txBody>
      </p:sp>
      <p:sp>
        <p:nvSpPr>
          <p:cNvPr id="42" name="文本框 41"/>
          <p:cNvSpPr txBox="1"/>
          <p:nvPr/>
        </p:nvSpPr>
        <p:spPr>
          <a:xfrm>
            <a:off x="5912376" y="4485700"/>
            <a:ext cx="4608383" cy="1998689"/>
          </a:xfrm>
          <a:prstGeom prst="rect">
            <a:avLst/>
          </a:prstGeom>
          <a:noFill/>
        </p:spPr>
        <p:txBody>
          <a:bodyPr wrap="square" rtlCol="0">
            <a:spAutoFit/>
          </a:bodyPr>
          <a:lstStyle>
            <a:defPPr>
              <a:defRPr lang="en-US"/>
            </a:defPPr>
            <a:lvl1pPr>
              <a:defRPr sz="1800" b="1">
                <a:latin typeface="+mn-ea"/>
                <a:ea typeface="+mn-ea"/>
              </a:defRPr>
            </a:lvl1pPr>
          </a:lstStyle>
          <a:p>
            <a:pPr algn="just">
              <a:lnSpc>
                <a:spcPct val="150000"/>
              </a:lnSpc>
            </a:pPr>
            <a:r>
              <a:rPr lang="zh-CN" altLang="en-US" sz="1200" b="0" dirty="0">
                <a:latin typeface="微软雅黑" panose="020B0503020204020204" pitchFamily="34" charset="-122"/>
                <a:ea typeface="微软雅黑" panose="020B0503020204020204" pitchFamily="34" charset="-122"/>
              </a:rPr>
              <a:t>政治局会议定调下半年政策，持久战，内循环，保持定力，聚焦长期。货币、财政政策符合预期，强调更加精准、有效地解决市场流动性问题。上半年投资到恢复不及预期的制造业，下半年会倾向新兴产业为代表的的“新基建”。 </a:t>
            </a:r>
            <a:r>
              <a:rPr lang="zh-CN" altLang="en-US" sz="1200" dirty="0">
                <a:latin typeface="微软雅黑" panose="020B0503020204020204" pitchFamily="34" charset="-122"/>
                <a:ea typeface="微软雅黑" panose="020B0503020204020204" pitchFamily="34" charset="-122"/>
              </a:rPr>
              <a:t>配置建议：“锻长板”：周期制造中的核心资产，有色、化工、机械等；“补短板”：医药、消费电子、新能源、半导体、工业互联网、信创等。</a:t>
            </a: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solidFill>
                  <a:srgbClr val="FF0000"/>
                </a:solidFill>
                <a:latin typeface="微软雅黑" panose="020B0503020204020204" pitchFamily="34" charset="-122"/>
                <a:ea typeface="微软雅黑" panose="020B0503020204020204" pitchFamily="34" charset="-122"/>
              </a:rPr>
              <a:t>6</a:t>
            </a:r>
            <a:r>
              <a:rPr lang="zh-CN" altLang="en-US" sz="1200" dirty="0">
                <a:solidFill>
                  <a:srgbClr val="FF0000"/>
                </a:solidFill>
                <a:latin typeface="微软雅黑" panose="020B0503020204020204" pitchFamily="34" charset="-122"/>
                <a:ea typeface="微软雅黑" panose="020B0503020204020204" pitchFamily="34" charset="-122"/>
              </a:rPr>
              <a:t>月观点：谨慎看多 </a:t>
            </a:r>
            <a:r>
              <a:rPr lang="en-US" altLang="zh-CN" sz="1200" dirty="0">
                <a:solidFill>
                  <a:srgbClr val="FF0000"/>
                </a:solidFill>
                <a:latin typeface="微软雅黑" panose="020B0503020204020204" pitchFamily="34" charset="-122"/>
                <a:ea typeface="微软雅黑" panose="020B0503020204020204" pitchFamily="34" charset="-122"/>
              </a:rPr>
              <a:t>7</a:t>
            </a:r>
            <a:r>
              <a:rPr lang="zh-CN" altLang="en-US" sz="1200" dirty="0">
                <a:solidFill>
                  <a:srgbClr val="FF0000"/>
                </a:solidFill>
                <a:latin typeface="微软雅黑" panose="020B0503020204020204" pitchFamily="34" charset="-122"/>
                <a:ea typeface="微软雅黑" panose="020B0503020204020204" pitchFamily="34" charset="-122"/>
              </a:rPr>
              <a:t>月观点：中性 </a:t>
            </a:r>
            <a:r>
              <a:rPr lang="en-US" altLang="zh-CN" sz="1200" dirty="0">
                <a:solidFill>
                  <a:srgbClr val="FF0000"/>
                </a:solidFill>
                <a:latin typeface="微软雅黑" panose="020B0503020204020204" pitchFamily="34" charset="-122"/>
                <a:ea typeface="微软雅黑" panose="020B0503020204020204" pitchFamily="34" charset="-122"/>
              </a:rPr>
              <a:t>8</a:t>
            </a:r>
            <a:r>
              <a:rPr lang="zh-CN" altLang="en-US" sz="1200" dirty="0">
                <a:solidFill>
                  <a:srgbClr val="FF0000"/>
                </a:solidFill>
                <a:latin typeface="微软雅黑" panose="020B0503020204020204" pitchFamily="34" charset="-122"/>
                <a:ea typeface="微软雅黑" panose="020B0503020204020204" pitchFamily="34" charset="-122"/>
              </a:rPr>
              <a:t>月观点：中性</a:t>
            </a:r>
            <a:endParaRPr lang="en-US" altLang="zh-CN" sz="1200" dirty="0">
              <a:solidFill>
                <a:srgbClr val="FF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525485" y="4463001"/>
            <a:ext cx="4249419" cy="1998689"/>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美元持续走弱，资金有望流入新兴市场，新兴市场股市相对发达国家股市表现更优。对于货币政策后期走向，整体依然是宽松的基调。中美摩擦超预期，国内循环意义重大，低估值高股息板块具备一定风险抵御能力。</a:t>
            </a:r>
            <a:r>
              <a:rPr lang="zh-CN" altLang="en-US" sz="1200" b="1" dirty="0">
                <a:latin typeface="微软雅黑" panose="020B0503020204020204" pitchFamily="34" charset="-122"/>
                <a:ea typeface="微软雅黑" panose="020B0503020204020204" pitchFamily="34" charset="-122"/>
              </a:rPr>
              <a:t>配置建议：上半年光伏装机量同比小幅正增长，光伏市场下半年有望恢复性增长；公募基金继续加仓电子、医药。</a:t>
            </a:r>
            <a:endParaRPr lang="en-US" altLang="zh-CN" sz="1200" b="1" dirty="0">
              <a:latin typeface="微软雅黑" panose="020B0503020204020204" pitchFamily="34" charset="-122"/>
              <a:ea typeface="微软雅黑" panose="020B0503020204020204" pitchFamily="34" charset="-122"/>
            </a:endParaRPr>
          </a:p>
          <a:p>
            <a:pPr algn="ctr">
              <a:lnSpc>
                <a:spcPct val="150000"/>
              </a:lnSpc>
            </a:pPr>
            <a:r>
              <a:rPr lang="en-US" altLang="zh-CN" sz="1200" b="1" dirty="0">
                <a:solidFill>
                  <a:srgbClr val="FF0000"/>
                </a:solidFill>
                <a:latin typeface="微软雅黑" panose="020B0503020204020204" pitchFamily="34" charset="-122"/>
                <a:ea typeface="微软雅黑" panose="020B0503020204020204" pitchFamily="34" charset="-122"/>
              </a:rPr>
              <a:t>6</a:t>
            </a:r>
            <a:r>
              <a:rPr lang="zh-CN" altLang="en-US" sz="1200" b="1" dirty="0">
                <a:solidFill>
                  <a:srgbClr val="FF0000"/>
                </a:solidFill>
                <a:latin typeface="微软雅黑" panose="020B0503020204020204" pitchFamily="34" charset="-122"/>
                <a:ea typeface="微软雅黑" panose="020B0503020204020204" pitchFamily="34" charset="-122"/>
              </a:rPr>
              <a:t>月观点：谨慎看多 </a:t>
            </a:r>
            <a:r>
              <a:rPr lang="en-US" altLang="zh-CN" sz="1200" b="1" dirty="0">
                <a:solidFill>
                  <a:srgbClr val="FF0000"/>
                </a:solidFill>
                <a:latin typeface="微软雅黑" panose="020B0503020204020204" pitchFamily="34" charset="-122"/>
                <a:ea typeface="微软雅黑" panose="020B0503020204020204" pitchFamily="34" charset="-122"/>
              </a:rPr>
              <a:t>7</a:t>
            </a:r>
            <a:r>
              <a:rPr lang="zh-CN" altLang="en-US" sz="1200" b="1" dirty="0">
                <a:solidFill>
                  <a:srgbClr val="FF0000"/>
                </a:solidFill>
                <a:latin typeface="微软雅黑" panose="020B0503020204020204" pitchFamily="34" charset="-122"/>
                <a:ea typeface="微软雅黑" panose="020B0503020204020204" pitchFamily="34" charset="-122"/>
              </a:rPr>
              <a:t>月观点：谨慎看多 </a:t>
            </a:r>
            <a:r>
              <a:rPr lang="en-US" altLang="zh-CN" sz="1200" b="1" dirty="0">
                <a:solidFill>
                  <a:srgbClr val="FF0000"/>
                </a:solidFill>
                <a:latin typeface="微软雅黑" panose="020B0503020204020204" pitchFamily="34" charset="-122"/>
                <a:ea typeface="微软雅黑" panose="020B0503020204020204" pitchFamily="34" charset="-122"/>
              </a:rPr>
              <a:t>8</a:t>
            </a:r>
            <a:r>
              <a:rPr lang="zh-CN" altLang="en-US" sz="1200" b="1" dirty="0">
                <a:solidFill>
                  <a:srgbClr val="FF0000"/>
                </a:solidFill>
                <a:latin typeface="微软雅黑" panose="020B0503020204020204" pitchFamily="34" charset="-122"/>
                <a:ea typeface="微软雅黑" panose="020B0503020204020204" pitchFamily="34" charset="-122"/>
              </a:rPr>
              <a:t>月观点：谨慎看多</a:t>
            </a:r>
          </a:p>
        </p:txBody>
      </p:sp>
      <p:sp>
        <p:nvSpPr>
          <p:cNvPr id="17" name="文本框 16">
            <a:extLst>
              <a:ext uri="{FF2B5EF4-FFF2-40B4-BE49-F238E27FC236}">
                <a16:creationId xmlns:a16="http://schemas.microsoft.com/office/drawing/2014/main" id="{09326E97-0652-430B-A78F-EB67DFE8AF09}"/>
              </a:ext>
            </a:extLst>
          </p:cNvPr>
          <p:cNvSpPr txBox="1"/>
          <p:nvPr/>
        </p:nvSpPr>
        <p:spPr>
          <a:xfrm>
            <a:off x="5951546" y="961551"/>
            <a:ext cx="4608385" cy="1998689"/>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持续看好财报季绩优公司及高景气赛道龙头公司投资机会，对于在线消费和</a:t>
            </a:r>
            <a:r>
              <a:rPr lang="en-US" altLang="zh-CN" sz="1200" dirty="0">
                <a:latin typeface="微软雅黑" panose="020B0503020204020204" pitchFamily="34" charset="-122"/>
                <a:ea typeface="微软雅黑" panose="020B0503020204020204" pitchFamily="34" charset="-122"/>
              </a:rPr>
              <a:t>5G</a:t>
            </a:r>
            <a:r>
              <a:rPr lang="zh-CN" altLang="en-US" sz="1200" dirty="0">
                <a:latin typeface="微软雅黑" panose="020B0503020204020204" pitchFamily="34" charset="-122"/>
                <a:ea typeface="微软雅黑" panose="020B0503020204020204" pitchFamily="34" charset="-122"/>
              </a:rPr>
              <a:t>相关主线推荐不变；游戏行业</a:t>
            </a:r>
            <a:r>
              <a:rPr lang="en-US" altLang="zh-CN" sz="1200" dirty="0" err="1">
                <a:latin typeface="微软雅黑" panose="020B0503020204020204" pitchFamily="34" charset="-122"/>
                <a:ea typeface="微软雅黑" panose="020B0503020204020204" pitchFamily="34" charset="-122"/>
              </a:rPr>
              <a:t>ChinaJoy</a:t>
            </a:r>
            <a:r>
              <a:rPr lang="zh-CN" altLang="en-US" sz="1200" dirty="0">
                <a:latin typeface="微软雅黑" panose="020B0503020204020204" pitchFamily="34" charset="-122"/>
                <a:ea typeface="微软雅黑" panose="020B0503020204020204" pitchFamily="34" charset="-122"/>
              </a:rPr>
              <a:t>周末召开，三季度新上线游戏表现是重要因素；电影院陆续恢复开放，影院复工首周票房过亿，持续关注行业修复力度；军工在国内大循环的基调下，有望投资机会长期化。 </a:t>
            </a:r>
            <a:r>
              <a:rPr lang="zh-CN" altLang="en-US" sz="1200" b="1" dirty="0">
                <a:latin typeface="微软雅黑" panose="020B0503020204020204" pitchFamily="34" charset="-122"/>
                <a:ea typeface="微软雅黑" panose="020B0503020204020204" pitchFamily="34" charset="-122"/>
              </a:rPr>
              <a:t>配置建议：在线消费（游戏、在线券商、视频、电商）；影院相关概念；</a:t>
            </a:r>
            <a:r>
              <a:rPr lang="en-US" altLang="zh-CN" sz="1200" b="1" dirty="0">
                <a:latin typeface="微软雅黑" panose="020B0503020204020204" pitchFamily="34" charset="-122"/>
                <a:ea typeface="微软雅黑" panose="020B0503020204020204" pitchFamily="34" charset="-122"/>
              </a:rPr>
              <a:t>5G</a:t>
            </a:r>
            <a:r>
              <a:rPr lang="zh-CN" altLang="en-US" sz="1200" b="1" dirty="0">
                <a:latin typeface="微软雅黑" panose="020B0503020204020204" pitchFamily="34" charset="-122"/>
                <a:ea typeface="微软雅黑" panose="020B0503020204020204" pitchFamily="34" charset="-122"/>
              </a:rPr>
              <a:t>；军工。</a:t>
            </a:r>
            <a:endParaRPr lang="en-US" altLang="zh-CN" sz="1200" b="1" dirty="0">
              <a:latin typeface="微软雅黑" panose="020B0503020204020204" pitchFamily="34" charset="-122"/>
              <a:ea typeface="微软雅黑" panose="020B0503020204020204" pitchFamily="34" charset="-122"/>
            </a:endParaRPr>
          </a:p>
          <a:p>
            <a:pPr algn="ctr">
              <a:lnSpc>
                <a:spcPct val="150000"/>
              </a:lnSpc>
            </a:pPr>
            <a:r>
              <a:rPr lang="en-US" altLang="zh-CN" sz="1200" b="1" dirty="0">
                <a:solidFill>
                  <a:srgbClr val="FF0000"/>
                </a:solidFill>
                <a:latin typeface="微软雅黑" panose="020B0503020204020204" pitchFamily="34" charset="-122"/>
                <a:ea typeface="微软雅黑" panose="020B0503020204020204" pitchFamily="34" charset="-122"/>
              </a:rPr>
              <a:t>6</a:t>
            </a:r>
            <a:r>
              <a:rPr lang="zh-CN" altLang="en-US" sz="1200" b="1" dirty="0">
                <a:solidFill>
                  <a:srgbClr val="FF0000"/>
                </a:solidFill>
                <a:latin typeface="微软雅黑" panose="020B0503020204020204" pitchFamily="34" charset="-122"/>
                <a:ea typeface="微软雅黑" panose="020B0503020204020204" pitchFamily="34" charset="-122"/>
              </a:rPr>
              <a:t>月观点：中性 </a:t>
            </a:r>
            <a:r>
              <a:rPr lang="en-US" altLang="zh-CN" sz="1200" b="1" dirty="0">
                <a:solidFill>
                  <a:srgbClr val="FF0000"/>
                </a:solidFill>
                <a:latin typeface="微软雅黑" panose="020B0503020204020204" pitchFamily="34" charset="-122"/>
                <a:ea typeface="微软雅黑" panose="020B0503020204020204" pitchFamily="34" charset="-122"/>
              </a:rPr>
              <a:t>7</a:t>
            </a:r>
            <a:r>
              <a:rPr lang="zh-CN" altLang="en-US" sz="1200" b="1" dirty="0">
                <a:solidFill>
                  <a:srgbClr val="FF0000"/>
                </a:solidFill>
                <a:latin typeface="微软雅黑" panose="020B0503020204020204" pitchFamily="34" charset="-122"/>
                <a:ea typeface="微软雅黑" panose="020B0503020204020204" pitchFamily="34" charset="-122"/>
              </a:rPr>
              <a:t>月观点：谨慎看多 </a:t>
            </a:r>
            <a:r>
              <a:rPr lang="en-US" altLang="zh-CN" sz="1200" b="1" dirty="0">
                <a:solidFill>
                  <a:srgbClr val="FF0000"/>
                </a:solidFill>
                <a:latin typeface="微软雅黑" panose="020B0503020204020204" pitchFamily="34" charset="-122"/>
                <a:ea typeface="微软雅黑" panose="020B0503020204020204" pitchFamily="34" charset="-122"/>
              </a:rPr>
              <a:t>8</a:t>
            </a:r>
            <a:r>
              <a:rPr lang="zh-CN" altLang="en-US" sz="1200" b="1" dirty="0">
                <a:solidFill>
                  <a:srgbClr val="FF0000"/>
                </a:solidFill>
                <a:latin typeface="微软雅黑" panose="020B0503020204020204" pitchFamily="34" charset="-122"/>
                <a:ea typeface="微软雅黑" panose="020B0503020204020204" pitchFamily="34" charset="-122"/>
              </a:rPr>
              <a:t>月观点：看多</a:t>
            </a:r>
          </a:p>
        </p:txBody>
      </p:sp>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862" y="3195817"/>
            <a:ext cx="1292403" cy="409939"/>
          </a:xfrm>
          <a:prstGeom prst="rect">
            <a:avLst/>
          </a:prstGeom>
        </p:spPr>
      </p:pic>
      <p:pic>
        <p:nvPicPr>
          <p:cNvPr id="11" name="图片 10">
            <a:extLst>
              <a:ext uri="{FF2B5EF4-FFF2-40B4-BE49-F238E27FC236}">
                <a16:creationId xmlns:a16="http://schemas.microsoft.com/office/drawing/2014/main" id="{DC8BA9C1-450E-B747-99F2-60AD5F56B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648" y="3105498"/>
            <a:ext cx="1353496" cy="615808"/>
          </a:xfrm>
          <a:prstGeom prst="rect">
            <a:avLst/>
          </a:prstGeom>
        </p:spPr>
      </p:pic>
      <p:pic>
        <p:nvPicPr>
          <p:cNvPr id="13" name="图片 12" descr="图片包含 游戏机&#10;&#10;描述已自动生成">
            <a:extLst>
              <a:ext uri="{FF2B5EF4-FFF2-40B4-BE49-F238E27FC236}">
                <a16:creationId xmlns:a16="http://schemas.microsoft.com/office/drawing/2014/main" id="{7A6DD827-157B-AA48-AB78-760B626CE3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6443" y="3723894"/>
            <a:ext cx="1478052" cy="524652"/>
          </a:xfrm>
          <a:prstGeom prst="rect">
            <a:avLst/>
          </a:prstGeom>
        </p:spPr>
      </p:pic>
      <p:pic>
        <p:nvPicPr>
          <p:cNvPr id="2" name="图片 1">
            <a:extLst>
              <a:ext uri="{FF2B5EF4-FFF2-40B4-BE49-F238E27FC236}">
                <a16:creationId xmlns:a16="http://schemas.microsoft.com/office/drawing/2014/main" id="{2D0417D4-A09E-4085-8F7D-CE4F25E7322E}"/>
              </a:ext>
            </a:extLst>
          </p:cNvPr>
          <p:cNvPicPr>
            <a:picLocks noChangeAspect="1"/>
          </p:cNvPicPr>
          <p:nvPr/>
        </p:nvPicPr>
        <p:blipFill>
          <a:blip r:embed="rId6"/>
          <a:stretch>
            <a:fillRect/>
          </a:stretch>
        </p:blipFill>
        <p:spPr>
          <a:xfrm>
            <a:off x="6096000" y="3855803"/>
            <a:ext cx="1353496" cy="358676"/>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white">
          <a:xfrm>
            <a:off x="622300" y="266701"/>
            <a:ext cx="8231188" cy="388620"/>
          </a:xfrm>
          <a:prstGeom prst="rect">
            <a:avLst/>
          </a:prstGeom>
          <a:noFill/>
          <a:ln w="9525">
            <a:noFill/>
            <a:miter lim="800000"/>
          </a:ln>
        </p:spPr>
        <p:txBody>
          <a:bodyPr lIns="0" tIns="0" rIns="0" bIns="0"/>
          <a:lstStyle/>
          <a:p>
            <a:r>
              <a:rPr lang="zh-CN" altLang="en-US" sz="2400" dirty="0">
                <a:solidFill>
                  <a:srgbClr val="000066"/>
                </a:solidFill>
                <a:latin typeface="微软雅黑" panose="020B0503020204020204" pitchFamily="34" charset="-122"/>
                <a:ea typeface="微软雅黑" panose="020B0503020204020204" pitchFamily="34" charset="-122"/>
              </a:rPr>
              <a:t>展望</a:t>
            </a:r>
          </a:p>
        </p:txBody>
      </p:sp>
      <p:sp>
        <p:nvSpPr>
          <p:cNvPr id="6" name="矩形 5"/>
          <p:cNvSpPr/>
          <p:nvPr/>
        </p:nvSpPr>
        <p:spPr>
          <a:xfrm>
            <a:off x="1738313" y="1285875"/>
            <a:ext cx="8501062" cy="369888"/>
          </a:xfrm>
          <a:prstGeom prst="rect">
            <a:avLst/>
          </a:prstGeom>
        </p:spPr>
        <p:txBody>
          <a:bodyPr>
            <a:spAutoFit/>
          </a:bodyPr>
          <a:lstStyle/>
          <a:p>
            <a:pPr>
              <a:defRPr/>
            </a:pPr>
            <a:r>
              <a:rPr lang="zh-CN" altLang="en-US" b="1">
                <a:solidFill>
                  <a:srgbClr val="000066"/>
                </a:solidFill>
                <a:latin typeface="+mn-ea"/>
              </a:rPr>
              <a:t>   </a:t>
            </a:r>
          </a:p>
        </p:txBody>
      </p:sp>
      <p:sp>
        <p:nvSpPr>
          <p:cNvPr id="34842" name="Rectangle 26"/>
          <p:cNvSpPr>
            <a:spLocks noChangeArrowheads="1"/>
          </p:cNvSpPr>
          <p:nvPr/>
        </p:nvSpPr>
        <p:spPr bwMode="auto">
          <a:xfrm>
            <a:off x="1666874" y="1131358"/>
            <a:ext cx="8391847" cy="4440767"/>
          </a:xfrm>
          <a:prstGeom prst="rect">
            <a:avLst/>
          </a:prstGeom>
          <a:noFill/>
          <a:ln w="9525">
            <a:noFill/>
            <a:miter lim="800000"/>
          </a:ln>
          <a:effectLst/>
        </p:spPr>
        <p:txBody>
          <a:bodyPr wrap="square" anchor="ctr">
            <a:spAutoFit/>
          </a:bodyPr>
          <a:lstStyle/>
          <a:p>
            <a:pPr indent="720000" algn="just">
              <a:lnSpc>
                <a:spcPct val="200000"/>
              </a:lnSpc>
            </a:pP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月以来，中报持续披露，但受到中美矛盾的进一步激化，市场避险情绪加重，出现大量优质标的业绩没有被兑现的低估值情况，随着市场氛围缓和，可以逢低布局业绩增长确定性较强的标的公司。</a:t>
            </a:r>
            <a:endParaRPr lang="en-US" altLang="zh-CN" dirty="0">
              <a:latin typeface="微软雅黑" panose="020B0503020204020204" pitchFamily="34" charset="-122"/>
              <a:ea typeface="微软雅黑" panose="020B0503020204020204" pitchFamily="34" charset="-122"/>
            </a:endParaRPr>
          </a:p>
          <a:p>
            <a:pPr indent="720000" algn="just">
              <a:lnSpc>
                <a:spcPct val="200000"/>
              </a:lnSpc>
            </a:pPr>
            <a:r>
              <a:rPr lang="zh-CN" altLang="en-US" dirty="0">
                <a:latin typeface="微软雅黑" panose="020B0503020204020204" pitchFamily="34" charset="-122"/>
                <a:ea typeface="微软雅黑" panose="020B0503020204020204" pitchFamily="34" charset="-122"/>
                <a:sym typeface="+mn-ea"/>
              </a:rPr>
              <a:t>本月末中央政治局会议首次提出“国内大循环”“国内国际双循环”的纲领。未来上市企业可能会缩小海外业务敞口，转向国内业务升级，长期深耕国内市场的企业有望受益。我们推荐</a:t>
            </a:r>
            <a:r>
              <a:rPr lang="en-US" altLang="zh-CN" dirty="0">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条配置主线：</a:t>
            </a:r>
            <a:r>
              <a:rPr lang="en-US" altLang="zh-CN" dirty="0">
                <a:latin typeface="微软雅黑" panose="020B0503020204020204" pitchFamily="34" charset="-122"/>
                <a:ea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sym typeface="+mn-ea"/>
              </a:rPr>
              <a:t>、随着国内复工复产基本结束，下半年“新基建”建设将如火如荼进行，可以关注相关板块标的；</a:t>
            </a:r>
            <a:r>
              <a:rPr lang="en-US" altLang="zh-CN" dirty="0">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、考虑到国际冲突加剧，防御型消费板块可以重点关注。</a:t>
            </a:r>
            <a:endParaRPr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2300" y="260351"/>
            <a:ext cx="5167313" cy="338554"/>
          </a:xfrm>
          <a:prstGeom prst="rect">
            <a:avLst/>
          </a:prstGeom>
        </p:spPr>
        <p:txBody>
          <a:bodyPr lIns="0" tIns="0" rIns="0" bIns="0">
            <a:spAutoFit/>
          </a:bodyPr>
          <a:lstStyle/>
          <a:p>
            <a:pPr>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2300" y="266700"/>
            <a:ext cx="7850188" cy="338554"/>
          </a:xfrm>
          <a:prstGeom prst="rect">
            <a:avLst/>
          </a:prstGeom>
        </p:spPr>
        <p:txBody>
          <a:bodyPr lIns="0" tIns="0" rIns="0" bIns="0">
            <a:spAutoFit/>
          </a:bodyPr>
          <a:lstStyle/>
          <a:p>
            <a:pPr>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None/>
              <a:defRPr/>
            </a:pPr>
            <a:endParaRPr lang="zh-CN" altLang="en-US" kern="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622300" y="266700"/>
            <a:ext cx="8229600" cy="1143000"/>
          </a:xfrm>
          <a:noFill/>
          <a:ln>
            <a:noFill/>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联系我们</a:t>
            </a:r>
          </a:p>
        </p:txBody>
      </p:sp>
      <p:sp>
        <p:nvSpPr>
          <p:cNvPr id="37891" name="矩形 2"/>
          <p:cNvSpPr>
            <a:spLocks noChangeArrowheads="1"/>
          </p:cNvSpPr>
          <p:nvPr/>
        </p:nvSpPr>
        <p:spPr bwMode="auto">
          <a:xfrm>
            <a:off x="2914968" y="1484785"/>
            <a:ext cx="6362065" cy="2845715"/>
          </a:xfrm>
          <a:prstGeom prst="rect">
            <a:avLst/>
          </a:prstGeom>
          <a:noFill/>
          <a:ln w="9525">
            <a:noFill/>
            <a:miter lim="800000"/>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联系我们</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公司地址：上海市东湖路</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号东湖宾馆</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号楼</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楼</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54668032</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602</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54669508</a:t>
            </a:r>
          </a:p>
          <a:p>
            <a:pPr>
              <a:lnSpc>
                <a:spcPct val="150000"/>
              </a:lnSpc>
            </a:pPr>
            <a:r>
              <a:rPr lang="zh-CN" altLang="en-US" dirty="0">
                <a:latin typeface="微软雅黑" panose="020B0503020204020204" pitchFamily="34" charset="-122"/>
                <a:ea typeface="微软雅黑" panose="020B0503020204020204" pitchFamily="34" charset="-122"/>
              </a:rPr>
              <a:t>    网址：</a:t>
            </a:r>
            <a:r>
              <a:rPr lang="en-US" altLang="zh-CN" dirty="0">
                <a:latin typeface="微软雅黑" panose="020B0503020204020204" pitchFamily="34" charset="-122"/>
                <a:ea typeface="微软雅黑" panose="020B0503020204020204" pitchFamily="34"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grpSp>
        <p:nvGrpSpPr>
          <p:cNvPr id="5" name="组合 4"/>
          <p:cNvGrpSpPr/>
          <p:nvPr/>
        </p:nvGrpSpPr>
        <p:grpSpPr>
          <a:xfrm>
            <a:off x="3719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融客市值管理公众号</a:t>
              </a:r>
              <a:endParaRPr lang="en-US" altLang="zh-CN" sz="1200" dirty="0">
                <a:latin typeface="微软雅黑" panose="020B0503020204020204" pitchFamily="34" charset="-122"/>
                <a:ea typeface="微软雅黑" panose="020B0503020204020204" pitchFamily="34" charset="-122"/>
              </a:endParaRPr>
            </a:p>
            <a:p>
              <a:pPr algn="ctr"/>
              <a:r>
                <a:rPr lang="en-US" altLang="zh-CN" sz="1200" dirty="0" err="1">
                  <a:latin typeface="微软雅黑" panose="020B0503020204020204" pitchFamily="34" charset="-122"/>
                  <a:ea typeface="微软雅黑" panose="020B0503020204020204" pitchFamily="34" charset="-122"/>
                  <a:cs typeface="Times New Roman" panose="02020603050405020304" pitchFamily="18" charset="0"/>
                </a:rPr>
                <a:t>rongkechina</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文本框 11"/>
          <p:cNvSpPr txBox="1"/>
          <p:nvPr/>
        </p:nvSpPr>
        <p:spPr>
          <a:xfrm rot="16200000">
            <a:off x="1056588" y="4192450"/>
            <a:ext cx="2249334"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p:cNvCxnSpPr/>
          <p:nvPr/>
        </p:nvCxnSpPr>
        <p:spPr bwMode="auto">
          <a:xfrm>
            <a:off x="2335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2358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367E3431-03C6-4860-88CF-E1BF362FC66B}"/>
              </a:ext>
            </a:extLst>
          </p:cNvPr>
          <p:cNvSpPr/>
          <p:nvPr/>
        </p:nvSpPr>
        <p:spPr bwMode="auto">
          <a:xfrm>
            <a:off x="3148236" y="1953438"/>
            <a:ext cx="1008112" cy="648072"/>
          </a:xfrm>
          <a:prstGeom prst="ellipse">
            <a:avLst/>
          </a:prstGeom>
          <a:solidFill>
            <a:srgbClr val="4F95D4"/>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algn="ctr" fontAlgn="base">
              <a:spcBef>
                <a:spcPct val="0"/>
              </a:spcBef>
              <a:spcAft>
                <a:spcPct val="0"/>
              </a:spcAft>
            </a:pPr>
            <a:endParaRPr lang="zh-CN" altLang="en-US" sz="2000" b="1">
              <a:solidFill>
                <a:srgbClr val="000066"/>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92A3BEB6-033E-46DB-B2B5-81523CF27615}"/>
              </a:ext>
            </a:extLst>
          </p:cNvPr>
          <p:cNvSpPr txBox="1"/>
          <p:nvPr/>
        </p:nvSpPr>
        <p:spPr>
          <a:xfrm>
            <a:off x="3292252" y="2077419"/>
            <a:ext cx="720080" cy="369332"/>
          </a:xfrm>
          <a:prstGeom prst="rect">
            <a:avLst/>
          </a:prstGeom>
          <a:solidFill>
            <a:srgbClr val="4F95D4"/>
          </a:solid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宏观</a:t>
            </a:r>
          </a:p>
        </p:txBody>
      </p:sp>
      <p:sp>
        <p:nvSpPr>
          <p:cNvPr id="8" name="椭圆 7">
            <a:extLst>
              <a:ext uri="{FF2B5EF4-FFF2-40B4-BE49-F238E27FC236}">
                <a16:creationId xmlns:a16="http://schemas.microsoft.com/office/drawing/2014/main" id="{8D78BA5B-BB2D-4190-BF70-2666DF7F3A27}"/>
              </a:ext>
            </a:extLst>
          </p:cNvPr>
          <p:cNvSpPr/>
          <p:nvPr/>
        </p:nvSpPr>
        <p:spPr bwMode="auto">
          <a:xfrm>
            <a:off x="3148236" y="3012126"/>
            <a:ext cx="1008112" cy="648072"/>
          </a:xfrm>
          <a:prstGeom prst="ellipse">
            <a:avLst/>
          </a:prstGeom>
          <a:solidFill>
            <a:srgbClr val="4F95D4"/>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algn="ctr" fontAlgn="base">
              <a:spcBef>
                <a:spcPct val="0"/>
              </a:spcBef>
              <a:spcAft>
                <a:spcPct val="0"/>
              </a:spcAft>
            </a:pPr>
            <a:endParaRPr lang="zh-CN" altLang="en-US" sz="2000" b="1">
              <a:solidFill>
                <a:srgbClr val="000066"/>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F528D01-462B-4D4F-AB7D-2CAEB8F19580}"/>
              </a:ext>
            </a:extLst>
          </p:cNvPr>
          <p:cNvSpPr txBox="1"/>
          <p:nvPr/>
        </p:nvSpPr>
        <p:spPr>
          <a:xfrm>
            <a:off x="3292252" y="3136107"/>
            <a:ext cx="720080" cy="369332"/>
          </a:xfrm>
          <a:prstGeom prst="rect">
            <a:avLst/>
          </a:prstGeom>
          <a:solidFill>
            <a:srgbClr val="4F95D4"/>
          </a:solid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市场</a:t>
            </a:r>
          </a:p>
        </p:txBody>
      </p:sp>
      <p:sp>
        <p:nvSpPr>
          <p:cNvPr id="12" name="椭圆 11">
            <a:extLst>
              <a:ext uri="{FF2B5EF4-FFF2-40B4-BE49-F238E27FC236}">
                <a16:creationId xmlns:a16="http://schemas.microsoft.com/office/drawing/2014/main" id="{5D91B7E4-3E27-4E5B-85C6-DE4E1C140C5C}"/>
              </a:ext>
            </a:extLst>
          </p:cNvPr>
          <p:cNvSpPr/>
          <p:nvPr/>
        </p:nvSpPr>
        <p:spPr bwMode="auto">
          <a:xfrm>
            <a:off x="3148236" y="4012684"/>
            <a:ext cx="1008112" cy="648072"/>
          </a:xfrm>
          <a:prstGeom prst="ellipse">
            <a:avLst/>
          </a:prstGeom>
          <a:solidFill>
            <a:srgbClr val="4F95D4"/>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algn="ctr" fontAlgn="base">
              <a:spcBef>
                <a:spcPct val="0"/>
              </a:spcBef>
              <a:spcAft>
                <a:spcPct val="0"/>
              </a:spcAft>
            </a:pPr>
            <a:endParaRPr lang="zh-CN" altLang="en-US" sz="2000" b="1">
              <a:solidFill>
                <a:srgbClr val="000066"/>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28E99BB9-8CA7-49B5-9930-DA89AE18CE1B}"/>
              </a:ext>
            </a:extLst>
          </p:cNvPr>
          <p:cNvSpPr txBox="1"/>
          <p:nvPr/>
        </p:nvSpPr>
        <p:spPr>
          <a:xfrm>
            <a:off x="3292252" y="4123572"/>
            <a:ext cx="720080" cy="369332"/>
          </a:xfrm>
          <a:prstGeom prst="rect">
            <a:avLst/>
          </a:prstGeom>
          <a:solidFill>
            <a:srgbClr val="4F95D4"/>
          </a:solid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展望</a:t>
            </a:r>
          </a:p>
        </p:txBody>
      </p:sp>
      <p:sp>
        <p:nvSpPr>
          <p:cNvPr id="18" name="文本框 17">
            <a:extLst>
              <a:ext uri="{FF2B5EF4-FFF2-40B4-BE49-F238E27FC236}">
                <a16:creationId xmlns:a16="http://schemas.microsoft.com/office/drawing/2014/main" id="{9AC7F2B8-E8F9-406C-A9D9-EB893F3F8F3E}"/>
              </a:ext>
            </a:extLst>
          </p:cNvPr>
          <p:cNvSpPr txBox="1"/>
          <p:nvPr/>
        </p:nvSpPr>
        <p:spPr>
          <a:xfrm>
            <a:off x="4323416" y="2078749"/>
            <a:ext cx="501750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货币政策略有收紧，中美冲突加剧</a:t>
            </a:r>
          </a:p>
        </p:txBody>
      </p:sp>
      <p:sp>
        <p:nvSpPr>
          <p:cNvPr id="20" name="文本框 19">
            <a:extLst>
              <a:ext uri="{FF2B5EF4-FFF2-40B4-BE49-F238E27FC236}">
                <a16:creationId xmlns:a16="http://schemas.microsoft.com/office/drawing/2014/main" id="{063C0A7F-1E60-4AF9-B2F8-B3FA6978BD4C}"/>
              </a:ext>
            </a:extLst>
          </p:cNvPr>
          <p:cNvSpPr txBox="1"/>
          <p:nvPr/>
        </p:nvSpPr>
        <p:spPr>
          <a:xfrm>
            <a:off x="4300365" y="3151496"/>
            <a:ext cx="3799696"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股行情震荡上行，市场情绪偏乐观</a:t>
            </a:r>
          </a:p>
        </p:txBody>
      </p:sp>
      <p:sp>
        <p:nvSpPr>
          <p:cNvPr id="22" name="文本框 21">
            <a:extLst>
              <a:ext uri="{FF2B5EF4-FFF2-40B4-BE49-F238E27FC236}">
                <a16:creationId xmlns:a16="http://schemas.microsoft.com/office/drawing/2014/main" id="{7A67A189-141F-4210-9BC5-43BD5A549AD5}"/>
              </a:ext>
            </a:extLst>
          </p:cNvPr>
          <p:cNvSpPr txBox="1"/>
          <p:nvPr/>
        </p:nvSpPr>
        <p:spPr>
          <a:xfrm>
            <a:off x="4300364" y="4137330"/>
            <a:ext cx="379969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sym typeface="+mn-ea"/>
              </a:rPr>
              <a:t>国内国际双循环，利好防御型板块</a:t>
            </a:r>
          </a:p>
        </p:txBody>
      </p:sp>
    </p:spTree>
    <p:extLst>
      <p:ext uri="{BB962C8B-B14F-4D97-AF65-F5344CB8AC3E}">
        <p14:creationId xmlns:p14="http://schemas.microsoft.com/office/powerpoint/2010/main" val="134271118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622300" y="260350"/>
            <a:ext cx="8229600" cy="429541"/>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7789206" y="1614536"/>
            <a:ext cx="2416832" cy="2028569"/>
          </a:xfrm>
          <a:prstGeom prst="rect">
            <a:avLst/>
          </a:prstGeom>
          <a:noFill/>
        </p:spPr>
        <p:txBody>
          <a:bodyPr wrap="square" lIns="0" tIns="0" rIns="0" bIns="0" rtlCol="0">
            <a:spAutoFit/>
          </a:bodyPr>
          <a:lstStyle/>
          <a:p>
            <a:pPr fontAlgn="base">
              <a:lnSpc>
                <a:spcPct val="150000"/>
              </a:lnSpc>
              <a:spcBef>
                <a:spcPct val="0"/>
              </a:spcBef>
              <a:spcAft>
                <a:spcPct val="0"/>
              </a:spcAft>
            </a:pPr>
            <a:r>
              <a:rPr lang="en-US" dirty="0">
                <a:solidFill>
                  <a:srgbClr val="000000"/>
                </a:solidFill>
                <a:latin typeface="微软雅黑" panose="020B0503020204020204" pitchFamily="34" charset="-122"/>
                <a:ea typeface="微软雅黑" panose="020B0503020204020204" pitchFamily="34" charset="-122"/>
              </a:rPr>
              <a:t>7</a:t>
            </a:r>
            <a:r>
              <a:rPr dirty="0">
                <a:solidFill>
                  <a:srgbClr val="000000"/>
                </a:solidFill>
                <a:latin typeface="微软雅黑" panose="020B0503020204020204" pitchFamily="34" charset="-122"/>
                <a:ea typeface="微软雅黑" panose="020B0503020204020204" pitchFamily="34" charset="-122"/>
              </a:rPr>
              <a:t>月CPI同比</a:t>
            </a:r>
            <a:r>
              <a:rPr dirty="0">
                <a:solidFill>
                  <a:srgbClr val="FF0000"/>
                </a:solidFill>
                <a:latin typeface="微软雅黑" panose="020B0503020204020204" pitchFamily="34" charset="-122"/>
                <a:ea typeface="微软雅黑" panose="020B0503020204020204" pitchFamily="34" charset="-122"/>
              </a:rPr>
              <a:t>上涨</a:t>
            </a:r>
            <a:r>
              <a:rPr lang="en-US" dirty="0">
                <a:solidFill>
                  <a:srgbClr val="FF0000"/>
                </a:solidFill>
                <a:latin typeface="微软雅黑" panose="020B0503020204020204" pitchFamily="34" charset="-122"/>
                <a:ea typeface="微软雅黑" panose="020B0503020204020204" pitchFamily="34" charset="-122"/>
              </a:rPr>
              <a:t>2.7%</a:t>
            </a:r>
            <a:r>
              <a:rPr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dirty="0" err="1">
                <a:solidFill>
                  <a:srgbClr val="000000"/>
                </a:solidFill>
                <a:latin typeface="微软雅黑" panose="020B0503020204020204" pitchFamily="34" charset="-122"/>
                <a:ea typeface="微软雅黑" panose="020B0503020204020204" pitchFamily="34" charset="-122"/>
              </a:rPr>
              <a:t>较上月</a:t>
            </a:r>
            <a:r>
              <a:rPr lang="zh-CN" altLang="en-US" dirty="0">
                <a:solidFill>
                  <a:srgbClr val="FF0000"/>
                </a:solidFill>
                <a:latin typeface="微软雅黑" panose="020B0503020204020204" pitchFamily="34" charset="-122"/>
                <a:ea typeface="微软雅黑" panose="020B0503020204020204" pitchFamily="34" charset="-122"/>
              </a:rPr>
              <a:t>上涨</a:t>
            </a:r>
            <a:r>
              <a:rPr lang="en-US" altLang="zh-CN" dirty="0">
                <a:solidFill>
                  <a:srgbClr val="FF0000"/>
                </a:solidFill>
                <a:latin typeface="微软雅黑" panose="020B0503020204020204" pitchFamily="34" charset="-122"/>
                <a:ea typeface="微软雅黑" panose="020B0503020204020204" pitchFamily="34" charset="-122"/>
              </a:rPr>
              <a:t>0.6%</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endParaRPr lang="en-US" altLang="zh-CN" dirty="0">
              <a:solidFill>
                <a:srgbClr val="00000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en-US" altLang="zh-CN" dirty="0">
                <a:solidFill>
                  <a:srgbClr val="000000"/>
                </a:solidFill>
                <a:latin typeface="微软雅黑" panose="020B0503020204020204" pitchFamily="34" charset="-122"/>
                <a:ea typeface="微软雅黑" panose="020B0503020204020204" pitchFamily="34" charset="-122"/>
              </a:rPr>
              <a:t>7</a:t>
            </a:r>
            <a:r>
              <a:rPr lang="zh-CN" altLang="en-US" dirty="0">
                <a:solidFill>
                  <a:srgbClr val="000000"/>
                </a:solidFill>
                <a:latin typeface="微软雅黑" panose="020B0503020204020204" pitchFamily="34" charset="-122"/>
                <a:ea typeface="微软雅黑" panose="020B0503020204020204" pitchFamily="34" charset="-122"/>
              </a:rPr>
              <a:t>月</a:t>
            </a:r>
            <a:r>
              <a:rPr lang="en-US" altLang="zh-CN" dirty="0">
                <a:solidFill>
                  <a:srgbClr val="000000"/>
                </a:solidFill>
                <a:latin typeface="微软雅黑" panose="020B0503020204020204" pitchFamily="34" charset="-122"/>
                <a:ea typeface="微软雅黑" panose="020B0503020204020204" pitchFamily="34" charset="-122"/>
              </a:rPr>
              <a:t>PPI</a:t>
            </a:r>
            <a:r>
              <a:rPr lang="zh-CN" altLang="en-US" dirty="0">
                <a:solidFill>
                  <a:srgbClr val="000000"/>
                </a:solidFill>
                <a:latin typeface="微软雅黑" panose="020B0503020204020204" pitchFamily="34" charset="-122"/>
                <a:ea typeface="微软雅黑" panose="020B0503020204020204" pitchFamily="34" charset="-122"/>
              </a:rPr>
              <a:t>同比</a:t>
            </a:r>
            <a:r>
              <a:rPr lang="zh-CN" altLang="en-US" dirty="0">
                <a:solidFill>
                  <a:srgbClr val="33CC33"/>
                </a:solidFill>
                <a:latin typeface="微软雅黑" panose="020B0503020204020204" pitchFamily="34" charset="-122"/>
                <a:ea typeface="微软雅黑" panose="020B0503020204020204" pitchFamily="34" charset="-122"/>
              </a:rPr>
              <a:t>下降</a:t>
            </a:r>
            <a:r>
              <a:rPr lang="en-US" altLang="zh-CN" dirty="0">
                <a:solidFill>
                  <a:srgbClr val="33CC33"/>
                </a:solidFill>
                <a:latin typeface="微软雅黑" panose="020B0503020204020204" pitchFamily="34" charset="-122"/>
                <a:ea typeface="微软雅黑" panose="020B0503020204020204" pitchFamily="34" charset="-122"/>
              </a:rPr>
              <a:t>2.4%</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rPr>
              <a:t>较上月</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0.4%</a:t>
            </a:r>
            <a:r>
              <a:rPr lang="zh-CN" altLang="en-US" dirty="0">
                <a:solidFill>
                  <a:srgbClr val="000000"/>
                </a:solidFill>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1430744" y="4723418"/>
            <a:ext cx="9320988" cy="1444691"/>
          </a:xfrm>
          <a:prstGeom prst="rect">
            <a:avLst/>
          </a:prstGeom>
          <a:noFill/>
          <a:ln w="9525">
            <a:noFill/>
            <a:miter lim="800000"/>
          </a:ln>
          <a:effectLst/>
        </p:spPr>
        <p:txBody>
          <a:bodyPr wrap="square" anchor="ctr">
            <a:spAutoFit/>
          </a:bodyPr>
          <a:lstStyle/>
          <a:p>
            <a:pPr indent="457200" algn="just" fontAlgn="base">
              <a:lnSpc>
                <a:spcPct val="150000"/>
              </a:lnSpc>
              <a:spcBef>
                <a:spcPct val="0"/>
              </a:spcBef>
              <a:spcAft>
                <a:spcPct val="0"/>
              </a:spcAft>
            </a:pPr>
            <a:r>
              <a:rPr lang="en-US" altLang="zh-CN" sz="1200" dirty="0">
                <a:solidFill>
                  <a:srgbClr val="000000"/>
                </a:solidFill>
                <a:latin typeface="微软雅黑" panose="020B0503020204020204" pitchFamily="34" charset="-122"/>
                <a:ea typeface="微软雅黑" panose="020B0503020204020204" pitchFamily="34" charset="-122"/>
              </a:rPr>
              <a:t>CPI</a:t>
            </a:r>
            <a:r>
              <a:rPr lang="zh-CN" altLang="en-US" sz="1200" dirty="0">
                <a:solidFill>
                  <a:srgbClr val="000000"/>
                </a:solidFill>
                <a:latin typeface="微软雅黑" panose="020B0503020204020204" pitchFamily="34" charset="-122"/>
                <a:ea typeface="微软雅黑" panose="020B0503020204020204" pitchFamily="34" charset="-122"/>
              </a:rPr>
              <a:t>方面，从同比看，</a:t>
            </a:r>
            <a:r>
              <a:rPr lang="en-US" altLang="zh-CN" sz="1200" dirty="0">
                <a:solidFill>
                  <a:srgbClr val="000000"/>
                </a:solidFill>
                <a:latin typeface="微软雅黑" panose="020B0503020204020204" pitchFamily="34" charset="-122"/>
                <a:ea typeface="微软雅黑" panose="020B0503020204020204" pitchFamily="34" charset="-122"/>
              </a:rPr>
              <a:t>CPI</a:t>
            </a:r>
            <a:r>
              <a:rPr lang="zh-CN" altLang="en-US" sz="1200" dirty="0">
                <a:solidFill>
                  <a:srgbClr val="000000"/>
                </a:solidFill>
                <a:latin typeface="微软雅黑" panose="020B0503020204020204" pitchFamily="34" charset="-122"/>
                <a:ea typeface="微软雅黑" panose="020B0503020204020204" pitchFamily="34" charset="-122"/>
              </a:rPr>
              <a:t>上升</a:t>
            </a:r>
            <a:r>
              <a:rPr lang="en-US" altLang="zh-CN" sz="1200" dirty="0">
                <a:solidFill>
                  <a:srgbClr val="000000"/>
                </a:solidFill>
                <a:latin typeface="微软雅黑" panose="020B0503020204020204" pitchFamily="34" charset="-122"/>
                <a:ea typeface="微软雅黑" panose="020B0503020204020204" pitchFamily="34" charset="-122"/>
              </a:rPr>
              <a:t>2.7%</a:t>
            </a:r>
            <a:r>
              <a:rPr lang="zh-CN" altLang="en-US" sz="1200" dirty="0">
                <a:solidFill>
                  <a:srgbClr val="000000"/>
                </a:solidFill>
                <a:latin typeface="微软雅黑" panose="020B0503020204020204" pitchFamily="34" charset="-122"/>
                <a:ea typeface="微软雅黑" panose="020B0503020204020204" pitchFamily="34" charset="-122"/>
              </a:rPr>
              <a:t>，连续两个月回升。从分项看，</a:t>
            </a:r>
            <a:r>
              <a:rPr lang="en-US" altLang="zh-CN" sz="1200" dirty="0">
                <a:solidFill>
                  <a:srgbClr val="000000"/>
                </a:solidFill>
                <a:latin typeface="微软雅黑" panose="020B0503020204020204" pitchFamily="34" charset="-122"/>
                <a:ea typeface="微软雅黑" panose="020B0503020204020204" pitchFamily="34" charset="-122"/>
              </a:rPr>
              <a:t>7</a:t>
            </a:r>
            <a:r>
              <a:rPr lang="zh-CN" altLang="en-US" sz="1200" dirty="0">
                <a:solidFill>
                  <a:srgbClr val="000000"/>
                </a:solidFill>
                <a:latin typeface="微软雅黑" panose="020B0503020204020204" pitchFamily="34" charset="-122"/>
                <a:ea typeface="微软雅黑" panose="020B0503020204020204" pitchFamily="34" charset="-122"/>
              </a:rPr>
              <a:t>月，鲜菜和畜肉类价格涨幅明显，环比分别上涨</a:t>
            </a:r>
            <a:r>
              <a:rPr lang="en-US" altLang="zh-CN" sz="1200" dirty="0">
                <a:solidFill>
                  <a:srgbClr val="000000"/>
                </a:solidFill>
                <a:latin typeface="微软雅黑" panose="020B0503020204020204" pitchFamily="34" charset="-122"/>
                <a:ea typeface="微软雅黑" panose="020B0503020204020204" pitchFamily="34" charset="-122"/>
              </a:rPr>
              <a:t>6.3%</a:t>
            </a:r>
            <a:r>
              <a:rPr lang="zh-CN" altLang="en-US" sz="1200" dirty="0">
                <a:solidFill>
                  <a:srgbClr val="000000"/>
                </a:solidFill>
                <a:latin typeface="微软雅黑" panose="020B0503020204020204" pitchFamily="34" charset="-122"/>
                <a:ea typeface="微软雅黑" panose="020B0503020204020204" pitchFamily="34" charset="-122"/>
              </a:rPr>
              <a:t>和</a:t>
            </a:r>
            <a:r>
              <a:rPr lang="en-US" altLang="zh-CN" sz="1200" dirty="0">
                <a:solidFill>
                  <a:srgbClr val="000000"/>
                </a:solidFill>
                <a:latin typeface="微软雅黑" panose="020B0503020204020204" pitchFamily="34" charset="-122"/>
                <a:ea typeface="微软雅黑" panose="020B0503020204020204" pitchFamily="34" charset="-122"/>
              </a:rPr>
              <a:t>7.4%</a:t>
            </a:r>
            <a:r>
              <a:rPr lang="zh-CN" altLang="en-US"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pPr indent="457200" algn="just" fontAlgn="base">
              <a:lnSpc>
                <a:spcPct val="150000"/>
              </a:lnSpc>
              <a:spcBef>
                <a:spcPct val="0"/>
              </a:spcBef>
              <a:spcAft>
                <a:spcPct val="0"/>
              </a:spcAft>
            </a:pPr>
            <a:r>
              <a:rPr lang="en-US" altLang="zh-CN" sz="1200" dirty="0">
                <a:solidFill>
                  <a:srgbClr val="000000"/>
                </a:solidFill>
                <a:latin typeface="微软雅黑" panose="020B0503020204020204" pitchFamily="34" charset="-122"/>
                <a:ea typeface="微软雅黑" panose="020B0503020204020204" pitchFamily="34" charset="-122"/>
              </a:rPr>
              <a:t>PPI</a:t>
            </a:r>
            <a:r>
              <a:rPr lang="zh-CN" altLang="en-US" sz="1200" dirty="0">
                <a:solidFill>
                  <a:srgbClr val="000000"/>
                </a:solidFill>
                <a:latin typeface="微软雅黑" panose="020B0503020204020204" pitchFamily="34" charset="-122"/>
                <a:ea typeface="微软雅黑" panose="020B0503020204020204" pitchFamily="34" charset="-122"/>
              </a:rPr>
              <a:t>方面，从同比看，</a:t>
            </a:r>
            <a:r>
              <a:rPr lang="en" altLang="zh-CN" sz="1200" dirty="0">
                <a:solidFill>
                  <a:srgbClr val="000000"/>
                </a:solidFill>
                <a:latin typeface="微软雅黑" panose="020B0503020204020204" pitchFamily="34" charset="-122"/>
                <a:ea typeface="微软雅黑" panose="020B0503020204020204" pitchFamily="34" charset="-122"/>
              </a:rPr>
              <a:t>PPI</a:t>
            </a:r>
            <a:r>
              <a:rPr lang="zh-CN" altLang="en-US" sz="1200" dirty="0">
                <a:solidFill>
                  <a:srgbClr val="000000"/>
                </a:solidFill>
                <a:latin typeface="微软雅黑" panose="020B0503020204020204" pitchFamily="34" charset="-122"/>
                <a:ea typeface="微软雅黑" panose="020B0503020204020204" pitchFamily="34" charset="-122"/>
              </a:rPr>
              <a:t>下降</a:t>
            </a:r>
            <a:r>
              <a:rPr lang="en-US" altLang="zh-CN" sz="1200" dirty="0">
                <a:solidFill>
                  <a:srgbClr val="000000"/>
                </a:solidFill>
                <a:latin typeface="微软雅黑" panose="020B0503020204020204" pitchFamily="34" charset="-122"/>
                <a:ea typeface="微软雅黑" panose="020B0503020204020204" pitchFamily="34" charset="-122"/>
              </a:rPr>
              <a:t>2.4%</a:t>
            </a:r>
            <a:r>
              <a:rPr lang="zh-CN" altLang="en-US" sz="1200" dirty="0">
                <a:solidFill>
                  <a:srgbClr val="000000"/>
                </a:solidFill>
                <a:latin typeface="微软雅黑" panose="020B0503020204020204" pitchFamily="34" charset="-122"/>
                <a:ea typeface="微软雅黑" panose="020B0503020204020204" pitchFamily="34" charset="-122"/>
              </a:rPr>
              <a:t>，将上月有所回升，上升</a:t>
            </a:r>
            <a:r>
              <a:rPr lang="en-US" altLang="zh-CN" sz="1200" dirty="0">
                <a:solidFill>
                  <a:srgbClr val="000000"/>
                </a:solidFill>
                <a:latin typeface="微软雅黑" panose="020B0503020204020204" pitchFamily="34" charset="-122"/>
                <a:ea typeface="微软雅黑" panose="020B0503020204020204" pitchFamily="34" charset="-122"/>
              </a:rPr>
              <a:t>0.4%</a:t>
            </a:r>
            <a:r>
              <a:rPr lang="zh-CN" altLang="en-US" sz="1200" dirty="0">
                <a:solidFill>
                  <a:srgbClr val="000000"/>
                </a:solidFill>
                <a:latin typeface="微软雅黑" panose="020B0503020204020204" pitchFamily="34" charset="-122"/>
                <a:ea typeface="微软雅黑" panose="020B0503020204020204" pitchFamily="34" charset="-122"/>
              </a:rPr>
              <a:t>。从分项看，</a:t>
            </a:r>
            <a:r>
              <a:rPr lang="en-US" altLang="zh-CN" sz="1200" dirty="0">
                <a:solidFill>
                  <a:srgbClr val="000000"/>
                </a:solidFill>
                <a:latin typeface="微软雅黑" panose="020B0503020204020204" pitchFamily="34" charset="-122"/>
                <a:ea typeface="微软雅黑" panose="020B0503020204020204" pitchFamily="34" charset="-122"/>
              </a:rPr>
              <a:t>7</a:t>
            </a:r>
            <a:r>
              <a:rPr lang="zh-CN" altLang="en-US" sz="1200" dirty="0">
                <a:solidFill>
                  <a:srgbClr val="000000"/>
                </a:solidFill>
                <a:latin typeface="微软雅黑" panose="020B0503020204020204" pitchFamily="34" charset="-122"/>
                <a:ea typeface="微软雅黑" panose="020B0503020204020204" pitchFamily="34" charset="-122"/>
              </a:rPr>
              <a:t>月，采掘工业环比增长</a:t>
            </a:r>
            <a:r>
              <a:rPr lang="en-US" altLang="zh-CN" sz="1200" dirty="0">
                <a:solidFill>
                  <a:srgbClr val="000000"/>
                </a:solidFill>
                <a:latin typeface="微软雅黑" panose="020B0503020204020204" pitchFamily="34" charset="-122"/>
                <a:ea typeface="微软雅黑" panose="020B0503020204020204" pitchFamily="34" charset="-122"/>
              </a:rPr>
              <a:t>3.1%</a:t>
            </a:r>
            <a:r>
              <a:rPr lang="zh-CN" altLang="en-US" sz="1200" dirty="0">
                <a:solidFill>
                  <a:srgbClr val="000000"/>
                </a:solidFill>
                <a:latin typeface="微软雅黑" panose="020B0503020204020204" pitchFamily="34" charset="-122"/>
                <a:ea typeface="微软雅黑" panose="020B0503020204020204" pitchFamily="34" charset="-122"/>
              </a:rPr>
              <a:t>，原材料环比增长</a:t>
            </a:r>
            <a:r>
              <a:rPr lang="en-US" altLang="zh-CN" sz="1200" dirty="0">
                <a:solidFill>
                  <a:srgbClr val="000000"/>
                </a:solidFill>
                <a:latin typeface="微软雅黑" panose="020B0503020204020204" pitchFamily="34" charset="-122"/>
                <a:ea typeface="微软雅黑" panose="020B0503020204020204" pitchFamily="34" charset="-122"/>
              </a:rPr>
              <a:t>0.9%</a:t>
            </a:r>
            <a:r>
              <a:rPr lang="zh-CN" altLang="en-US" sz="1200" dirty="0">
                <a:solidFill>
                  <a:srgbClr val="000000"/>
                </a:solidFill>
                <a:latin typeface="微软雅黑" panose="020B0503020204020204" pitchFamily="34" charset="-122"/>
                <a:ea typeface="微软雅黑" panose="020B0503020204020204" pitchFamily="34" charset="-122"/>
              </a:rPr>
              <a:t>，食品类环比增长</a:t>
            </a:r>
            <a:r>
              <a:rPr lang="en-US" altLang="zh-CN" sz="1200" dirty="0">
                <a:solidFill>
                  <a:srgbClr val="000000"/>
                </a:solidFill>
                <a:latin typeface="微软雅黑" panose="020B0503020204020204" pitchFamily="34" charset="-122"/>
                <a:ea typeface="微软雅黑" panose="020B0503020204020204" pitchFamily="34" charset="-122"/>
              </a:rPr>
              <a:t>0.6%</a:t>
            </a:r>
            <a:r>
              <a:rPr lang="zh-CN" altLang="en-US"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pPr indent="457200" algn="just" fontAlgn="base">
              <a:lnSpc>
                <a:spcPct val="15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sym typeface="+mn-ea"/>
              </a:rPr>
              <a:t>整体上，</a:t>
            </a:r>
            <a:r>
              <a:rPr lang="en-US" altLang="zh-CN" sz="1200" dirty="0">
                <a:solidFill>
                  <a:srgbClr val="000000"/>
                </a:solidFill>
                <a:latin typeface="微软雅黑" panose="020B0503020204020204" pitchFamily="34" charset="-122"/>
                <a:ea typeface="微软雅黑" panose="020B0503020204020204" pitchFamily="34" charset="-122"/>
                <a:sym typeface="+mn-ea"/>
              </a:rPr>
              <a:t>PPI</a:t>
            </a:r>
            <a:r>
              <a:rPr lang="zh-CN" altLang="en-US" sz="1200" dirty="0">
                <a:solidFill>
                  <a:srgbClr val="000000"/>
                </a:solidFill>
                <a:latin typeface="微软雅黑" panose="020B0503020204020204" pitchFamily="34" charset="-122"/>
                <a:ea typeface="微软雅黑" panose="020B0503020204020204" pitchFamily="34" charset="-122"/>
                <a:sym typeface="+mn-ea"/>
              </a:rPr>
              <a:t>和</a:t>
            </a:r>
            <a:r>
              <a:rPr lang="en-US" altLang="zh-CN" sz="1200" dirty="0">
                <a:solidFill>
                  <a:srgbClr val="000000"/>
                </a:solidFill>
                <a:latin typeface="微软雅黑" panose="020B0503020204020204" pitchFamily="34" charset="-122"/>
                <a:ea typeface="微软雅黑" panose="020B0503020204020204" pitchFamily="34" charset="-122"/>
                <a:sym typeface="+mn-ea"/>
              </a:rPr>
              <a:t>CPI</a:t>
            </a:r>
            <a:r>
              <a:rPr lang="zh-CN" altLang="en-US" sz="1200" dirty="0">
                <a:solidFill>
                  <a:srgbClr val="000000"/>
                </a:solidFill>
                <a:latin typeface="微软雅黑" panose="020B0503020204020204" pitchFamily="34" charset="-122"/>
                <a:ea typeface="微软雅黑" panose="020B0503020204020204" pitchFamily="34" charset="-122"/>
                <a:sym typeface="+mn-ea"/>
              </a:rPr>
              <a:t>都呈现企稳回升迹象，表明二季度后的复工复产对刺激经济回暖起到重要作用。但</a:t>
            </a:r>
            <a:r>
              <a:rPr lang="en-US" altLang="zh-CN" sz="1200" dirty="0">
                <a:solidFill>
                  <a:srgbClr val="000000"/>
                </a:solidFill>
                <a:latin typeface="微软雅黑" panose="020B0503020204020204" pitchFamily="34" charset="-122"/>
                <a:ea typeface="微软雅黑" panose="020B0503020204020204" pitchFamily="34" charset="-122"/>
                <a:sym typeface="+mn-ea"/>
              </a:rPr>
              <a:t>PPI</a:t>
            </a:r>
            <a:r>
              <a:rPr lang="zh-CN" altLang="en-US" sz="1200" dirty="0">
                <a:solidFill>
                  <a:srgbClr val="000000"/>
                </a:solidFill>
                <a:latin typeface="微软雅黑" panose="020B0503020204020204" pitchFamily="34" charset="-122"/>
                <a:ea typeface="微软雅黑" panose="020B0503020204020204" pitchFamily="34" charset="-122"/>
                <a:sym typeface="+mn-ea"/>
              </a:rPr>
              <a:t>同比依然呈现下降趋势，全球经济萧条供给过剩，使原材料采掘工业等价格普跌，预计三季度后国内</a:t>
            </a:r>
            <a:r>
              <a:rPr lang="en-US" altLang="zh-CN" sz="1200" dirty="0">
                <a:solidFill>
                  <a:srgbClr val="000000"/>
                </a:solidFill>
                <a:latin typeface="微软雅黑" panose="020B0503020204020204" pitchFamily="34" charset="-122"/>
                <a:ea typeface="微软雅黑" panose="020B0503020204020204" pitchFamily="34" charset="-122"/>
                <a:sym typeface="+mn-ea"/>
              </a:rPr>
              <a:t>PPI</a:t>
            </a:r>
            <a:r>
              <a:rPr lang="zh-CN" altLang="en-US" sz="1200" dirty="0">
                <a:solidFill>
                  <a:srgbClr val="000000"/>
                </a:solidFill>
                <a:latin typeface="微软雅黑" panose="020B0503020204020204" pitchFamily="34" charset="-122"/>
                <a:ea typeface="微软雅黑" panose="020B0503020204020204" pitchFamily="34" charset="-122"/>
                <a:sym typeface="+mn-ea"/>
              </a:rPr>
              <a:t>可以扭负为正。</a:t>
            </a:r>
            <a:endParaRPr sz="1200" dirty="0">
              <a:solidFill>
                <a:srgbClr val="000000"/>
              </a:solidFill>
              <a:latin typeface="微软雅黑" panose="020B0503020204020204" pitchFamily="34" charset="-122"/>
              <a:ea typeface="微软雅黑" panose="020B0503020204020204" pitchFamily="34" charset="-122"/>
              <a:sym typeface="+mn-ea"/>
            </a:endParaRPr>
          </a:p>
        </p:txBody>
      </p:sp>
      <p:graphicFrame>
        <p:nvGraphicFramePr>
          <p:cNvPr id="9" name="图表 8">
            <a:extLst>
              <a:ext uri="{FF2B5EF4-FFF2-40B4-BE49-F238E27FC236}">
                <a16:creationId xmlns:a16="http://schemas.microsoft.com/office/drawing/2014/main" id="{D06EF08A-0D72-4F60-9B53-788D0B57E3DE}"/>
              </a:ext>
            </a:extLst>
          </p:cNvPr>
          <p:cNvGraphicFramePr>
            <a:graphicFrameLocks/>
          </p:cNvGraphicFramePr>
          <p:nvPr>
            <p:extLst>
              <p:ext uri="{D42A27DB-BD31-4B8C-83A1-F6EECF244321}">
                <p14:modId xmlns:p14="http://schemas.microsoft.com/office/powerpoint/2010/main" val="2323279981"/>
              </p:ext>
            </p:extLst>
          </p:nvPr>
        </p:nvGraphicFramePr>
        <p:xfrm>
          <a:off x="1263191" y="1018095"/>
          <a:ext cx="6061435" cy="35444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622300" y="266700"/>
            <a:ext cx="10972800" cy="384500"/>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79751DF9-C1A8-47F5-8018-E33C83EFC8BD}"/>
              </a:ext>
            </a:extLst>
          </p:cNvPr>
          <p:cNvSpPr/>
          <p:nvPr/>
        </p:nvSpPr>
        <p:spPr>
          <a:xfrm>
            <a:off x="2441594" y="5175120"/>
            <a:ext cx="7308812" cy="1023742"/>
          </a:xfrm>
          <a:prstGeom prst="rect">
            <a:avLst/>
          </a:prstGeom>
        </p:spPr>
        <p:txBody>
          <a:bodyPr wrap="square">
            <a:spAutoFit/>
          </a:bodyPr>
          <a:lstStyle/>
          <a:p>
            <a:pPr indent="457200" algn="just" fontAlgn="base">
              <a:lnSpc>
                <a:spcPct val="150000"/>
              </a:lnSpc>
              <a:spcBef>
                <a:spcPct val="0"/>
              </a:spcBef>
              <a:spcAft>
                <a:spcPct val="0"/>
              </a:spcAft>
            </a:pP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月份，我国制造业</a:t>
            </a:r>
            <a:r>
              <a:rPr lang="en-US" altLang="zh-CN" sz="1400" dirty="0">
                <a:solidFill>
                  <a:srgbClr val="000000"/>
                </a:solidFill>
                <a:latin typeface="微软雅黑" panose="020B0503020204020204" pitchFamily="34" charset="-122"/>
                <a:ea typeface="微软雅黑" panose="020B0503020204020204" pitchFamily="34" charset="-122"/>
              </a:rPr>
              <a:t>PMI</a:t>
            </a:r>
            <a:r>
              <a:rPr lang="zh-CN" altLang="en-US" sz="1400" dirty="0">
                <a:solidFill>
                  <a:srgbClr val="000000"/>
                </a:solidFill>
                <a:latin typeface="微软雅黑" panose="020B0503020204020204" pitchFamily="34" charset="-122"/>
                <a:ea typeface="微软雅黑" panose="020B0503020204020204" pitchFamily="34" charset="-122"/>
              </a:rPr>
              <a:t>已连续</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个月高于</a:t>
            </a:r>
            <a:r>
              <a:rPr lang="en-US" altLang="zh-CN" sz="1400" dirty="0">
                <a:solidFill>
                  <a:srgbClr val="000000"/>
                </a:solidFill>
                <a:latin typeface="微软雅黑" panose="020B0503020204020204" pitchFamily="34" charset="-122"/>
                <a:ea typeface="微软雅黑" panose="020B0503020204020204" pitchFamily="34" charset="-122"/>
              </a:rPr>
              <a:t>50</a:t>
            </a:r>
            <a:r>
              <a:rPr lang="zh-CN" altLang="en-US" sz="1400" dirty="0">
                <a:solidFill>
                  <a:srgbClr val="000000"/>
                </a:solidFill>
                <a:latin typeface="微软雅黑" panose="020B0503020204020204" pitchFamily="34" charset="-122"/>
                <a:ea typeface="微软雅黑" panose="020B0503020204020204" pitchFamily="34" charset="-122"/>
              </a:rPr>
              <a:t>，财新中国</a:t>
            </a:r>
            <a:r>
              <a:rPr lang="en-US" altLang="zh-CN" sz="1400" dirty="0">
                <a:solidFill>
                  <a:srgbClr val="000000"/>
                </a:solidFill>
                <a:latin typeface="微软雅黑" panose="020B0503020204020204" pitchFamily="34" charset="-122"/>
                <a:ea typeface="微软雅黑" panose="020B0503020204020204" pitchFamily="34" charset="-122"/>
              </a:rPr>
              <a:t>PMI</a:t>
            </a:r>
            <a:r>
              <a:rPr lang="zh-CN" altLang="en-US" sz="1400" dirty="0">
                <a:solidFill>
                  <a:srgbClr val="000000"/>
                </a:solidFill>
                <a:latin typeface="微软雅黑" panose="020B0503020204020204" pitchFamily="34" charset="-122"/>
                <a:ea typeface="微软雅黑" panose="020B0503020204020204" pitchFamily="34" charset="-122"/>
              </a:rPr>
              <a:t>连续</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个月高于</a:t>
            </a:r>
            <a:r>
              <a:rPr lang="en-US" altLang="zh-CN" sz="1400" dirty="0">
                <a:solidFill>
                  <a:srgbClr val="000000"/>
                </a:solidFill>
                <a:latin typeface="微软雅黑" panose="020B0503020204020204" pitchFamily="34" charset="-122"/>
                <a:ea typeface="微软雅黑" panose="020B0503020204020204" pitchFamily="34" charset="-122"/>
              </a:rPr>
              <a:t>50</a:t>
            </a:r>
            <a:r>
              <a:rPr lang="zh-CN" altLang="en-US" sz="1400" dirty="0">
                <a:solidFill>
                  <a:srgbClr val="000000"/>
                </a:solidFill>
                <a:latin typeface="微软雅黑" panose="020B0503020204020204" pitchFamily="34" charset="-122"/>
                <a:ea typeface="微软雅黑" panose="020B0503020204020204" pitchFamily="34" charset="-122"/>
              </a:rPr>
              <a:t>，整体经济已经从疫情阴霾下走出。财新</a:t>
            </a:r>
            <a:r>
              <a:rPr lang="en-US" altLang="zh-CN" sz="1400" dirty="0">
                <a:solidFill>
                  <a:srgbClr val="000000"/>
                </a:solidFill>
                <a:latin typeface="微软雅黑" panose="020B0503020204020204" pitchFamily="34" charset="-122"/>
                <a:ea typeface="微软雅黑" panose="020B0503020204020204" pitchFamily="34" charset="-122"/>
              </a:rPr>
              <a:t>PMI</a:t>
            </a:r>
            <a:r>
              <a:rPr lang="zh-CN" altLang="en-US" sz="1400" dirty="0">
                <a:solidFill>
                  <a:srgbClr val="000000"/>
                </a:solidFill>
                <a:latin typeface="微软雅黑" panose="020B0503020204020204" pitchFamily="34" charset="-122"/>
                <a:ea typeface="微软雅黑" panose="020B0503020204020204" pitchFamily="34" charset="-122"/>
              </a:rPr>
              <a:t>为</a:t>
            </a:r>
            <a:r>
              <a:rPr lang="en-US" altLang="zh-CN" sz="1400" dirty="0">
                <a:solidFill>
                  <a:srgbClr val="000000"/>
                </a:solidFill>
                <a:latin typeface="微软雅黑" panose="020B0503020204020204" pitchFamily="34" charset="-122"/>
                <a:ea typeface="微软雅黑" panose="020B0503020204020204" pitchFamily="34" charset="-122"/>
              </a:rPr>
              <a:t>52.8</a:t>
            </a:r>
            <a:r>
              <a:rPr lang="zh-CN" altLang="en-US" sz="1400" dirty="0">
                <a:solidFill>
                  <a:srgbClr val="000000"/>
                </a:solidFill>
                <a:latin typeface="微软雅黑" panose="020B0503020204020204" pitchFamily="34" charset="-122"/>
                <a:ea typeface="微软雅黑" panose="020B0503020204020204" pitchFamily="34" charset="-122"/>
              </a:rPr>
              <a:t>，创下近</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个月最高，下半年经济有望呈现强势增长，弥补上半年的损失。</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286D0BD7-15F0-4FC1-8416-131B6ED9ACE6}"/>
              </a:ext>
            </a:extLst>
          </p:cNvPr>
          <p:cNvGraphicFramePr>
            <a:graphicFrameLocks/>
          </p:cNvGraphicFramePr>
          <p:nvPr>
            <p:extLst>
              <p:ext uri="{D42A27DB-BD31-4B8C-83A1-F6EECF244321}">
                <p14:modId xmlns:p14="http://schemas.microsoft.com/office/powerpoint/2010/main" val="1796608500"/>
              </p:ext>
            </p:extLst>
          </p:nvPr>
        </p:nvGraphicFramePr>
        <p:xfrm>
          <a:off x="801278" y="1011241"/>
          <a:ext cx="7096027" cy="3857920"/>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a:extLst>
              <a:ext uri="{FF2B5EF4-FFF2-40B4-BE49-F238E27FC236}">
                <a16:creationId xmlns:a16="http://schemas.microsoft.com/office/drawing/2014/main" id="{4E2E8C70-1958-46E3-9F50-D15673238729}"/>
              </a:ext>
            </a:extLst>
          </p:cNvPr>
          <p:cNvSpPr txBox="1"/>
          <p:nvPr/>
        </p:nvSpPr>
        <p:spPr>
          <a:xfrm>
            <a:off x="8456629" y="1840788"/>
            <a:ext cx="2934093" cy="2120902"/>
          </a:xfrm>
          <a:prstGeom prst="rect">
            <a:avLst/>
          </a:prstGeom>
          <a:noFill/>
        </p:spPr>
        <p:txBody>
          <a:bodyPr wrap="square">
            <a:spAutoFit/>
          </a:bodyPr>
          <a:lstStyle/>
          <a:p>
            <a:pPr>
              <a:lnSpc>
                <a:spcPct val="150000"/>
              </a:lnSpc>
            </a:pP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月制造业</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FF0000"/>
                </a:solidFill>
                <a:latin typeface="微软雅黑" panose="020B0503020204020204" pitchFamily="34" charset="-122"/>
                <a:ea typeface="微软雅黑" panose="020B0503020204020204" pitchFamily="34" charset="-122"/>
              </a:rPr>
              <a:t>51.1%</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较上月上升</a:t>
            </a:r>
            <a:r>
              <a:rPr lang="en-US" altLang="zh-CN" sz="1800" dirty="0">
                <a:solidFill>
                  <a:srgbClr val="FF0000"/>
                </a:solidFill>
                <a:latin typeface="微软雅黑" panose="020B0503020204020204" pitchFamily="34" charset="-122"/>
                <a:ea typeface="微软雅黑" panose="020B0503020204020204" pitchFamily="34" charset="-122"/>
              </a:rPr>
              <a:t>0.2%</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财新中国</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FF0000"/>
                </a:solidFill>
                <a:latin typeface="微软雅黑" panose="020B0503020204020204" pitchFamily="34" charset="-122"/>
                <a:ea typeface="微软雅黑" panose="020B0503020204020204" pitchFamily="34" charset="-122"/>
              </a:rPr>
              <a:t>52.8%</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较上月上升</a:t>
            </a:r>
            <a:r>
              <a:rPr lang="en-US" altLang="zh-CN" sz="1800" dirty="0">
                <a:solidFill>
                  <a:srgbClr val="FF0000"/>
                </a:solidFill>
                <a:latin typeface="微软雅黑" panose="020B0503020204020204" pitchFamily="34" charset="-122"/>
                <a:ea typeface="微软雅黑" panose="020B0503020204020204" pitchFamily="34" charset="-122"/>
              </a:rPr>
              <a:t>1.6%</a:t>
            </a:r>
            <a:r>
              <a:rPr lang="zh-CN" altLang="en-US" sz="1800" dirty="0">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622300" y="266700"/>
            <a:ext cx="8229600" cy="387666"/>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graphicFrame>
        <p:nvGraphicFramePr>
          <p:cNvPr id="5" name="图表 4">
            <a:extLst>
              <a:ext uri="{FF2B5EF4-FFF2-40B4-BE49-F238E27FC236}">
                <a16:creationId xmlns:a16="http://schemas.microsoft.com/office/drawing/2014/main" id="{C7343109-D299-4ADF-87AD-5F1D7B083142}"/>
              </a:ext>
            </a:extLst>
          </p:cNvPr>
          <p:cNvGraphicFramePr>
            <a:graphicFrameLocks/>
          </p:cNvGraphicFramePr>
          <p:nvPr>
            <p:extLst>
              <p:ext uri="{D42A27DB-BD31-4B8C-83A1-F6EECF244321}">
                <p14:modId xmlns:p14="http://schemas.microsoft.com/office/powerpoint/2010/main" val="2744372903"/>
              </p:ext>
            </p:extLst>
          </p:nvPr>
        </p:nvGraphicFramePr>
        <p:xfrm>
          <a:off x="1373171" y="1023057"/>
          <a:ext cx="9445657" cy="4524866"/>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39DD0519-FDF1-42AE-AAC3-51DB2B61F66B}"/>
              </a:ext>
            </a:extLst>
          </p:cNvPr>
          <p:cNvSpPr txBox="1"/>
          <p:nvPr/>
        </p:nvSpPr>
        <p:spPr>
          <a:xfrm>
            <a:off x="4095631" y="5780281"/>
            <a:ext cx="4000736" cy="369332"/>
          </a:xfrm>
          <a:prstGeom prst="rect">
            <a:avLst/>
          </a:prstGeom>
          <a:noFill/>
        </p:spPr>
        <p:txBody>
          <a:bodyPr wrap="square" lIns="0" tIns="0" rIns="0" bIns="0">
            <a:spAutoFit/>
          </a:bodyPr>
          <a:lstStyle/>
          <a:p>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月，央行累计净回笼资金</a:t>
            </a:r>
            <a:r>
              <a:rPr lang="en-US" altLang="zh-CN" sz="2400" dirty="0">
                <a:solidFill>
                  <a:srgbClr val="00B050"/>
                </a:solidFill>
                <a:latin typeface="微软雅黑" panose="020B0503020204020204" pitchFamily="34" charset="-122"/>
                <a:ea typeface="微软雅黑" panose="020B0503020204020204" pitchFamily="34" charset="-122"/>
              </a:rPr>
              <a:t>6677</a:t>
            </a:r>
            <a:r>
              <a:rPr lang="zh-CN" altLang="en-US" dirty="0">
                <a:latin typeface="微软雅黑" panose="020B0503020204020204" pitchFamily="34" charset="-122"/>
                <a:ea typeface="微软雅黑" panose="020B0503020204020204" pitchFamily="34" charset="-122"/>
              </a:rPr>
              <a:t>亿元。</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622300" y="266700"/>
            <a:ext cx="8231188" cy="369333"/>
          </a:xfrm>
          <a:prstGeom prst="rect">
            <a:avLst/>
          </a:prstGeom>
          <a:noFill/>
          <a:ln w="9525" algn="ctr">
            <a:noFill/>
            <a:miter lim="800000"/>
          </a:ln>
        </p:spPr>
        <p:txBody>
          <a:bodyPr lIns="0" tIns="0" rIns="0" bIns="0"/>
          <a:lstStyle/>
          <a:p>
            <a:pPr fontAlgn="base">
              <a:spcBef>
                <a:spcPct val="0"/>
              </a:spcBef>
              <a:spcAft>
                <a:spcPct val="0"/>
              </a:spcAft>
            </a:pPr>
            <a:r>
              <a:rPr lang="zh-CN" altLang="en-US" sz="2400" dirty="0">
                <a:solidFill>
                  <a:srgbClr val="000066"/>
                </a:solidFill>
                <a:latin typeface="微软雅黑" panose="020B0503020204020204" pitchFamily="34" charset="-122"/>
                <a:ea typeface="微软雅黑" panose="020B0503020204020204" pitchFamily="34" charset="-122"/>
              </a:rPr>
              <a:t>市场概况</a:t>
            </a:r>
          </a:p>
        </p:txBody>
      </p:sp>
      <p:sp>
        <p:nvSpPr>
          <p:cNvPr id="4" name="文本框 3"/>
          <p:cNvSpPr txBox="1"/>
          <p:nvPr/>
        </p:nvSpPr>
        <p:spPr>
          <a:xfrm>
            <a:off x="901309" y="1006862"/>
            <a:ext cx="1107996" cy="369332"/>
          </a:xfrm>
          <a:prstGeom prst="rect">
            <a:avLst/>
          </a:prstGeom>
          <a:noFill/>
        </p:spPr>
        <p:txBody>
          <a:bodyPr wrap="none" rtlCol="0">
            <a:spAutoFit/>
          </a:bodyPr>
          <a:lstStyle/>
          <a:p>
            <a:pPr fontAlgn="base">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rPr>
              <a:t>上证综指</a:t>
            </a:r>
          </a:p>
        </p:txBody>
      </p:sp>
      <p:sp>
        <p:nvSpPr>
          <p:cNvPr id="8" name="文本框 7"/>
          <p:cNvSpPr txBox="1"/>
          <p:nvPr/>
        </p:nvSpPr>
        <p:spPr>
          <a:xfrm>
            <a:off x="1310165" y="1459236"/>
            <a:ext cx="984565" cy="369332"/>
          </a:xfrm>
          <a:prstGeom prst="rect">
            <a:avLst/>
          </a:prstGeom>
          <a:noFill/>
        </p:spPr>
        <p:txBody>
          <a:bodyPr wrap="non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10.90%</a:t>
            </a:r>
          </a:p>
        </p:txBody>
      </p:sp>
      <p:sp>
        <p:nvSpPr>
          <p:cNvPr id="9" name="文本框 8"/>
          <p:cNvSpPr txBox="1"/>
          <p:nvPr/>
        </p:nvSpPr>
        <p:spPr>
          <a:xfrm>
            <a:off x="927496" y="3251316"/>
            <a:ext cx="1107996" cy="369332"/>
          </a:xfrm>
          <a:prstGeom prst="rect">
            <a:avLst/>
          </a:prstGeom>
          <a:noFill/>
        </p:spPr>
        <p:txBody>
          <a:bodyPr wrap="none" rtlCol="0">
            <a:spAutoFit/>
          </a:bodyPr>
          <a:lstStyle/>
          <a:p>
            <a:pPr fontAlgn="base">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rPr>
              <a:t>中小板指</a:t>
            </a:r>
          </a:p>
        </p:txBody>
      </p:sp>
      <p:sp>
        <p:nvSpPr>
          <p:cNvPr id="11" name="文本框 10"/>
          <p:cNvSpPr txBox="1"/>
          <p:nvPr/>
        </p:nvSpPr>
        <p:spPr>
          <a:xfrm>
            <a:off x="1313287" y="3674982"/>
            <a:ext cx="984565" cy="369332"/>
          </a:xfrm>
          <a:prstGeom prst="rect">
            <a:avLst/>
          </a:prstGeom>
          <a:noFill/>
        </p:spPr>
        <p:txBody>
          <a:bodyPr wrap="non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13.38%</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90211" y="2164639"/>
            <a:ext cx="1107996" cy="369332"/>
          </a:xfrm>
          <a:prstGeom prst="rect">
            <a:avLst/>
          </a:prstGeom>
          <a:noFill/>
        </p:spPr>
        <p:txBody>
          <a:bodyPr wrap="none" rtlCol="0">
            <a:spAutoFit/>
          </a:bodyPr>
          <a:lstStyle/>
          <a:p>
            <a:pPr fontAlgn="base">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rPr>
              <a:t>深证成指</a:t>
            </a:r>
          </a:p>
        </p:txBody>
      </p:sp>
      <p:sp>
        <p:nvSpPr>
          <p:cNvPr id="17" name="文本框 16"/>
          <p:cNvSpPr txBox="1"/>
          <p:nvPr/>
        </p:nvSpPr>
        <p:spPr>
          <a:xfrm>
            <a:off x="1293272" y="2607546"/>
            <a:ext cx="984565" cy="369332"/>
          </a:xfrm>
          <a:prstGeom prst="rect">
            <a:avLst/>
          </a:prstGeom>
          <a:noFill/>
        </p:spPr>
        <p:txBody>
          <a:bodyPr wrap="non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13.72%</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78855" y="4287870"/>
            <a:ext cx="1107996" cy="369332"/>
          </a:xfrm>
          <a:prstGeom prst="rect">
            <a:avLst/>
          </a:prstGeom>
          <a:noFill/>
        </p:spPr>
        <p:txBody>
          <a:bodyPr wrap="none" rtlCol="0">
            <a:spAutoFit/>
          </a:bodyPr>
          <a:lstStyle/>
          <a:p>
            <a:pPr fontAlgn="base">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rPr>
              <a:t>创业板指</a:t>
            </a:r>
          </a:p>
        </p:txBody>
      </p:sp>
      <p:sp>
        <p:nvSpPr>
          <p:cNvPr id="20" name="文本框 19"/>
          <p:cNvSpPr txBox="1"/>
          <p:nvPr/>
        </p:nvSpPr>
        <p:spPr>
          <a:xfrm>
            <a:off x="1310165" y="4742418"/>
            <a:ext cx="984565" cy="369332"/>
          </a:xfrm>
          <a:prstGeom prst="rect">
            <a:avLst/>
          </a:prstGeom>
          <a:noFill/>
        </p:spPr>
        <p:txBody>
          <a:bodyPr wrap="non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14.65%</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2594" y="5531827"/>
            <a:ext cx="8381365" cy="787523"/>
          </a:xfrm>
          <a:prstGeom prst="rect">
            <a:avLst/>
          </a:prstGeom>
          <a:noFill/>
        </p:spPr>
        <p:txBody>
          <a:bodyPr wrap="square" rtlCol="0">
            <a:spAutoFit/>
          </a:bodyPr>
          <a:lstStyle/>
          <a:p>
            <a:pPr indent="360000" algn="just">
              <a:lnSpc>
                <a:spcPct val="150000"/>
              </a:lnSpc>
            </a:pP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月，国内新冠肺炎疫情存在局部爆发，但并未对市场交易热情造成实质性影响，中美局势恶化一定程度上引发了市场的恐慌，整体上资金依然呈现正流入态势。</a:t>
            </a:r>
          </a:p>
        </p:txBody>
      </p:sp>
      <p:sp>
        <p:nvSpPr>
          <p:cNvPr id="23" name="箭头: 上 23">
            <a:extLst>
              <a:ext uri="{FF2B5EF4-FFF2-40B4-BE49-F238E27FC236}">
                <a16:creationId xmlns:a16="http://schemas.microsoft.com/office/drawing/2014/main" id="{077DEF29-894E-4D3C-AC45-E366A7255636}"/>
              </a:ext>
            </a:extLst>
          </p:cNvPr>
          <p:cNvSpPr/>
          <p:nvPr/>
        </p:nvSpPr>
        <p:spPr bwMode="auto">
          <a:xfrm>
            <a:off x="983214" y="1478320"/>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r" fontAlgn="base">
              <a:spcBef>
                <a:spcPct val="0"/>
              </a:spcBef>
              <a:spcAft>
                <a:spcPct val="0"/>
              </a:spcAft>
            </a:pPr>
            <a:endParaRPr lang="zh-CN" altLang="en-US" sz="1600">
              <a:solidFill>
                <a:srgbClr val="FF0000"/>
              </a:solidFill>
              <a:latin typeface="微软雅黑" panose="020B0503020204020204" pitchFamily="34" charset="-122"/>
              <a:ea typeface="微软雅黑" panose="020B0503020204020204" pitchFamily="34" charset="-122"/>
            </a:endParaRPr>
          </a:p>
        </p:txBody>
      </p:sp>
      <p:sp>
        <p:nvSpPr>
          <p:cNvPr id="21" name="箭头: 上 23">
            <a:extLst>
              <a:ext uri="{FF2B5EF4-FFF2-40B4-BE49-F238E27FC236}">
                <a16:creationId xmlns:a16="http://schemas.microsoft.com/office/drawing/2014/main" id="{CEB1F2A0-938E-0143-BAB6-EAFB2A75A153}"/>
              </a:ext>
            </a:extLst>
          </p:cNvPr>
          <p:cNvSpPr/>
          <p:nvPr/>
        </p:nvSpPr>
        <p:spPr bwMode="auto">
          <a:xfrm>
            <a:off x="983961" y="4734520"/>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r" fontAlgn="base">
              <a:spcBef>
                <a:spcPct val="0"/>
              </a:spcBef>
              <a:spcAft>
                <a:spcPct val="0"/>
              </a:spcAft>
            </a:pPr>
            <a:endParaRPr lang="zh-CN" altLang="en-US" sz="1600">
              <a:solidFill>
                <a:srgbClr val="33CC33"/>
              </a:solidFill>
              <a:latin typeface="微软雅黑" panose="020B0503020204020204" pitchFamily="34" charset="-122"/>
              <a:ea typeface="微软雅黑" panose="020B0503020204020204" pitchFamily="34" charset="-122"/>
            </a:endParaRPr>
          </a:p>
        </p:txBody>
      </p:sp>
      <p:sp>
        <p:nvSpPr>
          <p:cNvPr id="22" name="箭头: 上 23">
            <a:extLst>
              <a:ext uri="{FF2B5EF4-FFF2-40B4-BE49-F238E27FC236}">
                <a16:creationId xmlns:a16="http://schemas.microsoft.com/office/drawing/2014/main" id="{2C2D9E9D-A267-324C-8F8F-23C4783C5ACE}"/>
              </a:ext>
            </a:extLst>
          </p:cNvPr>
          <p:cNvSpPr/>
          <p:nvPr/>
        </p:nvSpPr>
        <p:spPr bwMode="auto">
          <a:xfrm>
            <a:off x="969213" y="3676118"/>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r" fontAlgn="base">
              <a:spcBef>
                <a:spcPct val="0"/>
              </a:spcBef>
              <a:spcAft>
                <a:spcPct val="0"/>
              </a:spcAft>
            </a:pPr>
            <a:endParaRPr lang="zh-CN" altLang="en-US" sz="1600">
              <a:solidFill>
                <a:srgbClr val="33CC33"/>
              </a:solidFill>
              <a:latin typeface="微软雅黑" panose="020B0503020204020204" pitchFamily="34" charset="-122"/>
              <a:ea typeface="微软雅黑" panose="020B0503020204020204" pitchFamily="34" charset="-122"/>
            </a:endParaRPr>
          </a:p>
        </p:txBody>
      </p:sp>
      <p:sp>
        <p:nvSpPr>
          <p:cNvPr id="24" name="箭头: 上 23">
            <a:extLst>
              <a:ext uri="{FF2B5EF4-FFF2-40B4-BE49-F238E27FC236}">
                <a16:creationId xmlns:a16="http://schemas.microsoft.com/office/drawing/2014/main" id="{BAC36409-7293-3F4A-A80F-2AC70BDDB144}"/>
              </a:ext>
            </a:extLst>
          </p:cNvPr>
          <p:cNvSpPr/>
          <p:nvPr/>
        </p:nvSpPr>
        <p:spPr bwMode="auto">
          <a:xfrm>
            <a:off x="999982" y="2636718"/>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r" fontAlgn="base">
              <a:spcBef>
                <a:spcPct val="0"/>
              </a:spcBef>
              <a:spcAft>
                <a:spcPct val="0"/>
              </a:spcAft>
            </a:pPr>
            <a:endParaRPr lang="zh-CN" altLang="en-US" sz="1600">
              <a:solidFill>
                <a:srgbClr val="33CC33"/>
              </a:solidFill>
              <a:latin typeface="微软雅黑" panose="020B0503020204020204" pitchFamily="34" charset="-122"/>
              <a:ea typeface="微软雅黑" panose="020B0503020204020204" pitchFamily="34" charset="-122"/>
            </a:endParaRPr>
          </a:p>
        </p:txBody>
      </p:sp>
      <p:graphicFrame>
        <p:nvGraphicFramePr>
          <p:cNvPr id="2" name="图表 1">
            <a:extLst>
              <a:ext uri="{FF2B5EF4-FFF2-40B4-BE49-F238E27FC236}">
                <a16:creationId xmlns:a16="http://schemas.microsoft.com/office/drawing/2014/main" id="{B782E6D6-7EFA-48F3-A276-D3F5FD59D6E4}"/>
              </a:ext>
            </a:extLst>
          </p:cNvPr>
          <p:cNvGraphicFramePr>
            <a:graphicFrameLocks/>
          </p:cNvGraphicFramePr>
          <p:nvPr>
            <p:extLst>
              <p:ext uri="{D42A27DB-BD31-4B8C-83A1-F6EECF244321}">
                <p14:modId xmlns:p14="http://schemas.microsoft.com/office/powerpoint/2010/main" val="2245804307"/>
              </p:ext>
            </p:extLst>
          </p:nvPr>
        </p:nvGraphicFramePr>
        <p:xfrm>
          <a:off x="3188206" y="1138359"/>
          <a:ext cx="8034581" cy="4225913"/>
        </p:xfrm>
        <a:graphic>
          <a:graphicData uri="http://schemas.openxmlformats.org/drawingml/2006/chart">
            <c:chart xmlns:c="http://schemas.openxmlformats.org/drawingml/2006/chart" xmlns:r="http://schemas.openxmlformats.org/officeDocument/2006/relationships" r:id="rId4"/>
          </a:graphicData>
        </a:graphic>
      </p:graphicFrame>
      <p:sp>
        <p:nvSpPr>
          <p:cNvPr id="25" name="文本框 24">
            <a:extLst>
              <a:ext uri="{FF2B5EF4-FFF2-40B4-BE49-F238E27FC236}">
                <a16:creationId xmlns:a16="http://schemas.microsoft.com/office/drawing/2014/main" id="{FB1B29DF-EDE9-454D-BE7D-D37CC30B10D4}"/>
              </a:ext>
            </a:extLst>
          </p:cNvPr>
          <p:cNvSpPr txBox="1"/>
          <p:nvPr/>
        </p:nvSpPr>
        <p:spPr>
          <a:xfrm>
            <a:off x="921979" y="5324424"/>
            <a:ext cx="915635" cy="369332"/>
          </a:xfrm>
          <a:prstGeom prst="rect">
            <a:avLst/>
          </a:prstGeom>
          <a:noFill/>
        </p:spPr>
        <p:txBody>
          <a:bodyPr wrap="none" rtlCol="0">
            <a:spAutoFit/>
          </a:bodyPr>
          <a:lstStyle/>
          <a:p>
            <a:pPr fontAlgn="base">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4FD7D9CF-B211-4D35-A2DB-128D39789EE8}"/>
              </a:ext>
            </a:extLst>
          </p:cNvPr>
          <p:cNvSpPr txBox="1"/>
          <p:nvPr/>
        </p:nvSpPr>
        <p:spPr>
          <a:xfrm>
            <a:off x="1360597" y="5785109"/>
            <a:ext cx="849913" cy="369332"/>
          </a:xfrm>
          <a:prstGeom prst="rect">
            <a:avLst/>
          </a:prstGeom>
          <a:noFill/>
        </p:spPr>
        <p:txBody>
          <a:bodyPr wrap="non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4.50%</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7" name="箭头: 上 23">
            <a:extLst>
              <a:ext uri="{FF2B5EF4-FFF2-40B4-BE49-F238E27FC236}">
                <a16:creationId xmlns:a16="http://schemas.microsoft.com/office/drawing/2014/main" id="{E2CD6DDD-D102-486B-83E4-C1405C68B4DC}"/>
              </a:ext>
            </a:extLst>
          </p:cNvPr>
          <p:cNvSpPr/>
          <p:nvPr/>
        </p:nvSpPr>
        <p:spPr bwMode="auto">
          <a:xfrm>
            <a:off x="969213" y="5785109"/>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r" fontAlgn="base">
              <a:spcBef>
                <a:spcPct val="0"/>
              </a:spcBef>
              <a:spcAft>
                <a:spcPct val="0"/>
              </a:spcAft>
            </a:pPr>
            <a:endParaRPr lang="zh-CN" altLang="en-US" sz="1600">
              <a:solidFill>
                <a:srgbClr val="33CC33"/>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6647677" y="5943600"/>
            <a:ext cx="2768365" cy="400110"/>
          </a:xfrm>
          <a:prstGeom prst="rect">
            <a:avLst/>
          </a:prstGeom>
          <a:noFill/>
          <a:ln>
            <a:noFill/>
          </a:ln>
        </p:spPr>
        <p:txBody>
          <a:bodyPr wrap="square" rtlCol="0">
            <a:spAutoFit/>
          </a:bodyPr>
          <a:lstStyle/>
          <a:p>
            <a:pPr fontAlgn="base">
              <a:spcBef>
                <a:spcPct val="0"/>
              </a:spcBef>
              <a:spcAft>
                <a:spcPct val="0"/>
              </a:spcAft>
            </a:pPr>
            <a:r>
              <a:rPr lang="zh-CN" altLang="en-US" sz="2000" b="1" dirty="0">
                <a:solidFill>
                  <a:srgbClr val="FF0000"/>
                </a:solidFill>
                <a:latin typeface="幼圆"/>
                <a:ea typeface="幼圆"/>
              </a:rPr>
              <a:t>  </a:t>
            </a:r>
            <a:r>
              <a:rPr lang="zh-CN" altLang="en-US" sz="2000" dirty="0">
                <a:solidFill>
                  <a:srgbClr val="FF0000"/>
                </a:solidFill>
                <a:latin typeface="微软雅黑" panose="020B0503020204020204" pitchFamily="34" charset="-122"/>
                <a:ea typeface="微软雅黑" panose="020B0503020204020204" pitchFamily="34" charset="-122"/>
              </a:rPr>
              <a:t>较</a:t>
            </a:r>
            <a:r>
              <a:rPr lang="en-US" altLang="zh-CN" sz="2000" dirty="0">
                <a:solidFill>
                  <a:srgbClr val="FF0000"/>
                </a:solidFill>
                <a:latin typeface="微软雅黑" panose="020B0503020204020204" pitchFamily="34" charset="-122"/>
                <a:ea typeface="微软雅黑" panose="020B0503020204020204" pitchFamily="34" charset="-122"/>
              </a:rPr>
              <a:t>7</a:t>
            </a:r>
            <a:r>
              <a:rPr lang="zh-CN" altLang="en-US" sz="2000" dirty="0">
                <a:solidFill>
                  <a:srgbClr val="FF0000"/>
                </a:solidFill>
                <a:latin typeface="微软雅黑" panose="020B0503020204020204" pitchFamily="34" charset="-122"/>
                <a:ea typeface="微软雅黑" panose="020B0503020204020204" pitchFamily="34" charset="-122"/>
              </a:rPr>
              <a:t>月底     </a:t>
            </a:r>
            <a:r>
              <a:rPr lang="en-US" altLang="zh-CN" sz="2000" dirty="0">
                <a:solidFill>
                  <a:srgbClr val="FF0000"/>
                </a:solidFill>
                <a:latin typeface="微软雅黑" panose="020B0503020204020204" pitchFamily="34" charset="-122"/>
                <a:ea typeface="微软雅黑" panose="020B0503020204020204" pitchFamily="34" charset="-122"/>
              </a:rPr>
              <a:t>13.05%</a:t>
            </a:r>
          </a:p>
        </p:txBody>
      </p:sp>
      <p:sp>
        <p:nvSpPr>
          <p:cNvPr id="21506" name="Rectangle 2"/>
          <p:cNvSpPr>
            <a:spLocks noChangeArrowheads="1"/>
          </p:cNvSpPr>
          <p:nvPr/>
        </p:nvSpPr>
        <p:spPr bwMode="white">
          <a:xfrm>
            <a:off x="622300" y="266701"/>
            <a:ext cx="8231187" cy="396240"/>
          </a:xfrm>
          <a:prstGeom prst="rect">
            <a:avLst/>
          </a:prstGeom>
          <a:noFill/>
          <a:ln w="9525" algn="ctr">
            <a:noFill/>
            <a:miter lim="800000"/>
          </a:ln>
        </p:spPr>
        <p:txBody>
          <a:bodyPr lIns="0" tIns="0" rIns="0" bIns="0"/>
          <a:lstStyle/>
          <a:p>
            <a:pPr fontAlgn="base">
              <a:spcBef>
                <a:spcPct val="0"/>
              </a:spcBef>
              <a:spcAft>
                <a:spcPct val="0"/>
              </a:spcAft>
            </a:pPr>
            <a:r>
              <a:rPr lang="zh-CN" altLang="en-US" sz="2400" dirty="0">
                <a:solidFill>
                  <a:srgbClr val="000066"/>
                </a:solidFill>
                <a:latin typeface="微软雅黑" panose="020B0503020204020204" pitchFamily="34" charset="-122"/>
                <a:ea typeface="微软雅黑" panose="020B0503020204020204" pitchFamily="34" charset="-122"/>
              </a:rPr>
              <a:t>沪深市值统计</a:t>
            </a:r>
          </a:p>
        </p:txBody>
      </p:sp>
      <p:sp>
        <p:nvSpPr>
          <p:cNvPr id="4" name="文本框 3"/>
          <p:cNvSpPr txBox="1"/>
          <p:nvPr/>
        </p:nvSpPr>
        <p:spPr>
          <a:xfrm>
            <a:off x="2615229" y="5944150"/>
            <a:ext cx="3672407" cy="461665"/>
          </a:xfrm>
          <a:prstGeom prst="rect">
            <a:avLst/>
          </a:prstGeom>
          <a:noFill/>
        </p:spPr>
        <p:txBody>
          <a:bodyPr wrap="square" rtlCol="0">
            <a:spAutoFit/>
          </a:bodyPr>
          <a:lstStyle/>
          <a:p>
            <a:pPr fontAlgn="base">
              <a:spcBef>
                <a:spcPct val="0"/>
              </a:spcBef>
              <a:spcAft>
                <a:spcPct val="0"/>
              </a:spcAft>
            </a:pPr>
            <a:r>
              <a:rPr lang="en-US" altLang="zh-CN" sz="2000" dirty="0">
                <a:solidFill>
                  <a:srgbClr val="000000"/>
                </a:solidFill>
                <a:latin typeface="微软雅黑" panose="020B0503020204020204" pitchFamily="34" charset="-122"/>
                <a:ea typeface="微软雅黑" panose="020B0503020204020204" pitchFamily="34" charset="-122"/>
              </a:rPr>
              <a:t>7</a:t>
            </a:r>
            <a:r>
              <a:rPr lang="zh-CN" altLang="en-US" sz="2000" dirty="0">
                <a:solidFill>
                  <a:srgbClr val="000000"/>
                </a:solidFill>
                <a:latin typeface="微软雅黑" panose="020B0503020204020204" pitchFamily="34" charset="-122"/>
                <a:ea typeface="微软雅黑" panose="020B0503020204020204" pitchFamily="34" charset="-122"/>
              </a:rPr>
              <a:t>月，</a:t>
            </a:r>
            <a:r>
              <a:rPr lang="en-US" altLang="zh-CN" sz="2000" dirty="0">
                <a:solidFill>
                  <a:srgbClr val="000000"/>
                </a:solidFill>
                <a:latin typeface="微软雅黑" panose="020B0503020204020204" pitchFamily="34" charset="-122"/>
                <a:ea typeface="微软雅黑" panose="020B0503020204020204" pitchFamily="34" charset="-122"/>
              </a:rPr>
              <a:t>A</a:t>
            </a:r>
            <a:r>
              <a:rPr lang="zh-CN" altLang="en-US" sz="2000" dirty="0">
                <a:solidFill>
                  <a:srgbClr val="000000"/>
                </a:solidFill>
                <a:latin typeface="微软雅黑" panose="020B0503020204020204" pitchFamily="34" charset="-122"/>
                <a:ea typeface="微软雅黑" panose="020B0503020204020204" pitchFamily="34" charset="-122"/>
              </a:rPr>
              <a:t>股总市值近</a:t>
            </a:r>
            <a:r>
              <a:rPr lang="en-US" altLang="zh-CN" sz="2400" dirty="0">
                <a:solidFill>
                  <a:srgbClr val="FF0000"/>
                </a:solidFill>
                <a:latin typeface="微软雅黑" panose="020B0503020204020204" pitchFamily="34" charset="-122"/>
                <a:ea typeface="微软雅黑" panose="020B0503020204020204" pitchFamily="34" charset="-122"/>
              </a:rPr>
              <a:t>78.27</a:t>
            </a:r>
            <a:r>
              <a:rPr lang="zh-CN" altLang="en-US" sz="2000" dirty="0">
                <a:solidFill>
                  <a:srgbClr val="000000"/>
                </a:solidFill>
                <a:latin typeface="微软雅黑" panose="020B0503020204020204" pitchFamily="34" charset="-122"/>
                <a:ea typeface="微软雅黑" panose="020B0503020204020204" pitchFamily="34" charset="-122"/>
              </a:rPr>
              <a:t>万亿</a:t>
            </a:r>
          </a:p>
        </p:txBody>
      </p:sp>
      <p:sp>
        <p:nvSpPr>
          <p:cNvPr id="7" name="文本框 6"/>
          <p:cNvSpPr txBox="1"/>
          <p:nvPr/>
        </p:nvSpPr>
        <p:spPr>
          <a:xfrm>
            <a:off x="6071612" y="5300098"/>
            <a:ext cx="2599766" cy="461665"/>
          </a:xfrm>
          <a:prstGeom prst="rect">
            <a:avLst/>
          </a:prstGeom>
          <a:noFill/>
        </p:spPr>
        <p:txBody>
          <a:bodyPr wrap="square" rtlCol="0">
            <a:spAutoFit/>
          </a:bodyPr>
          <a:lstStyle/>
          <a:p>
            <a:pP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深市市值</a:t>
            </a:r>
            <a:r>
              <a:rPr lang="en-US" altLang="zh-CN" sz="2400" dirty="0">
                <a:solidFill>
                  <a:srgbClr val="FF0000"/>
                </a:solidFill>
                <a:latin typeface="微软雅黑" panose="020B0503020204020204" pitchFamily="34" charset="-122"/>
                <a:ea typeface="微软雅黑" panose="020B0503020204020204" pitchFamily="34" charset="-122"/>
              </a:rPr>
              <a:t>32.00</a:t>
            </a:r>
            <a:r>
              <a:rPr lang="zh-CN" altLang="en-US" sz="2000" dirty="0">
                <a:solidFill>
                  <a:srgbClr val="000000"/>
                </a:solidFill>
                <a:latin typeface="微软雅黑" panose="020B0503020204020204" pitchFamily="34" charset="-122"/>
                <a:ea typeface="微软雅黑" panose="020B0503020204020204" pitchFamily="34" charset="-122"/>
              </a:rPr>
              <a:t>万亿</a:t>
            </a:r>
          </a:p>
        </p:txBody>
      </p:sp>
      <p:sp>
        <p:nvSpPr>
          <p:cNvPr id="8" name="文本框 7"/>
          <p:cNvSpPr txBox="1"/>
          <p:nvPr/>
        </p:nvSpPr>
        <p:spPr>
          <a:xfrm>
            <a:off x="3011273" y="5300098"/>
            <a:ext cx="2599766" cy="461665"/>
          </a:xfrm>
          <a:prstGeom prst="rect">
            <a:avLst/>
          </a:prstGeom>
          <a:noFill/>
        </p:spPr>
        <p:txBody>
          <a:bodyPr wrap="square" rtlCol="0">
            <a:spAutoFit/>
          </a:bodyPr>
          <a:lstStyle/>
          <a:p>
            <a:pP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沪市市值</a:t>
            </a:r>
            <a:r>
              <a:rPr lang="en-US" altLang="zh-CN" sz="2400" dirty="0">
                <a:solidFill>
                  <a:srgbClr val="FF0000"/>
                </a:solidFill>
                <a:latin typeface="微软雅黑" panose="020B0503020204020204" pitchFamily="34" charset="-122"/>
                <a:ea typeface="微软雅黑" panose="020B0503020204020204" pitchFamily="34" charset="-122"/>
              </a:rPr>
              <a:t>46.27</a:t>
            </a:r>
            <a:r>
              <a:rPr lang="zh-CN" altLang="en-US" sz="2000" dirty="0">
                <a:solidFill>
                  <a:srgbClr val="000000"/>
                </a:solidFill>
                <a:latin typeface="微软雅黑" panose="020B0503020204020204" pitchFamily="34" charset="-122"/>
                <a:ea typeface="微软雅黑" panose="020B0503020204020204" pitchFamily="34" charset="-122"/>
              </a:rPr>
              <a:t>万亿</a:t>
            </a:r>
          </a:p>
        </p:txBody>
      </p:sp>
      <p:sp>
        <p:nvSpPr>
          <p:cNvPr id="10" name="箭头: 上 9">
            <a:extLst>
              <a:ext uri="{FF2B5EF4-FFF2-40B4-BE49-F238E27FC236}">
                <a16:creationId xmlns:a16="http://schemas.microsoft.com/office/drawing/2014/main" id="{86F47082-1BAE-4F10-A5B1-A6740311BDB8}"/>
              </a:ext>
            </a:extLst>
          </p:cNvPr>
          <p:cNvSpPr/>
          <p:nvPr/>
        </p:nvSpPr>
        <p:spPr bwMode="auto">
          <a:xfrm>
            <a:off x="7987279" y="5930397"/>
            <a:ext cx="288032" cy="400110"/>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algn="r" fontAlgn="base">
              <a:spcBef>
                <a:spcPct val="0"/>
              </a:spcBef>
              <a:spcAft>
                <a:spcPct val="0"/>
              </a:spcAft>
            </a:pPr>
            <a:endParaRPr lang="zh-CN" altLang="en-US" dirty="0">
              <a:solidFill>
                <a:srgbClr val="FF0000"/>
              </a:solidFill>
              <a:highlight>
                <a:srgbClr val="00FF00"/>
              </a:highlight>
              <a:latin typeface="Arial" panose="020B0604020202020204" pitchFamily="34" charset="0"/>
              <a:ea typeface="幼圆" panose="02010509060101010101" pitchFamily="49" charset="-122"/>
            </a:endParaRPr>
          </a:p>
        </p:txBody>
      </p:sp>
      <p:graphicFrame>
        <p:nvGraphicFramePr>
          <p:cNvPr id="11" name="图表 10">
            <a:extLst>
              <a:ext uri="{FF2B5EF4-FFF2-40B4-BE49-F238E27FC236}">
                <a16:creationId xmlns:a16="http://schemas.microsoft.com/office/drawing/2014/main" id="{1FE78B99-F00F-4A8B-870B-694899266A4A}"/>
              </a:ext>
            </a:extLst>
          </p:cNvPr>
          <p:cNvGraphicFramePr>
            <a:graphicFrameLocks/>
          </p:cNvGraphicFramePr>
          <p:nvPr>
            <p:extLst>
              <p:ext uri="{D42A27DB-BD31-4B8C-83A1-F6EECF244321}">
                <p14:modId xmlns:p14="http://schemas.microsoft.com/office/powerpoint/2010/main" val="283356236"/>
              </p:ext>
            </p:extLst>
          </p:nvPr>
        </p:nvGraphicFramePr>
        <p:xfrm>
          <a:off x="1402080" y="914400"/>
          <a:ext cx="8903970" cy="444945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22300" y="266700"/>
            <a:ext cx="8229600" cy="40386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上证</a:t>
            </a:r>
            <a:r>
              <a:rPr lang="en-US" altLang="zh-CN" sz="2400" b="0" dirty="0">
                <a:solidFill>
                  <a:srgbClr val="000066"/>
                </a:solidFill>
                <a:latin typeface="微软雅黑" panose="020B0503020204020204" pitchFamily="34" charset="-122"/>
                <a:ea typeface="微软雅黑" panose="020B0503020204020204" pitchFamily="34" charset="-122"/>
              </a:rPr>
              <a:t>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graphicFrame>
        <p:nvGraphicFramePr>
          <p:cNvPr id="4" name="图表 3">
            <a:extLst>
              <a:ext uri="{FF2B5EF4-FFF2-40B4-BE49-F238E27FC236}">
                <a16:creationId xmlns:a16="http://schemas.microsoft.com/office/drawing/2014/main" id="{B0278F6F-0CBB-471B-8D1D-4CCEAB608882}"/>
              </a:ext>
            </a:extLst>
          </p:cNvPr>
          <p:cNvGraphicFramePr>
            <a:graphicFrameLocks/>
          </p:cNvGraphicFramePr>
          <p:nvPr>
            <p:extLst>
              <p:ext uri="{D42A27DB-BD31-4B8C-83A1-F6EECF244321}">
                <p14:modId xmlns:p14="http://schemas.microsoft.com/office/powerpoint/2010/main" val="2008014652"/>
              </p:ext>
            </p:extLst>
          </p:nvPr>
        </p:nvGraphicFramePr>
        <p:xfrm>
          <a:off x="1074656" y="1027523"/>
          <a:ext cx="10048973" cy="533557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1324</TotalTime>
  <Words>2192</Words>
  <Application>Microsoft Office PowerPoint</Application>
  <PresentationFormat>宽屏</PresentationFormat>
  <Paragraphs>137</Paragraphs>
  <Slides>25</Slides>
  <Notes>23</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25</vt:i4>
      </vt:variant>
    </vt:vector>
  </HeadingPairs>
  <TitlesOfParts>
    <vt:vector size="43" baseType="lpstr">
      <vt:lpstr>Microsoft YaHei UI</vt:lpstr>
      <vt:lpstr>等线</vt:lpstr>
      <vt:lpstr>等线 Light</vt:lpstr>
      <vt:lpstr>黑体</vt:lpstr>
      <vt:lpstr>华文中宋</vt:lpstr>
      <vt:lpstr>Microsoft YaHei</vt:lpstr>
      <vt:lpstr>Microsoft YaHei</vt:lpstr>
      <vt:lpstr>幼圆</vt:lpstr>
      <vt:lpstr>Arial</vt:lpstr>
      <vt:lpstr>Times New Roman</vt:lpstr>
      <vt:lpstr>Verdana</vt:lpstr>
      <vt:lpstr>Wingdings</vt:lpstr>
      <vt:lpstr>Office 主题​​</vt:lpstr>
      <vt:lpstr>5_融客PPT模板</vt:lpstr>
      <vt:lpstr>融客PPT模板</vt:lpstr>
      <vt:lpstr>融客投资PPT模板</vt:lpstr>
      <vt:lpstr>2_融客PPT模板</vt:lpstr>
      <vt:lpstr>3_融客PPT模板</vt:lpstr>
      <vt:lpstr>PowerPoint 演示文稿</vt:lpstr>
      <vt:lpstr>PowerPoint 演示文稿</vt:lpstr>
      <vt:lpstr>PowerPoint 演示文稿</vt:lpstr>
      <vt:lpstr>CPI、PPI</vt:lpstr>
      <vt:lpstr>PMI</vt:lpstr>
      <vt:lpstr>央行公开市场操作</vt:lpstr>
      <vt:lpstr>PowerPoint 演示文稿</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7月热门公司解读——光启技术</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59</cp:revision>
  <dcterms:created xsi:type="dcterms:W3CDTF">2020-07-31T07:21:04Z</dcterms:created>
  <dcterms:modified xsi:type="dcterms:W3CDTF">2020-08-11T04:46:09Z</dcterms:modified>
</cp:coreProperties>
</file>