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notesSlides/notesSlide9.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notesSlides/notesSlide13.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6.xml" ContentType="application/vnd.openxmlformats-officedocument.themeOverride+xml"/>
  <Override PartName="/ppt/notesSlides/notesSlide14.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7.xml" ContentType="application/vnd.openxmlformats-officedocument.themeOverr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Lst>
  <p:notesMasterIdLst>
    <p:notesMasterId r:id="rId18"/>
  </p:notesMasterIdLst>
  <p:sldIdLst>
    <p:sldId id="256" r:id="rId2"/>
    <p:sldId id="257" r:id="rId3"/>
    <p:sldId id="258" r:id="rId4"/>
    <p:sldId id="259" r:id="rId5"/>
    <p:sldId id="296" r:id="rId6"/>
    <p:sldId id="289" r:id="rId7"/>
    <p:sldId id="261" r:id="rId8"/>
    <p:sldId id="263" r:id="rId9"/>
    <p:sldId id="264" r:id="rId10"/>
    <p:sldId id="265" r:id="rId11"/>
    <p:sldId id="276" r:id="rId12"/>
    <p:sldId id="277" r:id="rId13"/>
    <p:sldId id="295" r:id="rId14"/>
    <p:sldId id="267" r:id="rId15"/>
    <p:sldId id="301"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661" userDrawn="1">
          <p15:clr>
            <a:srgbClr val="A4A3A4"/>
          </p15:clr>
        </p15:guide>
        <p15:guide id="2" pos="5020" userDrawn="1">
          <p15:clr>
            <a:srgbClr val="A4A3A4"/>
          </p15:clr>
        </p15:guide>
        <p15:guide id="3" orient="horz" pos="3453" userDrawn="1">
          <p15:clr>
            <a:srgbClr val="A4A3A4"/>
          </p15:clr>
        </p15:guide>
        <p15:guide id="5" pos="604" userDrawn="1">
          <p15:clr>
            <a:srgbClr val="A4A3A4"/>
          </p15:clr>
        </p15:guide>
        <p15:guide id="6" pos="7680" userDrawn="1">
          <p15:clr>
            <a:srgbClr val="A4A3A4"/>
          </p15:clr>
        </p15:guide>
        <p15:guide id="7" pos="7076" userDrawn="1">
          <p15:clr>
            <a:srgbClr val="A4A3A4"/>
          </p15:clr>
        </p15:guide>
        <p15:guide id="8" orient="horz" pos="302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A9D9"/>
    <a:srgbClr val="4472C4"/>
    <a:srgbClr val="E46C0A"/>
    <a:srgbClr val="EA3737"/>
    <a:srgbClr val="00B0F0"/>
    <a:srgbClr val="00B050"/>
    <a:srgbClr val="FF2121"/>
    <a:srgbClr val="FFFFFF"/>
    <a:srgbClr val="66D0F6"/>
    <a:srgbClr val="0007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13" autoAdjust="0"/>
    <p:restoredTop sz="94376" autoAdjust="0"/>
  </p:normalViewPr>
  <p:slideViewPr>
    <p:cSldViewPr snapToGrid="0">
      <p:cViewPr varScale="1">
        <p:scale>
          <a:sx n="138" d="100"/>
          <a:sy n="138" d="100"/>
        </p:scale>
        <p:origin x="156" y="456"/>
      </p:cViewPr>
      <p:guideLst>
        <p:guide pos="2661"/>
        <p:guide pos="5020"/>
        <p:guide orient="horz" pos="3453"/>
        <p:guide pos="604"/>
        <p:guide pos="7680"/>
        <p:guide pos="7076"/>
        <p:guide orient="horz" pos="3022"/>
      </p:guideLst>
    </p:cSldViewPr>
  </p:slideViewPr>
  <p:notesTextViewPr>
    <p:cViewPr>
      <p:scale>
        <a:sx n="1" d="1"/>
        <a:sy n="1" d="1"/>
      </p:scale>
      <p:origin x="0" y="0"/>
    </p:cViewPr>
  </p:notesTextViewPr>
  <p:notesViewPr>
    <p:cSldViewPr snapToGrid="0">
      <p:cViewPr varScale="1">
        <p:scale>
          <a:sx n="55" d="100"/>
          <a:sy n="55"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NING%20MEI\Desktop\&#34701;&#23458;&#25237;&#36164;\&#26376;&#25253;\&#19968;&#32423;&#24066;&#22330;&#26376;&#25253;\&#25237;&#36164;\&#25237;&#36164;&#24773;&#20917;&#27719;&#24635;.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NING%20MEI\Desktop\&#34701;&#23458;&#25237;&#36164;\&#26376;&#25253;\&#19968;&#32423;&#24066;&#22330;&#26376;&#25253;\&#25237;&#36164;\&#25237;&#36164;&#24773;&#20917;&#27719;&#24635;.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3.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'数据统计 按轮次'!$G$81</c:f>
              <c:strCache>
                <c:ptCount val="1"/>
              </c:strCache>
            </c:strRef>
          </c:tx>
          <c:spPr>
            <a:solidFill>
              <a:srgbClr val="FFC000"/>
            </a:solidFill>
            <a:ln>
              <a:solidFill>
                <a:srgbClr val="FFC000"/>
              </a:solidFill>
            </a:ln>
            <a:effectLst/>
          </c:spPr>
          <c:invertIfNegative val="0"/>
          <c:dLbls>
            <c:dLbl>
              <c:idx val="0"/>
              <c:layout>
                <c:manualLayout>
                  <c:x val="0"/>
                  <c:y val="3.3712595609717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C3F-4819-BF6D-21701D703CF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'数据统计 按轮次'!$E$179:$E$190</c:f>
              <c:strCache>
                <c:ptCount val="12"/>
                <c:pt idx="0">
                  <c:v>F</c:v>
                </c:pt>
                <c:pt idx="1">
                  <c:v>E</c:v>
                </c:pt>
                <c:pt idx="2">
                  <c:v>D</c:v>
                </c:pt>
                <c:pt idx="3">
                  <c:v>C</c:v>
                </c:pt>
                <c:pt idx="4">
                  <c:v>Pre-C</c:v>
                </c:pt>
                <c:pt idx="5">
                  <c:v>B</c:v>
                </c:pt>
                <c:pt idx="6">
                  <c:v>Pre-B</c:v>
                </c:pt>
                <c:pt idx="7">
                  <c:v>A</c:v>
                </c:pt>
                <c:pt idx="8">
                  <c:v>Pre-A</c:v>
                </c:pt>
                <c:pt idx="9">
                  <c:v>Angle</c:v>
                </c:pt>
                <c:pt idx="10">
                  <c:v>Pre-Angle</c:v>
                </c:pt>
                <c:pt idx="11">
                  <c:v>Stratage</c:v>
                </c:pt>
              </c:strCache>
            </c:strRef>
          </c:cat>
          <c:val>
            <c:numRef>
              <c:f>'数据统计 按轮次'!$G$179:$G$190</c:f>
              <c:numCache>
                <c:formatCode>0.00</c:formatCode>
                <c:ptCount val="12"/>
                <c:pt idx="0">
                  <c:v>3.6</c:v>
                </c:pt>
                <c:pt idx="1">
                  <c:v>44.65</c:v>
                </c:pt>
                <c:pt idx="2">
                  <c:v>20.85</c:v>
                </c:pt>
                <c:pt idx="3">
                  <c:v>90.49</c:v>
                </c:pt>
                <c:pt idx="4">
                  <c:v>2</c:v>
                </c:pt>
                <c:pt idx="5">
                  <c:v>55.65</c:v>
                </c:pt>
                <c:pt idx="6">
                  <c:v>0</c:v>
                </c:pt>
                <c:pt idx="7">
                  <c:v>17.024999999999999</c:v>
                </c:pt>
                <c:pt idx="8" formatCode="General">
                  <c:v>0.7</c:v>
                </c:pt>
                <c:pt idx="9">
                  <c:v>1.6850000000000001</c:v>
                </c:pt>
                <c:pt idx="10">
                  <c:v>0</c:v>
                </c:pt>
                <c:pt idx="11">
                  <c:v>80.620753000000008</c:v>
                </c:pt>
              </c:numCache>
            </c:numRef>
          </c:val>
          <c:extLst>
            <c:ext xmlns:c16="http://schemas.microsoft.com/office/drawing/2014/chart" uri="{C3380CC4-5D6E-409C-BE32-E72D297353CC}">
              <c16:uniqueId val="{00000001-BC3F-4819-BF6D-21701D703CF8}"/>
            </c:ext>
          </c:extLst>
        </c:ser>
        <c:dLbls>
          <c:showLegendKey val="0"/>
          <c:showVal val="0"/>
          <c:showCatName val="0"/>
          <c:showSerName val="0"/>
          <c:showPercent val="0"/>
          <c:showBubbleSize val="0"/>
        </c:dLbls>
        <c:gapWidth val="202"/>
        <c:axId val="1185573824"/>
        <c:axId val="1185569560"/>
      </c:barChart>
      <c:catAx>
        <c:axId val="1185573824"/>
        <c:scaling>
          <c:orientation val="minMax"/>
        </c:scaling>
        <c:delete val="1"/>
        <c:axPos val="l"/>
        <c:numFmt formatCode="General" sourceLinked="1"/>
        <c:majorTickMark val="none"/>
        <c:minorTickMark val="none"/>
        <c:tickLblPos val="nextTo"/>
        <c:crossAx val="1185569560"/>
        <c:crosses val="autoZero"/>
        <c:auto val="1"/>
        <c:lblAlgn val="ctr"/>
        <c:lblOffset val="100"/>
        <c:noMultiLvlLbl val="0"/>
      </c:catAx>
      <c:valAx>
        <c:axId val="1185569560"/>
        <c:scaling>
          <c:orientation val="minMax"/>
        </c:scaling>
        <c:delete val="0"/>
        <c:axPos val="b"/>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8557382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1290489177300483E-2"/>
          <c:y val="4.4216521856977206E-2"/>
          <c:w val="0.89126773342761489"/>
          <c:h val="0.8761933623454653"/>
        </c:manualLayout>
      </c:layout>
      <c:barChart>
        <c:barDir val="bar"/>
        <c:grouping val="clustered"/>
        <c:varyColors val="0"/>
        <c:ser>
          <c:idx val="0"/>
          <c:order val="0"/>
          <c:tx>
            <c:strRef>
              <c:f>'数据统计 按轮次'!$I$81</c:f>
              <c:strCache>
                <c:ptCount val="1"/>
              </c:strCache>
            </c:strRef>
          </c:tx>
          <c:spPr>
            <a:solidFill>
              <a:schemeClr val="accent1"/>
            </a:solidFill>
            <a:ln>
              <a:noFill/>
            </a:ln>
            <a:effectLst/>
          </c:spPr>
          <c:invertIfNegative val="0"/>
          <c:dLbls>
            <c:dLbl>
              <c:idx val="0"/>
              <c:tx>
                <c:rich>
                  <a:bodyPr/>
                  <a:lstStyle/>
                  <a:p>
                    <a:r>
                      <a:rPr lang="en-US" altLang="zh-CN"/>
                      <a:t>1</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776F-4D1C-843B-AE42B86AD1AA}"/>
                </c:ext>
              </c:extLst>
            </c:dLbl>
            <c:dLbl>
              <c:idx val="1"/>
              <c:tx>
                <c:rich>
                  <a:bodyPr/>
                  <a:lstStyle/>
                  <a:p>
                    <a:r>
                      <a:rPr lang="en-US" altLang="zh-CN"/>
                      <a:t>3</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776F-4D1C-843B-AE42B86AD1AA}"/>
                </c:ext>
              </c:extLst>
            </c:dLbl>
            <c:dLbl>
              <c:idx val="2"/>
              <c:tx>
                <c:rich>
                  <a:bodyPr/>
                  <a:lstStyle/>
                  <a:p>
                    <a:r>
                      <a:rPr lang="en-US" altLang="zh-CN"/>
                      <a:t>6</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776F-4D1C-843B-AE42B86AD1AA}"/>
                </c:ext>
              </c:extLst>
            </c:dLbl>
            <c:dLbl>
              <c:idx val="3"/>
              <c:tx>
                <c:rich>
                  <a:bodyPr/>
                  <a:lstStyle/>
                  <a:p>
                    <a:r>
                      <a:rPr lang="en-US" altLang="zh-CN"/>
                      <a:t>19</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776F-4D1C-843B-AE42B86AD1AA}"/>
                </c:ext>
              </c:extLst>
            </c:dLbl>
            <c:dLbl>
              <c:idx val="4"/>
              <c:tx>
                <c:rich>
                  <a:bodyPr/>
                  <a:lstStyle/>
                  <a:p>
                    <a:r>
                      <a:rPr lang="en-US" altLang="zh-CN"/>
                      <a:t>1</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776F-4D1C-843B-AE42B86AD1AA}"/>
                </c:ext>
              </c:extLst>
            </c:dLbl>
            <c:dLbl>
              <c:idx val="5"/>
              <c:tx>
                <c:rich>
                  <a:bodyPr/>
                  <a:lstStyle/>
                  <a:p>
                    <a:r>
                      <a:rPr lang="en-US" altLang="zh-CN"/>
                      <a:t>41</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776F-4D1C-843B-AE42B86AD1AA}"/>
                </c:ext>
              </c:extLst>
            </c:dLbl>
            <c:dLbl>
              <c:idx val="6"/>
              <c:tx>
                <c:rich>
                  <a:bodyPr/>
                  <a:lstStyle/>
                  <a:p>
                    <a:r>
                      <a:rPr lang="en-US" altLang="zh-CN"/>
                      <a:t>5</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776F-4D1C-843B-AE42B86AD1AA}"/>
                </c:ext>
              </c:extLst>
            </c:dLbl>
            <c:dLbl>
              <c:idx val="7"/>
              <c:tx>
                <c:rich>
                  <a:bodyPr/>
                  <a:lstStyle/>
                  <a:p>
                    <a:r>
                      <a:rPr lang="en-US" altLang="zh-CN"/>
                      <a:t>58</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776F-4D1C-843B-AE42B86AD1AA}"/>
                </c:ext>
              </c:extLst>
            </c:dLbl>
            <c:dLbl>
              <c:idx val="8"/>
              <c:tx>
                <c:rich>
                  <a:bodyPr/>
                  <a:lstStyle/>
                  <a:p>
                    <a:r>
                      <a:rPr lang="en-US" altLang="zh-CN"/>
                      <a:t>38</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776F-4D1C-843B-AE42B86AD1AA}"/>
                </c:ext>
              </c:extLst>
            </c:dLbl>
            <c:dLbl>
              <c:idx val="9"/>
              <c:tx>
                <c:rich>
                  <a:bodyPr/>
                  <a:lstStyle/>
                  <a:p>
                    <a:r>
                      <a:rPr lang="en-US" altLang="zh-CN"/>
                      <a:t>38</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776F-4D1C-843B-AE42B86AD1AA}"/>
                </c:ext>
              </c:extLst>
            </c:dLbl>
            <c:dLbl>
              <c:idx val="10"/>
              <c:tx>
                <c:rich>
                  <a:bodyPr/>
                  <a:lstStyle/>
                  <a:p>
                    <a:r>
                      <a:rPr lang="en-US" altLang="zh-CN"/>
                      <a:t>2</a:t>
                    </a:r>
                    <a:endParaRPr lang="en-US" altLang="zh-CN"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776F-4D1C-843B-AE42B86AD1AA}"/>
                </c:ext>
              </c:extLst>
            </c:dLbl>
            <c:dLbl>
              <c:idx val="11"/>
              <c:tx>
                <c:rich>
                  <a:bodyPr/>
                  <a:lstStyle/>
                  <a:p>
                    <a:r>
                      <a:rPr lang="en-US" altLang="zh-CN"/>
                      <a:t>100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776F-4D1C-843B-AE42B86AD1AA}"/>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'数据统计 按轮次'!$E$179:$E$190</c:f>
              <c:strCache>
                <c:ptCount val="12"/>
                <c:pt idx="0">
                  <c:v>F</c:v>
                </c:pt>
                <c:pt idx="1">
                  <c:v>E</c:v>
                </c:pt>
                <c:pt idx="2">
                  <c:v>D</c:v>
                </c:pt>
                <c:pt idx="3">
                  <c:v>C</c:v>
                </c:pt>
                <c:pt idx="4">
                  <c:v>Pre-C</c:v>
                </c:pt>
                <c:pt idx="5">
                  <c:v>B</c:v>
                </c:pt>
                <c:pt idx="6">
                  <c:v>Pre-B</c:v>
                </c:pt>
                <c:pt idx="7">
                  <c:v>A</c:v>
                </c:pt>
                <c:pt idx="8">
                  <c:v>Pre-A</c:v>
                </c:pt>
                <c:pt idx="9">
                  <c:v>Angle</c:v>
                </c:pt>
                <c:pt idx="10">
                  <c:v>Pre-Angle</c:v>
                </c:pt>
                <c:pt idx="11">
                  <c:v>Stratage</c:v>
                </c:pt>
              </c:strCache>
            </c:strRef>
          </c:cat>
          <c:val>
            <c:numRef>
              <c:f>'数据统计 按轮次'!$F$179:$F$190</c:f>
              <c:numCache>
                <c:formatCode>General</c:formatCode>
                <c:ptCount val="12"/>
                <c:pt idx="0">
                  <c:v>-1</c:v>
                </c:pt>
                <c:pt idx="1">
                  <c:v>-3</c:v>
                </c:pt>
                <c:pt idx="2">
                  <c:v>-6</c:v>
                </c:pt>
                <c:pt idx="3">
                  <c:v>-19</c:v>
                </c:pt>
                <c:pt idx="4">
                  <c:v>-1</c:v>
                </c:pt>
                <c:pt idx="5">
                  <c:v>-41</c:v>
                </c:pt>
                <c:pt idx="6">
                  <c:v>-5</c:v>
                </c:pt>
                <c:pt idx="7">
                  <c:v>-58</c:v>
                </c:pt>
                <c:pt idx="8">
                  <c:v>-38</c:v>
                </c:pt>
                <c:pt idx="9">
                  <c:v>-38</c:v>
                </c:pt>
                <c:pt idx="10">
                  <c:v>-2</c:v>
                </c:pt>
                <c:pt idx="11">
                  <c:v>-100</c:v>
                </c:pt>
              </c:numCache>
            </c:numRef>
          </c:val>
          <c:extLst>
            <c:ext xmlns:c16="http://schemas.microsoft.com/office/drawing/2014/chart" uri="{C3380CC4-5D6E-409C-BE32-E72D297353CC}">
              <c16:uniqueId val="{00000000-776F-4D1C-843B-AE42B86AD1AA}"/>
            </c:ext>
          </c:extLst>
        </c:ser>
        <c:dLbls>
          <c:showLegendKey val="0"/>
          <c:showVal val="0"/>
          <c:showCatName val="0"/>
          <c:showSerName val="0"/>
          <c:showPercent val="0"/>
          <c:showBubbleSize val="0"/>
        </c:dLbls>
        <c:gapWidth val="182"/>
        <c:axId val="1267879928"/>
        <c:axId val="1267874352"/>
      </c:barChart>
      <c:catAx>
        <c:axId val="1267879928"/>
        <c:scaling>
          <c:orientation val="minMax"/>
        </c:scaling>
        <c:delete val="1"/>
        <c:axPos val="r"/>
        <c:numFmt formatCode="General" sourceLinked="1"/>
        <c:majorTickMark val="none"/>
        <c:minorTickMark val="none"/>
        <c:tickLblPos val="nextTo"/>
        <c:crossAx val="1267874352"/>
        <c:crosses val="max"/>
        <c:auto val="1"/>
        <c:lblAlgn val="ctr"/>
        <c:lblOffset val="100"/>
        <c:noMultiLvlLbl val="0"/>
      </c:catAx>
      <c:valAx>
        <c:axId val="1267874352"/>
        <c:scaling>
          <c:orientation val="minMax"/>
          <c:max val="0"/>
          <c:min val="-14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26787992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200"/>
              <a:t>2019</a:t>
            </a:r>
            <a:r>
              <a:rPr lang="zh-CN" sz="1200"/>
              <a:t>年</a:t>
            </a:r>
            <a:r>
              <a:rPr lang="en-US" altLang="zh-CN" sz="1200"/>
              <a:t>7</a:t>
            </a:r>
            <a:r>
              <a:rPr lang="zh-CN" sz="1200"/>
              <a:t>月</a:t>
            </a:r>
            <a:r>
              <a:rPr lang="en-US" sz="1200"/>
              <a:t>-2020</a:t>
            </a:r>
            <a:r>
              <a:rPr lang="zh-CN" sz="1200"/>
              <a:t>年</a:t>
            </a:r>
            <a:r>
              <a:rPr lang="en-US" altLang="zh-CN" sz="1200"/>
              <a:t>7</a:t>
            </a:r>
            <a:r>
              <a:rPr lang="zh-CN" sz="1200"/>
              <a:t>月</a:t>
            </a:r>
            <a:r>
              <a:rPr lang="en-US" sz="1200"/>
              <a:t>A</a:t>
            </a:r>
            <a:r>
              <a:rPr lang="zh-CN" sz="1200"/>
              <a:t>股</a:t>
            </a:r>
            <a:r>
              <a:rPr lang="en-US" sz="1200"/>
              <a:t>IPO</a:t>
            </a:r>
            <a:r>
              <a:rPr lang="zh-CN" sz="1200"/>
              <a:t>情况及退出基金数量</a:t>
            </a:r>
          </a:p>
        </c:rich>
      </c:tx>
      <c:layout>
        <c:manualLayout>
          <c:xMode val="edge"/>
          <c:yMode val="edge"/>
          <c:x val="0.27764168064736394"/>
          <c:y val="7.714603410158432E-3"/>
        </c:manualLayout>
      </c:layout>
      <c:overlay val="0"/>
      <c:spPr>
        <a:noFill/>
        <a:ln>
          <a:noFill/>
        </a:ln>
        <a:effectLst/>
      </c:spPr>
      <c:txPr>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1867387467860847E-2"/>
          <c:y val="0.15516358024691357"/>
          <c:w val="0.84265970955218394"/>
          <c:h val="0.61005617283950619"/>
        </c:manualLayout>
      </c:layout>
      <c:areaChart>
        <c:grouping val="standard"/>
        <c:varyColors val="0"/>
        <c:ser>
          <c:idx val="1"/>
          <c:order val="1"/>
          <c:tx>
            <c:strRef>
              <c:f>数据汇总!$H$1</c:f>
              <c:strCache>
                <c:ptCount val="1"/>
                <c:pt idx="0">
                  <c:v>募集资金（亿元）</c:v>
                </c:pt>
              </c:strCache>
            </c:strRef>
          </c:tx>
          <c:spPr>
            <a:solidFill>
              <a:schemeClr val="bg1">
                <a:lumMod val="75000"/>
              </a:schemeClr>
            </a:solidFill>
            <a:ln>
              <a:noFill/>
            </a:ln>
            <a:effectLst/>
          </c:spPr>
          <c:cat>
            <c:numRef>
              <c:f>数据汇总!$F$17:$F$29</c:f>
              <c:numCache>
                <c:formatCode>yyyy"年"m"月"</c:formatCode>
                <c:ptCount val="13"/>
                <c:pt idx="0">
                  <c:v>43647</c:v>
                </c:pt>
                <c:pt idx="1">
                  <c:v>43678</c:v>
                </c:pt>
                <c:pt idx="2">
                  <c:v>43709</c:v>
                </c:pt>
                <c:pt idx="3">
                  <c:v>43739</c:v>
                </c:pt>
                <c:pt idx="4">
                  <c:v>43799</c:v>
                </c:pt>
                <c:pt idx="5">
                  <c:v>43830</c:v>
                </c:pt>
                <c:pt idx="6">
                  <c:v>43831</c:v>
                </c:pt>
                <c:pt idx="7">
                  <c:v>43890</c:v>
                </c:pt>
                <c:pt idx="8">
                  <c:v>43921</c:v>
                </c:pt>
                <c:pt idx="9">
                  <c:v>43922</c:v>
                </c:pt>
                <c:pt idx="10">
                  <c:v>43982</c:v>
                </c:pt>
                <c:pt idx="11">
                  <c:v>44012</c:v>
                </c:pt>
                <c:pt idx="12">
                  <c:v>44043</c:v>
                </c:pt>
              </c:numCache>
            </c:numRef>
          </c:cat>
          <c:val>
            <c:numRef>
              <c:f>数据汇总!$H$17:$H$29</c:f>
              <c:numCache>
                <c:formatCode>0_);[Red]\(0\)</c:formatCode>
                <c:ptCount val="13"/>
                <c:pt idx="0">
                  <c:v>416.6</c:v>
                </c:pt>
                <c:pt idx="1">
                  <c:v>240.81058443449999</c:v>
                </c:pt>
                <c:pt idx="2">
                  <c:v>99.16</c:v>
                </c:pt>
                <c:pt idx="3">
                  <c:v>223.66</c:v>
                </c:pt>
                <c:pt idx="4">
                  <c:v>402.34</c:v>
                </c:pt>
                <c:pt idx="5">
                  <c:v>505.99902761669995</c:v>
                </c:pt>
                <c:pt idx="6">
                  <c:v>416.62</c:v>
                </c:pt>
                <c:pt idx="7">
                  <c:v>269.99244115710002</c:v>
                </c:pt>
                <c:pt idx="8">
                  <c:v>99.61</c:v>
                </c:pt>
                <c:pt idx="9">
                  <c:v>185.85</c:v>
                </c:pt>
                <c:pt idx="10">
                  <c:v>161.1</c:v>
                </c:pt>
                <c:pt idx="11">
                  <c:v>260.56</c:v>
                </c:pt>
                <c:pt idx="12">
                  <c:v>1098.1300000000001</c:v>
                </c:pt>
              </c:numCache>
            </c:numRef>
          </c:val>
          <c:extLst>
            <c:ext xmlns:c16="http://schemas.microsoft.com/office/drawing/2014/chart" uri="{C3380CC4-5D6E-409C-BE32-E72D297353CC}">
              <c16:uniqueId val="{00000000-5BF2-4F78-9C20-AC9FD4FF99DF}"/>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数据汇总!$G$1</c:f>
              <c:strCache>
                <c:ptCount val="1"/>
                <c:pt idx="0">
                  <c:v>IPO数量</c:v>
                </c:pt>
              </c:strCache>
            </c:strRef>
          </c:tx>
          <c:spPr>
            <a:ln w="19050" cap="rnd">
              <a:solidFill>
                <a:srgbClr val="0070C0"/>
              </a:solidFill>
              <a:round/>
            </a:ln>
            <a:effectLst/>
          </c:spPr>
          <c:marker>
            <c:symbol val="none"/>
          </c:marker>
          <c:dLbls>
            <c:dLbl>
              <c:idx val="0"/>
              <c:layout>
                <c:manualLayout>
                  <c:x val="-2.3865281692872616E-2"/>
                  <c:y val="-1.9286508525396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BF2-4F78-9C20-AC9FD4FF99DF}"/>
                </c:ext>
              </c:extLst>
            </c:dLbl>
            <c:dLbl>
              <c:idx val="2"/>
              <c:layout>
                <c:manualLayout>
                  <c:x val="-3.1251793574423185E-17"/>
                  <c:y val="-2.7001111935554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BF2-4F78-9C20-AC9FD4FF99DF}"/>
                </c:ext>
              </c:extLst>
            </c:dLbl>
            <c:dLbl>
              <c:idx val="3"/>
              <c:layout>
                <c:manualLayout>
                  <c:x val="-1.7046629780623297E-3"/>
                  <c:y val="-5.01449221660298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BF2-4F78-9C20-AC9FD4FF99DF}"/>
                </c:ext>
              </c:extLst>
            </c:dLbl>
            <c:dLbl>
              <c:idx val="4"/>
              <c:layout>
                <c:manualLayout>
                  <c:x val="0"/>
                  <c:y val="-3.85730170507921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BF2-4F78-9C20-AC9FD4FF99DF}"/>
                </c:ext>
              </c:extLst>
            </c:dLbl>
            <c:dLbl>
              <c:idx val="5"/>
              <c:layout>
                <c:manualLayout>
                  <c:x val="0"/>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BF2-4F78-9C20-AC9FD4FF99DF}"/>
                </c:ext>
              </c:extLst>
            </c:dLbl>
            <c:dLbl>
              <c:idx val="6"/>
              <c:layout>
                <c:manualLayout>
                  <c:x val="-3.4093259561246594E-3"/>
                  <c:y val="-5.01449221660298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BF2-4F78-9C20-AC9FD4FF99DF}"/>
                </c:ext>
              </c:extLst>
            </c:dLbl>
            <c:dLbl>
              <c:idx val="7"/>
              <c:layout>
                <c:manualLayout>
                  <c:x val="-3.4093259561246594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BF2-4F78-9C20-AC9FD4FF99DF}"/>
                </c:ext>
              </c:extLst>
            </c:dLbl>
            <c:dLbl>
              <c:idx val="8"/>
              <c:layout>
                <c:manualLayout>
                  <c:x val="-1.2500717429769274E-16"/>
                  <c:y val="-4.24303187558713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BF2-4F78-9C20-AC9FD4FF99DF}"/>
                </c:ext>
              </c:extLst>
            </c:dLbl>
            <c:dLbl>
              <c:idx val="9"/>
              <c:layout>
                <c:manualLayout>
                  <c:x val="-5.1139889341869889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BF2-4F78-9C20-AC9FD4FF99DF}"/>
                </c:ext>
              </c:extLst>
            </c:dLbl>
            <c:dLbl>
              <c:idx val="10"/>
              <c:layout>
                <c:manualLayout>
                  <c:x val="-5.1139889341869889E-3"/>
                  <c:y val="-3.4715715345713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BF2-4F78-9C20-AC9FD4FF99DF}"/>
                </c:ext>
              </c:extLst>
            </c:dLbl>
            <c:dLbl>
              <c:idx val="11"/>
              <c:layout>
                <c:manualLayout>
                  <c:x val="-1.0227977868373978E-2"/>
                  <c:y val="-6.1716827281267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BF2-4F78-9C20-AC9FD4FF99DF}"/>
                </c:ext>
              </c:extLst>
            </c:dLbl>
            <c:dLbl>
              <c:idx val="12"/>
              <c:layout>
                <c:manualLayout>
                  <c:x val="-2.72746076489974E-2"/>
                  <c:y val="-4.6287620460950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BF2-4F78-9C20-AC9FD4FF99D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数据汇总!$F$17:$F$29</c:f>
              <c:numCache>
                <c:formatCode>yyyy"年"m"月"</c:formatCode>
                <c:ptCount val="13"/>
                <c:pt idx="0">
                  <c:v>43647</c:v>
                </c:pt>
                <c:pt idx="1">
                  <c:v>43678</c:v>
                </c:pt>
                <c:pt idx="2">
                  <c:v>43709</c:v>
                </c:pt>
                <c:pt idx="3">
                  <c:v>43739</c:v>
                </c:pt>
                <c:pt idx="4">
                  <c:v>43799</c:v>
                </c:pt>
                <c:pt idx="5">
                  <c:v>43830</c:v>
                </c:pt>
                <c:pt idx="6">
                  <c:v>43831</c:v>
                </c:pt>
                <c:pt idx="7">
                  <c:v>43890</c:v>
                </c:pt>
                <c:pt idx="8">
                  <c:v>43921</c:v>
                </c:pt>
                <c:pt idx="9">
                  <c:v>43922</c:v>
                </c:pt>
                <c:pt idx="10">
                  <c:v>43982</c:v>
                </c:pt>
                <c:pt idx="11">
                  <c:v>44012</c:v>
                </c:pt>
                <c:pt idx="12">
                  <c:v>44043</c:v>
                </c:pt>
              </c:numCache>
            </c:numRef>
          </c:cat>
          <c:val>
            <c:numRef>
              <c:f>数据汇总!$G$17:$G$29</c:f>
              <c:numCache>
                <c:formatCode>General</c:formatCode>
                <c:ptCount val="13"/>
                <c:pt idx="0">
                  <c:v>37</c:v>
                </c:pt>
                <c:pt idx="1">
                  <c:v>15</c:v>
                </c:pt>
                <c:pt idx="2">
                  <c:v>11</c:v>
                </c:pt>
                <c:pt idx="3">
                  <c:v>16</c:v>
                </c:pt>
                <c:pt idx="4">
                  <c:v>31</c:v>
                </c:pt>
                <c:pt idx="5">
                  <c:v>27</c:v>
                </c:pt>
                <c:pt idx="6">
                  <c:v>16</c:v>
                </c:pt>
                <c:pt idx="7">
                  <c:v>22</c:v>
                </c:pt>
                <c:pt idx="8">
                  <c:v>13</c:v>
                </c:pt>
                <c:pt idx="9">
                  <c:v>24</c:v>
                </c:pt>
                <c:pt idx="10">
                  <c:v>18</c:v>
                </c:pt>
                <c:pt idx="11">
                  <c:v>26</c:v>
                </c:pt>
                <c:pt idx="12">
                  <c:v>82</c:v>
                </c:pt>
              </c:numCache>
            </c:numRef>
          </c:val>
          <c:smooth val="0"/>
          <c:extLst>
            <c:ext xmlns:c16="http://schemas.microsoft.com/office/drawing/2014/chart" uri="{C3380CC4-5D6E-409C-BE32-E72D297353CC}">
              <c16:uniqueId val="{0000000D-5BF2-4F78-9C20-AC9FD4FF99DF}"/>
            </c:ext>
          </c:extLst>
        </c:ser>
        <c:ser>
          <c:idx val="2"/>
          <c:order val="2"/>
          <c:tx>
            <c:strRef>
              <c:f>数据汇总!$I$1</c:f>
              <c:strCache>
                <c:ptCount val="1"/>
                <c:pt idx="0">
                  <c:v>退出基金数量</c:v>
                </c:pt>
              </c:strCache>
            </c:strRef>
          </c:tx>
          <c:spPr>
            <a:ln w="19050" cap="rnd">
              <a:solidFill>
                <a:srgbClr val="00B0F0"/>
              </a:solidFill>
              <a:round/>
            </a:ln>
            <a:effectLst/>
          </c:spPr>
          <c:marker>
            <c:symbol val="none"/>
          </c:marker>
          <c:dLbls>
            <c:dLbl>
              <c:idx val="0"/>
              <c:layout>
                <c:manualLayout>
                  <c:x val="-2.9695229077845799E-2"/>
                  <c:y val="-4.135027427844922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BF2-4F78-9C20-AC9FD4FF99DF}"/>
                </c:ext>
              </c:extLst>
            </c:dLbl>
            <c:dLbl>
              <c:idx val="1"/>
              <c:layout>
                <c:manualLayout>
                  <c:x val="-1.7762588231409474E-2"/>
                  <c:y val="-4.90648776886076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BF2-4F78-9C20-AC9FD4FF99DF}"/>
                </c:ext>
              </c:extLst>
            </c:dLbl>
            <c:dLbl>
              <c:idx val="3"/>
              <c:layout>
                <c:manualLayout>
                  <c:x val="-3.3528707397015876E-2"/>
                  <c:y val="-4.05833698055889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BF2-4F78-9C20-AC9FD4FF99DF}"/>
                </c:ext>
              </c:extLst>
            </c:dLbl>
            <c:dLbl>
              <c:idx val="4"/>
              <c:layout>
                <c:manualLayout>
                  <c:x val="-1.5665450092098156E-3"/>
                  <c:y val="-1.89499817309687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5BF2-4F78-9C20-AC9FD4FF99DF}"/>
                </c:ext>
              </c:extLst>
            </c:dLbl>
            <c:dLbl>
              <c:idx val="5"/>
              <c:layout>
                <c:manualLayout>
                  <c:x val="-1.0225830261472483E-2"/>
                  <c:y val="-5.25300710077610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5BF2-4F78-9C20-AC9FD4FF99DF}"/>
                </c:ext>
              </c:extLst>
            </c:dLbl>
            <c:dLbl>
              <c:idx val="6"/>
              <c:layout>
                <c:manualLayout>
                  <c:x val="-1.6092389210729204E-2"/>
                  <c:y val="-5.050123456790123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5BF2-4F78-9C20-AC9FD4FF99DF}"/>
                </c:ext>
              </c:extLst>
            </c:dLbl>
            <c:dLbl>
              <c:idx val="7"/>
              <c:layout>
                <c:manualLayout>
                  <c:x val="-2.1166450248715243E-2"/>
                  <c:y val="-4.21243827160494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5BF2-4F78-9C20-AC9FD4FF99DF}"/>
                </c:ext>
              </c:extLst>
            </c:dLbl>
            <c:dLbl>
              <c:idx val="8"/>
              <c:layout>
                <c:manualLayout>
                  <c:x val="-3.0729838702641409E-2"/>
                  <c:y val="-3.82872122551638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5BF2-4F78-9C20-AC9FD4FF99DF}"/>
                </c:ext>
              </c:extLst>
            </c:dLbl>
            <c:dLbl>
              <c:idx val="9"/>
              <c:layout>
                <c:manualLayout>
                  <c:x val="-2.5652090634917288E-2"/>
                  <c:y val="-4.24275852349780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5BF2-4F78-9C20-AC9FD4FF99DF}"/>
                </c:ext>
              </c:extLst>
            </c:dLbl>
            <c:dLbl>
              <c:idx val="10"/>
              <c:layout>
                <c:manualLayout>
                  <c:x val="-2.3551462634391535E-2"/>
                  <c:y val="-6.17432513165699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5BF2-4F78-9C20-AC9FD4FF99DF}"/>
                </c:ext>
              </c:extLst>
            </c:dLbl>
            <c:dLbl>
              <c:idx val="11"/>
              <c:layout>
                <c:manualLayout>
                  <c:x val="-2.1106751603386511E-2"/>
                  <c:y val="-5.01422594038606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5BF2-4F78-9C20-AC9FD4FF99DF}"/>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数据汇总!$F$17:$F$29</c:f>
              <c:numCache>
                <c:formatCode>yyyy"年"m"月"</c:formatCode>
                <c:ptCount val="13"/>
                <c:pt idx="0">
                  <c:v>43647</c:v>
                </c:pt>
                <c:pt idx="1">
                  <c:v>43678</c:v>
                </c:pt>
                <c:pt idx="2">
                  <c:v>43709</c:v>
                </c:pt>
                <c:pt idx="3">
                  <c:v>43739</c:v>
                </c:pt>
                <c:pt idx="4">
                  <c:v>43799</c:v>
                </c:pt>
                <c:pt idx="5">
                  <c:v>43830</c:v>
                </c:pt>
                <c:pt idx="6">
                  <c:v>43831</c:v>
                </c:pt>
                <c:pt idx="7">
                  <c:v>43890</c:v>
                </c:pt>
                <c:pt idx="8">
                  <c:v>43921</c:v>
                </c:pt>
                <c:pt idx="9">
                  <c:v>43922</c:v>
                </c:pt>
                <c:pt idx="10">
                  <c:v>43982</c:v>
                </c:pt>
                <c:pt idx="11">
                  <c:v>44012</c:v>
                </c:pt>
                <c:pt idx="12">
                  <c:v>44043</c:v>
                </c:pt>
              </c:numCache>
            </c:numRef>
          </c:cat>
          <c:val>
            <c:numRef>
              <c:f>数据汇总!$I$17:$I$29</c:f>
              <c:numCache>
                <c:formatCode>General</c:formatCode>
                <c:ptCount val="13"/>
                <c:pt idx="0">
                  <c:v>199</c:v>
                </c:pt>
                <c:pt idx="1">
                  <c:v>28</c:v>
                </c:pt>
                <c:pt idx="2">
                  <c:v>44</c:v>
                </c:pt>
                <c:pt idx="3">
                  <c:v>59</c:v>
                </c:pt>
                <c:pt idx="4">
                  <c:v>135</c:v>
                </c:pt>
                <c:pt idx="5">
                  <c:v>55</c:v>
                </c:pt>
                <c:pt idx="6">
                  <c:v>69</c:v>
                </c:pt>
                <c:pt idx="7">
                  <c:v>72</c:v>
                </c:pt>
                <c:pt idx="8">
                  <c:v>48</c:v>
                </c:pt>
                <c:pt idx="9">
                  <c:v>90</c:v>
                </c:pt>
                <c:pt idx="10">
                  <c:v>66</c:v>
                </c:pt>
                <c:pt idx="11">
                  <c:v>109</c:v>
                </c:pt>
                <c:pt idx="12">
                  <c:v>273</c:v>
                </c:pt>
              </c:numCache>
            </c:numRef>
          </c:val>
          <c:smooth val="0"/>
          <c:extLst>
            <c:ext xmlns:c16="http://schemas.microsoft.com/office/drawing/2014/chart" uri="{C3380CC4-5D6E-409C-BE32-E72D297353CC}">
              <c16:uniqueId val="{00000019-5BF2-4F78-9C20-AC9FD4FF99DF}"/>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quot;年&quot;m&quot;月&quot;"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5104"/>
        <c:crosses val="autoZero"/>
        <c:auto val="0"/>
        <c:lblAlgn val="ctr"/>
        <c:lblOffset val="100"/>
        <c:noMultiLvlLbl val="1"/>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3792"/>
        <c:crosses val="autoZero"/>
        <c:crossBetween val="between"/>
      </c:val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4309336"/>
        <c:crosses val="max"/>
        <c:crossBetween val="between"/>
      </c:valAx>
      <c:dateAx>
        <c:axId val="754309336"/>
        <c:scaling>
          <c:orientation val="minMax"/>
        </c:scaling>
        <c:delete val="1"/>
        <c:axPos val="b"/>
        <c:numFmt formatCode="yyyy&quot;年&quot;m&quot;月&quot;" sourceLinked="1"/>
        <c:majorTickMark val="out"/>
        <c:minorTickMark val="none"/>
        <c:tickLblPos val="nextTo"/>
        <c:crossAx val="754306056"/>
        <c:crosses val="autoZero"/>
        <c:auto val="1"/>
        <c:lblOffset val="100"/>
        <c:baseTimeUnit val="days"/>
        <c:majorUnit val="1"/>
        <c:minorUnit val="1"/>
      </c:dateAx>
      <c:spPr>
        <a:noFill/>
        <a:ln>
          <a:noFill/>
        </a:ln>
        <a:effectLst/>
      </c:spPr>
    </c:plotArea>
    <c:legend>
      <c:legendPos val="tr"/>
      <c:layout>
        <c:manualLayout>
          <c:xMode val="edge"/>
          <c:yMode val="edge"/>
          <c:x val="0.17554431432481987"/>
          <c:y val="7.4095121060047245E-2"/>
          <c:w val="0.63895377019931487"/>
          <c:h val="0.12681002335324659"/>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2019</a:t>
            </a:r>
            <a:r>
              <a:rPr lang="zh-CN"/>
              <a:t>年</a:t>
            </a:r>
            <a:r>
              <a:rPr lang="en-US" altLang="zh-CN"/>
              <a:t>7</a:t>
            </a:r>
            <a:r>
              <a:rPr lang="zh-CN"/>
              <a:t>月</a:t>
            </a:r>
            <a:r>
              <a:rPr lang="en-US"/>
              <a:t>-2020</a:t>
            </a:r>
            <a:r>
              <a:rPr lang="zh-CN"/>
              <a:t>年</a:t>
            </a:r>
            <a:r>
              <a:rPr lang="en-US" altLang="zh-CN"/>
              <a:t>7</a:t>
            </a:r>
            <a:r>
              <a:rPr lang="zh-CN"/>
              <a:t>月其他退出事件统计</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5.6166687424177429E-2"/>
          <c:y val="0.19125632147843469"/>
          <c:w val="0.91805709699292859"/>
          <c:h val="0.63006660245282264"/>
        </c:manualLayout>
      </c:layout>
      <c:lineChart>
        <c:grouping val="standard"/>
        <c:varyColors val="0"/>
        <c:ser>
          <c:idx val="0"/>
          <c:order val="0"/>
          <c:tx>
            <c:strRef>
              <c:f>数据汇总!$H$1</c:f>
              <c:strCache>
                <c:ptCount val="1"/>
                <c:pt idx="0">
                  <c:v>M&amp;A</c:v>
                </c:pt>
              </c:strCache>
            </c:strRef>
          </c:tx>
          <c:spPr>
            <a:ln w="19050" cap="rnd">
              <a:solidFill>
                <a:srgbClr val="0070C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AE9-4092-8527-C6A8E943C83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数据汇总!$F$17:$F$29</c:f>
              <c:numCache>
                <c:formatCode>yyyy/mm</c:formatCode>
                <c:ptCount val="13"/>
                <c:pt idx="0">
                  <c:v>43647</c:v>
                </c:pt>
                <c:pt idx="1">
                  <c:v>43708</c:v>
                </c:pt>
                <c:pt idx="2">
                  <c:v>43738</c:v>
                </c:pt>
                <c:pt idx="3">
                  <c:v>43739</c:v>
                </c:pt>
                <c:pt idx="4">
                  <c:v>43770</c:v>
                </c:pt>
                <c:pt idx="5">
                  <c:v>43830</c:v>
                </c:pt>
                <c:pt idx="6">
                  <c:v>43861</c:v>
                </c:pt>
                <c:pt idx="7">
                  <c:v>43890</c:v>
                </c:pt>
                <c:pt idx="8">
                  <c:v>43921</c:v>
                </c:pt>
                <c:pt idx="9">
                  <c:v>43951</c:v>
                </c:pt>
                <c:pt idx="10">
                  <c:v>43982</c:v>
                </c:pt>
                <c:pt idx="11">
                  <c:v>44012</c:v>
                </c:pt>
                <c:pt idx="12">
                  <c:v>44043</c:v>
                </c:pt>
              </c:numCache>
            </c:numRef>
          </c:cat>
          <c:val>
            <c:numRef>
              <c:f>数据汇总!$H$17:$H$29</c:f>
              <c:numCache>
                <c:formatCode>General</c:formatCode>
                <c:ptCount val="13"/>
                <c:pt idx="0">
                  <c:v>24</c:v>
                </c:pt>
                <c:pt idx="1">
                  <c:v>11</c:v>
                </c:pt>
                <c:pt idx="2">
                  <c:v>12</c:v>
                </c:pt>
                <c:pt idx="3">
                  <c:v>17</c:v>
                </c:pt>
                <c:pt idx="4">
                  <c:v>16</c:v>
                </c:pt>
                <c:pt idx="5">
                  <c:v>15</c:v>
                </c:pt>
                <c:pt idx="6">
                  <c:v>19</c:v>
                </c:pt>
                <c:pt idx="7">
                  <c:v>4</c:v>
                </c:pt>
                <c:pt idx="8">
                  <c:v>36</c:v>
                </c:pt>
                <c:pt idx="9">
                  <c:v>29</c:v>
                </c:pt>
                <c:pt idx="10">
                  <c:v>12</c:v>
                </c:pt>
                <c:pt idx="11">
                  <c:v>24</c:v>
                </c:pt>
                <c:pt idx="12">
                  <c:v>35</c:v>
                </c:pt>
              </c:numCache>
            </c:numRef>
          </c:val>
          <c:smooth val="0"/>
          <c:extLst>
            <c:ext xmlns:c16="http://schemas.microsoft.com/office/drawing/2014/chart" uri="{C3380CC4-5D6E-409C-BE32-E72D297353CC}">
              <c16:uniqueId val="{00000001-5AE9-4092-8527-C6A8E943C830}"/>
            </c:ext>
          </c:extLst>
        </c:ser>
        <c:ser>
          <c:idx val="1"/>
          <c:order val="1"/>
          <c:tx>
            <c:strRef>
              <c:f>数据汇总!$I$1</c:f>
              <c:strCache>
                <c:ptCount val="1"/>
                <c:pt idx="0">
                  <c:v>股权转让</c:v>
                </c:pt>
              </c:strCache>
            </c:strRef>
          </c:tx>
          <c:spPr>
            <a:ln w="19050" cap="rnd">
              <a:solidFill>
                <a:srgbClr val="00B0F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AE9-4092-8527-C6A8E943C83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数据汇总!$F$17:$F$29</c:f>
              <c:numCache>
                <c:formatCode>yyyy/mm</c:formatCode>
                <c:ptCount val="13"/>
                <c:pt idx="0">
                  <c:v>43647</c:v>
                </c:pt>
                <c:pt idx="1">
                  <c:v>43708</c:v>
                </c:pt>
                <c:pt idx="2">
                  <c:v>43738</c:v>
                </c:pt>
                <c:pt idx="3">
                  <c:v>43739</c:v>
                </c:pt>
                <c:pt idx="4">
                  <c:v>43770</c:v>
                </c:pt>
                <c:pt idx="5">
                  <c:v>43830</c:v>
                </c:pt>
                <c:pt idx="6">
                  <c:v>43861</c:v>
                </c:pt>
                <c:pt idx="7">
                  <c:v>43890</c:v>
                </c:pt>
                <c:pt idx="8">
                  <c:v>43921</c:v>
                </c:pt>
                <c:pt idx="9">
                  <c:v>43951</c:v>
                </c:pt>
                <c:pt idx="10">
                  <c:v>43982</c:v>
                </c:pt>
                <c:pt idx="11">
                  <c:v>44012</c:v>
                </c:pt>
                <c:pt idx="12">
                  <c:v>44043</c:v>
                </c:pt>
              </c:numCache>
            </c:numRef>
          </c:cat>
          <c:val>
            <c:numRef>
              <c:f>数据汇总!$I$17:$I$29</c:f>
              <c:numCache>
                <c:formatCode>General</c:formatCode>
                <c:ptCount val="13"/>
                <c:pt idx="0">
                  <c:v>18</c:v>
                </c:pt>
                <c:pt idx="1">
                  <c:v>30</c:v>
                </c:pt>
                <c:pt idx="2">
                  <c:v>21</c:v>
                </c:pt>
                <c:pt idx="3">
                  <c:v>13</c:v>
                </c:pt>
                <c:pt idx="4">
                  <c:v>12</c:v>
                </c:pt>
                <c:pt idx="5">
                  <c:v>19</c:v>
                </c:pt>
                <c:pt idx="6">
                  <c:v>32</c:v>
                </c:pt>
                <c:pt idx="7">
                  <c:v>11</c:v>
                </c:pt>
                <c:pt idx="8">
                  <c:v>18</c:v>
                </c:pt>
                <c:pt idx="9">
                  <c:v>23</c:v>
                </c:pt>
                <c:pt idx="10">
                  <c:v>21</c:v>
                </c:pt>
                <c:pt idx="11">
                  <c:v>30</c:v>
                </c:pt>
                <c:pt idx="12">
                  <c:v>43</c:v>
                </c:pt>
              </c:numCache>
            </c:numRef>
          </c:val>
          <c:smooth val="0"/>
          <c:extLst>
            <c:ext xmlns:c16="http://schemas.microsoft.com/office/drawing/2014/chart" uri="{C3380CC4-5D6E-409C-BE32-E72D297353CC}">
              <c16:uniqueId val="{00000003-5AE9-4092-8527-C6A8E943C830}"/>
            </c:ext>
          </c:extLst>
        </c:ser>
        <c:dLbls>
          <c:showLegendKey val="0"/>
          <c:showVal val="0"/>
          <c:showCatName val="0"/>
          <c:showSerName val="0"/>
          <c:showPercent val="0"/>
          <c:showBubbleSize val="0"/>
        </c:dLbls>
        <c:smooth val="0"/>
        <c:axId val="884899040"/>
        <c:axId val="884898384"/>
      </c:lineChart>
      <c:catAx>
        <c:axId val="884899040"/>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8384"/>
        <c:crosses val="autoZero"/>
        <c:auto val="0"/>
        <c:lblAlgn val="ctr"/>
        <c:lblOffset val="100"/>
        <c:noMultiLvlLbl val="1"/>
      </c:catAx>
      <c:valAx>
        <c:axId val="884898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9040"/>
        <c:crosses val="autoZero"/>
        <c:crossBetween val="between"/>
        <c:majorUnit val="10"/>
      </c:valAx>
      <c:spPr>
        <a:noFill/>
        <a:ln>
          <a:noFill/>
        </a:ln>
        <a:effectLst/>
      </c:spPr>
    </c:plotArea>
    <c:legend>
      <c:legendPos val="t"/>
      <c:layout>
        <c:manualLayout>
          <c:xMode val="edge"/>
          <c:yMode val="edge"/>
          <c:x val="0.61473999999999995"/>
          <c:y val="0.13464783950617285"/>
          <c:w val="0.33116740740740741"/>
          <c:h val="8.1667088820482819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900" b="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200"/>
              <a:t>2019.7-2020.7</a:t>
            </a:r>
            <a:r>
              <a:rPr lang="zh-CN" sz="1200"/>
              <a:t>新三板新挂牌及摘牌情况</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6900481189851275E-2"/>
          <c:y val="0.12195630475767993"/>
          <c:w val="0.88254396325459317"/>
          <c:h val="0.69295380501045856"/>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44043</c:v>
                </c:pt>
                <c:pt idx="1">
                  <c:v>43983</c:v>
                </c:pt>
                <c:pt idx="2">
                  <c:v>43982</c:v>
                </c:pt>
                <c:pt idx="3">
                  <c:v>43951</c:v>
                </c:pt>
                <c:pt idx="4">
                  <c:v>43921</c:v>
                </c:pt>
                <c:pt idx="5">
                  <c:v>43890</c:v>
                </c:pt>
                <c:pt idx="6">
                  <c:v>43861</c:v>
                </c:pt>
                <c:pt idx="7">
                  <c:v>43830</c:v>
                </c:pt>
                <c:pt idx="8">
                  <c:v>43799</c:v>
                </c:pt>
                <c:pt idx="9">
                  <c:v>43739</c:v>
                </c:pt>
                <c:pt idx="10">
                  <c:v>43738</c:v>
                </c:pt>
                <c:pt idx="11">
                  <c:v>43708</c:v>
                </c:pt>
                <c:pt idx="12">
                  <c:v>43647</c:v>
                </c:pt>
              </c:numCache>
            </c:numRef>
          </c:cat>
          <c:val>
            <c:numRef>
              <c:f>'2017年9月摘牌公司情况一览'!$J$2:$J$14</c:f>
              <c:numCache>
                <c:formatCode>General</c:formatCode>
                <c:ptCount val="13"/>
                <c:pt idx="0">
                  <c:v>13</c:v>
                </c:pt>
                <c:pt idx="1">
                  <c:v>7</c:v>
                </c:pt>
                <c:pt idx="2">
                  <c:v>10</c:v>
                </c:pt>
                <c:pt idx="3">
                  <c:v>13</c:v>
                </c:pt>
                <c:pt idx="4">
                  <c:v>12</c:v>
                </c:pt>
                <c:pt idx="5">
                  <c:v>13</c:v>
                </c:pt>
                <c:pt idx="6">
                  <c:v>9</c:v>
                </c:pt>
                <c:pt idx="7">
                  <c:v>16</c:v>
                </c:pt>
                <c:pt idx="8">
                  <c:v>13</c:v>
                </c:pt>
                <c:pt idx="9">
                  <c:v>40</c:v>
                </c:pt>
                <c:pt idx="10">
                  <c:v>37</c:v>
                </c:pt>
                <c:pt idx="11">
                  <c:v>19</c:v>
                </c:pt>
                <c:pt idx="12">
                  <c:v>32</c:v>
                </c:pt>
              </c:numCache>
            </c:numRef>
          </c:val>
          <c:extLst>
            <c:ext xmlns:c16="http://schemas.microsoft.com/office/drawing/2014/chart" uri="{C3380CC4-5D6E-409C-BE32-E72D297353CC}">
              <c16:uniqueId val="{00000000-892B-401D-8A28-D00125F32B2F}"/>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dLbl>
              <c:idx val="0"/>
              <c:layout>
                <c:manualLayout>
                  <c:x val="0"/>
                  <c:y val="1.95987654320987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92B-401D-8A28-D00125F32B2F}"/>
                </c:ext>
              </c:extLst>
            </c:dLbl>
            <c:spPr>
              <a:noFill/>
              <a:ln>
                <a:noFill/>
              </a:ln>
              <a:effectLst/>
            </c:spPr>
            <c:txPr>
              <a:bodyPr rot="0" spcFirstLastPara="1" vertOverflow="ellipsis" vert="horz" wrap="square" anchor="ctr" anchorCtr="1"/>
              <a:lstStyle/>
              <a:p>
                <a:pPr algn="ct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44043</c:v>
                </c:pt>
                <c:pt idx="1">
                  <c:v>43983</c:v>
                </c:pt>
                <c:pt idx="2">
                  <c:v>43982</c:v>
                </c:pt>
                <c:pt idx="3">
                  <c:v>43951</c:v>
                </c:pt>
                <c:pt idx="4">
                  <c:v>43921</c:v>
                </c:pt>
                <c:pt idx="5">
                  <c:v>43890</c:v>
                </c:pt>
                <c:pt idx="6">
                  <c:v>43861</c:v>
                </c:pt>
                <c:pt idx="7">
                  <c:v>43830</c:v>
                </c:pt>
                <c:pt idx="8">
                  <c:v>43799</c:v>
                </c:pt>
                <c:pt idx="9">
                  <c:v>43739</c:v>
                </c:pt>
                <c:pt idx="10">
                  <c:v>43738</c:v>
                </c:pt>
                <c:pt idx="11">
                  <c:v>43708</c:v>
                </c:pt>
                <c:pt idx="12">
                  <c:v>43647</c:v>
                </c:pt>
              </c:numCache>
            </c:numRef>
          </c:cat>
          <c:val>
            <c:numRef>
              <c:f>'2017年9月摘牌公司情况一览'!$K$2:$K$14</c:f>
              <c:numCache>
                <c:formatCode>General</c:formatCode>
                <c:ptCount val="13"/>
                <c:pt idx="0">
                  <c:v>-51</c:v>
                </c:pt>
                <c:pt idx="1">
                  <c:v>-51</c:v>
                </c:pt>
                <c:pt idx="2">
                  <c:v>-45</c:v>
                </c:pt>
                <c:pt idx="3">
                  <c:v>-142</c:v>
                </c:pt>
                <c:pt idx="4">
                  <c:v>-80</c:v>
                </c:pt>
                <c:pt idx="5">
                  <c:v>-60</c:v>
                </c:pt>
                <c:pt idx="6">
                  <c:v>-92</c:v>
                </c:pt>
                <c:pt idx="7">
                  <c:v>-170</c:v>
                </c:pt>
                <c:pt idx="8">
                  <c:v>-81</c:v>
                </c:pt>
                <c:pt idx="9">
                  <c:v>-100</c:v>
                </c:pt>
                <c:pt idx="10">
                  <c:v>-100</c:v>
                </c:pt>
                <c:pt idx="11">
                  <c:v>-300</c:v>
                </c:pt>
                <c:pt idx="12">
                  <c:v>-374</c:v>
                </c:pt>
              </c:numCache>
            </c:numRef>
          </c:val>
          <c:extLst>
            <c:ext xmlns:c16="http://schemas.microsoft.com/office/drawing/2014/chart" uri="{C3380CC4-5D6E-409C-BE32-E72D297353CC}">
              <c16:uniqueId val="{00000002-892B-401D-8A28-D00125F32B2F}"/>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yyyy/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32920"/>
        <c:crossesAt val="0"/>
        <c:auto val="1"/>
        <c:lblOffset val="100"/>
        <c:baseTimeUnit val="months"/>
      </c:dateAx>
      <c:valAx>
        <c:axId val="1277032920"/>
        <c:scaling>
          <c:orientation val="minMax"/>
          <c:max val="150"/>
          <c:min val="-4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29968"/>
        <c:crosses val="autoZero"/>
        <c:crossBetween val="between"/>
      </c:valAx>
      <c:spPr>
        <a:noFill/>
        <a:ln>
          <a:noFill/>
        </a:ln>
        <a:effectLst/>
      </c:spPr>
    </c:plotArea>
    <c:legend>
      <c:legendPos val="t"/>
      <c:layout>
        <c:manualLayout>
          <c:xMode val="edge"/>
          <c:yMode val="edge"/>
          <c:x val="0.36822462962962965"/>
          <c:y val="0.11596604938271603"/>
          <c:w val="0.26355055555555557"/>
          <c:h val="6.961944444444444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46C0A"/>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万得!$H$3:$H$12</c:f>
              <c:strCache>
                <c:ptCount val="10"/>
                <c:pt idx="0">
                  <c:v>赛诺医疗</c:v>
                </c:pt>
                <c:pt idx="1">
                  <c:v>传音控股</c:v>
                </c:pt>
                <c:pt idx="2">
                  <c:v>晶丰明源</c:v>
                </c:pt>
                <c:pt idx="3">
                  <c:v>硕世生物</c:v>
                </c:pt>
                <c:pt idx="4">
                  <c:v>昊海生科</c:v>
                </c:pt>
                <c:pt idx="5">
                  <c:v>海尔生物</c:v>
                </c:pt>
                <c:pt idx="6">
                  <c:v>沪硅产业-U</c:v>
                </c:pt>
                <c:pt idx="7">
                  <c:v>睿创微纳</c:v>
                </c:pt>
                <c:pt idx="8">
                  <c:v>东方生物</c:v>
                </c:pt>
                <c:pt idx="9">
                  <c:v>铂力特</c:v>
                </c:pt>
              </c:strCache>
            </c:strRef>
          </c:cat>
          <c:val>
            <c:numRef>
              <c:f>万得!$K$3:$K$12</c:f>
              <c:numCache>
                <c:formatCode>0.00%</c:formatCode>
                <c:ptCount val="10"/>
                <c:pt idx="0">
                  <c:v>0.37793330588719654</c:v>
                </c:pt>
                <c:pt idx="1">
                  <c:v>0.40985915492957736</c:v>
                </c:pt>
                <c:pt idx="2">
                  <c:v>0.43670282358517065</c:v>
                </c:pt>
                <c:pt idx="3">
                  <c:v>0.43884892086330907</c:v>
                </c:pt>
                <c:pt idx="4">
                  <c:v>0.46812619819356871</c:v>
                </c:pt>
                <c:pt idx="5">
                  <c:v>0.47966474337047904</c:v>
                </c:pt>
                <c:pt idx="6">
                  <c:v>0.4964994893753254</c:v>
                </c:pt>
                <c:pt idx="7">
                  <c:v>0.55158885837583371</c:v>
                </c:pt>
                <c:pt idx="8">
                  <c:v>0.55772994129158504</c:v>
                </c:pt>
                <c:pt idx="9">
                  <c:v>0.94525547445255476</c:v>
                </c:pt>
              </c:numCache>
            </c:numRef>
          </c:val>
          <c:extLst>
            <c:ext xmlns:c16="http://schemas.microsoft.com/office/drawing/2014/chart" uri="{C3380CC4-5D6E-409C-BE32-E72D297353CC}">
              <c16:uniqueId val="{00000000-2B80-4FEC-AC79-BDE1A8EF668D}"/>
            </c:ext>
          </c:extLst>
        </c:ser>
        <c:dLbls>
          <c:dLblPos val="outEnd"/>
          <c:showLegendKey val="0"/>
          <c:showVal val="1"/>
          <c:showCatName val="0"/>
          <c:showSerName val="0"/>
          <c:showPercent val="0"/>
          <c:showBubbleSize val="0"/>
        </c:dLbls>
        <c:gapWidth val="100"/>
        <c:axId val="639859119"/>
        <c:axId val="568380607"/>
      </c:barChart>
      <c:catAx>
        <c:axId val="639859119"/>
        <c:scaling>
          <c:orientation val="minMax"/>
        </c:scaling>
        <c:delete val="0"/>
        <c:axPos val="l"/>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crossAx val="568380607"/>
        <c:crosses val="autoZero"/>
        <c:auto val="1"/>
        <c:lblAlgn val="ctr"/>
        <c:lblOffset val="100"/>
        <c:noMultiLvlLbl val="0"/>
      </c:catAx>
      <c:valAx>
        <c:axId val="568380607"/>
        <c:scaling>
          <c:orientation val="minMax"/>
          <c:max val="1.1000000000000001"/>
          <c:min val="0"/>
        </c:scaling>
        <c:delete val="1"/>
        <c:axPos val="b"/>
        <c:numFmt formatCode="0.00%" sourceLinked="1"/>
        <c:majorTickMark val="out"/>
        <c:minorTickMark val="none"/>
        <c:tickLblPos val="nextTo"/>
        <c:crossAx val="639859119"/>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000">
          <a:solidFill>
            <a:srgbClr val="E46C0A"/>
          </a:solidFill>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万得!$H$14:$H$23</c:f>
              <c:strCache>
                <c:ptCount val="10"/>
                <c:pt idx="0">
                  <c:v>光云科技</c:v>
                </c:pt>
                <c:pt idx="1">
                  <c:v>德马科技</c:v>
                </c:pt>
                <c:pt idx="2">
                  <c:v>祥生医疗</c:v>
                </c:pt>
                <c:pt idx="3">
                  <c:v>容百科技</c:v>
                </c:pt>
                <c:pt idx="4">
                  <c:v>博汇科技</c:v>
                </c:pt>
                <c:pt idx="5">
                  <c:v>泽达易盛</c:v>
                </c:pt>
                <c:pt idx="6">
                  <c:v>金宏气体</c:v>
                </c:pt>
                <c:pt idx="7">
                  <c:v>虹软科技</c:v>
                </c:pt>
                <c:pt idx="8">
                  <c:v>佰仁医疗</c:v>
                </c:pt>
                <c:pt idx="9">
                  <c:v>国盛智科</c:v>
                </c:pt>
              </c:strCache>
            </c:strRef>
          </c:cat>
          <c:val>
            <c:numRef>
              <c:f>万得!$K$14:$K$23</c:f>
              <c:numCache>
                <c:formatCode>0.00%</c:formatCode>
                <c:ptCount val="10"/>
                <c:pt idx="0">
                  <c:v>-0.16506684950291395</c:v>
                </c:pt>
                <c:pt idx="1">
                  <c:v>-0.16770185118422498</c:v>
                </c:pt>
                <c:pt idx="2">
                  <c:v>-0.17287317738382457</c:v>
                </c:pt>
                <c:pt idx="3">
                  <c:v>-0.17763193130144861</c:v>
                </c:pt>
                <c:pt idx="4">
                  <c:v>-0.18959479739869933</c:v>
                </c:pt>
                <c:pt idx="5">
                  <c:v>-0.19128186617056786</c:v>
                </c:pt>
                <c:pt idx="6">
                  <c:v>-0.19565214800809516</c:v>
                </c:pt>
                <c:pt idx="7">
                  <c:v>-0.21821036106750402</c:v>
                </c:pt>
                <c:pt idx="8">
                  <c:v>-0.22022318378501482</c:v>
                </c:pt>
                <c:pt idx="9">
                  <c:v>-0.22686230248306993</c:v>
                </c:pt>
              </c:numCache>
            </c:numRef>
          </c:val>
          <c:extLst>
            <c:ext xmlns:c16="http://schemas.microsoft.com/office/drawing/2014/chart" uri="{C3380CC4-5D6E-409C-BE32-E72D297353CC}">
              <c16:uniqueId val="{00000000-3968-43B7-8A25-9890A33F97FF}"/>
            </c:ext>
          </c:extLst>
        </c:ser>
        <c:dLbls>
          <c:showLegendKey val="0"/>
          <c:showVal val="0"/>
          <c:showCatName val="0"/>
          <c:showSerName val="0"/>
          <c:showPercent val="0"/>
          <c:showBubbleSize val="0"/>
        </c:dLbls>
        <c:gapWidth val="100"/>
        <c:axId val="2004232047"/>
        <c:axId val="2007393599"/>
      </c:barChart>
      <c:catAx>
        <c:axId val="2004232047"/>
        <c:scaling>
          <c:orientation val="minMax"/>
        </c:scaling>
        <c:delete val="0"/>
        <c:axPos val="l"/>
        <c:numFmt formatCode="General" sourceLinked="1"/>
        <c:majorTickMark val="none"/>
        <c:minorTickMark val="none"/>
        <c:tickLblPos val="high"/>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2007393599"/>
        <c:crosses val="autoZero"/>
        <c:auto val="1"/>
        <c:lblAlgn val="ctr"/>
        <c:lblOffset val="100"/>
        <c:noMultiLvlLbl val="0"/>
      </c:catAx>
      <c:valAx>
        <c:axId val="2007393599"/>
        <c:scaling>
          <c:orientation val="minMax"/>
        </c:scaling>
        <c:delete val="1"/>
        <c:axPos val="b"/>
        <c:numFmt formatCode="0.00%" sourceLinked="1"/>
        <c:majorTickMark val="none"/>
        <c:minorTickMark val="none"/>
        <c:tickLblPos val="nextTo"/>
        <c:crossAx val="2004232047"/>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0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8/11/2020</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6</a:t>
            </a:r>
            <a:r>
              <a:rPr lang="zh-CN" altLang="en-US" dirty="0"/>
              <a:t>月</a:t>
            </a:r>
            <a:r>
              <a:rPr lang="en-US" altLang="zh-CN" dirty="0"/>
              <a:t>149</a:t>
            </a:r>
            <a:r>
              <a:rPr lang="zh-CN" altLang="en-US" dirty="0"/>
              <a:t>起，总金额</a:t>
            </a:r>
            <a:r>
              <a:rPr lang="en-US" altLang="zh-CN" dirty="0"/>
              <a:t>676.25</a:t>
            </a:r>
            <a:r>
              <a:rPr lang="zh-CN" altLang="en-US" dirty="0"/>
              <a:t>亿元。</a:t>
            </a:r>
            <a:endParaRPr lang="en-US" altLang="zh-CN" dirty="0"/>
          </a:p>
          <a:p>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sz="1200" b="0" i="0" kern="1200" dirty="0">
                <a:solidFill>
                  <a:schemeClr val="tx1"/>
                </a:solidFill>
                <a:effectLst/>
                <a:latin typeface="+mn-lt"/>
                <a:ea typeface="+mn-ea"/>
                <a:cs typeface="+mn-cs"/>
              </a:rPr>
              <a:t>1.</a:t>
            </a:r>
            <a:r>
              <a:rPr lang="zh-CN" altLang="en-US" b="0" i="0" dirty="0">
                <a:solidFill>
                  <a:srgbClr val="191919"/>
                </a:solidFill>
                <a:effectLst/>
                <a:latin typeface="PingFang SC"/>
              </a:rPr>
              <a:t>本次收购框架协议的签订系基于公司多年以来在消费电子领域的深度沉淀以及对消费电子业务的中长期战略布局，符合公司可持续发展规划。如本次股权收购成功，将可拓宽公司现有产品的销售渠道，与公司现有业务产生有效协同，提升公司市场竞争力，符合公司和全体股东的利益。</a:t>
            </a:r>
            <a:endParaRPr lang="en-US" altLang="zh-CN" b="0" i="0" dirty="0">
              <a:solidFill>
                <a:srgbClr val="191919"/>
              </a:solidFill>
              <a:effectLst/>
              <a:latin typeface="PingFang SC"/>
            </a:endParaRPr>
          </a:p>
          <a:p>
            <a:r>
              <a:rPr lang="zh-CN" altLang="en-US" b="0" i="0" dirty="0">
                <a:solidFill>
                  <a:srgbClr val="191919"/>
                </a:solidFill>
                <a:effectLst/>
                <a:latin typeface="PingFang SC"/>
              </a:rPr>
              <a:t>纬创是</a:t>
            </a:r>
            <a:r>
              <a:rPr lang="en-US" altLang="zh-CN" b="0" i="0" dirty="0" err="1">
                <a:solidFill>
                  <a:srgbClr val="191919"/>
                </a:solidFill>
                <a:effectLst/>
                <a:latin typeface="PingFang SC"/>
              </a:rPr>
              <a:t>iphone</a:t>
            </a:r>
            <a:r>
              <a:rPr lang="zh-CN" altLang="en-US" b="0" i="0" dirty="0">
                <a:solidFill>
                  <a:srgbClr val="191919"/>
                </a:solidFill>
                <a:effectLst/>
                <a:latin typeface="PingFang SC"/>
              </a:rPr>
              <a:t>的三家代工厂之一</a:t>
            </a:r>
            <a:endParaRPr lang="en-US" altLang="zh-CN" b="0" i="0" dirty="0">
              <a:solidFill>
                <a:srgbClr val="191919"/>
              </a:solidFill>
              <a:effectLst/>
              <a:latin typeface="PingFang SC"/>
            </a:endParaRPr>
          </a:p>
          <a:p>
            <a:r>
              <a:rPr lang="en-US" altLang="zh-CN" b="0" i="0" dirty="0">
                <a:solidFill>
                  <a:srgbClr val="191919"/>
                </a:solidFill>
                <a:effectLst/>
                <a:latin typeface="PingFang SC"/>
              </a:rPr>
              <a:t>2.</a:t>
            </a:r>
            <a:r>
              <a:rPr lang="zh-CN" altLang="en-US" b="0" i="0" dirty="0">
                <a:solidFill>
                  <a:srgbClr val="333333"/>
                </a:solidFill>
                <a:effectLst/>
                <a:latin typeface="arial" panose="020B0604020202020204" pitchFamily="34" charset="0"/>
              </a:rPr>
              <a:t>加快中南建设在成都的发展，横向并购</a:t>
            </a:r>
            <a:endParaRPr lang="en-US" altLang="zh-CN" b="0" i="0" dirty="0">
              <a:solidFill>
                <a:srgbClr val="333333"/>
              </a:solidFill>
              <a:effectLst/>
              <a:latin typeface="arial" panose="020B0604020202020204" pitchFamily="34" charset="0"/>
            </a:endParaRPr>
          </a:p>
          <a:p>
            <a:r>
              <a:rPr lang="en-US" altLang="zh-CN" b="0" i="0" dirty="0">
                <a:solidFill>
                  <a:srgbClr val="333333"/>
                </a:solidFill>
                <a:effectLst/>
                <a:latin typeface="arial" panose="020B0604020202020204" pitchFamily="34" charset="0"/>
              </a:rPr>
              <a:t>3.</a:t>
            </a:r>
            <a:r>
              <a:rPr lang="zh-CN" altLang="en-US" b="0" i="0" dirty="0">
                <a:solidFill>
                  <a:srgbClr val="4D4F53"/>
                </a:solidFill>
                <a:effectLst/>
                <a:latin typeface="Microsoft Yahei" panose="020B0503020204020204" pitchFamily="34" charset="-122"/>
                <a:ea typeface="Microsoft Yahei" panose="020B0503020204020204" pitchFamily="34" charset="-122"/>
              </a:rPr>
              <a:t>万锦商贸成为公司全资子公司，金科控股旗下优质的酒店和商业综合体等资产将注入上市公司，用于建设“会说话的汤姆猫”主题商业综合体，进一步提升上市公司的资产质量。</a:t>
            </a:r>
            <a:endParaRPr lang="en-US" altLang="zh-CN" b="0" i="0" dirty="0">
              <a:solidFill>
                <a:srgbClr val="333333"/>
              </a:solidFill>
              <a:effectLst/>
              <a:latin typeface="arial" panose="020B0604020202020204" pitchFamily="34" charset="0"/>
              <a:ea typeface="Microsoft Yahei"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D4F53"/>
                </a:solidFill>
                <a:effectLst/>
                <a:latin typeface="Microsoft Yahei" panose="020B0503020204020204" pitchFamily="34" charset="-122"/>
                <a:ea typeface="Microsoft Yahei" panose="020B0503020204020204" pitchFamily="34" charset="-122"/>
                <a:cs typeface="+mn-cs"/>
              </a:rPr>
              <a:t>4.</a:t>
            </a:r>
            <a:r>
              <a:rPr lang="zh-CN" altLang="en-US" sz="1200" b="0" i="0" kern="1200" dirty="0">
                <a:solidFill>
                  <a:srgbClr val="4D4F53"/>
                </a:solidFill>
                <a:effectLst/>
                <a:latin typeface="Microsoft Yahei" panose="020B0503020204020204" pitchFamily="34" charset="-122"/>
                <a:ea typeface="Microsoft Yahei" panose="020B0503020204020204" pitchFamily="34" charset="-122"/>
                <a:cs typeface="+mn-cs"/>
              </a:rPr>
              <a:t>美尔雅“蛇吞象”并购众友医药</a:t>
            </a:r>
          </a:p>
          <a:p>
            <a:r>
              <a:rPr lang="en-US" altLang="zh-CN" b="0" i="0" dirty="0">
                <a:solidFill>
                  <a:srgbClr val="191919"/>
                </a:solidFill>
                <a:effectLst/>
                <a:latin typeface="PingFang SC"/>
              </a:rPr>
              <a:t>5.</a:t>
            </a:r>
            <a:r>
              <a:rPr lang="zh-CN" altLang="en-US" b="0" i="0" dirty="0">
                <a:solidFill>
                  <a:srgbClr val="333333"/>
                </a:solidFill>
                <a:effectLst/>
                <a:latin typeface="arial" panose="020B0604020202020204" pitchFamily="34" charset="0"/>
              </a:rPr>
              <a:t>财务公司在依法核准的业务范围内向公司提供了结算、存款、信贷等专业金融服务，公司与财务公司保持了良好的合作关系，增资财务公司有利于更好地获取财务公司的资金和财务管理服务，为公司主营业务的发展提供长期稳定的金融服务支持，将对本公司的主业形成有力支撑，符合公司发展战略和公司利益。</a:t>
            </a:r>
            <a:endParaRPr lang="en-US" altLang="zh-CN" b="0" i="0" dirty="0">
              <a:solidFill>
                <a:srgbClr val="191919"/>
              </a:solidFill>
              <a:effectLst/>
              <a:latin typeface="PingFang SC"/>
            </a:endParaRPr>
          </a:p>
          <a:p>
            <a:endParaRPr lang="zh-CN" altLang="en-US" sz="1200" b="0" i="0" kern="1200" dirty="0">
              <a:solidFill>
                <a:schemeClr val="tx1"/>
              </a:solidFill>
              <a:effectLst/>
              <a:latin typeface="+mn-lt"/>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精选层</a:t>
            </a:r>
            <a:r>
              <a:rPr lang="en-US" altLang="zh-CN" dirty="0"/>
              <a:t>32</a:t>
            </a:r>
            <a:r>
              <a:rPr lang="zh-CN" altLang="en-US" dirty="0"/>
              <a:t>家</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CN" altLang="en-US" b="0" i="0" dirty="0">
                <a:solidFill>
                  <a:srgbClr val="333333"/>
                </a:solidFill>
                <a:effectLst/>
                <a:latin typeface="arial" panose="020B0604020202020204" pitchFamily="34" charset="0"/>
              </a:rPr>
              <a:t>，公司将通过徐工产业并购基金充分发挥合作方的资源优势，拓展优质项目资源，根据公司战略，围绕公司需要，投资符合公司要求的标的，有利于促进公司实现高质量、高效率、高效益、可持续“三高一可”高质量发展。</a:t>
            </a:r>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6</a:t>
            </a:r>
            <a:r>
              <a:rPr lang="zh-CN" altLang="en-US" dirty="0"/>
              <a:t>月</a:t>
            </a:r>
            <a:r>
              <a:rPr lang="en-US" altLang="zh-CN" dirty="0"/>
              <a:t>20</a:t>
            </a:r>
            <a:r>
              <a:rPr lang="zh-CN" altLang="en-US" dirty="0"/>
              <a:t>起，</a:t>
            </a:r>
            <a:r>
              <a:rPr lang="en-US" altLang="zh-CN" dirty="0"/>
              <a:t>144.80</a:t>
            </a:r>
            <a:r>
              <a:rPr lang="zh-CN" altLang="en-US" dirty="0"/>
              <a:t>亿元</a:t>
            </a:r>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6</a:t>
            </a:r>
            <a:r>
              <a:rPr lang="zh-CN" altLang="en-US" dirty="0"/>
              <a:t>月</a:t>
            </a:r>
            <a:r>
              <a:rPr lang="en-US" altLang="zh-CN" dirty="0"/>
              <a:t>307 329.28</a:t>
            </a:r>
            <a:r>
              <a:rPr lang="zh-CN" altLang="en-US" dirty="0"/>
              <a:t>亿元</a:t>
            </a: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金融</a:t>
            </a:r>
            <a:r>
              <a:rPr lang="en-US" altLang="zh-CN" dirty="0"/>
              <a:t>87%</a:t>
            </a:r>
            <a:r>
              <a:rPr lang="zh-CN" altLang="en-US" dirty="0"/>
              <a:t>主要为恒丰银行</a:t>
            </a:r>
            <a:r>
              <a:rPr lang="en-US" altLang="zh-CN" dirty="0"/>
              <a:t>1000</a:t>
            </a:r>
            <a:r>
              <a:rPr lang="zh-CN" altLang="en-US" dirty="0"/>
              <a:t>亿</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0" i="0" kern="1200" dirty="0">
              <a:solidFill>
                <a:schemeClr val="tx1"/>
              </a:solidFill>
              <a:effectLst/>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6</a:t>
            </a:r>
            <a:r>
              <a:rPr lang="zh-CN" altLang="en-US" dirty="0"/>
              <a:t>月</a:t>
            </a:r>
            <a:r>
              <a:rPr lang="en-US" altLang="zh-CN" dirty="0"/>
              <a:t>26</a:t>
            </a:r>
            <a:r>
              <a:rPr lang="zh-CN" altLang="en-US" dirty="0"/>
              <a:t>家，科创板</a:t>
            </a:r>
            <a:r>
              <a:rPr lang="en-US" altLang="zh-CN" dirty="0"/>
              <a:t>11</a:t>
            </a:r>
            <a:r>
              <a:rPr lang="zh-CN" altLang="en-US" dirty="0"/>
              <a:t>家，规模</a:t>
            </a:r>
            <a:r>
              <a:rPr lang="en-US" altLang="zh-CN" dirty="0"/>
              <a:t>260.56</a:t>
            </a:r>
            <a:r>
              <a:rPr lang="zh-CN" altLang="en-US" dirty="0"/>
              <a:t>亿。</a:t>
            </a:r>
            <a:endParaRPr lang="en-US" altLang="zh-CN" dirty="0"/>
          </a:p>
          <a:p>
            <a:r>
              <a:rPr lang="zh-CN" altLang="en-US" dirty="0"/>
              <a:t>港股</a:t>
            </a:r>
            <a:r>
              <a:rPr lang="en-US" altLang="zh-CN" dirty="0"/>
              <a:t>8</a:t>
            </a:r>
            <a:r>
              <a:rPr lang="zh-CN" altLang="en-US" dirty="0"/>
              <a:t>家，</a:t>
            </a:r>
            <a:r>
              <a:rPr lang="en-US" altLang="zh-CN" dirty="0"/>
              <a:t>624.50</a:t>
            </a:r>
            <a:r>
              <a:rPr lang="zh-CN" altLang="en-US" dirty="0"/>
              <a:t>亿港币</a:t>
            </a:r>
            <a:endParaRPr lang="en-US" altLang="zh-CN" dirty="0"/>
          </a:p>
          <a:p>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6</a:t>
            </a:r>
            <a:r>
              <a:rPr lang="zh-CN" altLang="en-US" dirty="0"/>
              <a:t>月</a:t>
            </a:r>
            <a:r>
              <a:rPr lang="en-US" altLang="zh-CN" dirty="0"/>
              <a:t>54</a:t>
            </a:r>
            <a:r>
              <a:rPr lang="zh-CN" altLang="en-US" dirty="0"/>
              <a:t>个 </a:t>
            </a:r>
            <a:r>
              <a:rPr lang="en-US" altLang="zh-CN" dirty="0"/>
              <a:t>24MA 30</a:t>
            </a:r>
            <a:r>
              <a:rPr lang="zh-CN" altLang="en-US" dirty="0"/>
              <a:t>股权转让</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12192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12192000" cy="1333500"/>
          </a:xfrm>
          <a:prstGeom prst="rect">
            <a:avLst/>
          </a:prstGeom>
          <a:noFill/>
          <a:ln w="9525">
            <a:noFill/>
            <a:miter lim="800000"/>
            <a:headEnd/>
            <a:tailEnd/>
          </a:ln>
        </p:spPr>
      </p:pic>
      <p:sp>
        <p:nvSpPr>
          <p:cNvPr id="5" name="Rectangle 41"/>
          <p:cNvSpPr>
            <a:spLocks noChangeArrowheads="1"/>
          </p:cNvSpPr>
          <p:nvPr/>
        </p:nvSpPr>
        <p:spPr bwMode="auto">
          <a:xfrm>
            <a:off x="80434" y="6577014"/>
            <a:ext cx="2944284"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rrowheads="1"/>
          </p:cNvPicPr>
          <p:nvPr/>
        </p:nvPicPr>
        <p:blipFill>
          <a:blip r:embed="rId4"/>
          <a:srcRect/>
          <a:stretch>
            <a:fillRect/>
          </a:stretch>
        </p:blipFill>
        <p:spPr bwMode="auto">
          <a:xfrm>
            <a:off x="3573318" y="4041888"/>
            <a:ext cx="900000" cy="900000"/>
          </a:xfrm>
          <a:prstGeom prst="rect">
            <a:avLst/>
          </a:prstGeom>
          <a:noFill/>
          <a:ln w="9525">
            <a:noFill/>
            <a:miter lim="800000"/>
            <a:headEnd/>
            <a:tailEnd/>
          </a:ln>
        </p:spPr>
      </p:pic>
      <p:sp>
        <p:nvSpPr>
          <p:cNvPr id="7" name="Text Box 3"/>
          <p:cNvSpPr txBox="1">
            <a:spLocks noChangeArrowheads="1"/>
          </p:cNvSpPr>
          <p:nvPr/>
        </p:nvSpPr>
        <p:spPr bwMode="auto">
          <a:xfrm>
            <a:off x="3854452" y="4637088"/>
            <a:ext cx="5759449"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3831167" y="4098925"/>
            <a:ext cx="5761567"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838200" y="365125"/>
            <a:ext cx="10515600" cy="1325563"/>
          </a:xfrm>
          <a:prstGeom prst="rect">
            <a:avLst/>
          </a:prstGeom>
          <a:noFill/>
          <a:ln>
            <a:miter lim="800000"/>
          </a:ln>
        </p:spPr>
        <p:txBody>
          <a:bodyPr vert="horz" wrap="square" lIns="91440" tIns="45720" rIns="91440" bIns="45720" numCol="1" rtlCol="0" anchor="ctr" anchorCtr="0" compatLnSpc="1">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a:t>单击此处编辑母版标题样式</a:t>
            </a:r>
            <a:endParaRPr lang="en-US" altLang="zh-CN"/>
          </a:p>
        </p:txBody>
      </p:sp>
    </p:spTree>
    <p:extLst>
      <p:ext uri="{BB962C8B-B14F-4D97-AF65-F5344CB8AC3E}">
        <p14:creationId xmlns:p14="http://schemas.microsoft.com/office/powerpoint/2010/main" val="360804697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1"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0"/>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840321"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3"/>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68"/>
            <a:ext cx="105156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1"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0"/>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1" y="2057400"/>
            <a:ext cx="393276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auto">
          <a:xfrm>
            <a:off x="3"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499604" y="6540500"/>
            <a:ext cx="37041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p:nvSpPr>
        <p:spPr bwMode="auto">
          <a:xfrm>
            <a:off x="9838267" y="6532565"/>
            <a:ext cx="1826684" cy="27296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BESTCLIENTS</a:t>
            </a:r>
            <a:endPar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BESTSERVICE</a:t>
            </a:r>
            <a:endPar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32" name="Rectangle 38"/>
          <p:cNvSpPr>
            <a:spLocks noChangeArrowheads="1"/>
          </p:cNvSpPr>
          <p:nvPr/>
        </p:nvSpPr>
        <p:spPr bwMode="auto">
          <a:xfrm>
            <a:off x="3"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85"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0" y="2221925"/>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2208216" y="2936560"/>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2020</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7</a:t>
            </a:r>
            <a:r>
              <a:rPr lang="zh-CN" altLang="en-US" sz="1600" dirty="0">
                <a:solidFill>
                  <a:srgbClr val="000066"/>
                </a:solidFill>
                <a:latin typeface="黑体" panose="02010609060101010101" pitchFamily="49" charset="-122"/>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00425" y="5398928"/>
            <a:ext cx="6791150" cy="782074"/>
          </a:xfrm>
          <a:prstGeom prst="rect">
            <a:avLst/>
          </a:prstGeom>
          <a:noFill/>
        </p:spPr>
        <p:txBody>
          <a:bodyPr wrap="square" lIns="0" tIns="0" rIns="0" bIns="0" rtlCol="0">
            <a:spAutoFit/>
          </a:bodyPr>
          <a:lstStyle/>
          <a:p>
            <a:pPr indent="457200" algn="just">
              <a:lnSpc>
                <a:spcPct val="150000"/>
              </a:lnSpc>
            </a:pP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78</a:t>
            </a:r>
            <a:r>
              <a:rPr lang="zh-CN" altLang="en-US" sz="1400" dirty="0">
                <a:latin typeface="微软雅黑" panose="020B0503020204020204" pitchFamily="34" charset="-122"/>
                <a:ea typeface="微软雅黑" panose="020B0503020204020204" pitchFamily="34" charset="-122"/>
              </a:rPr>
              <a:t>个基金产品通过其他方式实现退出，其中</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35</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43</a:t>
            </a:r>
            <a:r>
              <a:rPr lang="zh-CN" altLang="en-US" sz="1400" dirty="0">
                <a:latin typeface="微软雅黑" panose="020B0503020204020204" pitchFamily="34" charset="-122"/>
                <a:ea typeface="微软雅黑" panose="020B0503020204020204" pitchFamily="34" charset="-122"/>
              </a:rPr>
              <a:t>个产品通过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方式退出。两种退出方式持续增加。</a:t>
            </a:r>
          </a:p>
        </p:txBody>
      </p:sp>
      <p:grpSp>
        <p:nvGrpSpPr>
          <p:cNvPr id="4" name="组合 3"/>
          <p:cNvGrpSpPr/>
          <p:nvPr/>
        </p:nvGrpSpPr>
        <p:grpSpPr>
          <a:xfrm>
            <a:off x="965200" y="1068034"/>
            <a:ext cx="2468118"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其他退出情况</a:t>
            </a:r>
          </a:p>
        </p:txBody>
      </p:sp>
      <p:graphicFrame>
        <p:nvGraphicFramePr>
          <p:cNvPr id="11" name="图表 10">
            <a:extLst>
              <a:ext uri="{FF2B5EF4-FFF2-40B4-BE49-F238E27FC236}">
                <a16:creationId xmlns:a16="http://schemas.microsoft.com/office/drawing/2014/main" id="{5B989BC8-4C5C-48D7-9408-9B60E9CA72A4}"/>
              </a:ext>
            </a:extLst>
          </p:cNvPr>
          <p:cNvGraphicFramePr>
            <a:graphicFrameLocks/>
          </p:cNvGraphicFramePr>
          <p:nvPr>
            <p:extLst>
              <p:ext uri="{D42A27DB-BD31-4B8C-83A1-F6EECF244321}">
                <p14:modId xmlns:p14="http://schemas.microsoft.com/office/powerpoint/2010/main" val="799145732"/>
              </p:ext>
            </p:extLst>
          </p:nvPr>
        </p:nvGraphicFramePr>
        <p:xfrm>
          <a:off x="1859090" y="1801892"/>
          <a:ext cx="5760000" cy="3240000"/>
        </p:xfrm>
        <a:graphic>
          <a:graphicData uri="http://schemas.openxmlformats.org/drawingml/2006/chart">
            <c:chart xmlns:c="http://schemas.openxmlformats.org/drawingml/2006/chart" xmlns:r="http://schemas.openxmlformats.org/officeDocument/2006/relationships" r:id="rId3"/>
          </a:graphicData>
        </a:graphic>
      </p:graphicFrame>
      <p:pic>
        <p:nvPicPr>
          <p:cNvPr id="2" name="图片 1">
            <a:extLst>
              <a:ext uri="{FF2B5EF4-FFF2-40B4-BE49-F238E27FC236}">
                <a16:creationId xmlns:a16="http://schemas.microsoft.com/office/drawing/2014/main" id="{EC3C44BE-866F-40D3-88D4-83EEE1253C71}"/>
              </a:ext>
            </a:extLst>
          </p:cNvPr>
          <p:cNvPicPr>
            <a:picLocks noChangeAspect="1"/>
          </p:cNvPicPr>
          <p:nvPr/>
        </p:nvPicPr>
        <p:blipFill rotWithShape="1">
          <a:blip r:embed="rId4"/>
          <a:srcRect l="26519" r="27063"/>
          <a:stretch/>
        </p:blipFill>
        <p:spPr>
          <a:xfrm>
            <a:off x="7844157" y="1801892"/>
            <a:ext cx="2676574" cy="3240000"/>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965200" y="1042681"/>
            <a:ext cx="2219603"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上市公司并购事件</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sp>
        <p:nvSpPr>
          <p:cNvPr id="11" name="文本框 10"/>
          <p:cNvSpPr txBox="1"/>
          <p:nvPr/>
        </p:nvSpPr>
        <p:spPr>
          <a:xfrm>
            <a:off x="2628859" y="5121759"/>
            <a:ext cx="6934287" cy="1197572"/>
          </a:xfrm>
          <a:prstGeom prst="rect">
            <a:avLst/>
          </a:prstGeom>
          <a:noFill/>
        </p:spPr>
        <p:txBody>
          <a:bodyPr wrap="square" lIns="0" tIns="0" rIns="0" bIns="0" rtlCol="0">
            <a:spAutoFit/>
          </a:bodyPr>
          <a:lstStyle/>
          <a:p>
            <a:pPr indent="457200">
              <a:lnSpc>
                <a:spcPct val="150000"/>
              </a:lnSpc>
            </a:pP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月上市公司并购事件共计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132</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251.23</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88</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17</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家。较</a:t>
            </a:r>
            <a:r>
              <a:rPr lang="en-US" altLang="zh-CN" sz="1400" dirty="0">
                <a:latin typeface="微软雅黑" panose="020B0503020204020204" pitchFamily="34" charset="-122"/>
                <a:ea typeface="微软雅黑" panose="020B0503020204020204" pitchFamily="34" charset="-122"/>
              </a:rPr>
              <a:t>6</a:t>
            </a:r>
            <a:r>
              <a:rPr lang="zh-CN" altLang="en-US" sz="1400" dirty="0">
                <a:latin typeface="微软雅黑" panose="020B0503020204020204" pitchFamily="34" charset="-122"/>
                <a:ea typeface="微软雅黑" panose="020B0503020204020204" pitchFamily="34" charset="-122"/>
              </a:rPr>
              <a:t>月并购数量及规模双双下行。</a:t>
            </a:r>
          </a:p>
        </p:txBody>
      </p:sp>
      <p:graphicFrame>
        <p:nvGraphicFramePr>
          <p:cNvPr id="7" name="表格 6">
            <a:extLst>
              <a:ext uri="{FF2B5EF4-FFF2-40B4-BE49-F238E27FC236}">
                <a16:creationId xmlns:a16="http://schemas.microsoft.com/office/drawing/2014/main" id="{C283B650-D2DF-4E84-A27D-D43FCB6CC693}"/>
              </a:ext>
            </a:extLst>
          </p:cNvPr>
          <p:cNvGraphicFramePr>
            <a:graphicFrameLocks noGrp="1"/>
          </p:cNvGraphicFramePr>
          <p:nvPr>
            <p:extLst>
              <p:ext uri="{D42A27DB-BD31-4B8C-83A1-F6EECF244321}">
                <p14:modId xmlns:p14="http://schemas.microsoft.com/office/powerpoint/2010/main" val="637847243"/>
              </p:ext>
            </p:extLst>
          </p:nvPr>
        </p:nvGraphicFramePr>
        <p:xfrm>
          <a:off x="2243141" y="1555914"/>
          <a:ext cx="7705725" cy="3422482"/>
        </p:xfrm>
        <a:graphic>
          <a:graphicData uri="http://schemas.openxmlformats.org/drawingml/2006/table">
            <a:tbl>
              <a:tblPr/>
              <a:tblGrid>
                <a:gridCol w="2467870">
                  <a:extLst>
                    <a:ext uri="{9D8B030D-6E8A-4147-A177-3AD203B41FA5}">
                      <a16:colId xmlns:a16="http://schemas.microsoft.com/office/drawing/2014/main" val="1520489065"/>
                    </a:ext>
                  </a:extLst>
                </a:gridCol>
                <a:gridCol w="2547277">
                  <a:extLst>
                    <a:ext uri="{9D8B030D-6E8A-4147-A177-3AD203B41FA5}">
                      <a16:colId xmlns:a16="http://schemas.microsoft.com/office/drawing/2014/main" val="769346366"/>
                    </a:ext>
                  </a:extLst>
                </a:gridCol>
                <a:gridCol w="2690578">
                  <a:extLst>
                    <a:ext uri="{9D8B030D-6E8A-4147-A177-3AD203B41FA5}">
                      <a16:colId xmlns:a16="http://schemas.microsoft.com/office/drawing/2014/main" val="1577815301"/>
                    </a:ext>
                  </a:extLst>
                </a:gridCol>
              </a:tblGrid>
              <a:tr h="582930">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金额总计</a:t>
                      </a:r>
                      <a:b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200" b="1" i="0" u="none" strike="noStrike">
                          <a:solidFill>
                            <a:srgbClr val="FFFFFF"/>
                          </a:solidFill>
                          <a:effectLst/>
                          <a:latin typeface="微软雅黑" panose="020B0503020204020204" pitchFamily="34" charset="-122"/>
                          <a:ea typeface="微软雅黑" panose="020B0503020204020204" pitchFamily="34" charset="-122"/>
                        </a:rPr>
                        <a:t>（人民币亿</a:t>
                      </a: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459637166"/>
                  </a:ext>
                </a:extLst>
              </a:tr>
              <a:tr h="403146">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达成转让意向</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23.13</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765548287"/>
                  </a:ext>
                </a:extLst>
              </a:tr>
              <a:tr h="403146">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88</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157.73</a:t>
                      </a:r>
                    </a:p>
                  </a:txBody>
                  <a:tcPr marL="9525" marR="9525" marT="9525" marB="0" anchor="ctr">
                    <a:lnL>
                      <a:noFill/>
                    </a:lnL>
                    <a:lnR>
                      <a:noFill/>
                    </a:lnR>
                    <a:lnT>
                      <a:noFill/>
                    </a:lnT>
                    <a:lnB>
                      <a:noFill/>
                    </a:lnB>
                  </a:tcPr>
                </a:tc>
                <a:extLst>
                  <a:ext uri="{0D108BD9-81ED-4DB2-BD59-A6C34878D82A}">
                    <a16:rowId xmlns:a16="http://schemas.microsoft.com/office/drawing/2014/main" val="1046685629"/>
                  </a:ext>
                </a:extLst>
              </a:tr>
              <a:tr h="403146">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股东大会通过</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8</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34.13</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617682121"/>
                  </a:ext>
                </a:extLst>
              </a:tr>
              <a:tr h="403146">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3.55</a:t>
                      </a:r>
                    </a:p>
                  </a:txBody>
                  <a:tcPr marL="9525" marR="9525" marT="9525" marB="0" anchor="ctr">
                    <a:lnL>
                      <a:noFill/>
                    </a:lnL>
                    <a:lnR>
                      <a:noFill/>
                    </a:lnR>
                    <a:lnT>
                      <a:noFill/>
                    </a:lnT>
                    <a:lnB>
                      <a:noFill/>
                    </a:lnB>
                  </a:tcPr>
                </a:tc>
                <a:extLst>
                  <a:ext uri="{0D108BD9-81ED-4DB2-BD59-A6C34878D82A}">
                    <a16:rowId xmlns:a16="http://schemas.microsoft.com/office/drawing/2014/main" val="2117800545"/>
                  </a:ext>
                </a:extLst>
              </a:tr>
              <a:tr h="403146">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签署转让协议</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17</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22.10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481357313"/>
                  </a:ext>
                </a:extLst>
              </a:tr>
              <a:tr h="420676">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完成</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10.59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2653298"/>
                  </a:ext>
                </a:extLst>
              </a:tr>
              <a:tr h="403146">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总计</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132</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251.23</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840272436"/>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965200" y="1172926"/>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4533515" y="1221942"/>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2">
            <a:extLst>
              <a:ext uri="{FF2B5EF4-FFF2-40B4-BE49-F238E27FC236}">
                <a16:creationId xmlns:a16="http://schemas.microsoft.com/office/drawing/2014/main" id="{C7E4764B-1A2C-40E9-B0E5-2BF33F9B7975}"/>
              </a:ext>
            </a:extLst>
          </p:cNvPr>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graphicFrame>
        <p:nvGraphicFramePr>
          <p:cNvPr id="2" name="表格 1">
            <a:extLst>
              <a:ext uri="{FF2B5EF4-FFF2-40B4-BE49-F238E27FC236}">
                <a16:creationId xmlns:a16="http://schemas.microsoft.com/office/drawing/2014/main" id="{FC6ACF57-7286-4EFA-A99C-FE39852A4B1F}"/>
              </a:ext>
            </a:extLst>
          </p:cNvPr>
          <p:cNvGraphicFramePr>
            <a:graphicFrameLocks noGrp="1"/>
          </p:cNvGraphicFramePr>
          <p:nvPr>
            <p:extLst>
              <p:ext uri="{D42A27DB-BD31-4B8C-83A1-F6EECF244321}">
                <p14:modId xmlns:p14="http://schemas.microsoft.com/office/powerpoint/2010/main" val="1026317228"/>
              </p:ext>
            </p:extLst>
          </p:nvPr>
        </p:nvGraphicFramePr>
        <p:xfrm>
          <a:off x="2243141" y="1934879"/>
          <a:ext cx="7705725" cy="3827208"/>
        </p:xfrm>
        <a:graphic>
          <a:graphicData uri="http://schemas.openxmlformats.org/drawingml/2006/table">
            <a:tbl>
              <a:tblPr/>
              <a:tblGrid>
                <a:gridCol w="1171693">
                  <a:extLst>
                    <a:ext uri="{9D8B030D-6E8A-4147-A177-3AD203B41FA5}">
                      <a16:colId xmlns:a16="http://schemas.microsoft.com/office/drawing/2014/main" val="639074247"/>
                    </a:ext>
                  </a:extLst>
                </a:gridCol>
                <a:gridCol w="2098307">
                  <a:extLst>
                    <a:ext uri="{9D8B030D-6E8A-4147-A177-3AD203B41FA5}">
                      <a16:colId xmlns:a16="http://schemas.microsoft.com/office/drawing/2014/main" val="1977091777"/>
                    </a:ext>
                  </a:extLst>
                </a:gridCol>
                <a:gridCol w="1979862">
                  <a:extLst>
                    <a:ext uri="{9D8B030D-6E8A-4147-A177-3AD203B41FA5}">
                      <a16:colId xmlns:a16="http://schemas.microsoft.com/office/drawing/2014/main" val="151084897"/>
                    </a:ext>
                  </a:extLst>
                </a:gridCol>
                <a:gridCol w="1409700">
                  <a:extLst>
                    <a:ext uri="{9D8B030D-6E8A-4147-A177-3AD203B41FA5}">
                      <a16:colId xmlns:a16="http://schemas.microsoft.com/office/drawing/2014/main" val="983997588"/>
                    </a:ext>
                  </a:extLst>
                </a:gridCol>
                <a:gridCol w="1046163">
                  <a:extLst>
                    <a:ext uri="{9D8B030D-6E8A-4147-A177-3AD203B41FA5}">
                      <a16:colId xmlns:a16="http://schemas.microsoft.com/office/drawing/2014/main" val="1557786211"/>
                    </a:ext>
                  </a:extLst>
                </a:gridCol>
              </a:tblGrid>
              <a:tr h="637868">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首次披露日</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交易标的</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交易买方</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交易总价值</a:t>
                      </a:r>
                      <a:b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（人民币亿元）</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进行状态</a:t>
                      </a:r>
                    </a:p>
                  </a:txBody>
                  <a:tcPr marL="8204" marR="8204" marT="820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770235108"/>
                  </a:ext>
                </a:extLst>
              </a:tr>
              <a:tr h="637868">
                <a:tc>
                  <a:txBody>
                    <a:bodyPr/>
                    <a:lstStyle/>
                    <a:p>
                      <a:pPr algn="ctr" fontAlgn="ctr"/>
                      <a: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t>2020-07-18</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江苏纬创</a:t>
                      </a:r>
                      <a: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t>;</a:t>
                      </a:r>
                      <a:b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b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昆山纬新</a:t>
                      </a:r>
                      <a: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股权</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立讯精密</a:t>
                      </a:r>
                      <a: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t>(002475.SZ)﹔</a:t>
                      </a:r>
                      <a:b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b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立讯有限公司</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t>33.00</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董事会预案</a:t>
                      </a:r>
                    </a:p>
                  </a:txBody>
                  <a:tcPr marL="8204" marR="8204" marT="8204"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092297256"/>
                  </a:ext>
                </a:extLst>
              </a:tr>
              <a:tr h="637868">
                <a:tc>
                  <a:txBody>
                    <a:bodyPr/>
                    <a:lstStyle/>
                    <a:p>
                      <a:pPr algn="ctr" fontAlgn="ct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2020-07-31</a:t>
                      </a:r>
                    </a:p>
                  </a:txBody>
                  <a:tcPr marL="8204" marR="8204" marT="8204" marB="0" anchor="ctr">
                    <a:lnL>
                      <a:noFill/>
                    </a:lnL>
                    <a:lnR>
                      <a:noFill/>
                    </a:lnR>
                    <a:lnT>
                      <a:noFill/>
                    </a:lnT>
                    <a:lnB>
                      <a:noFill/>
                    </a:lnB>
                  </a:tcPr>
                </a:tc>
                <a:tc>
                  <a:txBody>
                    <a:bodyPr/>
                    <a:lstStyle/>
                    <a:p>
                      <a:pPr algn="ctr" fontAlgn="ct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成都行政南公司</a:t>
                      </a: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66%</a:t>
                      </a: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股权</a:t>
                      </a:r>
                    </a:p>
                  </a:txBody>
                  <a:tcPr marL="8204" marR="8204" marT="8204" marB="0" anchor="ctr">
                    <a:lnL>
                      <a:noFill/>
                    </a:lnL>
                    <a:lnR>
                      <a:noFill/>
                    </a:lnR>
                    <a:lnT>
                      <a:noFill/>
                    </a:lnT>
                    <a:lnB>
                      <a:noFill/>
                    </a:lnB>
                  </a:tcPr>
                </a:tc>
                <a:tc>
                  <a:txBody>
                    <a:bodyPr/>
                    <a:lstStyle/>
                    <a:p>
                      <a:pPr algn="ctr" fontAlgn="ct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中南建设</a:t>
                      </a:r>
                      <a: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t>(000961.</a:t>
                      </a:r>
                      <a:r>
                        <a:rPr lang="en-US" sz="1050" b="0" i="0" u="none" strike="noStrike" dirty="0">
                          <a:solidFill>
                            <a:srgbClr val="000000"/>
                          </a:solidFill>
                          <a:effectLst/>
                          <a:latin typeface="微软雅黑" panose="020B0503020204020204" pitchFamily="34" charset="-122"/>
                          <a:ea typeface="微软雅黑" panose="020B0503020204020204" pitchFamily="34" charset="-122"/>
                        </a:rPr>
                        <a:t>SZ)</a:t>
                      </a:r>
                    </a:p>
                  </a:txBody>
                  <a:tcPr marL="8204" marR="8204" marT="8204" marB="0" anchor="ctr">
                    <a:lnL>
                      <a:noFill/>
                    </a:lnL>
                    <a:lnR>
                      <a:noFill/>
                    </a:lnR>
                    <a:lnT>
                      <a:noFill/>
                    </a:lnT>
                    <a:lnB>
                      <a:noFill/>
                    </a:lnB>
                  </a:tcPr>
                </a:tc>
                <a:tc>
                  <a:txBody>
                    <a:bodyPr/>
                    <a:lstStyle/>
                    <a:p>
                      <a:pPr algn="ctr" fontAlgn="ctr"/>
                      <a: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t>22.20</a:t>
                      </a:r>
                    </a:p>
                  </a:txBody>
                  <a:tcPr marL="8204" marR="8204" marT="8204" marB="0" anchor="ctr">
                    <a:lnL>
                      <a:noFill/>
                    </a:lnL>
                    <a:lnR>
                      <a:noFill/>
                    </a:lnR>
                    <a:lnT>
                      <a:noFill/>
                    </a:lnT>
                    <a:lnB>
                      <a:noFill/>
                    </a:lnB>
                  </a:tcPr>
                </a:tc>
                <a:tc>
                  <a:txBody>
                    <a:bodyPr/>
                    <a:lstStyle/>
                    <a:p>
                      <a:pPr algn="ctr" fontAlgn="ct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达成转让意向</a:t>
                      </a:r>
                    </a:p>
                  </a:txBody>
                  <a:tcPr marL="8204" marR="8204" marT="8204" marB="0" anchor="ctr">
                    <a:lnL>
                      <a:noFill/>
                    </a:lnL>
                    <a:lnR>
                      <a:noFill/>
                    </a:lnR>
                    <a:lnT>
                      <a:noFill/>
                    </a:lnT>
                    <a:lnB>
                      <a:noFill/>
                    </a:lnB>
                  </a:tcPr>
                </a:tc>
                <a:extLst>
                  <a:ext uri="{0D108BD9-81ED-4DB2-BD59-A6C34878D82A}">
                    <a16:rowId xmlns:a16="http://schemas.microsoft.com/office/drawing/2014/main" val="3098899463"/>
                  </a:ext>
                </a:extLst>
              </a:tr>
              <a:tr h="637868">
                <a:tc>
                  <a:txBody>
                    <a:bodyPr/>
                    <a:lstStyle/>
                    <a:p>
                      <a:pPr algn="ctr" fontAlgn="ct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2020-07-17</a:t>
                      </a:r>
                    </a:p>
                  </a:txBody>
                  <a:tcPr marL="8204" marR="8204" marT="8204" marB="0" anchor="ctr">
                    <a:lnL>
                      <a:noFill/>
                    </a:lnL>
                    <a:lnR>
                      <a:noFill/>
                    </a:lnR>
                    <a:lnT>
                      <a:noFill/>
                    </a:lnT>
                    <a:lnB>
                      <a:noFill/>
                    </a:lnB>
                    <a:solidFill>
                      <a:srgbClr val="D9D9D9"/>
                    </a:solidFill>
                  </a:tcPr>
                </a:tc>
                <a:tc>
                  <a:txBody>
                    <a:bodyPr/>
                    <a:lstStyle/>
                    <a:p>
                      <a:pPr algn="ctr" fontAlgn="ct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万锦商贸</a:t>
                      </a: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100%</a:t>
                      </a: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股权</a:t>
                      </a:r>
                    </a:p>
                  </a:txBody>
                  <a:tcPr marL="8204" marR="8204" marT="8204" marB="0" anchor="ctr">
                    <a:lnL>
                      <a:noFill/>
                    </a:lnL>
                    <a:lnR>
                      <a:noFill/>
                    </a:lnR>
                    <a:lnT>
                      <a:noFill/>
                    </a:lnT>
                    <a:lnB>
                      <a:noFill/>
                    </a:lnB>
                    <a:solidFill>
                      <a:srgbClr val="D9D9D9"/>
                    </a:solidFill>
                  </a:tcPr>
                </a:tc>
                <a:tc>
                  <a:txBody>
                    <a:bodyPr/>
                    <a:lstStyle/>
                    <a:p>
                      <a:pPr algn="ctr" fontAlgn="ct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金科文化</a:t>
                      </a: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(300459.</a:t>
                      </a:r>
                      <a:r>
                        <a:rPr lang="en-US" sz="1050" b="0" i="0" u="none" strike="noStrike">
                          <a:solidFill>
                            <a:srgbClr val="000000"/>
                          </a:solidFill>
                          <a:effectLst/>
                          <a:latin typeface="微软雅黑" panose="020B0503020204020204" pitchFamily="34" charset="-122"/>
                          <a:ea typeface="微软雅黑" panose="020B0503020204020204" pitchFamily="34" charset="-122"/>
                        </a:rPr>
                        <a:t>SZ)</a:t>
                      </a:r>
                    </a:p>
                  </a:txBody>
                  <a:tcPr marL="8204" marR="8204" marT="8204" marB="0" anchor="ctr">
                    <a:lnL>
                      <a:noFill/>
                    </a:lnL>
                    <a:lnR>
                      <a:noFill/>
                    </a:lnR>
                    <a:lnT>
                      <a:noFill/>
                    </a:lnT>
                    <a:lnB>
                      <a:noFill/>
                    </a:lnB>
                    <a:solidFill>
                      <a:srgbClr val="D9D9D9"/>
                    </a:solidFill>
                  </a:tcPr>
                </a:tc>
                <a:tc>
                  <a:txBody>
                    <a:bodyPr/>
                    <a:lstStyle/>
                    <a:p>
                      <a:pPr algn="ctr" fontAlgn="ctr"/>
                      <a:r>
                        <a:rPr lang="en-US" altLang="zh-CN" sz="1050" b="0" i="0" u="none" strike="noStrike" dirty="0">
                          <a:solidFill>
                            <a:srgbClr val="000000"/>
                          </a:solidFill>
                          <a:effectLst/>
                          <a:latin typeface="微软雅黑" panose="020B0503020204020204" pitchFamily="34" charset="-122"/>
                          <a:ea typeface="微软雅黑" panose="020B0503020204020204" pitchFamily="34" charset="-122"/>
                        </a:rPr>
                        <a:t>15.50</a:t>
                      </a:r>
                    </a:p>
                  </a:txBody>
                  <a:tcPr marL="8204" marR="8204" marT="8204" marB="0" anchor="ctr">
                    <a:lnL>
                      <a:noFill/>
                    </a:lnL>
                    <a:lnR>
                      <a:noFill/>
                    </a:lnR>
                    <a:lnT>
                      <a:noFill/>
                    </a:lnT>
                    <a:lnB>
                      <a:noFill/>
                    </a:lnB>
                    <a:solidFill>
                      <a:srgbClr val="D9D9D9"/>
                    </a:solidFill>
                  </a:tcPr>
                </a:tc>
                <a:tc>
                  <a:txBody>
                    <a:bodyPr/>
                    <a:lstStyle/>
                    <a:p>
                      <a:pPr algn="ctr" fontAlgn="ct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8204" marR="8204" marT="8204" marB="0" anchor="ctr">
                    <a:lnL>
                      <a:noFill/>
                    </a:lnL>
                    <a:lnR>
                      <a:noFill/>
                    </a:lnR>
                    <a:lnT>
                      <a:noFill/>
                    </a:lnT>
                    <a:lnB>
                      <a:noFill/>
                    </a:lnB>
                    <a:solidFill>
                      <a:srgbClr val="D9D9D9"/>
                    </a:solidFill>
                  </a:tcPr>
                </a:tc>
                <a:extLst>
                  <a:ext uri="{0D108BD9-81ED-4DB2-BD59-A6C34878D82A}">
                    <a16:rowId xmlns:a16="http://schemas.microsoft.com/office/drawing/2014/main" val="2527312172"/>
                  </a:ext>
                </a:extLst>
              </a:tr>
              <a:tr h="637868">
                <a:tc>
                  <a:txBody>
                    <a:bodyPr/>
                    <a:lstStyle/>
                    <a:p>
                      <a:pPr algn="ctr" fontAlgn="ct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2020-07-11</a:t>
                      </a:r>
                    </a:p>
                  </a:txBody>
                  <a:tcPr marL="8204" marR="8204" marT="8204" marB="0" anchor="ctr">
                    <a:lnL>
                      <a:noFill/>
                    </a:lnL>
                    <a:lnR>
                      <a:noFill/>
                    </a:lnR>
                    <a:lnT>
                      <a:noFill/>
                    </a:lnT>
                    <a:lnB>
                      <a:noFill/>
                    </a:lnB>
                  </a:tcPr>
                </a:tc>
                <a:tc>
                  <a:txBody>
                    <a:bodyPr/>
                    <a:lstStyle/>
                    <a:p>
                      <a:pPr algn="ctr" fontAlgn="ct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众友股份</a:t>
                      </a: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31,113</a:t>
                      </a: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万股份</a:t>
                      </a:r>
                    </a:p>
                  </a:txBody>
                  <a:tcPr marL="8204" marR="8204" marT="8204" marB="0" anchor="ctr">
                    <a:lnL>
                      <a:noFill/>
                    </a:lnL>
                    <a:lnR>
                      <a:noFill/>
                    </a:lnR>
                    <a:lnT>
                      <a:noFill/>
                    </a:lnT>
                    <a:lnB>
                      <a:noFill/>
                    </a:lnB>
                  </a:tcPr>
                </a:tc>
                <a:tc>
                  <a:txBody>
                    <a:bodyPr/>
                    <a:lstStyle/>
                    <a:p>
                      <a:pPr algn="ctr" fontAlgn="ct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美尔雅</a:t>
                      </a: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(600107.</a:t>
                      </a:r>
                      <a:r>
                        <a:rPr lang="en-US" sz="1050" b="0" i="0" u="none" strike="noStrike">
                          <a:solidFill>
                            <a:srgbClr val="000000"/>
                          </a:solidFill>
                          <a:effectLst/>
                          <a:latin typeface="微软雅黑" panose="020B0503020204020204" pitchFamily="34" charset="-122"/>
                          <a:ea typeface="微软雅黑" panose="020B0503020204020204" pitchFamily="34" charset="-122"/>
                        </a:rPr>
                        <a:t>SH)</a:t>
                      </a:r>
                    </a:p>
                  </a:txBody>
                  <a:tcPr marL="8204" marR="8204" marT="8204" marB="0" anchor="ctr">
                    <a:lnL>
                      <a:noFill/>
                    </a:lnL>
                    <a:lnR>
                      <a:noFill/>
                    </a:lnR>
                    <a:lnT>
                      <a:noFill/>
                    </a:lnT>
                    <a:lnB>
                      <a:noFill/>
                    </a:lnB>
                  </a:tcPr>
                </a:tc>
                <a:tc>
                  <a:txBody>
                    <a:bodyPr/>
                    <a:lstStyle/>
                    <a:p>
                      <a:pPr algn="ctr" fontAlgn="ct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15.00</a:t>
                      </a:r>
                    </a:p>
                  </a:txBody>
                  <a:tcPr marL="8204" marR="8204" marT="8204" marB="0" anchor="ctr">
                    <a:lnL>
                      <a:noFill/>
                    </a:lnL>
                    <a:lnR>
                      <a:noFill/>
                    </a:lnR>
                    <a:lnT>
                      <a:noFill/>
                    </a:lnT>
                    <a:lnB>
                      <a:noFill/>
                    </a:lnB>
                  </a:tcPr>
                </a:tc>
                <a:tc>
                  <a:txBody>
                    <a:bodyPr/>
                    <a:lstStyle/>
                    <a:p>
                      <a:pPr algn="ctr" fontAlgn="ct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董事会预案</a:t>
                      </a:r>
                    </a:p>
                  </a:txBody>
                  <a:tcPr marL="8204" marR="8204" marT="8204" marB="0" anchor="ctr">
                    <a:lnL>
                      <a:noFill/>
                    </a:lnL>
                    <a:lnR>
                      <a:noFill/>
                    </a:lnR>
                    <a:lnT>
                      <a:noFill/>
                    </a:lnT>
                    <a:lnB>
                      <a:noFill/>
                    </a:lnB>
                  </a:tcPr>
                </a:tc>
                <a:extLst>
                  <a:ext uri="{0D108BD9-81ED-4DB2-BD59-A6C34878D82A}">
                    <a16:rowId xmlns:a16="http://schemas.microsoft.com/office/drawing/2014/main" val="2845740810"/>
                  </a:ext>
                </a:extLst>
              </a:tr>
              <a:tr h="637868">
                <a:tc>
                  <a:txBody>
                    <a:bodyPr/>
                    <a:lstStyle/>
                    <a:p>
                      <a:pPr algn="ctr" fontAlgn="ct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2020-07-31</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财务公司</a:t>
                      </a: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20%</a:t>
                      </a: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股权</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050" b="0" i="0" u="none" strike="noStrike">
                          <a:solidFill>
                            <a:srgbClr val="000000"/>
                          </a:solidFill>
                          <a:effectLst/>
                          <a:latin typeface="微软雅黑" panose="020B0503020204020204" pitchFamily="34" charset="-122"/>
                          <a:ea typeface="微软雅黑" panose="020B0503020204020204" pitchFamily="34" charset="-122"/>
                        </a:rPr>
                        <a:t>大有能源</a:t>
                      </a: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(600403.</a:t>
                      </a:r>
                      <a:r>
                        <a:rPr lang="en-US" sz="1050" b="0" i="0" u="none" strike="noStrike">
                          <a:solidFill>
                            <a:srgbClr val="000000"/>
                          </a:solidFill>
                          <a:effectLst/>
                          <a:latin typeface="微软雅黑" panose="020B0503020204020204" pitchFamily="34" charset="-122"/>
                          <a:ea typeface="微软雅黑" panose="020B0503020204020204" pitchFamily="34" charset="-122"/>
                        </a:rPr>
                        <a:t>SH)</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050" b="0" i="0" u="none" strike="noStrike">
                          <a:solidFill>
                            <a:srgbClr val="000000"/>
                          </a:solidFill>
                          <a:effectLst/>
                          <a:latin typeface="微软雅黑" panose="020B0503020204020204" pitchFamily="34" charset="-122"/>
                          <a:ea typeface="微软雅黑" panose="020B0503020204020204" pitchFamily="34" charset="-122"/>
                        </a:rPr>
                        <a:t>12.51</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050" b="0" i="0" u="none" strike="noStrike" dirty="0">
                          <a:solidFill>
                            <a:srgbClr val="000000"/>
                          </a:solidFill>
                          <a:effectLst/>
                          <a:latin typeface="微软雅黑" panose="020B0503020204020204" pitchFamily="34" charset="-122"/>
                          <a:ea typeface="微软雅黑" panose="020B0503020204020204" pitchFamily="34" charset="-122"/>
                        </a:rPr>
                        <a:t>董事会预案</a:t>
                      </a:r>
                    </a:p>
                  </a:txBody>
                  <a:tcPr marL="8204" marR="8204" marT="8204"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22144762"/>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65200" y="1008988"/>
            <a:ext cx="2482389"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2862888" y="1484904"/>
            <a:ext cx="1222945" cy="941082"/>
            <a:chOff x="415341" y="1328632"/>
            <a:chExt cx="1154100" cy="838730"/>
          </a:xfrm>
        </p:grpSpPr>
        <p:grpSp>
          <p:nvGrpSpPr>
            <p:cNvPr id="6" name="组合 5"/>
            <p:cNvGrpSpPr/>
            <p:nvPr/>
          </p:nvGrpSpPr>
          <p:grpSpPr>
            <a:xfrm>
              <a:off x="415341" y="1328632"/>
              <a:ext cx="1154100" cy="667568"/>
              <a:chOff x="539468" y="1205342"/>
              <a:chExt cx="1154100" cy="667568"/>
            </a:xfrm>
          </p:grpSpPr>
          <p:sp>
            <p:nvSpPr>
              <p:cNvPr id="8" name="文本框 7"/>
              <p:cNvSpPr txBox="1"/>
              <p:nvPr/>
            </p:nvSpPr>
            <p:spPr>
              <a:xfrm>
                <a:off x="539468" y="1205342"/>
                <a:ext cx="973008" cy="233157"/>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5" y="1608745"/>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2" cy="411454"/>
              </a:xfrm>
              <a:prstGeom prst="rect">
                <a:avLst/>
              </a:prstGeom>
              <a:noFill/>
            </p:spPr>
            <p:txBody>
              <a:bodyPr wrap="none" rtlCol="0">
                <a:spAutoFit/>
              </a:bodyPr>
              <a:lstStyle/>
              <a:p>
                <a:r>
                  <a:rPr lang="en-US" sz="2400" b="1" dirty="0">
                    <a:solidFill>
                      <a:srgbClr val="FF0000"/>
                    </a:solidFill>
                    <a:latin typeface="Arial" panose="020B0604020202020204" pitchFamily="34" charset="0"/>
                    <a:cs typeface="Arial" panose="020B0604020202020204" pitchFamily="34" charset="0"/>
                  </a:rPr>
                  <a:t>8509</a:t>
                </a:r>
              </a:p>
            </p:txBody>
          </p:sp>
        </p:grpSp>
        <p:sp>
          <p:nvSpPr>
            <p:cNvPr id="7" name="文本框 6"/>
            <p:cNvSpPr txBox="1"/>
            <p:nvPr/>
          </p:nvSpPr>
          <p:spPr>
            <a:xfrm>
              <a:off x="872350" y="1893059"/>
              <a:ext cx="557081"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-38</a:t>
              </a:r>
              <a:endParaRPr lang="zh-CN" altLang="en-US" sz="1400" b="1" dirty="0">
                <a:solidFill>
                  <a:srgbClr val="00B050"/>
                </a:solidFill>
                <a:latin typeface="Arial" panose="020B0604020202020204" pitchFamily="34" charset="0"/>
                <a:cs typeface="Arial" panose="020B0604020202020204" pitchFamily="34" charset="0"/>
              </a:endParaRPr>
            </a:p>
          </p:txBody>
        </p:sp>
      </p:grpSp>
      <p:sp>
        <p:nvSpPr>
          <p:cNvPr id="24"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新三板</a:t>
            </a:r>
          </a:p>
        </p:txBody>
      </p:sp>
      <p:grpSp>
        <p:nvGrpSpPr>
          <p:cNvPr id="29" name="组合 28"/>
          <p:cNvGrpSpPr/>
          <p:nvPr/>
        </p:nvGrpSpPr>
        <p:grpSpPr>
          <a:xfrm>
            <a:off x="7925016" y="1412581"/>
            <a:ext cx="2057487" cy="982143"/>
            <a:chOff x="1918958" y="1157696"/>
            <a:chExt cx="2057487" cy="982143"/>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7875</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935197"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602</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84002"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67899" y="1850444"/>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sp>
        <p:nvSpPr>
          <p:cNvPr id="17" name="文本框 16">
            <a:extLst>
              <a:ext uri="{FF2B5EF4-FFF2-40B4-BE49-F238E27FC236}">
                <a16:creationId xmlns:a16="http://schemas.microsoft.com/office/drawing/2014/main" id="{EAD2E347-3E2F-4D46-A157-1B020232F5FE}"/>
              </a:ext>
            </a:extLst>
          </p:cNvPr>
          <p:cNvSpPr txBox="1"/>
          <p:nvPr/>
        </p:nvSpPr>
        <p:spPr>
          <a:xfrm>
            <a:off x="4574089" y="6101258"/>
            <a:ext cx="3200401" cy="369332"/>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转板摘牌</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a:t>
            </a:r>
            <a:r>
              <a:rPr lang="zh-CN" altLang="en-US" sz="1400" dirty="0">
                <a:latin typeface="微软雅黑" panose="020B0503020204020204" pitchFamily="34" charset="-122"/>
                <a:ea typeface="微软雅黑" panose="020B0503020204020204" pitchFamily="34" charset="-122"/>
              </a:rPr>
              <a:t>家，为高测股份及爱威科技。</a:t>
            </a:r>
          </a:p>
        </p:txBody>
      </p:sp>
      <p:grpSp>
        <p:nvGrpSpPr>
          <p:cNvPr id="18" name="组合 17">
            <a:extLst>
              <a:ext uri="{FF2B5EF4-FFF2-40B4-BE49-F238E27FC236}">
                <a16:creationId xmlns:a16="http://schemas.microsoft.com/office/drawing/2014/main" id="{F4B331A1-0637-4ADF-A775-B931353549FC}"/>
              </a:ext>
            </a:extLst>
          </p:cNvPr>
          <p:cNvGrpSpPr/>
          <p:nvPr/>
        </p:nvGrpSpPr>
        <p:grpSpPr>
          <a:xfrm>
            <a:off x="4493762" y="1385455"/>
            <a:ext cx="3051738" cy="1015808"/>
            <a:chOff x="2576529" y="1390353"/>
            <a:chExt cx="3051738" cy="1015808"/>
          </a:xfrm>
        </p:grpSpPr>
        <p:grpSp>
          <p:nvGrpSpPr>
            <p:cNvPr id="11" name="组合 10"/>
            <p:cNvGrpSpPr/>
            <p:nvPr/>
          </p:nvGrpSpPr>
          <p:grpSpPr>
            <a:xfrm>
              <a:off x="3557177" y="1390353"/>
              <a:ext cx="2071090" cy="1005826"/>
              <a:chOff x="1882108" y="1137115"/>
              <a:chExt cx="2071090" cy="1005826"/>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7321</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1156</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1882108" y="113711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60755"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6" name="矩形: 对角圆角 25">
              <a:extLst>
                <a:ext uri="{FF2B5EF4-FFF2-40B4-BE49-F238E27FC236}">
                  <a16:creationId xmlns:a16="http://schemas.microsoft.com/office/drawing/2014/main" id="{E1FC36C5-1A37-4A49-B971-0AA7DCD5433F}"/>
                </a:ext>
              </a:extLst>
            </p:cNvPr>
            <p:cNvSpPr/>
            <p:nvPr/>
          </p:nvSpPr>
          <p:spPr>
            <a:xfrm>
              <a:off x="2576529" y="1665719"/>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32</a:t>
              </a:r>
              <a:endParaRPr lang="zh-CN" altLang="en-US" b="1" dirty="0">
                <a:solidFill>
                  <a:schemeClr val="tx1"/>
                </a:solidFill>
                <a:latin typeface="Arial" panose="020B0604020202020204" pitchFamily="34" charset="0"/>
                <a:cs typeface="Arial" panose="020B0604020202020204" pitchFamily="34" charset="0"/>
              </a:endParaRPr>
            </a:p>
          </p:txBody>
        </p:sp>
        <p:sp>
          <p:nvSpPr>
            <p:cNvPr id="27" name="文本框 26">
              <a:extLst>
                <a:ext uri="{FF2B5EF4-FFF2-40B4-BE49-F238E27FC236}">
                  <a16:creationId xmlns:a16="http://schemas.microsoft.com/office/drawing/2014/main" id="{F80355C1-C0A6-4598-AF37-EB4C2C3928BC}"/>
                </a:ext>
              </a:extLst>
            </p:cNvPr>
            <p:cNvSpPr txBox="1"/>
            <p:nvPr/>
          </p:nvSpPr>
          <p:spPr>
            <a:xfrm>
              <a:off x="3118810" y="212916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精选</a:t>
              </a:r>
            </a:p>
          </p:txBody>
        </p:sp>
      </p:grpSp>
      <p:graphicFrame>
        <p:nvGraphicFramePr>
          <p:cNvPr id="34" name="图表 33">
            <a:extLst>
              <a:ext uri="{FF2B5EF4-FFF2-40B4-BE49-F238E27FC236}">
                <a16:creationId xmlns:a16="http://schemas.microsoft.com/office/drawing/2014/main" id="{3C484993-8DF3-4859-A5A1-A9B5EEA707FE}"/>
              </a:ext>
            </a:extLst>
          </p:cNvPr>
          <p:cNvGraphicFramePr>
            <a:graphicFrameLocks/>
          </p:cNvGraphicFramePr>
          <p:nvPr>
            <p:extLst>
              <p:ext uri="{D42A27DB-BD31-4B8C-83A1-F6EECF244321}">
                <p14:modId xmlns:p14="http://schemas.microsoft.com/office/powerpoint/2010/main" val="1923640776"/>
              </p:ext>
            </p:extLst>
          </p:nvPr>
        </p:nvGraphicFramePr>
        <p:xfrm>
          <a:off x="2524816" y="2425989"/>
          <a:ext cx="7142373" cy="380074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7</a:t>
            </a:r>
            <a:r>
              <a:rPr lang="zh-CN" altLang="en-US" sz="2400" b="1" dirty="0">
                <a:solidFill>
                  <a:srgbClr val="000798"/>
                </a:solidFill>
                <a:ea typeface="幼圆" panose="02010509060101010101" pitchFamily="49" charset="-122"/>
              </a:rPr>
              <a:t>月总市值变化情况</a:t>
            </a:r>
          </a:p>
        </p:txBody>
      </p:sp>
      <p:graphicFrame>
        <p:nvGraphicFramePr>
          <p:cNvPr id="5" name="图表 4">
            <a:extLst>
              <a:ext uri="{FF2B5EF4-FFF2-40B4-BE49-F238E27FC236}">
                <a16:creationId xmlns:a16="http://schemas.microsoft.com/office/drawing/2014/main" id="{149D1F5A-86F9-4E47-94E3-3193BC1ECDFA}"/>
              </a:ext>
            </a:extLst>
          </p:cNvPr>
          <p:cNvGraphicFramePr>
            <a:graphicFrameLocks/>
          </p:cNvGraphicFramePr>
          <p:nvPr>
            <p:extLst>
              <p:ext uri="{D42A27DB-BD31-4B8C-83A1-F6EECF244321}">
                <p14:modId xmlns:p14="http://schemas.microsoft.com/office/powerpoint/2010/main" val="3523079805"/>
              </p:ext>
            </p:extLst>
          </p:nvPr>
        </p:nvGraphicFramePr>
        <p:xfrm>
          <a:off x="3396000" y="878779"/>
          <a:ext cx="5400000" cy="32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3CCA9F7F-423F-4C1C-9E71-B9A83F655A8C}"/>
              </a:ext>
            </a:extLst>
          </p:cNvPr>
          <p:cNvGraphicFramePr>
            <a:graphicFrameLocks noGrp="1"/>
          </p:cNvGraphicFramePr>
          <p:nvPr>
            <p:extLst>
              <p:ext uri="{D42A27DB-BD31-4B8C-83A1-F6EECF244321}">
                <p14:modId xmlns:p14="http://schemas.microsoft.com/office/powerpoint/2010/main" val="2867487298"/>
              </p:ext>
            </p:extLst>
          </p:nvPr>
        </p:nvGraphicFramePr>
        <p:xfrm>
          <a:off x="3369000" y="4130333"/>
          <a:ext cx="5454000" cy="2314800"/>
        </p:xfrm>
        <a:graphic>
          <a:graphicData uri="http://schemas.openxmlformats.org/drawingml/2006/table">
            <a:tbl>
              <a:tblPr/>
              <a:tblGrid>
                <a:gridCol w="1363500">
                  <a:extLst>
                    <a:ext uri="{9D8B030D-6E8A-4147-A177-3AD203B41FA5}">
                      <a16:colId xmlns:a16="http://schemas.microsoft.com/office/drawing/2014/main" val="3008274195"/>
                    </a:ext>
                  </a:extLst>
                </a:gridCol>
                <a:gridCol w="1363500">
                  <a:extLst>
                    <a:ext uri="{9D8B030D-6E8A-4147-A177-3AD203B41FA5}">
                      <a16:colId xmlns:a16="http://schemas.microsoft.com/office/drawing/2014/main" val="2588646139"/>
                    </a:ext>
                  </a:extLst>
                </a:gridCol>
                <a:gridCol w="1363500">
                  <a:extLst>
                    <a:ext uri="{9D8B030D-6E8A-4147-A177-3AD203B41FA5}">
                      <a16:colId xmlns:a16="http://schemas.microsoft.com/office/drawing/2014/main" val="1090677070"/>
                    </a:ext>
                  </a:extLst>
                </a:gridCol>
                <a:gridCol w="1363500">
                  <a:extLst>
                    <a:ext uri="{9D8B030D-6E8A-4147-A177-3AD203B41FA5}">
                      <a16:colId xmlns:a16="http://schemas.microsoft.com/office/drawing/2014/main" val="3968961203"/>
                    </a:ext>
                  </a:extLst>
                </a:gridCol>
              </a:tblGrid>
              <a:tr h="385800">
                <a:tc>
                  <a:txBody>
                    <a:bodyPr/>
                    <a:lstStyle/>
                    <a:p>
                      <a:pPr algn="ctr" fontAlgn="ctr"/>
                      <a:r>
                        <a:rPr lang="zh-CN" altLang="en-US" sz="1000" b="1" i="0" u="none" strike="noStrike" dirty="0">
                          <a:solidFill>
                            <a:srgbClr val="FFFFFF"/>
                          </a:solidFill>
                          <a:effectLst/>
                          <a:latin typeface="微软雅黑" panose="020B0503020204020204" pitchFamily="34" charset="-122"/>
                          <a:ea typeface="微软雅黑" panose="020B0503020204020204" pitchFamily="34"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000" b="1" i="0" u="none" strike="noStrike" dirty="0">
                          <a:solidFill>
                            <a:srgbClr val="FFFFFF"/>
                          </a:solidFill>
                          <a:effectLst/>
                          <a:latin typeface="微软雅黑" panose="020B0503020204020204" pitchFamily="34" charset="-122"/>
                          <a:ea typeface="微软雅黑" panose="020B0503020204020204" pitchFamily="34" charset="-122"/>
                        </a:rPr>
                        <a:t>2020-06-30</a:t>
                      </a:r>
                      <a:br>
                        <a:rPr lang="en-US" altLang="zh-CN" sz="10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0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000" b="1" i="0" u="none" strike="noStrike" dirty="0">
                          <a:solidFill>
                            <a:srgbClr val="FFFFFF"/>
                          </a:solidFill>
                          <a:effectLst/>
                          <a:latin typeface="微软雅黑" panose="020B0503020204020204" pitchFamily="34" charset="-122"/>
                          <a:ea typeface="微软雅黑" panose="020B0503020204020204" pitchFamily="34" charset="-122"/>
                        </a:rPr>
                        <a:t>2020-07-31</a:t>
                      </a:r>
                      <a:br>
                        <a:rPr lang="en-US" altLang="zh-CN" sz="10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0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0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505323423"/>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赛诺医疗</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99.59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137.23</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37.79%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4058332962"/>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传音控股</a:t>
                      </a:r>
                    </a:p>
                  </a:txBody>
                  <a:tcPr marL="9525" marR="9525" marT="9525" marB="0" anchor="ctr">
                    <a:lnL>
                      <a:noFill/>
                    </a:lnL>
                    <a:lnR>
                      <a:noFill/>
                    </a:lnR>
                    <a:lnT>
                      <a:noFill/>
                    </a:lnT>
                    <a:lnB>
                      <a:noFill/>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568.00</a:t>
                      </a:r>
                    </a:p>
                  </a:txBody>
                  <a:tcPr marL="9525" marR="9525" marT="9525" marB="0" anchor="ctr">
                    <a:lnL>
                      <a:noFill/>
                    </a:lnL>
                    <a:lnR>
                      <a:noFill/>
                    </a:lnR>
                    <a:lnT>
                      <a:noFill/>
                    </a:lnT>
                    <a:lnB>
                      <a:noFill/>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800.80</a:t>
                      </a:r>
                    </a:p>
                  </a:txBody>
                  <a:tcPr marL="9525" marR="9525" marT="9525" marB="0" anchor="ctr">
                    <a:lnL>
                      <a:noFill/>
                    </a:lnL>
                    <a:lnR>
                      <a:noFill/>
                    </a:lnR>
                    <a:lnT>
                      <a:noFill/>
                    </a:lnT>
                    <a:lnB>
                      <a:noFill/>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40.99%</a:t>
                      </a:r>
                    </a:p>
                  </a:txBody>
                  <a:tcPr marL="9525" marR="9525" marT="9525" marB="0" anchor="ctr">
                    <a:lnL>
                      <a:noFill/>
                    </a:lnL>
                    <a:lnR>
                      <a:noFill/>
                    </a:lnR>
                    <a:lnT>
                      <a:noFill/>
                    </a:lnT>
                    <a:lnB>
                      <a:noFill/>
                    </a:lnB>
                  </a:tcPr>
                </a:tc>
                <a:extLst>
                  <a:ext uri="{0D108BD9-81ED-4DB2-BD59-A6C34878D82A}">
                    <a16:rowId xmlns:a16="http://schemas.microsoft.com/office/drawing/2014/main" val="1613805089"/>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晶丰明源</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50.22</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72.15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43.67%</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4053908393"/>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硕世生物</a:t>
                      </a:r>
                    </a:p>
                  </a:txBody>
                  <a:tcPr marL="9525" marR="9525" marT="9525" marB="0" anchor="ctr">
                    <a:lnL>
                      <a:noFill/>
                    </a:lnL>
                    <a:lnR>
                      <a:noFill/>
                    </a:lnR>
                    <a:lnT>
                      <a:noFill/>
                    </a:lnT>
                    <a:lnB>
                      <a:noFill/>
                    </a:lnB>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162.96</a:t>
                      </a:r>
                    </a:p>
                  </a:txBody>
                  <a:tcPr marL="9525" marR="9525" marT="9525" marB="0" anchor="ctr">
                    <a:lnL>
                      <a:noFill/>
                    </a:lnL>
                    <a:lnR>
                      <a:noFill/>
                    </a:lnR>
                    <a:lnT>
                      <a:noFill/>
                    </a:lnT>
                    <a:lnB>
                      <a:noFill/>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234.48</a:t>
                      </a:r>
                    </a:p>
                  </a:txBody>
                  <a:tcPr marL="9525" marR="9525" marT="9525" marB="0" anchor="ctr">
                    <a:lnL>
                      <a:noFill/>
                    </a:lnL>
                    <a:lnR>
                      <a:noFill/>
                    </a:lnR>
                    <a:lnT>
                      <a:noFill/>
                    </a:lnT>
                    <a:lnB>
                      <a:noFill/>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43.88%</a:t>
                      </a:r>
                    </a:p>
                  </a:txBody>
                  <a:tcPr marL="9525" marR="9525" marT="9525" marB="0" anchor="ctr">
                    <a:lnL>
                      <a:noFill/>
                    </a:lnL>
                    <a:lnR>
                      <a:noFill/>
                    </a:lnR>
                    <a:lnT>
                      <a:noFill/>
                    </a:lnT>
                    <a:lnB>
                      <a:noFill/>
                    </a:lnB>
                  </a:tcPr>
                </a:tc>
                <a:extLst>
                  <a:ext uri="{0D108BD9-81ED-4DB2-BD59-A6C34878D82A}">
                    <a16:rowId xmlns:a16="http://schemas.microsoft.com/office/drawing/2014/main" val="2135214853"/>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昊海生科</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161.91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237.70</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46.81%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398869048"/>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海尔生物</a:t>
                      </a:r>
                    </a:p>
                  </a:txBody>
                  <a:tcPr marL="9525" marR="9525" marT="9525" marB="0" anchor="ctr">
                    <a:lnL>
                      <a:noFill/>
                    </a:lnL>
                    <a:lnR>
                      <a:noFill/>
                    </a:lnR>
                    <a:lnT>
                      <a:noFill/>
                    </a:lnT>
                    <a:lnB>
                      <a:noFill/>
                    </a:lnB>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177.75</a:t>
                      </a:r>
                    </a:p>
                  </a:txBody>
                  <a:tcPr marL="9525" marR="9525" marT="9525" marB="0" anchor="ctr">
                    <a:lnL>
                      <a:noFill/>
                    </a:lnL>
                    <a:lnR>
                      <a:noFill/>
                    </a:lnR>
                    <a:lnT>
                      <a:noFill/>
                    </a:lnT>
                    <a:lnB>
                      <a:noFill/>
                    </a:lnB>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263.01</a:t>
                      </a:r>
                    </a:p>
                  </a:txBody>
                  <a:tcPr marL="9525" marR="9525" marT="9525" marB="0" anchor="ctr">
                    <a:lnL>
                      <a:noFill/>
                    </a:lnL>
                    <a:lnR>
                      <a:noFill/>
                    </a:lnR>
                    <a:lnT>
                      <a:noFill/>
                    </a:lnT>
                    <a:lnB>
                      <a:noFill/>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47.97%</a:t>
                      </a:r>
                    </a:p>
                  </a:txBody>
                  <a:tcPr marL="9525" marR="9525" marT="9525" marB="0" anchor="ctr">
                    <a:lnL>
                      <a:noFill/>
                    </a:lnL>
                    <a:lnR>
                      <a:noFill/>
                    </a:lnR>
                    <a:lnT>
                      <a:noFill/>
                    </a:lnT>
                    <a:lnB>
                      <a:noFill/>
                    </a:lnB>
                  </a:tcPr>
                </a:tc>
                <a:extLst>
                  <a:ext uri="{0D108BD9-81ED-4DB2-BD59-A6C34878D82A}">
                    <a16:rowId xmlns:a16="http://schemas.microsoft.com/office/drawing/2014/main" val="211741057"/>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沪硅产业</a:t>
                      </a: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a:t>
                      </a:r>
                      <a:r>
                        <a:rPr lang="en-US" sz="1000" b="0" i="0" u="none" strike="noStrike">
                          <a:solidFill>
                            <a:srgbClr val="000000"/>
                          </a:solidFill>
                          <a:effectLst/>
                          <a:latin typeface="微软雅黑" panose="020B0503020204020204" pitchFamily="34" charset="-122"/>
                          <a:ea typeface="微软雅黑" panose="020B0503020204020204" pitchFamily="34" charset="-122"/>
                        </a:rPr>
                        <a:t>U</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850.23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1272.37</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49.65%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809155230"/>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睿创微纳</a:t>
                      </a:r>
                    </a:p>
                  </a:txBody>
                  <a:tcPr marL="9525" marR="9525" marT="9525" marB="0" anchor="ctr">
                    <a:lnL>
                      <a:noFill/>
                    </a:lnL>
                    <a:lnR>
                      <a:noFill/>
                    </a:lnR>
                    <a:lnT>
                      <a:noFill/>
                    </a:lnT>
                    <a:lnB>
                      <a:noFill/>
                    </a:lnB>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226.86</a:t>
                      </a:r>
                    </a:p>
                  </a:txBody>
                  <a:tcPr marL="9525" marR="9525" marT="9525" marB="0" anchor="ctr">
                    <a:lnL>
                      <a:noFill/>
                    </a:lnL>
                    <a:lnR>
                      <a:noFill/>
                    </a:lnR>
                    <a:lnT>
                      <a:noFill/>
                    </a:lnT>
                    <a:lnB>
                      <a:noFill/>
                    </a:lnB>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352.00</a:t>
                      </a:r>
                    </a:p>
                  </a:txBody>
                  <a:tcPr marL="9525" marR="9525" marT="9525" marB="0" anchor="ctr">
                    <a:lnL>
                      <a:noFill/>
                    </a:lnL>
                    <a:lnR>
                      <a:noFill/>
                    </a:lnR>
                    <a:lnT>
                      <a:noFill/>
                    </a:lnT>
                    <a:lnB>
                      <a:noFill/>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55.16%</a:t>
                      </a:r>
                    </a:p>
                  </a:txBody>
                  <a:tcPr marL="9525" marR="9525" marT="9525" marB="0" anchor="ctr">
                    <a:lnL>
                      <a:noFill/>
                    </a:lnL>
                    <a:lnR>
                      <a:noFill/>
                    </a:lnR>
                    <a:lnT>
                      <a:noFill/>
                    </a:lnT>
                    <a:lnB>
                      <a:noFill/>
                    </a:lnB>
                  </a:tcPr>
                </a:tc>
                <a:extLst>
                  <a:ext uri="{0D108BD9-81ED-4DB2-BD59-A6C34878D82A}">
                    <a16:rowId xmlns:a16="http://schemas.microsoft.com/office/drawing/2014/main" val="2110828368"/>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东方生物</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183.96</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286.56</a:t>
                      </a:r>
                    </a:p>
                  </a:txBody>
                  <a:tcPr marL="9525" marR="9525" marT="9525" marB="0" anchor="ctr">
                    <a:lnL>
                      <a:noFill/>
                    </a:lnL>
                    <a:lnR>
                      <a:noFill/>
                    </a:lnR>
                    <a:lnT>
                      <a:noFill/>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55.77%</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726776552"/>
                  </a:ext>
                </a:extLst>
              </a:tr>
              <a:tr h="192900">
                <a:tc>
                  <a:txBody>
                    <a:bodyPr/>
                    <a:lstStyle/>
                    <a:p>
                      <a:pPr algn="ctr" fontAlgn="ctr"/>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铂力特</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41.65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81.02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94.53%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017503"/>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7</a:t>
            </a:r>
            <a:r>
              <a:rPr lang="zh-CN" altLang="en-US" sz="2400" b="1" dirty="0">
                <a:solidFill>
                  <a:srgbClr val="000798"/>
                </a:solidFill>
                <a:ea typeface="幼圆" panose="02010509060101010101" pitchFamily="49" charset="-122"/>
              </a:rPr>
              <a:t>月总市值变化情况</a:t>
            </a:r>
          </a:p>
        </p:txBody>
      </p:sp>
      <p:graphicFrame>
        <p:nvGraphicFramePr>
          <p:cNvPr id="5" name="图表 4">
            <a:extLst>
              <a:ext uri="{FF2B5EF4-FFF2-40B4-BE49-F238E27FC236}">
                <a16:creationId xmlns:a16="http://schemas.microsoft.com/office/drawing/2014/main" id="{15CC5ED4-2CC2-46E3-85B3-6B64054A7635}"/>
              </a:ext>
            </a:extLst>
          </p:cNvPr>
          <p:cNvGraphicFramePr>
            <a:graphicFrameLocks/>
          </p:cNvGraphicFramePr>
          <p:nvPr>
            <p:extLst>
              <p:ext uri="{D42A27DB-BD31-4B8C-83A1-F6EECF244321}">
                <p14:modId xmlns:p14="http://schemas.microsoft.com/office/powerpoint/2010/main" val="3537514791"/>
              </p:ext>
            </p:extLst>
          </p:nvPr>
        </p:nvGraphicFramePr>
        <p:xfrm>
          <a:off x="3396000" y="840478"/>
          <a:ext cx="5400000" cy="324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a:extLst>
              <a:ext uri="{FF2B5EF4-FFF2-40B4-BE49-F238E27FC236}">
                <a16:creationId xmlns:a16="http://schemas.microsoft.com/office/drawing/2014/main" id="{1298ED34-2DDA-4BEA-AF27-81D18AF48908}"/>
              </a:ext>
            </a:extLst>
          </p:cNvPr>
          <p:cNvGraphicFramePr>
            <a:graphicFrameLocks noGrp="1"/>
          </p:cNvGraphicFramePr>
          <p:nvPr>
            <p:extLst>
              <p:ext uri="{D42A27DB-BD31-4B8C-83A1-F6EECF244321}">
                <p14:modId xmlns:p14="http://schemas.microsoft.com/office/powerpoint/2010/main" val="3635040751"/>
              </p:ext>
            </p:extLst>
          </p:nvPr>
        </p:nvGraphicFramePr>
        <p:xfrm>
          <a:off x="3369000" y="4118324"/>
          <a:ext cx="5454000" cy="2314800"/>
        </p:xfrm>
        <a:graphic>
          <a:graphicData uri="http://schemas.openxmlformats.org/drawingml/2006/table">
            <a:tbl>
              <a:tblPr/>
              <a:tblGrid>
                <a:gridCol w="1363500">
                  <a:extLst>
                    <a:ext uri="{9D8B030D-6E8A-4147-A177-3AD203B41FA5}">
                      <a16:colId xmlns:a16="http://schemas.microsoft.com/office/drawing/2014/main" val="4126932651"/>
                    </a:ext>
                  </a:extLst>
                </a:gridCol>
                <a:gridCol w="1363500">
                  <a:extLst>
                    <a:ext uri="{9D8B030D-6E8A-4147-A177-3AD203B41FA5}">
                      <a16:colId xmlns:a16="http://schemas.microsoft.com/office/drawing/2014/main" val="3285563833"/>
                    </a:ext>
                  </a:extLst>
                </a:gridCol>
                <a:gridCol w="1363500">
                  <a:extLst>
                    <a:ext uri="{9D8B030D-6E8A-4147-A177-3AD203B41FA5}">
                      <a16:colId xmlns:a16="http://schemas.microsoft.com/office/drawing/2014/main" val="617878460"/>
                    </a:ext>
                  </a:extLst>
                </a:gridCol>
                <a:gridCol w="1363500">
                  <a:extLst>
                    <a:ext uri="{9D8B030D-6E8A-4147-A177-3AD203B41FA5}">
                      <a16:colId xmlns:a16="http://schemas.microsoft.com/office/drawing/2014/main" val="4217441924"/>
                    </a:ext>
                  </a:extLst>
                </a:gridCol>
              </a:tblGrid>
              <a:tr h="385800">
                <a:tc>
                  <a:txBody>
                    <a:bodyPr/>
                    <a:lstStyle/>
                    <a:p>
                      <a:pPr algn="ctr" fontAlgn="ctr"/>
                      <a:r>
                        <a:rPr lang="zh-CN" altLang="en-US" sz="1000" b="1" i="0" u="none" strike="noStrike" dirty="0">
                          <a:solidFill>
                            <a:srgbClr val="FFFFFF"/>
                          </a:solidFill>
                          <a:effectLst/>
                          <a:latin typeface="微软雅黑" panose="020B0503020204020204" pitchFamily="34" charset="-122"/>
                          <a:ea typeface="微软雅黑" panose="020B0503020204020204" pitchFamily="34"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000" b="1" i="0" u="none" strike="noStrike" dirty="0">
                          <a:solidFill>
                            <a:srgbClr val="FFFFFF"/>
                          </a:solidFill>
                          <a:effectLst/>
                          <a:latin typeface="微软雅黑" panose="020B0503020204020204" pitchFamily="34" charset="-122"/>
                          <a:ea typeface="微软雅黑" panose="020B0503020204020204" pitchFamily="34" charset="-122"/>
                        </a:rPr>
                        <a:t>2020-06-30</a:t>
                      </a:r>
                      <a:br>
                        <a:rPr lang="en-US" altLang="zh-CN" sz="10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0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000" b="1" i="0" u="none" strike="noStrike" dirty="0">
                          <a:solidFill>
                            <a:srgbClr val="FFFFFF"/>
                          </a:solidFill>
                          <a:effectLst/>
                          <a:latin typeface="微软雅黑" panose="020B0503020204020204" pitchFamily="34" charset="-122"/>
                          <a:ea typeface="微软雅黑" panose="020B0503020204020204" pitchFamily="34" charset="-122"/>
                        </a:rPr>
                        <a:t>2020-07-31</a:t>
                      </a:r>
                      <a:br>
                        <a:rPr lang="en-US" altLang="zh-CN" sz="10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0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0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469787661"/>
                  </a:ext>
                </a:extLst>
              </a:tr>
              <a:tr h="192900">
                <a:tc>
                  <a:txBody>
                    <a:bodyPr/>
                    <a:lstStyle/>
                    <a:p>
                      <a:pPr algn="ctr" fontAlgn="t"/>
                      <a:r>
                        <a:rPr lang="zh-CN" altLang="en-US" sz="1000" b="0" i="0" u="none" strike="noStrike" dirty="0">
                          <a:solidFill>
                            <a:srgbClr val="000000"/>
                          </a:solidFill>
                          <a:effectLst/>
                          <a:latin typeface="微软雅黑" panose="020B0503020204020204" pitchFamily="34" charset="-122"/>
                          <a:ea typeface="微软雅黑" panose="020B0503020204020204" pitchFamily="34" charset="-122"/>
                        </a:rPr>
                        <a:t>光云科技</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233.94</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195.33</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-16.51%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566218516"/>
                  </a:ext>
                </a:extLst>
              </a:tr>
              <a:tr h="192900">
                <a:tc>
                  <a:txBody>
                    <a:bodyPr/>
                    <a:lstStyle/>
                    <a:p>
                      <a:pPr algn="ctr" fontAlgn="t"/>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德马科技</a:t>
                      </a:r>
                    </a:p>
                  </a:txBody>
                  <a:tcPr marL="9525" marR="9525" marT="9525" marB="0">
                    <a:lnL>
                      <a:noFill/>
                    </a:lnL>
                    <a:lnR>
                      <a:noFill/>
                    </a:lnR>
                    <a:lnT>
                      <a:noFill/>
                    </a:lnT>
                    <a:lnB>
                      <a:noFill/>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51.04</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42.48</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-16.77%</a:t>
                      </a:r>
                    </a:p>
                  </a:txBody>
                  <a:tcPr marL="9525" marR="9525" marT="9525" marB="0" anchor="ctr">
                    <a:lnL>
                      <a:noFill/>
                    </a:lnL>
                    <a:lnR>
                      <a:noFill/>
                    </a:lnR>
                    <a:lnT>
                      <a:noFill/>
                    </a:lnT>
                    <a:lnB>
                      <a:noFill/>
                    </a:lnB>
                  </a:tcPr>
                </a:tc>
                <a:extLst>
                  <a:ext uri="{0D108BD9-81ED-4DB2-BD59-A6C34878D82A}">
                    <a16:rowId xmlns:a16="http://schemas.microsoft.com/office/drawing/2014/main" val="795832342"/>
                  </a:ext>
                </a:extLst>
              </a:tr>
              <a:tr h="192900">
                <a:tc>
                  <a:txBody>
                    <a:bodyPr/>
                    <a:lstStyle/>
                    <a:p>
                      <a:pPr algn="ctr" fontAlgn="t"/>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祥生医疗</a:t>
                      </a:r>
                    </a:p>
                  </a:txBody>
                  <a:tcPr marL="9525" marR="9525" marT="9525" marB="0">
                    <a:lnL>
                      <a:noFill/>
                    </a:lnL>
                    <a:lnR>
                      <a:noFill/>
                    </a:lnR>
                    <a:lnT>
                      <a:noFill/>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76.26</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63.08</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-17.29%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926693365"/>
                  </a:ext>
                </a:extLst>
              </a:tr>
              <a:tr h="192900">
                <a:tc>
                  <a:txBody>
                    <a:bodyPr/>
                    <a:lstStyle/>
                    <a:p>
                      <a:pPr algn="ctr" fontAlgn="t"/>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容百科技</a:t>
                      </a:r>
                    </a:p>
                  </a:txBody>
                  <a:tcPr marL="9525" marR="9525" marT="9525" marB="0">
                    <a:lnL>
                      <a:noFill/>
                    </a:lnL>
                    <a:lnR>
                      <a:noFill/>
                    </a:lnR>
                    <a:lnT>
                      <a:noFill/>
                    </a:lnT>
                    <a:lnB>
                      <a:noFill/>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154.97</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127.44</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-17.76%</a:t>
                      </a:r>
                    </a:p>
                  </a:txBody>
                  <a:tcPr marL="9525" marR="9525" marT="9525" marB="0" anchor="ctr">
                    <a:lnL>
                      <a:noFill/>
                    </a:lnL>
                    <a:lnR>
                      <a:noFill/>
                    </a:lnR>
                    <a:lnT>
                      <a:noFill/>
                    </a:lnT>
                    <a:lnB>
                      <a:noFill/>
                    </a:lnB>
                  </a:tcPr>
                </a:tc>
                <a:extLst>
                  <a:ext uri="{0D108BD9-81ED-4DB2-BD59-A6C34878D82A}">
                    <a16:rowId xmlns:a16="http://schemas.microsoft.com/office/drawing/2014/main" val="2315558432"/>
                  </a:ext>
                </a:extLst>
              </a:tr>
              <a:tr h="192900">
                <a:tc>
                  <a:txBody>
                    <a:bodyPr/>
                    <a:lstStyle/>
                    <a:p>
                      <a:pPr algn="ctr" fontAlgn="t"/>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博汇科技</a:t>
                      </a:r>
                    </a:p>
                  </a:txBody>
                  <a:tcPr marL="9525" marR="9525" marT="9525" marB="0">
                    <a:lnL>
                      <a:noFill/>
                    </a:lnL>
                    <a:lnR>
                      <a:noFill/>
                    </a:lnR>
                    <a:lnT>
                      <a:noFill/>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56.77</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46.01</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solidFill>
                      <a:srgbClr val="D9D9D9"/>
                    </a:solidFill>
                  </a:tcPr>
                </a:tc>
                <a:tc>
                  <a:txBody>
                    <a:bodyPr/>
                    <a:lstStyle/>
                    <a:p>
                      <a:pPr algn="ctr" fontAlgn="ctr"/>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-18.96%</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851546981"/>
                  </a:ext>
                </a:extLst>
              </a:tr>
              <a:tr h="192900">
                <a:tc>
                  <a:txBody>
                    <a:bodyPr/>
                    <a:lstStyle/>
                    <a:p>
                      <a:pPr algn="ctr" fontAlgn="t"/>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泽达易盛</a:t>
                      </a:r>
                    </a:p>
                  </a:txBody>
                  <a:tcPr marL="9525" marR="9525" marT="9525" marB="0">
                    <a:lnL>
                      <a:noFill/>
                    </a:lnL>
                    <a:lnR>
                      <a:noFill/>
                    </a:lnR>
                    <a:lnT>
                      <a:noFill/>
                    </a:lnT>
                    <a:lnB>
                      <a:noFill/>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64.83</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52.43</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-19.13%</a:t>
                      </a:r>
                    </a:p>
                  </a:txBody>
                  <a:tcPr marL="9525" marR="9525" marT="9525" marB="0" anchor="ctr">
                    <a:lnL>
                      <a:noFill/>
                    </a:lnL>
                    <a:lnR>
                      <a:noFill/>
                    </a:lnR>
                    <a:lnT>
                      <a:noFill/>
                    </a:lnT>
                    <a:lnB>
                      <a:noFill/>
                    </a:lnB>
                  </a:tcPr>
                </a:tc>
                <a:extLst>
                  <a:ext uri="{0D108BD9-81ED-4DB2-BD59-A6C34878D82A}">
                    <a16:rowId xmlns:a16="http://schemas.microsoft.com/office/drawing/2014/main" val="155340666"/>
                  </a:ext>
                </a:extLst>
              </a:tr>
              <a:tr h="192900">
                <a:tc>
                  <a:txBody>
                    <a:bodyPr/>
                    <a:lstStyle/>
                    <a:p>
                      <a:pPr algn="ctr" fontAlgn="t"/>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金宏气体</a:t>
                      </a:r>
                    </a:p>
                  </a:txBody>
                  <a:tcPr marL="9525" marR="9525" marT="9525" marB="0">
                    <a:lnL>
                      <a:noFill/>
                    </a:lnL>
                    <a:lnR>
                      <a:noFill/>
                    </a:lnR>
                    <a:lnT>
                      <a:noFill/>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251.76</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202.50</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-19.57%</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813935279"/>
                  </a:ext>
                </a:extLst>
              </a:tr>
              <a:tr h="192900">
                <a:tc>
                  <a:txBody>
                    <a:bodyPr/>
                    <a:lstStyle/>
                    <a:p>
                      <a:pPr algn="ctr" fontAlgn="t"/>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虹软科技</a:t>
                      </a:r>
                    </a:p>
                  </a:txBody>
                  <a:tcPr marL="9525" marR="9525" marT="9525" marB="0">
                    <a:lnL>
                      <a:noFill/>
                    </a:lnL>
                    <a:lnR>
                      <a:noFill/>
                    </a:lnR>
                    <a:lnT>
                      <a:noFill/>
                    </a:lnT>
                    <a:lnB>
                      <a:noFill/>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362.07</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283.06</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-21.82%</a:t>
                      </a:r>
                    </a:p>
                  </a:txBody>
                  <a:tcPr marL="9525" marR="9525" marT="9525" marB="0" anchor="ctr">
                    <a:lnL>
                      <a:noFill/>
                    </a:lnL>
                    <a:lnR>
                      <a:noFill/>
                    </a:lnR>
                    <a:lnT>
                      <a:noFill/>
                    </a:lnT>
                    <a:lnB>
                      <a:noFill/>
                    </a:lnB>
                  </a:tcPr>
                </a:tc>
                <a:extLst>
                  <a:ext uri="{0D108BD9-81ED-4DB2-BD59-A6C34878D82A}">
                    <a16:rowId xmlns:a16="http://schemas.microsoft.com/office/drawing/2014/main" val="3725635702"/>
                  </a:ext>
                </a:extLst>
              </a:tr>
              <a:tr h="192900">
                <a:tc>
                  <a:txBody>
                    <a:bodyPr/>
                    <a:lstStyle/>
                    <a:p>
                      <a:pPr algn="ctr" fontAlgn="t"/>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佰仁医疗</a:t>
                      </a:r>
                    </a:p>
                  </a:txBody>
                  <a:tcPr marL="9525" marR="9525" marT="9525" marB="0">
                    <a:lnL>
                      <a:noFill/>
                    </a:lnL>
                    <a:lnR>
                      <a:noFill/>
                    </a:lnR>
                    <a:lnT>
                      <a:noFill/>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126.46</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solidFill>
                      <a:srgbClr val="D9D9D9"/>
                    </a:solidFill>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98.61</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a:noFill/>
                    </a:lnB>
                    <a:solidFill>
                      <a:srgbClr val="D9D9D9"/>
                    </a:solidFill>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-22.02%</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251712716"/>
                  </a:ext>
                </a:extLst>
              </a:tr>
              <a:tr h="192900">
                <a:tc>
                  <a:txBody>
                    <a:bodyPr/>
                    <a:lstStyle/>
                    <a:p>
                      <a:pPr algn="ctr" fontAlgn="t"/>
                      <a:r>
                        <a:rPr lang="zh-CN" altLang="en-US" sz="1000" b="0" i="0" u="none" strike="noStrike">
                          <a:solidFill>
                            <a:srgbClr val="000000"/>
                          </a:solidFill>
                          <a:effectLst/>
                          <a:latin typeface="微软雅黑" panose="020B0503020204020204" pitchFamily="34" charset="-122"/>
                          <a:ea typeface="微软雅黑" panose="020B0503020204020204" pitchFamily="34" charset="-122"/>
                        </a:rPr>
                        <a:t>国盛智科</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58.48</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US" altLang="zh-CN" sz="1000" b="0" i="0" u="none" strike="noStrike">
                          <a:solidFill>
                            <a:srgbClr val="000000"/>
                          </a:solidFill>
                          <a:effectLst/>
                          <a:latin typeface="微软雅黑" panose="020B0503020204020204" pitchFamily="34" charset="-122"/>
                          <a:ea typeface="微软雅黑" panose="020B0503020204020204" pitchFamily="34" charset="-122"/>
                        </a:rPr>
                        <a:t>45.21</a:t>
                      </a:r>
                      <a:endParaRPr lang="en-US" altLang="zh-CN" sz="10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000" b="0" i="0" u="none" strike="noStrike" dirty="0">
                          <a:solidFill>
                            <a:srgbClr val="000000"/>
                          </a:solidFill>
                          <a:effectLst/>
                          <a:latin typeface="微软雅黑" panose="020B0503020204020204" pitchFamily="34" charset="-122"/>
                          <a:ea typeface="微软雅黑" panose="020B0503020204020204" pitchFamily="34" charset="-122"/>
                        </a:rPr>
                        <a:t>-22.69%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543937"/>
                  </a:ext>
                </a:extLst>
              </a:tr>
            </a:tbl>
          </a:graphicData>
        </a:graphic>
      </p:graphicFrame>
    </p:spTree>
    <p:extLst>
      <p:ext uri="{BB962C8B-B14F-4D97-AF65-F5344CB8AC3E}">
        <p14:creationId xmlns:p14="http://schemas.microsoft.com/office/powerpoint/2010/main" val="2380411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6E652B67-ECF4-46AD-8022-8BFE7E8C719F}"/>
              </a:ext>
            </a:extLst>
          </p:cNvPr>
          <p:cNvGrpSpPr/>
          <p:nvPr/>
        </p:nvGrpSpPr>
        <p:grpSpPr>
          <a:xfrm>
            <a:off x="958850" y="3327875"/>
            <a:ext cx="3502104" cy="357504"/>
            <a:chOff x="7157508" y="740533"/>
            <a:chExt cx="3096101"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明显加快，并购市场回落</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977979" y="3855595"/>
            <a:ext cx="9674147" cy="2183355"/>
          </a:xfrm>
          <a:prstGeom prst="rect">
            <a:avLst/>
          </a:prstGeom>
          <a:noFill/>
        </p:spPr>
        <p:txBody>
          <a:bodyPr wrap="square" lIns="0" tIns="0" rIns="0" bIns="0" rtlCol="0">
            <a:spAutoFit/>
          </a:bodyPr>
          <a:lstStyle/>
          <a:p>
            <a:pPr indent="360000" algn="just">
              <a:lnSpc>
                <a:spcPct val="150000"/>
              </a:lnSpc>
            </a:pP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上市节奏较</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月加速明显，共有</a:t>
            </a:r>
            <a:r>
              <a:rPr lang="en-US" altLang="zh-CN" sz="1200" dirty="0">
                <a:latin typeface="微软雅黑" panose="020B0503020204020204" pitchFamily="34" charset="-122"/>
                <a:ea typeface="微软雅黑" panose="020B0503020204020204" pitchFamily="34" charset="-122"/>
              </a:rPr>
              <a:t>82</a:t>
            </a:r>
            <a:r>
              <a:rPr lang="zh-CN" altLang="en-US" sz="1200" dirty="0">
                <a:latin typeface="微软雅黑" panose="020B0503020204020204" pitchFamily="34" charset="-122"/>
                <a:ea typeface="微软雅黑" panose="020B0503020204020204" pitchFamily="34" charset="-122"/>
              </a:rPr>
              <a:t>家公司上市，募集总额近</a:t>
            </a:r>
            <a:r>
              <a:rPr lang="en-US" altLang="zh-CN" sz="1200" dirty="0">
                <a:latin typeface="微软雅黑" panose="020B0503020204020204" pitchFamily="34" charset="-122"/>
                <a:ea typeface="微软雅黑" panose="020B0503020204020204" pitchFamily="34" charset="-122"/>
              </a:rPr>
              <a:t>1100</a:t>
            </a:r>
            <a:r>
              <a:rPr lang="zh-CN" altLang="en-US" sz="1200" dirty="0">
                <a:latin typeface="微软雅黑" panose="020B0503020204020204" pitchFamily="34" charset="-122"/>
                <a:ea typeface="微软雅黑" panose="020B0503020204020204" pitchFamily="34" charset="-122"/>
              </a:rPr>
              <a:t>亿元；港股有</a:t>
            </a:r>
            <a:r>
              <a:rPr lang="en-US" altLang="zh-CN" sz="1200" dirty="0">
                <a:latin typeface="微软雅黑" panose="020B0503020204020204" pitchFamily="34" charset="-122"/>
                <a:ea typeface="微软雅黑" panose="020B0503020204020204" pitchFamily="34" charset="-122"/>
              </a:rPr>
              <a:t>24</a:t>
            </a:r>
            <a:r>
              <a:rPr lang="zh-CN" altLang="en-US" sz="1200" dirty="0">
                <a:latin typeface="微软雅黑" panose="020B0503020204020204" pitchFamily="34" charset="-122"/>
                <a:ea typeface="微软雅黑" panose="020B0503020204020204" pitchFamily="34" charset="-122"/>
              </a:rPr>
              <a:t>家企业上市交易，总募集资金</a:t>
            </a:r>
            <a:r>
              <a:rPr lang="en-US" altLang="zh-CN" sz="1200" dirty="0">
                <a:latin typeface="微软雅黑" panose="020B0503020204020204" pitchFamily="34" charset="-122"/>
                <a:ea typeface="微软雅黑" panose="020B0503020204020204" pitchFamily="34" charset="-122"/>
              </a:rPr>
              <a:t>410.46</a:t>
            </a:r>
            <a:r>
              <a:rPr lang="zh-CN" altLang="en-US" sz="1200" dirty="0">
                <a:latin typeface="微软雅黑" panose="020B0503020204020204" pitchFamily="34" charset="-122"/>
                <a:ea typeface="微软雅黑" panose="020B0503020204020204" pitchFamily="34" charset="-122"/>
              </a:rPr>
              <a:t>亿港元。并购市场方面，</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月并购数量较</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月回落明显，并购规模大幅收窄。</a:t>
            </a:r>
            <a:endParaRPr lang="en-US" altLang="zh-CN" sz="1200" dirty="0">
              <a:latin typeface="微软雅黑" panose="020B0503020204020204" pitchFamily="34" charset="-122"/>
              <a:ea typeface="微软雅黑" panose="020B0503020204020204" pitchFamily="34" charset="-122"/>
            </a:endParaRPr>
          </a:p>
          <a:p>
            <a:pPr indent="360000" algn="just">
              <a:lnSpc>
                <a:spcPct val="150000"/>
              </a:lnSpc>
            </a:pPr>
            <a:endParaRPr lang="en-US" altLang="zh-CN" sz="1200" dirty="0">
              <a:latin typeface="微软雅黑" panose="020B0503020204020204" pitchFamily="34" charset="-122"/>
              <a:ea typeface="微软雅黑" panose="020B0503020204020204" pitchFamily="34" charset="-122"/>
            </a:endParaRPr>
          </a:p>
          <a:p>
            <a:pPr indent="360000" algn="just">
              <a:lnSpc>
                <a:spcPct val="150000"/>
              </a:lnSpc>
            </a:pP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27</a:t>
            </a:r>
            <a:r>
              <a:rPr lang="zh-CN" altLang="en-US" sz="1200" dirty="0">
                <a:latin typeface="微软雅黑" panose="020B0503020204020204" pitchFamily="34" charset="-122"/>
                <a:ea typeface="微软雅黑" panose="020B0503020204020204" pitchFamily="34" charset="-122"/>
              </a:rPr>
              <a:t>日，新三板精选层</a:t>
            </a:r>
            <a:r>
              <a:rPr lang="en-US" altLang="zh-CN" sz="1200" dirty="0">
                <a:latin typeface="微软雅黑" panose="020B0503020204020204" pitchFamily="34" charset="-122"/>
                <a:ea typeface="微软雅黑" panose="020B0503020204020204" pitchFamily="34" charset="-122"/>
              </a:rPr>
              <a:t>32</a:t>
            </a:r>
            <a:r>
              <a:rPr lang="zh-CN" altLang="en-US" sz="1200" dirty="0">
                <a:latin typeface="微软雅黑" panose="020B0503020204020204" pitchFamily="34" charset="-122"/>
                <a:ea typeface="微软雅黑" panose="020B0503020204020204" pitchFamily="34" charset="-122"/>
              </a:rPr>
              <a:t>家公司正式挂牌交易，但整体效果一般，</a:t>
            </a:r>
            <a:r>
              <a:rPr lang="en-US" altLang="zh-CN" sz="1200" dirty="0">
                <a:latin typeface="微软雅黑" panose="020B0503020204020204" pitchFamily="34" charset="-122"/>
                <a:ea typeface="微软雅黑" panose="020B0503020204020204" pitchFamily="34" charset="-122"/>
              </a:rPr>
              <a:t>20</a:t>
            </a:r>
            <a:r>
              <a:rPr lang="zh-CN" altLang="en-US" sz="1200" dirty="0">
                <a:latin typeface="微软雅黑" panose="020B0503020204020204" pitchFamily="34" charset="-122"/>
                <a:ea typeface="微软雅黑" panose="020B0503020204020204" pitchFamily="34" charset="-122"/>
              </a:rPr>
              <a:t>家公司首日收跌。新三板由于受市场规模、需求多元等因素影响，出现了诸如融资额下降、交易不活跃、申请挂牌公司减少、主动摘牌公司增加等一系列问题。</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月新三板体量仍在缩水。</a:t>
            </a:r>
            <a:endParaRPr lang="en-US" altLang="zh-CN" sz="1200" dirty="0">
              <a:latin typeface="微软雅黑" panose="020B0503020204020204" pitchFamily="34" charset="-122"/>
              <a:ea typeface="微软雅黑" panose="020B0503020204020204" pitchFamily="34" charset="-122"/>
            </a:endParaRPr>
          </a:p>
          <a:p>
            <a:pPr indent="360000" algn="just">
              <a:lnSpc>
                <a:spcPct val="150000"/>
              </a:lnSpc>
            </a:pPr>
            <a:endParaRPr lang="en-US" altLang="zh-CN" sz="1200" dirty="0">
              <a:latin typeface="微软雅黑" panose="020B0503020204020204" pitchFamily="34" charset="-122"/>
              <a:ea typeface="微软雅黑" panose="020B0503020204020204" pitchFamily="34" charset="-122"/>
            </a:endParaRPr>
          </a:p>
          <a:p>
            <a:pPr indent="360000" algn="just">
              <a:lnSpc>
                <a:spcPct val="150000"/>
              </a:lnSpc>
            </a:pPr>
            <a:r>
              <a:rPr lang="zh-CN" altLang="en-US" sz="1200" dirty="0">
                <a:latin typeface="微软雅黑" panose="020B0503020204020204" pitchFamily="34" charset="-122"/>
                <a:ea typeface="微软雅黑" panose="020B0503020204020204" pitchFamily="34" charset="-122"/>
              </a:rPr>
              <a:t>进入</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国内疫情对资本市场的扰动几乎可以忽略不计，随着国内生产经营持续回升、国内国外双循环政策加持，一级市场有望获得支撑。但外部中美关系持续紧张，多家中国科技公司受到制裁，同时，叠加国际形势严峻，</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月避险情绪或将升温，一级市场观望情绪或加重。</a:t>
            </a:r>
            <a:endParaRPr lang="en-US" altLang="zh-CN" sz="1200"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965200" y="136100"/>
            <a:ext cx="1268296" cy="461665"/>
          </a:xfrm>
          <a:prstGeom prst="rect">
            <a:avLst/>
          </a:prstGeom>
          <a:noFill/>
        </p:spPr>
        <p:txBody>
          <a:bodyPr wrap="none" rtlCol="0">
            <a:spAutoFit/>
          </a:bodyPr>
          <a:lstStyle/>
          <a:p>
            <a:r>
              <a:rPr lang="en-US" altLang="zh-CN" sz="2400" b="1" dirty="0">
                <a:solidFill>
                  <a:srgbClr val="000798"/>
                </a:solidFill>
              </a:rPr>
              <a:t>7</a:t>
            </a:r>
            <a:r>
              <a:rPr lang="zh-CN" altLang="en-US" sz="2400" b="1" dirty="0">
                <a:solidFill>
                  <a:srgbClr val="000798"/>
                </a:solidFill>
              </a:rPr>
              <a:t>月小结</a:t>
            </a:r>
          </a:p>
        </p:txBody>
      </p:sp>
      <p:sp>
        <p:nvSpPr>
          <p:cNvPr id="12" name="文本框 11">
            <a:extLst>
              <a:ext uri="{FF2B5EF4-FFF2-40B4-BE49-F238E27FC236}">
                <a16:creationId xmlns:a16="http://schemas.microsoft.com/office/drawing/2014/main" id="{072ED3C1-5125-46BB-BDF5-4F785C1A6F75}"/>
              </a:ext>
            </a:extLst>
          </p:cNvPr>
          <p:cNvSpPr txBox="1"/>
          <p:nvPr/>
        </p:nvSpPr>
        <p:spPr>
          <a:xfrm>
            <a:off x="977976" y="1463012"/>
            <a:ext cx="9674147" cy="1629357"/>
          </a:xfrm>
          <a:prstGeom prst="rect">
            <a:avLst/>
          </a:prstGeom>
          <a:noFill/>
        </p:spPr>
        <p:txBody>
          <a:bodyPr wrap="square" lIns="0" tIns="0" rIns="0" bIns="0" rtlCol="0">
            <a:spAutoFit/>
          </a:bodyPr>
          <a:lstStyle/>
          <a:p>
            <a:pPr indent="360000" algn="just">
              <a:lnSpc>
                <a:spcPct val="150000"/>
              </a:lnSpc>
            </a:pP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月募投市场经历了</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月的回升后，本月几乎持平。国内疫情虽在各地仍有反弹，但整体控制良好，对生产经营活动影响较低。</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月国内生产需求持续改善，一级市场活跃度依旧。</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月基金募集数量较</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月减少</a:t>
            </a:r>
            <a:r>
              <a:rPr lang="en-US" altLang="zh-CN" sz="1200" dirty="0">
                <a:latin typeface="微软雅黑" panose="020B0503020204020204" pitchFamily="34" charset="-122"/>
                <a:ea typeface="微软雅黑" panose="020B0503020204020204" pitchFamily="34" charset="-122"/>
              </a:rPr>
              <a:t>1</a:t>
            </a:r>
            <a:r>
              <a:rPr lang="zh-CN" altLang="en-US" sz="1200" dirty="0">
                <a:latin typeface="微软雅黑" panose="020B0503020204020204" pitchFamily="34" charset="-122"/>
                <a:ea typeface="微软雅黑" panose="020B0503020204020204" pitchFamily="34" charset="-122"/>
              </a:rPr>
              <a:t>起，募集金额环比增加</a:t>
            </a:r>
            <a:r>
              <a:rPr lang="en-US" altLang="zh-CN" sz="1200" dirty="0">
                <a:latin typeface="微软雅黑" panose="020B0503020204020204" pitchFamily="34" charset="-122"/>
                <a:ea typeface="微软雅黑" panose="020B0503020204020204" pitchFamily="34" charset="-122"/>
              </a:rPr>
              <a:t>77.60%</a:t>
            </a:r>
            <a:r>
              <a:rPr lang="zh-CN" altLang="en-US" sz="1200" dirty="0">
                <a:latin typeface="微软雅黑" panose="020B0503020204020204" pitchFamily="34" charset="-122"/>
                <a:ea typeface="微软雅黑" panose="020B0503020204020204" pitchFamily="34" charset="-122"/>
              </a:rPr>
              <a:t>，基本仍以小规模成长基金为主，但徐工产业并购基金募集资金达</a:t>
            </a:r>
            <a:r>
              <a:rPr lang="en-US" altLang="zh-CN" sz="1200" dirty="0">
                <a:latin typeface="微软雅黑" panose="020B0503020204020204" pitchFamily="34" charset="-122"/>
                <a:ea typeface="微软雅黑" panose="020B0503020204020204" pitchFamily="34" charset="-122"/>
              </a:rPr>
              <a:t>100</a:t>
            </a:r>
            <a:r>
              <a:rPr lang="zh-CN" altLang="en-US" sz="1200" dirty="0">
                <a:latin typeface="微软雅黑" panose="020B0503020204020204" pitchFamily="34" charset="-122"/>
                <a:ea typeface="微软雅黑" panose="020B0503020204020204" pitchFamily="34" charset="-122"/>
              </a:rPr>
              <a:t>亿，占总募集资金的近</a:t>
            </a:r>
            <a:r>
              <a:rPr lang="en-US" altLang="zh-CN" sz="1200" dirty="0">
                <a:latin typeface="微软雅黑" panose="020B0503020204020204" pitchFamily="34" charset="-122"/>
                <a:ea typeface="微软雅黑" panose="020B0503020204020204" pitchFamily="34" charset="-122"/>
              </a:rPr>
              <a:t>50%</a:t>
            </a:r>
            <a:r>
              <a:rPr lang="zh-CN" altLang="en-US" sz="1200"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a:p>
            <a:pPr indent="360000" algn="just">
              <a:lnSpc>
                <a:spcPct val="150000"/>
              </a:lnSpc>
            </a:pPr>
            <a:endParaRPr lang="en-US" altLang="zh-CN" sz="1200" dirty="0">
              <a:latin typeface="微软雅黑" panose="020B0503020204020204" pitchFamily="34" charset="-122"/>
              <a:ea typeface="微软雅黑" panose="020B0503020204020204" pitchFamily="34" charset="-122"/>
            </a:endParaRPr>
          </a:p>
          <a:p>
            <a:pPr indent="360000" algn="just">
              <a:lnSpc>
                <a:spcPct val="150000"/>
              </a:lnSpc>
            </a:pP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月，投资市场较上月仍然持平，投资数量增加</a:t>
            </a:r>
            <a:r>
              <a:rPr lang="en-US" altLang="zh-CN" sz="1200" dirty="0">
                <a:latin typeface="微软雅黑" panose="020B0503020204020204" pitchFamily="34" charset="-122"/>
                <a:ea typeface="微软雅黑" panose="020B0503020204020204" pitchFamily="34" charset="-122"/>
              </a:rPr>
              <a:t>5</a:t>
            </a:r>
            <a:r>
              <a:rPr lang="zh-CN" altLang="en-US" sz="1200" dirty="0">
                <a:latin typeface="微软雅黑" panose="020B0503020204020204" pitchFamily="34" charset="-122"/>
                <a:ea typeface="微软雅黑" panose="020B0503020204020204" pitchFamily="34" charset="-122"/>
              </a:rPr>
              <a:t>起，但规模环比继续小幅收窄。分行业来看，投资金额仍主要集中在信息技术、可选消费及医疗保健三大板块，行业投资趋势依旧，但无论是投资规模还是投资数量，本月信息技术占比均超</a:t>
            </a:r>
            <a:r>
              <a:rPr lang="en-US" altLang="zh-CN" sz="1200" dirty="0">
                <a:latin typeface="微软雅黑" panose="020B0503020204020204" pitchFamily="34" charset="-122"/>
                <a:ea typeface="微软雅黑" panose="020B0503020204020204" pitchFamily="34" charset="-122"/>
              </a:rPr>
              <a:t>60%</a:t>
            </a:r>
            <a:r>
              <a:rPr lang="zh-CN" altLang="en-US" sz="1200"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p:txBody>
      </p:sp>
      <p:grpSp>
        <p:nvGrpSpPr>
          <p:cNvPr id="13" name="组合 12">
            <a:extLst>
              <a:ext uri="{FF2B5EF4-FFF2-40B4-BE49-F238E27FC236}">
                <a16:creationId xmlns:a16="http://schemas.microsoft.com/office/drawing/2014/main" id="{ABCC63C5-B544-410D-8202-59C0D4799ACA}"/>
              </a:ext>
            </a:extLst>
          </p:cNvPr>
          <p:cNvGrpSpPr/>
          <p:nvPr/>
        </p:nvGrpSpPr>
        <p:grpSpPr>
          <a:xfrm>
            <a:off x="958850" y="1019674"/>
            <a:ext cx="2795669" cy="357504"/>
            <a:chOff x="7155479" y="740532"/>
            <a:chExt cx="3098130" cy="369869"/>
          </a:xfrm>
        </p:grpSpPr>
        <p:sp>
          <p:nvSpPr>
            <p:cNvPr id="14" name="矩形 13">
              <a:extLst>
                <a:ext uri="{FF2B5EF4-FFF2-40B4-BE49-F238E27FC236}">
                  <a16:creationId xmlns:a16="http://schemas.microsoft.com/office/drawing/2014/main" id="{4E1CF7BD-A761-41E0-8C2A-A1B7752825BC}"/>
                </a:ext>
              </a:extLst>
            </p:cNvPr>
            <p:cNvSpPr/>
            <p:nvPr/>
          </p:nvSpPr>
          <p:spPr>
            <a:xfrm>
              <a:off x="7155479" y="740532"/>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募投市场几乎保持稳定</a:t>
              </a:r>
            </a:p>
          </p:txBody>
        </p:sp>
        <p:sp>
          <p:nvSpPr>
            <p:cNvPr id="15" name="等腰三角形 14">
              <a:extLst>
                <a:ext uri="{FF2B5EF4-FFF2-40B4-BE49-F238E27FC236}">
                  <a16:creationId xmlns:a16="http://schemas.microsoft.com/office/drawing/2014/main" id="{47D02F80-287F-4DD2-976B-AF371911A0E5}"/>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椭圆 1"/>
          <p:cNvSpPr/>
          <p:nvPr/>
        </p:nvSpPr>
        <p:spPr>
          <a:xfrm>
            <a:off x="2426357" y="2091868"/>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p>
        </p:txBody>
      </p:sp>
      <p:sp>
        <p:nvSpPr>
          <p:cNvPr id="3" name="椭圆 2"/>
          <p:cNvSpPr/>
          <p:nvPr/>
        </p:nvSpPr>
        <p:spPr>
          <a:xfrm>
            <a:off x="2426356" y="3121893"/>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p>
        </p:txBody>
      </p:sp>
      <p:sp>
        <p:nvSpPr>
          <p:cNvPr id="4" name="椭圆 3"/>
          <p:cNvSpPr/>
          <p:nvPr/>
        </p:nvSpPr>
        <p:spPr>
          <a:xfrm>
            <a:off x="2426354" y="419396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466635" y="2151856"/>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募集数量几乎持平，</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募集规模大幅增长。</a:t>
            </a:r>
          </a:p>
        </p:txBody>
      </p:sp>
      <p:sp>
        <p:nvSpPr>
          <p:cNvPr id="6" name="文本框 5"/>
          <p:cNvSpPr txBox="1"/>
          <p:nvPr/>
        </p:nvSpPr>
        <p:spPr>
          <a:xfrm>
            <a:off x="3466636" y="3181881"/>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投资市场保持稳定，</a:t>
            </a:r>
            <a:endParaRPr lang="en-US" altLang="zh-CN" dirty="0"/>
          </a:p>
          <a:p>
            <a:r>
              <a:rPr lang="zh-CN" altLang="en-US" dirty="0"/>
              <a:t>数量规模略微收窄。</a:t>
            </a:r>
          </a:p>
        </p:txBody>
      </p:sp>
      <p:sp>
        <p:nvSpPr>
          <p:cNvPr id="7" name="文本框 6"/>
          <p:cNvSpPr txBox="1"/>
          <p:nvPr/>
        </p:nvSpPr>
        <p:spPr>
          <a:xfrm>
            <a:off x="3466637" y="4255287"/>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节奏明显加快，</a:t>
            </a:r>
            <a:endParaRPr lang="en-US" altLang="zh-CN" dirty="0"/>
          </a:p>
          <a:p>
            <a:r>
              <a:rPr lang="zh-CN" altLang="en-US" dirty="0"/>
              <a:t>数量规模双双上行。</a:t>
            </a:r>
            <a:endParaRPr lang="en-US" altLang="zh-CN" dirty="0"/>
          </a:p>
        </p:txBody>
      </p:sp>
      <p:sp>
        <p:nvSpPr>
          <p:cNvPr id="8" name="椭圆 7"/>
          <p:cNvSpPr/>
          <p:nvPr/>
        </p:nvSpPr>
        <p:spPr>
          <a:xfrm>
            <a:off x="6272232" y="3121893"/>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7312515" y="3181881"/>
            <a:ext cx="2506755"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精选层七月正式上线，</a:t>
            </a:r>
            <a:endParaRPr lang="en-US" altLang="zh-CN" dirty="0"/>
          </a:p>
          <a:p>
            <a:r>
              <a:rPr lang="zh-CN" altLang="en-US" dirty="0"/>
              <a:t>但新三板体量仍在缩水。</a:t>
            </a:r>
            <a:endParaRPr lang="en-US" altLang="zh-CN" dirty="0"/>
          </a:p>
        </p:txBody>
      </p:sp>
      <p:sp>
        <p:nvSpPr>
          <p:cNvPr id="10" name="椭圆 9"/>
          <p:cNvSpPr/>
          <p:nvPr/>
        </p:nvSpPr>
        <p:spPr>
          <a:xfrm>
            <a:off x="6272232" y="2067344"/>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p>
        </p:txBody>
      </p:sp>
      <p:sp>
        <p:nvSpPr>
          <p:cNvPr id="11" name="文本框 10"/>
          <p:cNvSpPr txBox="1"/>
          <p:nvPr/>
        </p:nvSpPr>
        <p:spPr>
          <a:xfrm>
            <a:off x="7312515" y="2154516"/>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并购市场有所降温，</a:t>
            </a:r>
            <a:endParaRPr lang="en-US" altLang="zh-CN" dirty="0"/>
          </a:p>
          <a:p>
            <a:r>
              <a:rPr lang="zh-CN" altLang="en-US" dirty="0"/>
              <a:t>数量规模出现回落。</a:t>
            </a:r>
            <a:endParaRPr lang="en-US" altLang="zh-CN" dirty="0"/>
          </a:p>
        </p:txBody>
      </p:sp>
      <p:sp>
        <p:nvSpPr>
          <p:cNvPr id="12" name="椭圆 11">
            <a:extLst>
              <a:ext uri="{FF2B5EF4-FFF2-40B4-BE49-F238E27FC236}">
                <a16:creationId xmlns:a16="http://schemas.microsoft.com/office/drawing/2014/main" id="{C05DA49C-66CB-47BE-8E51-0879170E760D}"/>
              </a:ext>
            </a:extLst>
          </p:cNvPr>
          <p:cNvSpPr/>
          <p:nvPr/>
        </p:nvSpPr>
        <p:spPr>
          <a:xfrm>
            <a:off x="6272232" y="419529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科创板</a:t>
            </a:r>
          </a:p>
        </p:txBody>
      </p:sp>
      <p:sp>
        <p:nvSpPr>
          <p:cNvPr id="13" name="文本框 12">
            <a:extLst>
              <a:ext uri="{FF2B5EF4-FFF2-40B4-BE49-F238E27FC236}">
                <a16:creationId xmlns:a16="http://schemas.microsoft.com/office/drawing/2014/main" id="{D9BE2065-D51B-414E-AB08-EC1E6CCBC502}"/>
              </a:ext>
            </a:extLst>
          </p:cNvPr>
          <p:cNvSpPr txBox="1"/>
          <p:nvPr/>
        </p:nvSpPr>
        <p:spPr>
          <a:xfrm>
            <a:off x="7312515" y="4255287"/>
            <a:ext cx="2032376"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科创</a:t>
            </a:r>
            <a:r>
              <a:rPr lang="en-US" altLang="zh-CN" dirty="0"/>
              <a:t>50</a:t>
            </a:r>
            <a:r>
              <a:rPr lang="zh-CN" altLang="en-US" dirty="0"/>
              <a:t>七月发布，</a:t>
            </a:r>
            <a:endParaRPr lang="en-US" altLang="zh-CN" dirty="0"/>
          </a:p>
          <a:p>
            <a:r>
              <a:rPr lang="zh-CN" altLang="en-US" dirty="0"/>
              <a:t>市场整体表现较弱。</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箭头: 下 2"/>
          <p:cNvSpPr/>
          <p:nvPr/>
        </p:nvSpPr>
        <p:spPr>
          <a:xfrm flipV="1">
            <a:off x="1607218" y="5742332"/>
            <a:ext cx="419576" cy="461666"/>
          </a:xfrm>
          <a:prstGeom prst="downArrow">
            <a:avLst/>
          </a:prstGeom>
          <a:solidFill>
            <a:srgbClr val="FF212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endParaRPr>
          </a:p>
        </p:txBody>
      </p:sp>
      <p:sp>
        <p:nvSpPr>
          <p:cNvPr id="4" name="文本框 3"/>
          <p:cNvSpPr txBox="1"/>
          <p:nvPr/>
        </p:nvSpPr>
        <p:spPr>
          <a:xfrm>
            <a:off x="3648828" y="4992331"/>
            <a:ext cx="7584322" cy="1289905"/>
          </a:xfrm>
          <a:prstGeom prst="rect">
            <a:avLst/>
          </a:prstGeom>
          <a:noFill/>
        </p:spPr>
        <p:txBody>
          <a:bodyPr wrap="square" rtlCol="0">
            <a:spAutoFit/>
          </a:bodyPr>
          <a:lstStyle/>
          <a:p>
            <a:pPr indent="457200" algn="just">
              <a:lnSpc>
                <a:spcPct val="150000"/>
              </a:lnSpc>
            </a:pP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19</a:t>
            </a:r>
            <a:r>
              <a:rPr lang="zh-CN" altLang="en-US" sz="1600" dirty="0">
                <a:latin typeface="微软雅黑" panose="020B0503020204020204" pitchFamily="34" charset="-122"/>
                <a:ea typeface="微软雅黑" panose="020B0503020204020204" pitchFamily="34" charset="-122"/>
              </a:rPr>
              <a:t>起基金募集事件，募集资金共计</a:t>
            </a:r>
            <a:r>
              <a:rPr lang="en-US" altLang="zh-CN" dirty="0">
                <a:solidFill>
                  <a:srgbClr val="0070C0"/>
                </a:solidFill>
                <a:latin typeface="微软雅黑" panose="020B0503020204020204" pitchFamily="34" charset="-122"/>
                <a:ea typeface="微软雅黑" panose="020B0503020204020204" pitchFamily="34" charset="-122"/>
              </a:rPr>
              <a:t>257.17</a:t>
            </a:r>
            <a:r>
              <a:rPr lang="zh-CN" altLang="en-US" sz="1600" dirty="0">
                <a:latin typeface="微软雅黑" panose="020B0503020204020204" pitchFamily="34" charset="-122"/>
                <a:ea typeface="微软雅黑" panose="020B0503020204020204" pitchFamily="34" charset="-122"/>
              </a:rPr>
              <a:t>亿元，基金募集规模大幅上行。具体数据方面，募集数量环比</a:t>
            </a:r>
            <a:r>
              <a:rPr lang="zh-CN" altLang="en-US" dirty="0">
                <a:solidFill>
                  <a:srgbClr val="00B050"/>
                </a:solidFill>
                <a:latin typeface="微软雅黑" panose="020B0503020204020204" pitchFamily="34" charset="-122"/>
                <a:ea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rPr>
              <a:t>5.00%</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FF0000"/>
                </a:solidFill>
                <a:latin typeface="微软雅黑" panose="020B0503020204020204" pitchFamily="34" charset="-122"/>
                <a:ea typeface="微软雅黑" panose="020B0503020204020204" pitchFamily="34" charset="-122"/>
              </a:rPr>
              <a:t>增加</a:t>
            </a:r>
            <a:r>
              <a:rPr lang="en-US" altLang="zh-CN" dirty="0">
                <a:solidFill>
                  <a:srgbClr val="0070C0"/>
                </a:solidFill>
                <a:latin typeface="微软雅黑" panose="020B0503020204020204" pitchFamily="34" charset="-122"/>
                <a:ea typeface="微软雅黑" panose="020B0503020204020204" pitchFamily="34" charset="-122"/>
              </a:rPr>
              <a:t>18.75%</a:t>
            </a:r>
            <a:r>
              <a:rPr lang="zh-CN" altLang="en-US" sz="1600" dirty="0">
                <a:latin typeface="微软雅黑" panose="020B0503020204020204" pitchFamily="34" charset="-122"/>
                <a:ea typeface="微软雅黑" panose="020B0503020204020204" pitchFamily="34" charset="-122"/>
              </a:rPr>
              <a:t>；募集规模环比</a:t>
            </a:r>
            <a:r>
              <a:rPr lang="zh-CN" altLang="en-US" dirty="0">
                <a:solidFill>
                  <a:srgbClr val="FF0000"/>
                </a:solidFill>
                <a:latin typeface="微软雅黑" panose="020B0503020204020204" pitchFamily="34" charset="-122"/>
                <a:ea typeface="微软雅黑" panose="020B0503020204020204" pitchFamily="34" charset="-122"/>
              </a:rPr>
              <a:t>扩大</a:t>
            </a:r>
            <a:r>
              <a:rPr lang="en-US" altLang="zh-CN" dirty="0">
                <a:solidFill>
                  <a:srgbClr val="0070C0"/>
                </a:solidFill>
                <a:latin typeface="微软雅黑" panose="020B0503020204020204" pitchFamily="34" charset="-122"/>
                <a:ea typeface="微软雅黑" panose="020B0503020204020204" pitchFamily="34" charset="-122"/>
              </a:rPr>
              <a:t>77.60%</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FF0000"/>
                </a:solidFill>
                <a:latin typeface="微软雅黑" panose="020B0503020204020204" pitchFamily="34" charset="-122"/>
                <a:ea typeface="微软雅黑" panose="020B0503020204020204" pitchFamily="34" charset="-122"/>
              </a:rPr>
              <a:t>上涨</a:t>
            </a:r>
            <a:r>
              <a:rPr lang="en-US" altLang="zh-CN" dirty="0">
                <a:solidFill>
                  <a:srgbClr val="0070C0"/>
                </a:solidFill>
                <a:latin typeface="微软雅黑" panose="020B0503020204020204" pitchFamily="34" charset="-122"/>
                <a:ea typeface="微软雅黑" panose="020B0503020204020204" pitchFamily="34" charset="-122"/>
              </a:rPr>
              <a:t>465.21%</a:t>
            </a:r>
            <a:r>
              <a:rPr lang="zh-CN" altLang="en-US" sz="1600" dirty="0">
                <a:latin typeface="微软雅黑" panose="020B0503020204020204" pitchFamily="34" charset="-122"/>
                <a:ea typeface="微软雅黑" panose="020B0503020204020204" pitchFamily="34" charset="-122"/>
              </a:rPr>
              <a:t>。</a:t>
            </a:r>
          </a:p>
        </p:txBody>
      </p:sp>
      <p:sp>
        <p:nvSpPr>
          <p:cNvPr id="5" name="文本框 4"/>
          <p:cNvSpPr txBox="1"/>
          <p:nvPr/>
        </p:nvSpPr>
        <p:spPr>
          <a:xfrm>
            <a:off x="2124586" y="5070813"/>
            <a:ext cx="947453" cy="369332"/>
          </a:xfrm>
          <a:prstGeom prst="rect">
            <a:avLst/>
          </a:prstGeom>
          <a:noFill/>
        </p:spPr>
        <p:txBody>
          <a:bodyPr wrap="square" lIns="0" tIns="0" rIns="0" bIns="0" rtlCol="0">
            <a:spAutoFit/>
          </a:bodyPr>
          <a:lstStyle/>
          <a:p>
            <a:r>
              <a:rPr lang="en-US" altLang="zh-CN" sz="2400" dirty="0">
                <a:solidFill>
                  <a:srgbClr val="00B050"/>
                </a:solidFill>
                <a:latin typeface="微软雅黑" panose="020B0503020204020204" pitchFamily="34" charset="-122"/>
                <a:ea typeface="微软雅黑" panose="020B0503020204020204" pitchFamily="34" charset="-122"/>
              </a:rPr>
              <a:t>5.00%</a:t>
            </a:r>
            <a:endParaRPr lang="en-US" altLang="zh-CN" sz="2400" dirty="0">
              <a:solidFill>
                <a:srgbClr val="00B050"/>
              </a:solidFill>
              <a:latin typeface="Arial" panose="020B0604020202020204" pitchFamily="34" charset="0"/>
              <a:cs typeface="Arial" panose="020B0604020202020204" pitchFamily="34" charset="0"/>
            </a:endParaRPr>
          </a:p>
        </p:txBody>
      </p:sp>
      <p:sp>
        <p:nvSpPr>
          <p:cNvPr id="6" name="文本框 5"/>
          <p:cNvSpPr txBox="1"/>
          <p:nvPr/>
        </p:nvSpPr>
        <p:spPr>
          <a:xfrm>
            <a:off x="2062107" y="5916903"/>
            <a:ext cx="1072409" cy="369332"/>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FF0000"/>
                </a:solidFill>
                <a:latin typeface="微软雅黑" panose="020B0503020204020204" pitchFamily="34" charset="-122"/>
                <a:ea typeface="微软雅黑" panose="020B0503020204020204" pitchFamily="34" charset="-122"/>
                <a:cs typeface="+mn-cs"/>
              </a:rPr>
              <a:t>77.60%</a:t>
            </a:r>
            <a:endParaRPr lang="en-US" sz="2400" dirty="0">
              <a:solidFill>
                <a:srgbClr val="FF0000"/>
              </a:solidFill>
            </a:endParaRPr>
          </a:p>
        </p:txBody>
      </p:sp>
      <p:sp>
        <p:nvSpPr>
          <p:cNvPr id="7" name="文本框 6"/>
          <p:cNvSpPr txBox="1"/>
          <p:nvPr/>
        </p:nvSpPr>
        <p:spPr>
          <a:xfrm>
            <a:off x="1967368" y="4838443"/>
            <a:ext cx="1261884" cy="307777"/>
          </a:xfrm>
          <a:prstGeom prst="rect">
            <a:avLst/>
          </a:prstGeom>
          <a:noFill/>
        </p:spPr>
        <p:txBody>
          <a:bodyPr wrap="none" rtlCol="0">
            <a:spAutoFit/>
          </a:bodyPr>
          <a:lstStyle/>
          <a:p>
            <a:r>
              <a:rPr lang="zh-CN" altLang="en-US" sz="1400" dirty="0"/>
              <a:t>募集事件数量</a:t>
            </a:r>
          </a:p>
        </p:txBody>
      </p:sp>
      <p:sp>
        <p:nvSpPr>
          <p:cNvPr id="8" name="文本框 7"/>
          <p:cNvSpPr txBox="1"/>
          <p:nvPr/>
        </p:nvSpPr>
        <p:spPr>
          <a:xfrm>
            <a:off x="1997081" y="5691365"/>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p:cNvGrpSpPr/>
          <p:nvPr/>
        </p:nvGrpSpPr>
        <p:grpSpPr>
          <a:xfrm>
            <a:off x="965200" y="4387621"/>
            <a:ext cx="2284315" cy="342001"/>
            <a:chOff x="7265361" y="731103"/>
            <a:chExt cx="3098166" cy="379297"/>
          </a:xfrm>
        </p:grpSpPr>
        <p:sp>
          <p:nvSpPr>
            <p:cNvPr id="10" name="矩形 9"/>
            <p:cNvSpPr/>
            <p:nvPr/>
          </p:nvSpPr>
          <p:spPr>
            <a:xfrm>
              <a:off x="7265361" y="731103"/>
              <a:ext cx="2815120"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募集市场持续回温</a:t>
              </a:r>
            </a:p>
          </p:txBody>
        </p:sp>
        <p:sp>
          <p:nvSpPr>
            <p:cNvPr id="11" name="等腰三角形 10"/>
            <p:cNvSpPr/>
            <p:nvPr/>
          </p:nvSpPr>
          <p:spPr>
            <a:xfrm rot="5400000">
              <a:off x="10037070"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sp>
        <p:nvSpPr>
          <p:cNvPr id="14" name="箭头: 下 13">
            <a:extLst>
              <a:ext uri="{FF2B5EF4-FFF2-40B4-BE49-F238E27FC236}">
                <a16:creationId xmlns:a16="http://schemas.microsoft.com/office/drawing/2014/main" id="{3217A355-F1BD-46BD-AFAF-4C7EA1D66294}"/>
              </a:ext>
            </a:extLst>
          </p:cNvPr>
          <p:cNvSpPr/>
          <p:nvPr/>
        </p:nvSpPr>
        <p:spPr>
          <a:xfrm rot="10800000" flipV="1">
            <a:off x="1607218" y="4911573"/>
            <a:ext cx="419576" cy="461666"/>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endParaRPr>
          </a:p>
        </p:txBody>
      </p:sp>
      <p:pic>
        <p:nvPicPr>
          <p:cNvPr id="2" name="图片 1">
            <a:extLst>
              <a:ext uri="{FF2B5EF4-FFF2-40B4-BE49-F238E27FC236}">
                <a16:creationId xmlns:a16="http://schemas.microsoft.com/office/drawing/2014/main" id="{1A06FB76-9FCF-4F30-8B2F-A214678FB490}"/>
              </a:ext>
            </a:extLst>
          </p:cNvPr>
          <p:cNvPicPr>
            <a:picLocks noChangeAspect="1"/>
          </p:cNvPicPr>
          <p:nvPr/>
        </p:nvPicPr>
        <p:blipFill>
          <a:blip r:embed="rId4"/>
          <a:stretch>
            <a:fillRect/>
          </a:stretch>
        </p:blipFill>
        <p:spPr>
          <a:xfrm>
            <a:off x="2739968" y="908050"/>
            <a:ext cx="6712064" cy="3453502"/>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683326" y="5191498"/>
            <a:ext cx="8804563" cy="874407"/>
          </a:xfrm>
          <a:prstGeom prst="rect">
            <a:avLst/>
          </a:prstGeom>
          <a:noFill/>
        </p:spPr>
        <p:txBody>
          <a:bodyPr wrap="square" rtlCol="0">
            <a:spAutoFit/>
          </a:bodyPr>
          <a:lstStyle/>
          <a:p>
            <a:pPr indent="457200" algn="just">
              <a:lnSpc>
                <a:spcPct val="150000"/>
              </a:lnSpc>
            </a:pP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rPr>
              <a:t>19</a:t>
            </a:r>
            <a:r>
              <a:rPr lang="zh-CN" altLang="en-US" sz="1400" dirty="0">
                <a:latin typeface="微软雅黑" panose="020B0503020204020204" pitchFamily="34" charset="-122"/>
                <a:ea typeface="微软雅黑" panose="020B0503020204020204" pitchFamily="34" charset="-122"/>
              </a:rPr>
              <a:t>起基金募集事件，其中，成长型基金</a:t>
            </a:r>
            <a:r>
              <a:rPr lang="en-US" altLang="zh-CN" dirty="0">
                <a:solidFill>
                  <a:srgbClr val="0070C0"/>
                </a:solidFill>
                <a:latin typeface="微软雅黑" panose="020B0503020204020204" pitchFamily="34" charset="-122"/>
                <a:ea typeface="微软雅黑" panose="020B0503020204020204" pitchFamily="34" charset="-122"/>
              </a:rPr>
              <a:t>18</a:t>
            </a:r>
            <a:r>
              <a:rPr lang="zh-CN" altLang="en-US" sz="1400" dirty="0">
                <a:latin typeface="微软雅黑" panose="020B0503020204020204" pitchFamily="34" charset="-122"/>
                <a:ea typeface="微软雅黑" panose="020B0503020204020204" pitchFamily="34" charset="-122"/>
              </a:rPr>
              <a:t>起，募资总额</a:t>
            </a:r>
            <a:r>
              <a:rPr lang="en-US" altLang="zh-CN" dirty="0">
                <a:solidFill>
                  <a:srgbClr val="0070C0"/>
                </a:solidFill>
                <a:latin typeface="微软雅黑" panose="020B0503020204020204" pitchFamily="34" charset="-122"/>
                <a:ea typeface="微软雅黑" panose="020B0503020204020204" pitchFamily="34" charset="-122"/>
              </a:rPr>
              <a:t>157.07</a:t>
            </a:r>
            <a:r>
              <a:rPr lang="zh-CN" altLang="en-US" sz="1400" dirty="0">
                <a:latin typeface="微软雅黑" panose="020B0503020204020204" pitchFamily="34" charset="-122"/>
                <a:ea typeface="微软雅黑" panose="020B0503020204020204" pitchFamily="34" charset="-122"/>
              </a:rPr>
              <a:t>亿元；并购基金募集</a:t>
            </a:r>
            <a:r>
              <a:rPr lang="en-US" altLang="zh-CN" dirty="0">
                <a:solidFill>
                  <a:srgbClr val="0070C0"/>
                </a:solidFill>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起，募资总额</a:t>
            </a:r>
            <a:r>
              <a:rPr lang="en-US" altLang="zh-CN" dirty="0">
                <a:solidFill>
                  <a:srgbClr val="0070C0"/>
                </a:solidFill>
                <a:latin typeface="微软雅黑" panose="020B0503020204020204" pitchFamily="34" charset="-122"/>
                <a:ea typeface="微软雅黑" panose="020B0503020204020204" pitchFamily="34" charset="-122"/>
              </a:rPr>
              <a:t>100.10</a:t>
            </a:r>
            <a:r>
              <a:rPr lang="zh-CN" altLang="en-US" sz="1400" dirty="0">
                <a:latin typeface="微软雅黑" panose="020B0503020204020204" pitchFamily="34" charset="-122"/>
                <a:ea typeface="微软雅黑" panose="020B0503020204020204" pitchFamily="34" charset="-122"/>
              </a:rPr>
              <a:t>亿元。本月募资规模总体环比</a:t>
            </a:r>
            <a:r>
              <a:rPr lang="zh-CN" altLang="en-US" dirty="0">
                <a:solidFill>
                  <a:srgbClr val="FF0000"/>
                </a:solidFill>
                <a:latin typeface="微软雅黑" panose="020B0503020204020204" pitchFamily="34" charset="-122"/>
                <a:ea typeface="微软雅黑" panose="020B0503020204020204" pitchFamily="34" charset="-122"/>
              </a:rPr>
              <a:t>上涨</a:t>
            </a:r>
            <a:r>
              <a:rPr lang="en-US" altLang="zh-CN" dirty="0">
                <a:solidFill>
                  <a:srgbClr val="0070C0"/>
                </a:solidFill>
                <a:latin typeface="微软雅黑" panose="020B0503020204020204" pitchFamily="34" charset="-122"/>
                <a:ea typeface="微软雅黑" panose="020B0503020204020204" pitchFamily="34" charset="-122"/>
              </a:rPr>
              <a:t>77.60%</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grpSp>
        <p:nvGrpSpPr>
          <p:cNvPr id="11" name="组合 10"/>
          <p:cNvGrpSpPr/>
          <p:nvPr/>
        </p:nvGrpSpPr>
        <p:grpSpPr>
          <a:xfrm>
            <a:off x="965200" y="4666769"/>
            <a:ext cx="2409742" cy="36987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募集规模大幅扩大</a:t>
              </a: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4" name="表格 3">
            <a:extLst>
              <a:ext uri="{FF2B5EF4-FFF2-40B4-BE49-F238E27FC236}">
                <a16:creationId xmlns:a16="http://schemas.microsoft.com/office/drawing/2014/main" id="{BB237E04-BEC2-40EC-829A-DD83E1A9B968}"/>
              </a:ext>
            </a:extLst>
          </p:cNvPr>
          <p:cNvGraphicFramePr>
            <a:graphicFrameLocks noGrp="1"/>
          </p:cNvGraphicFramePr>
          <p:nvPr>
            <p:extLst>
              <p:ext uri="{D42A27DB-BD31-4B8C-83A1-F6EECF244321}">
                <p14:modId xmlns:p14="http://schemas.microsoft.com/office/powerpoint/2010/main" val="3569771555"/>
              </p:ext>
            </p:extLst>
          </p:nvPr>
        </p:nvGraphicFramePr>
        <p:xfrm>
          <a:off x="1683327" y="1281545"/>
          <a:ext cx="8804564" cy="2618510"/>
        </p:xfrm>
        <a:graphic>
          <a:graphicData uri="http://schemas.openxmlformats.org/drawingml/2006/table">
            <a:tbl>
              <a:tblPr/>
              <a:tblGrid>
                <a:gridCol w="2683226">
                  <a:extLst>
                    <a:ext uri="{9D8B030D-6E8A-4147-A177-3AD203B41FA5}">
                      <a16:colId xmlns:a16="http://schemas.microsoft.com/office/drawing/2014/main" val="1467925190"/>
                    </a:ext>
                  </a:extLst>
                </a:gridCol>
                <a:gridCol w="2916997">
                  <a:extLst>
                    <a:ext uri="{9D8B030D-6E8A-4147-A177-3AD203B41FA5}">
                      <a16:colId xmlns:a16="http://schemas.microsoft.com/office/drawing/2014/main" val="4047617640"/>
                    </a:ext>
                  </a:extLst>
                </a:gridCol>
                <a:gridCol w="3204341">
                  <a:extLst>
                    <a:ext uri="{9D8B030D-6E8A-4147-A177-3AD203B41FA5}">
                      <a16:colId xmlns:a16="http://schemas.microsoft.com/office/drawing/2014/main" val="413152492"/>
                    </a:ext>
                  </a:extLst>
                </a:gridCol>
              </a:tblGrid>
              <a:tr h="626519">
                <a:tc gridSpan="3">
                  <a:txBody>
                    <a:bodyPr/>
                    <a:lstStyle/>
                    <a:p>
                      <a:pPr algn="ctr" fontAlgn="ctr"/>
                      <a:r>
                        <a:rPr lang="en-US" altLang="zh-CN" sz="2200" b="0" i="0" u="none" strike="noStrike" dirty="0">
                          <a:solidFill>
                            <a:srgbClr val="000000"/>
                          </a:solidFill>
                          <a:effectLst/>
                          <a:latin typeface="微软雅黑" panose="020B0503020204020204" pitchFamily="34" charset="-122"/>
                          <a:ea typeface="微软雅黑" panose="020B0503020204020204" pitchFamily="34" charset="-122"/>
                        </a:rPr>
                        <a:t>2020</a:t>
                      </a:r>
                      <a:r>
                        <a:rPr lang="zh-CN" altLang="en-US" sz="2200" b="0" i="0" u="none" strike="noStrike" dirty="0">
                          <a:solidFill>
                            <a:srgbClr val="000000"/>
                          </a:solidFill>
                          <a:effectLst/>
                          <a:latin typeface="微软雅黑" panose="020B0503020204020204" pitchFamily="34" charset="-122"/>
                          <a:ea typeface="微软雅黑" panose="020B0503020204020204" pitchFamily="34" charset="-122"/>
                        </a:rPr>
                        <a:t>年</a:t>
                      </a:r>
                      <a:r>
                        <a:rPr lang="en-US" altLang="zh-CN" sz="2200" b="0" i="0" u="none" strike="noStrike" dirty="0">
                          <a:solidFill>
                            <a:srgbClr val="000000"/>
                          </a:solidFill>
                          <a:effectLst/>
                          <a:latin typeface="微软雅黑" panose="020B0503020204020204" pitchFamily="34" charset="-122"/>
                          <a:ea typeface="微软雅黑" panose="020B0503020204020204" pitchFamily="34" charset="-122"/>
                        </a:rPr>
                        <a:t>7</a:t>
                      </a:r>
                      <a:r>
                        <a:rPr lang="zh-CN" altLang="en-US" sz="2200" b="0" i="0" u="none" strike="noStrike" dirty="0">
                          <a:solidFill>
                            <a:srgbClr val="000000"/>
                          </a:solidFill>
                          <a:effectLst/>
                          <a:latin typeface="微软雅黑" panose="020B0503020204020204" pitchFamily="34" charset="-122"/>
                          <a:ea typeface="微软雅黑" panose="020B0503020204020204" pitchFamily="34" charset="-122"/>
                        </a:rPr>
                        <a:t>月募集基金数量及规模</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983806240"/>
                  </a:ext>
                </a:extLst>
              </a:tr>
              <a:tr h="566661">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募集规模</a:t>
                      </a:r>
                      <a:b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800" b="1" i="0" u="none" strike="noStrike">
                          <a:solidFill>
                            <a:srgbClr val="FFFFFF"/>
                          </a:solidFill>
                          <a:effectLst/>
                          <a:latin typeface="微软雅黑" panose="020B0503020204020204" pitchFamily="34" charset="-122"/>
                          <a:ea typeface="微软雅黑" panose="020B0503020204020204" pitchFamily="34" charset="-122"/>
                        </a:rPr>
                        <a:t>（人民币亿</a:t>
                      </a: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元）</a:t>
                      </a:r>
                    </a:p>
                  </a:txBody>
                  <a:tcPr marL="9525" marR="9525" marT="9525" marB="0" anchor="ctr">
                    <a:lnL>
                      <a:noFill/>
                    </a:lnL>
                    <a:lnR>
                      <a:noFill/>
                    </a:lnR>
                    <a:lnT>
                      <a:noFill/>
                    </a:lnT>
                    <a:lnB>
                      <a:noFill/>
                    </a:lnB>
                    <a:solidFill>
                      <a:srgbClr val="0070C0"/>
                    </a:solidFill>
                  </a:tcPr>
                </a:tc>
                <a:extLst>
                  <a:ext uri="{0D108BD9-81ED-4DB2-BD59-A6C34878D82A}">
                    <a16:rowId xmlns:a16="http://schemas.microsoft.com/office/drawing/2014/main" val="2632985853"/>
                  </a:ext>
                </a:extLst>
              </a:tr>
              <a:tr h="469889">
                <a:tc>
                  <a:txBody>
                    <a:bodyPr/>
                    <a:lstStyle/>
                    <a:p>
                      <a:pPr algn="ctr" fontAlgn="ctr"/>
                      <a:r>
                        <a:rPr lang="en-US" sz="1800" b="0" i="0" u="none" strike="noStrike">
                          <a:solidFill>
                            <a:srgbClr val="000000"/>
                          </a:solidFill>
                          <a:effectLst/>
                          <a:latin typeface="微软雅黑" panose="020B0503020204020204" pitchFamily="34" charset="-122"/>
                          <a:ea typeface="微软雅黑" panose="020B0503020204020204" pitchFamily="34" charset="-122"/>
                        </a:rPr>
                        <a:t>Growth</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18</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157.07</a:t>
                      </a:r>
                    </a:p>
                  </a:txBody>
                  <a:tcPr marL="9525" marR="9525" marT="9525" marB="0" anchor="ctr">
                    <a:lnL>
                      <a:noFill/>
                    </a:lnL>
                    <a:lnR>
                      <a:noFill/>
                    </a:lnR>
                    <a:lnT>
                      <a:noFill/>
                    </a:lnT>
                    <a:lnB>
                      <a:noFill/>
                    </a:lnB>
                  </a:tcPr>
                </a:tc>
                <a:extLst>
                  <a:ext uri="{0D108BD9-81ED-4DB2-BD59-A6C34878D82A}">
                    <a16:rowId xmlns:a16="http://schemas.microsoft.com/office/drawing/2014/main" val="3008076286"/>
                  </a:ext>
                </a:extLst>
              </a:tr>
              <a:tr h="485552">
                <a:tc>
                  <a:txBody>
                    <a:bodyPr/>
                    <a:lstStyle/>
                    <a:p>
                      <a:pPr algn="ctr" fontAlgn="ctr"/>
                      <a:r>
                        <a:rPr lang="en-US" sz="1800" b="0" i="0" u="none" strike="noStrike" dirty="0">
                          <a:solidFill>
                            <a:srgbClr val="000000"/>
                          </a:solidFill>
                          <a:effectLst/>
                          <a:latin typeface="微软雅黑" panose="020B0503020204020204" pitchFamily="34" charset="-122"/>
                          <a:ea typeface="微软雅黑" panose="020B0503020204020204" pitchFamily="34" charset="-122"/>
                        </a:rPr>
                        <a:t>Buyout</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100.10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0444472"/>
                  </a:ext>
                </a:extLst>
              </a:tr>
              <a:tr h="469889">
                <a:tc>
                  <a:txBody>
                    <a:bodyPr/>
                    <a:lstStyle/>
                    <a:p>
                      <a:pPr algn="ctr" fontAlgn="ctr"/>
                      <a:r>
                        <a:rPr lang="en-US" sz="1800" b="0" i="0" u="none" strike="noStrike" dirty="0">
                          <a:solidFill>
                            <a:srgbClr val="000000"/>
                          </a:solidFill>
                          <a:effectLst/>
                          <a:latin typeface="微软雅黑" panose="020B0503020204020204" pitchFamily="34" charset="-122"/>
                          <a:ea typeface="微软雅黑" panose="020B0503020204020204" pitchFamily="34" charset="-122"/>
                        </a:rPr>
                        <a:t>Total</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257.17</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83516395"/>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965200" y="983771"/>
            <a:ext cx="2998266" cy="437207"/>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投资数量及规模几乎持平</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2816280" y="5641577"/>
            <a:ext cx="6559440" cy="782074"/>
          </a:xfrm>
          <a:prstGeom prst="rect">
            <a:avLst/>
          </a:prstGeom>
          <a:noFill/>
        </p:spPr>
        <p:txBody>
          <a:bodyPr wrap="square" lIns="0" tIns="0" rIns="0" bIns="0" rtlCol="0">
            <a:spAutoFit/>
          </a:bodyPr>
          <a:lstStyle/>
          <a:p>
            <a:pPr algn="just" defTabSz="914400">
              <a:lnSpc>
                <a:spcPct val="150000"/>
              </a:lnSpc>
            </a:pPr>
            <a:r>
              <a:rPr lang="en-US" altLang="zh-CN" sz="1200" dirty="0">
                <a:solidFill>
                  <a:prstClr val="black"/>
                </a:solidFill>
                <a:latin typeface="微软雅黑" panose="020B0503020204020204" pitchFamily="34" charset="-122"/>
                <a:ea typeface="微软雅黑" panose="020B0503020204020204" pitchFamily="34" charset="-122"/>
              </a:rPr>
              <a:t>7</a:t>
            </a:r>
            <a:r>
              <a:rPr lang="zh-CN" altLang="en-US" sz="1200" dirty="0">
                <a:solidFill>
                  <a:prstClr val="black"/>
                </a:solidFill>
                <a:latin typeface="微软雅黑" panose="020B0503020204020204" pitchFamily="34" charset="-122"/>
                <a:ea typeface="微软雅黑" panose="020B0503020204020204" pitchFamily="34" charset="-122"/>
              </a:rPr>
              <a:t>月</a:t>
            </a:r>
            <a:r>
              <a:rPr lang="en-US" altLang="zh-CN" sz="1200" dirty="0">
                <a:solidFill>
                  <a:prstClr val="black"/>
                </a:solidFill>
                <a:latin typeface="微软雅黑" panose="020B0503020204020204" pitchFamily="34" charset="-122"/>
                <a:ea typeface="微软雅黑" panose="020B0503020204020204" pitchFamily="34" charset="-122"/>
              </a:rPr>
              <a:t>PE/VC</a:t>
            </a:r>
            <a:r>
              <a:rPr lang="zh-CN" altLang="en-US" sz="1200" dirty="0">
                <a:solidFill>
                  <a:prstClr val="black"/>
                </a:solidFill>
                <a:latin typeface="微软雅黑" panose="020B0503020204020204" pitchFamily="34" charset="-122"/>
                <a:ea typeface="微软雅黑" panose="020B0503020204020204" pitchFamily="34" charset="-122"/>
              </a:rPr>
              <a:t>市场投资事件共计</a:t>
            </a:r>
            <a:r>
              <a:rPr lang="en-US" altLang="zh-CN" dirty="0">
                <a:solidFill>
                  <a:srgbClr val="0070C0"/>
                </a:solidFill>
                <a:latin typeface="微软雅黑" panose="020B0503020204020204" pitchFamily="34" charset="-122"/>
                <a:ea typeface="微软雅黑" panose="020B0503020204020204" pitchFamily="34" charset="-122"/>
              </a:rPr>
              <a:t>312</a:t>
            </a:r>
            <a:r>
              <a:rPr lang="zh-CN" altLang="en-US" sz="1200" dirty="0">
                <a:solidFill>
                  <a:prstClr val="black"/>
                </a:solidFill>
                <a:latin typeface="微软雅黑" panose="020B0503020204020204" pitchFamily="34" charset="-122"/>
                <a:ea typeface="微软雅黑" panose="020B0503020204020204" pitchFamily="34" charset="-122"/>
              </a:rPr>
              <a:t>起，环比增加</a:t>
            </a:r>
            <a:r>
              <a:rPr lang="en-US" altLang="zh-CN" dirty="0">
                <a:solidFill>
                  <a:srgbClr val="0070C0"/>
                </a:solidFill>
                <a:latin typeface="微软雅黑" panose="020B0503020204020204" pitchFamily="34" charset="-122"/>
                <a:ea typeface="微软雅黑" panose="020B0503020204020204" pitchFamily="34" charset="-122"/>
              </a:rPr>
              <a:t>5</a:t>
            </a:r>
            <a:r>
              <a:rPr lang="zh-CN" altLang="en-US" sz="1200" dirty="0">
                <a:solidFill>
                  <a:prstClr val="black"/>
                </a:solidFill>
                <a:latin typeface="微软雅黑" panose="020B0503020204020204" pitchFamily="34" charset="-122"/>
                <a:ea typeface="微软雅黑" panose="020B0503020204020204" pitchFamily="34" charset="-122"/>
              </a:rPr>
              <a:t>起。融资总额为</a:t>
            </a:r>
            <a:r>
              <a:rPr lang="en-US" altLang="zh-CN" dirty="0">
                <a:solidFill>
                  <a:srgbClr val="0070C0"/>
                </a:solidFill>
                <a:latin typeface="微软雅黑" panose="020B0503020204020204" pitchFamily="34" charset="-122"/>
                <a:ea typeface="微软雅黑" panose="020B0503020204020204" pitchFamily="34" charset="-122"/>
              </a:rPr>
              <a:t>317.27</a:t>
            </a:r>
            <a:r>
              <a:rPr lang="zh-CN" altLang="en-US" sz="1200" dirty="0">
                <a:solidFill>
                  <a:prstClr val="black"/>
                </a:solidFill>
                <a:latin typeface="微软雅黑" panose="020B0503020204020204" pitchFamily="34" charset="-122"/>
                <a:ea typeface="微软雅黑" panose="020B0503020204020204" pitchFamily="34" charset="-122"/>
              </a:rPr>
              <a:t>亿元人民币。</a:t>
            </a:r>
            <a:endParaRPr lang="en-US" altLang="zh-CN" sz="1200" dirty="0">
              <a:solidFill>
                <a:prstClr val="black"/>
              </a:solidFill>
              <a:latin typeface="微软雅黑" panose="020B0503020204020204" pitchFamily="34" charset="-122"/>
              <a:ea typeface="微软雅黑" panose="020B0503020204020204" pitchFamily="34" charset="-122"/>
            </a:endParaRPr>
          </a:p>
          <a:p>
            <a:pPr algn="just" defTabSz="914400">
              <a:lnSpc>
                <a:spcPct val="150000"/>
              </a:lnSpc>
            </a:pPr>
            <a:r>
              <a:rPr lang="zh-CN" altLang="en-US" sz="1200" dirty="0">
                <a:solidFill>
                  <a:prstClr val="black"/>
                </a:solidFill>
                <a:latin typeface="微软雅黑" panose="020B0503020204020204" pitchFamily="34" charset="-122"/>
                <a:ea typeface="微软雅黑" panose="020B0503020204020204" pitchFamily="34" charset="-122"/>
              </a:rPr>
              <a:t>分行业来看，</a:t>
            </a:r>
            <a:r>
              <a:rPr lang="en-US" altLang="zh-CN" sz="1200" dirty="0">
                <a:solidFill>
                  <a:prstClr val="black"/>
                </a:solidFill>
                <a:latin typeface="微软雅黑" panose="020B0503020204020204" pitchFamily="34" charset="-122"/>
                <a:ea typeface="微软雅黑" panose="020B0503020204020204" pitchFamily="34" charset="-122"/>
              </a:rPr>
              <a:t>7</a:t>
            </a:r>
            <a:r>
              <a:rPr lang="zh-CN" altLang="en-US" sz="1200" dirty="0">
                <a:solidFill>
                  <a:prstClr val="black"/>
                </a:solidFill>
                <a:latin typeface="微软雅黑" panose="020B0503020204020204" pitchFamily="34" charset="-122"/>
                <a:ea typeface="微软雅黑" panose="020B0503020204020204" pitchFamily="34" charset="-122"/>
              </a:rPr>
              <a:t>月投资事件几乎集中在信息技术行业，案例共计</a:t>
            </a:r>
            <a:r>
              <a:rPr lang="en-US" altLang="zh-CN" dirty="0">
                <a:solidFill>
                  <a:srgbClr val="0070C0"/>
                </a:solidFill>
                <a:latin typeface="微软雅黑" panose="020B0503020204020204" pitchFamily="34" charset="-122"/>
                <a:ea typeface="微软雅黑" panose="020B0503020204020204" pitchFamily="34" charset="-122"/>
              </a:rPr>
              <a:t>206</a:t>
            </a:r>
            <a:r>
              <a:rPr lang="zh-CN" altLang="en-US" sz="1200" dirty="0">
                <a:solidFill>
                  <a:prstClr val="black"/>
                </a:solidFill>
                <a:latin typeface="微软雅黑" panose="020B0503020204020204" pitchFamily="34" charset="-122"/>
                <a:ea typeface="微软雅黑" panose="020B0503020204020204" pitchFamily="34" charset="-122"/>
              </a:rPr>
              <a:t>起，共融资</a:t>
            </a:r>
            <a:r>
              <a:rPr lang="en-US" altLang="zh-CN" dirty="0">
                <a:solidFill>
                  <a:srgbClr val="0070C0"/>
                </a:solidFill>
                <a:latin typeface="微软雅黑" panose="020B0503020204020204" pitchFamily="34" charset="-122"/>
                <a:ea typeface="微软雅黑" panose="020B0503020204020204" pitchFamily="34" charset="-122"/>
              </a:rPr>
              <a:t>251.62</a:t>
            </a:r>
            <a:r>
              <a:rPr lang="zh-CN" altLang="en-US" sz="1200" dirty="0">
                <a:solidFill>
                  <a:prstClr val="black"/>
                </a:solidFill>
                <a:latin typeface="微软雅黑" panose="020B0503020204020204" pitchFamily="34" charset="-122"/>
                <a:ea typeface="微软雅黑" panose="020B0503020204020204" pitchFamily="34" charset="-122"/>
              </a:rPr>
              <a:t>亿元。</a:t>
            </a: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aphicFrame>
        <p:nvGraphicFramePr>
          <p:cNvPr id="2" name="表格 1">
            <a:extLst>
              <a:ext uri="{FF2B5EF4-FFF2-40B4-BE49-F238E27FC236}">
                <a16:creationId xmlns:a16="http://schemas.microsoft.com/office/drawing/2014/main" id="{4A2B491F-55F0-4A78-A15E-161CD3440014}"/>
              </a:ext>
            </a:extLst>
          </p:cNvPr>
          <p:cNvGraphicFramePr>
            <a:graphicFrameLocks noGrp="1"/>
          </p:cNvGraphicFramePr>
          <p:nvPr>
            <p:extLst>
              <p:ext uri="{D42A27DB-BD31-4B8C-83A1-F6EECF244321}">
                <p14:modId xmlns:p14="http://schemas.microsoft.com/office/powerpoint/2010/main" val="307691426"/>
              </p:ext>
            </p:extLst>
          </p:nvPr>
        </p:nvGraphicFramePr>
        <p:xfrm>
          <a:off x="2161996" y="1494005"/>
          <a:ext cx="7628400" cy="4074545"/>
        </p:xfrm>
        <a:graphic>
          <a:graphicData uri="http://schemas.openxmlformats.org/drawingml/2006/table">
            <a:tbl>
              <a:tblPr/>
              <a:tblGrid>
                <a:gridCol w="2541567">
                  <a:extLst>
                    <a:ext uri="{9D8B030D-6E8A-4147-A177-3AD203B41FA5}">
                      <a16:colId xmlns:a16="http://schemas.microsoft.com/office/drawing/2014/main" val="2285710578"/>
                    </a:ext>
                  </a:extLst>
                </a:gridCol>
                <a:gridCol w="2541567">
                  <a:extLst>
                    <a:ext uri="{9D8B030D-6E8A-4147-A177-3AD203B41FA5}">
                      <a16:colId xmlns:a16="http://schemas.microsoft.com/office/drawing/2014/main" val="1325961321"/>
                    </a:ext>
                  </a:extLst>
                </a:gridCol>
                <a:gridCol w="2545266">
                  <a:extLst>
                    <a:ext uri="{9D8B030D-6E8A-4147-A177-3AD203B41FA5}">
                      <a16:colId xmlns:a16="http://schemas.microsoft.com/office/drawing/2014/main" val="2923592416"/>
                    </a:ext>
                  </a:extLst>
                </a:gridCol>
              </a:tblGrid>
              <a:tr h="420057">
                <a:tc gridSpan="3">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2020</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年</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7</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月中国</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PEVC</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案例行业分布及规模</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994392464"/>
                  </a:ext>
                </a:extLst>
              </a:tr>
              <a:tr h="560076">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案例数量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融资金额</a:t>
                      </a:r>
                      <a:b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400" b="1" i="0" u="none" strike="noStrike">
                          <a:solidFill>
                            <a:srgbClr val="FFFFFF"/>
                          </a:solidFill>
                          <a:effectLst/>
                          <a:latin typeface="微软雅黑" panose="020B0503020204020204" pitchFamily="34" charset="-122"/>
                          <a:ea typeface="微软雅黑" panose="020B0503020204020204" pitchFamily="34" charset="-122"/>
                        </a:rPr>
                        <a:t>（人民币亿</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818805886"/>
                  </a:ext>
                </a:extLst>
              </a:tr>
              <a:tr h="308041">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信息技术</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251.62</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707071229"/>
                  </a:ext>
                </a:extLst>
              </a:tr>
              <a:tr h="308041">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医疗保健</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54</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45.95</a:t>
                      </a:r>
                    </a:p>
                  </a:txBody>
                  <a:tcPr marL="9525" marR="9525" marT="9525" marB="0" anchor="ctr">
                    <a:lnL>
                      <a:noFill/>
                    </a:lnL>
                    <a:lnR>
                      <a:noFill/>
                    </a:lnR>
                    <a:lnT>
                      <a:noFill/>
                    </a:lnT>
                    <a:lnB>
                      <a:noFill/>
                    </a:lnB>
                  </a:tcPr>
                </a:tc>
                <a:extLst>
                  <a:ext uri="{0D108BD9-81ED-4DB2-BD59-A6C34878D82A}">
                    <a16:rowId xmlns:a16="http://schemas.microsoft.com/office/drawing/2014/main" val="3343593310"/>
                  </a:ext>
                </a:extLst>
              </a:tr>
              <a:tr h="308041">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可选消费</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26</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6.15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905689891"/>
                  </a:ext>
                </a:extLst>
              </a:tr>
              <a:tr h="308041">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工业</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15</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6.90</a:t>
                      </a:r>
                    </a:p>
                  </a:txBody>
                  <a:tcPr marL="9525" marR="9525" marT="9525" marB="0" anchor="ctr">
                    <a:lnL>
                      <a:noFill/>
                    </a:lnL>
                    <a:lnR>
                      <a:noFill/>
                    </a:lnR>
                    <a:lnT>
                      <a:noFill/>
                    </a:lnT>
                    <a:lnB>
                      <a:noFill/>
                    </a:lnB>
                  </a:tcPr>
                </a:tc>
                <a:extLst>
                  <a:ext uri="{0D108BD9-81ED-4DB2-BD59-A6C34878D82A}">
                    <a16:rowId xmlns:a16="http://schemas.microsoft.com/office/drawing/2014/main" val="3570967346"/>
                  </a:ext>
                </a:extLst>
              </a:tr>
              <a:tr h="308041">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金融</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1.40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613475354"/>
                  </a:ext>
                </a:extLst>
              </a:tr>
              <a:tr h="308041">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日常消费</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1.40</a:t>
                      </a:r>
                    </a:p>
                  </a:txBody>
                  <a:tcPr marL="9525" marR="9525" marT="9525" marB="0" anchor="ctr">
                    <a:lnL>
                      <a:noFill/>
                    </a:lnL>
                    <a:lnR>
                      <a:noFill/>
                    </a:lnR>
                    <a:lnT>
                      <a:noFill/>
                    </a:lnT>
                    <a:lnB>
                      <a:noFill/>
                    </a:lnB>
                  </a:tcPr>
                </a:tc>
                <a:extLst>
                  <a:ext uri="{0D108BD9-81ED-4DB2-BD59-A6C34878D82A}">
                    <a16:rowId xmlns:a16="http://schemas.microsoft.com/office/drawing/2014/main" val="2641683325"/>
                  </a:ext>
                </a:extLst>
              </a:tr>
              <a:tr h="308041">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材料</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3.00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702056881"/>
                  </a:ext>
                </a:extLst>
              </a:tr>
              <a:tr h="308041">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能源</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0.85</a:t>
                      </a:r>
                    </a:p>
                  </a:txBody>
                  <a:tcPr marL="9525" marR="9525" marT="9525" marB="0" anchor="ctr">
                    <a:lnL>
                      <a:noFill/>
                    </a:lnL>
                    <a:lnR>
                      <a:noFill/>
                    </a:lnR>
                    <a:lnT>
                      <a:noFill/>
                    </a:lnT>
                    <a:lnB>
                      <a:noFill/>
                    </a:lnB>
                  </a:tcPr>
                </a:tc>
                <a:extLst>
                  <a:ext uri="{0D108BD9-81ED-4DB2-BD59-A6C34878D82A}">
                    <a16:rowId xmlns:a16="http://schemas.microsoft.com/office/drawing/2014/main" val="3254373583"/>
                  </a:ext>
                </a:extLst>
              </a:tr>
              <a:tr h="322043">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公共事业</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734440405"/>
                  </a:ext>
                </a:extLst>
              </a:tr>
              <a:tr h="308041">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合计</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312</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317.27</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1022993"/>
                  </a:ext>
                </a:extLst>
              </a:tr>
            </a:tbl>
          </a:graphicData>
        </a:graphic>
      </p:graphicFrame>
    </p:spTree>
    <p:extLst>
      <p:ext uri="{BB962C8B-B14F-4D97-AF65-F5344CB8AC3E}">
        <p14:creationId xmlns:p14="http://schemas.microsoft.com/office/powerpoint/2010/main" val="3713358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965200" y="987473"/>
            <a:ext cx="3797998" cy="36987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8" name="文本框 7"/>
          <p:cNvSpPr txBox="1"/>
          <p:nvPr/>
        </p:nvSpPr>
        <p:spPr>
          <a:xfrm>
            <a:off x="2977658" y="5506693"/>
            <a:ext cx="6236684" cy="608243"/>
          </a:xfrm>
          <a:prstGeom prst="rect">
            <a:avLst/>
          </a:prstGeom>
          <a:noFill/>
        </p:spPr>
        <p:txBody>
          <a:bodyPr wrap="square" lIns="0" tIns="0" rIns="0" bIns="0" rtlCol="0">
            <a:spAutoFit/>
          </a:bodyPr>
          <a:lstStyle/>
          <a:p>
            <a:pPr algn="just" defTabSz="914400">
              <a:lnSpc>
                <a:spcPct val="150000"/>
              </a:lnSpc>
            </a:pPr>
            <a:r>
              <a:rPr lang="zh-CN" altLang="en-US" sz="1400" dirty="0">
                <a:latin typeface="微软雅黑" panose="020B0503020204020204" pitchFamily="34" charset="-122"/>
                <a:ea typeface="微软雅黑" panose="020B0503020204020204" pitchFamily="34" charset="-122"/>
              </a:rPr>
              <a:t>从投资数量来看，热门投资领域依旧为信息技术、医疗保健及可选消费；</a:t>
            </a:r>
            <a:endParaRPr lang="en-US" altLang="zh-CN" sz="1400" dirty="0">
              <a:latin typeface="微软雅黑" panose="020B0503020204020204" pitchFamily="34" charset="-122"/>
              <a:ea typeface="微软雅黑" panose="020B0503020204020204" pitchFamily="34" charset="-122"/>
            </a:endParaRPr>
          </a:p>
          <a:p>
            <a:pPr algn="just" defTabSz="914400">
              <a:lnSpc>
                <a:spcPct val="150000"/>
              </a:lnSpc>
            </a:pPr>
            <a:r>
              <a:rPr lang="zh-CN" altLang="en-US" sz="1400" dirty="0">
                <a:latin typeface="微软雅黑" panose="020B0503020204020204" pitchFamily="34" charset="-122"/>
                <a:ea typeface="微软雅黑" panose="020B0503020204020204" pitchFamily="34" charset="-122"/>
              </a:rPr>
              <a:t>从投资规模和数量来看，信息技术及医疗保健融资金额占总数的比例高达</a:t>
            </a:r>
            <a:r>
              <a:rPr lang="en-US" altLang="zh-CN" sz="1400" dirty="0">
                <a:latin typeface="微软雅黑" panose="020B0503020204020204" pitchFamily="34" charset="-122"/>
                <a:ea typeface="微软雅黑" panose="020B0503020204020204" pitchFamily="34" charset="-122"/>
              </a:rPr>
              <a:t>94%</a:t>
            </a:r>
            <a:r>
              <a:rPr lang="zh-CN" altLang="en-US" sz="1400" dirty="0">
                <a:latin typeface="微软雅黑" panose="020B0503020204020204" pitchFamily="34" charset="-122"/>
                <a:ea typeface="微软雅黑" panose="020B0503020204020204" pitchFamily="34" charset="-122"/>
              </a:rPr>
              <a:t>。</a:t>
            </a:r>
          </a:p>
        </p:txBody>
      </p:sp>
      <p:pic>
        <p:nvPicPr>
          <p:cNvPr id="11" name="图片 10">
            <a:extLst>
              <a:ext uri="{FF2B5EF4-FFF2-40B4-BE49-F238E27FC236}">
                <a16:creationId xmlns:a16="http://schemas.microsoft.com/office/drawing/2014/main" id="{3E6FB188-E656-4A51-8D3F-E7D27C57EFAE}"/>
              </a:ext>
            </a:extLst>
          </p:cNvPr>
          <p:cNvPicPr>
            <a:picLocks noChangeAspect="1"/>
          </p:cNvPicPr>
          <p:nvPr/>
        </p:nvPicPr>
        <p:blipFill rotWithShape="1">
          <a:blip r:embed="rId3"/>
          <a:srcRect l="7096" t="22667" r="32345" b="15199"/>
          <a:stretch/>
        </p:blipFill>
        <p:spPr>
          <a:xfrm>
            <a:off x="1649532" y="1760623"/>
            <a:ext cx="4315217" cy="3457184"/>
          </a:xfrm>
          <a:prstGeom prst="rect">
            <a:avLst/>
          </a:prstGeom>
        </p:spPr>
      </p:pic>
      <p:pic>
        <p:nvPicPr>
          <p:cNvPr id="12" name="图片 11">
            <a:extLst>
              <a:ext uri="{FF2B5EF4-FFF2-40B4-BE49-F238E27FC236}">
                <a16:creationId xmlns:a16="http://schemas.microsoft.com/office/drawing/2014/main" id="{9FB31537-DE53-40C1-BDA7-46D248699429}"/>
              </a:ext>
            </a:extLst>
          </p:cNvPr>
          <p:cNvPicPr>
            <a:picLocks noChangeAspect="1"/>
          </p:cNvPicPr>
          <p:nvPr/>
        </p:nvPicPr>
        <p:blipFill rotWithShape="1">
          <a:blip r:embed="rId4"/>
          <a:srcRect l="10380" t="17879" r="25893" b="20562"/>
          <a:stretch/>
        </p:blipFill>
        <p:spPr>
          <a:xfrm>
            <a:off x="6227257" y="1763755"/>
            <a:ext cx="4315217" cy="3457184"/>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596604" y="5381493"/>
            <a:ext cx="7019925" cy="868956"/>
          </a:xfrm>
          <a:prstGeom prst="rect">
            <a:avLst/>
          </a:prstGeom>
          <a:noFill/>
        </p:spPr>
        <p:txBody>
          <a:bodyPr wrap="square" lIns="0" tIns="0" rIns="0" bIns="0" rtlCol="0">
            <a:spAutoFit/>
          </a:bodyPr>
          <a:lstStyle/>
          <a:p>
            <a:pPr algn="just" defTabSz="914400">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按融资轮次来看，</a:t>
            </a:r>
            <a:r>
              <a:rPr lang="en-US" altLang="zh-CN" sz="1600" dirty="0">
                <a:solidFill>
                  <a:prstClr val="black"/>
                </a:solidFill>
                <a:latin typeface="微软雅黑" panose="020B0503020204020204" pitchFamily="34" charset="-122"/>
                <a:ea typeface="微软雅黑" panose="020B0503020204020204" pitchFamily="34" charset="-122"/>
              </a:rPr>
              <a:t>7</a:t>
            </a:r>
            <a:r>
              <a:rPr lang="zh-CN" altLang="en-US" sz="1600" dirty="0">
                <a:solidFill>
                  <a:prstClr val="black"/>
                </a:solidFill>
                <a:latin typeface="微软雅黑" panose="020B0503020204020204" pitchFamily="34" charset="-122"/>
                <a:ea typeface="微软雅黑" panose="020B0503020204020204" pitchFamily="34" charset="-122"/>
              </a:rPr>
              <a:t>月融资事件发生最多的依旧是</a:t>
            </a:r>
            <a:r>
              <a:rPr lang="zh-CN" altLang="en-US" sz="2000" dirty="0">
                <a:solidFill>
                  <a:srgbClr val="FF0000"/>
                </a:solidFill>
                <a:latin typeface="微软雅黑" panose="020B0503020204020204" pitchFamily="34" charset="-122"/>
                <a:ea typeface="微软雅黑" panose="020B0503020204020204" pitchFamily="34" charset="-122"/>
              </a:rPr>
              <a:t>战略</a:t>
            </a:r>
            <a:r>
              <a:rPr lang="zh-CN" altLang="en-US" sz="1600" dirty="0">
                <a:solidFill>
                  <a:prstClr val="black"/>
                </a:solidFill>
                <a:latin typeface="微软雅黑" panose="020B0503020204020204" pitchFamily="34" charset="-122"/>
                <a:ea typeface="微软雅黑" panose="020B0503020204020204" pitchFamily="34" charset="-122"/>
              </a:rPr>
              <a:t>轮，共计发生</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100</a:t>
            </a:r>
            <a:r>
              <a:rPr lang="zh-CN" altLang="en-US" sz="1600" dirty="0">
                <a:solidFill>
                  <a:prstClr val="black"/>
                </a:solidFill>
                <a:latin typeface="微软雅黑" panose="020B0503020204020204" pitchFamily="34" charset="-122"/>
                <a:ea typeface="微软雅黑" panose="020B0503020204020204" pitchFamily="34" charset="-122"/>
              </a:rPr>
              <a:t>起。</a:t>
            </a:r>
            <a:endParaRPr lang="en-US" altLang="zh-CN" sz="1600" dirty="0">
              <a:solidFill>
                <a:prstClr val="black"/>
              </a:solidFill>
              <a:latin typeface="微软雅黑" panose="020B0503020204020204" pitchFamily="34" charset="-122"/>
              <a:ea typeface="微软雅黑" panose="020B0503020204020204" pitchFamily="34" charset="-122"/>
            </a:endParaRPr>
          </a:p>
          <a:p>
            <a:pPr algn="just" defTabSz="914400">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按融资金额来看，</a:t>
            </a:r>
            <a:r>
              <a:rPr lang="en-US" altLang="zh-CN" sz="1600" dirty="0">
                <a:solidFill>
                  <a:prstClr val="black"/>
                </a:solidFill>
                <a:latin typeface="微软雅黑" panose="020B0503020204020204" pitchFamily="34" charset="-122"/>
                <a:ea typeface="微软雅黑" panose="020B0503020204020204" pitchFamily="34" charset="-122"/>
              </a:rPr>
              <a:t>7</a:t>
            </a:r>
            <a:r>
              <a:rPr lang="zh-CN" altLang="en-US" sz="1600" dirty="0">
                <a:solidFill>
                  <a:prstClr val="black"/>
                </a:solidFill>
                <a:latin typeface="微软雅黑" panose="020B0503020204020204" pitchFamily="34" charset="-122"/>
                <a:ea typeface="微软雅黑" panose="020B0503020204020204" pitchFamily="34" charset="-122"/>
              </a:rPr>
              <a:t>月融资金额最多的也是</a:t>
            </a:r>
            <a:r>
              <a:rPr lang="en-US" altLang="zh-CN" sz="2000" dirty="0">
                <a:solidFill>
                  <a:srgbClr val="FF0000"/>
                </a:solidFill>
                <a:latin typeface="微软雅黑" panose="020B0503020204020204" pitchFamily="34" charset="-122"/>
                <a:ea typeface="微软雅黑" panose="020B0503020204020204" pitchFamily="34" charset="-122"/>
              </a:rPr>
              <a:t>C</a:t>
            </a:r>
            <a:r>
              <a:rPr lang="zh-CN" altLang="en-US" sz="1600" dirty="0">
                <a:solidFill>
                  <a:prstClr val="black"/>
                </a:solidFill>
                <a:latin typeface="微软雅黑" panose="020B0503020204020204" pitchFamily="34" charset="-122"/>
                <a:ea typeface="微软雅黑" panose="020B0503020204020204" pitchFamily="34" charset="-122"/>
              </a:rPr>
              <a:t>轮</a:t>
            </a:r>
            <a:r>
              <a:rPr lang="en-US" altLang="zh-CN" sz="1600" dirty="0">
                <a:solidFill>
                  <a:prstClr val="black"/>
                </a:solidFill>
                <a:latin typeface="微软雅黑" panose="020B0503020204020204" pitchFamily="34" charset="-122"/>
                <a:ea typeface="微软雅黑" panose="020B0503020204020204" pitchFamily="34" charset="-122"/>
              </a:rPr>
              <a:t>,</a:t>
            </a:r>
            <a:r>
              <a:rPr lang="zh-CN" altLang="en-US" sz="1600" dirty="0">
                <a:solidFill>
                  <a:prstClr val="black"/>
                </a:solidFill>
                <a:latin typeface="微软雅黑" panose="020B0503020204020204" pitchFamily="34" charset="-122"/>
                <a:ea typeface="微软雅黑" panose="020B0503020204020204" pitchFamily="34" charset="-122"/>
              </a:rPr>
              <a:t>总融资额为</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90.49</a:t>
            </a:r>
            <a:r>
              <a:rPr lang="zh-CN" altLang="en-US" sz="1600" dirty="0">
                <a:solidFill>
                  <a:prstClr val="black"/>
                </a:solidFill>
                <a:latin typeface="微软雅黑" panose="020B0503020204020204" pitchFamily="34" charset="-122"/>
                <a:ea typeface="微软雅黑" panose="020B0503020204020204" pitchFamily="34" charset="-122"/>
              </a:rPr>
              <a:t>亿元。</a:t>
            </a:r>
            <a:endParaRPr lang="en-US" altLang="zh-CN" sz="16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pSp>
        <p:nvGrpSpPr>
          <p:cNvPr id="6" name="组合 5">
            <a:extLst>
              <a:ext uri="{FF2B5EF4-FFF2-40B4-BE49-F238E27FC236}">
                <a16:creationId xmlns:a16="http://schemas.microsoft.com/office/drawing/2014/main" id="{E99FA74C-5FD3-4018-875C-3D2E4F669BC6}"/>
              </a:ext>
            </a:extLst>
          </p:cNvPr>
          <p:cNvGrpSpPr/>
          <p:nvPr/>
        </p:nvGrpSpPr>
        <p:grpSpPr>
          <a:xfrm>
            <a:off x="2069528" y="1141513"/>
            <a:ext cx="8166872" cy="4091501"/>
            <a:chOff x="-7868" y="29221"/>
            <a:chExt cx="4841688" cy="4111959"/>
          </a:xfrm>
        </p:grpSpPr>
        <p:grpSp>
          <p:nvGrpSpPr>
            <p:cNvPr id="7" name="组合 6">
              <a:extLst>
                <a:ext uri="{FF2B5EF4-FFF2-40B4-BE49-F238E27FC236}">
                  <a16:creationId xmlns:a16="http://schemas.microsoft.com/office/drawing/2014/main" id="{2AF0057B-4EB4-40FD-B33E-A905F61135E0}"/>
                </a:ext>
              </a:extLst>
            </p:cNvPr>
            <p:cNvGrpSpPr/>
            <p:nvPr/>
          </p:nvGrpSpPr>
          <p:grpSpPr>
            <a:xfrm>
              <a:off x="-7868" y="395759"/>
              <a:ext cx="4841688" cy="3745421"/>
              <a:chOff x="-7868" y="395759"/>
              <a:chExt cx="4841688" cy="3745421"/>
            </a:xfrm>
          </p:grpSpPr>
          <p:graphicFrame>
            <p:nvGraphicFramePr>
              <p:cNvPr id="14" name="图表 13">
                <a:extLst>
                  <a:ext uri="{FF2B5EF4-FFF2-40B4-BE49-F238E27FC236}">
                    <a16:creationId xmlns:a16="http://schemas.microsoft.com/office/drawing/2014/main" id="{393EBBA8-C42F-46C1-850C-78F17D480D69}"/>
                  </a:ext>
                </a:extLst>
              </p:cNvPr>
              <p:cNvGraphicFramePr/>
              <p:nvPr/>
            </p:nvGraphicFramePr>
            <p:xfrm>
              <a:off x="2275926" y="416068"/>
              <a:ext cx="2557894" cy="37251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图表 14">
                <a:extLst>
                  <a:ext uri="{FF2B5EF4-FFF2-40B4-BE49-F238E27FC236}">
                    <a16:creationId xmlns:a16="http://schemas.microsoft.com/office/drawing/2014/main" id="{77E7C27D-7850-41D2-9B04-2DAA62FAD9F9}"/>
                  </a:ext>
                </a:extLst>
              </p:cNvPr>
              <p:cNvGraphicFramePr/>
              <p:nvPr>
                <p:extLst>
                  <p:ext uri="{D42A27DB-BD31-4B8C-83A1-F6EECF244321}">
                    <p14:modId xmlns:p14="http://schemas.microsoft.com/office/powerpoint/2010/main" val="1960115513"/>
                  </p:ext>
                </p:extLst>
              </p:nvPr>
            </p:nvGraphicFramePr>
            <p:xfrm>
              <a:off x="-7868" y="395759"/>
              <a:ext cx="2502474" cy="3744629"/>
            </p:xfrm>
            <a:graphic>
              <a:graphicData uri="http://schemas.openxmlformats.org/drawingml/2006/chart">
                <c:chart xmlns:c="http://schemas.openxmlformats.org/drawingml/2006/chart" xmlns:r="http://schemas.openxmlformats.org/officeDocument/2006/relationships" r:id="rId4"/>
              </a:graphicData>
            </a:graphic>
          </p:graphicFrame>
        </p:grpSp>
        <p:sp>
          <p:nvSpPr>
            <p:cNvPr id="8" name="文本框 16">
              <a:extLst>
                <a:ext uri="{FF2B5EF4-FFF2-40B4-BE49-F238E27FC236}">
                  <a16:creationId xmlns:a16="http://schemas.microsoft.com/office/drawing/2014/main" id="{3F6F2563-706A-4DA3-B145-9FBE7BA3C8AF}"/>
                </a:ext>
              </a:extLst>
            </p:cNvPr>
            <p:cNvSpPr txBox="1"/>
            <p:nvPr/>
          </p:nvSpPr>
          <p:spPr>
            <a:xfrm>
              <a:off x="1406175" y="29221"/>
              <a:ext cx="1958587" cy="216521"/>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400">
                <a:defRPr/>
              </a:pPr>
              <a:r>
                <a:rPr lang="en-US" altLang="zh-CN" sz="1400" kern="0" dirty="0">
                  <a:solidFill>
                    <a:sysClr val="windowText" lastClr="000000"/>
                  </a:solidFill>
                  <a:latin typeface="微软雅黑" panose="020B0503020204020204" pitchFamily="34" charset="-122"/>
                  <a:ea typeface="微软雅黑" panose="020B0503020204020204" pitchFamily="34" charset="-122"/>
                </a:rPr>
                <a:t>2020</a:t>
              </a:r>
              <a:r>
                <a:rPr lang="zh-CN" altLang="en-US" sz="1400" kern="0" dirty="0">
                  <a:solidFill>
                    <a:sysClr val="windowText" lastClr="000000"/>
                  </a:solidFill>
                  <a:latin typeface="微软雅黑" panose="020B0503020204020204" pitchFamily="34" charset="-122"/>
                  <a:ea typeface="微软雅黑" panose="020B0503020204020204" pitchFamily="34" charset="-122"/>
                </a:rPr>
                <a:t>年</a:t>
              </a:r>
              <a:r>
                <a:rPr lang="en-US" altLang="zh-CN" sz="1400" kern="0" dirty="0">
                  <a:solidFill>
                    <a:sysClr val="windowText" lastClr="000000"/>
                  </a:solidFill>
                  <a:latin typeface="微软雅黑" panose="020B0503020204020204" pitchFamily="34" charset="-122"/>
                  <a:ea typeface="微软雅黑" panose="020B0503020204020204" pitchFamily="34" charset="-122"/>
                </a:rPr>
                <a:t>7</a:t>
              </a:r>
              <a:r>
                <a:rPr lang="zh-CN" altLang="en-US" sz="1400" kern="0" dirty="0">
                  <a:solidFill>
                    <a:sysClr val="windowText" lastClr="000000"/>
                  </a:solidFill>
                  <a:latin typeface="微软雅黑" panose="020B0503020204020204" pitchFamily="34" charset="-122"/>
                  <a:ea typeface="微软雅黑" panose="020B0503020204020204" pitchFamily="34" charset="-122"/>
                </a:rPr>
                <a:t>月中国</a:t>
              </a:r>
              <a:r>
                <a:rPr lang="en-US" altLang="zh-CN" sz="1400" kern="0" dirty="0">
                  <a:solidFill>
                    <a:sysClr val="windowText" lastClr="000000"/>
                  </a:solidFill>
                  <a:latin typeface="微软雅黑" panose="020B0503020204020204" pitchFamily="34" charset="-122"/>
                  <a:ea typeface="微软雅黑" panose="020B0503020204020204" pitchFamily="34" charset="-122"/>
                </a:rPr>
                <a:t>PEVC</a:t>
              </a:r>
              <a:r>
                <a:rPr lang="zh-CN" altLang="en-US" sz="1400" kern="0" dirty="0">
                  <a:solidFill>
                    <a:sysClr val="windowText" lastClr="000000"/>
                  </a:solidFill>
                  <a:latin typeface="微软雅黑" panose="020B0503020204020204" pitchFamily="34" charset="-122"/>
                  <a:ea typeface="微软雅黑" panose="020B0503020204020204" pitchFamily="34" charset="-122"/>
                </a:rPr>
                <a:t>轮次及融资规模一览</a:t>
              </a:r>
            </a:p>
          </p:txBody>
        </p:sp>
        <p:cxnSp>
          <p:nvCxnSpPr>
            <p:cNvPr id="9" name="直接连接符 8">
              <a:extLst>
                <a:ext uri="{FF2B5EF4-FFF2-40B4-BE49-F238E27FC236}">
                  <a16:creationId xmlns:a16="http://schemas.microsoft.com/office/drawing/2014/main" id="{ECE5E2E7-9FE7-442E-9D2B-DC16D8AE9677}"/>
                </a:ext>
              </a:extLst>
            </p:cNvPr>
            <p:cNvCxnSpPr>
              <a:cxnSpLocks/>
            </p:cNvCxnSpPr>
            <p:nvPr/>
          </p:nvCxnSpPr>
          <p:spPr>
            <a:xfrm>
              <a:off x="2378403" y="617069"/>
              <a:ext cx="0" cy="3250535"/>
            </a:xfrm>
            <a:prstGeom prst="line">
              <a:avLst/>
            </a:prstGeom>
            <a:noFill/>
            <a:ln w="12700" cap="flat" cmpd="sng" algn="ctr">
              <a:solidFill>
                <a:srgbClr val="E7E6E6">
                  <a:lumMod val="90000"/>
                </a:srgbClr>
              </a:solidFill>
              <a:prstDash val="solid"/>
              <a:miter lim="800000"/>
            </a:ln>
            <a:effectLst/>
          </p:spPr>
        </p:cxnSp>
        <p:cxnSp>
          <p:nvCxnSpPr>
            <p:cNvPr id="10" name="直接连接符 9">
              <a:extLst>
                <a:ext uri="{FF2B5EF4-FFF2-40B4-BE49-F238E27FC236}">
                  <a16:creationId xmlns:a16="http://schemas.microsoft.com/office/drawing/2014/main" id="{07D60712-7A33-4B0B-9DEE-B97BE6E64D7A}"/>
                </a:ext>
              </a:extLst>
            </p:cNvPr>
            <p:cNvCxnSpPr/>
            <p:nvPr/>
          </p:nvCxnSpPr>
          <p:spPr>
            <a:xfrm>
              <a:off x="64139" y="3862593"/>
              <a:ext cx="2321330" cy="0"/>
            </a:xfrm>
            <a:prstGeom prst="line">
              <a:avLst/>
            </a:prstGeom>
            <a:noFill/>
            <a:ln w="19050" cap="flat" cmpd="sng" algn="ctr">
              <a:solidFill>
                <a:srgbClr val="4472C4"/>
              </a:solidFill>
              <a:prstDash val="solid"/>
              <a:miter lim="800000"/>
            </a:ln>
            <a:effectLst/>
          </p:spPr>
        </p:cxnSp>
        <p:cxnSp>
          <p:nvCxnSpPr>
            <p:cNvPr id="11" name="直接连接符 10">
              <a:extLst>
                <a:ext uri="{FF2B5EF4-FFF2-40B4-BE49-F238E27FC236}">
                  <a16:creationId xmlns:a16="http://schemas.microsoft.com/office/drawing/2014/main" id="{39C87785-5A3B-4816-9438-8E47D7BE1EF9}"/>
                </a:ext>
              </a:extLst>
            </p:cNvPr>
            <p:cNvCxnSpPr/>
            <p:nvPr/>
          </p:nvCxnSpPr>
          <p:spPr>
            <a:xfrm>
              <a:off x="2386270" y="3862593"/>
              <a:ext cx="2289382" cy="0"/>
            </a:xfrm>
            <a:prstGeom prst="line">
              <a:avLst/>
            </a:prstGeom>
            <a:noFill/>
            <a:ln w="19050" cap="flat" cmpd="sng" algn="ctr">
              <a:solidFill>
                <a:srgbClr val="FFC000"/>
              </a:solidFill>
              <a:prstDash val="solid"/>
              <a:miter lim="800000"/>
            </a:ln>
            <a:effectLst/>
          </p:spPr>
        </p:cxnSp>
        <p:sp>
          <p:nvSpPr>
            <p:cNvPr id="12" name="文本框 27">
              <a:extLst>
                <a:ext uri="{FF2B5EF4-FFF2-40B4-BE49-F238E27FC236}">
                  <a16:creationId xmlns:a16="http://schemas.microsoft.com/office/drawing/2014/main" id="{F32B64F3-6888-4747-9056-10C7EB58321E}"/>
                </a:ext>
              </a:extLst>
            </p:cNvPr>
            <p:cNvSpPr txBox="1"/>
            <p:nvPr/>
          </p:nvSpPr>
          <p:spPr>
            <a:xfrm>
              <a:off x="4067920" y="326162"/>
              <a:ext cx="561361" cy="139192"/>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400">
                <a:defRPr/>
              </a:pPr>
              <a:r>
                <a:rPr lang="zh-CN" altLang="en-US" sz="900" b="1" kern="0" dirty="0">
                  <a:solidFill>
                    <a:sysClr val="windowText" lastClr="000000"/>
                  </a:solidFill>
                  <a:latin typeface="微软雅黑" panose="020B0503020204020204" pitchFamily="34" charset="-122"/>
                  <a:ea typeface="微软雅黑" panose="020B0503020204020204" pitchFamily="34" charset="-122"/>
                </a:rPr>
                <a:t>单位：人民币亿元</a:t>
              </a:r>
            </a:p>
          </p:txBody>
        </p:sp>
        <p:sp>
          <p:nvSpPr>
            <p:cNvPr id="13" name="文本框 23">
              <a:extLst>
                <a:ext uri="{FF2B5EF4-FFF2-40B4-BE49-F238E27FC236}">
                  <a16:creationId xmlns:a16="http://schemas.microsoft.com/office/drawing/2014/main" id="{49C25343-E015-4AC0-8ADF-060A098C039D}"/>
                </a:ext>
              </a:extLst>
            </p:cNvPr>
            <p:cNvSpPr txBox="1"/>
            <p:nvPr/>
          </p:nvSpPr>
          <p:spPr>
            <a:xfrm>
              <a:off x="94880" y="523606"/>
              <a:ext cx="645658" cy="3141107"/>
            </a:xfrm>
            <a:prstGeom prst="rect">
              <a:avLst/>
            </a:prstGeom>
            <a:noFill/>
          </p:spPr>
          <p:txBody>
            <a:bodyPr wrap="square" tIns="0" spcCol="18000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400">
                <a:lnSpc>
                  <a:spcPts val="2150"/>
                </a:lnSpc>
                <a:defRPr/>
              </a:pPr>
              <a:r>
                <a:rPr lang="en-US" altLang="zh-CN" kern="0" dirty="0">
                  <a:solidFill>
                    <a:sysClr val="windowText" lastClr="000000"/>
                  </a:solidFill>
                  <a:latin typeface="微软雅黑" panose="020B0503020204020204" pitchFamily="34" charset="-122"/>
                  <a:ea typeface="微软雅黑" panose="020B0503020204020204" pitchFamily="34" charset="-122"/>
                </a:rPr>
                <a:t>Strategy</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Pre-Angel</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Angle</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Pre-A</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A</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Pre-B</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B</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Pre-C</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C</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D</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E</a:t>
              </a:r>
            </a:p>
            <a:p>
              <a:pPr defTabSz="914400">
                <a:lnSpc>
                  <a:spcPts val="2150"/>
                </a:lnSpc>
                <a:defRPr/>
              </a:pPr>
              <a:r>
                <a:rPr lang="en-US" altLang="zh-CN" dirty="0">
                  <a:solidFill>
                    <a:sysClr val="windowText" lastClr="000000"/>
                  </a:solidFill>
                  <a:latin typeface="微软雅黑" panose="020B0503020204020204" pitchFamily="34" charset="-122"/>
                  <a:ea typeface="微软雅黑" panose="020B0503020204020204" pitchFamily="34" charset="-122"/>
                </a:rPr>
                <a:t>F</a:t>
              </a:r>
              <a:endParaRPr lang="en-US" altLang="zh-CN" kern="0" dirty="0">
                <a:solidFill>
                  <a:sysClr val="windowText" lastClr="000000"/>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38068" y="908050"/>
            <a:ext cx="2338550"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549956" y="1356507"/>
            <a:ext cx="2453856" cy="318498"/>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1548327" y="4924685"/>
            <a:ext cx="2441201" cy="322887"/>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2079764" y="3839439"/>
            <a:ext cx="5063217"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绿色网络：</a:t>
            </a:r>
            <a:r>
              <a:rPr lang="zh-CN" altLang="en-US" sz="1200" dirty="0">
                <a:latin typeface="微软雅黑" panose="020B0503020204020204" pitchFamily="34" charset="-122"/>
                <a:ea typeface="微软雅黑" panose="020B0503020204020204" pitchFamily="34" charset="-122"/>
              </a:rPr>
              <a:t>公司专注于</a:t>
            </a:r>
            <a:r>
              <a:rPr lang="en-US" altLang="zh-CN" sz="1200" dirty="0">
                <a:latin typeface="微软雅黑" panose="020B0503020204020204" pitchFamily="34" charset="-122"/>
                <a:ea typeface="微软雅黑" panose="020B0503020204020204" pitchFamily="34" charset="-122"/>
              </a:rPr>
              <a:t>DPI</a:t>
            </a:r>
            <a:r>
              <a:rPr lang="zh-CN" altLang="en-US" sz="1200" dirty="0">
                <a:latin typeface="微软雅黑" panose="020B0503020204020204" pitchFamily="34" charset="-122"/>
                <a:ea typeface="微软雅黑" panose="020B0503020204020204" pitchFamily="34" charset="-122"/>
              </a:rPr>
              <a:t>（深度报文检测）、大数据、网络信息安全、边缘智能等领域，为运营商及其他政企客户提供电信级应用层网络设备解决方案。产品覆盖光纤宽带网络、移动网络、</a:t>
            </a:r>
            <a:r>
              <a:rPr lang="en-US" altLang="zh-CN" sz="1200" dirty="0">
                <a:latin typeface="微软雅黑" panose="020B0503020204020204" pitchFamily="34" charset="-122"/>
                <a:ea typeface="微软雅黑" panose="020B0503020204020204" pitchFamily="34" charset="-122"/>
              </a:rPr>
              <a:t>VoLTE</a:t>
            </a:r>
            <a:r>
              <a:rPr lang="zh-CN" altLang="en-US" sz="1200" dirty="0">
                <a:latin typeface="微软雅黑" panose="020B0503020204020204" pitchFamily="34" charset="-122"/>
                <a:ea typeface="微软雅黑" panose="020B0503020204020204" pitchFamily="34" charset="-122"/>
              </a:rPr>
              <a:t>和物联网。</a:t>
            </a: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2" name="箭头: 五边形 11"/>
          <p:cNvSpPr/>
          <p:nvPr/>
        </p:nvSpPr>
        <p:spPr>
          <a:xfrm>
            <a:off x="1544475" y="1756639"/>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1550838" y="2785339"/>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1542038" y="3848787"/>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1546365" y="5343861"/>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2079764" y="5357089"/>
            <a:ext cx="5093613"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小鹏汽车：</a:t>
            </a:r>
            <a:r>
              <a:rPr lang="zh-CN" altLang="en-US" sz="1200" dirty="0">
                <a:latin typeface="微软雅黑" panose="020B0503020204020204" pitchFamily="34" charset="-122"/>
                <a:ea typeface="微软雅黑" panose="020B0503020204020204" pitchFamily="34" charset="-122"/>
              </a:rPr>
              <a:t>小鹏汽车是智能电动汽车设计及制造商，也是融合前沿互联网和人工智能创新的科技公司。致力于通过数据驱动智能电动汽车的变革，引领未来出行方式。</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7" name="文本框 16"/>
          <p:cNvSpPr txBox="1"/>
          <p:nvPr/>
        </p:nvSpPr>
        <p:spPr>
          <a:xfrm>
            <a:off x="2079765" y="1756639"/>
            <a:ext cx="5034623"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兴盛优选：</a:t>
            </a:r>
            <a:r>
              <a:rPr lang="zh-CN" altLang="en-US" sz="1200" dirty="0">
                <a:latin typeface="微软雅黑" panose="020B0503020204020204" pitchFamily="34" charset="-122"/>
                <a:ea typeface="微软雅黑" panose="020B0503020204020204" pitchFamily="34" charset="-122"/>
              </a:rPr>
              <a:t>兴盛优选是一家互联网新零售平台，主要定位是解决家庭消费者的日常需求。依托社区实体便利店，通过“预售</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自提”的模式为用户提供服务。</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8" name="文本框 17"/>
          <p:cNvSpPr txBox="1"/>
          <p:nvPr/>
        </p:nvSpPr>
        <p:spPr>
          <a:xfrm>
            <a:off x="2079764" y="2785339"/>
            <a:ext cx="5093613"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每日优鲜：</a:t>
            </a:r>
            <a:r>
              <a:rPr lang="zh-CN" altLang="en-US" sz="1200" dirty="0">
                <a:latin typeface="微软雅黑" panose="020B0503020204020204" pitchFamily="34" charset="-122"/>
                <a:ea typeface="微软雅黑" panose="020B0503020204020204" pitchFamily="34" charset="-122"/>
              </a:rPr>
              <a:t>每日优鲜是生鲜</a:t>
            </a:r>
            <a:r>
              <a:rPr lang="en-US" altLang="zh-CN" sz="1200" dirty="0">
                <a:latin typeface="微软雅黑" panose="020B0503020204020204" pitchFamily="34" charset="-122"/>
                <a:ea typeface="微软雅黑" panose="020B0503020204020204" pitchFamily="34" charset="-122"/>
              </a:rPr>
              <a:t>O2O</a:t>
            </a:r>
            <a:r>
              <a:rPr lang="zh-CN" altLang="en-US" sz="1200" dirty="0">
                <a:latin typeface="微软雅黑" panose="020B0503020204020204" pitchFamily="34" charset="-122"/>
                <a:ea typeface="微软雅黑" panose="020B0503020204020204" pitchFamily="34" charset="-122"/>
              </a:rPr>
              <a:t>电商平台，在主要城市建立起“城市分选中心</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社区配送中心”的极速达冷链物流体系，为用户提供全球生鲜产品“</a:t>
            </a:r>
            <a:r>
              <a:rPr lang="en-US" altLang="zh-CN" sz="1200" dirty="0">
                <a:latin typeface="微软雅黑" panose="020B0503020204020204" pitchFamily="34" charset="-122"/>
                <a:ea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rPr>
              <a:t>小时送货上门”的极速达冷链配送服务。</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腾讯、高盛资产管理大冶有限公司</a:t>
            </a:r>
          </a:p>
        </p:txBody>
      </p:sp>
      <p:sp>
        <p:nvSpPr>
          <p:cNvPr id="19" name="文本框 18"/>
          <p:cNvSpPr txBox="1"/>
          <p:nvPr/>
        </p:nvSpPr>
        <p:spPr>
          <a:xfrm>
            <a:off x="8037711" y="1427123"/>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8144314" y="1998073"/>
            <a:ext cx="710131"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7930310" y="3026773"/>
            <a:ext cx="1138132"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4.95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7968782" y="4080873"/>
            <a:ext cx="106118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10185893" y="5558060"/>
            <a:ext cx="58702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C+</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9925405" y="1356507"/>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965200" y="1445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10284478" y="2986310"/>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E</a:t>
            </a:r>
            <a:endParaRPr lang="zh-CN" altLang="en-US" sz="1400" dirty="0">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83DD3E3F-B1A2-4547-A00A-70AFDD85F94F}"/>
              </a:ext>
            </a:extLst>
          </p:cNvPr>
          <p:cNvSpPr txBox="1"/>
          <p:nvPr/>
        </p:nvSpPr>
        <p:spPr>
          <a:xfrm>
            <a:off x="10284478" y="4040410"/>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B</a:t>
            </a:r>
            <a:endParaRPr lang="zh-CN" altLang="en-US" sz="1400" dirty="0">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91CD3948-93D7-4130-878A-9B4ADEF8C89F}"/>
              </a:ext>
            </a:extLst>
          </p:cNvPr>
          <p:cNvSpPr txBox="1"/>
          <p:nvPr/>
        </p:nvSpPr>
        <p:spPr>
          <a:xfrm>
            <a:off x="10185893" y="1957610"/>
            <a:ext cx="58702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C+</a:t>
            </a:r>
            <a:endParaRPr lang="zh-CN" altLang="en-US" sz="1400" dirty="0">
              <a:latin typeface="微软雅黑" panose="020B0503020204020204" pitchFamily="34" charset="-122"/>
              <a:ea typeface="微软雅黑" panose="020B0503020204020204" pitchFamily="34" charset="-122"/>
            </a:endParaRPr>
          </a:p>
        </p:txBody>
      </p:sp>
      <p:sp>
        <p:nvSpPr>
          <p:cNvPr id="33" name="文本框 32">
            <a:extLst>
              <a:ext uri="{FF2B5EF4-FFF2-40B4-BE49-F238E27FC236}">
                <a16:creationId xmlns:a16="http://schemas.microsoft.com/office/drawing/2014/main" id="{7552DD72-21A9-4FFC-9AD4-41D30A5F0990}"/>
              </a:ext>
            </a:extLst>
          </p:cNvPr>
          <p:cNvSpPr txBox="1"/>
          <p:nvPr/>
        </p:nvSpPr>
        <p:spPr>
          <a:xfrm>
            <a:off x="8137741" y="5629303"/>
            <a:ext cx="723275" cy="307777"/>
          </a:xfrm>
          <a:prstGeom prst="rect">
            <a:avLst/>
          </a:prstGeom>
          <a:noFill/>
        </p:spPr>
        <p:txBody>
          <a:bodyPr wrap="none" rtlCol="0">
            <a:spAutoFit/>
          </a:bodyPr>
          <a:lstStyle/>
          <a:p>
            <a:r>
              <a:rPr lang="zh-CN" altLang="en-US" sz="1400" dirty="0">
                <a:latin typeface="微软雅黑" panose="020B0503020204020204" pitchFamily="34" charset="-122"/>
                <a:ea typeface="微软雅黑" panose="020B0503020204020204" pitchFamily="34" charset="-122"/>
                <a:cs typeface="Arial" panose="020B0604020202020204" pitchFamily="34" charset="0"/>
              </a:rPr>
              <a:t>未披露</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65200" y="975011"/>
            <a:ext cx="2468118" cy="36987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2444750" y="4960118"/>
            <a:ext cx="7200900" cy="1433854"/>
          </a:xfrm>
          <a:prstGeom prst="rect">
            <a:avLst/>
          </a:prstGeom>
          <a:noFill/>
        </p:spPr>
        <p:txBody>
          <a:bodyPr wrap="square" lIns="0" tIns="0" rIns="0" bIns="0" rtlCol="0">
            <a:spAutoFit/>
          </a:bodyPr>
          <a:lstStyle/>
          <a:p>
            <a:pPr indent="457200" algn="just">
              <a:lnSpc>
                <a:spcPct val="150000"/>
              </a:lnSpc>
            </a:pP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数量较</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月大幅增加，</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股共有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82</a:t>
            </a:r>
            <a:r>
              <a:rPr lang="zh-CN" altLang="en-US" sz="1200" dirty="0">
                <a:latin typeface="微软雅黑" panose="020B0503020204020204" pitchFamily="34" charset="-122"/>
                <a:ea typeface="微软雅黑" panose="020B0503020204020204" pitchFamily="34" charset="-122"/>
              </a:rPr>
              <a:t>家公司上市，其中科创板上市企业共</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27</a:t>
            </a:r>
            <a:r>
              <a:rPr lang="zh-CN" altLang="en-US" sz="1200" dirty="0">
                <a:latin typeface="微软雅黑" panose="020B0503020204020204" pitchFamily="34" charset="-122"/>
                <a:ea typeface="微软雅黑" panose="020B0503020204020204" pitchFamily="34" charset="-122"/>
              </a:rPr>
              <a:t>家。</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节奏明显加快。</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募资总额</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1098.13</a:t>
            </a:r>
            <a:r>
              <a:rPr lang="zh-CN" altLang="en-US" sz="1200" dirty="0">
                <a:latin typeface="微软雅黑" panose="020B0503020204020204" pitchFamily="34" charset="-122"/>
                <a:ea typeface="微软雅黑" panose="020B0503020204020204" pitchFamily="34" charset="-122"/>
              </a:rPr>
              <a:t>亿，其中科创板总募资额为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871.05</a:t>
            </a:r>
            <a:r>
              <a:rPr lang="zh-CN" altLang="en-US" sz="1200" dirty="0">
                <a:latin typeface="微软雅黑" panose="020B0503020204020204" pitchFamily="34" charset="-122"/>
                <a:ea typeface="微软雅黑" panose="020B0503020204020204" pitchFamily="34" charset="-122"/>
              </a:rPr>
              <a:t>亿，上市退出基金共计</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273</a:t>
            </a:r>
            <a:r>
              <a:rPr lang="zh-CN" altLang="en-US" sz="1200" dirty="0">
                <a:latin typeface="微软雅黑" panose="020B0503020204020204" pitchFamily="34" charset="-122"/>
                <a:ea typeface="微软雅黑" panose="020B0503020204020204" pitchFamily="34" charset="-122"/>
              </a:rPr>
              <a:t>支；</a:t>
            </a:r>
            <a:endParaRPr lang="en-US" altLang="zh-CN" sz="1200" dirty="0">
              <a:latin typeface="微软雅黑" panose="020B0503020204020204" pitchFamily="34" charset="-122"/>
              <a:ea typeface="微软雅黑" panose="020B0503020204020204" pitchFamily="34" charset="-122"/>
            </a:endParaRPr>
          </a:p>
          <a:p>
            <a:pPr indent="457200" algn="just">
              <a:lnSpc>
                <a:spcPct val="150000"/>
              </a:lnSpc>
            </a:pPr>
            <a:r>
              <a:rPr lang="zh-CN" altLang="en-US" sz="1200" dirty="0">
                <a:latin typeface="微软雅黑" panose="020B0503020204020204" pitchFamily="34" charset="-122"/>
                <a:ea typeface="微软雅黑" panose="020B0503020204020204" pitchFamily="34" charset="-122"/>
              </a:rPr>
              <a:t>港股</a:t>
            </a:r>
            <a:r>
              <a:rPr lang="en-US" altLang="zh-CN" sz="1200" dirty="0">
                <a:latin typeface="微软雅黑" panose="020B0503020204020204" pitchFamily="34" charset="-122"/>
                <a:ea typeface="微软雅黑" panose="020B0503020204020204" pitchFamily="34" charset="-122"/>
              </a:rPr>
              <a:t>7</a:t>
            </a:r>
            <a:r>
              <a:rPr lang="zh-CN" altLang="en-US" sz="1200" dirty="0">
                <a:latin typeface="微软雅黑" panose="020B0503020204020204" pitchFamily="34" charset="-122"/>
                <a:ea typeface="微软雅黑" panose="020B0503020204020204" pitchFamily="34" charset="-122"/>
              </a:rPr>
              <a:t>月有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24</a:t>
            </a:r>
            <a:r>
              <a:rPr lang="zh-CN" altLang="en-US" sz="1200" dirty="0">
                <a:latin typeface="微软雅黑" panose="020B0503020204020204" pitchFamily="34" charset="-122"/>
                <a:ea typeface="微软雅黑" panose="020B0503020204020204" pitchFamily="34" charset="-122"/>
              </a:rPr>
              <a:t>家企业上市交易，总募集资金</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410.46</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港元，其中募资规模最大的为</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渤海银行</a:t>
            </a:r>
            <a:r>
              <a:rPr lang="zh-CN" altLang="en-US" sz="1200" dirty="0">
                <a:latin typeface="微软雅黑" panose="020B0503020204020204" pitchFamily="34" charset="-122"/>
                <a:ea typeface="微软雅黑" panose="020B0503020204020204" pitchFamily="34" charset="-122"/>
              </a:rPr>
              <a:t>，首发募资总额为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138.24</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a:t>
            </a:r>
            <a:endParaRPr lang="en-US" altLang="zh-CN" sz="12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965200" y="81034"/>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altLang="zh-CN" sz="2400" b="1" dirty="0">
                <a:solidFill>
                  <a:srgbClr val="000798"/>
                </a:solidFill>
                <a:ea typeface="幼圆" panose="02010509060101010101" pitchFamily="49" charset="-122"/>
              </a:rPr>
              <a:t>IPO</a:t>
            </a:r>
            <a:r>
              <a:rPr lang="zh-CN" altLang="en-US" sz="2400" b="1" dirty="0">
                <a:solidFill>
                  <a:srgbClr val="000798"/>
                </a:solidFill>
                <a:ea typeface="幼圆" panose="02010509060101010101" pitchFamily="49" charset="-122"/>
              </a:rPr>
              <a:t>及退出</a:t>
            </a:r>
          </a:p>
        </p:txBody>
      </p:sp>
      <p:graphicFrame>
        <p:nvGraphicFramePr>
          <p:cNvPr id="10" name="图表 9">
            <a:extLst>
              <a:ext uri="{FF2B5EF4-FFF2-40B4-BE49-F238E27FC236}">
                <a16:creationId xmlns:a16="http://schemas.microsoft.com/office/drawing/2014/main" id="{7CCFD5AA-EE79-4EE3-9927-5309EB97051D}"/>
              </a:ext>
            </a:extLst>
          </p:cNvPr>
          <p:cNvGraphicFramePr>
            <a:graphicFrameLocks/>
          </p:cNvGraphicFramePr>
          <p:nvPr>
            <p:extLst>
              <p:ext uri="{D42A27DB-BD31-4B8C-83A1-F6EECF244321}">
                <p14:modId xmlns:p14="http://schemas.microsoft.com/office/powerpoint/2010/main" val="1241627610"/>
              </p:ext>
            </p:extLst>
          </p:nvPr>
        </p:nvGraphicFramePr>
        <p:xfrm>
          <a:off x="2237119" y="1425664"/>
          <a:ext cx="7711747" cy="352772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11709</TotalTime>
  <Words>2225</Words>
  <Application>Microsoft Office PowerPoint</Application>
  <PresentationFormat>宽屏</PresentationFormat>
  <Paragraphs>379</Paragraphs>
  <Slides>16</Slides>
  <Notes>15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16</vt:i4>
      </vt:variant>
    </vt:vector>
  </HeadingPairs>
  <TitlesOfParts>
    <vt:vector size="28" baseType="lpstr">
      <vt:lpstr>PingFang SC</vt:lpstr>
      <vt:lpstr>黑体</vt:lpstr>
      <vt:lpstr>华文新魏</vt:lpstr>
      <vt:lpstr>微软雅黑</vt:lpstr>
      <vt:lpstr>微软雅黑</vt:lpstr>
      <vt:lpstr>幼圆</vt:lpstr>
      <vt:lpstr>Arial</vt:lpstr>
      <vt:lpstr>Arial</vt:lpstr>
      <vt:lpstr>Calibri</vt:lpstr>
      <vt:lpstr>Verdana</vt:lpstr>
      <vt:lpstr>Wingdings</vt:lpstr>
      <vt:lpstr>融客PPT模板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dc:creator>
  <cp:lastModifiedBy>Xue Yong</cp:lastModifiedBy>
  <cp:revision>1114</cp:revision>
  <dcterms:created xsi:type="dcterms:W3CDTF">2018-03-11T13:30:00Z</dcterms:created>
  <dcterms:modified xsi:type="dcterms:W3CDTF">2020-08-11T03:04:03Z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