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62" r:id="rId2"/>
    <p:sldMasterId id="2147483674" r:id="rId3"/>
    <p:sldMasterId id="2147483688" r:id="rId4"/>
    <p:sldMasterId id="2147483702" r:id="rId5"/>
    <p:sldMasterId id="2147483716" r:id="rId6"/>
    <p:sldMasterId id="2147483730" r:id="rId7"/>
    <p:sldMasterId id="2147483744" r:id="rId8"/>
  </p:sldMasterIdLst>
  <p:notesMasterIdLst>
    <p:notesMasterId r:id="rId34"/>
  </p:notesMasterIdLst>
  <p:handoutMasterIdLst>
    <p:handoutMasterId r:id="rId35"/>
  </p:handoutMasterIdLst>
  <p:sldIdLst>
    <p:sldId id="256" r:id="rId9"/>
    <p:sldId id="450" r:id="rId10"/>
    <p:sldId id="378" r:id="rId11"/>
    <p:sldId id="442" r:id="rId12"/>
    <p:sldId id="436" r:id="rId13"/>
    <p:sldId id="445" r:id="rId14"/>
    <p:sldId id="405" r:id="rId15"/>
    <p:sldId id="416" r:id="rId16"/>
    <p:sldId id="437" r:id="rId17"/>
    <p:sldId id="439" r:id="rId18"/>
    <p:sldId id="400" r:id="rId19"/>
    <p:sldId id="396" r:id="rId20"/>
    <p:sldId id="430" r:id="rId21"/>
    <p:sldId id="452" r:id="rId22"/>
    <p:sldId id="470" r:id="rId23"/>
    <p:sldId id="471" r:id="rId24"/>
    <p:sldId id="472" r:id="rId25"/>
    <p:sldId id="473" r:id="rId26"/>
    <p:sldId id="474" r:id="rId27"/>
    <p:sldId id="451" r:id="rId28"/>
    <p:sldId id="441" r:id="rId29"/>
    <p:sldId id="446" r:id="rId30"/>
    <p:sldId id="423" r:id="rId31"/>
    <p:sldId id="425" r:id="rId32"/>
    <p:sldId id="390" r:id="rId33"/>
  </p:sldIdLst>
  <p:sldSz cx="9144000" cy="6858000" type="screen4x3"/>
  <p:notesSz cx="6797675" cy="9929813"/>
  <p:defaultTex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CC33"/>
    <a:srgbClr val="7EA6E8"/>
    <a:srgbClr val="FB9E13"/>
    <a:srgbClr val="F0B928"/>
    <a:srgbClr val="CB8611"/>
    <a:srgbClr val="C16B08"/>
    <a:srgbClr val="000066"/>
    <a:srgbClr val="2343E7"/>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62" autoAdjust="0"/>
    <p:restoredTop sz="84215" autoAdjust="0"/>
  </p:normalViewPr>
  <p:slideViewPr>
    <p:cSldViewPr>
      <p:cViewPr varScale="1">
        <p:scale>
          <a:sx n="72" d="100"/>
          <a:sy n="72" d="100"/>
        </p:scale>
        <p:origin x="1234" y="43"/>
      </p:cViewPr>
      <p:guideLst>
        <p:guide orient="horz" pos="222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guan\Downloads\&#34701;&#23458;&#34892;&#19994;&#21608;&#25253;&#65288;&#33073;&#31163;wind&#29256;&#65289;\&#20840;&#37096;a&#32929;&#26376;&#28072;&#2413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showLegendKey val="0"/>
          <c:showVal val="0"/>
          <c:showCatName val="0"/>
          <c:showSerName val="0"/>
          <c:showPercent val="0"/>
          <c:showBubbleSize val="0"/>
        </c:dLbls>
        <c:gapWidth val="182"/>
        <c:axId val="422139647"/>
        <c:axId val="429089215"/>
      </c:barChart>
      <c:catAx>
        <c:axId val="4221396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9089215"/>
        <c:crosses val="autoZero"/>
        <c:auto val="1"/>
        <c:lblAlgn val="ctr"/>
        <c:lblOffset val="100"/>
        <c:noMultiLvlLbl val="0"/>
      </c:catAx>
      <c:valAx>
        <c:axId val="429089215"/>
        <c:scaling>
          <c:orientation val="minMax"/>
        </c:scaling>
        <c:delete val="1"/>
        <c:axPos val="t"/>
        <c:majorGridlines>
          <c:spPr>
            <a:ln w="9525" cap="flat" cmpd="sng" algn="ctr">
              <a:noFill/>
              <a:round/>
            </a:ln>
            <a:effectLst/>
          </c:spPr>
        </c:majorGridlines>
        <c:numFmt formatCode="0.00%" sourceLinked="1"/>
        <c:majorTickMark val="none"/>
        <c:minorTickMark val="none"/>
        <c:tickLblPos val="high"/>
        <c:crossAx val="42213964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112643" name="Rectangle 3"/>
          <p:cNvSpPr>
            <a:spLocks noGrp="1" noChangeArrowheads="1"/>
          </p:cNvSpPr>
          <p:nvPr>
            <p:ph type="dt" sz="quarter"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endParaRPr lang="en-US" altLang="zh-CN"/>
          </a:p>
        </p:txBody>
      </p:sp>
      <p:sp>
        <p:nvSpPr>
          <p:cNvPr id="112644" name="Rectangle 4"/>
          <p:cNvSpPr>
            <a:spLocks noGrp="1" noChangeArrowheads="1"/>
          </p:cNvSpPr>
          <p:nvPr>
            <p:ph type="ftr" sz="quarter" idx="2"/>
          </p:nvPr>
        </p:nvSpPr>
        <p:spPr bwMode="auto">
          <a:xfrm>
            <a:off x="0" y="9431338"/>
            <a:ext cx="2946400" cy="496887"/>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ea typeface="宋体" panose="02010600030101010101" pitchFamily="2" charset="-122"/>
              </a:defRPr>
            </a:lvl1pPr>
          </a:lstStyle>
          <a:p>
            <a:pPr>
              <a:defRPr/>
            </a:pPr>
            <a:endParaRPr lang="en-US" altLang="zh-CN"/>
          </a:p>
        </p:txBody>
      </p:sp>
      <p:sp>
        <p:nvSpPr>
          <p:cNvPr id="112645" name="Rectangle 5"/>
          <p:cNvSpPr>
            <a:spLocks noGrp="1" noChangeArrowheads="1"/>
          </p:cNvSpPr>
          <p:nvPr>
            <p:ph type="sldNum" sz="quarter" idx="3"/>
          </p:nvPr>
        </p:nvSpPr>
        <p:spPr bwMode="auto">
          <a:xfrm>
            <a:off x="3849688" y="9431338"/>
            <a:ext cx="2946400" cy="496887"/>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ea typeface="宋体" panose="02010600030101010101" pitchFamily="2" charset="-122"/>
              </a:defRPr>
            </a:lvl1pPr>
          </a:lstStyle>
          <a:p>
            <a:pPr>
              <a:defRPr/>
            </a:pPr>
            <a:fld id="{C215BADB-7DCD-49BC-AB0D-9367CFBA6A16}" type="slidenum">
              <a:rPr lang="zh-CN" altLang="en-US"/>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118787" name="Rectangle 3"/>
          <p:cNvSpPr>
            <a:spLocks noGrp="1" noChangeArrowheads="1"/>
          </p:cNvSpPr>
          <p:nvPr>
            <p:ph type="dt"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endParaRPr lang="en-US" altLang="zh-CN"/>
          </a:p>
        </p:txBody>
      </p:sp>
      <p:sp>
        <p:nvSpPr>
          <p:cNvPr id="38916" name="Rectangle 4"/>
          <p:cNvSpPr>
            <a:spLocks noGrp="1" noRot="1" noChangeAspect="1" noChangeArrowheads="1" noTextEdit="1"/>
          </p:cNvSpPr>
          <p:nvPr>
            <p:ph type="sldImg" idx="2"/>
          </p:nvPr>
        </p:nvSpPr>
        <p:spPr bwMode="auto">
          <a:xfrm>
            <a:off x="917575" y="744538"/>
            <a:ext cx="4965700" cy="3724275"/>
          </a:xfrm>
          <a:prstGeom prst="rect">
            <a:avLst/>
          </a:prstGeom>
          <a:noFill/>
          <a:ln w="9525">
            <a:solidFill>
              <a:srgbClr val="000000"/>
            </a:solidFill>
            <a:miter lim="800000"/>
          </a:ln>
        </p:spPr>
      </p:sp>
      <p:sp>
        <p:nvSpPr>
          <p:cNvPr id="118789" name="Rectangle 5"/>
          <p:cNvSpPr>
            <a:spLocks noGrp="1" noChangeArrowheads="1"/>
          </p:cNvSpPr>
          <p:nvPr>
            <p:ph type="body" sz="quarter" idx="3"/>
          </p:nvPr>
        </p:nvSpPr>
        <p:spPr bwMode="auto">
          <a:xfrm>
            <a:off x="679450" y="4716463"/>
            <a:ext cx="5438775" cy="4468812"/>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18790" name="Rectangle 6"/>
          <p:cNvSpPr>
            <a:spLocks noGrp="1" noChangeArrowheads="1"/>
          </p:cNvSpPr>
          <p:nvPr>
            <p:ph type="ftr" sz="quarter" idx="4"/>
          </p:nvPr>
        </p:nvSpPr>
        <p:spPr bwMode="auto">
          <a:xfrm>
            <a:off x="0" y="9431338"/>
            <a:ext cx="2946400" cy="496887"/>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ea typeface="宋体" panose="02010600030101010101" pitchFamily="2" charset="-122"/>
              </a:defRPr>
            </a:lvl1pPr>
          </a:lstStyle>
          <a:p>
            <a:pPr>
              <a:defRPr/>
            </a:pPr>
            <a:endParaRPr lang="en-US" altLang="zh-CN"/>
          </a:p>
        </p:txBody>
      </p:sp>
      <p:sp>
        <p:nvSpPr>
          <p:cNvPr id="118791" name="Rectangle 7"/>
          <p:cNvSpPr>
            <a:spLocks noGrp="1" noChangeArrowheads="1"/>
          </p:cNvSpPr>
          <p:nvPr>
            <p:ph type="sldNum" sz="quarter" idx="5"/>
          </p:nvPr>
        </p:nvSpPr>
        <p:spPr bwMode="auto">
          <a:xfrm>
            <a:off x="3849688" y="9431338"/>
            <a:ext cx="2946400" cy="496887"/>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ea typeface="宋体" panose="02010600030101010101" pitchFamily="2" charset="-122"/>
              </a:defRPr>
            </a:lvl1pPr>
          </a:lstStyle>
          <a:p>
            <a:pPr>
              <a:defRPr/>
            </a:pPr>
            <a:fld id="{CBB07F69-7155-447B-AE34-68A3E3683DC8}"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2357406-4E3C-4C33-9D93-C975F75BA8E2}" type="slidenum">
              <a:rPr lang="zh-CN" altLang="en-US" smtClean="0">
                <a:latin typeface="Arial" panose="020B0604020202020204" pitchFamily="34" charset="0"/>
              </a:rPr>
              <a:t>1</a:t>
            </a:fld>
            <a:endParaRPr lang="en-US" altLang="zh-CN">
              <a:latin typeface="Arial" panose="020B0604020202020204" pitchFamily="34" charset="0"/>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endParaRPr lang="en-US" altLang="zh-CN">
              <a:latin typeface="Arial" panose="020B0604020202020204" pitchFamily="34" charset="0"/>
            </a:endParaRPr>
          </a:p>
        </p:txBody>
      </p:sp>
      <p:sp>
        <p:nvSpPr>
          <p:cNvPr id="46084" name="灯片编号占位符 3"/>
          <p:cNvSpPr>
            <a:spLocks noGrp="1"/>
          </p:cNvSpPr>
          <p:nvPr>
            <p:ph type="sldNum" sz="quarter" idx="5"/>
          </p:nvPr>
        </p:nvSpPr>
        <p:spPr>
          <a:noFill/>
        </p:spPr>
        <p:txBody>
          <a:bodyPr/>
          <a:lstStyle/>
          <a:p>
            <a:fld id="{BADFC64E-0477-46FF-A69A-C14BF260A05B}" type="slidenum">
              <a:rPr lang="zh-CN" altLang="en-US" smtClean="0">
                <a:latin typeface="Arial" panose="020B0604020202020204" pitchFamily="34" charset="0"/>
              </a:rPr>
              <a:t>10</a:t>
            </a:fld>
            <a:endParaRPr lang="en-US" altLang="zh-CN">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9156" name="灯片编号占位符 3"/>
          <p:cNvSpPr>
            <a:spLocks noGrp="1"/>
          </p:cNvSpPr>
          <p:nvPr>
            <p:ph type="sldNum" sz="quarter" idx="5"/>
          </p:nvPr>
        </p:nvSpPr>
        <p:spPr>
          <a:noFill/>
        </p:spPr>
        <p:txBody>
          <a:bodyPr/>
          <a:lstStyle/>
          <a:p>
            <a:fld id="{E77B8B10-1324-4A89-B636-E7B912D32726}" type="slidenum">
              <a:rPr lang="zh-CN" altLang="en-US" smtClean="0">
                <a:latin typeface="Arial" panose="020B0604020202020204" pitchFamily="34" charset="0"/>
              </a:rPr>
              <a:t>11</a:t>
            </a:fld>
            <a:endParaRPr lang="en-US" altLang="zh-CN">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r>
              <a:rPr lang="zh-CN" altLang="en-US" dirty="0">
                <a:latin typeface="Arial" panose="020B0604020202020204" pitchFamily="34" charset="0"/>
              </a:rPr>
              <a:t>从大宗交易统计可以看出市场参与情绪虽进一步下降但幅度有所放缓，平均折价率继上周下降</a:t>
            </a:r>
            <a:r>
              <a:rPr lang="en-US" altLang="zh-CN" dirty="0">
                <a:latin typeface="Arial" panose="020B0604020202020204" pitchFamily="34" charset="0"/>
              </a:rPr>
              <a:t>0.84%</a:t>
            </a:r>
            <a:r>
              <a:rPr lang="zh-CN" altLang="en-US" dirty="0">
                <a:latin typeface="Arial" panose="020B0604020202020204" pitchFamily="34" charset="0"/>
              </a:rPr>
              <a:t>之后本月只下跌了</a:t>
            </a:r>
            <a:r>
              <a:rPr lang="en-US" altLang="zh-CN" dirty="0">
                <a:latin typeface="Arial" panose="020B0604020202020204" pitchFamily="34" charset="0"/>
              </a:rPr>
              <a:t>0.07%</a:t>
            </a:r>
            <a:r>
              <a:rPr lang="zh-CN" altLang="en-US" dirty="0">
                <a:latin typeface="Arial" panose="020B0604020202020204" pitchFamily="34" charset="0"/>
              </a:rPr>
              <a:t>，而交易总成交额却有所上升。</a:t>
            </a:r>
            <a:r>
              <a:rPr lang="en-US" altLang="zh-CN" dirty="0">
                <a:latin typeface="Arial" panose="020B0604020202020204" pitchFamily="34" charset="0"/>
              </a:rPr>
              <a:t>355.79 7</a:t>
            </a:r>
            <a:endParaRPr lang="zh-CN" altLang="en-US" dirty="0">
              <a:latin typeface="Arial" panose="020B0604020202020204" pitchFamily="34" charset="0"/>
            </a:endParaRPr>
          </a:p>
        </p:txBody>
      </p:sp>
      <p:sp>
        <p:nvSpPr>
          <p:cNvPr id="50180" name="灯片编号占位符 3"/>
          <p:cNvSpPr>
            <a:spLocks noGrp="1"/>
          </p:cNvSpPr>
          <p:nvPr>
            <p:ph type="sldNum" sz="quarter" idx="5"/>
          </p:nvPr>
        </p:nvSpPr>
        <p:spPr>
          <a:noFill/>
        </p:spPr>
        <p:txBody>
          <a:bodyPr/>
          <a:lstStyle/>
          <a:p>
            <a:fld id="{D30BF4F9-9AEE-448D-B3EC-3F52BE76B531}" type="slidenum">
              <a:rPr lang="zh-CN" altLang="en-US" smtClean="0">
                <a:latin typeface="Arial" panose="020B0604020202020204" pitchFamily="34" charset="0"/>
              </a:rPr>
              <a:t>12</a:t>
            </a:fld>
            <a:endParaRPr lang="en-US" altLang="zh-CN">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1204" name="灯片编号占位符 3"/>
          <p:cNvSpPr>
            <a:spLocks noGrp="1"/>
          </p:cNvSpPr>
          <p:nvPr>
            <p:ph type="sldNum" sz="quarter" idx="5"/>
          </p:nvPr>
        </p:nvSpPr>
        <p:spPr>
          <a:noFill/>
        </p:spPr>
        <p:txBody>
          <a:bodyPr/>
          <a:lstStyle/>
          <a:p>
            <a:fld id="{FA7FD96F-1CBF-4627-98CC-F89080831901}" type="slidenum">
              <a:rPr lang="zh-CN" altLang="en-US" smtClean="0">
                <a:latin typeface="Arial" panose="020B0604020202020204" pitchFamily="34" charset="0"/>
              </a:rPr>
              <a:t>13</a:t>
            </a:fld>
            <a:endParaRPr lang="en-US" altLang="zh-CN">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2228" name="灯片编号占位符 3"/>
          <p:cNvSpPr>
            <a:spLocks noGrp="1"/>
          </p:cNvSpPr>
          <p:nvPr>
            <p:ph type="sldNum" sz="quarter" idx="5"/>
          </p:nvPr>
        </p:nvSpPr>
        <p:spPr>
          <a:noFill/>
        </p:spPr>
        <p:txBody>
          <a:bodyPr/>
          <a:lstStyle/>
          <a:p>
            <a:fld id="{5DE2822E-C16A-46B9-9217-5699FA279432}" type="slidenum">
              <a:rPr lang="zh-CN" altLang="en-US" smtClean="0">
                <a:latin typeface="Arial" panose="020B0604020202020204" pitchFamily="34" charset="0"/>
              </a:rPr>
              <a:t>15</a:t>
            </a:fld>
            <a:endParaRPr lang="en-US" altLang="zh-CN">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3252" name="灯片编号占位符 3"/>
          <p:cNvSpPr>
            <a:spLocks noGrp="1"/>
          </p:cNvSpPr>
          <p:nvPr>
            <p:ph type="sldNum" sz="quarter" idx="5"/>
          </p:nvPr>
        </p:nvSpPr>
        <p:spPr>
          <a:noFill/>
        </p:spPr>
        <p:txBody>
          <a:bodyPr/>
          <a:lstStyle/>
          <a:p>
            <a:fld id="{FB24A8D8-6A62-4928-A7F1-BD1541A69352}" type="slidenum">
              <a:rPr lang="zh-CN" altLang="en-US" smtClean="0">
                <a:latin typeface="Arial" panose="020B0604020202020204" pitchFamily="34" charset="0"/>
              </a:rPr>
              <a:t>16</a:t>
            </a:fld>
            <a:endParaRPr lang="en-US" altLang="zh-CN">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5300" name="灯片编号占位符 3"/>
          <p:cNvSpPr>
            <a:spLocks noGrp="1"/>
          </p:cNvSpPr>
          <p:nvPr>
            <p:ph type="sldNum" sz="quarter" idx="5"/>
          </p:nvPr>
        </p:nvSpPr>
        <p:spPr>
          <a:noFill/>
        </p:spPr>
        <p:txBody>
          <a:bodyPr/>
          <a:lstStyle/>
          <a:p>
            <a:fld id="{1F2E9EE6-3BE6-4A8C-80A8-52CBE14B2DCB}" type="slidenum">
              <a:rPr lang="zh-CN" altLang="en-US" smtClean="0">
                <a:latin typeface="Arial" panose="020B0604020202020204" pitchFamily="34" charset="0"/>
              </a:rPr>
              <a:t>18</a:t>
            </a:fld>
            <a:endParaRPr lang="en-US" altLang="zh-CN">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2357406-4E3C-4C33-9D93-C975F75BA8E2}" type="slidenum">
              <a:rPr lang="zh-CN" altLang="en-US" smtClean="0">
                <a:latin typeface="Arial" panose="020B0604020202020204" pitchFamily="34" charset="0"/>
              </a:rPr>
              <a:t>2</a:t>
            </a:fld>
            <a:endParaRPr lang="en-US" altLang="zh-CN">
              <a:latin typeface="Arial" panose="020B0604020202020204" pitchFamily="34" charset="0"/>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a:ea typeface="宋体" panose="02010600030101010101" pitchFamily="2" charset="-122"/>
            </a:endParaRPr>
          </a:p>
        </p:txBody>
      </p:sp>
      <p:sp>
        <p:nvSpPr>
          <p:cNvPr id="54276" name="灯片编号占位符 3"/>
          <p:cNvSpPr txBox="1">
            <a:spLocks noGrp="1"/>
          </p:cNvSpPr>
          <p:nvPr/>
        </p:nvSpPr>
        <p:spPr bwMode="auto">
          <a:xfrm>
            <a:off x="3849688" y="9431338"/>
            <a:ext cx="2946400" cy="496887"/>
          </a:xfrm>
          <a:prstGeom prst="rect">
            <a:avLst/>
          </a:prstGeom>
          <a:noFill/>
          <a:ln w="9525">
            <a:noFill/>
            <a:miter lim="800000"/>
          </a:ln>
        </p:spPr>
        <p:txBody>
          <a:bodyPr anchor="b"/>
          <a:lstStyle/>
          <a:p>
            <a:pPr algn="r"/>
            <a:fld id="{102CD48E-DF1A-40EA-893E-43C78C7B8506}" type="slidenum">
              <a:rPr lang="zh-CN" altLang="en-US" sz="1200">
                <a:solidFill>
                  <a:srgbClr val="000000"/>
                </a:solidFill>
              </a:rPr>
              <a:t>21</a:t>
            </a:fld>
            <a:endParaRPr lang="en-US" altLang="zh-CN" sz="120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59396"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54EC2046-CBD9-49BA-BD82-23E1D28F573E}" type="slidenum">
              <a:rPr lang="zh-CN" altLang="en-US" sz="1200">
                <a:solidFill>
                  <a:srgbClr val="000000"/>
                </a:solidFill>
              </a:rPr>
              <a:t>23</a:t>
            </a:fld>
            <a:endParaRPr lang="en-US" altLang="zh-CN" sz="120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61444"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B66FD792-C4C0-47E5-9BDE-FF08C9B884DB}" type="slidenum">
              <a:rPr lang="zh-CN" altLang="en-US" sz="1200">
                <a:solidFill>
                  <a:srgbClr val="000000"/>
                </a:solidFill>
              </a:rPr>
              <a:t>24</a:t>
            </a:fld>
            <a:endParaRPr lang="en-US" altLang="zh-CN"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p:sp>
      <p:sp>
        <p:nvSpPr>
          <p:cNvPr id="6246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62468" name="灯片编号占位符 3"/>
          <p:cNvSpPr>
            <a:spLocks noGrp="1"/>
          </p:cNvSpPr>
          <p:nvPr>
            <p:ph type="sldNum" sz="quarter" idx="5"/>
          </p:nvPr>
        </p:nvSpPr>
        <p:spPr>
          <a:noFill/>
        </p:spPr>
        <p:txBody>
          <a:bodyPr/>
          <a:lstStyle/>
          <a:p>
            <a:fld id="{3BEEE980-A0B8-4EF9-B18B-052D2CC2DFAA}" type="slidenum">
              <a:rPr lang="zh-CN" altLang="en-US" smtClean="0">
                <a:solidFill>
                  <a:srgbClr val="000000"/>
                </a:solidFill>
                <a:latin typeface="Arial" panose="020B0604020202020204" pitchFamily="34" charset="0"/>
              </a:rPr>
              <a:t>25</a:t>
            </a:fld>
            <a:endParaRPr lang="en-US" altLang="zh-CN">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0964" name="灯片编号占位符 3"/>
          <p:cNvSpPr>
            <a:spLocks noGrp="1"/>
          </p:cNvSpPr>
          <p:nvPr>
            <p:ph type="sldNum" sz="quarter" idx="5"/>
          </p:nvPr>
        </p:nvSpPr>
        <p:spPr>
          <a:noFill/>
        </p:spPr>
        <p:txBody>
          <a:bodyPr/>
          <a:lstStyle/>
          <a:p>
            <a:fld id="{A05D1252-F4D2-4957-B2AF-B15F6A231658}" type="slidenum">
              <a:rPr lang="zh-CN" altLang="en-US" smtClean="0">
                <a:latin typeface="Arial" panose="020B0604020202020204" pitchFamily="34" charset="0"/>
              </a:rPr>
              <a:t>3</a:t>
            </a:fld>
            <a:endParaRPr lang="en-US" altLang="zh-CN">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r>
              <a:rPr lang="zh-CN" altLang="en-US">
                <a:latin typeface="Arial" panose="020B0604020202020204" pitchFamily="34" charset="0"/>
              </a:rPr>
              <a:t>在目前比较宽松的货币政策下，</a:t>
            </a:r>
            <a:r>
              <a:rPr lang="en-US" altLang="zh-CN">
                <a:sym typeface="+mn-ea"/>
              </a:rPr>
              <a:t>CPI</a:t>
            </a:r>
            <a:r>
              <a:rPr lang="zh-CN" altLang="en-US">
                <a:sym typeface="+mn-ea"/>
              </a:rPr>
              <a:t>与</a:t>
            </a:r>
            <a:r>
              <a:rPr lang="en-US" altLang="zh-CN">
                <a:sym typeface="+mn-ea"/>
              </a:rPr>
              <a:t>PPI</a:t>
            </a:r>
            <a:r>
              <a:rPr lang="zh-CN" altLang="en-US">
                <a:sym typeface="+mn-ea"/>
              </a:rPr>
              <a:t>的连月升高，</a:t>
            </a:r>
            <a:r>
              <a:rPr lang="zh-CN" altLang="en-US">
                <a:latin typeface="Arial" panose="020B0604020202020204" pitchFamily="34" charset="0"/>
              </a:rPr>
              <a:t>投资者需要注意由于通胀带来的市盈率过高，企业融资成本变高的问题。</a:t>
            </a:r>
          </a:p>
        </p:txBody>
      </p:sp>
      <p:sp>
        <p:nvSpPr>
          <p:cNvPr id="41988" name="灯片编号占位符 3"/>
          <p:cNvSpPr>
            <a:spLocks noGrp="1"/>
          </p:cNvSpPr>
          <p:nvPr>
            <p:ph type="sldNum" sz="quarter" idx="5"/>
          </p:nvPr>
        </p:nvSpPr>
        <p:spPr>
          <a:noFill/>
        </p:spPr>
        <p:txBody>
          <a:bodyPr/>
          <a:lstStyle/>
          <a:p>
            <a:fld id="{6993E6D2-58B9-44CA-9DA2-F9D516F0FA5C}" type="slidenum">
              <a:rPr lang="zh-CN" altLang="en-US" smtClean="0">
                <a:solidFill>
                  <a:srgbClr val="000000"/>
                </a:solidFill>
                <a:latin typeface="Arial" panose="020B0604020202020204" pitchFamily="34" charset="0"/>
              </a:rPr>
              <a:t>4</a:t>
            </a:fld>
            <a:endParaRPr lang="en-US" altLang="zh-CN">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3012" name="灯片编号占位符 3"/>
          <p:cNvSpPr>
            <a:spLocks noGrp="1"/>
          </p:cNvSpPr>
          <p:nvPr>
            <p:ph type="sldNum" sz="quarter" idx="5"/>
          </p:nvPr>
        </p:nvSpPr>
        <p:spPr>
          <a:noFill/>
        </p:spPr>
        <p:txBody>
          <a:bodyPr/>
          <a:lstStyle/>
          <a:p>
            <a:fld id="{ADFAB647-5434-4ABC-A07D-364031E59BF1}" type="slidenum">
              <a:rPr lang="zh-CN" altLang="en-US" smtClean="0">
                <a:solidFill>
                  <a:srgbClr val="000000"/>
                </a:solidFill>
                <a:latin typeface="Arial" panose="020B0604020202020204" pitchFamily="34" charset="0"/>
              </a:rPr>
              <a:t>5</a:t>
            </a:fld>
            <a:endParaRPr lang="en-US" altLang="zh-CN">
              <a:solidFill>
                <a:srgbClr val="0000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除了对冲包商银行实践带来的银行间质押式回购利率跳涨以外，在</a:t>
            </a:r>
            <a:r>
              <a:rPr lang="en-US" altLang="zh-CN" dirty="0"/>
              <a:t>M1</a:t>
            </a:r>
            <a:r>
              <a:rPr lang="zh-CN" altLang="en-US" dirty="0"/>
              <a:t>增速有所下降的背景下，为了保证稳健适中的货币政策，央行本月净投放量较上月增加了六倍，符合上月预期。</a:t>
            </a:r>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endParaRPr lang="en-US" altLang="zh-CN">
              <a:latin typeface="Arial" panose="020B0604020202020204" pitchFamily="34" charset="0"/>
            </a:endParaRPr>
          </a:p>
        </p:txBody>
      </p:sp>
      <p:sp>
        <p:nvSpPr>
          <p:cNvPr id="45060" name="灯片编号占位符 3"/>
          <p:cNvSpPr>
            <a:spLocks noGrp="1"/>
          </p:cNvSpPr>
          <p:nvPr>
            <p:ph type="sldNum" sz="quarter" idx="5"/>
          </p:nvPr>
        </p:nvSpPr>
        <p:spPr>
          <a:noFill/>
        </p:spPr>
        <p:txBody>
          <a:bodyPr/>
          <a:lstStyle/>
          <a:p>
            <a:fld id="{4144F239-2C94-4817-927E-CC75FBAA7CF6}" type="slidenum">
              <a:rPr lang="zh-CN" altLang="en-US" smtClean="0">
                <a:solidFill>
                  <a:srgbClr val="000000"/>
                </a:solidFill>
                <a:latin typeface="Arial" panose="020B0604020202020204" pitchFamily="34" charset="0"/>
              </a:rPr>
              <a:t>8</a:t>
            </a:fld>
            <a:endParaRPr lang="en-US" altLang="zh-CN">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fld id="{CE52DA10-8DE6-4A6A-9726-E43521613602}" type="slidenum">
              <a:rPr lang="zh-CN" altLang="en-US" smtClean="0">
                <a:solidFill>
                  <a:srgbClr val="000000"/>
                </a:solidFill>
                <a:latin typeface="Arial" panose="020B0604020202020204" pitchFamily="34" charset="0"/>
              </a:rPr>
              <a:t>9</a:t>
            </a:fld>
            <a:endParaRPr lang="en-US" altLang="zh-CN">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9144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9144000" cy="1333500"/>
          </a:xfrm>
          <a:prstGeom prst="rect">
            <a:avLst/>
          </a:prstGeom>
          <a:noFill/>
          <a:ln w="9525">
            <a:noFill/>
            <a:miter lim="800000"/>
            <a:headEnd/>
            <a:tailEnd/>
          </a:ln>
        </p:spPr>
      </p:pic>
      <p:sp>
        <p:nvSpPr>
          <p:cNvPr id="5" name="Rectangle 41"/>
          <p:cNvSpPr>
            <a:spLocks noChangeArrowheads="1"/>
          </p:cNvSpPr>
          <p:nvPr/>
        </p:nvSpPr>
        <p:spPr bwMode="auto">
          <a:xfrm>
            <a:off x="60325" y="6577013"/>
            <a:ext cx="2208213"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p>
        </p:txBody>
      </p:sp>
      <p:pic>
        <p:nvPicPr>
          <p:cNvPr id="6" name="Picture 2" descr="rkk"/>
          <p:cNvPicPr>
            <a:picLocks noChangeAspect="1" noChangeArrowheads="1"/>
          </p:cNvPicPr>
          <p:nvPr/>
        </p:nvPicPr>
        <p:blipFill>
          <a:blip r:embed="rId4"/>
          <a:srcRect/>
          <a:stretch>
            <a:fillRect/>
          </a:stretch>
        </p:blipFill>
        <p:spPr bwMode="auto">
          <a:xfrm>
            <a:off x="2124075" y="4181475"/>
            <a:ext cx="723900" cy="720725"/>
          </a:xfrm>
          <a:prstGeom prst="rect">
            <a:avLst/>
          </a:prstGeom>
          <a:noFill/>
          <a:ln w="9525">
            <a:noFill/>
            <a:miter lim="800000"/>
            <a:headEnd/>
            <a:tailEnd/>
          </a:ln>
        </p:spPr>
      </p:pic>
      <p:sp>
        <p:nvSpPr>
          <p:cNvPr id="7" name="Text Box 3"/>
          <p:cNvSpPr txBox="1">
            <a:spLocks noChangeArrowheads="1"/>
          </p:cNvSpPr>
          <p:nvPr/>
        </p:nvSpPr>
        <p:spPr bwMode="auto">
          <a:xfrm>
            <a:off x="2890838" y="4637088"/>
            <a:ext cx="4319587"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2873375" y="4098925"/>
            <a:ext cx="4321175"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331913" y="1773238"/>
            <a:ext cx="66294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7" descr="bottom"/>
          <p:cNvPicPr>
            <a:picLocks noChangeArrowheads="1"/>
          </p:cNvPicPr>
          <p:nvPr userDrawn="1"/>
        </p:nvPicPr>
        <p:blipFill>
          <a:blip r:embed="rId2"/>
          <a:srcRect/>
          <a:stretch>
            <a:fillRect/>
          </a:stretch>
        </p:blipFill>
        <p:spPr bwMode="auto">
          <a:xfrm>
            <a:off x="0" y="1588"/>
            <a:ext cx="9144000" cy="906462"/>
          </a:xfrm>
          <a:prstGeom prst="rect">
            <a:avLst/>
          </a:prstGeom>
          <a:noFill/>
          <a:ln w="9525">
            <a:noFill/>
            <a:miter lim="800000"/>
            <a:headEnd/>
            <a:tailEnd/>
          </a:ln>
        </p:spPr>
      </p:pic>
      <p:sp>
        <p:nvSpPr>
          <p:cNvPr id="2" name="标题 1"/>
          <p:cNvSpPr>
            <a:spLocks noGrp="1"/>
          </p:cNvSpPr>
          <p:nvPr>
            <p:ph type="title"/>
          </p:nvPr>
        </p:nvSpPr>
        <p:spPr>
          <a:xfrm>
            <a:off x="457200" y="274638"/>
            <a:ext cx="8229600" cy="1143000"/>
          </a:xfrm>
          <a:prstGeom prst="rect">
            <a:avLst/>
          </a:prstGeom>
        </p:spPr>
        <p:txBody>
          <a:bodyPr/>
          <a:lstStyle/>
          <a:p>
            <a:r>
              <a:rPr lang="zh-CN" altLang="en-US" dirty="0"/>
              <a:t>单击此处编辑母版标题样式</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3" name="Picture 33" descr="rkk"/>
          <p:cNvPicPr>
            <a:picLocks noChangeAspect="1" noChangeArrowheads="1"/>
          </p:cNvPicPr>
          <p:nvPr/>
        </p:nvPicPr>
        <p:blipFill>
          <a:blip r:embed="rId2"/>
          <a:srcRect/>
          <a:stretch>
            <a:fillRect/>
          </a:stretch>
        </p:blipFill>
        <p:spPr bwMode="auto">
          <a:xfrm>
            <a:off x="2124075" y="4181475"/>
            <a:ext cx="723900" cy="720725"/>
          </a:xfrm>
          <a:prstGeom prst="rect">
            <a:avLst/>
          </a:prstGeom>
          <a:noFill/>
          <a:ln w="9525">
            <a:noFill/>
            <a:miter lim="800000"/>
            <a:headEnd/>
            <a:tailEnd/>
          </a:ln>
        </p:spPr>
      </p:pic>
      <p:pic>
        <p:nvPicPr>
          <p:cNvPr id="4" name="Picture 35" descr="top"/>
          <p:cNvPicPr>
            <a:picLocks noChangeArrowheads="1"/>
          </p:cNvPicPr>
          <p:nvPr/>
        </p:nvPicPr>
        <p:blipFill>
          <a:blip r:embed="rId3"/>
          <a:srcRect/>
          <a:stretch>
            <a:fillRect/>
          </a:stretch>
        </p:blipFill>
        <p:spPr bwMode="auto">
          <a:xfrm>
            <a:off x="0" y="0"/>
            <a:ext cx="9144000" cy="1130300"/>
          </a:xfrm>
          <a:prstGeom prst="rect">
            <a:avLst/>
          </a:prstGeom>
          <a:noFill/>
          <a:ln w="9525">
            <a:noFill/>
            <a:miter lim="800000"/>
            <a:headEnd/>
            <a:tailEnd/>
          </a:ln>
        </p:spPr>
      </p:pic>
      <p:pic>
        <p:nvPicPr>
          <p:cNvPr id="5" name="Picture 36" descr="bottom"/>
          <p:cNvPicPr>
            <a:picLocks noChangeAspect="1" noChangeArrowheads="1"/>
          </p:cNvPicPr>
          <p:nvPr/>
        </p:nvPicPr>
        <p:blipFill>
          <a:blip r:embed="rId4"/>
          <a:srcRect/>
          <a:stretch>
            <a:fillRect/>
          </a:stretch>
        </p:blipFill>
        <p:spPr bwMode="auto">
          <a:xfrm>
            <a:off x="0" y="5524500"/>
            <a:ext cx="9144000" cy="1333500"/>
          </a:xfrm>
          <a:prstGeom prst="rect">
            <a:avLst/>
          </a:prstGeom>
          <a:noFill/>
          <a:ln w="9525">
            <a:noFill/>
            <a:miter lim="800000"/>
            <a:headEnd/>
            <a:tailEnd/>
          </a:ln>
        </p:spPr>
      </p:pic>
      <p:sp>
        <p:nvSpPr>
          <p:cNvPr id="6" name="Text Box 37"/>
          <p:cNvSpPr txBox="1">
            <a:spLocks noChangeArrowheads="1"/>
          </p:cNvSpPr>
          <p:nvPr/>
        </p:nvSpPr>
        <p:spPr bwMode="auto">
          <a:xfrm>
            <a:off x="2890838" y="4637088"/>
            <a:ext cx="4319587" cy="3048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rgbClr val="99CCFF"/>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7" name="Text Box 38"/>
          <p:cNvSpPr txBox="1">
            <a:spLocks noChangeArrowheads="1"/>
          </p:cNvSpPr>
          <p:nvPr/>
        </p:nvSpPr>
        <p:spPr bwMode="auto">
          <a:xfrm>
            <a:off x="2873375" y="4098925"/>
            <a:ext cx="4321175" cy="4889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8" name="Rectangle 41"/>
          <p:cNvSpPr>
            <a:spLocks noChangeArrowheads="1"/>
          </p:cNvSpPr>
          <p:nvPr/>
        </p:nvSpPr>
        <p:spPr bwMode="auto">
          <a:xfrm>
            <a:off x="60325" y="6577013"/>
            <a:ext cx="2208213" cy="236537"/>
          </a:xfrm>
          <a:prstGeom prst="rect">
            <a:avLst/>
          </a:prstGeom>
          <a:noFill/>
          <a:ln w="9525">
            <a:noFill/>
            <a:miter lim="800000"/>
          </a:ln>
        </p:spPr>
        <p:txBody>
          <a:bodyPr/>
          <a:lstStyle/>
          <a:p>
            <a:pPr>
              <a:defRPr/>
            </a:pPr>
            <a:r>
              <a:rPr lang="en-US" altLang="zh-CN" sz="1200" b="1">
                <a:solidFill>
                  <a:srgbClr val="FFFFFF"/>
                </a:solidFill>
                <a:latin typeface="Verdana" panose="020B0604030504040204" pitchFamily="34" charset="0"/>
              </a:rPr>
              <a:t>www.rongke.com</a:t>
            </a:r>
          </a:p>
        </p:txBody>
      </p:sp>
      <p:sp>
        <p:nvSpPr>
          <p:cNvPr id="3074" name="Rectangle 2"/>
          <p:cNvSpPr>
            <a:spLocks noGrp="1" noChangeArrowheads="1"/>
          </p:cNvSpPr>
          <p:nvPr>
            <p:ph type="ctrTitle" hasCustomPrompt="1"/>
          </p:nvPr>
        </p:nvSpPr>
        <p:spPr bwMode="gray">
          <a:xfrm>
            <a:off x="1331913" y="1773238"/>
            <a:ext cx="66294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6.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6.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image" Target="../media/image6.jpe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jpe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6" Type="http://schemas.openxmlformats.org/officeDocument/2006/relationships/image" Target="../media/image2.jpe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1.jpe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6" Type="http://schemas.openxmlformats.org/officeDocument/2006/relationships/image" Target="../media/image2.jpe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1.jpe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6" Type="http://schemas.openxmlformats.org/officeDocument/2006/relationships/image" Target="../media/image2.jpeg"/><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1.jpe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1027"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1028"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1029"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534B1103-9603-4759-8D64-0D5F095E31C5}" type="slidenum">
              <a:rPr lang="zh-CN" altLang="en-GB" sz="1000">
                <a:solidFill>
                  <a:srgbClr val="FFFFFF"/>
                </a:solidFill>
              </a:rPr>
              <a:t>‹#›</a:t>
            </a:fld>
            <a:endParaRPr lang="en-GB" altLang="zh-CN" sz="1000">
              <a:solidFill>
                <a:srgbClr val="FFFFFF"/>
              </a:solidFill>
            </a:endParaRPr>
          </a:p>
        </p:txBody>
      </p:sp>
      <p:pic>
        <p:nvPicPr>
          <p:cNvPr id="1030"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chemeClr val="bg1"/>
                </a:solidFill>
                <a:ea typeface="宋体" panose="02010600030101010101" pitchFamily="2" charset="-122"/>
              </a:rPr>
              <a:t>BEST CLIENTS</a:t>
            </a:r>
          </a:p>
          <a:p>
            <a:pPr eaLnBrk="1" hangingPunct="1">
              <a:lnSpc>
                <a:spcPct val="50000"/>
              </a:lnSpc>
              <a:spcBef>
                <a:spcPct val="50000"/>
              </a:spcBef>
              <a:defRPr/>
            </a:pPr>
            <a:r>
              <a:rPr lang="en-US" altLang="zh-CN" sz="1000">
                <a:solidFill>
                  <a:schemeClr val="bg1"/>
                </a:solidFill>
                <a:ea typeface="宋体" panose="02010600030101010101" pitchFamily="2" charset="-122"/>
              </a:rPr>
              <a:t>BEST SERVICE</a:t>
            </a:r>
          </a:p>
        </p:txBody>
      </p:sp>
      <p:sp>
        <p:nvSpPr>
          <p:cNvPr id="1032"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p>
        </p:txBody>
      </p:sp>
      <p:pic>
        <p:nvPicPr>
          <p:cNvPr id="2051" name="Picture 31" descr="top"/>
          <p:cNvPicPr>
            <a:picLocks noChangeArrowheads="1"/>
          </p:cNvPicPr>
          <p:nvPr/>
        </p:nvPicPr>
        <p:blipFill>
          <a:blip r:embed="rId13"/>
          <a:srcRect/>
          <a:stretch>
            <a:fillRect/>
          </a:stretch>
        </p:blipFill>
        <p:spPr bwMode="auto">
          <a:xfrm>
            <a:off x="0" y="1588"/>
            <a:ext cx="9144000" cy="906462"/>
          </a:xfrm>
          <a:prstGeom prst="rect">
            <a:avLst/>
          </a:prstGeom>
          <a:noFill/>
          <a:ln w="9525">
            <a:noFill/>
            <a:miter lim="800000"/>
            <a:headEnd/>
            <a:tailEnd/>
          </a:ln>
        </p:spPr>
      </p:pic>
      <p:sp>
        <p:nvSpPr>
          <p:cNvPr id="2052" name="Rectangle 33"/>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
        <p:nvSpPr>
          <p:cNvPr id="2053" name="Rectangle 34"/>
          <p:cNvSpPr>
            <a:spLocks noChangeArrowheads="1"/>
          </p:cNvSpPr>
          <p:nvPr/>
        </p:nvSpPr>
        <p:spPr bwMode="auto">
          <a:xfrm>
            <a:off x="7507288" y="6462713"/>
            <a:ext cx="1025525" cy="409575"/>
          </a:xfrm>
          <a:prstGeom prst="rect">
            <a:avLst/>
          </a:prstGeom>
          <a:noFill/>
          <a:ln w="9525">
            <a:noFill/>
            <a:miter lim="800000"/>
          </a:ln>
        </p:spPr>
        <p:txBody>
          <a:bodyPr/>
          <a:lstStyle/>
          <a:p>
            <a:pPr algn="r">
              <a:defRPr/>
            </a:pPr>
            <a:r>
              <a:rPr lang="zh-CN" altLang="en-US" sz="1000">
                <a:solidFill>
                  <a:schemeClr val="bg1"/>
                </a:solidFill>
                <a:latin typeface="Verdana" panose="020B0604030504040204" pitchFamily="34" charset="0"/>
                <a:ea typeface="黑体" panose="02010609060101010101" pitchFamily="49" charset="-122"/>
              </a:rPr>
              <a:t>融客投资</a:t>
            </a:r>
          </a:p>
          <a:p>
            <a:pPr algn="r">
              <a:defRPr/>
            </a:pPr>
            <a:r>
              <a:rPr lang="zh-CN" altLang="en-US" sz="1000">
                <a:solidFill>
                  <a:schemeClr val="bg1"/>
                </a:solidFill>
                <a:latin typeface="Verdana" panose="020B0604030504040204" pitchFamily="34" charset="0"/>
                <a:ea typeface="黑体" panose="02010609060101010101" pitchFamily="49" charset="-122"/>
              </a:rPr>
              <a:t>融客中国</a:t>
            </a:r>
          </a:p>
        </p:txBody>
      </p:sp>
      <p:pic>
        <p:nvPicPr>
          <p:cNvPr id="2054" name="Picture 39" descr="招牌设计"/>
          <p:cNvPicPr>
            <a:picLocks noChangeAspect="1" noChangeArrowheads="1"/>
          </p:cNvPicPr>
          <p:nvPr/>
        </p:nvPicPr>
        <p:blipFill>
          <a:blip r:embed="rId14"/>
          <a:srcRect/>
          <a:stretch>
            <a:fillRect/>
          </a:stretch>
        </p:blipFill>
        <p:spPr bwMode="auto">
          <a:xfrm>
            <a:off x="7583488" y="6524625"/>
            <a:ext cx="301625" cy="298450"/>
          </a:xfrm>
          <a:prstGeom prst="rect">
            <a:avLst/>
          </a:prstGeom>
          <a:noFill/>
          <a:ln w="9525">
            <a:noFill/>
            <a:miter lim="800000"/>
            <a:headEnd/>
            <a:tailEnd/>
          </a:ln>
        </p:spPr>
      </p:pic>
      <p:sp>
        <p:nvSpPr>
          <p:cNvPr id="2055"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2056"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35DFE8A-65C7-4184-816C-74021275A2F4}" type="slidenum">
              <a:rPr lang="zh-CN" altLang="en-GB" sz="1000">
                <a:solidFill>
                  <a:srgbClr val="FFFFFF"/>
                </a:solidFill>
              </a:rPr>
              <a:t>‹#›</a:t>
            </a:fld>
            <a:endParaRPr lang="en-GB" altLang="zh-CN" sz="1000">
              <a:solidFill>
                <a:srgbClr val="FFFFFF"/>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rgbClr val="777777"/>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rgbClr val="777777"/>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rgbClr val="777777"/>
          </a:solidFill>
          <a:latin typeface="+mn-lt"/>
          <a:ea typeface="+mn-ea"/>
        </a:defRPr>
      </a:lvl3pPr>
      <a:lvl4pPr marL="1600200" indent="-228600" algn="l" rtl="0" eaLnBrk="0" fontAlgn="base" hangingPunct="0">
        <a:spcBef>
          <a:spcPct val="20000"/>
        </a:spcBef>
        <a:spcAft>
          <a:spcPct val="0"/>
        </a:spcAft>
        <a:buChar char="–"/>
        <a:defRPr sz="2000">
          <a:solidFill>
            <a:srgbClr val="777777"/>
          </a:solidFill>
          <a:latin typeface="+mn-lt"/>
          <a:ea typeface="+mn-ea"/>
        </a:defRPr>
      </a:lvl4pPr>
      <a:lvl5pPr marL="2057400" indent="-228600" algn="l" rtl="0" eaLnBrk="0" fontAlgn="base" hangingPunct="0">
        <a:spcBef>
          <a:spcPct val="20000"/>
        </a:spcBef>
        <a:spcAft>
          <a:spcPct val="0"/>
        </a:spcAft>
        <a:buChar char="»"/>
        <a:defRPr sz="2000">
          <a:solidFill>
            <a:srgbClr val="777777"/>
          </a:solidFill>
          <a:latin typeface="+mn-lt"/>
          <a:ea typeface="+mn-ea"/>
        </a:defRPr>
      </a:lvl5pPr>
      <a:lvl6pPr marL="2514600" indent="-228600" algn="l" rtl="0" fontAlgn="base">
        <a:spcBef>
          <a:spcPct val="20000"/>
        </a:spcBef>
        <a:spcAft>
          <a:spcPct val="0"/>
        </a:spcAft>
        <a:buChar char="»"/>
        <a:defRPr sz="2000">
          <a:solidFill>
            <a:srgbClr val="777777"/>
          </a:solidFill>
          <a:latin typeface="+mn-lt"/>
          <a:ea typeface="+mn-ea"/>
        </a:defRPr>
      </a:lvl6pPr>
      <a:lvl7pPr marL="2971800" indent="-228600" algn="l" rtl="0" fontAlgn="base">
        <a:spcBef>
          <a:spcPct val="20000"/>
        </a:spcBef>
        <a:spcAft>
          <a:spcPct val="0"/>
        </a:spcAft>
        <a:buChar char="»"/>
        <a:defRPr sz="2000">
          <a:solidFill>
            <a:srgbClr val="777777"/>
          </a:solidFill>
          <a:latin typeface="+mn-lt"/>
          <a:ea typeface="+mn-ea"/>
        </a:defRPr>
      </a:lvl7pPr>
      <a:lvl8pPr marL="3429000" indent="-228600" algn="l" rtl="0" fontAlgn="base">
        <a:spcBef>
          <a:spcPct val="20000"/>
        </a:spcBef>
        <a:spcAft>
          <a:spcPct val="0"/>
        </a:spcAft>
        <a:buChar char="»"/>
        <a:defRPr sz="2000">
          <a:solidFill>
            <a:srgbClr val="777777"/>
          </a:solidFill>
          <a:latin typeface="+mn-lt"/>
          <a:ea typeface="+mn-ea"/>
        </a:defRPr>
      </a:lvl8pPr>
      <a:lvl9pPr marL="3886200" indent="-228600" algn="l" rtl="0" fontAlgn="base">
        <a:spcBef>
          <a:spcPct val="20000"/>
        </a:spcBef>
        <a:spcAft>
          <a:spcPct val="0"/>
        </a:spcAft>
        <a:buChar char="»"/>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3075"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3076"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3077"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0CDF9D1D-20C4-4766-A44E-EC70D926B038}" type="slidenum">
              <a:rPr lang="zh-CN" altLang="en-GB" sz="1000">
                <a:solidFill>
                  <a:srgbClr val="FFFFFF"/>
                </a:solidFill>
              </a:rPr>
              <a:t>‹#›</a:t>
            </a:fld>
            <a:endParaRPr lang="en-GB" altLang="zh-CN" sz="1000">
              <a:solidFill>
                <a:srgbClr val="FFFFFF"/>
              </a:solidFill>
            </a:endParaRPr>
          </a:p>
        </p:txBody>
      </p:sp>
      <p:pic>
        <p:nvPicPr>
          <p:cNvPr id="3078"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3080"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4099"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4100"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4101"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271FCA9-BDE0-429B-8D0A-62D54A38CAD0}" type="slidenum">
              <a:rPr lang="zh-CN" altLang="en-GB" sz="1000">
                <a:solidFill>
                  <a:srgbClr val="FFFFFF"/>
                </a:solidFill>
              </a:rPr>
              <a:t>‹#›</a:t>
            </a:fld>
            <a:endParaRPr lang="en-GB" altLang="zh-CN" sz="1000">
              <a:solidFill>
                <a:srgbClr val="FFFFFF"/>
              </a:solidFill>
            </a:endParaRPr>
          </a:p>
        </p:txBody>
      </p:sp>
      <p:pic>
        <p:nvPicPr>
          <p:cNvPr id="4102"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4104"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5123"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5124"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5125"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1ADC9F7E-4FB1-4CE6-A476-40C73E3C6F06}" type="slidenum">
              <a:rPr lang="zh-CN" altLang="en-GB" sz="1000">
                <a:solidFill>
                  <a:srgbClr val="FFFFFF"/>
                </a:solidFill>
              </a:rPr>
              <a:t>‹#›</a:t>
            </a:fld>
            <a:endParaRPr lang="en-GB" altLang="zh-CN" sz="1000">
              <a:solidFill>
                <a:srgbClr val="FFFFFF"/>
              </a:solidFill>
            </a:endParaRPr>
          </a:p>
        </p:txBody>
      </p:sp>
      <p:pic>
        <p:nvPicPr>
          <p:cNvPr id="5126"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5128"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6147"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6148"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6149"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BA70050B-BD6A-40CA-B063-AC6F1483204C}" type="slidenum">
              <a:rPr lang="zh-CN" altLang="en-GB" sz="1000">
                <a:solidFill>
                  <a:srgbClr val="FFFFFF"/>
                </a:solidFill>
              </a:rPr>
              <a:t>‹#›</a:t>
            </a:fld>
            <a:endParaRPr lang="en-GB" altLang="zh-CN" sz="1000">
              <a:solidFill>
                <a:srgbClr val="FFFFFF"/>
              </a:solidFill>
            </a:endParaRPr>
          </a:p>
        </p:txBody>
      </p:sp>
      <p:pic>
        <p:nvPicPr>
          <p:cNvPr id="6150"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6152"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7171"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7172"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7173"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C5FD946-661B-437A-9DDE-DB12AF003D33}" type="slidenum">
              <a:rPr lang="zh-CN" altLang="en-GB" sz="1000">
                <a:solidFill>
                  <a:srgbClr val="FFFFFF"/>
                </a:solidFill>
              </a:rPr>
              <a:t>‹#›</a:t>
            </a:fld>
            <a:endParaRPr lang="en-GB" altLang="zh-CN" sz="1000">
              <a:solidFill>
                <a:srgbClr val="FFFFFF"/>
              </a:solidFill>
            </a:endParaRPr>
          </a:p>
        </p:txBody>
      </p:sp>
      <p:pic>
        <p:nvPicPr>
          <p:cNvPr id="7174"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7176"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8195"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8196"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8197"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B57F66C6-05BD-4207-A1CC-58C06293C038}" type="slidenum">
              <a:rPr lang="zh-CN" altLang="en-GB" sz="1000">
                <a:solidFill>
                  <a:srgbClr val="FFFFFF"/>
                </a:solidFill>
              </a:rPr>
              <a:t>‹#›</a:t>
            </a:fld>
            <a:endParaRPr lang="en-GB" altLang="zh-CN" sz="1000">
              <a:solidFill>
                <a:srgbClr val="FFFFFF"/>
              </a:solidFill>
            </a:endParaRPr>
          </a:p>
        </p:txBody>
      </p:sp>
      <p:pic>
        <p:nvPicPr>
          <p:cNvPr id="8198"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8200"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5.xml"/><Relationship Id="rId1" Type="http://schemas.openxmlformats.org/officeDocument/2006/relationships/themeOverride" Target="../theme/themeOverride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8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6.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0.xml"/><Relationship Id="rId1" Type="http://schemas.openxmlformats.org/officeDocument/2006/relationships/tags" Target="../tags/tag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5.xml"/><Relationship Id="rId1" Type="http://schemas.openxmlformats.org/officeDocument/2006/relationships/tags" Target="../tags/tag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gray">
          <a:xfrm>
            <a:off x="3059906" y="1556792"/>
            <a:ext cx="3024188" cy="622300"/>
          </a:xfrm>
          <a:prstGeom prst="rect">
            <a:avLst/>
          </a:prstGeom>
          <a:noFill/>
          <a:ln w="9525">
            <a:noFill/>
            <a:miter lim="800000"/>
          </a:ln>
        </p:spPr>
        <p:txBody>
          <a:bodyPr anchor="ctr"/>
          <a:ls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a:lstStyle>
          <a:p>
            <a:r>
              <a:rPr lang="en-US" altLang="zh-CN" sz="4000" b="1">
                <a:solidFill>
                  <a:srgbClr val="CC0000"/>
                </a:solidFill>
                <a:latin typeface="幼圆" panose="02010509060101010101" pitchFamily="49" charset="-122"/>
                <a:ea typeface="黑体" panose="02010609060101010101" pitchFamily="49" charset="-122"/>
              </a:rPr>
              <a:t>『</a:t>
            </a:r>
            <a:r>
              <a:rPr lang="zh-CN" altLang="en-US" sz="4000" b="1">
                <a:solidFill>
                  <a:srgbClr val="CC0000"/>
                </a:solidFill>
                <a:latin typeface="幼圆" panose="02010509060101010101" pitchFamily="49" charset="-122"/>
                <a:ea typeface="黑体" panose="02010609060101010101" pitchFamily="49" charset="-122"/>
              </a:rPr>
              <a:t>融客月报</a:t>
            </a:r>
            <a:r>
              <a:rPr lang="en-US" altLang="zh-CN" sz="4000" b="1">
                <a:solidFill>
                  <a:srgbClr val="CC0000"/>
                </a:solidFill>
                <a:latin typeface="幼圆" panose="02010509060101010101" pitchFamily="49" charset="-122"/>
                <a:ea typeface="黑体" panose="02010609060101010101" pitchFamily="49" charset="-122"/>
              </a:rPr>
              <a:t>』</a:t>
            </a:r>
            <a:endParaRPr lang="zh-CN" altLang="en-US" sz="4000" b="1">
              <a:solidFill>
                <a:srgbClr val="CC0000"/>
              </a:solidFill>
              <a:latin typeface="幼圆" panose="02010509060101010101" pitchFamily="49" charset="-122"/>
              <a:ea typeface="黑体" panose="02010609060101010101" pitchFamily="49" charset="-122"/>
            </a:endParaRPr>
          </a:p>
        </p:txBody>
      </p:sp>
      <p:sp>
        <p:nvSpPr>
          <p:cNvPr id="5" name="Text Box 6"/>
          <p:cNvSpPr txBox="1">
            <a:spLocks noChangeArrowheads="1"/>
          </p:cNvSpPr>
          <p:nvPr/>
        </p:nvSpPr>
        <p:spPr bwMode="gray">
          <a:xfrm>
            <a:off x="179512" y="2179092"/>
            <a:ext cx="8370614" cy="2491740"/>
          </a:xfrm>
          <a:prstGeom prst="rect">
            <a:avLst/>
          </a:prstGeom>
          <a:noFill/>
          <a:ln w="0" algn="ctr">
            <a:noFill/>
            <a:miter lim="800000"/>
          </a:ln>
        </p:spPr>
        <p:txBody>
          <a:bodyPr wrap="square">
            <a:spAutoFit/>
          </a:bodyPr>
          <a:ls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a:lstStyle>
          <a:p>
            <a:pPr eaLnBrk="0" hangingPunct="0">
              <a:lnSpc>
                <a:spcPct val="150000"/>
              </a:lnSpc>
              <a:spcBef>
                <a:spcPct val="50000"/>
              </a:spcBef>
            </a:pPr>
            <a:r>
              <a:rPr lang="en-US" altLang="zh-CN" sz="1600" dirty="0">
                <a:solidFill>
                  <a:srgbClr val="777777"/>
                </a:solidFill>
                <a:latin typeface="华文中宋" panose="02010600040101010101" pitchFamily="2" charset="-122"/>
                <a:ea typeface="华文中宋" panose="02010600040101010101" pitchFamily="2" charset="-122"/>
              </a:rPr>
              <a:t>                                                           </a:t>
            </a:r>
          </a:p>
          <a:p>
            <a:pPr eaLnBrk="0" hangingPunct="0">
              <a:lnSpc>
                <a:spcPct val="150000"/>
              </a:lnSpc>
              <a:spcBef>
                <a:spcPct val="50000"/>
              </a:spcBef>
            </a:pPr>
            <a:r>
              <a:rPr lang="en-US" altLang="zh-CN" sz="1800" dirty="0">
                <a:solidFill>
                  <a:srgbClr val="777777"/>
                </a:solidFill>
                <a:latin typeface="黑体" panose="02010609060101010101" pitchFamily="49" charset="-122"/>
                <a:ea typeface="黑体" panose="02010609060101010101" pitchFamily="49" charset="-122"/>
              </a:rPr>
              <a:t>                                     </a:t>
            </a:r>
            <a:r>
              <a:rPr lang="en-US" altLang="zh-CN" sz="1800" dirty="0">
                <a:solidFill>
                  <a:srgbClr val="000066"/>
                </a:solidFill>
                <a:latin typeface="黑体" panose="02010609060101010101" pitchFamily="49" charset="-122"/>
                <a:ea typeface="黑体" panose="02010609060101010101" pitchFamily="49" charset="-122"/>
              </a:rPr>
              <a:t>——</a:t>
            </a:r>
            <a:r>
              <a:rPr lang="zh-CN" altLang="en-US" sz="1800" b="1" dirty="0">
                <a:solidFill>
                  <a:srgbClr val="000066"/>
                </a:solidFill>
                <a:latin typeface="黑体" panose="02010609060101010101" pitchFamily="49" charset="-122"/>
                <a:ea typeface="黑体" panose="02010609060101010101" pitchFamily="49" charset="-122"/>
              </a:rPr>
              <a:t>私募股权投资市场（</a:t>
            </a:r>
            <a:r>
              <a:rPr lang="en-US" altLang="zh-CN" sz="1800" b="1" dirty="0">
                <a:solidFill>
                  <a:srgbClr val="000066"/>
                </a:solidFill>
                <a:latin typeface="黑体" panose="02010609060101010101" pitchFamily="49" charset="-122"/>
                <a:ea typeface="黑体" panose="02010609060101010101" pitchFamily="49" charset="-122"/>
              </a:rPr>
              <a:t>2020</a:t>
            </a:r>
            <a:r>
              <a:rPr lang="zh-CN" altLang="en-US" sz="1800" b="1" dirty="0">
                <a:solidFill>
                  <a:srgbClr val="000066"/>
                </a:solidFill>
                <a:latin typeface="黑体" panose="02010609060101010101" pitchFamily="49" charset="-122"/>
                <a:ea typeface="黑体" panose="02010609060101010101" pitchFamily="49" charset="-122"/>
              </a:rPr>
              <a:t>年</a:t>
            </a:r>
            <a:r>
              <a:rPr lang="en-US" altLang="zh-CN" sz="1800" b="1" dirty="0">
                <a:solidFill>
                  <a:srgbClr val="000066"/>
                </a:solidFill>
                <a:latin typeface="黑体" panose="02010609060101010101" pitchFamily="49" charset="-122"/>
                <a:ea typeface="黑体" panose="02010609060101010101" pitchFamily="49" charset="-122"/>
              </a:rPr>
              <a:t>6</a:t>
            </a:r>
            <a:r>
              <a:rPr lang="zh-CN" altLang="en-US" sz="1800" b="1" dirty="0">
                <a:solidFill>
                  <a:srgbClr val="000066"/>
                </a:solidFill>
                <a:latin typeface="黑体" panose="02010609060101010101" pitchFamily="49" charset="-122"/>
                <a:ea typeface="黑体" panose="02010609060101010101" pitchFamily="49" charset="-122"/>
              </a:rPr>
              <a:t>月）</a:t>
            </a:r>
            <a:endParaRPr lang="en-US" altLang="zh-CN" sz="1800" dirty="0">
              <a:solidFill>
                <a:srgbClr val="777777"/>
              </a:solidFill>
              <a:latin typeface="黑体" panose="02010609060101010101" pitchFamily="49" charset="-122"/>
              <a:ea typeface="黑体" panose="02010609060101010101" pitchFamily="49" charset="-122"/>
            </a:endParaRPr>
          </a:p>
          <a:p>
            <a:pPr eaLnBrk="0" hangingPunct="0">
              <a:lnSpc>
                <a:spcPct val="150000"/>
              </a:lnSpc>
              <a:spcBef>
                <a:spcPct val="50000"/>
              </a:spcBef>
            </a:pPr>
            <a:r>
              <a:rPr lang="en-US" altLang="zh-CN" sz="1800" dirty="0">
                <a:solidFill>
                  <a:srgbClr val="000066"/>
                </a:solidFill>
                <a:latin typeface="黑体" panose="02010609060101010101" pitchFamily="49" charset="-122"/>
                <a:ea typeface="黑体" panose="02010609060101010101" pitchFamily="49" charset="-122"/>
              </a:rPr>
              <a:t>                                     ——</a:t>
            </a:r>
            <a:r>
              <a:rPr lang="zh-CN" altLang="en-US" sz="1800" b="1" dirty="0">
                <a:solidFill>
                  <a:srgbClr val="000066"/>
                </a:solidFill>
                <a:latin typeface="黑体" panose="02010609060101010101" pitchFamily="49" charset="-122"/>
                <a:ea typeface="黑体" panose="02010609060101010101" pitchFamily="49" charset="-122"/>
              </a:rPr>
              <a:t>二级市场（</a:t>
            </a:r>
            <a:r>
              <a:rPr lang="en-US" altLang="zh-CN" sz="1800" b="1" dirty="0">
                <a:solidFill>
                  <a:srgbClr val="000066"/>
                </a:solidFill>
                <a:latin typeface="黑体" panose="02010609060101010101" pitchFamily="49" charset="-122"/>
                <a:ea typeface="黑体" panose="02010609060101010101" pitchFamily="49" charset="-122"/>
              </a:rPr>
              <a:t>2020</a:t>
            </a:r>
            <a:r>
              <a:rPr lang="zh-CN" altLang="en-US" sz="1800" b="1" dirty="0">
                <a:solidFill>
                  <a:srgbClr val="000066"/>
                </a:solidFill>
                <a:latin typeface="黑体" panose="02010609060101010101" pitchFamily="49" charset="-122"/>
                <a:ea typeface="黑体" panose="02010609060101010101" pitchFamily="49" charset="-122"/>
              </a:rPr>
              <a:t>年</a:t>
            </a:r>
            <a:r>
              <a:rPr lang="en-US" altLang="zh-CN" sz="1800" b="1" dirty="0">
                <a:solidFill>
                  <a:srgbClr val="000066"/>
                </a:solidFill>
                <a:latin typeface="黑体" panose="02010609060101010101" pitchFamily="49" charset="-122"/>
                <a:ea typeface="黑体" panose="02010609060101010101" pitchFamily="49" charset="-122"/>
              </a:rPr>
              <a:t>6</a:t>
            </a:r>
            <a:r>
              <a:rPr lang="zh-CN" altLang="en-US" sz="1800" b="1" dirty="0">
                <a:solidFill>
                  <a:srgbClr val="000066"/>
                </a:solidFill>
                <a:latin typeface="黑体" panose="02010609060101010101" pitchFamily="49" charset="-122"/>
                <a:ea typeface="黑体" panose="02010609060101010101" pitchFamily="49" charset="-122"/>
              </a:rPr>
              <a:t>月）</a:t>
            </a:r>
          </a:p>
          <a:p>
            <a:pPr eaLnBrk="0" hangingPunct="0">
              <a:spcBef>
                <a:spcPct val="50000"/>
              </a:spcBef>
            </a:pPr>
            <a:endParaRPr lang="zh-CN" altLang="en-US" sz="4000" b="1" dirty="0">
              <a:solidFill>
                <a:srgbClr val="000099"/>
              </a:solidFill>
              <a:ea typeface="幼圆" panose="02010509060101010101" pitchFamily="49" charset="-122"/>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68313" y="188913"/>
            <a:ext cx="8229600" cy="1143000"/>
          </a:xfrm>
          <a:noFill/>
          <a:ln>
            <a:miter lim="800000"/>
          </a:ln>
        </p:spPr>
        <p:txBody>
          <a:bodyPr vert="horz" wrap="square" lIns="91440" tIns="45720" rIns="91440" bIns="45720" numCol="1" anchor="t" anchorCtr="0" compatLnSpc="1"/>
          <a:lstStyle/>
          <a:p>
            <a:r>
              <a:rPr lang="zh-CN" altLang="en-US" sz="2400" b="0" dirty="0">
                <a:solidFill>
                  <a:srgbClr val="000066"/>
                </a:solidFill>
                <a:latin typeface="微软雅黑" panose="020B0503020204020204" pitchFamily="34" charset="-122"/>
                <a:ea typeface="微软雅黑" panose="020B0503020204020204" pitchFamily="34" charset="-122"/>
              </a:rPr>
              <a:t>上证</a:t>
            </a:r>
            <a:r>
              <a:rPr lang="en-US" altLang="zh-CN" sz="2400" b="0" dirty="0">
                <a:solidFill>
                  <a:srgbClr val="000066"/>
                </a:solidFill>
                <a:latin typeface="微软雅黑" panose="020B0503020204020204" pitchFamily="34" charset="-122"/>
                <a:ea typeface="微软雅黑" panose="020B0503020204020204" pitchFamily="34" charset="-122"/>
              </a:rPr>
              <a:t>50</a:t>
            </a:r>
            <a:r>
              <a:rPr lang="zh-CN" altLang="en-US" sz="2400" b="0" dirty="0">
                <a:solidFill>
                  <a:srgbClr val="000066"/>
                </a:solidFill>
                <a:latin typeface="微软雅黑" panose="020B0503020204020204" pitchFamily="34" charset="-122"/>
                <a:ea typeface="微软雅黑" panose="020B0503020204020204" pitchFamily="34" charset="-122"/>
              </a:rPr>
              <a:t>股指期货</a:t>
            </a:r>
          </a:p>
        </p:txBody>
      </p:sp>
      <p:pic>
        <p:nvPicPr>
          <p:cNvPr id="3" name="图片 2">
            <a:extLst>
              <a:ext uri="{FF2B5EF4-FFF2-40B4-BE49-F238E27FC236}">
                <a16:creationId xmlns:a16="http://schemas.microsoft.com/office/drawing/2014/main" id="{9D7BF853-87C3-4E08-B467-343672ACC6BA}"/>
              </a:ext>
            </a:extLst>
          </p:cNvPr>
          <p:cNvPicPr>
            <a:picLocks noChangeAspect="1"/>
          </p:cNvPicPr>
          <p:nvPr/>
        </p:nvPicPr>
        <p:blipFill>
          <a:blip r:embed="rId4"/>
          <a:stretch>
            <a:fillRect/>
          </a:stretch>
        </p:blipFill>
        <p:spPr>
          <a:xfrm>
            <a:off x="755576" y="1341479"/>
            <a:ext cx="7128792" cy="4831925"/>
          </a:xfrm>
          <a:prstGeom prst="rect">
            <a:avLst/>
          </a:prstGeom>
        </p:spPr>
      </p:pic>
    </p:spTree>
  </p:cSld>
  <p:clrMapOvr>
    <a:overrideClrMapping bg1="lt1" tx1="dk1" bg2="lt2" tx2="dk2" accent1="accent1" accent2="accent2" accent3="accent3" accent4="accent4" accent5="accent5" accent6="accent6" hlink="hlink" folHlink="folHlink"/>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全市场解禁规模</a:t>
            </a:r>
          </a:p>
        </p:txBody>
      </p:sp>
      <p:sp>
        <p:nvSpPr>
          <p:cNvPr id="2" name="文本框 1"/>
          <p:cNvSpPr txBox="1"/>
          <p:nvPr/>
        </p:nvSpPr>
        <p:spPr bwMode="auto">
          <a:xfrm>
            <a:off x="2770400" y="5505508"/>
            <a:ext cx="3601611" cy="400110"/>
          </a:xfrm>
          <a:prstGeom prst="rect">
            <a:avLst/>
          </a:prstGeom>
          <a:noFill/>
          <a:ln w="9525">
            <a:noFill/>
            <a:miter lim="800000"/>
          </a:ln>
        </p:spPr>
        <p:txBody>
          <a:bodyPr wrap="square" rtlCol="0">
            <a:spAutoFit/>
          </a:bodyPr>
          <a:lstStyle/>
          <a:p>
            <a:r>
              <a:rPr lang="en-US" altLang="zh-CN" dirty="0">
                <a:latin typeface="微软雅黑" panose="020B0503020204020204" pitchFamily="34" charset="-122"/>
                <a:ea typeface="微软雅黑" panose="020B0503020204020204" pitchFamily="34" charset="-122"/>
              </a:rPr>
              <a:t>6</a:t>
            </a:r>
            <a:r>
              <a:rPr dirty="0">
                <a:latin typeface="微软雅黑" panose="020B0503020204020204" pitchFamily="34" charset="-122"/>
                <a:ea typeface="微软雅黑" panose="020B0503020204020204" pitchFamily="34" charset="-122"/>
              </a:rPr>
              <a:t>月市场解禁</a:t>
            </a:r>
            <a:r>
              <a:rPr lang="zh-CN" dirty="0">
                <a:latin typeface="微软雅黑" panose="020B0503020204020204" pitchFamily="34" charset="-122"/>
                <a:ea typeface="微软雅黑" panose="020B0503020204020204" pitchFamily="34" charset="-122"/>
              </a:rPr>
              <a:t>市</a:t>
            </a:r>
            <a:r>
              <a:rPr dirty="0">
                <a:latin typeface="微软雅黑" panose="020B0503020204020204" pitchFamily="34" charset="-122"/>
                <a:ea typeface="微软雅黑" panose="020B0503020204020204" pitchFamily="34" charset="-122"/>
              </a:rPr>
              <a:t>值</a:t>
            </a:r>
            <a:r>
              <a:rPr lang="en-US" altLang="zh-CN" dirty="0">
                <a:solidFill>
                  <a:srgbClr val="FF0000"/>
                </a:solidFill>
                <a:latin typeface="微软雅黑" panose="020B0503020204020204" pitchFamily="34" charset="-122"/>
                <a:ea typeface="微软雅黑" panose="020B0503020204020204" pitchFamily="34" charset="-122"/>
              </a:rPr>
              <a:t>2213.14</a:t>
            </a:r>
            <a:r>
              <a:rPr dirty="0">
                <a:latin typeface="微软雅黑" panose="020B0503020204020204" pitchFamily="34" charset="-122"/>
                <a:ea typeface="微软雅黑" panose="020B0503020204020204" pitchFamily="34" charset="-122"/>
              </a:rPr>
              <a:t>亿元</a:t>
            </a:r>
          </a:p>
        </p:txBody>
      </p:sp>
      <p:pic>
        <p:nvPicPr>
          <p:cNvPr id="6" name="图片 5">
            <a:extLst>
              <a:ext uri="{FF2B5EF4-FFF2-40B4-BE49-F238E27FC236}">
                <a16:creationId xmlns:a16="http://schemas.microsoft.com/office/drawing/2014/main" id="{D94F8315-C737-4666-8524-F65B02CB4405}"/>
              </a:ext>
            </a:extLst>
          </p:cNvPr>
          <p:cNvPicPr>
            <a:picLocks noChangeAspect="1"/>
          </p:cNvPicPr>
          <p:nvPr/>
        </p:nvPicPr>
        <p:blipFill>
          <a:blip r:embed="rId3"/>
          <a:stretch>
            <a:fillRect/>
          </a:stretch>
        </p:blipFill>
        <p:spPr>
          <a:xfrm>
            <a:off x="1187624" y="1484784"/>
            <a:ext cx="6840759" cy="3672582"/>
          </a:xfrm>
          <a:prstGeom prst="rect">
            <a:avLst/>
          </a:prstGeom>
        </p:spPr>
      </p:pic>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大宗交易统计及折价率</a:t>
            </a:r>
          </a:p>
        </p:txBody>
      </p:sp>
      <p:sp>
        <p:nvSpPr>
          <p:cNvPr id="7" name="文本框 6"/>
          <p:cNvSpPr txBox="1"/>
          <p:nvPr/>
        </p:nvSpPr>
        <p:spPr bwMode="auto">
          <a:xfrm>
            <a:off x="504220" y="5451321"/>
            <a:ext cx="2172809" cy="768350"/>
          </a:xfrm>
          <a:prstGeom prst="rect">
            <a:avLst/>
          </a:prstGeom>
          <a:noFill/>
          <a:ln w="9525">
            <a:noFill/>
            <a:miter lim="800000"/>
          </a:ln>
        </p:spPr>
        <p:txBody>
          <a:bodyPr wrap="square" rtlCol="0">
            <a:spAutoFit/>
          </a:bodyPr>
          <a:lstStyle/>
          <a:p>
            <a:pPr algn="l"/>
            <a:r>
              <a:rPr lang="en-US" altLang="zh-CN" dirty="0">
                <a:latin typeface="微软雅黑" panose="020B0503020204020204" pitchFamily="34" charset="-122"/>
                <a:ea typeface="微软雅黑" panose="020B0503020204020204" pitchFamily="34" charset="-122"/>
              </a:rPr>
              <a:t>6</a:t>
            </a:r>
            <a:r>
              <a:rPr dirty="0">
                <a:solidFill>
                  <a:schemeClr val="tx1"/>
                </a:solidFill>
                <a:latin typeface="微软雅黑" panose="020B0503020204020204" pitchFamily="34" charset="-122"/>
                <a:ea typeface="微软雅黑" panose="020B0503020204020204" pitchFamily="34" charset="-122"/>
              </a:rPr>
              <a:t>月大宗市场总成交额</a:t>
            </a:r>
            <a:r>
              <a:rPr lang="en-US" altLang="zh-CN" sz="2400" dirty="0">
                <a:solidFill>
                  <a:srgbClr val="FF0000"/>
                </a:solidFill>
                <a:latin typeface="微软雅黑" panose="020B0503020204020204" pitchFamily="34" charset="-122"/>
                <a:ea typeface="微软雅黑" panose="020B0503020204020204" pitchFamily="34" charset="-122"/>
              </a:rPr>
              <a:t>621.82</a:t>
            </a:r>
            <a:r>
              <a:rPr dirty="0">
                <a:solidFill>
                  <a:schemeClr val="tx1"/>
                </a:solidFill>
                <a:latin typeface="微软雅黑" panose="020B0503020204020204" pitchFamily="34" charset="-122"/>
                <a:ea typeface="微软雅黑" panose="020B0503020204020204" pitchFamily="34" charset="-122"/>
              </a:rPr>
              <a:t>亿元</a:t>
            </a:r>
          </a:p>
        </p:txBody>
      </p:sp>
      <p:sp>
        <p:nvSpPr>
          <p:cNvPr id="9" name="文本框 8"/>
          <p:cNvSpPr txBox="1"/>
          <p:nvPr/>
        </p:nvSpPr>
        <p:spPr bwMode="auto">
          <a:xfrm>
            <a:off x="2973340" y="5458772"/>
            <a:ext cx="1751583" cy="769441"/>
          </a:xfrm>
          <a:prstGeom prst="rect">
            <a:avLst/>
          </a:prstGeom>
          <a:noFill/>
          <a:ln w="9525">
            <a:noFill/>
            <a:miter lim="800000"/>
          </a:ln>
        </p:spPr>
        <p:txBody>
          <a:bodyPr wrap="square" rtlCol="0">
            <a:spAutoFit/>
          </a:bodyPr>
          <a:lstStyle/>
          <a:p>
            <a:pPr algn="l"/>
            <a:r>
              <a:rPr dirty="0">
                <a:solidFill>
                  <a:schemeClr val="tx1"/>
                </a:solidFill>
                <a:latin typeface="微软雅黑" panose="020B0503020204020204" pitchFamily="34" charset="-122"/>
                <a:ea typeface="微软雅黑" panose="020B0503020204020204" pitchFamily="34" charset="-122"/>
                <a:sym typeface="+mn-ea"/>
              </a:rPr>
              <a:t>较</a:t>
            </a:r>
            <a:r>
              <a:rPr lang="zh-CN" dirty="0">
                <a:solidFill>
                  <a:schemeClr val="tx1"/>
                </a:solidFill>
                <a:latin typeface="微软雅黑" panose="020B0503020204020204" pitchFamily="34" charset="-122"/>
                <a:ea typeface="微软雅黑" panose="020B0503020204020204" pitchFamily="34" charset="-122"/>
                <a:sym typeface="+mn-ea"/>
              </a:rPr>
              <a:t>上月</a:t>
            </a:r>
            <a:r>
              <a:rPr lang="zh-CN" altLang="en-US" dirty="0">
                <a:latin typeface="微软雅黑" panose="020B0503020204020204" pitchFamily="34" charset="-122"/>
                <a:ea typeface="微软雅黑" panose="020B0503020204020204" pitchFamily="34" charset="-122"/>
                <a:sym typeface="+mn-ea"/>
              </a:rPr>
              <a:t>增加</a:t>
            </a:r>
            <a:r>
              <a:rPr lang="en-US" altLang="zh-CN" sz="2400" dirty="0">
                <a:solidFill>
                  <a:srgbClr val="FF0000"/>
                </a:solidFill>
                <a:latin typeface="微软雅黑" panose="020B0503020204020204" pitchFamily="34" charset="-122"/>
                <a:ea typeface="微软雅黑" panose="020B0503020204020204" pitchFamily="34" charset="-122"/>
                <a:sym typeface="+mn-ea"/>
              </a:rPr>
              <a:t>143.31</a:t>
            </a:r>
            <a:r>
              <a:rPr dirty="0">
                <a:solidFill>
                  <a:schemeClr val="tx1"/>
                </a:solidFill>
                <a:latin typeface="微软雅黑" panose="020B0503020204020204" pitchFamily="34" charset="-122"/>
                <a:ea typeface="微软雅黑" panose="020B0503020204020204" pitchFamily="34" charset="-122"/>
                <a:sym typeface="+mn-ea"/>
              </a:rPr>
              <a:t>亿元</a:t>
            </a:r>
            <a:endParaRPr lang="zh-CN" altLang="en-US" dirty="0">
              <a:solidFill>
                <a:schemeClr val="tx1"/>
              </a:solidFill>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bwMode="auto">
          <a:xfrm>
            <a:off x="4983753" y="5451321"/>
            <a:ext cx="2160240" cy="768350"/>
          </a:xfrm>
          <a:prstGeom prst="rect">
            <a:avLst/>
          </a:prstGeom>
          <a:noFill/>
          <a:ln w="9525">
            <a:noFill/>
            <a:miter lim="800000"/>
          </a:ln>
        </p:spPr>
        <p:txBody>
          <a:bodyPr wrap="square" rtlCol="0">
            <a:spAutoFit/>
          </a:bodyPr>
          <a:lstStyle/>
          <a:p>
            <a:pPr algn="l"/>
            <a:r>
              <a:rPr lang="en-US" altLang="zh-CN" dirty="0">
                <a:latin typeface="微软雅黑" panose="020B0503020204020204" pitchFamily="34" charset="-122"/>
                <a:ea typeface="微软雅黑" panose="020B0503020204020204" pitchFamily="34" charset="-122"/>
              </a:rPr>
              <a:t>6</a:t>
            </a:r>
            <a:r>
              <a:rPr dirty="0">
                <a:solidFill>
                  <a:schemeClr val="tx1"/>
                </a:solidFill>
                <a:latin typeface="微软雅黑" panose="020B0503020204020204" pitchFamily="34" charset="-122"/>
                <a:ea typeface="微软雅黑" panose="020B0503020204020204" pitchFamily="34" charset="-122"/>
              </a:rPr>
              <a:t>月大宗市场平均折价率</a:t>
            </a:r>
            <a:r>
              <a:rPr lang="en-US" sz="2400" dirty="0">
                <a:solidFill>
                  <a:srgbClr val="FF0000"/>
                </a:solidFill>
                <a:latin typeface="微软雅黑" panose="020B0503020204020204" pitchFamily="34" charset="-122"/>
                <a:ea typeface="微软雅黑" panose="020B0503020204020204" pitchFamily="34" charset="-122"/>
              </a:rPr>
              <a:t>5.68</a:t>
            </a:r>
            <a:r>
              <a:rPr sz="2400" dirty="0">
                <a:solidFill>
                  <a:srgbClr val="FF0000"/>
                </a:solidFill>
                <a:latin typeface="微软雅黑" panose="020B0503020204020204" pitchFamily="34" charset="-122"/>
                <a:ea typeface="微软雅黑" panose="020B0503020204020204" pitchFamily="34" charset="-122"/>
              </a:rPr>
              <a:t>%</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
        <p:nvSpPr>
          <p:cNvPr id="12" name="文本框 11"/>
          <p:cNvSpPr txBox="1"/>
          <p:nvPr/>
        </p:nvSpPr>
        <p:spPr bwMode="auto">
          <a:xfrm>
            <a:off x="7402823" y="5451321"/>
            <a:ext cx="1512168" cy="769441"/>
          </a:xfrm>
          <a:prstGeom prst="rect">
            <a:avLst/>
          </a:prstGeom>
          <a:noFill/>
          <a:ln w="9525">
            <a:noFill/>
            <a:miter lim="800000"/>
          </a:ln>
        </p:spPr>
        <p:txBody>
          <a:bodyPr wrap="square" rtlCol="0">
            <a:spAutoFit/>
          </a:bodyPr>
          <a:lstStyle/>
          <a:p>
            <a:pPr algn="l"/>
            <a:r>
              <a:rPr lang="zh-CN" altLang="en-US" dirty="0">
                <a:solidFill>
                  <a:schemeClr val="tx1"/>
                </a:solidFill>
                <a:latin typeface="微软雅黑" panose="020B0503020204020204" pitchFamily="34" charset="-122"/>
                <a:ea typeface="微软雅黑" panose="020B0503020204020204" pitchFamily="34" charset="-122"/>
              </a:rPr>
              <a:t>较上月</a:t>
            </a:r>
            <a:r>
              <a:rPr lang="zh-CN" altLang="en-US" dirty="0">
                <a:latin typeface="微软雅黑" panose="020B0503020204020204" pitchFamily="34" charset="-122"/>
                <a:ea typeface="微软雅黑" panose="020B0503020204020204" pitchFamily="34" charset="-122"/>
              </a:rPr>
              <a:t>上升</a:t>
            </a:r>
            <a:r>
              <a:rPr lang="en-US" altLang="zh-CN" sz="2400" dirty="0">
                <a:solidFill>
                  <a:srgbClr val="FF0000"/>
                </a:solidFill>
                <a:latin typeface="微软雅黑" panose="020B0503020204020204" pitchFamily="34" charset="-122"/>
                <a:ea typeface="微软雅黑" panose="020B0503020204020204" pitchFamily="34" charset="-122"/>
              </a:rPr>
              <a:t>0.12%</a:t>
            </a:r>
          </a:p>
        </p:txBody>
      </p:sp>
      <p:pic>
        <p:nvPicPr>
          <p:cNvPr id="3" name="图片 2">
            <a:extLst>
              <a:ext uri="{FF2B5EF4-FFF2-40B4-BE49-F238E27FC236}">
                <a16:creationId xmlns:a16="http://schemas.microsoft.com/office/drawing/2014/main" id="{DBDD1F60-3635-47DA-945E-DE1CD1BA3EEA}"/>
              </a:ext>
            </a:extLst>
          </p:cNvPr>
          <p:cNvPicPr>
            <a:picLocks noChangeAspect="1"/>
          </p:cNvPicPr>
          <p:nvPr/>
        </p:nvPicPr>
        <p:blipFill>
          <a:blip r:embed="rId3"/>
          <a:stretch>
            <a:fillRect/>
          </a:stretch>
        </p:blipFill>
        <p:spPr>
          <a:xfrm>
            <a:off x="827584" y="1336130"/>
            <a:ext cx="7185053" cy="3744416"/>
          </a:xfrm>
          <a:prstGeom prst="rect">
            <a:avLst/>
          </a:prstGeom>
        </p:spPr>
      </p:pic>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融资融券余额</a:t>
            </a:r>
          </a:p>
        </p:txBody>
      </p:sp>
      <p:sp>
        <p:nvSpPr>
          <p:cNvPr id="6" name="文本框 5"/>
          <p:cNvSpPr txBox="1"/>
          <p:nvPr/>
        </p:nvSpPr>
        <p:spPr bwMode="auto">
          <a:xfrm>
            <a:off x="1940987" y="5360492"/>
            <a:ext cx="4927417" cy="719556"/>
          </a:xfrm>
          <a:prstGeom prst="rect">
            <a:avLst/>
          </a:prstGeom>
          <a:noFill/>
          <a:ln w="9525">
            <a:noFill/>
            <a:miter lim="800000"/>
          </a:ln>
        </p:spPr>
        <p:txBody>
          <a:bodyPr wrap="square" rtlCol="0">
            <a:spAutoFit/>
          </a:bodyPr>
          <a:lstStyle/>
          <a:p>
            <a:pPr>
              <a:lnSpc>
                <a:spcPct val="200000"/>
              </a:lnSpc>
            </a:pPr>
            <a:r>
              <a:rPr lang="en-US" altLang="zh-CN" sz="2400" dirty="0">
                <a:latin typeface="微软雅黑" panose="020B0503020204020204" pitchFamily="34" charset="-122"/>
                <a:ea typeface="微软雅黑" panose="020B0503020204020204" pitchFamily="34" charset="-122"/>
              </a:rPr>
              <a:t>6</a:t>
            </a:r>
            <a:r>
              <a:rPr sz="2400" dirty="0">
                <a:latin typeface="微软雅黑" panose="020B0503020204020204" pitchFamily="34" charset="-122"/>
                <a:ea typeface="微软雅黑" panose="020B0503020204020204" pitchFamily="34" charset="-122"/>
              </a:rPr>
              <a:t>月，沪深两融余额</a:t>
            </a:r>
            <a:r>
              <a:rPr lang="en-US" altLang="zh-CN" sz="2400" dirty="0">
                <a:solidFill>
                  <a:srgbClr val="FF0000"/>
                </a:solidFill>
                <a:latin typeface="微软雅黑" panose="020B0503020204020204" pitchFamily="34" charset="-122"/>
                <a:ea typeface="微软雅黑" panose="020B0503020204020204" pitchFamily="34" charset="-122"/>
              </a:rPr>
              <a:t>11637.68</a:t>
            </a:r>
            <a:r>
              <a:rPr sz="2400" dirty="0">
                <a:latin typeface="微软雅黑" panose="020B0503020204020204" pitchFamily="34" charset="-122"/>
                <a:ea typeface="微软雅黑" panose="020B0503020204020204" pitchFamily="34" charset="-122"/>
              </a:rPr>
              <a:t>亿元</a:t>
            </a:r>
          </a:p>
        </p:txBody>
      </p:sp>
      <p:pic>
        <p:nvPicPr>
          <p:cNvPr id="3" name="图片 2">
            <a:extLst>
              <a:ext uri="{FF2B5EF4-FFF2-40B4-BE49-F238E27FC236}">
                <a16:creationId xmlns:a16="http://schemas.microsoft.com/office/drawing/2014/main" id="{3AB23718-D035-4D30-AA63-A68609996C09}"/>
              </a:ext>
            </a:extLst>
          </p:cNvPr>
          <p:cNvPicPr>
            <a:picLocks noChangeAspect="1"/>
          </p:cNvPicPr>
          <p:nvPr/>
        </p:nvPicPr>
        <p:blipFill>
          <a:blip r:embed="rId3"/>
          <a:stretch>
            <a:fillRect/>
          </a:stretch>
        </p:blipFill>
        <p:spPr>
          <a:xfrm>
            <a:off x="755576" y="1287463"/>
            <a:ext cx="7344816" cy="3824352"/>
          </a:xfrm>
          <a:prstGeom prst="rect">
            <a:avLst/>
          </a:prstGeom>
        </p:spPr>
      </p:pic>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商品期货合约概览</a:t>
            </a:r>
          </a:p>
        </p:txBody>
      </p:sp>
      <p:pic>
        <p:nvPicPr>
          <p:cNvPr id="4" name="图片 3">
            <a:extLst>
              <a:ext uri="{FF2B5EF4-FFF2-40B4-BE49-F238E27FC236}">
                <a16:creationId xmlns:a16="http://schemas.microsoft.com/office/drawing/2014/main" id="{25E6C75D-85AC-4DEC-A819-36398626CFE8}"/>
              </a:ext>
            </a:extLst>
          </p:cNvPr>
          <p:cNvPicPr>
            <a:picLocks noChangeAspect="1"/>
          </p:cNvPicPr>
          <p:nvPr/>
        </p:nvPicPr>
        <p:blipFill>
          <a:blip r:embed="rId3"/>
          <a:stretch>
            <a:fillRect/>
          </a:stretch>
        </p:blipFill>
        <p:spPr>
          <a:xfrm>
            <a:off x="1403648" y="1287463"/>
            <a:ext cx="6768752" cy="4248472"/>
          </a:xfrm>
          <a:prstGeom prst="rect">
            <a:avLst/>
          </a:prstGeom>
        </p:spPr>
      </p:pic>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dirty="0">
                <a:solidFill>
                  <a:srgbClr val="000066"/>
                </a:solidFill>
                <a:latin typeface="Microsoft YaHei UI" panose="020B0503020204020204" pitchFamily="34" charset="-122"/>
                <a:ea typeface="Microsoft YaHei UI" panose="020B0503020204020204" pitchFamily="34" charset="-122"/>
              </a:rPr>
              <a:t>本月两市市值前十</a:t>
            </a:r>
          </a:p>
        </p:txBody>
      </p:sp>
      <p:pic>
        <p:nvPicPr>
          <p:cNvPr id="4" name="图片 3">
            <a:extLst>
              <a:ext uri="{FF2B5EF4-FFF2-40B4-BE49-F238E27FC236}">
                <a16:creationId xmlns:a16="http://schemas.microsoft.com/office/drawing/2014/main" id="{8F5AFD60-7E1D-4057-A6FE-EE26D01E998A}"/>
              </a:ext>
            </a:extLst>
          </p:cNvPr>
          <p:cNvPicPr>
            <a:picLocks noChangeAspect="1"/>
          </p:cNvPicPr>
          <p:nvPr/>
        </p:nvPicPr>
        <p:blipFill>
          <a:blip r:embed="rId3"/>
          <a:stretch>
            <a:fillRect/>
          </a:stretch>
        </p:blipFill>
        <p:spPr>
          <a:xfrm>
            <a:off x="749708" y="1628534"/>
            <a:ext cx="7344816" cy="1920406"/>
          </a:xfrm>
          <a:prstGeom prst="rect">
            <a:avLst/>
          </a:prstGeom>
        </p:spPr>
      </p:pic>
      <p:pic>
        <p:nvPicPr>
          <p:cNvPr id="5" name="图片 4">
            <a:extLst>
              <a:ext uri="{FF2B5EF4-FFF2-40B4-BE49-F238E27FC236}">
                <a16:creationId xmlns:a16="http://schemas.microsoft.com/office/drawing/2014/main" id="{C35DB118-9C05-43B4-BDD9-A97EC7F1B178}"/>
              </a:ext>
            </a:extLst>
          </p:cNvPr>
          <p:cNvPicPr>
            <a:picLocks noChangeAspect="1"/>
          </p:cNvPicPr>
          <p:nvPr/>
        </p:nvPicPr>
        <p:blipFill>
          <a:blip r:embed="rId4"/>
          <a:stretch>
            <a:fillRect/>
          </a:stretch>
        </p:blipFill>
        <p:spPr>
          <a:xfrm>
            <a:off x="749708" y="3871128"/>
            <a:ext cx="7344816" cy="1926503"/>
          </a:xfrm>
          <a:prstGeom prst="rect">
            <a:avLst/>
          </a:prstGeom>
        </p:spPr>
      </p:pic>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dirty="0">
                <a:solidFill>
                  <a:srgbClr val="000066"/>
                </a:solidFill>
                <a:latin typeface="Microsoft YaHei UI" panose="020B0503020204020204" pitchFamily="34" charset="-122"/>
                <a:ea typeface="Microsoft YaHei UI" panose="020B0503020204020204" pitchFamily="34" charset="-122"/>
              </a:rPr>
              <a:t>本月涨幅居前个股</a:t>
            </a:r>
            <a:r>
              <a:rPr lang="en-US" altLang="zh-CN" sz="2400" dirty="0">
                <a:solidFill>
                  <a:srgbClr val="000066"/>
                </a:solidFill>
                <a:latin typeface="Microsoft YaHei UI" panose="020B0503020204020204" pitchFamily="34" charset="-122"/>
                <a:ea typeface="Microsoft YaHei UI" panose="020B0503020204020204" pitchFamily="34" charset="-122"/>
              </a:rPr>
              <a:t>(</a:t>
            </a:r>
            <a:r>
              <a:rPr lang="zh-CN" altLang="zh-CN" sz="2400" dirty="0">
                <a:solidFill>
                  <a:srgbClr val="000066"/>
                </a:solidFill>
                <a:latin typeface="Microsoft YaHei UI" panose="020B0503020204020204" pitchFamily="34" charset="-122"/>
                <a:ea typeface="Microsoft YaHei UI" panose="020B0503020204020204" pitchFamily="34" charset="-122"/>
              </a:rPr>
              <a:t>去除发行不足一年新股</a:t>
            </a:r>
            <a:r>
              <a:rPr lang="en-US" altLang="zh-CN" sz="2400" dirty="0">
                <a:solidFill>
                  <a:srgbClr val="000066"/>
                </a:solidFill>
                <a:latin typeface="Microsoft YaHei UI" panose="020B0503020204020204" pitchFamily="34" charset="-122"/>
                <a:ea typeface="Microsoft YaHei UI" panose="020B0503020204020204" pitchFamily="34" charset="-122"/>
              </a:rPr>
              <a:t>)</a:t>
            </a:r>
          </a:p>
        </p:txBody>
      </p:sp>
      <p:sp>
        <p:nvSpPr>
          <p:cNvPr id="7" name="文本框 6">
            <a:extLst>
              <a:ext uri="{FF2B5EF4-FFF2-40B4-BE49-F238E27FC236}">
                <a16:creationId xmlns:a16="http://schemas.microsoft.com/office/drawing/2014/main" id="{8D7DF5E8-A7C0-43E1-B47C-4E95F96BAEC7}"/>
              </a:ext>
            </a:extLst>
          </p:cNvPr>
          <p:cNvSpPr txBox="1"/>
          <p:nvPr/>
        </p:nvSpPr>
        <p:spPr bwMode="auto">
          <a:xfrm>
            <a:off x="1367644" y="5142121"/>
            <a:ext cx="6192688" cy="1023742"/>
          </a:xfrm>
          <a:prstGeom prst="rect">
            <a:avLst/>
          </a:prstGeom>
          <a:noFill/>
          <a:ln w="9525">
            <a:noFill/>
            <a:miter lim="800000"/>
          </a:ln>
        </p:spPr>
        <p:txBody>
          <a:bodyPr wrap="square" rtlCol="0">
            <a:spAutoFit/>
          </a:bodyPr>
          <a:lstStyle/>
          <a:p>
            <a:pPr indent="360000" algn="just">
              <a:lnSpc>
                <a:spcPct val="150000"/>
              </a:lnSpc>
            </a:pPr>
            <a:r>
              <a:rPr lang="en-US" sz="1400" dirty="0">
                <a:latin typeface="微软雅黑" panose="020B0503020204020204" pitchFamily="34" charset="-122"/>
                <a:ea typeface="微软雅黑" panose="020B0503020204020204" pitchFamily="34" charset="-122"/>
              </a:rPr>
              <a:t>6</a:t>
            </a:r>
            <a:r>
              <a:rPr lang="zh-CN" altLang="en-US" sz="1400" dirty="0">
                <a:latin typeface="微软雅黑" panose="020B0503020204020204" pitchFamily="34" charset="-122"/>
                <a:ea typeface="微软雅黑" panose="020B0503020204020204" pitchFamily="34" charset="-122"/>
              </a:rPr>
              <a:t>月，凯撒文化与头条系签订十年合约，市场看好其发展前景；同时，互联网板块持续走热，市场情绪火热带动公司进一步上涨。</a:t>
            </a:r>
            <a:r>
              <a:rPr lang="en-US" altLang="zh-CN" sz="1400" dirty="0">
                <a:latin typeface="微软雅黑" panose="020B0503020204020204" pitchFamily="34" charset="-122"/>
                <a:ea typeface="微软雅黑" panose="020B0503020204020204" pitchFamily="34" charset="-122"/>
              </a:rPr>
              <a:t>6</a:t>
            </a:r>
            <a:r>
              <a:rPr lang="zh-CN" altLang="en-US" sz="1400" dirty="0">
                <a:latin typeface="微软雅黑" panose="020B0503020204020204" pitchFamily="34" charset="-122"/>
                <a:ea typeface="微软雅黑" panose="020B0503020204020204" pitchFamily="34" charset="-122"/>
              </a:rPr>
              <a:t>月份，凯撒文化月涨幅达</a:t>
            </a:r>
            <a:r>
              <a:rPr lang="en-US" altLang="zh-CN" sz="1400" dirty="0">
                <a:latin typeface="微软雅黑" panose="020B0503020204020204" pitchFamily="34" charset="-122"/>
                <a:ea typeface="微软雅黑" panose="020B0503020204020204" pitchFamily="34" charset="-122"/>
              </a:rPr>
              <a:t>166.06%</a:t>
            </a:r>
            <a:r>
              <a:rPr lang="zh-CN" altLang="en-US" sz="1400" dirty="0">
                <a:latin typeface="微软雅黑" panose="020B0503020204020204" pitchFamily="34" charset="-122"/>
                <a:ea typeface="微软雅黑" panose="020B0503020204020204" pitchFamily="34" charset="-122"/>
              </a:rPr>
              <a:t>。</a:t>
            </a:r>
            <a:endParaRPr sz="1400" dirty="0">
              <a:latin typeface="微软雅黑" panose="020B0503020204020204" pitchFamily="34" charset="-122"/>
              <a:ea typeface="微软雅黑" panose="020B0503020204020204" pitchFamily="34" charset="-122"/>
            </a:endParaRPr>
          </a:p>
        </p:txBody>
      </p:sp>
      <p:graphicFrame>
        <p:nvGraphicFramePr>
          <p:cNvPr id="8" name="图表 7">
            <a:extLst>
              <a:ext uri="{FF2B5EF4-FFF2-40B4-BE49-F238E27FC236}">
                <a16:creationId xmlns:a16="http://schemas.microsoft.com/office/drawing/2014/main" id="{CA43676E-4622-B441-971A-B5D44F2FF662}"/>
              </a:ext>
            </a:extLst>
          </p:cNvPr>
          <p:cNvGraphicFramePr>
            <a:graphicFrameLocks/>
          </p:cNvGraphicFramePr>
          <p:nvPr>
            <p:extLst>
              <p:ext uri="{D42A27DB-BD31-4B8C-83A1-F6EECF244321}">
                <p14:modId xmlns:p14="http://schemas.microsoft.com/office/powerpoint/2010/main" val="3546130083"/>
              </p:ext>
            </p:extLst>
          </p:nvPr>
        </p:nvGraphicFramePr>
        <p:xfrm>
          <a:off x="1187624" y="1484784"/>
          <a:ext cx="6552728" cy="3528392"/>
        </p:xfrm>
        <a:graphic>
          <a:graphicData uri="http://schemas.openxmlformats.org/drawingml/2006/chart">
            <c:chart xmlns:c="http://schemas.openxmlformats.org/drawingml/2006/chart" xmlns:r="http://schemas.openxmlformats.org/officeDocument/2006/relationships" r:id="rId3"/>
          </a:graphicData>
        </a:graphic>
      </p:graphicFrame>
      <p:pic>
        <p:nvPicPr>
          <p:cNvPr id="2" name="图片 1">
            <a:extLst>
              <a:ext uri="{FF2B5EF4-FFF2-40B4-BE49-F238E27FC236}">
                <a16:creationId xmlns:a16="http://schemas.microsoft.com/office/drawing/2014/main" id="{0FE7054A-103D-4BD5-952B-CDE1B625F266}"/>
              </a:ext>
            </a:extLst>
          </p:cNvPr>
          <p:cNvPicPr>
            <a:picLocks noChangeAspect="1"/>
          </p:cNvPicPr>
          <p:nvPr/>
        </p:nvPicPr>
        <p:blipFill>
          <a:blip r:embed="rId4"/>
          <a:stretch>
            <a:fillRect/>
          </a:stretch>
        </p:blipFill>
        <p:spPr>
          <a:xfrm>
            <a:off x="1187624" y="1421724"/>
            <a:ext cx="6768752" cy="3456732"/>
          </a:xfrm>
          <a:prstGeom prst="rect">
            <a:avLst/>
          </a:prstGeom>
        </p:spPr>
      </p:pic>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上月涨幅居前个股的本月表现</a:t>
            </a:r>
            <a:endParaRPr lang="en-US" altLang="zh-CN" sz="2400" dirty="0">
              <a:solidFill>
                <a:srgbClr val="000066"/>
              </a:solidFill>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id="{60729DDA-D41E-44B3-B4D0-61BA98D65907}"/>
              </a:ext>
            </a:extLst>
          </p:cNvPr>
          <p:cNvPicPr>
            <a:picLocks noChangeAspect="1"/>
          </p:cNvPicPr>
          <p:nvPr/>
        </p:nvPicPr>
        <p:blipFill>
          <a:blip r:embed="rId3"/>
          <a:stretch>
            <a:fillRect/>
          </a:stretch>
        </p:blipFill>
        <p:spPr>
          <a:xfrm>
            <a:off x="899592" y="1551959"/>
            <a:ext cx="7272808" cy="4292797"/>
          </a:xfrm>
          <a:prstGeom prst="rect">
            <a:avLst/>
          </a:prstGeom>
        </p:spPr>
      </p:pic>
    </p:spTree>
  </p:cSld>
  <p:clrMapOvr>
    <a:overrideClrMapping bg1="lt1" tx1="dk1" bg2="lt2" tx2="dk2" accent1="accent1" accent2="accent2" accent3="accent3" accent4="accent4" accent5="accent5" accent6="accent6" hlink="hlink" folHlink="folHlink"/>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本月跌幅居前个股</a:t>
            </a:r>
          </a:p>
        </p:txBody>
      </p:sp>
      <p:sp>
        <p:nvSpPr>
          <p:cNvPr id="5" name="文本框 4">
            <a:extLst>
              <a:ext uri="{FF2B5EF4-FFF2-40B4-BE49-F238E27FC236}">
                <a16:creationId xmlns:a16="http://schemas.microsoft.com/office/drawing/2014/main" id="{20B3B58A-A5F9-4D23-9B88-89F3FB9D1DA9}"/>
              </a:ext>
            </a:extLst>
          </p:cNvPr>
          <p:cNvSpPr txBox="1"/>
          <p:nvPr/>
        </p:nvSpPr>
        <p:spPr bwMode="auto">
          <a:xfrm>
            <a:off x="1543490" y="5157192"/>
            <a:ext cx="6055432" cy="1002967"/>
          </a:xfrm>
          <a:prstGeom prst="rect">
            <a:avLst/>
          </a:prstGeom>
          <a:noFill/>
          <a:ln w="9525">
            <a:noFill/>
            <a:miter lim="800000"/>
          </a:ln>
        </p:spPr>
        <p:txBody>
          <a:bodyPr wrap="square" rtlCol="0">
            <a:spAutoFit/>
          </a:bodyPr>
          <a:lstStyle/>
          <a:p>
            <a:pPr indent="360000" algn="just">
              <a:lnSpc>
                <a:spcPct val="200000"/>
              </a:lnSpc>
            </a:pP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月来看，</a:t>
            </a:r>
            <a:r>
              <a:rPr lang="en-US" altLang="zh-CN" sz="1600" dirty="0">
                <a:latin typeface="微软雅黑" panose="020B0503020204020204" pitchFamily="34" charset="-122"/>
                <a:ea typeface="微软雅黑" panose="020B0503020204020204" pitchFamily="34" charset="-122"/>
              </a:rPr>
              <a:t>ST</a:t>
            </a:r>
            <a:r>
              <a:rPr lang="zh-CN" altLang="en-US" sz="1600" dirty="0">
                <a:latin typeface="微软雅黑" panose="020B0503020204020204" pitchFamily="34" charset="-122"/>
                <a:ea typeface="微软雅黑" panose="020B0503020204020204" pitchFamily="34" charset="-122"/>
              </a:rPr>
              <a:t>股仍占据跌幅榜半壁江山，投资者应注意规避风险。</a:t>
            </a:r>
            <a:endParaRPr sz="1600" dirty="0">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43738B91-69B7-434A-8842-A4D85BEB2E32}"/>
              </a:ext>
            </a:extLst>
          </p:cNvPr>
          <p:cNvPicPr>
            <a:picLocks noChangeAspect="1"/>
          </p:cNvPicPr>
          <p:nvPr/>
        </p:nvPicPr>
        <p:blipFill>
          <a:blip r:embed="rId3"/>
          <a:stretch>
            <a:fillRect/>
          </a:stretch>
        </p:blipFill>
        <p:spPr>
          <a:xfrm>
            <a:off x="827584" y="1358900"/>
            <a:ext cx="7125478" cy="3747638"/>
          </a:xfrm>
          <a:prstGeom prst="rect">
            <a:avLst/>
          </a:prstGeom>
        </p:spPr>
      </p:pic>
    </p:spTree>
  </p:cSld>
  <p:clrMapOvr>
    <a:overrideClrMapping bg1="lt1" tx1="dk1" bg2="lt2" tx2="dk2" accent1="accent1" accent2="accent2" accent3="accent3" accent4="accent4" accent5="accent5" accent6="accent6" hlink="hlink" folHlink="folHlink"/>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股权质押比例前十</a:t>
            </a:r>
          </a:p>
        </p:txBody>
      </p:sp>
      <p:pic>
        <p:nvPicPr>
          <p:cNvPr id="2" name="图片 1">
            <a:extLst>
              <a:ext uri="{FF2B5EF4-FFF2-40B4-BE49-F238E27FC236}">
                <a16:creationId xmlns:a16="http://schemas.microsoft.com/office/drawing/2014/main" id="{A6D10837-0745-4B01-953C-B86A59ACF673}"/>
              </a:ext>
            </a:extLst>
          </p:cNvPr>
          <p:cNvPicPr>
            <a:picLocks noChangeAspect="1"/>
          </p:cNvPicPr>
          <p:nvPr/>
        </p:nvPicPr>
        <p:blipFill>
          <a:blip r:embed="rId3"/>
          <a:stretch>
            <a:fillRect/>
          </a:stretch>
        </p:blipFill>
        <p:spPr>
          <a:xfrm>
            <a:off x="899592" y="1628800"/>
            <a:ext cx="7056784" cy="4247226"/>
          </a:xfrm>
          <a:prstGeom prst="rect">
            <a:avLst/>
          </a:prstGeom>
        </p:spPr>
      </p:pic>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gray">
          <a:xfrm>
            <a:off x="755650" y="1870075"/>
            <a:ext cx="3024188" cy="622300"/>
          </a:xfrm>
          <a:prstGeom prst="rect">
            <a:avLst/>
          </a:prstGeom>
          <a:noFill/>
          <a:ln w="9525">
            <a:noFill/>
            <a:miter lim="800000"/>
          </a:ln>
        </p:spPr>
        <p:txBody>
          <a:bodyPr anchor="ctr"/>
          <a:lstStyle/>
          <a:p>
            <a:r>
              <a:rPr lang="en-US" altLang="zh-CN" sz="3600" b="1">
                <a:solidFill>
                  <a:srgbClr val="CC0000"/>
                </a:solidFill>
                <a:latin typeface="幼圆" panose="02010509060101010101" pitchFamily="49" charset="-122"/>
                <a:ea typeface="黑体" panose="02010609060101010101" pitchFamily="49" charset="-122"/>
              </a:rPr>
              <a:t>『</a:t>
            </a:r>
            <a:r>
              <a:rPr lang="zh-CN" altLang="en-US" sz="3600" b="1">
                <a:solidFill>
                  <a:srgbClr val="CC0000"/>
                </a:solidFill>
                <a:latin typeface="幼圆" panose="02010509060101010101" pitchFamily="49" charset="-122"/>
                <a:ea typeface="黑体" panose="02010609060101010101" pitchFamily="49" charset="-122"/>
              </a:rPr>
              <a:t>融客月报</a:t>
            </a:r>
            <a:r>
              <a:rPr lang="en-US" altLang="zh-CN" sz="3600" b="1">
                <a:solidFill>
                  <a:srgbClr val="CC0000"/>
                </a:solidFill>
                <a:latin typeface="幼圆" panose="02010509060101010101" pitchFamily="49" charset="-122"/>
                <a:ea typeface="黑体" panose="02010609060101010101" pitchFamily="49" charset="-122"/>
              </a:rPr>
              <a:t>』</a:t>
            </a:r>
            <a:endParaRPr lang="zh-CN" altLang="en-US" sz="3600" b="1">
              <a:solidFill>
                <a:srgbClr val="CC0000"/>
              </a:solidFill>
              <a:latin typeface="幼圆" panose="02010509060101010101" pitchFamily="49" charset="-122"/>
              <a:ea typeface="黑体" panose="02010609060101010101" pitchFamily="49" charset="-122"/>
            </a:endParaRPr>
          </a:p>
        </p:txBody>
      </p:sp>
      <p:sp>
        <p:nvSpPr>
          <p:cNvPr id="12291" name="Text Box 6"/>
          <p:cNvSpPr txBox="1">
            <a:spLocks noChangeArrowheads="1"/>
          </p:cNvSpPr>
          <p:nvPr/>
        </p:nvSpPr>
        <p:spPr bwMode="gray">
          <a:xfrm>
            <a:off x="0" y="2565400"/>
            <a:ext cx="9396413" cy="1630045"/>
          </a:xfrm>
          <a:prstGeom prst="rect">
            <a:avLst/>
          </a:prstGeom>
          <a:noFill/>
          <a:ln w="0" algn="ctr">
            <a:noFill/>
            <a:miter lim="800000"/>
          </a:ln>
        </p:spPr>
        <p:txBody>
          <a:bodyPr>
            <a:spAutoFit/>
          </a:bodyPr>
          <a:lstStyle/>
          <a:p>
            <a:pPr eaLnBrk="0" hangingPunct="0">
              <a:spcBef>
                <a:spcPct val="50000"/>
              </a:spcBef>
            </a:pPr>
            <a:r>
              <a:rPr lang="en-US" altLang="zh-CN" sz="4000" dirty="0">
                <a:solidFill>
                  <a:srgbClr val="777777"/>
                </a:solidFill>
                <a:ea typeface="华文中宋" panose="02010600040101010101" pitchFamily="2" charset="-122"/>
              </a:rPr>
              <a:t>                      </a:t>
            </a:r>
            <a:r>
              <a:rPr lang="en-US" altLang="zh-CN" sz="3600" dirty="0">
                <a:solidFill>
                  <a:srgbClr val="000066"/>
                </a:solidFill>
                <a:latin typeface="华文中宋" panose="02010600040101010101" pitchFamily="2" charset="-122"/>
                <a:ea typeface="黑体" panose="02010609060101010101" pitchFamily="49" charset="-122"/>
              </a:rPr>
              <a:t>—— </a:t>
            </a:r>
            <a:r>
              <a:rPr lang="zh-CN" altLang="en-US" sz="3600" b="1" dirty="0">
                <a:solidFill>
                  <a:srgbClr val="000066"/>
                </a:solidFill>
                <a:ea typeface="黑体" panose="02010609060101010101" pitchFamily="49" charset="-122"/>
              </a:rPr>
              <a:t>二级市场</a:t>
            </a:r>
            <a:r>
              <a:rPr lang="zh-CN" altLang="en-US" sz="1800" b="1" dirty="0">
                <a:solidFill>
                  <a:srgbClr val="000066"/>
                </a:solidFill>
                <a:ea typeface="幼圆" panose="02010509060101010101" pitchFamily="49" charset="-122"/>
              </a:rPr>
              <a:t>（</a:t>
            </a:r>
            <a:r>
              <a:rPr lang="en-US" altLang="zh-CN" sz="1800" b="1" dirty="0">
                <a:solidFill>
                  <a:srgbClr val="000066"/>
                </a:solidFill>
                <a:ea typeface="幼圆" panose="02010509060101010101" pitchFamily="49" charset="-122"/>
              </a:rPr>
              <a:t>2020</a:t>
            </a:r>
            <a:r>
              <a:rPr lang="zh-CN" altLang="en-US" sz="1800" b="1" dirty="0">
                <a:solidFill>
                  <a:srgbClr val="000066"/>
                </a:solidFill>
                <a:ea typeface="幼圆" panose="02010509060101010101" pitchFamily="49" charset="-122"/>
              </a:rPr>
              <a:t>年</a:t>
            </a:r>
            <a:r>
              <a:rPr lang="en-US" altLang="zh-CN" sz="1800" b="1" dirty="0">
                <a:solidFill>
                  <a:srgbClr val="000066"/>
                </a:solidFill>
                <a:ea typeface="幼圆" panose="02010509060101010101" pitchFamily="49" charset="-122"/>
              </a:rPr>
              <a:t>6</a:t>
            </a:r>
            <a:r>
              <a:rPr lang="zh-CN" altLang="en-US" sz="1800" b="1" dirty="0">
                <a:solidFill>
                  <a:srgbClr val="000066"/>
                </a:solidFill>
                <a:ea typeface="幼圆" panose="02010509060101010101" pitchFamily="49" charset="-122"/>
              </a:rPr>
              <a:t>月）</a:t>
            </a:r>
            <a:endParaRPr lang="zh-CN" altLang="en-US" sz="3600" b="1" dirty="0">
              <a:solidFill>
                <a:srgbClr val="000066"/>
              </a:solidFill>
              <a:ea typeface="黑体" panose="02010609060101010101" pitchFamily="49" charset="-122"/>
            </a:endParaRPr>
          </a:p>
          <a:p>
            <a:pPr eaLnBrk="0" hangingPunct="0">
              <a:spcBef>
                <a:spcPct val="50000"/>
              </a:spcBef>
            </a:pPr>
            <a:endParaRPr lang="zh-CN" altLang="en-US" sz="4000" b="1" dirty="0">
              <a:solidFill>
                <a:srgbClr val="000099"/>
              </a:solidFill>
              <a:ea typeface="幼圆" panose="02010509060101010101" pitchFamily="49" charset="-122"/>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white">
          <a:xfrm>
            <a:off x="457283" y="154555"/>
            <a:ext cx="8231187" cy="1144587"/>
          </a:xfrm>
          <a:prstGeom prst="rect">
            <a:avLst/>
          </a:prstGeom>
          <a:noFill/>
          <a:ln w="9525" algn="ctr">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第一大股东累计质押数占持股比例变化</a:t>
            </a:r>
          </a:p>
        </p:txBody>
      </p:sp>
      <p:sp>
        <p:nvSpPr>
          <p:cNvPr id="6" name="文本框 5"/>
          <p:cNvSpPr txBox="1"/>
          <p:nvPr/>
        </p:nvSpPr>
        <p:spPr bwMode="auto">
          <a:xfrm>
            <a:off x="683567" y="4725144"/>
            <a:ext cx="7776865" cy="1289905"/>
          </a:xfrm>
          <a:prstGeom prst="rect">
            <a:avLst/>
          </a:prstGeom>
          <a:noFill/>
          <a:ln w="9525">
            <a:noFill/>
            <a:miter lim="800000"/>
          </a:ln>
        </p:spPr>
        <p:txBody>
          <a:bodyPr wrap="square" rtlCol="0">
            <a:spAutoFit/>
          </a:bodyPr>
          <a:lstStyle/>
          <a:p>
            <a:pPr indent="457200" algn="just">
              <a:lnSpc>
                <a:spcPct val="150000"/>
              </a:lnSpc>
            </a:pPr>
            <a:r>
              <a:rPr lang="en-US" altLang="zh-CN" sz="1800" dirty="0">
                <a:latin typeface="微软雅黑" panose="020B0503020204020204" pitchFamily="34" charset="-122"/>
                <a:ea typeface="微软雅黑" panose="020B0503020204020204" pitchFamily="34" charset="-122"/>
              </a:rPr>
              <a:t>6</a:t>
            </a:r>
            <a:r>
              <a:rPr lang="zh-CN" altLang="en-US" sz="1800" dirty="0">
                <a:solidFill>
                  <a:schemeClr val="tx1"/>
                </a:solidFill>
                <a:latin typeface="微软雅黑" panose="020B0503020204020204" pitchFamily="34" charset="-122"/>
                <a:ea typeface="微软雅黑" panose="020B0503020204020204" pitchFamily="34" charset="-122"/>
              </a:rPr>
              <a:t>月国有控股企业中，山东钢铁第一大股东新增质押其持有的</a:t>
            </a:r>
            <a:r>
              <a:rPr lang="en-US" altLang="zh-CN" sz="1800" dirty="0">
                <a:latin typeface="微软雅黑" panose="020B0503020204020204" pitchFamily="34" charset="-122"/>
                <a:ea typeface="微软雅黑" panose="020B0503020204020204" pitchFamily="34" charset="-122"/>
              </a:rPr>
              <a:t>75%</a:t>
            </a:r>
            <a:r>
              <a:rPr lang="zh-CN" altLang="en-US" sz="1800" dirty="0">
                <a:solidFill>
                  <a:schemeClr val="tx1"/>
                </a:solidFill>
                <a:latin typeface="微软雅黑" panose="020B0503020204020204" pitchFamily="34" charset="-122"/>
                <a:ea typeface="微软雅黑" panose="020B0503020204020204" pitchFamily="34" charset="-122"/>
              </a:rPr>
              <a:t>股份；非国企中，</a:t>
            </a:r>
            <a:r>
              <a:rPr lang="zh-CN" altLang="en-US" sz="1800" dirty="0">
                <a:latin typeface="微软雅黑" panose="020B0503020204020204" pitchFamily="34" charset="-122"/>
                <a:ea typeface="微软雅黑" panose="020B0503020204020204" pitchFamily="34" charset="-122"/>
              </a:rPr>
              <a:t>天创时尚、晶科科技等四家公司</a:t>
            </a:r>
            <a:r>
              <a:rPr lang="zh-CN" altLang="en-US" sz="1800" dirty="0">
                <a:solidFill>
                  <a:schemeClr val="tx1"/>
                </a:solidFill>
                <a:latin typeface="微软雅黑" panose="020B0503020204020204" pitchFamily="34" charset="-122"/>
                <a:ea typeface="微软雅黑" panose="020B0503020204020204" pitchFamily="34" charset="-122"/>
              </a:rPr>
              <a:t>第一大股东</a:t>
            </a:r>
            <a:r>
              <a:rPr lang="en-US" altLang="zh-CN" sz="1800" dirty="0">
                <a:latin typeface="微软雅黑" panose="020B0503020204020204" pitchFamily="34" charset="-122"/>
                <a:ea typeface="微软雅黑" panose="020B0503020204020204" pitchFamily="34" charset="-122"/>
              </a:rPr>
              <a:t>6</a:t>
            </a:r>
            <a:r>
              <a:rPr lang="zh-CN" altLang="en-US" sz="1800" dirty="0">
                <a:latin typeface="微软雅黑" panose="020B0503020204020204" pitchFamily="34" charset="-122"/>
                <a:ea typeface="微软雅黑" panose="020B0503020204020204" pitchFamily="34" charset="-122"/>
              </a:rPr>
              <a:t>月质押比例接近超过</a:t>
            </a:r>
            <a:r>
              <a:rPr lang="en-US" altLang="zh-CN" sz="1800" dirty="0">
                <a:latin typeface="微软雅黑" panose="020B0503020204020204" pitchFamily="34" charset="-122"/>
                <a:ea typeface="微软雅黑" panose="020B0503020204020204" pitchFamily="34" charset="-122"/>
              </a:rPr>
              <a:t>50%</a:t>
            </a:r>
            <a:r>
              <a:rPr lang="zh-CN" altLang="en-US" sz="1800" dirty="0">
                <a:latin typeface="微软雅黑" panose="020B0503020204020204" pitchFamily="34" charset="-122"/>
                <a:ea typeface="微软雅黑" panose="020B0503020204020204" pitchFamily="34" charset="-122"/>
              </a:rPr>
              <a:t>。</a:t>
            </a:r>
            <a:endParaRPr lang="zh-CN" altLang="en-US" sz="1800" dirty="0">
              <a:solidFill>
                <a:schemeClr val="tx1"/>
              </a:solidFill>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3AB918BC-9191-4F21-83E7-6FE8F1FAFF75}"/>
              </a:ext>
            </a:extLst>
          </p:cNvPr>
          <p:cNvPicPr>
            <a:picLocks noChangeAspect="1"/>
          </p:cNvPicPr>
          <p:nvPr/>
        </p:nvPicPr>
        <p:blipFill>
          <a:blip r:embed="rId4"/>
          <a:stretch>
            <a:fillRect/>
          </a:stretch>
        </p:blipFill>
        <p:spPr>
          <a:xfrm>
            <a:off x="-108520" y="1545928"/>
            <a:ext cx="5255207" cy="2932430"/>
          </a:xfrm>
          <a:prstGeom prst="rect">
            <a:avLst/>
          </a:prstGeom>
        </p:spPr>
      </p:pic>
      <p:pic>
        <p:nvPicPr>
          <p:cNvPr id="11" name="图片 10">
            <a:extLst>
              <a:ext uri="{FF2B5EF4-FFF2-40B4-BE49-F238E27FC236}">
                <a16:creationId xmlns:a16="http://schemas.microsoft.com/office/drawing/2014/main" id="{0BED35F9-D348-4BE5-B513-86F7596DF1E4}"/>
              </a:ext>
            </a:extLst>
          </p:cNvPr>
          <p:cNvPicPr>
            <a:picLocks noChangeAspect="1"/>
          </p:cNvPicPr>
          <p:nvPr/>
        </p:nvPicPr>
        <p:blipFill>
          <a:blip r:embed="rId5"/>
          <a:stretch>
            <a:fillRect/>
          </a:stretch>
        </p:blipFill>
        <p:spPr>
          <a:xfrm>
            <a:off x="3918196" y="1545928"/>
            <a:ext cx="5255207" cy="2932430"/>
          </a:xfrm>
          <a:prstGeom prst="rect">
            <a:avLst/>
          </a:prstGeom>
        </p:spPr>
      </p:pic>
    </p:spTree>
    <p:custDataLst>
      <p:tags r:id="rId1"/>
    </p:custData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话气泡: 圆角矩形 6"/>
          <p:cNvSpPr/>
          <p:nvPr/>
        </p:nvSpPr>
        <p:spPr bwMode="auto">
          <a:xfrm>
            <a:off x="68580" y="956133"/>
            <a:ext cx="4249420" cy="1991758"/>
          </a:xfrm>
          <a:prstGeom prst="wedgeRoundRectCallout">
            <a:avLst>
              <a:gd name="adj1" fmla="val 31651"/>
              <a:gd name="adj2" fmla="val 55297"/>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28684" name="Rectangle 2"/>
          <p:cNvSpPr>
            <a:spLocks noChangeArrowheads="1"/>
          </p:cNvSpPr>
          <p:nvPr/>
        </p:nvSpPr>
        <p:spPr bwMode="white">
          <a:xfrm>
            <a:off x="456248" y="142875"/>
            <a:ext cx="8231187" cy="1144588"/>
          </a:xfrm>
          <a:prstGeom prst="rect">
            <a:avLst/>
          </a:prstGeom>
          <a:noFill/>
          <a:ln w="9525">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主要券商观点</a:t>
            </a:r>
          </a:p>
        </p:txBody>
      </p:sp>
      <p:pic>
        <p:nvPicPr>
          <p:cNvPr id="4" name="图片 3" descr="233"/>
          <p:cNvPicPr>
            <a:picLocks noChangeAspect="1"/>
          </p:cNvPicPr>
          <p:nvPr/>
        </p:nvPicPr>
        <p:blipFill>
          <a:blip r:embed="rId3" cstate="print"/>
          <a:stretch>
            <a:fillRect/>
          </a:stretch>
        </p:blipFill>
        <p:spPr>
          <a:xfrm>
            <a:off x="4388376" y="3720970"/>
            <a:ext cx="1904214" cy="640140"/>
          </a:xfrm>
          <a:prstGeom prst="rect">
            <a:avLst/>
          </a:prstGeom>
        </p:spPr>
      </p:pic>
      <p:sp>
        <p:nvSpPr>
          <p:cNvPr id="6" name="文本框 5"/>
          <p:cNvSpPr txBox="1"/>
          <p:nvPr/>
        </p:nvSpPr>
        <p:spPr>
          <a:xfrm>
            <a:off x="35495" y="856411"/>
            <a:ext cx="4353993" cy="2275688"/>
          </a:xfrm>
          <a:prstGeom prst="rect">
            <a:avLst/>
          </a:prstGeom>
          <a:noFill/>
        </p:spPr>
        <p:txBody>
          <a:bodyPr wrap="square" rtlCol="0">
            <a:spAutoFit/>
          </a:bodyPr>
          <a:lstStyle/>
          <a:p>
            <a:pPr algn="just">
              <a:lnSpc>
                <a:spcPct val="150000"/>
              </a:lnSpc>
            </a:pPr>
            <a:r>
              <a:rPr lang="zh-CN" altLang="en-US" sz="1200" dirty="0">
                <a:latin typeface="微软雅黑" panose="020B0503020204020204" pitchFamily="34" charset="-122"/>
                <a:ea typeface="微软雅黑" panose="020B0503020204020204" pitchFamily="34" charset="-122"/>
              </a:rPr>
              <a:t>一、当前市场行情仍以大市值龙头为主，「大小切换」尚未发生；二、「风格之间」以及「行业之间」对比可以看到，并不存在上周少涨而本周补涨的显著规律，相应的，低估值风格及行业表现更优；三、与此前不同的是，建材、煤炭等周期股的上涨并非「基建刺激」、「扩大内需」等常规周期行业基本面逻辑造成的，而是金融变革下「无风险利率」下降造成。究其原因，「经济环境」中找不到，在「金融逻辑」中才能找到。</a:t>
            </a:r>
            <a:r>
              <a:rPr lang="en-US" altLang="zh-CN" sz="1200" b="1" dirty="0">
                <a:latin typeface="微软雅黑" panose="020B0503020204020204" pitchFamily="34" charset="-122"/>
                <a:ea typeface="微软雅黑" panose="020B0503020204020204" pitchFamily="34" charset="-122"/>
              </a:rPr>
              <a:t> </a:t>
            </a:r>
          </a:p>
          <a:p>
            <a:pPr algn="just">
              <a:lnSpc>
                <a:spcPct val="150000"/>
              </a:lnSpc>
            </a:pPr>
            <a:r>
              <a:rPr lang="en-US" altLang="zh-CN" sz="1200" b="1" dirty="0">
                <a:latin typeface="微软雅黑" panose="020B0503020204020204" pitchFamily="34" charset="-122"/>
                <a:ea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rPr>
              <a:t>月观点：</a:t>
            </a:r>
            <a:r>
              <a:rPr lang="zh-CN" altLang="en-US" sz="1200" b="1" dirty="0">
                <a:solidFill>
                  <a:srgbClr val="FF0000"/>
                </a:solidFill>
                <a:latin typeface="微软雅黑" panose="020B0503020204020204" pitchFamily="34" charset="-122"/>
                <a:ea typeface="微软雅黑" panose="020B0503020204020204" pitchFamily="34" charset="-122"/>
              </a:rPr>
              <a:t>谨慎看多    </a:t>
            </a:r>
            <a:r>
              <a:rPr lang="en-US" altLang="zh-CN" sz="1200" b="1" dirty="0">
                <a:latin typeface="微软雅黑" panose="020B0503020204020204" pitchFamily="34" charset="-122"/>
                <a:ea typeface="微软雅黑" panose="020B0503020204020204" pitchFamily="34" charset="-122"/>
              </a:rPr>
              <a:t>6</a:t>
            </a:r>
            <a:r>
              <a:rPr lang="zh-CN" altLang="en-US" sz="1200" b="1" dirty="0">
                <a:latin typeface="微软雅黑" panose="020B0503020204020204" pitchFamily="34" charset="-122"/>
                <a:ea typeface="微软雅黑" panose="020B0503020204020204" pitchFamily="34" charset="-122"/>
              </a:rPr>
              <a:t>月观点：</a:t>
            </a:r>
            <a:r>
              <a:rPr lang="zh-CN" altLang="en-US" sz="1200" b="1" dirty="0">
                <a:solidFill>
                  <a:srgbClr val="FF0000"/>
                </a:solidFill>
                <a:latin typeface="微软雅黑" panose="020B0503020204020204" pitchFamily="34" charset="-122"/>
                <a:ea typeface="微软雅黑" panose="020B0503020204020204" pitchFamily="34" charset="-122"/>
              </a:rPr>
              <a:t>看多   </a:t>
            </a:r>
            <a:r>
              <a:rPr lang="en-US" altLang="zh-CN" sz="1200" b="1" dirty="0">
                <a:latin typeface="微软雅黑" panose="020B0503020204020204" pitchFamily="34" charset="-122"/>
                <a:ea typeface="微软雅黑" panose="020B0503020204020204" pitchFamily="34" charset="-122"/>
              </a:rPr>
              <a:t>7</a:t>
            </a:r>
            <a:r>
              <a:rPr lang="zh-CN" altLang="en-US" sz="1200" b="1" dirty="0">
                <a:latin typeface="微软雅黑" panose="020B0503020204020204" pitchFamily="34" charset="-122"/>
                <a:ea typeface="微软雅黑" panose="020B0503020204020204" pitchFamily="34" charset="-122"/>
              </a:rPr>
              <a:t>月观点： </a:t>
            </a:r>
            <a:r>
              <a:rPr lang="zh-CN" altLang="en-US" sz="1200" b="1" dirty="0">
                <a:solidFill>
                  <a:srgbClr val="FF0000"/>
                </a:solidFill>
                <a:latin typeface="微软雅黑" panose="020B0503020204020204" pitchFamily="34" charset="-122"/>
                <a:ea typeface="微软雅黑" panose="020B0503020204020204" pitchFamily="34" charset="-122"/>
              </a:rPr>
              <a:t>看多</a:t>
            </a:r>
          </a:p>
        </p:txBody>
      </p:sp>
      <p:sp>
        <p:nvSpPr>
          <p:cNvPr id="37" name="对话气泡: 圆角矩形 36"/>
          <p:cNvSpPr/>
          <p:nvPr/>
        </p:nvSpPr>
        <p:spPr bwMode="auto">
          <a:xfrm>
            <a:off x="4388375" y="1007014"/>
            <a:ext cx="4686727" cy="1910928"/>
          </a:xfrm>
          <a:prstGeom prst="wedgeRoundRectCallout">
            <a:avLst>
              <a:gd name="adj1" fmla="val -33764"/>
              <a:gd name="adj2" fmla="val 59015"/>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39" name="对话气泡: 圆角矩形 38"/>
          <p:cNvSpPr/>
          <p:nvPr/>
        </p:nvSpPr>
        <p:spPr bwMode="auto">
          <a:xfrm>
            <a:off x="4378772" y="4516754"/>
            <a:ext cx="4608384" cy="1936581"/>
          </a:xfrm>
          <a:prstGeom prst="wedgeRoundRectCallout">
            <a:avLst>
              <a:gd name="adj1" fmla="val -31071"/>
              <a:gd name="adj2" fmla="val -64200"/>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41" name="对话气泡: 圆角矩形 40"/>
          <p:cNvSpPr/>
          <p:nvPr/>
        </p:nvSpPr>
        <p:spPr bwMode="auto">
          <a:xfrm>
            <a:off x="156845" y="4454648"/>
            <a:ext cx="4068419" cy="1998688"/>
          </a:xfrm>
          <a:prstGeom prst="wedgeRoundRectCallout">
            <a:avLst>
              <a:gd name="adj1" fmla="val 27101"/>
              <a:gd name="adj2" fmla="val -59814"/>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42" name="文本框 41"/>
          <p:cNvSpPr txBox="1"/>
          <p:nvPr/>
        </p:nvSpPr>
        <p:spPr>
          <a:xfrm>
            <a:off x="4466719" y="4248546"/>
            <a:ext cx="4608383" cy="2275688"/>
          </a:xfrm>
          <a:prstGeom prst="rect">
            <a:avLst/>
          </a:prstGeom>
          <a:noFill/>
        </p:spPr>
        <p:txBody>
          <a:bodyPr wrap="square" rtlCol="0">
            <a:spAutoFit/>
          </a:bodyPr>
          <a:lstStyle>
            <a:defPPr>
              <a:defRPr lang="en-US"/>
            </a:defPPr>
            <a:lvl1pPr>
              <a:defRPr sz="1800" b="1">
                <a:latin typeface="+mn-ea"/>
                <a:ea typeface="+mn-ea"/>
              </a:defRPr>
            </a:lvl1pPr>
          </a:lstStyle>
          <a:p>
            <a:pPr algn="just">
              <a:lnSpc>
                <a:spcPct val="150000"/>
              </a:lnSpc>
            </a:pPr>
            <a:r>
              <a:rPr lang="zh-CN" altLang="en-US" sz="1200" b="0" dirty="0">
                <a:latin typeface="微软雅黑" panose="020B0503020204020204" pitchFamily="34" charset="-122"/>
                <a:ea typeface="微软雅黑" panose="020B0503020204020204" pitchFamily="34" charset="-122"/>
              </a:rPr>
              <a:t>下半年</a:t>
            </a:r>
            <a:r>
              <a:rPr lang="en-US" altLang="zh-CN" sz="1200" b="0" dirty="0">
                <a:latin typeface="微软雅黑" panose="020B0503020204020204" pitchFamily="34" charset="-122"/>
                <a:ea typeface="微软雅黑" panose="020B0503020204020204" pitchFamily="34" charset="-122"/>
              </a:rPr>
              <a:t>A</a:t>
            </a:r>
            <a:r>
              <a:rPr lang="zh-CN" altLang="en-US" sz="1200" b="0" dirty="0">
                <a:latin typeface="微软雅黑" panose="020B0503020204020204" pitchFamily="34" charset="-122"/>
                <a:ea typeface="微软雅黑" panose="020B0503020204020204" pitchFamily="34" charset="-122"/>
              </a:rPr>
              <a:t>股基本面趋势向上有望得到确认，创新直达实体货币政策工具，帮助企业改善财务报表。居民储蓄率改善，房地产和可选消费销售潜力有待释放。下半年普遍验证景气上行是大概率，叠加改革预期发酵，科技成长上行与风险偏好改善相互促进，有望成为下半年的主攻方向。短期结构性改善预期暂时无法证伪，</a:t>
            </a:r>
            <a:r>
              <a:rPr lang="en-US" altLang="zh-CN" sz="1200" b="0" dirty="0">
                <a:latin typeface="微软雅黑" panose="020B0503020204020204" pitchFamily="34" charset="-122"/>
                <a:ea typeface="微软雅黑" panose="020B0503020204020204" pitchFamily="34" charset="-122"/>
              </a:rPr>
              <a:t>7</a:t>
            </a:r>
            <a:r>
              <a:rPr lang="zh-CN" altLang="en-US" sz="1200" b="0" dirty="0">
                <a:latin typeface="微软雅黑" panose="020B0503020204020204" pitchFamily="34" charset="-122"/>
                <a:ea typeface="微软雅黑" panose="020B0503020204020204" pitchFamily="34" charset="-122"/>
              </a:rPr>
              <a:t>月政策催化密集，市场对中美摩擦和海外新冠肺炎疫情加剧的反映钝化，暂无明显下行风险，顺势而为。</a:t>
            </a:r>
            <a:endParaRPr lang="en-US" altLang="zh-CN" sz="1200" b="0" dirty="0">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srgbClr val="FF0000"/>
                </a:solidFill>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5</a:t>
            </a:r>
            <a:r>
              <a:rPr lang="zh-CN" altLang="en-US" sz="1200" dirty="0">
                <a:latin typeface="微软雅黑" panose="020B0503020204020204" pitchFamily="34" charset="-122"/>
                <a:ea typeface="微软雅黑" panose="020B0503020204020204" pitchFamily="34" charset="-122"/>
              </a:rPr>
              <a:t>月观点：</a:t>
            </a:r>
            <a:r>
              <a:rPr lang="zh-CN" altLang="en-US" sz="1200" dirty="0">
                <a:solidFill>
                  <a:srgbClr val="FF0000"/>
                </a:solidFill>
                <a:latin typeface="微软雅黑" panose="020B0503020204020204" pitchFamily="34" charset="-122"/>
                <a:ea typeface="微软雅黑" panose="020B0503020204020204" pitchFamily="34" charset="-122"/>
              </a:rPr>
              <a:t>看多       </a:t>
            </a:r>
            <a:r>
              <a:rPr lang="en-US" altLang="zh-CN" sz="1200" dirty="0">
                <a:latin typeface="微软雅黑" panose="020B0503020204020204" pitchFamily="34" charset="-122"/>
                <a:ea typeface="微软雅黑" panose="020B0503020204020204" pitchFamily="34" charset="-122"/>
              </a:rPr>
              <a:t>6</a:t>
            </a:r>
            <a:r>
              <a:rPr lang="zh-CN" altLang="en-US" sz="1200" dirty="0">
                <a:latin typeface="微软雅黑" panose="020B0503020204020204" pitchFamily="34" charset="-122"/>
                <a:ea typeface="微软雅黑" panose="020B0503020204020204" pitchFamily="34" charset="-122"/>
              </a:rPr>
              <a:t>月观点：</a:t>
            </a:r>
            <a:r>
              <a:rPr lang="zh-CN" altLang="en-US" sz="1200" dirty="0">
                <a:solidFill>
                  <a:srgbClr val="FF0000"/>
                </a:solidFill>
                <a:latin typeface="微软雅黑" panose="020B0503020204020204" pitchFamily="34" charset="-122"/>
                <a:ea typeface="微软雅黑" panose="020B0503020204020204" pitchFamily="34" charset="-122"/>
              </a:rPr>
              <a:t>谨慎看多    </a:t>
            </a:r>
            <a:r>
              <a:rPr lang="en-US" altLang="zh-CN" sz="1200" dirty="0">
                <a:latin typeface="微软雅黑" panose="020B0503020204020204" pitchFamily="34" charset="-122"/>
                <a:ea typeface="微软雅黑" panose="020B0503020204020204" pitchFamily="34" charset="-122"/>
              </a:rPr>
              <a:t>7</a:t>
            </a:r>
            <a:r>
              <a:rPr lang="zh-CN" altLang="en-US" sz="1200" dirty="0">
                <a:latin typeface="微软雅黑" panose="020B0503020204020204" pitchFamily="34" charset="-122"/>
                <a:ea typeface="微软雅黑" panose="020B0503020204020204" pitchFamily="34" charset="-122"/>
              </a:rPr>
              <a:t>月观点：</a:t>
            </a:r>
            <a:r>
              <a:rPr lang="zh-CN" altLang="en-US" sz="1200" dirty="0">
                <a:solidFill>
                  <a:srgbClr val="FF0000"/>
                </a:solidFill>
                <a:latin typeface="微软雅黑" panose="020B0503020204020204" pitchFamily="34" charset="-122"/>
                <a:ea typeface="微软雅黑" panose="020B0503020204020204" pitchFamily="34" charset="-122"/>
              </a:rPr>
              <a:t>看多</a:t>
            </a:r>
            <a:endParaRPr lang="zh-CN" altLang="en-US" sz="1200" b="0" dirty="0">
              <a:solidFill>
                <a:srgbClr val="FF0000"/>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218592" y="3961387"/>
            <a:ext cx="3987800" cy="3106684"/>
          </a:xfrm>
          <a:prstGeom prst="rect">
            <a:avLst/>
          </a:prstGeom>
          <a:noFill/>
        </p:spPr>
        <p:txBody>
          <a:bodyPr wrap="square" rtlCol="0">
            <a:spAutoFit/>
          </a:bodyPr>
          <a:lstStyle/>
          <a:p>
            <a:pPr algn="just">
              <a:lnSpc>
                <a:spcPct val="150000"/>
              </a:lnSpc>
            </a:pPr>
            <a:r>
              <a:rPr lang="zh-CN" altLang="en-US" sz="1200" dirty="0">
                <a:latin typeface="微软雅黑" panose="020B0503020204020204" pitchFamily="34" charset="-122"/>
                <a:ea typeface="微软雅黑" panose="020B0503020204020204" pitchFamily="34" charset="-122"/>
              </a:rPr>
              <a:t>从业绩上看，金融板块仍然是疫情后较为稳健的板块，必选消费行业中报业绩保持较快增长，科技板块全年整体业绩有望实现增长。从估值来看，二季度末金融地产板块估值水平较低。消费板块估值水平处于历史中位数附近。科技板块中计算机行业估值水平较高，电子、通信、传媒行业的估值在历史</a:t>
            </a:r>
            <a:r>
              <a:rPr lang="en-US" altLang="zh-CN" sz="1200" dirty="0">
                <a:latin typeface="微软雅黑" panose="020B0503020204020204" pitchFamily="34" charset="-122"/>
                <a:ea typeface="微软雅黑" panose="020B0503020204020204" pitchFamily="34" charset="-122"/>
              </a:rPr>
              <a:t>60%</a:t>
            </a:r>
            <a:r>
              <a:rPr lang="zh-CN" altLang="en-US" sz="1200" dirty="0">
                <a:latin typeface="微软雅黑" panose="020B0503020204020204" pitchFamily="34" charset="-122"/>
                <a:ea typeface="微软雅黑" panose="020B0503020204020204" pitchFamily="34" charset="-122"/>
              </a:rPr>
              <a:t>分位附近。</a:t>
            </a:r>
            <a:r>
              <a:rPr lang="en-US" altLang="zh-CN" sz="1200" dirty="0">
                <a:latin typeface="微软雅黑" panose="020B0503020204020204" pitchFamily="34" charset="-122"/>
                <a:ea typeface="微软雅黑" panose="020B0503020204020204" pitchFamily="34" charset="-122"/>
              </a:rPr>
              <a:t>6</a:t>
            </a:r>
            <a:r>
              <a:rPr lang="zh-CN" altLang="en-US" sz="1200" dirty="0">
                <a:latin typeface="微软雅黑" panose="020B0503020204020204" pitchFamily="34" charset="-122"/>
                <a:ea typeface="微软雅黑" panose="020B0503020204020204" pitchFamily="34" charset="-122"/>
              </a:rPr>
              <a:t>月下旬，金融板块开启大幅上涨，市场风格切换，从后续业绩的预测来看，此次风格切换具备一定业绩支撑。</a:t>
            </a:r>
            <a:endParaRPr lang="en-US" altLang="zh-CN" sz="1200" dirty="0">
              <a:latin typeface="微软雅黑" panose="020B0503020204020204" pitchFamily="34" charset="-122"/>
              <a:ea typeface="微软雅黑" panose="020B0503020204020204" pitchFamily="34" charset="-122"/>
            </a:endParaRPr>
          </a:p>
          <a:p>
            <a:pPr algn="just">
              <a:lnSpc>
                <a:spcPct val="150000"/>
              </a:lnSpc>
            </a:pPr>
            <a:r>
              <a:rPr lang="en-US" altLang="zh-CN" sz="1200" b="1" dirty="0">
                <a:latin typeface="微软雅黑" panose="020B0503020204020204" pitchFamily="34" charset="-122"/>
                <a:ea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rPr>
              <a:t>月观点：</a:t>
            </a:r>
            <a:r>
              <a:rPr lang="zh-CN" altLang="en-US" sz="1200" b="1" dirty="0">
                <a:solidFill>
                  <a:srgbClr val="FF0000"/>
                </a:solidFill>
                <a:latin typeface="微软雅黑" panose="020B0503020204020204" pitchFamily="34" charset="-122"/>
                <a:ea typeface="微软雅黑" panose="020B0503020204020204" pitchFamily="34" charset="-122"/>
              </a:rPr>
              <a:t>看多  </a:t>
            </a:r>
            <a:r>
              <a:rPr lang="en-US" altLang="zh-CN" sz="1200" b="1" dirty="0">
                <a:latin typeface="微软雅黑" panose="020B0503020204020204" pitchFamily="34" charset="-122"/>
                <a:ea typeface="微软雅黑" panose="020B0503020204020204" pitchFamily="34" charset="-122"/>
              </a:rPr>
              <a:t>6</a:t>
            </a:r>
            <a:r>
              <a:rPr lang="zh-CN" altLang="en-US" sz="1200" b="1" dirty="0">
                <a:latin typeface="微软雅黑" panose="020B0503020204020204" pitchFamily="34" charset="-122"/>
                <a:ea typeface="微软雅黑" panose="020B0503020204020204" pitchFamily="34" charset="-122"/>
              </a:rPr>
              <a:t>月观点：</a:t>
            </a:r>
            <a:r>
              <a:rPr lang="zh-CN" altLang="en-US" sz="1200" b="1" dirty="0">
                <a:solidFill>
                  <a:srgbClr val="FF0000"/>
                </a:solidFill>
                <a:latin typeface="微软雅黑" panose="020B0503020204020204" pitchFamily="34" charset="-122"/>
                <a:ea typeface="微软雅黑" panose="020B0503020204020204" pitchFamily="34" charset="-122"/>
              </a:rPr>
              <a:t>谨慎看多 </a:t>
            </a:r>
            <a:r>
              <a:rPr lang="en-US" altLang="zh-CN" sz="1200" b="1" dirty="0">
                <a:latin typeface="微软雅黑" panose="020B0503020204020204" pitchFamily="34" charset="-122"/>
                <a:ea typeface="微软雅黑" panose="020B0503020204020204" pitchFamily="34" charset="-122"/>
              </a:rPr>
              <a:t>7</a:t>
            </a:r>
            <a:r>
              <a:rPr lang="zh-CN" altLang="en-US" sz="1200" b="1" dirty="0">
                <a:latin typeface="微软雅黑" panose="020B0503020204020204" pitchFamily="34" charset="-122"/>
                <a:ea typeface="微软雅黑" panose="020B0503020204020204" pitchFamily="34" charset="-122"/>
              </a:rPr>
              <a:t>月观点：</a:t>
            </a:r>
            <a:r>
              <a:rPr lang="zh-CN" altLang="en-US" sz="1200" b="1" dirty="0">
                <a:solidFill>
                  <a:srgbClr val="FF0000"/>
                </a:solidFill>
                <a:latin typeface="微软雅黑" panose="020B0503020204020204" pitchFamily="34" charset="-122"/>
                <a:ea typeface="微软雅黑" panose="020B0503020204020204" pitchFamily="34" charset="-122"/>
              </a:rPr>
              <a:t>谨慎看多</a:t>
            </a:r>
          </a:p>
          <a:p>
            <a:pPr algn="just">
              <a:lnSpc>
                <a:spcPct val="150000"/>
              </a:lnSpc>
            </a:pPr>
            <a:r>
              <a:rPr lang="zh-CN" altLang="en-US" sz="1200" dirty="0">
                <a:latin typeface="微软雅黑" panose="020B0503020204020204" pitchFamily="34" charset="-122"/>
                <a:ea typeface="微软雅黑" panose="020B0503020204020204" pitchFamily="34" charset="-122"/>
              </a:rPr>
              <a:t> </a:t>
            </a:r>
            <a:endParaRPr lang="en-US" altLang="zh-CN" sz="1200" dirty="0">
              <a:latin typeface="微软雅黑" panose="020B0503020204020204" pitchFamily="34" charset="-122"/>
              <a:ea typeface="微软雅黑" panose="020B0503020204020204" pitchFamily="34" charset="-122"/>
            </a:endParaRPr>
          </a:p>
          <a:p>
            <a:pPr algn="just">
              <a:lnSpc>
                <a:spcPct val="150000"/>
              </a:lnSpc>
            </a:pPr>
            <a:endParaRPr lang="zh-CN" altLang="en-US" sz="1200" dirty="0">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09326E97-0652-430B-A78F-EB67DFE8AF09}"/>
              </a:ext>
            </a:extLst>
          </p:cNvPr>
          <p:cNvSpPr txBox="1"/>
          <p:nvPr/>
        </p:nvSpPr>
        <p:spPr>
          <a:xfrm>
            <a:off x="4410004" y="891285"/>
            <a:ext cx="4608385" cy="2829685"/>
          </a:xfrm>
          <a:prstGeom prst="rect">
            <a:avLst/>
          </a:prstGeom>
          <a:noFill/>
        </p:spPr>
        <p:txBody>
          <a:bodyPr wrap="square" rtlCol="0">
            <a:spAutoFit/>
          </a:bodyPr>
          <a:lstStyle/>
          <a:p>
            <a:pPr algn="just">
              <a:lnSpc>
                <a:spcPct val="150000"/>
              </a:lnSpc>
            </a:pPr>
            <a:r>
              <a:rPr lang="zh-CN" altLang="en-US" sz="1200" dirty="0">
                <a:latin typeface="微软雅黑" panose="020B0503020204020204" pitchFamily="34" charset="-122"/>
                <a:ea typeface="微软雅黑" panose="020B0503020204020204" pitchFamily="34" charset="-122"/>
              </a:rPr>
              <a:t>当前更倾向于认为这是一次</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短平快的风格小漂移</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，低估值板块核心主线是具备自我强化逻辑的</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券商</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。在短平快的风格小漂移之后，</a:t>
            </a:r>
            <a:r>
              <a:rPr lang="en-US" altLang="zh-CN" sz="1200" dirty="0">
                <a:latin typeface="微软雅黑" panose="020B0503020204020204" pitchFamily="34" charset="-122"/>
                <a:ea typeface="微软雅黑" panose="020B0503020204020204" pitchFamily="34" charset="-122"/>
              </a:rPr>
              <a:t>Q3</a:t>
            </a:r>
            <a:r>
              <a:rPr lang="zh-CN" altLang="en-US" sz="1200" dirty="0">
                <a:latin typeface="微软雅黑" panose="020B0503020204020204" pitchFamily="34" charset="-122"/>
                <a:ea typeface="微软雅黑" panose="020B0503020204020204" pitchFamily="34" charset="-122"/>
              </a:rPr>
              <a:t>的业绩窗口期继续关注高增长和超预期的公司，</a:t>
            </a:r>
            <a:r>
              <a:rPr lang="en-US" altLang="zh-CN" sz="1200" dirty="0">
                <a:latin typeface="微软雅黑" panose="020B0503020204020204" pitchFamily="34" charset="-122"/>
                <a:ea typeface="微软雅黑" panose="020B0503020204020204" pitchFamily="34" charset="-122"/>
              </a:rPr>
              <a:t>Q4</a:t>
            </a:r>
            <a:r>
              <a:rPr lang="zh-CN" altLang="en-US" sz="1200" dirty="0">
                <a:latin typeface="微软雅黑" panose="020B0503020204020204" pitchFamily="34" charset="-122"/>
                <a:ea typeface="微软雅黑" panose="020B0503020204020204" pitchFamily="34" charset="-122"/>
              </a:rPr>
              <a:t>建议关注日历效应推动低估值板块占优的机会，比如家电、家居、建材、工程机械等。更长期维度来看，高景气仍然是制胜因子。长期看好一个中心（</a:t>
            </a:r>
            <a:r>
              <a:rPr lang="en-US" altLang="zh-CN" sz="1200" dirty="0">
                <a:latin typeface="微软雅黑" panose="020B0503020204020204" pitchFamily="34" charset="-122"/>
                <a:ea typeface="微软雅黑" panose="020B0503020204020204" pitchFamily="34" charset="-122"/>
              </a:rPr>
              <a:t>5G&amp;</a:t>
            </a:r>
            <a:r>
              <a:rPr lang="zh-CN" altLang="en-US" sz="1200" dirty="0">
                <a:latin typeface="微软雅黑" panose="020B0503020204020204" pitchFamily="34" charset="-122"/>
                <a:ea typeface="微软雅黑" panose="020B0503020204020204" pitchFamily="34" charset="-122"/>
              </a:rPr>
              <a:t>数据中心）和三个基本点（三大渗透率未来有望快速提升的板块：新能源车、无线耳机、信创）。</a:t>
            </a:r>
            <a:endParaRPr lang="en-US" altLang="zh-CN" sz="1200" dirty="0">
              <a:latin typeface="微软雅黑" panose="020B0503020204020204" pitchFamily="34" charset="-122"/>
              <a:ea typeface="微软雅黑" panose="020B0503020204020204" pitchFamily="34" charset="-122"/>
            </a:endParaRPr>
          </a:p>
          <a:p>
            <a:pPr algn="just">
              <a:lnSpc>
                <a:spcPct val="150000"/>
              </a:lnSpc>
            </a:pPr>
            <a:r>
              <a:rPr lang="en-US" altLang="zh-CN" sz="1200" b="1" dirty="0">
                <a:latin typeface="微软雅黑" panose="020B0503020204020204" pitchFamily="34" charset="-122"/>
                <a:ea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rPr>
              <a:t>月观点：</a:t>
            </a:r>
            <a:r>
              <a:rPr lang="zh-CN" altLang="en-US" sz="1200" b="1" dirty="0">
                <a:solidFill>
                  <a:srgbClr val="FF0000"/>
                </a:solidFill>
                <a:latin typeface="微软雅黑" panose="020B0503020204020204" pitchFamily="34" charset="-122"/>
                <a:ea typeface="微软雅黑" panose="020B0503020204020204" pitchFamily="34" charset="-122"/>
              </a:rPr>
              <a:t>看多           </a:t>
            </a:r>
            <a:r>
              <a:rPr lang="en-US" altLang="zh-CN" sz="1200" b="1" dirty="0">
                <a:latin typeface="微软雅黑" panose="020B0503020204020204" pitchFamily="34" charset="-122"/>
                <a:ea typeface="微软雅黑" panose="020B0503020204020204" pitchFamily="34" charset="-122"/>
              </a:rPr>
              <a:t>6</a:t>
            </a:r>
            <a:r>
              <a:rPr lang="zh-CN" altLang="en-US" sz="1200" b="1" dirty="0">
                <a:latin typeface="微软雅黑" panose="020B0503020204020204" pitchFamily="34" charset="-122"/>
                <a:ea typeface="微软雅黑" panose="020B0503020204020204" pitchFamily="34" charset="-122"/>
              </a:rPr>
              <a:t>月观点：</a:t>
            </a:r>
            <a:r>
              <a:rPr lang="zh-CN" altLang="en-US" sz="1200" b="1" dirty="0">
                <a:solidFill>
                  <a:srgbClr val="FF0000"/>
                </a:solidFill>
                <a:latin typeface="微软雅黑" panose="020B0503020204020204" pitchFamily="34" charset="-122"/>
                <a:ea typeface="微软雅黑" panose="020B0503020204020204" pitchFamily="34" charset="-122"/>
              </a:rPr>
              <a:t>中心     </a:t>
            </a:r>
            <a:r>
              <a:rPr lang="en-US" altLang="zh-CN" sz="1200" b="1" dirty="0">
                <a:latin typeface="微软雅黑" panose="020B0503020204020204" pitchFamily="34" charset="-122"/>
                <a:ea typeface="微软雅黑" panose="020B0503020204020204" pitchFamily="34" charset="-122"/>
              </a:rPr>
              <a:t>7</a:t>
            </a:r>
            <a:r>
              <a:rPr lang="zh-CN" altLang="en-US" sz="1200" b="1" dirty="0">
                <a:latin typeface="微软雅黑" panose="020B0503020204020204" pitchFamily="34" charset="-122"/>
                <a:ea typeface="微软雅黑" panose="020B0503020204020204" pitchFamily="34" charset="-122"/>
              </a:rPr>
              <a:t>月观点：</a:t>
            </a:r>
            <a:r>
              <a:rPr lang="zh-CN" altLang="en-US" sz="1200" b="1" dirty="0">
                <a:solidFill>
                  <a:srgbClr val="FF0000"/>
                </a:solidFill>
                <a:latin typeface="微软雅黑" panose="020B0503020204020204" pitchFamily="34" charset="-122"/>
                <a:ea typeface="微软雅黑" panose="020B0503020204020204" pitchFamily="34" charset="-122"/>
              </a:rPr>
              <a:t>谨慎看多</a:t>
            </a:r>
          </a:p>
          <a:p>
            <a:pPr algn="just">
              <a:lnSpc>
                <a:spcPct val="150000"/>
              </a:lnSpc>
            </a:pPr>
            <a:endParaRPr lang="zh-CN" altLang="en-US" sz="1200" dirty="0">
              <a:latin typeface="微软雅黑" panose="020B0503020204020204" pitchFamily="34" charset="-122"/>
              <a:ea typeface="微软雅黑" panose="020B0503020204020204" pitchFamily="34" charset="-122"/>
            </a:endParaRPr>
          </a:p>
          <a:p>
            <a:pPr algn="just">
              <a:lnSpc>
                <a:spcPct val="150000"/>
              </a:lnSpc>
            </a:pPr>
            <a:endParaRPr lang="zh-CN" altLang="en-US" sz="1200" dirty="0">
              <a:solidFill>
                <a:srgbClr val="FF0000"/>
              </a:solidFill>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id="{C10D5F8C-8EFD-FF46-A4D4-E8D54AC374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4784" y="2727476"/>
            <a:ext cx="1292403" cy="409939"/>
          </a:xfrm>
          <a:prstGeom prst="rect">
            <a:avLst/>
          </a:prstGeom>
        </p:spPr>
      </p:pic>
      <p:pic>
        <p:nvPicPr>
          <p:cNvPr id="11" name="图片 10">
            <a:extLst>
              <a:ext uri="{FF2B5EF4-FFF2-40B4-BE49-F238E27FC236}">
                <a16:creationId xmlns:a16="http://schemas.microsoft.com/office/drawing/2014/main" id="{DC8BA9C1-450E-B747-99F2-60AD5F56B4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4648" y="3105498"/>
            <a:ext cx="1353496" cy="615808"/>
          </a:xfrm>
          <a:prstGeom prst="rect">
            <a:avLst/>
          </a:prstGeom>
        </p:spPr>
      </p:pic>
      <p:pic>
        <p:nvPicPr>
          <p:cNvPr id="13" name="图片 12" descr="图片包含 游戏机&#10;&#10;描述已自动生成">
            <a:extLst>
              <a:ext uri="{FF2B5EF4-FFF2-40B4-BE49-F238E27FC236}">
                <a16:creationId xmlns:a16="http://schemas.microsoft.com/office/drawing/2014/main" id="{7A6DD827-157B-AA48-AB78-760B626CE3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3763" y="3540953"/>
            <a:ext cx="1478052" cy="524652"/>
          </a:xfrm>
          <a:prstGeom prst="rect">
            <a:avLst/>
          </a:prstGeom>
        </p:spPr>
      </p:pic>
      <p:sp>
        <p:nvSpPr>
          <p:cNvPr id="2" name="AutoShape 2">
            <a:extLst>
              <a:ext uri="{FF2B5EF4-FFF2-40B4-BE49-F238E27FC236}">
                <a16:creationId xmlns:a16="http://schemas.microsoft.com/office/drawing/2014/main" id="{B8319FDD-C09C-480C-BE49-B490CC519E4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图片 2">
            <a:extLst>
              <a:ext uri="{FF2B5EF4-FFF2-40B4-BE49-F238E27FC236}">
                <a16:creationId xmlns:a16="http://schemas.microsoft.com/office/drawing/2014/main" id="{63B1B4F2-B1C6-4214-896D-E38EE1152F43}"/>
              </a:ext>
            </a:extLst>
          </p:cNvPr>
          <p:cNvPicPr>
            <a:picLocks noChangeAspect="1"/>
          </p:cNvPicPr>
          <p:nvPr/>
        </p:nvPicPr>
        <p:blipFill>
          <a:blip r:embed="rId7"/>
          <a:stretch>
            <a:fillRect/>
          </a:stretch>
        </p:blipFill>
        <p:spPr>
          <a:xfrm>
            <a:off x="2803763" y="3067346"/>
            <a:ext cx="1237441" cy="504920"/>
          </a:xfrm>
          <a:prstGeom prst="rect">
            <a:avLst/>
          </a:prstGeom>
        </p:spPr>
      </p:pic>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71438" y="1071563"/>
            <a:ext cx="8929687" cy="3071812"/>
          </a:xfrm>
          <a:prstGeom prst="rect">
            <a:avLst/>
          </a:prstGeom>
          <a:noFill/>
          <a:ln w="9525">
            <a:noFill/>
            <a:miter lim="800000"/>
          </a:ln>
        </p:spPr>
        <p:txBody>
          <a:bodyPr/>
          <a:lstStyle/>
          <a:p>
            <a:pPr marL="342900" indent="-342900">
              <a:lnSpc>
                <a:spcPct val="135000"/>
              </a:lnSpc>
              <a:spcBef>
                <a:spcPct val="20000"/>
              </a:spcBef>
              <a:buClr>
                <a:srgbClr val="6699FF"/>
              </a:buClr>
              <a:buFont typeface="Wingdings" panose="05000000000000000000" pitchFamily="2" charset="2"/>
              <a:buChar char="n"/>
              <a:defRPr/>
            </a:pPr>
            <a:endParaRPr lang="en-US" altLang="zh-CN" sz="1800" b="1">
              <a:solidFill>
                <a:srgbClr val="000066"/>
              </a:solidFill>
              <a:latin typeface="+mn-ea"/>
            </a:endParaRPr>
          </a:p>
          <a:p>
            <a:pPr marL="342900" indent="-342900">
              <a:lnSpc>
                <a:spcPct val="135000"/>
              </a:lnSpc>
              <a:spcBef>
                <a:spcPct val="20000"/>
              </a:spcBef>
              <a:buClr>
                <a:srgbClr val="6699FF"/>
              </a:buClr>
              <a:buFont typeface="Wingdings" panose="05000000000000000000" pitchFamily="2" charset="2"/>
              <a:buChar char="n"/>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r>
              <a:rPr lang="zh-CN" altLang="en-US" sz="1800" b="1">
                <a:solidFill>
                  <a:srgbClr val="000066"/>
                </a:solidFill>
                <a:latin typeface="+mn-ea"/>
              </a:rPr>
              <a:t>    </a:t>
            </a:r>
            <a:endParaRPr lang="en-US" altLang="zh-CN" sz="1800" b="1">
              <a:solidFill>
                <a:srgbClr val="000066"/>
              </a:solidFill>
              <a:latin typeface="+mn-ea"/>
              <a:ea typeface="+mn-ea"/>
            </a:endParaRPr>
          </a:p>
          <a:p>
            <a:pPr marL="0" indent="0">
              <a:lnSpc>
                <a:spcPct val="135000"/>
              </a:lnSpc>
              <a:spcBef>
                <a:spcPct val="20000"/>
              </a:spcBef>
              <a:buClr>
                <a:srgbClr val="6699FF"/>
              </a:buClr>
              <a:buFont typeface="Wingdings" panose="05000000000000000000" pitchFamily="2" charset="2"/>
              <a:buNone/>
              <a:defRPr/>
            </a:pPr>
            <a:endParaRPr lang="en-US" altLang="zh-CN" sz="1800" b="1">
              <a:solidFill>
                <a:srgbClr val="000066"/>
              </a:solidFill>
              <a:ea typeface="幼圆" panose="02010509060101010101" pitchFamily="49" charset="-122"/>
            </a:endParaRPr>
          </a:p>
          <a:p>
            <a:pPr marL="342900" indent="-342900">
              <a:lnSpc>
                <a:spcPct val="135000"/>
              </a:lnSpc>
              <a:spcBef>
                <a:spcPct val="20000"/>
              </a:spcBef>
              <a:buClr>
                <a:srgbClr val="6699FF"/>
              </a:buClr>
              <a:defRPr/>
            </a:pPr>
            <a:endParaRPr lang="en-US" altLang="zh-CN" sz="1600" b="1">
              <a:solidFill>
                <a:srgbClr val="000066"/>
              </a:solidFill>
              <a:ea typeface="幼圆" panose="02010509060101010101" pitchFamily="49" charset="-122"/>
            </a:endParaRPr>
          </a:p>
          <a:p>
            <a:pPr>
              <a:defRPr/>
            </a:pPr>
            <a:endParaRPr lang="zh-CN" altLang="en-US" sz="1800"/>
          </a:p>
          <a:p>
            <a:pPr>
              <a:defRPr/>
            </a:pPr>
            <a:r>
              <a:rPr lang="zh-CN" altLang="en-US" sz="1800"/>
              <a:t> </a:t>
            </a:r>
          </a:p>
        </p:txBody>
      </p:sp>
      <p:sp>
        <p:nvSpPr>
          <p:cNvPr id="32771" name="Rectangle 2"/>
          <p:cNvSpPr>
            <a:spLocks noChangeArrowheads="1"/>
          </p:cNvSpPr>
          <p:nvPr/>
        </p:nvSpPr>
        <p:spPr bwMode="white">
          <a:xfrm>
            <a:off x="428625" y="214313"/>
            <a:ext cx="8231188" cy="708025"/>
          </a:xfrm>
          <a:prstGeom prst="rect">
            <a:avLst/>
          </a:prstGeom>
          <a:noFill/>
          <a:ln w="9525">
            <a:noFill/>
            <a:miter lim="800000"/>
          </a:ln>
        </p:spPr>
        <p:txBody>
          <a:bodyPr/>
          <a:lstStyle/>
          <a:p>
            <a:r>
              <a:rPr lang="zh-CN" altLang="en-US" sz="2400" dirty="0">
                <a:solidFill>
                  <a:srgbClr val="000066"/>
                </a:solidFill>
                <a:uFillTx/>
                <a:latin typeface="微软雅黑" panose="020B0503020204020204" pitchFamily="34" charset="-122"/>
                <a:ea typeface="微软雅黑" panose="020B0503020204020204" pitchFamily="34" charset="-122"/>
              </a:rPr>
              <a:t>展望</a:t>
            </a:r>
          </a:p>
        </p:txBody>
      </p:sp>
      <p:sp>
        <p:nvSpPr>
          <p:cNvPr id="6" name="矩形 5"/>
          <p:cNvSpPr/>
          <p:nvPr/>
        </p:nvSpPr>
        <p:spPr>
          <a:xfrm>
            <a:off x="214313" y="1285875"/>
            <a:ext cx="8501062" cy="369888"/>
          </a:xfrm>
          <a:prstGeom prst="rect">
            <a:avLst/>
          </a:prstGeom>
        </p:spPr>
        <p:txBody>
          <a:bodyPr>
            <a:spAutoFit/>
          </a:bodyPr>
          <a:lstStyle/>
          <a:p>
            <a:pPr>
              <a:defRPr/>
            </a:pPr>
            <a:r>
              <a:rPr lang="zh-CN" altLang="en-US" sz="1800" b="1">
                <a:solidFill>
                  <a:srgbClr val="000066"/>
                </a:solidFill>
                <a:latin typeface="+mn-ea"/>
                <a:ea typeface="+mn-ea"/>
              </a:rPr>
              <a:t>   </a:t>
            </a:r>
          </a:p>
        </p:txBody>
      </p:sp>
      <p:sp>
        <p:nvSpPr>
          <p:cNvPr id="34842" name="Rectangle 26"/>
          <p:cNvSpPr>
            <a:spLocks noChangeArrowheads="1"/>
          </p:cNvSpPr>
          <p:nvPr/>
        </p:nvSpPr>
        <p:spPr bwMode="auto">
          <a:xfrm>
            <a:off x="714077" y="1334591"/>
            <a:ext cx="7715845" cy="4440767"/>
          </a:xfrm>
          <a:prstGeom prst="rect">
            <a:avLst/>
          </a:prstGeom>
          <a:noFill/>
          <a:ln w="9525">
            <a:noFill/>
            <a:miter lim="800000"/>
          </a:ln>
          <a:effectLst/>
        </p:spPr>
        <p:txBody>
          <a:bodyPr wrap="square" anchor="ctr">
            <a:spAutoFit/>
          </a:bodyPr>
          <a:lstStyle/>
          <a:p>
            <a:pPr indent="720000" algn="just">
              <a:lnSpc>
                <a:spcPct val="200000"/>
              </a:lnSpc>
            </a:pPr>
            <a:r>
              <a:rPr lang="en-US" altLang="zh-CN" sz="1800" dirty="0">
                <a:latin typeface="微软雅黑" panose="020B0503020204020204" pitchFamily="34" charset="-122"/>
                <a:ea typeface="微软雅黑" panose="020B0503020204020204" pitchFamily="34" charset="-122"/>
              </a:rPr>
              <a:t>6</a:t>
            </a:r>
            <a:r>
              <a:rPr lang="zh-CN" altLang="en-US" sz="1800" dirty="0">
                <a:latin typeface="微软雅黑" panose="020B0503020204020204" pitchFamily="34" charset="-122"/>
                <a:ea typeface="微软雅黑" panose="020B0503020204020204" pitchFamily="34" charset="-122"/>
              </a:rPr>
              <a:t>月以来，实体经济复苏进程不断加快，两会为下半年经济发展奠定基调；同时，量化宽松政策利好</a:t>
            </a:r>
            <a:r>
              <a:rPr lang="en-US" altLang="zh-CN" sz="1800" dirty="0">
                <a:latin typeface="微软雅黑" panose="020B0503020204020204" pitchFamily="34" charset="-122"/>
                <a:ea typeface="微软雅黑" panose="020B0503020204020204" pitchFamily="34" charset="-122"/>
              </a:rPr>
              <a:t>A</a:t>
            </a:r>
            <a:r>
              <a:rPr lang="zh-CN" altLang="en-US" sz="1800" dirty="0">
                <a:latin typeface="微软雅黑" panose="020B0503020204020204" pitchFamily="34" charset="-122"/>
                <a:ea typeface="微软雅黑" panose="020B0503020204020204" pitchFamily="34" charset="-122"/>
              </a:rPr>
              <a:t>股市场，市场资金较为充足，在金融板块的引领下，</a:t>
            </a:r>
            <a:r>
              <a:rPr lang="en-US" altLang="zh-CN" sz="1800" dirty="0">
                <a:latin typeface="微软雅黑" panose="020B0503020204020204" pitchFamily="34" charset="-122"/>
                <a:ea typeface="微软雅黑" panose="020B0503020204020204" pitchFamily="34" charset="-122"/>
              </a:rPr>
              <a:t>A</a:t>
            </a:r>
            <a:r>
              <a:rPr lang="zh-CN" altLang="en-US" sz="1800" dirty="0">
                <a:latin typeface="微软雅黑" panose="020B0503020204020204" pitchFamily="34" charset="-122"/>
                <a:ea typeface="微软雅黑" panose="020B0503020204020204" pitchFamily="34" charset="-122"/>
              </a:rPr>
              <a:t>股一路走高。</a:t>
            </a:r>
            <a:endParaRPr lang="en-US" altLang="zh-CN" sz="1800" dirty="0">
              <a:latin typeface="微软雅黑" panose="020B0503020204020204" pitchFamily="34" charset="-122"/>
              <a:ea typeface="微软雅黑" panose="020B0503020204020204" pitchFamily="34" charset="-122"/>
            </a:endParaRPr>
          </a:p>
          <a:p>
            <a:pPr indent="720000" algn="just">
              <a:lnSpc>
                <a:spcPct val="200000"/>
              </a:lnSpc>
            </a:pPr>
            <a:r>
              <a:rPr lang="zh-CN" altLang="en-US" sz="1800" dirty="0">
                <a:latin typeface="微软雅黑" panose="020B0503020204020204" pitchFamily="34" charset="-122"/>
                <a:ea typeface="微软雅黑" panose="020B0503020204020204" pitchFamily="34" charset="-122"/>
                <a:sym typeface="+mn-ea"/>
              </a:rPr>
              <a:t>进入</a:t>
            </a:r>
            <a:r>
              <a:rPr lang="en-US" altLang="zh-CN" sz="1800" dirty="0">
                <a:latin typeface="微软雅黑" panose="020B0503020204020204" pitchFamily="34" charset="-122"/>
                <a:ea typeface="微软雅黑" panose="020B0503020204020204" pitchFamily="34" charset="-122"/>
                <a:sym typeface="+mn-ea"/>
              </a:rPr>
              <a:t>7</a:t>
            </a:r>
            <a:r>
              <a:rPr lang="zh-CN" altLang="en-US" sz="1800" dirty="0">
                <a:latin typeface="微软雅黑" panose="020B0503020204020204" pitchFamily="34" charset="-122"/>
                <a:ea typeface="微软雅黑" panose="020B0503020204020204" pitchFamily="34" charset="-122"/>
                <a:sym typeface="+mn-ea"/>
              </a:rPr>
              <a:t>月，市场情绪仍保持火热，券商银行板块大涨拉动</a:t>
            </a:r>
            <a:r>
              <a:rPr lang="en-US" altLang="zh-CN" sz="1800" dirty="0">
                <a:latin typeface="微软雅黑" panose="020B0503020204020204" pitchFamily="34" charset="-122"/>
                <a:ea typeface="微软雅黑" panose="020B0503020204020204" pitchFamily="34" charset="-122"/>
                <a:sym typeface="+mn-ea"/>
              </a:rPr>
              <a:t>A</a:t>
            </a:r>
            <a:r>
              <a:rPr lang="zh-CN" altLang="en-US" sz="1800" dirty="0">
                <a:latin typeface="微软雅黑" panose="020B0503020204020204" pitchFamily="34" charset="-122"/>
                <a:ea typeface="微软雅黑" panose="020B0503020204020204" pitchFamily="34" charset="-122"/>
                <a:sym typeface="+mn-ea"/>
              </a:rPr>
              <a:t>股行情，市场火热时谨防回调风险；同时目前国际疫情形势尚不稳定，外部不确定因素仍然存在，建议关注外部风险，谨慎进行投资选择。行业方面，建议关注金融板块（券商、银行、保险）、新基建（</a:t>
            </a:r>
            <a:r>
              <a:rPr lang="en-US" altLang="zh-CN" sz="1800" dirty="0">
                <a:latin typeface="微软雅黑" panose="020B0503020204020204" pitchFamily="34" charset="-122"/>
                <a:ea typeface="微软雅黑" panose="020B0503020204020204" pitchFamily="34" charset="-122"/>
                <a:sym typeface="+mn-ea"/>
              </a:rPr>
              <a:t>5G</a:t>
            </a:r>
            <a:r>
              <a:rPr lang="zh-CN" altLang="en-US" sz="1800" dirty="0">
                <a:latin typeface="微软雅黑" panose="020B0503020204020204" pitchFamily="34" charset="-122"/>
                <a:ea typeface="微软雅黑" panose="020B0503020204020204" pitchFamily="34" charset="-122"/>
                <a:sym typeface="+mn-ea"/>
              </a:rPr>
              <a:t>、大数据、特高压概念、人工智能）以及消费复苏板块（汽车，旅游、医药、食品饮料）。</a:t>
            </a:r>
            <a:endParaRPr sz="1800"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850" y="260350"/>
            <a:ext cx="5167313" cy="430213"/>
          </a:xfrm>
          <a:prstGeom prst="rect">
            <a:avLst/>
          </a:prstGeom>
        </p:spPr>
        <p:txBody>
          <a:bodyPr>
            <a:spAutoFit/>
          </a:bodyPr>
          <a:lstStyle/>
          <a:p>
            <a:pPr fontAlgn="auto">
              <a:spcBef>
                <a:spcPts val="0"/>
              </a:spcBef>
              <a:spcAft>
                <a:spcPts val="0"/>
              </a:spcAft>
              <a:defRPr/>
            </a:pPr>
            <a:r>
              <a:rPr lang="en-US" altLang="zh-CN" sz="2200" b="1" kern="0" dirty="0">
                <a:solidFill>
                  <a:srgbClr val="000066"/>
                </a:solidFill>
                <a:latin typeface="Times New Roman" panose="02020603050405020304"/>
                <a:ea typeface="幼圆" panose="02010509060101010101" pitchFamily="49" charset="-122"/>
              </a:rPr>
              <a:t>Pre-IPO</a:t>
            </a:r>
            <a:r>
              <a:rPr lang="zh-CN" altLang="en-US" sz="2200" b="1" kern="0" dirty="0">
                <a:solidFill>
                  <a:srgbClr val="000066"/>
                </a:solidFill>
                <a:latin typeface="Times New Roman" panose="02020603050405020304"/>
                <a:ea typeface="幼圆" panose="02010509060101010101" pitchFamily="49" charset="-122"/>
              </a:rPr>
              <a:t>财务顾问及财务投资</a:t>
            </a:r>
            <a:endParaRPr lang="zh-CN" altLang="en-US" sz="2200" kern="0" dirty="0">
              <a:solidFill>
                <a:sysClr val="windowText" lastClr="000000"/>
              </a:solidFill>
              <a:latin typeface="Arial" panose="020B0604020202020204" pitchFamily="34" charset="0"/>
              <a:ea typeface="宋体" panose="02010600030101010101" pitchFamily="2" charset="-122"/>
            </a:endParaRPr>
          </a:p>
        </p:txBody>
      </p:sp>
      <p:sp>
        <p:nvSpPr>
          <p:cNvPr id="34819" name="矩形 3"/>
          <p:cNvSpPr>
            <a:spLocks noChangeArrowheads="1"/>
          </p:cNvSpPr>
          <p:nvPr/>
        </p:nvSpPr>
        <p:spPr bwMode="auto">
          <a:xfrm>
            <a:off x="221095" y="1340768"/>
            <a:ext cx="8382000" cy="4461510"/>
          </a:xfrm>
          <a:prstGeom prst="rect">
            <a:avLst/>
          </a:prstGeom>
          <a:noFill/>
          <a:ln w="9525">
            <a:noFill/>
            <a:miter lim="800000"/>
          </a:ln>
        </p:spPr>
        <p:txBody>
          <a:bodyPr>
            <a:spAutoFit/>
          </a:bodyPr>
          <a:lstStyle/>
          <a:p>
            <a:pPr marL="342900" indent="-342900">
              <a:lnSpc>
                <a:spcPct val="150000"/>
              </a:lnSpc>
              <a:spcBef>
                <a:spcPct val="20000"/>
              </a:spcBef>
            </a:pPr>
            <a:r>
              <a:rPr lang="zh-CN" altLang="en-US" sz="2400" dirty="0">
                <a:solidFill>
                  <a:srgbClr val="0058B0"/>
                </a:solidFill>
                <a:latin typeface="Times New Roman" panose="02020603050405020304" pitchFamily="18" charset="0"/>
                <a:ea typeface="幼圆" panose="02010509060101010101" pitchFamily="49" charset="-122"/>
              </a:rPr>
              <a:t>           </a:t>
            </a:r>
            <a:r>
              <a:rPr lang="zh-CN" altLang="en-US" dirty="0">
                <a:solidFill>
                  <a:srgbClr val="0058B0"/>
                </a:solidFill>
                <a:latin typeface="Times New Roman" panose="02020603050405020304" pitchFamily="18" charset="0"/>
                <a:ea typeface="幼圆" panose="02010509060101010101" pitchFamily="49" charset="-122"/>
              </a:rPr>
              <a:t>我们的财务顾问团队依托自身专业背景及资源整合优势，根据客户需要，站在客户的角度为客户的投融资、资本运作、资产及债务重组、财务管理、发展战略等活动提供的咨询、分析、方案设计等服务。包括的项目有：投资顾问、融资顾问、资本运作顾问、资产管理与债务管理顾问、企业战略咨询顾问、企业常年财务顾问等。</a:t>
            </a:r>
          </a:p>
          <a:p>
            <a:pPr marL="342900" indent="-342900">
              <a:lnSpc>
                <a:spcPct val="150000"/>
              </a:lnSpc>
              <a:spcBef>
                <a:spcPct val="20000"/>
              </a:spcBef>
            </a:pPr>
            <a:endParaRPr lang="zh-CN" altLang="en-US" dirty="0">
              <a:solidFill>
                <a:srgbClr val="0058B0"/>
              </a:solidFill>
              <a:latin typeface="Times New Roman" panose="02020603050405020304" pitchFamily="18" charset="0"/>
              <a:ea typeface="幼圆" panose="02010509060101010101" pitchFamily="49" charset="-122"/>
            </a:endParaRPr>
          </a:p>
          <a:p>
            <a:pPr marL="342900" indent="-342900">
              <a:lnSpc>
                <a:spcPct val="150000"/>
              </a:lnSpc>
              <a:spcBef>
                <a:spcPct val="20000"/>
              </a:spcBef>
            </a:pPr>
            <a:r>
              <a:rPr lang="zh-CN" altLang="en-US" dirty="0">
                <a:solidFill>
                  <a:srgbClr val="0058B0"/>
                </a:solidFill>
                <a:latin typeface="Times New Roman" panose="02020603050405020304" pitchFamily="18" charset="0"/>
                <a:ea typeface="幼圆" panose="02010509060101010101" pitchFamily="49" charset="-122"/>
              </a:rPr>
              <a:t>             我们的投资团队依托自身专业背景和独特判断，根据行业发展和市场趋势，对目标企业和目标项目，进行各种形式的专业投资。财务投资包括：股权投资、固定收益投资等。</a:t>
            </a: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825" y="260350"/>
            <a:ext cx="7850188" cy="430213"/>
          </a:xfrm>
          <a:prstGeom prst="rect">
            <a:avLst/>
          </a:prstGeom>
        </p:spPr>
        <p:txBody>
          <a:bodyPr>
            <a:spAutoFit/>
          </a:bodyPr>
          <a:lstStyle/>
          <a:p>
            <a:pPr fontAlgn="auto">
              <a:spcBef>
                <a:spcPts val="0"/>
              </a:spcBef>
              <a:spcAft>
                <a:spcPts val="0"/>
              </a:spcAft>
              <a:defRPr/>
            </a:pPr>
            <a:r>
              <a:rPr lang="en-US" altLang="zh-CN" sz="2200" b="1" kern="0">
                <a:solidFill>
                  <a:srgbClr val="000066"/>
                </a:solidFill>
                <a:latin typeface="Times New Roman" panose="02020603050405020304"/>
                <a:ea typeface="幼圆" panose="02010509060101010101" pitchFamily="49" charset="-122"/>
              </a:rPr>
              <a:t>Post-IPO</a:t>
            </a:r>
            <a:r>
              <a:rPr lang="zh-CN" altLang="en-US" sz="2200" b="1" kern="0">
                <a:solidFill>
                  <a:srgbClr val="000066"/>
                </a:solidFill>
                <a:latin typeface="Times New Roman" panose="02020603050405020304"/>
                <a:ea typeface="幼圆" panose="02010509060101010101" pitchFamily="49" charset="-122"/>
              </a:rPr>
              <a:t>财务顾问及财务投资</a:t>
            </a:r>
            <a:endParaRPr lang="zh-CN" altLang="en-US" sz="2200" kern="0">
              <a:solidFill>
                <a:sysClr val="windowText" lastClr="000000"/>
              </a:solidFill>
              <a:latin typeface="Arial" panose="020B0604020202020204" pitchFamily="34" charset="0"/>
              <a:ea typeface="宋体" panose="02010600030101010101" pitchFamily="2" charset="-122"/>
            </a:endParaRPr>
          </a:p>
        </p:txBody>
      </p:sp>
      <p:sp>
        <p:nvSpPr>
          <p:cNvPr id="4" name="内容占位符 2"/>
          <p:cNvSpPr txBox="1"/>
          <p:nvPr/>
        </p:nvSpPr>
        <p:spPr>
          <a:xfrm>
            <a:off x="533400" y="1165860"/>
            <a:ext cx="8077200" cy="4525963"/>
          </a:xfrm>
          <a:prstGeom prst="rect">
            <a:avLst/>
          </a:prstGeom>
        </p:spPr>
        <p:txBody>
          <a:bodyPr/>
          <a:lst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a:lstStyle>
          <a:p>
            <a:pPr marL="0" indent="0" eaLnBrk="1" hangingPunct="1">
              <a:lnSpc>
                <a:spcPct val="150000"/>
              </a:lnSpc>
              <a:buFontTx/>
              <a:buNone/>
              <a:defRPr/>
            </a:pPr>
            <a:r>
              <a:rPr lang="zh-CN" altLang="en-US" sz="1800">
                <a:solidFill>
                  <a:srgbClr val="0058B0"/>
                </a:solidFill>
              </a:rPr>
              <a:t>    上市对于企业和股东仅是发展的一个里程碑，对接资本市场后，企业和股东需要适应更高的监管要求、更完善的公司治理、更复杂的资本运作。我们针对此类需求，整合了服务资源，将财务顾问和财务投资作为载体，致力为客户提供定制化的市值管理服务。</a:t>
            </a:r>
          </a:p>
          <a:p>
            <a:pPr marL="0" indent="0" eaLnBrk="1" hangingPunct="1">
              <a:lnSpc>
                <a:spcPct val="150000"/>
              </a:lnSpc>
              <a:buFontTx/>
              <a:buNone/>
              <a:defRPr/>
            </a:pPr>
            <a:r>
              <a:rPr lang="zh-CN" altLang="en-US" sz="1800">
                <a:solidFill>
                  <a:srgbClr val="0058B0"/>
                </a:solidFill>
              </a:rPr>
              <a:t>    我们的财务顾问团队依托自身专业背景及资源整合优势，根据上市公司及其股东的需要，提供投融资、资本运作、资产及债务重组、财务管理、发展战略等活动提供的咨询、分析、方案设计等服务。包括的服务有：上市公司再融资、股权激励、并购、股权融资、市值维护、战略投资等。</a:t>
            </a:r>
          </a:p>
          <a:p>
            <a:pPr marL="0" indent="0" eaLnBrk="1" hangingPunct="1">
              <a:lnSpc>
                <a:spcPct val="150000"/>
              </a:lnSpc>
              <a:buFontTx/>
              <a:buNone/>
              <a:defRPr/>
            </a:pPr>
            <a:r>
              <a:rPr lang="zh-CN" altLang="en-US" sz="1800">
                <a:solidFill>
                  <a:srgbClr val="0058B0"/>
                </a:solidFill>
              </a:rPr>
              <a:t>    我们的投资团队依托自身专业背景和独特判断，根据市值管理的各项需求，设计投资结构，进行各种形式的市值管理投资。包括：并购投资、再融资投资、战略投资、固定收益投资等。</a:t>
            </a:r>
          </a:p>
          <a:p>
            <a:pPr marL="0" indent="0" eaLnBrk="1" hangingPunct="1">
              <a:buFontTx/>
              <a:buNone/>
              <a:defRPr/>
            </a:pPr>
            <a:endParaRPr lang="zh-CN" altLang="en-US" kern="0"/>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bwMode="auto">
          <a:xfrm>
            <a:off x="457200" y="214313"/>
            <a:ext cx="8229600" cy="1143000"/>
          </a:xfrm>
          <a:noFill/>
          <a:ln>
            <a:noFill/>
            <a:miter lim="800000"/>
          </a:ln>
        </p:spPr>
        <p:txBody>
          <a:bodyPr vert="horz" wrap="square" lIns="91440" tIns="45720" rIns="91440" bIns="45720" numCol="1" anchor="t" anchorCtr="0" compatLnSpc="1"/>
          <a:lstStyle/>
          <a:p>
            <a:r>
              <a:rPr kumimoji="1" lang="zh-CN" altLang="en-US" sz="2400" b="0" dirty="0">
                <a:solidFill>
                  <a:srgbClr val="000066"/>
                </a:solidFill>
                <a:latin typeface="微软雅黑" panose="020B0503020204020204" pitchFamily="34" charset="-122"/>
                <a:ea typeface="微软雅黑" panose="020B0503020204020204" pitchFamily="34" charset="-122"/>
              </a:rPr>
              <a:t>联系我们</a:t>
            </a:r>
          </a:p>
        </p:txBody>
      </p:sp>
      <p:sp>
        <p:nvSpPr>
          <p:cNvPr id="37891" name="矩形 2"/>
          <p:cNvSpPr>
            <a:spLocks noChangeArrowheads="1"/>
          </p:cNvSpPr>
          <p:nvPr/>
        </p:nvSpPr>
        <p:spPr bwMode="auto">
          <a:xfrm>
            <a:off x="1390967" y="1484784"/>
            <a:ext cx="6362065" cy="3122714"/>
          </a:xfrm>
          <a:prstGeom prst="rect">
            <a:avLst/>
          </a:prstGeom>
          <a:noFill/>
          <a:ln w="9525">
            <a:noFill/>
            <a:miter lim="800000"/>
          </a:ln>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联系我们</a:t>
            </a:r>
            <a:endParaRPr lang="en-US" altLang="zh-CN" sz="2400"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    公司地址：上海市东湖路</a:t>
            </a:r>
            <a:r>
              <a:rPr lang="en-US" altLang="zh-CN" dirty="0">
                <a:latin typeface="微软雅黑" panose="020B0503020204020204" pitchFamily="34" charset="-122"/>
                <a:ea typeface="微软雅黑" panose="020B0503020204020204" pitchFamily="34" charset="-122"/>
              </a:rPr>
              <a:t>70</a:t>
            </a:r>
            <a:r>
              <a:rPr lang="zh-CN" altLang="en-US" dirty="0">
                <a:latin typeface="微软雅黑" panose="020B0503020204020204" pitchFamily="34" charset="-122"/>
                <a:ea typeface="微软雅黑" panose="020B0503020204020204" pitchFamily="34" charset="-122"/>
              </a:rPr>
              <a:t>号东湖宾馆</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号楼</a:t>
            </a:r>
            <a:r>
              <a:rPr lang="en-US" altLang="zh-CN"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楼</a:t>
            </a:r>
          </a:p>
          <a:p>
            <a:pPr>
              <a:lnSpc>
                <a:spcPct val="150000"/>
              </a:lnSpc>
            </a:pPr>
            <a:r>
              <a:rPr lang="zh-CN" altLang="en-US" dirty="0">
                <a:latin typeface="微软雅黑" panose="020B0503020204020204" pitchFamily="34" charset="-122"/>
                <a:ea typeface="微软雅黑" panose="020B0503020204020204" pitchFamily="34" charset="-122"/>
              </a:rPr>
              <a:t>    公司电话：</a:t>
            </a:r>
            <a:r>
              <a:rPr lang="en-US" altLang="zh-CN" dirty="0">
                <a:latin typeface="微软雅黑" panose="020B0503020204020204" pitchFamily="34" charset="-122"/>
                <a:ea typeface="微软雅黑" panose="020B0503020204020204" pitchFamily="34" charset="-122"/>
              </a:rPr>
              <a:t>8621</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dirty="0">
                <a:latin typeface="微软雅黑" panose="020B0503020204020204" pitchFamily="34" charset="-122"/>
                <a:ea typeface="微软雅黑" panose="020B0503020204020204" pitchFamily="34" charset="-122"/>
              </a:rPr>
              <a:t>54668032</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dirty="0">
                <a:latin typeface="微软雅黑" panose="020B0503020204020204" pitchFamily="34" charset="-122"/>
                <a:ea typeface="微软雅黑" panose="020B0503020204020204" pitchFamily="34" charset="-122"/>
              </a:rPr>
              <a:t>602</a:t>
            </a:r>
          </a:p>
          <a:p>
            <a:pPr>
              <a:lnSpc>
                <a:spcPct val="150000"/>
              </a:lnSpc>
            </a:pPr>
            <a:r>
              <a:rPr lang="zh-CN" altLang="en-US" dirty="0">
                <a:latin typeface="微软雅黑" panose="020B0503020204020204" pitchFamily="34" charset="-122"/>
                <a:ea typeface="微软雅黑" panose="020B0503020204020204" pitchFamily="34" charset="-122"/>
              </a:rPr>
              <a:t>    公司电话：</a:t>
            </a:r>
            <a:r>
              <a:rPr lang="en-US" altLang="zh-CN" dirty="0">
                <a:latin typeface="微软雅黑" panose="020B0503020204020204" pitchFamily="34" charset="-122"/>
                <a:ea typeface="微软雅黑" panose="020B0503020204020204" pitchFamily="34" charset="-122"/>
              </a:rPr>
              <a:t>8621</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dirty="0">
                <a:latin typeface="微软雅黑" panose="020B0503020204020204" pitchFamily="34" charset="-122"/>
                <a:ea typeface="微软雅黑" panose="020B0503020204020204" pitchFamily="34" charset="-122"/>
              </a:rPr>
              <a:t>54669508</a:t>
            </a:r>
          </a:p>
          <a:p>
            <a:pPr>
              <a:lnSpc>
                <a:spcPct val="150000"/>
              </a:lnSpc>
            </a:pPr>
            <a:r>
              <a:rPr lang="zh-CN" altLang="en-US" dirty="0">
                <a:latin typeface="微软雅黑" panose="020B0503020204020204" pitchFamily="34" charset="-122"/>
                <a:ea typeface="微软雅黑" panose="020B0503020204020204" pitchFamily="34" charset="-122"/>
              </a:rPr>
              <a:t>    网址：</a:t>
            </a:r>
            <a:r>
              <a:rPr lang="en-US" altLang="zh-CN" dirty="0">
                <a:latin typeface="微软雅黑" panose="020B0503020204020204" pitchFamily="34" charset="-122"/>
                <a:ea typeface="微软雅黑" panose="020B0503020204020204" pitchFamily="34" charset="-122"/>
              </a:rPr>
              <a:t>http://www.rongke.com</a:t>
            </a:r>
          </a:p>
          <a:p>
            <a:pPr>
              <a:lnSpc>
                <a:spcPct val="150000"/>
              </a:lnSpc>
            </a:pPr>
            <a:endParaRPr lang="en-US" altLang="zh-CN" sz="1400" b="1" dirty="0">
              <a:solidFill>
                <a:srgbClr val="000066"/>
              </a:solidFill>
              <a:latin typeface="幼圆" panose="02010509060101010101" pitchFamily="49" charset="-122"/>
              <a:ea typeface="幼圆" panose="02010509060101010101" pitchFamily="49" charset="-122"/>
            </a:endParaRPr>
          </a:p>
          <a:p>
            <a:pPr>
              <a:lnSpc>
                <a:spcPct val="150000"/>
              </a:lnSpc>
            </a:pPr>
            <a:endParaRPr lang="zh-CN" altLang="zh-CN" sz="1100" b="1" dirty="0">
              <a:solidFill>
                <a:srgbClr val="000066"/>
              </a:solidFill>
              <a:latin typeface="幼圆" panose="02010509060101010101" pitchFamily="49" charset="-122"/>
              <a:ea typeface="幼圆" panose="02010509060101010101" pitchFamily="49" charset="-122"/>
            </a:endParaRPr>
          </a:p>
        </p:txBody>
      </p:sp>
      <p:grpSp>
        <p:nvGrpSpPr>
          <p:cNvPr id="5" name="组合 4"/>
          <p:cNvGrpSpPr/>
          <p:nvPr/>
        </p:nvGrpSpPr>
        <p:grpSpPr>
          <a:xfrm>
            <a:off x="2195736" y="4221088"/>
            <a:ext cx="3528392" cy="1224136"/>
            <a:chOff x="1763688" y="4293096"/>
            <a:chExt cx="3528392" cy="1224136"/>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4293096"/>
              <a:ext cx="1224136" cy="1224136"/>
            </a:xfrm>
            <a:prstGeom prst="rect">
              <a:avLst/>
            </a:prstGeom>
            <a:ln>
              <a:noFill/>
            </a:ln>
          </p:spPr>
        </p:pic>
        <p:sp>
          <p:nvSpPr>
            <p:cNvPr id="4" name="文本框 3"/>
            <p:cNvSpPr txBox="1"/>
            <p:nvPr/>
          </p:nvSpPr>
          <p:spPr>
            <a:xfrm>
              <a:off x="2123728" y="4607498"/>
              <a:ext cx="3168352" cy="461665"/>
            </a:xfrm>
            <a:prstGeom prst="rect">
              <a:avLst/>
            </a:prstGeom>
            <a:noFill/>
            <a:ln>
              <a:noFill/>
            </a:ln>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融客市值管理公众号</a:t>
              </a:r>
              <a:endParaRPr lang="en-US" altLang="zh-CN" sz="1200" dirty="0">
                <a:latin typeface="微软雅黑" panose="020B0503020204020204" pitchFamily="34" charset="-122"/>
                <a:ea typeface="微软雅黑" panose="020B0503020204020204" pitchFamily="34" charset="-122"/>
              </a:endParaRPr>
            </a:p>
            <a:p>
              <a:pPr algn="ctr"/>
              <a:r>
                <a:rPr lang="en-US" altLang="zh-CN" sz="1200" dirty="0" err="1">
                  <a:latin typeface="微软雅黑" panose="020B0503020204020204" pitchFamily="34" charset="-122"/>
                  <a:ea typeface="微软雅黑" panose="020B0503020204020204" pitchFamily="34" charset="-122"/>
                  <a:cs typeface="Times New Roman" panose="02020603050405020304" pitchFamily="18" charset="0"/>
                </a:rPr>
                <a:t>rongkechina</a:t>
              </a:r>
              <a:endParaRPr lang="zh-CN" altLang="en-US" sz="12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2" name="文本框 11"/>
          <p:cNvSpPr txBox="1"/>
          <p:nvPr/>
        </p:nvSpPr>
        <p:spPr>
          <a:xfrm rot="16200000">
            <a:off x="-642941" y="4192449"/>
            <a:ext cx="2600392" cy="307777"/>
          </a:xfrm>
          <a:prstGeom prst="rect">
            <a:avLst/>
          </a:prstGeom>
          <a:noFill/>
          <a:ln>
            <a:noFill/>
          </a:ln>
        </p:spPr>
        <p:txBody>
          <a:bodyPr wrap="none" rtlCol="0">
            <a:spAutoFit/>
          </a:bodyPr>
          <a:lstStyle/>
          <a:p>
            <a:r>
              <a:rPr lang="zh-CN" altLang="en-US" sz="1400">
                <a:solidFill>
                  <a:schemeClr val="tx2">
                    <a:lumMod val="75000"/>
                  </a:schemeClr>
                </a:solidFill>
              </a:rPr>
              <a:t>融客市值管理</a:t>
            </a:r>
            <a:r>
              <a:rPr lang="en-US" altLang="zh-CN" sz="1400">
                <a:solidFill>
                  <a:schemeClr val="tx2">
                    <a:lumMod val="75000"/>
                  </a:schemeClr>
                </a:solidFill>
              </a:rPr>
              <a:t>RONGKECHINA</a:t>
            </a:r>
            <a:endParaRPr lang="zh-CN" altLang="en-US" sz="1400">
              <a:solidFill>
                <a:schemeClr val="tx2">
                  <a:lumMod val="75000"/>
                </a:schemeClr>
              </a:solidFill>
            </a:endParaRPr>
          </a:p>
        </p:txBody>
      </p:sp>
      <p:cxnSp>
        <p:nvCxnSpPr>
          <p:cNvPr id="14" name="直接连接符 13"/>
          <p:cNvCxnSpPr/>
          <p:nvPr/>
        </p:nvCxnSpPr>
        <p:spPr bwMode="auto">
          <a:xfrm>
            <a:off x="811144" y="2924944"/>
            <a:ext cx="0" cy="2808312"/>
          </a:xfrm>
          <a:prstGeom prst="line">
            <a:avLst/>
          </a:prstGeom>
          <a:ln>
            <a:solidFill>
              <a:srgbClr val="00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bwMode="auto">
          <a:xfrm>
            <a:off x="834043" y="2924944"/>
            <a:ext cx="0" cy="2808312"/>
          </a:xfrm>
          <a:prstGeom prst="line">
            <a:avLst/>
          </a:prstGeom>
          <a:ln>
            <a:solidFill>
              <a:srgbClr val="00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bwMode="auto">
          <a:xfrm>
            <a:off x="2195736" y="1945818"/>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3" name="文本框 2"/>
          <p:cNvSpPr txBox="1"/>
          <p:nvPr/>
        </p:nvSpPr>
        <p:spPr>
          <a:xfrm>
            <a:off x="2339752" y="2069799"/>
            <a:ext cx="720080" cy="400110"/>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宏观</a:t>
            </a:r>
          </a:p>
        </p:txBody>
      </p:sp>
      <p:sp>
        <p:nvSpPr>
          <p:cNvPr id="6" name="椭圆 5"/>
          <p:cNvSpPr/>
          <p:nvPr/>
        </p:nvSpPr>
        <p:spPr bwMode="auto">
          <a:xfrm>
            <a:off x="2195736" y="3004506"/>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7" name="文本框 6"/>
          <p:cNvSpPr txBox="1"/>
          <p:nvPr/>
        </p:nvSpPr>
        <p:spPr>
          <a:xfrm>
            <a:off x="2339752" y="3128487"/>
            <a:ext cx="720080" cy="400110"/>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市场</a:t>
            </a:r>
          </a:p>
        </p:txBody>
      </p:sp>
      <p:sp>
        <p:nvSpPr>
          <p:cNvPr id="8" name="椭圆 7"/>
          <p:cNvSpPr/>
          <p:nvPr/>
        </p:nvSpPr>
        <p:spPr bwMode="auto">
          <a:xfrm>
            <a:off x="2195736" y="4005064"/>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9" name="文本框 8"/>
          <p:cNvSpPr txBox="1"/>
          <p:nvPr/>
        </p:nvSpPr>
        <p:spPr>
          <a:xfrm>
            <a:off x="2339752" y="4115952"/>
            <a:ext cx="720080" cy="400110"/>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展望</a:t>
            </a:r>
          </a:p>
        </p:txBody>
      </p:sp>
      <p:sp>
        <p:nvSpPr>
          <p:cNvPr id="11" name="文本框 10"/>
          <p:cNvSpPr txBox="1"/>
          <p:nvPr/>
        </p:nvSpPr>
        <p:spPr>
          <a:xfrm>
            <a:off x="2346092" y="5144685"/>
            <a:ext cx="720080" cy="400110"/>
          </a:xfrm>
          <a:prstGeom prst="rect">
            <a:avLst/>
          </a:prstGeom>
          <a:noFill/>
        </p:spPr>
        <p:txBody>
          <a:bodyPr wrap="square" rtlCol="0">
            <a:spAutoFit/>
          </a:bodyPr>
          <a:lstStyle/>
          <a:p>
            <a:r>
              <a:rPr lang="zh-CN" altLang="en-US" b="1">
                <a:solidFill>
                  <a:schemeClr val="bg1"/>
                </a:solidFill>
                <a:latin typeface="+mn-ea"/>
                <a:ea typeface="+mn-ea"/>
              </a:rPr>
              <a:t>业务</a:t>
            </a:r>
          </a:p>
        </p:txBody>
      </p:sp>
      <p:sp>
        <p:nvSpPr>
          <p:cNvPr id="5" name="文本框 4"/>
          <p:cNvSpPr txBox="1"/>
          <p:nvPr/>
        </p:nvSpPr>
        <p:spPr>
          <a:xfrm>
            <a:off x="3370915" y="2071129"/>
            <a:ext cx="5017509" cy="400110"/>
          </a:xfrm>
          <a:prstGeom prst="rect">
            <a:avLst/>
          </a:prstGeom>
          <a:noFill/>
        </p:spPr>
        <p:txBody>
          <a:bodyPr wrap="square" rtlCol="0">
            <a:spAutoFit/>
          </a:bodyPr>
          <a:lstStyle/>
          <a:p>
            <a:r>
              <a:rPr lang="zh-CN" altLang="en-US" dirty="0">
                <a:solidFill>
                  <a:schemeClr val="tx1"/>
                </a:solidFill>
                <a:effectLst/>
                <a:latin typeface="微软雅黑" panose="020B0503020204020204" pitchFamily="34" charset="-122"/>
                <a:ea typeface="微软雅黑" panose="020B0503020204020204" pitchFamily="34" charset="-122"/>
              </a:rPr>
              <a:t>两会奠定经济基调，实体经济稳步复苏</a:t>
            </a:r>
          </a:p>
        </p:txBody>
      </p:sp>
      <p:sp>
        <p:nvSpPr>
          <p:cNvPr id="14" name="文本框 13"/>
          <p:cNvSpPr txBox="1"/>
          <p:nvPr/>
        </p:nvSpPr>
        <p:spPr>
          <a:xfrm>
            <a:off x="3383193" y="3124417"/>
            <a:ext cx="5760807" cy="400110"/>
          </a:xfrm>
          <a:prstGeom prst="rect">
            <a:avLst/>
          </a:prstGeom>
          <a:noFill/>
        </p:spPr>
        <p:txBody>
          <a:bodyPr wrap="squar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市场持续走高，量化宽松引领市场上行</a:t>
            </a:r>
          </a:p>
        </p:txBody>
      </p:sp>
      <p:sp>
        <p:nvSpPr>
          <p:cNvPr id="15" name="文本框 14"/>
          <p:cNvSpPr txBox="1"/>
          <p:nvPr/>
        </p:nvSpPr>
        <p:spPr>
          <a:xfrm>
            <a:off x="3347864" y="4129710"/>
            <a:ext cx="5040560" cy="400110"/>
          </a:xfrm>
          <a:prstGeom prst="rect">
            <a:avLst/>
          </a:prstGeom>
          <a:noFill/>
        </p:spPr>
        <p:txBody>
          <a:bodyPr wrap="square" rtlCol="0">
            <a:spAutoFit/>
          </a:bodyPr>
          <a:lstStyle/>
          <a:p>
            <a:r>
              <a:rPr lang="zh-CN" altLang="en-US" dirty="0">
                <a:solidFill>
                  <a:schemeClr val="tx1"/>
                </a:solidFill>
                <a:latin typeface="微软雅黑" panose="020B0503020204020204" pitchFamily="34" charset="-122"/>
                <a:ea typeface="微软雅黑" panose="020B0503020204020204" pitchFamily="34" charset="-122"/>
                <a:sym typeface="+mn-ea"/>
              </a:rPr>
              <a:t>政策利好有望持续，后续行情值得期待，</a:t>
            </a: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bwMode="auto">
          <a:xfrm>
            <a:off x="452438" y="260350"/>
            <a:ext cx="8229600" cy="596900"/>
          </a:xfrm>
          <a:noFill/>
          <a:ln>
            <a:miter lim="800000"/>
          </a:ln>
        </p:spPr>
        <p:txBody>
          <a:bodyPr vert="horz" wrap="square" lIns="91440" tIns="45720" rIns="91440" bIns="45720" numCol="1" anchor="t" anchorCtr="0" compatLnSpc="1"/>
          <a:lstStyle/>
          <a:p>
            <a:r>
              <a:rPr kumimoji="1" lang="en-US" altLang="zh-CN" sz="2400" b="0" dirty="0">
                <a:solidFill>
                  <a:schemeClr val="tx1"/>
                </a:solidFill>
                <a:latin typeface="微软雅黑" panose="020B0503020204020204" pitchFamily="34" charset="-122"/>
                <a:ea typeface="微软雅黑" panose="020B0503020204020204" pitchFamily="34" charset="-122"/>
              </a:rPr>
              <a:t>CPI</a:t>
            </a:r>
            <a:r>
              <a:rPr kumimoji="1" lang="zh-CN" altLang="en-US" sz="2400" b="0" dirty="0">
                <a:solidFill>
                  <a:schemeClr val="tx1"/>
                </a:solidFill>
                <a:latin typeface="微软雅黑" panose="020B0503020204020204" pitchFamily="34" charset="-122"/>
                <a:ea typeface="微软雅黑" panose="020B0503020204020204" pitchFamily="34" charset="-122"/>
              </a:rPr>
              <a:t>、</a:t>
            </a:r>
            <a:r>
              <a:rPr kumimoji="1" lang="en-US" altLang="zh-CN" sz="2400" b="0" dirty="0">
                <a:solidFill>
                  <a:schemeClr val="tx1"/>
                </a:solidFill>
                <a:latin typeface="微软雅黑" panose="020B0503020204020204" pitchFamily="34" charset="-122"/>
                <a:ea typeface="微软雅黑" panose="020B0503020204020204" pitchFamily="34" charset="-122"/>
              </a:rPr>
              <a:t>PPI</a:t>
            </a:r>
          </a:p>
        </p:txBody>
      </p:sp>
      <p:sp>
        <p:nvSpPr>
          <p:cNvPr id="6" name="文本框 5"/>
          <p:cNvSpPr txBox="1"/>
          <p:nvPr/>
        </p:nvSpPr>
        <p:spPr>
          <a:xfrm>
            <a:off x="2627784" y="5376078"/>
            <a:ext cx="4402513" cy="874407"/>
          </a:xfrm>
          <a:prstGeom prst="rect">
            <a:avLst/>
          </a:prstGeom>
          <a:noFill/>
        </p:spPr>
        <p:txBody>
          <a:bodyPr wrap="square" rtlCol="0">
            <a:spAutoFit/>
          </a:bodyPr>
          <a:lstStyle/>
          <a:p>
            <a:pPr>
              <a:lnSpc>
                <a:spcPct val="150000"/>
              </a:lnSpc>
            </a:pPr>
            <a:r>
              <a:rPr lang="en-US" altLang="zh-CN" sz="1800" dirty="0">
                <a:latin typeface="微软雅黑" panose="020B0503020204020204" pitchFamily="34" charset="-122"/>
                <a:ea typeface="微软雅黑" panose="020B0503020204020204" pitchFamily="34" charset="-122"/>
              </a:rPr>
              <a:t>6</a:t>
            </a:r>
            <a:r>
              <a:rPr sz="1800" dirty="0">
                <a:latin typeface="微软雅黑" panose="020B0503020204020204" pitchFamily="34" charset="-122"/>
                <a:ea typeface="微软雅黑" panose="020B0503020204020204" pitchFamily="34" charset="-122"/>
              </a:rPr>
              <a:t>月CPI同比</a:t>
            </a:r>
            <a:r>
              <a:rPr sz="1800" dirty="0">
                <a:solidFill>
                  <a:srgbClr val="FF0000"/>
                </a:solidFill>
                <a:latin typeface="微软雅黑" panose="020B0503020204020204" pitchFamily="34" charset="-122"/>
                <a:ea typeface="微软雅黑" panose="020B0503020204020204" pitchFamily="34" charset="-122"/>
              </a:rPr>
              <a:t>上涨</a:t>
            </a:r>
            <a:r>
              <a:rPr lang="en-US" altLang="zh-CN" sz="1800" dirty="0">
                <a:solidFill>
                  <a:srgbClr val="FF0000"/>
                </a:solidFill>
                <a:latin typeface="微软雅黑" panose="020B0503020204020204" pitchFamily="34" charset="-122"/>
                <a:ea typeface="微软雅黑" panose="020B0503020204020204" pitchFamily="34" charset="-122"/>
              </a:rPr>
              <a:t>2.5</a:t>
            </a:r>
            <a:r>
              <a:rPr lang="en-US" sz="1800" dirty="0">
                <a:solidFill>
                  <a:srgbClr val="FF0000"/>
                </a:solidFill>
                <a:latin typeface="微软雅黑" panose="020B0503020204020204" pitchFamily="34" charset="-122"/>
                <a:ea typeface="微软雅黑" panose="020B0503020204020204" pitchFamily="34" charset="-122"/>
              </a:rPr>
              <a:t>%</a:t>
            </a:r>
            <a:r>
              <a:rPr sz="1800" dirty="0">
                <a:latin typeface="微软雅黑" panose="020B0503020204020204" pitchFamily="34" charset="-122"/>
                <a:ea typeface="微软雅黑" panose="020B0503020204020204" pitchFamily="34" charset="-122"/>
              </a:rPr>
              <a:t>，</a:t>
            </a:r>
            <a:r>
              <a:rPr sz="1800" dirty="0" err="1">
                <a:latin typeface="微软雅黑" panose="020B0503020204020204" pitchFamily="34" charset="-122"/>
                <a:ea typeface="微软雅黑" panose="020B0503020204020204" pitchFamily="34" charset="-122"/>
              </a:rPr>
              <a:t>较上月</a:t>
            </a:r>
            <a:r>
              <a:rPr lang="zh-CN" altLang="en-US" sz="1800" dirty="0">
                <a:solidFill>
                  <a:srgbClr val="33CC33"/>
                </a:solidFill>
                <a:latin typeface="微软雅黑" panose="020B0503020204020204" pitchFamily="34" charset="-122"/>
                <a:ea typeface="微软雅黑" panose="020B0503020204020204" pitchFamily="34" charset="-122"/>
              </a:rPr>
              <a:t>下降</a:t>
            </a:r>
            <a:r>
              <a:rPr lang="en-US" altLang="zh-CN" sz="1800" dirty="0">
                <a:solidFill>
                  <a:srgbClr val="33CC33"/>
                </a:solidFill>
                <a:latin typeface="微软雅黑" panose="020B0503020204020204" pitchFamily="34" charset="-122"/>
                <a:ea typeface="微软雅黑" panose="020B0503020204020204" pitchFamily="34" charset="-122"/>
              </a:rPr>
              <a:t>0.1%</a:t>
            </a:r>
            <a:r>
              <a:rPr lang="zh-CN" altLang="en-US" sz="1800" dirty="0">
                <a:latin typeface="微软雅黑" panose="020B0503020204020204" pitchFamily="34" charset="-122"/>
                <a:ea typeface="微软雅黑" panose="020B0503020204020204" pitchFamily="34" charset="-122"/>
              </a:rPr>
              <a:t>。</a:t>
            </a:r>
            <a:endParaRPr lang="en-US" altLang="zh-CN" sz="1800" dirty="0">
              <a:latin typeface="微软雅黑" panose="020B0503020204020204" pitchFamily="34" charset="-122"/>
              <a:ea typeface="微软雅黑" panose="020B0503020204020204" pitchFamily="34" charset="-122"/>
            </a:endParaRPr>
          </a:p>
          <a:p>
            <a:pPr>
              <a:lnSpc>
                <a:spcPct val="150000"/>
              </a:lnSpc>
            </a:pPr>
            <a:r>
              <a:rPr lang="en-US" altLang="zh-CN" sz="1800" dirty="0">
                <a:latin typeface="微软雅黑" panose="020B0503020204020204" pitchFamily="34" charset="-122"/>
                <a:ea typeface="微软雅黑" panose="020B0503020204020204" pitchFamily="34" charset="-122"/>
              </a:rPr>
              <a:t>6</a:t>
            </a:r>
            <a:r>
              <a:rPr lang="zh-CN" altLang="en-US" sz="1800" dirty="0">
                <a:latin typeface="微软雅黑" panose="020B0503020204020204" pitchFamily="34" charset="-122"/>
                <a:ea typeface="微软雅黑" panose="020B0503020204020204" pitchFamily="34" charset="-122"/>
              </a:rPr>
              <a:t>月</a:t>
            </a:r>
            <a:r>
              <a:rPr lang="en-US" altLang="zh-CN" sz="1800" dirty="0">
                <a:latin typeface="微软雅黑" panose="020B0503020204020204" pitchFamily="34" charset="-122"/>
                <a:ea typeface="微软雅黑" panose="020B0503020204020204" pitchFamily="34" charset="-122"/>
              </a:rPr>
              <a:t>PPI</a:t>
            </a:r>
            <a:r>
              <a:rPr lang="zh-CN" altLang="en-US" sz="1800" dirty="0">
                <a:latin typeface="微软雅黑" panose="020B0503020204020204" pitchFamily="34" charset="-122"/>
                <a:ea typeface="微软雅黑" panose="020B0503020204020204" pitchFamily="34" charset="-122"/>
              </a:rPr>
              <a:t>同比</a:t>
            </a:r>
            <a:r>
              <a:rPr lang="zh-CN" altLang="en-US" sz="1800" dirty="0">
                <a:solidFill>
                  <a:srgbClr val="33CC33"/>
                </a:solidFill>
                <a:latin typeface="微软雅黑" panose="020B0503020204020204" pitchFamily="34" charset="-122"/>
                <a:ea typeface="微软雅黑" panose="020B0503020204020204" pitchFamily="34" charset="-122"/>
              </a:rPr>
              <a:t>下降</a:t>
            </a:r>
            <a:r>
              <a:rPr lang="en-US" altLang="zh-CN" sz="1800" dirty="0">
                <a:solidFill>
                  <a:srgbClr val="33CC33"/>
                </a:solidFill>
                <a:latin typeface="微软雅黑" panose="020B0503020204020204" pitchFamily="34" charset="-122"/>
                <a:ea typeface="微软雅黑" panose="020B0503020204020204" pitchFamily="34" charset="-122"/>
              </a:rPr>
              <a:t>3.0%</a:t>
            </a:r>
            <a:r>
              <a:rPr lang="zh-CN" altLang="en-US" sz="1800" dirty="0">
                <a:latin typeface="微软雅黑" panose="020B0503020204020204" pitchFamily="34" charset="-122"/>
                <a:ea typeface="微软雅黑" panose="020B0503020204020204" pitchFamily="34" charset="-122"/>
              </a:rPr>
              <a:t>，较上月</a:t>
            </a:r>
            <a:r>
              <a:rPr lang="zh-CN" altLang="en-US" sz="1800" dirty="0">
                <a:solidFill>
                  <a:srgbClr val="FF0000"/>
                </a:solidFill>
                <a:latin typeface="微软雅黑" panose="020B0503020204020204" pitchFamily="34" charset="-122"/>
                <a:ea typeface="微软雅黑" panose="020B0503020204020204" pitchFamily="34" charset="-122"/>
              </a:rPr>
              <a:t>上涨</a:t>
            </a:r>
            <a:r>
              <a:rPr lang="en-US" altLang="zh-CN" sz="1800" dirty="0">
                <a:solidFill>
                  <a:srgbClr val="FF0000"/>
                </a:solidFill>
                <a:latin typeface="微软雅黑" panose="020B0503020204020204" pitchFamily="34" charset="-122"/>
                <a:ea typeface="微软雅黑" panose="020B0503020204020204" pitchFamily="34" charset="-122"/>
              </a:rPr>
              <a:t>0.7%</a:t>
            </a:r>
            <a:r>
              <a:rPr lang="zh-CN" altLang="en-US" sz="1800" dirty="0">
                <a:latin typeface="微软雅黑" panose="020B0503020204020204" pitchFamily="34" charset="-122"/>
                <a:ea typeface="微软雅黑" panose="020B0503020204020204" pitchFamily="34" charset="-122"/>
              </a:rPr>
              <a:t>。</a:t>
            </a:r>
          </a:p>
        </p:txBody>
      </p:sp>
      <p:pic>
        <p:nvPicPr>
          <p:cNvPr id="4" name="图片 3">
            <a:extLst>
              <a:ext uri="{FF2B5EF4-FFF2-40B4-BE49-F238E27FC236}">
                <a16:creationId xmlns:a16="http://schemas.microsoft.com/office/drawing/2014/main" id="{2FBD81AD-01EA-4DEB-BDEB-8604FF1060E7}"/>
              </a:ext>
            </a:extLst>
          </p:cNvPr>
          <p:cNvPicPr>
            <a:picLocks noChangeAspect="1"/>
          </p:cNvPicPr>
          <p:nvPr/>
        </p:nvPicPr>
        <p:blipFill>
          <a:blip r:embed="rId3"/>
          <a:stretch>
            <a:fillRect/>
          </a:stretch>
        </p:blipFill>
        <p:spPr>
          <a:xfrm>
            <a:off x="1331640" y="1196752"/>
            <a:ext cx="6480720" cy="3895327"/>
          </a:xfrm>
          <a:prstGeom prst="rect">
            <a:avLst/>
          </a:prstGeom>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bwMode="auto">
          <a:noFill/>
          <a:ln>
            <a:miter lim="800000"/>
          </a:ln>
        </p:spPr>
        <p:txBody>
          <a:bodyPr vert="horz" wrap="square" lIns="91440" tIns="45720" rIns="91440" bIns="45720" numCol="1" anchor="t" anchorCtr="0" compatLnSpc="1"/>
          <a:lstStyle/>
          <a:p>
            <a:r>
              <a:rPr kumimoji="1" lang="en-US" altLang="zh-CN" sz="2400" b="0" dirty="0">
                <a:solidFill>
                  <a:schemeClr val="tx2">
                    <a:lumMod val="75000"/>
                  </a:schemeClr>
                </a:solidFill>
                <a:latin typeface="微软雅黑" panose="020B0503020204020204" pitchFamily="34" charset="-122"/>
                <a:ea typeface="微软雅黑" panose="020B0503020204020204" pitchFamily="34" charset="-122"/>
              </a:rPr>
              <a:t>PMI</a:t>
            </a:r>
            <a:endParaRPr kumimoji="1" lang="zh-CN" altLang="en-US" sz="2400" b="0"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102995" y="5373216"/>
            <a:ext cx="3469005" cy="787460"/>
          </a:xfrm>
          <a:prstGeom prst="rect">
            <a:avLst/>
          </a:prstGeom>
          <a:noFill/>
        </p:spPr>
        <p:txBody>
          <a:bodyPr wrap="square" rtlCol="0">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6</a:t>
            </a:r>
            <a:r>
              <a:rPr sz="1600" dirty="0">
                <a:latin typeface="微软雅黑" panose="020B0503020204020204" pitchFamily="34" charset="-122"/>
                <a:ea typeface="微软雅黑" panose="020B0503020204020204" pitchFamily="34" charset="-122"/>
              </a:rPr>
              <a:t>月制造业PMI为</a:t>
            </a:r>
            <a:r>
              <a:rPr lang="en-US" altLang="zh-CN" sz="1600" dirty="0">
                <a:solidFill>
                  <a:srgbClr val="FF0000"/>
                </a:solidFill>
                <a:latin typeface="微软雅黑" panose="020B0503020204020204" pitchFamily="34" charset="-122"/>
                <a:ea typeface="微软雅黑" panose="020B0503020204020204" pitchFamily="34" charset="-122"/>
              </a:rPr>
              <a:t>50.9</a:t>
            </a:r>
            <a:r>
              <a:rPr sz="1600" dirty="0">
                <a:solidFill>
                  <a:srgbClr val="FF0000"/>
                </a:solidFill>
                <a:latin typeface="微软雅黑" panose="020B0503020204020204" pitchFamily="34" charset="-122"/>
                <a:ea typeface="微软雅黑" panose="020B0503020204020204" pitchFamily="34" charset="-122"/>
              </a:rPr>
              <a:t>%</a:t>
            </a:r>
            <a:r>
              <a:rPr sz="1600" dirty="0">
                <a:solidFill>
                  <a:srgbClr val="33CC33"/>
                </a:solidFill>
                <a:latin typeface="微软雅黑" panose="020B0503020204020204" pitchFamily="34" charset="-122"/>
                <a:ea typeface="微软雅黑" panose="020B0503020204020204" pitchFamily="34" charset="-122"/>
              </a:rPr>
              <a:t>，</a:t>
            </a:r>
          </a:p>
          <a:p>
            <a:pPr>
              <a:lnSpc>
                <a:spcPct val="150000"/>
              </a:lnSpc>
            </a:pPr>
            <a:r>
              <a:rPr sz="1600" dirty="0" err="1">
                <a:latin typeface="微软雅黑" panose="020B0503020204020204" pitchFamily="34" charset="-122"/>
                <a:ea typeface="微软雅黑" panose="020B0503020204020204" pitchFamily="34" charset="-122"/>
              </a:rPr>
              <a:t>较上月</a:t>
            </a:r>
            <a:r>
              <a:rPr lang="zh-CN" altLang="en-US" sz="1600" dirty="0">
                <a:latin typeface="微软雅黑" panose="020B0503020204020204" pitchFamily="34" charset="-122"/>
                <a:ea typeface="微软雅黑" panose="020B0503020204020204" pitchFamily="34" charset="-122"/>
              </a:rPr>
              <a:t>上涨</a:t>
            </a:r>
            <a:r>
              <a:rPr lang="en-US" altLang="zh-CN" sz="1600" dirty="0">
                <a:solidFill>
                  <a:srgbClr val="FF0000"/>
                </a:solidFill>
                <a:latin typeface="微软雅黑" panose="020B0503020204020204" pitchFamily="34" charset="-122"/>
                <a:ea typeface="微软雅黑" panose="020B0503020204020204" pitchFamily="34" charset="-122"/>
              </a:rPr>
              <a:t>0.3</a:t>
            </a:r>
            <a:r>
              <a:rPr sz="1600" dirty="0">
                <a:solidFill>
                  <a:srgbClr val="FF0000"/>
                </a:solidFill>
                <a:latin typeface="微软雅黑" panose="020B0503020204020204" pitchFamily="34" charset="-122"/>
                <a:ea typeface="微软雅黑" panose="020B0503020204020204" pitchFamily="34" charset="-122"/>
              </a:rPr>
              <a:t>%</a:t>
            </a:r>
            <a:r>
              <a:rPr lang="zh-CN" altLang="en-US" sz="1600" dirty="0">
                <a:solidFill>
                  <a:srgbClr val="33CC33"/>
                </a:solidFill>
                <a:latin typeface="微软雅黑" panose="020B0503020204020204" pitchFamily="34" charset="-122"/>
                <a:ea typeface="微软雅黑" panose="020B0503020204020204" pitchFamily="34" charset="-122"/>
              </a:rPr>
              <a:t>。</a:t>
            </a:r>
            <a:endParaRPr sz="1800" dirty="0">
              <a:solidFill>
                <a:srgbClr val="33CC33"/>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436096" y="5373216"/>
            <a:ext cx="2376264" cy="787460"/>
          </a:xfrm>
          <a:prstGeom prst="rect">
            <a:avLst/>
          </a:prstGeom>
          <a:noFill/>
        </p:spPr>
        <p:txBody>
          <a:bodyPr wrap="square" rtlCol="0">
            <a:spAutoFit/>
          </a:bodyPr>
          <a:lstStyle/>
          <a:p>
            <a:pPr>
              <a:lnSpc>
                <a:spcPct val="150000"/>
              </a:lnSpc>
            </a:pPr>
            <a:r>
              <a:rPr sz="1600" dirty="0">
                <a:latin typeface="微软雅黑" panose="020B0503020204020204" pitchFamily="34" charset="-122"/>
                <a:ea typeface="微软雅黑" panose="020B0503020204020204" pitchFamily="34" charset="-122"/>
              </a:rPr>
              <a:t>财新中国PMI为</a:t>
            </a:r>
            <a:r>
              <a:rPr lang="en-US" altLang="zh-CN" sz="1600" dirty="0">
                <a:solidFill>
                  <a:srgbClr val="FF0000"/>
                </a:solidFill>
                <a:latin typeface="微软雅黑" panose="020B0503020204020204" pitchFamily="34" charset="-122"/>
                <a:ea typeface="微软雅黑" panose="020B0503020204020204" pitchFamily="34" charset="-122"/>
              </a:rPr>
              <a:t>51.2</a:t>
            </a:r>
            <a:r>
              <a:rPr sz="1600" dirty="0">
                <a:solidFill>
                  <a:srgbClr val="FF0000"/>
                </a:solidFill>
                <a:latin typeface="微软雅黑" panose="020B0503020204020204" pitchFamily="34" charset="-122"/>
                <a:ea typeface="微软雅黑" panose="020B0503020204020204" pitchFamily="34" charset="-122"/>
              </a:rPr>
              <a:t>%，</a:t>
            </a:r>
          </a:p>
          <a:p>
            <a:pPr>
              <a:lnSpc>
                <a:spcPct val="150000"/>
              </a:lnSpc>
            </a:pPr>
            <a:r>
              <a:rPr sz="1600" dirty="0" err="1">
                <a:latin typeface="微软雅黑" panose="020B0503020204020204" pitchFamily="34" charset="-122"/>
                <a:ea typeface="微软雅黑" panose="020B0503020204020204" pitchFamily="34" charset="-122"/>
              </a:rPr>
              <a:t>较上月</a:t>
            </a:r>
            <a:r>
              <a:rPr lang="zh-CN" altLang="en-US" sz="1600" dirty="0">
                <a:latin typeface="微软雅黑" panose="020B0503020204020204" pitchFamily="34" charset="-122"/>
                <a:ea typeface="微软雅黑" panose="020B0503020204020204" pitchFamily="34" charset="-122"/>
              </a:rPr>
              <a:t>上升</a:t>
            </a:r>
            <a:r>
              <a:rPr lang="en-US" altLang="zh-CN" sz="1600" dirty="0">
                <a:solidFill>
                  <a:srgbClr val="FF0000"/>
                </a:solidFill>
                <a:latin typeface="微软雅黑" panose="020B0503020204020204" pitchFamily="34" charset="-122"/>
                <a:ea typeface="微软雅黑" panose="020B0503020204020204" pitchFamily="34" charset="-122"/>
              </a:rPr>
              <a:t>0.5%</a:t>
            </a:r>
            <a:r>
              <a:rPr lang="zh-CN" altLang="en-US" sz="1600" dirty="0">
                <a:latin typeface="微软雅黑" panose="020B0503020204020204" pitchFamily="34" charset="-122"/>
                <a:ea typeface="微软雅黑" panose="020B0503020204020204" pitchFamily="34" charset="-122"/>
              </a:rPr>
              <a:t>。</a:t>
            </a:r>
            <a:endParaRPr lang="zh-CN" altLang="en-US" sz="1800" dirty="0">
              <a:solidFill>
                <a:srgbClr val="FF0000"/>
              </a:solidFill>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8E7BCA63-AE5F-471F-BE51-91B311ACF8A2}"/>
              </a:ext>
            </a:extLst>
          </p:cNvPr>
          <p:cNvPicPr>
            <a:picLocks noChangeAspect="1"/>
          </p:cNvPicPr>
          <p:nvPr/>
        </p:nvPicPr>
        <p:blipFill>
          <a:blip r:embed="rId3"/>
          <a:stretch>
            <a:fillRect/>
          </a:stretch>
        </p:blipFill>
        <p:spPr>
          <a:xfrm>
            <a:off x="1331640" y="1417638"/>
            <a:ext cx="6048672" cy="3632424"/>
          </a:xfrm>
          <a:prstGeom prst="rect">
            <a:avLst/>
          </a:prstGeom>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285750" y="1214438"/>
            <a:ext cx="8402638" cy="5162550"/>
          </a:xfrm>
          <a:prstGeom prst="rect">
            <a:avLst/>
          </a:prstGeom>
          <a:noFill/>
          <a:ln w="9525">
            <a:noFill/>
            <a:miter lim="800000"/>
          </a:ln>
        </p:spPr>
        <p:txBody>
          <a:bodyPr/>
          <a:lstStyle/>
          <a:p>
            <a:pPr marL="342900" indent="-342900">
              <a:spcBef>
                <a:spcPct val="20000"/>
              </a:spcBef>
              <a:buClr>
                <a:srgbClr val="6699FF"/>
              </a:buClr>
              <a:defRPr/>
            </a:pPr>
            <a:r>
              <a:rPr lang="zh-CN" altLang="en-US" sz="1800" b="1">
                <a:solidFill>
                  <a:srgbClr val="000066"/>
                </a:solidFill>
                <a:latin typeface="+mn-ea"/>
                <a:ea typeface="+mn-ea"/>
              </a:rPr>
              <a:t>       </a:t>
            </a:r>
            <a:endParaRPr lang="en-US" altLang="zh-CN" sz="1800" b="1">
              <a:solidFill>
                <a:srgbClr val="000066"/>
              </a:solidFill>
              <a:latin typeface="+mn-ea"/>
              <a:ea typeface="+mn-ea"/>
            </a:endParaRPr>
          </a:p>
        </p:txBody>
      </p:sp>
      <p:sp>
        <p:nvSpPr>
          <p:cNvPr id="31747" name="Rectangle 2"/>
          <p:cNvSpPr>
            <a:spLocks noChangeArrowheads="1"/>
          </p:cNvSpPr>
          <p:nvPr/>
        </p:nvSpPr>
        <p:spPr bwMode="white">
          <a:xfrm>
            <a:off x="428625" y="214313"/>
            <a:ext cx="8231188" cy="708025"/>
          </a:xfrm>
          <a:prstGeom prst="rect">
            <a:avLst/>
          </a:prstGeom>
          <a:noFill/>
          <a:ln w="9525">
            <a:noFill/>
            <a:miter lim="800000"/>
          </a:ln>
        </p:spPr>
        <p:txBody>
          <a:bodyPr/>
          <a:lstStyle/>
          <a:p>
            <a:r>
              <a:rPr lang="zh-CN" altLang="en-US" sz="2400" dirty="0">
                <a:latin typeface="微软雅黑" panose="020B0503020204020204" pitchFamily="34" charset="-122"/>
                <a:ea typeface="微软雅黑" panose="020B0503020204020204" pitchFamily="34" charset="-122"/>
              </a:rPr>
              <a:t>宏观经济数据解读</a:t>
            </a:r>
          </a:p>
        </p:txBody>
      </p:sp>
      <p:sp>
        <p:nvSpPr>
          <p:cNvPr id="6" name="Rectangle 26">
            <a:extLst>
              <a:ext uri="{FF2B5EF4-FFF2-40B4-BE49-F238E27FC236}">
                <a16:creationId xmlns:a16="http://schemas.microsoft.com/office/drawing/2014/main" id="{6E353C17-DE2B-4C4F-8C97-F1B677E8A76B}"/>
              </a:ext>
            </a:extLst>
          </p:cNvPr>
          <p:cNvSpPr>
            <a:spLocks noChangeArrowheads="1"/>
          </p:cNvSpPr>
          <p:nvPr/>
        </p:nvSpPr>
        <p:spPr bwMode="auto">
          <a:xfrm>
            <a:off x="448419" y="845106"/>
            <a:ext cx="8247162" cy="5588838"/>
          </a:xfrm>
          <a:prstGeom prst="rect">
            <a:avLst/>
          </a:prstGeom>
          <a:noFill/>
          <a:ln w="9525">
            <a:noFill/>
            <a:miter lim="800000"/>
          </a:ln>
          <a:effectLst/>
        </p:spPr>
        <p:txBody>
          <a:bodyPr wrap="square" anchor="ctr">
            <a:spAutoFit/>
          </a:bodyPr>
          <a:lstStyle/>
          <a:p>
            <a:pPr indent="457200" algn="just">
              <a:lnSpc>
                <a:spcPct val="150000"/>
              </a:lnSpc>
            </a:pP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月份，我国疫情防控向好形势进一步巩固，生产生活秩序加快恢复，制造业和非制造业生产经营活动逐渐恢复正常。制造业</a:t>
            </a:r>
            <a:r>
              <a:rPr lang="en-US" altLang="zh-CN" sz="1600" dirty="0">
                <a:latin typeface="微软雅黑" panose="020B0503020204020204" pitchFamily="34" charset="-122"/>
                <a:ea typeface="微软雅黑" panose="020B0503020204020204" pitchFamily="34" charset="-122"/>
              </a:rPr>
              <a:t>PMI</a:t>
            </a:r>
            <a:r>
              <a:rPr lang="zh-CN" altLang="en-US" sz="1600" dirty="0">
                <a:latin typeface="微软雅黑" panose="020B0503020204020204" pitchFamily="34" charset="-122"/>
                <a:ea typeface="微软雅黑" panose="020B0503020204020204" pitchFamily="34" charset="-122"/>
              </a:rPr>
              <a:t>为</a:t>
            </a:r>
            <a:r>
              <a:rPr lang="en-US" altLang="zh-CN" sz="1600" dirty="0">
                <a:latin typeface="微软雅黑" panose="020B0503020204020204" pitchFamily="34" charset="-122"/>
                <a:ea typeface="微软雅黑" panose="020B0503020204020204" pitchFamily="34" charset="-122"/>
              </a:rPr>
              <a:t>50.9%</a:t>
            </a:r>
            <a:r>
              <a:rPr lang="zh-CN" altLang="en-US" sz="1600" dirty="0">
                <a:latin typeface="微软雅黑" panose="020B0503020204020204" pitchFamily="34" charset="-122"/>
                <a:ea typeface="微软雅黑" panose="020B0503020204020204" pitchFamily="34" charset="-122"/>
              </a:rPr>
              <a:t>，比上月上涨</a:t>
            </a:r>
            <a:r>
              <a:rPr lang="en-US" altLang="zh-CN" sz="1600" dirty="0">
                <a:latin typeface="微软雅黑" panose="020B0503020204020204" pitchFamily="34" charset="-122"/>
                <a:ea typeface="微软雅黑" panose="020B0503020204020204" pitchFamily="34" charset="-122"/>
              </a:rPr>
              <a:t>0.3</a:t>
            </a:r>
            <a:r>
              <a:rPr lang="zh-CN" altLang="en-US" sz="1600" dirty="0">
                <a:latin typeface="微软雅黑" panose="020B0503020204020204" pitchFamily="34" charset="-122"/>
                <a:ea typeface="微软雅黑" panose="020B0503020204020204" pitchFamily="34" charset="-122"/>
              </a:rPr>
              <a:t>个百分点，仍处于荣枯线以上，财新中国</a:t>
            </a:r>
            <a:r>
              <a:rPr lang="en-US" altLang="zh-CN" sz="1600" dirty="0">
                <a:latin typeface="微软雅黑" panose="020B0503020204020204" pitchFamily="34" charset="-122"/>
                <a:ea typeface="微软雅黑" panose="020B0503020204020204" pitchFamily="34" charset="-122"/>
              </a:rPr>
              <a:t>PMI</a:t>
            </a:r>
            <a:r>
              <a:rPr lang="zh-CN" altLang="en-US" sz="1600" dirty="0">
                <a:latin typeface="微软雅黑" panose="020B0503020204020204" pitchFamily="34" charset="-122"/>
                <a:ea typeface="微软雅黑" panose="020B0503020204020204" pitchFamily="34" charset="-122"/>
              </a:rPr>
              <a:t>为</a:t>
            </a:r>
            <a:r>
              <a:rPr lang="en-US" altLang="zh-CN" sz="1600" dirty="0">
                <a:latin typeface="微软雅黑" panose="020B0503020204020204" pitchFamily="34" charset="-122"/>
                <a:ea typeface="微软雅黑" panose="020B0503020204020204" pitchFamily="34" charset="-122"/>
              </a:rPr>
              <a:t>51.2%</a:t>
            </a:r>
            <a:r>
              <a:rPr lang="zh-CN" altLang="en-US" sz="1600" dirty="0">
                <a:latin typeface="微软雅黑" panose="020B0503020204020204" pitchFamily="34" charset="-122"/>
                <a:ea typeface="微软雅黑" panose="020B0503020204020204" pitchFamily="34" charset="-122"/>
              </a:rPr>
              <a:t>，较上月上涨</a:t>
            </a:r>
            <a:r>
              <a:rPr lang="en-US" altLang="zh-CN" sz="1600" dirty="0">
                <a:latin typeface="微软雅黑" panose="020B0503020204020204" pitchFamily="34" charset="-122"/>
                <a:ea typeface="微软雅黑" panose="020B0503020204020204" pitchFamily="34" charset="-122"/>
              </a:rPr>
              <a:t>0.5%</a:t>
            </a:r>
            <a:r>
              <a:rPr lang="zh-CN" altLang="en-US" sz="1600" dirty="0">
                <a:latin typeface="微软雅黑" panose="020B0503020204020204" pitchFamily="34" charset="-122"/>
                <a:ea typeface="微软雅黑" panose="020B0503020204020204" pitchFamily="34" charset="-122"/>
              </a:rPr>
              <a:t>，维持在荣枯线以上，我国制造业在经受疫情冲击后已渐渐恢复正常状态。</a:t>
            </a:r>
            <a:endParaRPr lang="en-US" altLang="zh-CN" sz="1600" dirty="0">
              <a:latin typeface="微软雅黑" panose="020B0503020204020204" pitchFamily="34" charset="-122"/>
              <a:ea typeface="微软雅黑" panose="020B0503020204020204" pitchFamily="34" charset="-122"/>
            </a:endParaRPr>
          </a:p>
          <a:p>
            <a:pPr indent="457200" algn="just">
              <a:lnSpc>
                <a:spcPct val="150000"/>
              </a:lnSpc>
            </a:pPr>
            <a:r>
              <a:rPr lang="zh-CN" altLang="en-US" sz="1600" dirty="0">
                <a:latin typeface="微软雅黑" panose="020B0503020204020204" pitchFamily="34" charset="-122"/>
                <a:ea typeface="微软雅黑" panose="020B0503020204020204" pitchFamily="34" charset="-122"/>
              </a:rPr>
              <a:t>价格方面，</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CPI</a:t>
            </a:r>
            <a:r>
              <a:rPr lang="zh-CN" altLang="en-US" sz="1600" dirty="0">
                <a:latin typeface="微软雅黑" panose="020B0503020204020204" pitchFamily="34" charset="-122"/>
                <a:ea typeface="微软雅黑" panose="020B0503020204020204" pitchFamily="34" charset="-122"/>
              </a:rPr>
              <a:t>同比增速小幅上涨</a:t>
            </a:r>
            <a:r>
              <a:rPr lang="en-US" altLang="zh-CN" sz="1600" dirty="0">
                <a:latin typeface="微软雅黑" panose="020B0503020204020204" pitchFamily="34" charset="-122"/>
                <a:ea typeface="微软雅黑" panose="020B0503020204020204" pitchFamily="34" charset="-122"/>
              </a:rPr>
              <a:t>0.1</a:t>
            </a:r>
            <a:r>
              <a:rPr lang="zh-CN" altLang="en-US" sz="1600" dirty="0">
                <a:latin typeface="微软雅黑" panose="020B0503020204020204" pitchFamily="34" charset="-122"/>
                <a:ea typeface="微软雅黑" panose="020B0503020204020204" pitchFamily="34" charset="-122"/>
              </a:rPr>
              <a:t>个百分点，但仍维持在“</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以下，数据结构整体稳定。食品项方面，</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月食品烟酒类价格增速转正，同比上涨</a:t>
            </a:r>
            <a:r>
              <a:rPr lang="en-US" altLang="zh-CN" sz="1600" dirty="0">
                <a:latin typeface="微软雅黑" panose="020B0503020204020204" pitchFamily="34" charset="-122"/>
                <a:ea typeface="微软雅黑" panose="020B0503020204020204" pitchFamily="34" charset="-122"/>
              </a:rPr>
              <a:t>8.5%</a:t>
            </a:r>
            <a:r>
              <a:rPr lang="zh-CN" altLang="en-US" sz="1600" dirty="0">
                <a:latin typeface="微软雅黑" panose="020B0503020204020204" pitchFamily="34" charset="-122"/>
                <a:ea typeface="微软雅黑" panose="020B0503020204020204" pitchFamily="34" charset="-122"/>
              </a:rPr>
              <a:t>。此外，食品项环比增速也出现上涨，增速为</a:t>
            </a:r>
            <a:r>
              <a:rPr lang="en-US" altLang="zh-CN" sz="1600" dirty="0">
                <a:latin typeface="微软雅黑" panose="020B0503020204020204" pitchFamily="34" charset="-122"/>
                <a:ea typeface="微软雅黑" panose="020B0503020204020204" pitchFamily="34" charset="-122"/>
              </a:rPr>
              <a:t>0.1%</a:t>
            </a:r>
            <a:r>
              <a:rPr lang="zh-CN" altLang="en-US" sz="1600" dirty="0">
                <a:latin typeface="微软雅黑" panose="020B0503020204020204" pitchFamily="34" charset="-122"/>
                <a:ea typeface="微软雅黑" panose="020B0503020204020204" pitchFamily="34" charset="-122"/>
              </a:rPr>
              <a:t>，月内畜肉等权重商品价格回升，影响</a:t>
            </a:r>
            <a:r>
              <a:rPr lang="en-US" altLang="zh-CN" sz="1600" dirty="0">
                <a:latin typeface="微软雅黑" panose="020B0503020204020204" pitchFamily="34" charset="-122"/>
                <a:ea typeface="微软雅黑" panose="020B0503020204020204" pitchFamily="34" charset="-122"/>
              </a:rPr>
              <a:t>CPI</a:t>
            </a:r>
            <a:r>
              <a:rPr lang="zh-CN" altLang="en-US" sz="1600" dirty="0">
                <a:latin typeface="微软雅黑" panose="020B0503020204020204" pitchFamily="34" charset="-122"/>
                <a:ea typeface="微软雅黑" panose="020B0503020204020204" pitchFamily="34" charset="-122"/>
              </a:rPr>
              <a:t>数据小幅上涨。具体商品方面，</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月猪肉价格环比上涨</a:t>
            </a:r>
            <a:r>
              <a:rPr lang="en-US" altLang="zh-CN" sz="1600" dirty="0">
                <a:latin typeface="微软雅黑" panose="020B0503020204020204" pitchFamily="34" charset="-122"/>
                <a:ea typeface="微软雅黑" panose="020B0503020204020204" pitchFamily="34" charset="-122"/>
              </a:rPr>
              <a:t>3.6%</a:t>
            </a:r>
            <a:r>
              <a:rPr lang="zh-CN" altLang="en-US" sz="1600" dirty="0">
                <a:latin typeface="微软雅黑" panose="020B0503020204020204" pitchFamily="34" charset="-122"/>
                <a:ea typeface="微软雅黑" panose="020B0503020204020204" pitchFamily="34" charset="-122"/>
              </a:rPr>
              <a:t>，较</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月回升</a:t>
            </a:r>
            <a:r>
              <a:rPr lang="en-US" altLang="zh-CN" sz="1600" dirty="0">
                <a:latin typeface="微软雅黑" panose="020B0503020204020204" pitchFamily="34" charset="-122"/>
                <a:ea typeface="微软雅黑" panose="020B0503020204020204" pitchFamily="34" charset="-122"/>
              </a:rPr>
              <a:t>11.7</a:t>
            </a:r>
            <a:r>
              <a:rPr lang="zh-CN" altLang="en-US" sz="1600" dirty="0">
                <a:latin typeface="微软雅黑" panose="020B0503020204020204" pitchFamily="34" charset="-122"/>
                <a:ea typeface="微软雅黑" panose="020B0503020204020204" pitchFamily="34" charset="-122"/>
              </a:rPr>
              <a:t>个百分点，影响</a:t>
            </a:r>
            <a:r>
              <a:rPr lang="en-US" altLang="zh-CN" sz="1600" dirty="0">
                <a:latin typeface="微软雅黑" panose="020B0503020204020204" pitchFamily="34" charset="-122"/>
                <a:ea typeface="微软雅黑" panose="020B0503020204020204" pitchFamily="34" charset="-122"/>
              </a:rPr>
              <a:t>CPI</a:t>
            </a:r>
            <a:r>
              <a:rPr lang="zh-CN" altLang="en-US" sz="1600" dirty="0">
                <a:latin typeface="微软雅黑" panose="020B0503020204020204" pitchFamily="34" charset="-122"/>
                <a:ea typeface="微软雅黑" panose="020B0503020204020204" pitchFamily="34" charset="-122"/>
              </a:rPr>
              <a:t>上行约</a:t>
            </a:r>
            <a:r>
              <a:rPr lang="en-US" altLang="zh-CN" sz="1600" dirty="0">
                <a:latin typeface="微软雅黑" panose="020B0503020204020204" pitchFamily="34" charset="-122"/>
                <a:ea typeface="微软雅黑" panose="020B0503020204020204" pitchFamily="34" charset="-122"/>
              </a:rPr>
              <a:t>0.15</a:t>
            </a:r>
            <a:r>
              <a:rPr lang="zh-CN" altLang="en-US" sz="1600" dirty="0">
                <a:latin typeface="微软雅黑" panose="020B0503020204020204" pitchFamily="34" charset="-122"/>
                <a:ea typeface="微软雅黑" panose="020B0503020204020204" pitchFamily="34" charset="-122"/>
              </a:rPr>
              <a:t>个百分点；究其原因，受南方天气影响，国内生猪供给仍然偏紧，叠加当前居民需求的持续回补，支撑食品项价格上行。</a:t>
            </a:r>
            <a:endParaRPr lang="en-US" altLang="zh-CN" sz="1600" dirty="0">
              <a:latin typeface="微软雅黑" panose="020B0503020204020204" pitchFamily="34" charset="-122"/>
              <a:ea typeface="微软雅黑" panose="020B0503020204020204" pitchFamily="34" charset="-122"/>
            </a:endParaRPr>
          </a:p>
          <a:p>
            <a:pPr indent="457200" algn="just">
              <a:lnSpc>
                <a:spcPct val="150000"/>
              </a:lnSpc>
            </a:pPr>
            <a:r>
              <a:rPr lang="en-US" altLang="zh-CN" sz="1600" dirty="0">
                <a:latin typeface="微软雅黑" panose="020B0503020204020204" pitchFamily="34" charset="-122"/>
                <a:ea typeface="微软雅黑" panose="020B0503020204020204" pitchFamily="34" charset="-122"/>
              </a:rPr>
              <a:t>6 </a:t>
            </a:r>
            <a:r>
              <a:rPr lang="zh-CN" altLang="en-US" sz="1600" dirty="0">
                <a:latin typeface="微软雅黑" panose="020B0503020204020204" pitchFamily="34" charset="-122"/>
                <a:ea typeface="微软雅黑" panose="020B0503020204020204" pitchFamily="34" charset="-122"/>
              </a:rPr>
              <a:t>月份，国际大宗商品价格回暖，制造业稳步恢复，市场需求继续改善。从环比看，</a:t>
            </a:r>
            <a:r>
              <a:rPr lang="en-US" altLang="zh-CN" sz="1600" dirty="0">
                <a:latin typeface="微软雅黑" panose="020B0503020204020204" pitchFamily="34" charset="-122"/>
                <a:ea typeface="微软雅黑" panose="020B0503020204020204" pitchFamily="34" charset="-122"/>
              </a:rPr>
              <a:t>PPI </a:t>
            </a:r>
            <a:r>
              <a:rPr lang="zh-CN" altLang="en-US" sz="1600" dirty="0">
                <a:latin typeface="微软雅黑" panose="020B0503020204020204" pitchFamily="34" charset="-122"/>
                <a:ea typeface="微软雅黑" panose="020B0503020204020204" pitchFamily="34" charset="-122"/>
              </a:rPr>
              <a:t>由上月下降 </a:t>
            </a:r>
            <a:r>
              <a:rPr lang="en-US" altLang="zh-CN" sz="1600" dirty="0">
                <a:latin typeface="微软雅黑" panose="020B0503020204020204" pitchFamily="34" charset="-122"/>
                <a:ea typeface="微软雅黑" panose="020B0503020204020204" pitchFamily="34" charset="-122"/>
              </a:rPr>
              <a:t>0.4%</a:t>
            </a:r>
            <a:r>
              <a:rPr lang="zh-CN" altLang="en-US" sz="1600" dirty="0">
                <a:latin typeface="微软雅黑" panose="020B0503020204020204" pitchFamily="34" charset="-122"/>
                <a:ea typeface="微软雅黑" panose="020B0503020204020204" pitchFamily="34" charset="-122"/>
              </a:rPr>
              <a:t>转为上涨 </a:t>
            </a:r>
            <a:r>
              <a:rPr lang="en-US" altLang="zh-CN" sz="1600" dirty="0">
                <a:latin typeface="微软雅黑" panose="020B0503020204020204" pitchFamily="34" charset="-122"/>
                <a:ea typeface="微软雅黑" panose="020B0503020204020204" pitchFamily="34" charset="-122"/>
              </a:rPr>
              <a:t>0.4%</a:t>
            </a:r>
            <a:r>
              <a:rPr lang="zh-CN" altLang="en-US" sz="1600" dirty="0">
                <a:latin typeface="微软雅黑" panose="020B0503020204020204" pitchFamily="34" charset="-122"/>
                <a:ea typeface="微软雅黑" panose="020B0503020204020204" pitchFamily="34" charset="-122"/>
              </a:rPr>
              <a:t>。从调查的</a:t>
            </a:r>
            <a:r>
              <a:rPr lang="en-US" altLang="zh-CN" sz="1600" dirty="0">
                <a:latin typeface="微软雅黑" panose="020B0503020204020204" pitchFamily="34" charset="-122"/>
                <a:ea typeface="微软雅黑" panose="020B0503020204020204" pitchFamily="34" charset="-122"/>
              </a:rPr>
              <a:t>40 </a:t>
            </a:r>
            <a:r>
              <a:rPr lang="zh-CN" altLang="en-US" sz="1600" dirty="0">
                <a:latin typeface="微软雅黑" panose="020B0503020204020204" pitchFamily="34" charset="-122"/>
                <a:ea typeface="微软雅黑" panose="020B0503020204020204" pitchFamily="34" charset="-122"/>
              </a:rPr>
              <a:t>个工业行业大类看，价格上涨的有 </a:t>
            </a:r>
            <a:r>
              <a:rPr lang="en-US" altLang="zh-CN" sz="1600" dirty="0">
                <a:latin typeface="微软雅黑" panose="020B0503020204020204" pitchFamily="34" charset="-122"/>
                <a:ea typeface="微软雅黑" panose="020B0503020204020204" pitchFamily="34" charset="-122"/>
              </a:rPr>
              <a:t>22 </a:t>
            </a:r>
            <a:r>
              <a:rPr lang="zh-CN" altLang="en-US" sz="1600" dirty="0">
                <a:latin typeface="微软雅黑" panose="020B0503020204020204" pitchFamily="34" charset="-122"/>
                <a:ea typeface="微软雅黑" panose="020B0503020204020204" pitchFamily="34" charset="-122"/>
              </a:rPr>
              <a:t>个；下降的 </a:t>
            </a:r>
            <a:r>
              <a:rPr lang="en-US" altLang="zh-CN" sz="1600" dirty="0">
                <a:latin typeface="微软雅黑" panose="020B0503020204020204" pitchFamily="34" charset="-122"/>
                <a:ea typeface="微软雅黑" panose="020B0503020204020204" pitchFamily="34" charset="-122"/>
              </a:rPr>
              <a:t>12 </a:t>
            </a:r>
            <a:r>
              <a:rPr lang="zh-CN" altLang="en-US" sz="1600" dirty="0">
                <a:latin typeface="微软雅黑" panose="020B0503020204020204" pitchFamily="34" charset="-122"/>
                <a:ea typeface="微软雅黑" panose="020B0503020204020204" pitchFamily="34" charset="-122"/>
              </a:rPr>
              <a:t>个；持平的</a:t>
            </a:r>
            <a:r>
              <a:rPr lang="en-US" altLang="zh-CN" sz="1600" dirty="0">
                <a:latin typeface="微软雅黑" panose="020B0503020204020204" pitchFamily="34" charset="-122"/>
                <a:ea typeface="微软雅黑" panose="020B0503020204020204" pitchFamily="34" charset="-122"/>
              </a:rPr>
              <a:t>6 </a:t>
            </a:r>
            <a:r>
              <a:rPr lang="zh-CN" altLang="en-US" sz="1600" dirty="0">
                <a:latin typeface="微软雅黑" panose="020B0503020204020204" pitchFamily="34" charset="-122"/>
                <a:ea typeface="微软雅黑" panose="020B0503020204020204" pitchFamily="34" charset="-122"/>
              </a:rPr>
              <a:t>个。受国际原油价格大幅度上涨影响，石油相关行业产品价格止降转涨。从同比看，</a:t>
            </a:r>
            <a:r>
              <a:rPr lang="en-US" altLang="zh-CN" sz="1600" dirty="0">
                <a:latin typeface="微软雅黑" panose="020B0503020204020204" pitchFamily="34" charset="-122"/>
                <a:ea typeface="微软雅黑" panose="020B0503020204020204" pitchFamily="34" charset="-122"/>
              </a:rPr>
              <a:t>PPI </a:t>
            </a:r>
            <a:r>
              <a:rPr lang="zh-CN" altLang="en-US" sz="1600" dirty="0">
                <a:latin typeface="微软雅黑" panose="020B0503020204020204" pitchFamily="34" charset="-122"/>
                <a:ea typeface="微软雅黑" panose="020B0503020204020204" pitchFamily="34" charset="-122"/>
              </a:rPr>
              <a:t>下降 </a:t>
            </a:r>
            <a:r>
              <a:rPr lang="en-US" altLang="zh-CN" sz="1600" dirty="0">
                <a:latin typeface="微软雅黑" panose="020B0503020204020204" pitchFamily="34" charset="-122"/>
                <a:ea typeface="微软雅黑" panose="020B0503020204020204" pitchFamily="34" charset="-122"/>
              </a:rPr>
              <a:t>3.0%</a:t>
            </a:r>
            <a:r>
              <a:rPr lang="zh-CN" altLang="en-US" sz="1600" dirty="0">
                <a:latin typeface="微软雅黑" panose="020B0503020204020204" pitchFamily="34" charset="-122"/>
                <a:ea typeface="微软雅黑" panose="020B0503020204020204" pitchFamily="34" charset="-122"/>
              </a:rPr>
              <a:t>，降幅比上月收窄 </a:t>
            </a:r>
            <a:r>
              <a:rPr lang="en-US" altLang="zh-CN" sz="1600" dirty="0">
                <a:latin typeface="微软雅黑" panose="020B0503020204020204" pitchFamily="34" charset="-122"/>
                <a:ea typeface="微软雅黑" panose="020B0503020204020204" pitchFamily="34" charset="-122"/>
              </a:rPr>
              <a:t>0.7%</a:t>
            </a:r>
            <a:r>
              <a:rPr lang="zh-CN" altLang="en-US" sz="1600" dirty="0">
                <a:latin typeface="微软雅黑" panose="020B0503020204020204" pitchFamily="34" charset="-122"/>
                <a:ea typeface="微软雅黑" panose="020B0503020204020204" pitchFamily="34" charset="-122"/>
              </a:rPr>
              <a:t>。其中，生产资料价格下降 </a:t>
            </a:r>
            <a:r>
              <a:rPr lang="en-US" altLang="zh-CN" sz="1600" dirty="0">
                <a:latin typeface="微软雅黑" panose="020B0503020204020204" pitchFamily="34" charset="-122"/>
                <a:ea typeface="微软雅黑" panose="020B0503020204020204" pitchFamily="34" charset="-122"/>
              </a:rPr>
              <a:t>4.2%</a:t>
            </a:r>
            <a:r>
              <a:rPr lang="zh-CN" altLang="en-US" sz="1600" dirty="0">
                <a:latin typeface="微软雅黑" panose="020B0503020204020204" pitchFamily="34" charset="-122"/>
                <a:ea typeface="微软雅黑" panose="020B0503020204020204" pitchFamily="34" charset="-122"/>
              </a:rPr>
              <a:t>；生活资料价格上涨 </a:t>
            </a:r>
            <a:r>
              <a:rPr lang="en-US" altLang="zh-CN" sz="1600" dirty="0">
                <a:latin typeface="微软雅黑" panose="020B0503020204020204" pitchFamily="34" charset="-122"/>
                <a:ea typeface="微软雅黑" panose="020B0503020204020204" pitchFamily="34" charset="-122"/>
              </a:rPr>
              <a:t>0.6%</a:t>
            </a:r>
            <a:r>
              <a:rPr lang="zh-CN" altLang="en-US" sz="1600" dirty="0">
                <a:latin typeface="微软雅黑" panose="020B0503020204020204" pitchFamily="34" charset="-122"/>
                <a:ea typeface="微软雅黑" panose="020B0503020204020204" pitchFamily="34" charset="-122"/>
              </a:rPr>
              <a:t>。主要行业价格降幅有所收窄。、</a:t>
            </a:r>
            <a:endParaRPr lang="zh-CN" altLang="en-US" sz="1600" dirty="0">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bwMode="auto">
          <a:xfrm>
            <a:off x="457200" y="214313"/>
            <a:ext cx="8229600" cy="706437"/>
          </a:xfrm>
          <a:noFill/>
          <a:ln>
            <a:miter lim="800000"/>
          </a:ln>
        </p:spPr>
        <p:txBody>
          <a:bodyPr vert="horz" wrap="square" lIns="91440" tIns="45720" rIns="91440" bIns="45720" numCol="1" anchor="t" anchorCtr="0" compatLnSpc="1"/>
          <a:lstStyle/>
          <a:p>
            <a:r>
              <a:rPr kumimoji="1" lang="zh-CN" altLang="en-US" sz="2400" b="0" dirty="0">
                <a:solidFill>
                  <a:srgbClr val="000066"/>
                </a:solidFill>
                <a:latin typeface="微软雅黑" panose="020B0503020204020204" pitchFamily="34" charset="-122"/>
                <a:ea typeface="微软雅黑" panose="020B0503020204020204" pitchFamily="34" charset="-122"/>
              </a:rPr>
              <a:t>央行公开市场操作</a:t>
            </a:r>
          </a:p>
        </p:txBody>
      </p:sp>
      <p:sp>
        <p:nvSpPr>
          <p:cNvPr id="4" name="文本框 3"/>
          <p:cNvSpPr txBox="1"/>
          <p:nvPr/>
        </p:nvSpPr>
        <p:spPr>
          <a:xfrm>
            <a:off x="2342338" y="5661248"/>
            <a:ext cx="4459324" cy="461665"/>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6</a:t>
            </a:r>
            <a:r>
              <a:rPr dirty="0">
                <a:solidFill>
                  <a:schemeClr val="tx1"/>
                </a:solidFill>
                <a:latin typeface="微软雅黑" panose="020B0503020204020204" pitchFamily="34" charset="-122"/>
                <a:ea typeface="微软雅黑" panose="020B0503020204020204" pitchFamily="34" charset="-122"/>
              </a:rPr>
              <a:t>月，央行累计净</a:t>
            </a:r>
            <a:r>
              <a:rPr lang="zh-CN" altLang="en-US" dirty="0">
                <a:solidFill>
                  <a:schemeClr val="tx1"/>
                </a:solidFill>
                <a:latin typeface="微软雅黑" panose="020B0503020204020204" pitchFamily="34" charset="-122"/>
                <a:ea typeface="微软雅黑" panose="020B0503020204020204" pitchFamily="34" charset="-122"/>
              </a:rPr>
              <a:t>回笼资金</a:t>
            </a:r>
            <a:r>
              <a:rPr lang="en-US" altLang="zh-CN" sz="2400" dirty="0">
                <a:solidFill>
                  <a:srgbClr val="33CC33"/>
                </a:solidFill>
                <a:latin typeface="微软雅黑" panose="020B0503020204020204" pitchFamily="34" charset="-122"/>
                <a:ea typeface="微软雅黑" panose="020B0503020204020204" pitchFamily="34" charset="-122"/>
              </a:rPr>
              <a:t>5600</a:t>
            </a:r>
            <a:r>
              <a:rPr dirty="0">
                <a:solidFill>
                  <a:schemeClr val="tx1"/>
                </a:solidFill>
                <a:latin typeface="微软雅黑" panose="020B0503020204020204" pitchFamily="34" charset="-122"/>
                <a:ea typeface="微软雅黑" panose="020B0503020204020204" pitchFamily="34" charset="-122"/>
              </a:rPr>
              <a:t>亿元</a:t>
            </a:r>
            <a:r>
              <a:rPr lang="zh-CN" dirty="0">
                <a:solidFill>
                  <a:srgbClr val="000066"/>
                </a:solidFill>
                <a:latin typeface="微软雅黑" panose="020B0503020204020204" pitchFamily="34" charset="-122"/>
                <a:ea typeface="微软雅黑" panose="020B0503020204020204" pitchFamily="34" charset="-122"/>
              </a:rPr>
              <a:t>。</a:t>
            </a:r>
          </a:p>
        </p:txBody>
      </p:sp>
      <p:pic>
        <p:nvPicPr>
          <p:cNvPr id="2" name="图片 1">
            <a:extLst>
              <a:ext uri="{FF2B5EF4-FFF2-40B4-BE49-F238E27FC236}">
                <a16:creationId xmlns:a16="http://schemas.microsoft.com/office/drawing/2014/main" id="{28E6003F-9CAA-484D-9793-BAE93779D369}"/>
              </a:ext>
            </a:extLst>
          </p:cNvPr>
          <p:cNvPicPr>
            <a:picLocks noChangeAspect="1"/>
          </p:cNvPicPr>
          <p:nvPr/>
        </p:nvPicPr>
        <p:blipFill>
          <a:blip r:embed="rId3"/>
          <a:stretch>
            <a:fillRect/>
          </a:stretch>
        </p:blipFill>
        <p:spPr>
          <a:xfrm>
            <a:off x="611560" y="1340767"/>
            <a:ext cx="7632848" cy="4109996"/>
          </a:xfrm>
          <a:prstGeom prst="rect">
            <a:avLst/>
          </a:prstGeom>
        </p:spPr>
      </p:pic>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white">
          <a:xfrm>
            <a:off x="428625" y="115325"/>
            <a:ext cx="8231188" cy="1144587"/>
          </a:xfrm>
          <a:prstGeom prst="rect">
            <a:avLst/>
          </a:prstGeom>
          <a:noFill/>
          <a:ln w="9525" algn="ctr">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市场概况</a:t>
            </a:r>
          </a:p>
        </p:txBody>
      </p:sp>
      <p:sp>
        <p:nvSpPr>
          <p:cNvPr id="4" name="文本框 3"/>
          <p:cNvSpPr txBox="1"/>
          <p:nvPr/>
        </p:nvSpPr>
        <p:spPr>
          <a:xfrm>
            <a:off x="209034" y="1124744"/>
            <a:ext cx="1107996" cy="369332"/>
          </a:xfrm>
          <a:prstGeom prst="rect">
            <a:avLst/>
          </a:prstGeom>
          <a:noFill/>
        </p:spPr>
        <p:txBody>
          <a:bodyPr wrap="none" rtlCol="0">
            <a:spAutoFit/>
          </a:bodyPr>
          <a:lstStyle/>
          <a:p>
            <a:r>
              <a:rPr lang="zh-CN" altLang="en-US" sz="1800" dirty="0">
                <a:solidFill>
                  <a:schemeClr val="tx1"/>
                </a:solidFill>
                <a:latin typeface="微软雅黑" panose="020B0503020204020204" pitchFamily="34" charset="-122"/>
                <a:ea typeface="微软雅黑" panose="020B0503020204020204" pitchFamily="34" charset="-122"/>
              </a:rPr>
              <a:t>上证综指</a:t>
            </a:r>
          </a:p>
        </p:txBody>
      </p:sp>
      <p:sp>
        <p:nvSpPr>
          <p:cNvPr id="8" name="文本框 7"/>
          <p:cNvSpPr txBox="1"/>
          <p:nvPr/>
        </p:nvSpPr>
        <p:spPr>
          <a:xfrm>
            <a:off x="617889" y="1577118"/>
            <a:ext cx="849913" cy="369332"/>
          </a:xfrm>
          <a:prstGeom prst="rect">
            <a:avLst/>
          </a:prstGeom>
          <a:noFill/>
        </p:spPr>
        <p:txBody>
          <a:bodyPr wrap="none" rtlCol="0">
            <a:spAutoFit/>
          </a:bodyPr>
          <a:lstStyle/>
          <a:p>
            <a:r>
              <a:rPr lang="en-US" altLang="zh-CN" sz="1800" dirty="0">
                <a:solidFill>
                  <a:srgbClr val="FF0000"/>
                </a:solidFill>
                <a:latin typeface="微软雅黑" panose="020B0503020204020204" pitchFamily="34" charset="-122"/>
                <a:ea typeface="微软雅黑" panose="020B0503020204020204" pitchFamily="34" charset="-122"/>
              </a:rPr>
              <a:t>4.64</a:t>
            </a:r>
            <a:r>
              <a:rPr lang="en-US" sz="1800" dirty="0">
                <a:solidFill>
                  <a:srgbClr val="FF0000"/>
                </a:solidFill>
                <a:latin typeface="微软雅黑" panose="020B0503020204020204" pitchFamily="34" charset="-122"/>
                <a:ea typeface="微软雅黑" panose="020B0503020204020204" pitchFamily="34" charset="-122"/>
              </a:rPr>
              <a:t>%</a:t>
            </a:r>
          </a:p>
        </p:txBody>
      </p:sp>
      <p:sp>
        <p:nvSpPr>
          <p:cNvPr id="9" name="文本框 8"/>
          <p:cNvSpPr txBox="1"/>
          <p:nvPr/>
        </p:nvSpPr>
        <p:spPr>
          <a:xfrm>
            <a:off x="235221" y="3369198"/>
            <a:ext cx="1107996" cy="369332"/>
          </a:xfrm>
          <a:prstGeom prst="rect">
            <a:avLst/>
          </a:prstGeom>
          <a:noFill/>
        </p:spPr>
        <p:txBody>
          <a:bodyPr wrap="none" rtlCol="0">
            <a:spAutoFit/>
          </a:bodyPr>
          <a:lstStyle/>
          <a:p>
            <a:r>
              <a:rPr lang="zh-CN" altLang="en-US" sz="1800" dirty="0">
                <a:solidFill>
                  <a:schemeClr val="tx1"/>
                </a:solidFill>
                <a:latin typeface="微软雅黑" panose="020B0503020204020204" pitchFamily="34" charset="-122"/>
                <a:ea typeface="微软雅黑" panose="020B0503020204020204" pitchFamily="34" charset="-122"/>
              </a:rPr>
              <a:t>中小板指</a:t>
            </a:r>
          </a:p>
        </p:txBody>
      </p:sp>
      <p:sp>
        <p:nvSpPr>
          <p:cNvPr id="11" name="文本框 10"/>
          <p:cNvSpPr txBox="1"/>
          <p:nvPr/>
        </p:nvSpPr>
        <p:spPr>
          <a:xfrm>
            <a:off x="621011" y="3792864"/>
            <a:ext cx="984565" cy="369332"/>
          </a:xfrm>
          <a:prstGeom prst="rect">
            <a:avLst/>
          </a:prstGeom>
          <a:noFill/>
        </p:spPr>
        <p:txBody>
          <a:bodyPr wrap="none" rtlCol="0">
            <a:spAutoFit/>
          </a:bodyPr>
          <a:lstStyle/>
          <a:p>
            <a:r>
              <a:rPr lang="en-US" altLang="zh-CN" sz="1800" dirty="0">
                <a:solidFill>
                  <a:srgbClr val="FF0000"/>
                </a:solidFill>
                <a:latin typeface="微软雅黑" panose="020B0503020204020204" pitchFamily="34" charset="-122"/>
                <a:ea typeface="微软雅黑" panose="020B0503020204020204" pitchFamily="34" charset="-122"/>
              </a:rPr>
              <a:t>14.58%</a:t>
            </a:r>
            <a:endParaRPr lang="zh-CN" altLang="en-US" sz="1800" dirty="0">
              <a:solidFill>
                <a:srgbClr val="FF0000"/>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97936" y="2282521"/>
            <a:ext cx="1107996" cy="369332"/>
          </a:xfrm>
          <a:prstGeom prst="rect">
            <a:avLst/>
          </a:prstGeom>
          <a:noFill/>
        </p:spPr>
        <p:txBody>
          <a:bodyPr wrap="none" rtlCol="0">
            <a:spAutoFit/>
          </a:bodyPr>
          <a:lstStyle/>
          <a:p>
            <a:r>
              <a:rPr lang="zh-CN" altLang="en-US" sz="1800" dirty="0">
                <a:solidFill>
                  <a:schemeClr val="tx1"/>
                </a:solidFill>
                <a:latin typeface="微软雅黑" panose="020B0503020204020204" pitchFamily="34" charset="-122"/>
                <a:ea typeface="微软雅黑" panose="020B0503020204020204" pitchFamily="34" charset="-122"/>
              </a:rPr>
              <a:t>深证成指</a:t>
            </a:r>
          </a:p>
        </p:txBody>
      </p:sp>
      <p:sp>
        <p:nvSpPr>
          <p:cNvPr id="17" name="文本框 16"/>
          <p:cNvSpPr txBox="1"/>
          <p:nvPr/>
        </p:nvSpPr>
        <p:spPr>
          <a:xfrm>
            <a:off x="600996" y="2725428"/>
            <a:ext cx="984565" cy="369332"/>
          </a:xfrm>
          <a:prstGeom prst="rect">
            <a:avLst/>
          </a:prstGeom>
          <a:noFill/>
        </p:spPr>
        <p:txBody>
          <a:bodyPr wrap="none" rtlCol="0">
            <a:spAutoFit/>
          </a:bodyPr>
          <a:lstStyle/>
          <a:p>
            <a:r>
              <a:rPr lang="en-US" altLang="zh-CN" sz="1800" dirty="0">
                <a:solidFill>
                  <a:srgbClr val="FF0000"/>
                </a:solidFill>
                <a:latin typeface="微软雅黑" panose="020B0503020204020204" pitchFamily="34" charset="-122"/>
                <a:ea typeface="微软雅黑" panose="020B0503020204020204" pitchFamily="34" charset="-122"/>
              </a:rPr>
              <a:t>11.60%</a:t>
            </a:r>
            <a:endParaRPr lang="zh-CN" altLang="en-US" sz="1800" dirty="0">
              <a:solidFill>
                <a:srgbClr val="FF000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286580" y="4405752"/>
            <a:ext cx="1107996" cy="369332"/>
          </a:xfrm>
          <a:prstGeom prst="rect">
            <a:avLst/>
          </a:prstGeom>
          <a:noFill/>
        </p:spPr>
        <p:txBody>
          <a:bodyPr wrap="none" rtlCol="0">
            <a:spAutoFit/>
          </a:bodyPr>
          <a:lstStyle/>
          <a:p>
            <a:r>
              <a:rPr lang="zh-CN" altLang="en-US" sz="1800" dirty="0">
                <a:solidFill>
                  <a:schemeClr val="tx1"/>
                </a:solidFill>
                <a:latin typeface="微软雅黑" panose="020B0503020204020204" pitchFamily="34" charset="-122"/>
                <a:ea typeface="微软雅黑" panose="020B0503020204020204" pitchFamily="34" charset="-122"/>
              </a:rPr>
              <a:t>创业板指</a:t>
            </a:r>
          </a:p>
        </p:txBody>
      </p:sp>
      <p:sp>
        <p:nvSpPr>
          <p:cNvPr id="20" name="文本框 19"/>
          <p:cNvSpPr txBox="1"/>
          <p:nvPr/>
        </p:nvSpPr>
        <p:spPr>
          <a:xfrm>
            <a:off x="617889" y="4860300"/>
            <a:ext cx="984565" cy="369332"/>
          </a:xfrm>
          <a:prstGeom prst="rect">
            <a:avLst/>
          </a:prstGeom>
          <a:noFill/>
        </p:spPr>
        <p:txBody>
          <a:bodyPr wrap="none" rtlCol="0">
            <a:spAutoFit/>
          </a:bodyPr>
          <a:lstStyle/>
          <a:p>
            <a:r>
              <a:rPr lang="en-US" altLang="zh-CN" sz="1800" dirty="0">
                <a:solidFill>
                  <a:srgbClr val="FF0000"/>
                </a:solidFill>
                <a:latin typeface="微软雅黑" panose="020B0503020204020204" pitchFamily="34" charset="-122"/>
                <a:ea typeface="微软雅黑" panose="020B0503020204020204" pitchFamily="34" charset="-122"/>
              </a:rPr>
              <a:t>16.85%</a:t>
            </a:r>
            <a:endParaRPr lang="zh-CN" altLang="en-US" sz="1800" dirty="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876552" y="5057925"/>
            <a:ext cx="6824117" cy="1289905"/>
          </a:xfrm>
          <a:prstGeom prst="rect">
            <a:avLst/>
          </a:prstGeom>
          <a:noFill/>
        </p:spPr>
        <p:txBody>
          <a:bodyPr wrap="square" rtlCol="0">
            <a:spAutoFit/>
          </a:bodyPr>
          <a:lstStyle/>
          <a:p>
            <a:pPr indent="360000" algn="just">
              <a:lnSpc>
                <a:spcPct val="150000"/>
              </a:lnSpc>
            </a:pPr>
            <a:r>
              <a:rPr lang="en-US" altLang="zh-CN" sz="1800" dirty="0">
                <a:latin typeface="微软雅黑" panose="020B0503020204020204" pitchFamily="34" charset="-122"/>
                <a:ea typeface="微软雅黑" panose="020B0503020204020204" pitchFamily="34" charset="-122"/>
              </a:rPr>
              <a:t>6</a:t>
            </a:r>
            <a:r>
              <a:rPr lang="zh-CN" altLang="en-US" sz="1800" dirty="0">
                <a:solidFill>
                  <a:schemeClr val="tx1"/>
                </a:solidFill>
                <a:latin typeface="微软雅黑" panose="020B0503020204020204" pitchFamily="34" charset="-122"/>
                <a:ea typeface="微软雅黑" panose="020B0503020204020204" pitchFamily="34" charset="-122"/>
              </a:rPr>
              <a:t>月，随着国内经济继续复苏，疫情影响不断减弱，叠加两会政策支持实体经济，并实行量化宽松政策，利好</a:t>
            </a:r>
            <a:r>
              <a:rPr lang="en-US" altLang="zh-CN" sz="1800" dirty="0">
                <a:solidFill>
                  <a:schemeClr val="tx1"/>
                </a:solidFill>
                <a:latin typeface="微软雅黑" panose="020B0503020204020204" pitchFamily="34" charset="-122"/>
                <a:ea typeface="微软雅黑" panose="020B0503020204020204" pitchFamily="34" charset="-122"/>
              </a:rPr>
              <a:t>A</a:t>
            </a:r>
            <a:r>
              <a:rPr lang="zh-CN" altLang="en-US" sz="1800" dirty="0">
                <a:solidFill>
                  <a:schemeClr val="tx1"/>
                </a:solidFill>
                <a:latin typeface="微软雅黑" panose="020B0503020204020204" pitchFamily="34" charset="-122"/>
                <a:ea typeface="微软雅黑" panose="020B0503020204020204" pitchFamily="34" charset="-122"/>
              </a:rPr>
              <a:t>股市场。</a:t>
            </a:r>
            <a:r>
              <a:rPr lang="en-US" altLang="zh-CN" sz="1800" dirty="0">
                <a:solidFill>
                  <a:schemeClr val="tx1"/>
                </a:solidFill>
                <a:latin typeface="微软雅黑" panose="020B0503020204020204" pitchFamily="34" charset="-122"/>
                <a:ea typeface="微软雅黑" panose="020B0503020204020204" pitchFamily="34" charset="-122"/>
              </a:rPr>
              <a:t>6</a:t>
            </a:r>
            <a:r>
              <a:rPr lang="zh-CN" altLang="en-US" sz="1800" dirty="0">
                <a:solidFill>
                  <a:schemeClr val="tx1"/>
                </a:solidFill>
                <a:latin typeface="微软雅黑" panose="020B0503020204020204" pitchFamily="34" charset="-122"/>
                <a:ea typeface="微软雅黑" panose="020B0503020204020204" pitchFamily="34" charset="-122"/>
              </a:rPr>
              <a:t>月，市场一路上扬，深成指、创业板指、中小板指涨幅超过</a:t>
            </a:r>
            <a:r>
              <a:rPr lang="en-US" altLang="zh-CN" sz="1800" dirty="0">
                <a:solidFill>
                  <a:schemeClr val="tx1"/>
                </a:solidFill>
                <a:latin typeface="微软雅黑" panose="020B0503020204020204" pitchFamily="34" charset="-122"/>
                <a:ea typeface="微软雅黑" panose="020B0503020204020204" pitchFamily="34" charset="-122"/>
              </a:rPr>
              <a:t>10%</a:t>
            </a:r>
            <a:r>
              <a:rPr lang="zh-CN" altLang="en-US" sz="1800" dirty="0">
                <a:solidFill>
                  <a:schemeClr val="tx1"/>
                </a:solidFill>
                <a:latin typeface="微软雅黑" panose="020B0503020204020204" pitchFamily="34" charset="-122"/>
                <a:ea typeface="微软雅黑" panose="020B0503020204020204" pitchFamily="34" charset="-122"/>
              </a:rPr>
              <a:t>。</a:t>
            </a:r>
          </a:p>
        </p:txBody>
      </p:sp>
      <p:sp>
        <p:nvSpPr>
          <p:cNvPr id="23" name="箭头: 上 23">
            <a:extLst>
              <a:ext uri="{FF2B5EF4-FFF2-40B4-BE49-F238E27FC236}">
                <a16:creationId xmlns:a16="http://schemas.microsoft.com/office/drawing/2014/main" id="{077DEF29-894E-4D3C-AC45-E366A7255636}"/>
              </a:ext>
            </a:extLst>
          </p:cNvPr>
          <p:cNvSpPr/>
          <p:nvPr/>
        </p:nvSpPr>
        <p:spPr bwMode="auto">
          <a:xfrm rot="10800000">
            <a:off x="-900608" y="1584530"/>
            <a:ext cx="288032" cy="372752"/>
          </a:xfrm>
          <a:prstGeom prst="upArrow">
            <a:avLst/>
          </a:prstGeom>
          <a:solidFill>
            <a:srgbClr val="33CC33"/>
          </a:solidFill>
          <a:ln w="9525" cap="flat" cmpd="sng" algn="ctr">
            <a:solidFill>
              <a:srgbClr val="33CC33"/>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600" i="0" u="none" strike="noStrike" cap="none" normalizeH="0" baseline="0">
              <a:ln>
                <a:noFill/>
              </a:ln>
              <a:solidFill>
                <a:srgbClr val="33CC33"/>
              </a:solidFill>
              <a:effectLst/>
              <a:latin typeface="微软雅黑" panose="020B0503020204020204" pitchFamily="34" charset="-122"/>
              <a:ea typeface="微软雅黑" panose="020B0503020204020204" pitchFamily="34" charset="-122"/>
            </a:endParaRPr>
          </a:p>
        </p:txBody>
      </p:sp>
      <p:sp>
        <p:nvSpPr>
          <p:cNvPr id="21" name="箭头: 上 23">
            <a:extLst>
              <a:ext uri="{FF2B5EF4-FFF2-40B4-BE49-F238E27FC236}">
                <a16:creationId xmlns:a16="http://schemas.microsoft.com/office/drawing/2014/main" id="{CEB1F2A0-938E-0143-BAB6-EAFB2A75A153}"/>
              </a:ext>
            </a:extLst>
          </p:cNvPr>
          <p:cNvSpPr/>
          <p:nvPr/>
        </p:nvSpPr>
        <p:spPr bwMode="auto">
          <a:xfrm>
            <a:off x="291686" y="4852402"/>
            <a:ext cx="288032" cy="372752"/>
          </a:xfrm>
          <a:prstGeom prst="upArrow">
            <a:avLst/>
          </a:prstGeom>
          <a:solidFill>
            <a:srgbClr val="FF0000"/>
          </a:solidFill>
          <a:ln w="9525" cap="flat" cmpd="sng" algn="ctr">
            <a:solidFill>
              <a:srgbClr val="33CC33"/>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600" i="0" u="none" strike="noStrike" cap="none" normalizeH="0" baseline="0">
              <a:ln>
                <a:noFill/>
              </a:ln>
              <a:solidFill>
                <a:srgbClr val="33CC33"/>
              </a:solidFill>
              <a:effectLst/>
              <a:latin typeface="微软雅黑" panose="020B0503020204020204" pitchFamily="34" charset="-122"/>
              <a:ea typeface="微软雅黑" panose="020B0503020204020204" pitchFamily="34" charset="-122"/>
            </a:endParaRPr>
          </a:p>
        </p:txBody>
      </p:sp>
      <p:sp>
        <p:nvSpPr>
          <p:cNvPr id="22" name="箭头: 上 23">
            <a:extLst>
              <a:ext uri="{FF2B5EF4-FFF2-40B4-BE49-F238E27FC236}">
                <a16:creationId xmlns:a16="http://schemas.microsoft.com/office/drawing/2014/main" id="{2C2D9E9D-A267-324C-8F8F-23C4783C5ACE}"/>
              </a:ext>
            </a:extLst>
          </p:cNvPr>
          <p:cNvSpPr/>
          <p:nvPr/>
        </p:nvSpPr>
        <p:spPr bwMode="auto">
          <a:xfrm>
            <a:off x="276938" y="3794000"/>
            <a:ext cx="288032" cy="372752"/>
          </a:xfrm>
          <a:prstGeom prst="upArrow">
            <a:avLst/>
          </a:prstGeom>
          <a:solidFill>
            <a:srgbClr val="FF0000"/>
          </a:solidFill>
          <a:ln w="9525" cap="flat" cmpd="sng" algn="ctr">
            <a:solidFill>
              <a:srgbClr val="33CC33"/>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600" i="0" u="none" strike="noStrike" cap="none" normalizeH="0" baseline="0">
              <a:ln>
                <a:noFill/>
              </a:ln>
              <a:solidFill>
                <a:srgbClr val="33CC33"/>
              </a:solidFill>
              <a:effectLst/>
              <a:latin typeface="微软雅黑" panose="020B0503020204020204" pitchFamily="34" charset="-122"/>
              <a:ea typeface="微软雅黑" panose="020B0503020204020204" pitchFamily="34" charset="-122"/>
            </a:endParaRPr>
          </a:p>
        </p:txBody>
      </p:sp>
      <p:sp>
        <p:nvSpPr>
          <p:cNvPr id="24" name="箭头: 上 23">
            <a:extLst>
              <a:ext uri="{FF2B5EF4-FFF2-40B4-BE49-F238E27FC236}">
                <a16:creationId xmlns:a16="http://schemas.microsoft.com/office/drawing/2014/main" id="{BAC36409-7293-3F4A-A80F-2AC70BDDB144}"/>
              </a:ext>
            </a:extLst>
          </p:cNvPr>
          <p:cNvSpPr/>
          <p:nvPr/>
        </p:nvSpPr>
        <p:spPr bwMode="auto">
          <a:xfrm>
            <a:off x="307707" y="2754600"/>
            <a:ext cx="288032" cy="372752"/>
          </a:xfrm>
          <a:prstGeom prst="upArrow">
            <a:avLst/>
          </a:prstGeom>
          <a:solidFill>
            <a:srgbClr val="FF0000"/>
          </a:solidFill>
          <a:ln w="9525" cap="flat" cmpd="sng" algn="ctr">
            <a:solidFill>
              <a:srgbClr val="33CC33"/>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600" i="0" u="none" strike="noStrike" cap="none" normalizeH="0" baseline="0">
              <a:ln>
                <a:noFill/>
              </a:ln>
              <a:solidFill>
                <a:srgbClr val="33CC33"/>
              </a:solidFill>
              <a:effectLst/>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6AF7F123-443A-4CDF-B2AE-5EF8FF0F65CE}"/>
              </a:ext>
            </a:extLst>
          </p:cNvPr>
          <p:cNvPicPr>
            <a:picLocks noChangeAspect="1"/>
          </p:cNvPicPr>
          <p:nvPr/>
        </p:nvPicPr>
        <p:blipFill>
          <a:blip r:embed="rId4"/>
          <a:stretch>
            <a:fillRect/>
          </a:stretch>
        </p:blipFill>
        <p:spPr>
          <a:xfrm>
            <a:off x="2156262" y="1179310"/>
            <a:ext cx="6264696" cy="3832436"/>
          </a:xfrm>
          <a:prstGeom prst="rect">
            <a:avLst/>
          </a:prstGeom>
        </p:spPr>
      </p:pic>
      <p:sp>
        <p:nvSpPr>
          <p:cNvPr id="19" name="箭头: 上 18">
            <a:extLst>
              <a:ext uri="{FF2B5EF4-FFF2-40B4-BE49-F238E27FC236}">
                <a16:creationId xmlns:a16="http://schemas.microsoft.com/office/drawing/2014/main" id="{D367BB42-18B1-4744-AA40-E4711A2A8077}"/>
              </a:ext>
            </a:extLst>
          </p:cNvPr>
          <p:cNvSpPr/>
          <p:nvPr/>
        </p:nvSpPr>
        <p:spPr bwMode="auto">
          <a:xfrm>
            <a:off x="331301" y="1577118"/>
            <a:ext cx="288032" cy="372752"/>
          </a:xfrm>
          <a:prstGeom prst="upArrow">
            <a:avLst/>
          </a:prstGeom>
          <a:solidFill>
            <a:srgbClr val="FF0000"/>
          </a:solidFill>
          <a:ln w="9525" cap="flat" cmpd="sng" algn="ctr">
            <a:solidFill>
              <a:srgbClr val="33CC33"/>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600" i="0" u="none" strike="noStrike" cap="none" normalizeH="0" baseline="0">
              <a:ln>
                <a:noFill/>
              </a:ln>
              <a:solidFill>
                <a:srgbClr val="33CC33"/>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5611909" y="5825380"/>
            <a:ext cx="2848523" cy="400110"/>
          </a:xfrm>
          <a:prstGeom prst="rect">
            <a:avLst/>
          </a:prstGeom>
          <a:noFill/>
          <a:ln>
            <a:noFill/>
          </a:ln>
        </p:spPr>
        <p:txBody>
          <a:bodyPr wrap="square" rtlCol="0">
            <a:spAutoFit/>
          </a:bodyPr>
          <a:lstStyle/>
          <a:p>
            <a:r>
              <a:rPr lang="zh-CN" altLang="en-US" b="1" dirty="0">
                <a:solidFill>
                  <a:srgbClr val="FF0000"/>
                </a:solidFill>
                <a:latin typeface="+mn-ea"/>
                <a:ea typeface="+mn-ea"/>
              </a:rPr>
              <a:t>  </a:t>
            </a:r>
            <a:r>
              <a:rPr lang="zh-CN" altLang="en-US" dirty="0">
                <a:solidFill>
                  <a:srgbClr val="FF0000"/>
                </a:solidFill>
                <a:latin typeface="微软雅黑" panose="020B0503020204020204" pitchFamily="34" charset="-122"/>
                <a:ea typeface="微软雅黑" panose="020B0503020204020204" pitchFamily="34" charset="-122"/>
              </a:rPr>
              <a:t>较</a:t>
            </a:r>
            <a:r>
              <a:rPr lang="en-US" altLang="zh-CN" dirty="0">
                <a:solidFill>
                  <a:srgbClr val="FF0000"/>
                </a:solidFill>
                <a:latin typeface="微软雅黑" panose="020B0503020204020204" pitchFamily="34" charset="-122"/>
                <a:ea typeface="微软雅黑" panose="020B0503020204020204" pitchFamily="34" charset="-122"/>
              </a:rPr>
              <a:t>5</a:t>
            </a:r>
            <a:r>
              <a:rPr lang="zh-CN" altLang="en-US" dirty="0">
                <a:solidFill>
                  <a:srgbClr val="FF0000"/>
                </a:solidFill>
                <a:latin typeface="微软雅黑" panose="020B0503020204020204" pitchFamily="34" charset="-122"/>
                <a:ea typeface="微软雅黑" panose="020B0503020204020204" pitchFamily="34" charset="-122"/>
              </a:rPr>
              <a:t>月底      </a:t>
            </a:r>
            <a:r>
              <a:rPr lang="en-US" altLang="zh-CN" dirty="0">
                <a:solidFill>
                  <a:srgbClr val="FF0000"/>
                </a:solidFill>
                <a:latin typeface="微软雅黑" panose="020B0503020204020204" pitchFamily="34" charset="-122"/>
                <a:ea typeface="微软雅黑" panose="020B0503020204020204" pitchFamily="34" charset="-122"/>
              </a:rPr>
              <a:t>4.81%</a:t>
            </a:r>
          </a:p>
        </p:txBody>
      </p:sp>
      <p:sp>
        <p:nvSpPr>
          <p:cNvPr id="21506" name="Rectangle 2"/>
          <p:cNvSpPr>
            <a:spLocks noChangeArrowheads="1"/>
          </p:cNvSpPr>
          <p:nvPr/>
        </p:nvSpPr>
        <p:spPr bwMode="white">
          <a:xfrm>
            <a:off x="456406" y="167067"/>
            <a:ext cx="8231187" cy="1144587"/>
          </a:xfrm>
          <a:prstGeom prst="rect">
            <a:avLst/>
          </a:prstGeom>
          <a:noFill/>
          <a:ln w="9525" algn="ctr">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沪深市值统计</a:t>
            </a:r>
          </a:p>
        </p:txBody>
      </p:sp>
      <p:sp>
        <p:nvSpPr>
          <p:cNvPr id="4" name="文本框 3"/>
          <p:cNvSpPr txBox="1"/>
          <p:nvPr/>
        </p:nvSpPr>
        <p:spPr>
          <a:xfrm>
            <a:off x="1695884" y="5825380"/>
            <a:ext cx="3672407" cy="461665"/>
          </a:xfrm>
          <a:prstGeom prst="rect">
            <a:avLst/>
          </a:prstGeom>
          <a:noFill/>
        </p:spPr>
        <p:txBody>
          <a:bodyPr wrap="square" rtlCol="0">
            <a:spAutoFit/>
          </a:bodyPr>
          <a:lstStyle/>
          <a:p>
            <a:r>
              <a:rPr lang="en-US" altLang="zh-CN" dirty="0">
                <a:solidFill>
                  <a:schemeClr val="tx1"/>
                </a:solidFill>
                <a:latin typeface="微软雅黑" panose="020B0503020204020204" pitchFamily="34" charset="-122"/>
                <a:ea typeface="微软雅黑" panose="020B0503020204020204" pitchFamily="34" charset="-122"/>
              </a:rPr>
              <a:t>6</a:t>
            </a:r>
            <a:r>
              <a:rPr lang="zh-CN" altLang="en-US"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股总市值近</a:t>
            </a:r>
            <a:r>
              <a:rPr lang="en-US" altLang="zh-CN" sz="2400" dirty="0">
                <a:solidFill>
                  <a:srgbClr val="FF0000"/>
                </a:solidFill>
                <a:latin typeface="微软雅黑" panose="020B0503020204020204" pitchFamily="34" charset="-122"/>
                <a:ea typeface="微软雅黑" panose="020B0503020204020204" pitchFamily="34" charset="-122"/>
              </a:rPr>
              <a:t>64.34</a:t>
            </a:r>
            <a:r>
              <a:rPr lang="zh-CN" altLang="en-US" dirty="0">
                <a:solidFill>
                  <a:schemeClr val="tx1"/>
                </a:solidFill>
                <a:latin typeface="微软雅黑" panose="020B0503020204020204" pitchFamily="34" charset="-122"/>
                <a:ea typeface="微软雅黑" panose="020B0503020204020204" pitchFamily="34" charset="-122"/>
              </a:rPr>
              <a:t>万亿</a:t>
            </a:r>
          </a:p>
        </p:txBody>
      </p:sp>
      <p:sp>
        <p:nvSpPr>
          <p:cNvPr id="7" name="文本框 6"/>
          <p:cNvSpPr txBox="1"/>
          <p:nvPr/>
        </p:nvSpPr>
        <p:spPr>
          <a:xfrm>
            <a:off x="3532088" y="5232385"/>
            <a:ext cx="2079821" cy="461665"/>
          </a:xfrm>
          <a:prstGeom prst="rect">
            <a:avLst/>
          </a:prstGeom>
          <a:noFill/>
        </p:spPr>
        <p:txBody>
          <a:bodyPr wrap="squar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深市</a:t>
            </a:r>
            <a:r>
              <a:rPr lang="en-US" altLang="zh-CN" sz="2400" dirty="0">
                <a:solidFill>
                  <a:srgbClr val="FF0000"/>
                </a:solidFill>
                <a:latin typeface="微软雅黑" panose="020B0503020204020204" pitchFamily="34" charset="-122"/>
                <a:ea typeface="微软雅黑" panose="020B0503020204020204" pitchFamily="34" charset="-122"/>
              </a:rPr>
              <a:t>27.92</a:t>
            </a:r>
            <a:r>
              <a:rPr lang="zh-CN" altLang="en-US" dirty="0">
                <a:solidFill>
                  <a:schemeClr val="tx1"/>
                </a:solidFill>
                <a:latin typeface="微软雅黑" panose="020B0503020204020204" pitchFamily="34" charset="-122"/>
                <a:ea typeface="微软雅黑" panose="020B0503020204020204" pitchFamily="34" charset="-122"/>
              </a:rPr>
              <a:t>万亿</a:t>
            </a:r>
          </a:p>
        </p:txBody>
      </p:sp>
      <p:sp>
        <p:nvSpPr>
          <p:cNvPr id="8" name="文本框 7"/>
          <p:cNvSpPr txBox="1"/>
          <p:nvPr/>
        </p:nvSpPr>
        <p:spPr>
          <a:xfrm>
            <a:off x="1452267" y="5232386"/>
            <a:ext cx="2079821" cy="461665"/>
          </a:xfrm>
          <a:prstGeom prst="rect">
            <a:avLst/>
          </a:prstGeom>
          <a:noFill/>
        </p:spPr>
        <p:txBody>
          <a:bodyPr wrap="squar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沪市</a:t>
            </a:r>
            <a:r>
              <a:rPr lang="en-US" altLang="zh-CN" sz="2400" dirty="0">
                <a:solidFill>
                  <a:srgbClr val="FF0000"/>
                </a:solidFill>
                <a:latin typeface="微软雅黑" panose="020B0503020204020204" pitchFamily="34" charset="-122"/>
                <a:ea typeface="微软雅黑" panose="020B0503020204020204" pitchFamily="34" charset="-122"/>
              </a:rPr>
              <a:t>41.31</a:t>
            </a:r>
            <a:r>
              <a:rPr lang="zh-CN" altLang="en-US" dirty="0">
                <a:solidFill>
                  <a:schemeClr val="tx1"/>
                </a:solidFill>
                <a:latin typeface="微软雅黑" panose="020B0503020204020204" pitchFamily="34" charset="-122"/>
                <a:ea typeface="微软雅黑" panose="020B0503020204020204" pitchFamily="34" charset="-122"/>
              </a:rPr>
              <a:t>万亿</a:t>
            </a:r>
          </a:p>
        </p:txBody>
      </p:sp>
      <p:sp>
        <p:nvSpPr>
          <p:cNvPr id="10" name="箭头: 上 9">
            <a:extLst>
              <a:ext uri="{FF2B5EF4-FFF2-40B4-BE49-F238E27FC236}">
                <a16:creationId xmlns:a16="http://schemas.microsoft.com/office/drawing/2014/main" id="{86F47082-1BAE-4F10-A5B1-A6740311BDB8}"/>
              </a:ext>
            </a:extLst>
          </p:cNvPr>
          <p:cNvSpPr/>
          <p:nvPr/>
        </p:nvSpPr>
        <p:spPr bwMode="auto">
          <a:xfrm>
            <a:off x="6892154" y="5825380"/>
            <a:ext cx="288032" cy="400110"/>
          </a:xfrm>
          <a:prstGeom prst="upArrow">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rgbClr val="FF0000"/>
              </a:solidFill>
              <a:effectLst/>
              <a:highlight>
                <a:srgbClr val="00FF00"/>
              </a:highlight>
              <a:latin typeface="Arial" panose="020B0604020202020204" pitchFamily="34" charset="0"/>
              <a:ea typeface="幼圆" panose="02010509060101010101" pitchFamily="49" charset="-122"/>
            </a:endParaRPr>
          </a:p>
        </p:txBody>
      </p:sp>
      <p:pic>
        <p:nvPicPr>
          <p:cNvPr id="2" name="图片 1">
            <a:extLst>
              <a:ext uri="{FF2B5EF4-FFF2-40B4-BE49-F238E27FC236}">
                <a16:creationId xmlns:a16="http://schemas.microsoft.com/office/drawing/2014/main" id="{AFEDDA01-2185-4447-9BD8-C9E322980A57}"/>
              </a:ext>
            </a:extLst>
          </p:cNvPr>
          <p:cNvPicPr>
            <a:picLocks noChangeAspect="1"/>
          </p:cNvPicPr>
          <p:nvPr/>
        </p:nvPicPr>
        <p:blipFill>
          <a:blip r:embed="rId4"/>
          <a:stretch>
            <a:fillRect/>
          </a:stretch>
        </p:blipFill>
        <p:spPr>
          <a:xfrm>
            <a:off x="755576" y="1299685"/>
            <a:ext cx="7416824" cy="3675476"/>
          </a:xfrm>
          <a:prstGeom prst="rect">
            <a:avLst/>
          </a:prstGeom>
        </p:spPr>
      </p:pic>
    </p:spTree>
    <p:custDataLst>
      <p:tags r:id="rId1"/>
    </p:custData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4.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heme/theme1.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txDef>
      <a:spPr bwMode="auto">
        <a:noFill/>
        <a:ln w="9525">
          <a:solidFill>
            <a:schemeClr val="accent1"/>
          </a:solidFill>
          <a:miter lim="800000"/>
        </a:ln>
      </a:spPr>
      <a:bodyPr>
        <a:spAutoFit/>
      </a:bodyPr>
      <a:lstStyle>
        <a:defPPr>
          <a:defRPr sz="1300" b="1" dirty="0" smtClean="0">
            <a:solidFill>
              <a:srgbClr val="000066"/>
            </a:solidFill>
            <a:latin typeface="幼圆" panose="02010509060101010101" pitchFamily="49" charset="-122"/>
            <a:ea typeface="幼圆" panose="02010509060101010101" pitchFamily="49" charset="-122"/>
          </a:defRPr>
        </a:defPPr>
      </a:lstStyle>
    </a:tx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融客投资PPT模板">
  <a:themeElements>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docProps/app.xml><?xml version="1.0" encoding="utf-8"?>
<Properties xmlns="http://schemas.openxmlformats.org/officeDocument/2006/extended-properties" xmlns:vt="http://schemas.openxmlformats.org/officeDocument/2006/docPropsVTypes">
  <TotalTime>13261</TotalTime>
  <Words>2052</Words>
  <Application>Microsoft Office PowerPoint</Application>
  <PresentationFormat>全屏显示(4:3)</PresentationFormat>
  <Paragraphs>127</Paragraphs>
  <Slides>25</Slides>
  <Notes>25</Notes>
  <HiddenSlides>0</HiddenSlides>
  <MMClips>0</MMClips>
  <ScaleCrop>false</ScaleCrop>
  <HeadingPairs>
    <vt:vector size="6" baseType="variant">
      <vt:variant>
        <vt:lpstr>已用的字体</vt:lpstr>
      </vt:variant>
      <vt:variant>
        <vt:i4>9</vt:i4>
      </vt:variant>
      <vt:variant>
        <vt:lpstr>主题</vt:lpstr>
      </vt:variant>
      <vt:variant>
        <vt:i4>8</vt:i4>
      </vt:variant>
      <vt:variant>
        <vt:lpstr>幻灯片标题</vt:lpstr>
      </vt:variant>
      <vt:variant>
        <vt:i4>25</vt:i4>
      </vt:variant>
    </vt:vector>
  </HeadingPairs>
  <TitlesOfParts>
    <vt:vector size="42" baseType="lpstr">
      <vt:lpstr>Microsoft YaHei UI</vt:lpstr>
      <vt:lpstr>黑体</vt:lpstr>
      <vt:lpstr>华文中宋</vt:lpstr>
      <vt:lpstr>微软雅黑</vt:lpstr>
      <vt:lpstr>幼圆</vt:lpstr>
      <vt:lpstr>Arial</vt:lpstr>
      <vt:lpstr>Times New Roman</vt:lpstr>
      <vt:lpstr>Verdana</vt:lpstr>
      <vt:lpstr>Wingdings</vt:lpstr>
      <vt:lpstr>融客PPT模板</vt:lpstr>
      <vt:lpstr>融客投资PPT模板</vt:lpstr>
      <vt:lpstr>1_融客PPT模板</vt:lpstr>
      <vt:lpstr>3_融客PPT模板</vt:lpstr>
      <vt:lpstr>2_融客PPT模板</vt:lpstr>
      <vt:lpstr>5_融客PPT模板</vt:lpstr>
      <vt:lpstr>7_融客PPT模板</vt:lpstr>
      <vt:lpstr>8_融客PPT模板</vt:lpstr>
      <vt:lpstr>PowerPoint 演示文稿</vt:lpstr>
      <vt:lpstr>PowerPoint 演示文稿</vt:lpstr>
      <vt:lpstr>PowerPoint 演示文稿</vt:lpstr>
      <vt:lpstr>CPI、PPI</vt:lpstr>
      <vt:lpstr>PMI</vt:lpstr>
      <vt:lpstr>PowerPoint 演示文稿</vt:lpstr>
      <vt:lpstr>央行公开市场操作</vt:lpstr>
      <vt:lpstr>PowerPoint 演示文稿</vt:lpstr>
      <vt:lpstr>PowerPoint 演示文稿</vt:lpstr>
      <vt:lpstr>上证50股指期货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联系我们</vt:lpstr>
    </vt:vector>
  </TitlesOfParts>
  <Company>Lenovo (Beijing)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 User</dc:creator>
  <cp:lastModifiedBy>Hongyi Feng</cp:lastModifiedBy>
  <cp:revision>4981</cp:revision>
  <dcterms:created xsi:type="dcterms:W3CDTF">2007-11-30T05:47:00Z</dcterms:created>
  <dcterms:modified xsi:type="dcterms:W3CDTF">2020-07-10T05:21:34Z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2052-11.1.0.8696</vt:lpwstr>
  </property>
</Properties>
</file>