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tags/tag3.xml" ContentType="application/vnd.openxmlformats-officedocument.presentationml.tags+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ags/tag4.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4"/>
  </p:notesMasterIdLst>
  <p:handoutMasterIdLst>
    <p:handoutMasterId r:id="rId35"/>
  </p:handoutMasterIdLst>
  <p:sldIdLst>
    <p:sldId id="256" r:id="rId9"/>
    <p:sldId id="450" r:id="rId10"/>
    <p:sldId id="378" r:id="rId11"/>
    <p:sldId id="442" r:id="rId12"/>
    <p:sldId id="436" r:id="rId13"/>
    <p:sldId id="445" r:id="rId14"/>
    <p:sldId id="405" r:id="rId15"/>
    <p:sldId id="416" r:id="rId16"/>
    <p:sldId id="437" r:id="rId17"/>
    <p:sldId id="439" r:id="rId18"/>
    <p:sldId id="400" r:id="rId19"/>
    <p:sldId id="396" r:id="rId20"/>
    <p:sldId id="430" r:id="rId21"/>
    <p:sldId id="452" r:id="rId22"/>
    <p:sldId id="470" r:id="rId23"/>
    <p:sldId id="471" r:id="rId24"/>
    <p:sldId id="472" r:id="rId25"/>
    <p:sldId id="473" r:id="rId26"/>
    <p:sldId id="474" r:id="rId27"/>
    <p:sldId id="451" r:id="rId28"/>
    <p:sldId id="441" r:id="rId29"/>
    <p:sldId id="446" r:id="rId30"/>
    <p:sldId id="423" r:id="rId31"/>
    <p:sldId id="425" r:id="rId32"/>
    <p:sldId id="390" r:id="rId33"/>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22">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0000"/>
    <a:srgbClr val="7EA6E8"/>
    <a:srgbClr val="FB9E13"/>
    <a:srgbClr val="F0B928"/>
    <a:srgbClr val="CB8611"/>
    <a:srgbClr val="C16B08"/>
    <a:srgbClr val="000066"/>
    <a:srgbClr val="2343E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2" autoAdjust="0"/>
    <p:restoredTop sz="84215" autoAdjust="0"/>
  </p:normalViewPr>
  <p:slideViewPr>
    <p:cSldViewPr>
      <p:cViewPr varScale="1">
        <p:scale>
          <a:sx n="136" d="100"/>
          <a:sy n="136" d="100"/>
        </p:scale>
        <p:origin x="1614" y="126"/>
      </p:cViewPr>
      <p:guideLst>
        <p:guide orient="horz" pos="222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ableStyles" Target="tableStyles.xml"/><Relationship Id="rId21" Type="http://schemas.openxmlformats.org/officeDocument/2006/relationships/slide" Target="slides/slide13.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handoutMaster" Target="handoutMasters/handoutMaster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Feng\Desktop\&#23567;&#31243;&#24207;\&#20116;&#26376;&#26376;&#25253;\&#20116;&#26376;&#26376;&#2525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Feng\Desktop\&#23567;&#31243;&#24207;\&#20116;&#26376;&#26376;&#25253;\&#20116;&#26376;&#26376;&#2525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20840;&#37096;a&#32929;&#26376;&#28072;&#2413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Feng\Desktop\&#23567;&#31243;&#24207;\&#20116;&#26376;&#26376;&#25253;\&#20116;&#26376;&#26376;&#2525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Feng\Desktop\&#23567;&#31243;&#24207;\&#20116;&#26376;&#26376;&#25253;\&#20116;&#26376;&#26376;&#2525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Feng\Desktop\&#23567;&#31243;&#24207;\&#20116;&#26376;&#26376;&#25253;\&#20116;&#26376;&#26376;&#2525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guan\Desktop\&#36136;&#25276;.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两市市值前十!$B$2:$B$11</c:f>
              <c:strCache>
                <c:ptCount val="10"/>
                <c:pt idx="0">
                  <c:v>工商银行</c:v>
                </c:pt>
                <c:pt idx="1">
                  <c:v>贵州茅台</c:v>
                </c:pt>
                <c:pt idx="2">
                  <c:v>建设银行</c:v>
                </c:pt>
                <c:pt idx="3">
                  <c:v>中国平安</c:v>
                </c:pt>
                <c:pt idx="4">
                  <c:v>农业银行</c:v>
                </c:pt>
                <c:pt idx="5">
                  <c:v>中国银行</c:v>
                </c:pt>
                <c:pt idx="6">
                  <c:v>招商银行</c:v>
                </c:pt>
                <c:pt idx="7">
                  <c:v>中国石油</c:v>
                </c:pt>
                <c:pt idx="8">
                  <c:v>中国人寿</c:v>
                </c:pt>
                <c:pt idx="9">
                  <c:v>中国石化</c:v>
                </c:pt>
              </c:strCache>
            </c:strRef>
          </c:cat>
          <c:val>
            <c:numRef>
              <c:f>两市市值前十!$C$2:$C$11</c:f>
              <c:numCache>
                <c:formatCode>#,##0</c:formatCode>
                <c:ptCount val="10"/>
                <c:pt idx="0">
                  <c:v>17796.194</c:v>
                </c:pt>
                <c:pt idx="1">
                  <c:v>17167.199100000002</c:v>
                </c:pt>
                <c:pt idx="2">
                  <c:v>14079.607</c:v>
                </c:pt>
                <c:pt idx="3">
                  <c:v>12900.754999999999</c:v>
                </c:pt>
                <c:pt idx="4">
                  <c:v>11739.352500000001</c:v>
                </c:pt>
                <c:pt idx="5">
                  <c:v>9448.3395</c:v>
                </c:pt>
                <c:pt idx="6">
                  <c:v>8509.7029999999995</c:v>
                </c:pt>
                <c:pt idx="7">
                  <c:v>7397.9588999999996</c:v>
                </c:pt>
                <c:pt idx="8">
                  <c:v>6324.7268000000004</c:v>
                </c:pt>
                <c:pt idx="9">
                  <c:v>4798.6487999999999</c:v>
                </c:pt>
              </c:numCache>
            </c:numRef>
          </c:val>
          <c:extLst>
            <c:ext xmlns:c16="http://schemas.microsoft.com/office/drawing/2014/chart" uri="{C3380CC4-5D6E-409C-BE32-E72D297353CC}">
              <c16:uniqueId val="{00000000-B521-49CE-B262-A8E751535B67}"/>
            </c:ext>
          </c:extLst>
        </c:ser>
        <c:dLbls>
          <c:dLblPos val="outEnd"/>
          <c:showLegendKey val="0"/>
          <c:showVal val="1"/>
          <c:showCatName val="0"/>
          <c:showSerName val="0"/>
          <c:showPercent val="0"/>
          <c:showBubbleSize val="0"/>
        </c:dLbls>
        <c:gapWidth val="219"/>
        <c:overlap val="-27"/>
        <c:axId val="1656985256"/>
        <c:axId val="1656984600"/>
      </c:barChart>
      <c:catAx>
        <c:axId val="1656985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56984600"/>
        <c:crosses val="autoZero"/>
        <c:auto val="1"/>
        <c:lblAlgn val="ctr"/>
        <c:lblOffset val="100"/>
        <c:noMultiLvlLbl val="0"/>
      </c:catAx>
      <c:valAx>
        <c:axId val="16569846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56985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两市市值前十!$G$2:$G$11</c:f>
              <c:strCache>
                <c:ptCount val="10"/>
                <c:pt idx="0">
                  <c:v>五粮液</c:v>
                </c:pt>
                <c:pt idx="1">
                  <c:v>美的集团</c:v>
                </c:pt>
                <c:pt idx="2">
                  <c:v>格力电器</c:v>
                </c:pt>
                <c:pt idx="3">
                  <c:v>迈瑞医疗</c:v>
                </c:pt>
                <c:pt idx="4">
                  <c:v>宁德时代</c:v>
                </c:pt>
                <c:pt idx="5">
                  <c:v>万科A</c:v>
                </c:pt>
                <c:pt idx="6">
                  <c:v>牧原股份</c:v>
                </c:pt>
                <c:pt idx="7">
                  <c:v>海康威视</c:v>
                </c:pt>
                <c:pt idx="8">
                  <c:v>平安银行</c:v>
                </c:pt>
                <c:pt idx="9">
                  <c:v>立讯精密</c:v>
                </c:pt>
              </c:strCache>
            </c:strRef>
          </c:cat>
          <c:val>
            <c:numRef>
              <c:f>两市市值前十!$H$2:$H$11</c:f>
              <c:numCache>
                <c:formatCode>#,##0</c:formatCode>
                <c:ptCount val="10"/>
                <c:pt idx="0">
                  <c:v>5752.5430999999999</c:v>
                </c:pt>
                <c:pt idx="1">
                  <c:v>4131.0856000000003</c:v>
                </c:pt>
                <c:pt idx="2">
                  <c:v>3425.3571999999999</c:v>
                </c:pt>
                <c:pt idx="3">
                  <c:v>3389.3472000000002</c:v>
                </c:pt>
                <c:pt idx="4">
                  <c:v>3212.0127000000002</c:v>
                </c:pt>
                <c:pt idx="5">
                  <c:v>2864.1801</c:v>
                </c:pt>
                <c:pt idx="6">
                  <c:v>2649.7186999999999</c:v>
                </c:pt>
                <c:pt idx="7">
                  <c:v>2567.0744</c:v>
                </c:pt>
                <c:pt idx="8">
                  <c:v>2522.7694000000001</c:v>
                </c:pt>
                <c:pt idx="9">
                  <c:v>2390.4564</c:v>
                </c:pt>
              </c:numCache>
            </c:numRef>
          </c:val>
          <c:extLst>
            <c:ext xmlns:c16="http://schemas.microsoft.com/office/drawing/2014/chart" uri="{C3380CC4-5D6E-409C-BE32-E72D297353CC}">
              <c16:uniqueId val="{00000000-1FC2-4630-8911-B4F2BE1E86C2}"/>
            </c:ext>
          </c:extLst>
        </c:ser>
        <c:dLbls>
          <c:dLblPos val="outEnd"/>
          <c:showLegendKey val="0"/>
          <c:showVal val="1"/>
          <c:showCatName val="0"/>
          <c:showSerName val="0"/>
          <c:showPercent val="0"/>
          <c:showBubbleSize val="0"/>
        </c:dLbls>
        <c:gapWidth val="219"/>
        <c:overlap val="-27"/>
        <c:axId val="1663138416"/>
        <c:axId val="1663141696"/>
      </c:barChart>
      <c:catAx>
        <c:axId val="1663138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63141696"/>
        <c:crosses val="autoZero"/>
        <c:auto val="1"/>
        <c:lblAlgn val="ctr"/>
        <c:lblOffset val="100"/>
        <c:noMultiLvlLbl val="0"/>
      </c:catAx>
      <c:valAx>
        <c:axId val="1663141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631384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0"/>
          <c:showCatName val="0"/>
          <c:showSerName val="0"/>
          <c:showPercent val="0"/>
          <c:showBubbleSize val="0"/>
        </c:dLbls>
        <c:gapWidth val="182"/>
        <c:axId val="422139647"/>
        <c:axId val="429089215"/>
      </c:barChart>
      <c:catAx>
        <c:axId val="422139647"/>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29089215"/>
        <c:crosses val="autoZero"/>
        <c:auto val="1"/>
        <c:lblAlgn val="ctr"/>
        <c:lblOffset val="100"/>
        <c:noMultiLvlLbl val="0"/>
      </c:catAx>
      <c:valAx>
        <c:axId val="429089215"/>
        <c:scaling>
          <c:orientation val="minMax"/>
        </c:scaling>
        <c:delete val="1"/>
        <c:axPos val="t"/>
        <c:majorGridlines>
          <c:spPr>
            <a:ln w="9525" cap="flat" cmpd="sng" algn="ctr">
              <a:noFill/>
              <a:round/>
            </a:ln>
            <a:effectLst/>
          </c:spPr>
        </c:majorGridlines>
        <c:numFmt formatCode="0.00%" sourceLinked="1"/>
        <c:majorTickMark val="none"/>
        <c:minorTickMark val="none"/>
        <c:tickLblPos val="high"/>
        <c:crossAx val="422139647"/>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'5月涨跌幅前十'!$B$1:$B$10</c:f>
              <c:strCache>
                <c:ptCount val="10"/>
                <c:pt idx="0">
                  <c:v>申通地铁</c:v>
                </c:pt>
                <c:pt idx="1">
                  <c:v>北京君正</c:v>
                </c:pt>
                <c:pt idx="2">
                  <c:v>轴研科技</c:v>
                </c:pt>
                <c:pt idx="3">
                  <c:v>强生控股</c:v>
                </c:pt>
                <c:pt idx="4">
                  <c:v>爱司凯</c:v>
                </c:pt>
                <c:pt idx="5">
                  <c:v>省广集团</c:v>
                </c:pt>
                <c:pt idx="6">
                  <c:v>王府井</c:v>
                </c:pt>
                <c:pt idx="7">
                  <c:v>梦洁股份</c:v>
                </c:pt>
                <c:pt idx="8">
                  <c:v>江淮汽车</c:v>
                </c:pt>
                <c:pt idx="9">
                  <c:v>三峡水利</c:v>
                </c:pt>
              </c:strCache>
            </c:strRef>
          </c:cat>
          <c:val>
            <c:numRef>
              <c:f>'5月涨跌幅前十'!$C$1:$C$10</c:f>
              <c:numCache>
                <c:formatCode>0.00%</c:formatCode>
                <c:ptCount val="10"/>
                <c:pt idx="0">
                  <c:v>1.4497658009207601</c:v>
                </c:pt>
                <c:pt idx="1">
                  <c:v>1.1806118016413412</c:v>
                </c:pt>
                <c:pt idx="2">
                  <c:v>1.1687655360848042</c:v>
                </c:pt>
                <c:pt idx="3">
                  <c:v>1.1481474040048116</c:v>
                </c:pt>
                <c:pt idx="4">
                  <c:v>1.1430084745762712</c:v>
                </c:pt>
                <c:pt idx="5">
                  <c:v>0.89506079583411013</c:v>
                </c:pt>
                <c:pt idx="6">
                  <c:v>0.85065488238695131</c:v>
                </c:pt>
                <c:pt idx="7">
                  <c:v>0.83488103825585691</c:v>
                </c:pt>
                <c:pt idx="8">
                  <c:v>0.80478050761592201</c:v>
                </c:pt>
                <c:pt idx="9">
                  <c:v>0.79718641965453507</c:v>
                </c:pt>
              </c:numCache>
            </c:numRef>
          </c:val>
          <c:extLst>
            <c:ext xmlns:c16="http://schemas.microsoft.com/office/drawing/2014/chart" uri="{C3380CC4-5D6E-409C-BE32-E72D297353CC}">
              <c16:uniqueId val="{00000000-B1C3-4C57-B6A0-FD1D8CCB639A}"/>
            </c:ext>
          </c:extLst>
        </c:ser>
        <c:dLbls>
          <c:dLblPos val="outEnd"/>
          <c:showLegendKey val="0"/>
          <c:showVal val="1"/>
          <c:showCatName val="0"/>
          <c:showSerName val="0"/>
          <c:showPercent val="0"/>
          <c:showBubbleSize val="0"/>
        </c:dLbls>
        <c:gapWidth val="182"/>
        <c:axId val="1684365288"/>
        <c:axId val="1684367584"/>
      </c:barChart>
      <c:catAx>
        <c:axId val="16843652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84367584"/>
        <c:crosses val="autoZero"/>
        <c:auto val="1"/>
        <c:lblAlgn val="ctr"/>
        <c:lblOffset val="100"/>
        <c:noMultiLvlLbl val="0"/>
      </c:catAx>
      <c:valAx>
        <c:axId val="1684367584"/>
        <c:scaling>
          <c:orientation val="minMax"/>
        </c:scaling>
        <c:delete val="0"/>
        <c:axPos val="t"/>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843652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0253718285214"/>
          <c:y val="0.10739938757655293"/>
          <c:w val="0.78443985126859139"/>
          <c:h val="0.8416746864975212"/>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上月涨幅居前个股本月表现!$B$1:$B$10</c:f>
              <c:strCache>
                <c:ptCount val="10"/>
                <c:pt idx="0">
                  <c:v>省广集团</c:v>
                </c:pt>
                <c:pt idx="1">
                  <c:v>未名医药</c:v>
                </c:pt>
                <c:pt idx="2">
                  <c:v>一汽解放</c:v>
                </c:pt>
                <c:pt idx="3">
                  <c:v>江苏索普</c:v>
                </c:pt>
                <c:pt idx="4">
                  <c:v>多喜爱</c:v>
                </c:pt>
                <c:pt idx="5">
                  <c:v>掌阅科技</c:v>
                </c:pt>
                <c:pt idx="6">
                  <c:v>罗欣药业</c:v>
                </c:pt>
                <c:pt idx="7">
                  <c:v>国电南自</c:v>
                </c:pt>
                <c:pt idx="8">
                  <c:v>汇金通</c:v>
                </c:pt>
                <c:pt idx="9">
                  <c:v>京威股份</c:v>
                </c:pt>
              </c:strCache>
            </c:strRef>
          </c:cat>
          <c:val>
            <c:numRef>
              <c:f>上月涨幅居前个股本月表现!$C$1:$C$10</c:f>
              <c:numCache>
                <c:formatCode>0.00%</c:formatCode>
                <c:ptCount val="10"/>
                <c:pt idx="0">
                  <c:v>0.89506079583411013</c:v>
                </c:pt>
                <c:pt idx="1">
                  <c:v>0.39863827827557596</c:v>
                </c:pt>
                <c:pt idx="2">
                  <c:v>1.0030164255172558E-2</c:v>
                </c:pt>
                <c:pt idx="3">
                  <c:v>-5.6748639036287019E-2</c:v>
                </c:pt>
                <c:pt idx="4">
                  <c:v>-5.8510910414576123E-2</c:v>
                </c:pt>
                <c:pt idx="5">
                  <c:v>-9.7058823529411753E-2</c:v>
                </c:pt>
                <c:pt idx="6">
                  <c:v>-0.12544314828866299</c:v>
                </c:pt>
                <c:pt idx="7">
                  <c:v>-0.15369278381295781</c:v>
                </c:pt>
                <c:pt idx="8">
                  <c:v>-0.20075739657410774</c:v>
                </c:pt>
                <c:pt idx="9">
                  <c:v>-0.20722891566265056</c:v>
                </c:pt>
              </c:numCache>
            </c:numRef>
          </c:val>
          <c:extLst>
            <c:ext xmlns:c16="http://schemas.microsoft.com/office/drawing/2014/chart" uri="{C3380CC4-5D6E-409C-BE32-E72D297353CC}">
              <c16:uniqueId val="{00000000-5FB9-40F2-A719-D5EA2329513B}"/>
            </c:ext>
          </c:extLst>
        </c:ser>
        <c:dLbls>
          <c:dLblPos val="outEnd"/>
          <c:showLegendKey val="0"/>
          <c:showVal val="1"/>
          <c:showCatName val="0"/>
          <c:showSerName val="0"/>
          <c:showPercent val="0"/>
          <c:showBubbleSize val="0"/>
        </c:dLbls>
        <c:gapWidth val="182"/>
        <c:axId val="1663136120"/>
        <c:axId val="1663137760"/>
      </c:barChart>
      <c:catAx>
        <c:axId val="166313612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63137760"/>
        <c:crosses val="autoZero"/>
        <c:auto val="1"/>
        <c:lblAlgn val="ctr"/>
        <c:lblOffset val="100"/>
        <c:noMultiLvlLbl val="0"/>
      </c:catAx>
      <c:valAx>
        <c:axId val="1663137760"/>
        <c:scaling>
          <c:orientation val="minMax"/>
        </c:scaling>
        <c:delete val="0"/>
        <c:axPos val="t"/>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63136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'5月涨跌幅前十'!$B$18:$B$27</c:f>
              <c:strCache>
                <c:ptCount val="10"/>
                <c:pt idx="0">
                  <c:v>退市锐电</c:v>
                </c:pt>
                <c:pt idx="1">
                  <c:v>盛运环保</c:v>
                </c:pt>
                <c:pt idx="2">
                  <c:v>神雾环保</c:v>
                </c:pt>
                <c:pt idx="3">
                  <c:v>*ST博信</c:v>
                </c:pt>
                <c:pt idx="4">
                  <c:v>*ST美都</c:v>
                </c:pt>
                <c:pt idx="5">
                  <c:v>商赢环球</c:v>
                </c:pt>
                <c:pt idx="6">
                  <c:v>*ST当代</c:v>
                </c:pt>
                <c:pt idx="7">
                  <c:v>*ST天宝</c:v>
                </c:pt>
                <c:pt idx="8">
                  <c:v>*ST恒康</c:v>
                </c:pt>
                <c:pt idx="9">
                  <c:v>*ST贵人</c:v>
                </c:pt>
              </c:strCache>
            </c:strRef>
          </c:cat>
          <c:val>
            <c:numRef>
              <c:f>'5月涨跌幅前十'!$C$18:$C$27</c:f>
              <c:numCache>
                <c:formatCode>0.00%</c:formatCode>
                <c:ptCount val="10"/>
                <c:pt idx="0">
                  <c:v>-0.70769332812910568</c:v>
                </c:pt>
                <c:pt idx="1">
                  <c:v>-0.69791263859842956</c:v>
                </c:pt>
                <c:pt idx="2">
                  <c:v>-0.65217063773917905</c:v>
                </c:pt>
                <c:pt idx="3">
                  <c:v>-0.57974683544303796</c:v>
                </c:pt>
                <c:pt idx="4">
                  <c:v>-0.52873648181774358</c:v>
                </c:pt>
                <c:pt idx="5">
                  <c:v>-0.48746436382387293</c:v>
                </c:pt>
                <c:pt idx="6">
                  <c:v>-0.42990814206101824</c:v>
                </c:pt>
                <c:pt idx="7">
                  <c:v>-0.42106130520764662</c:v>
                </c:pt>
                <c:pt idx="8">
                  <c:v>-0.38202233654205264</c:v>
                </c:pt>
                <c:pt idx="9">
                  <c:v>-0.38013750871687579</c:v>
                </c:pt>
              </c:numCache>
            </c:numRef>
          </c:val>
          <c:extLst>
            <c:ext xmlns:c16="http://schemas.microsoft.com/office/drawing/2014/chart" uri="{C3380CC4-5D6E-409C-BE32-E72D297353CC}">
              <c16:uniqueId val="{00000000-1016-4DC9-9D48-6C51DBE70B3A}"/>
            </c:ext>
          </c:extLst>
        </c:ser>
        <c:dLbls>
          <c:dLblPos val="outEnd"/>
          <c:showLegendKey val="0"/>
          <c:showVal val="1"/>
          <c:showCatName val="0"/>
          <c:showSerName val="0"/>
          <c:showPercent val="0"/>
          <c:showBubbleSize val="0"/>
        </c:dLbls>
        <c:gapWidth val="182"/>
        <c:axId val="1603367544"/>
        <c:axId val="1603367872"/>
      </c:barChart>
      <c:catAx>
        <c:axId val="1603367544"/>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03367872"/>
        <c:crosses val="autoZero"/>
        <c:auto val="1"/>
        <c:lblAlgn val="ctr"/>
        <c:lblOffset val="100"/>
        <c:noMultiLvlLbl val="0"/>
      </c:catAx>
      <c:valAx>
        <c:axId val="1603367872"/>
        <c:scaling>
          <c:orientation val="minMax"/>
        </c:scaling>
        <c:delete val="0"/>
        <c:axPos val="t"/>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6033675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质押!$B$210:$B$219</c:f>
              <c:strCache>
                <c:ptCount val="10"/>
                <c:pt idx="0">
                  <c:v>*ST藏格</c:v>
                </c:pt>
                <c:pt idx="1">
                  <c:v>*ST贵人</c:v>
                </c:pt>
                <c:pt idx="2">
                  <c:v>海德股份</c:v>
                </c:pt>
                <c:pt idx="3">
                  <c:v>ST银亿</c:v>
                </c:pt>
                <c:pt idx="4">
                  <c:v>供销大集</c:v>
                </c:pt>
                <c:pt idx="5">
                  <c:v>三六零</c:v>
                </c:pt>
                <c:pt idx="6">
                  <c:v>国城矿业</c:v>
                </c:pt>
                <c:pt idx="7">
                  <c:v>美芝股份</c:v>
                </c:pt>
                <c:pt idx="8">
                  <c:v>希努尔</c:v>
                </c:pt>
                <c:pt idx="9">
                  <c:v>珈伟新能</c:v>
                </c:pt>
              </c:strCache>
            </c:strRef>
          </c:cat>
          <c:val>
            <c:numRef>
              <c:f>质押!$C$210:$C$219</c:f>
              <c:numCache>
                <c:formatCode>0.00%</c:formatCode>
                <c:ptCount val="10"/>
                <c:pt idx="0">
                  <c:v>0.78959999999999997</c:v>
                </c:pt>
                <c:pt idx="1">
                  <c:v>0.77139999999999997</c:v>
                </c:pt>
                <c:pt idx="2">
                  <c:v>0.75090000000000001</c:v>
                </c:pt>
                <c:pt idx="3">
                  <c:v>0.73140000000000005</c:v>
                </c:pt>
                <c:pt idx="4">
                  <c:v>0.72750000000000004</c:v>
                </c:pt>
                <c:pt idx="5">
                  <c:v>0.71</c:v>
                </c:pt>
                <c:pt idx="6">
                  <c:v>0.69550000000000001</c:v>
                </c:pt>
                <c:pt idx="7">
                  <c:v>0.68559999999999999</c:v>
                </c:pt>
                <c:pt idx="8">
                  <c:v>0.68500000000000005</c:v>
                </c:pt>
                <c:pt idx="9">
                  <c:v>0.68209999999999993</c:v>
                </c:pt>
              </c:numCache>
            </c:numRef>
          </c:val>
          <c:extLst>
            <c:ext xmlns:c16="http://schemas.microsoft.com/office/drawing/2014/chart" uri="{C3380CC4-5D6E-409C-BE32-E72D297353CC}">
              <c16:uniqueId val="{00000000-C828-417D-B937-B5CE0E001738}"/>
            </c:ext>
          </c:extLst>
        </c:ser>
        <c:dLbls>
          <c:showLegendKey val="0"/>
          <c:showVal val="0"/>
          <c:showCatName val="0"/>
          <c:showSerName val="0"/>
          <c:showPercent val="0"/>
          <c:showBubbleSize val="0"/>
        </c:dLbls>
        <c:gapWidth val="219"/>
        <c:overlap val="-27"/>
        <c:axId val="2120486032"/>
        <c:axId val="2120491360"/>
      </c:barChart>
      <c:catAx>
        <c:axId val="212048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120491360"/>
        <c:crosses val="autoZero"/>
        <c:auto val="1"/>
        <c:lblAlgn val="ctr"/>
        <c:lblOffset val="100"/>
        <c:noMultiLvlLbl val="0"/>
      </c:catAx>
      <c:valAx>
        <c:axId val="212049136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1204860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en-US" altLang="zh-CN">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t>10</a:t>
            </a:fld>
            <a:endParaRPr lang="en-US" altLang="zh-CN">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t>11</a:t>
            </a:fld>
            <a:endParaRPr lang="en-US" altLang="zh-CN">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r>
              <a:rPr lang="zh-CN" altLang="en-US" dirty="0">
                <a:latin typeface="Arial" panose="020B0604020202020204" pitchFamily="34" charset="0"/>
              </a:rPr>
              <a:t>从大宗交易统计可以看出市场参与情绪虽进一步下降但幅度有所放缓，平均折价率继上周下降</a:t>
            </a:r>
            <a:r>
              <a:rPr lang="en-US" altLang="zh-CN" dirty="0">
                <a:latin typeface="Arial" panose="020B0604020202020204" pitchFamily="34" charset="0"/>
              </a:rPr>
              <a:t>0.84%</a:t>
            </a:r>
            <a:r>
              <a:rPr lang="zh-CN" altLang="en-US" dirty="0">
                <a:latin typeface="Arial" panose="020B0604020202020204" pitchFamily="34" charset="0"/>
              </a:rPr>
              <a:t>之后本月只下跌了</a:t>
            </a:r>
            <a:r>
              <a:rPr lang="en-US" altLang="zh-CN" dirty="0">
                <a:latin typeface="Arial" panose="020B0604020202020204" pitchFamily="34" charset="0"/>
              </a:rPr>
              <a:t>0.07%</a:t>
            </a:r>
            <a:r>
              <a:rPr lang="zh-CN" altLang="en-US" dirty="0">
                <a:latin typeface="Arial" panose="020B0604020202020204" pitchFamily="34" charset="0"/>
              </a:rPr>
              <a:t>，而交易总成交额却有所上升。</a:t>
            </a:r>
            <a:r>
              <a:rPr lang="en-US" altLang="zh-CN" dirty="0">
                <a:latin typeface="Arial" panose="020B0604020202020204" pitchFamily="34" charset="0"/>
              </a:rPr>
              <a:t>355.79 7</a:t>
            </a:r>
            <a:endParaRPr lang="zh-CN" altLang="en-US" dirty="0">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t>12</a:t>
            </a:fld>
            <a:endParaRPr lang="en-US" altLang="zh-CN">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t>13</a:t>
            </a:fld>
            <a:endParaRPr lang="en-US" altLang="zh-CN">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t>15</a:t>
            </a:fld>
            <a:endParaRPr lang="en-US" altLang="zh-CN">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t>16</a:t>
            </a:fld>
            <a:endParaRPr lang="en-US" altLang="zh-CN">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t>18</a:t>
            </a:fld>
            <a:endParaRPr lang="en-US" altLang="zh-CN">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2</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t>21</a:t>
            </a:fld>
            <a:endParaRPr lang="en-US" altLang="zh-CN" sz="120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t>23</a:t>
            </a:fld>
            <a:endParaRPr lang="en-US" altLang="zh-CN" sz="120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t>24</a:t>
            </a:fld>
            <a:endParaRPr lang="en-US" altLang="zh-CN" sz="1200">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t>25</a:t>
            </a:fld>
            <a:endParaRPr lang="en-US" altLang="zh-CN">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t>3</a:t>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r>
              <a:rPr lang="zh-CN" altLang="en-US">
                <a:latin typeface="Arial" panose="020B0604020202020204" pitchFamily="34" charset="0"/>
              </a:rPr>
              <a:t>在目前比较宽松的货币政策下，</a:t>
            </a:r>
            <a:r>
              <a:rPr lang="en-US" altLang="zh-CN">
                <a:sym typeface="+mn-ea"/>
              </a:rPr>
              <a:t>CPI</a:t>
            </a:r>
            <a:r>
              <a:rPr lang="zh-CN" altLang="en-US">
                <a:sym typeface="+mn-ea"/>
              </a:rPr>
              <a:t>与</a:t>
            </a:r>
            <a:r>
              <a:rPr lang="en-US" altLang="zh-CN">
                <a:sym typeface="+mn-ea"/>
              </a:rPr>
              <a:t>PPI</a:t>
            </a:r>
            <a:r>
              <a:rPr lang="zh-CN" altLang="en-US">
                <a:sym typeface="+mn-ea"/>
              </a:rPr>
              <a:t>的连月升高，</a:t>
            </a:r>
            <a:r>
              <a:rPr lang="zh-CN" altLang="en-US">
                <a:latin typeface="Arial" panose="020B0604020202020204" pitchFamily="34" charset="0"/>
              </a:rPr>
              <a:t>投资者需要注意由于通胀带来的市盈率过高，企业融资成本变高的问题。</a:t>
            </a: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t>4</a:t>
            </a:fld>
            <a:endParaRPr lang="en-US" altLang="zh-CN">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t>5</a:t>
            </a:fld>
            <a:endParaRPr lang="en-US" altLang="zh-CN">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除了对冲包商银行实践带来的银行间质押式回购利率跳涨以外，在</a:t>
            </a:r>
            <a:r>
              <a:rPr lang="en-US" altLang="zh-CN" dirty="0"/>
              <a:t>M1</a:t>
            </a:r>
            <a:r>
              <a:rPr lang="zh-CN" altLang="en-US" dirty="0"/>
              <a:t>增速有所下降的背景下，为了保证稳健适中的货币政策，央行本月净投放量较上月增加了六倍，符合上月预期。</a:t>
            </a:r>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en-US" altLang="zh-CN">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t>8</a:t>
            </a:fld>
            <a:endParaRPr lang="en-US" altLang="zh-CN">
              <a:solidFill>
                <a:srgbClr val="000000"/>
              </a:solidFil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t>9</a:t>
            </a:fld>
            <a:endParaRPr lang="en-US" altLang="zh-CN">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tags" Target="../tags/tag4.xml"/><Relationship Id="rId5" Type="http://schemas.openxmlformats.org/officeDocument/2006/relationships/image" Target="../media/image19.png"/><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83.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5.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6.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0.xml"/><Relationship Id="rId1" Type="http://schemas.openxmlformats.org/officeDocument/2006/relationships/tags" Target="../tags/tag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5.xml"/><Relationship Id="rId1" Type="http://schemas.openxmlformats.org/officeDocument/2006/relationships/tags" Target="../tags/tag3.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gray">
          <a:xfrm>
            <a:off x="3059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r>
              <a:rPr lang="en-US" altLang="zh-CN" sz="4000" b="1">
                <a:solidFill>
                  <a:srgbClr val="CC0000"/>
                </a:solidFill>
                <a:latin typeface="幼圆" panose="02010509060101010101" pitchFamily="49" charset="-122"/>
                <a:ea typeface="黑体" panose="02010609060101010101" pitchFamily="49" charset="-122"/>
              </a:rPr>
              <a:t>『</a:t>
            </a:r>
            <a:r>
              <a:rPr lang="zh-CN" altLang="en-US" sz="4000" b="1">
                <a:solidFill>
                  <a:srgbClr val="CC0000"/>
                </a:solidFill>
                <a:latin typeface="幼圆" panose="02010509060101010101" pitchFamily="49" charset="-122"/>
                <a:ea typeface="黑体" panose="02010609060101010101" pitchFamily="49" charset="-122"/>
              </a:rPr>
              <a:t>融客月报</a:t>
            </a:r>
            <a:r>
              <a:rPr lang="en-US" altLang="zh-CN" sz="4000" b="1">
                <a:solidFill>
                  <a:srgbClr val="CC0000"/>
                </a:solidFill>
                <a:latin typeface="幼圆" panose="02010509060101010101" pitchFamily="49" charset="-122"/>
                <a:ea typeface="黑体" panose="02010609060101010101" pitchFamily="49" charset="-122"/>
              </a:rPr>
              <a:t>』</a:t>
            </a:r>
            <a:endParaRPr lang="zh-CN" altLang="en-US" sz="4000" b="1">
              <a:solidFill>
                <a:srgbClr val="CC0000"/>
              </a:solidFill>
              <a:latin typeface="幼圆" panose="02010509060101010101" pitchFamily="49" charset="-122"/>
              <a:ea typeface="黑体" panose="02010609060101010101" pitchFamily="49" charset="-122"/>
            </a:endParaRPr>
          </a:p>
        </p:txBody>
      </p:sp>
      <p:sp>
        <p:nvSpPr>
          <p:cNvPr id="5" name="Text Box 6"/>
          <p:cNvSpPr txBox="1">
            <a:spLocks noChangeArrowheads="1"/>
          </p:cNvSpPr>
          <p:nvPr/>
        </p:nvSpPr>
        <p:spPr bwMode="gray">
          <a:xfrm>
            <a:off x="179512" y="2179092"/>
            <a:ext cx="8370614" cy="2491740"/>
          </a:xfrm>
          <a:prstGeom prst="rect">
            <a:avLst/>
          </a:prstGeom>
          <a:noFill/>
          <a:ln w="0" algn="ctr">
            <a:noFill/>
            <a:miter lim="800000"/>
          </a:ln>
        </p:spPr>
        <p:txBody>
          <a:bodyPr wrap="square">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spcBef>
                <a:spcPct val="50000"/>
              </a:spcBef>
            </a:pPr>
            <a:r>
              <a:rPr lang="en-US" altLang="zh-CN" sz="1600" dirty="0">
                <a:solidFill>
                  <a:srgbClr val="777777"/>
                </a:solidFill>
                <a:latin typeface="华文中宋" panose="02010600040101010101" pitchFamily="2" charset="-122"/>
                <a:ea typeface="华文中宋" panose="02010600040101010101" pitchFamily="2" charset="-122"/>
              </a:rPr>
              <a:t>                                                           </a:t>
            </a:r>
          </a:p>
          <a:p>
            <a:pPr eaLnBrk="0" hangingPunct="0">
              <a:lnSpc>
                <a:spcPct val="150000"/>
              </a:lnSpc>
              <a:spcBef>
                <a:spcPct val="50000"/>
              </a:spcBef>
            </a:pPr>
            <a:r>
              <a:rPr lang="en-US" altLang="zh-CN" sz="1800" dirty="0">
                <a:solidFill>
                  <a:srgbClr val="777777"/>
                </a:solidFill>
                <a:latin typeface="黑体" panose="02010609060101010101" pitchFamily="49" charset="-122"/>
                <a:ea typeface="黑体" panose="02010609060101010101" pitchFamily="49" charset="-122"/>
              </a:rPr>
              <a:t>                                     </a:t>
            </a:r>
            <a:r>
              <a:rPr lang="en-US" altLang="zh-CN" sz="1800" dirty="0">
                <a:solidFill>
                  <a:srgbClr val="000066"/>
                </a:solidFill>
                <a:latin typeface="黑体" panose="02010609060101010101" pitchFamily="49" charset="-122"/>
                <a:ea typeface="黑体" panose="02010609060101010101" pitchFamily="49" charset="-122"/>
              </a:rPr>
              <a:t>——</a:t>
            </a:r>
            <a:r>
              <a:rPr lang="zh-CN" altLang="en-US" sz="1800" b="1" dirty="0">
                <a:solidFill>
                  <a:srgbClr val="000066"/>
                </a:solidFill>
                <a:latin typeface="黑体" panose="02010609060101010101" pitchFamily="49" charset="-122"/>
                <a:ea typeface="黑体" panose="02010609060101010101" pitchFamily="49" charset="-122"/>
              </a:rPr>
              <a:t>私募股权投资市场（</a:t>
            </a:r>
            <a:r>
              <a:rPr lang="en-US" altLang="zh-CN" sz="1800" b="1" dirty="0">
                <a:solidFill>
                  <a:srgbClr val="000066"/>
                </a:solidFill>
                <a:latin typeface="黑体" panose="02010609060101010101" pitchFamily="49" charset="-122"/>
                <a:ea typeface="黑体" panose="02010609060101010101" pitchFamily="49" charset="-122"/>
              </a:rPr>
              <a:t>2020</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5</a:t>
            </a:r>
            <a:r>
              <a:rPr lang="zh-CN" altLang="en-US" sz="1800" b="1" dirty="0">
                <a:solidFill>
                  <a:srgbClr val="000066"/>
                </a:solidFill>
                <a:latin typeface="黑体" panose="02010609060101010101" pitchFamily="49" charset="-122"/>
                <a:ea typeface="黑体" panose="02010609060101010101" pitchFamily="49" charset="-122"/>
              </a:rPr>
              <a:t>月）</a:t>
            </a:r>
            <a:endParaRPr lang="en-US" altLang="zh-CN" sz="1800" dirty="0">
              <a:solidFill>
                <a:srgbClr val="777777"/>
              </a:solidFill>
              <a:latin typeface="黑体" panose="02010609060101010101" pitchFamily="49" charset="-122"/>
              <a:ea typeface="黑体" panose="02010609060101010101" pitchFamily="49" charset="-122"/>
            </a:endParaRPr>
          </a:p>
          <a:p>
            <a:pPr eaLnBrk="0" hangingPunct="0">
              <a:lnSpc>
                <a:spcPct val="150000"/>
              </a:lnSpc>
              <a:spcBef>
                <a:spcPct val="50000"/>
              </a:spcBef>
            </a:pPr>
            <a:r>
              <a:rPr lang="en-US" altLang="zh-CN" sz="1800" dirty="0">
                <a:solidFill>
                  <a:srgbClr val="000066"/>
                </a:solidFill>
                <a:latin typeface="黑体" panose="02010609060101010101" pitchFamily="49" charset="-122"/>
                <a:ea typeface="黑体" panose="02010609060101010101" pitchFamily="49" charset="-122"/>
              </a:rPr>
              <a:t>                                     ——</a:t>
            </a:r>
            <a:r>
              <a:rPr lang="zh-CN" altLang="en-US" sz="1800" b="1" dirty="0">
                <a:solidFill>
                  <a:srgbClr val="000066"/>
                </a:solidFill>
                <a:latin typeface="黑体" panose="02010609060101010101" pitchFamily="49" charset="-122"/>
                <a:ea typeface="黑体" panose="02010609060101010101" pitchFamily="49" charset="-122"/>
              </a:rPr>
              <a:t>二级市场（</a:t>
            </a:r>
            <a:r>
              <a:rPr lang="en-US" altLang="zh-CN" sz="1800" b="1" dirty="0">
                <a:solidFill>
                  <a:srgbClr val="000066"/>
                </a:solidFill>
                <a:latin typeface="黑体" panose="02010609060101010101" pitchFamily="49" charset="-122"/>
                <a:ea typeface="黑体" panose="02010609060101010101" pitchFamily="49" charset="-122"/>
              </a:rPr>
              <a:t>2020</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5</a:t>
            </a:r>
            <a:r>
              <a:rPr lang="zh-CN" altLang="en-US" sz="1800" b="1" dirty="0">
                <a:solidFill>
                  <a:srgbClr val="000066"/>
                </a:solidFill>
                <a:latin typeface="黑体" panose="02010609060101010101" pitchFamily="49" charset="-122"/>
                <a:ea typeface="黑体" panose="02010609060101010101" pitchFamily="49" charset="-122"/>
              </a:rPr>
              <a:t>月）</a:t>
            </a: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b="0" dirty="0">
                <a:solidFill>
                  <a:srgbClr val="000066"/>
                </a:solidFill>
                <a:latin typeface="微软雅黑" panose="020B0503020204020204" pitchFamily="34" charset="-122"/>
                <a:ea typeface="微软雅黑" panose="020B0503020204020204" pitchFamily="34" charset="-122"/>
              </a:rPr>
              <a:t>上证</a:t>
            </a:r>
            <a:r>
              <a:rPr lang="en-US" altLang="zh-CN" sz="2400" b="0" dirty="0">
                <a:solidFill>
                  <a:srgbClr val="000066"/>
                </a:solidFill>
                <a:latin typeface="微软雅黑" panose="020B0503020204020204" pitchFamily="34" charset="-122"/>
                <a:ea typeface="微软雅黑" panose="020B0503020204020204" pitchFamily="34" charset="-122"/>
              </a:rPr>
              <a:t>50</a:t>
            </a:r>
            <a:r>
              <a:rPr lang="zh-CN" altLang="en-US" sz="2400" b="0" dirty="0">
                <a:solidFill>
                  <a:srgbClr val="000066"/>
                </a:solidFill>
                <a:latin typeface="微软雅黑" panose="020B0503020204020204" pitchFamily="34" charset="-122"/>
                <a:ea typeface="微软雅黑" panose="020B0503020204020204" pitchFamily="34" charset="-122"/>
              </a:rPr>
              <a:t>股指期货</a:t>
            </a:r>
          </a:p>
        </p:txBody>
      </p:sp>
      <p:pic>
        <p:nvPicPr>
          <p:cNvPr id="2" name="图片 1">
            <a:extLst>
              <a:ext uri="{FF2B5EF4-FFF2-40B4-BE49-F238E27FC236}">
                <a16:creationId xmlns:a16="http://schemas.microsoft.com/office/drawing/2014/main" id="{506C2346-ACA4-49F2-BFB1-2A25833FD99C}"/>
              </a:ext>
            </a:extLst>
          </p:cNvPr>
          <p:cNvPicPr>
            <a:picLocks noChangeAspect="1"/>
          </p:cNvPicPr>
          <p:nvPr/>
        </p:nvPicPr>
        <p:blipFill>
          <a:blip r:embed="rId4"/>
          <a:stretch>
            <a:fillRect/>
          </a:stretch>
        </p:blipFill>
        <p:spPr>
          <a:xfrm>
            <a:off x="755576" y="1412776"/>
            <a:ext cx="7841186" cy="4320654"/>
          </a:xfrm>
          <a:prstGeom prst="rect">
            <a:avLst/>
          </a:prstGeom>
        </p:spPr>
      </p:pic>
    </p:spTree>
  </p:cSld>
  <p:clrMapOvr>
    <a:overrideClrMapping bg1="lt1" tx1="dk1" bg2="lt2" tx2="dk2" accent1="accent1" accent2="accent2" accent3="accent3" accent4="accent4" accent5="accent5" accent6="accent6" hlink="hlink" folHlink="folHlink"/>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全市场解禁规模</a:t>
            </a:r>
          </a:p>
        </p:txBody>
      </p:sp>
      <p:sp>
        <p:nvSpPr>
          <p:cNvPr id="2" name="文本框 1"/>
          <p:cNvSpPr txBox="1"/>
          <p:nvPr/>
        </p:nvSpPr>
        <p:spPr bwMode="auto">
          <a:xfrm>
            <a:off x="2770400" y="5505508"/>
            <a:ext cx="3601611" cy="400110"/>
          </a:xfrm>
          <a:prstGeom prst="rect">
            <a:avLst/>
          </a:prstGeom>
          <a:noFill/>
          <a:ln w="9525">
            <a:noFill/>
            <a:miter lim="800000"/>
          </a:ln>
        </p:spPr>
        <p:txBody>
          <a:bodyPr wrap="square" rtlCol="0">
            <a:spAutoFit/>
          </a:bodyPr>
          <a:lstStyle/>
          <a:p>
            <a:r>
              <a:rPr lang="en-US" altLang="zh-CN" dirty="0">
                <a:latin typeface="微软雅黑" panose="020B0503020204020204" pitchFamily="34" charset="-122"/>
                <a:ea typeface="微软雅黑" panose="020B0503020204020204" pitchFamily="34" charset="-122"/>
              </a:rPr>
              <a:t>5</a:t>
            </a:r>
            <a:r>
              <a:rPr dirty="0">
                <a:latin typeface="微软雅黑" panose="020B0503020204020204" pitchFamily="34" charset="-122"/>
                <a:ea typeface="微软雅黑" panose="020B0503020204020204" pitchFamily="34" charset="-122"/>
              </a:rPr>
              <a:t>月市场解禁</a:t>
            </a:r>
            <a:r>
              <a:rPr lang="zh-CN" dirty="0">
                <a:latin typeface="微软雅黑" panose="020B0503020204020204" pitchFamily="34" charset="-122"/>
                <a:ea typeface="微软雅黑" panose="020B0503020204020204" pitchFamily="34" charset="-122"/>
              </a:rPr>
              <a:t>市</a:t>
            </a:r>
            <a:r>
              <a:rPr dirty="0">
                <a:latin typeface="微软雅黑" panose="020B0503020204020204" pitchFamily="34" charset="-122"/>
                <a:ea typeface="微软雅黑" panose="020B0503020204020204" pitchFamily="34" charset="-122"/>
              </a:rPr>
              <a:t>值</a:t>
            </a:r>
            <a:r>
              <a:rPr lang="en-US" altLang="zh-CN" dirty="0">
                <a:solidFill>
                  <a:srgbClr val="FF0000"/>
                </a:solidFill>
                <a:latin typeface="微软雅黑" panose="020B0503020204020204" pitchFamily="34" charset="-122"/>
                <a:ea typeface="微软雅黑" panose="020B0503020204020204" pitchFamily="34" charset="-122"/>
              </a:rPr>
              <a:t>1781.86</a:t>
            </a:r>
            <a:r>
              <a:rPr dirty="0">
                <a:latin typeface="微软雅黑" panose="020B0503020204020204" pitchFamily="34" charset="-122"/>
                <a:ea typeface="微软雅黑" panose="020B0503020204020204" pitchFamily="34" charset="-122"/>
              </a:rPr>
              <a:t>亿元</a:t>
            </a:r>
          </a:p>
        </p:txBody>
      </p:sp>
      <p:pic>
        <p:nvPicPr>
          <p:cNvPr id="3" name="图片 2">
            <a:extLst>
              <a:ext uri="{FF2B5EF4-FFF2-40B4-BE49-F238E27FC236}">
                <a16:creationId xmlns:a16="http://schemas.microsoft.com/office/drawing/2014/main" id="{E537472A-2A12-4046-A63E-96AB27B74BA6}"/>
              </a:ext>
            </a:extLst>
          </p:cNvPr>
          <p:cNvPicPr>
            <a:picLocks noChangeAspect="1"/>
          </p:cNvPicPr>
          <p:nvPr/>
        </p:nvPicPr>
        <p:blipFill>
          <a:blip r:embed="rId3"/>
          <a:stretch>
            <a:fillRect/>
          </a:stretch>
        </p:blipFill>
        <p:spPr>
          <a:xfrm>
            <a:off x="1223628" y="1124744"/>
            <a:ext cx="6696743" cy="4030530"/>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大宗交易统计及折价率</a:t>
            </a:r>
          </a:p>
        </p:txBody>
      </p:sp>
      <p:sp>
        <p:nvSpPr>
          <p:cNvPr id="7" name="文本框 6"/>
          <p:cNvSpPr txBox="1"/>
          <p:nvPr/>
        </p:nvSpPr>
        <p:spPr bwMode="auto">
          <a:xfrm>
            <a:off x="504220" y="5451321"/>
            <a:ext cx="2172809" cy="768350"/>
          </a:xfrm>
          <a:prstGeom prst="rect">
            <a:avLst/>
          </a:prstGeom>
          <a:noFill/>
          <a:ln w="9525">
            <a:noFill/>
            <a:miter lim="800000"/>
          </a:ln>
        </p:spPr>
        <p:txBody>
          <a:bodyPr wrap="square" rtlCol="0">
            <a:spAutoFit/>
          </a:bodyPr>
          <a:lstStyle/>
          <a:p>
            <a:pPr algn="l"/>
            <a:r>
              <a:rPr lang="en-US" altLang="zh-CN" dirty="0">
                <a:latin typeface="微软雅黑" panose="020B0503020204020204" pitchFamily="34" charset="-122"/>
                <a:ea typeface="微软雅黑" panose="020B0503020204020204" pitchFamily="34" charset="-122"/>
              </a:rPr>
              <a:t>5</a:t>
            </a:r>
            <a:r>
              <a:rPr dirty="0">
                <a:solidFill>
                  <a:schemeClr val="tx1"/>
                </a:solidFill>
                <a:latin typeface="微软雅黑" panose="020B0503020204020204" pitchFamily="34" charset="-122"/>
                <a:ea typeface="微软雅黑" panose="020B0503020204020204" pitchFamily="34" charset="-122"/>
              </a:rPr>
              <a:t>月大宗市场总成交额</a:t>
            </a:r>
            <a:r>
              <a:rPr lang="en-US" altLang="zh-CN" sz="2400" dirty="0">
                <a:solidFill>
                  <a:srgbClr val="33CC33"/>
                </a:solidFill>
                <a:latin typeface="微软雅黑" panose="020B0503020204020204" pitchFamily="34" charset="-122"/>
                <a:ea typeface="微软雅黑" panose="020B0503020204020204" pitchFamily="34" charset="-122"/>
              </a:rPr>
              <a:t>478.53</a:t>
            </a:r>
            <a:r>
              <a:rPr dirty="0">
                <a:solidFill>
                  <a:schemeClr val="tx1"/>
                </a:solidFill>
                <a:latin typeface="微软雅黑" panose="020B0503020204020204" pitchFamily="34" charset="-122"/>
                <a:ea typeface="微软雅黑" panose="020B0503020204020204" pitchFamily="34" charset="-122"/>
              </a:rPr>
              <a:t>亿元</a:t>
            </a:r>
          </a:p>
        </p:txBody>
      </p:sp>
      <p:sp>
        <p:nvSpPr>
          <p:cNvPr id="9" name="文本框 8"/>
          <p:cNvSpPr txBox="1"/>
          <p:nvPr/>
        </p:nvSpPr>
        <p:spPr bwMode="auto">
          <a:xfrm>
            <a:off x="2973340" y="5458772"/>
            <a:ext cx="1751583" cy="769441"/>
          </a:xfrm>
          <a:prstGeom prst="rect">
            <a:avLst/>
          </a:prstGeom>
          <a:noFill/>
          <a:ln w="9525">
            <a:noFill/>
            <a:miter lim="800000"/>
          </a:ln>
        </p:spPr>
        <p:txBody>
          <a:bodyPr wrap="square" rtlCol="0">
            <a:spAutoFit/>
          </a:bodyPr>
          <a:lstStyle/>
          <a:p>
            <a:pPr algn="l"/>
            <a:r>
              <a:rPr dirty="0">
                <a:solidFill>
                  <a:schemeClr val="tx1"/>
                </a:solidFill>
                <a:latin typeface="微软雅黑" panose="020B0503020204020204" pitchFamily="34" charset="-122"/>
                <a:ea typeface="微软雅黑" panose="020B0503020204020204" pitchFamily="34" charset="-122"/>
                <a:sym typeface="+mn-ea"/>
              </a:rPr>
              <a:t>较</a:t>
            </a:r>
            <a:r>
              <a:rPr lang="zh-CN" dirty="0">
                <a:solidFill>
                  <a:schemeClr val="tx1"/>
                </a:solidFill>
                <a:latin typeface="微软雅黑" panose="020B0503020204020204" pitchFamily="34" charset="-122"/>
                <a:ea typeface="微软雅黑" panose="020B0503020204020204" pitchFamily="34" charset="-122"/>
                <a:sym typeface="+mn-ea"/>
              </a:rPr>
              <a:t>上月</a:t>
            </a:r>
            <a:r>
              <a:rPr lang="zh-CN" altLang="en-US" dirty="0">
                <a:latin typeface="微软雅黑" panose="020B0503020204020204" pitchFamily="34" charset="-122"/>
                <a:ea typeface="微软雅黑" panose="020B0503020204020204" pitchFamily="34" charset="-122"/>
                <a:sym typeface="+mn-ea"/>
              </a:rPr>
              <a:t>增加</a:t>
            </a:r>
            <a:r>
              <a:rPr lang="en-US" altLang="zh-CN" sz="2400" dirty="0">
                <a:solidFill>
                  <a:srgbClr val="FF0000"/>
                </a:solidFill>
                <a:latin typeface="微软雅黑" panose="020B0503020204020204" pitchFamily="34" charset="-122"/>
                <a:ea typeface="微软雅黑" panose="020B0503020204020204" pitchFamily="34" charset="-122"/>
                <a:sym typeface="+mn-ea"/>
              </a:rPr>
              <a:t>199.69</a:t>
            </a:r>
            <a:r>
              <a:rPr dirty="0">
                <a:solidFill>
                  <a:schemeClr val="tx1"/>
                </a:solidFill>
                <a:latin typeface="微软雅黑" panose="020B0503020204020204" pitchFamily="34" charset="-122"/>
                <a:ea typeface="微软雅黑" panose="020B0503020204020204" pitchFamily="34" charset="-122"/>
                <a:sym typeface="+mn-ea"/>
              </a:rPr>
              <a:t>亿元</a:t>
            </a:r>
            <a:endParaRPr lang="zh-CN" altLang="en-US" dirty="0">
              <a:solidFill>
                <a:schemeClr val="tx1"/>
              </a:solidFill>
              <a:latin typeface="微软雅黑" panose="020B0503020204020204" pitchFamily="34" charset="-122"/>
              <a:ea typeface="微软雅黑" panose="020B0503020204020204" pitchFamily="34" charset="-122"/>
              <a:sym typeface="+mn-ea"/>
            </a:endParaRPr>
          </a:p>
        </p:txBody>
      </p:sp>
      <p:sp>
        <p:nvSpPr>
          <p:cNvPr id="11" name="文本框 10"/>
          <p:cNvSpPr txBox="1"/>
          <p:nvPr/>
        </p:nvSpPr>
        <p:spPr bwMode="auto">
          <a:xfrm>
            <a:off x="4983753" y="5451321"/>
            <a:ext cx="2160240" cy="768350"/>
          </a:xfrm>
          <a:prstGeom prst="rect">
            <a:avLst/>
          </a:prstGeom>
          <a:noFill/>
          <a:ln w="9525">
            <a:noFill/>
            <a:miter lim="800000"/>
          </a:ln>
        </p:spPr>
        <p:txBody>
          <a:bodyPr wrap="square" rtlCol="0">
            <a:spAutoFit/>
          </a:bodyPr>
          <a:lstStyle/>
          <a:p>
            <a:pPr algn="l"/>
            <a:r>
              <a:rPr lang="en-US" altLang="zh-CN" dirty="0">
                <a:latin typeface="微软雅黑" panose="020B0503020204020204" pitchFamily="34" charset="-122"/>
                <a:ea typeface="微软雅黑" panose="020B0503020204020204" pitchFamily="34" charset="-122"/>
              </a:rPr>
              <a:t>5</a:t>
            </a:r>
            <a:r>
              <a:rPr dirty="0">
                <a:solidFill>
                  <a:schemeClr val="tx1"/>
                </a:solidFill>
                <a:latin typeface="微软雅黑" panose="020B0503020204020204" pitchFamily="34" charset="-122"/>
                <a:ea typeface="微软雅黑" panose="020B0503020204020204" pitchFamily="34" charset="-122"/>
              </a:rPr>
              <a:t>月大宗市场平均折价率</a:t>
            </a:r>
            <a:r>
              <a:rPr lang="en-US" sz="2400" dirty="0">
                <a:solidFill>
                  <a:srgbClr val="33CC33"/>
                </a:solidFill>
                <a:latin typeface="微软雅黑" panose="020B0503020204020204" pitchFamily="34" charset="-122"/>
                <a:ea typeface="微软雅黑" panose="020B0503020204020204" pitchFamily="34" charset="-122"/>
              </a:rPr>
              <a:t>5.56</a:t>
            </a:r>
            <a:r>
              <a:rPr sz="2400" dirty="0">
                <a:solidFill>
                  <a:srgbClr val="33CC33"/>
                </a:solidFill>
                <a:latin typeface="微软雅黑" panose="020B0503020204020204" pitchFamily="34" charset="-122"/>
                <a:ea typeface="微软雅黑" panose="020B0503020204020204" pitchFamily="34" charset="-122"/>
              </a:rPr>
              <a:t>%</a:t>
            </a:r>
            <a:endParaRPr lang="zh-CN" altLang="en-US" sz="2400" dirty="0">
              <a:solidFill>
                <a:srgbClr val="33CC33"/>
              </a:solidFill>
              <a:latin typeface="微软雅黑" panose="020B0503020204020204" pitchFamily="34" charset="-122"/>
              <a:ea typeface="微软雅黑" panose="020B0503020204020204" pitchFamily="34" charset="-122"/>
            </a:endParaRPr>
          </a:p>
        </p:txBody>
      </p:sp>
      <p:sp>
        <p:nvSpPr>
          <p:cNvPr id="12" name="文本框 11"/>
          <p:cNvSpPr txBox="1"/>
          <p:nvPr/>
        </p:nvSpPr>
        <p:spPr bwMode="auto">
          <a:xfrm>
            <a:off x="7402823" y="5451321"/>
            <a:ext cx="1512168" cy="769441"/>
          </a:xfrm>
          <a:prstGeom prst="rect">
            <a:avLst/>
          </a:prstGeom>
          <a:noFill/>
          <a:ln w="9525">
            <a:noFill/>
            <a:miter lim="800000"/>
          </a:ln>
        </p:spPr>
        <p:txBody>
          <a:bodyPr wrap="square" rtlCol="0">
            <a:spAutoFit/>
          </a:bodyPr>
          <a:lstStyle/>
          <a:p>
            <a:pPr algn="l"/>
            <a:r>
              <a:rPr lang="zh-CN" altLang="en-US" dirty="0">
                <a:solidFill>
                  <a:schemeClr val="tx1"/>
                </a:solidFill>
                <a:latin typeface="微软雅黑" panose="020B0503020204020204" pitchFamily="34" charset="-122"/>
                <a:ea typeface="微软雅黑" panose="020B0503020204020204" pitchFamily="34" charset="-122"/>
              </a:rPr>
              <a:t>较上月</a:t>
            </a:r>
            <a:r>
              <a:rPr lang="zh-CN" altLang="en-US" dirty="0">
                <a:latin typeface="微软雅黑" panose="020B0503020204020204" pitchFamily="34" charset="-122"/>
                <a:ea typeface="微软雅黑" panose="020B0503020204020204" pitchFamily="34" charset="-122"/>
              </a:rPr>
              <a:t>上升</a:t>
            </a:r>
            <a:r>
              <a:rPr lang="en-US" altLang="zh-CN" sz="2400" dirty="0">
                <a:solidFill>
                  <a:srgbClr val="FF0000"/>
                </a:solidFill>
                <a:latin typeface="微软雅黑" panose="020B0503020204020204" pitchFamily="34" charset="-122"/>
                <a:ea typeface="微软雅黑" panose="020B0503020204020204" pitchFamily="34" charset="-122"/>
              </a:rPr>
              <a:t>0.14%</a:t>
            </a:r>
          </a:p>
        </p:txBody>
      </p:sp>
      <p:pic>
        <p:nvPicPr>
          <p:cNvPr id="2" name="图片 1">
            <a:extLst>
              <a:ext uri="{FF2B5EF4-FFF2-40B4-BE49-F238E27FC236}">
                <a16:creationId xmlns:a16="http://schemas.microsoft.com/office/drawing/2014/main" id="{0A3668B9-0D2A-4D75-8BFE-7457C690ECA6}"/>
              </a:ext>
            </a:extLst>
          </p:cNvPr>
          <p:cNvPicPr>
            <a:picLocks noChangeAspect="1"/>
          </p:cNvPicPr>
          <p:nvPr/>
        </p:nvPicPr>
        <p:blipFill>
          <a:blip r:embed="rId3"/>
          <a:stretch>
            <a:fillRect/>
          </a:stretch>
        </p:blipFill>
        <p:spPr>
          <a:xfrm>
            <a:off x="1078818" y="1326451"/>
            <a:ext cx="6984776" cy="3740662"/>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融资融券余额</a:t>
            </a:r>
          </a:p>
        </p:txBody>
      </p:sp>
      <p:sp>
        <p:nvSpPr>
          <p:cNvPr id="8" name="文本框 7"/>
          <p:cNvSpPr txBox="1"/>
          <p:nvPr/>
        </p:nvSpPr>
        <p:spPr bwMode="auto">
          <a:xfrm>
            <a:off x="5434741" y="4870136"/>
            <a:ext cx="2483719" cy="400110"/>
          </a:xfrm>
          <a:prstGeom prst="rect">
            <a:avLst/>
          </a:prstGeom>
          <a:noFill/>
          <a:ln w="9525">
            <a:noFill/>
            <a:miter lim="800000"/>
          </a:ln>
        </p:spPr>
        <p:txBody>
          <a:bodyPr wrap="squar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较上月下降</a:t>
            </a:r>
            <a:r>
              <a:rPr lang="en-US" altLang="zh-CN" sz="1800" dirty="0">
                <a:solidFill>
                  <a:srgbClr val="33CC33"/>
                </a:solidFill>
                <a:latin typeface="微软雅黑" panose="020B0503020204020204" pitchFamily="34" charset="-122"/>
                <a:ea typeface="微软雅黑" panose="020B0503020204020204" pitchFamily="34" charset="-122"/>
              </a:rPr>
              <a:t>2.12</a:t>
            </a:r>
            <a:r>
              <a:rPr lang="zh-CN" altLang="en-US" dirty="0">
                <a:solidFill>
                  <a:srgbClr val="33CC33"/>
                </a:solidFill>
                <a:latin typeface="微软雅黑" panose="020B0503020204020204" pitchFamily="34" charset="-122"/>
                <a:ea typeface="微软雅黑" panose="020B0503020204020204" pitchFamily="34" charset="-122"/>
              </a:rPr>
              <a:t>%</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
        <p:nvSpPr>
          <p:cNvPr id="9" name="箭头: 上 23">
            <a:extLst>
              <a:ext uri="{FF2B5EF4-FFF2-40B4-BE49-F238E27FC236}">
                <a16:creationId xmlns:a16="http://schemas.microsoft.com/office/drawing/2014/main" id="{E5EFD107-919E-4228-A27B-19BFDA9BF649}"/>
              </a:ext>
            </a:extLst>
          </p:cNvPr>
          <p:cNvSpPr/>
          <p:nvPr/>
        </p:nvSpPr>
        <p:spPr bwMode="auto">
          <a:xfrm rot="10800000">
            <a:off x="5201114" y="4901387"/>
            <a:ext cx="233627" cy="337607"/>
          </a:xfrm>
          <a:prstGeom prst="upArrow">
            <a:avLst/>
          </a:prstGeom>
          <a:solidFill>
            <a:srgbClr val="33CC33"/>
          </a:solidFill>
          <a:ln w="9525" cap="flat" cmpd="sng" algn="ctr">
            <a:solidFill>
              <a:srgbClr val="33CC33"/>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33CC33"/>
              </a:solidFill>
              <a:effectLst/>
              <a:latin typeface="Arial" panose="020B0604020202020204" pitchFamily="34" charset="0"/>
              <a:ea typeface="幼圆" panose="02010509060101010101" pitchFamily="49" charset="-122"/>
            </a:endParaRPr>
          </a:p>
        </p:txBody>
      </p:sp>
      <p:pic>
        <p:nvPicPr>
          <p:cNvPr id="2" name="图片 1">
            <a:extLst>
              <a:ext uri="{FF2B5EF4-FFF2-40B4-BE49-F238E27FC236}">
                <a16:creationId xmlns:a16="http://schemas.microsoft.com/office/drawing/2014/main" id="{191604BE-49FD-414C-9034-626ADA55064D}"/>
              </a:ext>
            </a:extLst>
          </p:cNvPr>
          <p:cNvPicPr>
            <a:picLocks noChangeAspect="1"/>
          </p:cNvPicPr>
          <p:nvPr/>
        </p:nvPicPr>
        <p:blipFill>
          <a:blip r:embed="rId3"/>
          <a:stretch>
            <a:fillRect/>
          </a:stretch>
        </p:blipFill>
        <p:spPr>
          <a:xfrm>
            <a:off x="971600" y="1137730"/>
            <a:ext cx="6866193" cy="4132516"/>
          </a:xfrm>
          <a:prstGeom prst="rect">
            <a:avLst/>
          </a:prstGeom>
        </p:spPr>
      </p:pic>
      <p:sp>
        <p:nvSpPr>
          <p:cNvPr id="6" name="文本框 5"/>
          <p:cNvSpPr txBox="1"/>
          <p:nvPr/>
        </p:nvSpPr>
        <p:spPr bwMode="auto">
          <a:xfrm>
            <a:off x="1940987" y="5360492"/>
            <a:ext cx="4927417" cy="719556"/>
          </a:xfrm>
          <a:prstGeom prst="rect">
            <a:avLst/>
          </a:prstGeom>
          <a:noFill/>
          <a:ln w="9525">
            <a:noFill/>
            <a:miter lim="800000"/>
          </a:ln>
        </p:spPr>
        <p:txBody>
          <a:bodyPr wrap="square" rtlCol="0">
            <a:spAutoFit/>
          </a:bodyPr>
          <a:lstStyle/>
          <a:p>
            <a:pPr>
              <a:lnSpc>
                <a:spcPct val="200000"/>
              </a:lnSpc>
            </a:pPr>
            <a:r>
              <a:rPr lang="en-US" altLang="zh-CN" sz="2400" dirty="0">
                <a:latin typeface="微软雅黑" panose="020B0503020204020204" pitchFamily="34" charset="-122"/>
                <a:ea typeface="微软雅黑" panose="020B0503020204020204" pitchFamily="34" charset="-122"/>
              </a:rPr>
              <a:t>5</a:t>
            </a:r>
            <a:r>
              <a:rPr sz="2400" dirty="0">
                <a:latin typeface="微软雅黑" panose="020B0503020204020204" pitchFamily="34" charset="-122"/>
                <a:ea typeface="微软雅黑" panose="020B0503020204020204" pitchFamily="34" charset="-122"/>
              </a:rPr>
              <a:t>月，沪深两融余额</a:t>
            </a:r>
            <a:r>
              <a:rPr lang="en-US" altLang="zh-CN" sz="2400" dirty="0">
                <a:solidFill>
                  <a:srgbClr val="FF0000"/>
                </a:solidFill>
                <a:latin typeface="微软雅黑" panose="020B0503020204020204" pitchFamily="34" charset="-122"/>
                <a:ea typeface="微软雅黑" panose="020B0503020204020204" pitchFamily="34" charset="-122"/>
              </a:rPr>
              <a:t>10780.52</a:t>
            </a:r>
            <a:r>
              <a:rPr sz="2400" dirty="0">
                <a:latin typeface="微软雅黑" panose="020B0503020204020204" pitchFamily="34" charset="-122"/>
                <a:ea typeface="微软雅黑" panose="020B0503020204020204" pitchFamily="34" charset="-122"/>
              </a:rPr>
              <a:t>亿元</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商品期货合约概览</a:t>
            </a:r>
          </a:p>
        </p:txBody>
      </p:sp>
      <p:pic>
        <p:nvPicPr>
          <p:cNvPr id="3" name="图片 2">
            <a:extLst>
              <a:ext uri="{FF2B5EF4-FFF2-40B4-BE49-F238E27FC236}">
                <a16:creationId xmlns:a16="http://schemas.microsoft.com/office/drawing/2014/main" id="{D64868B7-5721-49F7-AEBA-D89F8A6CB208}"/>
              </a:ext>
            </a:extLst>
          </p:cNvPr>
          <p:cNvPicPr>
            <a:picLocks noChangeAspect="1"/>
          </p:cNvPicPr>
          <p:nvPr/>
        </p:nvPicPr>
        <p:blipFill>
          <a:blip r:embed="rId3"/>
          <a:stretch>
            <a:fillRect/>
          </a:stretch>
        </p:blipFill>
        <p:spPr>
          <a:xfrm>
            <a:off x="1042841" y="1263816"/>
            <a:ext cx="7330987" cy="3764054"/>
          </a:xfrm>
          <a:prstGeom prst="rect">
            <a:avLst/>
          </a:prstGeom>
        </p:spPr>
      </p:pic>
      <p:sp>
        <p:nvSpPr>
          <p:cNvPr id="5" name="文本框 4">
            <a:extLst>
              <a:ext uri="{FF2B5EF4-FFF2-40B4-BE49-F238E27FC236}">
                <a16:creationId xmlns:a16="http://schemas.microsoft.com/office/drawing/2014/main" id="{CA2667B7-84F0-450A-8A7D-099FB2ACB45E}"/>
              </a:ext>
            </a:extLst>
          </p:cNvPr>
          <p:cNvSpPr txBox="1"/>
          <p:nvPr/>
        </p:nvSpPr>
        <p:spPr bwMode="auto">
          <a:xfrm>
            <a:off x="1007420" y="5229200"/>
            <a:ext cx="7330987" cy="1023742"/>
          </a:xfrm>
          <a:prstGeom prst="rect">
            <a:avLst/>
          </a:prstGeom>
          <a:noFill/>
          <a:ln w="9525">
            <a:noFill/>
            <a:miter lim="800000"/>
          </a:ln>
        </p:spPr>
        <p:txBody>
          <a:bodyPr wrap="square" rtlCol="0">
            <a:spAutoFit/>
          </a:bodyPr>
          <a:lstStyle>
            <a:defPPr>
              <a:defRPr lang="en-US"/>
            </a:defPPr>
            <a:lvl1pPr indent="360000" algn="just">
              <a:lnSpc>
                <a:spcPct val="150000"/>
              </a:lnSpc>
              <a:defRPr sz="1400">
                <a:latin typeface="微软雅黑" panose="020B0503020204020204" pitchFamily="34" charset="-122"/>
                <a:ea typeface="微软雅黑" panose="020B0503020204020204" pitchFamily="34" charset="-122"/>
              </a:defRPr>
            </a:lvl1pPr>
          </a:lstStyle>
          <a:p>
            <a:r>
              <a:rPr lang="zh-CN" altLang="en-US" dirty="0"/>
              <a:t>由于之前的暴雨原因，造成了巴西当地的排船及发运出现延迟，致使最近一期巴西矿的发运量出现超预期下跌，受此提振铁矿盘面于周中一度领涨整个国内商品市场。铁矿短期供需的坚挺是其价格在外围资本市场出现剧烈动荡的背景下仍能一枝独秀的主要原因。</a:t>
            </a:r>
            <a:endParaRPr lang="en-US" dirty="0"/>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Microsoft YaHei UI" panose="020B0503020204020204" pitchFamily="34" charset="-122"/>
                <a:ea typeface="Microsoft YaHei UI" panose="020B0503020204020204" pitchFamily="34" charset="-122"/>
              </a:rPr>
              <a:t>本月两市市值前十</a:t>
            </a:r>
          </a:p>
        </p:txBody>
      </p:sp>
      <p:graphicFrame>
        <p:nvGraphicFramePr>
          <p:cNvPr id="7" name="图表 6">
            <a:extLst>
              <a:ext uri="{FF2B5EF4-FFF2-40B4-BE49-F238E27FC236}">
                <a16:creationId xmlns:a16="http://schemas.microsoft.com/office/drawing/2014/main" id="{1E60A516-D6EF-43D0-AD55-D5A1B11BEFE8}"/>
              </a:ext>
            </a:extLst>
          </p:cNvPr>
          <p:cNvGraphicFramePr>
            <a:graphicFrameLocks/>
          </p:cNvGraphicFramePr>
          <p:nvPr>
            <p:extLst>
              <p:ext uri="{D42A27DB-BD31-4B8C-83A1-F6EECF244321}">
                <p14:modId xmlns:p14="http://schemas.microsoft.com/office/powerpoint/2010/main" val="3900643646"/>
              </p:ext>
            </p:extLst>
          </p:nvPr>
        </p:nvGraphicFramePr>
        <p:xfrm>
          <a:off x="1078818" y="1412776"/>
          <a:ext cx="6984776" cy="201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图表 8">
            <a:extLst>
              <a:ext uri="{FF2B5EF4-FFF2-40B4-BE49-F238E27FC236}">
                <a16:creationId xmlns:a16="http://schemas.microsoft.com/office/drawing/2014/main" id="{361D1026-22FE-492A-ABD2-1F70FD630413}"/>
              </a:ext>
            </a:extLst>
          </p:cNvPr>
          <p:cNvGraphicFramePr>
            <a:graphicFrameLocks/>
          </p:cNvGraphicFramePr>
          <p:nvPr>
            <p:extLst>
              <p:ext uri="{D42A27DB-BD31-4B8C-83A1-F6EECF244321}">
                <p14:modId xmlns:p14="http://schemas.microsoft.com/office/powerpoint/2010/main" val="4085681281"/>
              </p:ext>
            </p:extLst>
          </p:nvPr>
        </p:nvGraphicFramePr>
        <p:xfrm>
          <a:off x="1078818" y="3713584"/>
          <a:ext cx="6984776" cy="201622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Microsoft YaHei UI" panose="020B0503020204020204" pitchFamily="34" charset="-122"/>
                <a:ea typeface="Microsoft YaHei UI" panose="020B0503020204020204" pitchFamily="34" charset="-122"/>
              </a:rPr>
              <a:t>本月涨幅居前个股</a:t>
            </a:r>
            <a:r>
              <a:rPr lang="en-US" altLang="zh-CN" sz="2400" dirty="0">
                <a:solidFill>
                  <a:srgbClr val="000066"/>
                </a:solidFill>
                <a:latin typeface="Microsoft YaHei UI" panose="020B0503020204020204" pitchFamily="34" charset="-122"/>
                <a:ea typeface="Microsoft YaHei UI" panose="020B0503020204020204" pitchFamily="34" charset="-122"/>
              </a:rPr>
              <a:t>(</a:t>
            </a:r>
            <a:r>
              <a:rPr lang="zh-CN" altLang="zh-CN" sz="2400" dirty="0">
                <a:solidFill>
                  <a:srgbClr val="000066"/>
                </a:solidFill>
                <a:latin typeface="Microsoft YaHei UI" panose="020B0503020204020204" pitchFamily="34" charset="-122"/>
                <a:ea typeface="Microsoft YaHei UI" panose="020B0503020204020204" pitchFamily="34" charset="-122"/>
              </a:rPr>
              <a:t>去除发行不足一年新股</a:t>
            </a:r>
            <a:r>
              <a:rPr lang="en-US" altLang="zh-CN" sz="2400" dirty="0">
                <a:solidFill>
                  <a:srgbClr val="000066"/>
                </a:solidFill>
                <a:latin typeface="Microsoft YaHei UI" panose="020B0503020204020204" pitchFamily="34" charset="-122"/>
                <a:ea typeface="Microsoft YaHei UI" panose="020B0503020204020204" pitchFamily="34" charset="-122"/>
              </a:rPr>
              <a:t>)</a:t>
            </a:r>
          </a:p>
        </p:txBody>
      </p:sp>
      <p:sp>
        <p:nvSpPr>
          <p:cNvPr id="7" name="文本框 6">
            <a:extLst>
              <a:ext uri="{FF2B5EF4-FFF2-40B4-BE49-F238E27FC236}">
                <a16:creationId xmlns:a16="http://schemas.microsoft.com/office/drawing/2014/main" id="{8D7DF5E8-A7C0-43E1-B47C-4E95F96BAEC7}"/>
              </a:ext>
            </a:extLst>
          </p:cNvPr>
          <p:cNvSpPr txBox="1"/>
          <p:nvPr/>
        </p:nvSpPr>
        <p:spPr bwMode="auto">
          <a:xfrm>
            <a:off x="1367644" y="5142121"/>
            <a:ext cx="6192688" cy="1023742"/>
          </a:xfrm>
          <a:prstGeom prst="rect">
            <a:avLst/>
          </a:prstGeom>
          <a:noFill/>
          <a:ln w="9525">
            <a:noFill/>
            <a:miter lim="800000"/>
          </a:ln>
        </p:spPr>
        <p:txBody>
          <a:bodyPr wrap="square" rtlCol="0">
            <a:spAutoFit/>
          </a:bodyPr>
          <a:lstStyle/>
          <a:p>
            <a:pPr indent="360000" algn="just">
              <a:lnSpc>
                <a:spcPct val="150000"/>
              </a:lnSpc>
            </a:pPr>
            <a:r>
              <a:rPr lang="en-US"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月，强生控股披露预案，拟通过资产置换及发行股份的方式购买上海外服</a:t>
            </a:r>
            <a:r>
              <a:rPr lang="en-US" altLang="zh-CN" sz="1400" dirty="0">
                <a:latin typeface="微软雅黑" panose="020B0503020204020204" pitchFamily="34" charset="-122"/>
                <a:ea typeface="微软雅黑" panose="020B0503020204020204" pitchFamily="34" charset="-122"/>
              </a:rPr>
              <a:t>100%</a:t>
            </a:r>
            <a:r>
              <a:rPr lang="zh-CN" altLang="en-US" sz="1400" dirty="0">
                <a:latin typeface="微软雅黑" panose="020B0503020204020204" pitchFamily="34" charset="-122"/>
                <a:ea typeface="微软雅黑" panose="020B0503020204020204" pitchFamily="34" charset="-122"/>
              </a:rPr>
              <a:t>股权，此举是上海国资委改革的一大重要动作，市场看好此次重组前景，资金持续流入，</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月，强生控股市值大涨</a:t>
            </a:r>
            <a:r>
              <a:rPr lang="en-US" altLang="zh-CN" sz="1400" dirty="0">
                <a:latin typeface="微软雅黑" panose="020B0503020204020204" pitchFamily="34" charset="-122"/>
                <a:ea typeface="微软雅黑" panose="020B0503020204020204" pitchFamily="34" charset="-122"/>
              </a:rPr>
              <a:t>114.81%</a:t>
            </a:r>
            <a:r>
              <a:rPr lang="zh-CN" altLang="en-US" sz="1400" dirty="0">
                <a:latin typeface="微软雅黑" panose="020B0503020204020204" pitchFamily="34" charset="-122"/>
                <a:ea typeface="微软雅黑" panose="020B0503020204020204" pitchFamily="34" charset="-122"/>
              </a:rPr>
              <a:t>。</a:t>
            </a:r>
            <a:endParaRPr sz="1400" dirty="0">
              <a:latin typeface="微软雅黑" panose="020B0503020204020204" pitchFamily="34" charset="-122"/>
              <a:ea typeface="微软雅黑" panose="020B0503020204020204" pitchFamily="34" charset="-122"/>
            </a:endParaRPr>
          </a:p>
        </p:txBody>
      </p:sp>
      <p:graphicFrame>
        <p:nvGraphicFramePr>
          <p:cNvPr id="8" name="图表 7">
            <a:extLst>
              <a:ext uri="{FF2B5EF4-FFF2-40B4-BE49-F238E27FC236}">
                <a16:creationId xmlns:a16="http://schemas.microsoft.com/office/drawing/2014/main" id="{CA43676E-4622-B441-971A-B5D44F2FF662}"/>
              </a:ext>
            </a:extLst>
          </p:cNvPr>
          <p:cNvGraphicFramePr>
            <a:graphicFrameLocks/>
          </p:cNvGraphicFramePr>
          <p:nvPr>
            <p:extLst>
              <p:ext uri="{D42A27DB-BD31-4B8C-83A1-F6EECF244321}">
                <p14:modId xmlns:p14="http://schemas.microsoft.com/office/powerpoint/2010/main" val="3546130083"/>
              </p:ext>
            </p:extLst>
          </p:nvPr>
        </p:nvGraphicFramePr>
        <p:xfrm>
          <a:off x="1187624" y="1484784"/>
          <a:ext cx="6552728" cy="35283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图表 5">
            <a:extLst>
              <a:ext uri="{FF2B5EF4-FFF2-40B4-BE49-F238E27FC236}">
                <a16:creationId xmlns:a16="http://schemas.microsoft.com/office/drawing/2014/main" id="{EBD3D2EA-E316-4A12-AA90-7452158CBB7B}"/>
              </a:ext>
            </a:extLst>
          </p:cNvPr>
          <p:cNvGraphicFramePr>
            <a:graphicFrameLocks/>
          </p:cNvGraphicFramePr>
          <p:nvPr>
            <p:extLst>
              <p:ext uri="{D42A27DB-BD31-4B8C-83A1-F6EECF244321}">
                <p14:modId xmlns:p14="http://schemas.microsoft.com/office/powerpoint/2010/main" val="3686891998"/>
              </p:ext>
            </p:extLst>
          </p:nvPr>
        </p:nvGraphicFramePr>
        <p:xfrm>
          <a:off x="1043608" y="1412776"/>
          <a:ext cx="6696744" cy="352839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上月涨幅居前个股的本月表现</a:t>
            </a:r>
            <a:endParaRPr lang="en-US" altLang="zh-CN" sz="2400" dirty="0">
              <a:solidFill>
                <a:srgbClr val="000066"/>
              </a:solidFill>
              <a:latin typeface="微软雅黑" panose="020B0503020204020204" pitchFamily="34" charset="-122"/>
              <a:ea typeface="微软雅黑" panose="020B0503020204020204" pitchFamily="34" charset="-122"/>
            </a:endParaRPr>
          </a:p>
        </p:txBody>
      </p:sp>
      <p:graphicFrame>
        <p:nvGraphicFramePr>
          <p:cNvPr id="5" name="图表 4">
            <a:extLst>
              <a:ext uri="{FF2B5EF4-FFF2-40B4-BE49-F238E27FC236}">
                <a16:creationId xmlns:a16="http://schemas.microsoft.com/office/drawing/2014/main" id="{27C53F68-BAEF-4A75-8514-BC7100014955}"/>
              </a:ext>
            </a:extLst>
          </p:cNvPr>
          <p:cNvGraphicFramePr>
            <a:graphicFrameLocks/>
          </p:cNvGraphicFramePr>
          <p:nvPr>
            <p:extLst>
              <p:ext uri="{D42A27DB-BD31-4B8C-83A1-F6EECF244321}">
                <p14:modId xmlns:p14="http://schemas.microsoft.com/office/powerpoint/2010/main" val="3416302558"/>
              </p:ext>
            </p:extLst>
          </p:nvPr>
        </p:nvGraphicFramePr>
        <p:xfrm>
          <a:off x="683568" y="1484784"/>
          <a:ext cx="7704856" cy="4392488"/>
        </p:xfrm>
        <a:graphic>
          <a:graphicData uri="http://schemas.openxmlformats.org/drawingml/2006/chart">
            <c:chart xmlns:c="http://schemas.openxmlformats.org/drawingml/2006/chart" xmlns:r="http://schemas.openxmlformats.org/officeDocument/2006/relationships" r:id="rId3"/>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本月跌幅居前个股</a:t>
            </a:r>
          </a:p>
        </p:txBody>
      </p:sp>
      <p:sp>
        <p:nvSpPr>
          <p:cNvPr id="5" name="文本框 4">
            <a:extLst>
              <a:ext uri="{FF2B5EF4-FFF2-40B4-BE49-F238E27FC236}">
                <a16:creationId xmlns:a16="http://schemas.microsoft.com/office/drawing/2014/main" id="{20B3B58A-A5F9-4D23-9B88-89F3FB9D1DA9}"/>
              </a:ext>
            </a:extLst>
          </p:cNvPr>
          <p:cNvSpPr txBox="1"/>
          <p:nvPr/>
        </p:nvSpPr>
        <p:spPr bwMode="auto">
          <a:xfrm>
            <a:off x="1543490" y="5157192"/>
            <a:ext cx="6055432" cy="1002967"/>
          </a:xfrm>
          <a:prstGeom prst="rect">
            <a:avLst/>
          </a:prstGeom>
          <a:noFill/>
          <a:ln w="9525">
            <a:noFill/>
            <a:miter lim="800000"/>
          </a:ln>
        </p:spPr>
        <p:txBody>
          <a:bodyPr wrap="square" rtlCol="0">
            <a:spAutoFit/>
          </a:bodyPr>
          <a:lstStyle/>
          <a:p>
            <a:pPr indent="360000" algn="just">
              <a:lnSpc>
                <a:spcPct val="200000"/>
              </a:lnSpc>
            </a:pP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月来看，</a:t>
            </a:r>
            <a:r>
              <a:rPr lang="en-US" altLang="zh-CN" sz="1600" dirty="0">
                <a:latin typeface="微软雅黑" panose="020B0503020204020204" pitchFamily="34" charset="-122"/>
                <a:ea typeface="微软雅黑" panose="020B0503020204020204" pitchFamily="34" charset="-122"/>
              </a:rPr>
              <a:t>ST</a:t>
            </a:r>
            <a:r>
              <a:rPr lang="zh-CN" altLang="en-US" sz="1600" dirty="0">
                <a:latin typeface="微软雅黑" panose="020B0503020204020204" pitchFamily="34" charset="-122"/>
                <a:ea typeface="微软雅黑" panose="020B0503020204020204" pitchFamily="34" charset="-122"/>
              </a:rPr>
              <a:t>股仍占据跌幅榜半壁江山，投资者应注意规避风险，华锐风电正式进入退市整理期，股价仅为</a:t>
            </a:r>
            <a:r>
              <a:rPr lang="en-US" altLang="zh-CN" sz="1600" dirty="0">
                <a:latin typeface="微软雅黑" panose="020B0503020204020204" pitchFamily="34" charset="-122"/>
                <a:ea typeface="微软雅黑" panose="020B0503020204020204" pitchFamily="34" charset="-122"/>
              </a:rPr>
              <a:t>0.22</a:t>
            </a:r>
            <a:r>
              <a:rPr lang="zh-CN" altLang="en-US" sz="1600" dirty="0">
                <a:latin typeface="微软雅黑" panose="020B0503020204020204" pitchFamily="34" charset="-122"/>
                <a:ea typeface="微软雅黑" panose="020B0503020204020204" pitchFamily="34" charset="-122"/>
              </a:rPr>
              <a:t>元。</a:t>
            </a:r>
            <a:endParaRPr sz="1600" dirty="0">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B503F602-71B7-8B4B-8942-6327A172C1F7}"/>
              </a:ext>
            </a:extLst>
          </p:cNvPr>
          <p:cNvSpPr txBox="1"/>
          <p:nvPr/>
        </p:nvSpPr>
        <p:spPr bwMode="auto">
          <a:xfrm>
            <a:off x="8097078" y="4823791"/>
            <a:ext cx="184731" cy="292388"/>
          </a:xfrm>
          <a:prstGeom prst="rect">
            <a:avLst/>
          </a:prstGeom>
          <a:noFill/>
          <a:ln w="9525">
            <a:solidFill>
              <a:schemeClr val="accent1"/>
            </a:solidFill>
            <a:miter lim="800000"/>
          </a:ln>
        </p:spPr>
        <p:txBody>
          <a:bodyPr wrap="none" rtlCol="0">
            <a:spAutoFit/>
          </a:bodyPr>
          <a:lstStyle/>
          <a:p>
            <a:endParaRPr kumimoji="1" lang="zh-CN" altLang="en-US" sz="1300" b="1" dirty="0">
              <a:solidFill>
                <a:srgbClr val="000066"/>
              </a:solidFill>
              <a:latin typeface="幼圆" panose="02010509060101010101" pitchFamily="49" charset="-122"/>
              <a:ea typeface="幼圆" panose="02010509060101010101" pitchFamily="49" charset="-122"/>
            </a:endParaRPr>
          </a:p>
        </p:txBody>
      </p:sp>
      <p:graphicFrame>
        <p:nvGraphicFramePr>
          <p:cNvPr id="6" name="图表 5">
            <a:extLst>
              <a:ext uri="{FF2B5EF4-FFF2-40B4-BE49-F238E27FC236}">
                <a16:creationId xmlns:a16="http://schemas.microsoft.com/office/drawing/2014/main" id="{4BBE60F8-74A1-47F8-A03E-047E5522FE90}"/>
              </a:ext>
            </a:extLst>
          </p:cNvPr>
          <p:cNvGraphicFramePr>
            <a:graphicFrameLocks/>
          </p:cNvGraphicFramePr>
          <p:nvPr>
            <p:extLst>
              <p:ext uri="{D42A27DB-BD31-4B8C-83A1-F6EECF244321}">
                <p14:modId xmlns:p14="http://schemas.microsoft.com/office/powerpoint/2010/main" val="1353222420"/>
              </p:ext>
            </p:extLst>
          </p:nvPr>
        </p:nvGraphicFramePr>
        <p:xfrm>
          <a:off x="862191" y="1268761"/>
          <a:ext cx="7234887" cy="3847418"/>
        </p:xfrm>
        <a:graphic>
          <a:graphicData uri="http://schemas.openxmlformats.org/drawingml/2006/chart">
            <c:chart xmlns:c="http://schemas.openxmlformats.org/drawingml/2006/chart" xmlns:r="http://schemas.openxmlformats.org/officeDocument/2006/relationships" r:id="rId3"/>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股权质押比例前十</a:t>
            </a:r>
          </a:p>
        </p:txBody>
      </p:sp>
      <p:graphicFrame>
        <p:nvGraphicFramePr>
          <p:cNvPr id="5" name="图表 4">
            <a:extLst>
              <a:ext uri="{FF2B5EF4-FFF2-40B4-BE49-F238E27FC236}">
                <a16:creationId xmlns:a16="http://schemas.microsoft.com/office/drawing/2014/main" id="{2ADDE79F-EB46-48B0-9EAD-8240449EC894}"/>
              </a:ext>
            </a:extLst>
          </p:cNvPr>
          <p:cNvGraphicFramePr>
            <a:graphicFrameLocks/>
          </p:cNvGraphicFramePr>
          <p:nvPr>
            <p:extLst>
              <p:ext uri="{D42A27DB-BD31-4B8C-83A1-F6EECF244321}">
                <p14:modId xmlns:p14="http://schemas.microsoft.com/office/powerpoint/2010/main" val="28400760"/>
              </p:ext>
            </p:extLst>
          </p:nvPr>
        </p:nvGraphicFramePr>
        <p:xfrm>
          <a:off x="1187624" y="1601862"/>
          <a:ext cx="6912768" cy="398737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anose="02010509060101010101" pitchFamily="49" charset="-122"/>
                <a:ea typeface="黑体" panose="02010609060101010101" pitchFamily="49" charset="-122"/>
              </a:rPr>
              <a:t>『</a:t>
            </a:r>
            <a:r>
              <a:rPr lang="zh-CN" altLang="en-US" sz="3600" b="1">
                <a:solidFill>
                  <a:srgbClr val="CC0000"/>
                </a:solidFill>
                <a:latin typeface="幼圆" panose="02010509060101010101" pitchFamily="49" charset="-122"/>
                <a:ea typeface="黑体" panose="02010609060101010101" pitchFamily="49" charset="-122"/>
              </a:rPr>
              <a:t>融客月报</a:t>
            </a:r>
            <a:r>
              <a:rPr lang="en-US" altLang="zh-CN" sz="3600" b="1">
                <a:solidFill>
                  <a:srgbClr val="CC0000"/>
                </a:solidFill>
                <a:latin typeface="幼圆" panose="02010509060101010101" pitchFamily="49" charset="-122"/>
                <a:ea typeface="黑体" panose="02010609060101010101" pitchFamily="49" charset="-122"/>
              </a:rPr>
              <a:t>』</a:t>
            </a:r>
            <a:endParaRPr lang="zh-CN" altLang="en-US" sz="3600" b="1">
              <a:solidFill>
                <a:srgbClr val="CC0000"/>
              </a:solidFill>
              <a:latin typeface="幼圆" panose="02010509060101010101"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0045"/>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anose="02010600040101010101" pitchFamily="2" charset="-122"/>
              </a:rPr>
              <a:t>                      </a:t>
            </a:r>
            <a:r>
              <a:rPr lang="en-US" altLang="zh-CN" sz="3600" dirty="0">
                <a:solidFill>
                  <a:srgbClr val="000066"/>
                </a:solidFill>
                <a:latin typeface="华文中宋" panose="02010600040101010101"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anose="02010509060101010101" pitchFamily="49" charset="-122"/>
              </a:rPr>
              <a:t>（</a:t>
            </a:r>
            <a:r>
              <a:rPr lang="en-US" altLang="zh-CN" sz="1800" b="1" dirty="0">
                <a:solidFill>
                  <a:srgbClr val="000066"/>
                </a:solidFill>
                <a:ea typeface="幼圆" panose="02010509060101010101" pitchFamily="49" charset="-122"/>
              </a:rPr>
              <a:t>2020</a:t>
            </a:r>
            <a:r>
              <a:rPr lang="zh-CN" altLang="en-US" sz="1800" b="1" dirty="0">
                <a:solidFill>
                  <a:srgbClr val="000066"/>
                </a:solidFill>
                <a:ea typeface="幼圆" panose="02010509060101010101" pitchFamily="49" charset="-122"/>
              </a:rPr>
              <a:t>年</a:t>
            </a:r>
            <a:r>
              <a:rPr lang="en-US" altLang="zh-CN" sz="1800" b="1" dirty="0">
                <a:solidFill>
                  <a:srgbClr val="000066"/>
                </a:solidFill>
                <a:ea typeface="幼圆" panose="02010509060101010101" pitchFamily="49" charset="-122"/>
              </a:rPr>
              <a:t>5</a:t>
            </a:r>
            <a:r>
              <a:rPr lang="zh-CN" altLang="en-US" sz="1800" b="1" dirty="0">
                <a:solidFill>
                  <a:srgbClr val="000066"/>
                </a:solidFill>
                <a:ea typeface="幼圆" panose="02010509060101010101" pitchFamily="49" charset="-122"/>
              </a:rPr>
              <a:t>月）</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white">
          <a:xfrm>
            <a:off x="457283" y="154555"/>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第一大股东累计质押数占持股比例变化</a:t>
            </a:r>
          </a:p>
        </p:txBody>
      </p:sp>
      <p:sp>
        <p:nvSpPr>
          <p:cNvPr id="6" name="文本框 5"/>
          <p:cNvSpPr txBox="1"/>
          <p:nvPr/>
        </p:nvSpPr>
        <p:spPr bwMode="auto">
          <a:xfrm>
            <a:off x="755576" y="4725144"/>
            <a:ext cx="7776865" cy="1289905"/>
          </a:xfrm>
          <a:prstGeom prst="rect">
            <a:avLst/>
          </a:prstGeom>
          <a:noFill/>
          <a:ln w="9525">
            <a:noFill/>
            <a:miter lim="800000"/>
          </a:ln>
        </p:spPr>
        <p:txBody>
          <a:bodyPr wrap="square" rtlCol="0">
            <a:spAutoFit/>
          </a:bodyPr>
          <a:lstStyle/>
          <a:p>
            <a:pPr indent="457200" algn="just">
              <a:lnSpc>
                <a:spcPct val="150000"/>
              </a:lnSpc>
            </a:pPr>
            <a:r>
              <a:rPr lang="en-US" altLang="zh-CN" sz="1800" dirty="0">
                <a:latin typeface="微软雅黑" panose="020B0503020204020204" pitchFamily="34" charset="-122"/>
                <a:ea typeface="微软雅黑" panose="020B0503020204020204" pitchFamily="34" charset="-122"/>
              </a:rPr>
              <a:t>5</a:t>
            </a:r>
            <a:r>
              <a:rPr lang="zh-CN" altLang="en-US" sz="1800" dirty="0">
                <a:solidFill>
                  <a:schemeClr val="tx1"/>
                </a:solidFill>
                <a:latin typeface="微软雅黑" panose="020B0503020204020204" pitchFamily="34" charset="-122"/>
                <a:ea typeface="微软雅黑" panose="020B0503020204020204" pitchFamily="34" charset="-122"/>
              </a:rPr>
              <a:t>月国有控股企业中，云赛智联、华鑫股份第一大股东质押其持有的</a:t>
            </a:r>
            <a:r>
              <a:rPr lang="en-US" altLang="zh-CN" sz="1800" dirty="0">
                <a:latin typeface="微软雅黑" panose="020B0503020204020204" pitchFamily="34" charset="-122"/>
                <a:ea typeface="微软雅黑" panose="020B0503020204020204" pitchFamily="34" charset="-122"/>
              </a:rPr>
              <a:t>50%</a:t>
            </a:r>
            <a:r>
              <a:rPr lang="zh-CN" altLang="en-US" sz="1800" dirty="0">
                <a:solidFill>
                  <a:schemeClr val="tx1"/>
                </a:solidFill>
                <a:latin typeface="微软雅黑" panose="020B0503020204020204" pitchFamily="34" charset="-122"/>
                <a:ea typeface="微软雅黑" panose="020B0503020204020204" pitchFamily="34" charset="-122"/>
              </a:rPr>
              <a:t>股份；非国企中，</a:t>
            </a:r>
            <a:r>
              <a:rPr lang="en-US" altLang="zh-CN" sz="1800" dirty="0">
                <a:latin typeface="微软雅黑" panose="020B0503020204020204" pitchFamily="34" charset="-122"/>
                <a:ea typeface="微软雅黑" panose="020B0503020204020204" pitchFamily="34" charset="-122"/>
              </a:rPr>
              <a:t>ST</a:t>
            </a:r>
            <a:r>
              <a:rPr lang="zh-CN" altLang="en-US" sz="1800" dirty="0">
                <a:latin typeface="微软雅黑" panose="020B0503020204020204" pitchFamily="34" charset="-122"/>
                <a:ea typeface="微软雅黑" panose="020B0503020204020204" pitchFamily="34" charset="-122"/>
              </a:rPr>
              <a:t>群兴、</a:t>
            </a:r>
            <a:r>
              <a:rPr lang="en-US" altLang="zh-CN" sz="1800" dirty="0">
                <a:latin typeface="微软雅黑" panose="020B0503020204020204" pitchFamily="34" charset="-122"/>
                <a:ea typeface="微软雅黑" panose="020B0503020204020204" pitchFamily="34" charset="-122"/>
              </a:rPr>
              <a:t>ST</a:t>
            </a:r>
            <a:r>
              <a:rPr lang="zh-CN" altLang="en-US" sz="1800" dirty="0">
                <a:latin typeface="微软雅黑" panose="020B0503020204020204" pitchFamily="34" charset="-122"/>
                <a:ea typeface="微软雅黑" panose="020B0503020204020204" pitchFamily="34" charset="-122"/>
              </a:rPr>
              <a:t>步森</a:t>
            </a:r>
            <a:r>
              <a:rPr lang="zh-CN" altLang="en-US" sz="1800" dirty="0">
                <a:solidFill>
                  <a:schemeClr val="tx1"/>
                </a:solidFill>
                <a:latin typeface="微软雅黑" panose="020B0503020204020204" pitchFamily="34" charset="-122"/>
                <a:ea typeface="微软雅黑" panose="020B0503020204020204" pitchFamily="34" charset="-122"/>
              </a:rPr>
              <a:t>第一大股东</a:t>
            </a:r>
            <a:r>
              <a:rPr lang="en-US" altLang="zh-CN" sz="1800" dirty="0">
                <a:latin typeface="微软雅黑" panose="020B0503020204020204" pitchFamily="34" charset="-122"/>
                <a:ea typeface="微软雅黑" panose="020B0503020204020204" pitchFamily="34" charset="-122"/>
              </a:rPr>
              <a:t>5</a:t>
            </a:r>
            <a:r>
              <a:rPr lang="zh-CN" altLang="en-US" sz="1800" dirty="0">
                <a:latin typeface="微软雅黑" panose="020B0503020204020204" pitchFamily="34" charset="-122"/>
                <a:ea typeface="微软雅黑" panose="020B0503020204020204" pitchFamily="34" charset="-122"/>
              </a:rPr>
              <a:t>月质押比例接近</a:t>
            </a:r>
            <a:r>
              <a:rPr lang="en-US" altLang="zh-CN" sz="1800" dirty="0">
                <a:latin typeface="微软雅黑" panose="020B0503020204020204" pitchFamily="34" charset="-122"/>
                <a:ea typeface="微软雅黑" panose="020B0503020204020204" pitchFamily="34" charset="-122"/>
              </a:rPr>
              <a:t>100%</a:t>
            </a:r>
            <a:r>
              <a:rPr lang="zh-CN" altLang="en-US" sz="1800" dirty="0">
                <a:solidFill>
                  <a:schemeClr val="tx1"/>
                </a:solidFill>
                <a:latin typeface="微软雅黑" panose="020B0503020204020204" pitchFamily="34" charset="-122"/>
                <a:ea typeface="微软雅黑" panose="020B0503020204020204" pitchFamily="34" charset="-122"/>
              </a:rPr>
              <a:t>，九阳股份、韶能股份等</a:t>
            </a:r>
            <a:r>
              <a:rPr lang="en-US" altLang="zh-CN" sz="1800" dirty="0">
                <a:latin typeface="微软雅黑" panose="020B0503020204020204" pitchFamily="34" charset="-122"/>
                <a:ea typeface="微软雅黑" panose="020B0503020204020204" pitchFamily="34" charset="-122"/>
              </a:rPr>
              <a:t>3</a:t>
            </a:r>
            <a:r>
              <a:rPr lang="zh-CN" altLang="en-US" sz="1800" dirty="0">
                <a:solidFill>
                  <a:schemeClr val="tx1"/>
                </a:solidFill>
                <a:latin typeface="微软雅黑" panose="020B0503020204020204" pitchFamily="34" charset="-122"/>
                <a:ea typeface="微软雅黑" panose="020B0503020204020204" pitchFamily="34" charset="-122"/>
              </a:rPr>
              <a:t>家公司质押比例</a:t>
            </a:r>
            <a:r>
              <a:rPr lang="zh-CN" altLang="en-US" sz="1800" dirty="0">
                <a:latin typeface="微软雅黑" panose="020B0503020204020204" pitchFamily="34" charset="-122"/>
                <a:ea typeface="微软雅黑" panose="020B0503020204020204" pitchFamily="34" charset="-122"/>
              </a:rPr>
              <a:t>均</a:t>
            </a:r>
            <a:r>
              <a:rPr lang="zh-CN" altLang="en-US" sz="1800" dirty="0">
                <a:solidFill>
                  <a:schemeClr val="tx1"/>
                </a:solidFill>
                <a:latin typeface="微软雅黑" panose="020B0503020204020204" pitchFamily="34" charset="-122"/>
                <a:ea typeface="微软雅黑" panose="020B0503020204020204" pitchFamily="34" charset="-122"/>
              </a:rPr>
              <a:t>超过了</a:t>
            </a:r>
            <a:r>
              <a:rPr lang="en-US" altLang="zh-CN" sz="1800" dirty="0">
                <a:solidFill>
                  <a:schemeClr val="tx1"/>
                </a:solidFill>
                <a:latin typeface="微软雅黑" panose="020B0503020204020204" pitchFamily="34" charset="-122"/>
                <a:ea typeface="微软雅黑" panose="020B0503020204020204" pitchFamily="34" charset="-122"/>
              </a:rPr>
              <a:t>50%</a:t>
            </a:r>
            <a:r>
              <a:rPr lang="zh-CN" altLang="en-US" sz="1800" dirty="0">
                <a:solidFill>
                  <a:schemeClr val="tx1"/>
                </a:solidFill>
                <a:latin typeface="微软雅黑" panose="020B0503020204020204" pitchFamily="34" charset="-122"/>
                <a:ea typeface="微软雅黑" panose="020B0503020204020204" pitchFamily="34" charset="-122"/>
              </a:rPr>
              <a:t>。</a:t>
            </a:r>
          </a:p>
        </p:txBody>
      </p:sp>
      <p:pic>
        <p:nvPicPr>
          <p:cNvPr id="2" name="图片 1">
            <a:extLst>
              <a:ext uri="{FF2B5EF4-FFF2-40B4-BE49-F238E27FC236}">
                <a16:creationId xmlns:a16="http://schemas.microsoft.com/office/drawing/2014/main" id="{42A567F9-6DC1-4F7D-811D-05921E86CCBD}"/>
              </a:ext>
            </a:extLst>
          </p:cNvPr>
          <p:cNvPicPr>
            <a:picLocks noChangeAspect="1"/>
          </p:cNvPicPr>
          <p:nvPr/>
        </p:nvPicPr>
        <p:blipFill>
          <a:blip r:embed="rId4"/>
          <a:stretch>
            <a:fillRect/>
          </a:stretch>
        </p:blipFill>
        <p:spPr>
          <a:xfrm>
            <a:off x="827584" y="1556792"/>
            <a:ext cx="3432345" cy="2749534"/>
          </a:xfrm>
          <a:prstGeom prst="rect">
            <a:avLst/>
          </a:prstGeom>
        </p:spPr>
      </p:pic>
      <p:pic>
        <p:nvPicPr>
          <p:cNvPr id="3" name="图片 2">
            <a:extLst>
              <a:ext uri="{FF2B5EF4-FFF2-40B4-BE49-F238E27FC236}">
                <a16:creationId xmlns:a16="http://schemas.microsoft.com/office/drawing/2014/main" id="{932F83D6-242B-45DB-BB0C-80FA5B866994}"/>
              </a:ext>
            </a:extLst>
          </p:cNvPr>
          <p:cNvPicPr>
            <a:picLocks noChangeAspect="1"/>
          </p:cNvPicPr>
          <p:nvPr/>
        </p:nvPicPr>
        <p:blipFill>
          <a:blip r:embed="rId5"/>
          <a:stretch>
            <a:fillRect/>
          </a:stretch>
        </p:blipFill>
        <p:spPr>
          <a:xfrm>
            <a:off x="5012098" y="1550695"/>
            <a:ext cx="3304318" cy="2755631"/>
          </a:xfrm>
          <a:prstGeom prst="rect">
            <a:avLst/>
          </a:prstGeom>
        </p:spPr>
      </p:pic>
    </p:spTree>
    <p:custDataLst>
      <p:tags r:id="rId1"/>
    </p:custData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对话气泡: 圆角矩形 6"/>
          <p:cNvSpPr/>
          <p:nvPr/>
        </p:nvSpPr>
        <p:spPr bwMode="auto">
          <a:xfrm>
            <a:off x="68580" y="956133"/>
            <a:ext cx="4249420" cy="1991758"/>
          </a:xfrm>
          <a:prstGeom prst="wedgeRoundRectCallout">
            <a:avLst>
              <a:gd name="adj1" fmla="val 31651"/>
              <a:gd name="adj2" fmla="val 55297"/>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8684" name="Rectangle 2"/>
          <p:cNvSpPr>
            <a:spLocks noChangeArrowheads="1"/>
          </p:cNvSpPr>
          <p:nvPr/>
        </p:nvSpPr>
        <p:spPr bwMode="white">
          <a:xfrm>
            <a:off x="456248" y="142875"/>
            <a:ext cx="8231187" cy="1144588"/>
          </a:xfrm>
          <a:prstGeom prst="rect">
            <a:avLst/>
          </a:prstGeom>
          <a:noFill/>
          <a:ln w="9525">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主要券商观点</a:t>
            </a:r>
          </a:p>
        </p:txBody>
      </p:sp>
      <p:pic>
        <p:nvPicPr>
          <p:cNvPr id="4" name="图片 3" descr="233"/>
          <p:cNvPicPr>
            <a:picLocks noChangeAspect="1"/>
          </p:cNvPicPr>
          <p:nvPr/>
        </p:nvPicPr>
        <p:blipFill>
          <a:blip r:embed="rId3" cstate="print"/>
          <a:stretch>
            <a:fillRect/>
          </a:stretch>
        </p:blipFill>
        <p:spPr>
          <a:xfrm>
            <a:off x="4388376" y="3720970"/>
            <a:ext cx="1904214" cy="640140"/>
          </a:xfrm>
          <a:prstGeom prst="rect">
            <a:avLst/>
          </a:prstGeom>
        </p:spPr>
      </p:pic>
      <p:sp>
        <p:nvSpPr>
          <p:cNvPr id="6" name="文本框 5"/>
          <p:cNvSpPr txBox="1"/>
          <p:nvPr/>
        </p:nvSpPr>
        <p:spPr>
          <a:xfrm>
            <a:off x="35496" y="998263"/>
            <a:ext cx="4353993" cy="1998689"/>
          </a:xfrm>
          <a:prstGeom prst="rect">
            <a:avLst/>
          </a:prstGeom>
          <a:noFill/>
        </p:spPr>
        <p:txBody>
          <a:bodyPr wrap="square" rtlCol="0">
            <a:spAutoFit/>
          </a:bodyPr>
          <a:lstStyle/>
          <a:p>
            <a:pPr algn="just">
              <a:lnSpc>
                <a:spcPct val="150000"/>
              </a:lnSpc>
            </a:pPr>
            <a:r>
              <a:rPr lang="zh-CN" altLang="en-US" sz="1200" dirty="0">
                <a:latin typeface="微软雅黑" panose="020B0503020204020204" pitchFamily="34" charset="-122"/>
                <a:ea typeface="微软雅黑" panose="020B0503020204020204" pitchFamily="34" charset="-122"/>
              </a:rPr>
              <a:t>中国经济已呈现出快速修复之势，</a:t>
            </a:r>
            <a:r>
              <a:rPr lang="en-US" altLang="zh-CN" sz="1200" dirty="0">
                <a:latin typeface="微软雅黑" panose="020B0503020204020204" pitchFamily="34" charset="-122"/>
                <a:ea typeface="微软雅黑" panose="020B0503020204020204" pitchFamily="34" charset="-122"/>
              </a:rPr>
              <a:t>4</a:t>
            </a:r>
            <a:r>
              <a:rPr lang="zh-CN" altLang="en-US" sz="1200" dirty="0">
                <a:latin typeface="微软雅黑" panose="020B0503020204020204" pitchFamily="34" charset="-122"/>
                <a:ea typeface="微软雅黑" panose="020B0503020204020204" pitchFamily="34" charset="-122"/>
              </a:rPr>
              <a:t>月当月房地产投资、基建投资、工业企业收入等指标增速已实现转正，尽管外需压力持续，但投资率先发力，消费接续回升，预计整体经济运行将呈现二季度明显好于一季度、下半年明显好于上半年的“</a:t>
            </a:r>
            <a:r>
              <a:rPr lang="en-US" altLang="zh-CN" sz="1200" dirty="0">
                <a:latin typeface="微软雅黑" panose="020B0503020204020204" pitchFamily="34" charset="-122"/>
                <a:ea typeface="微软雅黑" panose="020B0503020204020204" pitchFamily="34" charset="-122"/>
              </a:rPr>
              <a:t>V”</a:t>
            </a:r>
            <a:r>
              <a:rPr lang="zh-CN" altLang="en-US" sz="1200" dirty="0">
                <a:latin typeface="微软雅黑" panose="020B0503020204020204" pitchFamily="34" charset="-122"/>
                <a:ea typeface="微软雅黑" panose="020B0503020204020204" pitchFamily="34" charset="-122"/>
              </a:rPr>
              <a:t>型走势。中国经济增速年内有望恢复至疫前水平，预计全年最终实现</a:t>
            </a:r>
            <a:r>
              <a:rPr lang="en-US" altLang="zh-CN" sz="1200" dirty="0">
                <a:latin typeface="微软雅黑" panose="020B0503020204020204" pitchFamily="34" charset="-122"/>
                <a:ea typeface="微软雅黑" panose="020B0503020204020204" pitchFamily="34" charset="-122"/>
              </a:rPr>
              <a:t>3.1%</a:t>
            </a:r>
            <a:r>
              <a:rPr lang="zh-CN" altLang="en-US" sz="1200" dirty="0">
                <a:latin typeface="微软雅黑" panose="020B0503020204020204" pitchFamily="34" charset="-122"/>
                <a:ea typeface="微软雅黑" panose="020B0503020204020204" pitchFamily="34" charset="-122"/>
              </a:rPr>
              <a:t>的正增长。</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en-US" altLang="zh-CN" sz="1200" b="1" dirty="0">
                <a:latin typeface="微软雅黑" panose="020B0503020204020204" pitchFamily="34" charset="-122"/>
                <a:ea typeface="微软雅黑" panose="020B0503020204020204" pitchFamily="34" charset="-122"/>
              </a:rPr>
              <a:t> 4</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看多    </a:t>
            </a:r>
            <a:r>
              <a:rPr lang="en-US" altLang="zh-CN" sz="1200" b="1" dirty="0">
                <a:latin typeface="微软雅黑" panose="020B0503020204020204" pitchFamily="34" charset="-122"/>
                <a:ea typeface="微软雅黑" panose="020B0503020204020204" pitchFamily="34" charset="-122"/>
              </a:rPr>
              <a:t>5</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谨慎看多   </a:t>
            </a:r>
            <a:r>
              <a:rPr lang="en-US" altLang="zh-CN" sz="1200" b="1" dirty="0">
                <a:latin typeface="微软雅黑" panose="020B0503020204020204" pitchFamily="34" charset="-122"/>
                <a:ea typeface="微软雅黑" panose="020B0503020204020204" pitchFamily="34" charset="-122"/>
              </a:rPr>
              <a:t>6</a:t>
            </a:r>
            <a:r>
              <a:rPr lang="zh-CN" altLang="en-US" sz="1200" b="1" dirty="0">
                <a:latin typeface="微软雅黑" panose="020B0503020204020204" pitchFamily="34" charset="-122"/>
                <a:ea typeface="微软雅黑" panose="020B0503020204020204" pitchFamily="34" charset="-122"/>
              </a:rPr>
              <a:t>月观点： </a:t>
            </a:r>
            <a:r>
              <a:rPr lang="zh-CN" altLang="en-US" sz="1200" b="1" dirty="0">
                <a:solidFill>
                  <a:srgbClr val="FF0000"/>
                </a:solidFill>
                <a:latin typeface="微软雅黑" panose="020B0503020204020204" pitchFamily="34" charset="-122"/>
                <a:ea typeface="微软雅黑" panose="020B0503020204020204" pitchFamily="34" charset="-122"/>
              </a:rPr>
              <a:t>看多</a:t>
            </a:r>
          </a:p>
        </p:txBody>
      </p:sp>
      <p:sp>
        <p:nvSpPr>
          <p:cNvPr id="37" name="对话气泡: 圆角矩形 36"/>
          <p:cNvSpPr/>
          <p:nvPr/>
        </p:nvSpPr>
        <p:spPr bwMode="auto">
          <a:xfrm>
            <a:off x="4388375" y="1007014"/>
            <a:ext cx="4686727" cy="1910928"/>
          </a:xfrm>
          <a:prstGeom prst="wedgeRoundRectCallout">
            <a:avLst>
              <a:gd name="adj1" fmla="val -33764"/>
              <a:gd name="adj2" fmla="val 59015"/>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39" name="对话气泡: 圆角矩形 38"/>
          <p:cNvSpPr/>
          <p:nvPr/>
        </p:nvSpPr>
        <p:spPr bwMode="auto">
          <a:xfrm>
            <a:off x="4378772" y="4516754"/>
            <a:ext cx="4608384" cy="1936581"/>
          </a:xfrm>
          <a:prstGeom prst="wedgeRoundRectCallout">
            <a:avLst>
              <a:gd name="adj1" fmla="val -31071"/>
              <a:gd name="adj2" fmla="val -64200"/>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1" name="对话气泡: 圆角矩形 40"/>
          <p:cNvSpPr/>
          <p:nvPr/>
        </p:nvSpPr>
        <p:spPr bwMode="auto">
          <a:xfrm>
            <a:off x="156845" y="4454648"/>
            <a:ext cx="4068419" cy="1998688"/>
          </a:xfrm>
          <a:prstGeom prst="wedgeRoundRectCallout">
            <a:avLst>
              <a:gd name="adj1" fmla="val 27101"/>
              <a:gd name="adj2" fmla="val -59814"/>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2" name="文本框 41"/>
          <p:cNvSpPr txBox="1"/>
          <p:nvPr/>
        </p:nvSpPr>
        <p:spPr>
          <a:xfrm>
            <a:off x="4426654" y="4248546"/>
            <a:ext cx="4608383" cy="2275688"/>
          </a:xfrm>
          <a:prstGeom prst="rect">
            <a:avLst/>
          </a:prstGeom>
          <a:noFill/>
        </p:spPr>
        <p:txBody>
          <a:bodyPr wrap="square" rtlCol="0">
            <a:spAutoFit/>
          </a:bodyPr>
          <a:lstStyle>
            <a:defPPr>
              <a:defRPr lang="en-US"/>
            </a:defPPr>
            <a:lvl1pPr>
              <a:defRPr sz="1800" b="1">
                <a:latin typeface="+mn-ea"/>
                <a:ea typeface="+mn-ea"/>
              </a:defRPr>
            </a:lvl1pPr>
          </a:lstStyle>
          <a:p>
            <a:pPr algn="just">
              <a:lnSpc>
                <a:spcPct val="150000"/>
              </a:lnSpc>
            </a:pPr>
            <a:r>
              <a:rPr lang="zh-CN" altLang="en-US" sz="1200" b="0" dirty="0">
                <a:latin typeface="微软雅黑" panose="020B0503020204020204" pitchFamily="34" charset="-122"/>
                <a:ea typeface="微软雅黑" panose="020B0503020204020204" pitchFamily="34" charset="-122"/>
              </a:rPr>
              <a:t>经济周期底部特征已现，新冠肺炎疫情扰动 </a:t>
            </a:r>
            <a:r>
              <a:rPr lang="en-US" altLang="zh-CN" sz="1200" b="0" dirty="0">
                <a:latin typeface="微软雅黑" panose="020B0503020204020204" pitchFamily="34" charset="-122"/>
                <a:ea typeface="微软雅黑" panose="020B0503020204020204" pitchFamily="34" charset="-122"/>
              </a:rPr>
              <a:t>+ </a:t>
            </a:r>
            <a:r>
              <a:rPr lang="zh-CN" altLang="en-US" sz="1200" b="0" dirty="0">
                <a:latin typeface="微软雅黑" panose="020B0503020204020204" pitchFamily="34" charset="-122"/>
                <a:ea typeface="微软雅黑" panose="020B0503020204020204" pitchFamily="34" charset="-122"/>
              </a:rPr>
              <a:t>政策对冲，我们正在迎来更彻底的出清。盈利预测调整是基本面分析的落脚点，</a:t>
            </a:r>
          </a:p>
          <a:p>
            <a:pPr algn="just">
              <a:lnSpc>
                <a:spcPct val="150000"/>
              </a:lnSpc>
            </a:pPr>
            <a:r>
              <a:rPr lang="en-US" altLang="zh-CN" sz="1200" b="0" dirty="0">
                <a:latin typeface="微软雅黑" panose="020B0503020204020204" pitchFamily="34" charset="-122"/>
                <a:ea typeface="微软雅黑" panose="020B0503020204020204" pitchFamily="34" charset="-122"/>
              </a:rPr>
              <a:t>A</a:t>
            </a:r>
            <a:r>
              <a:rPr lang="zh-CN" altLang="en-US" sz="1200" b="0" dirty="0">
                <a:latin typeface="微软雅黑" panose="020B0503020204020204" pitchFamily="34" charset="-122"/>
                <a:ea typeface="微软雅黑" panose="020B0503020204020204" pitchFamily="34" charset="-122"/>
              </a:rPr>
              <a:t>股非金融石油石化归母净利润同比逐季恢复仍是基准假设，</a:t>
            </a:r>
            <a:r>
              <a:rPr lang="en-US" altLang="zh-CN" sz="1200" b="0" dirty="0">
                <a:latin typeface="微软雅黑" panose="020B0503020204020204" pitchFamily="34" charset="-122"/>
                <a:ea typeface="微软雅黑" panose="020B0503020204020204" pitchFamily="34" charset="-122"/>
              </a:rPr>
              <a:t>2020</a:t>
            </a:r>
            <a:r>
              <a:rPr lang="zh-CN" altLang="en-US" sz="1200" b="0" dirty="0">
                <a:latin typeface="微软雅黑" panose="020B0503020204020204" pitchFamily="34" charset="-122"/>
                <a:ea typeface="微软雅黑" panose="020B0503020204020204" pitchFamily="34" charset="-122"/>
              </a:rPr>
              <a:t>下半年基本面预期有支撑。短期调整是第二次“削峰”行情兑现，下半年逐步转向战略乐观。新冠肺炎疫情带来更彻底的出清；居民储蓄率上升，配置需求释放，我们有理由开始期待牛市。然而全球都是“大病初愈”，我们期待未来，也敬畏未来。</a:t>
            </a:r>
          </a:p>
          <a:p>
            <a:pPr algn="just">
              <a:lnSpc>
                <a:spcPct val="150000"/>
              </a:lnSpc>
            </a:pPr>
            <a:r>
              <a:rPr lang="zh-CN" altLang="en-US" sz="1200" dirty="0">
                <a:solidFill>
                  <a:srgbClr val="FF0000"/>
                </a:solidFill>
                <a:latin typeface="微软雅黑" panose="020B0503020204020204" pitchFamily="34" charset="-122"/>
                <a:ea typeface="微软雅黑" panose="020B0503020204020204" pitchFamily="34" charset="-122"/>
              </a:rPr>
              <a:t>   </a:t>
            </a:r>
            <a:r>
              <a:rPr lang="en-US" altLang="zh-CN" sz="1200" dirty="0">
                <a:latin typeface="微软雅黑" panose="020B0503020204020204" pitchFamily="34" charset="-122"/>
                <a:ea typeface="微软雅黑" panose="020B0503020204020204" pitchFamily="34" charset="-122"/>
              </a:rPr>
              <a:t>4</a:t>
            </a:r>
            <a:r>
              <a:rPr lang="zh-CN" altLang="en-US" sz="1200" dirty="0">
                <a:latin typeface="微软雅黑" panose="020B0503020204020204" pitchFamily="34" charset="-122"/>
                <a:ea typeface="微软雅黑" panose="020B0503020204020204" pitchFamily="34" charset="-122"/>
              </a:rPr>
              <a:t>月观点：</a:t>
            </a:r>
            <a:r>
              <a:rPr lang="zh-CN" altLang="en-US" sz="1200" dirty="0">
                <a:solidFill>
                  <a:srgbClr val="FF0000"/>
                </a:solidFill>
                <a:latin typeface="微软雅黑" panose="020B0503020204020204" pitchFamily="34" charset="-122"/>
                <a:ea typeface="微软雅黑" panose="020B0503020204020204" pitchFamily="34" charset="-122"/>
              </a:rPr>
              <a:t>看空           </a:t>
            </a:r>
            <a:r>
              <a:rPr lang="en-US" altLang="zh-CN" sz="1200" dirty="0">
                <a:latin typeface="微软雅黑" panose="020B0503020204020204" pitchFamily="34" charset="-122"/>
                <a:ea typeface="微软雅黑" panose="020B0503020204020204" pitchFamily="34" charset="-122"/>
              </a:rPr>
              <a:t>5</a:t>
            </a:r>
            <a:r>
              <a:rPr lang="zh-CN" altLang="en-US" sz="1200" dirty="0">
                <a:latin typeface="微软雅黑" panose="020B0503020204020204" pitchFamily="34" charset="-122"/>
                <a:ea typeface="微软雅黑" panose="020B0503020204020204" pitchFamily="34" charset="-122"/>
              </a:rPr>
              <a:t>月观点：</a:t>
            </a:r>
            <a:r>
              <a:rPr lang="zh-CN" altLang="en-US" sz="1200" dirty="0">
                <a:solidFill>
                  <a:srgbClr val="FF0000"/>
                </a:solidFill>
                <a:latin typeface="微软雅黑" panose="020B0503020204020204" pitchFamily="34" charset="-122"/>
                <a:ea typeface="微软雅黑" panose="020B0503020204020204" pitchFamily="34" charset="-122"/>
              </a:rPr>
              <a:t>看多    </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月观点：</a:t>
            </a:r>
            <a:r>
              <a:rPr lang="zh-CN" altLang="en-US" sz="1200" dirty="0">
                <a:solidFill>
                  <a:srgbClr val="FF0000"/>
                </a:solidFill>
                <a:latin typeface="微软雅黑" panose="020B0503020204020204" pitchFamily="34" charset="-122"/>
                <a:ea typeface="微软雅黑" panose="020B0503020204020204" pitchFamily="34" charset="-122"/>
              </a:rPr>
              <a:t>谨慎看多</a:t>
            </a:r>
            <a:endParaRPr lang="zh-CN" altLang="en-US" sz="1200" b="0" dirty="0">
              <a:solidFill>
                <a:srgbClr val="FF0000"/>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197154" y="4248546"/>
            <a:ext cx="3987800" cy="2829685"/>
          </a:xfrm>
          <a:prstGeom prst="rect">
            <a:avLst/>
          </a:prstGeom>
          <a:noFill/>
        </p:spPr>
        <p:txBody>
          <a:bodyPr wrap="square" rtlCol="0">
            <a:spAutoFit/>
          </a:bodyPr>
          <a:lstStyle/>
          <a:p>
            <a:pPr algn="just">
              <a:lnSpc>
                <a:spcPct val="150000"/>
              </a:lnSpc>
            </a:pPr>
            <a:r>
              <a:rPr lang="zh-CN" altLang="en-US" sz="1200" dirty="0">
                <a:latin typeface="微软雅黑" panose="020B0503020204020204" pitchFamily="34" charset="-122"/>
                <a:ea typeface="微软雅黑" panose="020B0503020204020204" pitchFamily="34" charset="-122"/>
              </a:rPr>
              <a:t>预计市场以震荡为主。配置上，三大主线值得关注：（</a:t>
            </a:r>
            <a:r>
              <a:rPr lang="en-US" altLang="zh-CN" sz="1200" dirty="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）新基建：以</a:t>
            </a:r>
            <a:r>
              <a:rPr lang="en-US" altLang="zh-CN" sz="1200" dirty="0">
                <a:latin typeface="微软雅黑" panose="020B0503020204020204" pitchFamily="34" charset="-122"/>
                <a:ea typeface="微软雅黑" panose="020B0503020204020204" pitchFamily="34" charset="-122"/>
              </a:rPr>
              <a:t>5G</a:t>
            </a:r>
            <a:r>
              <a:rPr lang="zh-CN" altLang="en-US" sz="1200" dirty="0">
                <a:latin typeface="微软雅黑" panose="020B0503020204020204" pitchFamily="34" charset="-122"/>
                <a:ea typeface="微软雅黑" panose="020B0503020204020204" pitchFamily="34" charset="-122"/>
              </a:rPr>
              <a:t>基建、特高压、充电桩、大数据中心、人工智能、工业互联网为主的产业链；（</a:t>
            </a: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）老基建：建材和机械有望在后续项目开工中持续迎来景气度上升；（</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）大消费行业：关注新能源汽车方向，消费场景恢复的旅游与传媒，调整后的食品饮料和医药。三大主线轮动将成为后市主要发展方向。</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en-US" altLang="zh-CN" sz="1200" b="1" dirty="0">
                <a:latin typeface="微软雅黑" panose="020B0503020204020204" pitchFamily="34" charset="-122"/>
                <a:ea typeface="微软雅黑" panose="020B0503020204020204" pitchFamily="34" charset="-122"/>
              </a:rPr>
              <a:t>4</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谨慎看空  </a:t>
            </a:r>
            <a:r>
              <a:rPr lang="en-US" altLang="zh-CN" sz="1200" b="1" dirty="0">
                <a:latin typeface="微软雅黑" panose="020B0503020204020204" pitchFamily="34" charset="-122"/>
                <a:ea typeface="微软雅黑" panose="020B0503020204020204" pitchFamily="34" charset="-122"/>
              </a:rPr>
              <a:t>5</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看多 </a:t>
            </a:r>
            <a:r>
              <a:rPr lang="en-US" altLang="zh-CN" sz="1200" b="1" dirty="0">
                <a:latin typeface="微软雅黑" panose="020B0503020204020204" pitchFamily="34" charset="-122"/>
                <a:ea typeface="微软雅黑" panose="020B0503020204020204" pitchFamily="34" charset="-122"/>
              </a:rPr>
              <a:t>6</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谨慎看多</a:t>
            </a:r>
          </a:p>
          <a:p>
            <a:pPr algn="just">
              <a:lnSpc>
                <a:spcPct val="150000"/>
              </a:lnSpc>
            </a:pPr>
            <a:r>
              <a:rPr lang="zh-CN" altLang="en-US" sz="1200" dirty="0">
                <a:latin typeface="微软雅黑" panose="020B0503020204020204" pitchFamily="34" charset="-122"/>
                <a:ea typeface="微软雅黑" panose="020B0503020204020204" pitchFamily="34" charset="-122"/>
              </a:rPr>
              <a:t> </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endParaRPr lang="zh-CN" altLang="en-US" sz="1200" dirty="0">
              <a:latin typeface="微软雅黑" panose="020B0503020204020204" pitchFamily="34" charset="-122"/>
              <a:ea typeface="微软雅黑" panose="020B0503020204020204" pitchFamily="34" charset="-122"/>
            </a:endParaRPr>
          </a:p>
        </p:txBody>
      </p:sp>
      <p:sp>
        <p:nvSpPr>
          <p:cNvPr id="17" name="文本框 16">
            <a:extLst>
              <a:ext uri="{FF2B5EF4-FFF2-40B4-BE49-F238E27FC236}">
                <a16:creationId xmlns:a16="http://schemas.microsoft.com/office/drawing/2014/main" id="{09326E97-0652-430B-A78F-EB67DFE8AF09}"/>
              </a:ext>
            </a:extLst>
          </p:cNvPr>
          <p:cNvSpPr txBox="1"/>
          <p:nvPr/>
        </p:nvSpPr>
        <p:spPr>
          <a:xfrm>
            <a:off x="4404408" y="956133"/>
            <a:ext cx="4608385" cy="2275688"/>
          </a:xfrm>
          <a:prstGeom prst="rect">
            <a:avLst/>
          </a:prstGeom>
          <a:noFill/>
        </p:spPr>
        <p:txBody>
          <a:bodyPr wrap="square" rtlCol="0">
            <a:spAutoFit/>
          </a:bodyPr>
          <a:lstStyle/>
          <a:p>
            <a:pPr algn="just">
              <a:lnSpc>
                <a:spcPct val="150000"/>
              </a:lnSpc>
            </a:pPr>
            <a:r>
              <a:rPr lang="zh-CN" altLang="en-US" sz="1200" dirty="0">
                <a:latin typeface="微软雅黑" panose="020B0503020204020204" pitchFamily="34" charset="-122"/>
                <a:ea typeface="微软雅黑" panose="020B0503020204020204" pitchFamily="34" charset="-122"/>
              </a:rPr>
              <a:t>政府工作报告奠定全年基调：淡化增长和刺激，财政和货币政策趋势上保持积极，但不“急于一时“。政府资金投向方面，民生、就业、防疫、科技创新是未来的主要 方向。财政货币政策上的积极很大程度上避免了连续大幅杀估值的风险，但”不急于一时“的政策倾向也导致目前估值难以大幅抬升，预计市场以震荡行情为主。 </a:t>
            </a:r>
            <a:r>
              <a:rPr lang="en-US" altLang="zh-CN" sz="1200" b="1" dirty="0">
                <a:latin typeface="微软雅黑" panose="020B0503020204020204" pitchFamily="34" charset="-122"/>
                <a:ea typeface="微软雅黑" panose="020B0503020204020204" pitchFamily="34" charset="-122"/>
              </a:rPr>
              <a:t>4</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中性           </a:t>
            </a:r>
            <a:r>
              <a:rPr lang="en-US" altLang="zh-CN" sz="1200" b="1" dirty="0">
                <a:latin typeface="微软雅黑" panose="020B0503020204020204" pitchFamily="34" charset="-122"/>
                <a:ea typeface="微软雅黑" panose="020B0503020204020204" pitchFamily="34" charset="-122"/>
              </a:rPr>
              <a:t>5</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看多     </a:t>
            </a:r>
            <a:r>
              <a:rPr lang="en-US" altLang="zh-CN" sz="1200" b="1" dirty="0">
                <a:latin typeface="微软雅黑" panose="020B0503020204020204" pitchFamily="34" charset="-122"/>
                <a:ea typeface="微软雅黑" panose="020B0503020204020204" pitchFamily="34" charset="-122"/>
              </a:rPr>
              <a:t>6</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中性</a:t>
            </a:r>
          </a:p>
          <a:p>
            <a:pPr algn="just">
              <a:lnSpc>
                <a:spcPct val="150000"/>
              </a:lnSpc>
            </a:pPr>
            <a:endParaRPr lang="zh-CN" altLang="en-US" sz="1200" dirty="0">
              <a:latin typeface="微软雅黑" panose="020B0503020204020204" pitchFamily="34" charset="-122"/>
              <a:ea typeface="微软雅黑" panose="020B0503020204020204" pitchFamily="34" charset="-122"/>
            </a:endParaRPr>
          </a:p>
          <a:p>
            <a:pPr algn="just">
              <a:lnSpc>
                <a:spcPct val="150000"/>
              </a:lnSpc>
            </a:pPr>
            <a:endParaRPr lang="zh-CN" altLang="en-US" sz="1200" dirty="0">
              <a:solidFill>
                <a:srgbClr val="FF0000"/>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C10D5F8C-8EFD-FF46-A4D4-E8D54AC374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32861" y="3195816"/>
            <a:ext cx="1292403" cy="409939"/>
          </a:xfrm>
          <a:prstGeom prst="rect">
            <a:avLst/>
          </a:prstGeom>
        </p:spPr>
      </p:pic>
      <p:pic>
        <p:nvPicPr>
          <p:cNvPr id="11" name="图片 10">
            <a:extLst>
              <a:ext uri="{FF2B5EF4-FFF2-40B4-BE49-F238E27FC236}">
                <a16:creationId xmlns:a16="http://schemas.microsoft.com/office/drawing/2014/main" id="{DC8BA9C1-450E-B747-99F2-60AD5F56B49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14648" y="3105498"/>
            <a:ext cx="1353496" cy="615808"/>
          </a:xfrm>
          <a:prstGeom prst="rect">
            <a:avLst/>
          </a:prstGeom>
        </p:spPr>
      </p:pic>
      <p:pic>
        <p:nvPicPr>
          <p:cNvPr id="13" name="图片 12" descr="图片包含 游戏机&#10;&#10;描述已自动生成">
            <a:extLst>
              <a:ext uri="{FF2B5EF4-FFF2-40B4-BE49-F238E27FC236}">
                <a16:creationId xmlns:a16="http://schemas.microsoft.com/office/drawing/2014/main" id="{7A6DD827-157B-AA48-AB78-760B626CE32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2443" y="3723894"/>
            <a:ext cx="1478052" cy="524652"/>
          </a:xfrm>
          <a:prstGeom prst="rect">
            <a:avLst/>
          </a:prstGeom>
        </p:spPr>
      </p:pic>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r>
              <a:rPr lang="zh-CN" altLang="en-US" sz="1800" b="1">
                <a:solidFill>
                  <a:srgbClr val="000066"/>
                </a:solidFill>
                <a:latin typeface="+mn-ea"/>
              </a:rPr>
              <a:t>    </a:t>
            </a:r>
            <a:endParaRPr lang="en-US" altLang="zh-CN" sz="1800" b="1">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a:solidFill>
                <a:srgbClr val="000066"/>
              </a:solidFill>
              <a:ea typeface="幼圆" panose="02010509060101010101" pitchFamily="49" charset="-122"/>
            </a:endParaRPr>
          </a:p>
          <a:p>
            <a:pPr marL="342900" indent="-342900">
              <a:lnSpc>
                <a:spcPct val="135000"/>
              </a:lnSpc>
              <a:spcBef>
                <a:spcPct val="20000"/>
              </a:spcBef>
              <a:buClr>
                <a:srgbClr val="6699FF"/>
              </a:buClr>
              <a:defRPr/>
            </a:pPr>
            <a:endParaRPr lang="en-US" altLang="zh-CN" sz="1600" b="1">
              <a:solidFill>
                <a:srgbClr val="000066"/>
              </a:solidFill>
              <a:ea typeface="幼圆" panose="02010509060101010101" pitchFamily="49" charset="-122"/>
            </a:endParaRPr>
          </a:p>
          <a:p>
            <a:pPr>
              <a:defRPr/>
            </a:pPr>
            <a:endParaRPr lang="zh-CN" altLang="en-US" sz="1800"/>
          </a:p>
          <a:p>
            <a:pPr>
              <a:defRPr/>
            </a:pPr>
            <a:r>
              <a:rPr lang="zh-CN" altLang="en-US" sz="180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dirty="0">
                <a:solidFill>
                  <a:srgbClr val="000066"/>
                </a:solidFill>
                <a:uFillTx/>
                <a:latin typeface="微软雅黑" panose="020B0503020204020204" pitchFamily="34" charset="-122"/>
                <a:ea typeface="微软雅黑" panose="020B0503020204020204" pitchFamily="34"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a:solidFill>
                  <a:srgbClr val="000066"/>
                </a:solidFill>
                <a:latin typeface="+mn-ea"/>
                <a:ea typeface="+mn-ea"/>
              </a:rPr>
              <a:t>   </a:t>
            </a:r>
          </a:p>
        </p:txBody>
      </p:sp>
      <p:sp>
        <p:nvSpPr>
          <p:cNvPr id="34842" name="Rectangle 26"/>
          <p:cNvSpPr>
            <a:spLocks noChangeArrowheads="1"/>
          </p:cNvSpPr>
          <p:nvPr/>
        </p:nvSpPr>
        <p:spPr bwMode="auto">
          <a:xfrm>
            <a:off x="714077" y="1334591"/>
            <a:ext cx="7715845" cy="4440767"/>
          </a:xfrm>
          <a:prstGeom prst="rect">
            <a:avLst/>
          </a:prstGeom>
          <a:noFill/>
          <a:ln w="9525">
            <a:noFill/>
            <a:miter lim="800000"/>
          </a:ln>
          <a:effectLst/>
        </p:spPr>
        <p:txBody>
          <a:bodyPr wrap="square" anchor="ctr">
            <a:spAutoFit/>
          </a:bodyPr>
          <a:lstStyle/>
          <a:p>
            <a:pPr indent="720000" algn="just">
              <a:lnSpc>
                <a:spcPct val="200000"/>
              </a:lnSpc>
            </a:pPr>
            <a:r>
              <a:rPr lang="en-US" altLang="zh-CN" sz="1800" dirty="0">
                <a:latin typeface="微软雅黑" panose="020B0503020204020204" pitchFamily="34" charset="-122"/>
                <a:ea typeface="微软雅黑" panose="020B0503020204020204" pitchFamily="34" charset="-122"/>
              </a:rPr>
              <a:t>5</a:t>
            </a:r>
            <a:r>
              <a:rPr lang="zh-CN" altLang="en-US" sz="1800" dirty="0">
                <a:latin typeface="微软雅黑" panose="020B0503020204020204" pitchFamily="34" charset="-122"/>
                <a:ea typeface="微软雅黑" panose="020B0503020204020204" pitchFamily="34" charset="-122"/>
              </a:rPr>
              <a:t>月以来，国内新冠疫情肺炎基本得到控制，全国复工复产进度进一步加快，国内内需逐步恢复，但市场仍处于复苏过程中，上涨缺乏足够的量能支撑，</a:t>
            </a: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股行情呈震荡走势。</a:t>
            </a:r>
            <a:endParaRPr lang="en-US" altLang="zh-CN" sz="1800" dirty="0">
              <a:latin typeface="微软雅黑" panose="020B0503020204020204" pitchFamily="34" charset="-122"/>
              <a:ea typeface="微软雅黑" panose="020B0503020204020204" pitchFamily="34" charset="-122"/>
            </a:endParaRPr>
          </a:p>
          <a:p>
            <a:pPr indent="720000" algn="just">
              <a:lnSpc>
                <a:spcPct val="200000"/>
              </a:lnSpc>
            </a:pPr>
            <a:r>
              <a:rPr lang="zh-CN" altLang="en-US" sz="1800" dirty="0">
                <a:latin typeface="微软雅黑" panose="020B0503020204020204" pitchFamily="34" charset="-122"/>
                <a:ea typeface="微软雅黑" panose="020B0503020204020204" pitchFamily="34" charset="-122"/>
                <a:sym typeface="+mn-ea"/>
              </a:rPr>
              <a:t>进入</a:t>
            </a:r>
            <a:r>
              <a:rPr lang="en-US" altLang="zh-CN" sz="1800" dirty="0">
                <a:latin typeface="微软雅黑" panose="020B0503020204020204" pitchFamily="34" charset="-122"/>
                <a:ea typeface="微软雅黑" panose="020B0503020204020204" pitchFamily="34" charset="-122"/>
                <a:sym typeface="+mn-ea"/>
              </a:rPr>
              <a:t>6</a:t>
            </a:r>
            <a:r>
              <a:rPr lang="zh-CN" altLang="en-US" sz="1800" dirty="0">
                <a:latin typeface="微软雅黑" panose="020B0503020204020204" pitchFamily="34" charset="-122"/>
                <a:ea typeface="微软雅黑" panose="020B0503020204020204" pitchFamily="34" charset="-122"/>
                <a:sym typeface="+mn-ea"/>
              </a:rPr>
              <a:t>月，政府工作会议的召开为全年经济发展奠定了基调，目前情势来看，</a:t>
            </a:r>
            <a:r>
              <a:rPr lang="en-US" altLang="zh-CN" sz="1800" dirty="0">
                <a:latin typeface="微软雅黑" panose="020B0503020204020204" pitchFamily="34" charset="-122"/>
                <a:ea typeface="微软雅黑" panose="020B0503020204020204" pitchFamily="34" charset="-122"/>
                <a:sym typeface="+mn-ea"/>
              </a:rPr>
              <a:t>A</a:t>
            </a:r>
            <a:r>
              <a:rPr lang="zh-CN" altLang="en-US" sz="1800" dirty="0">
                <a:latin typeface="微软雅黑" panose="020B0503020204020204" pitchFamily="34" charset="-122"/>
                <a:ea typeface="微软雅黑" panose="020B0503020204020204" pitchFamily="34" charset="-122"/>
                <a:sym typeface="+mn-ea"/>
              </a:rPr>
              <a:t>股短期难以走出大幅上涨行情，但积极的财政货币政策也有效的降低了估值大幅下跌的风险，预计市场将仍然以震荡为主。行业方面，建议关注新基建（</a:t>
            </a:r>
            <a:r>
              <a:rPr lang="en-US" altLang="zh-CN" sz="1800" dirty="0">
                <a:latin typeface="微软雅黑" panose="020B0503020204020204" pitchFamily="34" charset="-122"/>
                <a:ea typeface="微软雅黑" panose="020B0503020204020204" pitchFamily="34" charset="-122"/>
                <a:sym typeface="+mn-ea"/>
              </a:rPr>
              <a:t>5G</a:t>
            </a:r>
            <a:r>
              <a:rPr lang="zh-CN" altLang="en-US" sz="1800" dirty="0">
                <a:latin typeface="微软雅黑" panose="020B0503020204020204" pitchFamily="34" charset="-122"/>
                <a:ea typeface="微软雅黑" panose="020B0503020204020204" pitchFamily="34" charset="-122"/>
                <a:sym typeface="+mn-ea"/>
              </a:rPr>
              <a:t>、大数据、特高压概念、人工智能）以及消费复苏板块（汽车，旅游、医药、食品饮料）。</a:t>
            </a:r>
            <a:endParaRPr sz="1800" dirty="0">
              <a:latin typeface="微软雅黑" panose="020B0503020204020204" pitchFamily="34" charset="-122"/>
              <a:ea typeface="微软雅黑" panose="020B0503020204020204" pitchFamily="34" charset="-122"/>
              <a:sym typeface="+mn-ea"/>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panose="02010509060101010101" pitchFamily="49" charset="-122"/>
              </a:rPr>
              <a:t>Pre-IPO</a:t>
            </a:r>
            <a:r>
              <a:rPr lang="zh-CN" altLang="en-US" sz="2200" b="1" kern="0" dirty="0">
                <a:solidFill>
                  <a:srgbClr val="000066"/>
                </a:solidFill>
                <a:latin typeface="Times New Roman" panose="02020603050405020304"/>
                <a:ea typeface="幼圆" panose="02010509060101010101" pitchFamily="49" charset="-122"/>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1095" y="1340768"/>
            <a:ext cx="8382000" cy="4461510"/>
          </a:xfrm>
          <a:prstGeom prst="rect">
            <a:avLst/>
          </a:prstGeom>
          <a:noFill/>
          <a:ln w="9525">
            <a:noFill/>
            <a:miter lim="800000"/>
          </a:ln>
        </p:spPr>
        <p:txBody>
          <a:bodyPr>
            <a:spAutoFit/>
          </a:bodyPr>
          <a:lstStyle/>
          <a:p>
            <a:pPr marL="342900" indent="-342900">
              <a:lnSpc>
                <a:spcPct val="150000"/>
              </a:lnSpc>
              <a:spcBef>
                <a:spcPct val="20000"/>
              </a:spcBef>
            </a:pPr>
            <a:r>
              <a:rPr lang="zh-CN" altLang="en-US" sz="2400" dirty="0">
                <a:solidFill>
                  <a:srgbClr val="0058B0"/>
                </a:solidFill>
                <a:latin typeface="Times New Roman" panose="02020603050405020304" pitchFamily="18" charset="0"/>
                <a:ea typeface="幼圆" panose="02010509060101010101" pitchFamily="49" charset="-122"/>
              </a:rPr>
              <a:t>           </a:t>
            </a:r>
            <a:r>
              <a:rPr lang="zh-CN" altLang="en-US" dirty="0">
                <a:solidFill>
                  <a:srgbClr val="0058B0"/>
                </a:solidFill>
                <a:latin typeface="Times New Roman" panose="02020603050405020304" pitchFamily="18" charset="0"/>
                <a:ea typeface="幼圆" panose="02010509060101010101" pitchFamily="49" charset="-122"/>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p>
          <a:p>
            <a:pPr marL="342900" indent="-342900">
              <a:lnSpc>
                <a:spcPct val="150000"/>
              </a:lnSpc>
              <a:spcBef>
                <a:spcPct val="20000"/>
              </a:spcBef>
            </a:pPr>
            <a:endParaRPr lang="zh-CN" altLang="en-US" dirty="0">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r>
              <a:rPr lang="zh-CN" altLang="en-US" dirty="0">
                <a:solidFill>
                  <a:srgbClr val="0058B0"/>
                </a:solidFill>
                <a:latin typeface="Times New Roman" panose="02020603050405020304" pitchFamily="18" charset="0"/>
                <a:ea typeface="幼圆" panose="02010509060101010101"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a:solidFill>
                  <a:srgbClr val="000066"/>
                </a:solidFill>
                <a:latin typeface="Times New Roman" panose="02020603050405020304"/>
                <a:ea typeface="幼圆" panose="02010509060101010101" pitchFamily="49" charset="-122"/>
              </a:rPr>
              <a:t>Post-IPO</a:t>
            </a:r>
            <a:r>
              <a:rPr lang="zh-CN" altLang="en-US" sz="2200" b="1" kern="0">
                <a:solidFill>
                  <a:srgbClr val="000066"/>
                </a:solidFill>
                <a:latin typeface="Times New Roman" panose="02020603050405020304"/>
                <a:ea typeface="幼圆" panose="02010509060101010101" pitchFamily="49" charset="-122"/>
              </a:rPr>
              <a:t>财务顾问及财务投资</a:t>
            </a:r>
            <a:endParaRPr lang="zh-CN" altLang="en-US" sz="2200" kern="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16586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800">
                <a:solidFill>
                  <a:srgbClr val="0058B0"/>
                </a:solidFill>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800">
                <a:solidFill>
                  <a:srgbClr val="0058B0"/>
                </a:solidFill>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p>
          <a:p>
            <a:pPr marL="0" indent="0" eaLnBrk="1" hangingPunct="1">
              <a:lnSpc>
                <a:spcPct val="150000"/>
              </a:lnSpc>
              <a:buFontTx/>
              <a:buNone/>
              <a:defRPr/>
            </a:pPr>
            <a:r>
              <a:rPr lang="zh-CN" altLang="en-US" sz="1800">
                <a:solidFill>
                  <a:srgbClr val="0058B0"/>
                </a:solidFill>
              </a:rPr>
              <a:t>    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noFill/>
            <a:miter lim="800000"/>
          </a:ln>
        </p:spPr>
        <p:txBody>
          <a:bodyPr vert="horz" wrap="square" lIns="91440" tIns="45720" rIns="91440" bIns="45720" numCol="1" anchor="t" anchorCtr="0" compatLnSpc="1"/>
          <a:lstStyle/>
          <a:p>
            <a:r>
              <a:rPr kumimoji="1" lang="zh-CN" altLang="en-US" sz="2400" b="0" dirty="0">
                <a:solidFill>
                  <a:srgbClr val="000066"/>
                </a:solidFill>
                <a:latin typeface="微软雅黑" panose="020B0503020204020204" pitchFamily="34" charset="-122"/>
                <a:ea typeface="微软雅黑" panose="020B0503020204020204" pitchFamily="34" charset="-122"/>
              </a:rPr>
              <a:t>联系我们</a:t>
            </a:r>
          </a:p>
        </p:txBody>
      </p:sp>
      <p:sp>
        <p:nvSpPr>
          <p:cNvPr id="37891" name="矩形 2"/>
          <p:cNvSpPr>
            <a:spLocks noChangeArrowheads="1"/>
          </p:cNvSpPr>
          <p:nvPr/>
        </p:nvSpPr>
        <p:spPr bwMode="auto">
          <a:xfrm>
            <a:off x="1390967" y="1484784"/>
            <a:ext cx="6362065" cy="3122714"/>
          </a:xfrm>
          <a:prstGeom prst="rect">
            <a:avLst/>
          </a:prstGeom>
          <a:noFill/>
          <a:ln w="9525">
            <a:noFill/>
            <a:miter lim="800000"/>
          </a:ln>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联系我们</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dirty="0">
                <a:latin typeface="微软雅黑" panose="020B0503020204020204" pitchFamily="34" charset="-122"/>
                <a:ea typeface="微软雅黑" panose="020B0503020204020204" pitchFamily="34" charset="-122"/>
              </a:rPr>
              <a:t>    公司地址：上海市东湖路</a:t>
            </a:r>
            <a:r>
              <a:rPr lang="en-US" altLang="zh-CN" dirty="0">
                <a:latin typeface="微软雅黑" panose="020B0503020204020204" pitchFamily="34" charset="-122"/>
                <a:ea typeface="微软雅黑" panose="020B0503020204020204" pitchFamily="34" charset="-122"/>
              </a:rPr>
              <a:t>70</a:t>
            </a:r>
            <a:r>
              <a:rPr lang="zh-CN" altLang="en-US" dirty="0">
                <a:latin typeface="微软雅黑" panose="020B0503020204020204" pitchFamily="34" charset="-122"/>
                <a:ea typeface="微软雅黑" panose="020B0503020204020204" pitchFamily="34" charset="-122"/>
              </a:rPr>
              <a:t>号东湖宾馆</a:t>
            </a: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号楼</a:t>
            </a:r>
            <a:r>
              <a:rPr lang="en-US" altLang="zh-CN"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楼</a:t>
            </a:r>
          </a:p>
          <a:p>
            <a:pPr>
              <a:lnSpc>
                <a:spcPct val="150000"/>
              </a:lnSpc>
            </a:pPr>
            <a:r>
              <a:rPr lang="zh-CN" altLang="en-US" dirty="0">
                <a:latin typeface="微软雅黑" panose="020B0503020204020204" pitchFamily="34" charset="-122"/>
                <a:ea typeface="微软雅黑" panose="020B0503020204020204" pitchFamily="34" charset="-122"/>
              </a:rPr>
              <a:t>    公司电话：</a:t>
            </a:r>
            <a:r>
              <a:rPr lang="en-US" altLang="zh-CN" dirty="0">
                <a:latin typeface="微软雅黑" panose="020B0503020204020204" pitchFamily="34" charset="-122"/>
                <a:ea typeface="微软雅黑" panose="020B0503020204020204" pitchFamily="34" charset="-122"/>
              </a:rPr>
              <a:t>8621</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54668032</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602</a:t>
            </a:r>
          </a:p>
          <a:p>
            <a:pPr>
              <a:lnSpc>
                <a:spcPct val="150000"/>
              </a:lnSpc>
            </a:pPr>
            <a:r>
              <a:rPr lang="zh-CN" altLang="en-US" dirty="0">
                <a:latin typeface="微软雅黑" panose="020B0503020204020204" pitchFamily="34" charset="-122"/>
                <a:ea typeface="微软雅黑" panose="020B0503020204020204" pitchFamily="34" charset="-122"/>
              </a:rPr>
              <a:t>    公司电话：</a:t>
            </a:r>
            <a:r>
              <a:rPr lang="en-US" altLang="zh-CN" dirty="0">
                <a:latin typeface="微软雅黑" panose="020B0503020204020204" pitchFamily="34" charset="-122"/>
                <a:ea typeface="微软雅黑" panose="020B0503020204020204" pitchFamily="34" charset="-122"/>
              </a:rPr>
              <a:t>8621</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54669508</a:t>
            </a:r>
          </a:p>
          <a:p>
            <a:pPr>
              <a:lnSpc>
                <a:spcPct val="150000"/>
              </a:lnSpc>
            </a:pPr>
            <a:r>
              <a:rPr lang="zh-CN" altLang="en-US" dirty="0">
                <a:latin typeface="微软雅黑" panose="020B0503020204020204" pitchFamily="34" charset="-122"/>
                <a:ea typeface="微软雅黑" panose="020B0503020204020204" pitchFamily="34" charset="-122"/>
              </a:rPr>
              <a:t>    网址：</a:t>
            </a:r>
            <a:r>
              <a:rPr lang="en-US" altLang="zh-CN" dirty="0">
                <a:latin typeface="微软雅黑" panose="020B0503020204020204" pitchFamily="34" charset="-122"/>
                <a:ea typeface="微软雅黑" panose="020B0503020204020204" pitchFamily="34" charset="-122"/>
              </a:rPr>
              <a:t>http://www.rongke.com</a:t>
            </a:r>
          </a:p>
          <a:p>
            <a:pPr>
              <a:lnSpc>
                <a:spcPct val="150000"/>
              </a:lnSpc>
            </a:pPr>
            <a:endParaRPr lang="en-US" altLang="zh-CN" sz="1400" b="1" dirty="0">
              <a:solidFill>
                <a:srgbClr val="000066"/>
              </a:solidFill>
              <a:latin typeface="幼圆" panose="02010509060101010101" pitchFamily="49" charset="-122"/>
              <a:ea typeface="幼圆" panose="02010509060101010101" pitchFamily="49" charset="-122"/>
            </a:endParaRPr>
          </a:p>
          <a:p>
            <a:pPr>
              <a:lnSpc>
                <a:spcPct val="150000"/>
              </a:lnSpc>
            </a:pPr>
            <a:endParaRPr lang="zh-CN" altLang="zh-CN" sz="1100" b="1" dirty="0">
              <a:solidFill>
                <a:srgbClr val="000066"/>
              </a:solidFill>
              <a:latin typeface="幼圆" panose="02010509060101010101" pitchFamily="49" charset="-122"/>
              <a:ea typeface="幼圆" panose="02010509060101010101" pitchFamily="49" charset="-122"/>
            </a:endParaRPr>
          </a:p>
        </p:txBody>
      </p:sp>
      <p:grpSp>
        <p:nvGrpSpPr>
          <p:cNvPr id="5" name="组合 4"/>
          <p:cNvGrpSpPr/>
          <p:nvPr/>
        </p:nvGrpSpPr>
        <p:grpSpPr>
          <a:xfrm>
            <a:off x="2195736" y="4221088"/>
            <a:ext cx="3528392" cy="1224136"/>
            <a:chOff x="1763688" y="4293096"/>
            <a:chExt cx="3528392" cy="1224136"/>
          </a:xfrm>
        </p:grpSpPr>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4293096"/>
              <a:ext cx="1224136" cy="1224136"/>
            </a:xfrm>
            <a:prstGeom prst="rect">
              <a:avLst/>
            </a:prstGeom>
            <a:ln>
              <a:noFill/>
            </a:ln>
          </p:spPr>
        </p:pic>
        <p:sp>
          <p:nvSpPr>
            <p:cNvPr id="4" name="文本框 3"/>
            <p:cNvSpPr txBox="1"/>
            <p:nvPr/>
          </p:nvSpPr>
          <p:spPr>
            <a:xfrm>
              <a:off x="2123728" y="4607498"/>
              <a:ext cx="3168352" cy="461665"/>
            </a:xfrm>
            <a:prstGeom prst="rect">
              <a:avLst/>
            </a:prstGeom>
            <a:noFill/>
            <a:ln>
              <a:noFill/>
            </a:ln>
          </p:spPr>
          <p:txBody>
            <a:bodyPr wrap="square" rtlCol="0">
              <a:spAutoFit/>
            </a:bodyPr>
            <a:lstStyle/>
            <a:p>
              <a:pPr algn="ctr"/>
              <a:r>
                <a:rPr lang="zh-CN" altLang="en-US" sz="1200" dirty="0">
                  <a:latin typeface="微软雅黑" panose="020B0503020204020204" pitchFamily="34" charset="-122"/>
                  <a:ea typeface="微软雅黑" panose="020B0503020204020204" pitchFamily="34" charset="-122"/>
                </a:rPr>
                <a:t>融客市值管理公众号</a:t>
              </a:r>
              <a:endParaRPr lang="en-US" altLang="zh-CN" sz="1200" dirty="0">
                <a:latin typeface="微软雅黑" panose="020B0503020204020204" pitchFamily="34" charset="-122"/>
                <a:ea typeface="微软雅黑" panose="020B0503020204020204" pitchFamily="34" charset="-122"/>
              </a:endParaRPr>
            </a:p>
            <a:p>
              <a:pPr algn="ct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rongkechina</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12" name="文本框 11"/>
          <p:cNvSpPr txBox="1"/>
          <p:nvPr/>
        </p:nvSpPr>
        <p:spPr>
          <a:xfrm rot="16200000">
            <a:off x="-642941" y="4192449"/>
            <a:ext cx="2600392" cy="307777"/>
          </a:xfrm>
          <a:prstGeom prst="rect">
            <a:avLst/>
          </a:prstGeom>
          <a:noFill/>
          <a:ln>
            <a:noFill/>
          </a:ln>
        </p:spPr>
        <p:txBody>
          <a:bodyPr wrap="none" rtlCol="0">
            <a:spAutoFit/>
          </a:bodyPr>
          <a:lstStyle/>
          <a:p>
            <a:r>
              <a:rPr lang="zh-CN" altLang="en-US" sz="1400">
                <a:solidFill>
                  <a:schemeClr val="tx2">
                    <a:lumMod val="75000"/>
                  </a:schemeClr>
                </a:solidFill>
              </a:rPr>
              <a:t>融客市值管理</a:t>
            </a:r>
            <a:r>
              <a:rPr lang="en-US" altLang="zh-CN" sz="1400">
                <a:solidFill>
                  <a:schemeClr val="tx2">
                    <a:lumMod val="75000"/>
                  </a:schemeClr>
                </a:solidFill>
              </a:rPr>
              <a:t>RONGKECHINA</a:t>
            </a:r>
            <a:endParaRPr lang="zh-CN" altLang="en-US" sz="1400">
              <a:solidFill>
                <a:schemeClr val="tx2">
                  <a:lumMod val="75000"/>
                </a:schemeClr>
              </a:solidFill>
            </a:endParaRPr>
          </a:p>
        </p:txBody>
      </p:sp>
      <p:cxnSp>
        <p:nvCxnSpPr>
          <p:cNvPr id="14" name="直接连接符 13"/>
          <p:cNvCxnSpPr/>
          <p:nvPr/>
        </p:nvCxnSpPr>
        <p:spPr bwMode="auto">
          <a:xfrm>
            <a:off x="811144"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auto">
          <a:xfrm>
            <a:off x="834043"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bwMode="auto">
          <a:xfrm>
            <a:off x="1691680" y="1965188"/>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3" name="文本框 2"/>
          <p:cNvSpPr txBox="1"/>
          <p:nvPr/>
        </p:nvSpPr>
        <p:spPr>
          <a:xfrm>
            <a:off x="1835696" y="2089169"/>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宏观</a:t>
            </a:r>
          </a:p>
        </p:txBody>
      </p:sp>
      <p:sp>
        <p:nvSpPr>
          <p:cNvPr id="6" name="椭圆 5"/>
          <p:cNvSpPr/>
          <p:nvPr/>
        </p:nvSpPr>
        <p:spPr bwMode="auto">
          <a:xfrm>
            <a:off x="1691680" y="3023876"/>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7" name="文本框 6"/>
          <p:cNvSpPr txBox="1"/>
          <p:nvPr/>
        </p:nvSpPr>
        <p:spPr>
          <a:xfrm>
            <a:off x="1835696" y="3147857"/>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市场</a:t>
            </a:r>
          </a:p>
        </p:txBody>
      </p:sp>
      <p:sp>
        <p:nvSpPr>
          <p:cNvPr id="8" name="椭圆 7"/>
          <p:cNvSpPr/>
          <p:nvPr/>
        </p:nvSpPr>
        <p:spPr bwMode="auto">
          <a:xfrm>
            <a:off x="1691680" y="4024434"/>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9" name="文本框 8"/>
          <p:cNvSpPr txBox="1"/>
          <p:nvPr/>
        </p:nvSpPr>
        <p:spPr>
          <a:xfrm>
            <a:off x="1835696" y="4135322"/>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展望</a:t>
            </a:r>
          </a:p>
        </p:txBody>
      </p:sp>
      <p:sp>
        <p:nvSpPr>
          <p:cNvPr id="5" name="文本框 4"/>
          <p:cNvSpPr txBox="1"/>
          <p:nvPr/>
        </p:nvSpPr>
        <p:spPr>
          <a:xfrm>
            <a:off x="2866860" y="2090499"/>
            <a:ext cx="4923876" cy="307777"/>
          </a:xfrm>
          <a:prstGeom prst="rect">
            <a:avLst/>
          </a:prstGeom>
          <a:noFill/>
        </p:spPr>
        <p:txBody>
          <a:bodyPr wrap="square" lIns="0" tIns="0" rIns="0" bIns="0" rtlCol="0">
            <a:spAutoFit/>
          </a:bodyPr>
          <a:lstStyle/>
          <a:p>
            <a:r>
              <a:rPr lang="zh-CN" altLang="en-US" dirty="0">
                <a:solidFill>
                  <a:schemeClr val="tx1"/>
                </a:solidFill>
                <a:effectLst/>
                <a:latin typeface="微软雅黑" panose="020B0503020204020204" pitchFamily="34" charset="-122"/>
                <a:ea typeface="微软雅黑" panose="020B0503020204020204" pitchFamily="34" charset="-122"/>
              </a:rPr>
              <a:t>两会奠定经济基调，维持积极财政货币政策</a:t>
            </a:r>
          </a:p>
        </p:txBody>
      </p:sp>
      <p:sp>
        <p:nvSpPr>
          <p:cNvPr id="14" name="文本框 13"/>
          <p:cNvSpPr txBox="1"/>
          <p:nvPr/>
        </p:nvSpPr>
        <p:spPr>
          <a:xfrm>
            <a:off x="2879137" y="3143787"/>
            <a:ext cx="4573183" cy="307777"/>
          </a:xfrm>
          <a:prstGeom prst="rect">
            <a:avLst/>
          </a:prstGeom>
          <a:noFill/>
        </p:spPr>
        <p:txBody>
          <a:bodyPr wrap="square" lIns="0" tIns="0" rIns="0" bIns="0"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市场整体呈震荡走势，上涨缺乏量能支撑</a:t>
            </a:r>
          </a:p>
        </p:txBody>
      </p:sp>
      <p:sp>
        <p:nvSpPr>
          <p:cNvPr id="15" name="文本框 14"/>
          <p:cNvSpPr txBox="1"/>
          <p:nvPr/>
        </p:nvSpPr>
        <p:spPr>
          <a:xfrm>
            <a:off x="2843809" y="4149080"/>
            <a:ext cx="4320480" cy="307777"/>
          </a:xfrm>
          <a:prstGeom prst="rect">
            <a:avLst/>
          </a:prstGeom>
          <a:noFill/>
        </p:spPr>
        <p:txBody>
          <a:bodyPr wrap="square" lIns="0" tIns="0" rIns="0" bIns="0" rtlCol="0">
            <a:spAutoFit/>
          </a:bodyPr>
          <a:lstStyle/>
          <a:p>
            <a:r>
              <a:rPr lang="zh-CN" altLang="en-US" dirty="0">
                <a:solidFill>
                  <a:schemeClr val="tx1"/>
                </a:solidFill>
                <a:latin typeface="微软雅黑" panose="020B0503020204020204" pitchFamily="34" charset="-122"/>
                <a:ea typeface="微软雅黑" panose="020B0503020204020204" pitchFamily="34" charset="-122"/>
                <a:sym typeface="+mn-ea"/>
              </a:rPr>
              <a:t>市场仍以震荡为主，关注经济复苏进程</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b="0" dirty="0">
                <a:solidFill>
                  <a:schemeClr val="tx1"/>
                </a:solidFill>
                <a:latin typeface="微软雅黑" panose="020B0503020204020204" pitchFamily="34" charset="-122"/>
                <a:ea typeface="微软雅黑" panose="020B0503020204020204" pitchFamily="34" charset="-122"/>
              </a:rPr>
              <a:t>CPI</a:t>
            </a:r>
            <a:r>
              <a:rPr kumimoji="1" lang="zh-CN" altLang="en-US" sz="2400" b="0" dirty="0">
                <a:solidFill>
                  <a:schemeClr val="tx1"/>
                </a:solidFill>
                <a:latin typeface="微软雅黑" panose="020B0503020204020204" pitchFamily="34" charset="-122"/>
                <a:ea typeface="微软雅黑" panose="020B0503020204020204" pitchFamily="34" charset="-122"/>
              </a:rPr>
              <a:t>、</a:t>
            </a:r>
            <a:r>
              <a:rPr kumimoji="1" lang="en-US" altLang="zh-CN" sz="2400" b="0" dirty="0">
                <a:solidFill>
                  <a:schemeClr val="tx1"/>
                </a:solidFill>
                <a:latin typeface="微软雅黑" panose="020B0503020204020204" pitchFamily="34" charset="-122"/>
                <a:ea typeface="微软雅黑" panose="020B0503020204020204" pitchFamily="34" charset="-122"/>
              </a:rPr>
              <a:t>PPI</a:t>
            </a:r>
          </a:p>
        </p:txBody>
      </p:sp>
      <p:sp>
        <p:nvSpPr>
          <p:cNvPr id="6" name="文本框 5"/>
          <p:cNvSpPr txBox="1"/>
          <p:nvPr/>
        </p:nvSpPr>
        <p:spPr>
          <a:xfrm>
            <a:off x="2483768" y="5373216"/>
            <a:ext cx="4402513" cy="874407"/>
          </a:xfrm>
          <a:prstGeom prst="rect">
            <a:avLst/>
          </a:prstGeom>
          <a:noFill/>
        </p:spPr>
        <p:txBody>
          <a:bodyPr wrap="square" rtlCol="0">
            <a:spAutoFit/>
          </a:bodyPr>
          <a:lstStyle/>
          <a:p>
            <a:pPr>
              <a:lnSpc>
                <a:spcPct val="150000"/>
              </a:lnSpc>
            </a:pPr>
            <a:r>
              <a:rPr lang="en-US" altLang="zh-CN" sz="1800" dirty="0">
                <a:latin typeface="微软雅黑" panose="020B0503020204020204" pitchFamily="34" charset="-122"/>
                <a:ea typeface="微软雅黑" panose="020B0503020204020204" pitchFamily="34" charset="-122"/>
              </a:rPr>
              <a:t>5</a:t>
            </a:r>
            <a:r>
              <a:rPr sz="1800" dirty="0">
                <a:latin typeface="微软雅黑" panose="020B0503020204020204" pitchFamily="34" charset="-122"/>
                <a:ea typeface="微软雅黑" panose="020B0503020204020204" pitchFamily="34" charset="-122"/>
              </a:rPr>
              <a:t>月CPI同比</a:t>
            </a:r>
            <a:r>
              <a:rPr sz="1800" dirty="0">
                <a:solidFill>
                  <a:srgbClr val="FF0000"/>
                </a:solidFill>
                <a:latin typeface="微软雅黑" panose="020B0503020204020204" pitchFamily="34" charset="-122"/>
                <a:ea typeface="微软雅黑" panose="020B0503020204020204" pitchFamily="34" charset="-122"/>
              </a:rPr>
              <a:t>上涨</a:t>
            </a:r>
            <a:r>
              <a:rPr lang="en-US" altLang="zh-CN" sz="1800" dirty="0">
                <a:solidFill>
                  <a:srgbClr val="FF0000"/>
                </a:solidFill>
                <a:latin typeface="微软雅黑" panose="020B0503020204020204" pitchFamily="34" charset="-122"/>
                <a:ea typeface="微软雅黑" panose="020B0503020204020204" pitchFamily="34" charset="-122"/>
              </a:rPr>
              <a:t>2.4</a:t>
            </a:r>
            <a:r>
              <a:rPr lang="en-US" sz="1800" dirty="0">
                <a:solidFill>
                  <a:srgbClr val="FF0000"/>
                </a:solidFill>
                <a:latin typeface="微软雅黑" panose="020B0503020204020204" pitchFamily="34" charset="-122"/>
                <a:ea typeface="微软雅黑" panose="020B0503020204020204" pitchFamily="34" charset="-122"/>
              </a:rPr>
              <a:t>%</a:t>
            </a:r>
            <a:r>
              <a:rPr sz="1800" dirty="0">
                <a:latin typeface="微软雅黑" panose="020B0503020204020204" pitchFamily="34" charset="-122"/>
                <a:ea typeface="微软雅黑" panose="020B0503020204020204" pitchFamily="34" charset="-122"/>
              </a:rPr>
              <a:t>，</a:t>
            </a:r>
            <a:r>
              <a:rPr sz="1800" dirty="0" err="1">
                <a:latin typeface="微软雅黑" panose="020B0503020204020204" pitchFamily="34" charset="-122"/>
                <a:ea typeface="微软雅黑" panose="020B0503020204020204" pitchFamily="34" charset="-122"/>
              </a:rPr>
              <a:t>较上月</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0.9%</a:t>
            </a:r>
            <a:r>
              <a:rPr lang="zh-CN" altLang="en-US" sz="1800" dirty="0">
                <a:latin typeface="微软雅黑" panose="020B0503020204020204" pitchFamily="34" charset="-122"/>
                <a:ea typeface="微软雅黑" panose="020B0503020204020204" pitchFamily="34" charset="-122"/>
              </a:rPr>
              <a:t>。</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5</a:t>
            </a:r>
            <a:r>
              <a:rPr lang="zh-CN" altLang="en-US" sz="1800" dirty="0">
                <a:latin typeface="微软雅黑" panose="020B0503020204020204" pitchFamily="34" charset="-122"/>
                <a:ea typeface="微软雅黑" panose="020B0503020204020204" pitchFamily="34" charset="-122"/>
              </a:rPr>
              <a:t>月</a:t>
            </a:r>
            <a:r>
              <a:rPr lang="en-US" altLang="zh-CN" sz="1800" dirty="0">
                <a:latin typeface="微软雅黑" panose="020B0503020204020204" pitchFamily="34" charset="-122"/>
                <a:ea typeface="微软雅黑" panose="020B0503020204020204" pitchFamily="34" charset="-122"/>
              </a:rPr>
              <a:t>PPI</a:t>
            </a:r>
            <a:r>
              <a:rPr lang="zh-CN" altLang="en-US" sz="1800" dirty="0">
                <a:latin typeface="微软雅黑" panose="020B0503020204020204" pitchFamily="34" charset="-122"/>
                <a:ea typeface="微软雅黑" panose="020B0503020204020204" pitchFamily="34" charset="-122"/>
              </a:rPr>
              <a:t>同比</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3.7%</a:t>
            </a:r>
            <a:r>
              <a:rPr lang="zh-CN" altLang="en-US" sz="1800" dirty="0">
                <a:latin typeface="微软雅黑" panose="020B0503020204020204" pitchFamily="34" charset="-122"/>
                <a:ea typeface="微软雅黑" panose="020B0503020204020204" pitchFamily="34" charset="-122"/>
              </a:rPr>
              <a:t>，较上月</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0.6%</a:t>
            </a:r>
            <a:r>
              <a:rPr lang="zh-CN" altLang="en-US" sz="1800" dirty="0">
                <a:latin typeface="微软雅黑" panose="020B0503020204020204" pitchFamily="34" charset="-122"/>
                <a:ea typeface="微软雅黑" panose="020B0503020204020204" pitchFamily="34" charset="-122"/>
              </a:rPr>
              <a:t>。</a:t>
            </a:r>
          </a:p>
        </p:txBody>
      </p:sp>
      <p:pic>
        <p:nvPicPr>
          <p:cNvPr id="2" name="图片 1">
            <a:extLst>
              <a:ext uri="{FF2B5EF4-FFF2-40B4-BE49-F238E27FC236}">
                <a16:creationId xmlns:a16="http://schemas.microsoft.com/office/drawing/2014/main" id="{B80C98E3-10DF-47D8-B677-93398DE5CF5A}"/>
              </a:ext>
            </a:extLst>
          </p:cNvPr>
          <p:cNvPicPr>
            <a:picLocks noChangeAspect="1"/>
          </p:cNvPicPr>
          <p:nvPr/>
        </p:nvPicPr>
        <p:blipFill>
          <a:blip r:embed="rId3"/>
          <a:stretch>
            <a:fillRect/>
          </a:stretch>
        </p:blipFill>
        <p:spPr>
          <a:xfrm>
            <a:off x="1403648" y="1268760"/>
            <a:ext cx="6336704" cy="3808764"/>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b="0" dirty="0">
                <a:solidFill>
                  <a:schemeClr val="tx2">
                    <a:lumMod val="75000"/>
                  </a:schemeClr>
                </a:solidFill>
                <a:latin typeface="微软雅黑" panose="020B0503020204020204" pitchFamily="34" charset="-122"/>
                <a:ea typeface="微软雅黑" panose="020B0503020204020204" pitchFamily="34" charset="-122"/>
              </a:rPr>
              <a:t>PMI</a:t>
            </a:r>
            <a:endParaRPr kumimoji="1" lang="zh-CN" altLang="en-US" sz="2400" b="0"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259633" y="5229200"/>
            <a:ext cx="2376264" cy="695190"/>
          </a:xfrm>
          <a:prstGeom prst="rect">
            <a:avLst/>
          </a:prstGeom>
          <a:noFill/>
        </p:spPr>
        <p:txBody>
          <a:bodyPr wrap="square" lIns="0" tIns="0" rIns="0" bIns="0" rtlCol="0">
            <a:spAutoFit/>
          </a:bodyPr>
          <a:lstStyle/>
          <a:p>
            <a:pPr>
              <a:lnSpc>
                <a:spcPct val="150000"/>
              </a:lnSpc>
            </a:pPr>
            <a:r>
              <a:rPr lang="en-US" altLang="zh-CN" sz="1600" dirty="0">
                <a:latin typeface="微软雅黑" panose="020B0503020204020204" pitchFamily="34" charset="-122"/>
                <a:ea typeface="微软雅黑" panose="020B0503020204020204" pitchFamily="34" charset="-122"/>
              </a:rPr>
              <a:t>5</a:t>
            </a:r>
            <a:r>
              <a:rPr sz="1600" dirty="0">
                <a:latin typeface="微软雅黑" panose="020B0503020204020204" pitchFamily="34" charset="-122"/>
                <a:ea typeface="微软雅黑" panose="020B0503020204020204" pitchFamily="34" charset="-122"/>
              </a:rPr>
              <a:t>月制造业PMI为</a:t>
            </a:r>
            <a:r>
              <a:rPr lang="en-US" altLang="zh-CN" sz="1600" dirty="0">
                <a:solidFill>
                  <a:srgbClr val="33CC33"/>
                </a:solidFill>
                <a:latin typeface="微软雅黑" panose="020B0503020204020204" pitchFamily="34" charset="-122"/>
                <a:ea typeface="微软雅黑" panose="020B0503020204020204" pitchFamily="34" charset="-122"/>
              </a:rPr>
              <a:t>50.6</a:t>
            </a:r>
            <a:r>
              <a:rPr sz="1600" dirty="0">
                <a:solidFill>
                  <a:srgbClr val="33CC33"/>
                </a:solidFill>
                <a:latin typeface="微软雅黑" panose="020B0503020204020204" pitchFamily="34" charset="-122"/>
                <a:ea typeface="微软雅黑" panose="020B0503020204020204" pitchFamily="34" charset="-122"/>
              </a:rPr>
              <a:t>%，</a:t>
            </a:r>
          </a:p>
          <a:p>
            <a:pPr>
              <a:lnSpc>
                <a:spcPct val="150000"/>
              </a:lnSpc>
            </a:pPr>
            <a:r>
              <a:rPr sz="1600" dirty="0" err="1">
                <a:latin typeface="微软雅黑" panose="020B0503020204020204" pitchFamily="34" charset="-122"/>
                <a:ea typeface="微软雅黑" panose="020B0503020204020204" pitchFamily="34" charset="-122"/>
              </a:rPr>
              <a:t>较上月</a:t>
            </a:r>
            <a:r>
              <a:rPr lang="zh-CN" altLang="en-US" sz="1600" dirty="0">
                <a:latin typeface="微软雅黑" panose="020B0503020204020204" pitchFamily="34" charset="-122"/>
                <a:ea typeface="微软雅黑" panose="020B0503020204020204" pitchFamily="34" charset="-122"/>
              </a:rPr>
              <a:t>下降</a:t>
            </a:r>
            <a:r>
              <a:rPr lang="en-US" altLang="zh-CN" sz="1600" dirty="0">
                <a:solidFill>
                  <a:srgbClr val="33CC33"/>
                </a:solidFill>
                <a:latin typeface="微软雅黑" panose="020B0503020204020204" pitchFamily="34" charset="-122"/>
                <a:ea typeface="微软雅黑" panose="020B0503020204020204" pitchFamily="34" charset="-122"/>
              </a:rPr>
              <a:t>0.2</a:t>
            </a:r>
            <a:r>
              <a:rPr sz="1600" dirty="0">
                <a:solidFill>
                  <a:srgbClr val="33CC33"/>
                </a:solidFill>
                <a:latin typeface="微软雅黑" panose="020B0503020204020204" pitchFamily="34" charset="-122"/>
                <a:ea typeface="微软雅黑" panose="020B0503020204020204" pitchFamily="34" charset="-122"/>
              </a:rPr>
              <a:t>%</a:t>
            </a:r>
            <a:r>
              <a:rPr lang="zh-CN" altLang="en-US" sz="1600" dirty="0">
                <a:solidFill>
                  <a:srgbClr val="33CC33"/>
                </a:solidFill>
                <a:latin typeface="微软雅黑" panose="020B0503020204020204" pitchFamily="34" charset="-122"/>
                <a:ea typeface="微软雅黑" panose="020B0503020204020204" pitchFamily="34" charset="-122"/>
              </a:rPr>
              <a:t>。</a:t>
            </a:r>
            <a:endParaRPr sz="1800" dirty="0">
              <a:solidFill>
                <a:srgbClr val="33CC33"/>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5580112" y="5229200"/>
            <a:ext cx="2232248" cy="695190"/>
          </a:xfrm>
          <a:prstGeom prst="rect">
            <a:avLst/>
          </a:prstGeom>
          <a:noFill/>
        </p:spPr>
        <p:txBody>
          <a:bodyPr wrap="square" lIns="0" tIns="0" rIns="0" bIns="0" rtlCol="0">
            <a:spAutoFit/>
          </a:bodyPr>
          <a:lstStyle/>
          <a:p>
            <a:pPr>
              <a:lnSpc>
                <a:spcPct val="150000"/>
              </a:lnSpc>
            </a:pPr>
            <a:r>
              <a:rPr sz="1600" dirty="0">
                <a:latin typeface="微软雅黑" panose="020B0503020204020204" pitchFamily="34" charset="-122"/>
                <a:ea typeface="微软雅黑" panose="020B0503020204020204" pitchFamily="34" charset="-122"/>
              </a:rPr>
              <a:t>财新中国PMI为</a:t>
            </a:r>
            <a:r>
              <a:rPr lang="en-US" altLang="zh-CN" sz="1600" dirty="0">
                <a:solidFill>
                  <a:srgbClr val="FF0000"/>
                </a:solidFill>
                <a:latin typeface="微软雅黑" panose="020B0503020204020204" pitchFamily="34" charset="-122"/>
                <a:ea typeface="微软雅黑" panose="020B0503020204020204" pitchFamily="34" charset="-122"/>
              </a:rPr>
              <a:t>50.7</a:t>
            </a:r>
            <a:r>
              <a:rPr sz="1600" dirty="0">
                <a:solidFill>
                  <a:srgbClr val="FF0000"/>
                </a:solidFill>
                <a:latin typeface="微软雅黑" panose="020B0503020204020204" pitchFamily="34" charset="-122"/>
                <a:ea typeface="微软雅黑" panose="020B0503020204020204" pitchFamily="34" charset="-122"/>
              </a:rPr>
              <a:t>%，</a:t>
            </a:r>
          </a:p>
          <a:p>
            <a:pPr>
              <a:lnSpc>
                <a:spcPct val="150000"/>
              </a:lnSpc>
            </a:pPr>
            <a:r>
              <a:rPr sz="1600" dirty="0" err="1">
                <a:latin typeface="微软雅黑" panose="020B0503020204020204" pitchFamily="34" charset="-122"/>
                <a:ea typeface="微软雅黑" panose="020B0503020204020204" pitchFamily="34" charset="-122"/>
              </a:rPr>
              <a:t>较上月</a:t>
            </a:r>
            <a:r>
              <a:rPr lang="zh-CN" altLang="en-US" sz="1600" dirty="0">
                <a:latin typeface="微软雅黑" panose="020B0503020204020204" pitchFamily="34" charset="-122"/>
                <a:ea typeface="微软雅黑" panose="020B0503020204020204" pitchFamily="34" charset="-122"/>
              </a:rPr>
              <a:t>上升</a:t>
            </a:r>
            <a:r>
              <a:rPr lang="en-US" altLang="zh-CN" sz="1600" dirty="0">
                <a:solidFill>
                  <a:srgbClr val="FF0000"/>
                </a:solidFill>
                <a:latin typeface="微软雅黑" panose="020B0503020204020204" pitchFamily="34" charset="-122"/>
                <a:ea typeface="微软雅黑" panose="020B0503020204020204" pitchFamily="34" charset="-122"/>
              </a:rPr>
              <a:t>1.3%</a:t>
            </a:r>
            <a:r>
              <a:rPr lang="zh-CN" altLang="en-US" sz="1600" dirty="0">
                <a:latin typeface="微软雅黑" panose="020B0503020204020204" pitchFamily="34" charset="-122"/>
                <a:ea typeface="微软雅黑" panose="020B0503020204020204" pitchFamily="34" charset="-122"/>
              </a:rPr>
              <a:t>。</a:t>
            </a:r>
            <a:endParaRPr lang="zh-CN" altLang="en-US" sz="1800" dirty="0">
              <a:solidFill>
                <a:srgbClr val="FF0000"/>
              </a:solidFill>
              <a:latin typeface="微软雅黑" panose="020B0503020204020204" pitchFamily="34" charset="-122"/>
              <a:ea typeface="微软雅黑" panose="020B0503020204020204" pitchFamily="34" charset="-122"/>
            </a:endParaRPr>
          </a:p>
        </p:txBody>
      </p:sp>
      <p:pic>
        <p:nvPicPr>
          <p:cNvPr id="2" name="图片 1">
            <a:extLst>
              <a:ext uri="{FF2B5EF4-FFF2-40B4-BE49-F238E27FC236}">
                <a16:creationId xmlns:a16="http://schemas.microsoft.com/office/drawing/2014/main" id="{311DDD70-D4B1-4810-BE9B-3E68DFBE32D6}"/>
              </a:ext>
            </a:extLst>
          </p:cNvPr>
          <p:cNvPicPr>
            <a:picLocks noChangeAspect="1"/>
          </p:cNvPicPr>
          <p:nvPr/>
        </p:nvPicPr>
        <p:blipFill>
          <a:blip r:embed="rId3"/>
          <a:stretch>
            <a:fillRect/>
          </a:stretch>
        </p:blipFill>
        <p:spPr>
          <a:xfrm>
            <a:off x="1259632" y="1484784"/>
            <a:ext cx="6552728" cy="3454940"/>
          </a:xfrm>
          <a:prstGeom prst="rect">
            <a:avLst/>
          </a:prstGeom>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a:solidFill>
                  <a:srgbClr val="000066"/>
                </a:solidFill>
                <a:latin typeface="+mn-ea"/>
                <a:ea typeface="+mn-ea"/>
              </a:rPr>
              <a:t>       </a:t>
            </a:r>
            <a:endParaRPr lang="en-US" altLang="zh-CN" sz="1800" b="1">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dirty="0">
                <a:latin typeface="微软雅黑" panose="020B0503020204020204" pitchFamily="34" charset="-122"/>
                <a:ea typeface="微软雅黑" panose="020B0503020204020204" pitchFamily="34" charset="-122"/>
              </a:rPr>
              <a:t>宏观经济数据解读</a:t>
            </a:r>
          </a:p>
        </p:txBody>
      </p:sp>
      <p:sp>
        <p:nvSpPr>
          <p:cNvPr id="6" name="Rectangle 26">
            <a:extLst>
              <a:ext uri="{FF2B5EF4-FFF2-40B4-BE49-F238E27FC236}">
                <a16:creationId xmlns:a16="http://schemas.microsoft.com/office/drawing/2014/main" id="{6E353C17-DE2B-4C4F-8C97-F1B677E8A76B}"/>
              </a:ext>
            </a:extLst>
          </p:cNvPr>
          <p:cNvSpPr>
            <a:spLocks noChangeArrowheads="1"/>
          </p:cNvSpPr>
          <p:nvPr/>
        </p:nvSpPr>
        <p:spPr bwMode="auto">
          <a:xfrm>
            <a:off x="565629" y="836712"/>
            <a:ext cx="8012741" cy="5434949"/>
          </a:xfrm>
          <a:prstGeom prst="rect">
            <a:avLst/>
          </a:prstGeom>
          <a:noFill/>
          <a:ln w="9525">
            <a:noFill/>
            <a:miter lim="800000"/>
          </a:ln>
          <a:effectLst/>
        </p:spPr>
        <p:txBody>
          <a:bodyPr wrap="square" anchor="ctr">
            <a:spAutoFit/>
          </a:bodyPr>
          <a:lstStyle/>
          <a:p>
            <a:pPr indent="457200" algn="just">
              <a:lnSpc>
                <a:spcPct val="200000"/>
              </a:lnSpc>
            </a:pP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月份，我国疫情防控向好形势进一步巩固，生产生活秩序加快恢复，制造业和非制造业生产经营活动逐渐恢复正常。制造业</a:t>
            </a:r>
            <a:r>
              <a:rPr lang="en-US" altLang="zh-CN" sz="1600" dirty="0">
                <a:latin typeface="微软雅黑" panose="020B0503020204020204" pitchFamily="34" charset="-122"/>
                <a:ea typeface="微软雅黑" panose="020B0503020204020204" pitchFamily="34" charset="-122"/>
              </a:rPr>
              <a:t>PMI</a:t>
            </a:r>
            <a:r>
              <a:rPr lang="zh-CN" altLang="en-US" sz="1600" dirty="0">
                <a:latin typeface="微软雅黑" panose="020B0503020204020204" pitchFamily="34" charset="-122"/>
                <a:ea typeface="微软雅黑" panose="020B0503020204020204" pitchFamily="34" charset="-122"/>
              </a:rPr>
              <a:t>为</a:t>
            </a:r>
            <a:r>
              <a:rPr lang="en-US" altLang="zh-CN" sz="1600" dirty="0">
                <a:latin typeface="微软雅黑" panose="020B0503020204020204" pitchFamily="34" charset="-122"/>
                <a:ea typeface="微软雅黑" panose="020B0503020204020204" pitchFamily="34" charset="-122"/>
              </a:rPr>
              <a:t>50.6%</a:t>
            </a:r>
            <a:r>
              <a:rPr lang="zh-CN" altLang="en-US" sz="1600" dirty="0">
                <a:latin typeface="微软雅黑" panose="020B0503020204020204" pitchFamily="34" charset="-122"/>
                <a:ea typeface="微软雅黑" panose="020B0503020204020204" pitchFamily="34" charset="-122"/>
              </a:rPr>
              <a:t>，比上月回落</a:t>
            </a:r>
            <a:r>
              <a:rPr lang="en-US" altLang="zh-CN" sz="1600" dirty="0">
                <a:latin typeface="微软雅黑" panose="020B0503020204020204" pitchFamily="34" charset="-122"/>
                <a:ea typeface="微软雅黑" panose="020B0503020204020204" pitchFamily="34" charset="-122"/>
              </a:rPr>
              <a:t>0.2</a:t>
            </a:r>
            <a:r>
              <a:rPr lang="zh-CN" altLang="en-US" sz="1600" dirty="0">
                <a:latin typeface="微软雅黑" panose="020B0503020204020204" pitchFamily="34" charset="-122"/>
                <a:ea typeface="微软雅黑" panose="020B0503020204020204" pitchFamily="34" charset="-122"/>
              </a:rPr>
              <a:t>个百分点，仍处于荣枯线以上，财新中国</a:t>
            </a:r>
            <a:r>
              <a:rPr lang="en-US" altLang="zh-CN" sz="1600" dirty="0">
                <a:latin typeface="微软雅黑" panose="020B0503020204020204" pitchFamily="34" charset="-122"/>
                <a:ea typeface="微软雅黑" panose="020B0503020204020204" pitchFamily="34" charset="-122"/>
              </a:rPr>
              <a:t>PMI</a:t>
            </a:r>
            <a:r>
              <a:rPr lang="zh-CN" altLang="en-US" sz="1600" dirty="0">
                <a:latin typeface="微软雅黑" panose="020B0503020204020204" pitchFamily="34" charset="-122"/>
                <a:ea typeface="微软雅黑" panose="020B0503020204020204" pitchFamily="34" charset="-122"/>
              </a:rPr>
              <a:t>为</a:t>
            </a:r>
            <a:r>
              <a:rPr lang="en-US" altLang="zh-CN" sz="1600" dirty="0">
                <a:latin typeface="微软雅黑" panose="020B0503020204020204" pitchFamily="34" charset="-122"/>
                <a:ea typeface="微软雅黑" panose="020B0503020204020204" pitchFamily="34" charset="-122"/>
              </a:rPr>
              <a:t>50.7%</a:t>
            </a:r>
            <a:r>
              <a:rPr lang="zh-CN" altLang="en-US" sz="1600" dirty="0">
                <a:latin typeface="微软雅黑" panose="020B0503020204020204" pitchFamily="34" charset="-122"/>
                <a:ea typeface="微软雅黑" panose="020B0503020204020204" pitchFamily="34" charset="-122"/>
              </a:rPr>
              <a:t>，较上月上涨</a:t>
            </a:r>
            <a:r>
              <a:rPr lang="en-US" altLang="zh-CN" sz="1600" dirty="0">
                <a:latin typeface="微软雅黑" panose="020B0503020204020204" pitchFamily="34" charset="-122"/>
                <a:ea typeface="微软雅黑" panose="020B0503020204020204" pitchFamily="34" charset="-122"/>
              </a:rPr>
              <a:t>1.3%</a:t>
            </a:r>
            <a:r>
              <a:rPr lang="zh-CN" altLang="en-US" sz="1600" dirty="0">
                <a:latin typeface="微软雅黑" panose="020B0503020204020204" pitchFamily="34" charset="-122"/>
                <a:ea typeface="微软雅黑" panose="020B0503020204020204" pitchFamily="34" charset="-122"/>
              </a:rPr>
              <a:t>，重回荣枯线以上，我国制造业在经受疫情冲击后已渐渐恢复正常状态</a:t>
            </a:r>
            <a:r>
              <a:rPr lang="en-US" altLang="zh-CN" sz="1600" dirty="0">
                <a:latin typeface="微软雅黑" panose="020B0503020204020204" pitchFamily="34" charset="-122"/>
                <a:ea typeface="微软雅黑" panose="020B0503020204020204" pitchFamily="34" charset="-122"/>
              </a:rPr>
              <a:t>.</a:t>
            </a:r>
          </a:p>
          <a:p>
            <a:pPr indent="457200" algn="just">
              <a:lnSpc>
                <a:spcPct val="200000"/>
              </a:lnSpc>
            </a:pPr>
            <a:endParaRPr lang="en-US" altLang="zh-CN" sz="1600" dirty="0">
              <a:latin typeface="微软雅黑" panose="020B0503020204020204" pitchFamily="34" charset="-122"/>
              <a:ea typeface="微软雅黑" panose="020B0503020204020204" pitchFamily="34" charset="-122"/>
            </a:endParaRPr>
          </a:p>
          <a:p>
            <a:pPr indent="457200" algn="just">
              <a:lnSpc>
                <a:spcPct val="200000"/>
              </a:lnSpc>
            </a:pPr>
            <a:r>
              <a:rPr lang="zh-CN" altLang="en-US" sz="1600" dirty="0">
                <a:latin typeface="微软雅黑" panose="020B0503020204020204" pitchFamily="34" charset="-122"/>
                <a:ea typeface="微软雅黑" panose="020B0503020204020204" pitchFamily="34" charset="-122"/>
              </a:rPr>
              <a:t>价格方面，从同比看，</a:t>
            </a:r>
            <a:r>
              <a:rPr lang="en-US" altLang="zh-CN" sz="1600" dirty="0">
                <a:latin typeface="微软雅黑" panose="020B0503020204020204" pitchFamily="34" charset="-122"/>
                <a:ea typeface="微软雅黑" panose="020B0503020204020204" pitchFamily="34" charset="-122"/>
              </a:rPr>
              <a:t>CPI</a:t>
            </a:r>
            <a:r>
              <a:rPr lang="zh-CN" altLang="en-US" sz="1600" dirty="0">
                <a:latin typeface="微软雅黑" panose="020B0503020204020204" pitchFamily="34" charset="-122"/>
                <a:ea typeface="微软雅黑" panose="020B0503020204020204" pitchFamily="34" charset="-122"/>
              </a:rPr>
              <a:t>上升</a:t>
            </a:r>
            <a:r>
              <a:rPr lang="en-US" altLang="zh-CN" sz="1600" dirty="0">
                <a:latin typeface="微软雅黑" panose="020B0503020204020204" pitchFamily="34" charset="-122"/>
                <a:ea typeface="微软雅黑" panose="020B0503020204020204" pitchFamily="34" charset="-122"/>
              </a:rPr>
              <a:t>2.4%</a:t>
            </a:r>
            <a:r>
              <a:rPr lang="zh-CN" altLang="en-US" sz="1600" dirty="0">
                <a:latin typeface="微软雅黑" panose="020B0503020204020204" pitchFamily="34" charset="-122"/>
                <a:ea typeface="微软雅黑" panose="020B0503020204020204" pitchFamily="34" charset="-122"/>
              </a:rPr>
              <a:t>，连续四个月涨幅下降。数据显示，截至</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月第</a:t>
            </a: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周</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22</a:t>
            </a:r>
            <a:r>
              <a:rPr lang="zh-CN" altLang="en-US" sz="1600" dirty="0">
                <a:latin typeface="微软雅黑" panose="020B0503020204020204" pitchFamily="34" charset="-122"/>
                <a:ea typeface="微软雅黑" panose="020B0503020204020204" pitchFamily="34" charset="-122"/>
              </a:rPr>
              <a:t>日</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28</a:t>
            </a:r>
            <a:r>
              <a:rPr lang="zh-CN" altLang="en-US" sz="1600" dirty="0">
                <a:latin typeface="微软雅黑" panose="020B0503020204020204" pitchFamily="34" charset="-122"/>
                <a:ea typeface="微软雅黑" panose="020B0503020204020204" pitchFamily="34" charset="-122"/>
              </a:rPr>
              <a:t>日</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，全国猪肉平均批发价格连续</a:t>
            </a:r>
            <a:r>
              <a:rPr lang="en-US" altLang="zh-CN" sz="1600" dirty="0">
                <a:latin typeface="微软雅黑" panose="020B0503020204020204" pitchFamily="34" charset="-122"/>
                <a:ea typeface="微软雅黑" panose="020B0503020204020204" pitchFamily="34" charset="-122"/>
              </a:rPr>
              <a:t>14</a:t>
            </a:r>
            <a:r>
              <a:rPr lang="zh-CN" altLang="en-US" sz="1600" dirty="0">
                <a:latin typeface="微软雅黑" panose="020B0503020204020204" pitchFamily="34" charset="-122"/>
                <a:ea typeface="微软雅黑" panose="020B0503020204020204" pitchFamily="34" charset="-122"/>
              </a:rPr>
              <a:t>周下跌，跌至</a:t>
            </a:r>
            <a:r>
              <a:rPr lang="en-US" altLang="zh-CN" sz="1600" dirty="0">
                <a:latin typeface="微软雅黑" panose="020B0503020204020204" pitchFamily="34" charset="-122"/>
                <a:ea typeface="微软雅黑" panose="020B0503020204020204" pitchFamily="34" charset="-122"/>
              </a:rPr>
              <a:t>38.82</a:t>
            </a:r>
            <a:r>
              <a:rPr lang="zh-CN" altLang="en-US" sz="1600" dirty="0">
                <a:latin typeface="微软雅黑" panose="020B0503020204020204" pitchFamily="34" charset="-122"/>
                <a:ea typeface="微软雅黑" panose="020B0503020204020204" pitchFamily="34" charset="-122"/>
              </a:rPr>
              <a:t>元</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公斤。</a:t>
            </a:r>
            <a:endParaRPr lang="en-US" altLang="zh-CN" sz="1600" dirty="0">
              <a:latin typeface="微软雅黑" panose="020B0503020204020204" pitchFamily="34" charset="-122"/>
              <a:ea typeface="微软雅黑" panose="020B0503020204020204" pitchFamily="34" charset="-122"/>
            </a:endParaRPr>
          </a:p>
          <a:p>
            <a:pPr indent="457200" algn="just">
              <a:lnSpc>
                <a:spcPct val="200000"/>
              </a:lnSpc>
            </a:pPr>
            <a:endParaRPr lang="en-US" altLang="zh-CN" sz="1600" dirty="0">
              <a:latin typeface="微软雅黑" panose="020B0503020204020204" pitchFamily="34" charset="-122"/>
              <a:ea typeface="微软雅黑" panose="020B0503020204020204" pitchFamily="34" charset="-122"/>
            </a:endParaRPr>
          </a:p>
          <a:p>
            <a:pPr indent="457200" algn="just">
              <a:lnSpc>
                <a:spcPct val="200000"/>
              </a:lnSpc>
            </a:pP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月份，工业生产进一步恢复，市场需求有所改善。从环比看，</a:t>
            </a:r>
            <a:r>
              <a:rPr lang="en-US" altLang="zh-CN" sz="1600" dirty="0">
                <a:latin typeface="微软雅黑" panose="020B0503020204020204" pitchFamily="34" charset="-122"/>
                <a:ea typeface="微软雅黑" panose="020B0503020204020204" pitchFamily="34" charset="-122"/>
              </a:rPr>
              <a:t>PPI</a:t>
            </a:r>
            <a:r>
              <a:rPr lang="zh-CN" altLang="en-US" sz="1600" dirty="0">
                <a:latin typeface="微软雅黑" panose="020B0503020204020204" pitchFamily="34" charset="-122"/>
                <a:ea typeface="微软雅黑" panose="020B0503020204020204" pitchFamily="34" charset="-122"/>
              </a:rPr>
              <a:t>下降</a:t>
            </a:r>
            <a:r>
              <a:rPr lang="en-US" altLang="zh-CN" sz="1600" dirty="0">
                <a:latin typeface="微软雅黑" panose="020B0503020204020204" pitchFamily="34" charset="-122"/>
                <a:ea typeface="微软雅黑" panose="020B0503020204020204" pitchFamily="34" charset="-122"/>
              </a:rPr>
              <a:t>0.4%</a:t>
            </a:r>
            <a:r>
              <a:rPr lang="zh-CN" altLang="en-US" sz="1600" dirty="0">
                <a:latin typeface="微软雅黑" panose="020B0503020204020204" pitchFamily="34" charset="-122"/>
                <a:ea typeface="微软雅黑" panose="020B0503020204020204" pitchFamily="34" charset="-122"/>
              </a:rPr>
              <a:t>，降幅比上月收窄</a:t>
            </a:r>
            <a:r>
              <a:rPr lang="en-US" altLang="zh-CN" sz="1600" dirty="0">
                <a:latin typeface="微软雅黑" panose="020B0503020204020204" pitchFamily="34" charset="-122"/>
                <a:ea typeface="微软雅黑" panose="020B0503020204020204" pitchFamily="34" charset="-122"/>
              </a:rPr>
              <a:t>0.9</a:t>
            </a:r>
            <a:r>
              <a:rPr lang="zh-CN" altLang="en-US" sz="1600" dirty="0">
                <a:latin typeface="微软雅黑" panose="020B0503020204020204" pitchFamily="34" charset="-122"/>
                <a:ea typeface="微软雅黑" panose="020B0503020204020204" pitchFamily="34" charset="-122"/>
              </a:rPr>
              <a:t>个百分点。从同比看，受去年对比基数略高影响，</a:t>
            </a:r>
            <a:r>
              <a:rPr lang="en-US" altLang="zh-CN" sz="1600" dirty="0">
                <a:latin typeface="微软雅黑" panose="020B0503020204020204" pitchFamily="34" charset="-122"/>
                <a:ea typeface="微软雅黑" panose="020B0503020204020204" pitchFamily="34" charset="-122"/>
              </a:rPr>
              <a:t>PPI</a:t>
            </a:r>
            <a:r>
              <a:rPr lang="zh-CN" altLang="en-US" sz="1600" dirty="0">
                <a:latin typeface="微软雅黑" panose="020B0503020204020204" pitchFamily="34" charset="-122"/>
                <a:ea typeface="微软雅黑" panose="020B0503020204020204" pitchFamily="34" charset="-122"/>
              </a:rPr>
              <a:t>下降</a:t>
            </a:r>
            <a:r>
              <a:rPr lang="en-US" altLang="zh-CN" sz="1600" dirty="0">
                <a:latin typeface="微软雅黑" panose="020B0503020204020204" pitchFamily="34" charset="-122"/>
                <a:ea typeface="微软雅黑" panose="020B0503020204020204" pitchFamily="34" charset="-122"/>
              </a:rPr>
              <a:t>3.7%</a:t>
            </a:r>
            <a:r>
              <a:rPr lang="zh-CN" altLang="en-US" sz="1600" dirty="0">
                <a:latin typeface="微软雅黑" panose="020B0503020204020204" pitchFamily="34" charset="-122"/>
                <a:ea typeface="微软雅黑" panose="020B0503020204020204" pitchFamily="34" charset="-122"/>
              </a:rPr>
              <a:t>，降幅比上月扩大</a:t>
            </a:r>
            <a:r>
              <a:rPr lang="en-US" altLang="zh-CN" sz="1600" dirty="0">
                <a:latin typeface="微软雅黑" panose="020B0503020204020204" pitchFamily="34" charset="-122"/>
                <a:ea typeface="微软雅黑" panose="020B0503020204020204" pitchFamily="34" charset="-122"/>
              </a:rPr>
              <a:t>0.6</a:t>
            </a:r>
            <a:r>
              <a:rPr lang="zh-CN" altLang="en-US" sz="1600" dirty="0">
                <a:latin typeface="微软雅黑" panose="020B0503020204020204" pitchFamily="34" charset="-122"/>
                <a:ea typeface="微软雅黑" panose="020B0503020204020204" pitchFamily="34" charset="-122"/>
              </a:rPr>
              <a:t>个百分点。</a:t>
            </a:r>
            <a:endParaRPr sz="1600" dirty="0">
              <a:latin typeface="微软雅黑" panose="020B0503020204020204" pitchFamily="34" charset="-122"/>
              <a:ea typeface="微软雅黑" panose="020B0503020204020204" pitchFamily="34" charset="-122"/>
              <a:sym typeface="+mn-ea"/>
            </a:endParaRPr>
          </a:p>
        </p:txBody>
      </p:sp>
    </p:spTree>
    <p:custDataLst>
      <p:tags r:id="rId1"/>
    </p:custData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b="0" dirty="0">
                <a:solidFill>
                  <a:srgbClr val="000066"/>
                </a:solidFill>
                <a:latin typeface="微软雅黑" panose="020B0503020204020204" pitchFamily="34" charset="-122"/>
                <a:ea typeface="微软雅黑" panose="020B0503020204020204" pitchFamily="34" charset="-122"/>
              </a:rPr>
              <a:t>央行公开市场操作</a:t>
            </a:r>
          </a:p>
        </p:txBody>
      </p:sp>
      <p:sp>
        <p:nvSpPr>
          <p:cNvPr id="4" name="文本框 3"/>
          <p:cNvSpPr txBox="1"/>
          <p:nvPr/>
        </p:nvSpPr>
        <p:spPr>
          <a:xfrm>
            <a:off x="2342338" y="5661248"/>
            <a:ext cx="4459324" cy="461665"/>
          </a:xfrm>
          <a:prstGeom prst="rect">
            <a:avLst/>
          </a:prstGeom>
          <a:noFill/>
        </p:spPr>
        <p:txBody>
          <a:bodyPr wrap="square" rtlCol="0">
            <a:spAutoFit/>
          </a:bodyPr>
          <a:lstStyle/>
          <a:p>
            <a:r>
              <a:rPr lang="en-US" altLang="zh-CN" dirty="0">
                <a:latin typeface="微软雅黑" panose="020B0503020204020204" pitchFamily="34" charset="-122"/>
                <a:ea typeface="微软雅黑" panose="020B0503020204020204" pitchFamily="34" charset="-122"/>
              </a:rPr>
              <a:t>5</a:t>
            </a:r>
            <a:r>
              <a:rPr dirty="0">
                <a:solidFill>
                  <a:schemeClr val="tx1"/>
                </a:solidFill>
                <a:latin typeface="微软雅黑" panose="020B0503020204020204" pitchFamily="34" charset="-122"/>
                <a:ea typeface="微软雅黑" panose="020B0503020204020204" pitchFamily="34" charset="-122"/>
              </a:rPr>
              <a:t>月，央行累计净</a:t>
            </a:r>
            <a:r>
              <a:rPr lang="zh-CN" altLang="en-US" dirty="0">
                <a:solidFill>
                  <a:schemeClr val="tx1"/>
                </a:solidFill>
                <a:latin typeface="微软雅黑" panose="020B0503020204020204" pitchFamily="34" charset="-122"/>
                <a:ea typeface="微软雅黑" panose="020B0503020204020204" pitchFamily="34" charset="-122"/>
              </a:rPr>
              <a:t>投放资金</a:t>
            </a:r>
            <a:r>
              <a:rPr lang="en-US" altLang="zh-CN" sz="2400" dirty="0">
                <a:solidFill>
                  <a:srgbClr val="FF0000"/>
                </a:solidFill>
                <a:latin typeface="微软雅黑" panose="020B0503020204020204" pitchFamily="34" charset="-122"/>
                <a:ea typeface="微软雅黑" panose="020B0503020204020204" pitchFamily="34" charset="-122"/>
              </a:rPr>
              <a:t>5700</a:t>
            </a:r>
            <a:r>
              <a:rPr dirty="0">
                <a:solidFill>
                  <a:schemeClr val="tx1"/>
                </a:solidFill>
                <a:latin typeface="微软雅黑" panose="020B0503020204020204" pitchFamily="34" charset="-122"/>
                <a:ea typeface="微软雅黑" panose="020B0503020204020204" pitchFamily="34" charset="-122"/>
              </a:rPr>
              <a:t>亿元</a:t>
            </a:r>
            <a:r>
              <a:rPr lang="zh-CN" dirty="0">
                <a:solidFill>
                  <a:srgbClr val="000066"/>
                </a:solidFill>
                <a:latin typeface="微软雅黑" panose="020B0503020204020204" pitchFamily="34" charset="-122"/>
                <a:ea typeface="微软雅黑" panose="020B0503020204020204" pitchFamily="34" charset="-122"/>
              </a:rPr>
              <a:t>。</a:t>
            </a:r>
          </a:p>
        </p:txBody>
      </p:sp>
      <p:pic>
        <p:nvPicPr>
          <p:cNvPr id="3" name="图片 2">
            <a:extLst>
              <a:ext uri="{FF2B5EF4-FFF2-40B4-BE49-F238E27FC236}">
                <a16:creationId xmlns:a16="http://schemas.microsoft.com/office/drawing/2014/main" id="{451C6883-1051-426E-8CBF-BB1B124A2B9E}"/>
              </a:ext>
            </a:extLst>
          </p:cNvPr>
          <p:cNvPicPr>
            <a:picLocks noChangeAspect="1"/>
          </p:cNvPicPr>
          <p:nvPr/>
        </p:nvPicPr>
        <p:blipFill>
          <a:blip r:embed="rId3"/>
          <a:stretch>
            <a:fillRect/>
          </a:stretch>
        </p:blipFill>
        <p:spPr>
          <a:xfrm>
            <a:off x="1115616" y="1348726"/>
            <a:ext cx="6624735" cy="3952482"/>
          </a:xfrm>
          <a:prstGeom prst="rect">
            <a:avLst/>
          </a:prstGeom>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115325"/>
            <a:ext cx="8231188"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市场概况</a:t>
            </a:r>
          </a:p>
        </p:txBody>
      </p:sp>
      <p:sp>
        <p:nvSpPr>
          <p:cNvPr id="4" name="文本框 3"/>
          <p:cNvSpPr txBox="1"/>
          <p:nvPr/>
        </p:nvSpPr>
        <p:spPr>
          <a:xfrm>
            <a:off x="209034" y="1124744"/>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上证综指</a:t>
            </a:r>
          </a:p>
        </p:txBody>
      </p:sp>
      <p:sp>
        <p:nvSpPr>
          <p:cNvPr id="8" name="文本框 7"/>
          <p:cNvSpPr txBox="1"/>
          <p:nvPr/>
        </p:nvSpPr>
        <p:spPr>
          <a:xfrm>
            <a:off x="617889" y="1577118"/>
            <a:ext cx="849913" cy="369332"/>
          </a:xfrm>
          <a:prstGeom prst="rect">
            <a:avLst/>
          </a:prstGeom>
          <a:noFill/>
        </p:spPr>
        <p:txBody>
          <a:bodyPr wrap="none" rtlCol="0">
            <a:spAutoFit/>
          </a:bodyPr>
          <a:lstStyle/>
          <a:p>
            <a:r>
              <a:rPr lang="en-US" altLang="zh-CN" sz="1800" dirty="0">
                <a:solidFill>
                  <a:srgbClr val="33CC33"/>
                </a:solidFill>
                <a:latin typeface="微软雅黑" panose="020B0503020204020204" pitchFamily="34" charset="-122"/>
                <a:ea typeface="微软雅黑" panose="020B0503020204020204" pitchFamily="34" charset="-122"/>
              </a:rPr>
              <a:t>0.27</a:t>
            </a:r>
            <a:r>
              <a:rPr lang="en-US" sz="1800" dirty="0">
                <a:solidFill>
                  <a:srgbClr val="33CC33"/>
                </a:solidFill>
                <a:latin typeface="微软雅黑" panose="020B0503020204020204" pitchFamily="34" charset="-122"/>
                <a:ea typeface="微软雅黑" panose="020B0503020204020204" pitchFamily="34" charset="-122"/>
              </a:rPr>
              <a:t>%</a:t>
            </a:r>
          </a:p>
        </p:txBody>
      </p:sp>
      <p:sp>
        <p:nvSpPr>
          <p:cNvPr id="9" name="文本框 8"/>
          <p:cNvSpPr txBox="1"/>
          <p:nvPr/>
        </p:nvSpPr>
        <p:spPr>
          <a:xfrm>
            <a:off x="235221" y="3369198"/>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中小板指</a:t>
            </a:r>
          </a:p>
        </p:txBody>
      </p:sp>
      <p:sp>
        <p:nvSpPr>
          <p:cNvPr id="11" name="文本框 10"/>
          <p:cNvSpPr txBox="1"/>
          <p:nvPr/>
        </p:nvSpPr>
        <p:spPr>
          <a:xfrm>
            <a:off x="621011" y="3792864"/>
            <a:ext cx="849913" cy="369332"/>
          </a:xfrm>
          <a:prstGeom prst="rect">
            <a:avLst/>
          </a:prstGeom>
          <a:noFill/>
        </p:spPr>
        <p:txBody>
          <a:bodyPr wrap="none" rtlCol="0">
            <a:spAutoFit/>
          </a:bodyPr>
          <a:lstStyle/>
          <a:p>
            <a:r>
              <a:rPr lang="en-US" altLang="zh-CN" sz="1800" dirty="0">
                <a:solidFill>
                  <a:srgbClr val="33CC33"/>
                </a:solidFill>
                <a:latin typeface="微软雅黑" panose="020B0503020204020204" pitchFamily="34" charset="-122"/>
                <a:ea typeface="微软雅黑" panose="020B0503020204020204" pitchFamily="34" charset="-122"/>
              </a:rPr>
              <a:t>1.30%</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97936" y="2282521"/>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深证成指</a:t>
            </a:r>
          </a:p>
        </p:txBody>
      </p:sp>
      <p:sp>
        <p:nvSpPr>
          <p:cNvPr id="17" name="文本框 16"/>
          <p:cNvSpPr txBox="1"/>
          <p:nvPr/>
        </p:nvSpPr>
        <p:spPr>
          <a:xfrm>
            <a:off x="600996" y="2725428"/>
            <a:ext cx="849913" cy="369332"/>
          </a:xfrm>
          <a:prstGeom prst="rect">
            <a:avLst/>
          </a:prstGeom>
          <a:noFill/>
        </p:spPr>
        <p:txBody>
          <a:bodyPr wrap="none" rtlCol="0">
            <a:spAutoFit/>
          </a:bodyPr>
          <a:lstStyle/>
          <a:p>
            <a:r>
              <a:rPr lang="en-US" altLang="zh-CN" sz="1800" dirty="0">
                <a:solidFill>
                  <a:srgbClr val="FF0000"/>
                </a:solidFill>
                <a:latin typeface="微软雅黑" panose="020B0503020204020204" pitchFamily="34" charset="-122"/>
                <a:ea typeface="微软雅黑" panose="020B0503020204020204" pitchFamily="34" charset="-122"/>
              </a:rPr>
              <a:t>0.23%</a:t>
            </a:r>
            <a:endParaRPr lang="zh-CN" altLang="en-US" sz="1800" dirty="0">
              <a:solidFill>
                <a:srgbClr val="FF0000"/>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286580" y="4405752"/>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创业板指</a:t>
            </a:r>
          </a:p>
        </p:txBody>
      </p:sp>
      <p:sp>
        <p:nvSpPr>
          <p:cNvPr id="20" name="文本框 19"/>
          <p:cNvSpPr txBox="1"/>
          <p:nvPr/>
        </p:nvSpPr>
        <p:spPr>
          <a:xfrm>
            <a:off x="617889" y="4860300"/>
            <a:ext cx="849913" cy="369332"/>
          </a:xfrm>
          <a:prstGeom prst="rect">
            <a:avLst/>
          </a:prstGeom>
          <a:noFill/>
        </p:spPr>
        <p:txBody>
          <a:bodyPr wrap="none" rtlCol="0">
            <a:spAutoFit/>
          </a:bodyPr>
          <a:lstStyle/>
          <a:p>
            <a:r>
              <a:rPr lang="en-US" altLang="zh-CN" sz="1800" dirty="0">
                <a:solidFill>
                  <a:srgbClr val="FF0000"/>
                </a:solidFill>
                <a:latin typeface="微软雅黑" panose="020B0503020204020204" pitchFamily="34" charset="-122"/>
                <a:ea typeface="微软雅黑" panose="020B0503020204020204" pitchFamily="34" charset="-122"/>
              </a:rPr>
              <a:t>0.83%</a:t>
            </a:r>
            <a:endParaRPr lang="zh-CN" altLang="en-US" sz="1800" dirty="0">
              <a:solidFill>
                <a:srgbClr val="FF0000"/>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76552" y="5057925"/>
            <a:ext cx="6824117" cy="1289905"/>
          </a:xfrm>
          <a:prstGeom prst="rect">
            <a:avLst/>
          </a:prstGeom>
          <a:noFill/>
        </p:spPr>
        <p:txBody>
          <a:bodyPr wrap="square" rtlCol="0">
            <a:spAutoFit/>
          </a:bodyPr>
          <a:lstStyle/>
          <a:p>
            <a:pPr indent="360000" algn="just">
              <a:lnSpc>
                <a:spcPct val="150000"/>
              </a:lnSpc>
            </a:pPr>
            <a:r>
              <a:rPr lang="en-US" altLang="zh-CN" sz="1800" dirty="0">
                <a:latin typeface="微软雅黑" panose="020B0503020204020204" pitchFamily="34" charset="-122"/>
                <a:ea typeface="微软雅黑" panose="020B0503020204020204" pitchFamily="34" charset="-122"/>
              </a:rPr>
              <a:t>5</a:t>
            </a:r>
            <a:r>
              <a:rPr lang="zh-CN" altLang="en-US" sz="1800" dirty="0">
                <a:solidFill>
                  <a:schemeClr val="tx1"/>
                </a:solidFill>
                <a:latin typeface="微软雅黑" panose="020B0503020204020204" pitchFamily="34" charset="-122"/>
                <a:ea typeface="微软雅黑" panose="020B0503020204020204" pitchFamily="34" charset="-122"/>
              </a:rPr>
              <a:t>月，国内经济复苏态势逐步向好，但疫情的全球蔓延及复杂的外部环境冲击下，</a:t>
            </a:r>
            <a:r>
              <a:rPr lang="en-US" altLang="zh-CN" sz="1800" dirty="0">
                <a:solidFill>
                  <a:schemeClr val="tx1"/>
                </a:solidFill>
                <a:latin typeface="微软雅黑" panose="020B0503020204020204" pitchFamily="34" charset="-122"/>
                <a:ea typeface="微软雅黑" panose="020B0503020204020204" pitchFamily="34" charset="-122"/>
              </a:rPr>
              <a:t>A</a:t>
            </a:r>
            <a:r>
              <a:rPr lang="zh-CN" altLang="en-US" sz="1800" dirty="0">
                <a:solidFill>
                  <a:schemeClr val="tx1"/>
                </a:solidFill>
                <a:latin typeface="微软雅黑" panose="020B0503020204020204" pitchFamily="34" charset="-122"/>
                <a:ea typeface="微软雅黑" panose="020B0503020204020204" pitchFamily="34" charset="-122"/>
              </a:rPr>
              <a:t>股市场的上涨缺乏足够的量能支撑，</a:t>
            </a:r>
            <a:r>
              <a:rPr lang="en-US" altLang="zh-CN" sz="1800" dirty="0">
                <a:solidFill>
                  <a:schemeClr val="tx1"/>
                </a:solidFill>
                <a:latin typeface="微软雅黑" panose="020B0503020204020204" pitchFamily="34" charset="-122"/>
                <a:ea typeface="微软雅黑" panose="020B0503020204020204" pitchFamily="34" charset="-122"/>
              </a:rPr>
              <a:t>5</a:t>
            </a:r>
            <a:r>
              <a:rPr lang="zh-CN" altLang="en-US" sz="1800" dirty="0">
                <a:solidFill>
                  <a:schemeClr val="tx1"/>
                </a:solidFill>
                <a:latin typeface="微软雅黑" panose="020B0503020204020204" pitchFamily="34" charset="-122"/>
                <a:ea typeface="微软雅黑" panose="020B0503020204020204" pitchFamily="34" charset="-122"/>
              </a:rPr>
              <a:t>月市场整体而言维持震荡走势。</a:t>
            </a:r>
          </a:p>
        </p:txBody>
      </p:sp>
      <p:sp>
        <p:nvSpPr>
          <p:cNvPr id="23" name="箭头: 上 23">
            <a:extLst>
              <a:ext uri="{FF2B5EF4-FFF2-40B4-BE49-F238E27FC236}">
                <a16:creationId xmlns:a16="http://schemas.microsoft.com/office/drawing/2014/main" id="{077DEF29-894E-4D3C-AC45-E366A7255636}"/>
              </a:ext>
            </a:extLst>
          </p:cNvPr>
          <p:cNvSpPr/>
          <p:nvPr/>
        </p:nvSpPr>
        <p:spPr bwMode="auto">
          <a:xfrm rot="10800000">
            <a:off x="290939" y="1596202"/>
            <a:ext cx="288032" cy="372752"/>
          </a:xfrm>
          <a:prstGeom prst="upArrow">
            <a:avLst/>
          </a:prstGeom>
          <a:solidFill>
            <a:srgbClr val="33CC3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
        <p:nvSpPr>
          <p:cNvPr id="21" name="箭头: 上 23">
            <a:extLst>
              <a:ext uri="{FF2B5EF4-FFF2-40B4-BE49-F238E27FC236}">
                <a16:creationId xmlns:a16="http://schemas.microsoft.com/office/drawing/2014/main" id="{CEB1F2A0-938E-0143-BAB6-EAFB2A75A153}"/>
              </a:ext>
            </a:extLst>
          </p:cNvPr>
          <p:cNvSpPr/>
          <p:nvPr/>
        </p:nvSpPr>
        <p:spPr bwMode="auto">
          <a:xfrm>
            <a:off x="291686" y="4852402"/>
            <a:ext cx="288032" cy="372752"/>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
        <p:nvSpPr>
          <p:cNvPr id="22" name="箭头: 上 23">
            <a:extLst>
              <a:ext uri="{FF2B5EF4-FFF2-40B4-BE49-F238E27FC236}">
                <a16:creationId xmlns:a16="http://schemas.microsoft.com/office/drawing/2014/main" id="{2C2D9E9D-A267-324C-8F8F-23C4783C5ACE}"/>
              </a:ext>
            </a:extLst>
          </p:cNvPr>
          <p:cNvSpPr/>
          <p:nvPr/>
        </p:nvSpPr>
        <p:spPr bwMode="auto">
          <a:xfrm rot="10800000">
            <a:off x="276938" y="3794000"/>
            <a:ext cx="288032" cy="372752"/>
          </a:xfrm>
          <a:prstGeom prst="upArrow">
            <a:avLst/>
          </a:prstGeom>
          <a:solidFill>
            <a:srgbClr val="33CC3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
        <p:nvSpPr>
          <p:cNvPr id="24" name="箭头: 上 23">
            <a:extLst>
              <a:ext uri="{FF2B5EF4-FFF2-40B4-BE49-F238E27FC236}">
                <a16:creationId xmlns:a16="http://schemas.microsoft.com/office/drawing/2014/main" id="{BAC36409-7293-3F4A-A80F-2AC70BDDB144}"/>
              </a:ext>
            </a:extLst>
          </p:cNvPr>
          <p:cNvSpPr/>
          <p:nvPr/>
        </p:nvSpPr>
        <p:spPr bwMode="auto">
          <a:xfrm>
            <a:off x="307707" y="2754600"/>
            <a:ext cx="288032" cy="372752"/>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pic>
        <p:nvPicPr>
          <p:cNvPr id="2" name="图片 1">
            <a:extLst>
              <a:ext uri="{FF2B5EF4-FFF2-40B4-BE49-F238E27FC236}">
                <a16:creationId xmlns:a16="http://schemas.microsoft.com/office/drawing/2014/main" id="{E7F1AC7C-0909-47C3-A36B-B772ABCCBF39}"/>
              </a:ext>
            </a:extLst>
          </p:cNvPr>
          <p:cNvPicPr>
            <a:picLocks noChangeAspect="1"/>
          </p:cNvPicPr>
          <p:nvPr/>
        </p:nvPicPr>
        <p:blipFill>
          <a:blip r:embed="rId4"/>
          <a:stretch>
            <a:fillRect/>
          </a:stretch>
        </p:blipFill>
        <p:spPr>
          <a:xfrm>
            <a:off x="2058553" y="1328798"/>
            <a:ext cx="6690956" cy="3531924"/>
          </a:xfrm>
          <a:prstGeom prst="rect">
            <a:avLst/>
          </a:prstGeom>
        </p:spPr>
      </p:pic>
    </p:spTree>
    <p:custDataLst>
      <p:tags r:id="rId1"/>
    </p:custData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5611909" y="5625325"/>
            <a:ext cx="2848523" cy="400110"/>
          </a:xfrm>
          <a:prstGeom prst="rect">
            <a:avLst/>
          </a:prstGeom>
          <a:noFill/>
          <a:ln>
            <a:noFill/>
          </a:ln>
        </p:spPr>
        <p:txBody>
          <a:bodyPr wrap="square" rtlCol="0">
            <a:spAutoFit/>
          </a:bodyPr>
          <a:lstStyle/>
          <a:p>
            <a:r>
              <a:rPr lang="zh-CN" altLang="en-US" b="1" dirty="0">
                <a:solidFill>
                  <a:srgbClr val="FF0000"/>
                </a:solidFill>
                <a:latin typeface="+mn-ea"/>
                <a:ea typeface="+mn-ea"/>
              </a:rPr>
              <a:t>  </a:t>
            </a:r>
            <a:r>
              <a:rPr lang="zh-CN" altLang="en-US" dirty="0">
                <a:solidFill>
                  <a:srgbClr val="FF0000"/>
                </a:solidFill>
                <a:latin typeface="微软雅黑" panose="020B0503020204020204" pitchFamily="34" charset="-122"/>
                <a:ea typeface="微软雅黑" panose="020B0503020204020204" pitchFamily="34" charset="-122"/>
              </a:rPr>
              <a:t>较</a:t>
            </a:r>
            <a:r>
              <a:rPr lang="en-US" altLang="zh-CN" dirty="0">
                <a:solidFill>
                  <a:srgbClr val="FF0000"/>
                </a:solidFill>
                <a:latin typeface="微软雅黑" panose="020B0503020204020204" pitchFamily="34" charset="-122"/>
                <a:ea typeface="微软雅黑" panose="020B0503020204020204" pitchFamily="34" charset="-122"/>
              </a:rPr>
              <a:t>4</a:t>
            </a:r>
            <a:r>
              <a:rPr lang="zh-CN" altLang="en-US" dirty="0">
                <a:solidFill>
                  <a:srgbClr val="FF0000"/>
                </a:solidFill>
                <a:latin typeface="微软雅黑" panose="020B0503020204020204" pitchFamily="34" charset="-122"/>
                <a:ea typeface="微软雅黑" panose="020B0503020204020204" pitchFamily="34" charset="-122"/>
              </a:rPr>
              <a:t>月底      </a:t>
            </a:r>
            <a:r>
              <a:rPr lang="en-US" altLang="zh-CN" dirty="0">
                <a:solidFill>
                  <a:srgbClr val="FF0000"/>
                </a:solidFill>
                <a:latin typeface="微软雅黑" panose="020B0503020204020204" pitchFamily="34" charset="-122"/>
                <a:ea typeface="微软雅黑" panose="020B0503020204020204" pitchFamily="34" charset="-122"/>
              </a:rPr>
              <a:t>0.66%</a:t>
            </a:r>
          </a:p>
        </p:txBody>
      </p:sp>
      <p:sp>
        <p:nvSpPr>
          <p:cNvPr id="21506" name="Rectangle 2"/>
          <p:cNvSpPr>
            <a:spLocks noChangeArrowheads="1"/>
          </p:cNvSpPr>
          <p:nvPr/>
        </p:nvSpPr>
        <p:spPr bwMode="white">
          <a:xfrm>
            <a:off x="456406" y="167067"/>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沪深市值统计</a:t>
            </a:r>
          </a:p>
        </p:txBody>
      </p:sp>
      <p:sp>
        <p:nvSpPr>
          <p:cNvPr id="4" name="文本框 3"/>
          <p:cNvSpPr txBox="1"/>
          <p:nvPr/>
        </p:nvSpPr>
        <p:spPr>
          <a:xfrm>
            <a:off x="1695884" y="5825380"/>
            <a:ext cx="3672407" cy="461665"/>
          </a:xfrm>
          <a:prstGeom prst="rect">
            <a:avLst/>
          </a:prstGeom>
          <a:noFill/>
        </p:spPr>
        <p:txBody>
          <a:bodyPr wrap="square" rtlCol="0">
            <a:spAutoFit/>
          </a:bodyPr>
          <a:lstStyle/>
          <a:p>
            <a:r>
              <a:rPr lang="en-US" altLang="zh-CN" dirty="0">
                <a:solidFill>
                  <a:schemeClr val="tx1"/>
                </a:solidFill>
                <a:latin typeface="微软雅黑" panose="020B0503020204020204" pitchFamily="34" charset="-122"/>
                <a:ea typeface="微软雅黑" panose="020B0503020204020204" pitchFamily="34" charset="-122"/>
              </a:rPr>
              <a:t>5</a:t>
            </a:r>
            <a:r>
              <a:rPr lang="zh-CN" altLang="en-US" dirty="0">
                <a:solidFill>
                  <a:schemeClr val="tx1"/>
                </a:solidFill>
                <a:latin typeface="微软雅黑" panose="020B0503020204020204" pitchFamily="34" charset="-122"/>
                <a:ea typeface="微软雅黑" panose="020B0503020204020204" pitchFamily="34" charset="-122"/>
              </a:rPr>
              <a:t>月，</a:t>
            </a: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股总市值近</a:t>
            </a:r>
            <a:r>
              <a:rPr lang="en-US" altLang="zh-CN" sz="2400" dirty="0">
                <a:solidFill>
                  <a:srgbClr val="FF0000"/>
                </a:solidFill>
                <a:latin typeface="微软雅黑" panose="020B0503020204020204" pitchFamily="34" charset="-122"/>
                <a:ea typeface="微软雅黑" panose="020B0503020204020204" pitchFamily="34" charset="-122"/>
              </a:rPr>
              <a:t>64.34</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7" name="文本框 6"/>
          <p:cNvSpPr txBox="1"/>
          <p:nvPr/>
        </p:nvSpPr>
        <p:spPr>
          <a:xfrm>
            <a:off x="3532088" y="5232385"/>
            <a:ext cx="2079821" cy="461665"/>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深市</a:t>
            </a:r>
            <a:r>
              <a:rPr lang="en-US" altLang="zh-CN" sz="2400" dirty="0">
                <a:solidFill>
                  <a:srgbClr val="FF0000"/>
                </a:solidFill>
                <a:latin typeface="微软雅黑" panose="020B0503020204020204" pitchFamily="34" charset="-122"/>
                <a:ea typeface="微软雅黑" panose="020B0503020204020204" pitchFamily="34" charset="-122"/>
              </a:rPr>
              <a:t>25.28</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8" name="文本框 7"/>
          <p:cNvSpPr txBox="1"/>
          <p:nvPr/>
        </p:nvSpPr>
        <p:spPr>
          <a:xfrm>
            <a:off x="1452267" y="5232386"/>
            <a:ext cx="2079821" cy="461665"/>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沪市</a:t>
            </a:r>
            <a:r>
              <a:rPr lang="en-US" altLang="zh-CN" sz="2400" dirty="0">
                <a:solidFill>
                  <a:srgbClr val="FF0000"/>
                </a:solidFill>
                <a:latin typeface="微软雅黑" panose="020B0503020204020204" pitchFamily="34" charset="-122"/>
                <a:ea typeface="微软雅黑" panose="020B0503020204020204" pitchFamily="34" charset="-122"/>
              </a:rPr>
              <a:t>39.06</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10" name="箭头: 上 9">
            <a:extLst>
              <a:ext uri="{FF2B5EF4-FFF2-40B4-BE49-F238E27FC236}">
                <a16:creationId xmlns:a16="http://schemas.microsoft.com/office/drawing/2014/main" id="{86F47082-1BAE-4F10-A5B1-A6740311BDB8}"/>
              </a:ext>
            </a:extLst>
          </p:cNvPr>
          <p:cNvSpPr/>
          <p:nvPr/>
        </p:nvSpPr>
        <p:spPr bwMode="auto">
          <a:xfrm>
            <a:off x="6876231" y="5625325"/>
            <a:ext cx="288032" cy="400110"/>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dirty="0">
              <a:ln>
                <a:noFill/>
              </a:ln>
              <a:solidFill>
                <a:srgbClr val="FF0000"/>
              </a:solidFill>
              <a:effectLst/>
              <a:highlight>
                <a:srgbClr val="00FF00"/>
              </a:highlight>
              <a:latin typeface="Arial" panose="020B0604020202020204" pitchFamily="34" charset="0"/>
              <a:ea typeface="幼圆" panose="02010509060101010101" pitchFamily="49" charset="-122"/>
            </a:endParaRPr>
          </a:p>
        </p:txBody>
      </p:sp>
      <p:pic>
        <p:nvPicPr>
          <p:cNvPr id="3" name="图片 2">
            <a:extLst>
              <a:ext uri="{FF2B5EF4-FFF2-40B4-BE49-F238E27FC236}">
                <a16:creationId xmlns:a16="http://schemas.microsoft.com/office/drawing/2014/main" id="{FAAC1E5C-DD7B-4BE4-A04D-90C2CB752C6A}"/>
              </a:ext>
            </a:extLst>
          </p:cNvPr>
          <p:cNvPicPr>
            <a:picLocks noChangeAspect="1"/>
          </p:cNvPicPr>
          <p:nvPr/>
        </p:nvPicPr>
        <p:blipFill>
          <a:blip r:embed="rId4"/>
          <a:stretch>
            <a:fillRect/>
          </a:stretch>
        </p:blipFill>
        <p:spPr>
          <a:xfrm>
            <a:off x="971600" y="1311653"/>
            <a:ext cx="6984776" cy="3738737"/>
          </a:xfrm>
          <a:prstGeom prst="rect">
            <a:avLst/>
          </a:prstGeom>
        </p:spPr>
      </p:pic>
    </p:spTree>
    <p:custDataLst>
      <p:tags r:id="rId1"/>
    </p:custData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3.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4.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13136</TotalTime>
  <Words>1945</Words>
  <Application>Microsoft Office PowerPoint</Application>
  <PresentationFormat>全屏显示(4:3)</PresentationFormat>
  <Paragraphs>130</Paragraphs>
  <Slides>25</Slides>
  <Notes>25</Notes>
  <HiddenSlides>0</HiddenSlides>
  <MMClips>0</MMClips>
  <ScaleCrop>false</ScaleCrop>
  <HeadingPairs>
    <vt:vector size="6" baseType="variant">
      <vt:variant>
        <vt:lpstr>已用的字体</vt:lpstr>
      </vt:variant>
      <vt:variant>
        <vt:i4>9</vt:i4>
      </vt:variant>
      <vt:variant>
        <vt:lpstr>主题</vt:lpstr>
      </vt:variant>
      <vt:variant>
        <vt:i4>8</vt:i4>
      </vt:variant>
      <vt:variant>
        <vt:lpstr>幻灯片标题</vt:lpstr>
      </vt:variant>
      <vt:variant>
        <vt:i4>25</vt:i4>
      </vt:variant>
    </vt:vector>
  </HeadingPairs>
  <TitlesOfParts>
    <vt:vector size="42" baseType="lpstr">
      <vt:lpstr>Microsoft YaHei UI</vt:lpstr>
      <vt:lpstr>黑体</vt:lpstr>
      <vt:lpstr>华文中宋</vt:lpstr>
      <vt:lpstr>微软雅黑</vt:lpstr>
      <vt:lpstr>幼圆</vt:lpstr>
      <vt:lpstr>Arial</vt:lpstr>
      <vt:lpstr>Times New Roman</vt:lpstr>
      <vt:lpstr>Verdana</vt:lpstr>
      <vt:lpstr>Wingdings</vt: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PowerPoint 演示文稿</vt:lpstr>
      <vt:lpstr>CPI、PPI</vt:lpstr>
      <vt:lpstr>PMI</vt:lpstr>
      <vt:lpstr>PowerPoint 演示文稿</vt:lpstr>
      <vt:lpstr>央行公开市场操作</vt:lpstr>
      <vt:lpstr>PowerPoint 演示文稿</vt:lpstr>
      <vt:lpstr>PowerPoint 演示文稿</vt:lpstr>
      <vt:lpstr>上证50股指期货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NING MEI</cp:lastModifiedBy>
  <cp:revision>4955</cp:revision>
  <dcterms:created xsi:type="dcterms:W3CDTF">2007-11-30T05:47:00Z</dcterms:created>
  <dcterms:modified xsi:type="dcterms:W3CDTF">2020-06-10T07:02:51Z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