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22"/>
  </p:notesMasterIdLst>
  <p:sldIdLst>
    <p:sldId id="256" r:id="rId5"/>
    <p:sldId id="257" r:id="rId6"/>
    <p:sldId id="258" r:id="rId7"/>
    <p:sldId id="259" r:id="rId8"/>
    <p:sldId id="296" r:id="rId9"/>
    <p:sldId id="289" r:id="rId10"/>
    <p:sldId id="261" r:id="rId11"/>
    <p:sldId id="263" r:id="rId12"/>
    <p:sldId id="264" r:id="rId13"/>
    <p:sldId id="265" r:id="rId14"/>
    <p:sldId id="276" r:id="rId15"/>
    <p:sldId id="277" r:id="rId16"/>
    <p:sldId id="295" r:id="rId17"/>
    <p:sldId id="267" r:id="rId18"/>
    <p:sldId id="301" r:id="rId19"/>
    <p:sldId id="302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pos="5148" userDrawn="1">
          <p15:clr>
            <a:srgbClr val="A4A3A4"/>
          </p15:clr>
        </p15:guide>
        <p15:guide id="3" orient="horz" pos="2160">
          <p15:clr>
            <a:srgbClr val="A4A3A4"/>
          </p15:clr>
        </p15:guide>
        <p15:guide id="5" pos="6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B050"/>
    <a:srgbClr val="66D0F6"/>
    <a:srgbClr val="FF2121"/>
    <a:srgbClr val="000798"/>
    <a:srgbClr val="2A8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3" autoAdjust="0"/>
    <p:restoredTop sz="94138" autoAdjust="0"/>
  </p:normalViewPr>
  <p:slideViewPr>
    <p:cSldViewPr snapToGrid="0">
      <p:cViewPr varScale="1">
        <p:scale>
          <a:sx n="152" d="100"/>
          <a:sy n="152" d="100"/>
        </p:scale>
        <p:origin x="1968" y="150"/>
      </p:cViewPr>
      <p:guideLst>
        <p:guide pos="2880"/>
        <p:guide pos="5148"/>
        <p:guide orient="horz" pos="2160"/>
        <p:guide pos="6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4</a:t>
            </a:r>
            <a:r>
              <a:rPr lang="zh-CN" altLang="en-US" dirty="0"/>
              <a:t>月</a:t>
            </a:r>
            <a:r>
              <a:rPr lang="en-US" altLang="zh-CN" dirty="0"/>
              <a:t>167</a:t>
            </a:r>
            <a:r>
              <a:rPr lang="zh-CN" altLang="en-US" dirty="0"/>
              <a:t>起</a:t>
            </a:r>
            <a:endParaRPr lang="en-US" altLang="zh-CN" dirty="0"/>
          </a:p>
          <a:p>
            <a:r>
              <a:rPr lang="en-US" altLang="zh-CN" dirty="0"/>
              <a:t>363.26</a:t>
            </a:r>
            <a:r>
              <a:rPr lang="zh-CN" altLang="en-US" dirty="0"/>
              <a:t>亿元</a:t>
            </a:r>
            <a:endParaRPr lang="en-US" altLang="zh-CN" dirty="0"/>
          </a:p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创新层原来</a:t>
            </a:r>
            <a:r>
              <a:rPr lang="en-US" altLang="zh-CN" dirty="0"/>
              <a:t>658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7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4</a:t>
            </a:r>
            <a:r>
              <a:rPr lang="zh-CN" altLang="en-US" dirty="0"/>
              <a:t>月</a:t>
            </a:r>
            <a:r>
              <a:rPr lang="en-US" altLang="zh-CN" dirty="0"/>
              <a:t>359</a:t>
            </a:r>
          </a:p>
          <a:p>
            <a:r>
              <a:rPr lang="en-US" altLang="zh-CN" dirty="0"/>
              <a:t>321.85</a:t>
            </a:r>
            <a:r>
              <a:rPr lang="zh-CN" altLang="en-US" dirty="0"/>
              <a:t>亿元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3" descr="rk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181477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5" descr="top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6" descr="bottom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37"/>
          <p:cNvSpPr txBox="1">
            <a:spLocks noChangeArrowheads="1"/>
          </p:cNvSpPr>
          <p:nvPr/>
        </p:nvSpPr>
        <p:spPr bwMode="auto">
          <a:xfrm>
            <a:off x="2890839" y="4637088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 dirty="0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4102" name="Text Box 38"/>
          <p:cNvSpPr txBox="1">
            <a:spLocks noChangeArrowheads="1"/>
          </p:cNvSpPr>
          <p:nvPr/>
        </p:nvSpPr>
        <p:spPr bwMode="auto">
          <a:xfrm>
            <a:off x="2873376" y="4098927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4103" name="Rectangle 41"/>
          <p:cNvSpPr>
            <a:spLocks noChangeArrowheads="1"/>
          </p:cNvSpPr>
          <p:nvPr/>
        </p:nvSpPr>
        <p:spPr bwMode="auto">
          <a:xfrm>
            <a:off x="60326" y="6577015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1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auto">
          <a:xfrm>
            <a:off x="1" y="6477000"/>
            <a:ext cx="8558213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1" y="6540500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5"/>
            <a:ext cx="1370013" cy="2654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1" y="6524625"/>
            <a:ext cx="2195513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2020/6/10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2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19737" y="2221925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4213" y="2936557"/>
            <a:ext cx="705643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17750" y="5309470"/>
            <a:ext cx="7308500" cy="782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个基金产品通过其他方式实现退出，其中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方式退出。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退出较之前持续回落，股权转让基本保持稳定。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335090" y="1068034"/>
            <a:ext cx="2468118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其他退出情况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5F328541-0591-4146-84AE-917658C4E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25101"/>
            <a:ext cx="5761219" cy="3243353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2D4FD4A7-924A-4EBA-B8A7-FC95342E21F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007" r="20227"/>
          <a:stretch/>
        </p:blipFill>
        <p:spPr>
          <a:xfrm>
            <a:off x="5700811" y="1725101"/>
            <a:ext cx="3443189" cy="32372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81929" y="1042681"/>
            <a:ext cx="2219603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上市公司并购事件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71550" y="5033356"/>
            <a:ext cx="7200900" cy="11975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月上市公司并购事件共计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290.62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月并购数量及规模双双回落。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7CEBEA5-570B-4D1C-99C3-AED88727F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598" y="1674395"/>
            <a:ext cx="6754804" cy="32003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8330" y="1172923"/>
            <a:ext cx="3617333" cy="369869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上市公司并购非上市公司规模前五</a:t>
            </a:r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0762674-E569-4558-8C79-F25671ABC618}"/>
              </a:ext>
            </a:extLst>
          </p:cNvPr>
          <p:cNvSpPr/>
          <p:nvPr/>
        </p:nvSpPr>
        <p:spPr>
          <a:xfrm rot="5400000">
            <a:off x="3736648" y="1221939"/>
            <a:ext cx="369868" cy="271839"/>
          </a:xfrm>
          <a:prstGeom prst="triangle">
            <a:avLst/>
          </a:prstGeom>
          <a:solidFill>
            <a:schemeClr val="bg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E4764B-1A2C-40E9-B0E5-2BF33F9B7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B7C5D62-A82D-493D-95B7-EF932DFE9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459" y="1934879"/>
            <a:ext cx="8093082" cy="3393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7784" y="1008988"/>
            <a:ext cx="2482389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38885" y="1484904"/>
            <a:ext cx="1242376" cy="941082"/>
            <a:chOff x="415341" y="1328632"/>
            <a:chExt cx="1172437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72437" cy="667568"/>
              <a:chOff x="539468" y="1205342"/>
              <a:chExt cx="1172437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5" y="1608745"/>
                <a:ext cx="32573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2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8591</a:t>
                </a:r>
                <a:endParaRPr 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872350" y="1893059"/>
              <a:ext cx="557081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-35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594028" y="1410934"/>
            <a:ext cx="1995494" cy="982143"/>
            <a:chOff x="1918959" y="1157696"/>
            <a:chExt cx="1995494" cy="982143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7448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1143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5044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366998" y="1351284"/>
            <a:ext cx="1995494" cy="982143"/>
            <a:chOff x="1918959" y="1157696"/>
            <a:chExt cx="1995494" cy="982143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7944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647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44652" y="1850444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集合竞价</a:t>
              </a: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2702614" y="6078926"/>
            <a:ext cx="4158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家，为美瑞新材、君实生物及金宏气体。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0A4D7769-191A-4799-8B6D-2D7589EDF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340" y="2432760"/>
            <a:ext cx="6446361" cy="365856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5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C63F7E3-B974-41C2-A35C-E653736C72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128" y="860289"/>
            <a:ext cx="5401524" cy="3243353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FC2DFDD6-99B6-4F8F-9690-61E14254C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4267" y="4103642"/>
            <a:ext cx="5255466" cy="231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5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6A6C90A-E12C-4461-9DB8-F185D08245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238" y="823011"/>
            <a:ext cx="5401524" cy="3237257"/>
          </a:xfrm>
          <a:prstGeom prst="rect">
            <a:avLst/>
          </a:prstGeom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17F4627D-0C40-4768-A5F1-13F19840C4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4267" y="4102443"/>
            <a:ext cx="5255466" cy="231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4119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27A3791E-8341-4249-9B95-C39A5CE2F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首批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25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家公司</a:t>
            </a:r>
            <a:r>
              <a:rPr lang="en-US" altLang="zh-CN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5</a:t>
            </a:r>
            <a:r>
              <a:rPr lang="zh-CN" altLang="en-US" sz="2400" b="1" dirty="0">
                <a:solidFill>
                  <a:srgbClr val="000798"/>
                </a:solidFill>
                <a:ea typeface="幼圆" panose="02010509060101010101" pitchFamily="49" charset="-122"/>
              </a:rPr>
              <a:t>月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总市值变化情况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BBAB8B3-3152-4CEB-B8B6-FF6D2279A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70" y="1071691"/>
            <a:ext cx="7632059" cy="521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912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371394" y="3137377"/>
            <a:ext cx="3502104" cy="357504"/>
            <a:chOff x="7157508" y="740533"/>
            <a:chExt cx="3096101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稳中有降，并购市场回落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971550" y="3603811"/>
            <a:ext cx="7200900" cy="27373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月小幅回落，共有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家公司上市，募集总额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160.10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亿元；港股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家企业上交易，总募集资金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69.96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亿港元。并购市场方面，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月并购数量及规模较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月均有所下降。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份以来随着国内复工复产的持续推进，生产端已持续改善，但需求端的恢复仍需要一定的时间。考虑到疫情对消费意愿的冲击、对消费行为的制约以及外需的滞后影响，需求端的恢复将是一个较为缓慢的过程，或对生产端造成一定的负面影响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 algn="just">
              <a:lnSpc>
                <a:spcPct val="150000"/>
              </a:lnSpc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新冠疫情目前仍在全球持续，未来疫情发展具有一定的不确定性。同时中美局势持续紧张，随着港版国安法的通过，美国进一步采取对中国高新技术企业进行限制等措施。未来市场将主要面临来自外部的不确定性，海外宏观风险概率提升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371395" y="13609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5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72ED3C1-5125-46BB-BDF5-4F785C1A6F75}"/>
              </a:ext>
            </a:extLst>
          </p:cNvPr>
          <p:cNvSpPr txBox="1"/>
          <p:nvPr/>
        </p:nvSpPr>
        <p:spPr>
          <a:xfrm>
            <a:off x="971550" y="1621624"/>
            <a:ext cx="7200900" cy="13523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月募投市场有所降温，虽然国内疫情已基本控制，但海外疫情仍未有明显好转，加之中美贸易摩擦持续，市场仍面临一定的不确定性。国内目前生产已基本恢复，但需求端仍有待释放。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月“两会“落幕，政策刺激也相对保守，不及市场预期，一级市场小幅降温。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月，基金募集数量及规模较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月均有所回落。投资事件有所减少，但规模有所扩大，投资市场热度基本保持稳定。分行业来看，投资仍主要集中在信息技术、可选消费及医疗保健三大板块，行业投资趋势不变。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ABCC63C5-B544-410D-8202-59C0D4799ACA}"/>
              </a:ext>
            </a:extLst>
          </p:cNvPr>
          <p:cNvGrpSpPr/>
          <p:nvPr/>
        </p:nvGrpSpPr>
        <p:grpSpPr>
          <a:xfrm>
            <a:off x="371394" y="1100726"/>
            <a:ext cx="2466399" cy="357504"/>
            <a:chOff x="7155479" y="740532"/>
            <a:chExt cx="3098130" cy="369869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4E1CF7BD-A761-41E0-8C2A-A1B7752825BC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募投市场有所降温</a:t>
              </a:r>
            </a:p>
          </p:txBody>
        </p:sp>
        <p:sp>
          <p:nvSpPr>
            <p:cNvPr id="15" name="等腰三角形 14">
              <a:extLst>
                <a:ext uri="{FF2B5EF4-FFF2-40B4-BE49-F238E27FC236}">
                  <a16:creationId xmlns:a16="http://schemas.microsoft.com/office/drawing/2014/main" id="{47D02F80-287F-4DD2-976B-AF371911A0E5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822452" y="1199917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</a:t>
            </a:r>
          </a:p>
        </p:txBody>
      </p:sp>
      <p:sp>
        <p:nvSpPr>
          <p:cNvPr id="3" name="椭圆 2"/>
          <p:cNvSpPr/>
          <p:nvPr/>
        </p:nvSpPr>
        <p:spPr>
          <a:xfrm>
            <a:off x="2822451" y="2229942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</a:t>
            </a:r>
          </a:p>
        </p:txBody>
      </p:sp>
      <p:sp>
        <p:nvSpPr>
          <p:cNvPr id="4" name="椭圆 3"/>
          <p:cNvSpPr/>
          <p:nvPr/>
        </p:nvSpPr>
        <p:spPr>
          <a:xfrm>
            <a:off x="2822449" y="3302018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chemeClr val="accent5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62730" y="1259902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募集市场小幅回落，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数量规模双双下行。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62731" y="2289927"/>
            <a:ext cx="208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投资市场保持稳定，</a:t>
            </a:r>
            <a:endParaRPr lang="en-US" altLang="zh-CN" dirty="0"/>
          </a:p>
          <a:p>
            <a:r>
              <a:rPr lang="zh-CN" altLang="en-US" dirty="0"/>
              <a:t>投资数量有所减少。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62729" y="3363333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节奏稳中有降，</a:t>
            </a:r>
            <a:endParaRPr lang="en-US" altLang="zh-CN" dirty="0"/>
          </a:p>
          <a:p>
            <a:r>
              <a:rPr lang="zh-CN" altLang="en-US" dirty="0"/>
              <a:t>募资规模小幅收窄。</a:t>
            </a:r>
            <a:endParaRPr lang="en-US" altLang="zh-CN" dirty="0"/>
          </a:p>
        </p:txBody>
      </p:sp>
      <p:sp>
        <p:nvSpPr>
          <p:cNvPr id="8" name="椭圆 7"/>
          <p:cNvSpPr/>
          <p:nvPr/>
        </p:nvSpPr>
        <p:spPr>
          <a:xfrm>
            <a:off x="2822449" y="5404119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62729" y="5602604"/>
            <a:ext cx="2254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新三板摘牌有所放缓。</a:t>
            </a:r>
            <a:endParaRPr lang="en-US" altLang="zh-CN" dirty="0"/>
          </a:p>
        </p:txBody>
      </p:sp>
      <p:sp>
        <p:nvSpPr>
          <p:cNvPr id="10" name="椭圆 9"/>
          <p:cNvSpPr/>
          <p:nvPr/>
        </p:nvSpPr>
        <p:spPr>
          <a:xfrm>
            <a:off x="2822449" y="4349570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62730" y="4409555"/>
            <a:ext cx="2087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并购市场有所降温，</a:t>
            </a:r>
            <a:endParaRPr lang="en-US" altLang="zh-CN" dirty="0"/>
          </a:p>
          <a:p>
            <a:r>
              <a:rPr lang="zh-CN" altLang="en-US" dirty="0"/>
              <a:t>数量及规模均减少。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下 2"/>
          <p:cNvSpPr/>
          <p:nvPr/>
        </p:nvSpPr>
        <p:spPr>
          <a:xfrm>
            <a:off x="928344" y="5742332"/>
            <a:ext cx="419576" cy="461666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65268" y="4729619"/>
            <a:ext cx="5607182" cy="16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78.09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亿元，基金募集数量较上月小幅回落，募集规模继续收窄。具体数据方面，募集数量环比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20.00%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23.08%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缩小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35.09%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扩大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92.86%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310083" y="4821289"/>
            <a:ext cx="147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20.00%</a:t>
            </a:r>
            <a:endParaRPr lang="en-US" altLang="zh-CN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93303" y="5669200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35.09%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10084" y="5231166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募集事件数量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93303" y="605011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募集事件规模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971551" y="4387618"/>
            <a:ext cx="2284315" cy="342001"/>
            <a:chOff x="7265361" y="731103"/>
            <a:chExt cx="3098166" cy="379297"/>
          </a:xfrm>
        </p:grpSpPr>
        <p:sp>
          <p:nvSpPr>
            <p:cNvPr id="10" name="矩形 9"/>
            <p:cNvSpPr/>
            <p:nvPr/>
          </p:nvSpPr>
          <p:spPr>
            <a:xfrm>
              <a:off x="7265361" y="731103"/>
              <a:ext cx="2815120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募集市场小幅下修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10037070" y="783943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3217A355-F1BD-46BD-AFAF-4C7EA1D66294}"/>
              </a:ext>
            </a:extLst>
          </p:cNvPr>
          <p:cNvSpPr/>
          <p:nvPr/>
        </p:nvSpPr>
        <p:spPr>
          <a:xfrm rot="10800000" flipV="1">
            <a:off x="928344" y="4911573"/>
            <a:ext cx="419576" cy="461666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highlight>
                <a:srgbClr val="FF0000"/>
              </a:highlight>
            </a:endParaRP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C7D1D5AC-D647-4511-8EE6-B194BB2202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918" y="911093"/>
            <a:ext cx="7292164" cy="345760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78016" y="4845132"/>
            <a:ext cx="7200900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起基金募集事件，全部为成长型基金，募资总额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78.09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亿元，募资规模总体环比下行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35.09%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978016" y="4320406"/>
            <a:ext cx="2409742" cy="36987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募集市场小幅回落</a:t>
              </a: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89AF2761-3B5D-4C0F-8604-618875147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14" y="1474012"/>
            <a:ext cx="7649971" cy="21532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21340" y="983768"/>
            <a:ext cx="3052110" cy="426605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投资数量及规模双双下行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971551" y="5437026"/>
            <a:ext cx="7200900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247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112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417.09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分行业来看，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月投资事件仍主要集中在信息技术行业，案例共计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155.09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1A92A4F-0092-416E-B66F-E56635E3D5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613304"/>
            <a:ext cx="7200900" cy="384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5090" y="987473"/>
            <a:ext cx="3797998" cy="369870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5946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683711" y="5677734"/>
            <a:ext cx="5776577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从投资事件来看，科技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、医疗及消费三大板块仍为热门投资领域。</a:t>
            </a:r>
            <a:endParaRPr lang="en-US" altLang="zh-CN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从投资规模来看，信息技术及可选消费行业两者相差不大。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62DB333-2674-44B6-BE9C-812EFF1E50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549" t="20241" r="23912" b="24154"/>
          <a:stretch/>
        </p:blipFill>
        <p:spPr>
          <a:xfrm>
            <a:off x="4571999" y="1628423"/>
            <a:ext cx="4574655" cy="348687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08E5865-B08A-4D37-A1D6-7295C9D6BA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12" t="26276" r="33565" b="13390"/>
          <a:stretch/>
        </p:blipFill>
        <p:spPr>
          <a:xfrm>
            <a:off x="-2" y="1705697"/>
            <a:ext cx="4572001" cy="37477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71550" y="5153845"/>
            <a:ext cx="7006912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月融资事件发生最多的是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战略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62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月融资金额最多的也是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战略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154.77</a:t>
            </a:r>
            <a:r>
              <a:rPr lang="zh-CN" altLang="en-US" sz="16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6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821B957-068B-4874-8FD8-9E88A3A829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1085631"/>
            <a:ext cx="7200900" cy="39909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5606" y="929411"/>
            <a:ext cx="2338550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27494" y="1377868"/>
            <a:ext cx="2784296" cy="318498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25862" y="4869747"/>
            <a:ext cx="2532102" cy="318498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257300" y="3820406"/>
            <a:ext cx="5063217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柔宇科技：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柔宇科技致力于下一代新型信息显示技术及其相关电子产品的研发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生产与销售。核心技术领域之一是可大规模量产的高性能超薄彩色柔性显示器。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未披露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722010" y="1860653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728373" y="2792499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719573" y="3870148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723900" y="5298355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57300" y="5252871"/>
            <a:ext cx="5093613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瓜子二手车：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瓜子二手车致力于用创新重塑二手车产业，为用户创造更大的价值。目前，瓜子二手车构建了严选直卖与全国购两大业务体系，为用户提供二手车检测定价、居间服务等一站式服务。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红杉资本中国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257300" y="1862692"/>
            <a:ext cx="5034623" cy="769441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便利蜂：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便利蜂将通过互联网的方式，改良现有的零售模式。使用大数据和智能软硬件，突破固有的便利店购物体验。</a:t>
            </a:r>
            <a:endParaRPr lang="en-US" altLang="zh-CN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未披露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257300" y="2737613"/>
            <a:ext cx="5093613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叮咚小区：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叮咚小区是一款为日常小区生活提供便利的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，软件提供邻里社交平台，实现二手交易、拼车、家政推荐等为小区生活提供更多便利。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未披露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50052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381123" y="1926911"/>
            <a:ext cx="106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471973" y="2868632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466885" y="3941414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291848" y="5480132"/>
            <a:ext cx="587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D+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891502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8291848" y="286863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3DD3E3F-B1A2-4547-A00A-70AFDD85F94F}"/>
              </a:ext>
            </a:extLst>
          </p:cNvPr>
          <p:cNvSpPr txBox="1"/>
          <p:nvPr/>
        </p:nvSpPr>
        <p:spPr>
          <a:xfrm>
            <a:off x="8291848" y="3941413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F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91CD3948-93D7-4130-878A-9B4ADEF8C89F}"/>
              </a:ext>
            </a:extLst>
          </p:cNvPr>
          <p:cNvSpPr txBox="1"/>
          <p:nvPr/>
        </p:nvSpPr>
        <p:spPr>
          <a:xfrm>
            <a:off x="8283031" y="191526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552DD72-21A9-4FFC-9AD4-41D30A5F0990}"/>
              </a:ext>
            </a:extLst>
          </p:cNvPr>
          <p:cNvSpPr txBox="1"/>
          <p:nvPr/>
        </p:nvSpPr>
        <p:spPr>
          <a:xfrm>
            <a:off x="6570213" y="5480131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5090" y="975011"/>
            <a:ext cx="2468118" cy="36987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971550" y="4953385"/>
            <a:ext cx="7200900" cy="14338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数量较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月有所回落，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18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家公司上市，其中科创板上市企业共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节奏与规模基本保持稳定。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募资总额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160.10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37.17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支；港股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69.96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港元，其中募资规模最大的为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建业新生活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，首发募资总额为</a:t>
            </a:r>
            <a:r>
              <a:rPr lang="en-US" altLang="zh-CN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23.63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及退出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1911E2A-0629-4B20-9E95-1ED064F24D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21" y="1539055"/>
            <a:ext cx="7449958" cy="3292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1_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1_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1_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融客投资PPT模板 1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10064</TotalTime>
  <Words>1257</Words>
  <Application>Microsoft Office PowerPoint</Application>
  <PresentationFormat>全屏显示(4:3)</PresentationFormat>
  <Paragraphs>116</Paragraphs>
  <Slides>17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17</vt:i4>
      </vt:variant>
    </vt:vector>
  </HeadingPairs>
  <TitlesOfParts>
    <vt:vector size="32" baseType="lpstr">
      <vt:lpstr>等线</vt:lpstr>
      <vt:lpstr>等线 Light</vt:lpstr>
      <vt:lpstr>黑体</vt:lpstr>
      <vt:lpstr>华文新魏</vt:lpstr>
      <vt:lpstr>微软雅黑</vt:lpstr>
      <vt:lpstr>幼圆</vt:lpstr>
      <vt:lpstr>Arial</vt:lpstr>
      <vt:lpstr>Calibri</vt:lpstr>
      <vt:lpstr>Calibri Light</vt:lpstr>
      <vt:lpstr>Verdana</vt:lpstr>
      <vt:lpstr>Wingdings</vt:lpstr>
      <vt:lpstr>Office 主题​​</vt:lpstr>
      <vt:lpstr>1_融客投资PPT模板</vt:lpstr>
      <vt:lpstr>融客PPT模板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SYN GE</dc:creator>
  <cp:lastModifiedBy>NING MEI</cp:lastModifiedBy>
  <cp:revision>1045</cp:revision>
  <dcterms:created xsi:type="dcterms:W3CDTF">2018-03-11T13:30:00Z</dcterms:created>
  <dcterms:modified xsi:type="dcterms:W3CDTF">2020-06-10T08:37:11Z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