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notesSlides/notesSlide9.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notesSlides/notesSlide1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notesSlides/notesSlide14.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256" r:id="rId3"/>
    <p:sldId id="257" r:id="rId4"/>
    <p:sldId id="258" r:id="rId5"/>
    <p:sldId id="259" r:id="rId6"/>
    <p:sldId id="296" r:id="rId7"/>
    <p:sldId id="289" r:id="rId8"/>
    <p:sldId id="261" r:id="rId9"/>
    <p:sldId id="263" r:id="rId10"/>
    <p:sldId id="264" r:id="rId11"/>
    <p:sldId id="265" r:id="rId12"/>
    <p:sldId id="276" r:id="rId13"/>
    <p:sldId id="277" r:id="rId14"/>
    <p:sldId id="295" r:id="rId15"/>
    <p:sldId id="267" r:id="rId16"/>
    <p:sldId id="301"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660" userDrawn="1">
          <p15:clr>
            <a:srgbClr val="A4A3A4"/>
          </p15:clr>
        </p15:guide>
        <p15:guide id="2" pos="5020" userDrawn="1">
          <p15:clr>
            <a:srgbClr val="A4A3A4"/>
          </p15:clr>
        </p15:guide>
        <p15:guide id="3" orient="horz" pos="3453" userDrawn="1">
          <p15:clr>
            <a:srgbClr val="A4A3A4"/>
          </p15:clr>
        </p15:guide>
        <p15:guide id="5" pos="1186" userDrawn="1">
          <p15:clr>
            <a:srgbClr val="A4A3A4"/>
          </p15:clr>
        </p15:guide>
        <p15:guide id="6" pos="7680" userDrawn="1">
          <p15:clr>
            <a:srgbClr val="A4A3A4"/>
          </p15:clr>
        </p15:guide>
        <p15:guide id="7" pos="6494" userDrawn="1">
          <p15:clr>
            <a:srgbClr val="A4A3A4"/>
          </p15:clr>
        </p15:guide>
        <p15:guide id="8" orient="horz" pos="5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472C4"/>
    <a:srgbClr val="00B050"/>
    <a:srgbClr val="FF2121"/>
    <a:srgbClr val="E46C0A"/>
    <a:srgbClr val="EA3737"/>
    <a:srgbClr val="00B0F0"/>
    <a:srgbClr val="FFFFFF"/>
    <a:srgbClr val="66D0F6"/>
    <a:srgbClr val="000798"/>
    <a:srgbClr val="2A8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3" autoAdjust="0"/>
    <p:restoredTop sz="94376" autoAdjust="0"/>
  </p:normalViewPr>
  <p:slideViewPr>
    <p:cSldViewPr snapToGrid="0">
      <p:cViewPr>
        <p:scale>
          <a:sx n="100" d="100"/>
          <a:sy n="100" d="100"/>
        </p:scale>
        <p:origin x="1506" y="1266"/>
      </p:cViewPr>
      <p:guideLst>
        <p:guide pos="2660"/>
        <p:guide pos="5020"/>
        <p:guide orient="horz" pos="3453"/>
        <p:guide pos="1186"/>
        <p:guide pos="7680"/>
        <p:guide pos="6494"/>
        <p:guide orient="horz" pos="572"/>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NING%20MEI\Desktop\&#34701;&#23458;&#25237;&#36164;\&#26376;&#25253;\&#19968;&#32423;&#24066;&#22330;&#26376;&#25253;\&#25237;&#36164;\&#25237;&#36164;&#24773;&#20917;&#27719;&#24635;.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NING%20MEI\Desktop\&#34701;&#23458;&#25237;&#36164;\&#26376;&#25253;\&#19968;&#32423;&#24066;&#22330;&#26376;&#25253;\&#25237;&#36164;\&#25237;&#36164;&#24773;&#20917;&#27719;&#24635;.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8</a:t>
            </a:r>
            <a:r>
              <a:rPr lang="zh-CN"/>
              <a:t>月</a:t>
            </a:r>
            <a:r>
              <a:rPr lang="en-US"/>
              <a:t>-2020</a:t>
            </a:r>
            <a:r>
              <a:rPr lang="zh-CN"/>
              <a:t>年</a:t>
            </a:r>
            <a:r>
              <a:rPr lang="en-US" altLang="zh-CN"/>
              <a:t>8</a:t>
            </a:r>
            <a:r>
              <a:rPr lang="zh-CN"/>
              <a:t>月基金募集情况一览</a:t>
            </a:r>
          </a:p>
        </c:rich>
      </c:tx>
      <c:layout>
        <c:manualLayout>
          <c:xMode val="edge"/>
          <c:yMode val="edge"/>
          <c:x val="0.25840482456140351"/>
          <c:y val="5.8302469135802467E-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1"/>
          <c:order val="1"/>
          <c:tx>
            <c:strRef>
              <c:f>数据汇总!$C$1</c:f>
              <c:strCache>
                <c:ptCount val="1"/>
                <c:pt idx="0">
                  <c:v>募集金额（亿元）</c:v>
                </c:pt>
              </c:strCache>
            </c:strRef>
          </c:tx>
          <c:spPr>
            <a:solidFill>
              <a:srgbClr val="00B0F0"/>
            </a:solidFill>
            <a:ln>
              <a:solidFill>
                <a:srgbClr val="00B0F0"/>
              </a:solidFill>
            </a:ln>
            <a:effectLst/>
          </c:spPr>
          <c:invertIfNegative val="0"/>
          <c:dLbls>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F8A-4D19-846A-38DA1485940B}"/>
                </c:ext>
              </c:extLst>
            </c:dLbl>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8A-4D19-846A-38DA1485940B}"/>
                </c:ext>
              </c:extLst>
            </c:dLbl>
            <c:numFmt formatCode="#,##0.00_);[Red]\(#,##0.00\)" sourceLinked="0"/>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数据汇总!$A$2:$A$14</c:f>
              <c:numCache>
                <c:formatCode>m/d/yyyy</c:formatCode>
                <c:ptCount val="13"/>
                <c:pt idx="0">
                  <c:v>44074</c:v>
                </c:pt>
                <c:pt idx="1">
                  <c:v>44043</c:v>
                </c:pt>
                <c:pt idx="2">
                  <c:v>44012</c:v>
                </c:pt>
                <c:pt idx="3">
                  <c:v>43982</c:v>
                </c:pt>
                <c:pt idx="4">
                  <c:v>43951</c:v>
                </c:pt>
                <c:pt idx="5">
                  <c:v>43921</c:v>
                </c:pt>
                <c:pt idx="6">
                  <c:v>43890</c:v>
                </c:pt>
                <c:pt idx="7">
                  <c:v>43861</c:v>
                </c:pt>
                <c:pt idx="8">
                  <c:v>43830</c:v>
                </c:pt>
                <c:pt idx="9">
                  <c:v>43799</c:v>
                </c:pt>
                <c:pt idx="10">
                  <c:v>43769</c:v>
                </c:pt>
                <c:pt idx="11">
                  <c:v>43738</c:v>
                </c:pt>
                <c:pt idx="12">
                  <c:v>43708</c:v>
                </c:pt>
              </c:numCache>
            </c:numRef>
          </c:cat>
          <c:val>
            <c:numRef>
              <c:f>数据汇总!$C$2:$C$14</c:f>
              <c:numCache>
                <c:formatCode>General</c:formatCode>
                <c:ptCount val="13"/>
                <c:pt idx="0">
                  <c:v>179.81960000000001</c:v>
                </c:pt>
                <c:pt idx="1">
                  <c:v>257.17</c:v>
                </c:pt>
                <c:pt idx="2">
                  <c:v>144.80000000000001</c:v>
                </c:pt>
                <c:pt idx="3" formatCode="0.00">
                  <c:v>78.091200999999998</c:v>
                </c:pt>
                <c:pt idx="4">
                  <c:v>120.3</c:v>
                </c:pt>
                <c:pt idx="5" formatCode="0.00">
                  <c:v>139.22800000000001</c:v>
                </c:pt>
                <c:pt idx="6">
                  <c:v>107.01</c:v>
                </c:pt>
                <c:pt idx="7" formatCode="0.00">
                  <c:v>87.634799999999998</c:v>
                </c:pt>
                <c:pt idx="8" formatCode="0.00">
                  <c:v>177.809337</c:v>
                </c:pt>
                <c:pt idx="9" formatCode="0.00">
                  <c:v>174.96209999999999</c:v>
                </c:pt>
                <c:pt idx="10" formatCode="0.00">
                  <c:v>145.98664399999998</c:v>
                </c:pt>
                <c:pt idx="11" formatCode="0.00">
                  <c:v>184.86699999999999</c:v>
                </c:pt>
                <c:pt idx="12" formatCode="0.00">
                  <c:v>84.8673</c:v>
                </c:pt>
              </c:numCache>
            </c:numRef>
          </c:val>
          <c:extLst>
            <c:ext xmlns:c16="http://schemas.microsoft.com/office/drawing/2014/chart" uri="{C3380CC4-5D6E-409C-BE32-E72D297353CC}">
              <c16:uniqueId val="{00000002-3F8A-4D19-846A-38DA1485940B}"/>
            </c:ext>
          </c:extLst>
        </c:ser>
        <c:dLbls>
          <c:showLegendKey val="0"/>
          <c:showVal val="0"/>
          <c:showCatName val="0"/>
          <c:showSerName val="0"/>
          <c:showPercent val="0"/>
          <c:showBubbleSize val="0"/>
        </c:dLbls>
        <c:gapWidth val="169"/>
        <c:axId val="1265280696"/>
        <c:axId val="1265275776"/>
      </c:barChart>
      <c:lineChart>
        <c:grouping val="standard"/>
        <c:varyColors val="0"/>
        <c:ser>
          <c:idx val="0"/>
          <c:order val="0"/>
          <c:tx>
            <c:strRef>
              <c:f>数据汇总!$B$1</c:f>
              <c:strCache>
                <c:ptCount val="1"/>
                <c:pt idx="0">
                  <c:v>募集事件次数</c:v>
                </c:pt>
              </c:strCache>
            </c:strRef>
          </c:tx>
          <c:spPr>
            <a:ln w="19050" cap="rnd">
              <a:solidFill>
                <a:srgbClr val="002060"/>
              </a:solidFill>
              <a:round/>
            </a:ln>
            <a:effectLst/>
          </c:spPr>
          <c:marker>
            <c:symbol val="none"/>
          </c:marker>
          <c:dLbls>
            <c:dLbl>
              <c:idx val="3"/>
              <c:layout>
                <c:manualLayout>
                  <c:x val="-2.923114035087726E-2"/>
                  <c:y val="-7.72104938271604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8A-4D19-846A-38DA1485940B}"/>
                </c:ext>
              </c:extLst>
            </c:dLbl>
            <c:dLbl>
              <c:idx val="5"/>
              <c:layout>
                <c:manualLayout>
                  <c:x val="-2.0015497076023393E-2"/>
                  <c:y val="-5.76987654320988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F8A-4D19-846A-38DA1485940B}"/>
                </c:ext>
              </c:extLst>
            </c:dLbl>
            <c:dLbl>
              <c:idx val="6"/>
              <c:layout>
                <c:manualLayout>
                  <c:x val="-1.8158771929824562E-2"/>
                  <c:y val="-5.76987654320987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F8A-4D19-846A-38DA1485940B}"/>
                </c:ext>
              </c:extLst>
            </c:dLbl>
            <c:dLbl>
              <c:idx val="7"/>
              <c:layout>
                <c:manualLayout>
                  <c:x val="-6.2456140350877192E-3"/>
                  <c:y val="-6.55382716049382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F8A-4D19-846A-38DA1485940B}"/>
                </c:ext>
              </c:extLst>
            </c:dLbl>
            <c:dLbl>
              <c:idx val="8"/>
              <c:layout>
                <c:manualLayout>
                  <c:x val="-1.0557602339181286E-2"/>
                  <c:y val="-8.05734567901234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F8A-4D19-846A-38DA1485940B}"/>
                </c:ext>
              </c:extLst>
            </c:dLbl>
            <c:dLbl>
              <c:idx val="9"/>
              <c:layout>
                <c:manualLayout>
                  <c:x val="-2.1951169590643412E-2"/>
                  <c:y val="-5.6502469135802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F8A-4D19-846A-38DA1485940B}"/>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数据汇总!$A$2:$A$14</c:f>
              <c:numCache>
                <c:formatCode>m/d/yyyy</c:formatCode>
                <c:ptCount val="13"/>
                <c:pt idx="0">
                  <c:v>44074</c:v>
                </c:pt>
                <c:pt idx="1">
                  <c:v>44043</c:v>
                </c:pt>
                <c:pt idx="2">
                  <c:v>44012</c:v>
                </c:pt>
                <c:pt idx="3">
                  <c:v>43982</c:v>
                </c:pt>
                <c:pt idx="4">
                  <c:v>43951</c:v>
                </c:pt>
                <c:pt idx="5">
                  <c:v>43921</c:v>
                </c:pt>
                <c:pt idx="6">
                  <c:v>43890</c:v>
                </c:pt>
                <c:pt idx="7">
                  <c:v>43861</c:v>
                </c:pt>
                <c:pt idx="8">
                  <c:v>43830</c:v>
                </c:pt>
                <c:pt idx="9">
                  <c:v>43799</c:v>
                </c:pt>
                <c:pt idx="10">
                  <c:v>43769</c:v>
                </c:pt>
                <c:pt idx="11">
                  <c:v>43738</c:v>
                </c:pt>
                <c:pt idx="12">
                  <c:v>43708</c:v>
                </c:pt>
              </c:numCache>
            </c:numRef>
          </c:cat>
          <c:val>
            <c:numRef>
              <c:f>数据汇总!$B$2:$B$14</c:f>
              <c:numCache>
                <c:formatCode>General</c:formatCode>
                <c:ptCount val="13"/>
                <c:pt idx="0">
                  <c:v>39</c:v>
                </c:pt>
                <c:pt idx="1">
                  <c:v>19</c:v>
                </c:pt>
                <c:pt idx="2">
                  <c:v>20</c:v>
                </c:pt>
                <c:pt idx="3">
                  <c:v>16</c:v>
                </c:pt>
                <c:pt idx="4">
                  <c:v>20</c:v>
                </c:pt>
                <c:pt idx="5">
                  <c:v>11</c:v>
                </c:pt>
                <c:pt idx="6">
                  <c:v>5</c:v>
                </c:pt>
                <c:pt idx="7">
                  <c:v>22</c:v>
                </c:pt>
                <c:pt idx="8">
                  <c:v>39</c:v>
                </c:pt>
                <c:pt idx="9">
                  <c:v>26</c:v>
                </c:pt>
                <c:pt idx="10">
                  <c:v>30</c:v>
                </c:pt>
                <c:pt idx="11">
                  <c:v>25</c:v>
                </c:pt>
                <c:pt idx="12">
                  <c:v>22</c:v>
                </c:pt>
              </c:numCache>
            </c:numRef>
          </c:val>
          <c:smooth val="0"/>
          <c:extLst>
            <c:ext xmlns:c16="http://schemas.microsoft.com/office/drawing/2014/chart" uri="{C3380CC4-5D6E-409C-BE32-E72D297353CC}">
              <c16:uniqueId val="{00000009-3F8A-4D19-846A-38DA1485940B}"/>
            </c:ext>
          </c:extLst>
        </c:ser>
        <c:dLbls>
          <c:showLegendKey val="0"/>
          <c:showVal val="0"/>
          <c:showCatName val="0"/>
          <c:showSerName val="0"/>
          <c:showPercent val="0"/>
          <c:showBubbleSize val="0"/>
        </c:dLbls>
        <c:marker val="1"/>
        <c:smooth val="0"/>
        <c:axId val="1563220136"/>
        <c:axId val="1563220464"/>
      </c:lineChart>
      <c:dateAx>
        <c:axId val="1563220136"/>
        <c:scaling>
          <c:orientation val="minMax"/>
        </c:scaling>
        <c:delete val="0"/>
        <c:axPos val="b"/>
        <c:numFmt formatCode="yyyy/m" sourceLinked="0"/>
        <c:majorTickMark val="none"/>
        <c:minorTickMark val="none"/>
        <c:tickLblPos val="nextTo"/>
        <c:spPr>
          <a:noFill/>
          <a:ln w="15875" cap="flat" cmpd="sng" algn="ctr">
            <a:solidFill>
              <a:schemeClr val="tx1">
                <a:alpha val="90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464"/>
        <c:crosses val="autoZero"/>
        <c:auto val="1"/>
        <c:lblOffset val="100"/>
        <c:baseTimeUnit val="months"/>
      </c:dateAx>
      <c:valAx>
        <c:axId val="1563220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136"/>
        <c:crosses val="autoZero"/>
        <c:crossBetween val="between"/>
      </c:valAx>
      <c:valAx>
        <c:axId val="1265275776"/>
        <c:scaling>
          <c:orientation val="minMax"/>
          <c:max val="1500"/>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65280696"/>
        <c:crosses val="max"/>
        <c:crossBetween val="between"/>
      </c:valAx>
      <c:dateAx>
        <c:axId val="1265280696"/>
        <c:scaling>
          <c:orientation val="minMax"/>
        </c:scaling>
        <c:delete val="1"/>
        <c:axPos val="b"/>
        <c:numFmt formatCode="m/d/yyyy" sourceLinked="1"/>
        <c:majorTickMark val="out"/>
        <c:minorTickMark val="none"/>
        <c:tickLblPos val="nextTo"/>
        <c:crossAx val="1265275776"/>
        <c:crosses val="autoZero"/>
        <c:auto val="1"/>
        <c:lblOffset val="100"/>
        <c:baseTimeUnit val="months"/>
      </c:dateAx>
      <c:spPr>
        <a:noFill/>
        <a:ln>
          <a:noFill/>
        </a:ln>
        <a:effectLst/>
      </c:spPr>
    </c:plotArea>
    <c:legend>
      <c:legendPos val="tr"/>
      <c:layout>
        <c:manualLayout>
          <c:xMode val="edge"/>
          <c:yMode val="edge"/>
          <c:x val="0.6831845029239767"/>
          <c:y val="0.11927407407407407"/>
          <c:w val="0.26117314814814813"/>
          <c:h val="0.13636459078978766"/>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'数据统计 按轮次'!$G$81</c:f>
              <c:strCache>
                <c:ptCount val="1"/>
              </c:strCache>
            </c:strRef>
          </c:tx>
          <c:spPr>
            <a:solidFill>
              <a:srgbClr val="FFC000"/>
            </a:solidFill>
            <a:ln>
              <a:solidFill>
                <a:srgbClr val="FFC000"/>
              </a:solidFill>
            </a:ln>
            <a:effectLst/>
          </c:spPr>
          <c:invertIfNegative val="0"/>
          <c:dLbls>
            <c:dLbl>
              <c:idx val="0"/>
              <c:layout>
                <c:manualLayout>
                  <c:x val="0"/>
                  <c:y val="3.3712595609717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3F-4819-BF6D-21701D703CF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'数据统计 按轮次'!$E$179:$E$190</c:f>
              <c:strCache>
                <c:ptCount val="12"/>
                <c:pt idx="0">
                  <c:v>F</c:v>
                </c:pt>
                <c:pt idx="1">
                  <c:v>E</c:v>
                </c:pt>
                <c:pt idx="2">
                  <c:v>D</c:v>
                </c:pt>
                <c:pt idx="3">
                  <c:v>C</c:v>
                </c:pt>
                <c:pt idx="4">
                  <c:v>Pre-C</c:v>
                </c:pt>
                <c:pt idx="5">
                  <c:v>B</c:v>
                </c:pt>
                <c:pt idx="6">
                  <c:v>Pre-B</c:v>
                </c:pt>
                <c:pt idx="7">
                  <c:v>A</c:v>
                </c:pt>
                <c:pt idx="8">
                  <c:v>Pre-A</c:v>
                </c:pt>
                <c:pt idx="9">
                  <c:v>Angle</c:v>
                </c:pt>
                <c:pt idx="10">
                  <c:v>Pre-Angle</c:v>
                </c:pt>
                <c:pt idx="11">
                  <c:v>Stratage</c:v>
                </c:pt>
              </c:strCache>
            </c:strRef>
          </c:cat>
          <c:val>
            <c:numRef>
              <c:f>'数据统计 按轮次'!$G$179:$G$190</c:f>
              <c:numCache>
                <c:formatCode>0.00</c:formatCode>
                <c:ptCount val="12"/>
                <c:pt idx="0">
                  <c:v>3.6</c:v>
                </c:pt>
                <c:pt idx="1">
                  <c:v>44.65</c:v>
                </c:pt>
                <c:pt idx="2">
                  <c:v>20.85</c:v>
                </c:pt>
                <c:pt idx="3">
                  <c:v>90.49</c:v>
                </c:pt>
                <c:pt idx="4">
                  <c:v>2</c:v>
                </c:pt>
                <c:pt idx="5">
                  <c:v>55.65</c:v>
                </c:pt>
                <c:pt idx="6">
                  <c:v>0</c:v>
                </c:pt>
                <c:pt idx="7">
                  <c:v>17.024999999999999</c:v>
                </c:pt>
                <c:pt idx="8" formatCode="General">
                  <c:v>0.7</c:v>
                </c:pt>
                <c:pt idx="9">
                  <c:v>1.6850000000000001</c:v>
                </c:pt>
                <c:pt idx="10">
                  <c:v>0</c:v>
                </c:pt>
                <c:pt idx="11">
                  <c:v>80.620753000000008</c:v>
                </c:pt>
              </c:numCache>
            </c:numRef>
          </c:val>
          <c:extLst>
            <c:ext xmlns:c16="http://schemas.microsoft.com/office/drawing/2014/chart" uri="{C3380CC4-5D6E-409C-BE32-E72D297353CC}">
              <c16:uniqueId val="{00000001-BC3F-4819-BF6D-21701D703CF8}"/>
            </c:ext>
          </c:extLst>
        </c:ser>
        <c:dLbls>
          <c:showLegendKey val="0"/>
          <c:showVal val="0"/>
          <c:showCatName val="0"/>
          <c:showSerName val="0"/>
          <c:showPercent val="0"/>
          <c:showBubbleSize val="0"/>
        </c:dLbls>
        <c:gapWidth val="202"/>
        <c:axId val="1185573824"/>
        <c:axId val="1185569560"/>
      </c:barChart>
      <c:catAx>
        <c:axId val="1185573824"/>
        <c:scaling>
          <c:orientation val="minMax"/>
        </c:scaling>
        <c:delete val="1"/>
        <c:axPos val="l"/>
        <c:numFmt formatCode="General" sourceLinked="1"/>
        <c:majorTickMark val="none"/>
        <c:minorTickMark val="none"/>
        <c:tickLblPos val="nextTo"/>
        <c:crossAx val="1185569560"/>
        <c:crosses val="autoZero"/>
        <c:auto val="1"/>
        <c:lblAlgn val="ctr"/>
        <c:lblOffset val="100"/>
        <c:noMultiLvlLbl val="0"/>
      </c:catAx>
      <c:valAx>
        <c:axId val="1185569560"/>
        <c:scaling>
          <c:orientation val="minMax"/>
        </c:scaling>
        <c:delete val="0"/>
        <c:axPos val="b"/>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8557382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290489177300483E-2"/>
          <c:y val="4.4216521856977206E-2"/>
          <c:w val="0.89126773342761489"/>
          <c:h val="0.8761933623454653"/>
        </c:manualLayout>
      </c:layout>
      <c:barChart>
        <c:barDir val="bar"/>
        <c:grouping val="clustered"/>
        <c:varyColors val="0"/>
        <c:ser>
          <c:idx val="0"/>
          <c:order val="0"/>
          <c:tx>
            <c:strRef>
              <c:f>'数据统计 按轮次'!$I$81</c:f>
              <c:strCache>
                <c:ptCount val="1"/>
              </c:strCache>
            </c:strRef>
          </c:tx>
          <c:spPr>
            <a:solidFill>
              <a:schemeClr val="accent1"/>
            </a:solidFill>
            <a:ln>
              <a:noFill/>
            </a:ln>
            <a:effectLst/>
          </c:spPr>
          <c:invertIfNegative val="0"/>
          <c:dLbls>
            <c:dLbl>
              <c:idx val="0"/>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76F-4D1C-843B-AE42B86AD1AA}"/>
                </c:ext>
              </c:extLst>
            </c:dLbl>
            <c:dLbl>
              <c:idx val="1"/>
              <c:tx>
                <c:rich>
                  <a:bodyPr/>
                  <a:lstStyle/>
                  <a:p>
                    <a:r>
                      <a:rPr lang="en-US" altLang="zh-CN"/>
                      <a:t>3</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76F-4D1C-843B-AE42B86AD1AA}"/>
                </c:ext>
              </c:extLst>
            </c:dLbl>
            <c:dLbl>
              <c:idx val="2"/>
              <c:tx>
                <c:rich>
                  <a:bodyPr/>
                  <a:lstStyle/>
                  <a:p>
                    <a:r>
                      <a:rPr lang="en-US" altLang="zh-CN"/>
                      <a:t>6</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776F-4D1C-843B-AE42B86AD1AA}"/>
                </c:ext>
              </c:extLst>
            </c:dLbl>
            <c:dLbl>
              <c:idx val="3"/>
              <c:tx>
                <c:rich>
                  <a:bodyPr/>
                  <a:lstStyle/>
                  <a:p>
                    <a:r>
                      <a:rPr lang="en-US" altLang="zh-CN"/>
                      <a:t>19</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776F-4D1C-843B-AE42B86AD1AA}"/>
                </c:ext>
              </c:extLst>
            </c:dLbl>
            <c:dLbl>
              <c:idx val="4"/>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776F-4D1C-843B-AE42B86AD1AA}"/>
                </c:ext>
              </c:extLst>
            </c:dLbl>
            <c:dLbl>
              <c:idx val="5"/>
              <c:tx>
                <c:rich>
                  <a:bodyPr/>
                  <a:lstStyle/>
                  <a:p>
                    <a:r>
                      <a:rPr lang="en-US" altLang="zh-CN"/>
                      <a:t>41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776F-4D1C-843B-AE42B86AD1AA}"/>
                </c:ext>
              </c:extLst>
            </c:dLbl>
            <c:dLbl>
              <c:idx val="6"/>
              <c:tx>
                <c:rich>
                  <a:bodyPr/>
                  <a:lstStyle/>
                  <a:p>
                    <a:r>
                      <a:rPr lang="en-US" altLang="zh-CN"/>
                      <a:t>5</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776F-4D1C-843B-AE42B86AD1AA}"/>
                </c:ext>
              </c:extLst>
            </c:dLbl>
            <c:dLbl>
              <c:idx val="7"/>
              <c:tx>
                <c:rich>
                  <a:bodyPr/>
                  <a:lstStyle/>
                  <a:p>
                    <a:r>
                      <a:rPr lang="en-US" altLang="zh-CN"/>
                      <a:t>58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776F-4D1C-843B-AE42B86AD1AA}"/>
                </c:ext>
              </c:extLst>
            </c:dLbl>
            <c:dLbl>
              <c:idx val="8"/>
              <c:tx>
                <c:rich>
                  <a:bodyPr/>
                  <a:lstStyle/>
                  <a:p>
                    <a:r>
                      <a:rPr lang="en-US" altLang="zh-CN"/>
                      <a:t>38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776F-4D1C-843B-AE42B86AD1AA}"/>
                </c:ext>
              </c:extLst>
            </c:dLbl>
            <c:dLbl>
              <c:idx val="9"/>
              <c:tx>
                <c:rich>
                  <a:bodyPr/>
                  <a:lstStyle/>
                  <a:p>
                    <a:r>
                      <a:rPr lang="en-US" altLang="zh-CN"/>
                      <a:t>38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776F-4D1C-843B-AE42B86AD1AA}"/>
                </c:ext>
              </c:extLst>
            </c:dLbl>
            <c:dLbl>
              <c:idx val="10"/>
              <c:tx>
                <c:rich>
                  <a:bodyPr/>
                  <a:lstStyle/>
                  <a:p>
                    <a:r>
                      <a:rPr lang="en-US" altLang="zh-CN"/>
                      <a:t>2</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776F-4D1C-843B-AE42B86AD1AA}"/>
                </c:ext>
              </c:extLst>
            </c:dLbl>
            <c:dLbl>
              <c:idx val="11"/>
              <c:tx>
                <c:rich>
                  <a:bodyPr/>
                  <a:lstStyle/>
                  <a:p>
                    <a:r>
                      <a:rPr lang="en-US" altLang="zh-CN"/>
                      <a: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776F-4D1C-843B-AE42B86AD1A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'数据统计 按轮次'!$E$179:$E$190</c:f>
              <c:strCache>
                <c:ptCount val="12"/>
                <c:pt idx="0">
                  <c:v>F</c:v>
                </c:pt>
                <c:pt idx="1">
                  <c:v>E</c:v>
                </c:pt>
                <c:pt idx="2">
                  <c:v>D</c:v>
                </c:pt>
                <c:pt idx="3">
                  <c:v>C</c:v>
                </c:pt>
                <c:pt idx="4">
                  <c:v>Pre-C</c:v>
                </c:pt>
                <c:pt idx="5">
                  <c:v>B</c:v>
                </c:pt>
                <c:pt idx="6">
                  <c:v>Pre-B</c:v>
                </c:pt>
                <c:pt idx="7">
                  <c:v>A</c:v>
                </c:pt>
                <c:pt idx="8">
                  <c:v>Pre-A</c:v>
                </c:pt>
                <c:pt idx="9">
                  <c:v>Angle</c:v>
                </c:pt>
                <c:pt idx="10">
                  <c:v>Pre-Angle</c:v>
                </c:pt>
                <c:pt idx="11">
                  <c:v>Stratage</c:v>
                </c:pt>
              </c:strCache>
            </c:strRef>
          </c:cat>
          <c:val>
            <c:numRef>
              <c:f>'数据统计 按轮次'!$F$179:$F$190</c:f>
              <c:numCache>
                <c:formatCode>General</c:formatCode>
                <c:ptCount val="12"/>
                <c:pt idx="0">
                  <c:v>-1</c:v>
                </c:pt>
                <c:pt idx="1">
                  <c:v>-3</c:v>
                </c:pt>
                <c:pt idx="2">
                  <c:v>-6</c:v>
                </c:pt>
                <c:pt idx="3">
                  <c:v>-19</c:v>
                </c:pt>
                <c:pt idx="4">
                  <c:v>-1</c:v>
                </c:pt>
                <c:pt idx="5">
                  <c:v>-41</c:v>
                </c:pt>
                <c:pt idx="6">
                  <c:v>-5</c:v>
                </c:pt>
                <c:pt idx="7">
                  <c:v>-58</c:v>
                </c:pt>
                <c:pt idx="8">
                  <c:v>-38</c:v>
                </c:pt>
                <c:pt idx="9">
                  <c:v>-38</c:v>
                </c:pt>
                <c:pt idx="10">
                  <c:v>-2</c:v>
                </c:pt>
                <c:pt idx="11">
                  <c:v>-100</c:v>
                </c:pt>
              </c:numCache>
            </c:numRef>
          </c:val>
          <c:extLst>
            <c:ext xmlns:c16="http://schemas.microsoft.com/office/drawing/2014/chart" uri="{C3380CC4-5D6E-409C-BE32-E72D297353CC}">
              <c16:uniqueId val="{00000000-776F-4D1C-843B-AE42B86AD1AA}"/>
            </c:ext>
          </c:extLst>
        </c:ser>
        <c:dLbls>
          <c:showLegendKey val="0"/>
          <c:showVal val="0"/>
          <c:showCatName val="0"/>
          <c:showSerName val="0"/>
          <c:showPercent val="0"/>
          <c:showBubbleSize val="0"/>
        </c:dLbls>
        <c:gapWidth val="182"/>
        <c:axId val="1267879928"/>
        <c:axId val="1267874352"/>
      </c:barChart>
      <c:catAx>
        <c:axId val="1267879928"/>
        <c:scaling>
          <c:orientation val="minMax"/>
        </c:scaling>
        <c:delete val="1"/>
        <c:axPos val="r"/>
        <c:numFmt formatCode="General" sourceLinked="1"/>
        <c:majorTickMark val="none"/>
        <c:minorTickMark val="none"/>
        <c:tickLblPos val="nextTo"/>
        <c:crossAx val="1267874352"/>
        <c:crosses val="max"/>
        <c:auto val="1"/>
        <c:lblAlgn val="ctr"/>
        <c:lblOffset val="100"/>
        <c:noMultiLvlLbl val="0"/>
      </c:catAx>
      <c:valAx>
        <c:axId val="1267874352"/>
        <c:scaling>
          <c:orientation val="minMax"/>
          <c:max val="0"/>
          <c:min val="-14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26787992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a:t>
            </a:r>
            <a:r>
              <a:rPr lang="zh-CN" sz="1200"/>
              <a:t>年</a:t>
            </a:r>
            <a:r>
              <a:rPr lang="en-US" altLang="zh-CN" sz="1200"/>
              <a:t>8</a:t>
            </a:r>
            <a:r>
              <a:rPr lang="zh-CN" sz="1200"/>
              <a:t>月</a:t>
            </a:r>
            <a:r>
              <a:rPr lang="en-US" sz="1200"/>
              <a:t>-2020</a:t>
            </a:r>
            <a:r>
              <a:rPr lang="zh-CN" sz="1200"/>
              <a:t>年</a:t>
            </a:r>
            <a:r>
              <a:rPr lang="en-US" altLang="zh-CN" sz="1200"/>
              <a:t>8</a:t>
            </a:r>
            <a:r>
              <a:rPr lang="zh-CN" sz="1200"/>
              <a:t>月</a:t>
            </a:r>
            <a:r>
              <a:rPr lang="en-US" sz="1200"/>
              <a:t>A</a:t>
            </a:r>
            <a:r>
              <a:rPr lang="zh-CN" sz="1200"/>
              <a:t>股</a:t>
            </a:r>
            <a:r>
              <a:rPr lang="en-US" sz="1200"/>
              <a:t>IPO</a:t>
            </a:r>
            <a:r>
              <a:rPr lang="zh-CN" sz="1200"/>
              <a:t>情况及退出基金数量</a:t>
            </a:r>
          </a:p>
        </c:rich>
      </c:tx>
      <c:layout>
        <c:manualLayout>
          <c:xMode val="edge"/>
          <c:yMode val="edge"/>
          <c:x val="0.27764168064736394"/>
          <c:y val="7.714603410158432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数据汇总!$H$1</c:f>
              <c:strCache>
                <c:ptCount val="1"/>
                <c:pt idx="0">
                  <c:v>募集资金（亿元）</c:v>
                </c:pt>
              </c:strCache>
            </c:strRef>
          </c:tx>
          <c:spPr>
            <a:solidFill>
              <a:schemeClr val="bg1">
                <a:lumMod val="75000"/>
              </a:schemeClr>
            </a:solidFill>
            <a:ln>
              <a:noFill/>
            </a:ln>
            <a:effectLst/>
          </c:spPr>
          <c:cat>
            <c:numRef>
              <c:f>数据汇总!$F$18:$F$30</c:f>
              <c:numCache>
                <c:formatCode>yyyy"年"m"月"</c:formatCode>
                <c:ptCount val="13"/>
                <c:pt idx="0">
                  <c:v>43678</c:v>
                </c:pt>
                <c:pt idx="1">
                  <c:v>43709</c:v>
                </c:pt>
                <c:pt idx="2">
                  <c:v>43739</c:v>
                </c:pt>
                <c:pt idx="3">
                  <c:v>43799</c:v>
                </c:pt>
                <c:pt idx="4">
                  <c:v>43830</c:v>
                </c:pt>
                <c:pt idx="5">
                  <c:v>43831</c:v>
                </c:pt>
                <c:pt idx="6">
                  <c:v>43890</c:v>
                </c:pt>
                <c:pt idx="7">
                  <c:v>43921</c:v>
                </c:pt>
                <c:pt idx="8">
                  <c:v>43922</c:v>
                </c:pt>
                <c:pt idx="9">
                  <c:v>43982</c:v>
                </c:pt>
                <c:pt idx="10">
                  <c:v>44012</c:v>
                </c:pt>
                <c:pt idx="11">
                  <c:v>44043</c:v>
                </c:pt>
                <c:pt idx="12">
                  <c:v>44074</c:v>
                </c:pt>
              </c:numCache>
            </c:numRef>
          </c:cat>
          <c:val>
            <c:numRef>
              <c:f>数据汇总!$H$18:$H$30</c:f>
              <c:numCache>
                <c:formatCode>0_);[Red]\(0\)</c:formatCode>
                <c:ptCount val="13"/>
                <c:pt idx="0">
                  <c:v>240.81058443449999</c:v>
                </c:pt>
                <c:pt idx="1">
                  <c:v>99.16</c:v>
                </c:pt>
                <c:pt idx="2">
                  <c:v>223.66</c:v>
                </c:pt>
                <c:pt idx="3">
                  <c:v>402.34</c:v>
                </c:pt>
                <c:pt idx="4">
                  <c:v>505.99902761669995</c:v>
                </c:pt>
                <c:pt idx="5">
                  <c:v>416.62</c:v>
                </c:pt>
                <c:pt idx="6">
                  <c:v>269.99244115710002</c:v>
                </c:pt>
                <c:pt idx="7">
                  <c:v>99.61</c:v>
                </c:pt>
                <c:pt idx="8">
                  <c:v>185.85</c:v>
                </c:pt>
                <c:pt idx="9">
                  <c:v>161.1</c:v>
                </c:pt>
                <c:pt idx="10">
                  <c:v>260.56</c:v>
                </c:pt>
                <c:pt idx="11">
                  <c:v>1098.1300000000001</c:v>
                </c:pt>
                <c:pt idx="12">
                  <c:v>630.58000000000004</c:v>
                </c:pt>
              </c:numCache>
            </c:numRef>
          </c:val>
          <c:extLst>
            <c:ext xmlns:c16="http://schemas.microsoft.com/office/drawing/2014/chart" uri="{C3380CC4-5D6E-409C-BE32-E72D297353CC}">
              <c16:uniqueId val="{00000000-F8B8-4549-B59F-B3C0DF89DDA9}"/>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数据汇总!$G$1</c:f>
              <c:strCache>
                <c:ptCount val="1"/>
                <c:pt idx="0">
                  <c:v>IPO数量</c:v>
                </c:pt>
              </c:strCache>
            </c:strRef>
          </c:tx>
          <c:spPr>
            <a:ln w="19050" cap="rnd">
              <a:solidFill>
                <a:srgbClr val="0070C0"/>
              </a:solidFill>
              <a:round/>
            </a:ln>
            <a:effectLst/>
          </c:spPr>
          <c:marker>
            <c:symbol val="none"/>
          </c:marker>
          <c:dLbls>
            <c:dLbl>
              <c:idx val="1"/>
              <c:layout>
                <c:manualLayout>
                  <c:x val="-3.1251793574423185E-17"/>
                  <c:y val="-2.7001111935554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B8-4549-B59F-B3C0DF89DDA9}"/>
                </c:ext>
              </c:extLst>
            </c:dLbl>
            <c:dLbl>
              <c:idx val="2"/>
              <c:layout>
                <c:manualLayout>
                  <c:x val="-1.7046629780623297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8B8-4549-B59F-B3C0DF89DDA9}"/>
                </c:ext>
              </c:extLst>
            </c:dLbl>
            <c:dLbl>
              <c:idx val="3"/>
              <c:layout>
                <c:manualLayout>
                  <c:x val="0"/>
                  <c:y val="-3.85730170507921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8B8-4549-B59F-B3C0DF89DDA9}"/>
                </c:ext>
              </c:extLst>
            </c:dLbl>
            <c:dLbl>
              <c:idx val="4"/>
              <c:layout>
                <c:manualLayout>
                  <c:x val="0"/>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8B8-4549-B59F-B3C0DF89DDA9}"/>
                </c:ext>
              </c:extLst>
            </c:dLbl>
            <c:dLbl>
              <c:idx val="5"/>
              <c:layout>
                <c:manualLayout>
                  <c:x val="-3.4093259561246594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8B8-4549-B59F-B3C0DF89DDA9}"/>
                </c:ext>
              </c:extLst>
            </c:dLbl>
            <c:dLbl>
              <c:idx val="6"/>
              <c:layout>
                <c:manualLayout>
                  <c:x val="-3.4093259561246594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8B8-4549-B59F-B3C0DF89DDA9}"/>
                </c:ext>
              </c:extLst>
            </c:dLbl>
            <c:dLbl>
              <c:idx val="7"/>
              <c:layout>
                <c:manualLayout>
                  <c:x val="-1.2500717429769274E-16"/>
                  <c:y val="-4.2430318755871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8B8-4549-B59F-B3C0DF89DDA9}"/>
                </c:ext>
              </c:extLst>
            </c:dLbl>
            <c:dLbl>
              <c:idx val="8"/>
              <c:layout>
                <c:manualLayout>
                  <c:x val="-5.1139889341869889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8B8-4549-B59F-B3C0DF89DDA9}"/>
                </c:ext>
              </c:extLst>
            </c:dLbl>
            <c:dLbl>
              <c:idx val="9"/>
              <c:layout>
                <c:manualLayout>
                  <c:x val="-5.1139889341869889E-3"/>
                  <c:y val="-3.471571534571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8B8-4549-B59F-B3C0DF89DDA9}"/>
                </c:ext>
              </c:extLst>
            </c:dLbl>
            <c:dLbl>
              <c:idx val="10"/>
              <c:layout>
                <c:manualLayout>
                  <c:x val="-1.0227977868373978E-2"/>
                  <c:y val="-6.171682728126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8B8-4549-B59F-B3C0DF89DDA9}"/>
                </c:ext>
              </c:extLst>
            </c:dLbl>
            <c:dLbl>
              <c:idx val="11"/>
              <c:layout>
                <c:manualLayout>
                  <c:x val="-2.72746076489974E-2"/>
                  <c:y val="-4.6287620460950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8B8-4549-B59F-B3C0DF89DDA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数据汇总!$F$18:$F$30</c:f>
              <c:numCache>
                <c:formatCode>yyyy"年"m"月"</c:formatCode>
                <c:ptCount val="13"/>
                <c:pt idx="0">
                  <c:v>43678</c:v>
                </c:pt>
                <c:pt idx="1">
                  <c:v>43709</c:v>
                </c:pt>
                <c:pt idx="2">
                  <c:v>43739</c:v>
                </c:pt>
                <c:pt idx="3">
                  <c:v>43799</c:v>
                </c:pt>
                <c:pt idx="4">
                  <c:v>43830</c:v>
                </c:pt>
                <c:pt idx="5">
                  <c:v>43831</c:v>
                </c:pt>
                <c:pt idx="6">
                  <c:v>43890</c:v>
                </c:pt>
                <c:pt idx="7">
                  <c:v>43921</c:v>
                </c:pt>
                <c:pt idx="8">
                  <c:v>43922</c:v>
                </c:pt>
                <c:pt idx="9">
                  <c:v>43982</c:v>
                </c:pt>
                <c:pt idx="10">
                  <c:v>44012</c:v>
                </c:pt>
                <c:pt idx="11">
                  <c:v>44043</c:v>
                </c:pt>
                <c:pt idx="12">
                  <c:v>44074</c:v>
                </c:pt>
              </c:numCache>
            </c:numRef>
          </c:cat>
          <c:val>
            <c:numRef>
              <c:f>数据汇总!$G$18:$G$30</c:f>
              <c:numCache>
                <c:formatCode>General</c:formatCode>
                <c:ptCount val="13"/>
                <c:pt idx="0">
                  <c:v>15</c:v>
                </c:pt>
                <c:pt idx="1">
                  <c:v>11</c:v>
                </c:pt>
                <c:pt idx="2">
                  <c:v>16</c:v>
                </c:pt>
                <c:pt idx="3">
                  <c:v>31</c:v>
                </c:pt>
                <c:pt idx="4">
                  <c:v>27</c:v>
                </c:pt>
                <c:pt idx="5">
                  <c:v>16</c:v>
                </c:pt>
                <c:pt idx="6">
                  <c:v>22</c:v>
                </c:pt>
                <c:pt idx="7">
                  <c:v>13</c:v>
                </c:pt>
                <c:pt idx="8">
                  <c:v>24</c:v>
                </c:pt>
                <c:pt idx="9">
                  <c:v>18</c:v>
                </c:pt>
                <c:pt idx="10">
                  <c:v>26</c:v>
                </c:pt>
                <c:pt idx="11">
                  <c:v>82</c:v>
                </c:pt>
                <c:pt idx="12">
                  <c:v>59</c:v>
                </c:pt>
              </c:numCache>
            </c:numRef>
          </c:val>
          <c:smooth val="0"/>
          <c:extLst>
            <c:ext xmlns:c16="http://schemas.microsoft.com/office/drawing/2014/chart" uri="{C3380CC4-5D6E-409C-BE32-E72D297353CC}">
              <c16:uniqueId val="{0000000C-F8B8-4549-B59F-B3C0DF89DDA9}"/>
            </c:ext>
          </c:extLst>
        </c:ser>
        <c:ser>
          <c:idx val="2"/>
          <c:order val="2"/>
          <c:tx>
            <c:strRef>
              <c:f>数据汇总!$I$1</c:f>
              <c:strCache>
                <c:ptCount val="1"/>
                <c:pt idx="0">
                  <c:v>退出基金数量</c:v>
                </c:pt>
              </c:strCache>
            </c:strRef>
          </c:tx>
          <c:spPr>
            <a:ln w="19050" cap="rnd">
              <a:solidFill>
                <a:srgbClr val="00B0F0"/>
              </a:solidFill>
              <a:round/>
            </a:ln>
            <a:effectLst/>
          </c:spPr>
          <c:marker>
            <c:symbol val="none"/>
          </c:marker>
          <c:dLbls>
            <c:dLbl>
              <c:idx val="0"/>
              <c:layout>
                <c:manualLayout>
                  <c:x val="-1.7762588231409474E-2"/>
                  <c:y val="-4.90648776886076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8B8-4549-B59F-B3C0DF89DDA9}"/>
                </c:ext>
              </c:extLst>
            </c:dLbl>
            <c:dLbl>
              <c:idx val="2"/>
              <c:layout>
                <c:manualLayout>
                  <c:x val="-3.3528707397015876E-2"/>
                  <c:y val="-4.0583369805588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8B8-4549-B59F-B3C0DF89DDA9}"/>
                </c:ext>
              </c:extLst>
            </c:dLbl>
            <c:dLbl>
              <c:idx val="3"/>
              <c:layout>
                <c:manualLayout>
                  <c:x val="-1.5665450092098156E-3"/>
                  <c:y val="-1.89499817309687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8B8-4549-B59F-B3C0DF89DDA9}"/>
                </c:ext>
              </c:extLst>
            </c:dLbl>
            <c:dLbl>
              <c:idx val="4"/>
              <c:layout>
                <c:manualLayout>
                  <c:x val="-1.0225830261472483E-2"/>
                  <c:y val="-5.2530071007761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8B8-4549-B59F-B3C0DF89DDA9}"/>
                </c:ext>
              </c:extLst>
            </c:dLbl>
            <c:dLbl>
              <c:idx val="5"/>
              <c:layout>
                <c:manualLayout>
                  <c:x val="-1.6092389210729204E-2"/>
                  <c:y val="-5.0501234567901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8B8-4549-B59F-B3C0DF89DDA9}"/>
                </c:ext>
              </c:extLst>
            </c:dLbl>
            <c:dLbl>
              <c:idx val="6"/>
              <c:layout>
                <c:manualLayout>
                  <c:x val="-2.1166450248715243E-2"/>
                  <c:y val="-4.2124382716049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8B8-4549-B59F-B3C0DF89DDA9}"/>
                </c:ext>
              </c:extLst>
            </c:dLbl>
            <c:dLbl>
              <c:idx val="7"/>
              <c:layout>
                <c:manualLayout>
                  <c:x val="-3.0729838702641409E-2"/>
                  <c:y val="-3.8287212255163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8B8-4549-B59F-B3C0DF89DDA9}"/>
                </c:ext>
              </c:extLst>
            </c:dLbl>
            <c:dLbl>
              <c:idx val="8"/>
              <c:layout>
                <c:manualLayout>
                  <c:x val="-2.5652090634917288E-2"/>
                  <c:y val="-4.24275852349780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8B8-4549-B59F-B3C0DF89DDA9}"/>
                </c:ext>
              </c:extLst>
            </c:dLbl>
            <c:dLbl>
              <c:idx val="9"/>
              <c:layout>
                <c:manualLayout>
                  <c:x val="-2.3551462634391535E-2"/>
                  <c:y val="-6.17432513165699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8B8-4549-B59F-B3C0DF89DDA9}"/>
                </c:ext>
              </c:extLst>
            </c:dLbl>
            <c:dLbl>
              <c:idx val="10"/>
              <c:layout>
                <c:manualLayout>
                  <c:x val="-2.1106751603386511E-2"/>
                  <c:y val="-5.01422594038606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8B8-4549-B59F-B3C0DF89DDA9}"/>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数据汇总!$F$18:$F$30</c:f>
              <c:numCache>
                <c:formatCode>yyyy"年"m"月"</c:formatCode>
                <c:ptCount val="13"/>
                <c:pt idx="0">
                  <c:v>43678</c:v>
                </c:pt>
                <c:pt idx="1">
                  <c:v>43709</c:v>
                </c:pt>
                <c:pt idx="2">
                  <c:v>43739</c:v>
                </c:pt>
                <c:pt idx="3">
                  <c:v>43799</c:v>
                </c:pt>
                <c:pt idx="4">
                  <c:v>43830</c:v>
                </c:pt>
                <c:pt idx="5">
                  <c:v>43831</c:v>
                </c:pt>
                <c:pt idx="6">
                  <c:v>43890</c:v>
                </c:pt>
                <c:pt idx="7">
                  <c:v>43921</c:v>
                </c:pt>
                <c:pt idx="8">
                  <c:v>43922</c:v>
                </c:pt>
                <c:pt idx="9">
                  <c:v>43982</c:v>
                </c:pt>
                <c:pt idx="10">
                  <c:v>44012</c:v>
                </c:pt>
                <c:pt idx="11">
                  <c:v>44043</c:v>
                </c:pt>
                <c:pt idx="12">
                  <c:v>44074</c:v>
                </c:pt>
              </c:numCache>
            </c:numRef>
          </c:cat>
          <c:val>
            <c:numRef>
              <c:f>数据汇总!$I$18:$I$30</c:f>
              <c:numCache>
                <c:formatCode>General</c:formatCode>
                <c:ptCount val="13"/>
                <c:pt idx="0">
                  <c:v>28</c:v>
                </c:pt>
                <c:pt idx="1">
                  <c:v>44</c:v>
                </c:pt>
                <c:pt idx="2">
                  <c:v>59</c:v>
                </c:pt>
                <c:pt idx="3">
                  <c:v>135</c:v>
                </c:pt>
                <c:pt idx="4">
                  <c:v>55</c:v>
                </c:pt>
                <c:pt idx="5">
                  <c:v>69</c:v>
                </c:pt>
                <c:pt idx="6">
                  <c:v>72</c:v>
                </c:pt>
                <c:pt idx="7">
                  <c:v>48</c:v>
                </c:pt>
                <c:pt idx="8">
                  <c:v>90</c:v>
                </c:pt>
                <c:pt idx="9">
                  <c:v>66</c:v>
                </c:pt>
                <c:pt idx="10">
                  <c:v>109</c:v>
                </c:pt>
                <c:pt idx="11">
                  <c:v>273</c:v>
                </c:pt>
                <c:pt idx="12">
                  <c:v>209</c:v>
                </c:pt>
              </c:numCache>
            </c:numRef>
          </c:val>
          <c:smooth val="0"/>
          <c:extLst>
            <c:ext xmlns:c16="http://schemas.microsoft.com/office/drawing/2014/chart" uri="{C3380CC4-5D6E-409C-BE32-E72D297353CC}">
              <c16:uniqueId val="{00000017-F8B8-4549-B59F-B3C0DF89DDA9}"/>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7554431432481987"/>
          <c:y val="7.4095121060047245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8</a:t>
            </a:r>
            <a:r>
              <a:rPr lang="zh-CN"/>
              <a:t>月</a:t>
            </a:r>
            <a:r>
              <a:rPr lang="en-US"/>
              <a:t>-2020</a:t>
            </a:r>
            <a:r>
              <a:rPr lang="zh-CN"/>
              <a:t>年</a:t>
            </a:r>
            <a:r>
              <a:rPr lang="en-US" altLang="zh-CN"/>
              <a:t>8</a:t>
            </a:r>
            <a:r>
              <a:rPr lang="zh-CN"/>
              <a:t>月其他退出事件统计</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6166687424177429E-2"/>
          <c:y val="0.1912563214784346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B5E-4356-A482-03C763920DC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数据汇总!$F$18:$F$30</c:f>
              <c:numCache>
                <c:formatCode>yyyy/mm</c:formatCode>
                <c:ptCount val="13"/>
                <c:pt idx="0">
                  <c:v>43708</c:v>
                </c:pt>
                <c:pt idx="1">
                  <c:v>43738</c:v>
                </c:pt>
                <c:pt idx="2">
                  <c:v>43739</c:v>
                </c:pt>
                <c:pt idx="3">
                  <c:v>43770</c:v>
                </c:pt>
                <c:pt idx="4">
                  <c:v>43830</c:v>
                </c:pt>
                <c:pt idx="5">
                  <c:v>43861</c:v>
                </c:pt>
                <c:pt idx="6">
                  <c:v>43890</c:v>
                </c:pt>
                <c:pt idx="7">
                  <c:v>43921</c:v>
                </c:pt>
                <c:pt idx="8">
                  <c:v>43951</c:v>
                </c:pt>
                <c:pt idx="9">
                  <c:v>43982</c:v>
                </c:pt>
                <c:pt idx="10">
                  <c:v>44012</c:v>
                </c:pt>
                <c:pt idx="11">
                  <c:v>44043</c:v>
                </c:pt>
                <c:pt idx="12">
                  <c:v>44074</c:v>
                </c:pt>
              </c:numCache>
            </c:numRef>
          </c:cat>
          <c:val>
            <c:numRef>
              <c:f>数据汇总!$H$18:$H$30</c:f>
              <c:numCache>
                <c:formatCode>General</c:formatCode>
                <c:ptCount val="13"/>
                <c:pt idx="0">
                  <c:v>11</c:v>
                </c:pt>
                <c:pt idx="1">
                  <c:v>12</c:v>
                </c:pt>
                <c:pt idx="2">
                  <c:v>17</c:v>
                </c:pt>
                <c:pt idx="3">
                  <c:v>16</c:v>
                </c:pt>
                <c:pt idx="4">
                  <c:v>15</c:v>
                </c:pt>
                <c:pt idx="5">
                  <c:v>19</c:v>
                </c:pt>
                <c:pt idx="6">
                  <c:v>4</c:v>
                </c:pt>
                <c:pt idx="7">
                  <c:v>36</c:v>
                </c:pt>
                <c:pt idx="8">
                  <c:v>29</c:v>
                </c:pt>
                <c:pt idx="9">
                  <c:v>12</c:v>
                </c:pt>
                <c:pt idx="10">
                  <c:v>24</c:v>
                </c:pt>
                <c:pt idx="11">
                  <c:v>35</c:v>
                </c:pt>
                <c:pt idx="12">
                  <c:v>61</c:v>
                </c:pt>
              </c:numCache>
            </c:numRef>
          </c:val>
          <c:smooth val="0"/>
          <c:extLst>
            <c:ext xmlns:c16="http://schemas.microsoft.com/office/drawing/2014/chart" uri="{C3380CC4-5D6E-409C-BE32-E72D297353CC}">
              <c16:uniqueId val="{00000001-6B5E-4356-A482-03C763920DCE}"/>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5E-4356-A482-03C763920DC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数据汇总!$F$18:$F$30</c:f>
              <c:numCache>
                <c:formatCode>yyyy/mm</c:formatCode>
                <c:ptCount val="13"/>
                <c:pt idx="0">
                  <c:v>43708</c:v>
                </c:pt>
                <c:pt idx="1">
                  <c:v>43738</c:v>
                </c:pt>
                <c:pt idx="2">
                  <c:v>43739</c:v>
                </c:pt>
                <c:pt idx="3">
                  <c:v>43770</c:v>
                </c:pt>
                <c:pt idx="4">
                  <c:v>43830</c:v>
                </c:pt>
                <c:pt idx="5">
                  <c:v>43861</c:v>
                </c:pt>
                <c:pt idx="6">
                  <c:v>43890</c:v>
                </c:pt>
                <c:pt idx="7">
                  <c:v>43921</c:v>
                </c:pt>
                <c:pt idx="8">
                  <c:v>43951</c:v>
                </c:pt>
                <c:pt idx="9">
                  <c:v>43982</c:v>
                </c:pt>
                <c:pt idx="10">
                  <c:v>44012</c:v>
                </c:pt>
                <c:pt idx="11">
                  <c:v>44043</c:v>
                </c:pt>
                <c:pt idx="12">
                  <c:v>44074</c:v>
                </c:pt>
              </c:numCache>
            </c:numRef>
          </c:cat>
          <c:val>
            <c:numRef>
              <c:f>数据汇总!$I$18:$I$30</c:f>
              <c:numCache>
                <c:formatCode>General</c:formatCode>
                <c:ptCount val="13"/>
                <c:pt idx="0">
                  <c:v>30</c:v>
                </c:pt>
                <c:pt idx="1">
                  <c:v>21</c:v>
                </c:pt>
                <c:pt idx="2">
                  <c:v>13</c:v>
                </c:pt>
                <c:pt idx="3">
                  <c:v>12</c:v>
                </c:pt>
                <c:pt idx="4">
                  <c:v>19</c:v>
                </c:pt>
                <c:pt idx="5">
                  <c:v>32</c:v>
                </c:pt>
                <c:pt idx="6">
                  <c:v>11</c:v>
                </c:pt>
                <c:pt idx="7">
                  <c:v>18</c:v>
                </c:pt>
                <c:pt idx="8">
                  <c:v>23</c:v>
                </c:pt>
                <c:pt idx="9">
                  <c:v>21</c:v>
                </c:pt>
                <c:pt idx="10">
                  <c:v>30</c:v>
                </c:pt>
                <c:pt idx="11">
                  <c:v>43</c:v>
                </c:pt>
                <c:pt idx="12">
                  <c:v>7</c:v>
                </c:pt>
              </c:numCache>
            </c:numRef>
          </c:val>
          <c:smooth val="0"/>
          <c:extLst>
            <c:ext xmlns:c16="http://schemas.microsoft.com/office/drawing/2014/chart" uri="{C3380CC4-5D6E-409C-BE32-E72D297353CC}">
              <c16:uniqueId val="{00000003-6B5E-4356-A482-03C763920DCE}"/>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9040"/>
        <c:crosses val="autoZero"/>
        <c:crossBetween val="between"/>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900" b="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2019.8-2020.8</a:t>
            </a:r>
            <a:r>
              <a:rPr lang="zh-CN" sz="1200"/>
              <a:t>新三板新挂牌及摘牌情况</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44044</c:v>
                </c:pt>
                <c:pt idx="1">
                  <c:v>44043</c:v>
                </c:pt>
                <c:pt idx="2">
                  <c:v>43983</c:v>
                </c:pt>
                <c:pt idx="3">
                  <c:v>43982</c:v>
                </c:pt>
                <c:pt idx="4">
                  <c:v>43951</c:v>
                </c:pt>
                <c:pt idx="5">
                  <c:v>43921</c:v>
                </c:pt>
                <c:pt idx="6">
                  <c:v>43890</c:v>
                </c:pt>
                <c:pt idx="7">
                  <c:v>43861</c:v>
                </c:pt>
                <c:pt idx="8">
                  <c:v>43830</c:v>
                </c:pt>
                <c:pt idx="9">
                  <c:v>43799</c:v>
                </c:pt>
                <c:pt idx="10">
                  <c:v>43739</c:v>
                </c:pt>
                <c:pt idx="11">
                  <c:v>43738</c:v>
                </c:pt>
                <c:pt idx="12">
                  <c:v>43708</c:v>
                </c:pt>
              </c:numCache>
            </c:numRef>
          </c:cat>
          <c:val>
            <c:numRef>
              <c:f>'2017年9月摘牌公司情况一览'!$J$2:$J$14</c:f>
              <c:numCache>
                <c:formatCode>General</c:formatCode>
                <c:ptCount val="13"/>
                <c:pt idx="0">
                  <c:v>10</c:v>
                </c:pt>
                <c:pt idx="1">
                  <c:v>13</c:v>
                </c:pt>
                <c:pt idx="2">
                  <c:v>7</c:v>
                </c:pt>
                <c:pt idx="3">
                  <c:v>10</c:v>
                </c:pt>
                <c:pt idx="4">
                  <c:v>13</c:v>
                </c:pt>
                <c:pt idx="5">
                  <c:v>12</c:v>
                </c:pt>
                <c:pt idx="6">
                  <c:v>13</c:v>
                </c:pt>
                <c:pt idx="7">
                  <c:v>9</c:v>
                </c:pt>
                <c:pt idx="8">
                  <c:v>16</c:v>
                </c:pt>
                <c:pt idx="9">
                  <c:v>13</c:v>
                </c:pt>
                <c:pt idx="10">
                  <c:v>40</c:v>
                </c:pt>
                <c:pt idx="11">
                  <c:v>37</c:v>
                </c:pt>
                <c:pt idx="12">
                  <c:v>19</c:v>
                </c:pt>
              </c:numCache>
            </c:numRef>
          </c:val>
          <c:extLst>
            <c:ext xmlns:c16="http://schemas.microsoft.com/office/drawing/2014/chart" uri="{C3380CC4-5D6E-409C-BE32-E72D297353CC}">
              <c16:uniqueId val="{00000000-BE9A-4022-882E-8EDD68EA86E1}"/>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44044</c:v>
                </c:pt>
                <c:pt idx="1">
                  <c:v>44043</c:v>
                </c:pt>
                <c:pt idx="2">
                  <c:v>43983</c:v>
                </c:pt>
                <c:pt idx="3">
                  <c:v>43982</c:v>
                </c:pt>
                <c:pt idx="4">
                  <c:v>43951</c:v>
                </c:pt>
                <c:pt idx="5">
                  <c:v>43921</c:v>
                </c:pt>
                <c:pt idx="6">
                  <c:v>43890</c:v>
                </c:pt>
                <c:pt idx="7">
                  <c:v>43861</c:v>
                </c:pt>
                <c:pt idx="8">
                  <c:v>43830</c:v>
                </c:pt>
                <c:pt idx="9">
                  <c:v>43799</c:v>
                </c:pt>
                <c:pt idx="10">
                  <c:v>43739</c:v>
                </c:pt>
                <c:pt idx="11">
                  <c:v>43738</c:v>
                </c:pt>
                <c:pt idx="12">
                  <c:v>43708</c:v>
                </c:pt>
              </c:numCache>
            </c:numRef>
          </c:cat>
          <c:val>
            <c:numRef>
              <c:f>'2017年9月摘牌公司情况一览'!$K$2:$K$14</c:f>
              <c:numCache>
                <c:formatCode>General</c:formatCode>
                <c:ptCount val="13"/>
                <c:pt idx="0">
                  <c:v>-98</c:v>
                </c:pt>
                <c:pt idx="1">
                  <c:v>-51</c:v>
                </c:pt>
                <c:pt idx="2">
                  <c:v>-51</c:v>
                </c:pt>
                <c:pt idx="3">
                  <c:v>-45</c:v>
                </c:pt>
                <c:pt idx="4">
                  <c:v>-142</c:v>
                </c:pt>
                <c:pt idx="5">
                  <c:v>-80</c:v>
                </c:pt>
                <c:pt idx="6">
                  <c:v>-60</c:v>
                </c:pt>
                <c:pt idx="7">
                  <c:v>-92</c:v>
                </c:pt>
                <c:pt idx="8">
                  <c:v>-170</c:v>
                </c:pt>
                <c:pt idx="9">
                  <c:v>-81</c:v>
                </c:pt>
                <c:pt idx="10">
                  <c:v>-100</c:v>
                </c:pt>
                <c:pt idx="11">
                  <c:v>-100</c:v>
                </c:pt>
                <c:pt idx="12">
                  <c:v>-300</c:v>
                </c:pt>
              </c:numCache>
            </c:numRef>
          </c:val>
          <c:extLst>
            <c:ext xmlns:c16="http://schemas.microsoft.com/office/drawing/2014/chart" uri="{C3380CC4-5D6E-409C-BE32-E72D297353CC}">
              <c16:uniqueId val="{00000001-BE9A-4022-882E-8EDD68EA86E1}"/>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50"/>
          <c:min val="-4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6">
                <a:lumMod val="75000"/>
              </a:schemeClr>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accent6">
                        <a:lumMod val="75000"/>
                      </a:schemeClr>
                    </a:solidFill>
                    <a:latin typeface="微软雅黑" panose="020B0503020204020204" pitchFamily="34" charset="-122"/>
                    <a:ea typeface="微软雅黑" panose="020B0503020204020204" pitchFamily="34" charset="-122"/>
                    <a:cs typeface="阿里巴巴普惠体" panose="00020600040101010101" pitchFamily="18"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Sheet1!$H$2:$H$11</c:f>
              <c:strCache>
                <c:ptCount val="10"/>
                <c:pt idx="0">
                  <c:v>嘉必优</c:v>
                </c:pt>
                <c:pt idx="1">
                  <c:v>晶晨股份</c:v>
                </c:pt>
                <c:pt idx="2">
                  <c:v>美迪西</c:v>
                </c:pt>
                <c:pt idx="3">
                  <c:v>奥特维</c:v>
                </c:pt>
                <c:pt idx="4">
                  <c:v>道通科技</c:v>
                </c:pt>
                <c:pt idx="5">
                  <c:v>德林海</c:v>
                </c:pt>
                <c:pt idx="6">
                  <c:v>卓越新能</c:v>
                </c:pt>
                <c:pt idx="7">
                  <c:v>西部超导</c:v>
                </c:pt>
                <c:pt idx="8">
                  <c:v>新光光电</c:v>
                </c:pt>
                <c:pt idx="9">
                  <c:v>建龙微纳</c:v>
                </c:pt>
              </c:strCache>
            </c:strRef>
          </c:cat>
          <c:val>
            <c:numRef>
              <c:f>Sheet1!$K$2:$K$11</c:f>
              <c:numCache>
                <c:formatCode>0.00%</c:formatCode>
                <c:ptCount val="10"/>
                <c:pt idx="0">
                  <c:v>0.19999999999999996</c:v>
                </c:pt>
                <c:pt idx="1">
                  <c:v>0.20104942831998018</c:v>
                </c:pt>
                <c:pt idx="2">
                  <c:v>0.20250716332378227</c:v>
                </c:pt>
                <c:pt idx="3">
                  <c:v>0.24647620278434834</c:v>
                </c:pt>
                <c:pt idx="4">
                  <c:v>0.27827302919070096</c:v>
                </c:pt>
                <c:pt idx="5">
                  <c:v>0.35515310786106036</c:v>
                </c:pt>
                <c:pt idx="6">
                  <c:v>0.35913978494623677</c:v>
                </c:pt>
                <c:pt idx="7">
                  <c:v>0.38252890457608357</c:v>
                </c:pt>
                <c:pt idx="8">
                  <c:v>0.38882167916767485</c:v>
                </c:pt>
                <c:pt idx="9">
                  <c:v>0.3928054784853976</c:v>
                </c:pt>
              </c:numCache>
            </c:numRef>
          </c:val>
          <c:extLst>
            <c:ext xmlns:c16="http://schemas.microsoft.com/office/drawing/2014/chart" uri="{C3380CC4-5D6E-409C-BE32-E72D297353CC}">
              <c16:uniqueId val="{00000000-C763-417A-AF21-BACBE911EA09}"/>
            </c:ext>
          </c:extLst>
        </c:ser>
        <c:dLbls>
          <c:showLegendKey val="0"/>
          <c:showVal val="0"/>
          <c:showCatName val="0"/>
          <c:showSerName val="0"/>
          <c:showPercent val="0"/>
          <c:showBubbleSize val="0"/>
        </c:dLbls>
        <c:gapWidth val="100"/>
        <c:axId val="1324779136"/>
        <c:axId val="1188100992"/>
      </c:barChart>
      <c:catAx>
        <c:axId val="132477913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6">
                    <a:lumMod val="75000"/>
                  </a:schemeClr>
                </a:solidFill>
                <a:latin typeface="微软雅黑" panose="020B0503020204020204" pitchFamily="34" charset="-122"/>
                <a:ea typeface="微软雅黑" panose="020B0503020204020204" pitchFamily="34" charset="-122"/>
                <a:cs typeface="阿里巴巴普惠体" panose="00020600040101010101" pitchFamily="18" charset="-122"/>
              </a:defRPr>
            </a:pPr>
            <a:endParaRPr lang="zh-CN"/>
          </a:p>
        </c:txPr>
        <c:crossAx val="1188100992"/>
        <c:crosses val="autoZero"/>
        <c:auto val="1"/>
        <c:lblAlgn val="ctr"/>
        <c:lblOffset val="100"/>
        <c:noMultiLvlLbl val="0"/>
      </c:catAx>
      <c:valAx>
        <c:axId val="1188100992"/>
        <c:scaling>
          <c:orientation val="minMax"/>
        </c:scaling>
        <c:delete val="1"/>
        <c:axPos val="b"/>
        <c:numFmt formatCode="0.00%" sourceLinked="1"/>
        <c:majorTickMark val="none"/>
        <c:minorTickMark val="none"/>
        <c:tickLblPos val="nextTo"/>
        <c:crossAx val="13247791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100">
          <a:solidFill>
            <a:schemeClr val="accent6">
              <a:lumMod val="75000"/>
            </a:schemeClr>
          </a:solidFill>
          <a:latin typeface="微软雅黑" panose="020B0503020204020204" pitchFamily="34" charset="-122"/>
          <a:ea typeface="微软雅黑" panose="020B0503020204020204" pitchFamily="34" charset="-122"/>
          <a:cs typeface="阿里巴巴普惠体" panose="00020600040101010101" pitchFamily="18" charset="-122"/>
        </a:defRPr>
      </a:pPr>
      <a:endParaRPr lang="zh-CN"/>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Sheet1!$H$13:$H$22</c:f>
              <c:strCache>
                <c:ptCount val="10"/>
                <c:pt idx="0">
                  <c:v>微芯生物</c:v>
                </c:pt>
                <c:pt idx="1">
                  <c:v>芯朋微</c:v>
                </c:pt>
                <c:pt idx="2">
                  <c:v>赛诺医疗</c:v>
                </c:pt>
                <c:pt idx="3">
                  <c:v>热景生物</c:v>
                </c:pt>
                <c:pt idx="4">
                  <c:v>佳华科技</c:v>
                </c:pt>
                <c:pt idx="5">
                  <c:v>君实生物-U</c:v>
                </c:pt>
                <c:pt idx="6">
                  <c:v>寒武纪-U</c:v>
                </c:pt>
                <c:pt idx="7">
                  <c:v>东方生物</c:v>
                </c:pt>
                <c:pt idx="8">
                  <c:v>天智航-U</c:v>
                </c:pt>
                <c:pt idx="9">
                  <c:v>硕世生物</c:v>
                </c:pt>
              </c:strCache>
            </c:strRef>
          </c:cat>
          <c:val>
            <c:numRef>
              <c:f>Sheet1!$K$13:$K$22</c:f>
              <c:numCache>
                <c:formatCode>0.00%</c:formatCode>
                <c:ptCount val="10"/>
                <c:pt idx="0">
                  <c:v>-0.25673652694610782</c:v>
                </c:pt>
                <c:pt idx="1">
                  <c:v>-0.26057692307692304</c:v>
                </c:pt>
                <c:pt idx="2">
                  <c:v>-0.26829997012249773</c:v>
                </c:pt>
                <c:pt idx="3">
                  <c:v>-0.27583358110209055</c:v>
                </c:pt>
                <c:pt idx="4">
                  <c:v>-0.30034532125453806</c:v>
                </c:pt>
                <c:pt idx="5">
                  <c:v>-0.30257580961407204</c:v>
                </c:pt>
                <c:pt idx="6">
                  <c:v>-0.31891025641025639</c:v>
                </c:pt>
                <c:pt idx="7">
                  <c:v>-0.32738693467336688</c:v>
                </c:pt>
                <c:pt idx="8">
                  <c:v>-0.37686322860422605</c:v>
                </c:pt>
                <c:pt idx="9">
                  <c:v>-0.38935005117707255</c:v>
                </c:pt>
              </c:numCache>
            </c:numRef>
          </c:val>
          <c:extLst>
            <c:ext xmlns:c16="http://schemas.microsoft.com/office/drawing/2014/chart" uri="{C3380CC4-5D6E-409C-BE32-E72D297353CC}">
              <c16:uniqueId val="{00000000-F524-4CAE-8103-3C58A79A9F17}"/>
            </c:ext>
          </c:extLst>
        </c:ser>
        <c:dLbls>
          <c:showLegendKey val="0"/>
          <c:showVal val="0"/>
          <c:showCatName val="0"/>
          <c:showSerName val="0"/>
          <c:showPercent val="0"/>
          <c:showBubbleSize val="0"/>
        </c:dLbls>
        <c:gapWidth val="100"/>
        <c:axId val="1346342688"/>
        <c:axId val="1188095584"/>
      </c:barChart>
      <c:catAx>
        <c:axId val="1346342688"/>
        <c:scaling>
          <c:orientation val="minMax"/>
        </c:scaling>
        <c:delete val="0"/>
        <c:axPos val="l"/>
        <c:numFmt formatCode="General" sourceLinked="1"/>
        <c:majorTickMark val="out"/>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188095584"/>
        <c:crosses val="autoZero"/>
        <c:auto val="1"/>
        <c:lblAlgn val="ctr"/>
        <c:lblOffset val="100"/>
        <c:noMultiLvlLbl val="0"/>
      </c:catAx>
      <c:valAx>
        <c:axId val="1188095584"/>
        <c:scaling>
          <c:orientation val="minMax"/>
        </c:scaling>
        <c:delete val="1"/>
        <c:axPos val="b"/>
        <c:numFmt formatCode="0.00%" sourceLinked="1"/>
        <c:majorTickMark val="out"/>
        <c:minorTickMark val="none"/>
        <c:tickLblPos val="nextTo"/>
        <c:crossAx val="134634268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9/9/2020</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6</a:t>
            </a:r>
            <a:r>
              <a:rPr lang="zh-CN" altLang="en-US" dirty="0"/>
              <a:t>月</a:t>
            </a:r>
            <a:r>
              <a:rPr lang="en-US" altLang="zh-CN" dirty="0"/>
              <a:t>149</a:t>
            </a:r>
            <a:r>
              <a:rPr lang="zh-CN" altLang="en-US" dirty="0"/>
              <a:t>起，总金额</a:t>
            </a:r>
            <a:r>
              <a:rPr lang="en-US" altLang="zh-CN" dirty="0"/>
              <a:t>676.25</a:t>
            </a:r>
            <a:r>
              <a:rPr lang="zh-CN" altLang="en-US" dirty="0"/>
              <a:t>亿元。</a:t>
            </a:r>
            <a:endParaRPr lang="en-US" altLang="zh-CN" dirty="0"/>
          </a:p>
          <a:p>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sz="1200" b="0" i="0" kern="1200" dirty="0">
                <a:solidFill>
                  <a:schemeClr val="tx1"/>
                </a:solidFill>
                <a:effectLst/>
                <a:latin typeface="+mn-lt"/>
                <a:ea typeface="+mn-ea"/>
                <a:cs typeface="+mn-cs"/>
              </a:rPr>
              <a:t>1.</a:t>
            </a:r>
            <a:r>
              <a:rPr lang="zh-CN" altLang="en-US" b="0" i="0" dirty="0">
                <a:solidFill>
                  <a:srgbClr val="191919"/>
                </a:solidFill>
                <a:effectLst/>
                <a:latin typeface="PingFang SC"/>
              </a:rPr>
              <a:t>本次收购框架协议的签订系基于公司多年以来在消费电子领域的深度沉淀以及对消费电子业务的中长期战略布局，符合公司可持续发展规划。如本次股权收购成功，将可拓宽公司现有产品的销售渠道，与公司现有业务产生有效协同，提升公司市场竞争力，符合公司和全体股东的利益。</a:t>
            </a:r>
            <a:endParaRPr lang="en-US" altLang="zh-CN" b="0" i="0" dirty="0">
              <a:solidFill>
                <a:srgbClr val="191919"/>
              </a:solidFill>
              <a:effectLst/>
              <a:latin typeface="PingFang SC"/>
            </a:endParaRPr>
          </a:p>
          <a:p>
            <a:r>
              <a:rPr lang="zh-CN" altLang="en-US" b="0" i="0" dirty="0">
                <a:solidFill>
                  <a:srgbClr val="191919"/>
                </a:solidFill>
                <a:effectLst/>
                <a:latin typeface="PingFang SC"/>
              </a:rPr>
              <a:t>纬创是</a:t>
            </a:r>
            <a:r>
              <a:rPr lang="en-US" altLang="zh-CN" b="0" i="0" dirty="0" err="1">
                <a:solidFill>
                  <a:srgbClr val="191919"/>
                </a:solidFill>
                <a:effectLst/>
                <a:latin typeface="PingFang SC"/>
              </a:rPr>
              <a:t>iphone</a:t>
            </a:r>
            <a:r>
              <a:rPr lang="zh-CN" altLang="en-US" b="0" i="0" dirty="0">
                <a:solidFill>
                  <a:srgbClr val="191919"/>
                </a:solidFill>
                <a:effectLst/>
                <a:latin typeface="PingFang SC"/>
              </a:rPr>
              <a:t>的三家代工厂之一</a:t>
            </a:r>
            <a:endParaRPr lang="en-US" altLang="zh-CN" b="0" i="0" dirty="0">
              <a:solidFill>
                <a:srgbClr val="191919"/>
              </a:solidFill>
              <a:effectLst/>
              <a:latin typeface="PingFang SC"/>
            </a:endParaRPr>
          </a:p>
          <a:p>
            <a:r>
              <a:rPr lang="en-US" altLang="zh-CN" b="0" i="0" dirty="0">
                <a:solidFill>
                  <a:srgbClr val="191919"/>
                </a:solidFill>
                <a:effectLst/>
                <a:latin typeface="PingFang SC"/>
              </a:rPr>
              <a:t>2.</a:t>
            </a:r>
            <a:r>
              <a:rPr lang="zh-CN" altLang="en-US" b="0" i="0" dirty="0">
                <a:solidFill>
                  <a:srgbClr val="333333"/>
                </a:solidFill>
                <a:effectLst/>
                <a:latin typeface="arial" panose="020B0604020202020204" pitchFamily="34" charset="0"/>
              </a:rPr>
              <a:t>加快中南建设在成都的发展，横向并购</a:t>
            </a:r>
            <a:endParaRPr lang="en-US" altLang="zh-CN" b="0" i="0" dirty="0">
              <a:solidFill>
                <a:srgbClr val="333333"/>
              </a:solidFill>
              <a:effectLst/>
              <a:latin typeface="arial" panose="020B0604020202020204" pitchFamily="34" charset="0"/>
            </a:endParaRPr>
          </a:p>
          <a:p>
            <a:r>
              <a:rPr lang="en-US" altLang="zh-CN" b="0" i="0" dirty="0">
                <a:solidFill>
                  <a:srgbClr val="333333"/>
                </a:solidFill>
                <a:effectLst/>
                <a:latin typeface="arial" panose="020B0604020202020204" pitchFamily="34" charset="0"/>
              </a:rPr>
              <a:t>3.</a:t>
            </a:r>
            <a:r>
              <a:rPr lang="zh-CN" altLang="en-US" b="0" i="0" dirty="0">
                <a:solidFill>
                  <a:srgbClr val="4D4F53"/>
                </a:solidFill>
                <a:effectLst/>
                <a:latin typeface="Microsoft Yahei" panose="020B0503020204020204" pitchFamily="34" charset="-122"/>
                <a:ea typeface="Microsoft Yahei" panose="020B0503020204020204" pitchFamily="34" charset="-122"/>
              </a:rPr>
              <a:t>万锦商贸成为公司全资子公司，金科控股旗下优质的酒店和商业综合体等资产将注入上市公司，用于建设“会说话的汤姆猫”主题商业综合体，进一步提升上市公司的资产质量。</a:t>
            </a:r>
            <a:endParaRPr lang="en-US" altLang="zh-CN" b="0" i="0" dirty="0">
              <a:solidFill>
                <a:srgbClr val="333333"/>
              </a:solidFill>
              <a:effectLst/>
              <a:latin typeface="arial" panose="020B0604020202020204" pitchFamily="34" charset="0"/>
              <a:ea typeface="Microsoft Yahei"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D4F53"/>
                </a:solidFill>
                <a:effectLst/>
                <a:latin typeface="Microsoft Yahei" panose="020B0503020204020204" pitchFamily="34" charset="-122"/>
                <a:ea typeface="Microsoft Yahei" panose="020B0503020204020204" pitchFamily="34" charset="-122"/>
                <a:cs typeface="+mn-cs"/>
              </a:rPr>
              <a:t>4.</a:t>
            </a:r>
            <a:r>
              <a:rPr lang="zh-CN" altLang="en-US" sz="1200" b="0" i="0" kern="1200" dirty="0">
                <a:solidFill>
                  <a:srgbClr val="4D4F53"/>
                </a:solidFill>
                <a:effectLst/>
                <a:latin typeface="Microsoft Yahei" panose="020B0503020204020204" pitchFamily="34" charset="-122"/>
                <a:ea typeface="Microsoft Yahei" panose="020B0503020204020204" pitchFamily="34" charset="-122"/>
                <a:cs typeface="+mn-cs"/>
              </a:rPr>
              <a:t>美尔雅“蛇吞象”并购众友医药</a:t>
            </a:r>
          </a:p>
          <a:p>
            <a:r>
              <a:rPr lang="en-US" altLang="zh-CN" b="0" i="0" dirty="0">
                <a:solidFill>
                  <a:srgbClr val="191919"/>
                </a:solidFill>
                <a:effectLst/>
                <a:latin typeface="PingFang SC"/>
              </a:rPr>
              <a:t>5.</a:t>
            </a:r>
            <a:r>
              <a:rPr lang="zh-CN" altLang="en-US" b="0" i="0" dirty="0">
                <a:solidFill>
                  <a:srgbClr val="333333"/>
                </a:solidFill>
                <a:effectLst/>
                <a:latin typeface="arial" panose="020B0604020202020204" pitchFamily="34" charset="0"/>
              </a:rPr>
              <a:t>财务公司在依法核准的业务范围内向公司提供了结算、存款、信贷等专业金融服务，公司与财务公司保持了良好的合作关系，增资财务公司有利于更好地获取财务公司的资金和财务管理服务，为公司主营业务的发展提供长期稳定的金融服务支持，将对本公司的主业形成有力支撑，符合公司发展战略和公司利益。</a:t>
            </a:r>
            <a:endParaRPr lang="en-US" altLang="zh-CN" b="0" i="0" dirty="0">
              <a:solidFill>
                <a:srgbClr val="191919"/>
              </a:solidFill>
              <a:effectLst/>
              <a:latin typeface="PingFang SC"/>
            </a:endParaRPr>
          </a:p>
          <a:p>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精选层</a:t>
            </a:r>
            <a:r>
              <a:rPr lang="en-US" altLang="zh-CN" dirty="0"/>
              <a:t>32</a:t>
            </a:r>
            <a:r>
              <a:rPr lang="zh-CN" altLang="en-US" dirty="0"/>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b="0" i="0" dirty="0">
                <a:solidFill>
                  <a:srgbClr val="333333"/>
                </a:solidFill>
                <a:effectLst/>
                <a:latin typeface="arial" panose="020B0604020202020204" pitchFamily="34" charset="0"/>
              </a:rPr>
              <a:t>，公司将通过徐工产业并购基金充分发挥合作方的资源优势，拓展优质项目资源，根据公司战略，围绕公司需要，投资符合公司要求的标的，有利于促进公司实现高质量、高效率、高效益、可持续“三高一可”高质量发展。</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6</a:t>
            </a:r>
            <a:r>
              <a:rPr lang="zh-CN" altLang="en-US" dirty="0"/>
              <a:t>月</a:t>
            </a:r>
            <a:r>
              <a:rPr lang="en-US" altLang="zh-CN" dirty="0"/>
              <a:t>20</a:t>
            </a:r>
            <a:r>
              <a:rPr lang="zh-CN" altLang="en-US" dirty="0"/>
              <a:t>起，</a:t>
            </a:r>
            <a:r>
              <a:rPr lang="en-US" altLang="zh-CN" dirty="0"/>
              <a:t>144.80</a:t>
            </a:r>
            <a:r>
              <a:rPr lang="zh-CN" altLang="en-US" dirty="0"/>
              <a:t>亿元</a:t>
            </a:r>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7</a:t>
            </a:r>
            <a:r>
              <a:rPr lang="zh-CN" altLang="en-US" dirty="0"/>
              <a:t>月 </a:t>
            </a:r>
            <a:r>
              <a:rPr lang="en-US" altLang="zh-CN" dirty="0"/>
              <a:t>312 317.27</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金融</a:t>
            </a:r>
            <a:r>
              <a:rPr lang="en-US" altLang="zh-CN" dirty="0"/>
              <a:t>87%</a:t>
            </a:r>
            <a:r>
              <a:rPr lang="zh-CN" altLang="en-US" dirty="0"/>
              <a:t>主要为恒丰银行</a:t>
            </a:r>
            <a:r>
              <a:rPr lang="en-US" altLang="zh-CN" dirty="0"/>
              <a:t>1000</a:t>
            </a:r>
            <a:r>
              <a:rPr lang="zh-CN" altLang="en-US" dirty="0"/>
              <a:t>亿</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6</a:t>
            </a:r>
            <a:r>
              <a:rPr lang="zh-CN" altLang="en-US" dirty="0"/>
              <a:t>月</a:t>
            </a:r>
            <a:r>
              <a:rPr lang="en-US" altLang="zh-CN" dirty="0"/>
              <a:t>54</a:t>
            </a:r>
            <a:r>
              <a:rPr lang="zh-CN" altLang="en-US" dirty="0"/>
              <a:t>个 </a:t>
            </a:r>
            <a:r>
              <a:rPr lang="en-US" altLang="zh-CN" dirty="0"/>
              <a:t>24MA 30</a:t>
            </a:r>
            <a:r>
              <a:rPr lang="zh-CN" altLang="en-US" dirty="0"/>
              <a:t>股权转让</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9499609" y="6540500"/>
            <a:ext cx="37041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9838267" y="6532566"/>
            <a:ext cx="1826684" cy="27308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BESTCLIENTS</a:t>
            </a:r>
            <a:endPar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BESTSERVICE</a:t>
            </a:r>
            <a:endPar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781425" y="48141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8</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00432" y="5398930"/>
            <a:ext cx="6791151" cy="782074"/>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68</a:t>
            </a:r>
            <a:r>
              <a:rPr lang="zh-CN" altLang="en-US" sz="1400" dirty="0">
                <a:latin typeface="微软雅黑" panose="020B0503020204020204" pitchFamily="34" charset="-122"/>
                <a:ea typeface="微软雅黑" panose="020B0503020204020204" pitchFamily="34" charset="-122"/>
              </a:rPr>
              <a:t>个基金产品通过其他方式实现退出，其中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61</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方式退出。并购退出持续增加，股权转让减少。</a:t>
            </a:r>
          </a:p>
        </p:txBody>
      </p:sp>
      <p:grpSp>
        <p:nvGrpSpPr>
          <p:cNvPr id="4" name="组合 3"/>
          <p:cNvGrpSpPr/>
          <p:nvPr/>
        </p:nvGrpSpPr>
        <p:grpSpPr>
          <a:xfrm>
            <a:off x="1859096" y="1068040"/>
            <a:ext cx="2468119"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10" name="图表 9">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236719693"/>
              </p:ext>
            </p:extLst>
          </p:nvPr>
        </p:nvGraphicFramePr>
        <p:xfrm>
          <a:off x="1671269" y="1809000"/>
          <a:ext cx="5760000" cy="3240000"/>
        </p:xfrm>
        <a:graphic>
          <a:graphicData uri="http://schemas.openxmlformats.org/drawingml/2006/chart">
            <c:chart xmlns:c="http://schemas.openxmlformats.org/drawingml/2006/chart" xmlns:r="http://schemas.openxmlformats.org/officeDocument/2006/relationships" r:id="rId3"/>
          </a:graphicData>
        </a:graphic>
      </p:graphicFrame>
      <p:pic>
        <p:nvPicPr>
          <p:cNvPr id="14" name="图片 13">
            <a:extLst>
              <a:ext uri="{FF2B5EF4-FFF2-40B4-BE49-F238E27FC236}">
                <a16:creationId xmlns:a16="http://schemas.microsoft.com/office/drawing/2014/main" id="{2045A9F0-E8E2-4C42-9D92-9474BC6C7A06}"/>
              </a:ext>
            </a:extLst>
          </p:cNvPr>
          <p:cNvPicPr>
            <a:picLocks noChangeAspect="1"/>
          </p:cNvPicPr>
          <p:nvPr/>
        </p:nvPicPr>
        <p:blipFill rotWithShape="1">
          <a:blip r:embed="rId4"/>
          <a:srcRect l="23149" r="22714"/>
          <a:stretch/>
        </p:blipFill>
        <p:spPr>
          <a:xfrm>
            <a:off x="7401760" y="1811754"/>
            <a:ext cx="3118981" cy="3237257"/>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905939" y="1042688"/>
            <a:ext cx="2219603"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2628867" y="5121760"/>
            <a:ext cx="6934287" cy="1197572"/>
          </a:xfrm>
          <a:prstGeom prst="rect">
            <a:avLst/>
          </a:prstGeom>
          <a:noFill/>
        </p:spPr>
        <p:txBody>
          <a:bodyPr wrap="square" lIns="0" tIns="0" rIns="0" bIns="0" rtlCol="0">
            <a:spAutoFit/>
          </a:bodyPr>
          <a:lstStyle/>
          <a:p>
            <a:pPr indent="457189">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132</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251.23</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88</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月并购数量及规模双双下行。</a:t>
            </a:r>
          </a:p>
        </p:txBody>
      </p:sp>
      <p:graphicFrame>
        <p:nvGraphicFramePr>
          <p:cNvPr id="7" name="表格 6">
            <a:extLst>
              <a:ext uri="{FF2B5EF4-FFF2-40B4-BE49-F238E27FC236}">
                <a16:creationId xmlns:a16="http://schemas.microsoft.com/office/drawing/2014/main" id="{C283B650-D2DF-4E84-A27D-D43FCB6CC693}"/>
              </a:ext>
            </a:extLst>
          </p:cNvPr>
          <p:cNvGraphicFramePr>
            <a:graphicFrameLocks noGrp="1"/>
          </p:cNvGraphicFramePr>
          <p:nvPr>
            <p:extLst>
              <p:ext uri="{D42A27DB-BD31-4B8C-83A1-F6EECF244321}">
                <p14:modId xmlns:p14="http://schemas.microsoft.com/office/powerpoint/2010/main" val="637847243"/>
              </p:ext>
            </p:extLst>
          </p:nvPr>
        </p:nvGraphicFramePr>
        <p:xfrm>
          <a:off x="2243148" y="1555919"/>
          <a:ext cx="7705727" cy="3422489"/>
        </p:xfrm>
        <a:graphic>
          <a:graphicData uri="http://schemas.openxmlformats.org/drawingml/2006/table">
            <a:tbl>
              <a:tblPr/>
              <a:tblGrid>
                <a:gridCol w="2467871">
                  <a:extLst>
                    <a:ext uri="{9D8B030D-6E8A-4147-A177-3AD203B41FA5}">
                      <a16:colId xmlns:a16="http://schemas.microsoft.com/office/drawing/2014/main" val="1520489065"/>
                    </a:ext>
                  </a:extLst>
                </a:gridCol>
                <a:gridCol w="2547277">
                  <a:extLst>
                    <a:ext uri="{9D8B030D-6E8A-4147-A177-3AD203B41FA5}">
                      <a16:colId xmlns:a16="http://schemas.microsoft.com/office/drawing/2014/main" val="769346366"/>
                    </a:ext>
                  </a:extLst>
                </a:gridCol>
                <a:gridCol w="2690579">
                  <a:extLst>
                    <a:ext uri="{9D8B030D-6E8A-4147-A177-3AD203B41FA5}">
                      <a16:colId xmlns:a16="http://schemas.microsoft.com/office/drawing/2014/main" val="1577815301"/>
                    </a:ext>
                  </a:extLst>
                </a:gridCol>
              </a:tblGrid>
              <a:tr h="582931">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（人民币亿</a:t>
                      </a: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459637166"/>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达成转让意向</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23.13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765548287"/>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88</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157.73</a:t>
                      </a:r>
                    </a:p>
                  </a:txBody>
                  <a:tcPr marL="9525" marR="9525" marT="9525" marB="0" anchor="ctr">
                    <a:lnL>
                      <a:noFill/>
                    </a:lnL>
                    <a:lnR>
                      <a:noFill/>
                    </a:lnR>
                    <a:lnT>
                      <a:noFill/>
                    </a:lnT>
                    <a:lnB>
                      <a:noFill/>
                    </a:lnB>
                  </a:tcPr>
                </a:tc>
                <a:extLst>
                  <a:ext uri="{0D108BD9-81ED-4DB2-BD59-A6C34878D82A}">
                    <a16:rowId xmlns:a16="http://schemas.microsoft.com/office/drawing/2014/main" val="1046685629"/>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股东大会通过</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34.13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17682121"/>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3.55</a:t>
                      </a:r>
                    </a:p>
                  </a:txBody>
                  <a:tcPr marL="9525" marR="9525" marT="9525" marB="0" anchor="ctr">
                    <a:lnL>
                      <a:noFill/>
                    </a:lnL>
                    <a:lnR>
                      <a:noFill/>
                    </a:lnR>
                    <a:lnT>
                      <a:noFill/>
                    </a:lnT>
                    <a:lnB>
                      <a:noFill/>
                    </a:lnB>
                  </a:tcPr>
                </a:tc>
                <a:extLst>
                  <a:ext uri="{0D108BD9-81ED-4DB2-BD59-A6C34878D82A}">
                    <a16:rowId xmlns:a16="http://schemas.microsoft.com/office/drawing/2014/main" val="2117800545"/>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22.10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481357313"/>
                  </a:ext>
                </a:extLst>
              </a:tr>
              <a:tr h="42067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10.59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653298"/>
                  </a:ext>
                </a:extLst>
              </a:tr>
              <a:tr h="40314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132</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251.23</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4027243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92340" y="117293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5260649" y="122194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2" name="表格 1">
            <a:extLst>
              <a:ext uri="{FF2B5EF4-FFF2-40B4-BE49-F238E27FC236}">
                <a16:creationId xmlns:a16="http://schemas.microsoft.com/office/drawing/2014/main" id="{FC6ACF57-7286-4EFA-A99C-FE39852A4B1F}"/>
              </a:ext>
            </a:extLst>
          </p:cNvPr>
          <p:cNvGraphicFramePr>
            <a:graphicFrameLocks noGrp="1"/>
          </p:cNvGraphicFramePr>
          <p:nvPr>
            <p:extLst>
              <p:ext uri="{D42A27DB-BD31-4B8C-83A1-F6EECF244321}">
                <p14:modId xmlns:p14="http://schemas.microsoft.com/office/powerpoint/2010/main" val="1026317228"/>
              </p:ext>
            </p:extLst>
          </p:nvPr>
        </p:nvGraphicFramePr>
        <p:xfrm>
          <a:off x="2243143" y="1934879"/>
          <a:ext cx="7705726" cy="3827208"/>
        </p:xfrm>
        <a:graphic>
          <a:graphicData uri="http://schemas.openxmlformats.org/drawingml/2006/table">
            <a:tbl>
              <a:tblPr/>
              <a:tblGrid>
                <a:gridCol w="1171693">
                  <a:extLst>
                    <a:ext uri="{9D8B030D-6E8A-4147-A177-3AD203B41FA5}">
                      <a16:colId xmlns:a16="http://schemas.microsoft.com/office/drawing/2014/main" val="639074247"/>
                    </a:ext>
                  </a:extLst>
                </a:gridCol>
                <a:gridCol w="2098307">
                  <a:extLst>
                    <a:ext uri="{9D8B030D-6E8A-4147-A177-3AD203B41FA5}">
                      <a16:colId xmlns:a16="http://schemas.microsoft.com/office/drawing/2014/main" val="1977091777"/>
                    </a:ext>
                  </a:extLst>
                </a:gridCol>
                <a:gridCol w="1979863">
                  <a:extLst>
                    <a:ext uri="{9D8B030D-6E8A-4147-A177-3AD203B41FA5}">
                      <a16:colId xmlns:a16="http://schemas.microsoft.com/office/drawing/2014/main" val="151084897"/>
                    </a:ext>
                  </a:extLst>
                </a:gridCol>
                <a:gridCol w="1409700">
                  <a:extLst>
                    <a:ext uri="{9D8B030D-6E8A-4147-A177-3AD203B41FA5}">
                      <a16:colId xmlns:a16="http://schemas.microsoft.com/office/drawing/2014/main" val="983997588"/>
                    </a:ext>
                  </a:extLst>
                </a:gridCol>
                <a:gridCol w="1046163">
                  <a:extLst>
                    <a:ext uri="{9D8B030D-6E8A-4147-A177-3AD203B41FA5}">
                      <a16:colId xmlns:a16="http://schemas.microsoft.com/office/drawing/2014/main" val="1557786211"/>
                    </a:ext>
                  </a:extLst>
                </a:gridCol>
              </a:tblGrid>
              <a:tr h="637868">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首次披露日</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交易标的</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交易买方</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交易总价值</a:t>
                      </a:r>
                      <a:b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（人民币亿元）</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进行状态</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770235108"/>
                  </a:ext>
                </a:extLst>
              </a:tr>
              <a:tr h="637868">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2020-07-18</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江苏纬创</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a:t>
                      </a:r>
                      <a:b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昆山纬新</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立讯精密</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(002475.SZ)﹔</a:t>
                      </a:r>
                      <a:b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立讯有限公司</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33.00</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92297256"/>
                  </a:ext>
                </a:extLst>
              </a:tr>
              <a:tr h="637868">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2020-07-31</a:t>
                      </a:r>
                    </a:p>
                  </a:txBody>
                  <a:tcPr marL="8204" marR="8204" marT="8204"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成都行政南公司</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66%</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a:noFill/>
                    </a:lnB>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中南建设</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(000961.</a:t>
                      </a:r>
                      <a:r>
                        <a:rPr lang="en-US" sz="1100" b="0" i="0" u="none" strike="noStrike" dirty="0">
                          <a:solidFill>
                            <a:srgbClr val="000000"/>
                          </a:solidFill>
                          <a:effectLst/>
                          <a:latin typeface="微软雅黑" panose="020B0503020204020204" pitchFamily="34" charset="-122"/>
                          <a:ea typeface="微软雅黑" panose="020B0503020204020204" pitchFamily="34" charset="-122"/>
                        </a:rPr>
                        <a:t>SZ)</a:t>
                      </a:r>
                    </a:p>
                  </a:txBody>
                  <a:tcPr marL="8204" marR="8204" marT="8204"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22.20</a:t>
                      </a:r>
                    </a:p>
                  </a:txBody>
                  <a:tcPr marL="8204" marR="8204" marT="8204"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达成转让意向</a:t>
                      </a:r>
                    </a:p>
                  </a:txBody>
                  <a:tcPr marL="8204" marR="8204" marT="8204" marB="0" anchor="ctr">
                    <a:lnL>
                      <a:noFill/>
                    </a:lnL>
                    <a:lnR>
                      <a:noFill/>
                    </a:lnR>
                    <a:lnT>
                      <a:noFill/>
                    </a:lnT>
                    <a:lnB>
                      <a:noFill/>
                    </a:lnB>
                  </a:tcPr>
                </a:tc>
                <a:extLst>
                  <a:ext uri="{0D108BD9-81ED-4DB2-BD59-A6C34878D82A}">
                    <a16:rowId xmlns:a16="http://schemas.microsoft.com/office/drawing/2014/main" val="3098899463"/>
                  </a:ext>
                </a:extLst>
              </a:tr>
              <a:tr h="637868">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2020-07-17</a:t>
                      </a:r>
                    </a:p>
                  </a:txBody>
                  <a:tcPr marL="8204" marR="8204" marT="8204"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万锦商贸</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100%</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金科文化</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(300459.</a:t>
                      </a:r>
                      <a:r>
                        <a:rPr lang="en-US" sz="1100" b="0" i="0" u="none" strike="noStrike">
                          <a:solidFill>
                            <a:srgbClr val="000000"/>
                          </a:solidFill>
                          <a:effectLst/>
                          <a:latin typeface="微软雅黑" panose="020B0503020204020204" pitchFamily="34" charset="-122"/>
                          <a:ea typeface="微软雅黑" panose="020B0503020204020204" pitchFamily="34" charset="-122"/>
                        </a:rPr>
                        <a:t>SZ)</a:t>
                      </a:r>
                    </a:p>
                  </a:txBody>
                  <a:tcPr marL="8204" marR="8204" marT="8204"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15.50</a:t>
                      </a:r>
                    </a:p>
                  </a:txBody>
                  <a:tcPr marL="8204" marR="8204" marT="8204"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a:noFill/>
                    </a:lnB>
                    <a:solidFill>
                      <a:srgbClr val="D9D9D9"/>
                    </a:solidFill>
                  </a:tcPr>
                </a:tc>
                <a:extLst>
                  <a:ext uri="{0D108BD9-81ED-4DB2-BD59-A6C34878D82A}">
                    <a16:rowId xmlns:a16="http://schemas.microsoft.com/office/drawing/2014/main" val="2527312172"/>
                  </a:ext>
                </a:extLst>
              </a:tr>
              <a:tr h="637868">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2020-07-11</a:t>
                      </a:r>
                    </a:p>
                  </a:txBody>
                  <a:tcPr marL="8204" marR="8204" marT="8204"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众友股份</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31,113</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万股份</a:t>
                      </a:r>
                    </a:p>
                  </a:txBody>
                  <a:tcPr marL="8204" marR="8204" marT="8204"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美尔雅</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(600107.</a:t>
                      </a:r>
                      <a:r>
                        <a:rPr lang="en-US" sz="1100" b="0" i="0" u="none" strike="noStrike">
                          <a:solidFill>
                            <a:srgbClr val="000000"/>
                          </a:solidFill>
                          <a:effectLst/>
                          <a:latin typeface="微软雅黑" panose="020B0503020204020204" pitchFamily="34" charset="-122"/>
                          <a:ea typeface="微软雅黑" panose="020B0503020204020204" pitchFamily="34" charset="-122"/>
                        </a:rPr>
                        <a:t>SH)</a:t>
                      </a:r>
                    </a:p>
                  </a:txBody>
                  <a:tcPr marL="8204" marR="8204" marT="8204"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15.00</a:t>
                      </a:r>
                    </a:p>
                  </a:txBody>
                  <a:tcPr marL="8204" marR="8204" marT="8204" marB="0" anchor="ctr">
                    <a:lnL>
                      <a:noFill/>
                    </a:lnL>
                    <a:lnR>
                      <a:noFill/>
                    </a:lnR>
                    <a:lnT>
                      <a:noFill/>
                    </a:lnT>
                    <a:lnB>
                      <a:noFill/>
                    </a:lnB>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a:noFill/>
                    </a:lnB>
                  </a:tcPr>
                </a:tc>
                <a:extLst>
                  <a:ext uri="{0D108BD9-81ED-4DB2-BD59-A6C34878D82A}">
                    <a16:rowId xmlns:a16="http://schemas.microsoft.com/office/drawing/2014/main" val="2845740810"/>
                  </a:ext>
                </a:extLst>
              </a:tr>
              <a:tr h="637868">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2020-07-31</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财务公司</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大有能源</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(600403.</a:t>
                      </a:r>
                      <a:r>
                        <a:rPr lang="en-US" sz="1100" b="0" i="0" u="none" strike="noStrike">
                          <a:solidFill>
                            <a:srgbClr val="000000"/>
                          </a:solidFill>
                          <a:effectLst/>
                          <a:latin typeface="微软雅黑" panose="020B0503020204020204" pitchFamily="34" charset="-122"/>
                          <a:ea typeface="微软雅黑" panose="020B0503020204020204" pitchFamily="34" charset="-122"/>
                        </a:rPr>
                        <a:t>SH)</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12.51</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22144762"/>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图表 39">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81042638"/>
              </p:ext>
            </p:extLst>
          </p:nvPr>
        </p:nvGraphicFramePr>
        <p:xfrm>
          <a:off x="2635002" y="2618470"/>
          <a:ext cx="6857557" cy="4095116"/>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组合 1"/>
          <p:cNvGrpSpPr/>
          <p:nvPr/>
        </p:nvGrpSpPr>
        <p:grpSpPr>
          <a:xfrm>
            <a:off x="2021794" y="100899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2021789" y="148491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8421</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-88</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sp>
        <p:nvSpPr>
          <p:cNvPr id="17" name="文本框 16">
            <a:extLst>
              <a:ext uri="{FF2B5EF4-FFF2-40B4-BE49-F238E27FC236}">
                <a16:creationId xmlns:a16="http://schemas.microsoft.com/office/drawing/2014/main" id="{EAD2E347-3E2F-4D46-A157-1B020232F5FE}"/>
              </a:ext>
            </a:extLst>
          </p:cNvPr>
          <p:cNvSpPr txBox="1"/>
          <p:nvPr/>
        </p:nvSpPr>
        <p:spPr>
          <a:xfrm>
            <a:off x="2021784" y="2384749"/>
            <a:ext cx="1226416" cy="307777"/>
          </a:xfrm>
          <a:prstGeom prst="rect">
            <a:avLst/>
          </a:prstGeom>
          <a:noFill/>
        </p:spPr>
        <p:txBody>
          <a:bodyPr wrap="square" rtlCol="0">
            <a:spAutoFit/>
          </a:bodyPr>
          <a:lstStyle/>
          <a:p>
            <a:r>
              <a:rPr lang="zh-CN" altLang="en-US" sz="1100" dirty="0">
                <a:latin typeface="微软雅黑" panose="020B0503020204020204" pitchFamily="34" charset="-122"/>
                <a:ea typeface="微软雅黑" panose="020B0503020204020204" pitchFamily="34" charset="-122"/>
              </a:rPr>
              <a:t>转板摘牌</a:t>
            </a:r>
            <a:r>
              <a:rPr lang="en-US" altLang="zh-CN" sz="1400" dirty="0">
                <a:solidFill>
                  <a:srgbClr val="00B05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100" dirty="0">
                <a:latin typeface="微软雅黑" panose="020B0503020204020204" pitchFamily="34" charset="-122"/>
                <a:ea typeface="微软雅黑" panose="020B0503020204020204" pitchFamily="34" charset="-122"/>
              </a:rPr>
              <a:t>家</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807405"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7192</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1197</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32</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33491" y="140517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7804</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585</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32</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8</a:t>
            </a:r>
            <a:r>
              <a:rPr lang="zh-CN" altLang="en-US" sz="2400" b="1" dirty="0">
                <a:solidFill>
                  <a:srgbClr val="000798"/>
                </a:solidFill>
                <a:ea typeface="幼圆" panose="02010509060101010101" pitchFamily="49" charset="-122"/>
              </a:rPr>
              <a:t>月总市值变化情况</a:t>
            </a:r>
          </a:p>
        </p:txBody>
      </p:sp>
      <p:graphicFrame>
        <p:nvGraphicFramePr>
          <p:cNvPr id="8" name="图表 7">
            <a:extLst>
              <a:ext uri="{FF2B5EF4-FFF2-40B4-BE49-F238E27FC236}">
                <a16:creationId xmlns:a16="http://schemas.microsoft.com/office/drawing/2014/main" id="{EC369EAF-C42D-4115-9948-A2371CE920B6}"/>
              </a:ext>
            </a:extLst>
          </p:cNvPr>
          <p:cNvGraphicFramePr>
            <a:graphicFrameLocks/>
          </p:cNvGraphicFramePr>
          <p:nvPr>
            <p:extLst>
              <p:ext uri="{D42A27DB-BD31-4B8C-83A1-F6EECF244321}">
                <p14:modId xmlns:p14="http://schemas.microsoft.com/office/powerpoint/2010/main" val="711083405"/>
              </p:ext>
            </p:extLst>
          </p:nvPr>
        </p:nvGraphicFramePr>
        <p:xfrm>
          <a:off x="3396000" y="890333"/>
          <a:ext cx="5400000" cy="32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表格 1">
            <a:extLst>
              <a:ext uri="{FF2B5EF4-FFF2-40B4-BE49-F238E27FC236}">
                <a16:creationId xmlns:a16="http://schemas.microsoft.com/office/drawing/2014/main" id="{2FA1B30C-D0BB-4E4A-A63E-4EB514694FCB}"/>
              </a:ext>
            </a:extLst>
          </p:cNvPr>
          <p:cNvGraphicFramePr>
            <a:graphicFrameLocks noGrp="1"/>
          </p:cNvGraphicFramePr>
          <p:nvPr>
            <p:extLst>
              <p:ext uri="{D42A27DB-BD31-4B8C-83A1-F6EECF244321}">
                <p14:modId xmlns:p14="http://schemas.microsoft.com/office/powerpoint/2010/main" val="3998493051"/>
              </p:ext>
            </p:extLst>
          </p:nvPr>
        </p:nvGraphicFramePr>
        <p:xfrm>
          <a:off x="3246891" y="4099019"/>
          <a:ext cx="5454000" cy="2352930"/>
        </p:xfrm>
        <a:graphic>
          <a:graphicData uri="http://schemas.openxmlformats.org/drawingml/2006/table">
            <a:tbl>
              <a:tblPr/>
              <a:tblGrid>
                <a:gridCol w="1363500">
                  <a:extLst>
                    <a:ext uri="{9D8B030D-6E8A-4147-A177-3AD203B41FA5}">
                      <a16:colId xmlns:a16="http://schemas.microsoft.com/office/drawing/2014/main" val="4021217850"/>
                    </a:ext>
                  </a:extLst>
                </a:gridCol>
                <a:gridCol w="1363500">
                  <a:extLst>
                    <a:ext uri="{9D8B030D-6E8A-4147-A177-3AD203B41FA5}">
                      <a16:colId xmlns:a16="http://schemas.microsoft.com/office/drawing/2014/main" val="1824486353"/>
                    </a:ext>
                  </a:extLst>
                </a:gridCol>
                <a:gridCol w="1363500">
                  <a:extLst>
                    <a:ext uri="{9D8B030D-6E8A-4147-A177-3AD203B41FA5}">
                      <a16:colId xmlns:a16="http://schemas.microsoft.com/office/drawing/2014/main" val="136384499"/>
                    </a:ext>
                  </a:extLst>
                </a:gridCol>
                <a:gridCol w="1363500">
                  <a:extLst>
                    <a:ext uri="{9D8B030D-6E8A-4147-A177-3AD203B41FA5}">
                      <a16:colId xmlns:a16="http://schemas.microsoft.com/office/drawing/2014/main" val="2938034918"/>
                    </a:ext>
                  </a:extLst>
                </a:gridCol>
              </a:tblGrid>
              <a:tr h="385300">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2020-07-31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2020-08-31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4159048025"/>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建龙微纳</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31.18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43.42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39.28%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309263819"/>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新光光电</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41.33</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57.40</a:t>
                      </a:r>
                    </a:p>
                  </a:txBody>
                  <a:tcPr marL="9525" marR="9525" marT="9525"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38.88%</a:t>
                      </a:r>
                    </a:p>
                  </a:txBody>
                  <a:tcPr marL="9525" marR="9525" marT="9525" marB="0" anchor="ctr">
                    <a:lnL>
                      <a:noFill/>
                    </a:lnL>
                    <a:lnR>
                      <a:noFill/>
                    </a:lnR>
                    <a:lnT>
                      <a:noFill/>
                    </a:lnT>
                    <a:lnB>
                      <a:noFill/>
                    </a:lnB>
                  </a:tcPr>
                </a:tc>
                <a:extLst>
                  <a:ext uri="{0D108BD9-81ED-4DB2-BD59-A6C34878D82A}">
                    <a16:rowId xmlns:a16="http://schemas.microsoft.com/office/drawing/2014/main" val="4059569733"/>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西部超导</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154.58</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213.71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38.25%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179060010"/>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卓越新能</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55.80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75.84</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35.91%</a:t>
                      </a:r>
                    </a:p>
                  </a:txBody>
                  <a:tcPr marL="9525" marR="9525" marT="9525" marB="0" anchor="ctr">
                    <a:lnL>
                      <a:noFill/>
                    </a:lnL>
                    <a:lnR>
                      <a:noFill/>
                    </a:lnR>
                    <a:lnT>
                      <a:noFill/>
                    </a:lnT>
                    <a:lnB>
                      <a:noFill/>
                    </a:lnB>
                  </a:tcPr>
                </a:tc>
                <a:extLst>
                  <a:ext uri="{0D108BD9-81ED-4DB2-BD59-A6C34878D82A}">
                    <a16:rowId xmlns:a16="http://schemas.microsoft.com/office/drawing/2014/main" val="4001318558"/>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德林海</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52.51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71.16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35.52%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201275880"/>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道通科技</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257.45</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329.09</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27.83%</a:t>
                      </a:r>
                    </a:p>
                  </a:txBody>
                  <a:tcPr marL="9525" marR="9525" marT="9525" marB="0" anchor="ctr">
                    <a:lnL>
                      <a:noFill/>
                    </a:lnL>
                    <a:lnR>
                      <a:noFill/>
                    </a:lnR>
                    <a:lnT>
                      <a:noFill/>
                    </a:lnT>
                    <a:lnB>
                      <a:noFill/>
                    </a:lnB>
                  </a:tcPr>
                </a:tc>
                <a:extLst>
                  <a:ext uri="{0D108BD9-81ED-4DB2-BD59-A6C34878D82A}">
                    <a16:rowId xmlns:a16="http://schemas.microsoft.com/office/drawing/2014/main" val="2191966716"/>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奥特维</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58.81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73.30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24.65%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376720873"/>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美迪西</a:t>
                      </a:r>
                    </a:p>
                  </a:txBody>
                  <a:tcPr marL="9525" marR="9525" marT="9525"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86.55</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104.08</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20.25%</a:t>
                      </a:r>
                    </a:p>
                  </a:txBody>
                  <a:tcPr marL="9525" marR="9525" marT="9525" marB="0" anchor="ctr">
                    <a:lnL>
                      <a:noFill/>
                    </a:lnL>
                    <a:lnR>
                      <a:noFill/>
                    </a:lnR>
                    <a:lnT>
                      <a:noFill/>
                    </a:lnT>
                    <a:lnB>
                      <a:noFill/>
                    </a:lnB>
                  </a:tcPr>
                </a:tc>
                <a:extLst>
                  <a:ext uri="{0D108BD9-81ED-4DB2-BD59-A6C34878D82A}">
                    <a16:rowId xmlns:a16="http://schemas.microsoft.com/office/drawing/2014/main" val="1025699020"/>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晶晨股份</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219.41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263.53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20.10%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699011413"/>
                  </a:ext>
                </a:extLst>
              </a:tr>
              <a:tr h="196763">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嘉必优</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60.42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72.50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20.00%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9305645"/>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8</a:t>
            </a:r>
            <a:r>
              <a:rPr lang="zh-CN" altLang="en-US" sz="2400" b="1" dirty="0">
                <a:solidFill>
                  <a:srgbClr val="000798"/>
                </a:solidFill>
                <a:ea typeface="幼圆" panose="02010509060101010101" pitchFamily="49" charset="-122"/>
              </a:rPr>
              <a:t>月总市值变化情况</a:t>
            </a:r>
          </a:p>
        </p:txBody>
      </p:sp>
      <p:graphicFrame>
        <p:nvGraphicFramePr>
          <p:cNvPr id="7" name="图表 6">
            <a:extLst>
              <a:ext uri="{FF2B5EF4-FFF2-40B4-BE49-F238E27FC236}">
                <a16:creationId xmlns:a16="http://schemas.microsoft.com/office/drawing/2014/main" id="{B2EF2474-64AC-4A0E-B507-B6D41CE64701}"/>
              </a:ext>
            </a:extLst>
          </p:cNvPr>
          <p:cNvGraphicFramePr>
            <a:graphicFrameLocks/>
          </p:cNvGraphicFramePr>
          <p:nvPr>
            <p:extLst>
              <p:ext uri="{D42A27DB-BD31-4B8C-83A1-F6EECF244321}">
                <p14:modId xmlns:p14="http://schemas.microsoft.com/office/powerpoint/2010/main" val="11737795"/>
              </p:ext>
            </p:extLst>
          </p:nvPr>
        </p:nvGraphicFramePr>
        <p:xfrm>
          <a:off x="3396000" y="878324"/>
          <a:ext cx="5400000" cy="32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格 3">
            <a:extLst>
              <a:ext uri="{FF2B5EF4-FFF2-40B4-BE49-F238E27FC236}">
                <a16:creationId xmlns:a16="http://schemas.microsoft.com/office/drawing/2014/main" id="{F036F6F6-9D38-464B-9C10-A3383D87B9A5}"/>
              </a:ext>
            </a:extLst>
          </p:cNvPr>
          <p:cNvGraphicFramePr>
            <a:graphicFrameLocks noGrp="1"/>
          </p:cNvGraphicFramePr>
          <p:nvPr>
            <p:extLst>
              <p:ext uri="{D42A27DB-BD31-4B8C-83A1-F6EECF244321}">
                <p14:modId xmlns:p14="http://schemas.microsoft.com/office/powerpoint/2010/main" val="3676429241"/>
              </p:ext>
            </p:extLst>
          </p:nvPr>
        </p:nvGraphicFramePr>
        <p:xfrm>
          <a:off x="3246891" y="4096346"/>
          <a:ext cx="5454000" cy="2354405"/>
        </p:xfrm>
        <a:graphic>
          <a:graphicData uri="http://schemas.openxmlformats.org/drawingml/2006/table">
            <a:tbl>
              <a:tblPr/>
              <a:tblGrid>
                <a:gridCol w="1363500">
                  <a:extLst>
                    <a:ext uri="{9D8B030D-6E8A-4147-A177-3AD203B41FA5}">
                      <a16:colId xmlns:a16="http://schemas.microsoft.com/office/drawing/2014/main" val="3459377882"/>
                    </a:ext>
                  </a:extLst>
                </a:gridCol>
                <a:gridCol w="1363500">
                  <a:extLst>
                    <a:ext uri="{9D8B030D-6E8A-4147-A177-3AD203B41FA5}">
                      <a16:colId xmlns:a16="http://schemas.microsoft.com/office/drawing/2014/main" val="1647259522"/>
                    </a:ext>
                  </a:extLst>
                </a:gridCol>
                <a:gridCol w="1363500">
                  <a:extLst>
                    <a:ext uri="{9D8B030D-6E8A-4147-A177-3AD203B41FA5}">
                      <a16:colId xmlns:a16="http://schemas.microsoft.com/office/drawing/2014/main" val="2676591740"/>
                    </a:ext>
                  </a:extLst>
                </a:gridCol>
                <a:gridCol w="1363500">
                  <a:extLst>
                    <a:ext uri="{9D8B030D-6E8A-4147-A177-3AD203B41FA5}">
                      <a16:colId xmlns:a16="http://schemas.microsoft.com/office/drawing/2014/main" val="4198033600"/>
                    </a:ext>
                  </a:extLst>
                </a:gridCol>
              </a:tblGrid>
              <a:tr h="362215">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2020-07-31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2020-08-31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430799765"/>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微芯生物</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273.88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203.57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-25.67%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460942082"/>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芯朋微</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175.97</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130.11</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-26.06%</a:t>
                      </a:r>
                    </a:p>
                  </a:txBody>
                  <a:tcPr marL="9525" marR="9525" marT="9525" marB="0" anchor="ctr">
                    <a:lnL>
                      <a:noFill/>
                    </a:lnL>
                    <a:lnR>
                      <a:noFill/>
                    </a:lnR>
                    <a:lnT>
                      <a:noFill/>
                    </a:lnT>
                    <a:lnB>
                      <a:noFill/>
                    </a:lnB>
                  </a:tcPr>
                </a:tc>
                <a:extLst>
                  <a:ext uri="{0D108BD9-81ED-4DB2-BD59-A6C34878D82A}">
                    <a16:rowId xmlns:a16="http://schemas.microsoft.com/office/drawing/2014/main" val="2238619349"/>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赛诺医疗</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137.23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100.41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-26.83%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785206728"/>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热景生物</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44.06</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31.91</a:t>
                      </a:r>
                    </a:p>
                  </a:txBody>
                  <a:tcPr marL="9525" marR="9525" marT="9525"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-27.58%</a:t>
                      </a:r>
                    </a:p>
                  </a:txBody>
                  <a:tcPr marL="9525" marR="9525" marT="9525" marB="0" anchor="ctr">
                    <a:lnL>
                      <a:noFill/>
                    </a:lnL>
                    <a:lnR>
                      <a:noFill/>
                    </a:lnR>
                    <a:lnT>
                      <a:noFill/>
                    </a:lnT>
                    <a:lnB>
                      <a:noFill/>
                    </a:lnB>
                  </a:tcPr>
                </a:tc>
                <a:extLst>
                  <a:ext uri="{0D108BD9-81ED-4DB2-BD59-A6C34878D82A}">
                    <a16:rowId xmlns:a16="http://schemas.microsoft.com/office/drawing/2014/main" val="1999484922"/>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佳华科技</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134.25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93.93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-30.03%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40580608"/>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君实生物</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1150.09</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802.10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-30.26%</a:t>
                      </a:r>
                    </a:p>
                  </a:txBody>
                  <a:tcPr marL="9525" marR="9525" marT="9525" marB="0" anchor="ctr">
                    <a:lnL>
                      <a:noFill/>
                    </a:lnL>
                    <a:lnR>
                      <a:noFill/>
                    </a:lnR>
                    <a:lnT>
                      <a:noFill/>
                    </a:lnT>
                    <a:lnB>
                      <a:noFill/>
                    </a:lnB>
                  </a:tcPr>
                </a:tc>
                <a:extLst>
                  <a:ext uri="{0D108BD9-81ED-4DB2-BD59-A6C34878D82A}">
                    <a16:rowId xmlns:a16="http://schemas.microsoft.com/office/drawing/2014/main" val="1858210119"/>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寒武纪</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998.65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680.17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-31.89%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428332885"/>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东方生物</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286.56</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192.74</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-32.74%</a:t>
                      </a:r>
                    </a:p>
                  </a:txBody>
                  <a:tcPr marL="9525" marR="9525" marT="9525" marB="0" anchor="ctr">
                    <a:lnL>
                      <a:noFill/>
                    </a:lnL>
                    <a:lnR>
                      <a:noFill/>
                    </a:lnR>
                    <a:lnT>
                      <a:noFill/>
                    </a:lnT>
                    <a:lnB>
                      <a:noFill/>
                    </a:lnB>
                  </a:tcPr>
                </a:tc>
                <a:extLst>
                  <a:ext uri="{0D108BD9-81ED-4DB2-BD59-A6C34878D82A}">
                    <a16:rowId xmlns:a16="http://schemas.microsoft.com/office/drawing/2014/main" val="4135011221"/>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天智航</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435.14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271.15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-37.69%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992757590"/>
                  </a:ext>
                </a:extLst>
              </a:tr>
              <a:tr h="199219">
                <a:tc>
                  <a:txBody>
                    <a:bodyPr/>
                    <a:lstStyle/>
                    <a:p>
                      <a:pPr algn="ctr"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硕世生物</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234.48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143.19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-38.94%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6573257"/>
                  </a:ext>
                </a:extLst>
              </a:tr>
            </a:tbl>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895395" y="3528765"/>
            <a:ext cx="3502104"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明显加快，并购市场回落</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2495551" y="3972103"/>
            <a:ext cx="7200900" cy="2460354"/>
          </a:xfrm>
          <a:prstGeom prst="rect">
            <a:avLst/>
          </a:prstGeom>
          <a:noFill/>
        </p:spPr>
        <p:txBody>
          <a:bodyPr wrap="square" lIns="0" tIns="0" rIns="0" bIns="0" rtlCol="0">
            <a:spAutoFit/>
          </a:bodyPr>
          <a:lstStyle/>
          <a:p>
            <a:pPr indent="359991"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上市节奏较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月加速明显，共有</a:t>
            </a:r>
            <a:r>
              <a:rPr lang="en-US" altLang="zh-CN" sz="1200" dirty="0">
                <a:latin typeface="微软雅黑" panose="020B0503020204020204" pitchFamily="34" charset="-122"/>
                <a:ea typeface="微软雅黑" panose="020B0503020204020204" pitchFamily="34" charset="-122"/>
              </a:rPr>
              <a:t>82</a:t>
            </a:r>
            <a:r>
              <a:rPr lang="zh-CN" altLang="en-US" sz="1200" dirty="0">
                <a:latin typeface="微软雅黑" panose="020B0503020204020204" pitchFamily="34" charset="-122"/>
                <a:ea typeface="微软雅黑" panose="020B0503020204020204" pitchFamily="34" charset="-122"/>
              </a:rPr>
              <a:t>家公司上市，募集总额近</a:t>
            </a:r>
            <a:r>
              <a:rPr lang="en-US" altLang="zh-CN" sz="1200" dirty="0">
                <a:latin typeface="微软雅黑" panose="020B0503020204020204" pitchFamily="34" charset="-122"/>
                <a:ea typeface="微软雅黑" panose="020B0503020204020204" pitchFamily="34" charset="-122"/>
              </a:rPr>
              <a:t>1100</a:t>
            </a:r>
            <a:r>
              <a:rPr lang="zh-CN" altLang="en-US" sz="1200" dirty="0">
                <a:latin typeface="微软雅黑" panose="020B0503020204020204" pitchFamily="34" charset="-122"/>
                <a:ea typeface="微软雅黑" panose="020B0503020204020204" pitchFamily="34" charset="-122"/>
              </a:rPr>
              <a:t>亿元；港股有</a:t>
            </a:r>
            <a:r>
              <a:rPr lang="en-US" altLang="zh-CN" sz="1200" dirty="0">
                <a:latin typeface="微软雅黑" panose="020B0503020204020204" pitchFamily="34" charset="-122"/>
                <a:ea typeface="微软雅黑" panose="020B0503020204020204" pitchFamily="34" charset="-122"/>
              </a:rPr>
              <a:t>24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200" dirty="0">
                <a:latin typeface="微软雅黑" panose="020B0503020204020204" pitchFamily="34" charset="-122"/>
                <a:ea typeface="微软雅黑" panose="020B0503020204020204" pitchFamily="34" charset="-122"/>
              </a:rPr>
              <a:t>410.46</a:t>
            </a:r>
            <a:r>
              <a:rPr lang="zh-CN" altLang="en-US" sz="1200" dirty="0">
                <a:latin typeface="微软雅黑" panose="020B0503020204020204" pitchFamily="34" charset="-122"/>
                <a:ea typeface="微软雅黑" panose="020B0503020204020204" pitchFamily="34" charset="-122"/>
              </a:rPr>
              <a:t>亿港元。并购市场方面，</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月并购数量较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月回落明显，并购规模大幅收窄。</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27</a:t>
            </a:r>
            <a:r>
              <a:rPr lang="zh-CN" altLang="en-US" sz="1200" dirty="0">
                <a:latin typeface="微软雅黑" panose="020B0503020204020204" pitchFamily="34" charset="-122"/>
                <a:ea typeface="微软雅黑" panose="020B0503020204020204" pitchFamily="34" charset="-122"/>
              </a:rPr>
              <a:t>日，新三板精选层</a:t>
            </a:r>
            <a:r>
              <a:rPr lang="en-US" altLang="zh-CN" sz="1200" dirty="0">
                <a:latin typeface="微软雅黑" panose="020B0503020204020204" pitchFamily="34" charset="-122"/>
                <a:ea typeface="微软雅黑" panose="020B0503020204020204" pitchFamily="34" charset="-122"/>
              </a:rPr>
              <a:t>32</a:t>
            </a:r>
            <a:r>
              <a:rPr lang="zh-CN" altLang="en-US" sz="1200" dirty="0">
                <a:latin typeface="微软雅黑" panose="020B0503020204020204" pitchFamily="34" charset="-122"/>
                <a:ea typeface="微软雅黑" panose="020B0503020204020204" pitchFamily="34" charset="-122"/>
              </a:rPr>
              <a:t>家公司正式挂牌交易，但整体效果一般，</a:t>
            </a:r>
            <a:r>
              <a:rPr lang="en-US" altLang="zh-CN" sz="1200" dirty="0">
                <a:latin typeface="微软雅黑" panose="020B0503020204020204" pitchFamily="34" charset="-122"/>
                <a:ea typeface="微软雅黑" panose="020B0503020204020204" pitchFamily="34" charset="-122"/>
              </a:rPr>
              <a:t>20</a:t>
            </a:r>
            <a:r>
              <a:rPr lang="zh-CN" altLang="en-US" sz="1200" dirty="0">
                <a:latin typeface="微软雅黑" panose="020B0503020204020204" pitchFamily="34" charset="-122"/>
                <a:ea typeface="微软雅黑" panose="020B0503020204020204" pitchFamily="34" charset="-122"/>
              </a:rPr>
              <a:t>家公司首日收跌。新三板由于受市场规模、需求多元等因素影响，出现了诸如融资额下降、交易不活跃、申请挂牌公司减少、主动摘牌公司增加等一系列问题。</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月新三板体量仍在缩水。</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200" dirty="0">
                <a:latin typeface="微软雅黑" panose="020B0503020204020204" pitchFamily="34" charset="-122"/>
                <a:ea typeface="微软雅黑" panose="020B0503020204020204" pitchFamily="34" charset="-122"/>
              </a:rPr>
              <a:t>进入</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国内疫情对资本市场的扰动几乎可以忽略不计，随着国内生产经营持续回升、国内国外双循环政策加持，一级市场有望获得支撑。但外部中美关系持续紧张，多家中国科技公司受到制裁，同时，叠加国际形势严峻，</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月避险情绪或将升温，一级市场观望情绪或加重。</a:t>
            </a:r>
            <a:endParaRPr lang="en-US" altLang="zh-CN" sz="12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95403" y="136107"/>
            <a:ext cx="1263487" cy="461665"/>
          </a:xfrm>
          <a:prstGeom prst="rect">
            <a:avLst/>
          </a:prstGeom>
          <a:noFill/>
        </p:spPr>
        <p:txBody>
          <a:bodyPr wrap="none" rtlCol="0">
            <a:spAutoFit/>
          </a:bodyPr>
          <a:lstStyle/>
          <a:p>
            <a:r>
              <a:rPr lang="en-US" altLang="zh-CN" sz="2400" b="1" dirty="0">
                <a:solidFill>
                  <a:srgbClr val="000798"/>
                </a:solidFill>
              </a:rPr>
              <a:t>7</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2495551" y="1517787"/>
            <a:ext cx="7200900" cy="1906356"/>
          </a:xfrm>
          <a:prstGeom prst="rect">
            <a:avLst/>
          </a:prstGeom>
          <a:noFill/>
        </p:spPr>
        <p:txBody>
          <a:bodyPr wrap="square" lIns="0" tIns="0" rIns="0" bIns="0" rtlCol="0">
            <a:spAutoFit/>
          </a:bodyPr>
          <a:lstStyle/>
          <a:p>
            <a:pPr indent="359991"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月募投市场经历了</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月的回升后，本月几乎持平。国内疫情虽在各地仍有反弹，但整体控制良好，对生产经营活动影响较低。</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月国内生产需求持续改善，一级市场活跃度依旧。</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月基金募集数量较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月减少</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起，募集金额环比增加</a:t>
            </a:r>
            <a:r>
              <a:rPr lang="en-US" altLang="zh-CN" sz="1200" dirty="0">
                <a:latin typeface="微软雅黑" panose="020B0503020204020204" pitchFamily="34" charset="-122"/>
                <a:ea typeface="微软雅黑" panose="020B0503020204020204" pitchFamily="34" charset="-122"/>
              </a:rPr>
              <a:t>77.60%</a:t>
            </a:r>
            <a:r>
              <a:rPr lang="zh-CN" altLang="en-US" sz="1200" dirty="0">
                <a:latin typeface="微软雅黑" panose="020B0503020204020204" pitchFamily="34" charset="-122"/>
                <a:ea typeface="微软雅黑" panose="020B0503020204020204" pitchFamily="34" charset="-122"/>
              </a:rPr>
              <a:t>，基本仍以小规模成长基金为主，但徐工产业并购基金募集资金达</a:t>
            </a:r>
            <a:r>
              <a:rPr lang="en-US" altLang="zh-CN" sz="1200" dirty="0">
                <a:latin typeface="微软雅黑" panose="020B0503020204020204" pitchFamily="34" charset="-122"/>
                <a:ea typeface="微软雅黑" panose="020B0503020204020204" pitchFamily="34" charset="-122"/>
              </a:rPr>
              <a:t>100</a:t>
            </a:r>
            <a:r>
              <a:rPr lang="zh-CN" altLang="en-US" sz="1200" dirty="0">
                <a:latin typeface="微软雅黑" panose="020B0503020204020204" pitchFamily="34" charset="-122"/>
                <a:ea typeface="微软雅黑" panose="020B0503020204020204" pitchFamily="34" charset="-122"/>
              </a:rPr>
              <a:t>亿，占总募集资金的近</a:t>
            </a:r>
            <a:r>
              <a:rPr lang="en-US" altLang="zh-CN" sz="1200" dirty="0">
                <a:latin typeface="微软雅黑" panose="020B0503020204020204" pitchFamily="34" charset="-122"/>
                <a:ea typeface="微软雅黑" panose="020B0503020204020204" pitchFamily="34" charset="-122"/>
              </a:rPr>
              <a:t>50%</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月，投资市场较上月仍然持平，投资数量增加</a:t>
            </a:r>
            <a:r>
              <a:rPr lang="en-US" altLang="zh-CN" sz="1200" dirty="0">
                <a:latin typeface="微软雅黑" panose="020B0503020204020204" pitchFamily="34" charset="-122"/>
                <a:ea typeface="微软雅黑" panose="020B0503020204020204" pitchFamily="34" charset="-122"/>
              </a:rPr>
              <a:t>5</a:t>
            </a:r>
            <a:r>
              <a:rPr lang="zh-CN" altLang="en-US" sz="1200" dirty="0">
                <a:latin typeface="微软雅黑" panose="020B0503020204020204" pitchFamily="34" charset="-122"/>
                <a:ea typeface="微软雅黑" panose="020B0503020204020204" pitchFamily="34" charset="-122"/>
              </a:rPr>
              <a:t>起，但规模环比继续小幅收窄。分行业来看，投资金额仍主要集中在信息技术、可选消费及医疗保健三大板块，行业投资趋势依旧，但无论是投资规模还是投资数量，本月信息技术占比均超</a:t>
            </a:r>
            <a:r>
              <a:rPr lang="en-US" altLang="zh-CN" sz="1200" dirty="0">
                <a:latin typeface="微软雅黑" panose="020B0503020204020204" pitchFamily="34" charset="-122"/>
                <a:ea typeface="微软雅黑" panose="020B0503020204020204" pitchFamily="34" charset="-122"/>
              </a:rPr>
              <a:t>60%</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895404" y="1100727"/>
            <a:ext cx="2795669"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募投市场几乎保持稳定</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4346459" y="1199924"/>
            <a:ext cx="766303" cy="766303"/>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4346457" y="2229948"/>
            <a:ext cx="766303" cy="766303"/>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4346456" y="3302024"/>
            <a:ext cx="766303" cy="766303"/>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5386731" y="1259912"/>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募集数量几乎持平，</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募集规模大幅增长。</a:t>
            </a:r>
          </a:p>
        </p:txBody>
      </p:sp>
      <p:sp>
        <p:nvSpPr>
          <p:cNvPr id="6" name="文本框 5"/>
          <p:cNvSpPr txBox="1"/>
          <p:nvPr/>
        </p:nvSpPr>
        <p:spPr>
          <a:xfrm>
            <a:off x="5386731" y="2289937"/>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投资市场保持稳定，</a:t>
            </a:r>
            <a:endParaRPr lang="en-US" altLang="zh-CN" dirty="0"/>
          </a:p>
          <a:p>
            <a:r>
              <a:rPr lang="zh-CN" altLang="en-US" dirty="0"/>
              <a:t>数量规模略微收窄。</a:t>
            </a:r>
          </a:p>
        </p:txBody>
      </p:sp>
      <p:sp>
        <p:nvSpPr>
          <p:cNvPr id="7" name="文本框 6"/>
          <p:cNvSpPr txBox="1"/>
          <p:nvPr/>
        </p:nvSpPr>
        <p:spPr>
          <a:xfrm>
            <a:off x="5386738" y="3363344"/>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节奏明显加快，</a:t>
            </a:r>
            <a:endParaRPr lang="en-US" altLang="zh-CN" dirty="0"/>
          </a:p>
          <a:p>
            <a:r>
              <a:rPr lang="zh-CN" altLang="en-US" dirty="0"/>
              <a:t>数量规模双双上行。</a:t>
            </a:r>
            <a:endParaRPr lang="en-US" altLang="zh-CN" dirty="0"/>
          </a:p>
        </p:txBody>
      </p:sp>
      <p:sp>
        <p:nvSpPr>
          <p:cNvPr id="8" name="椭圆 7"/>
          <p:cNvSpPr/>
          <p:nvPr/>
        </p:nvSpPr>
        <p:spPr>
          <a:xfrm>
            <a:off x="4346456" y="5404125"/>
            <a:ext cx="766303" cy="766303"/>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5386739" y="5464115"/>
            <a:ext cx="250675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精选层七月正式上线，</a:t>
            </a:r>
            <a:endParaRPr lang="en-US" altLang="zh-CN" dirty="0"/>
          </a:p>
          <a:p>
            <a:r>
              <a:rPr lang="zh-CN" altLang="en-US" dirty="0"/>
              <a:t>但新三板体量仍在缩水。</a:t>
            </a:r>
            <a:endParaRPr lang="en-US" altLang="zh-CN" dirty="0"/>
          </a:p>
        </p:txBody>
      </p:sp>
      <p:sp>
        <p:nvSpPr>
          <p:cNvPr id="10" name="椭圆 9"/>
          <p:cNvSpPr/>
          <p:nvPr/>
        </p:nvSpPr>
        <p:spPr>
          <a:xfrm>
            <a:off x="4346456" y="4349576"/>
            <a:ext cx="766303" cy="766303"/>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5386738" y="4436749"/>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并购市场有所降温，</a:t>
            </a:r>
            <a:endParaRPr lang="en-US" altLang="zh-CN" dirty="0"/>
          </a:p>
          <a:p>
            <a:r>
              <a:rPr lang="zh-CN" altLang="en-US" dirty="0"/>
              <a:t>数量规模出现回落。</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a:off x="1879600" y="5768311"/>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endParaRPr>
          </a:p>
        </p:txBody>
      </p:sp>
      <p:sp>
        <p:nvSpPr>
          <p:cNvPr id="4" name="文本框 3"/>
          <p:cNvSpPr txBox="1"/>
          <p:nvPr/>
        </p:nvSpPr>
        <p:spPr>
          <a:xfrm>
            <a:off x="4222750" y="4740093"/>
            <a:ext cx="6086475" cy="1705403"/>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8</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39</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179.82</a:t>
            </a:r>
            <a:r>
              <a:rPr lang="zh-CN" altLang="en-US" sz="1600" dirty="0">
                <a:latin typeface="微软雅黑" panose="020B0503020204020204" pitchFamily="34" charset="-122"/>
                <a:ea typeface="微软雅黑" panose="020B0503020204020204" pitchFamily="34" charset="-122"/>
              </a:rPr>
              <a:t>亿元，基金募集规模小幅下修。具体数据方面，募集数量环比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105.26%</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77.27%</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00B050"/>
                </a:solidFill>
                <a:latin typeface="微软雅黑" panose="020B0503020204020204" pitchFamily="34" charset="-122"/>
                <a:ea typeface="微软雅黑" panose="020B0503020204020204" pitchFamily="34" charset="-122"/>
              </a:rPr>
              <a:t>收窄</a:t>
            </a:r>
            <a:r>
              <a:rPr lang="en-US" altLang="zh-CN" dirty="0">
                <a:solidFill>
                  <a:srgbClr val="0070C0"/>
                </a:solidFill>
                <a:latin typeface="微软雅黑" panose="020B0503020204020204" pitchFamily="34" charset="-122"/>
                <a:ea typeface="微软雅黑" panose="020B0503020204020204" pitchFamily="34" charset="-122"/>
              </a:rPr>
              <a:t>30.08%</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FF0000"/>
                </a:solidFill>
                <a:latin typeface="微软雅黑" panose="020B0503020204020204" pitchFamily="34" charset="-122"/>
                <a:ea typeface="微软雅黑" panose="020B0503020204020204" pitchFamily="34" charset="-122"/>
              </a:rPr>
              <a:t>上涨</a:t>
            </a:r>
            <a:r>
              <a:rPr lang="en-US" altLang="zh-CN" dirty="0">
                <a:solidFill>
                  <a:srgbClr val="0070C0"/>
                </a:solidFill>
                <a:latin typeface="微软雅黑" panose="020B0503020204020204" pitchFamily="34" charset="-122"/>
                <a:ea typeface="微软雅黑" panose="020B0503020204020204" pitchFamily="34" charset="-122"/>
              </a:rPr>
              <a:t>111.88%</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2316459" y="5112306"/>
            <a:ext cx="1244011" cy="369332"/>
          </a:xfrm>
          <a:prstGeom prst="rect">
            <a:avLst/>
          </a:prstGeom>
          <a:noFill/>
        </p:spPr>
        <p:txBody>
          <a:bodyPr wrap="square" lIns="0" tIns="0" rIns="0" bIns="0" rtlCol="0">
            <a:spAutoFit/>
          </a:bodyPr>
          <a:lstStyle/>
          <a:p>
            <a:r>
              <a:rPr lang="en-US" altLang="zh-CN" sz="2400" dirty="0">
                <a:solidFill>
                  <a:srgbClr val="FF2121"/>
                </a:solidFill>
                <a:latin typeface="微软雅黑" panose="020B0503020204020204" pitchFamily="34" charset="-122"/>
                <a:ea typeface="微软雅黑" panose="020B0503020204020204" pitchFamily="34" charset="-122"/>
              </a:rPr>
              <a:t>105.26%</a:t>
            </a:r>
            <a:endParaRPr lang="en-US" altLang="zh-CN" sz="2400" dirty="0">
              <a:solidFill>
                <a:srgbClr val="FF2121"/>
              </a:solidFill>
              <a:latin typeface="Arial" panose="020B0604020202020204" pitchFamily="34" charset="0"/>
              <a:cs typeface="Arial" panose="020B0604020202020204" pitchFamily="34" charset="0"/>
            </a:endParaRPr>
          </a:p>
        </p:txBody>
      </p:sp>
      <p:sp>
        <p:nvSpPr>
          <p:cNvPr id="6" name="文本框 5"/>
          <p:cNvSpPr txBox="1"/>
          <p:nvPr/>
        </p:nvSpPr>
        <p:spPr>
          <a:xfrm>
            <a:off x="2334496" y="5916904"/>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rPr>
              <a:t>30.08%</a:t>
            </a:r>
            <a:endParaRPr lang="en-US" sz="2400" dirty="0">
              <a:solidFill>
                <a:srgbClr val="00B050"/>
              </a:solidFill>
            </a:endParaRPr>
          </a:p>
        </p:txBody>
      </p:sp>
      <p:sp>
        <p:nvSpPr>
          <p:cNvPr id="7" name="文本框 6"/>
          <p:cNvSpPr txBox="1"/>
          <p:nvPr/>
        </p:nvSpPr>
        <p:spPr>
          <a:xfrm>
            <a:off x="2239751" y="4838450"/>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2268672" y="565205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1879600" y="4406593"/>
            <a:ext cx="2284315" cy="342001"/>
            <a:chOff x="7265361" y="731103"/>
            <a:chExt cx="3098166" cy="379297"/>
          </a:xfrm>
        </p:grpSpPr>
        <p:sp>
          <p:nvSpPr>
            <p:cNvPr id="10" name="矩形 9"/>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募集市场表现活跃</a:t>
              </a:r>
            </a:p>
          </p:txBody>
        </p:sp>
        <p:sp>
          <p:nvSpPr>
            <p:cNvPr id="11" name="等腰三角形 10"/>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箭头: 下 13">
            <a:extLst>
              <a:ext uri="{FF2B5EF4-FFF2-40B4-BE49-F238E27FC236}">
                <a16:creationId xmlns:a16="http://schemas.microsoft.com/office/drawing/2014/main" id="{3217A355-F1BD-46BD-AFAF-4C7EA1D66294}"/>
              </a:ext>
            </a:extLst>
          </p:cNvPr>
          <p:cNvSpPr/>
          <p:nvPr/>
        </p:nvSpPr>
        <p:spPr>
          <a:xfrm rot="10800000">
            <a:off x="1879600" y="4911579"/>
            <a:ext cx="419576" cy="461667"/>
          </a:xfrm>
          <a:prstGeom prst="downArrow">
            <a:avLst/>
          </a:prstGeom>
          <a:solidFill>
            <a:srgbClr val="FF212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graphicFrame>
        <p:nvGraphicFramePr>
          <p:cNvPr id="16" name="图表 15">
            <a:extLst>
              <a:ext uri="{FF2B5EF4-FFF2-40B4-BE49-F238E27FC236}">
                <a16:creationId xmlns:a16="http://schemas.microsoft.com/office/drawing/2014/main" id="{ACE62A1B-3E5B-4EF9-83E9-1573CC6F8217}"/>
              </a:ext>
            </a:extLst>
          </p:cNvPr>
          <p:cNvGraphicFramePr>
            <a:graphicFrameLocks/>
          </p:cNvGraphicFramePr>
          <p:nvPr>
            <p:extLst>
              <p:ext uri="{D42A27DB-BD31-4B8C-83A1-F6EECF244321}">
                <p14:modId xmlns:p14="http://schemas.microsoft.com/office/powerpoint/2010/main" val="3179927790"/>
              </p:ext>
            </p:extLst>
          </p:nvPr>
        </p:nvGraphicFramePr>
        <p:xfrm>
          <a:off x="1882775" y="898169"/>
          <a:ext cx="8426450" cy="3420101"/>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82775" y="4921342"/>
            <a:ext cx="8426450" cy="961289"/>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8</a:t>
            </a:r>
            <a:r>
              <a:rPr lang="zh-CN" altLang="en-US" sz="1600" dirty="0">
                <a:latin typeface="微软雅黑" panose="020B0503020204020204" pitchFamily="34" charset="-122"/>
                <a:ea typeface="微软雅黑" panose="020B0503020204020204" pitchFamily="34" charset="-122"/>
              </a:rPr>
              <a:t>月共有</a:t>
            </a:r>
            <a:r>
              <a:rPr lang="en-US" altLang="zh-CN" sz="2000" dirty="0">
                <a:solidFill>
                  <a:srgbClr val="0070C0"/>
                </a:solidFill>
                <a:latin typeface="微软雅黑" panose="020B0503020204020204" pitchFamily="34" charset="-122"/>
                <a:ea typeface="微软雅黑" panose="020B0503020204020204" pitchFamily="34" charset="-122"/>
              </a:rPr>
              <a:t>39</a:t>
            </a:r>
            <a:r>
              <a:rPr lang="zh-CN" altLang="en-US" sz="1600" dirty="0">
                <a:latin typeface="微软雅黑" panose="020B0503020204020204" pitchFamily="34" charset="-122"/>
                <a:ea typeface="微软雅黑" panose="020B0503020204020204" pitchFamily="34" charset="-122"/>
              </a:rPr>
              <a:t>起基金募集事件，其中，成长型基金</a:t>
            </a:r>
            <a:r>
              <a:rPr lang="en-US" altLang="zh-CN" sz="2000" dirty="0">
                <a:solidFill>
                  <a:srgbClr val="0070C0"/>
                </a:solidFill>
                <a:latin typeface="微软雅黑" panose="020B0503020204020204" pitchFamily="34" charset="-122"/>
                <a:ea typeface="微软雅黑" panose="020B0503020204020204" pitchFamily="34" charset="-122"/>
              </a:rPr>
              <a:t>38</a:t>
            </a:r>
            <a:r>
              <a:rPr lang="zh-CN" altLang="en-US" sz="1600" dirty="0">
                <a:latin typeface="微软雅黑" panose="020B0503020204020204" pitchFamily="34" charset="-122"/>
                <a:ea typeface="微软雅黑" panose="020B0503020204020204" pitchFamily="34" charset="-122"/>
              </a:rPr>
              <a:t>起，募资总额</a:t>
            </a:r>
            <a:r>
              <a:rPr lang="en-US" altLang="zh-CN" sz="2000" dirty="0">
                <a:solidFill>
                  <a:srgbClr val="0070C0"/>
                </a:solidFill>
                <a:latin typeface="微软雅黑" panose="020B0503020204020204" pitchFamily="34" charset="-122"/>
                <a:ea typeface="微软雅黑" panose="020B0503020204020204" pitchFamily="34" charset="-122"/>
              </a:rPr>
              <a:t>176.70</a:t>
            </a:r>
            <a:r>
              <a:rPr lang="zh-CN" altLang="en-US" sz="1600" dirty="0">
                <a:latin typeface="微软雅黑" panose="020B0503020204020204" pitchFamily="34" charset="-122"/>
                <a:ea typeface="微软雅黑" panose="020B0503020204020204" pitchFamily="34" charset="-122"/>
              </a:rPr>
              <a:t>亿元；创投基金募集</a:t>
            </a:r>
            <a:r>
              <a:rPr lang="en-US" altLang="zh-CN" sz="2000" dirty="0">
                <a:solidFill>
                  <a:srgbClr val="0070C0"/>
                </a:solidFill>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起，募资总额</a:t>
            </a:r>
            <a:r>
              <a:rPr lang="en-US" altLang="zh-CN" sz="2000" dirty="0">
                <a:solidFill>
                  <a:srgbClr val="0070C0"/>
                </a:solidFill>
                <a:latin typeface="微软雅黑" panose="020B0503020204020204" pitchFamily="34" charset="-122"/>
                <a:ea typeface="微软雅黑" panose="020B0503020204020204" pitchFamily="34" charset="-122"/>
              </a:rPr>
              <a:t>3.12</a:t>
            </a:r>
            <a:r>
              <a:rPr lang="zh-CN" altLang="en-US" sz="1600" dirty="0">
                <a:latin typeface="微软雅黑" panose="020B0503020204020204" pitchFamily="34" charset="-122"/>
                <a:ea typeface="微软雅黑" panose="020B0503020204020204" pitchFamily="34" charset="-122"/>
              </a:rPr>
              <a:t>亿元。本月募资规模总体环比</a:t>
            </a:r>
            <a:r>
              <a:rPr lang="zh-CN" altLang="en-US" sz="2000" dirty="0">
                <a:solidFill>
                  <a:srgbClr val="00B050"/>
                </a:solidFill>
                <a:latin typeface="微软雅黑" panose="020B0503020204020204" pitchFamily="34" charset="-122"/>
                <a:ea typeface="微软雅黑" panose="020B0503020204020204" pitchFamily="34" charset="-122"/>
              </a:rPr>
              <a:t>下降</a:t>
            </a:r>
            <a:r>
              <a:rPr lang="en-US" altLang="zh-CN" sz="2000" dirty="0">
                <a:solidFill>
                  <a:srgbClr val="0070C0"/>
                </a:solidFill>
                <a:latin typeface="微软雅黑" panose="020B0503020204020204" pitchFamily="34" charset="-122"/>
                <a:ea typeface="微软雅黑" panose="020B0503020204020204" pitchFamily="34" charset="-122"/>
              </a:rPr>
              <a:t>30.08%</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1889043" y="4320678"/>
            <a:ext cx="2409743" cy="369871"/>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募集数量明显增多</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3" name="表格 2">
            <a:extLst>
              <a:ext uri="{FF2B5EF4-FFF2-40B4-BE49-F238E27FC236}">
                <a16:creationId xmlns:a16="http://schemas.microsoft.com/office/drawing/2014/main" id="{18B63846-974D-4468-8D16-A337B82C59C7}"/>
              </a:ext>
            </a:extLst>
          </p:cNvPr>
          <p:cNvGraphicFramePr>
            <a:graphicFrameLocks noGrp="1"/>
          </p:cNvGraphicFramePr>
          <p:nvPr>
            <p:extLst>
              <p:ext uri="{D42A27DB-BD31-4B8C-83A1-F6EECF244321}">
                <p14:modId xmlns:p14="http://schemas.microsoft.com/office/powerpoint/2010/main" val="197167529"/>
              </p:ext>
            </p:extLst>
          </p:nvPr>
        </p:nvGraphicFramePr>
        <p:xfrm>
          <a:off x="1882775" y="1390650"/>
          <a:ext cx="8426451" cy="2223847"/>
        </p:xfrm>
        <a:graphic>
          <a:graphicData uri="http://schemas.openxmlformats.org/drawingml/2006/table">
            <a:tbl>
              <a:tblPr/>
              <a:tblGrid>
                <a:gridCol w="2808817">
                  <a:extLst>
                    <a:ext uri="{9D8B030D-6E8A-4147-A177-3AD203B41FA5}">
                      <a16:colId xmlns:a16="http://schemas.microsoft.com/office/drawing/2014/main" val="705555946"/>
                    </a:ext>
                  </a:extLst>
                </a:gridCol>
                <a:gridCol w="2808817">
                  <a:extLst>
                    <a:ext uri="{9D8B030D-6E8A-4147-A177-3AD203B41FA5}">
                      <a16:colId xmlns:a16="http://schemas.microsoft.com/office/drawing/2014/main" val="3425507301"/>
                    </a:ext>
                  </a:extLst>
                </a:gridCol>
                <a:gridCol w="2808817">
                  <a:extLst>
                    <a:ext uri="{9D8B030D-6E8A-4147-A177-3AD203B41FA5}">
                      <a16:colId xmlns:a16="http://schemas.microsoft.com/office/drawing/2014/main" val="239912059"/>
                    </a:ext>
                  </a:extLst>
                </a:gridCol>
              </a:tblGrid>
              <a:tr h="465727">
                <a:tc gridSpan="3">
                  <a:txBody>
                    <a:bodyPr/>
                    <a:lstStyle/>
                    <a:p>
                      <a:pPr algn="ctr" fontAlgn="ctr"/>
                      <a:r>
                        <a:rPr lang="en-US" altLang="zh-CN" sz="2300" b="0" i="0" u="none" strike="noStrike">
                          <a:solidFill>
                            <a:srgbClr val="000000"/>
                          </a:solidFill>
                          <a:effectLst/>
                          <a:latin typeface="微软雅黑" panose="020B0503020204020204" pitchFamily="34" charset="-122"/>
                          <a:ea typeface="微软雅黑" panose="020B0503020204020204" pitchFamily="34" charset="-122"/>
                        </a:rPr>
                        <a:t>2020</a:t>
                      </a:r>
                      <a:r>
                        <a:rPr lang="zh-CN" altLang="en-US" sz="23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2300" b="0" i="0" u="none" strike="noStrike">
                          <a:solidFill>
                            <a:srgbClr val="000000"/>
                          </a:solidFill>
                          <a:effectLst/>
                          <a:latin typeface="微软雅黑" panose="020B0503020204020204" pitchFamily="34" charset="-122"/>
                          <a:ea typeface="微软雅黑" panose="020B0503020204020204" pitchFamily="34" charset="-122"/>
                        </a:rPr>
                        <a:t>8</a:t>
                      </a:r>
                      <a:r>
                        <a:rPr lang="zh-CN" altLang="en-US" sz="2300" b="0" i="0" u="none" strike="noStrike">
                          <a:solidFill>
                            <a:srgbClr val="000000"/>
                          </a:solidFill>
                          <a:effectLst/>
                          <a:latin typeface="微软雅黑" panose="020B0503020204020204" pitchFamily="34" charset="-122"/>
                          <a:ea typeface="微软雅黑" panose="020B0503020204020204" pitchFamily="34" charset="-122"/>
                        </a:rPr>
                        <a:t>月募集基金数量及规模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317100856"/>
                  </a:ext>
                </a:extLst>
              </a:tr>
              <a:tr h="698590">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募集规模</a:t>
                      </a:r>
                      <a:br>
                        <a:rPr lang="zh-CN" altLang="en-US" sz="16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1948594684"/>
                  </a:ext>
                </a:extLst>
              </a:tr>
              <a:tr h="349296">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Growth</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38</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176.70</a:t>
                      </a:r>
                    </a:p>
                  </a:txBody>
                  <a:tcPr marL="9525" marR="9525" marT="9525" marB="0" anchor="ctr">
                    <a:lnL>
                      <a:noFill/>
                    </a:lnL>
                    <a:lnR>
                      <a:noFill/>
                    </a:lnR>
                    <a:lnT>
                      <a:noFill/>
                    </a:lnT>
                    <a:lnB>
                      <a:noFill/>
                    </a:lnB>
                  </a:tcPr>
                </a:tc>
                <a:extLst>
                  <a:ext uri="{0D108BD9-81ED-4DB2-BD59-A6C34878D82A}">
                    <a16:rowId xmlns:a16="http://schemas.microsoft.com/office/drawing/2014/main" val="2999849568"/>
                  </a:ext>
                </a:extLst>
              </a:tr>
              <a:tr h="360938">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Venture</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3.12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5736616"/>
                  </a:ext>
                </a:extLst>
              </a:tr>
              <a:tr h="349296">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179.82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82966809"/>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82775" y="983789"/>
            <a:ext cx="3498850" cy="437207"/>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投资数量小幅回落，规模增加</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882775" y="5554653"/>
            <a:ext cx="8426450" cy="868956"/>
          </a:xfrm>
          <a:prstGeom prst="rect">
            <a:avLst/>
          </a:prstGeom>
          <a:noFill/>
        </p:spPr>
        <p:txBody>
          <a:bodyPr wrap="square" lIns="0" tIns="0" rIns="0" bIns="0" rtlCol="0">
            <a:spAutoFit/>
          </a:bodyPr>
          <a:lstStyle/>
          <a:p>
            <a:pPr algn="just" defTabSz="914377">
              <a:lnSpc>
                <a:spcPct val="150000"/>
              </a:lnSpc>
            </a:pPr>
            <a:r>
              <a:rPr lang="en-US" altLang="zh-CN" sz="1400" dirty="0">
                <a:solidFill>
                  <a:prstClr val="black"/>
                </a:solidFill>
                <a:latin typeface="微软雅黑" panose="020B0503020204020204" pitchFamily="34" charset="-122"/>
                <a:ea typeface="微软雅黑" panose="020B0503020204020204" pitchFamily="34" charset="-122"/>
              </a:rPr>
              <a:t>8</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rPr>
              <a:t>255</a:t>
            </a:r>
            <a:r>
              <a:rPr lang="zh-CN" altLang="en-US" sz="1400" dirty="0">
                <a:solidFill>
                  <a:prstClr val="black"/>
                </a:solidFill>
                <a:latin typeface="微软雅黑" panose="020B0503020204020204" pitchFamily="34" charset="-122"/>
                <a:ea typeface="微软雅黑" panose="020B0503020204020204" pitchFamily="34" charset="-122"/>
              </a:rPr>
              <a:t>起，环比减少</a:t>
            </a:r>
            <a:r>
              <a:rPr lang="en-US" altLang="zh-CN" sz="2000" dirty="0">
                <a:solidFill>
                  <a:srgbClr val="0070C0"/>
                </a:solidFill>
                <a:latin typeface="微软雅黑" panose="020B0503020204020204" pitchFamily="34" charset="-122"/>
                <a:ea typeface="微软雅黑" panose="020B0503020204020204" pitchFamily="34" charset="-122"/>
              </a:rPr>
              <a:t>57</a:t>
            </a:r>
            <a:r>
              <a:rPr lang="zh-CN" altLang="en-US" sz="1400" dirty="0">
                <a:solidFill>
                  <a:prstClr val="black"/>
                </a:solidFill>
                <a:latin typeface="微软雅黑" panose="020B0503020204020204" pitchFamily="34" charset="-122"/>
                <a:ea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rPr>
              <a:t>877.21</a:t>
            </a:r>
            <a:r>
              <a:rPr lang="zh-CN" altLang="en-US" sz="1400" dirty="0">
                <a:solidFill>
                  <a:prstClr val="black"/>
                </a:solidFill>
                <a:latin typeface="微软雅黑" panose="020B0503020204020204" pitchFamily="34" charset="-122"/>
                <a:ea typeface="微软雅黑" panose="020B0503020204020204" pitchFamily="34" charset="-122"/>
              </a:rPr>
              <a:t>亿元人民币。</a:t>
            </a:r>
            <a:endParaRPr lang="en-US" altLang="zh-CN" sz="14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分行业来看，</a:t>
            </a:r>
            <a:r>
              <a:rPr lang="en-US" altLang="zh-CN" sz="1400" dirty="0">
                <a:solidFill>
                  <a:prstClr val="black"/>
                </a:solidFill>
                <a:latin typeface="微软雅黑" panose="020B0503020204020204" pitchFamily="34" charset="-122"/>
                <a:ea typeface="微软雅黑" panose="020B0503020204020204" pitchFamily="34" charset="-122"/>
              </a:rPr>
              <a:t>8</a:t>
            </a:r>
            <a:r>
              <a:rPr lang="zh-CN" altLang="en-US" sz="1400" dirty="0">
                <a:solidFill>
                  <a:prstClr val="black"/>
                </a:solidFill>
                <a:latin typeface="微软雅黑" panose="020B0503020204020204" pitchFamily="34" charset="-122"/>
                <a:ea typeface="微软雅黑" panose="020B0503020204020204" pitchFamily="34" charset="-122"/>
              </a:rPr>
              <a:t>月投资事件最多的依旧在信息技术行业，案例共计</a:t>
            </a:r>
            <a:r>
              <a:rPr lang="en-US" altLang="zh-CN" sz="2000" dirty="0">
                <a:solidFill>
                  <a:srgbClr val="0070C0"/>
                </a:solidFill>
                <a:latin typeface="微软雅黑" panose="020B0503020204020204" pitchFamily="34" charset="-122"/>
                <a:ea typeface="微软雅黑" panose="020B0503020204020204" pitchFamily="34" charset="-122"/>
              </a:rPr>
              <a:t>146</a:t>
            </a:r>
            <a:r>
              <a:rPr lang="zh-CN" altLang="en-US" sz="1400" dirty="0">
                <a:solidFill>
                  <a:prstClr val="black"/>
                </a:solidFill>
                <a:latin typeface="微软雅黑" panose="020B0503020204020204" pitchFamily="34" charset="-122"/>
                <a:ea typeface="微软雅黑" panose="020B0503020204020204" pitchFamily="34" charset="-122"/>
              </a:rPr>
              <a:t>起，共融资</a:t>
            </a:r>
            <a:r>
              <a:rPr lang="en-US" altLang="zh-CN" sz="2000" dirty="0">
                <a:solidFill>
                  <a:srgbClr val="0070C0"/>
                </a:solidFill>
                <a:latin typeface="微软雅黑" panose="020B0503020204020204" pitchFamily="34" charset="-122"/>
                <a:ea typeface="微软雅黑" panose="020B0503020204020204" pitchFamily="34" charset="-122"/>
              </a:rPr>
              <a:t>320.80</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7" name="表格 6">
            <a:extLst>
              <a:ext uri="{FF2B5EF4-FFF2-40B4-BE49-F238E27FC236}">
                <a16:creationId xmlns:a16="http://schemas.microsoft.com/office/drawing/2014/main" id="{CF84246B-F1B1-4C1F-A4DB-E60465BE8CAC}"/>
              </a:ext>
            </a:extLst>
          </p:cNvPr>
          <p:cNvGraphicFramePr>
            <a:graphicFrameLocks noGrp="1"/>
          </p:cNvGraphicFramePr>
          <p:nvPr>
            <p:extLst>
              <p:ext uri="{D42A27DB-BD31-4B8C-83A1-F6EECF244321}">
                <p14:modId xmlns:p14="http://schemas.microsoft.com/office/powerpoint/2010/main" val="3435760603"/>
              </p:ext>
            </p:extLst>
          </p:nvPr>
        </p:nvGraphicFramePr>
        <p:xfrm>
          <a:off x="1882775" y="1494010"/>
          <a:ext cx="8426451" cy="3987629"/>
        </p:xfrm>
        <a:graphic>
          <a:graphicData uri="http://schemas.openxmlformats.org/drawingml/2006/table">
            <a:tbl>
              <a:tblPr/>
              <a:tblGrid>
                <a:gridCol w="2805848">
                  <a:extLst>
                    <a:ext uri="{9D8B030D-6E8A-4147-A177-3AD203B41FA5}">
                      <a16:colId xmlns:a16="http://schemas.microsoft.com/office/drawing/2014/main" val="1568763276"/>
                    </a:ext>
                  </a:extLst>
                </a:gridCol>
                <a:gridCol w="2805848">
                  <a:extLst>
                    <a:ext uri="{9D8B030D-6E8A-4147-A177-3AD203B41FA5}">
                      <a16:colId xmlns:a16="http://schemas.microsoft.com/office/drawing/2014/main" val="625843041"/>
                    </a:ext>
                  </a:extLst>
                </a:gridCol>
                <a:gridCol w="2814755">
                  <a:extLst>
                    <a:ext uri="{9D8B030D-6E8A-4147-A177-3AD203B41FA5}">
                      <a16:colId xmlns:a16="http://schemas.microsoft.com/office/drawing/2014/main" val="3076507560"/>
                    </a:ext>
                  </a:extLst>
                </a:gridCol>
              </a:tblGrid>
              <a:tr h="370435">
                <a:tc gridSpan="3">
                  <a:txBody>
                    <a:bodyPr/>
                    <a:lstStyle/>
                    <a:p>
                      <a:pPr algn="ctr" rtl="0" fontAlgn="ctr"/>
                      <a:r>
                        <a:rPr lang="en-US" altLang="zh-CN" sz="1900" b="0" i="0" u="none" strike="noStrike">
                          <a:solidFill>
                            <a:srgbClr val="000000"/>
                          </a:solidFill>
                          <a:effectLst/>
                          <a:latin typeface="微软雅黑" panose="020B0503020204020204" pitchFamily="34" charset="-122"/>
                          <a:ea typeface="微软雅黑" panose="020B0503020204020204" pitchFamily="34" charset="-122"/>
                        </a:rPr>
                        <a:t>2020</a:t>
                      </a:r>
                      <a:r>
                        <a:rPr lang="zh-CN" altLang="en-US" sz="19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1900" b="0" i="0" u="none" strike="noStrike">
                          <a:solidFill>
                            <a:srgbClr val="000000"/>
                          </a:solidFill>
                          <a:effectLst/>
                          <a:latin typeface="微软雅黑" panose="020B0503020204020204" pitchFamily="34" charset="-122"/>
                          <a:ea typeface="微软雅黑" panose="020B0503020204020204" pitchFamily="34" charset="-122"/>
                        </a:rPr>
                        <a:t>8</a:t>
                      </a:r>
                      <a:r>
                        <a:rPr lang="zh-CN" altLang="en-US" sz="1900" b="0" i="0" u="none" strike="noStrike">
                          <a:solidFill>
                            <a:srgbClr val="000000"/>
                          </a:solidFill>
                          <a:effectLst/>
                          <a:latin typeface="微软雅黑" panose="020B0503020204020204" pitchFamily="34" charset="-122"/>
                          <a:ea typeface="微软雅黑" panose="020B0503020204020204" pitchFamily="34" charset="-122"/>
                        </a:rPr>
                        <a:t>月中国</a:t>
                      </a:r>
                      <a:r>
                        <a:rPr lang="en-US" altLang="zh-CN" sz="1900" b="0" i="0" u="none" strike="noStrike">
                          <a:solidFill>
                            <a:srgbClr val="000000"/>
                          </a:solidFill>
                          <a:effectLst/>
                          <a:latin typeface="微软雅黑" panose="020B0503020204020204" pitchFamily="34" charset="-122"/>
                          <a:ea typeface="微软雅黑" panose="020B0503020204020204" pitchFamily="34" charset="-122"/>
                        </a:rPr>
                        <a:t>PEVC</a:t>
                      </a:r>
                      <a:r>
                        <a:rPr lang="zh-CN" altLang="en-US" sz="1900" b="0" i="0" u="none" strike="noStrike">
                          <a:solidFill>
                            <a:srgbClr val="000000"/>
                          </a:solidFill>
                          <a:effectLst/>
                          <a:latin typeface="微软雅黑" panose="020B0503020204020204" pitchFamily="34" charset="-122"/>
                          <a:ea typeface="微软雅黑" panose="020B0503020204020204" pitchFamily="34" charset="-122"/>
                        </a:rPr>
                        <a:t>案例行业分布及规模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696627322"/>
                  </a:ext>
                </a:extLst>
              </a:tr>
              <a:tr h="653709">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案例数量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融资金额</a:t>
                      </a:r>
                      <a:br>
                        <a:rPr lang="zh-CN" altLang="en-US" sz="16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293104332"/>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信息技术</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146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320.80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018497716"/>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医疗保健</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49</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177.12</a:t>
                      </a:r>
                    </a:p>
                  </a:txBody>
                  <a:tcPr marL="9525" marR="9525" marT="9525" marB="0" anchor="ctr">
                    <a:lnL>
                      <a:noFill/>
                    </a:lnL>
                    <a:lnR>
                      <a:noFill/>
                    </a:lnR>
                    <a:lnT>
                      <a:noFill/>
                    </a:lnT>
                    <a:lnB>
                      <a:noFill/>
                    </a:lnB>
                  </a:tcPr>
                </a:tc>
                <a:extLst>
                  <a:ext uri="{0D108BD9-81ED-4DB2-BD59-A6C34878D82A}">
                    <a16:rowId xmlns:a16="http://schemas.microsoft.com/office/drawing/2014/main" val="2677037628"/>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可选消费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25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378.78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80704024"/>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工业</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19</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3.47</a:t>
                      </a:r>
                    </a:p>
                  </a:txBody>
                  <a:tcPr marL="9525" marR="9525" marT="9525" marB="0" anchor="ctr">
                    <a:lnL>
                      <a:noFill/>
                    </a:lnL>
                    <a:lnR>
                      <a:noFill/>
                    </a:lnR>
                    <a:lnT>
                      <a:noFill/>
                    </a:lnT>
                    <a:lnB>
                      <a:noFill/>
                    </a:lnB>
                  </a:tcPr>
                </a:tc>
                <a:extLst>
                  <a:ext uri="{0D108BD9-81ED-4DB2-BD59-A6C34878D82A}">
                    <a16:rowId xmlns:a16="http://schemas.microsoft.com/office/drawing/2014/main" val="2345922610"/>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材料</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2.31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753676164"/>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金融</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4.28</a:t>
                      </a:r>
                    </a:p>
                  </a:txBody>
                  <a:tcPr marL="9525" marR="9525" marT="9525" marB="0" anchor="ctr">
                    <a:lnL>
                      <a:noFill/>
                    </a:lnL>
                    <a:lnR>
                      <a:noFill/>
                    </a:lnR>
                    <a:lnT>
                      <a:noFill/>
                    </a:lnT>
                    <a:lnB>
                      <a:noFill/>
                    </a:lnB>
                  </a:tcPr>
                </a:tc>
                <a:extLst>
                  <a:ext uri="{0D108BD9-81ED-4DB2-BD59-A6C34878D82A}">
                    <a16:rowId xmlns:a16="http://schemas.microsoft.com/office/drawing/2014/main" val="324432824"/>
                  </a:ext>
                </a:extLst>
              </a:tr>
              <a:tr h="326855">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日常消费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0.46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557469838"/>
                  </a:ext>
                </a:extLst>
              </a:tr>
              <a:tr h="337750">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未披露</a:t>
                      </a:r>
                      <a:endParaRPr lang="en-US" altLang="zh-CN"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903722"/>
                  </a:ext>
                </a:extLst>
              </a:tr>
              <a:tr h="337750">
                <a:tc>
                  <a:txBody>
                    <a:bodyPr/>
                    <a:lstStyle/>
                    <a:p>
                      <a:pPr algn="ctr" fontAlgn="ct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255</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887.21</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78571317"/>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59096" y="987480"/>
            <a:ext cx="3797999" cy="369871"/>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1882775" y="5481638"/>
            <a:ext cx="8426450" cy="931409"/>
          </a:xfrm>
          <a:prstGeom prst="rect">
            <a:avLst/>
          </a:prstGeom>
          <a:noFill/>
        </p:spPr>
        <p:txBody>
          <a:bodyPr wrap="square" lIns="0" tIns="0" rIns="0" bIns="0" rtlCol="0">
            <a:spAutoFit/>
          </a:bodyPr>
          <a:lstStyle/>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从投资数量来看，将近一半的投资事件在信息技术行业、医疗保健及可选消费紧随其后；</a:t>
            </a:r>
            <a:endParaRPr lang="en-US" altLang="zh-CN" sz="14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从投资规模来看，信息技术和医疗保健合计占比超</a:t>
            </a:r>
            <a:r>
              <a:rPr lang="en-US" altLang="zh-CN" sz="1400" dirty="0">
                <a:latin typeface="微软雅黑" panose="020B0503020204020204" pitchFamily="34" charset="-122"/>
                <a:ea typeface="微软雅黑" panose="020B0503020204020204" pitchFamily="34" charset="-122"/>
              </a:rPr>
              <a:t>50%</a:t>
            </a:r>
            <a:r>
              <a:rPr lang="zh-CN" altLang="en-US" sz="1400" dirty="0">
                <a:latin typeface="微软雅黑" panose="020B0503020204020204" pitchFamily="34" charset="-122"/>
                <a:ea typeface="微软雅黑" panose="020B0503020204020204" pitchFamily="34" charset="-122"/>
              </a:rPr>
              <a:t>，可选消费因有金碧物业引入战投，导致可选消费投资金额占比近</a:t>
            </a:r>
            <a:r>
              <a:rPr lang="en-US" altLang="zh-CN" sz="1400" dirty="0">
                <a:latin typeface="微软雅黑" panose="020B0503020204020204" pitchFamily="34" charset="-122"/>
                <a:ea typeface="微软雅黑" panose="020B0503020204020204" pitchFamily="34" charset="-122"/>
              </a:rPr>
              <a:t>50%</a:t>
            </a:r>
            <a:r>
              <a:rPr lang="zh-CN" altLang="en-US" sz="1400" dirty="0">
                <a:latin typeface="微软雅黑" panose="020B0503020204020204" pitchFamily="34" charset="-122"/>
                <a:ea typeface="微软雅黑" panose="020B0503020204020204" pitchFamily="34" charset="-122"/>
              </a:rPr>
              <a:t>。</a:t>
            </a:r>
          </a:p>
        </p:txBody>
      </p:sp>
      <p:pic>
        <p:nvPicPr>
          <p:cNvPr id="3" name="图片 2">
            <a:extLst>
              <a:ext uri="{FF2B5EF4-FFF2-40B4-BE49-F238E27FC236}">
                <a16:creationId xmlns:a16="http://schemas.microsoft.com/office/drawing/2014/main" id="{6044CCDF-19ED-409B-A850-5AB247C97E4E}"/>
              </a:ext>
            </a:extLst>
          </p:cNvPr>
          <p:cNvPicPr>
            <a:picLocks noChangeAspect="1"/>
          </p:cNvPicPr>
          <p:nvPr/>
        </p:nvPicPr>
        <p:blipFill rotWithShape="1">
          <a:blip r:embed="rId3"/>
          <a:srcRect l="9338" t="19398" r="30578" b="13792"/>
          <a:stretch/>
        </p:blipFill>
        <p:spPr>
          <a:xfrm>
            <a:off x="1247020" y="1534770"/>
            <a:ext cx="4410075" cy="3829050"/>
          </a:xfrm>
          <a:prstGeom prst="rect">
            <a:avLst/>
          </a:prstGeom>
        </p:spPr>
      </p:pic>
      <p:pic>
        <p:nvPicPr>
          <p:cNvPr id="10" name="图片 9">
            <a:extLst>
              <a:ext uri="{FF2B5EF4-FFF2-40B4-BE49-F238E27FC236}">
                <a16:creationId xmlns:a16="http://schemas.microsoft.com/office/drawing/2014/main" id="{3AE4C4D9-6B5B-4DAA-8E7D-A5CA293C67C8}"/>
              </a:ext>
            </a:extLst>
          </p:cNvPr>
          <p:cNvPicPr>
            <a:picLocks noChangeAspect="1"/>
          </p:cNvPicPr>
          <p:nvPr/>
        </p:nvPicPr>
        <p:blipFill rotWithShape="1">
          <a:blip r:embed="rId4"/>
          <a:srcRect l="9164" t="17102" r="24456" b="17102"/>
          <a:stretch/>
        </p:blipFill>
        <p:spPr>
          <a:xfrm>
            <a:off x="6477000" y="1534770"/>
            <a:ext cx="4657725" cy="3829050"/>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96610" y="5381493"/>
            <a:ext cx="7019925" cy="868956"/>
          </a:xfrm>
          <a:prstGeom prst="rect">
            <a:avLst/>
          </a:prstGeom>
          <a:noFill/>
        </p:spPr>
        <p:txBody>
          <a:bodyPr wrap="square" lIns="0" tIns="0" rIns="0" bIns="0" rtlCol="0">
            <a:spAutoFit/>
          </a:bodyPr>
          <a:lstStyle/>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月融资事件发生最多的依旧是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100</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月融资金额最多的也是</a:t>
            </a:r>
            <a:r>
              <a:rPr lang="en-US" altLang="zh-CN" sz="2000" dirty="0">
                <a:solidFill>
                  <a:srgbClr val="FF0000"/>
                </a:solidFill>
                <a:latin typeface="微软雅黑" panose="020B0503020204020204" pitchFamily="34" charset="-122"/>
                <a:ea typeface="微软雅黑" panose="020B0503020204020204" pitchFamily="34" charset="-122"/>
              </a:rPr>
              <a:t>C</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90.49</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pSp>
        <p:nvGrpSpPr>
          <p:cNvPr id="6" name="组合 5">
            <a:extLst>
              <a:ext uri="{FF2B5EF4-FFF2-40B4-BE49-F238E27FC236}">
                <a16:creationId xmlns:a16="http://schemas.microsoft.com/office/drawing/2014/main" id="{E99FA74C-5FD3-4018-875C-3D2E4F669BC6}"/>
              </a:ext>
            </a:extLst>
          </p:cNvPr>
          <p:cNvGrpSpPr/>
          <p:nvPr/>
        </p:nvGrpSpPr>
        <p:grpSpPr>
          <a:xfrm>
            <a:off x="2069528" y="1141520"/>
            <a:ext cx="8166872" cy="4091501"/>
            <a:chOff x="-7868" y="29221"/>
            <a:chExt cx="4841688" cy="4111959"/>
          </a:xfrm>
        </p:grpSpPr>
        <p:grpSp>
          <p:nvGrpSpPr>
            <p:cNvPr id="7" name="组合 6">
              <a:extLst>
                <a:ext uri="{FF2B5EF4-FFF2-40B4-BE49-F238E27FC236}">
                  <a16:creationId xmlns:a16="http://schemas.microsoft.com/office/drawing/2014/main" id="{2AF0057B-4EB4-40FD-B33E-A905F61135E0}"/>
                </a:ext>
              </a:extLst>
            </p:cNvPr>
            <p:cNvGrpSpPr/>
            <p:nvPr/>
          </p:nvGrpSpPr>
          <p:grpSpPr>
            <a:xfrm>
              <a:off x="-7868" y="395759"/>
              <a:ext cx="4841688" cy="3745421"/>
              <a:chOff x="-7868" y="395759"/>
              <a:chExt cx="4841688" cy="3745421"/>
            </a:xfrm>
          </p:grpSpPr>
          <p:graphicFrame>
            <p:nvGraphicFramePr>
              <p:cNvPr id="14" name="图表 13">
                <a:extLst>
                  <a:ext uri="{FF2B5EF4-FFF2-40B4-BE49-F238E27FC236}">
                    <a16:creationId xmlns:a16="http://schemas.microsoft.com/office/drawing/2014/main" id="{393EBBA8-C42F-46C1-850C-78F17D480D69}"/>
                  </a:ext>
                </a:extLst>
              </p:cNvPr>
              <p:cNvGraphicFramePr/>
              <p:nvPr/>
            </p:nvGraphicFramePr>
            <p:xfrm>
              <a:off x="2275926" y="416068"/>
              <a:ext cx="2557894" cy="3725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图表 14">
                <a:extLst>
                  <a:ext uri="{FF2B5EF4-FFF2-40B4-BE49-F238E27FC236}">
                    <a16:creationId xmlns:a16="http://schemas.microsoft.com/office/drawing/2014/main" id="{77E7C27D-7850-41D2-9B04-2DAA62FAD9F9}"/>
                  </a:ext>
                </a:extLst>
              </p:cNvPr>
              <p:cNvGraphicFramePr/>
              <p:nvPr>
                <p:extLst>
                  <p:ext uri="{D42A27DB-BD31-4B8C-83A1-F6EECF244321}">
                    <p14:modId xmlns:p14="http://schemas.microsoft.com/office/powerpoint/2010/main" val="1960115513"/>
                  </p:ext>
                </p:extLst>
              </p:nvPr>
            </p:nvGraphicFramePr>
            <p:xfrm>
              <a:off x="-7868" y="395759"/>
              <a:ext cx="2502474" cy="3744629"/>
            </p:xfrm>
            <a:graphic>
              <a:graphicData uri="http://schemas.openxmlformats.org/drawingml/2006/chart">
                <c:chart xmlns:c="http://schemas.openxmlformats.org/drawingml/2006/chart" xmlns:r="http://schemas.openxmlformats.org/officeDocument/2006/relationships" r:id="rId4"/>
              </a:graphicData>
            </a:graphic>
          </p:graphicFrame>
        </p:grpSp>
        <p:sp>
          <p:nvSpPr>
            <p:cNvPr id="8" name="文本框 16">
              <a:extLst>
                <a:ext uri="{FF2B5EF4-FFF2-40B4-BE49-F238E27FC236}">
                  <a16:creationId xmlns:a16="http://schemas.microsoft.com/office/drawing/2014/main" id="{3F6F2563-706A-4DA3-B145-9FBE7BA3C8AF}"/>
                </a:ext>
              </a:extLst>
            </p:cNvPr>
            <p:cNvSpPr txBox="1"/>
            <p:nvPr/>
          </p:nvSpPr>
          <p:spPr>
            <a:xfrm>
              <a:off x="1406175" y="29221"/>
              <a:ext cx="1958587" cy="216521"/>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377">
                <a:defRPr/>
              </a:pPr>
              <a:r>
                <a:rPr lang="en-US" altLang="zh-CN" sz="1400" kern="0" dirty="0">
                  <a:solidFill>
                    <a:sysClr val="windowText" lastClr="000000"/>
                  </a:solidFill>
                  <a:latin typeface="微软雅黑" panose="020B0503020204020204" pitchFamily="34" charset="-122"/>
                  <a:ea typeface="微软雅黑" panose="020B0503020204020204" pitchFamily="34" charset="-122"/>
                </a:rPr>
                <a:t>2020</a:t>
              </a:r>
              <a:r>
                <a:rPr lang="zh-CN" altLang="en-US" sz="1400" kern="0" dirty="0">
                  <a:solidFill>
                    <a:sysClr val="windowText" lastClr="000000"/>
                  </a:solidFill>
                  <a:latin typeface="微软雅黑" panose="020B0503020204020204" pitchFamily="34" charset="-122"/>
                  <a:ea typeface="微软雅黑" panose="020B0503020204020204" pitchFamily="34" charset="-122"/>
                </a:rPr>
                <a:t>年</a:t>
              </a:r>
              <a:r>
                <a:rPr lang="en-US" altLang="zh-CN" sz="1400" kern="0" dirty="0">
                  <a:solidFill>
                    <a:sysClr val="windowText" lastClr="000000"/>
                  </a:solidFill>
                  <a:latin typeface="微软雅黑" panose="020B0503020204020204" pitchFamily="34" charset="-122"/>
                  <a:ea typeface="微软雅黑" panose="020B0503020204020204" pitchFamily="34" charset="-122"/>
                </a:rPr>
                <a:t>7</a:t>
              </a:r>
              <a:r>
                <a:rPr lang="zh-CN" altLang="en-US" sz="1400" kern="0" dirty="0">
                  <a:solidFill>
                    <a:sysClr val="windowText" lastClr="000000"/>
                  </a:solidFill>
                  <a:latin typeface="微软雅黑" panose="020B0503020204020204" pitchFamily="34" charset="-122"/>
                  <a:ea typeface="微软雅黑" panose="020B0503020204020204" pitchFamily="34" charset="-122"/>
                </a:rPr>
                <a:t>月中国</a:t>
              </a:r>
              <a:r>
                <a:rPr lang="en-US" altLang="zh-CN" sz="1400" kern="0" dirty="0">
                  <a:solidFill>
                    <a:sysClr val="windowText" lastClr="000000"/>
                  </a:solidFill>
                  <a:latin typeface="微软雅黑" panose="020B0503020204020204" pitchFamily="34" charset="-122"/>
                  <a:ea typeface="微软雅黑" panose="020B0503020204020204" pitchFamily="34" charset="-122"/>
                </a:rPr>
                <a:t>PEVC</a:t>
              </a:r>
              <a:r>
                <a:rPr lang="zh-CN" altLang="en-US" sz="1400" kern="0" dirty="0">
                  <a:solidFill>
                    <a:sysClr val="windowText" lastClr="000000"/>
                  </a:solidFill>
                  <a:latin typeface="微软雅黑" panose="020B0503020204020204" pitchFamily="34" charset="-122"/>
                  <a:ea typeface="微软雅黑" panose="020B0503020204020204" pitchFamily="34" charset="-122"/>
                </a:rPr>
                <a:t>轮次及融资规模一览</a:t>
              </a:r>
            </a:p>
          </p:txBody>
        </p:sp>
        <p:cxnSp>
          <p:nvCxnSpPr>
            <p:cNvPr id="9" name="直接连接符 8">
              <a:extLst>
                <a:ext uri="{FF2B5EF4-FFF2-40B4-BE49-F238E27FC236}">
                  <a16:creationId xmlns:a16="http://schemas.microsoft.com/office/drawing/2014/main" id="{ECE5E2E7-9FE7-442E-9D2B-DC16D8AE9677}"/>
                </a:ext>
              </a:extLst>
            </p:cNvPr>
            <p:cNvCxnSpPr>
              <a:cxnSpLocks/>
            </p:cNvCxnSpPr>
            <p:nvPr/>
          </p:nvCxnSpPr>
          <p:spPr>
            <a:xfrm>
              <a:off x="2378403" y="617069"/>
              <a:ext cx="0" cy="3250535"/>
            </a:xfrm>
            <a:prstGeom prst="line">
              <a:avLst/>
            </a:prstGeom>
            <a:noFill/>
            <a:ln w="12700" cap="flat" cmpd="sng" algn="ctr">
              <a:solidFill>
                <a:srgbClr val="E7E6E6">
                  <a:lumMod val="90000"/>
                </a:srgbClr>
              </a:solidFill>
              <a:prstDash val="solid"/>
              <a:miter lim="800000"/>
            </a:ln>
            <a:effectLst/>
          </p:spPr>
        </p:cxnSp>
        <p:cxnSp>
          <p:nvCxnSpPr>
            <p:cNvPr id="10" name="直接连接符 9">
              <a:extLst>
                <a:ext uri="{FF2B5EF4-FFF2-40B4-BE49-F238E27FC236}">
                  <a16:creationId xmlns:a16="http://schemas.microsoft.com/office/drawing/2014/main" id="{07D60712-7A33-4B0B-9DEE-B97BE6E64D7A}"/>
                </a:ext>
              </a:extLst>
            </p:cNvPr>
            <p:cNvCxnSpPr/>
            <p:nvPr/>
          </p:nvCxnSpPr>
          <p:spPr>
            <a:xfrm>
              <a:off x="64139" y="3862593"/>
              <a:ext cx="2321330" cy="0"/>
            </a:xfrm>
            <a:prstGeom prst="line">
              <a:avLst/>
            </a:prstGeom>
            <a:noFill/>
            <a:ln w="19050" cap="flat" cmpd="sng" algn="ctr">
              <a:solidFill>
                <a:srgbClr val="4472C4"/>
              </a:solidFill>
              <a:prstDash val="solid"/>
              <a:miter lim="800000"/>
            </a:ln>
            <a:effectLst/>
          </p:spPr>
        </p:cxnSp>
        <p:cxnSp>
          <p:nvCxnSpPr>
            <p:cNvPr id="11" name="直接连接符 10">
              <a:extLst>
                <a:ext uri="{FF2B5EF4-FFF2-40B4-BE49-F238E27FC236}">
                  <a16:creationId xmlns:a16="http://schemas.microsoft.com/office/drawing/2014/main" id="{39C87785-5A3B-4816-9438-8E47D7BE1EF9}"/>
                </a:ext>
              </a:extLst>
            </p:cNvPr>
            <p:cNvCxnSpPr/>
            <p:nvPr/>
          </p:nvCxnSpPr>
          <p:spPr>
            <a:xfrm>
              <a:off x="2386270" y="3862593"/>
              <a:ext cx="2289382" cy="0"/>
            </a:xfrm>
            <a:prstGeom prst="line">
              <a:avLst/>
            </a:prstGeom>
            <a:noFill/>
            <a:ln w="19050" cap="flat" cmpd="sng" algn="ctr">
              <a:solidFill>
                <a:srgbClr val="FFC000"/>
              </a:solidFill>
              <a:prstDash val="solid"/>
              <a:miter lim="800000"/>
            </a:ln>
            <a:effectLst/>
          </p:spPr>
        </p:cxnSp>
        <p:sp>
          <p:nvSpPr>
            <p:cNvPr id="12" name="文本框 27">
              <a:extLst>
                <a:ext uri="{FF2B5EF4-FFF2-40B4-BE49-F238E27FC236}">
                  <a16:creationId xmlns:a16="http://schemas.microsoft.com/office/drawing/2014/main" id="{F32B64F3-6888-4747-9056-10C7EB58321E}"/>
                </a:ext>
              </a:extLst>
            </p:cNvPr>
            <p:cNvSpPr txBox="1"/>
            <p:nvPr/>
          </p:nvSpPr>
          <p:spPr>
            <a:xfrm>
              <a:off x="4067920" y="326162"/>
              <a:ext cx="561361" cy="139192"/>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377">
                <a:defRPr/>
              </a:pPr>
              <a:r>
                <a:rPr lang="zh-CN" altLang="en-US" sz="900" b="1" kern="0" dirty="0">
                  <a:solidFill>
                    <a:sysClr val="windowText" lastClr="000000"/>
                  </a:solidFill>
                  <a:latin typeface="微软雅黑" panose="020B0503020204020204" pitchFamily="34" charset="-122"/>
                  <a:ea typeface="微软雅黑" panose="020B0503020204020204" pitchFamily="34" charset="-122"/>
                </a:rPr>
                <a:t>单位：人民币亿元</a:t>
              </a:r>
            </a:p>
          </p:txBody>
        </p:sp>
        <p:sp>
          <p:nvSpPr>
            <p:cNvPr id="13" name="文本框 23">
              <a:extLst>
                <a:ext uri="{FF2B5EF4-FFF2-40B4-BE49-F238E27FC236}">
                  <a16:creationId xmlns:a16="http://schemas.microsoft.com/office/drawing/2014/main" id="{49C25343-E015-4AC0-8ADF-060A098C039D}"/>
                </a:ext>
              </a:extLst>
            </p:cNvPr>
            <p:cNvSpPr txBox="1"/>
            <p:nvPr/>
          </p:nvSpPr>
          <p:spPr>
            <a:xfrm>
              <a:off x="94880" y="523606"/>
              <a:ext cx="645658" cy="3141107"/>
            </a:xfrm>
            <a:prstGeom prst="rect">
              <a:avLst/>
            </a:prstGeom>
            <a:noFill/>
          </p:spPr>
          <p:txBody>
            <a:bodyPr wrap="square" tIns="0" spcCol="18000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377">
                <a:lnSpc>
                  <a:spcPts val="2151"/>
                </a:lnSpc>
                <a:defRPr/>
              </a:pPr>
              <a:r>
                <a:rPr lang="en-US" altLang="zh-CN" kern="0" dirty="0">
                  <a:solidFill>
                    <a:sysClr val="windowText" lastClr="000000"/>
                  </a:solidFill>
                  <a:latin typeface="微软雅黑" panose="020B0503020204020204" pitchFamily="34" charset="-122"/>
                  <a:ea typeface="微软雅黑" panose="020B0503020204020204" pitchFamily="34" charset="-122"/>
                </a:rPr>
                <a:t>Strategy</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Pre-Angel</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Angle</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Pre-A</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A</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Pre-B</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B</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Pre-C</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C</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D</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E</a:t>
              </a:r>
            </a:p>
            <a:p>
              <a:pPr defTabSz="914377">
                <a:lnSpc>
                  <a:spcPts val="2151"/>
                </a:lnSpc>
                <a:defRPr/>
              </a:pPr>
              <a:r>
                <a:rPr lang="en-US" altLang="zh-CN" dirty="0">
                  <a:solidFill>
                    <a:sysClr val="windowText" lastClr="000000"/>
                  </a:solidFill>
                  <a:latin typeface="微软雅黑" panose="020B0503020204020204" pitchFamily="34" charset="-122"/>
                  <a:ea typeface="微软雅黑" panose="020B0503020204020204" pitchFamily="34" charset="-122"/>
                </a:rPr>
                <a:t>F</a:t>
              </a:r>
              <a:endParaRPr lang="en-US" altLang="zh-CN" kern="0" dirty="0">
                <a:solidFill>
                  <a:sysClr val="windowText" lastClr="000000"/>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39612" y="929417"/>
            <a:ext cx="2338551"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2251495" y="1377874"/>
            <a:ext cx="2453856" cy="318499"/>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2249872" y="4946053"/>
            <a:ext cx="2441201" cy="322887"/>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2781310" y="3860802"/>
            <a:ext cx="5063217"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绿色网络：</a:t>
            </a:r>
            <a:r>
              <a:rPr lang="zh-CN" altLang="en-US" sz="1200" dirty="0">
                <a:latin typeface="微软雅黑" panose="020B0503020204020204" pitchFamily="34" charset="-122"/>
                <a:ea typeface="微软雅黑" panose="020B0503020204020204" pitchFamily="34" charset="-122"/>
              </a:rPr>
              <a:t>公司专注于</a:t>
            </a:r>
            <a:r>
              <a:rPr lang="en-US" altLang="zh-CN" sz="1200" dirty="0">
                <a:latin typeface="微软雅黑" panose="020B0503020204020204" pitchFamily="34" charset="-122"/>
                <a:ea typeface="微软雅黑" panose="020B0503020204020204" pitchFamily="34" charset="-122"/>
              </a:rPr>
              <a:t>DPI</a:t>
            </a:r>
            <a:r>
              <a:rPr lang="zh-CN" altLang="en-US" sz="1200" dirty="0">
                <a:latin typeface="微软雅黑" panose="020B0503020204020204" pitchFamily="34" charset="-122"/>
                <a:ea typeface="微软雅黑" panose="020B0503020204020204" pitchFamily="34" charset="-122"/>
              </a:rPr>
              <a:t>（深度报文检测）、大数据、网络信息安全、边缘智能等领域，为运营商及其他政企客户提供电信级应用层网络设备解决方案。产品覆盖光纤宽带网络、移动网络、</a:t>
            </a:r>
            <a:r>
              <a:rPr lang="en-US" altLang="zh-CN" sz="1200" dirty="0">
                <a:latin typeface="微软雅黑" panose="020B0503020204020204" pitchFamily="34" charset="-122"/>
                <a:ea typeface="微软雅黑" panose="020B0503020204020204" pitchFamily="34" charset="-122"/>
              </a:rPr>
              <a:t>VoLTE</a:t>
            </a:r>
            <a:r>
              <a:rPr lang="zh-CN" altLang="en-US" sz="1200" dirty="0">
                <a:latin typeface="微软雅黑" panose="020B0503020204020204" pitchFamily="34" charset="-122"/>
                <a:ea typeface="微软雅黑" panose="020B0503020204020204" pitchFamily="34" charset="-122"/>
              </a:rPr>
              <a:t>和物联网。</a:t>
            </a: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2" name="箭头: 五边形 11"/>
          <p:cNvSpPr/>
          <p:nvPr/>
        </p:nvSpPr>
        <p:spPr>
          <a:xfrm>
            <a:off x="2246019" y="17780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2252383" y="28067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2243583" y="3870154"/>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2247910" y="536522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2781309" y="5378451"/>
            <a:ext cx="509361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小鹏汽车：</a:t>
            </a:r>
            <a:r>
              <a:rPr lang="zh-CN" altLang="en-US" sz="1200" dirty="0">
                <a:latin typeface="微软雅黑" panose="020B0503020204020204" pitchFamily="34" charset="-122"/>
                <a:ea typeface="微软雅黑" panose="020B0503020204020204" pitchFamily="34" charset="-122"/>
              </a:rPr>
              <a:t>小鹏汽车是智能电动汽车设计及制造商，也是融合前沿互联网和人工智能创新的科技公司。致力于通过数据驱动智能电动汽车的变革，引领未来出行方式。</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7" name="文本框 16"/>
          <p:cNvSpPr txBox="1"/>
          <p:nvPr/>
        </p:nvSpPr>
        <p:spPr>
          <a:xfrm>
            <a:off x="2781311" y="1778001"/>
            <a:ext cx="503462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兴盛优选：</a:t>
            </a:r>
            <a:r>
              <a:rPr lang="zh-CN" altLang="en-US" sz="1200" dirty="0">
                <a:latin typeface="微软雅黑" panose="020B0503020204020204" pitchFamily="34" charset="-122"/>
                <a:ea typeface="微软雅黑" panose="020B0503020204020204" pitchFamily="34" charset="-122"/>
              </a:rPr>
              <a:t>兴盛优选是一家互联网新零售平台，主要定位是解决家庭消费者的日常需求。依托社区实体便利店，通过“预售</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自提”的模式为用户提供服务。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8" name="文本框 17"/>
          <p:cNvSpPr txBox="1"/>
          <p:nvPr/>
        </p:nvSpPr>
        <p:spPr>
          <a:xfrm>
            <a:off x="2781309" y="2806702"/>
            <a:ext cx="509361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每日优鲜：</a:t>
            </a:r>
            <a:r>
              <a:rPr lang="zh-CN" altLang="en-US" sz="1200" dirty="0">
                <a:latin typeface="微软雅黑" panose="020B0503020204020204" pitchFamily="34" charset="-122"/>
                <a:ea typeface="微软雅黑" panose="020B0503020204020204" pitchFamily="34" charset="-122"/>
              </a:rPr>
              <a:t>每日优鲜是生鲜</a:t>
            </a:r>
            <a:r>
              <a:rPr lang="en-US" altLang="zh-CN" sz="1200" dirty="0">
                <a:latin typeface="微软雅黑" panose="020B0503020204020204" pitchFamily="34" charset="-122"/>
                <a:ea typeface="微软雅黑" panose="020B0503020204020204" pitchFamily="34" charset="-122"/>
              </a:rPr>
              <a:t>O2O</a:t>
            </a:r>
            <a:r>
              <a:rPr lang="zh-CN" altLang="en-US" sz="1200" dirty="0">
                <a:latin typeface="微软雅黑" panose="020B0503020204020204" pitchFamily="34" charset="-122"/>
                <a:ea typeface="微软雅黑" panose="020B0503020204020204" pitchFamily="34" charset="-122"/>
              </a:rPr>
              <a:t>电商平台，在主要城市建立起“城市分选中心</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社区配送中心”的极速达冷链物流体系，为用户提供全球生鲜产品“</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小时送货上门”的极速达冷链配送服务。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腾讯、高盛资产管理大冶有限公司</a:t>
            </a:r>
          </a:p>
        </p:txBody>
      </p:sp>
      <p:sp>
        <p:nvSpPr>
          <p:cNvPr id="19" name="文本框 18"/>
          <p:cNvSpPr txBox="1"/>
          <p:nvPr/>
        </p:nvSpPr>
        <p:spPr>
          <a:xfrm>
            <a:off x="8263236" y="145419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8369846" y="2025135"/>
            <a:ext cx="71013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8155834" y="3053835"/>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4.95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8194307" y="4107935"/>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9726790" y="5579428"/>
            <a:ext cx="58702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C+</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9466303"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9825375" y="3007678"/>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E</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9825375" y="4061778"/>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9726790" y="1978978"/>
            <a:ext cx="58702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7552DD72-21A9-4FFC-9AD4-41D30A5F0990}"/>
              </a:ext>
            </a:extLst>
          </p:cNvPr>
          <p:cNvSpPr txBox="1"/>
          <p:nvPr/>
        </p:nvSpPr>
        <p:spPr>
          <a:xfrm>
            <a:off x="8363272" y="5656371"/>
            <a:ext cx="723275" cy="307777"/>
          </a:xfrm>
          <a:prstGeom prst="rect">
            <a:avLst/>
          </a:prstGeom>
          <a:noFill/>
        </p:spPr>
        <p:txBody>
          <a:bodyPr wrap="none" rtlCol="0">
            <a:spAutoFit/>
          </a:bodyPr>
          <a:lstStyle/>
          <a:p>
            <a:r>
              <a:rPr lang="zh-CN" altLang="en-US" sz="1400" dirty="0">
                <a:latin typeface="微软雅黑" panose="020B0503020204020204" pitchFamily="34" charset="-122"/>
                <a:ea typeface="微软雅黑" panose="020B0503020204020204" pitchFamily="34" charset="-122"/>
                <a:cs typeface="Arial" panose="020B0604020202020204" pitchFamily="34" charset="0"/>
              </a:rPr>
              <a:t>未披露</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59096" y="975017"/>
            <a:ext cx="2468119" cy="369871"/>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2090871" y="5034164"/>
            <a:ext cx="7766051" cy="1433854"/>
          </a:xfrm>
          <a:prstGeom prst="rect">
            <a:avLst/>
          </a:prstGeom>
          <a:noFill/>
        </p:spPr>
        <p:txBody>
          <a:bodyPr wrap="square" lIns="0" tIns="0" rIns="0" bIns="0" rtlCol="0">
            <a:spAutoFit/>
          </a:bodyPr>
          <a:lstStyle/>
          <a:p>
            <a:pPr indent="457189" algn="just">
              <a:lnSpc>
                <a:spcPct val="150000"/>
              </a:lnSpc>
            </a:pP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数量较</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月有所减少，但整体节奏仍然较快，</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59</a:t>
            </a:r>
            <a:r>
              <a:rPr lang="zh-CN" altLang="en-US" sz="1200" dirty="0">
                <a:latin typeface="微软雅黑" panose="020B0503020204020204" pitchFamily="34" charset="-122"/>
                <a:ea typeface="微软雅黑" panose="020B0503020204020204" pitchFamily="34" charset="-122"/>
              </a:rPr>
              <a:t>家公司上市，其中科创板上市企业共</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22</a:t>
            </a:r>
            <a:r>
              <a:rPr lang="zh-CN" altLang="en-US" sz="1200" dirty="0">
                <a:latin typeface="微软雅黑" panose="020B0503020204020204" pitchFamily="34" charset="-122"/>
                <a:ea typeface="微软雅黑" panose="020B0503020204020204" pitchFamily="34" charset="-122"/>
              </a:rPr>
              <a:t>家。</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节奏依旧较快。</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募资总额</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630.58</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302.82</a:t>
            </a:r>
            <a:r>
              <a:rPr lang="zh-CN" altLang="en-US" sz="1200" dirty="0">
                <a:latin typeface="微软雅黑" panose="020B0503020204020204" pitchFamily="34" charset="-122"/>
                <a:ea typeface="微软雅黑" panose="020B0503020204020204" pitchFamily="34" charset="-122"/>
              </a:rPr>
              <a:t>亿，上市退出基金共计</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209</a:t>
            </a:r>
            <a:r>
              <a:rPr lang="zh-CN" altLang="en-US" sz="1200" dirty="0">
                <a:latin typeface="微软雅黑" panose="020B0503020204020204" pitchFamily="34" charset="-122"/>
                <a:ea typeface="微软雅黑" panose="020B0503020204020204" pitchFamily="34" charset="-122"/>
              </a:rPr>
              <a:t>支；</a:t>
            </a:r>
            <a:endParaRPr lang="en-US" altLang="zh-CN" sz="12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200" dirty="0">
                <a:latin typeface="微软雅黑" panose="020B0503020204020204" pitchFamily="34" charset="-122"/>
                <a:ea typeface="微软雅黑" panose="020B0503020204020204" pitchFamily="34" charset="-122"/>
              </a:rPr>
              <a:t>港股</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月仅有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128.11</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港元，其中募资规模最大的为</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泰格医药</a:t>
            </a:r>
            <a:r>
              <a:rPr lang="zh-CN" altLang="en-US" sz="1200" dirty="0">
                <a:latin typeface="微软雅黑" panose="020B0503020204020204" pitchFamily="34" charset="-122"/>
                <a:ea typeface="微软雅黑" panose="020B0503020204020204" pitchFamily="34" charset="-122"/>
              </a:rPr>
              <a:t>，首发募资总额为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123.12</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a:t>
            </a:r>
            <a:endParaRPr lang="en-US" altLang="zh-CN" sz="12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2" name="图表 11">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3941249320"/>
              </p:ext>
            </p:extLst>
          </p:nvPr>
        </p:nvGraphicFramePr>
        <p:xfrm>
          <a:off x="1975665" y="1430743"/>
          <a:ext cx="7996452" cy="36034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11984</TotalTime>
  <Words>2229</Words>
  <Application>Microsoft Office PowerPoint</Application>
  <PresentationFormat>宽屏</PresentationFormat>
  <Paragraphs>377</Paragraphs>
  <Slides>16</Slides>
  <Notes>15</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16</vt:i4>
      </vt:variant>
    </vt:vector>
  </HeadingPairs>
  <TitlesOfParts>
    <vt:vector size="30" baseType="lpstr">
      <vt:lpstr>PingFang SC</vt:lpstr>
      <vt:lpstr>黑体</vt:lpstr>
      <vt:lpstr>华文新魏</vt:lpstr>
      <vt:lpstr>Microsoft Yahei</vt:lpstr>
      <vt:lpstr>Microsoft Yahei</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1130</cp:revision>
  <dcterms:created xsi:type="dcterms:W3CDTF">2018-03-11T13:30:00Z</dcterms:created>
  <dcterms:modified xsi:type="dcterms:W3CDTF">2020-09-09T02:38:51Z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