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4.xml" ContentType="application/vnd.openxmlformats-officedocument.themeOverride+xml"/>
  <Override PartName="/ppt/notesSlides/notesSlide9.xml" ContentType="application/vnd.openxmlformats-officedocument.presentationml.notesSlid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5.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6.xml" ContentType="application/vnd.openxmlformats-officedocument.themeOverride+xml"/>
  <Override PartName="/ppt/notesSlides/notesSlide13.xml" ContentType="application/vnd.openxmlformats-officedocument.presentationml.notesSlid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7.xml" ContentType="application/vnd.openxmlformats-officedocument.themeOverride+xml"/>
  <Override PartName="/ppt/notesSlides/notesSlide14.xml" ContentType="application/vnd.openxmlformats-officedocument.presentationml.notesSlid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8.xml" ContentType="application/vnd.openxmlformats-officedocument.themeOverride+xml"/>
  <Override PartName="/ppt/tags/tag1.xml" ContentType="application/vnd.openxmlformats-officedocument.presentationml.tag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2" r:id="rId1"/>
    <p:sldMasterId id="2147483685" r:id="rId2"/>
  </p:sldMasterIdLst>
  <p:notesMasterIdLst>
    <p:notesMasterId r:id="rId19"/>
  </p:notesMasterIdLst>
  <p:sldIdLst>
    <p:sldId id="256" r:id="rId3"/>
    <p:sldId id="257" r:id="rId4"/>
    <p:sldId id="258" r:id="rId5"/>
    <p:sldId id="259" r:id="rId6"/>
    <p:sldId id="296" r:id="rId7"/>
    <p:sldId id="289" r:id="rId8"/>
    <p:sldId id="261" r:id="rId9"/>
    <p:sldId id="263" r:id="rId10"/>
    <p:sldId id="264" r:id="rId11"/>
    <p:sldId id="265" r:id="rId12"/>
    <p:sldId id="276" r:id="rId13"/>
    <p:sldId id="277" r:id="rId14"/>
    <p:sldId id="295" r:id="rId15"/>
    <p:sldId id="267" r:id="rId16"/>
    <p:sldId id="301"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660" userDrawn="1">
          <p15:clr>
            <a:srgbClr val="A4A3A4"/>
          </p15:clr>
        </p15:guide>
        <p15:guide id="2" pos="5020" userDrawn="1">
          <p15:clr>
            <a:srgbClr val="A4A3A4"/>
          </p15:clr>
        </p15:guide>
        <p15:guide id="3" orient="horz" pos="3453" userDrawn="1">
          <p15:clr>
            <a:srgbClr val="A4A3A4"/>
          </p15:clr>
        </p15:guide>
        <p15:guide id="5" pos="1186" userDrawn="1">
          <p15:clr>
            <a:srgbClr val="A4A3A4"/>
          </p15:clr>
        </p15:guide>
        <p15:guide id="6" pos="7680" userDrawn="1">
          <p15:clr>
            <a:srgbClr val="A4A3A4"/>
          </p15:clr>
        </p15:guide>
        <p15:guide id="7" pos="6494" userDrawn="1">
          <p15:clr>
            <a:srgbClr val="A4A3A4"/>
          </p15:clr>
        </p15:guide>
        <p15:guide id="8" orient="horz" pos="572"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2" clrIdx="0">
    <p:extLst>
      <p:ext uri="{19B8F6BF-5375-455C-9EA6-DF929625EA0E}">
        <p15:presenceInfo xmlns:p15="http://schemas.microsoft.com/office/powerpoint/2012/main" userId="Administrat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472C4"/>
    <a:srgbClr val="00B050"/>
    <a:srgbClr val="FF2121"/>
    <a:srgbClr val="E46C0A"/>
    <a:srgbClr val="EA3737"/>
    <a:srgbClr val="00B0F0"/>
    <a:srgbClr val="FFFFFF"/>
    <a:srgbClr val="66D0F6"/>
    <a:srgbClr val="000798"/>
    <a:srgbClr val="2A82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中度样式 3 - 强调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8FB837D-C827-4EFA-A057-4D05807E0F7C}" styleName="主题样式 1 - 强调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浅色样式 2 - 强调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13" autoAdjust="0"/>
    <p:restoredTop sz="94376" autoAdjust="0"/>
  </p:normalViewPr>
  <p:slideViewPr>
    <p:cSldViewPr snapToGrid="0">
      <p:cViewPr>
        <p:scale>
          <a:sx n="100" d="100"/>
          <a:sy n="100" d="100"/>
        </p:scale>
        <p:origin x="1506" y="1266"/>
      </p:cViewPr>
      <p:guideLst>
        <p:guide pos="2660"/>
        <p:guide pos="5020"/>
        <p:guide orient="horz" pos="3453"/>
        <p:guide pos="1186"/>
        <p:guide pos="7680"/>
        <p:guide pos="6494"/>
        <p:guide orient="horz" pos="572"/>
      </p:guideLst>
    </p:cSldViewPr>
  </p:slideViewPr>
  <p:notesTextViewPr>
    <p:cViewPr>
      <p:scale>
        <a:sx n="1" d="1"/>
        <a:sy n="1" d="1"/>
      </p:scale>
      <p:origin x="0" y="0"/>
    </p:cViewPr>
  </p:notesTextViewPr>
  <p:notesViewPr>
    <p:cSldViewPr snapToGrid="0">
      <p:cViewPr varScale="1">
        <p:scale>
          <a:sx n="123" d="100"/>
          <a:sy n="123" d="100"/>
        </p:scale>
        <p:origin x="418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NING%20MEI\Desktop\&#34701;&#23458;&#25237;&#36164;\&#26376;&#25253;\&#19968;&#32423;&#24066;&#22330;&#26376;&#25253;\&#25237;&#36164;\&#25237;&#36164;&#24773;&#20917;&#27719;&#24635;.xlsx" TargetMode="External"/></Relationships>
</file>

<file path=ppt/charts/_rels/chart3.xml.rels><?xml version="1.0" encoding="UTF-8" standalone="yes"?>
<Relationships xmlns="http://schemas.openxmlformats.org/package/2006/relationships"><Relationship Id="rId2" Type="http://schemas.openxmlformats.org/officeDocument/2006/relationships/oleObject" Target="file:///C:\Users\NING%20MEI\Desktop\&#34701;&#23458;&#25237;&#36164;\&#26376;&#25253;\&#19968;&#32423;&#24066;&#22330;&#26376;&#25253;\&#25237;&#36164;\&#25237;&#36164;&#24773;&#20917;&#27719;&#24635;.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1.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2.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3.xlsx"/></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Worksheet4.xlsx"/></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r>
              <a:rPr lang="en-US"/>
              <a:t>2019</a:t>
            </a:r>
            <a:r>
              <a:rPr lang="zh-CN"/>
              <a:t>年</a:t>
            </a:r>
            <a:r>
              <a:rPr lang="en-US" altLang="zh-CN"/>
              <a:t>8</a:t>
            </a:r>
            <a:r>
              <a:rPr lang="zh-CN"/>
              <a:t>月</a:t>
            </a:r>
            <a:r>
              <a:rPr lang="en-US"/>
              <a:t>-2020</a:t>
            </a:r>
            <a:r>
              <a:rPr lang="zh-CN"/>
              <a:t>年</a:t>
            </a:r>
            <a:r>
              <a:rPr lang="en-US" altLang="zh-CN"/>
              <a:t>8</a:t>
            </a:r>
            <a:r>
              <a:rPr lang="zh-CN"/>
              <a:t>月基金募集情况一览</a:t>
            </a:r>
          </a:p>
        </c:rich>
      </c:tx>
      <c:layout>
        <c:manualLayout>
          <c:xMode val="edge"/>
          <c:yMode val="edge"/>
          <c:x val="0.25840482456140351"/>
          <c:y val="5.8302469135802467E-4"/>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title>
    <c:autoTitleDeleted val="0"/>
    <c:plotArea>
      <c:layout/>
      <c:barChart>
        <c:barDir val="col"/>
        <c:grouping val="clustered"/>
        <c:varyColors val="0"/>
        <c:ser>
          <c:idx val="1"/>
          <c:order val="1"/>
          <c:tx>
            <c:strRef>
              <c:f>数据汇总!$C$1</c:f>
              <c:strCache>
                <c:ptCount val="1"/>
                <c:pt idx="0">
                  <c:v>募集金额（亿元）</c:v>
                </c:pt>
              </c:strCache>
            </c:strRef>
          </c:tx>
          <c:spPr>
            <a:solidFill>
              <a:srgbClr val="00B0F0"/>
            </a:solidFill>
            <a:ln>
              <a:solidFill>
                <a:srgbClr val="00B0F0"/>
              </a:solidFill>
            </a:ln>
            <a:effectLst/>
          </c:spPr>
          <c:invertIfNegative val="0"/>
          <c:dLbls>
            <c:dLbl>
              <c:idx val="1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F8A-4D19-846A-38DA1485940B}"/>
                </c:ext>
              </c:extLst>
            </c:dLbl>
            <c:dLbl>
              <c:idx val="1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F8A-4D19-846A-38DA1485940B}"/>
                </c:ext>
              </c:extLst>
            </c:dLbl>
            <c:numFmt formatCode="#,##0.00_);[Red]\(#,##0.00\)" sourceLinked="0"/>
            <c:spPr>
              <a:noFill/>
              <a:ln>
                <a:noFill/>
              </a:ln>
              <a:effectLst/>
            </c:spPr>
            <c:txPr>
              <a:bodyPr rot="0" spcFirstLastPara="1" vertOverflow="ellipsis" vert="horz" wrap="square" anchor="ctr" anchorCtr="1"/>
              <a:lstStyle/>
              <a:p>
                <a:pPr algn="ctr">
                  <a:defRPr sz="9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数据汇总!$A$2:$A$14</c:f>
              <c:numCache>
                <c:formatCode>m/d/yyyy</c:formatCode>
                <c:ptCount val="13"/>
                <c:pt idx="0">
                  <c:v>44074</c:v>
                </c:pt>
                <c:pt idx="1">
                  <c:v>44043</c:v>
                </c:pt>
                <c:pt idx="2">
                  <c:v>44012</c:v>
                </c:pt>
                <c:pt idx="3">
                  <c:v>43982</c:v>
                </c:pt>
                <c:pt idx="4">
                  <c:v>43951</c:v>
                </c:pt>
                <c:pt idx="5">
                  <c:v>43921</c:v>
                </c:pt>
                <c:pt idx="6">
                  <c:v>43890</c:v>
                </c:pt>
                <c:pt idx="7">
                  <c:v>43861</c:v>
                </c:pt>
                <c:pt idx="8">
                  <c:v>43830</c:v>
                </c:pt>
                <c:pt idx="9">
                  <c:v>43799</c:v>
                </c:pt>
                <c:pt idx="10">
                  <c:v>43769</c:v>
                </c:pt>
                <c:pt idx="11">
                  <c:v>43738</c:v>
                </c:pt>
                <c:pt idx="12">
                  <c:v>43708</c:v>
                </c:pt>
              </c:numCache>
            </c:numRef>
          </c:cat>
          <c:val>
            <c:numRef>
              <c:f>数据汇总!$C$2:$C$14</c:f>
              <c:numCache>
                <c:formatCode>General</c:formatCode>
                <c:ptCount val="13"/>
                <c:pt idx="0">
                  <c:v>179.81960000000001</c:v>
                </c:pt>
                <c:pt idx="1">
                  <c:v>257.17</c:v>
                </c:pt>
                <c:pt idx="2">
                  <c:v>144.80000000000001</c:v>
                </c:pt>
                <c:pt idx="3" formatCode="0.00">
                  <c:v>78.091200999999998</c:v>
                </c:pt>
                <c:pt idx="4">
                  <c:v>120.3</c:v>
                </c:pt>
                <c:pt idx="5" formatCode="0.00">
                  <c:v>139.22800000000001</c:v>
                </c:pt>
                <c:pt idx="6">
                  <c:v>107.01</c:v>
                </c:pt>
                <c:pt idx="7" formatCode="0.00">
                  <c:v>87.634799999999998</c:v>
                </c:pt>
                <c:pt idx="8" formatCode="0.00">
                  <c:v>177.809337</c:v>
                </c:pt>
                <c:pt idx="9" formatCode="0.00">
                  <c:v>174.96209999999999</c:v>
                </c:pt>
                <c:pt idx="10" formatCode="0.00">
                  <c:v>145.98664399999998</c:v>
                </c:pt>
                <c:pt idx="11" formatCode="0.00">
                  <c:v>184.86699999999999</c:v>
                </c:pt>
                <c:pt idx="12" formatCode="0.00">
                  <c:v>84.8673</c:v>
                </c:pt>
              </c:numCache>
            </c:numRef>
          </c:val>
          <c:extLst>
            <c:ext xmlns:c16="http://schemas.microsoft.com/office/drawing/2014/chart" uri="{C3380CC4-5D6E-409C-BE32-E72D297353CC}">
              <c16:uniqueId val="{00000002-3F8A-4D19-846A-38DA1485940B}"/>
            </c:ext>
          </c:extLst>
        </c:ser>
        <c:dLbls>
          <c:showLegendKey val="0"/>
          <c:showVal val="0"/>
          <c:showCatName val="0"/>
          <c:showSerName val="0"/>
          <c:showPercent val="0"/>
          <c:showBubbleSize val="0"/>
        </c:dLbls>
        <c:gapWidth val="169"/>
        <c:axId val="1265280696"/>
        <c:axId val="1265275776"/>
      </c:barChart>
      <c:lineChart>
        <c:grouping val="standard"/>
        <c:varyColors val="0"/>
        <c:ser>
          <c:idx val="0"/>
          <c:order val="0"/>
          <c:tx>
            <c:strRef>
              <c:f>数据汇总!$B$1</c:f>
              <c:strCache>
                <c:ptCount val="1"/>
                <c:pt idx="0">
                  <c:v>募集事件次数</c:v>
                </c:pt>
              </c:strCache>
            </c:strRef>
          </c:tx>
          <c:spPr>
            <a:ln w="19050" cap="rnd">
              <a:solidFill>
                <a:srgbClr val="002060"/>
              </a:solidFill>
              <a:round/>
            </a:ln>
            <a:effectLst/>
          </c:spPr>
          <c:marker>
            <c:symbol val="none"/>
          </c:marker>
          <c:dLbls>
            <c:dLbl>
              <c:idx val="3"/>
              <c:layout>
                <c:manualLayout>
                  <c:x val="-2.923114035087726E-2"/>
                  <c:y val="-7.721049382716049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F8A-4D19-846A-38DA1485940B}"/>
                </c:ext>
              </c:extLst>
            </c:dLbl>
            <c:dLbl>
              <c:idx val="5"/>
              <c:layout>
                <c:manualLayout>
                  <c:x val="-2.0015497076023393E-2"/>
                  <c:y val="-5.769876543209883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F8A-4D19-846A-38DA1485940B}"/>
                </c:ext>
              </c:extLst>
            </c:dLbl>
            <c:dLbl>
              <c:idx val="6"/>
              <c:layout>
                <c:manualLayout>
                  <c:x val="-1.8158771929824562E-2"/>
                  <c:y val="-5.769876543209876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F8A-4D19-846A-38DA1485940B}"/>
                </c:ext>
              </c:extLst>
            </c:dLbl>
            <c:dLbl>
              <c:idx val="7"/>
              <c:layout>
                <c:manualLayout>
                  <c:x val="-6.2456140350877192E-3"/>
                  <c:y val="-6.553827160493827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F8A-4D19-846A-38DA1485940B}"/>
                </c:ext>
              </c:extLst>
            </c:dLbl>
            <c:dLbl>
              <c:idx val="8"/>
              <c:layout>
                <c:manualLayout>
                  <c:x val="-1.0557602339181286E-2"/>
                  <c:y val="-8.057345679012345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F8A-4D19-846A-38DA1485940B}"/>
                </c:ext>
              </c:extLst>
            </c:dLbl>
            <c:dLbl>
              <c:idx val="9"/>
              <c:layout>
                <c:manualLayout>
                  <c:x val="-2.1951169590643412E-2"/>
                  <c:y val="-5.650246913580254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F8A-4D19-846A-38DA1485940B}"/>
                </c:ext>
              </c:extLst>
            </c:dLbl>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数据汇总!$A$2:$A$14</c:f>
              <c:numCache>
                <c:formatCode>m/d/yyyy</c:formatCode>
                <c:ptCount val="13"/>
                <c:pt idx="0">
                  <c:v>44074</c:v>
                </c:pt>
                <c:pt idx="1">
                  <c:v>44043</c:v>
                </c:pt>
                <c:pt idx="2">
                  <c:v>44012</c:v>
                </c:pt>
                <c:pt idx="3">
                  <c:v>43982</c:v>
                </c:pt>
                <c:pt idx="4">
                  <c:v>43951</c:v>
                </c:pt>
                <c:pt idx="5">
                  <c:v>43921</c:v>
                </c:pt>
                <c:pt idx="6">
                  <c:v>43890</c:v>
                </c:pt>
                <c:pt idx="7">
                  <c:v>43861</c:v>
                </c:pt>
                <c:pt idx="8">
                  <c:v>43830</c:v>
                </c:pt>
                <c:pt idx="9">
                  <c:v>43799</c:v>
                </c:pt>
                <c:pt idx="10">
                  <c:v>43769</c:v>
                </c:pt>
                <c:pt idx="11">
                  <c:v>43738</c:v>
                </c:pt>
                <c:pt idx="12">
                  <c:v>43708</c:v>
                </c:pt>
              </c:numCache>
            </c:numRef>
          </c:cat>
          <c:val>
            <c:numRef>
              <c:f>数据汇总!$B$2:$B$14</c:f>
              <c:numCache>
                <c:formatCode>General</c:formatCode>
                <c:ptCount val="13"/>
                <c:pt idx="0">
                  <c:v>39</c:v>
                </c:pt>
                <c:pt idx="1">
                  <c:v>19</c:v>
                </c:pt>
                <c:pt idx="2">
                  <c:v>20</c:v>
                </c:pt>
                <c:pt idx="3">
                  <c:v>16</c:v>
                </c:pt>
                <c:pt idx="4">
                  <c:v>20</c:v>
                </c:pt>
                <c:pt idx="5">
                  <c:v>11</c:v>
                </c:pt>
                <c:pt idx="6">
                  <c:v>5</c:v>
                </c:pt>
                <c:pt idx="7">
                  <c:v>22</c:v>
                </c:pt>
                <c:pt idx="8">
                  <c:v>39</c:v>
                </c:pt>
                <c:pt idx="9">
                  <c:v>26</c:v>
                </c:pt>
                <c:pt idx="10">
                  <c:v>30</c:v>
                </c:pt>
                <c:pt idx="11">
                  <c:v>25</c:v>
                </c:pt>
                <c:pt idx="12">
                  <c:v>22</c:v>
                </c:pt>
              </c:numCache>
            </c:numRef>
          </c:val>
          <c:smooth val="0"/>
          <c:extLst>
            <c:ext xmlns:c16="http://schemas.microsoft.com/office/drawing/2014/chart" uri="{C3380CC4-5D6E-409C-BE32-E72D297353CC}">
              <c16:uniqueId val="{00000009-3F8A-4D19-846A-38DA1485940B}"/>
            </c:ext>
          </c:extLst>
        </c:ser>
        <c:dLbls>
          <c:showLegendKey val="0"/>
          <c:showVal val="0"/>
          <c:showCatName val="0"/>
          <c:showSerName val="0"/>
          <c:showPercent val="0"/>
          <c:showBubbleSize val="0"/>
        </c:dLbls>
        <c:marker val="1"/>
        <c:smooth val="0"/>
        <c:axId val="1563220136"/>
        <c:axId val="1563220464"/>
      </c:lineChart>
      <c:dateAx>
        <c:axId val="1563220136"/>
        <c:scaling>
          <c:orientation val="minMax"/>
        </c:scaling>
        <c:delete val="0"/>
        <c:axPos val="b"/>
        <c:numFmt formatCode="yyyy/m" sourceLinked="0"/>
        <c:majorTickMark val="none"/>
        <c:minorTickMark val="none"/>
        <c:tickLblPos val="nextTo"/>
        <c:spPr>
          <a:noFill/>
          <a:ln w="15875" cap="flat" cmpd="sng" algn="ctr">
            <a:solidFill>
              <a:schemeClr val="tx1">
                <a:alpha val="90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1563220464"/>
        <c:crosses val="autoZero"/>
        <c:auto val="1"/>
        <c:lblOffset val="100"/>
        <c:baseTimeUnit val="months"/>
      </c:dateAx>
      <c:valAx>
        <c:axId val="156322046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1563220136"/>
        <c:crosses val="autoZero"/>
        <c:crossBetween val="between"/>
      </c:valAx>
      <c:valAx>
        <c:axId val="1265275776"/>
        <c:scaling>
          <c:orientation val="minMax"/>
          <c:max val="1500"/>
          <c:min val="0"/>
        </c:scaling>
        <c:delete val="0"/>
        <c:axPos val="r"/>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1265280696"/>
        <c:crosses val="max"/>
        <c:crossBetween val="between"/>
      </c:valAx>
      <c:dateAx>
        <c:axId val="1265280696"/>
        <c:scaling>
          <c:orientation val="minMax"/>
        </c:scaling>
        <c:delete val="1"/>
        <c:axPos val="b"/>
        <c:numFmt formatCode="m/d/yyyy" sourceLinked="1"/>
        <c:majorTickMark val="out"/>
        <c:minorTickMark val="none"/>
        <c:tickLblPos val="nextTo"/>
        <c:crossAx val="1265275776"/>
        <c:crosses val="autoZero"/>
        <c:auto val="1"/>
        <c:lblOffset val="100"/>
        <c:baseTimeUnit val="months"/>
      </c:dateAx>
      <c:spPr>
        <a:noFill/>
        <a:ln>
          <a:noFill/>
        </a:ln>
        <a:effectLst/>
      </c:spPr>
    </c:plotArea>
    <c:legend>
      <c:legendPos val="tr"/>
      <c:layout>
        <c:manualLayout>
          <c:xMode val="edge"/>
          <c:yMode val="edge"/>
          <c:x val="0.6831845029239767"/>
          <c:y val="0.11927407407407407"/>
          <c:w val="0.26117314814814813"/>
          <c:h val="0.13636459078978766"/>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legend>
    <c:plotVisOnly val="1"/>
    <c:dispBlanksAs val="gap"/>
    <c:showDLblsOverMax val="0"/>
  </c:chart>
  <c:spPr>
    <a:noFill/>
    <a:ln w="9525" cap="flat" cmpd="sng" algn="ctr">
      <a:noFill/>
      <a:round/>
    </a:ln>
    <a:effectLst/>
  </c:spPr>
  <c:txPr>
    <a:bodyPr/>
    <a:lstStyle/>
    <a:p>
      <a:pPr>
        <a:defRPr>
          <a:latin typeface="微软雅黑" panose="020B0503020204020204" pitchFamily="34" charset="-122"/>
          <a:ea typeface="微软雅黑" panose="020B0503020204020204" pitchFamily="34" charset="-122"/>
        </a:defRPr>
      </a:pPr>
      <a:endParaRPr lang="zh-CN"/>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'数据统计 按轮次'!$G$81</c:f>
              <c:strCache>
                <c:ptCount val="1"/>
              </c:strCache>
            </c:strRef>
          </c:tx>
          <c:spPr>
            <a:solidFill>
              <a:srgbClr val="FFC000"/>
            </a:solidFill>
            <a:ln>
              <a:solidFill>
                <a:srgbClr val="FFC000"/>
              </a:solidFill>
            </a:ln>
            <a:effectLst/>
          </c:spPr>
          <c:invertIfNegative val="0"/>
          <c:dLbls>
            <c:dLbl>
              <c:idx val="0"/>
              <c:layout>
                <c:manualLayout>
                  <c:x val="0"/>
                  <c:y val="3.37125956097175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C3F-4819-BF6D-21701D703CF8}"/>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'数据统计 按轮次'!$E$179:$E$190</c:f>
              <c:strCache>
                <c:ptCount val="12"/>
                <c:pt idx="0">
                  <c:v>F</c:v>
                </c:pt>
                <c:pt idx="1">
                  <c:v>E</c:v>
                </c:pt>
                <c:pt idx="2">
                  <c:v>D</c:v>
                </c:pt>
                <c:pt idx="3">
                  <c:v>C</c:v>
                </c:pt>
                <c:pt idx="4">
                  <c:v>Pre-C</c:v>
                </c:pt>
                <c:pt idx="5">
                  <c:v>B</c:v>
                </c:pt>
                <c:pt idx="6">
                  <c:v>Pre-B</c:v>
                </c:pt>
                <c:pt idx="7">
                  <c:v>A</c:v>
                </c:pt>
                <c:pt idx="8">
                  <c:v>Pre-A</c:v>
                </c:pt>
                <c:pt idx="9">
                  <c:v>Angle</c:v>
                </c:pt>
                <c:pt idx="10">
                  <c:v>Pre-Angle</c:v>
                </c:pt>
                <c:pt idx="11">
                  <c:v>Stratage</c:v>
                </c:pt>
              </c:strCache>
            </c:strRef>
          </c:cat>
          <c:val>
            <c:numRef>
              <c:f>'数据统计 按轮次'!$G$179:$G$190</c:f>
              <c:numCache>
                <c:formatCode>0.00</c:formatCode>
                <c:ptCount val="12"/>
                <c:pt idx="0">
                  <c:v>3.6</c:v>
                </c:pt>
                <c:pt idx="1">
                  <c:v>44.65</c:v>
                </c:pt>
                <c:pt idx="2">
                  <c:v>20.85</c:v>
                </c:pt>
                <c:pt idx="3">
                  <c:v>90.49</c:v>
                </c:pt>
                <c:pt idx="4">
                  <c:v>2</c:v>
                </c:pt>
                <c:pt idx="5">
                  <c:v>55.65</c:v>
                </c:pt>
                <c:pt idx="6">
                  <c:v>0</c:v>
                </c:pt>
                <c:pt idx="7">
                  <c:v>17.024999999999999</c:v>
                </c:pt>
                <c:pt idx="8" formatCode="General">
                  <c:v>0.7</c:v>
                </c:pt>
                <c:pt idx="9">
                  <c:v>1.6850000000000001</c:v>
                </c:pt>
                <c:pt idx="10">
                  <c:v>0</c:v>
                </c:pt>
                <c:pt idx="11">
                  <c:v>80.620753000000008</c:v>
                </c:pt>
              </c:numCache>
            </c:numRef>
          </c:val>
          <c:extLst>
            <c:ext xmlns:c16="http://schemas.microsoft.com/office/drawing/2014/chart" uri="{C3380CC4-5D6E-409C-BE32-E72D297353CC}">
              <c16:uniqueId val="{00000001-BC3F-4819-BF6D-21701D703CF8}"/>
            </c:ext>
          </c:extLst>
        </c:ser>
        <c:dLbls>
          <c:showLegendKey val="0"/>
          <c:showVal val="0"/>
          <c:showCatName val="0"/>
          <c:showSerName val="0"/>
          <c:showPercent val="0"/>
          <c:showBubbleSize val="0"/>
        </c:dLbls>
        <c:gapWidth val="202"/>
        <c:axId val="1185573824"/>
        <c:axId val="1185569560"/>
      </c:barChart>
      <c:catAx>
        <c:axId val="1185573824"/>
        <c:scaling>
          <c:orientation val="minMax"/>
        </c:scaling>
        <c:delete val="1"/>
        <c:axPos val="l"/>
        <c:numFmt formatCode="General" sourceLinked="1"/>
        <c:majorTickMark val="none"/>
        <c:minorTickMark val="none"/>
        <c:tickLblPos val="nextTo"/>
        <c:crossAx val="1185569560"/>
        <c:crosses val="autoZero"/>
        <c:auto val="1"/>
        <c:lblAlgn val="ctr"/>
        <c:lblOffset val="100"/>
        <c:noMultiLvlLbl val="0"/>
      </c:catAx>
      <c:valAx>
        <c:axId val="1185569560"/>
        <c:scaling>
          <c:orientation val="minMax"/>
        </c:scaling>
        <c:delete val="0"/>
        <c:axPos val="b"/>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185573824"/>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zh-CN"/>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1290489177300483E-2"/>
          <c:y val="4.4216521856977206E-2"/>
          <c:w val="0.89126773342761489"/>
          <c:h val="0.8761933623454653"/>
        </c:manualLayout>
      </c:layout>
      <c:barChart>
        <c:barDir val="bar"/>
        <c:grouping val="clustered"/>
        <c:varyColors val="0"/>
        <c:ser>
          <c:idx val="0"/>
          <c:order val="0"/>
          <c:tx>
            <c:strRef>
              <c:f>'数据统计 按轮次'!$I$81</c:f>
              <c:strCache>
                <c:ptCount val="1"/>
              </c:strCache>
            </c:strRef>
          </c:tx>
          <c:spPr>
            <a:solidFill>
              <a:schemeClr val="accent1"/>
            </a:solidFill>
            <a:ln>
              <a:noFill/>
            </a:ln>
            <a:effectLst/>
          </c:spPr>
          <c:invertIfNegative val="0"/>
          <c:dLbls>
            <c:dLbl>
              <c:idx val="0"/>
              <c:tx>
                <c:rich>
                  <a:bodyPr/>
                  <a:lstStyle/>
                  <a:p>
                    <a:r>
                      <a:rPr lang="en-US" altLang="zh-CN"/>
                      <a:t>1</a:t>
                    </a:r>
                    <a:endParaRPr lang="en-US" altLang="zh-CN"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776F-4D1C-843B-AE42B86AD1AA}"/>
                </c:ext>
              </c:extLst>
            </c:dLbl>
            <c:dLbl>
              <c:idx val="1"/>
              <c:tx>
                <c:rich>
                  <a:bodyPr/>
                  <a:lstStyle/>
                  <a:p>
                    <a:r>
                      <a:rPr lang="en-US" altLang="zh-CN"/>
                      <a:t>3</a:t>
                    </a:r>
                    <a:endParaRPr lang="en-US" altLang="zh-CN"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776F-4D1C-843B-AE42B86AD1AA}"/>
                </c:ext>
              </c:extLst>
            </c:dLbl>
            <c:dLbl>
              <c:idx val="2"/>
              <c:tx>
                <c:rich>
                  <a:bodyPr/>
                  <a:lstStyle/>
                  <a:p>
                    <a:r>
                      <a:rPr lang="en-US" altLang="zh-CN"/>
                      <a:t>6</a:t>
                    </a:r>
                    <a:endParaRPr lang="en-US" altLang="zh-CN"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776F-4D1C-843B-AE42B86AD1AA}"/>
                </c:ext>
              </c:extLst>
            </c:dLbl>
            <c:dLbl>
              <c:idx val="3"/>
              <c:tx>
                <c:rich>
                  <a:bodyPr/>
                  <a:lstStyle/>
                  <a:p>
                    <a:r>
                      <a:rPr lang="en-US" altLang="zh-CN"/>
                      <a:t>19</a:t>
                    </a:r>
                    <a:endParaRPr lang="en-US" altLang="zh-CN"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776F-4D1C-843B-AE42B86AD1AA}"/>
                </c:ext>
              </c:extLst>
            </c:dLbl>
            <c:dLbl>
              <c:idx val="4"/>
              <c:tx>
                <c:rich>
                  <a:bodyPr/>
                  <a:lstStyle/>
                  <a:p>
                    <a:r>
                      <a:rPr lang="en-US" altLang="zh-CN"/>
                      <a:t>1</a:t>
                    </a:r>
                    <a:endParaRPr lang="en-US" altLang="zh-CN"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776F-4D1C-843B-AE42B86AD1AA}"/>
                </c:ext>
              </c:extLst>
            </c:dLbl>
            <c:dLbl>
              <c:idx val="5"/>
              <c:tx>
                <c:rich>
                  <a:bodyPr/>
                  <a:lstStyle/>
                  <a:p>
                    <a:r>
                      <a:rPr lang="en-US" altLang="zh-CN"/>
                      <a:t>41</a:t>
                    </a:r>
                    <a:endParaRPr lang="en-US" altLang="zh-CN"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776F-4D1C-843B-AE42B86AD1AA}"/>
                </c:ext>
              </c:extLst>
            </c:dLbl>
            <c:dLbl>
              <c:idx val="6"/>
              <c:tx>
                <c:rich>
                  <a:bodyPr/>
                  <a:lstStyle/>
                  <a:p>
                    <a:r>
                      <a:rPr lang="en-US" altLang="zh-CN"/>
                      <a:t>5</a:t>
                    </a:r>
                    <a:endParaRPr lang="en-US" altLang="zh-CN"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776F-4D1C-843B-AE42B86AD1AA}"/>
                </c:ext>
              </c:extLst>
            </c:dLbl>
            <c:dLbl>
              <c:idx val="7"/>
              <c:tx>
                <c:rich>
                  <a:bodyPr/>
                  <a:lstStyle/>
                  <a:p>
                    <a:r>
                      <a:rPr lang="en-US" altLang="zh-CN"/>
                      <a:t>58</a:t>
                    </a:r>
                    <a:endParaRPr lang="en-US" altLang="zh-CN"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9-776F-4D1C-843B-AE42B86AD1AA}"/>
                </c:ext>
              </c:extLst>
            </c:dLbl>
            <c:dLbl>
              <c:idx val="8"/>
              <c:tx>
                <c:rich>
                  <a:bodyPr/>
                  <a:lstStyle/>
                  <a:p>
                    <a:r>
                      <a:rPr lang="en-US" altLang="zh-CN"/>
                      <a:t>38</a:t>
                    </a:r>
                    <a:endParaRPr lang="en-US" altLang="zh-CN"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A-776F-4D1C-843B-AE42B86AD1AA}"/>
                </c:ext>
              </c:extLst>
            </c:dLbl>
            <c:dLbl>
              <c:idx val="9"/>
              <c:tx>
                <c:rich>
                  <a:bodyPr/>
                  <a:lstStyle/>
                  <a:p>
                    <a:r>
                      <a:rPr lang="en-US" altLang="zh-CN"/>
                      <a:t>38</a:t>
                    </a:r>
                    <a:endParaRPr lang="en-US" altLang="zh-CN"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B-776F-4D1C-843B-AE42B86AD1AA}"/>
                </c:ext>
              </c:extLst>
            </c:dLbl>
            <c:dLbl>
              <c:idx val="10"/>
              <c:tx>
                <c:rich>
                  <a:bodyPr/>
                  <a:lstStyle/>
                  <a:p>
                    <a:r>
                      <a:rPr lang="en-US" altLang="zh-CN"/>
                      <a:t>2</a:t>
                    </a:r>
                    <a:endParaRPr lang="en-US" altLang="zh-CN"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C-776F-4D1C-843B-AE42B86AD1AA}"/>
                </c:ext>
              </c:extLst>
            </c:dLbl>
            <c:dLbl>
              <c:idx val="11"/>
              <c:tx>
                <c:rich>
                  <a:bodyPr/>
                  <a:lstStyle/>
                  <a:p>
                    <a:r>
                      <a:rPr lang="en-US" altLang="zh-CN"/>
                      <a:t>100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D-776F-4D1C-843B-AE42B86AD1AA}"/>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'数据统计 按轮次'!$E$179:$E$190</c:f>
              <c:strCache>
                <c:ptCount val="12"/>
                <c:pt idx="0">
                  <c:v>F</c:v>
                </c:pt>
                <c:pt idx="1">
                  <c:v>E</c:v>
                </c:pt>
                <c:pt idx="2">
                  <c:v>D</c:v>
                </c:pt>
                <c:pt idx="3">
                  <c:v>C</c:v>
                </c:pt>
                <c:pt idx="4">
                  <c:v>Pre-C</c:v>
                </c:pt>
                <c:pt idx="5">
                  <c:v>B</c:v>
                </c:pt>
                <c:pt idx="6">
                  <c:v>Pre-B</c:v>
                </c:pt>
                <c:pt idx="7">
                  <c:v>A</c:v>
                </c:pt>
                <c:pt idx="8">
                  <c:v>Pre-A</c:v>
                </c:pt>
                <c:pt idx="9">
                  <c:v>Angle</c:v>
                </c:pt>
                <c:pt idx="10">
                  <c:v>Pre-Angle</c:v>
                </c:pt>
                <c:pt idx="11">
                  <c:v>Stratage</c:v>
                </c:pt>
              </c:strCache>
            </c:strRef>
          </c:cat>
          <c:val>
            <c:numRef>
              <c:f>'数据统计 按轮次'!$F$179:$F$190</c:f>
              <c:numCache>
                <c:formatCode>General</c:formatCode>
                <c:ptCount val="12"/>
                <c:pt idx="0">
                  <c:v>-1</c:v>
                </c:pt>
                <c:pt idx="1">
                  <c:v>-3</c:v>
                </c:pt>
                <c:pt idx="2">
                  <c:v>-6</c:v>
                </c:pt>
                <c:pt idx="3">
                  <c:v>-19</c:v>
                </c:pt>
                <c:pt idx="4">
                  <c:v>-1</c:v>
                </c:pt>
                <c:pt idx="5">
                  <c:v>-41</c:v>
                </c:pt>
                <c:pt idx="6">
                  <c:v>-5</c:v>
                </c:pt>
                <c:pt idx="7">
                  <c:v>-58</c:v>
                </c:pt>
                <c:pt idx="8">
                  <c:v>-38</c:v>
                </c:pt>
                <c:pt idx="9">
                  <c:v>-38</c:v>
                </c:pt>
                <c:pt idx="10">
                  <c:v>-2</c:v>
                </c:pt>
                <c:pt idx="11">
                  <c:v>-100</c:v>
                </c:pt>
              </c:numCache>
            </c:numRef>
          </c:val>
          <c:extLst>
            <c:ext xmlns:c16="http://schemas.microsoft.com/office/drawing/2014/chart" uri="{C3380CC4-5D6E-409C-BE32-E72D297353CC}">
              <c16:uniqueId val="{00000000-776F-4D1C-843B-AE42B86AD1AA}"/>
            </c:ext>
          </c:extLst>
        </c:ser>
        <c:dLbls>
          <c:showLegendKey val="0"/>
          <c:showVal val="0"/>
          <c:showCatName val="0"/>
          <c:showSerName val="0"/>
          <c:showPercent val="0"/>
          <c:showBubbleSize val="0"/>
        </c:dLbls>
        <c:gapWidth val="182"/>
        <c:axId val="1267879928"/>
        <c:axId val="1267874352"/>
      </c:barChart>
      <c:catAx>
        <c:axId val="1267879928"/>
        <c:scaling>
          <c:orientation val="minMax"/>
        </c:scaling>
        <c:delete val="1"/>
        <c:axPos val="r"/>
        <c:numFmt formatCode="General" sourceLinked="1"/>
        <c:majorTickMark val="none"/>
        <c:minorTickMark val="none"/>
        <c:tickLblPos val="nextTo"/>
        <c:crossAx val="1267874352"/>
        <c:crosses val="max"/>
        <c:auto val="1"/>
        <c:lblAlgn val="ctr"/>
        <c:lblOffset val="100"/>
        <c:noMultiLvlLbl val="0"/>
      </c:catAx>
      <c:valAx>
        <c:axId val="1267874352"/>
        <c:scaling>
          <c:orientation val="minMax"/>
          <c:max val="0"/>
          <c:min val="-140"/>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267879928"/>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zh-CN"/>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0"/>
          <a:lstStyle/>
          <a:p>
            <a:pPr>
              <a:defRPr sz="120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r>
              <a:rPr lang="en-US" sz="1200"/>
              <a:t>2019</a:t>
            </a:r>
            <a:r>
              <a:rPr lang="zh-CN" sz="1200"/>
              <a:t>年</a:t>
            </a:r>
            <a:r>
              <a:rPr lang="en-US" altLang="zh-CN" sz="1200"/>
              <a:t>8</a:t>
            </a:r>
            <a:r>
              <a:rPr lang="zh-CN" sz="1200"/>
              <a:t>月</a:t>
            </a:r>
            <a:r>
              <a:rPr lang="en-US" sz="1200"/>
              <a:t>-2020</a:t>
            </a:r>
            <a:r>
              <a:rPr lang="zh-CN" sz="1200"/>
              <a:t>年</a:t>
            </a:r>
            <a:r>
              <a:rPr lang="en-US" altLang="zh-CN" sz="1200"/>
              <a:t>8</a:t>
            </a:r>
            <a:r>
              <a:rPr lang="zh-CN" sz="1200"/>
              <a:t>月</a:t>
            </a:r>
            <a:r>
              <a:rPr lang="en-US" sz="1200"/>
              <a:t>A</a:t>
            </a:r>
            <a:r>
              <a:rPr lang="zh-CN" sz="1200"/>
              <a:t>股</a:t>
            </a:r>
            <a:r>
              <a:rPr lang="en-US" sz="1200"/>
              <a:t>IPO</a:t>
            </a:r>
            <a:r>
              <a:rPr lang="zh-CN" sz="1200"/>
              <a:t>情况及退出基金数量</a:t>
            </a:r>
          </a:p>
        </c:rich>
      </c:tx>
      <c:layout>
        <c:manualLayout>
          <c:xMode val="edge"/>
          <c:yMode val="edge"/>
          <c:x val="0.27764168064736394"/>
          <c:y val="7.714603410158432E-3"/>
        </c:manualLayout>
      </c:layout>
      <c:overlay val="0"/>
      <c:spPr>
        <a:noFill/>
        <a:ln>
          <a:noFill/>
        </a:ln>
        <a:effectLst/>
      </c:spPr>
      <c:txPr>
        <a:bodyPr rot="0" spcFirstLastPara="1" vertOverflow="ellipsis" vert="horz" wrap="square" anchor="ctr" anchorCtr="0"/>
        <a:lstStyle/>
        <a:p>
          <a:pPr>
            <a:defRPr sz="120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title>
    <c:autoTitleDeleted val="0"/>
    <c:plotArea>
      <c:layout>
        <c:manualLayout>
          <c:layoutTarget val="inner"/>
          <c:xMode val="edge"/>
          <c:yMode val="edge"/>
          <c:x val="8.1867387467860847E-2"/>
          <c:y val="0.15516358024691357"/>
          <c:w val="0.84265970955218394"/>
          <c:h val="0.61005617283950619"/>
        </c:manualLayout>
      </c:layout>
      <c:areaChart>
        <c:grouping val="standard"/>
        <c:varyColors val="0"/>
        <c:ser>
          <c:idx val="1"/>
          <c:order val="1"/>
          <c:tx>
            <c:strRef>
              <c:f>数据汇总!$H$1</c:f>
              <c:strCache>
                <c:ptCount val="1"/>
                <c:pt idx="0">
                  <c:v>募集资金（亿元）</c:v>
                </c:pt>
              </c:strCache>
            </c:strRef>
          </c:tx>
          <c:spPr>
            <a:solidFill>
              <a:schemeClr val="bg1">
                <a:lumMod val="75000"/>
              </a:schemeClr>
            </a:solidFill>
            <a:ln>
              <a:noFill/>
            </a:ln>
            <a:effectLst/>
          </c:spPr>
          <c:cat>
            <c:numRef>
              <c:f>数据汇总!$F$18:$F$30</c:f>
              <c:numCache>
                <c:formatCode>yyyy"年"m"月"</c:formatCode>
                <c:ptCount val="13"/>
                <c:pt idx="0">
                  <c:v>43678</c:v>
                </c:pt>
                <c:pt idx="1">
                  <c:v>43709</c:v>
                </c:pt>
                <c:pt idx="2">
                  <c:v>43739</c:v>
                </c:pt>
                <c:pt idx="3">
                  <c:v>43799</c:v>
                </c:pt>
                <c:pt idx="4">
                  <c:v>43830</c:v>
                </c:pt>
                <c:pt idx="5">
                  <c:v>43831</c:v>
                </c:pt>
                <c:pt idx="6">
                  <c:v>43890</c:v>
                </c:pt>
                <c:pt idx="7">
                  <c:v>43921</c:v>
                </c:pt>
                <c:pt idx="8">
                  <c:v>43922</c:v>
                </c:pt>
                <c:pt idx="9">
                  <c:v>43982</c:v>
                </c:pt>
                <c:pt idx="10">
                  <c:v>44012</c:v>
                </c:pt>
                <c:pt idx="11">
                  <c:v>44043</c:v>
                </c:pt>
                <c:pt idx="12">
                  <c:v>44074</c:v>
                </c:pt>
              </c:numCache>
            </c:numRef>
          </c:cat>
          <c:val>
            <c:numRef>
              <c:f>数据汇总!$H$18:$H$30</c:f>
              <c:numCache>
                <c:formatCode>0_);[Red]\(0\)</c:formatCode>
                <c:ptCount val="13"/>
                <c:pt idx="0">
                  <c:v>240.81058443449999</c:v>
                </c:pt>
                <c:pt idx="1">
                  <c:v>99.16</c:v>
                </c:pt>
                <c:pt idx="2">
                  <c:v>223.66</c:v>
                </c:pt>
                <c:pt idx="3">
                  <c:v>402.34</c:v>
                </c:pt>
                <c:pt idx="4">
                  <c:v>505.99902761669995</c:v>
                </c:pt>
                <c:pt idx="5">
                  <c:v>416.62</c:v>
                </c:pt>
                <c:pt idx="6">
                  <c:v>269.99244115710002</c:v>
                </c:pt>
                <c:pt idx="7">
                  <c:v>99.61</c:v>
                </c:pt>
                <c:pt idx="8">
                  <c:v>185.85</c:v>
                </c:pt>
                <c:pt idx="9">
                  <c:v>161.1</c:v>
                </c:pt>
                <c:pt idx="10">
                  <c:v>260.56</c:v>
                </c:pt>
                <c:pt idx="11">
                  <c:v>1098.1300000000001</c:v>
                </c:pt>
                <c:pt idx="12">
                  <c:v>630.58000000000004</c:v>
                </c:pt>
              </c:numCache>
            </c:numRef>
          </c:val>
          <c:extLst>
            <c:ext xmlns:c16="http://schemas.microsoft.com/office/drawing/2014/chart" uri="{C3380CC4-5D6E-409C-BE32-E72D297353CC}">
              <c16:uniqueId val="{00000000-F8B8-4549-B59F-B3C0DF89DDA9}"/>
            </c:ext>
          </c:extLst>
        </c:ser>
        <c:dLbls>
          <c:showLegendKey val="0"/>
          <c:showVal val="0"/>
          <c:showCatName val="0"/>
          <c:showSerName val="0"/>
          <c:showPercent val="0"/>
          <c:showBubbleSize val="0"/>
        </c:dLbls>
        <c:axId val="751323792"/>
        <c:axId val="751325104"/>
      </c:areaChart>
      <c:lineChart>
        <c:grouping val="standard"/>
        <c:varyColors val="0"/>
        <c:ser>
          <c:idx val="0"/>
          <c:order val="0"/>
          <c:tx>
            <c:strRef>
              <c:f>数据汇总!$G$1</c:f>
              <c:strCache>
                <c:ptCount val="1"/>
                <c:pt idx="0">
                  <c:v>IPO数量</c:v>
                </c:pt>
              </c:strCache>
            </c:strRef>
          </c:tx>
          <c:spPr>
            <a:ln w="19050" cap="rnd">
              <a:solidFill>
                <a:srgbClr val="0070C0"/>
              </a:solidFill>
              <a:round/>
            </a:ln>
            <a:effectLst/>
          </c:spPr>
          <c:marker>
            <c:symbol val="none"/>
          </c:marker>
          <c:dLbls>
            <c:dLbl>
              <c:idx val="1"/>
              <c:layout>
                <c:manualLayout>
                  <c:x val="-3.1251793574423185E-17"/>
                  <c:y val="-2.70011119355545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8B8-4549-B59F-B3C0DF89DDA9}"/>
                </c:ext>
              </c:extLst>
            </c:dLbl>
            <c:dLbl>
              <c:idx val="2"/>
              <c:layout>
                <c:manualLayout>
                  <c:x val="-1.7046629780623297E-3"/>
                  <c:y val="-5.014492216602980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8B8-4549-B59F-B3C0DF89DDA9}"/>
                </c:ext>
              </c:extLst>
            </c:dLbl>
            <c:dLbl>
              <c:idx val="3"/>
              <c:layout>
                <c:manualLayout>
                  <c:x val="0"/>
                  <c:y val="-3.85730170507921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8B8-4549-B59F-B3C0DF89DDA9}"/>
                </c:ext>
              </c:extLst>
            </c:dLbl>
            <c:dLbl>
              <c:idx val="4"/>
              <c:layout>
                <c:manualLayout>
                  <c:x val="0"/>
                  <c:y val="-3.47157153457129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8B8-4549-B59F-B3C0DF89DDA9}"/>
                </c:ext>
              </c:extLst>
            </c:dLbl>
            <c:dLbl>
              <c:idx val="5"/>
              <c:layout>
                <c:manualLayout>
                  <c:x val="-3.4093259561246594E-3"/>
                  <c:y val="-5.014492216602980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8B8-4549-B59F-B3C0DF89DDA9}"/>
                </c:ext>
              </c:extLst>
            </c:dLbl>
            <c:dLbl>
              <c:idx val="6"/>
              <c:layout>
                <c:manualLayout>
                  <c:x val="-3.4093259561246594E-3"/>
                  <c:y val="-3.47157153457129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8B8-4549-B59F-B3C0DF89DDA9}"/>
                </c:ext>
              </c:extLst>
            </c:dLbl>
            <c:dLbl>
              <c:idx val="7"/>
              <c:layout>
                <c:manualLayout>
                  <c:x val="-1.2500717429769274E-16"/>
                  <c:y val="-4.243031875587137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8B8-4549-B59F-B3C0DF89DDA9}"/>
                </c:ext>
              </c:extLst>
            </c:dLbl>
            <c:dLbl>
              <c:idx val="8"/>
              <c:layout>
                <c:manualLayout>
                  <c:x val="-5.1139889341869889E-3"/>
                  <c:y val="-3.47157153457129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8B8-4549-B59F-B3C0DF89DDA9}"/>
                </c:ext>
              </c:extLst>
            </c:dLbl>
            <c:dLbl>
              <c:idx val="9"/>
              <c:layout>
                <c:manualLayout>
                  <c:x val="-5.1139889341869889E-3"/>
                  <c:y val="-3.471571534571308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8B8-4549-B59F-B3C0DF89DDA9}"/>
                </c:ext>
              </c:extLst>
            </c:dLbl>
            <c:dLbl>
              <c:idx val="10"/>
              <c:layout>
                <c:manualLayout>
                  <c:x val="-1.0227977868373978E-2"/>
                  <c:y val="-6.17168272812674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F8B8-4549-B59F-B3C0DF89DDA9}"/>
                </c:ext>
              </c:extLst>
            </c:dLbl>
            <c:dLbl>
              <c:idx val="11"/>
              <c:layout>
                <c:manualLayout>
                  <c:x val="-2.72746076489974E-2"/>
                  <c:y val="-4.628762046095066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F8B8-4549-B59F-B3C0DF89DDA9}"/>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数据汇总!$F$18:$F$30</c:f>
              <c:numCache>
                <c:formatCode>yyyy"年"m"月"</c:formatCode>
                <c:ptCount val="13"/>
                <c:pt idx="0">
                  <c:v>43678</c:v>
                </c:pt>
                <c:pt idx="1">
                  <c:v>43709</c:v>
                </c:pt>
                <c:pt idx="2">
                  <c:v>43739</c:v>
                </c:pt>
                <c:pt idx="3">
                  <c:v>43799</c:v>
                </c:pt>
                <c:pt idx="4">
                  <c:v>43830</c:v>
                </c:pt>
                <c:pt idx="5">
                  <c:v>43831</c:v>
                </c:pt>
                <c:pt idx="6">
                  <c:v>43890</c:v>
                </c:pt>
                <c:pt idx="7">
                  <c:v>43921</c:v>
                </c:pt>
                <c:pt idx="8">
                  <c:v>43922</c:v>
                </c:pt>
                <c:pt idx="9">
                  <c:v>43982</c:v>
                </c:pt>
                <c:pt idx="10">
                  <c:v>44012</c:v>
                </c:pt>
                <c:pt idx="11">
                  <c:v>44043</c:v>
                </c:pt>
                <c:pt idx="12">
                  <c:v>44074</c:v>
                </c:pt>
              </c:numCache>
            </c:numRef>
          </c:cat>
          <c:val>
            <c:numRef>
              <c:f>数据汇总!$G$18:$G$30</c:f>
              <c:numCache>
                <c:formatCode>General</c:formatCode>
                <c:ptCount val="13"/>
                <c:pt idx="0">
                  <c:v>15</c:v>
                </c:pt>
                <c:pt idx="1">
                  <c:v>11</c:v>
                </c:pt>
                <c:pt idx="2">
                  <c:v>16</c:v>
                </c:pt>
                <c:pt idx="3">
                  <c:v>31</c:v>
                </c:pt>
                <c:pt idx="4">
                  <c:v>27</c:v>
                </c:pt>
                <c:pt idx="5">
                  <c:v>16</c:v>
                </c:pt>
                <c:pt idx="6">
                  <c:v>22</c:v>
                </c:pt>
                <c:pt idx="7">
                  <c:v>13</c:v>
                </c:pt>
                <c:pt idx="8">
                  <c:v>24</c:v>
                </c:pt>
                <c:pt idx="9">
                  <c:v>18</c:v>
                </c:pt>
                <c:pt idx="10">
                  <c:v>26</c:v>
                </c:pt>
                <c:pt idx="11">
                  <c:v>82</c:v>
                </c:pt>
                <c:pt idx="12">
                  <c:v>59</c:v>
                </c:pt>
              </c:numCache>
            </c:numRef>
          </c:val>
          <c:smooth val="0"/>
          <c:extLst>
            <c:ext xmlns:c16="http://schemas.microsoft.com/office/drawing/2014/chart" uri="{C3380CC4-5D6E-409C-BE32-E72D297353CC}">
              <c16:uniqueId val="{0000000C-F8B8-4549-B59F-B3C0DF89DDA9}"/>
            </c:ext>
          </c:extLst>
        </c:ser>
        <c:ser>
          <c:idx val="2"/>
          <c:order val="2"/>
          <c:tx>
            <c:strRef>
              <c:f>数据汇总!$I$1</c:f>
              <c:strCache>
                <c:ptCount val="1"/>
                <c:pt idx="0">
                  <c:v>退出基金数量</c:v>
                </c:pt>
              </c:strCache>
            </c:strRef>
          </c:tx>
          <c:spPr>
            <a:ln w="19050" cap="rnd">
              <a:solidFill>
                <a:srgbClr val="00B0F0"/>
              </a:solidFill>
              <a:round/>
            </a:ln>
            <a:effectLst/>
          </c:spPr>
          <c:marker>
            <c:symbol val="none"/>
          </c:marker>
          <c:dLbls>
            <c:dLbl>
              <c:idx val="0"/>
              <c:layout>
                <c:manualLayout>
                  <c:x val="-1.7762588231409474E-2"/>
                  <c:y val="-4.906487768860769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F8B8-4549-B59F-B3C0DF89DDA9}"/>
                </c:ext>
              </c:extLst>
            </c:dLbl>
            <c:dLbl>
              <c:idx val="2"/>
              <c:layout>
                <c:manualLayout>
                  <c:x val="-3.3528707397015876E-2"/>
                  <c:y val="-4.058336980558895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F8B8-4549-B59F-B3C0DF89DDA9}"/>
                </c:ext>
              </c:extLst>
            </c:dLbl>
            <c:dLbl>
              <c:idx val="3"/>
              <c:layout>
                <c:manualLayout>
                  <c:x val="-1.5665450092098156E-3"/>
                  <c:y val="-1.894998173096873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F8B8-4549-B59F-B3C0DF89DDA9}"/>
                </c:ext>
              </c:extLst>
            </c:dLbl>
            <c:dLbl>
              <c:idx val="4"/>
              <c:layout>
                <c:manualLayout>
                  <c:x val="-1.0225830261472483E-2"/>
                  <c:y val="-5.253007100776107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F8B8-4549-B59F-B3C0DF89DDA9}"/>
                </c:ext>
              </c:extLst>
            </c:dLbl>
            <c:dLbl>
              <c:idx val="5"/>
              <c:layout>
                <c:manualLayout>
                  <c:x val="-1.6092389210729204E-2"/>
                  <c:y val="-5.050123456790123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F8B8-4549-B59F-B3C0DF89DDA9}"/>
                </c:ext>
              </c:extLst>
            </c:dLbl>
            <c:dLbl>
              <c:idx val="6"/>
              <c:layout>
                <c:manualLayout>
                  <c:x val="-2.1166450248715243E-2"/>
                  <c:y val="-4.212438271604945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F8B8-4549-B59F-B3C0DF89DDA9}"/>
                </c:ext>
              </c:extLst>
            </c:dLbl>
            <c:dLbl>
              <c:idx val="7"/>
              <c:layout>
                <c:manualLayout>
                  <c:x val="-3.0729838702641409E-2"/>
                  <c:y val="-3.828721225516384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F8B8-4549-B59F-B3C0DF89DDA9}"/>
                </c:ext>
              </c:extLst>
            </c:dLbl>
            <c:dLbl>
              <c:idx val="8"/>
              <c:layout>
                <c:manualLayout>
                  <c:x val="-2.5652090634917288E-2"/>
                  <c:y val="-4.242758523497804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F8B8-4549-B59F-B3C0DF89DDA9}"/>
                </c:ext>
              </c:extLst>
            </c:dLbl>
            <c:dLbl>
              <c:idx val="9"/>
              <c:layout>
                <c:manualLayout>
                  <c:x val="-2.3551462634391535E-2"/>
                  <c:y val="-6.174325131656996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F8B8-4549-B59F-B3C0DF89DDA9}"/>
                </c:ext>
              </c:extLst>
            </c:dLbl>
            <c:dLbl>
              <c:idx val="10"/>
              <c:layout>
                <c:manualLayout>
                  <c:x val="-2.1106751603386511E-2"/>
                  <c:y val="-5.014225940386063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F8B8-4549-B59F-B3C0DF89DDA9}"/>
                </c:ext>
              </c:extLst>
            </c:dLbl>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数据汇总!$F$18:$F$30</c:f>
              <c:numCache>
                <c:formatCode>yyyy"年"m"月"</c:formatCode>
                <c:ptCount val="13"/>
                <c:pt idx="0">
                  <c:v>43678</c:v>
                </c:pt>
                <c:pt idx="1">
                  <c:v>43709</c:v>
                </c:pt>
                <c:pt idx="2">
                  <c:v>43739</c:v>
                </c:pt>
                <c:pt idx="3">
                  <c:v>43799</c:v>
                </c:pt>
                <c:pt idx="4">
                  <c:v>43830</c:v>
                </c:pt>
                <c:pt idx="5">
                  <c:v>43831</c:v>
                </c:pt>
                <c:pt idx="6">
                  <c:v>43890</c:v>
                </c:pt>
                <c:pt idx="7">
                  <c:v>43921</c:v>
                </c:pt>
                <c:pt idx="8">
                  <c:v>43922</c:v>
                </c:pt>
                <c:pt idx="9">
                  <c:v>43982</c:v>
                </c:pt>
                <c:pt idx="10">
                  <c:v>44012</c:v>
                </c:pt>
                <c:pt idx="11">
                  <c:v>44043</c:v>
                </c:pt>
                <c:pt idx="12">
                  <c:v>44074</c:v>
                </c:pt>
              </c:numCache>
            </c:numRef>
          </c:cat>
          <c:val>
            <c:numRef>
              <c:f>数据汇总!$I$18:$I$30</c:f>
              <c:numCache>
                <c:formatCode>General</c:formatCode>
                <c:ptCount val="13"/>
                <c:pt idx="0">
                  <c:v>28</c:v>
                </c:pt>
                <c:pt idx="1">
                  <c:v>44</c:v>
                </c:pt>
                <c:pt idx="2">
                  <c:v>59</c:v>
                </c:pt>
                <c:pt idx="3">
                  <c:v>135</c:v>
                </c:pt>
                <c:pt idx="4">
                  <c:v>55</c:v>
                </c:pt>
                <c:pt idx="5">
                  <c:v>69</c:v>
                </c:pt>
                <c:pt idx="6">
                  <c:v>72</c:v>
                </c:pt>
                <c:pt idx="7">
                  <c:v>48</c:v>
                </c:pt>
                <c:pt idx="8">
                  <c:v>90</c:v>
                </c:pt>
                <c:pt idx="9">
                  <c:v>66</c:v>
                </c:pt>
                <c:pt idx="10">
                  <c:v>109</c:v>
                </c:pt>
                <c:pt idx="11">
                  <c:v>273</c:v>
                </c:pt>
                <c:pt idx="12">
                  <c:v>209</c:v>
                </c:pt>
              </c:numCache>
            </c:numRef>
          </c:val>
          <c:smooth val="0"/>
          <c:extLst>
            <c:ext xmlns:c16="http://schemas.microsoft.com/office/drawing/2014/chart" uri="{C3380CC4-5D6E-409C-BE32-E72D297353CC}">
              <c16:uniqueId val="{00000017-F8B8-4549-B59F-B3C0DF89DDA9}"/>
            </c:ext>
          </c:extLst>
        </c:ser>
        <c:dLbls>
          <c:showLegendKey val="0"/>
          <c:showVal val="0"/>
          <c:showCatName val="0"/>
          <c:showSerName val="0"/>
          <c:showPercent val="0"/>
          <c:showBubbleSize val="0"/>
        </c:dLbls>
        <c:marker val="1"/>
        <c:smooth val="0"/>
        <c:axId val="754309336"/>
        <c:axId val="754306056"/>
      </c:lineChart>
      <c:catAx>
        <c:axId val="751323792"/>
        <c:scaling>
          <c:orientation val="minMax"/>
        </c:scaling>
        <c:delete val="0"/>
        <c:axPos val="b"/>
        <c:numFmt formatCode="yyyy&quot;年&quot;m&quot;月&quot;" sourceLinked="1"/>
        <c:majorTickMark val="cross"/>
        <c:minorTickMark val="none"/>
        <c:tickLblPos val="nextTo"/>
        <c:spPr>
          <a:noFill/>
          <a:ln w="6350"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751325104"/>
        <c:crosses val="autoZero"/>
        <c:auto val="0"/>
        <c:lblAlgn val="ctr"/>
        <c:lblOffset val="100"/>
        <c:noMultiLvlLbl val="1"/>
      </c:catAx>
      <c:valAx>
        <c:axId val="751325104"/>
        <c:scaling>
          <c:orientation val="minMax"/>
          <c:max val="1100"/>
          <c:min val="0"/>
        </c:scaling>
        <c:delete val="0"/>
        <c:axPos val="l"/>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751323792"/>
        <c:crosses val="autoZero"/>
        <c:crossBetween val="between"/>
      </c:valAx>
      <c:valAx>
        <c:axId val="754306056"/>
        <c:scaling>
          <c:orientation val="minMax"/>
          <c:max val="280"/>
          <c:min val="0"/>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754309336"/>
        <c:crosses val="max"/>
        <c:crossBetween val="between"/>
      </c:valAx>
      <c:dateAx>
        <c:axId val="754309336"/>
        <c:scaling>
          <c:orientation val="minMax"/>
        </c:scaling>
        <c:delete val="1"/>
        <c:axPos val="b"/>
        <c:numFmt formatCode="yyyy&quot;年&quot;m&quot;月&quot;" sourceLinked="1"/>
        <c:majorTickMark val="out"/>
        <c:minorTickMark val="none"/>
        <c:tickLblPos val="nextTo"/>
        <c:crossAx val="754306056"/>
        <c:crosses val="autoZero"/>
        <c:auto val="1"/>
        <c:lblOffset val="100"/>
        <c:baseTimeUnit val="days"/>
        <c:majorUnit val="1"/>
        <c:minorUnit val="1"/>
      </c:dateAx>
      <c:spPr>
        <a:noFill/>
        <a:ln>
          <a:noFill/>
        </a:ln>
        <a:effectLst/>
      </c:spPr>
    </c:plotArea>
    <c:legend>
      <c:legendPos val="tr"/>
      <c:layout>
        <c:manualLayout>
          <c:xMode val="edge"/>
          <c:yMode val="edge"/>
          <c:x val="0.17554431432481987"/>
          <c:y val="7.4095121060047245E-2"/>
          <c:w val="0.63895377019931487"/>
          <c:h val="0.12681002335324659"/>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latin typeface="微软雅黑" panose="020B0503020204020204" pitchFamily="34" charset="-122"/>
          <a:ea typeface="微软雅黑" panose="020B0503020204020204" pitchFamily="34" charset="-122"/>
        </a:defRPr>
      </a:pPr>
      <a:endParaRPr lang="zh-CN"/>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08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r>
              <a:rPr lang="en-US"/>
              <a:t>2019</a:t>
            </a:r>
            <a:r>
              <a:rPr lang="zh-CN"/>
              <a:t>年</a:t>
            </a:r>
            <a:r>
              <a:rPr lang="en-US" altLang="zh-CN"/>
              <a:t>8</a:t>
            </a:r>
            <a:r>
              <a:rPr lang="zh-CN"/>
              <a:t>月</a:t>
            </a:r>
            <a:r>
              <a:rPr lang="en-US"/>
              <a:t>-2020</a:t>
            </a:r>
            <a:r>
              <a:rPr lang="zh-CN"/>
              <a:t>年</a:t>
            </a:r>
            <a:r>
              <a:rPr lang="en-US" altLang="zh-CN"/>
              <a:t>8</a:t>
            </a:r>
            <a:r>
              <a:rPr lang="zh-CN"/>
              <a:t>月其他退出事件统计</a:t>
            </a:r>
          </a:p>
        </c:rich>
      </c:tx>
      <c:overlay val="0"/>
      <c:spPr>
        <a:noFill/>
        <a:ln>
          <a:noFill/>
        </a:ln>
        <a:effectLst/>
      </c:spPr>
      <c:txPr>
        <a:bodyPr rot="0" spcFirstLastPara="1" vertOverflow="ellipsis" vert="horz" wrap="square" anchor="ctr" anchorCtr="1"/>
        <a:lstStyle/>
        <a:p>
          <a:pPr>
            <a:defRPr sz="108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title>
    <c:autoTitleDeleted val="0"/>
    <c:plotArea>
      <c:layout>
        <c:manualLayout>
          <c:layoutTarget val="inner"/>
          <c:xMode val="edge"/>
          <c:yMode val="edge"/>
          <c:x val="5.6166687424177429E-2"/>
          <c:y val="0.19125632147843469"/>
          <c:w val="0.91805709699292859"/>
          <c:h val="0.63006660245282264"/>
        </c:manualLayout>
      </c:layout>
      <c:lineChart>
        <c:grouping val="standard"/>
        <c:varyColors val="0"/>
        <c:ser>
          <c:idx val="0"/>
          <c:order val="0"/>
          <c:tx>
            <c:strRef>
              <c:f>数据汇总!$H$1</c:f>
              <c:strCache>
                <c:ptCount val="1"/>
                <c:pt idx="0">
                  <c:v>M&amp;A</c:v>
                </c:pt>
              </c:strCache>
            </c:strRef>
          </c:tx>
          <c:spPr>
            <a:ln w="19050" cap="rnd">
              <a:solidFill>
                <a:srgbClr val="0070C0"/>
              </a:solidFill>
              <a:round/>
            </a:ln>
            <a:effectLst/>
          </c:spPr>
          <c:marker>
            <c:symbol val="none"/>
          </c:marker>
          <c:dLbls>
            <c:dLbl>
              <c:idx val="1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B5E-4356-A482-03C763920DC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数据汇总!$F$18:$F$30</c:f>
              <c:numCache>
                <c:formatCode>yyyy/mm</c:formatCode>
                <c:ptCount val="13"/>
                <c:pt idx="0">
                  <c:v>43708</c:v>
                </c:pt>
                <c:pt idx="1">
                  <c:v>43738</c:v>
                </c:pt>
                <c:pt idx="2">
                  <c:v>43739</c:v>
                </c:pt>
                <c:pt idx="3">
                  <c:v>43770</c:v>
                </c:pt>
                <c:pt idx="4">
                  <c:v>43830</c:v>
                </c:pt>
                <c:pt idx="5">
                  <c:v>43861</c:v>
                </c:pt>
                <c:pt idx="6">
                  <c:v>43890</c:v>
                </c:pt>
                <c:pt idx="7">
                  <c:v>43921</c:v>
                </c:pt>
                <c:pt idx="8">
                  <c:v>43951</c:v>
                </c:pt>
                <c:pt idx="9">
                  <c:v>43982</c:v>
                </c:pt>
                <c:pt idx="10">
                  <c:v>44012</c:v>
                </c:pt>
                <c:pt idx="11">
                  <c:v>44043</c:v>
                </c:pt>
                <c:pt idx="12">
                  <c:v>44074</c:v>
                </c:pt>
              </c:numCache>
            </c:numRef>
          </c:cat>
          <c:val>
            <c:numRef>
              <c:f>数据汇总!$H$18:$H$30</c:f>
              <c:numCache>
                <c:formatCode>General</c:formatCode>
                <c:ptCount val="13"/>
                <c:pt idx="0">
                  <c:v>11</c:v>
                </c:pt>
                <c:pt idx="1">
                  <c:v>12</c:v>
                </c:pt>
                <c:pt idx="2">
                  <c:v>17</c:v>
                </c:pt>
                <c:pt idx="3">
                  <c:v>16</c:v>
                </c:pt>
                <c:pt idx="4">
                  <c:v>15</c:v>
                </c:pt>
                <c:pt idx="5">
                  <c:v>19</c:v>
                </c:pt>
                <c:pt idx="6">
                  <c:v>4</c:v>
                </c:pt>
                <c:pt idx="7">
                  <c:v>36</c:v>
                </c:pt>
                <c:pt idx="8">
                  <c:v>29</c:v>
                </c:pt>
                <c:pt idx="9">
                  <c:v>12</c:v>
                </c:pt>
                <c:pt idx="10">
                  <c:v>24</c:v>
                </c:pt>
                <c:pt idx="11">
                  <c:v>35</c:v>
                </c:pt>
                <c:pt idx="12">
                  <c:v>61</c:v>
                </c:pt>
              </c:numCache>
            </c:numRef>
          </c:val>
          <c:smooth val="0"/>
          <c:extLst>
            <c:ext xmlns:c16="http://schemas.microsoft.com/office/drawing/2014/chart" uri="{C3380CC4-5D6E-409C-BE32-E72D297353CC}">
              <c16:uniqueId val="{00000001-6B5E-4356-A482-03C763920DCE}"/>
            </c:ext>
          </c:extLst>
        </c:ser>
        <c:ser>
          <c:idx val="1"/>
          <c:order val="1"/>
          <c:tx>
            <c:strRef>
              <c:f>数据汇总!$I$1</c:f>
              <c:strCache>
                <c:ptCount val="1"/>
                <c:pt idx="0">
                  <c:v>股权转让</c:v>
                </c:pt>
              </c:strCache>
            </c:strRef>
          </c:tx>
          <c:spPr>
            <a:ln w="19050" cap="rnd">
              <a:solidFill>
                <a:srgbClr val="00B0F0"/>
              </a:solidFill>
              <a:round/>
            </a:ln>
            <a:effectLst/>
          </c:spPr>
          <c:marker>
            <c:symbol val="none"/>
          </c:marker>
          <c:dLbls>
            <c:dLbl>
              <c:idx val="1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B5E-4356-A482-03C763920DC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数据汇总!$F$18:$F$30</c:f>
              <c:numCache>
                <c:formatCode>yyyy/mm</c:formatCode>
                <c:ptCount val="13"/>
                <c:pt idx="0">
                  <c:v>43708</c:v>
                </c:pt>
                <c:pt idx="1">
                  <c:v>43738</c:v>
                </c:pt>
                <c:pt idx="2">
                  <c:v>43739</c:v>
                </c:pt>
                <c:pt idx="3">
                  <c:v>43770</c:v>
                </c:pt>
                <c:pt idx="4">
                  <c:v>43830</c:v>
                </c:pt>
                <c:pt idx="5">
                  <c:v>43861</c:v>
                </c:pt>
                <c:pt idx="6">
                  <c:v>43890</c:v>
                </c:pt>
                <c:pt idx="7">
                  <c:v>43921</c:v>
                </c:pt>
                <c:pt idx="8">
                  <c:v>43951</c:v>
                </c:pt>
                <c:pt idx="9">
                  <c:v>43982</c:v>
                </c:pt>
                <c:pt idx="10">
                  <c:v>44012</c:v>
                </c:pt>
                <c:pt idx="11">
                  <c:v>44043</c:v>
                </c:pt>
                <c:pt idx="12">
                  <c:v>44074</c:v>
                </c:pt>
              </c:numCache>
            </c:numRef>
          </c:cat>
          <c:val>
            <c:numRef>
              <c:f>数据汇总!$I$18:$I$30</c:f>
              <c:numCache>
                <c:formatCode>General</c:formatCode>
                <c:ptCount val="13"/>
                <c:pt idx="0">
                  <c:v>30</c:v>
                </c:pt>
                <c:pt idx="1">
                  <c:v>21</c:v>
                </c:pt>
                <c:pt idx="2">
                  <c:v>13</c:v>
                </c:pt>
                <c:pt idx="3">
                  <c:v>12</c:v>
                </c:pt>
                <c:pt idx="4">
                  <c:v>19</c:v>
                </c:pt>
                <c:pt idx="5">
                  <c:v>32</c:v>
                </c:pt>
                <c:pt idx="6">
                  <c:v>11</c:v>
                </c:pt>
                <c:pt idx="7">
                  <c:v>18</c:v>
                </c:pt>
                <c:pt idx="8">
                  <c:v>23</c:v>
                </c:pt>
                <c:pt idx="9">
                  <c:v>21</c:v>
                </c:pt>
                <c:pt idx="10">
                  <c:v>30</c:v>
                </c:pt>
                <c:pt idx="11">
                  <c:v>43</c:v>
                </c:pt>
                <c:pt idx="12">
                  <c:v>7</c:v>
                </c:pt>
              </c:numCache>
            </c:numRef>
          </c:val>
          <c:smooth val="0"/>
          <c:extLst>
            <c:ext xmlns:c16="http://schemas.microsoft.com/office/drawing/2014/chart" uri="{C3380CC4-5D6E-409C-BE32-E72D297353CC}">
              <c16:uniqueId val="{00000003-6B5E-4356-A482-03C763920DCE}"/>
            </c:ext>
          </c:extLst>
        </c:ser>
        <c:dLbls>
          <c:showLegendKey val="0"/>
          <c:showVal val="0"/>
          <c:showCatName val="0"/>
          <c:showSerName val="0"/>
          <c:showPercent val="0"/>
          <c:showBubbleSize val="0"/>
        </c:dLbls>
        <c:smooth val="0"/>
        <c:axId val="884899040"/>
        <c:axId val="884898384"/>
      </c:lineChart>
      <c:catAx>
        <c:axId val="884899040"/>
        <c:scaling>
          <c:orientation val="minMax"/>
        </c:scaling>
        <c:delete val="0"/>
        <c:axPos val="b"/>
        <c:numFmt formatCode="yyyy/mm"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884898384"/>
        <c:crosses val="autoZero"/>
        <c:auto val="0"/>
        <c:lblAlgn val="ctr"/>
        <c:lblOffset val="100"/>
        <c:noMultiLvlLbl val="1"/>
      </c:catAx>
      <c:valAx>
        <c:axId val="88489838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884899040"/>
        <c:crosses val="autoZero"/>
        <c:crossBetween val="between"/>
      </c:valAx>
      <c:spPr>
        <a:noFill/>
        <a:ln>
          <a:noFill/>
        </a:ln>
        <a:effectLst/>
      </c:spPr>
    </c:plotArea>
    <c:legend>
      <c:legendPos val="t"/>
      <c:layout>
        <c:manualLayout>
          <c:xMode val="edge"/>
          <c:yMode val="edge"/>
          <c:x val="0.61473999999999995"/>
          <c:y val="0.13464783950617285"/>
          <c:w val="0.33116740740740741"/>
          <c:h val="8.1667088820482819E-2"/>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legend>
    <c:plotVisOnly val="1"/>
    <c:dispBlanksAs val="gap"/>
    <c:showDLblsOverMax val="0"/>
  </c:chart>
  <c:spPr>
    <a:noFill/>
    <a:ln w="9525" cap="flat" cmpd="sng" algn="ctr">
      <a:noFill/>
      <a:round/>
    </a:ln>
    <a:effectLst/>
  </c:spPr>
  <c:txPr>
    <a:bodyPr/>
    <a:lstStyle/>
    <a:p>
      <a:pPr>
        <a:defRPr sz="900" b="0">
          <a:latin typeface="微软雅黑" panose="020B0503020204020204" pitchFamily="34" charset="-122"/>
          <a:ea typeface="微软雅黑" panose="020B0503020204020204" pitchFamily="34" charset="-122"/>
        </a:defRPr>
      </a:pPr>
      <a:endParaRPr lang="zh-CN"/>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r>
              <a:rPr lang="en-US" sz="1200"/>
              <a:t>2019.8-2020.8</a:t>
            </a:r>
            <a:r>
              <a:rPr lang="zh-CN" sz="1200"/>
              <a:t>新三板新挂牌及摘牌情况</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title>
    <c:autoTitleDeleted val="0"/>
    <c:plotArea>
      <c:layout>
        <c:manualLayout>
          <c:layoutTarget val="inner"/>
          <c:xMode val="edge"/>
          <c:yMode val="edge"/>
          <c:x val="8.6900481189851275E-2"/>
          <c:y val="0.12195630475767993"/>
          <c:w val="0.88254396325459317"/>
          <c:h val="0.69295380501045856"/>
        </c:manualLayout>
      </c:layout>
      <c:barChart>
        <c:barDir val="col"/>
        <c:grouping val="clustered"/>
        <c:varyColors val="0"/>
        <c:ser>
          <c:idx val="0"/>
          <c:order val="0"/>
          <c:tx>
            <c:strRef>
              <c:f>'2017年9月摘牌公司情况一览'!$J$1</c:f>
              <c:strCache>
                <c:ptCount val="1"/>
                <c:pt idx="0">
                  <c:v>挂牌家数</c:v>
                </c:pt>
              </c:strCache>
            </c:strRef>
          </c:tx>
          <c:spPr>
            <a:solidFill>
              <a:srgbClr val="0070C0">
                <a:alpha val="70000"/>
              </a:srgbClr>
            </a:solidFill>
            <a:ln>
              <a:no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'2017年9月摘牌公司情况一览'!$I$2:$I$14</c:f>
              <c:numCache>
                <c:formatCode>yyyy/m</c:formatCode>
                <c:ptCount val="13"/>
                <c:pt idx="0">
                  <c:v>44044</c:v>
                </c:pt>
                <c:pt idx="1">
                  <c:v>44043</c:v>
                </c:pt>
                <c:pt idx="2">
                  <c:v>43983</c:v>
                </c:pt>
                <c:pt idx="3">
                  <c:v>43982</c:v>
                </c:pt>
                <c:pt idx="4">
                  <c:v>43951</c:v>
                </c:pt>
                <c:pt idx="5">
                  <c:v>43921</c:v>
                </c:pt>
                <c:pt idx="6">
                  <c:v>43890</c:v>
                </c:pt>
                <c:pt idx="7">
                  <c:v>43861</c:v>
                </c:pt>
                <c:pt idx="8">
                  <c:v>43830</c:v>
                </c:pt>
                <c:pt idx="9">
                  <c:v>43799</c:v>
                </c:pt>
                <c:pt idx="10">
                  <c:v>43739</c:v>
                </c:pt>
                <c:pt idx="11">
                  <c:v>43738</c:v>
                </c:pt>
                <c:pt idx="12">
                  <c:v>43708</c:v>
                </c:pt>
              </c:numCache>
            </c:numRef>
          </c:cat>
          <c:val>
            <c:numRef>
              <c:f>'2017年9月摘牌公司情况一览'!$J$2:$J$14</c:f>
              <c:numCache>
                <c:formatCode>General</c:formatCode>
                <c:ptCount val="13"/>
                <c:pt idx="0">
                  <c:v>10</c:v>
                </c:pt>
                <c:pt idx="1">
                  <c:v>13</c:v>
                </c:pt>
                <c:pt idx="2">
                  <c:v>7</c:v>
                </c:pt>
                <c:pt idx="3">
                  <c:v>10</c:v>
                </c:pt>
                <c:pt idx="4">
                  <c:v>13</c:v>
                </c:pt>
                <c:pt idx="5">
                  <c:v>12</c:v>
                </c:pt>
                <c:pt idx="6">
                  <c:v>13</c:v>
                </c:pt>
                <c:pt idx="7">
                  <c:v>9</c:v>
                </c:pt>
                <c:pt idx="8">
                  <c:v>16</c:v>
                </c:pt>
                <c:pt idx="9">
                  <c:v>13</c:v>
                </c:pt>
                <c:pt idx="10">
                  <c:v>40</c:v>
                </c:pt>
                <c:pt idx="11">
                  <c:v>37</c:v>
                </c:pt>
                <c:pt idx="12">
                  <c:v>19</c:v>
                </c:pt>
              </c:numCache>
            </c:numRef>
          </c:val>
          <c:extLst>
            <c:ext xmlns:c16="http://schemas.microsoft.com/office/drawing/2014/chart" uri="{C3380CC4-5D6E-409C-BE32-E72D297353CC}">
              <c16:uniqueId val="{00000000-BE9A-4022-882E-8EDD68EA86E1}"/>
            </c:ext>
          </c:extLst>
        </c:ser>
        <c:ser>
          <c:idx val="1"/>
          <c:order val="1"/>
          <c:tx>
            <c:strRef>
              <c:f>'2017年9月摘牌公司情况一览'!$K$1</c:f>
              <c:strCache>
                <c:ptCount val="1"/>
                <c:pt idx="0">
                  <c:v>摘牌家数</c:v>
                </c:pt>
              </c:strCache>
            </c:strRef>
          </c:tx>
          <c:spPr>
            <a:solidFill>
              <a:srgbClr val="FF0000">
                <a:alpha val="70000"/>
              </a:srgbClr>
            </a:solidFill>
            <a:ln>
              <a:solidFill>
                <a:srgbClr val="FF0000"/>
              </a:solid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anchor="ctr" anchorCtr="1"/>
              <a:lstStyle/>
              <a:p>
                <a:pPr algn="ctr">
                  <a:defRPr sz="9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'2017年9月摘牌公司情况一览'!$I$2:$I$14</c:f>
              <c:numCache>
                <c:formatCode>yyyy/m</c:formatCode>
                <c:ptCount val="13"/>
                <c:pt idx="0">
                  <c:v>44044</c:v>
                </c:pt>
                <c:pt idx="1">
                  <c:v>44043</c:v>
                </c:pt>
                <c:pt idx="2">
                  <c:v>43983</c:v>
                </c:pt>
                <c:pt idx="3">
                  <c:v>43982</c:v>
                </c:pt>
                <c:pt idx="4">
                  <c:v>43951</c:v>
                </c:pt>
                <c:pt idx="5">
                  <c:v>43921</c:v>
                </c:pt>
                <c:pt idx="6">
                  <c:v>43890</c:v>
                </c:pt>
                <c:pt idx="7">
                  <c:v>43861</c:v>
                </c:pt>
                <c:pt idx="8">
                  <c:v>43830</c:v>
                </c:pt>
                <c:pt idx="9">
                  <c:v>43799</c:v>
                </c:pt>
                <c:pt idx="10">
                  <c:v>43739</c:v>
                </c:pt>
                <c:pt idx="11">
                  <c:v>43738</c:v>
                </c:pt>
                <c:pt idx="12">
                  <c:v>43708</c:v>
                </c:pt>
              </c:numCache>
            </c:numRef>
          </c:cat>
          <c:val>
            <c:numRef>
              <c:f>'2017年9月摘牌公司情况一览'!$K$2:$K$14</c:f>
              <c:numCache>
                <c:formatCode>General</c:formatCode>
                <c:ptCount val="13"/>
                <c:pt idx="0">
                  <c:v>-98</c:v>
                </c:pt>
                <c:pt idx="1">
                  <c:v>-51</c:v>
                </c:pt>
                <c:pt idx="2">
                  <c:v>-51</c:v>
                </c:pt>
                <c:pt idx="3">
                  <c:v>-45</c:v>
                </c:pt>
                <c:pt idx="4">
                  <c:v>-142</c:v>
                </c:pt>
                <c:pt idx="5">
                  <c:v>-80</c:v>
                </c:pt>
                <c:pt idx="6">
                  <c:v>-60</c:v>
                </c:pt>
                <c:pt idx="7">
                  <c:v>-92</c:v>
                </c:pt>
                <c:pt idx="8">
                  <c:v>-170</c:v>
                </c:pt>
                <c:pt idx="9">
                  <c:v>-81</c:v>
                </c:pt>
                <c:pt idx="10">
                  <c:v>-100</c:v>
                </c:pt>
                <c:pt idx="11">
                  <c:v>-100</c:v>
                </c:pt>
                <c:pt idx="12">
                  <c:v>-300</c:v>
                </c:pt>
              </c:numCache>
            </c:numRef>
          </c:val>
          <c:extLst>
            <c:ext xmlns:c16="http://schemas.microsoft.com/office/drawing/2014/chart" uri="{C3380CC4-5D6E-409C-BE32-E72D297353CC}">
              <c16:uniqueId val="{00000001-BE9A-4022-882E-8EDD68EA86E1}"/>
            </c:ext>
          </c:extLst>
        </c:ser>
        <c:dLbls>
          <c:showLegendKey val="0"/>
          <c:showVal val="0"/>
          <c:showCatName val="0"/>
          <c:showSerName val="0"/>
          <c:showPercent val="0"/>
          <c:showBubbleSize val="0"/>
        </c:dLbls>
        <c:gapWidth val="219"/>
        <c:overlap val="100"/>
        <c:axId val="1277029968"/>
        <c:axId val="1277032920"/>
      </c:barChart>
      <c:dateAx>
        <c:axId val="1277029968"/>
        <c:scaling>
          <c:orientation val="minMax"/>
        </c:scaling>
        <c:delete val="0"/>
        <c:axPos val="b"/>
        <c:numFmt formatCode="yyyy/m"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1277032920"/>
        <c:crossesAt val="0"/>
        <c:auto val="1"/>
        <c:lblOffset val="100"/>
        <c:baseTimeUnit val="months"/>
      </c:dateAx>
      <c:valAx>
        <c:axId val="1277032920"/>
        <c:scaling>
          <c:orientation val="minMax"/>
          <c:max val="150"/>
          <c:min val="-40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1277029968"/>
        <c:crosses val="autoZero"/>
        <c:crossBetween val="between"/>
      </c:valAx>
      <c:spPr>
        <a:noFill/>
        <a:ln>
          <a:noFill/>
        </a:ln>
        <a:effectLst/>
      </c:spPr>
    </c:plotArea>
    <c:legend>
      <c:legendPos val="t"/>
      <c:layout>
        <c:manualLayout>
          <c:xMode val="edge"/>
          <c:yMode val="edge"/>
          <c:x val="0.36822462962962965"/>
          <c:y val="0.11596604938271603"/>
          <c:w val="0.26355055555555557"/>
          <c:h val="6.9619444444444442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legend>
    <c:plotVisOnly val="1"/>
    <c:dispBlanksAs val="gap"/>
    <c:showDLblsOverMax val="0"/>
  </c:chart>
  <c:spPr>
    <a:noFill/>
    <a:ln w="9525" cap="flat" cmpd="sng" algn="ctr">
      <a:noFill/>
      <a:round/>
    </a:ln>
    <a:effectLst/>
  </c:spPr>
  <c:txPr>
    <a:bodyPr/>
    <a:lstStyle/>
    <a:p>
      <a:pPr>
        <a:defRPr>
          <a:latin typeface="微软雅黑" panose="020B0503020204020204" pitchFamily="34" charset="-122"/>
          <a:ea typeface="微软雅黑" panose="020B0503020204020204" pitchFamily="34" charset="-122"/>
        </a:defRPr>
      </a:pPr>
      <a:endParaRPr lang="zh-CN"/>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solidFill>
              <a:schemeClr val="accent6">
                <a:lumMod val="75000"/>
              </a:schemeClr>
            </a:soli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accent6">
                        <a:lumMod val="75000"/>
                      </a:schemeClr>
                    </a:solidFill>
                    <a:latin typeface="微软雅黑" panose="020B0503020204020204" pitchFamily="34" charset="-122"/>
                    <a:ea typeface="微软雅黑" panose="020B0503020204020204" pitchFamily="34" charset="-122"/>
                    <a:cs typeface="阿里巴巴普惠体" panose="00020600040101010101" pitchFamily="18" charset="-122"/>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Sheet1!$H$2:$H$11</c:f>
              <c:strCache>
                <c:ptCount val="10"/>
                <c:pt idx="0">
                  <c:v>嘉必优</c:v>
                </c:pt>
                <c:pt idx="1">
                  <c:v>晶晨股份</c:v>
                </c:pt>
                <c:pt idx="2">
                  <c:v>美迪西</c:v>
                </c:pt>
                <c:pt idx="3">
                  <c:v>奥特维</c:v>
                </c:pt>
                <c:pt idx="4">
                  <c:v>道通科技</c:v>
                </c:pt>
                <c:pt idx="5">
                  <c:v>德林海</c:v>
                </c:pt>
                <c:pt idx="6">
                  <c:v>卓越新能</c:v>
                </c:pt>
                <c:pt idx="7">
                  <c:v>西部超导</c:v>
                </c:pt>
                <c:pt idx="8">
                  <c:v>新光光电</c:v>
                </c:pt>
                <c:pt idx="9">
                  <c:v>建龙微纳</c:v>
                </c:pt>
              </c:strCache>
            </c:strRef>
          </c:cat>
          <c:val>
            <c:numRef>
              <c:f>Sheet1!$K$2:$K$11</c:f>
              <c:numCache>
                <c:formatCode>0.00%</c:formatCode>
                <c:ptCount val="10"/>
                <c:pt idx="0">
                  <c:v>0.19999999999999996</c:v>
                </c:pt>
                <c:pt idx="1">
                  <c:v>0.20104942831998018</c:v>
                </c:pt>
                <c:pt idx="2">
                  <c:v>0.20250716332378227</c:v>
                </c:pt>
                <c:pt idx="3">
                  <c:v>0.24647620278434834</c:v>
                </c:pt>
                <c:pt idx="4">
                  <c:v>0.27827302919070096</c:v>
                </c:pt>
                <c:pt idx="5">
                  <c:v>0.35515310786106036</c:v>
                </c:pt>
                <c:pt idx="6">
                  <c:v>0.35913978494623677</c:v>
                </c:pt>
                <c:pt idx="7">
                  <c:v>0.38252890457608357</c:v>
                </c:pt>
                <c:pt idx="8">
                  <c:v>0.38882167916767485</c:v>
                </c:pt>
                <c:pt idx="9">
                  <c:v>0.3928054784853976</c:v>
                </c:pt>
              </c:numCache>
            </c:numRef>
          </c:val>
          <c:extLst>
            <c:ext xmlns:c16="http://schemas.microsoft.com/office/drawing/2014/chart" uri="{C3380CC4-5D6E-409C-BE32-E72D297353CC}">
              <c16:uniqueId val="{00000000-C763-417A-AF21-BACBE911EA09}"/>
            </c:ext>
          </c:extLst>
        </c:ser>
        <c:dLbls>
          <c:showLegendKey val="0"/>
          <c:showVal val="0"/>
          <c:showCatName val="0"/>
          <c:showSerName val="0"/>
          <c:showPercent val="0"/>
          <c:showBubbleSize val="0"/>
        </c:dLbls>
        <c:gapWidth val="100"/>
        <c:axId val="1324779136"/>
        <c:axId val="1188100992"/>
      </c:barChart>
      <c:catAx>
        <c:axId val="1324779136"/>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accent6">
                    <a:lumMod val="75000"/>
                  </a:schemeClr>
                </a:solidFill>
                <a:latin typeface="微软雅黑" panose="020B0503020204020204" pitchFamily="34" charset="-122"/>
                <a:ea typeface="微软雅黑" panose="020B0503020204020204" pitchFamily="34" charset="-122"/>
                <a:cs typeface="阿里巴巴普惠体" panose="00020600040101010101" pitchFamily="18" charset="-122"/>
              </a:defRPr>
            </a:pPr>
            <a:endParaRPr lang="zh-CN"/>
          </a:p>
        </c:txPr>
        <c:crossAx val="1188100992"/>
        <c:crosses val="autoZero"/>
        <c:auto val="1"/>
        <c:lblAlgn val="ctr"/>
        <c:lblOffset val="100"/>
        <c:noMultiLvlLbl val="0"/>
      </c:catAx>
      <c:valAx>
        <c:axId val="1188100992"/>
        <c:scaling>
          <c:orientation val="minMax"/>
        </c:scaling>
        <c:delete val="1"/>
        <c:axPos val="b"/>
        <c:numFmt formatCode="0.00%" sourceLinked="1"/>
        <c:majorTickMark val="none"/>
        <c:minorTickMark val="none"/>
        <c:tickLblPos val="nextTo"/>
        <c:crossAx val="1324779136"/>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1100">
          <a:solidFill>
            <a:schemeClr val="accent6">
              <a:lumMod val="75000"/>
            </a:schemeClr>
          </a:solidFill>
          <a:latin typeface="微软雅黑" panose="020B0503020204020204" pitchFamily="34" charset="-122"/>
          <a:ea typeface="微软雅黑" panose="020B0503020204020204" pitchFamily="34" charset="-122"/>
          <a:cs typeface="阿里巴巴普惠体" panose="00020600040101010101" pitchFamily="18" charset="-122"/>
        </a:defRPr>
      </a:pPr>
      <a:endParaRPr lang="zh-CN"/>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2"/>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Sheet1!$H$13:$H$22</c:f>
              <c:strCache>
                <c:ptCount val="10"/>
                <c:pt idx="0">
                  <c:v>微芯生物</c:v>
                </c:pt>
                <c:pt idx="1">
                  <c:v>芯朋微</c:v>
                </c:pt>
                <c:pt idx="2">
                  <c:v>赛诺医疗</c:v>
                </c:pt>
                <c:pt idx="3">
                  <c:v>热景生物</c:v>
                </c:pt>
                <c:pt idx="4">
                  <c:v>佳华科技</c:v>
                </c:pt>
                <c:pt idx="5">
                  <c:v>君实生物-U</c:v>
                </c:pt>
                <c:pt idx="6">
                  <c:v>寒武纪-U</c:v>
                </c:pt>
                <c:pt idx="7">
                  <c:v>东方生物</c:v>
                </c:pt>
                <c:pt idx="8">
                  <c:v>天智航-U</c:v>
                </c:pt>
                <c:pt idx="9">
                  <c:v>硕世生物</c:v>
                </c:pt>
              </c:strCache>
            </c:strRef>
          </c:cat>
          <c:val>
            <c:numRef>
              <c:f>Sheet1!$K$13:$K$22</c:f>
              <c:numCache>
                <c:formatCode>0.00%</c:formatCode>
                <c:ptCount val="10"/>
                <c:pt idx="0">
                  <c:v>-0.25673652694610782</c:v>
                </c:pt>
                <c:pt idx="1">
                  <c:v>-0.26057692307692304</c:v>
                </c:pt>
                <c:pt idx="2">
                  <c:v>-0.26829997012249773</c:v>
                </c:pt>
                <c:pt idx="3">
                  <c:v>-0.27583358110209055</c:v>
                </c:pt>
                <c:pt idx="4">
                  <c:v>-0.30034532125453806</c:v>
                </c:pt>
                <c:pt idx="5">
                  <c:v>-0.30257580961407204</c:v>
                </c:pt>
                <c:pt idx="6">
                  <c:v>-0.31891025641025639</c:v>
                </c:pt>
                <c:pt idx="7">
                  <c:v>-0.32738693467336688</c:v>
                </c:pt>
                <c:pt idx="8">
                  <c:v>-0.37686322860422605</c:v>
                </c:pt>
                <c:pt idx="9">
                  <c:v>-0.38935005117707255</c:v>
                </c:pt>
              </c:numCache>
            </c:numRef>
          </c:val>
          <c:extLst>
            <c:ext xmlns:c16="http://schemas.microsoft.com/office/drawing/2014/chart" uri="{C3380CC4-5D6E-409C-BE32-E72D297353CC}">
              <c16:uniqueId val="{00000000-F524-4CAE-8103-3C58A79A9F17}"/>
            </c:ext>
          </c:extLst>
        </c:ser>
        <c:dLbls>
          <c:showLegendKey val="0"/>
          <c:showVal val="0"/>
          <c:showCatName val="0"/>
          <c:showSerName val="0"/>
          <c:showPercent val="0"/>
          <c:showBubbleSize val="0"/>
        </c:dLbls>
        <c:gapWidth val="100"/>
        <c:axId val="1346342688"/>
        <c:axId val="1188095584"/>
      </c:barChart>
      <c:catAx>
        <c:axId val="1346342688"/>
        <c:scaling>
          <c:orientation val="minMax"/>
        </c:scaling>
        <c:delete val="0"/>
        <c:axPos val="l"/>
        <c:numFmt formatCode="General" sourceLinked="1"/>
        <c:majorTickMark val="out"/>
        <c:minorTickMark val="none"/>
        <c:tickLblPos val="high"/>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2"/>
                </a:solidFill>
                <a:latin typeface="微软雅黑" panose="020B0503020204020204" pitchFamily="34" charset="-122"/>
                <a:ea typeface="微软雅黑" panose="020B0503020204020204" pitchFamily="34" charset="-122"/>
                <a:cs typeface="+mn-cs"/>
              </a:defRPr>
            </a:pPr>
            <a:endParaRPr lang="zh-CN"/>
          </a:p>
        </c:txPr>
        <c:crossAx val="1188095584"/>
        <c:crosses val="autoZero"/>
        <c:auto val="1"/>
        <c:lblAlgn val="ctr"/>
        <c:lblOffset val="100"/>
        <c:noMultiLvlLbl val="0"/>
      </c:catAx>
      <c:valAx>
        <c:axId val="1188095584"/>
        <c:scaling>
          <c:orientation val="minMax"/>
        </c:scaling>
        <c:delete val="1"/>
        <c:axPos val="b"/>
        <c:numFmt formatCode="0.00%" sourceLinked="1"/>
        <c:majorTickMark val="out"/>
        <c:minorTickMark val="none"/>
        <c:tickLblPos val="nextTo"/>
        <c:crossAx val="1346342688"/>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1100">
          <a:latin typeface="微软雅黑" panose="020B0503020204020204" pitchFamily="34" charset="-122"/>
          <a:ea typeface="微软雅黑" panose="020B0503020204020204" pitchFamily="34" charset="-122"/>
        </a:defRPr>
      </a:pPr>
      <a:endParaRPr lang="zh-CN"/>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0">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7.xml><?xml version="1.0" encoding="utf-8"?>
<cs:chartStyle xmlns:cs="http://schemas.microsoft.com/office/drawing/2012/chartStyle" xmlns:a="http://schemas.openxmlformats.org/drawingml/2006/main" id="220">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88612E-5B62-40D2-88CB-B8567E1AAD5A}" type="datetimeFigureOut">
              <a:rPr lang="en-US" smtClean="0"/>
              <a:t>9/9/2020</a:t>
            </a:fld>
            <a:endParaRPr 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57167E-6F4E-4B58-ACBF-890421EF14B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2</a:t>
            </a:fld>
            <a:endParaRPr lang="en-US"/>
          </a:p>
        </p:txBody>
      </p:sp>
    </p:spTree>
    <p:extLst>
      <p:ext uri="{BB962C8B-B14F-4D97-AF65-F5344CB8AC3E}">
        <p14:creationId xmlns:p14="http://schemas.microsoft.com/office/powerpoint/2010/main" val="4924282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r>
              <a:rPr lang="en-US" altLang="zh-CN" dirty="0"/>
              <a:t>6</a:t>
            </a:r>
            <a:r>
              <a:rPr lang="zh-CN" altLang="en-US" dirty="0"/>
              <a:t>月</a:t>
            </a:r>
            <a:r>
              <a:rPr lang="en-US" altLang="zh-CN" dirty="0"/>
              <a:t>149</a:t>
            </a:r>
            <a:r>
              <a:rPr lang="zh-CN" altLang="en-US" dirty="0"/>
              <a:t>起，总金额</a:t>
            </a:r>
            <a:r>
              <a:rPr lang="en-US" altLang="zh-CN" dirty="0"/>
              <a:t>676.25</a:t>
            </a:r>
            <a:r>
              <a:rPr lang="zh-CN" altLang="en-US" dirty="0"/>
              <a:t>亿元。</a:t>
            </a:r>
            <a:endParaRPr lang="en-US" altLang="zh-CN" dirty="0"/>
          </a:p>
          <a:p>
            <a:endParaRPr lang="en-US" altLang="zh-CN"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r>
              <a:rPr lang="en-US" altLang="zh-CN" sz="1200" b="0" i="0" kern="1200" dirty="0">
                <a:solidFill>
                  <a:schemeClr val="tx1"/>
                </a:solidFill>
                <a:effectLst/>
                <a:latin typeface="+mn-lt"/>
                <a:ea typeface="+mn-ea"/>
                <a:cs typeface="+mn-cs"/>
              </a:rPr>
              <a:t>1.</a:t>
            </a:r>
            <a:r>
              <a:rPr lang="zh-CN" altLang="en-US" b="0" i="0" dirty="0">
                <a:solidFill>
                  <a:srgbClr val="191919"/>
                </a:solidFill>
                <a:effectLst/>
                <a:latin typeface="PingFang SC"/>
              </a:rPr>
              <a:t>本次收购框架协议的签订系基于公司多年以来在消费电子领域的深度沉淀以及对消费电子业务的中长期战略布局，符合公司可持续发展规划。如本次股权收购成功，将可拓宽公司现有产品的销售渠道，与公司现有业务产生有效协同，提升公司市场竞争力，符合公司和全体股东的利益。</a:t>
            </a:r>
            <a:endParaRPr lang="en-US" altLang="zh-CN" b="0" i="0" dirty="0">
              <a:solidFill>
                <a:srgbClr val="191919"/>
              </a:solidFill>
              <a:effectLst/>
              <a:latin typeface="PingFang SC"/>
            </a:endParaRPr>
          </a:p>
          <a:p>
            <a:r>
              <a:rPr lang="zh-CN" altLang="en-US" b="0" i="0" dirty="0">
                <a:solidFill>
                  <a:srgbClr val="191919"/>
                </a:solidFill>
                <a:effectLst/>
                <a:latin typeface="PingFang SC"/>
              </a:rPr>
              <a:t>纬创是</a:t>
            </a:r>
            <a:r>
              <a:rPr lang="en-US" altLang="zh-CN" b="0" i="0" dirty="0" err="1">
                <a:solidFill>
                  <a:srgbClr val="191919"/>
                </a:solidFill>
                <a:effectLst/>
                <a:latin typeface="PingFang SC"/>
              </a:rPr>
              <a:t>iphone</a:t>
            </a:r>
            <a:r>
              <a:rPr lang="zh-CN" altLang="en-US" b="0" i="0" dirty="0">
                <a:solidFill>
                  <a:srgbClr val="191919"/>
                </a:solidFill>
                <a:effectLst/>
                <a:latin typeface="PingFang SC"/>
              </a:rPr>
              <a:t>的三家代工厂之一</a:t>
            </a:r>
            <a:endParaRPr lang="en-US" altLang="zh-CN" b="0" i="0" dirty="0">
              <a:solidFill>
                <a:srgbClr val="191919"/>
              </a:solidFill>
              <a:effectLst/>
              <a:latin typeface="PingFang SC"/>
            </a:endParaRPr>
          </a:p>
          <a:p>
            <a:r>
              <a:rPr lang="en-US" altLang="zh-CN" b="0" i="0" dirty="0">
                <a:solidFill>
                  <a:srgbClr val="191919"/>
                </a:solidFill>
                <a:effectLst/>
                <a:latin typeface="PingFang SC"/>
              </a:rPr>
              <a:t>2.</a:t>
            </a:r>
            <a:r>
              <a:rPr lang="zh-CN" altLang="en-US" b="0" i="0" dirty="0">
                <a:solidFill>
                  <a:srgbClr val="333333"/>
                </a:solidFill>
                <a:effectLst/>
                <a:latin typeface="arial" panose="020B0604020202020204" pitchFamily="34" charset="0"/>
              </a:rPr>
              <a:t>加快中南建设在成都的发展，横向并购</a:t>
            </a:r>
            <a:endParaRPr lang="en-US" altLang="zh-CN" b="0" i="0" dirty="0">
              <a:solidFill>
                <a:srgbClr val="333333"/>
              </a:solidFill>
              <a:effectLst/>
              <a:latin typeface="arial" panose="020B0604020202020204" pitchFamily="34" charset="0"/>
            </a:endParaRPr>
          </a:p>
          <a:p>
            <a:r>
              <a:rPr lang="en-US" altLang="zh-CN" b="0" i="0" dirty="0">
                <a:solidFill>
                  <a:srgbClr val="333333"/>
                </a:solidFill>
                <a:effectLst/>
                <a:latin typeface="arial" panose="020B0604020202020204" pitchFamily="34" charset="0"/>
              </a:rPr>
              <a:t>3.</a:t>
            </a:r>
            <a:r>
              <a:rPr lang="zh-CN" altLang="en-US" b="0" i="0" dirty="0">
                <a:solidFill>
                  <a:srgbClr val="4D4F53"/>
                </a:solidFill>
                <a:effectLst/>
                <a:latin typeface="Microsoft Yahei" panose="020B0503020204020204" pitchFamily="34" charset="-122"/>
                <a:ea typeface="Microsoft Yahei" panose="020B0503020204020204" pitchFamily="34" charset="-122"/>
              </a:rPr>
              <a:t>万锦商贸成为公司全资子公司，金科控股旗下优质的酒店和商业综合体等资产将注入上市公司，用于建设“会说话的汤姆猫”主题商业综合体，进一步提升上市公司的资产质量。</a:t>
            </a:r>
            <a:endParaRPr lang="en-US" altLang="zh-CN" b="0" i="0" dirty="0">
              <a:solidFill>
                <a:srgbClr val="333333"/>
              </a:solidFill>
              <a:effectLst/>
              <a:latin typeface="arial" panose="020B0604020202020204" pitchFamily="34" charset="0"/>
              <a:ea typeface="Microsoft Yahei" panose="020B0503020204020204" pitchFamily="34"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i="0" kern="1200" dirty="0">
                <a:solidFill>
                  <a:srgbClr val="4D4F53"/>
                </a:solidFill>
                <a:effectLst/>
                <a:latin typeface="Microsoft Yahei" panose="020B0503020204020204" pitchFamily="34" charset="-122"/>
                <a:ea typeface="Microsoft Yahei" panose="020B0503020204020204" pitchFamily="34" charset="-122"/>
                <a:cs typeface="+mn-cs"/>
              </a:rPr>
              <a:t>4.</a:t>
            </a:r>
            <a:r>
              <a:rPr lang="zh-CN" altLang="en-US" sz="1200" b="0" i="0" kern="1200" dirty="0">
                <a:solidFill>
                  <a:srgbClr val="4D4F53"/>
                </a:solidFill>
                <a:effectLst/>
                <a:latin typeface="Microsoft Yahei" panose="020B0503020204020204" pitchFamily="34" charset="-122"/>
                <a:ea typeface="Microsoft Yahei" panose="020B0503020204020204" pitchFamily="34" charset="-122"/>
                <a:cs typeface="+mn-cs"/>
              </a:rPr>
              <a:t>美尔雅“蛇吞象”并购众友医药</a:t>
            </a:r>
          </a:p>
          <a:p>
            <a:r>
              <a:rPr lang="en-US" altLang="zh-CN" b="0" i="0" dirty="0">
                <a:solidFill>
                  <a:srgbClr val="191919"/>
                </a:solidFill>
                <a:effectLst/>
                <a:latin typeface="PingFang SC"/>
              </a:rPr>
              <a:t>5.</a:t>
            </a:r>
            <a:r>
              <a:rPr lang="zh-CN" altLang="en-US" b="0" i="0" dirty="0">
                <a:solidFill>
                  <a:srgbClr val="333333"/>
                </a:solidFill>
                <a:effectLst/>
                <a:latin typeface="arial" panose="020B0604020202020204" pitchFamily="34" charset="0"/>
              </a:rPr>
              <a:t>财务公司在依法核准的业务范围内向公司提供了结算、存款、信贷等专业金融服务，公司与财务公司保持了良好的合作关系，增资财务公司有利于更好地获取财务公司的资金和财务管理服务，为公司主营业务的发展提供长期稳定的金融服务支持，将对本公司的主业形成有力支撑，符合公司发展战略和公司利益。</a:t>
            </a:r>
            <a:endParaRPr lang="en-US" altLang="zh-CN" b="0" i="0" dirty="0">
              <a:solidFill>
                <a:srgbClr val="191919"/>
              </a:solidFill>
              <a:effectLst/>
              <a:latin typeface="PingFang SC"/>
            </a:endParaRPr>
          </a:p>
          <a:p>
            <a:endParaRPr lang="zh-CN" altLang="en-US" sz="1200" b="0" i="0" kern="1200" dirty="0">
              <a:solidFill>
                <a:schemeClr val="tx1"/>
              </a:solidFill>
              <a:effectLst/>
              <a:latin typeface="+mn-lt"/>
              <a:ea typeface="+mn-ea"/>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精选层</a:t>
            </a:r>
            <a:r>
              <a:rPr lang="en-US" altLang="zh-CN" dirty="0"/>
              <a:t>32</a:t>
            </a:r>
            <a:r>
              <a:rPr lang="zh-CN" altLang="en-US" dirty="0"/>
              <a:t>家</a:t>
            </a:r>
            <a:endParaRPr lang="en-US" altLang="zh-CN" dirty="0"/>
          </a:p>
        </p:txBody>
      </p:sp>
      <p:sp>
        <p:nvSpPr>
          <p:cNvPr id="4" name="灯片编号占位符 3"/>
          <p:cNvSpPr>
            <a:spLocks noGrp="1"/>
          </p:cNvSpPr>
          <p:nvPr>
            <p:ph type="sldNum" sz="quarter" idx="5"/>
          </p:nvPr>
        </p:nvSpPr>
        <p:spPr/>
        <p:txBody>
          <a:bodyPr/>
          <a:lstStyle/>
          <a:p>
            <a:fld id="{D657167E-6F4E-4B58-ACBF-890421EF14B4}" type="slidenum">
              <a:rPr lang="en-US" smtClean="0"/>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15</a:t>
            </a:fld>
            <a:endParaRPr lang="en-US"/>
          </a:p>
        </p:txBody>
      </p:sp>
    </p:spTree>
    <p:extLst>
      <p:ext uri="{BB962C8B-B14F-4D97-AF65-F5344CB8AC3E}">
        <p14:creationId xmlns:p14="http://schemas.microsoft.com/office/powerpoint/2010/main" val="38966172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zh-CN" altLang="en-US" b="0" i="0" dirty="0">
                <a:solidFill>
                  <a:srgbClr val="333333"/>
                </a:solidFill>
                <a:effectLst/>
                <a:latin typeface="arial" panose="020B0604020202020204" pitchFamily="34" charset="0"/>
              </a:rPr>
              <a:t>，公司将通过徐工产业并购基金充分发挥合作方的资源优势，拓展优质项目资源，根据公司战略，围绕公司需要，投资符合公司要求的标的，有利于促进公司实现高质量、高效率、高效益、可持续“三高一可”高质量发展。</a:t>
            </a:r>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endParaRPr lang="zh-CN"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r>
              <a:rPr lang="en-US" altLang="zh-CN" dirty="0"/>
              <a:t>6</a:t>
            </a:r>
            <a:r>
              <a:rPr lang="zh-CN" altLang="en-US" dirty="0"/>
              <a:t>月</a:t>
            </a:r>
            <a:r>
              <a:rPr lang="en-US" altLang="zh-CN" dirty="0"/>
              <a:t>20</a:t>
            </a:r>
            <a:r>
              <a:rPr lang="zh-CN" altLang="en-US" dirty="0"/>
              <a:t>起，</a:t>
            </a:r>
            <a:r>
              <a:rPr lang="en-US" altLang="zh-CN" dirty="0"/>
              <a:t>144.80</a:t>
            </a:r>
            <a:r>
              <a:rPr lang="zh-CN" altLang="en-US" dirty="0"/>
              <a:t>亿元</a:t>
            </a:r>
            <a:endParaRPr lang="en-US" altLang="zh-CN"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en-US" altLang="zh-CN" dirty="0"/>
              <a:t>7</a:t>
            </a:r>
            <a:r>
              <a:rPr lang="zh-CN" altLang="en-US" dirty="0"/>
              <a:t>月 </a:t>
            </a:r>
            <a:r>
              <a:rPr lang="en-US" altLang="zh-CN" dirty="0"/>
              <a:t>312 317.27</a:t>
            </a:r>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5</a:t>
            </a:fld>
            <a:endParaRPr lang="en-US" dirty="0"/>
          </a:p>
        </p:txBody>
      </p:sp>
    </p:spTree>
    <p:extLst>
      <p:ext uri="{BB962C8B-B14F-4D97-AF65-F5344CB8AC3E}">
        <p14:creationId xmlns:p14="http://schemas.microsoft.com/office/powerpoint/2010/main" val="5958389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r>
              <a:rPr lang="zh-CN" altLang="en-US" dirty="0"/>
              <a:t>金融</a:t>
            </a:r>
            <a:r>
              <a:rPr lang="en-US" altLang="zh-CN" dirty="0"/>
              <a:t>87%</a:t>
            </a:r>
            <a:r>
              <a:rPr lang="zh-CN" altLang="en-US" dirty="0"/>
              <a:t>主要为恒丰银行</a:t>
            </a:r>
            <a:r>
              <a:rPr lang="en-US" altLang="zh-CN" dirty="0"/>
              <a:t>1000</a:t>
            </a:r>
            <a:r>
              <a:rPr lang="zh-CN" altLang="en-US" dirty="0"/>
              <a:t>亿</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b="0" i="0" kern="1200" dirty="0">
              <a:solidFill>
                <a:schemeClr val="tx1"/>
              </a:solidFill>
              <a:effectLst/>
              <a:latin typeface="+mn-lt"/>
              <a:ea typeface="+mn-ea"/>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endParaRPr lang="en-US" altLang="zh-CN"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en-US" altLang="zh-CN" dirty="0"/>
              <a:t>6</a:t>
            </a:r>
            <a:r>
              <a:rPr lang="zh-CN" altLang="en-US" dirty="0"/>
              <a:t>月</a:t>
            </a:r>
            <a:r>
              <a:rPr lang="en-US" altLang="zh-CN" dirty="0"/>
              <a:t>54</a:t>
            </a:r>
            <a:r>
              <a:rPr lang="zh-CN" altLang="en-US" dirty="0"/>
              <a:t>个 </a:t>
            </a:r>
            <a:r>
              <a:rPr lang="en-US" altLang="zh-CN" dirty="0"/>
              <a:t>24MA 30</a:t>
            </a:r>
            <a:r>
              <a:rPr lang="zh-CN" altLang="en-US" dirty="0"/>
              <a:t>股权转让</a:t>
            </a:r>
            <a:endParaRPr lang="en-US" altLang="zh-CN" dirty="0"/>
          </a:p>
        </p:txBody>
      </p:sp>
      <p:sp>
        <p:nvSpPr>
          <p:cNvPr id="4" name="灯片编号占位符 3"/>
          <p:cNvSpPr>
            <a:spLocks noGrp="1"/>
          </p:cNvSpPr>
          <p:nvPr>
            <p:ph type="sldNum" sz="quarter" idx="5"/>
          </p:nvPr>
        </p:nvSpPr>
        <p:spPr/>
        <p:txBody>
          <a:bodyPr/>
          <a:lstStyle/>
          <a:p>
            <a:fld id="{D657167E-6F4E-4B58-ACBF-890421EF14B4}" type="slidenum">
              <a:rPr lang="en-US" smtClean="0"/>
              <a:t>10</a:t>
            </a:fld>
            <a:endParaRPr lang="en-US"/>
          </a:p>
        </p:txBody>
      </p:sp>
    </p:spTree>
    <p:extLst>
      <p:ext uri="{BB962C8B-B14F-4D97-AF65-F5344CB8AC3E}">
        <p14:creationId xmlns:p14="http://schemas.microsoft.com/office/powerpoint/2010/main" val="3445431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a:prstGeom prst="rect">
            <a:avLst/>
          </a:prstGeom>
        </p:spPr>
        <p:txBody>
          <a:bodyPr anchor="b"/>
          <a:lstStyle>
            <a:lvl1pPr algn="ctr">
              <a:defRPr sz="4500"/>
            </a:lvl1pPr>
          </a:lstStyle>
          <a:p>
            <a:r>
              <a:rPr lang="zh-CN" altLang="en-US" noProof="1"/>
              <a:t>单击此处编辑母版标题样式</a:t>
            </a:r>
          </a:p>
        </p:txBody>
      </p:sp>
      <p:sp>
        <p:nvSpPr>
          <p:cNvPr id="3" name="副标题 2"/>
          <p:cNvSpPr>
            <a:spLocks noGrp="1"/>
          </p:cNvSpPr>
          <p:nvPr>
            <p:ph type="subTitle" idx="1"/>
          </p:nvPr>
        </p:nvSpPr>
        <p:spPr>
          <a:xfrm>
            <a:off x="1524000" y="3602038"/>
            <a:ext cx="9144000" cy="1655762"/>
          </a:xfrm>
          <a:prstGeom prst="rect">
            <a:avLst/>
          </a:prstGeom>
        </p:spPr>
        <p:txBody>
          <a:bodyPr/>
          <a:lstStyle>
            <a:lvl1pPr marL="0" indent="0" algn="ctr">
              <a:buNone/>
              <a:defRPr sz="1800"/>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zh-CN" altLang="en-US" noProof="1"/>
              <a:t>单击此处编辑母版副标题样式</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2" y="365125"/>
            <a:ext cx="2628900" cy="5811838"/>
          </a:xfrm>
          <a:prstGeom prst="rect">
            <a:avLst/>
          </a:prstGeo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838203" y="365125"/>
            <a:ext cx="7683500" cy="58118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
        <p:nvSpPr>
          <p:cNvPr id="3" name="表格占位符 2"/>
          <p:cNvSpPr>
            <a:spLocks noGrp="1"/>
          </p:cNvSpPr>
          <p:nvPr>
            <p:ph type="tbl" idx="1"/>
          </p:nvPr>
        </p:nvSpPr>
        <p:spPr>
          <a:xfrm>
            <a:off x="838200" y="1825625"/>
            <a:ext cx="10515600" cy="4351338"/>
          </a:xfrm>
          <a:prstGeom prst="rect">
            <a:avLst/>
          </a:prstGeom>
        </p:spPr>
        <p:txBody>
          <a:bodyPr/>
          <a:lstStyle/>
          <a:p>
            <a:pPr lvl="0"/>
            <a:endParaRPr lang="zh-CN" altLang="en-US" noProof="0"/>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627122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352452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C764DE79-268F-4C1A-8933-263129D2AF90}" type="datetimeFigureOut">
              <a:rPr lang="en-US" dirty="0"/>
              <a:t>9/9/2020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713978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9/9/2020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015741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9/9/2020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473011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9/9/2020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935801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9/9/2020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00869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
        <p:nvSpPr>
          <p:cNvPr id="3" name="内容占位符 2"/>
          <p:cNvSpPr>
            <a:spLocks noGrp="1"/>
          </p:cNvSpPr>
          <p:nvPr>
            <p:ph idx="1"/>
          </p:nvPr>
        </p:nvSpPr>
        <p:spPr>
          <a:xfrm>
            <a:off x="838200" y="1825625"/>
            <a:ext cx="1051560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C764DE79-268F-4C1A-8933-263129D2AF90}" type="datetimeFigureOut">
              <a:rPr lang="en-US" dirty="0"/>
              <a:t>9/9/2020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717155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C764DE79-268F-4C1A-8933-263129D2AF90}" type="datetimeFigureOut">
              <a:rPr lang="en-US" dirty="0"/>
              <a:t>9/9/2020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2703701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865144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65360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51"/>
            <a:ext cx="10515600" cy="2852737"/>
          </a:xfrm>
          <a:prstGeom prst="rect">
            <a:avLst/>
          </a:prstGeom>
        </p:spPr>
        <p:txBody>
          <a:bodyPr anchor="b"/>
          <a:lstStyle>
            <a:lvl1pPr>
              <a:defRPr sz="4500"/>
            </a:lvl1pPr>
          </a:lstStyle>
          <a:p>
            <a:r>
              <a:rPr lang="zh-CN" altLang="en-US" noProof="1"/>
              <a:t>单击此处编辑母版标题样式</a:t>
            </a:r>
          </a:p>
        </p:txBody>
      </p:sp>
      <p:sp>
        <p:nvSpPr>
          <p:cNvPr id="3" name="文本占位符 2"/>
          <p:cNvSpPr>
            <a:spLocks noGrp="1"/>
          </p:cNvSpPr>
          <p:nvPr>
            <p:ph type="body" idx="1"/>
          </p:nvPr>
        </p:nvSpPr>
        <p:spPr>
          <a:xfrm>
            <a:off x="831851" y="4589476"/>
            <a:ext cx="10515600" cy="1500187"/>
          </a:xfrm>
          <a:prstGeom prst="rect">
            <a:avLst/>
          </a:prstGeom>
        </p:spPr>
        <p:txBody>
          <a:bodyPr/>
          <a:lstStyle>
            <a:lvl1pPr marL="0" indent="0">
              <a:buNone/>
              <a:defRPr sz="1800"/>
            </a:lvl1pPr>
            <a:lvl2pPr marL="342891" indent="0">
              <a:buNone/>
              <a:defRPr sz="1500"/>
            </a:lvl2pPr>
            <a:lvl3pPr marL="685783" indent="0">
              <a:buNone/>
              <a:defRPr sz="1351"/>
            </a:lvl3pPr>
            <a:lvl4pPr marL="1028674" indent="0">
              <a:buNone/>
              <a:defRPr sz="1200"/>
            </a:lvl4pPr>
            <a:lvl5pPr marL="1371566" indent="0">
              <a:buNone/>
              <a:defRPr sz="1200"/>
            </a:lvl5pPr>
            <a:lvl6pPr marL="1714457" indent="0">
              <a:buNone/>
              <a:defRPr sz="1200"/>
            </a:lvl6pPr>
            <a:lvl7pPr marL="2057349" indent="0">
              <a:buNone/>
              <a:defRPr sz="1200"/>
            </a:lvl7pPr>
            <a:lvl8pPr marL="2400240" indent="0">
              <a:buNone/>
              <a:defRPr sz="1200"/>
            </a:lvl8pPr>
            <a:lvl9pPr marL="2743131" indent="0">
              <a:buNone/>
              <a:defRPr sz="1200"/>
            </a:lvl9pPr>
          </a:lstStyle>
          <a:p>
            <a:pPr lvl="0"/>
            <a:r>
              <a:rPr lang="zh-CN" altLang="en-US" noProof="1"/>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
        <p:nvSpPr>
          <p:cNvPr id="3" name="内容占位符 2"/>
          <p:cNvSpPr>
            <a:spLocks noGrp="1"/>
          </p:cNvSpPr>
          <p:nvPr>
            <p:ph sz="half" idx="1"/>
          </p:nvPr>
        </p:nvSpPr>
        <p:spPr>
          <a:xfrm>
            <a:off x="838200" y="1825625"/>
            <a:ext cx="515620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6197600" y="1825625"/>
            <a:ext cx="515620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40317" y="365129"/>
            <a:ext cx="10515600" cy="1325563"/>
          </a:xfrm>
          <a:prstGeom prst="rect">
            <a:avLst/>
          </a:prstGeom>
        </p:spPr>
        <p:txBody>
          <a:bodyPr/>
          <a:lstStyle/>
          <a:p>
            <a:r>
              <a:rPr lang="zh-CN" altLang="en-US" noProof="1"/>
              <a:t>单击此处编辑母版标题样式</a:t>
            </a:r>
          </a:p>
        </p:txBody>
      </p:sp>
      <p:sp>
        <p:nvSpPr>
          <p:cNvPr id="3" name="文本占位符 2"/>
          <p:cNvSpPr>
            <a:spLocks noGrp="1"/>
          </p:cNvSpPr>
          <p:nvPr>
            <p:ph type="body" idx="1"/>
          </p:nvPr>
        </p:nvSpPr>
        <p:spPr>
          <a:xfrm>
            <a:off x="840319" y="1681163"/>
            <a:ext cx="5158316" cy="823912"/>
          </a:xfrm>
          <a:prstGeom prst="rect">
            <a:avLst/>
          </a:prstGeo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zh-CN" altLang="en-US" noProof="1"/>
              <a:t>单击此处编辑母版文本样式</a:t>
            </a:r>
          </a:p>
        </p:txBody>
      </p:sp>
      <p:sp>
        <p:nvSpPr>
          <p:cNvPr id="4" name="内容占位符 3"/>
          <p:cNvSpPr>
            <a:spLocks noGrp="1"/>
          </p:cNvSpPr>
          <p:nvPr>
            <p:ph sz="half" idx="2"/>
          </p:nvPr>
        </p:nvSpPr>
        <p:spPr>
          <a:xfrm>
            <a:off x="840319" y="2505075"/>
            <a:ext cx="5158316"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6172200" y="1681163"/>
            <a:ext cx="5183717" cy="823912"/>
          </a:xfrm>
          <a:prstGeom prst="rect">
            <a:avLst/>
          </a:prstGeo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zh-CN" altLang="en-US" noProof="1"/>
              <a:t>单击此处编辑母版文本样式</a:t>
            </a:r>
          </a:p>
        </p:txBody>
      </p:sp>
      <p:sp>
        <p:nvSpPr>
          <p:cNvPr id="6" name="内容占位符 5"/>
          <p:cNvSpPr>
            <a:spLocks noGrp="1"/>
          </p:cNvSpPr>
          <p:nvPr>
            <p:ph sz="quarter" idx="4"/>
          </p:nvPr>
        </p:nvSpPr>
        <p:spPr>
          <a:xfrm>
            <a:off x="6172200" y="2505075"/>
            <a:ext cx="5183717"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326" y="457200"/>
            <a:ext cx="3932767" cy="1600200"/>
          </a:xfrm>
          <a:prstGeom prst="rect">
            <a:avLst/>
          </a:prstGeom>
        </p:spPr>
        <p:txBody>
          <a:bodyPr anchor="b"/>
          <a:lstStyle>
            <a:lvl1pPr>
              <a:defRPr sz="2400"/>
            </a:lvl1pPr>
          </a:lstStyle>
          <a:p>
            <a:r>
              <a:rPr lang="zh-CN" altLang="en-US" noProof="1"/>
              <a:t>单击此处编辑母版标题样式</a:t>
            </a:r>
          </a:p>
        </p:txBody>
      </p:sp>
      <p:sp>
        <p:nvSpPr>
          <p:cNvPr id="3" name="内容占位符 2"/>
          <p:cNvSpPr>
            <a:spLocks noGrp="1"/>
          </p:cNvSpPr>
          <p:nvPr>
            <p:ph idx="1"/>
          </p:nvPr>
        </p:nvSpPr>
        <p:spPr>
          <a:xfrm>
            <a:off x="5183717" y="987438"/>
            <a:ext cx="617220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840326" y="2057400"/>
            <a:ext cx="3932767" cy="3811588"/>
          </a:xfrm>
          <a:prstGeom prst="rect">
            <a:avLst/>
          </a:prstGeo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zh-CN" altLang="en-US" noProof="1"/>
              <a:t>单击此处编辑母版文本样式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326" y="457200"/>
            <a:ext cx="3932767" cy="1600200"/>
          </a:xfrm>
          <a:prstGeom prst="rect">
            <a:avLst/>
          </a:prstGeom>
        </p:spPr>
        <p:txBody>
          <a:bodyPr anchor="b"/>
          <a:lstStyle>
            <a:lvl1pPr>
              <a:defRPr sz="2400"/>
            </a:lvl1pPr>
          </a:lstStyle>
          <a:p>
            <a:r>
              <a:rPr lang="zh-CN" altLang="en-US" noProof="1"/>
              <a:t>单击此处编辑母版标题样式</a:t>
            </a:r>
          </a:p>
        </p:txBody>
      </p:sp>
      <p:sp>
        <p:nvSpPr>
          <p:cNvPr id="3" name="图片占位符 2"/>
          <p:cNvSpPr>
            <a:spLocks noGrp="1"/>
          </p:cNvSpPr>
          <p:nvPr>
            <p:ph type="pic" idx="1"/>
          </p:nvPr>
        </p:nvSpPr>
        <p:spPr>
          <a:xfrm>
            <a:off x="5183717" y="987438"/>
            <a:ext cx="6172200" cy="4873625"/>
          </a:xfrm>
          <a:prstGeom prst="rect">
            <a:avLst/>
          </a:prstGeom>
        </p:spPr>
        <p:txBody>
          <a:bodyPr/>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pPr lvl="0"/>
            <a:endParaRPr lang="zh-CN" altLang="en-US" noProof="0"/>
          </a:p>
        </p:txBody>
      </p:sp>
      <p:sp>
        <p:nvSpPr>
          <p:cNvPr id="4" name="文本占位符 3"/>
          <p:cNvSpPr>
            <a:spLocks noGrp="1"/>
          </p:cNvSpPr>
          <p:nvPr>
            <p:ph type="body" sz="half" idx="2"/>
          </p:nvPr>
        </p:nvSpPr>
        <p:spPr>
          <a:xfrm>
            <a:off x="840326" y="2057400"/>
            <a:ext cx="3932767" cy="3811588"/>
          </a:xfrm>
          <a:prstGeom prst="rect">
            <a:avLst/>
          </a:prstGeo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zh-CN" altLang="en-US" noProof="1"/>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3.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1.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1026" name="SBottomband"/>
          <p:cNvSpPr>
            <a:spLocks noChangeArrowheads="1"/>
          </p:cNvSpPr>
          <p:nvPr userDrawn="1"/>
        </p:nvSpPr>
        <p:spPr bwMode="auto">
          <a:xfrm>
            <a:off x="9" y="6477000"/>
            <a:ext cx="11410951" cy="381000"/>
          </a:xfrm>
          <a:prstGeom prst="rect">
            <a:avLst/>
          </a:prstGeom>
          <a:solidFill>
            <a:srgbClr val="969696"/>
          </a:solidFill>
          <a:ln>
            <a:noFill/>
          </a:ln>
        </p:spPr>
        <p:txBody>
          <a:bodyPr wrap="none" anchor="ct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ctr" defTabSz="685783" rtl="0" eaLnBrk="0" fontAlgn="auto" latinLnBrk="0" hangingPunct="0">
              <a:lnSpc>
                <a:spcPct val="100000"/>
              </a:lnSpc>
              <a:spcBef>
                <a:spcPct val="50000"/>
              </a:spcBef>
              <a:spcAft>
                <a:spcPts val="0"/>
              </a:spcAft>
              <a:buClrTx/>
              <a:buSzTx/>
              <a:buFont typeface="Arial" panose="020B0604020202020204" pitchFamily="34" charset="0"/>
              <a:buNone/>
              <a:defRPr/>
            </a:pPr>
            <a:endParaRPr kumimoji="0" lang="zh-CN" altLang="en-US" sz="900" b="0" i="0" u="none" strike="noStrike" kern="1200" cap="none" spc="0" normalizeH="0" baseline="-25000" noProof="0">
              <a:ln>
                <a:noFill/>
              </a:ln>
              <a:solidFill>
                <a:srgbClr val="777777"/>
              </a:solidFill>
              <a:effectLst/>
              <a:uLnTx/>
              <a:uFillTx/>
              <a:latin typeface="Arial" panose="020B0604020202020204" pitchFamily="34" charset="0"/>
              <a:ea typeface="宋体" panose="02010600030101010101" pitchFamily="2" charset="-122"/>
              <a:cs typeface="+mn-cs"/>
            </a:endParaRPr>
          </a:p>
        </p:txBody>
      </p:sp>
      <p:pic>
        <p:nvPicPr>
          <p:cNvPr id="1027" name="Picture 7" descr="bottom"/>
          <p:cNvPicPr>
            <a:picLocks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1588"/>
            <a:ext cx="12192000"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SBottomSquare"/>
          <p:cNvSpPr>
            <a:spLocks noChangeArrowheads="1"/>
          </p:cNvSpPr>
          <p:nvPr userDrawn="1"/>
        </p:nvSpPr>
        <p:spPr bwMode="auto">
          <a:xfrm>
            <a:off x="11472333" y="6477000"/>
            <a:ext cx="719667" cy="381000"/>
          </a:xfrm>
          <a:prstGeom prst="rect">
            <a:avLst/>
          </a:prstGeom>
          <a:solidFill>
            <a:srgbClr val="6598FF"/>
          </a:solidFill>
          <a:ln>
            <a:noFill/>
          </a:ln>
        </p:spPr>
        <p:txBody>
          <a:bodyPr wrap="none" anchor="ct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ctr" defTabSz="685783" rtl="0" eaLnBrk="0" fontAlgn="auto" latinLnBrk="0" hangingPunct="0">
              <a:lnSpc>
                <a:spcPct val="100000"/>
              </a:lnSpc>
              <a:spcBef>
                <a:spcPts val="0"/>
              </a:spcBef>
              <a:spcAft>
                <a:spcPts val="0"/>
              </a:spcAft>
              <a:buClrTx/>
              <a:buSzTx/>
              <a:buFont typeface="Arial" panose="020B0604020202020204" pitchFamily="34" charset="0"/>
              <a:buNone/>
              <a:defRPr/>
            </a:pPr>
            <a:endParaRPr kumimoji="0" lang="en-GB" altLang="en-US" sz="1051"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029" name="SBottomSquare"/>
          <p:cNvSpPr>
            <a:spLocks noChangeArrowheads="1"/>
          </p:cNvSpPr>
          <p:nvPr userDrawn="1"/>
        </p:nvSpPr>
        <p:spPr bwMode="auto">
          <a:xfrm>
            <a:off x="11472333" y="6477000"/>
            <a:ext cx="719667" cy="381000"/>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幼圆" panose="02010509060101010101" pitchFamily="49" charset="-122"/>
                <a:ea typeface="宋体" panose="02010600030101010101" pitchFamily="2" charset="-122"/>
              </a:defRPr>
            </a:lvl1pPr>
            <a:lvl2pPr>
              <a:defRPr b="1">
                <a:solidFill>
                  <a:schemeClr val="tx1"/>
                </a:solidFill>
                <a:latin typeface="幼圆" panose="02010509060101010101" pitchFamily="49" charset="-122"/>
                <a:ea typeface="宋体" panose="02010600030101010101" pitchFamily="2" charset="-122"/>
              </a:defRPr>
            </a:lvl2pPr>
            <a:lvl3pPr>
              <a:defRPr b="1">
                <a:solidFill>
                  <a:schemeClr val="tx1"/>
                </a:solidFill>
                <a:latin typeface="幼圆" panose="02010509060101010101" pitchFamily="49" charset="-122"/>
                <a:ea typeface="宋体" panose="02010600030101010101" pitchFamily="2" charset="-122"/>
              </a:defRPr>
            </a:lvl3pPr>
            <a:lvl4pPr>
              <a:defRPr b="1">
                <a:solidFill>
                  <a:schemeClr val="tx1"/>
                </a:solidFill>
                <a:latin typeface="幼圆" panose="02010509060101010101" pitchFamily="49" charset="-122"/>
                <a:ea typeface="宋体" panose="02010600030101010101" pitchFamily="2" charset="-122"/>
              </a:defRPr>
            </a:lvl4pPr>
            <a:lvl5pPr>
              <a:defRPr b="1">
                <a:solidFill>
                  <a:schemeClr val="tx1"/>
                </a:solidFill>
                <a:latin typeface="幼圆" panose="02010509060101010101" pitchFamily="49" charset="-122"/>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marL="0" marR="0" lvl="0" indent="0" algn="ctr" defTabSz="685783" rtl="0" eaLnBrk="1" fontAlgn="auto" latinLnBrk="0" hangingPunct="1">
              <a:lnSpc>
                <a:spcPct val="100000"/>
              </a:lnSpc>
              <a:spcBef>
                <a:spcPts val="0"/>
              </a:spcBef>
              <a:spcAft>
                <a:spcPts val="0"/>
              </a:spcAft>
              <a:buClrTx/>
              <a:buSzTx/>
              <a:buFont typeface="Arial" panose="020B0604020202020204" pitchFamily="34" charset="0"/>
              <a:buNone/>
              <a:defRPr/>
            </a:pPr>
            <a:fld id="{A614356D-AF49-4C37-8ADA-81BDD80874FE}" type="slidenum">
              <a:rPr kumimoji="0" lang="zh-CN" altLang="en-US" sz="751" b="0" i="0" u="none" strike="noStrike" kern="120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cs typeface="+mn-cs"/>
              </a:rPr>
              <a:pPr marL="0" marR="0" lvl="0" indent="0" algn="ctr" defTabSz="685783" rtl="0" eaLnBrk="1" fontAlgn="auto" latinLnBrk="0" hangingPunct="1">
                <a:lnSpc>
                  <a:spcPct val="100000"/>
                </a:lnSpc>
                <a:spcBef>
                  <a:spcPts val="0"/>
                </a:spcBef>
                <a:spcAft>
                  <a:spcPts val="0"/>
                </a:spcAft>
                <a:buClrTx/>
                <a:buSzTx/>
                <a:buFont typeface="Arial" panose="020B0604020202020204" pitchFamily="34" charset="0"/>
                <a:buNone/>
                <a:defRPr/>
              </a:pPr>
              <a:t>‹#›</a:t>
            </a:fld>
            <a:endParaRPr kumimoji="0" lang="zh-CN" altLang="en-US" sz="751" b="0"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pic>
        <p:nvPicPr>
          <p:cNvPr id="1030" name="Picture 35" descr="招牌设计"/>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9499609" y="6540500"/>
            <a:ext cx="37041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Text Box 36"/>
          <p:cNvSpPr txBox="1">
            <a:spLocks noChangeArrowheads="1"/>
          </p:cNvSpPr>
          <p:nvPr userDrawn="1"/>
        </p:nvSpPr>
        <p:spPr bwMode="auto">
          <a:xfrm>
            <a:off x="9838267" y="6532566"/>
            <a:ext cx="1826684" cy="273088"/>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l" defTabSz="685783" rtl="0" eaLnBrk="1" fontAlgn="auto" latinLnBrk="0" hangingPunct="1">
              <a:lnSpc>
                <a:spcPct val="50000"/>
              </a:lnSpc>
              <a:spcBef>
                <a:spcPct val="50000"/>
              </a:spcBef>
              <a:spcAft>
                <a:spcPts val="0"/>
              </a:spcAft>
              <a:buClrTx/>
              <a:buSzTx/>
              <a:buFont typeface="Arial" panose="020B0604020202020204" pitchFamily="34" charset="0"/>
              <a:buNone/>
              <a:defRPr/>
            </a:pPr>
            <a:r>
              <a:rPr kumimoji="0" lang="en-US" sz="751" b="0"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rPr>
              <a:t>BESTCLIENTS</a:t>
            </a:r>
            <a:endParaRPr kumimoji="0" lang="en-US" sz="751"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endParaRPr>
          </a:p>
          <a:p>
            <a:pPr marL="0" marR="0" lvl="0" indent="0" algn="l" defTabSz="685783" rtl="0" eaLnBrk="1" fontAlgn="auto" latinLnBrk="0" hangingPunct="1">
              <a:lnSpc>
                <a:spcPct val="50000"/>
              </a:lnSpc>
              <a:spcBef>
                <a:spcPct val="50000"/>
              </a:spcBef>
              <a:spcAft>
                <a:spcPts val="0"/>
              </a:spcAft>
              <a:buClrTx/>
              <a:buSzTx/>
              <a:buFont typeface="Arial" panose="020B0604020202020204" pitchFamily="34" charset="0"/>
              <a:buNone/>
              <a:defRPr/>
            </a:pPr>
            <a:r>
              <a:rPr kumimoji="0" lang="en-US" sz="751" b="0"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rPr>
              <a:t>BESTSERVICE</a:t>
            </a:r>
            <a:endParaRPr kumimoji="0" lang="en-US" sz="751"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032" name="Rectangle 38"/>
          <p:cNvSpPr>
            <a:spLocks noChangeArrowheads="1"/>
          </p:cNvSpPr>
          <p:nvPr userDrawn="1"/>
        </p:nvSpPr>
        <p:spPr bwMode="auto">
          <a:xfrm>
            <a:off x="9" y="6524625"/>
            <a:ext cx="2927351" cy="236538"/>
          </a:xfrm>
          <a:prstGeom prst="rect">
            <a:avLst/>
          </a:prstGeom>
          <a:noFill/>
          <a:ln>
            <a:noFill/>
          </a:ln>
        </p:spPr>
        <p:txBody>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l" defTabSz="685783"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sz="900" b="0" i="0" u="none" strike="noStrike" kern="1200" cap="none" spc="0" normalizeH="0" baseline="0" noProof="0" dirty="0">
                <a:ln>
                  <a:noFill/>
                </a:ln>
                <a:solidFill>
                  <a:srgbClr val="FFFFFF"/>
                </a:solidFill>
                <a:effectLst/>
                <a:uLnTx/>
                <a:uFillTx/>
                <a:latin typeface="Verdana" panose="020B0604030504040204" pitchFamily="34" charset="0"/>
                <a:ea typeface="宋体" panose="02010600030101010101" pitchFamily="2" charset="-122"/>
                <a:cs typeface="+mn-cs"/>
              </a:rPr>
              <a:t>www.rongke.com</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sldNum="0" hdr="0" ftr="0" dt="0"/>
  <p:txStyles>
    <p:titleStyle>
      <a:lvl1pPr algn="l" rtl="0" eaLnBrk="0" fontAlgn="base" hangingPunct="0">
        <a:spcBef>
          <a:spcPct val="0"/>
        </a:spcBef>
        <a:spcAft>
          <a:spcPct val="0"/>
        </a:spcAft>
        <a:defRPr sz="2100" b="1" kern="1200">
          <a:solidFill>
            <a:srgbClr val="777777"/>
          </a:solidFill>
          <a:latin typeface="+mj-lt"/>
          <a:ea typeface="+mj-ea"/>
          <a:cs typeface="+mj-cs"/>
        </a:defRPr>
      </a:lvl1pPr>
      <a:lvl2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5pPr>
      <a:lvl6pPr marL="342891"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6pPr>
      <a:lvl7pPr marL="685783"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7pPr>
      <a:lvl8pPr marL="1028674"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8pPr>
      <a:lvl9pPr marL="1371566"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9pPr>
    </p:titleStyle>
    <p:bodyStyle>
      <a:lvl1pPr marL="257168" indent="-257168" algn="l" rtl="0" eaLnBrk="0" fontAlgn="base" hangingPunct="0">
        <a:spcBef>
          <a:spcPct val="20000"/>
        </a:spcBef>
        <a:spcAft>
          <a:spcPct val="0"/>
        </a:spcAft>
        <a:buChar char="•"/>
        <a:defRPr sz="2400" kern="1200">
          <a:solidFill>
            <a:srgbClr val="777777"/>
          </a:solidFill>
          <a:latin typeface="+mn-lt"/>
          <a:ea typeface="+mn-ea"/>
          <a:cs typeface="+mn-cs"/>
        </a:defRPr>
      </a:lvl1pPr>
      <a:lvl2pPr marL="557517" indent="-214625" algn="l" rtl="0" eaLnBrk="0" fontAlgn="base" hangingPunct="0">
        <a:spcBef>
          <a:spcPct val="20000"/>
        </a:spcBef>
        <a:spcAft>
          <a:spcPct val="0"/>
        </a:spcAft>
        <a:buFont typeface="Wingdings" panose="05000000000000000000" pitchFamily="2" charset="2"/>
        <a:buChar char="n"/>
        <a:defRPr sz="2100" kern="1200">
          <a:solidFill>
            <a:srgbClr val="777777"/>
          </a:solidFill>
          <a:latin typeface="+mn-lt"/>
          <a:ea typeface="+mn-ea"/>
          <a:cs typeface="+mn-cs"/>
        </a:defRPr>
      </a:lvl2pPr>
      <a:lvl3pPr marL="857229" indent="-171446" algn="l" rtl="0" eaLnBrk="0" fontAlgn="base" hangingPunct="0">
        <a:spcBef>
          <a:spcPct val="20000"/>
        </a:spcBef>
        <a:spcAft>
          <a:spcPct val="0"/>
        </a:spcAft>
        <a:buFont typeface="Wingdings" panose="05000000000000000000" pitchFamily="2" charset="2"/>
        <a:buChar char="n"/>
        <a:defRPr sz="1800" kern="1200">
          <a:solidFill>
            <a:srgbClr val="777777"/>
          </a:solidFill>
          <a:latin typeface="+mn-lt"/>
          <a:ea typeface="+mn-ea"/>
          <a:cs typeface="+mn-cs"/>
        </a:defRPr>
      </a:lvl3pPr>
      <a:lvl4pPr marL="1200121" indent="-171446" algn="l" rtl="0" eaLnBrk="0" fontAlgn="base" hangingPunct="0">
        <a:spcBef>
          <a:spcPct val="20000"/>
        </a:spcBef>
        <a:spcAft>
          <a:spcPct val="0"/>
        </a:spcAft>
        <a:buFont typeface="Wingdings" panose="05000000000000000000" pitchFamily="2" charset="2"/>
        <a:buChar char="n"/>
        <a:defRPr sz="1500" kern="1200">
          <a:solidFill>
            <a:srgbClr val="777777"/>
          </a:solidFill>
          <a:latin typeface="+mn-lt"/>
          <a:ea typeface="+mn-ea"/>
          <a:cs typeface="+mn-cs"/>
        </a:defRPr>
      </a:lvl4pPr>
      <a:lvl5pPr marL="1543012" indent="-171446" algn="l" rtl="0" eaLnBrk="0" fontAlgn="base" hangingPunct="0">
        <a:spcBef>
          <a:spcPct val="20000"/>
        </a:spcBef>
        <a:spcAft>
          <a:spcPct val="0"/>
        </a:spcAft>
        <a:buFont typeface="Wingdings" panose="05000000000000000000" pitchFamily="2" charset="2"/>
        <a:buChar char="n"/>
        <a:defRPr sz="1500" kern="1200">
          <a:solidFill>
            <a:srgbClr val="777777"/>
          </a:solidFill>
          <a:latin typeface="+mn-lt"/>
          <a:ea typeface="+mn-ea"/>
          <a:cs typeface="+mn-cs"/>
        </a:defRPr>
      </a:lvl5pPr>
      <a:lvl6pPr marL="1885904"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zh-CN"/>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9/9/2020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pic>
        <p:nvPicPr>
          <p:cNvPr id="8" name="Picture 33" descr="rkk">
            <a:extLst>
              <a:ext uri="{FF2B5EF4-FFF2-40B4-BE49-F238E27FC236}">
                <a16:creationId xmlns:a16="http://schemas.microsoft.com/office/drawing/2014/main" id="{EF005204-CC66-41E3-9766-F6850627E1F6}"/>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781425" y="4814158"/>
            <a:ext cx="7239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5" descr="top">
            <a:extLst>
              <a:ext uri="{FF2B5EF4-FFF2-40B4-BE49-F238E27FC236}">
                <a16:creationId xmlns:a16="http://schemas.microsoft.com/office/drawing/2014/main" id="{D69FF8B5-F1F0-4BE1-8DE3-94823D3677B9}"/>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 y="0"/>
            <a:ext cx="12192001" cy="90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6" descr="bottom">
            <a:extLst>
              <a:ext uri="{FF2B5EF4-FFF2-40B4-BE49-F238E27FC236}">
                <a16:creationId xmlns:a16="http://schemas.microsoft.com/office/drawing/2014/main" id="{1E395321-15A2-4A38-AF45-6FC3390851A1}"/>
              </a:ext>
            </a:extLst>
          </p:cNvPr>
          <p:cNvPicPr>
            <a:picLocks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5944893"/>
            <a:ext cx="12192000" cy="90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Box 37">
            <a:extLst>
              <a:ext uri="{FF2B5EF4-FFF2-40B4-BE49-F238E27FC236}">
                <a16:creationId xmlns:a16="http://schemas.microsoft.com/office/drawing/2014/main" id="{C43A4AD6-D025-460F-8F87-BB3976165608}"/>
              </a:ext>
            </a:extLst>
          </p:cNvPr>
          <p:cNvSpPr txBox="1">
            <a:spLocks noChangeArrowheads="1"/>
          </p:cNvSpPr>
          <p:nvPr userDrawn="1"/>
        </p:nvSpPr>
        <p:spPr bwMode="auto">
          <a:xfrm>
            <a:off x="4548192" y="5269763"/>
            <a:ext cx="4319587" cy="253916"/>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algn="ctr" eaLnBrk="1" hangingPunct="1">
              <a:spcBef>
                <a:spcPct val="20000"/>
              </a:spcBef>
              <a:buClr>
                <a:schemeClr val="hlink"/>
              </a:buClr>
              <a:buFont typeface="Wingdings" panose="05000000000000000000" pitchFamily="2" charset="2"/>
              <a:buNone/>
              <a:defRPr/>
            </a:pPr>
            <a:r>
              <a:rPr lang="en-US" sz="1050">
                <a:solidFill>
                  <a:srgbClr val="777777"/>
                </a:solidFill>
                <a:ea typeface="宋体" panose="02010600030101010101" pitchFamily="2" charset="-122"/>
              </a:rPr>
              <a:t>RONGKEINVESTMENTMANAGEMENTCO.,LTD</a:t>
            </a:r>
            <a:endParaRPr lang="en-US" sz="1050" dirty="0">
              <a:solidFill>
                <a:srgbClr val="777777"/>
              </a:solidFill>
              <a:ea typeface="宋体" panose="02010600030101010101" pitchFamily="2" charset="-122"/>
            </a:endParaRPr>
          </a:p>
        </p:txBody>
      </p:sp>
      <p:sp>
        <p:nvSpPr>
          <p:cNvPr id="16" name="Text Box 38">
            <a:extLst>
              <a:ext uri="{FF2B5EF4-FFF2-40B4-BE49-F238E27FC236}">
                <a16:creationId xmlns:a16="http://schemas.microsoft.com/office/drawing/2014/main" id="{83119400-9ABF-4EC8-A65D-6AD4F9BCF188}"/>
              </a:ext>
            </a:extLst>
          </p:cNvPr>
          <p:cNvSpPr txBox="1">
            <a:spLocks noChangeArrowheads="1"/>
          </p:cNvSpPr>
          <p:nvPr userDrawn="1"/>
        </p:nvSpPr>
        <p:spPr bwMode="auto">
          <a:xfrm>
            <a:off x="4530729" y="4731608"/>
            <a:ext cx="4321175" cy="39241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algn="ctr" eaLnBrk="1" hangingPunct="1">
              <a:spcBef>
                <a:spcPct val="50000"/>
              </a:spcBef>
              <a:buFont typeface="Arial" panose="020B0604020202020204" pitchFamily="34" charset="0"/>
              <a:buNone/>
              <a:defRPr/>
            </a:pPr>
            <a:r>
              <a:rPr lang="zh-CN" altLang="en-US" sz="1950">
                <a:solidFill>
                  <a:srgbClr val="777777"/>
                </a:solidFill>
                <a:ea typeface="黑体" panose="02010609060101010101" pitchFamily="49" charset="-122"/>
              </a:rPr>
              <a:t>上海融客投资管理有限公司</a:t>
            </a:r>
          </a:p>
        </p:txBody>
      </p:sp>
      <p:sp>
        <p:nvSpPr>
          <p:cNvPr id="18" name="Rectangle 41">
            <a:extLst>
              <a:ext uri="{FF2B5EF4-FFF2-40B4-BE49-F238E27FC236}">
                <a16:creationId xmlns:a16="http://schemas.microsoft.com/office/drawing/2014/main" id="{E9BEC332-3AB8-40FC-9E23-BD3EB0B82695}"/>
              </a:ext>
            </a:extLst>
          </p:cNvPr>
          <p:cNvSpPr>
            <a:spLocks noChangeArrowheads="1"/>
          </p:cNvSpPr>
          <p:nvPr userDrawn="1"/>
        </p:nvSpPr>
        <p:spPr bwMode="auto">
          <a:xfrm>
            <a:off x="60326" y="6577021"/>
            <a:ext cx="2208213" cy="236537"/>
          </a:xfrm>
          <a:prstGeom prst="rect">
            <a:avLst/>
          </a:prstGeom>
          <a:noFill/>
          <a:ln>
            <a:noFill/>
          </a:ln>
        </p:spPr>
        <p:txBody>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eaLnBrk="1" hangingPunct="1">
              <a:buFont typeface="Arial" panose="020B0604020202020204" pitchFamily="34" charset="0"/>
              <a:buNone/>
              <a:defRPr/>
            </a:pPr>
            <a:r>
              <a:rPr lang="en-US" sz="900" dirty="0">
                <a:solidFill>
                  <a:schemeClr val="bg1"/>
                </a:solidFill>
                <a:latin typeface="Verdana" panose="020B0604030504040204" pitchFamily="34" charset="0"/>
                <a:ea typeface="宋体" panose="02010600030101010101" pitchFamily="2" charset="-122"/>
              </a:rPr>
              <a:t>www.rongke.com</a:t>
            </a:r>
          </a:p>
        </p:txBody>
      </p:sp>
    </p:spTree>
    <p:extLst>
      <p:ext uri="{BB962C8B-B14F-4D97-AF65-F5344CB8AC3E}">
        <p14:creationId xmlns:p14="http://schemas.microsoft.com/office/powerpoint/2010/main" val="1421398601"/>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3343747" y="2221926"/>
            <a:ext cx="3673475"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eaLnBrk="1" hangingPunct="1"/>
            <a:r>
              <a:rPr lang="en-US" altLang="zh-CN" sz="2800" dirty="0">
                <a:solidFill>
                  <a:srgbClr val="CC0000"/>
                </a:solidFill>
                <a:latin typeface="黑体" panose="02010609060101010101" pitchFamily="49" charset="-122"/>
                <a:ea typeface="黑体" panose="02010609060101010101" pitchFamily="49" charset="-122"/>
              </a:rPr>
              <a:t>『</a:t>
            </a:r>
            <a:r>
              <a:rPr lang="zh-CN" altLang="en-US" sz="2800" dirty="0">
                <a:solidFill>
                  <a:srgbClr val="CC0000"/>
                </a:solidFill>
                <a:ea typeface="黑体" panose="02010609060101010101" pitchFamily="49" charset="-122"/>
              </a:rPr>
              <a:t>融客</a:t>
            </a:r>
            <a:r>
              <a:rPr lang="zh-CN" altLang="en-US" sz="2800" dirty="0">
                <a:solidFill>
                  <a:srgbClr val="CC0000"/>
                </a:solidFill>
                <a:latin typeface="黑体" panose="02010609060101010101" pitchFamily="49" charset="-122"/>
                <a:ea typeface="黑体" panose="02010609060101010101" pitchFamily="49" charset="-122"/>
              </a:rPr>
              <a:t>月报</a:t>
            </a:r>
            <a:r>
              <a:rPr lang="en-US" altLang="zh-CN" sz="2800" dirty="0">
                <a:solidFill>
                  <a:srgbClr val="CC0000"/>
                </a:solidFill>
                <a:latin typeface="黑体" panose="02010609060101010101" pitchFamily="49" charset="-122"/>
                <a:ea typeface="黑体" panose="02010609060101010101" pitchFamily="49" charset="-122"/>
              </a:rPr>
              <a:t>』</a:t>
            </a:r>
            <a:endParaRPr lang="zh-CN" altLang="en-US" sz="2800" dirty="0">
              <a:solidFill>
                <a:srgbClr val="CC0000"/>
              </a:solidFill>
              <a:latin typeface="黑体" panose="02010609060101010101" pitchFamily="49" charset="-122"/>
              <a:ea typeface="黑体" panose="02010609060101010101" pitchFamily="49" charset="-122"/>
            </a:endParaRPr>
          </a:p>
        </p:txBody>
      </p:sp>
      <p:sp>
        <p:nvSpPr>
          <p:cNvPr id="5" name="Text Box 6"/>
          <p:cNvSpPr txBox="1">
            <a:spLocks noChangeArrowheads="1"/>
          </p:cNvSpPr>
          <p:nvPr/>
        </p:nvSpPr>
        <p:spPr bwMode="auto">
          <a:xfrm>
            <a:off x="2208222" y="2936567"/>
            <a:ext cx="7056437"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algn="r">
              <a:spcBef>
                <a:spcPct val="50000"/>
              </a:spcBef>
            </a:pPr>
            <a:r>
              <a:rPr lang="en-US" altLang="zh-CN" sz="3200" b="0" dirty="0">
                <a:solidFill>
                  <a:srgbClr val="000066"/>
                </a:solidFill>
                <a:latin typeface="黑体" panose="02010609060101010101" pitchFamily="49" charset="-122"/>
                <a:ea typeface="黑体" panose="02010609060101010101" pitchFamily="49" charset="-122"/>
              </a:rPr>
              <a:t>——</a:t>
            </a:r>
            <a:r>
              <a:rPr lang="zh-CN" altLang="en-US" sz="2800" dirty="0">
                <a:solidFill>
                  <a:srgbClr val="000066"/>
                </a:solidFill>
                <a:latin typeface="黑体" panose="02010609060101010101" pitchFamily="49" charset="-122"/>
                <a:ea typeface="黑体" panose="02010609060101010101" pitchFamily="49" charset="-122"/>
              </a:rPr>
              <a:t>私募股权投资市场</a:t>
            </a:r>
            <a:r>
              <a:rPr lang="zh-CN" altLang="en-US" sz="1600" dirty="0">
                <a:solidFill>
                  <a:srgbClr val="000066"/>
                </a:solidFill>
                <a:latin typeface="黑体" panose="02010609060101010101" pitchFamily="49" charset="-122"/>
                <a:ea typeface="黑体" panose="02010609060101010101" pitchFamily="49" charset="-122"/>
              </a:rPr>
              <a:t>（</a:t>
            </a:r>
            <a:r>
              <a:rPr lang="en-US" altLang="zh-CN" sz="1600" dirty="0">
                <a:solidFill>
                  <a:srgbClr val="000066"/>
                </a:solidFill>
                <a:latin typeface="黑体" panose="02010609060101010101" pitchFamily="49" charset="-122"/>
                <a:ea typeface="黑体" panose="02010609060101010101" pitchFamily="49" charset="-122"/>
              </a:rPr>
              <a:t>2020</a:t>
            </a:r>
            <a:r>
              <a:rPr lang="zh-CN" altLang="en-US" sz="1600" dirty="0">
                <a:solidFill>
                  <a:srgbClr val="000066"/>
                </a:solidFill>
                <a:latin typeface="黑体" panose="02010609060101010101" pitchFamily="49" charset="-122"/>
                <a:ea typeface="黑体" panose="02010609060101010101" pitchFamily="49" charset="-122"/>
              </a:rPr>
              <a:t>年</a:t>
            </a:r>
            <a:r>
              <a:rPr lang="en-US" altLang="zh-CN" sz="1600" dirty="0">
                <a:solidFill>
                  <a:srgbClr val="000066"/>
                </a:solidFill>
                <a:latin typeface="黑体" panose="02010609060101010101" pitchFamily="49" charset="-122"/>
                <a:ea typeface="黑体" panose="02010609060101010101" pitchFamily="49" charset="-122"/>
              </a:rPr>
              <a:t>8</a:t>
            </a:r>
            <a:r>
              <a:rPr lang="zh-CN" altLang="en-US" sz="1600" dirty="0">
                <a:solidFill>
                  <a:srgbClr val="000066"/>
                </a:solidFill>
                <a:latin typeface="黑体" panose="02010609060101010101" pitchFamily="49" charset="-122"/>
                <a:ea typeface="黑体" panose="02010609060101010101" pitchFamily="49" charset="-122"/>
              </a:rPr>
              <a:t>月）</a:t>
            </a: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700432" y="5398930"/>
            <a:ext cx="6791151" cy="782074"/>
          </a:xfrm>
          <a:prstGeom prst="rect">
            <a:avLst/>
          </a:prstGeom>
          <a:noFill/>
        </p:spPr>
        <p:txBody>
          <a:bodyPr wrap="square" lIns="0" tIns="0" rIns="0" bIns="0" rtlCol="0">
            <a:spAutoFit/>
          </a:bodyPr>
          <a:lstStyle/>
          <a:p>
            <a:pPr indent="457189" algn="just">
              <a:lnSpc>
                <a:spcPct val="150000"/>
              </a:lnSpc>
            </a:pPr>
            <a:r>
              <a:rPr lang="en-US" altLang="zh-CN" sz="1400" dirty="0">
                <a:latin typeface="微软雅黑" panose="020B0503020204020204" pitchFamily="34" charset="-122"/>
                <a:ea typeface="微软雅黑" panose="020B0503020204020204" pitchFamily="34" charset="-122"/>
              </a:rPr>
              <a:t>8</a:t>
            </a:r>
            <a:r>
              <a:rPr lang="zh-CN" altLang="en-US" sz="1400" dirty="0">
                <a:latin typeface="微软雅黑" panose="020B0503020204020204" pitchFamily="34" charset="-122"/>
                <a:ea typeface="微软雅黑" panose="020B0503020204020204" pitchFamily="34" charset="-122"/>
              </a:rPr>
              <a:t>月共有</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68</a:t>
            </a:r>
            <a:r>
              <a:rPr lang="zh-CN" altLang="en-US" sz="1400" dirty="0">
                <a:latin typeface="微软雅黑" panose="020B0503020204020204" pitchFamily="34" charset="-122"/>
                <a:ea typeface="微软雅黑" panose="020B0503020204020204" pitchFamily="34" charset="-122"/>
              </a:rPr>
              <a:t>个基金产品通过其他方式实现退出，其中</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61</a:t>
            </a:r>
            <a:r>
              <a:rPr lang="zh-CN" altLang="en-US" sz="1400" dirty="0">
                <a:latin typeface="微软雅黑" panose="020B0503020204020204" pitchFamily="34" charset="-122"/>
                <a:ea typeface="微软雅黑" panose="020B0503020204020204" pitchFamily="34" charset="-122"/>
              </a:rPr>
              <a:t>个产品通过</a:t>
            </a:r>
            <a:r>
              <a:rPr lang="en-US" altLang="zh-CN" dirty="0">
                <a:solidFill>
                  <a:srgbClr val="FF0000"/>
                </a:solidFill>
                <a:latin typeface="微软雅黑" panose="020B0503020204020204" pitchFamily="34" charset="-122"/>
                <a:ea typeface="微软雅黑" panose="020B0503020204020204" pitchFamily="34" charset="-122"/>
              </a:rPr>
              <a:t>M&amp;A</a:t>
            </a:r>
            <a:r>
              <a:rPr lang="zh-CN" altLang="en-US" sz="1400" dirty="0">
                <a:latin typeface="微软雅黑" panose="020B0503020204020204" pitchFamily="34" charset="-122"/>
                <a:ea typeface="微软雅黑" panose="020B0503020204020204" pitchFamily="34" charset="-122"/>
              </a:rPr>
              <a:t>途径完成退出，</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7</a:t>
            </a:r>
            <a:r>
              <a:rPr lang="zh-CN" altLang="en-US" sz="1400" dirty="0">
                <a:latin typeface="微软雅黑" panose="020B0503020204020204" pitchFamily="34" charset="-122"/>
                <a:ea typeface="微软雅黑" panose="020B0503020204020204" pitchFamily="34" charset="-122"/>
              </a:rPr>
              <a:t>个产品通过</a:t>
            </a:r>
            <a:r>
              <a:rPr lang="zh-CN" altLang="en-US" dirty="0">
                <a:solidFill>
                  <a:srgbClr val="FF0000"/>
                </a:solidFill>
                <a:latin typeface="微软雅黑" panose="020B0503020204020204" pitchFamily="34" charset="-122"/>
                <a:ea typeface="微软雅黑" panose="020B0503020204020204" pitchFamily="34" charset="-122"/>
              </a:rPr>
              <a:t>股权转让</a:t>
            </a:r>
            <a:r>
              <a:rPr lang="zh-CN" altLang="en-US" sz="1400" dirty="0">
                <a:latin typeface="微软雅黑" panose="020B0503020204020204" pitchFamily="34" charset="-122"/>
                <a:ea typeface="微软雅黑" panose="020B0503020204020204" pitchFamily="34" charset="-122"/>
              </a:rPr>
              <a:t>方式退出。并购退出持续增加，股权转让减少。</a:t>
            </a:r>
          </a:p>
        </p:txBody>
      </p:sp>
      <p:grpSp>
        <p:nvGrpSpPr>
          <p:cNvPr id="4" name="组合 3"/>
          <p:cNvGrpSpPr/>
          <p:nvPr/>
        </p:nvGrpSpPr>
        <p:grpSpPr>
          <a:xfrm>
            <a:off x="1859096" y="1068040"/>
            <a:ext cx="2468119" cy="369871"/>
            <a:chOff x="7155444" y="740531"/>
            <a:chExt cx="3098165" cy="369870"/>
          </a:xfrm>
        </p:grpSpPr>
        <p:sp>
          <p:nvSpPr>
            <p:cNvPr id="5" name="矩形 4"/>
            <p:cNvSpPr/>
            <p:nvPr/>
          </p:nvSpPr>
          <p:spPr>
            <a:xfrm>
              <a:off x="7155444"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基金退出情况</a:t>
              </a: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其他退出情况</a:t>
            </a:r>
          </a:p>
        </p:txBody>
      </p:sp>
      <p:graphicFrame>
        <p:nvGraphicFramePr>
          <p:cNvPr id="10" name="图表 9">
            <a:extLst>
              <a:ext uri="{FF2B5EF4-FFF2-40B4-BE49-F238E27FC236}">
                <a16:creationId xmlns:a16="http://schemas.microsoft.com/office/drawing/2014/main" id="{5B989BC8-4C5C-48D7-9408-9B60E9CA72A4}"/>
              </a:ext>
            </a:extLst>
          </p:cNvPr>
          <p:cNvGraphicFramePr>
            <a:graphicFrameLocks/>
          </p:cNvGraphicFramePr>
          <p:nvPr>
            <p:extLst>
              <p:ext uri="{D42A27DB-BD31-4B8C-83A1-F6EECF244321}">
                <p14:modId xmlns:p14="http://schemas.microsoft.com/office/powerpoint/2010/main" val="236719693"/>
              </p:ext>
            </p:extLst>
          </p:nvPr>
        </p:nvGraphicFramePr>
        <p:xfrm>
          <a:off x="1671269" y="1809000"/>
          <a:ext cx="5760000" cy="3240000"/>
        </p:xfrm>
        <a:graphic>
          <a:graphicData uri="http://schemas.openxmlformats.org/drawingml/2006/chart">
            <c:chart xmlns:c="http://schemas.openxmlformats.org/drawingml/2006/chart" xmlns:r="http://schemas.openxmlformats.org/officeDocument/2006/relationships" r:id="rId3"/>
          </a:graphicData>
        </a:graphic>
      </p:graphicFrame>
      <p:pic>
        <p:nvPicPr>
          <p:cNvPr id="14" name="图片 13">
            <a:extLst>
              <a:ext uri="{FF2B5EF4-FFF2-40B4-BE49-F238E27FC236}">
                <a16:creationId xmlns:a16="http://schemas.microsoft.com/office/drawing/2014/main" id="{2045A9F0-E8E2-4C42-9D92-9474BC6C7A06}"/>
              </a:ext>
            </a:extLst>
          </p:cNvPr>
          <p:cNvPicPr>
            <a:picLocks noChangeAspect="1"/>
          </p:cNvPicPr>
          <p:nvPr/>
        </p:nvPicPr>
        <p:blipFill rotWithShape="1">
          <a:blip r:embed="rId4"/>
          <a:srcRect l="23149" r="22714"/>
          <a:stretch/>
        </p:blipFill>
        <p:spPr>
          <a:xfrm>
            <a:off x="7401760" y="1811754"/>
            <a:ext cx="3118981" cy="3237257"/>
          </a:xfrm>
          <a:prstGeom prst="rect">
            <a:avLst/>
          </a:prstGeom>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905939" y="1042688"/>
            <a:ext cx="2219603" cy="369871"/>
            <a:chOff x="7155444" y="740531"/>
            <a:chExt cx="3098165" cy="369870"/>
          </a:xfrm>
        </p:grpSpPr>
        <p:sp>
          <p:nvSpPr>
            <p:cNvPr id="5" name="矩形 4"/>
            <p:cNvSpPr/>
            <p:nvPr/>
          </p:nvSpPr>
          <p:spPr>
            <a:xfrm>
              <a:off x="7155444"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上市公司并购事件</a:t>
              </a: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并购</a:t>
            </a:r>
          </a:p>
        </p:txBody>
      </p:sp>
      <p:sp>
        <p:nvSpPr>
          <p:cNvPr id="11" name="文本框 10"/>
          <p:cNvSpPr txBox="1"/>
          <p:nvPr/>
        </p:nvSpPr>
        <p:spPr>
          <a:xfrm>
            <a:off x="2628867" y="5121760"/>
            <a:ext cx="6934287" cy="1197572"/>
          </a:xfrm>
          <a:prstGeom prst="rect">
            <a:avLst/>
          </a:prstGeom>
          <a:noFill/>
        </p:spPr>
        <p:txBody>
          <a:bodyPr wrap="square" lIns="0" tIns="0" rIns="0" bIns="0" rtlCol="0">
            <a:spAutoFit/>
          </a:bodyPr>
          <a:lstStyle/>
          <a:p>
            <a:pPr indent="457189">
              <a:lnSpc>
                <a:spcPct val="150000"/>
              </a:lnSpc>
            </a:pPr>
            <a:r>
              <a:rPr lang="en-US" altLang="zh-CN" sz="1400" dirty="0">
                <a:latin typeface="微软雅黑" panose="020B0503020204020204" pitchFamily="34" charset="-122"/>
                <a:ea typeface="微软雅黑" panose="020B0503020204020204" pitchFamily="34" charset="-122"/>
              </a:rPr>
              <a:t>7</a:t>
            </a:r>
            <a:r>
              <a:rPr lang="zh-CN" altLang="en-US" sz="1400" dirty="0">
                <a:latin typeface="微软雅黑" panose="020B0503020204020204" pitchFamily="34" charset="-122"/>
                <a:ea typeface="微软雅黑" panose="020B0503020204020204" pitchFamily="34" charset="-122"/>
              </a:rPr>
              <a:t>月上市公司并购事件共计</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132</a:t>
            </a:r>
            <a:r>
              <a:rPr lang="zh-CN" altLang="en-US" sz="1400" dirty="0">
                <a:latin typeface="微软雅黑" panose="020B0503020204020204" pitchFamily="34" charset="-122"/>
                <a:ea typeface="微软雅黑" panose="020B0503020204020204" pitchFamily="34" charset="-122"/>
              </a:rPr>
              <a:t>起，涉及规模总计</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251.23</a:t>
            </a:r>
            <a:r>
              <a:rPr lang="zh-CN" altLang="en-US" sz="1400" dirty="0">
                <a:latin typeface="微软雅黑" panose="020B0503020204020204" pitchFamily="34" charset="-122"/>
                <a:ea typeface="微软雅黑" panose="020B0503020204020204" pitchFamily="34" charset="-122"/>
              </a:rPr>
              <a:t>亿元人民币，其中，董事会预案的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88</a:t>
            </a:r>
            <a:r>
              <a:rPr lang="zh-CN" altLang="en-US" sz="1400" dirty="0">
                <a:latin typeface="微软雅黑" panose="020B0503020204020204" pitchFamily="34" charset="-122"/>
                <a:ea typeface="微软雅黑" panose="020B0503020204020204" pitchFamily="34" charset="-122"/>
              </a:rPr>
              <a:t>家，进行中的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5</a:t>
            </a:r>
            <a:r>
              <a:rPr lang="zh-CN" altLang="en-US" sz="1400" dirty="0">
                <a:latin typeface="微软雅黑" panose="020B0503020204020204" pitchFamily="34" charset="-122"/>
                <a:ea typeface="微软雅黑" panose="020B0503020204020204" pitchFamily="34" charset="-122"/>
              </a:rPr>
              <a:t>家，达成转让意向的有</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6</a:t>
            </a:r>
            <a:r>
              <a:rPr lang="zh-CN" altLang="en-US" sz="1400" dirty="0">
                <a:latin typeface="微软雅黑" panose="020B0503020204020204" pitchFamily="34" charset="-122"/>
                <a:ea typeface="微软雅黑" panose="020B0503020204020204" pitchFamily="34" charset="-122"/>
              </a:rPr>
              <a:t>家，已经签署转让协议的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17</a:t>
            </a:r>
            <a:r>
              <a:rPr lang="zh-CN" altLang="en-US" sz="1400" dirty="0">
                <a:latin typeface="微软雅黑" panose="020B0503020204020204" pitchFamily="34" charset="-122"/>
                <a:ea typeface="微软雅黑" panose="020B0503020204020204" pitchFamily="34" charset="-122"/>
              </a:rPr>
              <a:t>家，股东大会通过的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8</a:t>
            </a:r>
            <a:r>
              <a:rPr lang="zh-CN" altLang="en-US" sz="1400" dirty="0">
                <a:latin typeface="微软雅黑" panose="020B0503020204020204" pitchFamily="34" charset="-122"/>
                <a:ea typeface="微软雅黑" panose="020B0503020204020204" pitchFamily="34" charset="-122"/>
              </a:rPr>
              <a:t>家，完成的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8</a:t>
            </a:r>
            <a:r>
              <a:rPr lang="zh-CN" altLang="en-US" sz="1400" dirty="0">
                <a:latin typeface="微软雅黑" panose="020B0503020204020204" pitchFamily="34" charset="-122"/>
                <a:ea typeface="微软雅黑" panose="020B0503020204020204" pitchFamily="34" charset="-122"/>
              </a:rPr>
              <a:t>家。较</a:t>
            </a:r>
            <a:r>
              <a:rPr lang="en-US" altLang="zh-CN" sz="1400" dirty="0">
                <a:latin typeface="微软雅黑" panose="020B0503020204020204" pitchFamily="34" charset="-122"/>
                <a:ea typeface="微软雅黑" panose="020B0503020204020204" pitchFamily="34" charset="-122"/>
              </a:rPr>
              <a:t>6</a:t>
            </a:r>
            <a:r>
              <a:rPr lang="zh-CN" altLang="en-US" sz="1400" dirty="0">
                <a:latin typeface="微软雅黑" panose="020B0503020204020204" pitchFamily="34" charset="-122"/>
                <a:ea typeface="微软雅黑" panose="020B0503020204020204" pitchFamily="34" charset="-122"/>
              </a:rPr>
              <a:t>月并购数量及规模双双下行。</a:t>
            </a:r>
          </a:p>
        </p:txBody>
      </p:sp>
      <p:graphicFrame>
        <p:nvGraphicFramePr>
          <p:cNvPr id="7" name="表格 6">
            <a:extLst>
              <a:ext uri="{FF2B5EF4-FFF2-40B4-BE49-F238E27FC236}">
                <a16:creationId xmlns:a16="http://schemas.microsoft.com/office/drawing/2014/main" id="{C283B650-D2DF-4E84-A27D-D43FCB6CC693}"/>
              </a:ext>
            </a:extLst>
          </p:cNvPr>
          <p:cNvGraphicFramePr>
            <a:graphicFrameLocks noGrp="1"/>
          </p:cNvGraphicFramePr>
          <p:nvPr>
            <p:extLst>
              <p:ext uri="{D42A27DB-BD31-4B8C-83A1-F6EECF244321}">
                <p14:modId xmlns:p14="http://schemas.microsoft.com/office/powerpoint/2010/main" val="637847243"/>
              </p:ext>
            </p:extLst>
          </p:nvPr>
        </p:nvGraphicFramePr>
        <p:xfrm>
          <a:off x="2243148" y="1555919"/>
          <a:ext cx="7705727" cy="3422489"/>
        </p:xfrm>
        <a:graphic>
          <a:graphicData uri="http://schemas.openxmlformats.org/drawingml/2006/table">
            <a:tbl>
              <a:tblPr/>
              <a:tblGrid>
                <a:gridCol w="2467871">
                  <a:extLst>
                    <a:ext uri="{9D8B030D-6E8A-4147-A177-3AD203B41FA5}">
                      <a16:colId xmlns:a16="http://schemas.microsoft.com/office/drawing/2014/main" val="1520489065"/>
                    </a:ext>
                  </a:extLst>
                </a:gridCol>
                <a:gridCol w="2547277">
                  <a:extLst>
                    <a:ext uri="{9D8B030D-6E8A-4147-A177-3AD203B41FA5}">
                      <a16:colId xmlns:a16="http://schemas.microsoft.com/office/drawing/2014/main" val="769346366"/>
                    </a:ext>
                  </a:extLst>
                </a:gridCol>
                <a:gridCol w="2690579">
                  <a:extLst>
                    <a:ext uri="{9D8B030D-6E8A-4147-A177-3AD203B41FA5}">
                      <a16:colId xmlns:a16="http://schemas.microsoft.com/office/drawing/2014/main" val="1577815301"/>
                    </a:ext>
                  </a:extLst>
                </a:gridCol>
              </a:tblGrid>
              <a:tr h="582931">
                <a:tc>
                  <a:txBody>
                    <a:bodyPr/>
                    <a:lstStyle/>
                    <a:p>
                      <a:pPr algn="ctr" fontAlgn="ctr"/>
                      <a:r>
                        <a:rPr lang="zh-CN" altLang="en-US" sz="1200" b="1" i="0" u="none" strike="noStrike" dirty="0">
                          <a:solidFill>
                            <a:srgbClr val="FFFFFF"/>
                          </a:solidFill>
                          <a:effectLst/>
                          <a:latin typeface="微软雅黑" panose="020B0503020204020204" pitchFamily="34" charset="-122"/>
                          <a:ea typeface="微软雅黑" panose="020B0503020204020204" pitchFamily="34" charset="-122"/>
                        </a:rPr>
                        <a:t>交易状态</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zh-CN" altLang="en-US" sz="1200" b="1" i="0" u="none" strike="noStrike" dirty="0">
                          <a:solidFill>
                            <a:srgbClr val="FFFFFF"/>
                          </a:solidFill>
                          <a:effectLst/>
                          <a:latin typeface="微软雅黑" panose="020B0503020204020204" pitchFamily="34" charset="-122"/>
                          <a:ea typeface="微软雅黑" panose="020B0503020204020204" pitchFamily="34" charset="-122"/>
                        </a:rPr>
                        <a:t>数量</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zh-CN" altLang="en-US" sz="1200" b="1" i="0" u="none" strike="noStrike" dirty="0">
                          <a:solidFill>
                            <a:srgbClr val="FFFFFF"/>
                          </a:solidFill>
                          <a:effectLst/>
                          <a:latin typeface="微软雅黑" panose="020B0503020204020204" pitchFamily="34" charset="-122"/>
                          <a:ea typeface="微软雅黑" panose="020B0503020204020204" pitchFamily="34" charset="-122"/>
                        </a:rPr>
                        <a:t>金额总计</a:t>
                      </a:r>
                      <a:br>
                        <a:rPr lang="zh-CN" altLang="en-US" sz="1200" b="1" i="0" u="none" strike="noStrike" dirty="0">
                          <a:solidFill>
                            <a:srgbClr val="FFFFFF"/>
                          </a:solidFill>
                          <a:effectLst/>
                          <a:latin typeface="微软雅黑" panose="020B0503020204020204" pitchFamily="34" charset="-122"/>
                          <a:ea typeface="微软雅黑" panose="020B0503020204020204" pitchFamily="34" charset="-122"/>
                        </a:rPr>
                      </a:br>
                      <a:r>
                        <a:rPr lang="zh-CN" altLang="en-US" sz="1200" b="1" i="0" u="none" strike="noStrike">
                          <a:solidFill>
                            <a:srgbClr val="FFFFFF"/>
                          </a:solidFill>
                          <a:effectLst/>
                          <a:latin typeface="微软雅黑" panose="020B0503020204020204" pitchFamily="34" charset="-122"/>
                          <a:ea typeface="微软雅黑" panose="020B0503020204020204" pitchFamily="34" charset="-122"/>
                        </a:rPr>
                        <a:t>（人民币亿</a:t>
                      </a:r>
                      <a:r>
                        <a:rPr lang="zh-CN" altLang="en-US" sz="1200" b="1" i="0" u="none" strike="noStrike" dirty="0">
                          <a:solidFill>
                            <a:srgbClr val="FFFFFF"/>
                          </a:solidFill>
                          <a:effectLst/>
                          <a:latin typeface="微软雅黑" panose="020B0503020204020204" pitchFamily="34" charset="-122"/>
                          <a:ea typeface="微软雅黑" panose="020B0503020204020204" pitchFamily="34" charset="-122"/>
                        </a:rPr>
                        <a:t>元）</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1459637166"/>
                  </a:ext>
                </a:extLst>
              </a:tr>
              <a:tr h="403147">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达成转让意向</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6</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23.13</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1765548287"/>
                  </a:ext>
                </a:extLst>
              </a:tr>
              <a:tr h="403147">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董事会预案</a:t>
                      </a:r>
                    </a:p>
                  </a:txBody>
                  <a:tcPr marL="9525" marR="9525" marT="9525" marB="0" anchor="ctr">
                    <a:lnL>
                      <a:noFill/>
                    </a:lnL>
                    <a:lnR>
                      <a:noFill/>
                    </a:lnR>
                    <a:lnT>
                      <a:noFill/>
                    </a:lnT>
                    <a:lnB>
                      <a:noFill/>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88</a:t>
                      </a:r>
                    </a:p>
                  </a:txBody>
                  <a:tcPr marL="9525" marR="9525" marT="9525" marB="0" anchor="ctr">
                    <a:lnL>
                      <a:noFill/>
                    </a:lnL>
                    <a:lnR>
                      <a:noFill/>
                    </a:lnR>
                    <a:lnT>
                      <a:noFill/>
                    </a:lnT>
                    <a:lnB>
                      <a:noFill/>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157.73</a:t>
                      </a:r>
                    </a:p>
                  </a:txBody>
                  <a:tcPr marL="9525" marR="9525" marT="9525" marB="0" anchor="ctr">
                    <a:lnL>
                      <a:noFill/>
                    </a:lnL>
                    <a:lnR>
                      <a:noFill/>
                    </a:lnR>
                    <a:lnT>
                      <a:noFill/>
                    </a:lnT>
                    <a:lnB>
                      <a:noFill/>
                    </a:lnB>
                  </a:tcPr>
                </a:tc>
                <a:extLst>
                  <a:ext uri="{0D108BD9-81ED-4DB2-BD59-A6C34878D82A}">
                    <a16:rowId xmlns:a16="http://schemas.microsoft.com/office/drawing/2014/main" val="1046685629"/>
                  </a:ext>
                </a:extLst>
              </a:tr>
              <a:tr h="403147">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股东大会通过</a:t>
                      </a:r>
                    </a:p>
                  </a:txBody>
                  <a:tcPr marL="9525" marR="9525" marT="9525" marB="0" anchor="ctr">
                    <a:lnL>
                      <a:noFill/>
                    </a:lnL>
                    <a:lnR>
                      <a:noFill/>
                    </a:lnR>
                    <a:lnT>
                      <a:noFill/>
                    </a:lnT>
                    <a:lnB>
                      <a:noFill/>
                    </a:lnB>
                    <a:solidFill>
                      <a:srgbClr val="D9D9D9"/>
                    </a:solidFill>
                  </a:tcPr>
                </a:tc>
                <a:tc>
                  <a:txBody>
                    <a:bodyPr/>
                    <a:lstStyle/>
                    <a:p>
                      <a:pPr algn="ctr" fontAlgn="ct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8</a:t>
                      </a:r>
                    </a:p>
                  </a:txBody>
                  <a:tcPr marL="9525" marR="9525" marT="9525" marB="0" anchor="ctr">
                    <a:lnL>
                      <a:noFill/>
                    </a:lnL>
                    <a:lnR>
                      <a:noFill/>
                    </a:lnR>
                    <a:lnT>
                      <a:noFill/>
                    </a:lnT>
                    <a:lnB>
                      <a:noFill/>
                    </a:lnB>
                    <a:solidFill>
                      <a:srgbClr val="D9D9D9"/>
                    </a:solidFill>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34.13</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1617682121"/>
                  </a:ext>
                </a:extLst>
              </a:tr>
              <a:tr h="403147">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进行中</a:t>
                      </a:r>
                    </a:p>
                  </a:txBody>
                  <a:tcPr marL="9525" marR="9525" marT="9525" marB="0" anchor="ctr">
                    <a:lnL>
                      <a:noFill/>
                    </a:lnL>
                    <a:lnR>
                      <a:noFill/>
                    </a:lnR>
                    <a:lnT>
                      <a:noFill/>
                    </a:lnT>
                    <a:lnB>
                      <a:noFill/>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5</a:t>
                      </a:r>
                    </a:p>
                  </a:txBody>
                  <a:tcPr marL="9525" marR="9525" marT="9525" marB="0" anchor="ctr">
                    <a:lnL>
                      <a:noFill/>
                    </a:lnL>
                    <a:lnR>
                      <a:noFill/>
                    </a:lnR>
                    <a:lnT>
                      <a:noFill/>
                    </a:lnT>
                    <a:lnB>
                      <a:noFill/>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3.55</a:t>
                      </a:r>
                    </a:p>
                  </a:txBody>
                  <a:tcPr marL="9525" marR="9525" marT="9525" marB="0" anchor="ctr">
                    <a:lnL>
                      <a:noFill/>
                    </a:lnL>
                    <a:lnR>
                      <a:noFill/>
                    </a:lnR>
                    <a:lnT>
                      <a:noFill/>
                    </a:lnT>
                    <a:lnB>
                      <a:noFill/>
                    </a:lnB>
                  </a:tcPr>
                </a:tc>
                <a:extLst>
                  <a:ext uri="{0D108BD9-81ED-4DB2-BD59-A6C34878D82A}">
                    <a16:rowId xmlns:a16="http://schemas.microsoft.com/office/drawing/2014/main" val="2117800545"/>
                  </a:ext>
                </a:extLst>
              </a:tr>
              <a:tr h="403147">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签署转让协议</a:t>
                      </a:r>
                    </a:p>
                  </a:txBody>
                  <a:tcPr marL="9525" marR="9525" marT="9525" marB="0" anchor="ctr">
                    <a:lnL>
                      <a:noFill/>
                    </a:lnL>
                    <a:lnR>
                      <a:noFill/>
                    </a:lnR>
                    <a:lnT>
                      <a:noFill/>
                    </a:lnT>
                    <a:lnB>
                      <a:noFill/>
                    </a:lnB>
                    <a:solidFill>
                      <a:srgbClr val="D9D9D9"/>
                    </a:solidFill>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17</a:t>
                      </a:r>
                    </a:p>
                  </a:txBody>
                  <a:tcPr marL="9525" marR="9525" marT="9525" marB="0" anchor="ctr">
                    <a:lnL>
                      <a:noFill/>
                    </a:lnL>
                    <a:lnR>
                      <a:noFill/>
                    </a:lnR>
                    <a:lnT>
                      <a:noFill/>
                    </a:lnT>
                    <a:lnB>
                      <a:noFill/>
                    </a:lnB>
                    <a:solidFill>
                      <a:srgbClr val="D9D9D9"/>
                    </a:solidFill>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22.10</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3481357313"/>
                  </a:ext>
                </a:extLst>
              </a:tr>
              <a:tr h="420676">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完成</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8</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10.59</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2653298"/>
                  </a:ext>
                </a:extLst>
              </a:tr>
              <a:tr h="403147">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总计</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132</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251.23</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840272436"/>
                  </a:ext>
                </a:extLst>
              </a:tr>
            </a:tbl>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692340" y="1172933"/>
            <a:ext cx="3617333"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上市公司并购非上市公司规模前五</a:t>
            </a:r>
          </a:p>
        </p:txBody>
      </p:sp>
      <p:sp>
        <p:nvSpPr>
          <p:cNvPr id="4" name="等腰三角形 3">
            <a:extLst>
              <a:ext uri="{FF2B5EF4-FFF2-40B4-BE49-F238E27FC236}">
                <a16:creationId xmlns:a16="http://schemas.microsoft.com/office/drawing/2014/main" id="{90762674-E569-4558-8C79-F25671ABC618}"/>
              </a:ext>
            </a:extLst>
          </p:cNvPr>
          <p:cNvSpPr/>
          <p:nvPr/>
        </p:nvSpPr>
        <p:spPr>
          <a:xfrm rot="5400000">
            <a:off x="5260649" y="1221949"/>
            <a:ext cx="369868" cy="271839"/>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Rectangle 2">
            <a:extLst>
              <a:ext uri="{FF2B5EF4-FFF2-40B4-BE49-F238E27FC236}">
                <a16:creationId xmlns:a16="http://schemas.microsoft.com/office/drawing/2014/main" id="{C7E4764B-1A2C-40E9-B0E5-2BF33F9B7975}"/>
              </a:ext>
            </a:extLst>
          </p:cNvPr>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并购</a:t>
            </a:r>
          </a:p>
        </p:txBody>
      </p:sp>
      <p:graphicFrame>
        <p:nvGraphicFramePr>
          <p:cNvPr id="2" name="表格 1">
            <a:extLst>
              <a:ext uri="{FF2B5EF4-FFF2-40B4-BE49-F238E27FC236}">
                <a16:creationId xmlns:a16="http://schemas.microsoft.com/office/drawing/2014/main" id="{FC6ACF57-7286-4EFA-A99C-FE39852A4B1F}"/>
              </a:ext>
            </a:extLst>
          </p:cNvPr>
          <p:cNvGraphicFramePr>
            <a:graphicFrameLocks noGrp="1"/>
          </p:cNvGraphicFramePr>
          <p:nvPr>
            <p:extLst>
              <p:ext uri="{D42A27DB-BD31-4B8C-83A1-F6EECF244321}">
                <p14:modId xmlns:p14="http://schemas.microsoft.com/office/powerpoint/2010/main" val="1026317228"/>
              </p:ext>
            </p:extLst>
          </p:nvPr>
        </p:nvGraphicFramePr>
        <p:xfrm>
          <a:off x="2243143" y="1934879"/>
          <a:ext cx="7705726" cy="3827208"/>
        </p:xfrm>
        <a:graphic>
          <a:graphicData uri="http://schemas.openxmlformats.org/drawingml/2006/table">
            <a:tbl>
              <a:tblPr/>
              <a:tblGrid>
                <a:gridCol w="1171693">
                  <a:extLst>
                    <a:ext uri="{9D8B030D-6E8A-4147-A177-3AD203B41FA5}">
                      <a16:colId xmlns:a16="http://schemas.microsoft.com/office/drawing/2014/main" val="639074247"/>
                    </a:ext>
                  </a:extLst>
                </a:gridCol>
                <a:gridCol w="2098307">
                  <a:extLst>
                    <a:ext uri="{9D8B030D-6E8A-4147-A177-3AD203B41FA5}">
                      <a16:colId xmlns:a16="http://schemas.microsoft.com/office/drawing/2014/main" val="1977091777"/>
                    </a:ext>
                  </a:extLst>
                </a:gridCol>
                <a:gridCol w="1979863">
                  <a:extLst>
                    <a:ext uri="{9D8B030D-6E8A-4147-A177-3AD203B41FA5}">
                      <a16:colId xmlns:a16="http://schemas.microsoft.com/office/drawing/2014/main" val="151084897"/>
                    </a:ext>
                  </a:extLst>
                </a:gridCol>
                <a:gridCol w="1409700">
                  <a:extLst>
                    <a:ext uri="{9D8B030D-6E8A-4147-A177-3AD203B41FA5}">
                      <a16:colId xmlns:a16="http://schemas.microsoft.com/office/drawing/2014/main" val="983997588"/>
                    </a:ext>
                  </a:extLst>
                </a:gridCol>
                <a:gridCol w="1046163">
                  <a:extLst>
                    <a:ext uri="{9D8B030D-6E8A-4147-A177-3AD203B41FA5}">
                      <a16:colId xmlns:a16="http://schemas.microsoft.com/office/drawing/2014/main" val="1557786211"/>
                    </a:ext>
                  </a:extLst>
                </a:gridCol>
              </a:tblGrid>
              <a:tr h="637868">
                <a:tc>
                  <a:txBody>
                    <a:bodyPr/>
                    <a:lstStyle/>
                    <a:p>
                      <a:pPr algn="ctr" fontAlgn="ctr"/>
                      <a:r>
                        <a:rPr lang="zh-CN" altLang="en-US" sz="1100" b="1" i="0" u="none" strike="noStrike" dirty="0">
                          <a:solidFill>
                            <a:srgbClr val="FFFFFF"/>
                          </a:solidFill>
                          <a:effectLst/>
                          <a:latin typeface="微软雅黑" panose="020B0503020204020204" pitchFamily="34" charset="-122"/>
                          <a:ea typeface="微软雅黑" panose="020B0503020204020204" pitchFamily="34" charset="-122"/>
                        </a:rPr>
                        <a:t>首次披露日</a:t>
                      </a:r>
                    </a:p>
                  </a:txBody>
                  <a:tcPr marL="8204" marR="8204" marT="8204"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zh-CN" altLang="en-US" sz="1100" b="1" i="0" u="none" strike="noStrike" dirty="0">
                          <a:solidFill>
                            <a:srgbClr val="FFFFFF"/>
                          </a:solidFill>
                          <a:effectLst/>
                          <a:latin typeface="微软雅黑" panose="020B0503020204020204" pitchFamily="34" charset="-122"/>
                          <a:ea typeface="微软雅黑" panose="020B0503020204020204" pitchFamily="34" charset="-122"/>
                        </a:rPr>
                        <a:t>交易标的</a:t>
                      </a:r>
                    </a:p>
                  </a:txBody>
                  <a:tcPr marL="8204" marR="8204" marT="8204"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zh-CN" altLang="en-US" sz="1100" b="1" i="0" u="none" strike="noStrike" dirty="0">
                          <a:solidFill>
                            <a:srgbClr val="FFFFFF"/>
                          </a:solidFill>
                          <a:effectLst/>
                          <a:latin typeface="微软雅黑" panose="020B0503020204020204" pitchFamily="34" charset="-122"/>
                          <a:ea typeface="微软雅黑" panose="020B0503020204020204" pitchFamily="34" charset="-122"/>
                        </a:rPr>
                        <a:t>交易买方</a:t>
                      </a:r>
                    </a:p>
                  </a:txBody>
                  <a:tcPr marL="8204" marR="8204" marT="8204"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zh-CN" altLang="en-US" sz="1100" b="1" i="0" u="none" strike="noStrike" dirty="0">
                          <a:solidFill>
                            <a:srgbClr val="FFFFFF"/>
                          </a:solidFill>
                          <a:effectLst/>
                          <a:latin typeface="微软雅黑" panose="020B0503020204020204" pitchFamily="34" charset="-122"/>
                          <a:ea typeface="微软雅黑" panose="020B0503020204020204" pitchFamily="34" charset="-122"/>
                        </a:rPr>
                        <a:t>交易总价值</a:t>
                      </a:r>
                      <a:br>
                        <a:rPr lang="zh-CN" altLang="en-US" sz="1100" b="1" i="0" u="none" strike="noStrike" dirty="0">
                          <a:solidFill>
                            <a:srgbClr val="FFFFFF"/>
                          </a:solidFill>
                          <a:effectLst/>
                          <a:latin typeface="微软雅黑" panose="020B0503020204020204" pitchFamily="34" charset="-122"/>
                          <a:ea typeface="微软雅黑" panose="020B0503020204020204" pitchFamily="34" charset="-122"/>
                        </a:rPr>
                      </a:br>
                      <a:r>
                        <a:rPr lang="zh-CN" altLang="en-US" sz="1100" b="1" i="0" u="none" strike="noStrike" dirty="0">
                          <a:solidFill>
                            <a:srgbClr val="FFFFFF"/>
                          </a:solidFill>
                          <a:effectLst/>
                          <a:latin typeface="微软雅黑" panose="020B0503020204020204" pitchFamily="34" charset="-122"/>
                          <a:ea typeface="微软雅黑" panose="020B0503020204020204" pitchFamily="34" charset="-122"/>
                        </a:rPr>
                        <a:t>（人民币亿元）</a:t>
                      </a:r>
                    </a:p>
                  </a:txBody>
                  <a:tcPr marL="8204" marR="8204" marT="8204"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zh-CN" altLang="en-US" sz="1100" b="1" i="0" u="none" strike="noStrike" dirty="0">
                          <a:solidFill>
                            <a:srgbClr val="FFFFFF"/>
                          </a:solidFill>
                          <a:effectLst/>
                          <a:latin typeface="微软雅黑" panose="020B0503020204020204" pitchFamily="34" charset="-122"/>
                          <a:ea typeface="微软雅黑" panose="020B0503020204020204" pitchFamily="34" charset="-122"/>
                        </a:rPr>
                        <a:t>进行状态</a:t>
                      </a:r>
                    </a:p>
                  </a:txBody>
                  <a:tcPr marL="8204" marR="8204" marT="8204"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1770235108"/>
                  </a:ext>
                </a:extLst>
              </a:tr>
              <a:tr h="637868">
                <a:tc>
                  <a:txBody>
                    <a:bodyPr/>
                    <a:lstStyle/>
                    <a:p>
                      <a:pPr algn="ctr" fontAlgn="ct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rPr>
                        <a:t>2020-07-18</a:t>
                      </a:r>
                    </a:p>
                  </a:txBody>
                  <a:tcPr marL="8204" marR="8204" marT="8204"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zh-CN" altLang="en-US" sz="1100" b="0" i="0" u="none" strike="noStrike" dirty="0">
                          <a:solidFill>
                            <a:srgbClr val="000000"/>
                          </a:solidFill>
                          <a:effectLst/>
                          <a:latin typeface="微软雅黑" panose="020B0503020204020204" pitchFamily="34" charset="-122"/>
                          <a:ea typeface="微软雅黑" panose="020B0503020204020204" pitchFamily="34" charset="-122"/>
                        </a:rPr>
                        <a:t>江苏纬创</a:t>
                      </a: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rPr>
                        <a:t>100%</a:t>
                      </a:r>
                      <a:r>
                        <a:rPr lang="zh-CN" altLang="en-US" sz="1100" b="0" i="0" u="none" strike="noStrike" dirty="0">
                          <a:solidFill>
                            <a:srgbClr val="000000"/>
                          </a:solidFill>
                          <a:effectLst/>
                          <a:latin typeface="微软雅黑" panose="020B0503020204020204" pitchFamily="34" charset="-122"/>
                          <a:ea typeface="微软雅黑" panose="020B0503020204020204" pitchFamily="34" charset="-122"/>
                        </a:rPr>
                        <a:t>股权</a:t>
                      </a: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rPr>
                        <a:t>;</a:t>
                      </a:r>
                      <a:br>
                        <a:rPr lang="en-US" altLang="zh-CN" sz="1100" b="0" i="0" u="none" strike="noStrike" dirty="0">
                          <a:solidFill>
                            <a:srgbClr val="000000"/>
                          </a:solidFill>
                          <a:effectLst/>
                          <a:latin typeface="微软雅黑" panose="020B0503020204020204" pitchFamily="34" charset="-122"/>
                          <a:ea typeface="微软雅黑" panose="020B0503020204020204" pitchFamily="34" charset="-122"/>
                        </a:rPr>
                      </a:br>
                      <a:r>
                        <a:rPr lang="zh-CN" altLang="en-US" sz="1100" b="0" i="0" u="none" strike="noStrike" dirty="0">
                          <a:solidFill>
                            <a:srgbClr val="000000"/>
                          </a:solidFill>
                          <a:effectLst/>
                          <a:latin typeface="微软雅黑" panose="020B0503020204020204" pitchFamily="34" charset="-122"/>
                          <a:ea typeface="微软雅黑" panose="020B0503020204020204" pitchFamily="34" charset="-122"/>
                        </a:rPr>
                        <a:t>昆山纬新</a:t>
                      </a: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rPr>
                        <a:t>100%</a:t>
                      </a:r>
                      <a:r>
                        <a:rPr lang="zh-CN" altLang="en-US" sz="1100" b="0" i="0" u="none" strike="noStrike" dirty="0">
                          <a:solidFill>
                            <a:srgbClr val="000000"/>
                          </a:solidFill>
                          <a:effectLst/>
                          <a:latin typeface="微软雅黑" panose="020B0503020204020204" pitchFamily="34" charset="-122"/>
                          <a:ea typeface="微软雅黑" panose="020B0503020204020204" pitchFamily="34" charset="-122"/>
                        </a:rPr>
                        <a:t>股权</a:t>
                      </a:r>
                    </a:p>
                  </a:txBody>
                  <a:tcPr marL="8204" marR="8204" marT="8204"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zh-CN" altLang="en-US" sz="1100" b="0" i="0" u="none" strike="noStrike" dirty="0">
                          <a:solidFill>
                            <a:srgbClr val="000000"/>
                          </a:solidFill>
                          <a:effectLst/>
                          <a:latin typeface="微软雅黑" panose="020B0503020204020204" pitchFamily="34" charset="-122"/>
                          <a:ea typeface="微软雅黑" panose="020B0503020204020204" pitchFamily="34" charset="-122"/>
                        </a:rPr>
                        <a:t>立讯精密</a:t>
                      </a: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rPr>
                        <a:t>(002475.SZ)﹔</a:t>
                      </a:r>
                      <a:br>
                        <a:rPr lang="en-US" altLang="zh-CN" sz="1100" b="0" i="0" u="none" strike="noStrike" dirty="0">
                          <a:solidFill>
                            <a:srgbClr val="000000"/>
                          </a:solidFill>
                          <a:effectLst/>
                          <a:latin typeface="微软雅黑" panose="020B0503020204020204" pitchFamily="34" charset="-122"/>
                          <a:ea typeface="微软雅黑" panose="020B0503020204020204" pitchFamily="34" charset="-122"/>
                        </a:rPr>
                      </a:br>
                      <a:r>
                        <a:rPr lang="zh-CN" altLang="en-US" sz="1100" b="0" i="0" u="none" strike="noStrike" dirty="0">
                          <a:solidFill>
                            <a:srgbClr val="000000"/>
                          </a:solidFill>
                          <a:effectLst/>
                          <a:latin typeface="微软雅黑" panose="020B0503020204020204" pitchFamily="34" charset="-122"/>
                          <a:ea typeface="微软雅黑" panose="020B0503020204020204" pitchFamily="34" charset="-122"/>
                        </a:rPr>
                        <a:t>立讯有限公司</a:t>
                      </a:r>
                    </a:p>
                  </a:txBody>
                  <a:tcPr marL="8204" marR="8204" marT="8204"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rPr>
                        <a:t>33.00</a:t>
                      </a:r>
                    </a:p>
                  </a:txBody>
                  <a:tcPr marL="8204" marR="8204" marT="8204"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zh-CN" altLang="en-US" sz="1100" b="0" i="0" u="none" strike="noStrike" dirty="0">
                          <a:solidFill>
                            <a:srgbClr val="000000"/>
                          </a:solidFill>
                          <a:effectLst/>
                          <a:latin typeface="微软雅黑" panose="020B0503020204020204" pitchFamily="34" charset="-122"/>
                          <a:ea typeface="微软雅黑" panose="020B0503020204020204" pitchFamily="34" charset="-122"/>
                        </a:rPr>
                        <a:t>董事会预案</a:t>
                      </a:r>
                    </a:p>
                  </a:txBody>
                  <a:tcPr marL="8204" marR="8204" marT="8204"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1092297256"/>
                  </a:ext>
                </a:extLst>
              </a:tr>
              <a:tr h="637868">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2020-07-31</a:t>
                      </a:r>
                    </a:p>
                  </a:txBody>
                  <a:tcPr marL="8204" marR="8204" marT="8204" marB="0" anchor="ctr">
                    <a:lnL>
                      <a:noFill/>
                    </a:lnL>
                    <a:lnR>
                      <a:noFill/>
                    </a:lnR>
                    <a:lnT>
                      <a:noFill/>
                    </a:lnT>
                    <a:lnB>
                      <a:noFill/>
                    </a:lnB>
                  </a:tcPr>
                </a:tc>
                <a:tc>
                  <a:txBody>
                    <a:bodyPr/>
                    <a:lstStyle/>
                    <a:p>
                      <a:pPr algn="ctr" fontAlgn="ctr"/>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成都行政南公司</a:t>
                      </a: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66%</a:t>
                      </a:r>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股权</a:t>
                      </a:r>
                    </a:p>
                  </a:txBody>
                  <a:tcPr marL="8204" marR="8204" marT="8204" marB="0" anchor="ctr">
                    <a:lnL>
                      <a:noFill/>
                    </a:lnL>
                    <a:lnR>
                      <a:noFill/>
                    </a:lnR>
                    <a:lnT>
                      <a:noFill/>
                    </a:lnT>
                    <a:lnB>
                      <a:noFill/>
                    </a:lnB>
                  </a:tcPr>
                </a:tc>
                <a:tc>
                  <a:txBody>
                    <a:bodyPr/>
                    <a:lstStyle/>
                    <a:p>
                      <a:pPr algn="ctr" fontAlgn="ctr"/>
                      <a:r>
                        <a:rPr lang="zh-CN" altLang="en-US" sz="1100" b="0" i="0" u="none" strike="noStrike" dirty="0">
                          <a:solidFill>
                            <a:srgbClr val="000000"/>
                          </a:solidFill>
                          <a:effectLst/>
                          <a:latin typeface="微软雅黑" panose="020B0503020204020204" pitchFamily="34" charset="-122"/>
                          <a:ea typeface="微软雅黑" panose="020B0503020204020204" pitchFamily="34" charset="-122"/>
                        </a:rPr>
                        <a:t>中南建设</a:t>
                      </a: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rPr>
                        <a:t>(000961.</a:t>
                      </a:r>
                      <a:r>
                        <a:rPr lang="en-US" sz="1100" b="0" i="0" u="none" strike="noStrike" dirty="0">
                          <a:solidFill>
                            <a:srgbClr val="000000"/>
                          </a:solidFill>
                          <a:effectLst/>
                          <a:latin typeface="微软雅黑" panose="020B0503020204020204" pitchFamily="34" charset="-122"/>
                          <a:ea typeface="微软雅黑" panose="020B0503020204020204" pitchFamily="34" charset="-122"/>
                        </a:rPr>
                        <a:t>SZ)</a:t>
                      </a:r>
                    </a:p>
                  </a:txBody>
                  <a:tcPr marL="8204" marR="8204" marT="8204" marB="0" anchor="ctr">
                    <a:lnL>
                      <a:noFill/>
                    </a:lnL>
                    <a:lnR>
                      <a:noFill/>
                    </a:lnR>
                    <a:lnT>
                      <a:noFill/>
                    </a:lnT>
                    <a:lnB>
                      <a:noFill/>
                    </a:lnB>
                  </a:tcPr>
                </a:tc>
                <a:tc>
                  <a:txBody>
                    <a:bodyPr/>
                    <a:lstStyle/>
                    <a:p>
                      <a:pPr algn="ctr" fontAlgn="ct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rPr>
                        <a:t>22.20</a:t>
                      </a:r>
                    </a:p>
                  </a:txBody>
                  <a:tcPr marL="8204" marR="8204" marT="8204" marB="0" anchor="ctr">
                    <a:lnL>
                      <a:noFill/>
                    </a:lnL>
                    <a:lnR>
                      <a:noFill/>
                    </a:lnR>
                    <a:lnT>
                      <a:noFill/>
                    </a:lnT>
                    <a:lnB>
                      <a:noFill/>
                    </a:lnB>
                  </a:tcPr>
                </a:tc>
                <a:tc>
                  <a:txBody>
                    <a:bodyPr/>
                    <a:lstStyle/>
                    <a:p>
                      <a:pPr algn="ctr" fontAlgn="ctr"/>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达成转让意向</a:t>
                      </a:r>
                    </a:p>
                  </a:txBody>
                  <a:tcPr marL="8204" marR="8204" marT="8204" marB="0" anchor="ctr">
                    <a:lnL>
                      <a:noFill/>
                    </a:lnL>
                    <a:lnR>
                      <a:noFill/>
                    </a:lnR>
                    <a:lnT>
                      <a:noFill/>
                    </a:lnT>
                    <a:lnB>
                      <a:noFill/>
                    </a:lnB>
                  </a:tcPr>
                </a:tc>
                <a:extLst>
                  <a:ext uri="{0D108BD9-81ED-4DB2-BD59-A6C34878D82A}">
                    <a16:rowId xmlns:a16="http://schemas.microsoft.com/office/drawing/2014/main" val="3098899463"/>
                  </a:ext>
                </a:extLst>
              </a:tr>
              <a:tr h="637868">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2020-07-17</a:t>
                      </a:r>
                    </a:p>
                  </a:txBody>
                  <a:tcPr marL="8204" marR="8204" marT="8204" marB="0" anchor="ctr">
                    <a:lnL>
                      <a:noFill/>
                    </a:lnL>
                    <a:lnR>
                      <a:noFill/>
                    </a:lnR>
                    <a:lnT>
                      <a:noFill/>
                    </a:lnT>
                    <a:lnB>
                      <a:noFill/>
                    </a:lnB>
                    <a:solidFill>
                      <a:srgbClr val="D9D9D9"/>
                    </a:solidFill>
                  </a:tcPr>
                </a:tc>
                <a:tc>
                  <a:txBody>
                    <a:bodyPr/>
                    <a:lstStyle/>
                    <a:p>
                      <a:pPr algn="ctr" fontAlgn="ctr"/>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万锦商贸</a:t>
                      </a: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100%</a:t>
                      </a:r>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股权</a:t>
                      </a:r>
                    </a:p>
                  </a:txBody>
                  <a:tcPr marL="8204" marR="8204" marT="8204" marB="0" anchor="ctr">
                    <a:lnL>
                      <a:noFill/>
                    </a:lnL>
                    <a:lnR>
                      <a:noFill/>
                    </a:lnR>
                    <a:lnT>
                      <a:noFill/>
                    </a:lnT>
                    <a:lnB>
                      <a:noFill/>
                    </a:lnB>
                    <a:solidFill>
                      <a:srgbClr val="D9D9D9"/>
                    </a:solidFill>
                  </a:tcPr>
                </a:tc>
                <a:tc>
                  <a:txBody>
                    <a:bodyPr/>
                    <a:lstStyle/>
                    <a:p>
                      <a:pPr algn="ctr" fontAlgn="ctr"/>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金科文化</a:t>
                      </a: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(300459.</a:t>
                      </a:r>
                      <a:r>
                        <a:rPr lang="en-US" sz="1100" b="0" i="0" u="none" strike="noStrike">
                          <a:solidFill>
                            <a:srgbClr val="000000"/>
                          </a:solidFill>
                          <a:effectLst/>
                          <a:latin typeface="微软雅黑" panose="020B0503020204020204" pitchFamily="34" charset="-122"/>
                          <a:ea typeface="微软雅黑" panose="020B0503020204020204" pitchFamily="34" charset="-122"/>
                        </a:rPr>
                        <a:t>SZ)</a:t>
                      </a:r>
                    </a:p>
                  </a:txBody>
                  <a:tcPr marL="8204" marR="8204" marT="8204" marB="0" anchor="ctr">
                    <a:lnL>
                      <a:noFill/>
                    </a:lnL>
                    <a:lnR>
                      <a:noFill/>
                    </a:lnR>
                    <a:lnT>
                      <a:noFill/>
                    </a:lnT>
                    <a:lnB>
                      <a:noFill/>
                    </a:lnB>
                    <a:solidFill>
                      <a:srgbClr val="D9D9D9"/>
                    </a:solidFill>
                  </a:tcPr>
                </a:tc>
                <a:tc>
                  <a:txBody>
                    <a:bodyPr/>
                    <a:lstStyle/>
                    <a:p>
                      <a:pPr algn="ctr" fontAlgn="ct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rPr>
                        <a:t>15.50</a:t>
                      </a:r>
                    </a:p>
                  </a:txBody>
                  <a:tcPr marL="8204" marR="8204" marT="8204" marB="0" anchor="ctr">
                    <a:lnL>
                      <a:noFill/>
                    </a:lnL>
                    <a:lnR>
                      <a:noFill/>
                    </a:lnR>
                    <a:lnT>
                      <a:noFill/>
                    </a:lnT>
                    <a:lnB>
                      <a:noFill/>
                    </a:lnB>
                    <a:solidFill>
                      <a:srgbClr val="D9D9D9"/>
                    </a:solidFill>
                  </a:tcPr>
                </a:tc>
                <a:tc>
                  <a:txBody>
                    <a:bodyPr/>
                    <a:lstStyle/>
                    <a:p>
                      <a:pPr algn="ctr" fontAlgn="ctr"/>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董事会预案</a:t>
                      </a:r>
                    </a:p>
                  </a:txBody>
                  <a:tcPr marL="8204" marR="8204" marT="8204" marB="0" anchor="ctr">
                    <a:lnL>
                      <a:noFill/>
                    </a:lnL>
                    <a:lnR>
                      <a:noFill/>
                    </a:lnR>
                    <a:lnT>
                      <a:noFill/>
                    </a:lnT>
                    <a:lnB>
                      <a:noFill/>
                    </a:lnB>
                    <a:solidFill>
                      <a:srgbClr val="D9D9D9"/>
                    </a:solidFill>
                  </a:tcPr>
                </a:tc>
                <a:extLst>
                  <a:ext uri="{0D108BD9-81ED-4DB2-BD59-A6C34878D82A}">
                    <a16:rowId xmlns:a16="http://schemas.microsoft.com/office/drawing/2014/main" val="2527312172"/>
                  </a:ext>
                </a:extLst>
              </a:tr>
              <a:tr h="637868">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2020-07-11</a:t>
                      </a:r>
                    </a:p>
                  </a:txBody>
                  <a:tcPr marL="8204" marR="8204" marT="8204" marB="0" anchor="ctr">
                    <a:lnL>
                      <a:noFill/>
                    </a:lnL>
                    <a:lnR>
                      <a:noFill/>
                    </a:lnR>
                    <a:lnT>
                      <a:noFill/>
                    </a:lnT>
                    <a:lnB>
                      <a:noFill/>
                    </a:lnB>
                  </a:tcPr>
                </a:tc>
                <a:tc>
                  <a:txBody>
                    <a:bodyPr/>
                    <a:lstStyle/>
                    <a:p>
                      <a:pPr algn="ctr" fontAlgn="ctr"/>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众友股份</a:t>
                      </a: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31,113</a:t>
                      </a:r>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万股份</a:t>
                      </a:r>
                    </a:p>
                  </a:txBody>
                  <a:tcPr marL="8204" marR="8204" marT="8204" marB="0" anchor="ctr">
                    <a:lnL>
                      <a:noFill/>
                    </a:lnL>
                    <a:lnR>
                      <a:noFill/>
                    </a:lnR>
                    <a:lnT>
                      <a:noFill/>
                    </a:lnT>
                    <a:lnB>
                      <a:noFill/>
                    </a:lnB>
                  </a:tcPr>
                </a:tc>
                <a:tc>
                  <a:txBody>
                    <a:bodyPr/>
                    <a:lstStyle/>
                    <a:p>
                      <a:pPr algn="ctr" fontAlgn="ctr"/>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美尔雅</a:t>
                      </a: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(600107.</a:t>
                      </a:r>
                      <a:r>
                        <a:rPr lang="en-US" sz="1100" b="0" i="0" u="none" strike="noStrike">
                          <a:solidFill>
                            <a:srgbClr val="000000"/>
                          </a:solidFill>
                          <a:effectLst/>
                          <a:latin typeface="微软雅黑" panose="020B0503020204020204" pitchFamily="34" charset="-122"/>
                          <a:ea typeface="微软雅黑" panose="020B0503020204020204" pitchFamily="34" charset="-122"/>
                        </a:rPr>
                        <a:t>SH)</a:t>
                      </a:r>
                    </a:p>
                  </a:txBody>
                  <a:tcPr marL="8204" marR="8204" marT="8204"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15.00</a:t>
                      </a:r>
                    </a:p>
                  </a:txBody>
                  <a:tcPr marL="8204" marR="8204" marT="8204" marB="0" anchor="ctr">
                    <a:lnL>
                      <a:noFill/>
                    </a:lnL>
                    <a:lnR>
                      <a:noFill/>
                    </a:lnR>
                    <a:lnT>
                      <a:noFill/>
                    </a:lnT>
                    <a:lnB>
                      <a:noFill/>
                    </a:lnB>
                  </a:tcPr>
                </a:tc>
                <a:tc>
                  <a:txBody>
                    <a:bodyPr/>
                    <a:lstStyle/>
                    <a:p>
                      <a:pPr algn="ctr" fontAlgn="ctr"/>
                      <a:r>
                        <a:rPr lang="zh-CN" altLang="en-US" sz="1100" b="0" i="0" u="none" strike="noStrike" dirty="0">
                          <a:solidFill>
                            <a:srgbClr val="000000"/>
                          </a:solidFill>
                          <a:effectLst/>
                          <a:latin typeface="微软雅黑" panose="020B0503020204020204" pitchFamily="34" charset="-122"/>
                          <a:ea typeface="微软雅黑" panose="020B0503020204020204" pitchFamily="34" charset="-122"/>
                        </a:rPr>
                        <a:t>董事会预案</a:t>
                      </a:r>
                    </a:p>
                  </a:txBody>
                  <a:tcPr marL="8204" marR="8204" marT="8204" marB="0" anchor="ctr">
                    <a:lnL>
                      <a:noFill/>
                    </a:lnL>
                    <a:lnR>
                      <a:noFill/>
                    </a:lnR>
                    <a:lnT>
                      <a:noFill/>
                    </a:lnT>
                    <a:lnB>
                      <a:noFill/>
                    </a:lnB>
                  </a:tcPr>
                </a:tc>
                <a:extLst>
                  <a:ext uri="{0D108BD9-81ED-4DB2-BD59-A6C34878D82A}">
                    <a16:rowId xmlns:a16="http://schemas.microsoft.com/office/drawing/2014/main" val="2845740810"/>
                  </a:ext>
                </a:extLst>
              </a:tr>
              <a:tr h="637868">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2020-07-31</a:t>
                      </a:r>
                    </a:p>
                  </a:txBody>
                  <a:tcPr marL="8204" marR="8204" marT="8204"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财务公司</a:t>
                      </a: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20%</a:t>
                      </a:r>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股权</a:t>
                      </a:r>
                    </a:p>
                  </a:txBody>
                  <a:tcPr marL="8204" marR="8204" marT="8204"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大有能源</a:t>
                      </a: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(600403.</a:t>
                      </a:r>
                      <a:r>
                        <a:rPr lang="en-US" sz="1100" b="0" i="0" u="none" strike="noStrike">
                          <a:solidFill>
                            <a:srgbClr val="000000"/>
                          </a:solidFill>
                          <a:effectLst/>
                          <a:latin typeface="微软雅黑" panose="020B0503020204020204" pitchFamily="34" charset="-122"/>
                          <a:ea typeface="微软雅黑" panose="020B0503020204020204" pitchFamily="34" charset="-122"/>
                        </a:rPr>
                        <a:t>SH)</a:t>
                      </a:r>
                    </a:p>
                  </a:txBody>
                  <a:tcPr marL="8204" marR="8204" marT="8204"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12.51</a:t>
                      </a:r>
                    </a:p>
                  </a:txBody>
                  <a:tcPr marL="8204" marR="8204" marT="8204"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zh-CN" altLang="en-US" sz="1100" b="0" i="0" u="none" strike="noStrike" dirty="0">
                          <a:solidFill>
                            <a:srgbClr val="000000"/>
                          </a:solidFill>
                          <a:effectLst/>
                          <a:latin typeface="微软雅黑" panose="020B0503020204020204" pitchFamily="34" charset="-122"/>
                          <a:ea typeface="微软雅黑" panose="020B0503020204020204" pitchFamily="34" charset="-122"/>
                        </a:rPr>
                        <a:t>董事会预案</a:t>
                      </a:r>
                    </a:p>
                  </a:txBody>
                  <a:tcPr marL="8204" marR="8204" marT="8204"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722144762"/>
                  </a:ext>
                </a:extLst>
              </a:tr>
            </a:tbl>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 name="图表 39">
            <a:extLst>
              <a:ext uri="{FF2B5EF4-FFF2-40B4-BE49-F238E27FC236}">
                <a16:creationId xmlns:a16="http://schemas.microsoft.com/office/drawing/2014/main" id="{3C484993-8DF3-4859-A5A1-A9B5EEA707FE}"/>
              </a:ext>
            </a:extLst>
          </p:cNvPr>
          <p:cNvGraphicFramePr>
            <a:graphicFrameLocks/>
          </p:cNvGraphicFramePr>
          <p:nvPr>
            <p:extLst>
              <p:ext uri="{D42A27DB-BD31-4B8C-83A1-F6EECF244321}">
                <p14:modId xmlns:p14="http://schemas.microsoft.com/office/powerpoint/2010/main" val="81042638"/>
              </p:ext>
            </p:extLst>
          </p:nvPr>
        </p:nvGraphicFramePr>
        <p:xfrm>
          <a:off x="2635002" y="2618470"/>
          <a:ext cx="6857557" cy="4095116"/>
        </p:xfrm>
        <a:graphic>
          <a:graphicData uri="http://schemas.openxmlformats.org/drawingml/2006/chart">
            <c:chart xmlns:c="http://schemas.openxmlformats.org/drawingml/2006/chart" xmlns:r="http://schemas.openxmlformats.org/officeDocument/2006/relationships" r:id="rId3"/>
          </a:graphicData>
        </a:graphic>
      </p:graphicFrame>
      <p:grpSp>
        <p:nvGrpSpPr>
          <p:cNvPr id="2" name="组合 1"/>
          <p:cNvGrpSpPr/>
          <p:nvPr/>
        </p:nvGrpSpPr>
        <p:grpSpPr>
          <a:xfrm>
            <a:off x="2021794" y="1008995"/>
            <a:ext cx="2482389" cy="369871"/>
            <a:chOff x="7155445" y="740531"/>
            <a:chExt cx="3098164" cy="369870"/>
          </a:xfrm>
        </p:grpSpPr>
        <p:sp>
          <p:nvSpPr>
            <p:cNvPr id="3" name="矩形 2"/>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新三板市场概况</a:t>
              </a:r>
            </a:p>
          </p:txBody>
        </p:sp>
        <p:sp>
          <p:nvSpPr>
            <p:cNvPr id="4" name="等腰三角形 3"/>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2021789" y="1484910"/>
            <a:ext cx="1222942" cy="941083"/>
            <a:chOff x="415341" y="1328632"/>
            <a:chExt cx="1154098" cy="838730"/>
          </a:xfrm>
        </p:grpSpPr>
        <p:grpSp>
          <p:nvGrpSpPr>
            <p:cNvPr id="6" name="组合 5"/>
            <p:cNvGrpSpPr/>
            <p:nvPr/>
          </p:nvGrpSpPr>
          <p:grpSpPr>
            <a:xfrm>
              <a:off x="415341" y="1328632"/>
              <a:ext cx="1154098" cy="667568"/>
              <a:chOff x="539468" y="1205342"/>
              <a:chExt cx="1154098" cy="667568"/>
            </a:xfrm>
          </p:grpSpPr>
          <p:sp>
            <p:nvSpPr>
              <p:cNvPr id="8" name="文本框 7"/>
              <p:cNvSpPr txBox="1"/>
              <p:nvPr/>
            </p:nvSpPr>
            <p:spPr>
              <a:xfrm>
                <a:off x="539468" y="1205342"/>
                <a:ext cx="973009" cy="233157"/>
              </a:xfrm>
              <a:prstGeom prst="rect">
                <a:avLst/>
              </a:prstGeom>
              <a:noFill/>
            </p:spPr>
            <p:txBody>
              <a:bodyPr wrap="none" rtlCol="0">
                <a:spAutoFit/>
              </a:bodyPr>
              <a:lstStyle/>
              <a:p>
                <a:r>
                  <a:rPr lang="zh-CN" altLang="en-US" sz="1100" dirty="0">
                    <a:latin typeface="微软雅黑" panose="020B0503020204020204" pitchFamily="34" charset="-122"/>
                    <a:ea typeface="微软雅黑" panose="020B0503020204020204" pitchFamily="34" charset="-122"/>
                  </a:rPr>
                  <a:t>挂牌企业总数</a:t>
                </a:r>
              </a:p>
            </p:txBody>
          </p:sp>
          <p:sp>
            <p:nvSpPr>
              <p:cNvPr id="9" name="文本框 8"/>
              <p:cNvSpPr txBox="1"/>
              <p:nvPr/>
            </p:nvSpPr>
            <p:spPr>
              <a:xfrm>
                <a:off x="1386173" y="1608747"/>
                <a:ext cx="307393" cy="233157"/>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dirty="0"/>
                  <a:t>家</a:t>
                </a:r>
              </a:p>
            </p:txBody>
          </p:sp>
          <p:sp>
            <p:nvSpPr>
              <p:cNvPr id="10" name="文本框 9"/>
              <p:cNvSpPr txBox="1"/>
              <p:nvPr/>
            </p:nvSpPr>
            <p:spPr>
              <a:xfrm>
                <a:off x="612365" y="1461456"/>
                <a:ext cx="821733" cy="411454"/>
              </a:xfrm>
              <a:prstGeom prst="rect">
                <a:avLst/>
              </a:prstGeom>
              <a:noFill/>
            </p:spPr>
            <p:txBody>
              <a:bodyPr wrap="none" rtlCol="0">
                <a:spAutoFit/>
              </a:bodyPr>
              <a:lstStyle/>
              <a:p>
                <a:r>
                  <a:rPr lang="en-US" sz="2400" b="1" dirty="0">
                    <a:solidFill>
                      <a:srgbClr val="FF0000"/>
                    </a:solidFill>
                    <a:latin typeface="Arial" panose="020B0604020202020204" pitchFamily="34" charset="0"/>
                    <a:cs typeface="Arial" panose="020B0604020202020204" pitchFamily="34" charset="0"/>
                  </a:rPr>
                  <a:t>8421</a:t>
                </a:r>
              </a:p>
            </p:txBody>
          </p:sp>
        </p:grpSp>
        <p:sp>
          <p:nvSpPr>
            <p:cNvPr id="7" name="文本框 6"/>
            <p:cNvSpPr txBox="1"/>
            <p:nvPr/>
          </p:nvSpPr>
          <p:spPr>
            <a:xfrm>
              <a:off x="872350" y="1893059"/>
              <a:ext cx="557081" cy="274303"/>
            </a:xfrm>
            <a:prstGeom prst="rect">
              <a:avLst/>
            </a:prstGeom>
            <a:noFill/>
          </p:spPr>
          <p:txBody>
            <a:bodyPr wrap="square" rtlCol="0">
              <a:spAutoFit/>
            </a:bodyPr>
            <a:lstStyle/>
            <a:p>
              <a:r>
                <a:rPr lang="en-US" altLang="zh-CN" sz="1400" b="1" dirty="0">
                  <a:solidFill>
                    <a:srgbClr val="00B050"/>
                  </a:solidFill>
                  <a:latin typeface="Arial" panose="020B0604020202020204" pitchFamily="34" charset="0"/>
                  <a:cs typeface="Arial" panose="020B0604020202020204" pitchFamily="34" charset="0"/>
                </a:rPr>
                <a:t>-88</a:t>
              </a:r>
              <a:endParaRPr lang="zh-CN" altLang="en-US" sz="1400" b="1" dirty="0">
                <a:solidFill>
                  <a:srgbClr val="00B050"/>
                </a:solidFill>
                <a:latin typeface="Arial" panose="020B0604020202020204" pitchFamily="34" charset="0"/>
                <a:cs typeface="Arial" panose="020B0604020202020204" pitchFamily="34" charset="0"/>
              </a:endParaRPr>
            </a:p>
          </p:txBody>
        </p:sp>
      </p:grpSp>
      <p:sp>
        <p:nvSpPr>
          <p:cNvPr id="24"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新三板</a:t>
            </a:r>
          </a:p>
        </p:txBody>
      </p:sp>
      <p:sp>
        <p:nvSpPr>
          <p:cNvPr id="17" name="文本框 16">
            <a:extLst>
              <a:ext uri="{FF2B5EF4-FFF2-40B4-BE49-F238E27FC236}">
                <a16:creationId xmlns:a16="http://schemas.microsoft.com/office/drawing/2014/main" id="{EAD2E347-3E2F-4D46-A157-1B020232F5FE}"/>
              </a:ext>
            </a:extLst>
          </p:cNvPr>
          <p:cNvSpPr txBox="1"/>
          <p:nvPr/>
        </p:nvSpPr>
        <p:spPr>
          <a:xfrm>
            <a:off x="2021784" y="2384749"/>
            <a:ext cx="1226416" cy="307777"/>
          </a:xfrm>
          <a:prstGeom prst="rect">
            <a:avLst/>
          </a:prstGeom>
          <a:noFill/>
        </p:spPr>
        <p:txBody>
          <a:bodyPr wrap="square" rtlCol="0">
            <a:spAutoFit/>
          </a:bodyPr>
          <a:lstStyle/>
          <a:p>
            <a:r>
              <a:rPr lang="zh-CN" altLang="en-US" sz="1100" dirty="0">
                <a:latin typeface="微软雅黑" panose="020B0503020204020204" pitchFamily="34" charset="-122"/>
                <a:ea typeface="微软雅黑" panose="020B0503020204020204" pitchFamily="34" charset="-122"/>
              </a:rPr>
              <a:t>转板摘牌</a:t>
            </a:r>
            <a:r>
              <a:rPr lang="en-US" altLang="zh-CN" sz="1400" dirty="0">
                <a:solidFill>
                  <a:srgbClr val="00B050"/>
                </a:solidFill>
                <a:latin typeface="微软雅黑" panose="020B0503020204020204" pitchFamily="34" charset="-122"/>
                <a:ea typeface="微软雅黑" panose="020B0503020204020204" pitchFamily="34" charset="-122"/>
                <a:cs typeface="Arial" panose="020B0604020202020204" pitchFamily="34" charset="0"/>
              </a:rPr>
              <a:t>8</a:t>
            </a:r>
            <a:r>
              <a:rPr lang="zh-CN" altLang="en-US" sz="1100" dirty="0">
                <a:latin typeface="微软雅黑" panose="020B0503020204020204" pitchFamily="34" charset="-122"/>
                <a:ea typeface="微软雅黑" panose="020B0503020204020204" pitchFamily="34" charset="-122"/>
              </a:rPr>
              <a:t>家</a:t>
            </a:r>
          </a:p>
        </p:txBody>
      </p:sp>
      <p:grpSp>
        <p:nvGrpSpPr>
          <p:cNvPr id="18" name="组合 17">
            <a:extLst>
              <a:ext uri="{FF2B5EF4-FFF2-40B4-BE49-F238E27FC236}">
                <a16:creationId xmlns:a16="http://schemas.microsoft.com/office/drawing/2014/main" id="{F4B331A1-0637-4ADF-A775-B931353549FC}"/>
              </a:ext>
            </a:extLst>
          </p:cNvPr>
          <p:cNvGrpSpPr/>
          <p:nvPr/>
        </p:nvGrpSpPr>
        <p:grpSpPr>
          <a:xfrm>
            <a:off x="3807405" y="1394518"/>
            <a:ext cx="3051740" cy="1015808"/>
            <a:chOff x="2576529" y="1390353"/>
            <a:chExt cx="3051738" cy="1015809"/>
          </a:xfrm>
        </p:grpSpPr>
        <p:grpSp>
          <p:nvGrpSpPr>
            <p:cNvPr id="11" name="组合 10"/>
            <p:cNvGrpSpPr/>
            <p:nvPr/>
          </p:nvGrpSpPr>
          <p:grpSpPr>
            <a:xfrm>
              <a:off x="3557177" y="1390353"/>
              <a:ext cx="2071090" cy="1005826"/>
              <a:chOff x="1882108" y="1137115"/>
              <a:chExt cx="2071090" cy="1005826"/>
            </a:xfrm>
          </p:grpSpPr>
          <p:sp>
            <p:nvSpPr>
              <p:cNvPr id="12" name="矩形: 对角圆角 11"/>
              <p:cNvSpPr/>
              <p:nvPr/>
            </p:nvSpPr>
            <p:spPr>
              <a:xfrm>
                <a:off x="1918958" y="1419306"/>
                <a:ext cx="975600" cy="705600"/>
              </a:xfrm>
              <a:prstGeom prst="round2Diag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7192</a:t>
                </a:r>
                <a:endParaRPr lang="en-US" b="1" dirty="0">
                  <a:solidFill>
                    <a:schemeClr val="tx1"/>
                  </a:solidFill>
                  <a:latin typeface="Arial" panose="020B0604020202020204" pitchFamily="34" charset="0"/>
                  <a:cs typeface="Arial" panose="020B0604020202020204" pitchFamily="34" charset="0"/>
                </a:endParaRPr>
              </a:p>
            </p:txBody>
          </p:sp>
          <p:sp>
            <p:nvSpPr>
              <p:cNvPr id="13" name="矩形: 对角圆角 12"/>
              <p:cNvSpPr/>
              <p:nvPr/>
            </p:nvSpPr>
            <p:spPr>
              <a:xfrm>
                <a:off x="2935197" y="1415404"/>
                <a:ext cx="976905" cy="706905"/>
              </a:xfrm>
              <a:prstGeom prst="round2DiagRect">
                <a:avLst/>
              </a:prstGeom>
              <a:solidFill>
                <a:srgbClr val="00B0F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1197</a:t>
                </a:r>
                <a:endParaRPr lang="zh-CN" altLang="en-US" b="1" dirty="0">
                  <a:solidFill>
                    <a:schemeClr val="tx1"/>
                  </a:solidFill>
                  <a:latin typeface="Arial" panose="020B0604020202020204" pitchFamily="34" charset="0"/>
                  <a:cs typeface="Arial" panose="020B0604020202020204" pitchFamily="34" charset="0"/>
                </a:endParaRPr>
              </a:p>
            </p:txBody>
          </p:sp>
          <p:sp>
            <p:nvSpPr>
              <p:cNvPr id="14" name="文本框 13"/>
              <p:cNvSpPr txBox="1"/>
              <p:nvPr/>
            </p:nvSpPr>
            <p:spPr>
              <a:xfrm>
                <a:off x="1882108" y="1137115"/>
                <a:ext cx="1031051" cy="261610"/>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dirty="0"/>
                  <a:t>市场分层分布</a:t>
                </a:r>
              </a:p>
            </p:txBody>
          </p:sp>
          <p:sp>
            <p:nvSpPr>
              <p:cNvPr id="15" name="文本框 14"/>
              <p:cNvSpPr txBox="1"/>
              <p:nvPr/>
            </p:nvSpPr>
            <p:spPr>
              <a:xfrm>
                <a:off x="3460755" y="1862841"/>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创新</a:t>
                </a:r>
              </a:p>
            </p:txBody>
          </p:sp>
          <p:sp>
            <p:nvSpPr>
              <p:cNvPr id="16" name="文本框 15"/>
              <p:cNvSpPr txBox="1"/>
              <p:nvPr/>
            </p:nvSpPr>
            <p:spPr>
              <a:xfrm>
                <a:off x="2452878" y="1865942"/>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基础</a:t>
                </a:r>
              </a:p>
            </p:txBody>
          </p:sp>
        </p:grpSp>
        <p:sp>
          <p:nvSpPr>
            <p:cNvPr id="26" name="矩形: 对角圆角 25">
              <a:extLst>
                <a:ext uri="{FF2B5EF4-FFF2-40B4-BE49-F238E27FC236}">
                  <a16:creationId xmlns:a16="http://schemas.microsoft.com/office/drawing/2014/main" id="{E1FC36C5-1A37-4A49-B971-0AA7DCD5433F}"/>
                </a:ext>
              </a:extLst>
            </p:cNvPr>
            <p:cNvSpPr/>
            <p:nvPr/>
          </p:nvSpPr>
          <p:spPr>
            <a:xfrm>
              <a:off x="2576529" y="1665719"/>
              <a:ext cx="976905" cy="706905"/>
            </a:xfrm>
            <a:prstGeom prst="round2DiagRect">
              <a:avLst/>
            </a:prstGeom>
            <a:solidFill>
              <a:srgbClr val="FF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32</a:t>
              </a:r>
              <a:endParaRPr lang="zh-CN" altLang="en-US" b="1" dirty="0">
                <a:solidFill>
                  <a:schemeClr val="tx1"/>
                </a:solidFill>
                <a:latin typeface="Arial" panose="020B0604020202020204" pitchFamily="34" charset="0"/>
                <a:cs typeface="Arial" panose="020B0604020202020204" pitchFamily="34" charset="0"/>
              </a:endParaRPr>
            </a:p>
          </p:txBody>
        </p:sp>
        <p:sp>
          <p:nvSpPr>
            <p:cNvPr id="27" name="文本框 26">
              <a:extLst>
                <a:ext uri="{FF2B5EF4-FFF2-40B4-BE49-F238E27FC236}">
                  <a16:creationId xmlns:a16="http://schemas.microsoft.com/office/drawing/2014/main" id="{F80355C1-C0A6-4598-AF37-EB4C2C3928BC}"/>
                </a:ext>
              </a:extLst>
            </p:cNvPr>
            <p:cNvSpPr txBox="1"/>
            <p:nvPr/>
          </p:nvSpPr>
          <p:spPr>
            <a:xfrm>
              <a:off x="3118810" y="2129163"/>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精选</a:t>
              </a:r>
            </a:p>
          </p:txBody>
        </p:sp>
      </p:grpSp>
      <p:grpSp>
        <p:nvGrpSpPr>
          <p:cNvPr id="23" name="组合 22">
            <a:extLst>
              <a:ext uri="{FF2B5EF4-FFF2-40B4-BE49-F238E27FC236}">
                <a16:creationId xmlns:a16="http://schemas.microsoft.com/office/drawing/2014/main" id="{79E44EAF-2742-4A8C-845E-6E9FD9916DC9}"/>
              </a:ext>
            </a:extLst>
          </p:cNvPr>
          <p:cNvGrpSpPr/>
          <p:nvPr/>
        </p:nvGrpSpPr>
        <p:grpSpPr>
          <a:xfrm>
            <a:off x="7333491" y="1405171"/>
            <a:ext cx="3076769" cy="994504"/>
            <a:chOff x="6524954" y="1276819"/>
            <a:chExt cx="3076768" cy="994505"/>
          </a:xfrm>
        </p:grpSpPr>
        <p:grpSp>
          <p:nvGrpSpPr>
            <p:cNvPr id="29" name="组合 28"/>
            <p:cNvGrpSpPr/>
            <p:nvPr/>
          </p:nvGrpSpPr>
          <p:grpSpPr>
            <a:xfrm>
              <a:off x="7516489" y="1276819"/>
              <a:ext cx="2085233" cy="994505"/>
              <a:chOff x="1891211" y="1145335"/>
              <a:chExt cx="2085233" cy="994505"/>
            </a:xfrm>
          </p:grpSpPr>
          <p:sp>
            <p:nvSpPr>
              <p:cNvPr id="30" name="矩形: 对角圆角 29"/>
              <p:cNvSpPr/>
              <p:nvPr/>
            </p:nvSpPr>
            <p:spPr>
              <a:xfrm>
                <a:off x="1918958" y="1419306"/>
                <a:ext cx="975600" cy="705600"/>
              </a:xfrm>
              <a:prstGeom prst="round2Diag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7804</a:t>
                </a:r>
                <a:endParaRPr lang="en-US" b="1" dirty="0">
                  <a:solidFill>
                    <a:schemeClr val="tx1"/>
                  </a:solidFill>
                  <a:latin typeface="Arial" panose="020B0604020202020204" pitchFamily="34" charset="0"/>
                  <a:cs typeface="Arial" panose="020B0604020202020204" pitchFamily="34" charset="0"/>
                </a:endParaRPr>
              </a:p>
            </p:txBody>
          </p:sp>
          <p:sp>
            <p:nvSpPr>
              <p:cNvPr id="31" name="矩形: 对角圆角 30"/>
              <p:cNvSpPr/>
              <p:nvPr/>
            </p:nvSpPr>
            <p:spPr>
              <a:xfrm>
                <a:off x="2949851" y="1418000"/>
                <a:ext cx="976905" cy="706905"/>
              </a:xfrm>
              <a:prstGeom prst="round2DiagRect">
                <a:avLst/>
              </a:prstGeom>
              <a:solidFill>
                <a:srgbClr val="00B0F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585</a:t>
                </a:r>
                <a:endParaRPr lang="en-US" b="1" dirty="0">
                  <a:solidFill>
                    <a:schemeClr val="tx1"/>
                  </a:solidFill>
                  <a:latin typeface="Arial" panose="020B0604020202020204" pitchFamily="34" charset="0"/>
                  <a:cs typeface="Arial" panose="020B0604020202020204" pitchFamily="34" charset="0"/>
                </a:endParaRPr>
              </a:p>
            </p:txBody>
          </p:sp>
          <p:sp>
            <p:nvSpPr>
              <p:cNvPr id="32" name="文本框 31"/>
              <p:cNvSpPr txBox="1"/>
              <p:nvPr/>
            </p:nvSpPr>
            <p:spPr>
              <a:xfrm>
                <a:off x="1891211" y="1145335"/>
                <a:ext cx="1031051" cy="261610"/>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dirty="0"/>
                  <a:t>转让方式分布</a:t>
                </a:r>
              </a:p>
            </p:txBody>
          </p:sp>
          <p:sp>
            <p:nvSpPr>
              <p:cNvPr id="33" name="文本框 32"/>
              <p:cNvSpPr txBox="1"/>
              <p:nvPr/>
            </p:nvSpPr>
            <p:spPr>
              <a:xfrm>
                <a:off x="3484001" y="1862841"/>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做市</a:t>
                </a:r>
              </a:p>
            </p:txBody>
          </p:sp>
          <p:sp>
            <p:nvSpPr>
              <p:cNvPr id="35" name="文本框 34"/>
              <p:cNvSpPr txBox="1"/>
              <p:nvPr/>
            </p:nvSpPr>
            <p:spPr>
              <a:xfrm>
                <a:off x="2167899" y="1850443"/>
                <a:ext cx="800219"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集合竞价</a:t>
                </a:r>
              </a:p>
            </p:txBody>
          </p:sp>
        </p:grpSp>
        <p:grpSp>
          <p:nvGrpSpPr>
            <p:cNvPr id="22" name="组合 21">
              <a:extLst>
                <a:ext uri="{FF2B5EF4-FFF2-40B4-BE49-F238E27FC236}">
                  <a16:creationId xmlns:a16="http://schemas.microsoft.com/office/drawing/2014/main" id="{61D2D0E8-F491-4D6D-B421-6304631594C4}"/>
                </a:ext>
              </a:extLst>
            </p:cNvPr>
            <p:cNvGrpSpPr/>
            <p:nvPr/>
          </p:nvGrpSpPr>
          <p:grpSpPr>
            <a:xfrm>
              <a:off x="6524954" y="1549485"/>
              <a:ext cx="1018940" cy="706905"/>
              <a:chOff x="6522933" y="2619885"/>
              <a:chExt cx="1018940" cy="706905"/>
            </a:xfrm>
          </p:grpSpPr>
          <p:sp>
            <p:nvSpPr>
              <p:cNvPr id="20" name="矩形: 对角圆角 19">
                <a:extLst>
                  <a:ext uri="{FF2B5EF4-FFF2-40B4-BE49-F238E27FC236}">
                    <a16:creationId xmlns:a16="http://schemas.microsoft.com/office/drawing/2014/main" id="{A91632D7-C336-4F35-82B1-417A4997CC81}"/>
                  </a:ext>
                </a:extLst>
              </p:cNvPr>
              <p:cNvSpPr/>
              <p:nvPr/>
            </p:nvSpPr>
            <p:spPr>
              <a:xfrm>
                <a:off x="6522933" y="2619885"/>
                <a:ext cx="976905" cy="706905"/>
              </a:xfrm>
              <a:prstGeom prst="round2DiagRect">
                <a:avLst/>
              </a:prstGeom>
              <a:solidFill>
                <a:srgbClr val="FF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32</a:t>
                </a:r>
                <a:endParaRPr lang="zh-CN" altLang="en-US" b="1" dirty="0">
                  <a:solidFill>
                    <a:schemeClr val="tx1"/>
                  </a:solidFill>
                  <a:latin typeface="Arial" panose="020B0604020202020204" pitchFamily="34" charset="0"/>
                  <a:cs typeface="Arial" panose="020B0604020202020204" pitchFamily="34" charset="0"/>
                </a:endParaRPr>
              </a:p>
            </p:txBody>
          </p:sp>
          <p:sp>
            <p:nvSpPr>
              <p:cNvPr id="21" name="文本框 20">
                <a:extLst>
                  <a:ext uri="{FF2B5EF4-FFF2-40B4-BE49-F238E27FC236}">
                    <a16:creationId xmlns:a16="http://schemas.microsoft.com/office/drawing/2014/main" id="{5399CFBF-6315-48FD-BAD5-66D67344E536}"/>
                  </a:ext>
                </a:extLst>
              </p:cNvPr>
              <p:cNvSpPr txBox="1"/>
              <p:nvPr/>
            </p:nvSpPr>
            <p:spPr>
              <a:xfrm>
                <a:off x="6741654" y="3042339"/>
                <a:ext cx="800219"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连续竞价</a:t>
                </a:r>
              </a:p>
            </p:txBody>
          </p:sp>
        </p:grpSp>
      </p:gr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ea typeface="幼圆" panose="02010509060101010101" pitchFamily="49" charset="-122"/>
              </a:rPr>
              <a:t>科创板</a:t>
            </a:r>
            <a:r>
              <a:rPr lang="en-US" altLang="zh-CN" sz="2400" b="1" dirty="0">
                <a:solidFill>
                  <a:srgbClr val="000798"/>
                </a:solidFill>
                <a:ea typeface="幼圆" panose="02010509060101010101" pitchFamily="49" charset="-122"/>
              </a:rPr>
              <a:t>8</a:t>
            </a:r>
            <a:r>
              <a:rPr lang="zh-CN" altLang="en-US" sz="2400" b="1" dirty="0">
                <a:solidFill>
                  <a:srgbClr val="000798"/>
                </a:solidFill>
                <a:ea typeface="幼圆" panose="02010509060101010101" pitchFamily="49" charset="-122"/>
              </a:rPr>
              <a:t>月总市值变化情况</a:t>
            </a:r>
          </a:p>
        </p:txBody>
      </p:sp>
      <p:graphicFrame>
        <p:nvGraphicFramePr>
          <p:cNvPr id="8" name="图表 7">
            <a:extLst>
              <a:ext uri="{FF2B5EF4-FFF2-40B4-BE49-F238E27FC236}">
                <a16:creationId xmlns:a16="http://schemas.microsoft.com/office/drawing/2014/main" id="{EC369EAF-C42D-4115-9948-A2371CE920B6}"/>
              </a:ext>
            </a:extLst>
          </p:cNvPr>
          <p:cNvGraphicFramePr>
            <a:graphicFrameLocks/>
          </p:cNvGraphicFramePr>
          <p:nvPr>
            <p:extLst>
              <p:ext uri="{D42A27DB-BD31-4B8C-83A1-F6EECF244321}">
                <p14:modId xmlns:p14="http://schemas.microsoft.com/office/powerpoint/2010/main" val="711083405"/>
              </p:ext>
            </p:extLst>
          </p:nvPr>
        </p:nvGraphicFramePr>
        <p:xfrm>
          <a:off x="3396000" y="890333"/>
          <a:ext cx="5400000" cy="324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表格 1">
            <a:extLst>
              <a:ext uri="{FF2B5EF4-FFF2-40B4-BE49-F238E27FC236}">
                <a16:creationId xmlns:a16="http://schemas.microsoft.com/office/drawing/2014/main" id="{2FA1B30C-D0BB-4E4A-A63E-4EB514694FCB}"/>
              </a:ext>
            </a:extLst>
          </p:cNvPr>
          <p:cNvGraphicFramePr>
            <a:graphicFrameLocks noGrp="1"/>
          </p:cNvGraphicFramePr>
          <p:nvPr>
            <p:extLst>
              <p:ext uri="{D42A27DB-BD31-4B8C-83A1-F6EECF244321}">
                <p14:modId xmlns:p14="http://schemas.microsoft.com/office/powerpoint/2010/main" val="3998493051"/>
              </p:ext>
            </p:extLst>
          </p:nvPr>
        </p:nvGraphicFramePr>
        <p:xfrm>
          <a:off x="3246891" y="4099019"/>
          <a:ext cx="5454000" cy="2352930"/>
        </p:xfrm>
        <a:graphic>
          <a:graphicData uri="http://schemas.openxmlformats.org/drawingml/2006/table">
            <a:tbl>
              <a:tblPr/>
              <a:tblGrid>
                <a:gridCol w="1363500">
                  <a:extLst>
                    <a:ext uri="{9D8B030D-6E8A-4147-A177-3AD203B41FA5}">
                      <a16:colId xmlns:a16="http://schemas.microsoft.com/office/drawing/2014/main" val="4021217850"/>
                    </a:ext>
                  </a:extLst>
                </a:gridCol>
                <a:gridCol w="1363500">
                  <a:extLst>
                    <a:ext uri="{9D8B030D-6E8A-4147-A177-3AD203B41FA5}">
                      <a16:colId xmlns:a16="http://schemas.microsoft.com/office/drawing/2014/main" val="1824486353"/>
                    </a:ext>
                  </a:extLst>
                </a:gridCol>
                <a:gridCol w="1363500">
                  <a:extLst>
                    <a:ext uri="{9D8B030D-6E8A-4147-A177-3AD203B41FA5}">
                      <a16:colId xmlns:a16="http://schemas.microsoft.com/office/drawing/2014/main" val="136384499"/>
                    </a:ext>
                  </a:extLst>
                </a:gridCol>
                <a:gridCol w="1363500">
                  <a:extLst>
                    <a:ext uri="{9D8B030D-6E8A-4147-A177-3AD203B41FA5}">
                      <a16:colId xmlns:a16="http://schemas.microsoft.com/office/drawing/2014/main" val="2938034918"/>
                    </a:ext>
                  </a:extLst>
                </a:gridCol>
              </a:tblGrid>
              <a:tr h="385300">
                <a:tc>
                  <a:txBody>
                    <a:bodyPr/>
                    <a:lstStyle/>
                    <a:p>
                      <a:pPr algn="ctr" fontAlgn="ctr"/>
                      <a:r>
                        <a:rPr lang="zh-CN" altLang="en-US" sz="1100" b="1" i="0" u="none" strike="noStrike" dirty="0">
                          <a:solidFill>
                            <a:srgbClr val="FFFFFF"/>
                          </a:solidFill>
                          <a:effectLst/>
                          <a:latin typeface="微软雅黑" panose="020B0503020204020204" pitchFamily="34" charset="-122"/>
                          <a:ea typeface="微软雅黑" panose="020B0503020204020204" pitchFamily="34" charset="-122"/>
                        </a:rPr>
                        <a:t>证券简称</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US" altLang="zh-CN" sz="1100" b="1" i="0" u="none" strike="noStrike" dirty="0">
                          <a:solidFill>
                            <a:srgbClr val="FFFFFF"/>
                          </a:solidFill>
                          <a:effectLst/>
                          <a:latin typeface="微软雅黑" panose="020B0503020204020204" pitchFamily="34" charset="-122"/>
                          <a:ea typeface="微软雅黑" panose="020B0503020204020204" pitchFamily="34" charset="-122"/>
                        </a:rPr>
                        <a:t>2020-07-31</a:t>
                      </a:r>
                      <a:br>
                        <a:rPr lang="en-US" altLang="zh-CN" sz="1100" b="1" i="0" u="none" strike="noStrike" dirty="0">
                          <a:solidFill>
                            <a:srgbClr val="FFFFFF"/>
                          </a:solidFill>
                          <a:effectLst/>
                          <a:latin typeface="微软雅黑" panose="020B0503020204020204" pitchFamily="34" charset="-122"/>
                          <a:ea typeface="微软雅黑" panose="020B0503020204020204" pitchFamily="34" charset="-122"/>
                        </a:rPr>
                      </a:br>
                      <a:r>
                        <a:rPr lang="zh-CN" altLang="en-US" sz="1100" b="1" i="0" u="none" strike="noStrike" dirty="0">
                          <a:solidFill>
                            <a:srgbClr val="FFFFFF"/>
                          </a:solidFill>
                          <a:effectLst/>
                          <a:latin typeface="微软雅黑" panose="020B0503020204020204" pitchFamily="34" charset="-122"/>
                          <a:ea typeface="微软雅黑" panose="020B0503020204020204" pitchFamily="34" charset="-122"/>
                        </a:rPr>
                        <a:t>总市值（亿元）</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US" altLang="zh-CN" sz="1100" b="1" i="0" u="none" strike="noStrike" dirty="0">
                          <a:solidFill>
                            <a:srgbClr val="FFFFFF"/>
                          </a:solidFill>
                          <a:effectLst/>
                          <a:latin typeface="微软雅黑" panose="020B0503020204020204" pitchFamily="34" charset="-122"/>
                          <a:ea typeface="微软雅黑" panose="020B0503020204020204" pitchFamily="34" charset="-122"/>
                        </a:rPr>
                        <a:t>2020-08-31</a:t>
                      </a:r>
                      <a:br>
                        <a:rPr lang="en-US" altLang="zh-CN" sz="1100" b="1" i="0" u="none" strike="noStrike" dirty="0">
                          <a:solidFill>
                            <a:srgbClr val="FFFFFF"/>
                          </a:solidFill>
                          <a:effectLst/>
                          <a:latin typeface="微软雅黑" panose="020B0503020204020204" pitchFamily="34" charset="-122"/>
                          <a:ea typeface="微软雅黑" panose="020B0503020204020204" pitchFamily="34" charset="-122"/>
                        </a:rPr>
                      </a:br>
                      <a:r>
                        <a:rPr lang="zh-CN" altLang="en-US" sz="1100" b="1" i="0" u="none" strike="noStrike" dirty="0">
                          <a:solidFill>
                            <a:srgbClr val="FFFFFF"/>
                          </a:solidFill>
                          <a:effectLst/>
                          <a:latin typeface="微软雅黑" panose="020B0503020204020204" pitchFamily="34" charset="-122"/>
                          <a:ea typeface="微软雅黑" panose="020B0503020204020204" pitchFamily="34" charset="-122"/>
                        </a:rPr>
                        <a:t>总市值（亿元）</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zh-CN" altLang="en-US" sz="1100" b="1" i="0" u="none" strike="noStrike" dirty="0">
                          <a:solidFill>
                            <a:srgbClr val="FFFFFF"/>
                          </a:solidFill>
                          <a:effectLst/>
                          <a:latin typeface="微软雅黑" panose="020B0503020204020204" pitchFamily="34" charset="-122"/>
                          <a:ea typeface="微软雅黑" panose="020B0503020204020204" pitchFamily="34" charset="-122"/>
                        </a:rPr>
                        <a:t>月涨跌幅</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4159048025"/>
                  </a:ext>
                </a:extLst>
              </a:tr>
              <a:tr h="196763">
                <a:tc>
                  <a:txBody>
                    <a:bodyPr/>
                    <a:lstStyle/>
                    <a:p>
                      <a:pPr algn="ctr" fontAlgn="ctr"/>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建龙微纳</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31.18</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43.42</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rPr>
                        <a:t>39.28%</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2309263819"/>
                  </a:ext>
                </a:extLst>
              </a:tr>
              <a:tr h="196763">
                <a:tc>
                  <a:txBody>
                    <a:bodyPr/>
                    <a:lstStyle/>
                    <a:p>
                      <a:pPr algn="ctr" fontAlgn="ctr"/>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新光光电</a:t>
                      </a:r>
                    </a:p>
                  </a:txBody>
                  <a:tcPr marL="9525" marR="9525" marT="9525"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41.33</a:t>
                      </a:r>
                    </a:p>
                  </a:txBody>
                  <a:tcPr marL="9525" marR="9525" marT="9525"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57.40</a:t>
                      </a:r>
                    </a:p>
                  </a:txBody>
                  <a:tcPr marL="9525" marR="9525" marT="9525" marB="0" anchor="ctr">
                    <a:lnL>
                      <a:noFill/>
                    </a:lnL>
                    <a:lnR>
                      <a:noFill/>
                    </a:lnR>
                    <a:lnT>
                      <a:noFill/>
                    </a:lnT>
                    <a:lnB>
                      <a:noFill/>
                    </a:lnB>
                  </a:tcPr>
                </a:tc>
                <a:tc>
                  <a:txBody>
                    <a:bodyPr/>
                    <a:lstStyle/>
                    <a:p>
                      <a:pPr algn="ctr" fontAlgn="ct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rPr>
                        <a:t>38.88%</a:t>
                      </a:r>
                    </a:p>
                  </a:txBody>
                  <a:tcPr marL="9525" marR="9525" marT="9525" marB="0" anchor="ctr">
                    <a:lnL>
                      <a:noFill/>
                    </a:lnL>
                    <a:lnR>
                      <a:noFill/>
                    </a:lnR>
                    <a:lnT>
                      <a:noFill/>
                    </a:lnT>
                    <a:lnB>
                      <a:noFill/>
                    </a:lnB>
                  </a:tcPr>
                </a:tc>
                <a:extLst>
                  <a:ext uri="{0D108BD9-81ED-4DB2-BD59-A6C34878D82A}">
                    <a16:rowId xmlns:a16="http://schemas.microsoft.com/office/drawing/2014/main" val="4059569733"/>
                  </a:ext>
                </a:extLst>
              </a:tr>
              <a:tr h="196763">
                <a:tc>
                  <a:txBody>
                    <a:bodyPr/>
                    <a:lstStyle/>
                    <a:p>
                      <a:pPr algn="ctr" fontAlgn="ctr"/>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西部超导</a:t>
                      </a:r>
                    </a:p>
                  </a:txBody>
                  <a:tcPr marL="9525" marR="9525" marT="9525"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154.58</a:t>
                      </a:r>
                    </a:p>
                  </a:txBody>
                  <a:tcPr marL="9525" marR="9525" marT="9525"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213.71</a:t>
                      </a:r>
                    </a:p>
                  </a:txBody>
                  <a:tcPr marL="9525" marR="9525" marT="9525" marB="0" anchor="ctr">
                    <a:lnL>
                      <a:noFill/>
                    </a:lnL>
                    <a:lnR>
                      <a:noFill/>
                    </a:lnR>
                    <a:lnT>
                      <a:noFill/>
                    </a:lnT>
                    <a:lnB>
                      <a:noFill/>
                    </a:lnB>
                    <a:solidFill>
                      <a:srgbClr val="D9D9D9"/>
                    </a:solidFill>
                  </a:tcPr>
                </a:tc>
                <a:tc>
                  <a:txBody>
                    <a:bodyPr/>
                    <a:lstStyle/>
                    <a:p>
                      <a:pPr algn="ctr" fontAlgn="ct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rPr>
                        <a:t>38.25%</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1179060010"/>
                  </a:ext>
                </a:extLst>
              </a:tr>
              <a:tr h="196763">
                <a:tc>
                  <a:txBody>
                    <a:bodyPr/>
                    <a:lstStyle/>
                    <a:p>
                      <a:pPr algn="ctr" fontAlgn="ctr"/>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卓越新能</a:t>
                      </a:r>
                    </a:p>
                  </a:txBody>
                  <a:tcPr marL="9525" marR="9525" marT="9525"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55.80</a:t>
                      </a:r>
                    </a:p>
                  </a:txBody>
                  <a:tcPr marL="9525" marR="9525" marT="9525"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75.84</a:t>
                      </a:r>
                    </a:p>
                  </a:txBody>
                  <a:tcPr marL="9525" marR="9525" marT="9525"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35.91%</a:t>
                      </a:r>
                    </a:p>
                  </a:txBody>
                  <a:tcPr marL="9525" marR="9525" marT="9525" marB="0" anchor="ctr">
                    <a:lnL>
                      <a:noFill/>
                    </a:lnL>
                    <a:lnR>
                      <a:noFill/>
                    </a:lnR>
                    <a:lnT>
                      <a:noFill/>
                    </a:lnT>
                    <a:lnB>
                      <a:noFill/>
                    </a:lnB>
                  </a:tcPr>
                </a:tc>
                <a:extLst>
                  <a:ext uri="{0D108BD9-81ED-4DB2-BD59-A6C34878D82A}">
                    <a16:rowId xmlns:a16="http://schemas.microsoft.com/office/drawing/2014/main" val="4001318558"/>
                  </a:ext>
                </a:extLst>
              </a:tr>
              <a:tr h="196763">
                <a:tc>
                  <a:txBody>
                    <a:bodyPr/>
                    <a:lstStyle/>
                    <a:p>
                      <a:pPr algn="ctr" fontAlgn="ctr"/>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德林海</a:t>
                      </a:r>
                    </a:p>
                  </a:txBody>
                  <a:tcPr marL="9525" marR="9525" marT="9525"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52.51</a:t>
                      </a:r>
                    </a:p>
                  </a:txBody>
                  <a:tcPr marL="9525" marR="9525" marT="9525"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71.16</a:t>
                      </a:r>
                    </a:p>
                  </a:txBody>
                  <a:tcPr marL="9525" marR="9525" marT="9525"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35.52%</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1201275880"/>
                  </a:ext>
                </a:extLst>
              </a:tr>
              <a:tr h="196763">
                <a:tc>
                  <a:txBody>
                    <a:bodyPr/>
                    <a:lstStyle/>
                    <a:p>
                      <a:pPr algn="ctr" fontAlgn="ctr"/>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道通科技</a:t>
                      </a:r>
                    </a:p>
                  </a:txBody>
                  <a:tcPr marL="9525" marR="9525" marT="9525"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257.45</a:t>
                      </a:r>
                    </a:p>
                  </a:txBody>
                  <a:tcPr marL="9525" marR="9525" marT="9525"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329.09</a:t>
                      </a:r>
                    </a:p>
                  </a:txBody>
                  <a:tcPr marL="9525" marR="9525" marT="9525"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27.83%</a:t>
                      </a:r>
                    </a:p>
                  </a:txBody>
                  <a:tcPr marL="9525" marR="9525" marT="9525" marB="0" anchor="ctr">
                    <a:lnL>
                      <a:noFill/>
                    </a:lnL>
                    <a:lnR>
                      <a:noFill/>
                    </a:lnR>
                    <a:lnT>
                      <a:noFill/>
                    </a:lnT>
                    <a:lnB>
                      <a:noFill/>
                    </a:lnB>
                  </a:tcPr>
                </a:tc>
                <a:extLst>
                  <a:ext uri="{0D108BD9-81ED-4DB2-BD59-A6C34878D82A}">
                    <a16:rowId xmlns:a16="http://schemas.microsoft.com/office/drawing/2014/main" val="2191966716"/>
                  </a:ext>
                </a:extLst>
              </a:tr>
              <a:tr h="196763">
                <a:tc>
                  <a:txBody>
                    <a:bodyPr/>
                    <a:lstStyle/>
                    <a:p>
                      <a:pPr algn="ctr" fontAlgn="ctr"/>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奥特维</a:t>
                      </a:r>
                    </a:p>
                  </a:txBody>
                  <a:tcPr marL="9525" marR="9525" marT="9525"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58.81</a:t>
                      </a:r>
                    </a:p>
                  </a:txBody>
                  <a:tcPr marL="9525" marR="9525" marT="9525"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73.30</a:t>
                      </a:r>
                    </a:p>
                  </a:txBody>
                  <a:tcPr marL="9525" marR="9525" marT="9525"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24.65%</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1376720873"/>
                  </a:ext>
                </a:extLst>
              </a:tr>
              <a:tr h="196763">
                <a:tc>
                  <a:txBody>
                    <a:bodyPr/>
                    <a:lstStyle/>
                    <a:p>
                      <a:pPr algn="ctr" fontAlgn="ctr"/>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美迪西</a:t>
                      </a:r>
                    </a:p>
                  </a:txBody>
                  <a:tcPr marL="9525" marR="9525" marT="9525" marB="0" anchor="ctr">
                    <a:lnL>
                      <a:noFill/>
                    </a:lnL>
                    <a:lnR>
                      <a:noFill/>
                    </a:lnR>
                    <a:lnT>
                      <a:noFill/>
                    </a:lnT>
                    <a:lnB>
                      <a:noFill/>
                    </a:lnB>
                  </a:tcPr>
                </a:tc>
                <a:tc>
                  <a:txBody>
                    <a:bodyPr/>
                    <a:lstStyle/>
                    <a:p>
                      <a:pPr algn="ctr" fontAlgn="ct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rPr>
                        <a:t>86.55</a:t>
                      </a:r>
                    </a:p>
                  </a:txBody>
                  <a:tcPr marL="9525" marR="9525" marT="9525"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104.08</a:t>
                      </a:r>
                    </a:p>
                  </a:txBody>
                  <a:tcPr marL="9525" marR="9525" marT="9525"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20.25%</a:t>
                      </a:r>
                    </a:p>
                  </a:txBody>
                  <a:tcPr marL="9525" marR="9525" marT="9525" marB="0" anchor="ctr">
                    <a:lnL>
                      <a:noFill/>
                    </a:lnL>
                    <a:lnR>
                      <a:noFill/>
                    </a:lnR>
                    <a:lnT>
                      <a:noFill/>
                    </a:lnT>
                    <a:lnB>
                      <a:noFill/>
                    </a:lnB>
                  </a:tcPr>
                </a:tc>
                <a:extLst>
                  <a:ext uri="{0D108BD9-81ED-4DB2-BD59-A6C34878D82A}">
                    <a16:rowId xmlns:a16="http://schemas.microsoft.com/office/drawing/2014/main" val="1025699020"/>
                  </a:ext>
                </a:extLst>
              </a:tr>
              <a:tr h="196763">
                <a:tc>
                  <a:txBody>
                    <a:bodyPr/>
                    <a:lstStyle/>
                    <a:p>
                      <a:pPr algn="ctr" fontAlgn="ctr"/>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晶晨股份</a:t>
                      </a:r>
                    </a:p>
                  </a:txBody>
                  <a:tcPr marL="9525" marR="9525" marT="9525"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219.41</a:t>
                      </a:r>
                    </a:p>
                  </a:txBody>
                  <a:tcPr marL="9525" marR="9525" marT="9525"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263.53</a:t>
                      </a:r>
                    </a:p>
                  </a:txBody>
                  <a:tcPr marL="9525" marR="9525" marT="9525"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20.10%</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2699011413"/>
                  </a:ext>
                </a:extLst>
              </a:tr>
              <a:tr h="196763">
                <a:tc>
                  <a:txBody>
                    <a:bodyPr/>
                    <a:lstStyle/>
                    <a:p>
                      <a:pPr algn="ctr" fontAlgn="ctr"/>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嘉必优</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60.42</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rPr>
                        <a:t>72.50</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rPr>
                        <a:t>20.00%</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9305645"/>
                  </a:ext>
                </a:extLst>
              </a:tr>
            </a:tbl>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ea typeface="幼圆" panose="02010509060101010101" pitchFamily="49" charset="-122"/>
              </a:rPr>
              <a:t>科创板</a:t>
            </a:r>
            <a:r>
              <a:rPr lang="en-US" altLang="zh-CN" sz="2400" b="1" dirty="0">
                <a:solidFill>
                  <a:srgbClr val="000798"/>
                </a:solidFill>
                <a:ea typeface="幼圆" panose="02010509060101010101" pitchFamily="49" charset="-122"/>
              </a:rPr>
              <a:t>8</a:t>
            </a:r>
            <a:r>
              <a:rPr lang="zh-CN" altLang="en-US" sz="2400" b="1" dirty="0">
                <a:solidFill>
                  <a:srgbClr val="000798"/>
                </a:solidFill>
                <a:ea typeface="幼圆" panose="02010509060101010101" pitchFamily="49" charset="-122"/>
              </a:rPr>
              <a:t>月总市值变化情况</a:t>
            </a:r>
          </a:p>
        </p:txBody>
      </p:sp>
      <p:graphicFrame>
        <p:nvGraphicFramePr>
          <p:cNvPr id="7" name="图表 6">
            <a:extLst>
              <a:ext uri="{FF2B5EF4-FFF2-40B4-BE49-F238E27FC236}">
                <a16:creationId xmlns:a16="http://schemas.microsoft.com/office/drawing/2014/main" id="{B2EF2474-64AC-4A0E-B507-B6D41CE64701}"/>
              </a:ext>
            </a:extLst>
          </p:cNvPr>
          <p:cNvGraphicFramePr>
            <a:graphicFrameLocks/>
          </p:cNvGraphicFramePr>
          <p:nvPr>
            <p:extLst>
              <p:ext uri="{D42A27DB-BD31-4B8C-83A1-F6EECF244321}">
                <p14:modId xmlns:p14="http://schemas.microsoft.com/office/powerpoint/2010/main" val="11737795"/>
              </p:ext>
            </p:extLst>
          </p:nvPr>
        </p:nvGraphicFramePr>
        <p:xfrm>
          <a:off x="3396000" y="878324"/>
          <a:ext cx="5400000" cy="324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表格 3">
            <a:extLst>
              <a:ext uri="{FF2B5EF4-FFF2-40B4-BE49-F238E27FC236}">
                <a16:creationId xmlns:a16="http://schemas.microsoft.com/office/drawing/2014/main" id="{F036F6F6-9D38-464B-9C10-A3383D87B9A5}"/>
              </a:ext>
            </a:extLst>
          </p:cNvPr>
          <p:cNvGraphicFramePr>
            <a:graphicFrameLocks noGrp="1"/>
          </p:cNvGraphicFramePr>
          <p:nvPr>
            <p:extLst>
              <p:ext uri="{D42A27DB-BD31-4B8C-83A1-F6EECF244321}">
                <p14:modId xmlns:p14="http://schemas.microsoft.com/office/powerpoint/2010/main" val="3676429241"/>
              </p:ext>
            </p:extLst>
          </p:nvPr>
        </p:nvGraphicFramePr>
        <p:xfrm>
          <a:off x="3246891" y="4096346"/>
          <a:ext cx="5454000" cy="2354405"/>
        </p:xfrm>
        <a:graphic>
          <a:graphicData uri="http://schemas.openxmlformats.org/drawingml/2006/table">
            <a:tbl>
              <a:tblPr/>
              <a:tblGrid>
                <a:gridCol w="1363500">
                  <a:extLst>
                    <a:ext uri="{9D8B030D-6E8A-4147-A177-3AD203B41FA5}">
                      <a16:colId xmlns:a16="http://schemas.microsoft.com/office/drawing/2014/main" val="3459377882"/>
                    </a:ext>
                  </a:extLst>
                </a:gridCol>
                <a:gridCol w="1363500">
                  <a:extLst>
                    <a:ext uri="{9D8B030D-6E8A-4147-A177-3AD203B41FA5}">
                      <a16:colId xmlns:a16="http://schemas.microsoft.com/office/drawing/2014/main" val="1647259522"/>
                    </a:ext>
                  </a:extLst>
                </a:gridCol>
                <a:gridCol w="1363500">
                  <a:extLst>
                    <a:ext uri="{9D8B030D-6E8A-4147-A177-3AD203B41FA5}">
                      <a16:colId xmlns:a16="http://schemas.microsoft.com/office/drawing/2014/main" val="2676591740"/>
                    </a:ext>
                  </a:extLst>
                </a:gridCol>
                <a:gridCol w="1363500">
                  <a:extLst>
                    <a:ext uri="{9D8B030D-6E8A-4147-A177-3AD203B41FA5}">
                      <a16:colId xmlns:a16="http://schemas.microsoft.com/office/drawing/2014/main" val="4198033600"/>
                    </a:ext>
                  </a:extLst>
                </a:gridCol>
              </a:tblGrid>
              <a:tr h="362215">
                <a:tc>
                  <a:txBody>
                    <a:bodyPr/>
                    <a:lstStyle/>
                    <a:p>
                      <a:pPr algn="ctr" fontAlgn="ctr"/>
                      <a:r>
                        <a:rPr lang="zh-CN" altLang="en-US" sz="1100" b="1" i="0" u="none" strike="noStrike" dirty="0">
                          <a:solidFill>
                            <a:srgbClr val="FFFFFF"/>
                          </a:solidFill>
                          <a:effectLst/>
                          <a:latin typeface="微软雅黑" panose="020B0503020204020204" pitchFamily="34" charset="-122"/>
                          <a:ea typeface="微软雅黑" panose="020B0503020204020204" pitchFamily="34" charset="-122"/>
                        </a:rPr>
                        <a:t>证券简称</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US" altLang="zh-CN" sz="1100" b="1" i="0" u="none" strike="noStrike" dirty="0">
                          <a:solidFill>
                            <a:srgbClr val="FFFFFF"/>
                          </a:solidFill>
                          <a:effectLst/>
                          <a:latin typeface="微软雅黑" panose="020B0503020204020204" pitchFamily="34" charset="-122"/>
                          <a:ea typeface="微软雅黑" panose="020B0503020204020204" pitchFamily="34" charset="-122"/>
                        </a:rPr>
                        <a:t>2020-07-31</a:t>
                      </a:r>
                      <a:br>
                        <a:rPr lang="en-US" altLang="zh-CN" sz="1100" b="1" i="0" u="none" strike="noStrike" dirty="0">
                          <a:solidFill>
                            <a:srgbClr val="FFFFFF"/>
                          </a:solidFill>
                          <a:effectLst/>
                          <a:latin typeface="微软雅黑" panose="020B0503020204020204" pitchFamily="34" charset="-122"/>
                          <a:ea typeface="微软雅黑" panose="020B0503020204020204" pitchFamily="34" charset="-122"/>
                        </a:rPr>
                      </a:br>
                      <a:r>
                        <a:rPr lang="zh-CN" altLang="en-US" sz="1100" b="1" i="0" u="none" strike="noStrike" dirty="0">
                          <a:solidFill>
                            <a:srgbClr val="FFFFFF"/>
                          </a:solidFill>
                          <a:effectLst/>
                          <a:latin typeface="微软雅黑" panose="020B0503020204020204" pitchFamily="34" charset="-122"/>
                          <a:ea typeface="微软雅黑" panose="020B0503020204020204" pitchFamily="34" charset="-122"/>
                        </a:rPr>
                        <a:t>总市值（亿元）</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US" altLang="zh-CN" sz="1100" b="1" i="0" u="none" strike="noStrike" dirty="0">
                          <a:solidFill>
                            <a:srgbClr val="FFFFFF"/>
                          </a:solidFill>
                          <a:effectLst/>
                          <a:latin typeface="微软雅黑" panose="020B0503020204020204" pitchFamily="34" charset="-122"/>
                          <a:ea typeface="微软雅黑" panose="020B0503020204020204" pitchFamily="34" charset="-122"/>
                        </a:rPr>
                        <a:t>2020-08-31</a:t>
                      </a:r>
                      <a:br>
                        <a:rPr lang="en-US" altLang="zh-CN" sz="1100" b="1" i="0" u="none" strike="noStrike" dirty="0">
                          <a:solidFill>
                            <a:srgbClr val="FFFFFF"/>
                          </a:solidFill>
                          <a:effectLst/>
                          <a:latin typeface="微软雅黑" panose="020B0503020204020204" pitchFamily="34" charset="-122"/>
                          <a:ea typeface="微软雅黑" panose="020B0503020204020204" pitchFamily="34" charset="-122"/>
                        </a:rPr>
                      </a:br>
                      <a:r>
                        <a:rPr lang="zh-CN" altLang="en-US" sz="1100" b="1" i="0" u="none" strike="noStrike" dirty="0">
                          <a:solidFill>
                            <a:srgbClr val="FFFFFF"/>
                          </a:solidFill>
                          <a:effectLst/>
                          <a:latin typeface="微软雅黑" panose="020B0503020204020204" pitchFamily="34" charset="-122"/>
                          <a:ea typeface="微软雅黑" panose="020B0503020204020204" pitchFamily="34" charset="-122"/>
                        </a:rPr>
                        <a:t>总市值（亿元）</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zh-CN" altLang="en-US" sz="1100" b="1" i="0" u="none" strike="noStrike" dirty="0">
                          <a:solidFill>
                            <a:srgbClr val="FFFFFF"/>
                          </a:solidFill>
                          <a:effectLst/>
                          <a:latin typeface="微软雅黑" panose="020B0503020204020204" pitchFamily="34" charset="-122"/>
                          <a:ea typeface="微软雅黑" panose="020B0503020204020204" pitchFamily="34" charset="-122"/>
                        </a:rPr>
                        <a:t>月涨跌幅</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430799765"/>
                  </a:ext>
                </a:extLst>
              </a:tr>
              <a:tr h="199219">
                <a:tc>
                  <a:txBody>
                    <a:bodyPr/>
                    <a:lstStyle/>
                    <a:p>
                      <a:pPr algn="ctr" fontAlgn="ctr"/>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微芯生物</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273.88</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rPr>
                        <a:t>203.57</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rPr>
                        <a:t>-25.67%</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2460942082"/>
                  </a:ext>
                </a:extLst>
              </a:tr>
              <a:tr h="199219">
                <a:tc>
                  <a:txBody>
                    <a:bodyPr/>
                    <a:lstStyle/>
                    <a:p>
                      <a:pPr algn="ctr" fontAlgn="ctr"/>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芯朋微</a:t>
                      </a:r>
                    </a:p>
                  </a:txBody>
                  <a:tcPr marL="9525" marR="9525" marT="9525"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175.97</a:t>
                      </a:r>
                    </a:p>
                  </a:txBody>
                  <a:tcPr marL="9525" marR="9525" marT="9525"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130.11</a:t>
                      </a:r>
                    </a:p>
                  </a:txBody>
                  <a:tcPr marL="9525" marR="9525" marT="9525"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-26.06%</a:t>
                      </a:r>
                    </a:p>
                  </a:txBody>
                  <a:tcPr marL="9525" marR="9525" marT="9525" marB="0" anchor="ctr">
                    <a:lnL>
                      <a:noFill/>
                    </a:lnL>
                    <a:lnR>
                      <a:noFill/>
                    </a:lnR>
                    <a:lnT>
                      <a:noFill/>
                    </a:lnT>
                    <a:lnB>
                      <a:noFill/>
                    </a:lnB>
                  </a:tcPr>
                </a:tc>
                <a:extLst>
                  <a:ext uri="{0D108BD9-81ED-4DB2-BD59-A6C34878D82A}">
                    <a16:rowId xmlns:a16="http://schemas.microsoft.com/office/drawing/2014/main" val="2238619349"/>
                  </a:ext>
                </a:extLst>
              </a:tr>
              <a:tr h="199219">
                <a:tc>
                  <a:txBody>
                    <a:bodyPr/>
                    <a:lstStyle/>
                    <a:p>
                      <a:pPr algn="ctr" fontAlgn="ctr"/>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赛诺医疗</a:t>
                      </a:r>
                    </a:p>
                  </a:txBody>
                  <a:tcPr marL="9525" marR="9525" marT="9525"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137.23</a:t>
                      </a:r>
                    </a:p>
                  </a:txBody>
                  <a:tcPr marL="9525" marR="9525" marT="9525"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100.41</a:t>
                      </a:r>
                    </a:p>
                  </a:txBody>
                  <a:tcPr marL="9525" marR="9525" marT="9525"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-26.83%</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2785206728"/>
                  </a:ext>
                </a:extLst>
              </a:tr>
              <a:tr h="199219">
                <a:tc>
                  <a:txBody>
                    <a:bodyPr/>
                    <a:lstStyle/>
                    <a:p>
                      <a:pPr algn="ctr" fontAlgn="ctr"/>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热景生物</a:t>
                      </a:r>
                    </a:p>
                  </a:txBody>
                  <a:tcPr marL="9525" marR="9525" marT="9525"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44.06</a:t>
                      </a:r>
                    </a:p>
                  </a:txBody>
                  <a:tcPr marL="9525" marR="9525" marT="9525"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31.91</a:t>
                      </a:r>
                    </a:p>
                  </a:txBody>
                  <a:tcPr marL="9525" marR="9525" marT="9525" marB="0" anchor="ctr">
                    <a:lnL>
                      <a:noFill/>
                    </a:lnL>
                    <a:lnR>
                      <a:noFill/>
                    </a:lnR>
                    <a:lnT>
                      <a:noFill/>
                    </a:lnT>
                    <a:lnB>
                      <a:noFill/>
                    </a:lnB>
                  </a:tcPr>
                </a:tc>
                <a:tc>
                  <a:txBody>
                    <a:bodyPr/>
                    <a:lstStyle/>
                    <a:p>
                      <a:pPr algn="ctr" fontAlgn="ct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rPr>
                        <a:t>-27.58%</a:t>
                      </a:r>
                    </a:p>
                  </a:txBody>
                  <a:tcPr marL="9525" marR="9525" marT="9525" marB="0" anchor="ctr">
                    <a:lnL>
                      <a:noFill/>
                    </a:lnL>
                    <a:lnR>
                      <a:noFill/>
                    </a:lnR>
                    <a:lnT>
                      <a:noFill/>
                    </a:lnT>
                    <a:lnB>
                      <a:noFill/>
                    </a:lnB>
                  </a:tcPr>
                </a:tc>
                <a:extLst>
                  <a:ext uri="{0D108BD9-81ED-4DB2-BD59-A6C34878D82A}">
                    <a16:rowId xmlns:a16="http://schemas.microsoft.com/office/drawing/2014/main" val="1999484922"/>
                  </a:ext>
                </a:extLst>
              </a:tr>
              <a:tr h="199219">
                <a:tc>
                  <a:txBody>
                    <a:bodyPr/>
                    <a:lstStyle/>
                    <a:p>
                      <a:pPr algn="ctr" fontAlgn="ctr"/>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佳华科技</a:t>
                      </a:r>
                    </a:p>
                  </a:txBody>
                  <a:tcPr marL="9525" marR="9525" marT="9525"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134.25</a:t>
                      </a:r>
                    </a:p>
                  </a:txBody>
                  <a:tcPr marL="9525" marR="9525" marT="9525"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93.93</a:t>
                      </a:r>
                    </a:p>
                  </a:txBody>
                  <a:tcPr marL="9525" marR="9525" marT="9525"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-30.03%</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340580608"/>
                  </a:ext>
                </a:extLst>
              </a:tr>
              <a:tr h="199219">
                <a:tc>
                  <a:txBody>
                    <a:bodyPr/>
                    <a:lstStyle/>
                    <a:p>
                      <a:pPr algn="ctr" fontAlgn="ctr"/>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君实生物</a:t>
                      </a: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a:t>
                      </a:r>
                      <a:r>
                        <a:rPr lang="en-US" sz="1100" b="0" i="0" u="none" strike="noStrike">
                          <a:solidFill>
                            <a:srgbClr val="000000"/>
                          </a:solidFill>
                          <a:effectLst/>
                          <a:latin typeface="微软雅黑" panose="020B0503020204020204" pitchFamily="34" charset="-122"/>
                          <a:ea typeface="微软雅黑" panose="020B0503020204020204" pitchFamily="34" charset="-122"/>
                        </a:rPr>
                        <a:t>U</a:t>
                      </a:r>
                    </a:p>
                  </a:txBody>
                  <a:tcPr marL="9525" marR="9525" marT="9525"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1150.09</a:t>
                      </a:r>
                    </a:p>
                  </a:txBody>
                  <a:tcPr marL="9525" marR="9525" marT="9525"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802.10</a:t>
                      </a:r>
                    </a:p>
                  </a:txBody>
                  <a:tcPr marL="9525" marR="9525" marT="9525"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-30.26%</a:t>
                      </a:r>
                    </a:p>
                  </a:txBody>
                  <a:tcPr marL="9525" marR="9525" marT="9525" marB="0" anchor="ctr">
                    <a:lnL>
                      <a:noFill/>
                    </a:lnL>
                    <a:lnR>
                      <a:noFill/>
                    </a:lnR>
                    <a:lnT>
                      <a:noFill/>
                    </a:lnT>
                    <a:lnB>
                      <a:noFill/>
                    </a:lnB>
                  </a:tcPr>
                </a:tc>
                <a:extLst>
                  <a:ext uri="{0D108BD9-81ED-4DB2-BD59-A6C34878D82A}">
                    <a16:rowId xmlns:a16="http://schemas.microsoft.com/office/drawing/2014/main" val="1858210119"/>
                  </a:ext>
                </a:extLst>
              </a:tr>
              <a:tr h="199219">
                <a:tc>
                  <a:txBody>
                    <a:bodyPr/>
                    <a:lstStyle/>
                    <a:p>
                      <a:pPr algn="ctr" fontAlgn="ctr"/>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寒武纪</a:t>
                      </a: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a:t>
                      </a:r>
                      <a:r>
                        <a:rPr lang="en-US" sz="1100" b="0" i="0" u="none" strike="noStrike">
                          <a:solidFill>
                            <a:srgbClr val="000000"/>
                          </a:solidFill>
                          <a:effectLst/>
                          <a:latin typeface="微软雅黑" panose="020B0503020204020204" pitchFamily="34" charset="-122"/>
                          <a:ea typeface="微软雅黑" panose="020B0503020204020204" pitchFamily="34" charset="-122"/>
                        </a:rPr>
                        <a:t>U</a:t>
                      </a:r>
                    </a:p>
                  </a:txBody>
                  <a:tcPr marL="9525" marR="9525" marT="9525"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998.65</a:t>
                      </a:r>
                    </a:p>
                  </a:txBody>
                  <a:tcPr marL="9525" marR="9525" marT="9525"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680.17</a:t>
                      </a:r>
                    </a:p>
                  </a:txBody>
                  <a:tcPr marL="9525" marR="9525" marT="9525"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-31.89%</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1428332885"/>
                  </a:ext>
                </a:extLst>
              </a:tr>
              <a:tr h="199219">
                <a:tc>
                  <a:txBody>
                    <a:bodyPr/>
                    <a:lstStyle/>
                    <a:p>
                      <a:pPr algn="ctr" fontAlgn="ctr"/>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东方生物</a:t>
                      </a:r>
                    </a:p>
                  </a:txBody>
                  <a:tcPr marL="9525" marR="9525" marT="9525"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286.56</a:t>
                      </a:r>
                    </a:p>
                  </a:txBody>
                  <a:tcPr marL="9525" marR="9525" marT="9525"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192.74</a:t>
                      </a:r>
                    </a:p>
                  </a:txBody>
                  <a:tcPr marL="9525" marR="9525" marT="9525"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-32.74%</a:t>
                      </a:r>
                    </a:p>
                  </a:txBody>
                  <a:tcPr marL="9525" marR="9525" marT="9525" marB="0" anchor="ctr">
                    <a:lnL>
                      <a:noFill/>
                    </a:lnL>
                    <a:lnR>
                      <a:noFill/>
                    </a:lnR>
                    <a:lnT>
                      <a:noFill/>
                    </a:lnT>
                    <a:lnB>
                      <a:noFill/>
                    </a:lnB>
                  </a:tcPr>
                </a:tc>
                <a:extLst>
                  <a:ext uri="{0D108BD9-81ED-4DB2-BD59-A6C34878D82A}">
                    <a16:rowId xmlns:a16="http://schemas.microsoft.com/office/drawing/2014/main" val="4135011221"/>
                  </a:ext>
                </a:extLst>
              </a:tr>
              <a:tr h="199219">
                <a:tc>
                  <a:txBody>
                    <a:bodyPr/>
                    <a:lstStyle/>
                    <a:p>
                      <a:pPr algn="ctr" fontAlgn="ctr"/>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天智航</a:t>
                      </a: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a:t>
                      </a:r>
                      <a:r>
                        <a:rPr lang="en-US" sz="1100" b="0" i="0" u="none" strike="noStrike">
                          <a:solidFill>
                            <a:srgbClr val="000000"/>
                          </a:solidFill>
                          <a:effectLst/>
                          <a:latin typeface="微软雅黑" panose="020B0503020204020204" pitchFamily="34" charset="-122"/>
                          <a:ea typeface="微软雅黑" panose="020B0503020204020204" pitchFamily="34" charset="-122"/>
                        </a:rPr>
                        <a:t>U</a:t>
                      </a:r>
                    </a:p>
                  </a:txBody>
                  <a:tcPr marL="9525" marR="9525" marT="9525"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435.14</a:t>
                      </a:r>
                    </a:p>
                  </a:txBody>
                  <a:tcPr marL="9525" marR="9525" marT="9525"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271.15</a:t>
                      </a:r>
                    </a:p>
                  </a:txBody>
                  <a:tcPr marL="9525" marR="9525" marT="9525"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-37.69%</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3992757590"/>
                  </a:ext>
                </a:extLst>
              </a:tr>
              <a:tr h="199219">
                <a:tc>
                  <a:txBody>
                    <a:bodyPr/>
                    <a:lstStyle/>
                    <a:p>
                      <a:pPr algn="ctr" fontAlgn="ctr"/>
                      <a:r>
                        <a:rPr lang="zh-CN" altLang="en-US" sz="1100" b="0" i="0" u="none" strike="noStrike">
                          <a:solidFill>
                            <a:srgbClr val="000000"/>
                          </a:solidFill>
                          <a:effectLst/>
                          <a:latin typeface="微软雅黑" panose="020B0503020204020204" pitchFamily="34" charset="-122"/>
                          <a:ea typeface="微软雅黑" panose="020B0503020204020204" pitchFamily="34" charset="-122"/>
                        </a:rPr>
                        <a:t>硕世生物</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rPr>
                        <a:t>234.48</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rPr>
                        <a:t>143.19</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rPr>
                        <a:t>-38.94%</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6573257"/>
                  </a:ext>
                </a:extLst>
              </a:tr>
            </a:tbl>
          </a:graphicData>
        </a:graphic>
      </p:graphicFrame>
    </p:spTree>
    <p:extLst>
      <p:ext uri="{BB962C8B-B14F-4D97-AF65-F5344CB8AC3E}">
        <p14:creationId xmlns:p14="http://schemas.microsoft.com/office/powerpoint/2010/main" val="238041194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a:extLst>
              <a:ext uri="{FF2B5EF4-FFF2-40B4-BE49-F238E27FC236}">
                <a16:creationId xmlns:a16="http://schemas.microsoft.com/office/drawing/2014/main" id="{6E652B67-ECF4-46AD-8022-8BFE7E8C719F}"/>
              </a:ext>
            </a:extLst>
          </p:cNvPr>
          <p:cNvGrpSpPr/>
          <p:nvPr/>
        </p:nvGrpSpPr>
        <p:grpSpPr>
          <a:xfrm>
            <a:off x="1895395" y="3528765"/>
            <a:ext cx="3502104" cy="357504"/>
            <a:chOff x="7157508" y="740533"/>
            <a:chExt cx="3096101" cy="369869"/>
          </a:xfrm>
        </p:grpSpPr>
        <p:sp>
          <p:nvSpPr>
            <p:cNvPr id="8" name="矩形 7">
              <a:extLst>
                <a:ext uri="{FF2B5EF4-FFF2-40B4-BE49-F238E27FC236}">
                  <a16:creationId xmlns:a16="http://schemas.microsoft.com/office/drawing/2014/main" id="{CB2B6068-BF4A-4029-88F0-D9EA012388B5}"/>
                </a:ext>
              </a:extLst>
            </p:cNvPr>
            <p:cNvSpPr/>
            <p:nvPr/>
          </p:nvSpPr>
          <p:spPr>
            <a:xfrm>
              <a:off x="7157508" y="740533"/>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微软雅黑" panose="020B0503020204020204" pitchFamily="34" charset="-122"/>
                  <a:ea typeface="微软雅黑" panose="020B0503020204020204" pitchFamily="34" charset="-122"/>
                </a:rPr>
                <a:t>IPO</a:t>
              </a:r>
              <a:r>
                <a:rPr lang="zh-CN" altLang="en-US" dirty="0">
                  <a:latin typeface="微软雅黑" panose="020B0503020204020204" pitchFamily="34" charset="-122"/>
                  <a:ea typeface="微软雅黑" panose="020B0503020204020204" pitchFamily="34" charset="-122"/>
                </a:rPr>
                <a:t>明显加快，并购市场回落</a:t>
              </a:r>
            </a:p>
          </p:txBody>
        </p:sp>
        <p:sp>
          <p:nvSpPr>
            <p:cNvPr id="9" name="等腰三角形 8">
              <a:extLst>
                <a:ext uri="{FF2B5EF4-FFF2-40B4-BE49-F238E27FC236}">
                  <a16:creationId xmlns:a16="http://schemas.microsoft.com/office/drawing/2014/main" id="{554DE873-B86B-4B66-A67B-BCABDCA290A3}"/>
                </a:ext>
              </a:extLst>
            </p:cNvPr>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文本框 9">
            <a:extLst>
              <a:ext uri="{FF2B5EF4-FFF2-40B4-BE49-F238E27FC236}">
                <a16:creationId xmlns:a16="http://schemas.microsoft.com/office/drawing/2014/main" id="{A2BB54BF-2FB1-4E74-8F17-15F92FA8D541}"/>
              </a:ext>
            </a:extLst>
          </p:cNvPr>
          <p:cNvSpPr txBox="1"/>
          <p:nvPr/>
        </p:nvSpPr>
        <p:spPr>
          <a:xfrm>
            <a:off x="2495551" y="3972103"/>
            <a:ext cx="7200900" cy="2460354"/>
          </a:xfrm>
          <a:prstGeom prst="rect">
            <a:avLst/>
          </a:prstGeom>
          <a:noFill/>
        </p:spPr>
        <p:txBody>
          <a:bodyPr wrap="square" lIns="0" tIns="0" rIns="0" bIns="0" rtlCol="0">
            <a:spAutoFit/>
          </a:bodyPr>
          <a:lstStyle/>
          <a:p>
            <a:pPr indent="359991" algn="just">
              <a:lnSpc>
                <a:spcPct val="150000"/>
              </a:lnSpc>
            </a:pPr>
            <a:r>
              <a:rPr lang="en-US" altLang="zh-CN" sz="1200" dirty="0">
                <a:latin typeface="微软雅黑" panose="020B0503020204020204" pitchFamily="34" charset="-122"/>
                <a:ea typeface="微软雅黑" panose="020B0503020204020204" pitchFamily="34" charset="-122"/>
              </a:rPr>
              <a:t>7</a:t>
            </a:r>
            <a:r>
              <a:rPr lang="zh-CN" altLang="en-US" sz="1200" dirty="0">
                <a:latin typeface="微软雅黑" panose="020B0503020204020204" pitchFamily="34" charset="-122"/>
                <a:ea typeface="微软雅黑" panose="020B0503020204020204" pitchFamily="34" charset="-122"/>
              </a:rPr>
              <a:t>月</a:t>
            </a:r>
            <a:r>
              <a:rPr lang="en-US" altLang="zh-CN" sz="1200" dirty="0">
                <a:latin typeface="微软雅黑" panose="020B0503020204020204" pitchFamily="34" charset="-122"/>
                <a:ea typeface="微软雅黑" panose="020B0503020204020204" pitchFamily="34" charset="-122"/>
              </a:rPr>
              <a:t>A</a:t>
            </a:r>
            <a:r>
              <a:rPr lang="zh-CN" altLang="en-US" sz="1200" dirty="0">
                <a:latin typeface="微软雅黑" panose="020B0503020204020204" pitchFamily="34" charset="-122"/>
                <a:ea typeface="微软雅黑" panose="020B0503020204020204" pitchFamily="34" charset="-122"/>
              </a:rPr>
              <a:t>股</a:t>
            </a:r>
            <a:r>
              <a:rPr lang="en-US" altLang="zh-CN" sz="1200" dirty="0">
                <a:latin typeface="微软雅黑" panose="020B0503020204020204" pitchFamily="34" charset="-122"/>
                <a:ea typeface="微软雅黑" panose="020B0503020204020204" pitchFamily="34" charset="-122"/>
              </a:rPr>
              <a:t>IPO</a:t>
            </a:r>
            <a:r>
              <a:rPr lang="zh-CN" altLang="en-US" sz="1200" dirty="0">
                <a:latin typeface="微软雅黑" panose="020B0503020204020204" pitchFamily="34" charset="-122"/>
                <a:ea typeface="微软雅黑" panose="020B0503020204020204" pitchFamily="34" charset="-122"/>
              </a:rPr>
              <a:t>上市节奏较</a:t>
            </a:r>
            <a:r>
              <a:rPr lang="en-US" altLang="zh-CN" sz="1200" dirty="0">
                <a:latin typeface="微软雅黑" panose="020B0503020204020204" pitchFamily="34" charset="-122"/>
                <a:ea typeface="微软雅黑" panose="020B0503020204020204" pitchFamily="34" charset="-122"/>
              </a:rPr>
              <a:t>6</a:t>
            </a:r>
            <a:r>
              <a:rPr lang="zh-CN" altLang="en-US" sz="1200" dirty="0">
                <a:latin typeface="微软雅黑" panose="020B0503020204020204" pitchFamily="34" charset="-122"/>
                <a:ea typeface="微软雅黑" panose="020B0503020204020204" pitchFamily="34" charset="-122"/>
              </a:rPr>
              <a:t>月加速明显，共有</a:t>
            </a:r>
            <a:r>
              <a:rPr lang="en-US" altLang="zh-CN" sz="1200" dirty="0">
                <a:latin typeface="微软雅黑" panose="020B0503020204020204" pitchFamily="34" charset="-122"/>
                <a:ea typeface="微软雅黑" panose="020B0503020204020204" pitchFamily="34" charset="-122"/>
              </a:rPr>
              <a:t>82</a:t>
            </a:r>
            <a:r>
              <a:rPr lang="zh-CN" altLang="en-US" sz="1200" dirty="0">
                <a:latin typeface="微软雅黑" panose="020B0503020204020204" pitchFamily="34" charset="-122"/>
                <a:ea typeface="微软雅黑" panose="020B0503020204020204" pitchFamily="34" charset="-122"/>
              </a:rPr>
              <a:t>家公司上市，募集总额近</a:t>
            </a:r>
            <a:r>
              <a:rPr lang="en-US" altLang="zh-CN" sz="1200" dirty="0">
                <a:latin typeface="微软雅黑" panose="020B0503020204020204" pitchFamily="34" charset="-122"/>
                <a:ea typeface="微软雅黑" panose="020B0503020204020204" pitchFamily="34" charset="-122"/>
              </a:rPr>
              <a:t>1100</a:t>
            </a:r>
            <a:r>
              <a:rPr lang="zh-CN" altLang="en-US" sz="1200" dirty="0">
                <a:latin typeface="微软雅黑" panose="020B0503020204020204" pitchFamily="34" charset="-122"/>
                <a:ea typeface="微软雅黑" panose="020B0503020204020204" pitchFamily="34" charset="-122"/>
              </a:rPr>
              <a:t>亿元；港股有</a:t>
            </a:r>
            <a:r>
              <a:rPr lang="en-US" altLang="zh-CN" sz="1200" dirty="0">
                <a:latin typeface="微软雅黑" panose="020B0503020204020204" pitchFamily="34" charset="-122"/>
                <a:ea typeface="微软雅黑" panose="020B0503020204020204" pitchFamily="34" charset="-122"/>
              </a:rPr>
              <a:t>24</a:t>
            </a:r>
            <a:r>
              <a:rPr lang="zh-CN" altLang="en-US" sz="1200" dirty="0">
                <a:latin typeface="微软雅黑" panose="020B0503020204020204" pitchFamily="34" charset="-122"/>
                <a:ea typeface="微软雅黑" panose="020B0503020204020204" pitchFamily="34" charset="-122"/>
              </a:rPr>
              <a:t>家企业上市交易，总募集资金</a:t>
            </a:r>
            <a:r>
              <a:rPr lang="en-US" altLang="zh-CN" sz="1200" dirty="0">
                <a:latin typeface="微软雅黑" panose="020B0503020204020204" pitchFamily="34" charset="-122"/>
                <a:ea typeface="微软雅黑" panose="020B0503020204020204" pitchFamily="34" charset="-122"/>
              </a:rPr>
              <a:t>410.46</a:t>
            </a:r>
            <a:r>
              <a:rPr lang="zh-CN" altLang="en-US" sz="1200" dirty="0">
                <a:latin typeface="微软雅黑" panose="020B0503020204020204" pitchFamily="34" charset="-122"/>
                <a:ea typeface="微软雅黑" panose="020B0503020204020204" pitchFamily="34" charset="-122"/>
              </a:rPr>
              <a:t>亿港元。并购市场方面，</a:t>
            </a:r>
            <a:r>
              <a:rPr lang="en-US" altLang="zh-CN" sz="1200" dirty="0">
                <a:latin typeface="微软雅黑" panose="020B0503020204020204" pitchFamily="34" charset="-122"/>
                <a:ea typeface="微软雅黑" panose="020B0503020204020204" pitchFamily="34" charset="-122"/>
              </a:rPr>
              <a:t>7</a:t>
            </a:r>
            <a:r>
              <a:rPr lang="zh-CN" altLang="en-US" sz="1200" dirty="0">
                <a:latin typeface="微软雅黑" panose="020B0503020204020204" pitchFamily="34" charset="-122"/>
                <a:ea typeface="微软雅黑" panose="020B0503020204020204" pitchFamily="34" charset="-122"/>
              </a:rPr>
              <a:t>月并购数量较</a:t>
            </a:r>
            <a:r>
              <a:rPr lang="en-US" altLang="zh-CN" sz="1200" dirty="0">
                <a:latin typeface="微软雅黑" panose="020B0503020204020204" pitchFamily="34" charset="-122"/>
                <a:ea typeface="微软雅黑" panose="020B0503020204020204" pitchFamily="34" charset="-122"/>
              </a:rPr>
              <a:t>6</a:t>
            </a:r>
            <a:r>
              <a:rPr lang="zh-CN" altLang="en-US" sz="1200" dirty="0">
                <a:latin typeface="微软雅黑" panose="020B0503020204020204" pitchFamily="34" charset="-122"/>
                <a:ea typeface="微软雅黑" panose="020B0503020204020204" pitchFamily="34" charset="-122"/>
              </a:rPr>
              <a:t>月回落明显，并购规模大幅收窄。</a:t>
            </a:r>
            <a:endParaRPr lang="en-US" altLang="zh-CN" sz="1200" dirty="0">
              <a:latin typeface="微软雅黑" panose="020B0503020204020204" pitchFamily="34" charset="-122"/>
              <a:ea typeface="微软雅黑" panose="020B0503020204020204" pitchFamily="34" charset="-122"/>
            </a:endParaRPr>
          </a:p>
          <a:p>
            <a:pPr indent="359991" algn="just">
              <a:lnSpc>
                <a:spcPct val="150000"/>
              </a:lnSpc>
            </a:pPr>
            <a:r>
              <a:rPr lang="en-US" altLang="zh-CN" sz="1200" dirty="0">
                <a:latin typeface="微软雅黑" panose="020B0503020204020204" pitchFamily="34" charset="-122"/>
                <a:ea typeface="微软雅黑" panose="020B0503020204020204" pitchFamily="34" charset="-122"/>
              </a:rPr>
              <a:t>7</a:t>
            </a:r>
            <a:r>
              <a:rPr lang="zh-CN" altLang="en-US" sz="1200" dirty="0">
                <a:latin typeface="微软雅黑" panose="020B0503020204020204" pitchFamily="34" charset="-122"/>
                <a:ea typeface="微软雅黑" panose="020B0503020204020204" pitchFamily="34" charset="-122"/>
              </a:rPr>
              <a:t>月</a:t>
            </a:r>
            <a:r>
              <a:rPr lang="en-US" altLang="zh-CN" sz="1200" dirty="0">
                <a:latin typeface="微软雅黑" panose="020B0503020204020204" pitchFamily="34" charset="-122"/>
                <a:ea typeface="微软雅黑" panose="020B0503020204020204" pitchFamily="34" charset="-122"/>
              </a:rPr>
              <a:t>27</a:t>
            </a:r>
            <a:r>
              <a:rPr lang="zh-CN" altLang="en-US" sz="1200" dirty="0">
                <a:latin typeface="微软雅黑" panose="020B0503020204020204" pitchFamily="34" charset="-122"/>
                <a:ea typeface="微软雅黑" panose="020B0503020204020204" pitchFamily="34" charset="-122"/>
              </a:rPr>
              <a:t>日，新三板精选层</a:t>
            </a:r>
            <a:r>
              <a:rPr lang="en-US" altLang="zh-CN" sz="1200" dirty="0">
                <a:latin typeface="微软雅黑" panose="020B0503020204020204" pitchFamily="34" charset="-122"/>
                <a:ea typeface="微软雅黑" panose="020B0503020204020204" pitchFamily="34" charset="-122"/>
              </a:rPr>
              <a:t>32</a:t>
            </a:r>
            <a:r>
              <a:rPr lang="zh-CN" altLang="en-US" sz="1200" dirty="0">
                <a:latin typeface="微软雅黑" panose="020B0503020204020204" pitchFamily="34" charset="-122"/>
                <a:ea typeface="微软雅黑" panose="020B0503020204020204" pitchFamily="34" charset="-122"/>
              </a:rPr>
              <a:t>家公司正式挂牌交易，但整体效果一般，</a:t>
            </a:r>
            <a:r>
              <a:rPr lang="en-US" altLang="zh-CN" sz="1200" dirty="0">
                <a:latin typeface="微软雅黑" panose="020B0503020204020204" pitchFamily="34" charset="-122"/>
                <a:ea typeface="微软雅黑" panose="020B0503020204020204" pitchFamily="34" charset="-122"/>
              </a:rPr>
              <a:t>20</a:t>
            </a:r>
            <a:r>
              <a:rPr lang="zh-CN" altLang="en-US" sz="1200" dirty="0">
                <a:latin typeface="微软雅黑" panose="020B0503020204020204" pitchFamily="34" charset="-122"/>
                <a:ea typeface="微软雅黑" panose="020B0503020204020204" pitchFamily="34" charset="-122"/>
              </a:rPr>
              <a:t>家公司首日收跌。新三板由于受市场规模、需求多元等因素影响，出现了诸如融资额下降、交易不活跃、申请挂牌公司减少、主动摘牌公司增加等一系列问题。</a:t>
            </a:r>
            <a:r>
              <a:rPr lang="en-US" altLang="zh-CN" sz="1200" dirty="0">
                <a:latin typeface="微软雅黑" panose="020B0503020204020204" pitchFamily="34" charset="-122"/>
                <a:ea typeface="微软雅黑" panose="020B0503020204020204" pitchFamily="34" charset="-122"/>
              </a:rPr>
              <a:t>7</a:t>
            </a:r>
            <a:r>
              <a:rPr lang="zh-CN" altLang="en-US" sz="1200" dirty="0">
                <a:latin typeface="微软雅黑" panose="020B0503020204020204" pitchFamily="34" charset="-122"/>
                <a:ea typeface="微软雅黑" panose="020B0503020204020204" pitchFamily="34" charset="-122"/>
              </a:rPr>
              <a:t>月新三板体量仍在缩水。</a:t>
            </a:r>
            <a:endParaRPr lang="en-US" altLang="zh-CN" sz="1200" dirty="0">
              <a:latin typeface="微软雅黑" panose="020B0503020204020204" pitchFamily="34" charset="-122"/>
              <a:ea typeface="微软雅黑" panose="020B0503020204020204" pitchFamily="34" charset="-122"/>
            </a:endParaRPr>
          </a:p>
          <a:p>
            <a:pPr indent="359991" algn="just">
              <a:lnSpc>
                <a:spcPct val="150000"/>
              </a:lnSpc>
            </a:pPr>
            <a:endParaRPr lang="en-US" altLang="zh-CN" sz="1200" dirty="0">
              <a:latin typeface="微软雅黑" panose="020B0503020204020204" pitchFamily="34" charset="-122"/>
              <a:ea typeface="微软雅黑" panose="020B0503020204020204" pitchFamily="34" charset="-122"/>
            </a:endParaRPr>
          </a:p>
          <a:p>
            <a:pPr indent="359991" algn="just">
              <a:lnSpc>
                <a:spcPct val="150000"/>
              </a:lnSpc>
            </a:pPr>
            <a:r>
              <a:rPr lang="zh-CN" altLang="en-US" sz="1200" dirty="0">
                <a:latin typeface="微软雅黑" panose="020B0503020204020204" pitchFamily="34" charset="-122"/>
                <a:ea typeface="微软雅黑" panose="020B0503020204020204" pitchFamily="34" charset="-122"/>
              </a:rPr>
              <a:t>进入</a:t>
            </a:r>
            <a:r>
              <a:rPr lang="en-US" altLang="zh-CN" sz="1200" dirty="0">
                <a:latin typeface="微软雅黑" panose="020B0503020204020204" pitchFamily="34" charset="-122"/>
                <a:ea typeface="微软雅黑" panose="020B0503020204020204" pitchFamily="34" charset="-122"/>
              </a:rPr>
              <a:t>8</a:t>
            </a:r>
            <a:r>
              <a:rPr lang="zh-CN" altLang="en-US" sz="1200" dirty="0">
                <a:latin typeface="微软雅黑" panose="020B0503020204020204" pitchFamily="34" charset="-122"/>
                <a:ea typeface="微软雅黑" panose="020B0503020204020204" pitchFamily="34" charset="-122"/>
              </a:rPr>
              <a:t>月，国内疫情对资本市场的扰动几乎可以忽略不计，随着国内生产经营持续回升、国内国外双循环政策加持，一级市场有望获得支撑。但外部中美关系持续紧张，多家中国科技公司受到制裁，同时，叠加国际形势严峻，</a:t>
            </a:r>
            <a:r>
              <a:rPr lang="en-US" altLang="zh-CN" sz="1200" dirty="0">
                <a:latin typeface="微软雅黑" panose="020B0503020204020204" pitchFamily="34" charset="-122"/>
                <a:ea typeface="微软雅黑" panose="020B0503020204020204" pitchFamily="34" charset="-122"/>
              </a:rPr>
              <a:t>8</a:t>
            </a:r>
            <a:r>
              <a:rPr lang="zh-CN" altLang="en-US" sz="1200" dirty="0">
                <a:latin typeface="微软雅黑" panose="020B0503020204020204" pitchFamily="34" charset="-122"/>
                <a:ea typeface="微软雅黑" panose="020B0503020204020204" pitchFamily="34" charset="-122"/>
              </a:rPr>
              <a:t>月避险情绪或将升温，一级市场观望情绪或加重。</a:t>
            </a:r>
            <a:endParaRPr lang="en-US" altLang="zh-CN" sz="1200" dirty="0">
              <a:latin typeface="微软雅黑" panose="020B0503020204020204" pitchFamily="34" charset="-122"/>
              <a:ea typeface="微软雅黑" panose="020B0503020204020204" pitchFamily="34" charset="-122"/>
            </a:endParaRPr>
          </a:p>
        </p:txBody>
      </p:sp>
      <p:sp>
        <p:nvSpPr>
          <p:cNvPr id="11" name="文本框 10">
            <a:extLst>
              <a:ext uri="{FF2B5EF4-FFF2-40B4-BE49-F238E27FC236}">
                <a16:creationId xmlns:a16="http://schemas.microsoft.com/office/drawing/2014/main" id="{D389B026-2D24-42C6-8E40-EE0AF77DD030}"/>
              </a:ext>
            </a:extLst>
          </p:cNvPr>
          <p:cNvSpPr txBox="1"/>
          <p:nvPr/>
        </p:nvSpPr>
        <p:spPr>
          <a:xfrm>
            <a:off x="1895403" y="136107"/>
            <a:ext cx="1263487" cy="461665"/>
          </a:xfrm>
          <a:prstGeom prst="rect">
            <a:avLst/>
          </a:prstGeom>
          <a:noFill/>
        </p:spPr>
        <p:txBody>
          <a:bodyPr wrap="none" rtlCol="0">
            <a:spAutoFit/>
          </a:bodyPr>
          <a:lstStyle/>
          <a:p>
            <a:r>
              <a:rPr lang="en-US" altLang="zh-CN" sz="2400" b="1" dirty="0">
                <a:solidFill>
                  <a:srgbClr val="000798"/>
                </a:solidFill>
              </a:rPr>
              <a:t>7</a:t>
            </a:r>
            <a:r>
              <a:rPr lang="zh-CN" altLang="en-US" sz="2400" b="1" dirty="0">
                <a:solidFill>
                  <a:srgbClr val="000798"/>
                </a:solidFill>
              </a:rPr>
              <a:t>月小结</a:t>
            </a:r>
          </a:p>
        </p:txBody>
      </p:sp>
      <p:sp>
        <p:nvSpPr>
          <p:cNvPr id="12" name="文本框 11">
            <a:extLst>
              <a:ext uri="{FF2B5EF4-FFF2-40B4-BE49-F238E27FC236}">
                <a16:creationId xmlns:a16="http://schemas.microsoft.com/office/drawing/2014/main" id="{072ED3C1-5125-46BB-BDF5-4F785C1A6F75}"/>
              </a:ext>
            </a:extLst>
          </p:cNvPr>
          <p:cNvSpPr txBox="1"/>
          <p:nvPr/>
        </p:nvSpPr>
        <p:spPr>
          <a:xfrm>
            <a:off x="2495551" y="1517787"/>
            <a:ext cx="7200900" cy="1906356"/>
          </a:xfrm>
          <a:prstGeom prst="rect">
            <a:avLst/>
          </a:prstGeom>
          <a:noFill/>
        </p:spPr>
        <p:txBody>
          <a:bodyPr wrap="square" lIns="0" tIns="0" rIns="0" bIns="0" rtlCol="0">
            <a:spAutoFit/>
          </a:bodyPr>
          <a:lstStyle/>
          <a:p>
            <a:pPr indent="359991" algn="just">
              <a:lnSpc>
                <a:spcPct val="150000"/>
              </a:lnSpc>
            </a:pPr>
            <a:r>
              <a:rPr lang="en-US" altLang="zh-CN" sz="1200" dirty="0">
                <a:latin typeface="微软雅黑" panose="020B0503020204020204" pitchFamily="34" charset="-122"/>
                <a:ea typeface="微软雅黑" panose="020B0503020204020204" pitchFamily="34" charset="-122"/>
              </a:rPr>
              <a:t>7</a:t>
            </a:r>
            <a:r>
              <a:rPr lang="zh-CN" altLang="en-US" sz="1200" dirty="0">
                <a:latin typeface="微软雅黑" panose="020B0503020204020204" pitchFamily="34" charset="-122"/>
                <a:ea typeface="微软雅黑" panose="020B0503020204020204" pitchFamily="34" charset="-122"/>
              </a:rPr>
              <a:t>月募投市场经历了</a:t>
            </a:r>
            <a:r>
              <a:rPr lang="en-US" altLang="zh-CN" sz="1200" dirty="0">
                <a:latin typeface="微软雅黑" panose="020B0503020204020204" pitchFamily="34" charset="-122"/>
                <a:ea typeface="微软雅黑" panose="020B0503020204020204" pitchFamily="34" charset="-122"/>
              </a:rPr>
              <a:t>6</a:t>
            </a:r>
            <a:r>
              <a:rPr lang="zh-CN" altLang="en-US" sz="1200" dirty="0">
                <a:latin typeface="微软雅黑" panose="020B0503020204020204" pitchFamily="34" charset="-122"/>
                <a:ea typeface="微软雅黑" panose="020B0503020204020204" pitchFamily="34" charset="-122"/>
              </a:rPr>
              <a:t>月的回升后，本月几乎持平。国内疫情虽在各地仍有反弹，但整体控制良好，对生产经营活动影响较低。</a:t>
            </a:r>
            <a:r>
              <a:rPr lang="en-US" altLang="zh-CN" sz="1200" dirty="0">
                <a:latin typeface="微软雅黑" panose="020B0503020204020204" pitchFamily="34" charset="-122"/>
                <a:ea typeface="微软雅黑" panose="020B0503020204020204" pitchFamily="34" charset="-122"/>
              </a:rPr>
              <a:t>7</a:t>
            </a:r>
            <a:r>
              <a:rPr lang="zh-CN" altLang="en-US" sz="1200" dirty="0">
                <a:latin typeface="微软雅黑" panose="020B0503020204020204" pitchFamily="34" charset="-122"/>
                <a:ea typeface="微软雅黑" panose="020B0503020204020204" pitchFamily="34" charset="-122"/>
              </a:rPr>
              <a:t>月国内生产需求持续改善，一级市场活跃度依旧。</a:t>
            </a:r>
            <a:r>
              <a:rPr lang="en-US" altLang="zh-CN" sz="1200" dirty="0">
                <a:latin typeface="微软雅黑" panose="020B0503020204020204" pitchFamily="34" charset="-122"/>
                <a:ea typeface="微软雅黑" panose="020B0503020204020204" pitchFamily="34" charset="-122"/>
              </a:rPr>
              <a:t>7</a:t>
            </a:r>
            <a:r>
              <a:rPr lang="zh-CN" altLang="en-US" sz="1200" dirty="0">
                <a:latin typeface="微软雅黑" panose="020B0503020204020204" pitchFamily="34" charset="-122"/>
                <a:ea typeface="微软雅黑" panose="020B0503020204020204" pitchFamily="34" charset="-122"/>
              </a:rPr>
              <a:t>月基金募集数量较</a:t>
            </a:r>
            <a:r>
              <a:rPr lang="en-US" altLang="zh-CN" sz="1200" dirty="0">
                <a:latin typeface="微软雅黑" panose="020B0503020204020204" pitchFamily="34" charset="-122"/>
                <a:ea typeface="微软雅黑" panose="020B0503020204020204" pitchFamily="34" charset="-122"/>
              </a:rPr>
              <a:t>6</a:t>
            </a:r>
            <a:r>
              <a:rPr lang="zh-CN" altLang="en-US" sz="1200" dirty="0">
                <a:latin typeface="微软雅黑" panose="020B0503020204020204" pitchFamily="34" charset="-122"/>
                <a:ea typeface="微软雅黑" panose="020B0503020204020204" pitchFamily="34" charset="-122"/>
              </a:rPr>
              <a:t>月减少</a:t>
            </a:r>
            <a:r>
              <a:rPr lang="en-US" altLang="zh-CN" sz="1200" dirty="0">
                <a:latin typeface="微软雅黑" panose="020B0503020204020204" pitchFamily="34" charset="-122"/>
                <a:ea typeface="微软雅黑" panose="020B0503020204020204" pitchFamily="34" charset="-122"/>
              </a:rPr>
              <a:t>1</a:t>
            </a:r>
            <a:r>
              <a:rPr lang="zh-CN" altLang="en-US" sz="1200" dirty="0">
                <a:latin typeface="微软雅黑" panose="020B0503020204020204" pitchFamily="34" charset="-122"/>
                <a:ea typeface="微软雅黑" panose="020B0503020204020204" pitchFamily="34" charset="-122"/>
              </a:rPr>
              <a:t>起，募集金额环比增加</a:t>
            </a:r>
            <a:r>
              <a:rPr lang="en-US" altLang="zh-CN" sz="1200" dirty="0">
                <a:latin typeface="微软雅黑" panose="020B0503020204020204" pitchFamily="34" charset="-122"/>
                <a:ea typeface="微软雅黑" panose="020B0503020204020204" pitchFamily="34" charset="-122"/>
              </a:rPr>
              <a:t>77.60%</a:t>
            </a:r>
            <a:r>
              <a:rPr lang="zh-CN" altLang="en-US" sz="1200" dirty="0">
                <a:latin typeface="微软雅黑" panose="020B0503020204020204" pitchFamily="34" charset="-122"/>
                <a:ea typeface="微软雅黑" panose="020B0503020204020204" pitchFamily="34" charset="-122"/>
              </a:rPr>
              <a:t>，基本仍以小规模成长基金为主，但徐工产业并购基金募集资金达</a:t>
            </a:r>
            <a:r>
              <a:rPr lang="en-US" altLang="zh-CN" sz="1200" dirty="0">
                <a:latin typeface="微软雅黑" panose="020B0503020204020204" pitchFamily="34" charset="-122"/>
                <a:ea typeface="微软雅黑" panose="020B0503020204020204" pitchFamily="34" charset="-122"/>
              </a:rPr>
              <a:t>100</a:t>
            </a:r>
            <a:r>
              <a:rPr lang="zh-CN" altLang="en-US" sz="1200" dirty="0">
                <a:latin typeface="微软雅黑" panose="020B0503020204020204" pitchFamily="34" charset="-122"/>
                <a:ea typeface="微软雅黑" panose="020B0503020204020204" pitchFamily="34" charset="-122"/>
              </a:rPr>
              <a:t>亿，占总募集资金的近</a:t>
            </a:r>
            <a:r>
              <a:rPr lang="en-US" altLang="zh-CN" sz="1200" dirty="0">
                <a:latin typeface="微软雅黑" panose="020B0503020204020204" pitchFamily="34" charset="-122"/>
                <a:ea typeface="微软雅黑" panose="020B0503020204020204" pitchFamily="34" charset="-122"/>
              </a:rPr>
              <a:t>50%</a:t>
            </a:r>
            <a:r>
              <a:rPr lang="zh-CN" altLang="en-US" sz="1200" dirty="0">
                <a:latin typeface="微软雅黑" panose="020B0503020204020204" pitchFamily="34" charset="-122"/>
                <a:ea typeface="微软雅黑" panose="020B0503020204020204" pitchFamily="34" charset="-122"/>
              </a:rPr>
              <a:t>。</a:t>
            </a:r>
            <a:endParaRPr lang="en-US" altLang="zh-CN" sz="1200" dirty="0">
              <a:latin typeface="微软雅黑" panose="020B0503020204020204" pitchFamily="34" charset="-122"/>
              <a:ea typeface="微软雅黑" panose="020B0503020204020204" pitchFamily="34" charset="-122"/>
            </a:endParaRPr>
          </a:p>
          <a:p>
            <a:pPr indent="359991" algn="just">
              <a:lnSpc>
                <a:spcPct val="150000"/>
              </a:lnSpc>
            </a:pPr>
            <a:r>
              <a:rPr lang="en-US" altLang="zh-CN" sz="1200" dirty="0">
                <a:latin typeface="微软雅黑" panose="020B0503020204020204" pitchFamily="34" charset="-122"/>
                <a:ea typeface="微软雅黑" panose="020B0503020204020204" pitchFamily="34" charset="-122"/>
              </a:rPr>
              <a:t>7</a:t>
            </a:r>
            <a:r>
              <a:rPr lang="zh-CN" altLang="en-US" sz="1200" dirty="0">
                <a:latin typeface="微软雅黑" panose="020B0503020204020204" pitchFamily="34" charset="-122"/>
                <a:ea typeface="微软雅黑" panose="020B0503020204020204" pitchFamily="34" charset="-122"/>
              </a:rPr>
              <a:t>月，投资市场较上月仍然持平，投资数量增加</a:t>
            </a:r>
            <a:r>
              <a:rPr lang="en-US" altLang="zh-CN" sz="1200" dirty="0">
                <a:latin typeface="微软雅黑" panose="020B0503020204020204" pitchFamily="34" charset="-122"/>
                <a:ea typeface="微软雅黑" panose="020B0503020204020204" pitchFamily="34" charset="-122"/>
              </a:rPr>
              <a:t>5</a:t>
            </a:r>
            <a:r>
              <a:rPr lang="zh-CN" altLang="en-US" sz="1200" dirty="0">
                <a:latin typeface="微软雅黑" panose="020B0503020204020204" pitchFamily="34" charset="-122"/>
                <a:ea typeface="微软雅黑" panose="020B0503020204020204" pitchFamily="34" charset="-122"/>
              </a:rPr>
              <a:t>起，但规模环比继续小幅收窄。分行业来看，投资金额仍主要集中在信息技术、可选消费及医疗保健三大板块，行业投资趋势依旧，但无论是投资规模还是投资数量，本月信息技术占比均超</a:t>
            </a:r>
            <a:r>
              <a:rPr lang="en-US" altLang="zh-CN" sz="1200" dirty="0">
                <a:latin typeface="微软雅黑" panose="020B0503020204020204" pitchFamily="34" charset="-122"/>
                <a:ea typeface="微软雅黑" panose="020B0503020204020204" pitchFamily="34" charset="-122"/>
              </a:rPr>
              <a:t>60%</a:t>
            </a:r>
            <a:r>
              <a:rPr lang="zh-CN" altLang="en-US" sz="1200" dirty="0">
                <a:latin typeface="微软雅黑" panose="020B0503020204020204" pitchFamily="34" charset="-122"/>
                <a:ea typeface="微软雅黑" panose="020B0503020204020204" pitchFamily="34" charset="-122"/>
              </a:rPr>
              <a:t>。</a:t>
            </a:r>
            <a:endParaRPr lang="en-US" altLang="zh-CN" sz="1200" dirty="0">
              <a:latin typeface="微软雅黑" panose="020B0503020204020204" pitchFamily="34" charset="-122"/>
              <a:ea typeface="微软雅黑" panose="020B0503020204020204" pitchFamily="34" charset="-122"/>
            </a:endParaRPr>
          </a:p>
        </p:txBody>
      </p:sp>
      <p:grpSp>
        <p:nvGrpSpPr>
          <p:cNvPr id="13" name="组合 12">
            <a:extLst>
              <a:ext uri="{FF2B5EF4-FFF2-40B4-BE49-F238E27FC236}">
                <a16:creationId xmlns:a16="http://schemas.microsoft.com/office/drawing/2014/main" id="{ABCC63C5-B544-410D-8202-59C0D4799ACA}"/>
              </a:ext>
            </a:extLst>
          </p:cNvPr>
          <p:cNvGrpSpPr/>
          <p:nvPr/>
        </p:nvGrpSpPr>
        <p:grpSpPr>
          <a:xfrm>
            <a:off x="1895404" y="1100727"/>
            <a:ext cx="2795669" cy="357504"/>
            <a:chOff x="7155479" y="740532"/>
            <a:chExt cx="3098130" cy="369869"/>
          </a:xfrm>
        </p:grpSpPr>
        <p:sp>
          <p:nvSpPr>
            <p:cNvPr id="14" name="矩形 13">
              <a:extLst>
                <a:ext uri="{FF2B5EF4-FFF2-40B4-BE49-F238E27FC236}">
                  <a16:creationId xmlns:a16="http://schemas.microsoft.com/office/drawing/2014/main" id="{4E1CF7BD-A761-41E0-8C2A-A1B7752825BC}"/>
                </a:ext>
              </a:extLst>
            </p:cNvPr>
            <p:cNvSpPr/>
            <p:nvPr/>
          </p:nvSpPr>
          <p:spPr>
            <a:xfrm>
              <a:off x="7155479" y="740532"/>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募投市场几乎保持稳定</a:t>
              </a:r>
            </a:p>
          </p:txBody>
        </p:sp>
        <p:sp>
          <p:nvSpPr>
            <p:cNvPr id="15" name="等腰三角形 14">
              <a:extLst>
                <a:ext uri="{FF2B5EF4-FFF2-40B4-BE49-F238E27FC236}">
                  <a16:creationId xmlns:a16="http://schemas.microsoft.com/office/drawing/2014/main" id="{47D02F80-287F-4DD2-976B-AF371911A0E5}"/>
                </a:ext>
              </a:extLst>
            </p:cNvPr>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ustDataLst>
      <p:tags r:id="rId1"/>
    </p:custData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椭圆 1"/>
          <p:cNvSpPr/>
          <p:nvPr/>
        </p:nvSpPr>
        <p:spPr>
          <a:xfrm>
            <a:off x="4346459" y="1199924"/>
            <a:ext cx="766303" cy="766303"/>
          </a:xfrm>
          <a:prstGeom prst="ellipse">
            <a:avLst/>
          </a:prstGeom>
          <a:noFill/>
          <a:ln w="1524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solidFill>
                  <a:schemeClr val="accent5">
                    <a:lumMod val="75000"/>
                  </a:schemeClr>
                </a:solidFill>
                <a:latin typeface="华文新魏" panose="02010800040101010101" pitchFamily="2" charset="-122"/>
                <a:ea typeface="华文新魏" panose="02010800040101010101" pitchFamily="2" charset="-122"/>
              </a:rPr>
              <a:t>募</a:t>
            </a:r>
          </a:p>
        </p:txBody>
      </p:sp>
      <p:sp>
        <p:nvSpPr>
          <p:cNvPr id="3" name="椭圆 2"/>
          <p:cNvSpPr/>
          <p:nvPr/>
        </p:nvSpPr>
        <p:spPr>
          <a:xfrm>
            <a:off x="4346457" y="2229948"/>
            <a:ext cx="766303" cy="766303"/>
          </a:xfrm>
          <a:prstGeom prst="ellipse">
            <a:avLst/>
          </a:prstGeom>
          <a:noFill/>
          <a:ln w="1524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solidFill>
                  <a:schemeClr val="accent5">
                    <a:lumMod val="75000"/>
                  </a:schemeClr>
                </a:solidFill>
                <a:latin typeface="华文新魏" panose="02010800040101010101" pitchFamily="2" charset="-122"/>
                <a:ea typeface="华文新魏" panose="02010800040101010101" pitchFamily="2" charset="-122"/>
              </a:rPr>
              <a:t>投</a:t>
            </a:r>
          </a:p>
        </p:txBody>
      </p:sp>
      <p:sp>
        <p:nvSpPr>
          <p:cNvPr id="4" name="椭圆 3"/>
          <p:cNvSpPr/>
          <p:nvPr/>
        </p:nvSpPr>
        <p:spPr>
          <a:xfrm>
            <a:off x="4346456" y="3302024"/>
            <a:ext cx="766303" cy="766303"/>
          </a:xfrm>
          <a:prstGeom prst="ellipse">
            <a:avLst/>
          </a:prstGeom>
          <a:noFill/>
          <a:ln w="1524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accent5">
                    <a:lumMod val="75000"/>
                  </a:schemeClr>
                </a:solidFill>
                <a:latin typeface="华文新魏" panose="02010800040101010101" pitchFamily="2" charset="-122"/>
                <a:ea typeface="华文新魏" panose="02010800040101010101" pitchFamily="2" charset="-122"/>
              </a:rPr>
              <a:t>IPO</a:t>
            </a:r>
            <a:endParaRPr lang="zh-CN" altLang="en-US" sz="1600" dirty="0">
              <a:solidFill>
                <a:schemeClr val="accent5">
                  <a:lumMod val="75000"/>
                </a:schemeClr>
              </a:solidFill>
              <a:latin typeface="华文新魏" panose="02010800040101010101" pitchFamily="2" charset="-122"/>
              <a:ea typeface="华文新魏" panose="02010800040101010101" pitchFamily="2" charset="-122"/>
            </a:endParaRPr>
          </a:p>
        </p:txBody>
      </p:sp>
      <p:sp>
        <p:nvSpPr>
          <p:cNvPr id="5" name="文本框 4"/>
          <p:cNvSpPr txBox="1"/>
          <p:nvPr/>
        </p:nvSpPr>
        <p:spPr>
          <a:xfrm>
            <a:off x="5386731" y="1259912"/>
            <a:ext cx="2087308" cy="646331"/>
          </a:xfrm>
          <a:prstGeom prst="rect">
            <a:avLst/>
          </a:prstGeom>
          <a:noFill/>
        </p:spPr>
        <p:txBody>
          <a:bodyPr wrap="square" rtlCol="0">
            <a:spAutoFit/>
          </a:bodyPr>
          <a:lstStyle/>
          <a:p>
            <a:pPr algn="just"/>
            <a:r>
              <a:rPr lang="zh-CN" altLang="en-US" dirty="0">
                <a:solidFill>
                  <a:srgbClr val="002060"/>
                </a:solidFill>
                <a:latin typeface="微软雅黑" panose="020B0503020204020204" pitchFamily="34" charset="-122"/>
                <a:ea typeface="微软雅黑" panose="020B0503020204020204" pitchFamily="34" charset="-122"/>
              </a:rPr>
              <a:t>募集数量几乎持平，</a:t>
            </a:r>
            <a:endParaRPr lang="en-US" altLang="zh-CN" dirty="0">
              <a:solidFill>
                <a:srgbClr val="002060"/>
              </a:solidFill>
              <a:latin typeface="微软雅黑" panose="020B0503020204020204" pitchFamily="34" charset="-122"/>
              <a:ea typeface="微软雅黑" panose="020B0503020204020204" pitchFamily="34" charset="-122"/>
            </a:endParaRPr>
          </a:p>
          <a:p>
            <a:pPr algn="just"/>
            <a:r>
              <a:rPr lang="zh-CN" altLang="en-US" dirty="0">
                <a:solidFill>
                  <a:srgbClr val="002060"/>
                </a:solidFill>
                <a:latin typeface="微软雅黑" panose="020B0503020204020204" pitchFamily="34" charset="-122"/>
                <a:ea typeface="微软雅黑" panose="020B0503020204020204" pitchFamily="34" charset="-122"/>
              </a:rPr>
              <a:t>募集规模大幅增长。</a:t>
            </a:r>
          </a:p>
        </p:txBody>
      </p:sp>
      <p:sp>
        <p:nvSpPr>
          <p:cNvPr id="6" name="文本框 5"/>
          <p:cNvSpPr txBox="1"/>
          <p:nvPr/>
        </p:nvSpPr>
        <p:spPr>
          <a:xfrm>
            <a:off x="5386731" y="2289937"/>
            <a:ext cx="2087308"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t>投资市场保持稳定，</a:t>
            </a:r>
            <a:endParaRPr lang="en-US" altLang="zh-CN" dirty="0"/>
          </a:p>
          <a:p>
            <a:r>
              <a:rPr lang="zh-CN" altLang="en-US" dirty="0"/>
              <a:t>数量规模略微收窄。</a:t>
            </a:r>
          </a:p>
        </p:txBody>
      </p:sp>
      <p:sp>
        <p:nvSpPr>
          <p:cNvPr id="7" name="文本框 6"/>
          <p:cNvSpPr txBox="1"/>
          <p:nvPr/>
        </p:nvSpPr>
        <p:spPr>
          <a:xfrm>
            <a:off x="5386738" y="3363344"/>
            <a:ext cx="2087309"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en-US" altLang="zh-CN" dirty="0"/>
              <a:t>IPO</a:t>
            </a:r>
            <a:r>
              <a:rPr lang="zh-CN" altLang="en-US" dirty="0"/>
              <a:t>节奏明显加快，</a:t>
            </a:r>
            <a:endParaRPr lang="en-US" altLang="zh-CN" dirty="0"/>
          </a:p>
          <a:p>
            <a:r>
              <a:rPr lang="zh-CN" altLang="en-US" dirty="0"/>
              <a:t>数量规模双双上行。</a:t>
            </a:r>
            <a:endParaRPr lang="en-US" altLang="zh-CN" dirty="0"/>
          </a:p>
        </p:txBody>
      </p:sp>
      <p:sp>
        <p:nvSpPr>
          <p:cNvPr id="8" name="椭圆 7"/>
          <p:cNvSpPr/>
          <p:nvPr/>
        </p:nvSpPr>
        <p:spPr>
          <a:xfrm>
            <a:off x="4346456" y="5404125"/>
            <a:ext cx="766303" cy="766303"/>
          </a:xfrm>
          <a:prstGeom prst="ellipse">
            <a:avLst/>
          </a:prstGeom>
          <a:noFill/>
          <a:ln w="1524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accent5">
                    <a:lumMod val="75000"/>
                  </a:schemeClr>
                </a:solidFill>
                <a:latin typeface="华文新魏" panose="02010800040101010101" pitchFamily="2" charset="-122"/>
                <a:ea typeface="华文新魏" panose="02010800040101010101" pitchFamily="2" charset="-122"/>
              </a:rPr>
              <a:t>新三板</a:t>
            </a:r>
          </a:p>
        </p:txBody>
      </p:sp>
      <p:sp>
        <p:nvSpPr>
          <p:cNvPr id="9" name="文本框 8"/>
          <p:cNvSpPr txBox="1"/>
          <p:nvPr/>
        </p:nvSpPr>
        <p:spPr>
          <a:xfrm>
            <a:off x="5386739" y="5464115"/>
            <a:ext cx="2506755"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t>精选层七月正式上线，</a:t>
            </a:r>
            <a:endParaRPr lang="en-US" altLang="zh-CN" dirty="0"/>
          </a:p>
          <a:p>
            <a:r>
              <a:rPr lang="zh-CN" altLang="en-US" dirty="0"/>
              <a:t>但新三板体量仍在缩水。</a:t>
            </a:r>
            <a:endParaRPr lang="en-US" altLang="zh-CN" dirty="0"/>
          </a:p>
        </p:txBody>
      </p:sp>
      <p:sp>
        <p:nvSpPr>
          <p:cNvPr id="10" name="椭圆 9"/>
          <p:cNvSpPr/>
          <p:nvPr/>
        </p:nvSpPr>
        <p:spPr>
          <a:xfrm>
            <a:off x="4346456" y="4349576"/>
            <a:ext cx="766303" cy="766303"/>
          </a:xfrm>
          <a:prstGeom prst="ellipse">
            <a:avLst/>
          </a:prstGeom>
          <a:noFill/>
          <a:ln w="1524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solidFill>
                  <a:schemeClr val="accent5">
                    <a:lumMod val="75000"/>
                  </a:schemeClr>
                </a:solidFill>
                <a:latin typeface="华文新魏" panose="02010800040101010101" pitchFamily="2" charset="-122"/>
                <a:ea typeface="华文新魏" panose="02010800040101010101" pitchFamily="2" charset="-122"/>
              </a:rPr>
              <a:t>并</a:t>
            </a:r>
          </a:p>
        </p:txBody>
      </p:sp>
      <p:sp>
        <p:nvSpPr>
          <p:cNvPr id="11" name="文本框 10"/>
          <p:cNvSpPr txBox="1"/>
          <p:nvPr/>
        </p:nvSpPr>
        <p:spPr>
          <a:xfrm>
            <a:off x="5386738" y="4436749"/>
            <a:ext cx="2087309"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t>并购市场有所降温，</a:t>
            </a:r>
            <a:endParaRPr lang="en-US" altLang="zh-CN" dirty="0"/>
          </a:p>
          <a:p>
            <a:r>
              <a:rPr lang="zh-CN" altLang="en-US" dirty="0"/>
              <a:t>数量规模出现回落。</a:t>
            </a:r>
            <a:endParaRPr lang="en-US" altLang="zh-CN"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箭头: 下 2"/>
          <p:cNvSpPr/>
          <p:nvPr/>
        </p:nvSpPr>
        <p:spPr>
          <a:xfrm>
            <a:off x="1879600" y="5768311"/>
            <a:ext cx="419576" cy="461667"/>
          </a:xfrm>
          <a:prstGeom prst="downArrow">
            <a:avLst/>
          </a:prstGeom>
          <a:solidFill>
            <a:srgbClr val="00B05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dirty="0">
              <a:solidFill>
                <a:srgbClr val="FF0000"/>
              </a:solidFill>
            </a:endParaRPr>
          </a:p>
        </p:txBody>
      </p:sp>
      <p:sp>
        <p:nvSpPr>
          <p:cNvPr id="4" name="文本框 3"/>
          <p:cNvSpPr txBox="1"/>
          <p:nvPr/>
        </p:nvSpPr>
        <p:spPr>
          <a:xfrm>
            <a:off x="4222750" y="4740093"/>
            <a:ext cx="6086475" cy="1705403"/>
          </a:xfrm>
          <a:prstGeom prst="rect">
            <a:avLst/>
          </a:prstGeom>
          <a:noFill/>
        </p:spPr>
        <p:txBody>
          <a:bodyPr wrap="square" rtlCol="0">
            <a:spAutoFit/>
          </a:bodyPr>
          <a:lstStyle/>
          <a:p>
            <a:pPr indent="457189" algn="just">
              <a:lnSpc>
                <a:spcPct val="150000"/>
              </a:lnSpc>
            </a:pPr>
            <a:r>
              <a:rPr lang="en-US" altLang="zh-CN" sz="1600" dirty="0">
                <a:latin typeface="微软雅黑" panose="020B0503020204020204" pitchFamily="34" charset="-122"/>
                <a:ea typeface="微软雅黑" panose="020B0503020204020204" pitchFamily="34" charset="-122"/>
              </a:rPr>
              <a:t>8</a:t>
            </a:r>
            <a:r>
              <a:rPr lang="zh-CN" altLang="en-US" sz="1600" dirty="0">
                <a:latin typeface="微软雅黑" panose="020B0503020204020204" pitchFamily="34" charset="-122"/>
                <a:ea typeface="微软雅黑" panose="020B0503020204020204" pitchFamily="34" charset="-122"/>
              </a:rPr>
              <a:t>月共发生</a:t>
            </a:r>
            <a:r>
              <a:rPr lang="en-US" altLang="zh-CN" dirty="0">
                <a:solidFill>
                  <a:srgbClr val="0070C0"/>
                </a:solidFill>
                <a:latin typeface="微软雅黑" panose="020B0503020204020204" pitchFamily="34" charset="-122"/>
                <a:ea typeface="微软雅黑" panose="020B0503020204020204" pitchFamily="34" charset="-122"/>
              </a:rPr>
              <a:t>39</a:t>
            </a:r>
            <a:r>
              <a:rPr lang="zh-CN" altLang="en-US" sz="1600" dirty="0">
                <a:latin typeface="微软雅黑" panose="020B0503020204020204" pitchFamily="34" charset="-122"/>
                <a:ea typeface="微软雅黑" panose="020B0503020204020204" pitchFamily="34" charset="-122"/>
              </a:rPr>
              <a:t>起基金募集事件，募集资金共计</a:t>
            </a:r>
            <a:r>
              <a:rPr lang="en-US" altLang="zh-CN" dirty="0">
                <a:solidFill>
                  <a:srgbClr val="0070C0"/>
                </a:solidFill>
                <a:latin typeface="微软雅黑" panose="020B0503020204020204" pitchFamily="34" charset="-122"/>
                <a:ea typeface="微软雅黑" panose="020B0503020204020204" pitchFamily="34" charset="-122"/>
              </a:rPr>
              <a:t>179.82</a:t>
            </a:r>
            <a:r>
              <a:rPr lang="zh-CN" altLang="en-US" sz="1600" dirty="0">
                <a:latin typeface="微软雅黑" panose="020B0503020204020204" pitchFamily="34" charset="-122"/>
                <a:ea typeface="微软雅黑" panose="020B0503020204020204" pitchFamily="34" charset="-122"/>
              </a:rPr>
              <a:t>亿元，基金募集规模小幅下修。具体数据方面，募集数量环比</a:t>
            </a:r>
            <a:r>
              <a:rPr lang="zh-CN" altLang="en-US" dirty="0">
                <a:solidFill>
                  <a:srgbClr val="FF0000"/>
                </a:solidFill>
                <a:latin typeface="微软雅黑" panose="020B0503020204020204" pitchFamily="34" charset="-122"/>
                <a:ea typeface="微软雅黑" panose="020B0503020204020204" pitchFamily="34" charset="-122"/>
              </a:rPr>
              <a:t>增加</a:t>
            </a:r>
            <a:r>
              <a:rPr lang="en-US" altLang="zh-CN" dirty="0">
                <a:solidFill>
                  <a:srgbClr val="0070C0"/>
                </a:solidFill>
                <a:latin typeface="微软雅黑" panose="020B0503020204020204" pitchFamily="34" charset="-122"/>
                <a:ea typeface="微软雅黑" panose="020B0503020204020204" pitchFamily="34" charset="-122"/>
              </a:rPr>
              <a:t>105.26%</a:t>
            </a:r>
            <a:r>
              <a:rPr lang="zh-CN" altLang="en-US" sz="1600" dirty="0">
                <a:latin typeface="微软雅黑" panose="020B0503020204020204" pitchFamily="34" charset="-122"/>
                <a:ea typeface="微软雅黑" panose="020B0503020204020204" pitchFamily="34" charset="-122"/>
              </a:rPr>
              <a:t>，同比</a:t>
            </a:r>
            <a:r>
              <a:rPr lang="zh-CN" altLang="en-US" dirty="0">
                <a:solidFill>
                  <a:srgbClr val="FF0000"/>
                </a:solidFill>
                <a:latin typeface="微软雅黑" panose="020B0503020204020204" pitchFamily="34" charset="-122"/>
                <a:ea typeface="微软雅黑" panose="020B0503020204020204" pitchFamily="34" charset="-122"/>
              </a:rPr>
              <a:t>增加</a:t>
            </a:r>
            <a:r>
              <a:rPr lang="en-US" altLang="zh-CN" dirty="0">
                <a:solidFill>
                  <a:srgbClr val="0070C0"/>
                </a:solidFill>
                <a:latin typeface="微软雅黑" panose="020B0503020204020204" pitchFamily="34" charset="-122"/>
                <a:ea typeface="微软雅黑" panose="020B0503020204020204" pitchFamily="34" charset="-122"/>
              </a:rPr>
              <a:t>77.27%</a:t>
            </a:r>
            <a:r>
              <a:rPr lang="zh-CN" altLang="en-US" sz="1600" dirty="0">
                <a:latin typeface="微软雅黑" panose="020B0503020204020204" pitchFamily="34" charset="-122"/>
                <a:ea typeface="微软雅黑" panose="020B0503020204020204" pitchFamily="34" charset="-122"/>
              </a:rPr>
              <a:t>；募集规模环比</a:t>
            </a:r>
            <a:r>
              <a:rPr lang="zh-CN" altLang="en-US" dirty="0">
                <a:solidFill>
                  <a:srgbClr val="00B050"/>
                </a:solidFill>
                <a:latin typeface="微软雅黑" panose="020B0503020204020204" pitchFamily="34" charset="-122"/>
                <a:ea typeface="微软雅黑" panose="020B0503020204020204" pitchFamily="34" charset="-122"/>
              </a:rPr>
              <a:t>收窄</a:t>
            </a:r>
            <a:r>
              <a:rPr lang="en-US" altLang="zh-CN" dirty="0">
                <a:solidFill>
                  <a:srgbClr val="0070C0"/>
                </a:solidFill>
                <a:latin typeface="微软雅黑" panose="020B0503020204020204" pitchFamily="34" charset="-122"/>
                <a:ea typeface="微软雅黑" panose="020B0503020204020204" pitchFamily="34" charset="-122"/>
              </a:rPr>
              <a:t>30.08%</a:t>
            </a:r>
            <a:r>
              <a:rPr lang="zh-CN" altLang="en-US" sz="1600" dirty="0">
                <a:latin typeface="微软雅黑" panose="020B0503020204020204" pitchFamily="34" charset="-122"/>
                <a:ea typeface="微软雅黑" panose="020B0503020204020204" pitchFamily="34" charset="-122"/>
              </a:rPr>
              <a:t>，同比</a:t>
            </a:r>
            <a:r>
              <a:rPr lang="zh-CN" altLang="en-US" dirty="0">
                <a:solidFill>
                  <a:srgbClr val="FF0000"/>
                </a:solidFill>
                <a:latin typeface="微软雅黑" panose="020B0503020204020204" pitchFamily="34" charset="-122"/>
                <a:ea typeface="微软雅黑" panose="020B0503020204020204" pitchFamily="34" charset="-122"/>
              </a:rPr>
              <a:t>上涨</a:t>
            </a:r>
            <a:r>
              <a:rPr lang="en-US" altLang="zh-CN" dirty="0">
                <a:solidFill>
                  <a:srgbClr val="0070C0"/>
                </a:solidFill>
                <a:latin typeface="微软雅黑" panose="020B0503020204020204" pitchFamily="34" charset="-122"/>
                <a:ea typeface="微软雅黑" panose="020B0503020204020204" pitchFamily="34" charset="-122"/>
              </a:rPr>
              <a:t>111.88%</a:t>
            </a:r>
            <a:r>
              <a:rPr lang="zh-CN" altLang="en-US" sz="1600" dirty="0">
                <a:latin typeface="微软雅黑" panose="020B0503020204020204" pitchFamily="34" charset="-122"/>
                <a:ea typeface="微软雅黑" panose="020B0503020204020204" pitchFamily="34" charset="-122"/>
              </a:rPr>
              <a:t>。</a:t>
            </a:r>
          </a:p>
        </p:txBody>
      </p:sp>
      <p:sp>
        <p:nvSpPr>
          <p:cNvPr id="5" name="文本框 4"/>
          <p:cNvSpPr txBox="1"/>
          <p:nvPr/>
        </p:nvSpPr>
        <p:spPr>
          <a:xfrm>
            <a:off x="2316459" y="5112306"/>
            <a:ext cx="1244011" cy="369332"/>
          </a:xfrm>
          <a:prstGeom prst="rect">
            <a:avLst/>
          </a:prstGeom>
          <a:noFill/>
        </p:spPr>
        <p:txBody>
          <a:bodyPr wrap="square" lIns="0" tIns="0" rIns="0" bIns="0" rtlCol="0">
            <a:spAutoFit/>
          </a:bodyPr>
          <a:lstStyle/>
          <a:p>
            <a:r>
              <a:rPr lang="en-US" altLang="zh-CN" sz="2400" dirty="0">
                <a:solidFill>
                  <a:srgbClr val="FF2121"/>
                </a:solidFill>
                <a:latin typeface="微软雅黑" panose="020B0503020204020204" pitchFamily="34" charset="-122"/>
                <a:ea typeface="微软雅黑" panose="020B0503020204020204" pitchFamily="34" charset="-122"/>
              </a:rPr>
              <a:t>105.26%</a:t>
            </a:r>
            <a:endParaRPr lang="en-US" altLang="zh-CN" sz="2400" dirty="0">
              <a:solidFill>
                <a:srgbClr val="FF2121"/>
              </a:solidFill>
              <a:latin typeface="Arial" panose="020B0604020202020204" pitchFamily="34" charset="0"/>
              <a:cs typeface="Arial" panose="020B0604020202020204" pitchFamily="34" charset="0"/>
            </a:endParaRPr>
          </a:p>
        </p:txBody>
      </p:sp>
      <p:sp>
        <p:nvSpPr>
          <p:cNvPr id="6" name="文本框 5"/>
          <p:cNvSpPr txBox="1"/>
          <p:nvPr/>
        </p:nvSpPr>
        <p:spPr>
          <a:xfrm>
            <a:off x="2334496" y="5916904"/>
            <a:ext cx="1072409" cy="369332"/>
          </a:xfrm>
          <a:prstGeom prst="rect">
            <a:avLst/>
          </a:prstGeom>
          <a:noFill/>
        </p:spPr>
        <p:txBody>
          <a:bodyPr wrap="none" lIns="0" tIns="0" rIns="0" bIns="0" rtlCol="0">
            <a:spAutoFit/>
          </a:bodyPr>
          <a:lstStyle>
            <a:defPPr>
              <a:defRPr lang="zh-CN"/>
            </a:defPPr>
            <a:lvl1pPr>
              <a:defRPr>
                <a:solidFill>
                  <a:srgbClr val="0070C0"/>
                </a:solidFill>
                <a:latin typeface="Arial" panose="020B0604020202020204" pitchFamily="34" charset="0"/>
                <a:cs typeface="Arial" panose="020B0604020202020204" pitchFamily="34" charset="0"/>
              </a:defRPr>
            </a:lvl1pPr>
          </a:lstStyle>
          <a:p>
            <a:r>
              <a:rPr lang="en-US" altLang="zh-CN" sz="2400" dirty="0">
                <a:solidFill>
                  <a:srgbClr val="00B050"/>
                </a:solidFill>
                <a:latin typeface="微软雅黑" panose="020B0503020204020204" pitchFamily="34" charset="-122"/>
                <a:ea typeface="微软雅黑" panose="020B0503020204020204" pitchFamily="34" charset="-122"/>
                <a:cs typeface="+mn-cs"/>
              </a:rPr>
              <a:t>30.08%</a:t>
            </a:r>
            <a:endParaRPr lang="en-US" sz="2400" dirty="0">
              <a:solidFill>
                <a:srgbClr val="00B050"/>
              </a:solidFill>
            </a:endParaRPr>
          </a:p>
        </p:txBody>
      </p:sp>
      <p:sp>
        <p:nvSpPr>
          <p:cNvPr id="7" name="文本框 6"/>
          <p:cNvSpPr txBox="1"/>
          <p:nvPr/>
        </p:nvSpPr>
        <p:spPr>
          <a:xfrm>
            <a:off x="2239751" y="4838450"/>
            <a:ext cx="1261884" cy="307777"/>
          </a:xfrm>
          <a:prstGeom prst="rect">
            <a:avLst/>
          </a:prstGeom>
          <a:noFill/>
        </p:spPr>
        <p:txBody>
          <a:bodyPr wrap="none" rtlCol="0">
            <a:spAutoFit/>
          </a:bodyPr>
          <a:lstStyle/>
          <a:p>
            <a:r>
              <a:rPr lang="zh-CN" altLang="en-US" sz="1400" dirty="0"/>
              <a:t>募集事件数量</a:t>
            </a:r>
          </a:p>
        </p:txBody>
      </p:sp>
      <p:sp>
        <p:nvSpPr>
          <p:cNvPr id="8" name="文本框 7"/>
          <p:cNvSpPr txBox="1"/>
          <p:nvPr/>
        </p:nvSpPr>
        <p:spPr>
          <a:xfrm>
            <a:off x="2268672" y="5652054"/>
            <a:ext cx="1261884" cy="307777"/>
          </a:xfrm>
          <a:prstGeom prst="rect">
            <a:avLst/>
          </a:prstGeom>
          <a:noFill/>
        </p:spPr>
        <p:txBody>
          <a:bodyPr wrap="none" rtlCol="0">
            <a:spAutoFit/>
          </a:bodyPr>
          <a:lstStyle>
            <a:defPPr>
              <a:defRPr lang="zh-CN"/>
            </a:defPPr>
            <a:lvl1pPr>
              <a:defRPr sz="1400"/>
            </a:lvl1pPr>
          </a:lstStyle>
          <a:p>
            <a:r>
              <a:rPr lang="zh-CN" altLang="en-US" dirty="0"/>
              <a:t>募集事件规模</a:t>
            </a:r>
          </a:p>
        </p:txBody>
      </p:sp>
      <p:grpSp>
        <p:nvGrpSpPr>
          <p:cNvPr id="9" name="组合 8"/>
          <p:cNvGrpSpPr/>
          <p:nvPr/>
        </p:nvGrpSpPr>
        <p:grpSpPr>
          <a:xfrm>
            <a:off x="1879600" y="4406593"/>
            <a:ext cx="2284315" cy="342001"/>
            <a:chOff x="7265361" y="731103"/>
            <a:chExt cx="3098166" cy="379297"/>
          </a:xfrm>
        </p:grpSpPr>
        <p:sp>
          <p:nvSpPr>
            <p:cNvPr id="10" name="矩形 9"/>
            <p:cNvSpPr/>
            <p:nvPr/>
          </p:nvSpPr>
          <p:spPr>
            <a:xfrm>
              <a:off x="7265361" y="731103"/>
              <a:ext cx="2815120"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微软雅黑" panose="020B0503020204020204" pitchFamily="34" charset="-122"/>
                  <a:ea typeface="微软雅黑" panose="020B0503020204020204" pitchFamily="34" charset="-122"/>
                </a:rPr>
                <a:t>募集市场表现活跃</a:t>
              </a:r>
            </a:p>
          </p:txBody>
        </p:sp>
        <p:sp>
          <p:nvSpPr>
            <p:cNvPr id="11" name="等腰三角形 10"/>
            <p:cNvSpPr/>
            <p:nvPr/>
          </p:nvSpPr>
          <p:spPr>
            <a:xfrm rot="5400000">
              <a:off x="10037070" y="783943"/>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12"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募集</a:t>
            </a:r>
          </a:p>
        </p:txBody>
      </p:sp>
      <p:sp>
        <p:nvSpPr>
          <p:cNvPr id="14" name="箭头: 下 13">
            <a:extLst>
              <a:ext uri="{FF2B5EF4-FFF2-40B4-BE49-F238E27FC236}">
                <a16:creationId xmlns:a16="http://schemas.microsoft.com/office/drawing/2014/main" id="{3217A355-F1BD-46BD-AFAF-4C7EA1D66294}"/>
              </a:ext>
            </a:extLst>
          </p:cNvPr>
          <p:cNvSpPr/>
          <p:nvPr/>
        </p:nvSpPr>
        <p:spPr>
          <a:xfrm rot="10800000">
            <a:off x="1879600" y="4911579"/>
            <a:ext cx="419576" cy="461667"/>
          </a:xfrm>
          <a:prstGeom prst="downArrow">
            <a:avLst/>
          </a:prstGeom>
          <a:solidFill>
            <a:srgbClr val="FF212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dirty="0">
              <a:solidFill>
                <a:srgbClr val="FF0000"/>
              </a:solidFill>
              <a:highlight>
                <a:srgbClr val="FF0000"/>
              </a:highlight>
            </a:endParaRPr>
          </a:p>
        </p:txBody>
      </p:sp>
      <p:graphicFrame>
        <p:nvGraphicFramePr>
          <p:cNvPr id="16" name="图表 15">
            <a:extLst>
              <a:ext uri="{FF2B5EF4-FFF2-40B4-BE49-F238E27FC236}">
                <a16:creationId xmlns:a16="http://schemas.microsoft.com/office/drawing/2014/main" id="{ACE62A1B-3E5B-4EF9-83E9-1573CC6F8217}"/>
              </a:ext>
            </a:extLst>
          </p:cNvPr>
          <p:cNvGraphicFramePr>
            <a:graphicFrameLocks/>
          </p:cNvGraphicFramePr>
          <p:nvPr>
            <p:extLst>
              <p:ext uri="{D42A27DB-BD31-4B8C-83A1-F6EECF244321}">
                <p14:modId xmlns:p14="http://schemas.microsoft.com/office/powerpoint/2010/main" val="3179927790"/>
              </p:ext>
            </p:extLst>
          </p:nvPr>
        </p:nvGraphicFramePr>
        <p:xfrm>
          <a:off x="1882775" y="898169"/>
          <a:ext cx="8426450" cy="3420101"/>
        </p:xfrm>
        <a:graphic>
          <a:graphicData uri="http://schemas.openxmlformats.org/drawingml/2006/chart">
            <c:chart xmlns:c="http://schemas.openxmlformats.org/drawingml/2006/chart" xmlns:r="http://schemas.openxmlformats.org/officeDocument/2006/relationships" r:id="rId4"/>
          </a:graphicData>
        </a:graphic>
      </p:graphicFrame>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882775" y="4921342"/>
            <a:ext cx="8426450" cy="961289"/>
          </a:xfrm>
          <a:prstGeom prst="rect">
            <a:avLst/>
          </a:prstGeom>
          <a:noFill/>
        </p:spPr>
        <p:txBody>
          <a:bodyPr wrap="square" rtlCol="0">
            <a:spAutoFit/>
          </a:bodyPr>
          <a:lstStyle/>
          <a:p>
            <a:pPr indent="457189" algn="just">
              <a:lnSpc>
                <a:spcPct val="150000"/>
              </a:lnSpc>
            </a:pPr>
            <a:r>
              <a:rPr lang="en-US" altLang="zh-CN" sz="1600" dirty="0">
                <a:latin typeface="微软雅黑" panose="020B0503020204020204" pitchFamily="34" charset="-122"/>
                <a:ea typeface="微软雅黑" panose="020B0503020204020204" pitchFamily="34" charset="-122"/>
              </a:rPr>
              <a:t>8</a:t>
            </a:r>
            <a:r>
              <a:rPr lang="zh-CN" altLang="en-US" sz="1600" dirty="0">
                <a:latin typeface="微软雅黑" panose="020B0503020204020204" pitchFamily="34" charset="-122"/>
                <a:ea typeface="微软雅黑" panose="020B0503020204020204" pitchFamily="34" charset="-122"/>
              </a:rPr>
              <a:t>月共有</a:t>
            </a:r>
            <a:r>
              <a:rPr lang="en-US" altLang="zh-CN" sz="2000" dirty="0">
                <a:solidFill>
                  <a:srgbClr val="0070C0"/>
                </a:solidFill>
                <a:latin typeface="微软雅黑" panose="020B0503020204020204" pitchFamily="34" charset="-122"/>
                <a:ea typeface="微软雅黑" panose="020B0503020204020204" pitchFamily="34" charset="-122"/>
              </a:rPr>
              <a:t>39</a:t>
            </a:r>
            <a:r>
              <a:rPr lang="zh-CN" altLang="en-US" sz="1600" dirty="0">
                <a:latin typeface="微软雅黑" panose="020B0503020204020204" pitchFamily="34" charset="-122"/>
                <a:ea typeface="微软雅黑" panose="020B0503020204020204" pitchFamily="34" charset="-122"/>
              </a:rPr>
              <a:t>起基金募集事件，其中，成长型基金</a:t>
            </a:r>
            <a:r>
              <a:rPr lang="en-US" altLang="zh-CN" sz="2000" dirty="0">
                <a:solidFill>
                  <a:srgbClr val="0070C0"/>
                </a:solidFill>
                <a:latin typeface="微软雅黑" panose="020B0503020204020204" pitchFamily="34" charset="-122"/>
                <a:ea typeface="微软雅黑" panose="020B0503020204020204" pitchFamily="34" charset="-122"/>
              </a:rPr>
              <a:t>38</a:t>
            </a:r>
            <a:r>
              <a:rPr lang="zh-CN" altLang="en-US" sz="1600" dirty="0">
                <a:latin typeface="微软雅黑" panose="020B0503020204020204" pitchFamily="34" charset="-122"/>
                <a:ea typeface="微软雅黑" panose="020B0503020204020204" pitchFamily="34" charset="-122"/>
              </a:rPr>
              <a:t>起，募资总额</a:t>
            </a:r>
            <a:r>
              <a:rPr lang="en-US" altLang="zh-CN" sz="2000" dirty="0">
                <a:solidFill>
                  <a:srgbClr val="0070C0"/>
                </a:solidFill>
                <a:latin typeface="微软雅黑" panose="020B0503020204020204" pitchFamily="34" charset="-122"/>
                <a:ea typeface="微软雅黑" panose="020B0503020204020204" pitchFamily="34" charset="-122"/>
              </a:rPr>
              <a:t>176.70</a:t>
            </a:r>
            <a:r>
              <a:rPr lang="zh-CN" altLang="en-US" sz="1600" dirty="0">
                <a:latin typeface="微软雅黑" panose="020B0503020204020204" pitchFamily="34" charset="-122"/>
                <a:ea typeface="微软雅黑" panose="020B0503020204020204" pitchFamily="34" charset="-122"/>
              </a:rPr>
              <a:t>亿元；创投基金募集</a:t>
            </a:r>
            <a:r>
              <a:rPr lang="en-US" altLang="zh-CN" sz="2000" dirty="0">
                <a:solidFill>
                  <a:srgbClr val="0070C0"/>
                </a:solidFill>
                <a:latin typeface="微软雅黑" panose="020B0503020204020204" pitchFamily="34" charset="-122"/>
                <a:ea typeface="微软雅黑" panose="020B0503020204020204" pitchFamily="34" charset="-122"/>
              </a:rPr>
              <a:t>1</a:t>
            </a:r>
            <a:r>
              <a:rPr lang="zh-CN" altLang="en-US" sz="1600" dirty="0">
                <a:latin typeface="微软雅黑" panose="020B0503020204020204" pitchFamily="34" charset="-122"/>
                <a:ea typeface="微软雅黑" panose="020B0503020204020204" pitchFamily="34" charset="-122"/>
              </a:rPr>
              <a:t>起，募资总额</a:t>
            </a:r>
            <a:r>
              <a:rPr lang="en-US" altLang="zh-CN" sz="2000" dirty="0">
                <a:solidFill>
                  <a:srgbClr val="0070C0"/>
                </a:solidFill>
                <a:latin typeface="微软雅黑" panose="020B0503020204020204" pitchFamily="34" charset="-122"/>
                <a:ea typeface="微软雅黑" panose="020B0503020204020204" pitchFamily="34" charset="-122"/>
              </a:rPr>
              <a:t>3.12</a:t>
            </a:r>
            <a:r>
              <a:rPr lang="zh-CN" altLang="en-US" sz="1600" dirty="0">
                <a:latin typeface="微软雅黑" panose="020B0503020204020204" pitchFamily="34" charset="-122"/>
                <a:ea typeface="微软雅黑" panose="020B0503020204020204" pitchFamily="34" charset="-122"/>
              </a:rPr>
              <a:t>亿元。本月募资规模总体环比</a:t>
            </a:r>
            <a:r>
              <a:rPr lang="zh-CN" altLang="en-US" sz="2000" dirty="0">
                <a:solidFill>
                  <a:srgbClr val="00B050"/>
                </a:solidFill>
                <a:latin typeface="微软雅黑" panose="020B0503020204020204" pitchFamily="34" charset="-122"/>
                <a:ea typeface="微软雅黑" panose="020B0503020204020204" pitchFamily="34" charset="-122"/>
              </a:rPr>
              <a:t>下降</a:t>
            </a:r>
            <a:r>
              <a:rPr lang="en-US" altLang="zh-CN" sz="2000" dirty="0">
                <a:solidFill>
                  <a:srgbClr val="0070C0"/>
                </a:solidFill>
                <a:latin typeface="微软雅黑" panose="020B0503020204020204" pitchFamily="34" charset="-122"/>
                <a:ea typeface="微软雅黑" panose="020B0503020204020204" pitchFamily="34" charset="-122"/>
              </a:rPr>
              <a:t>30.08%</a:t>
            </a:r>
            <a:r>
              <a:rPr lang="zh-CN" altLang="en-US" sz="1600" dirty="0">
                <a:latin typeface="微软雅黑" panose="020B0503020204020204" pitchFamily="34" charset="-122"/>
                <a:ea typeface="微软雅黑" panose="020B0503020204020204" pitchFamily="34" charset="-122"/>
              </a:rPr>
              <a:t>。</a:t>
            </a:r>
            <a:endParaRPr lang="en-US" altLang="zh-CN" sz="1600" dirty="0">
              <a:latin typeface="微软雅黑" panose="020B0503020204020204" pitchFamily="34" charset="-122"/>
              <a:ea typeface="微软雅黑" panose="020B0503020204020204" pitchFamily="34" charset="-122"/>
            </a:endParaRPr>
          </a:p>
        </p:txBody>
      </p:sp>
      <p:sp>
        <p:nvSpPr>
          <p:cNvPr id="9"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募集</a:t>
            </a:r>
          </a:p>
        </p:txBody>
      </p:sp>
      <p:grpSp>
        <p:nvGrpSpPr>
          <p:cNvPr id="11" name="组合 10"/>
          <p:cNvGrpSpPr/>
          <p:nvPr/>
        </p:nvGrpSpPr>
        <p:grpSpPr>
          <a:xfrm>
            <a:off x="1889043" y="4320678"/>
            <a:ext cx="2409743" cy="369871"/>
            <a:chOff x="7155445" y="740531"/>
            <a:chExt cx="3098164" cy="369870"/>
          </a:xfrm>
        </p:grpSpPr>
        <p:sp>
          <p:nvSpPr>
            <p:cNvPr id="12" name="矩形 11"/>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微软雅黑" panose="020B0503020204020204" pitchFamily="34" charset="-122"/>
                  <a:ea typeface="微软雅黑" panose="020B0503020204020204" pitchFamily="34" charset="-122"/>
                </a:rPr>
                <a:t>募集数量明显增多</a:t>
              </a:r>
            </a:p>
          </p:txBody>
        </p:sp>
        <p:sp>
          <p:nvSpPr>
            <p:cNvPr id="13" name="等腰三角形 12"/>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aphicFrame>
        <p:nvGraphicFramePr>
          <p:cNvPr id="3" name="表格 2">
            <a:extLst>
              <a:ext uri="{FF2B5EF4-FFF2-40B4-BE49-F238E27FC236}">
                <a16:creationId xmlns:a16="http://schemas.microsoft.com/office/drawing/2014/main" id="{18B63846-974D-4468-8D16-A337B82C59C7}"/>
              </a:ext>
            </a:extLst>
          </p:cNvPr>
          <p:cNvGraphicFramePr>
            <a:graphicFrameLocks noGrp="1"/>
          </p:cNvGraphicFramePr>
          <p:nvPr>
            <p:extLst>
              <p:ext uri="{D42A27DB-BD31-4B8C-83A1-F6EECF244321}">
                <p14:modId xmlns:p14="http://schemas.microsoft.com/office/powerpoint/2010/main" val="197167529"/>
              </p:ext>
            </p:extLst>
          </p:nvPr>
        </p:nvGraphicFramePr>
        <p:xfrm>
          <a:off x="1882775" y="1390650"/>
          <a:ext cx="8426451" cy="2223847"/>
        </p:xfrm>
        <a:graphic>
          <a:graphicData uri="http://schemas.openxmlformats.org/drawingml/2006/table">
            <a:tbl>
              <a:tblPr/>
              <a:tblGrid>
                <a:gridCol w="2808817">
                  <a:extLst>
                    <a:ext uri="{9D8B030D-6E8A-4147-A177-3AD203B41FA5}">
                      <a16:colId xmlns:a16="http://schemas.microsoft.com/office/drawing/2014/main" val="705555946"/>
                    </a:ext>
                  </a:extLst>
                </a:gridCol>
                <a:gridCol w="2808817">
                  <a:extLst>
                    <a:ext uri="{9D8B030D-6E8A-4147-A177-3AD203B41FA5}">
                      <a16:colId xmlns:a16="http://schemas.microsoft.com/office/drawing/2014/main" val="3425507301"/>
                    </a:ext>
                  </a:extLst>
                </a:gridCol>
                <a:gridCol w="2808817">
                  <a:extLst>
                    <a:ext uri="{9D8B030D-6E8A-4147-A177-3AD203B41FA5}">
                      <a16:colId xmlns:a16="http://schemas.microsoft.com/office/drawing/2014/main" val="239912059"/>
                    </a:ext>
                  </a:extLst>
                </a:gridCol>
              </a:tblGrid>
              <a:tr h="465727">
                <a:tc gridSpan="3">
                  <a:txBody>
                    <a:bodyPr/>
                    <a:lstStyle/>
                    <a:p>
                      <a:pPr algn="ctr" fontAlgn="ctr"/>
                      <a:r>
                        <a:rPr lang="en-US" altLang="zh-CN" sz="2300" b="0" i="0" u="none" strike="noStrike">
                          <a:solidFill>
                            <a:srgbClr val="000000"/>
                          </a:solidFill>
                          <a:effectLst/>
                          <a:latin typeface="微软雅黑" panose="020B0503020204020204" pitchFamily="34" charset="-122"/>
                          <a:ea typeface="微软雅黑" panose="020B0503020204020204" pitchFamily="34" charset="-122"/>
                        </a:rPr>
                        <a:t>2020</a:t>
                      </a:r>
                      <a:r>
                        <a:rPr lang="zh-CN" altLang="en-US" sz="2300" b="0" i="0" u="none" strike="noStrike">
                          <a:solidFill>
                            <a:srgbClr val="000000"/>
                          </a:solidFill>
                          <a:effectLst/>
                          <a:latin typeface="微软雅黑" panose="020B0503020204020204" pitchFamily="34" charset="-122"/>
                          <a:ea typeface="微软雅黑" panose="020B0503020204020204" pitchFamily="34" charset="-122"/>
                        </a:rPr>
                        <a:t>年</a:t>
                      </a:r>
                      <a:r>
                        <a:rPr lang="en-US" altLang="zh-CN" sz="2300" b="0" i="0" u="none" strike="noStrike">
                          <a:solidFill>
                            <a:srgbClr val="000000"/>
                          </a:solidFill>
                          <a:effectLst/>
                          <a:latin typeface="微软雅黑" panose="020B0503020204020204" pitchFamily="34" charset="-122"/>
                          <a:ea typeface="微软雅黑" panose="020B0503020204020204" pitchFamily="34" charset="-122"/>
                        </a:rPr>
                        <a:t>8</a:t>
                      </a:r>
                      <a:r>
                        <a:rPr lang="zh-CN" altLang="en-US" sz="2300" b="0" i="0" u="none" strike="noStrike">
                          <a:solidFill>
                            <a:srgbClr val="000000"/>
                          </a:solidFill>
                          <a:effectLst/>
                          <a:latin typeface="微软雅黑" panose="020B0503020204020204" pitchFamily="34" charset="-122"/>
                          <a:ea typeface="微软雅黑" panose="020B0503020204020204" pitchFamily="34" charset="-122"/>
                        </a:rPr>
                        <a:t>月募集基金数量及规模</a:t>
                      </a:r>
                    </a:p>
                  </a:txBody>
                  <a:tcPr marL="9525" marR="9525" marT="9525" marB="0" anchor="ctr">
                    <a:lnL>
                      <a:noFill/>
                    </a:lnL>
                    <a:lnR>
                      <a:noFill/>
                    </a:lnR>
                    <a:lnT>
                      <a:noFill/>
                    </a:lnT>
                    <a:lnB>
                      <a:noFill/>
                    </a:lnB>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317100856"/>
                  </a:ext>
                </a:extLst>
              </a:tr>
              <a:tr h="698590">
                <a:tc>
                  <a:txBody>
                    <a:bodyPr/>
                    <a:lstStyle/>
                    <a:p>
                      <a:pPr algn="ctr" fontAlgn="ctr"/>
                      <a:r>
                        <a:rPr lang="zh-CN" altLang="en-US" sz="1600" b="1" i="0" u="none" strike="noStrike" dirty="0">
                          <a:solidFill>
                            <a:srgbClr val="FFFFFF"/>
                          </a:solidFill>
                          <a:effectLst/>
                          <a:latin typeface="微软雅黑" panose="020B0503020204020204" pitchFamily="34" charset="-122"/>
                          <a:ea typeface="微软雅黑" panose="020B0503020204020204" pitchFamily="34" charset="-122"/>
                        </a:rPr>
                        <a:t>类型</a:t>
                      </a:r>
                    </a:p>
                  </a:txBody>
                  <a:tcPr marL="9525" marR="9525" marT="9525" marB="0" anchor="ctr">
                    <a:lnL>
                      <a:noFill/>
                    </a:lnL>
                    <a:lnR>
                      <a:noFill/>
                    </a:lnR>
                    <a:lnT>
                      <a:noFill/>
                    </a:lnT>
                    <a:lnB>
                      <a:noFill/>
                    </a:lnB>
                    <a:solidFill>
                      <a:srgbClr val="0070C0"/>
                    </a:solidFill>
                  </a:tcPr>
                </a:tc>
                <a:tc>
                  <a:txBody>
                    <a:bodyPr/>
                    <a:lstStyle/>
                    <a:p>
                      <a:pPr algn="ctr" fontAlgn="ctr"/>
                      <a:r>
                        <a:rPr lang="zh-CN" altLang="en-US" sz="1600" b="1" i="0" u="none" strike="noStrike">
                          <a:solidFill>
                            <a:srgbClr val="FFFFFF"/>
                          </a:solidFill>
                          <a:effectLst/>
                          <a:latin typeface="微软雅黑" panose="020B0503020204020204" pitchFamily="34" charset="-122"/>
                          <a:ea typeface="微软雅黑" panose="020B0503020204020204" pitchFamily="34" charset="-122"/>
                        </a:rPr>
                        <a:t>数量</a:t>
                      </a:r>
                    </a:p>
                  </a:txBody>
                  <a:tcPr marL="9525" marR="9525" marT="9525" marB="0" anchor="ctr">
                    <a:lnL>
                      <a:noFill/>
                    </a:lnL>
                    <a:lnR>
                      <a:noFill/>
                    </a:lnR>
                    <a:lnT>
                      <a:noFill/>
                    </a:lnT>
                    <a:lnB>
                      <a:noFill/>
                    </a:lnB>
                    <a:solidFill>
                      <a:srgbClr val="0070C0"/>
                    </a:solidFill>
                  </a:tcPr>
                </a:tc>
                <a:tc>
                  <a:txBody>
                    <a:bodyPr/>
                    <a:lstStyle/>
                    <a:p>
                      <a:pPr algn="ctr" fontAlgn="ctr"/>
                      <a:r>
                        <a:rPr lang="zh-CN" altLang="en-US" sz="1600" b="1" i="0" u="none" strike="noStrike">
                          <a:solidFill>
                            <a:srgbClr val="FFFFFF"/>
                          </a:solidFill>
                          <a:effectLst/>
                          <a:latin typeface="微软雅黑" panose="020B0503020204020204" pitchFamily="34" charset="-122"/>
                          <a:ea typeface="微软雅黑" panose="020B0503020204020204" pitchFamily="34" charset="-122"/>
                        </a:rPr>
                        <a:t>募集规模</a:t>
                      </a:r>
                      <a:br>
                        <a:rPr lang="zh-CN" altLang="en-US" sz="1600" b="1" i="0" u="none" strike="noStrike">
                          <a:solidFill>
                            <a:srgbClr val="FFFFFF"/>
                          </a:solidFill>
                          <a:effectLst/>
                          <a:latin typeface="微软雅黑" panose="020B0503020204020204" pitchFamily="34" charset="-122"/>
                          <a:ea typeface="微软雅黑" panose="020B0503020204020204" pitchFamily="34" charset="-122"/>
                        </a:rPr>
                      </a:br>
                      <a:r>
                        <a:rPr lang="zh-CN" altLang="en-US" sz="1600" b="1" i="0" u="none" strike="noStrike">
                          <a:solidFill>
                            <a:srgbClr val="FFFFFF"/>
                          </a:solidFill>
                          <a:effectLst/>
                          <a:latin typeface="微软雅黑" panose="020B0503020204020204" pitchFamily="34" charset="-122"/>
                          <a:ea typeface="微软雅黑" panose="020B0503020204020204" pitchFamily="34" charset="-122"/>
                        </a:rPr>
                        <a:t>（人民币 亿元）</a:t>
                      </a:r>
                    </a:p>
                  </a:txBody>
                  <a:tcPr marL="9525" marR="9525" marT="9525" marB="0" anchor="ctr">
                    <a:lnL>
                      <a:noFill/>
                    </a:lnL>
                    <a:lnR>
                      <a:noFill/>
                    </a:lnR>
                    <a:lnT>
                      <a:noFill/>
                    </a:lnT>
                    <a:lnB>
                      <a:noFill/>
                    </a:lnB>
                    <a:solidFill>
                      <a:srgbClr val="0070C0"/>
                    </a:solidFill>
                  </a:tcPr>
                </a:tc>
                <a:extLst>
                  <a:ext uri="{0D108BD9-81ED-4DB2-BD59-A6C34878D82A}">
                    <a16:rowId xmlns:a16="http://schemas.microsoft.com/office/drawing/2014/main" val="1948594684"/>
                  </a:ext>
                </a:extLst>
              </a:tr>
              <a:tr h="349296">
                <a:tc>
                  <a:txBody>
                    <a:bodyPr/>
                    <a:lstStyle/>
                    <a:p>
                      <a:pPr algn="ctr" fontAlgn="ctr"/>
                      <a:r>
                        <a:rPr lang="en-US" sz="1600" b="0" i="0" u="none" strike="noStrike">
                          <a:solidFill>
                            <a:srgbClr val="000000"/>
                          </a:solidFill>
                          <a:effectLst/>
                          <a:latin typeface="微软雅黑" panose="020B0503020204020204" pitchFamily="34" charset="-122"/>
                          <a:ea typeface="微软雅黑" panose="020B0503020204020204" pitchFamily="34" charset="-122"/>
                        </a:rPr>
                        <a:t>Growth</a:t>
                      </a:r>
                    </a:p>
                  </a:txBody>
                  <a:tcPr marL="9525" marR="9525" marT="9525" marB="0" anchor="ctr">
                    <a:lnL>
                      <a:noFill/>
                    </a:lnL>
                    <a:lnR>
                      <a:noFill/>
                    </a:lnR>
                    <a:lnT>
                      <a:noFill/>
                    </a:lnT>
                    <a:lnB>
                      <a:noFill/>
                    </a:lnB>
                  </a:tcPr>
                </a:tc>
                <a:tc>
                  <a:txBody>
                    <a:bodyPr/>
                    <a:lstStyle/>
                    <a:p>
                      <a:pPr algn="ctr" fontAlgn="ctr"/>
                      <a:r>
                        <a:rPr lang="en-US" altLang="zh-CN" sz="1600" b="0" i="0" u="none" strike="noStrike">
                          <a:solidFill>
                            <a:srgbClr val="000000"/>
                          </a:solidFill>
                          <a:effectLst/>
                          <a:latin typeface="微软雅黑" panose="020B0503020204020204" pitchFamily="34" charset="-122"/>
                          <a:ea typeface="微软雅黑" panose="020B0503020204020204" pitchFamily="34" charset="-122"/>
                        </a:rPr>
                        <a:t>38</a:t>
                      </a:r>
                    </a:p>
                  </a:txBody>
                  <a:tcPr marL="9525" marR="9525" marT="9525" marB="0" anchor="ctr">
                    <a:lnL>
                      <a:noFill/>
                    </a:lnL>
                    <a:lnR>
                      <a:noFill/>
                    </a:lnR>
                    <a:lnT>
                      <a:noFill/>
                    </a:lnT>
                    <a:lnB>
                      <a:noFill/>
                    </a:lnB>
                  </a:tcPr>
                </a:tc>
                <a:tc>
                  <a:txBody>
                    <a:bodyPr/>
                    <a:lstStyle/>
                    <a:p>
                      <a:pPr algn="ctr" fontAlgn="ctr"/>
                      <a:r>
                        <a:rPr lang="en-US" altLang="zh-CN" sz="1600" b="0" i="0" u="none" strike="noStrike">
                          <a:solidFill>
                            <a:srgbClr val="000000"/>
                          </a:solidFill>
                          <a:effectLst/>
                          <a:latin typeface="微软雅黑" panose="020B0503020204020204" pitchFamily="34" charset="-122"/>
                          <a:ea typeface="微软雅黑" panose="020B0503020204020204" pitchFamily="34" charset="-122"/>
                        </a:rPr>
                        <a:t>176.70</a:t>
                      </a:r>
                    </a:p>
                  </a:txBody>
                  <a:tcPr marL="9525" marR="9525" marT="9525" marB="0" anchor="ctr">
                    <a:lnL>
                      <a:noFill/>
                    </a:lnL>
                    <a:lnR>
                      <a:noFill/>
                    </a:lnR>
                    <a:lnT>
                      <a:noFill/>
                    </a:lnT>
                    <a:lnB>
                      <a:noFill/>
                    </a:lnB>
                  </a:tcPr>
                </a:tc>
                <a:extLst>
                  <a:ext uri="{0D108BD9-81ED-4DB2-BD59-A6C34878D82A}">
                    <a16:rowId xmlns:a16="http://schemas.microsoft.com/office/drawing/2014/main" val="2999849568"/>
                  </a:ext>
                </a:extLst>
              </a:tr>
              <a:tr h="360938">
                <a:tc>
                  <a:txBody>
                    <a:bodyPr/>
                    <a:lstStyle/>
                    <a:p>
                      <a:pPr algn="ctr" fontAlgn="ctr"/>
                      <a:r>
                        <a:rPr lang="en-US" sz="1600" b="0" i="0" u="none" strike="noStrike">
                          <a:solidFill>
                            <a:srgbClr val="000000"/>
                          </a:solidFill>
                          <a:effectLst/>
                          <a:latin typeface="微软雅黑" panose="020B0503020204020204" pitchFamily="34" charset="-122"/>
                          <a:ea typeface="微软雅黑" panose="020B0503020204020204" pitchFamily="34" charset="-122"/>
                        </a:rPr>
                        <a:t>Venture</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zh-CN" sz="1600" b="0" i="0" u="none" strike="noStrike">
                          <a:solidFill>
                            <a:srgbClr val="000000"/>
                          </a:solidFill>
                          <a:effectLst/>
                          <a:latin typeface="微软雅黑" panose="020B0503020204020204" pitchFamily="34" charset="-122"/>
                          <a:ea typeface="微软雅黑" panose="020B0503020204020204" pitchFamily="34" charset="-122"/>
                        </a:rPr>
                        <a:t>1</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zh-CN" sz="1600" b="0" i="0" u="none" strike="noStrike">
                          <a:solidFill>
                            <a:srgbClr val="000000"/>
                          </a:solidFill>
                          <a:effectLst/>
                          <a:latin typeface="微软雅黑" panose="020B0503020204020204" pitchFamily="34" charset="-122"/>
                          <a:ea typeface="微软雅黑" panose="020B0503020204020204" pitchFamily="34" charset="-122"/>
                        </a:rPr>
                        <a:t>3.12</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5736616"/>
                  </a:ext>
                </a:extLst>
              </a:tr>
              <a:tr h="349296">
                <a:tc>
                  <a:txBody>
                    <a:bodyPr/>
                    <a:lstStyle/>
                    <a:p>
                      <a:pPr algn="ctr" fontAlgn="ctr"/>
                      <a:r>
                        <a:rPr lang="en-US" sz="1600" b="0" i="0" u="none" strike="noStrike">
                          <a:solidFill>
                            <a:srgbClr val="000000"/>
                          </a:solidFill>
                          <a:effectLst/>
                          <a:latin typeface="微软雅黑" panose="020B0503020204020204" pitchFamily="34" charset="-122"/>
                          <a:ea typeface="微软雅黑" panose="020B0503020204020204" pitchFamily="34" charset="-122"/>
                        </a:rPr>
                        <a:t>Total</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zh-CN" sz="1600" b="0" i="0" u="none" strike="noStrike">
                          <a:solidFill>
                            <a:srgbClr val="000000"/>
                          </a:solidFill>
                          <a:effectLst/>
                          <a:latin typeface="微软雅黑" panose="020B0503020204020204" pitchFamily="34" charset="-122"/>
                          <a:ea typeface="微软雅黑" panose="020B0503020204020204" pitchFamily="34" charset="-122"/>
                        </a:rPr>
                        <a:t>39</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zh-CN" sz="1600" b="0" i="0" u="none" strike="noStrike" dirty="0">
                          <a:solidFill>
                            <a:srgbClr val="000000"/>
                          </a:solidFill>
                          <a:effectLst/>
                          <a:latin typeface="微软雅黑" panose="020B0503020204020204" pitchFamily="34" charset="-122"/>
                          <a:ea typeface="微软雅黑" panose="020B0503020204020204" pitchFamily="34" charset="-122"/>
                        </a:rPr>
                        <a:t>179.82</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782966809"/>
                  </a:ext>
                </a:extLst>
              </a:tr>
            </a:tbl>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882775" y="983789"/>
            <a:ext cx="3498850" cy="437207"/>
            <a:chOff x="7155445" y="740531"/>
            <a:chExt cx="3098164" cy="369870"/>
          </a:xfrm>
        </p:grpSpPr>
        <p:sp>
          <p:nvSpPr>
            <p:cNvPr id="5" name="矩形 4"/>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投资数量小幅回落，规模增加</a:t>
              </a: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文本框 9"/>
          <p:cNvSpPr txBox="1"/>
          <p:nvPr/>
        </p:nvSpPr>
        <p:spPr>
          <a:xfrm>
            <a:off x="1882775" y="5554653"/>
            <a:ext cx="8426450" cy="868956"/>
          </a:xfrm>
          <a:prstGeom prst="rect">
            <a:avLst/>
          </a:prstGeom>
          <a:noFill/>
        </p:spPr>
        <p:txBody>
          <a:bodyPr wrap="square" lIns="0" tIns="0" rIns="0" bIns="0" rtlCol="0">
            <a:spAutoFit/>
          </a:bodyPr>
          <a:lstStyle/>
          <a:p>
            <a:pPr algn="just" defTabSz="914377">
              <a:lnSpc>
                <a:spcPct val="150000"/>
              </a:lnSpc>
            </a:pPr>
            <a:r>
              <a:rPr lang="en-US" altLang="zh-CN" sz="1400" dirty="0">
                <a:solidFill>
                  <a:prstClr val="black"/>
                </a:solidFill>
                <a:latin typeface="微软雅黑" panose="020B0503020204020204" pitchFamily="34" charset="-122"/>
                <a:ea typeface="微软雅黑" panose="020B0503020204020204" pitchFamily="34" charset="-122"/>
              </a:rPr>
              <a:t>8</a:t>
            </a:r>
            <a:r>
              <a:rPr lang="zh-CN" altLang="en-US" sz="1400" dirty="0">
                <a:solidFill>
                  <a:prstClr val="black"/>
                </a:solidFill>
                <a:latin typeface="微软雅黑" panose="020B0503020204020204" pitchFamily="34" charset="-122"/>
                <a:ea typeface="微软雅黑" panose="020B0503020204020204" pitchFamily="34" charset="-122"/>
              </a:rPr>
              <a:t>月</a:t>
            </a:r>
            <a:r>
              <a:rPr lang="en-US" altLang="zh-CN" sz="1400" dirty="0">
                <a:solidFill>
                  <a:prstClr val="black"/>
                </a:solidFill>
                <a:latin typeface="微软雅黑" panose="020B0503020204020204" pitchFamily="34" charset="-122"/>
                <a:ea typeface="微软雅黑" panose="020B0503020204020204" pitchFamily="34" charset="-122"/>
              </a:rPr>
              <a:t>PE/VC</a:t>
            </a:r>
            <a:r>
              <a:rPr lang="zh-CN" altLang="en-US" sz="1400" dirty="0">
                <a:solidFill>
                  <a:prstClr val="black"/>
                </a:solidFill>
                <a:latin typeface="微软雅黑" panose="020B0503020204020204" pitchFamily="34" charset="-122"/>
                <a:ea typeface="微软雅黑" panose="020B0503020204020204" pitchFamily="34" charset="-122"/>
              </a:rPr>
              <a:t>市场投资事件共计</a:t>
            </a:r>
            <a:r>
              <a:rPr lang="en-US" altLang="zh-CN" sz="2000" dirty="0">
                <a:solidFill>
                  <a:srgbClr val="0070C0"/>
                </a:solidFill>
                <a:latin typeface="微软雅黑" panose="020B0503020204020204" pitchFamily="34" charset="-122"/>
                <a:ea typeface="微软雅黑" panose="020B0503020204020204" pitchFamily="34" charset="-122"/>
              </a:rPr>
              <a:t>255</a:t>
            </a:r>
            <a:r>
              <a:rPr lang="zh-CN" altLang="en-US" sz="1400" dirty="0">
                <a:solidFill>
                  <a:prstClr val="black"/>
                </a:solidFill>
                <a:latin typeface="微软雅黑" panose="020B0503020204020204" pitchFamily="34" charset="-122"/>
                <a:ea typeface="微软雅黑" panose="020B0503020204020204" pitchFamily="34" charset="-122"/>
              </a:rPr>
              <a:t>起，环比减少</a:t>
            </a:r>
            <a:r>
              <a:rPr lang="en-US" altLang="zh-CN" sz="2000" dirty="0">
                <a:solidFill>
                  <a:srgbClr val="0070C0"/>
                </a:solidFill>
                <a:latin typeface="微软雅黑" panose="020B0503020204020204" pitchFamily="34" charset="-122"/>
                <a:ea typeface="微软雅黑" panose="020B0503020204020204" pitchFamily="34" charset="-122"/>
              </a:rPr>
              <a:t>57</a:t>
            </a:r>
            <a:r>
              <a:rPr lang="zh-CN" altLang="en-US" sz="1400" dirty="0">
                <a:solidFill>
                  <a:prstClr val="black"/>
                </a:solidFill>
                <a:latin typeface="微软雅黑" panose="020B0503020204020204" pitchFamily="34" charset="-122"/>
                <a:ea typeface="微软雅黑" panose="020B0503020204020204" pitchFamily="34" charset="-122"/>
              </a:rPr>
              <a:t>起。融资总额为</a:t>
            </a:r>
            <a:r>
              <a:rPr lang="en-US" altLang="zh-CN" sz="2000" dirty="0">
                <a:solidFill>
                  <a:srgbClr val="0070C0"/>
                </a:solidFill>
                <a:latin typeface="微软雅黑" panose="020B0503020204020204" pitchFamily="34" charset="-122"/>
                <a:ea typeface="微软雅黑" panose="020B0503020204020204" pitchFamily="34" charset="-122"/>
              </a:rPr>
              <a:t>877.21</a:t>
            </a:r>
            <a:r>
              <a:rPr lang="zh-CN" altLang="en-US" sz="1400" dirty="0">
                <a:solidFill>
                  <a:prstClr val="black"/>
                </a:solidFill>
                <a:latin typeface="微软雅黑" panose="020B0503020204020204" pitchFamily="34" charset="-122"/>
                <a:ea typeface="微软雅黑" panose="020B0503020204020204" pitchFamily="34" charset="-122"/>
              </a:rPr>
              <a:t>亿元人民币。</a:t>
            </a:r>
            <a:endParaRPr lang="en-US" altLang="zh-CN" sz="1400" dirty="0">
              <a:solidFill>
                <a:prstClr val="black"/>
              </a:solidFill>
              <a:latin typeface="微软雅黑" panose="020B0503020204020204" pitchFamily="34" charset="-122"/>
              <a:ea typeface="微软雅黑" panose="020B0503020204020204" pitchFamily="34" charset="-122"/>
            </a:endParaRPr>
          </a:p>
          <a:p>
            <a:pPr algn="just" defTabSz="914377">
              <a:lnSpc>
                <a:spcPct val="150000"/>
              </a:lnSpc>
            </a:pPr>
            <a:r>
              <a:rPr lang="zh-CN" altLang="en-US" sz="1400" dirty="0">
                <a:solidFill>
                  <a:prstClr val="black"/>
                </a:solidFill>
                <a:latin typeface="微软雅黑" panose="020B0503020204020204" pitchFamily="34" charset="-122"/>
                <a:ea typeface="微软雅黑" panose="020B0503020204020204" pitchFamily="34" charset="-122"/>
              </a:rPr>
              <a:t>分行业来看，</a:t>
            </a:r>
            <a:r>
              <a:rPr lang="en-US" altLang="zh-CN" sz="1400" dirty="0">
                <a:solidFill>
                  <a:prstClr val="black"/>
                </a:solidFill>
                <a:latin typeface="微软雅黑" panose="020B0503020204020204" pitchFamily="34" charset="-122"/>
                <a:ea typeface="微软雅黑" panose="020B0503020204020204" pitchFamily="34" charset="-122"/>
              </a:rPr>
              <a:t>8</a:t>
            </a:r>
            <a:r>
              <a:rPr lang="zh-CN" altLang="en-US" sz="1400" dirty="0">
                <a:solidFill>
                  <a:prstClr val="black"/>
                </a:solidFill>
                <a:latin typeface="微软雅黑" panose="020B0503020204020204" pitchFamily="34" charset="-122"/>
                <a:ea typeface="微软雅黑" panose="020B0503020204020204" pitchFamily="34" charset="-122"/>
              </a:rPr>
              <a:t>月投资事件最多的依旧在信息技术行业，案例共计</a:t>
            </a:r>
            <a:r>
              <a:rPr lang="en-US" altLang="zh-CN" sz="2000" dirty="0">
                <a:solidFill>
                  <a:srgbClr val="0070C0"/>
                </a:solidFill>
                <a:latin typeface="微软雅黑" panose="020B0503020204020204" pitchFamily="34" charset="-122"/>
                <a:ea typeface="微软雅黑" panose="020B0503020204020204" pitchFamily="34" charset="-122"/>
              </a:rPr>
              <a:t>146</a:t>
            </a:r>
            <a:r>
              <a:rPr lang="zh-CN" altLang="en-US" sz="1400" dirty="0">
                <a:solidFill>
                  <a:prstClr val="black"/>
                </a:solidFill>
                <a:latin typeface="微软雅黑" panose="020B0503020204020204" pitchFamily="34" charset="-122"/>
                <a:ea typeface="微软雅黑" panose="020B0503020204020204" pitchFamily="34" charset="-122"/>
              </a:rPr>
              <a:t>起，共融资</a:t>
            </a:r>
            <a:r>
              <a:rPr lang="en-US" altLang="zh-CN" sz="2000" dirty="0">
                <a:solidFill>
                  <a:srgbClr val="0070C0"/>
                </a:solidFill>
                <a:latin typeface="微软雅黑" panose="020B0503020204020204" pitchFamily="34" charset="-122"/>
                <a:ea typeface="微软雅黑" panose="020B0503020204020204" pitchFamily="34" charset="-122"/>
              </a:rPr>
              <a:t>320.80</a:t>
            </a:r>
            <a:r>
              <a:rPr lang="zh-CN" altLang="en-US" sz="1400" dirty="0">
                <a:solidFill>
                  <a:prstClr val="black"/>
                </a:solidFill>
                <a:latin typeface="微软雅黑" panose="020B0503020204020204" pitchFamily="34" charset="-122"/>
                <a:ea typeface="微软雅黑" panose="020B0503020204020204" pitchFamily="34" charset="-122"/>
              </a:rPr>
              <a:t>亿元。</a:t>
            </a:r>
            <a:endParaRPr lang="en-US" altLang="zh-CN" sz="1400" dirty="0">
              <a:solidFill>
                <a:prstClr val="black"/>
              </a:solidFill>
              <a:latin typeface="微软雅黑" panose="020B0503020204020204" pitchFamily="34" charset="-122"/>
              <a:ea typeface="微软雅黑" panose="020B0503020204020204" pitchFamily="34" charset="-122"/>
            </a:endParaRPr>
          </a:p>
        </p:txBody>
      </p:sp>
      <p:sp>
        <p:nvSpPr>
          <p:cNvPr id="11"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投资</a:t>
            </a:r>
          </a:p>
        </p:txBody>
      </p:sp>
      <p:graphicFrame>
        <p:nvGraphicFramePr>
          <p:cNvPr id="7" name="表格 6">
            <a:extLst>
              <a:ext uri="{FF2B5EF4-FFF2-40B4-BE49-F238E27FC236}">
                <a16:creationId xmlns:a16="http://schemas.microsoft.com/office/drawing/2014/main" id="{CF84246B-F1B1-4C1F-A4DB-E60465BE8CAC}"/>
              </a:ext>
            </a:extLst>
          </p:cNvPr>
          <p:cNvGraphicFramePr>
            <a:graphicFrameLocks noGrp="1"/>
          </p:cNvGraphicFramePr>
          <p:nvPr>
            <p:extLst>
              <p:ext uri="{D42A27DB-BD31-4B8C-83A1-F6EECF244321}">
                <p14:modId xmlns:p14="http://schemas.microsoft.com/office/powerpoint/2010/main" val="3435760603"/>
              </p:ext>
            </p:extLst>
          </p:nvPr>
        </p:nvGraphicFramePr>
        <p:xfrm>
          <a:off x="1882775" y="1494010"/>
          <a:ext cx="8426451" cy="3987629"/>
        </p:xfrm>
        <a:graphic>
          <a:graphicData uri="http://schemas.openxmlformats.org/drawingml/2006/table">
            <a:tbl>
              <a:tblPr/>
              <a:tblGrid>
                <a:gridCol w="2805848">
                  <a:extLst>
                    <a:ext uri="{9D8B030D-6E8A-4147-A177-3AD203B41FA5}">
                      <a16:colId xmlns:a16="http://schemas.microsoft.com/office/drawing/2014/main" val="1568763276"/>
                    </a:ext>
                  </a:extLst>
                </a:gridCol>
                <a:gridCol w="2805848">
                  <a:extLst>
                    <a:ext uri="{9D8B030D-6E8A-4147-A177-3AD203B41FA5}">
                      <a16:colId xmlns:a16="http://schemas.microsoft.com/office/drawing/2014/main" val="625843041"/>
                    </a:ext>
                  </a:extLst>
                </a:gridCol>
                <a:gridCol w="2814755">
                  <a:extLst>
                    <a:ext uri="{9D8B030D-6E8A-4147-A177-3AD203B41FA5}">
                      <a16:colId xmlns:a16="http://schemas.microsoft.com/office/drawing/2014/main" val="3076507560"/>
                    </a:ext>
                  </a:extLst>
                </a:gridCol>
              </a:tblGrid>
              <a:tr h="370435">
                <a:tc gridSpan="3">
                  <a:txBody>
                    <a:bodyPr/>
                    <a:lstStyle/>
                    <a:p>
                      <a:pPr algn="ctr" rtl="0" fontAlgn="ctr"/>
                      <a:r>
                        <a:rPr lang="en-US" altLang="zh-CN" sz="1900" b="0" i="0" u="none" strike="noStrike">
                          <a:solidFill>
                            <a:srgbClr val="000000"/>
                          </a:solidFill>
                          <a:effectLst/>
                          <a:latin typeface="微软雅黑" panose="020B0503020204020204" pitchFamily="34" charset="-122"/>
                          <a:ea typeface="微软雅黑" panose="020B0503020204020204" pitchFamily="34" charset="-122"/>
                        </a:rPr>
                        <a:t>2020</a:t>
                      </a:r>
                      <a:r>
                        <a:rPr lang="zh-CN" altLang="en-US" sz="1900" b="0" i="0" u="none" strike="noStrike">
                          <a:solidFill>
                            <a:srgbClr val="000000"/>
                          </a:solidFill>
                          <a:effectLst/>
                          <a:latin typeface="微软雅黑" panose="020B0503020204020204" pitchFamily="34" charset="-122"/>
                          <a:ea typeface="微软雅黑" panose="020B0503020204020204" pitchFamily="34" charset="-122"/>
                        </a:rPr>
                        <a:t>年</a:t>
                      </a:r>
                      <a:r>
                        <a:rPr lang="en-US" altLang="zh-CN" sz="1900" b="0" i="0" u="none" strike="noStrike">
                          <a:solidFill>
                            <a:srgbClr val="000000"/>
                          </a:solidFill>
                          <a:effectLst/>
                          <a:latin typeface="微软雅黑" panose="020B0503020204020204" pitchFamily="34" charset="-122"/>
                          <a:ea typeface="微软雅黑" panose="020B0503020204020204" pitchFamily="34" charset="-122"/>
                        </a:rPr>
                        <a:t>8</a:t>
                      </a:r>
                      <a:r>
                        <a:rPr lang="zh-CN" altLang="en-US" sz="1900" b="0" i="0" u="none" strike="noStrike">
                          <a:solidFill>
                            <a:srgbClr val="000000"/>
                          </a:solidFill>
                          <a:effectLst/>
                          <a:latin typeface="微软雅黑" panose="020B0503020204020204" pitchFamily="34" charset="-122"/>
                          <a:ea typeface="微软雅黑" panose="020B0503020204020204" pitchFamily="34" charset="-122"/>
                        </a:rPr>
                        <a:t>月中国</a:t>
                      </a:r>
                      <a:r>
                        <a:rPr lang="en-US" altLang="zh-CN" sz="1900" b="0" i="0" u="none" strike="noStrike">
                          <a:solidFill>
                            <a:srgbClr val="000000"/>
                          </a:solidFill>
                          <a:effectLst/>
                          <a:latin typeface="微软雅黑" panose="020B0503020204020204" pitchFamily="34" charset="-122"/>
                          <a:ea typeface="微软雅黑" panose="020B0503020204020204" pitchFamily="34" charset="-122"/>
                        </a:rPr>
                        <a:t>PEVC</a:t>
                      </a:r>
                      <a:r>
                        <a:rPr lang="zh-CN" altLang="en-US" sz="1900" b="0" i="0" u="none" strike="noStrike">
                          <a:solidFill>
                            <a:srgbClr val="000000"/>
                          </a:solidFill>
                          <a:effectLst/>
                          <a:latin typeface="微软雅黑" panose="020B0503020204020204" pitchFamily="34" charset="-122"/>
                          <a:ea typeface="微软雅黑" panose="020B0503020204020204" pitchFamily="34" charset="-122"/>
                        </a:rPr>
                        <a:t>案例行业分布及规模</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696627322"/>
                  </a:ext>
                </a:extLst>
              </a:tr>
              <a:tr h="653709">
                <a:tc>
                  <a:txBody>
                    <a:bodyPr/>
                    <a:lstStyle/>
                    <a:p>
                      <a:pPr algn="ctr" fontAlgn="ctr"/>
                      <a:r>
                        <a:rPr lang="zh-CN" altLang="en-US" sz="1600" b="1" i="0" u="none" strike="noStrike">
                          <a:solidFill>
                            <a:srgbClr val="FFFFFF"/>
                          </a:solidFill>
                          <a:effectLst/>
                          <a:latin typeface="微软雅黑" panose="020B0503020204020204" pitchFamily="34" charset="-122"/>
                          <a:ea typeface="微软雅黑" panose="020B0503020204020204" pitchFamily="34" charset="-122"/>
                        </a:rPr>
                        <a:t>行业</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zh-CN" altLang="en-US" sz="1600" b="1" i="0" u="none" strike="noStrike">
                          <a:solidFill>
                            <a:srgbClr val="FFFFFF"/>
                          </a:solidFill>
                          <a:effectLst/>
                          <a:latin typeface="微软雅黑" panose="020B0503020204020204" pitchFamily="34" charset="-122"/>
                          <a:ea typeface="微软雅黑" panose="020B0503020204020204" pitchFamily="34" charset="-122"/>
                        </a:rPr>
                        <a:t>案例数量</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zh-CN" altLang="en-US" sz="1600" b="1" i="0" u="none" strike="noStrike">
                          <a:solidFill>
                            <a:srgbClr val="FFFFFF"/>
                          </a:solidFill>
                          <a:effectLst/>
                          <a:latin typeface="微软雅黑" panose="020B0503020204020204" pitchFamily="34" charset="-122"/>
                          <a:ea typeface="微软雅黑" panose="020B0503020204020204" pitchFamily="34" charset="-122"/>
                        </a:rPr>
                        <a:t>融资金额</a:t>
                      </a:r>
                      <a:br>
                        <a:rPr lang="zh-CN" altLang="en-US" sz="1600" b="1" i="0" u="none" strike="noStrike">
                          <a:solidFill>
                            <a:srgbClr val="FFFFFF"/>
                          </a:solidFill>
                          <a:effectLst/>
                          <a:latin typeface="微软雅黑" panose="020B0503020204020204" pitchFamily="34" charset="-122"/>
                          <a:ea typeface="微软雅黑" panose="020B0503020204020204" pitchFamily="34" charset="-122"/>
                        </a:rPr>
                      </a:br>
                      <a:r>
                        <a:rPr lang="zh-CN" altLang="en-US" sz="1600" b="1" i="0" u="none" strike="noStrike">
                          <a:solidFill>
                            <a:srgbClr val="FFFFFF"/>
                          </a:solidFill>
                          <a:effectLst/>
                          <a:latin typeface="微软雅黑" panose="020B0503020204020204" pitchFamily="34" charset="-122"/>
                          <a:ea typeface="微软雅黑" panose="020B0503020204020204" pitchFamily="34" charset="-122"/>
                        </a:rPr>
                        <a:t>（人民币 亿元）</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2293104332"/>
                  </a:ext>
                </a:extLst>
              </a:tr>
              <a:tr h="326855">
                <a:tc>
                  <a:txBody>
                    <a:bodyPr/>
                    <a:lstStyle/>
                    <a:p>
                      <a:pPr algn="ctr" fontAlgn="ctr"/>
                      <a:r>
                        <a:rPr lang="zh-CN" altLang="en-US" sz="1600" b="0" i="0" u="none" strike="noStrike">
                          <a:solidFill>
                            <a:srgbClr val="000000"/>
                          </a:solidFill>
                          <a:effectLst/>
                          <a:latin typeface="微软雅黑" panose="020B0503020204020204" pitchFamily="34" charset="-122"/>
                          <a:ea typeface="微软雅黑" panose="020B0503020204020204" pitchFamily="34" charset="-122"/>
                        </a:rPr>
                        <a:t>信息技术</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altLang="zh-CN" sz="1600" b="0" i="0" u="none" strike="noStrike">
                          <a:solidFill>
                            <a:srgbClr val="000000"/>
                          </a:solidFill>
                          <a:effectLst/>
                          <a:latin typeface="微软雅黑" panose="020B0503020204020204" pitchFamily="34" charset="-122"/>
                          <a:ea typeface="微软雅黑" panose="020B0503020204020204" pitchFamily="34" charset="-122"/>
                        </a:rPr>
                        <a:t>146</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altLang="zh-CN" sz="1600" b="0" i="0" u="none" strike="noStrike">
                          <a:solidFill>
                            <a:srgbClr val="000000"/>
                          </a:solidFill>
                          <a:effectLst/>
                          <a:latin typeface="微软雅黑" panose="020B0503020204020204" pitchFamily="34" charset="-122"/>
                          <a:ea typeface="微软雅黑" panose="020B0503020204020204" pitchFamily="34" charset="-122"/>
                        </a:rPr>
                        <a:t>320.80</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3018497716"/>
                  </a:ext>
                </a:extLst>
              </a:tr>
              <a:tr h="326855">
                <a:tc>
                  <a:txBody>
                    <a:bodyPr/>
                    <a:lstStyle/>
                    <a:p>
                      <a:pPr algn="ctr" fontAlgn="ctr"/>
                      <a:r>
                        <a:rPr lang="zh-CN" altLang="en-US" sz="1600" b="0" i="0" u="none" strike="noStrike">
                          <a:solidFill>
                            <a:srgbClr val="000000"/>
                          </a:solidFill>
                          <a:effectLst/>
                          <a:latin typeface="微软雅黑" panose="020B0503020204020204" pitchFamily="34" charset="-122"/>
                          <a:ea typeface="微软雅黑" panose="020B0503020204020204" pitchFamily="34" charset="-122"/>
                        </a:rPr>
                        <a:t>医疗保健</a:t>
                      </a:r>
                    </a:p>
                  </a:txBody>
                  <a:tcPr marL="9525" marR="9525" marT="9525" marB="0" anchor="ctr">
                    <a:lnL>
                      <a:noFill/>
                    </a:lnL>
                    <a:lnR>
                      <a:noFill/>
                    </a:lnR>
                    <a:lnT>
                      <a:noFill/>
                    </a:lnT>
                    <a:lnB>
                      <a:noFill/>
                    </a:lnB>
                  </a:tcPr>
                </a:tc>
                <a:tc>
                  <a:txBody>
                    <a:bodyPr/>
                    <a:lstStyle/>
                    <a:p>
                      <a:pPr algn="ctr" fontAlgn="ctr"/>
                      <a:r>
                        <a:rPr lang="en-US" altLang="zh-CN" sz="1600" b="0" i="0" u="none" strike="noStrike">
                          <a:solidFill>
                            <a:srgbClr val="000000"/>
                          </a:solidFill>
                          <a:effectLst/>
                          <a:latin typeface="微软雅黑" panose="020B0503020204020204" pitchFamily="34" charset="-122"/>
                          <a:ea typeface="微软雅黑" panose="020B0503020204020204" pitchFamily="34" charset="-122"/>
                        </a:rPr>
                        <a:t>49</a:t>
                      </a:r>
                    </a:p>
                  </a:txBody>
                  <a:tcPr marL="9525" marR="9525" marT="9525" marB="0" anchor="ctr">
                    <a:lnL>
                      <a:noFill/>
                    </a:lnL>
                    <a:lnR>
                      <a:noFill/>
                    </a:lnR>
                    <a:lnT>
                      <a:noFill/>
                    </a:lnT>
                    <a:lnB>
                      <a:noFill/>
                    </a:lnB>
                  </a:tcPr>
                </a:tc>
                <a:tc>
                  <a:txBody>
                    <a:bodyPr/>
                    <a:lstStyle/>
                    <a:p>
                      <a:pPr algn="ctr" fontAlgn="ctr"/>
                      <a:r>
                        <a:rPr lang="en-US" altLang="zh-CN" sz="1600" b="0" i="0" u="none" strike="noStrike">
                          <a:solidFill>
                            <a:srgbClr val="000000"/>
                          </a:solidFill>
                          <a:effectLst/>
                          <a:latin typeface="微软雅黑" panose="020B0503020204020204" pitchFamily="34" charset="-122"/>
                          <a:ea typeface="微软雅黑" panose="020B0503020204020204" pitchFamily="34" charset="-122"/>
                        </a:rPr>
                        <a:t>177.12</a:t>
                      </a:r>
                    </a:p>
                  </a:txBody>
                  <a:tcPr marL="9525" marR="9525" marT="9525" marB="0" anchor="ctr">
                    <a:lnL>
                      <a:noFill/>
                    </a:lnL>
                    <a:lnR>
                      <a:noFill/>
                    </a:lnR>
                    <a:lnT>
                      <a:noFill/>
                    </a:lnT>
                    <a:lnB>
                      <a:noFill/>
                    </a:lnB>
                  </a:tcPr>
                </a:tc>
                <a:extLst>
                  <a:ext uri="{0D108BD9-81ED-4DB2-BD59-A6C34878D82A}">
                    <a16:rowId xmlns:a16="http://schemas.microsoft.com/office/drawing/2014/main" val="2677037628"/>
                  </a:ext>
                </a:extLst>
              </a:tr>
              <a:tr h="326855">
                <a:tc>
                  <a:txBody>
                    <a:bodyPr/>
                    <a:lstStyle/>
                    <a:p>
                      <a:pPr algn="ctr" fontAlgn="ctr"/>
                      <a:r>
                        <a:rPr lang="zh-CN" altLang="en-US" sz="1600" b="0" i="0" u="none" strike="noStrike">
                          <a:solidFill>
                            <a:srgbClr val="000000"/>
                          </a:solidFill>
                          <a:effectLst/>
                          <a:latin typeface="微软雅黑" panose="020B0503020204020204" pitchFamily="34" charset="-122"/>
                          <a:ea typeface="微软雅黑" panose="020B0503020204020204" pitchFamily="34" charset="-122"/>
                        </a:rPr>
                        <a:t>可选消费</a:t>
                      </a:r>
                    </a:p>
                  </a:txBody>
                  <a:tcPr marL="9525" marR="9525" marT="9525" marB="0" anchor="ctr">
                    <a:lnL>
                      <a:noFill/>
                    </a:lnL>
                    <a:lnR>
                      <a:noFill/>
                    </a:lnR>
                    <a:lnT>
                      <a:noFill/>
                    </a:lnT>
                    <a:lnB>
                      <a:noFill/>
                    </a:lnB>
                    <a:solidFill>
                      <a:srgbClr val="D9D9D9"/>
                    </a:solidFill>
                  </a:tcPr>
                </a:tc>
                <a:tc>
                  <a:txBody>
                    <a:bodyPr/>
                    <a:lstStyle/>
                    <a:p>
                      <a:pPr algn="ctr" fontAlgn="ctr"/>
                      <a:r>
                        <a:rPr lang="en-US" altLang="zh-CN" sz="1600" b="0" i="0" u="none" strike="noStrike">
                          <a:solidFill>
                            <a:srgbClr val="000000"/>
                          </a:solidFill>
                          <a:effectLst/>
                          <a:latin typeface="微软雅黑" panose="020B0503020204020204" pitchFamily="34" charset="-122"/>
                          <a:ea typeface="微软雅黑" panose="020B0503020204020204" pitchFamily="34" charset="-122"/>
                        </a:rPr>
                        <a:t>25</a:t>
                      </a:r>
                    </a:p>
                  </a:txBody>
                  <a:tcPr marL="9525" marR="9525" marT="9525" marB="0" anchor="ctr">
                    <a:lnL>
                      <a:noFill/>
                    </a:lnL>
                    <a:lnR>
                      <a:noFill/>
                    </a:lnR>
                    <a:lnT>
                      <a:noFill/>
                    </a:lnT>
                    <a:lnB>
                      <a:noFill/>
                    </a:lnB>
                    <a:solidFill>
                      <a:srgbClr val="D9D9D9"/>
                    </a:solidFill>
                  </a:tcPr>
                </a:tc>
                <a:tc>
                  <a:txBody>
                    <a:bodyPr/>
                    <a:lstStyle/>
                    <a:p>
                      <a:pPr algn="ctr" fontAlgn="ctr"/>
                      <a:r>
                        <a:rPr lang="en-US" altLang="zh-CN" sz="1600" b="0" i="0" u="none" strike="noStrike">
                          <a:solidFill>
                            <a:srgbClr val="000000"/>
                          </a:solidFill>
                          <a:effectLst/>
                          <a:latin typeface="微软雅黑" panose="020B0503020204020204" pitchFamily="34" charset="-122"/>
                          <a:ea typeface="微软雅黑" panose="020B0503020204020204" pitchFamily="34" charset="-122"/>
                        </a:rPr>
                        <a:t>378.78</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80704024"/>
                  </a:ext>
                </a:extLst>
              </a:tr>
              <a:tr h="326855">
                <a:tc>
                  <a:txBody>
                    <a:bodyPr/>
                    <a:lstStyle/>
                    <a:p>
                      <a:pPr algn="ctr" fontAlgn="ctr"/>
                      <a:r>
                        <a:rPr lang="zh-CN" altLang="en-US" sz="1600" b="0" i="0" u="none" strike="noStrike">
                          <a:solidFill>
                            <a:srgbClr val="000000"/>
                          </a:solidFill>
                          <a:effectLst/>
                          <a:latin typeface="微软雅黑" panose="020B0503020204020204" pitchFamily="34" charset="-122"/>
                          <a:ea typeface="微软雅黑" panose="020B0503020204020204" pitchFamily="34" charset="-122"/>
                        </a:rPr>
                        <a:t>工业</a:t>
                      </a:r>
                    </a:p>
                  </a:txBody>
                  <a:tcPr marL="9525" marR="9525" marT="9525" marB="0" anchor="ctr">
                    <a:lnL>
                      <a:noFill/>
                    </a:lnL>
                    <a:lnR>
                      <a:noFill/>
                    </a:lnR>
                    <a:lnT>
                      <a:noFill/>
                    </a:lnT>
                    <a:lnB>
                      <a:noFill/>
                    </a:lnB>
                  </a:tcPr>
                </a:tc>
                <a:tc>
                  <a:txBody>
                    <a:bodyPr/>
                    <a:lstStyle/>
                    <a:p>
                      <a:pPr algn="ctr" fontAlgn="ctr"/>
                      <a:r>
                        <a:rPr lang="en-US" altLang="zh-CN" sz="1600" b="0" i="0" u="none" strike="noStrike">
                          <a:solidFill>
                            <a:srgbClr val="000000"/>
                          </a:solidFill>
                          <a:effectLst/>
                          <a:latin typeface="微软雅黑" panose="020B0503020204020204" pitchFamily="34" charset="-122"/>
                          <a:ea typeface="微软雅黑" panose="020B0503020204020204" pitchFamily="34" charset="-122"/>
                        </a:rPr>
                        <a:t>19</a:t>
                      </a:r>
                    </a:p>
                  </a:txBody>
                  <a:tcPr marL="9525" marR="9525" marT="9525" marB="0" anchor="ctr">
                    <a:lnL>
                      <a:noFill/>
                    </a:lnL>
                    <a:lnR>
                      <a:noFill/>
                    </a:lnR>
                    <a:lnT>
                      <a:noFill/>
                    </a:lnT>
                    <a:lnB>
                      <a:noFill/>
                    </a:lnB>
                  </a:tcPr>
                </a:tc>
                <a:tc>
                  <a:txBody>
                    <a:bodyPr/>
                    <a:lstStyle/>
                    <a:p>
                      <a:pPr algn="ctr" fontAlgn="ctr"/>
                      <a:r>
                        <a:rPr lang="en-US" altLang="zh-CN" sz="1600" b="0" i="0" u="none" strike="noStrike">
                          <a:solidFill>
                            <a:srgbClr val="000000"/>
                          </a:solidFill>
                          <a:effectLst/>
                          <a:latin typeface="微软雅黑" panose="020B0503020204020204" pitchFamily="34" charset="-122"/>
                          <a:ea typeface="微软雅黑" panose="020B0503020204020204" pitchFamily="34" charset="-122"/>
                        </a:rPr>
                        <a:t>3.47</a:t>
                      </a:r>
                    </a:p>
                  </a:txBody>
                  <a:tcPr marL="9525" marR="9525" marT="9525" marB="0" anchor="ctr">
                    <a:lnL>
                      <a:noFill/>
                    </a:lnL>
                    <a:lnR>
                      <a:noFill/>
                    </a:lnR>
                    <a:lnT>
                      <a:noFill/>
                    </a:lnT>
                    <a:lnB>
                      <a:noFill/>
                    </a:lnB>
                  </a:tcPr>
                </a:tc>
                <a:extLst>
                  <a:ext uri="{0D108BD9-81ED-4DB2-BD59-A6C34878D82A}">
                    <a16:rowId xmlns:a16="http://schemas.microsoft.com/office/drawing/2014/main" val="2345922610"/>
                  </a:ext>
                </a:extLst>
              </a:tr>
              <a:tr h="326855">
                <a:tc>
                  <a:txBody>
                    <a:bodyPr/>
                    <a:lstStyle/>
                    <a:p>
                      <a:pPr algn="ctr" fontAlgn="ctr"/>
                      <a:r>
                        <a:rPr lang="zh-CN" altLang="en-US" sz="1600" b="0" i="0" u="none" strike="noStrike">
                          <a:solidFill>
                            <a:srgbClr val="000000"/>
                          </a:solidFill>
                          <a:effectLst/>
                          <a:latin typeface="微软雅黑" panose="020B0503020204020204" pitchFamily="34" charset="-122"/>
                          <a:ea typeface="微软雅黑" panose="020B0503020204020204" pitchFamily="34" charset="-122"/>
                        </a:rPr>
                        <a:t>材料</a:t>
                      </a:r>
                    </a:p>
                  </a:txBody>
                  <a:tcPr marL="9525" marR="9525" marT="9525" marB="0" anchor="ctr">
                    <a:lnL>
                      <a:noFill/>
                    </a:lnL>
                    <a:lnR>
                      <a:noFill/>
                    </a:lnR>
                    <a:lnT>
                      <a:noFill/>
                    </a:lnT>
                    <a:lnB>
                      <a:noFill/>
                    </a:lnB>
                    <a:solidFill>
                      <a:srgbClr val="D9D9D9"/>
                    </a:solidFill>
                  </a:tcPr>
                </a:tc>
                <a:tc>
                  <a:txBody>
                    <a:bodyPr/>
                    <a:lstStyle/>
                    <a:p>
                      <a:pPr algn="ctr" fontAlgn="ctr"/>
                      <a:r>
                        <a:rPr lang="en-US" altLang="zh-CN" sz="1600" b="0" i="0" u="none" strike="noStrike">
                          <a:solidFill>
                            <a:srgbClr val="000000"/>
                          </a:solidFill>
                          <a:effectLst/>
                          <a:latin typeface="微软雅黑" panose="020B0503020204020204" pitchFamily="34" charset="-122"/>
                          <a:ea typeface="微软雅黑" panose="020B0503020204020204" pitchFamily="34" charset="-122"/>
                        </a:rPr>
                        <a:t>6</a:t>
                      </a:r>
                    </a:p>
                  </a:txBody>
                  <a:tcPr marL="9525" marR="9525" marT="9525" marB="0" anchor="ctr">
                    <a:lnL>
                      <a:noFill/>
                    </a:lnL>
                    <a:lnR>
                      <a:noFill/>
                    </a:lnR>
                    <a:lnT>
                      <a:noFill/>
                    </a:lnT>
                    <a:lnB>
                      <a:noFill/>
                    </a:lnB>
                    <a:solidFill>
                      <a:srgbClr val="D9D9D9"/>
                    </a:solidFill>
                  </a:tcPr>
                </a:tc>
                <a:tc>
                  <a:txBody>
                    <a:bodyPr/>
                    <a:lstStyle/>
                    <a:p>
                      <a:pPr algn="ctr" fontAlgn="ctr"/>
                      <a:r>
                        <a:rPr lang="en-US" altLang="zh-CN" sz="1600" b="0" i="0" u="none" strike="noStrike">
                          <a:solidFill>
                            <a:srgbClr val="000000"/>
                          </a:solidFill>
                          <a:effectLst/>
                          <a:latin typeface="微软雅黑" panose="020B0503020204020204" pitchFamily="34" charset="-122"/>
                          <a:ea typeface="微软雅黑" panose="020B0503020204020204" pitchFamily="34" charset="-122"/>
                        </a:rPr>
                        <a:t>2.31</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753676164"/>
                  </a:ext>
                </a:extLst>
              </a:tr>
              <a:tr h="326855">
                <a:tc>
                  <a:txBody>
                    <a:bodyPr/>
                    <a:lstStyle/>
                    <a:p>
                      <a:pPr algn="ctr" fontAlgn="ctr"/>
                      <a:r>
                        <a:rPr lang="zh-CN" altLang="en-US" sz="1600" b="0" i="0" u="none" strike="noStrike">
                          <a:solidFill>
                            <a:srgbClr val="000000"/>
                          </a:solidFill>
                          <a:effectLst/>
                          <a:latin typeface="微软雅黑" panose="020B0503020204020204" pitchFamily="34" charset="-122"/>
                          <a:ea typeface="微软雅黑" panose="020B0503020204020204" pitchFamily="34" charset="-122"/>
                        </a:rPr>
                        <a:t>金融</a:t>
                      </a:r>
                    </a:p>
                  </a:txBody>
                  <a:tcPr marL="9525" marR="9525" marT="9525" marB="0" anchor="ctr">
                    <a:lnL>
                      <a:noFill/>
                    </a:lnL>
                    <a:lnR>
                      <a:noFill/>
                    </a:lnR>
                    <a:lnT>
                      <a:noFill/>
                    </a:lnT>
                    <a:lnB>
                      <a:noFill/>
                    </a:lnB>
                  </a:tcPr>
                </a:tc>
                <a:tc>
                  <a:txBody>
                    <a:bodyPr/>
                    <a:lstStyle/>
                    <a:p>
                      <a:pPr algn="ctr" fontAlgn="ctr"/>
                      <a:r>
                        <a:rPr lang="en-US" altLang="zh-CN" sz="1600" b="0" i="0" u="none" strike="noStrike">
                          <a:solidFill>
                            <a:srgbClr val="000000"/>
                          </a:solidFill>
                          <a:effectLst/>
                          <a:latin typeface="微软雅黑" panose="020B0503020204020204" pitchFamily="34" charset="-122"/>
                          <a:ea typeface="微软雅黑" panose="020B0503020204020204" pitchFamily="34" charset="-122"/>
                        </a:rPr>
                        <a:t>5</a:t>
                      </a:r>
                    </a:p>
                  </a:txBody>
                  <a:tcPr marL="9525" marR="9525" marT="9525" marB="0" anchor="ctr">
                    <a:lnL>
                      <a:noFill/>
                    </a:lnL>
                    <a:lnR>
                      <a:noFill/>
                    </a:lnR>
                    <a:lnT>
                      <a:noFill/>
                    </a:lnT>
                    <a:lnB>
                      <a:noFill/>
                    </a:lnB>
                  </a:tcPr>
                </a:tc>
                <a:tc>
                  <a:txBody>
                    <a:bodyPr/>
                    <a:lstStyle/>
                    <a:p>
                      <a:pPr algn="ctr" fontAlgn="ctr"/>
                      <a:r>
                        <a:rPr lang="en-US" altLang="zh-CN" sz="1600" b="0" i="0" u="none" strike="noStrike">
                          <a:solidFill>
                            <a:srgbClr val="000000"/>
                          </a:solidFill>
                          <a:effectLst/>
                          <a:latin typeface="微软雅黑" panose="020B0503020204020204" pitchFamily="34" charset="-122"/>
                          <a:ea typeface="微软雅黑" panose="020B0503020204020204" pitchFamily="34" charset="-122"/>
                        </a:rPr>
                        <a:t>4.28</a:t>
                      </a:r>
                    </a:p>
                  </a:txBody>
                  <a:tcPr marL="9525" marR="9525" marT="9525" marB="0" anchor="ctr">
                    <a:lnL>
                      <a:noFill/>
                    </a:lnL>
                    <a:lnR>
                      <a:noFill/>
                    </a:lnR>
                    <a:lnT>
                      <a:noFill/>
                    </a:lnT>
                    <a:lnB>
                      <a:noFill/>
                    </a:lnB>
                  </a:tcPr>
                </a:tc>
                <a:extLst>
                  <a:ext uri="{0D108BD9-81ED-4DB2-BD59-A6C34878D82A}">
                    <a16:rowId xmlns:a16="http://schemas.microsoft.com/office/drawing/2014/main" val="324432824"/>
                  </a:ext>
                </a:extLst>
              </a:tr>
              <a:tr h="326855">
                <a:tc>
                  <a:txBody>
                    <a:bodyPr/>
                    <a:lstStyle/>
                    <a:p>
                      <a:pPr algn="ctr" fontAlgn="ctr"/>
                      <a:r>
                        <a:rPr lang="zh-CN" altLang="en-US" sz="1600" b="0" i="0" u="none" strike="noStrike">
                          <a:solidFill>
                            <a:srgbClr val="000000"/>
                          </a:solidFill>
                          <a:effectLst/>
                          <a:latin typeface="微软雅黑" panose="020B0503020204020204" pitchFamily="34" charset="-122"/>
                          <a:ea typeface="微软雅黑" panose="020B0503020204020204" pitchFamily="34" charset="-122"/>
                        </a:rPr>
                        <a:t>日常消费</a:t>
                      </a:r>
                    </a:p>
                  </a:txBody>
                  <a:tcPr marL="9525" marR="9525" marT="9525" marB="0" anchor="ctr">
                    <a:lnL>
                      <a:noFill/>
                    </a:lnL>
                    <a:lnR>
                      <a:noFill/>
                    </a:lnR>
                    <a:lnT>
                      <a:noFill/>
                    </a:lnT>
                    <a:lnB>
                      <a:noFill/>
                    </a:lnB>
                    <a:solidFill>
                      <a:srgbClr val="D9D9D9"/>
                    </a:solidFill>
                  </a:tcPr>
                </a:tc>
                <a:tc>
                  <a:txBody>
                    <a:bodyPr/>
                    <a:lstStyle/>
                    <a:p>
                      <a:pPr algn="ctr" fontAlgn="ctr"/>
                      <a:r>
                        <a:rPr lang="en-US" altLang="zh-CN" sz="1600" b="0" i="0" u="none" strike="noStrike">
                          <a:solidFill>
                            <a:srgbClr val="000000"/>
                          </a:solidFill>
                          <a:effectLst/>
                          <a:latin typeface="微软雅黑" panose="020B0503020204020204" pitchFamily="34" charset="-122"/>
                          <a:ea typeface="微软雅黑" panose="020B0503020204020204" pitchFamily="34" charset="-122"/>
                        </a:rPr>
                        <a:t>4</a:t>
                      </a:r>
                    </a:p>
                  </a:txBody>
                  <a:tcPr marL="9525" marR="9525" marT="9525" marB="0" anchor="ctr">
                    <a:lnL>
                      <a:noFill/>
                    </a:lnL>
                    <a:lnR>
                      <a:noFill/>
                    </a:lnR>
                    <a:lnT>
                      <a:noFill/>
                    </a:lnT>
                    <a:lnB>
                      <a:noFill/>
                    </a:lnB>
                    <a:solidFill>
                      <a:srgbClr val="D9D9D9"/>
                    </a:solidFill>
                  </a:tcPr>
                </a:tc>
                <a:tc>
                  <a:txBody>
                    <a:bodyPr/>
                    <a:lstStyle/>
                    <a:p>
                      <a:pPr algn="ctr" fontAlgn="ctr"/>
                      <a:r>
                        <a:rPr lang="en-US" altLang="zh-CN" sz="1600" b="0" i="0" u="none" strike="noStrike" dirty="0">
                          <a:solidFill>
                            <a:srgbClr val="000000"/>
                          </a:solidFill>
                          <a:effectLst/>
                          <a:latin typeface="微软雅黑" panose="020B0503020204020204" pitchFamily="34" charset="-122"/>
                          <a:ea typeface="微软雅黑" panose="020B0503020204020204" pitchFamily="34" charset="-122"/>
                        </a:rPr>
                        <a:t>0.46</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3557469838"/>
                  </a:ext>
                </a:extLst>
              </a:tr>
              <a:tr h="337750">
                <a:tc>
                  <a:txBody>
                    <a:bodyPr/>
                    <a:lstStyle/>
                    <a:p>
                      <a:pPr algn="ctr" fontAlgn="ctr"/>
                      <a:r>
                        <a:rPr lang="zh-CN" altLang="en-US" sz="1600" b="0" i="0" u="none" strike="noStrike">
                          <a:solidFill>
                            <a:srgbClr val="000000"/>
                          </a:solidFill>
                          <a:effectLst/>
                          <a:latin typeface="微软雅黑" panose="020B0503020204020204" pitchFamily="34" charset="-122"/>
                          <a:ea typeface="微软雅黑" panose="020B0503020204020204" pitchFamily="34" charset="-122"/>
                        </a:rPr>
                        <a:t>公用事业</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zh-CN" sz="1600" b="0" i="0" u="none" strike="noStrike">
                          <a:solidFill>
                            <a:srgbClr val="000000"/>
                          </a:solidFill>
                          <a:effectLst/>
                          <a:latin typeface="微软雅黑" panose="020B0503020204020204" pitchFamily="34" charset="-122"/>
                          <a:ea typeface="微软雅黑" panose="020B0503020204020204" pitchFamily="34" charset="-122"/>
                        </a:rPr>
                        <a:t>1</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zh-CN" altLang="en-US" sz="1600" b="0" i="0" u="none" strike="noStrike" dirty="0">
                          <a:solidFill>
                            <a:srgbClr val="000000"/>
                          </a:solidFill>
                          <a:effectLst/>
                          <a:latin typeface="微软雅黑" panose="020B0503020204020204" pitchFamily="34" charset="-122"/>
                          <a:ea typeface="微软雅黑" panose="020B0503020204020204" pitchFamily="34" charset="-122"/>
                        </a:rPr>
                        <a:t>未披露</a:t>
                      </a:r>
                      <a:endParaRPr lang="en-US" altLang="zh-CN" sz="16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903722"/>
                  </a:ext>
                </a:extLst>
              </a:tr>
              <a:tr h="337750">
                <a:tc>
                  <a:txBody>
                    <a:bodyPr/>
                    <a:lstStyle/>
                    <a:p>
                      <a:pPr algn="ctr" fontAlgn="ctr"/>
                      <a:r>
                        <a:rPr lang="zh-CN" altLang="en-US" sz="1600" b="0" i="0" u="none" strike="noStrike">
                          <a:solidFill>
                            <a:srgbClr val="000000"/>
                          </a:solidFill>
                          <a:effectLst/>
                          <a:latin typeface="微软雅黑" panose="020B0503020204020204" pitchFamily="34" charset="-122"/>
                          <a:ea typeface="微软雅黑" panose="020B0503020204020204" pitchFamily="34" charset="-122"/>
                        </a:rPr>
                        <a:t>合计</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zh-CN" sz="1600" b="0" i="0" u="none" strike="noStrike">
                          <a:solidFill>
                            <a:srgbClr val="000000"/>
                          </a:solidFill>
                          <a:effectLst/>
                          <a:latin typeface="微软雅黑" panose="020B0503020204020204" pitchFamily="34" charset="-122"/>
                          <a:ea typeface="微软雅黑" panose="020B0503020204020204" pitchFamily="34" charset="-122"/>
                        </a:rPr>
                        <a:t>255</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zh-CN" sz="1600" b="0" i="0" u="none" strike="noStrike" dirty="0">
                          <a:solidFill>
                            <a:srgbClr val="000000"/>
                          </a:solidFill>
                          <a:effectLst/>
                          <a:latin typeface="微软雅黑" panose="020B0503020204020204" pitchFamily="34" charset="-122"/>
                          <a:ea typeface="微软雅黑" panose="020B0503020204020204" pitchFamily="34" charset="-122"/>
                        </a:rPr>
                        <a:t>887.21</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378571317"/>
                  </a:ext>
                </a:extLst>
              </a:tr>
            </a:tbl>
          </a:graphicData>
        </a:graphic>
      </p:graphicFrame>
    </p:spTree>
    <p:extLst>
      <p:ext uri="{BB962C8B-B14F-4D97-AF65-F5344CB8AC3E}">
        <p14:creationId xmlns:p14="http://schemas.microsoft.com/office/powerpoint/2010/main" val="37133582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859096" y="987480"/>
            <a:ext cx="3797999" cy="369871"/>
            <a:chOff x="7155445" y="740531"/>
            <a:chExt cx="3098164" cy="369870"/>
          </a:xfrm>
        </p:grpSpPr>
        <p:sp>
          <p:nvSpPr>
            <p:cNvPr id="5" name="矩形 4"/>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分行业融资案例及金额分布情况</a:t>
              </a: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Rectangle 2"/>
          <p:cNvSpPr txBox="1">
            <a:spLocks noChangeArrowheads="1"/>
          </p:cNvSpPr>
          <p:nvPr/>
        </p:nvSpPr>
        <p:spPr bwMode="auto">
          <a:xfrm>
            <a:off x="1849947"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投资</a:t>
            </a:r>
          </a:p>
        </p:txBody>
      </p:sp>
      <p:sp>
        <p:nvSpPr>
          <p:cNvPr id="8" name="文本框 7"/>
          <p:cNvSpPr txBox="1"/>
          <p:nvPr/>
        </p:nvSpPr>
        <p:spPr>
          <a:xfrm>
            <a:off x="1882775" y="5481638"/>
            <a:ext cx="8426450" cy="931409"/>
          </a:xfrm>
          <a:prstGeom prst="rect">
            <a:avLst/>
          </a:prstGeom>
          <a:noFill/>
        </p:spPr>
        <p:txBody>
          <a:bodyPr wrap="square" lIns="0" tIns="0" rIns="0" bIns="0" rtlCol="0">
            <a:spAutoFit/>
          </a:bodyPr>
          <a:lstStyle/>
          <a:p>
            <a:pPr algn="just" defTabSz="914377">
              <a:lnSpc>
                <a:spcPct val="150000"/>
              </a:lnSpc>
            </a:pPr>
            <a:r>
              <a:rPr lang="zh-CN" altLang="en-US" sz="1400" dirty="0">
                <a:latin typeface="微软雅黑" panose="020B0503020204020204" pitchFamily="34" charset="-122"/>
                <a:ea typeface="微软雅黑" panose="020B0503020204020204" pitchFamily="34" charset="-122"/>
              </a:rPr>
              <a:t>从投资数量来看，将近一半的投资事件在信息技术行业、医疗保健及可选消费紧随其后；</a:t>
            </a:r>
            <a:endParaRPr lang="en-US" altLang="zh-CN" sz="1400" dirty="0">
              <a:latin typeface="微软雅黑" panose="020B0503020204020204" pitchFamily="34" charset="-122"/>
              <a:ea typeface="微软雅黑" panose="020B0503020204020204" pitchFamily="34" charset="-122"/>
            </a:endParaRPr>
          </a:p>
          <a:p>
            <a:pPr algn="just" defTabSz="914377">
              <a:lnSpc>
                <a:spcPct val="150000"/>
              </a:lnSpc>
            </a:pPr>
            <a:r>
              <a:rPr lang="zh-CN" altLang="en-US" sz="1400" dirty="0">
                <a:latin typeface="微软雅黑" panose="020B0503020204020204" pitchFamily="34" charset="-122"/>
                <a:ea typeface="微软雅黑" panose="020B0503020204020204" pitchFamily="34" charset="-122"/>
              </a:rPr>
              <a:t>从投资规模来看，信息技术和医疗保健合计占比超</a:t>
            </a:r>
            <a:r>
              <a:rPr lang="en-US" altLang="zh-CN" sz="1400" dirty="0">
                <a:latin typeface="微软雅黑" panose="020B0503020204020204" pitchFamily="34" charset="-122"/>
                <a:ea typeface="微软雅黑" panose="020B0503020204020204" pitchFamily="34" charset="-122"/>
              </a:rPr>
              <a:t>50%</a:t>
            </a:r>
            <a:r>
              <a:rPr lang="zh-CN" altLang="en-US" sz="1400" dirty="0">
                <a:latin typeface="微软雅黑" panose="020B0503020204020204" pitchFamily="34" charset="-122"/>
                <a:ea typeface="微软雅黑" panose="020B0503020204020204" pitchFamily="34" charset="-122"/>
              </a:rPr>
              <a:t>，可选消费因有金碧物业引入战投，导致可选消费投资金额占比近</a:t>
            </a:r>
            <a:r>
              <a:rPr lang="en-US" altLang="zh-CN" sz="1400" dirty="0">
                <a:latin typeface="微软雅黑" panose="020B0503020204020204" pitchFamily="34" charset="-122"/>
                <a:ea typeface="微软雅黑" panose="020B0503020204020204" pitchFamily="34" charset="-122"/>
              </a:rPr>
              <a:t>50%</a:t>
            </a:r>
            <a:r>
              <a:rPr lang="zh-CN" altLang="en-US" sz="1400" dirty="0">
                <a:latin typeface="微软雅黑" panose="020B0503020204020204" pitchFamily="34" charset="-122"/>
                <a:ea typeface="微软雅黑" panose="020B0503020204020204" pitchFamily="34" charset="-122"/>
              </a:rPr>
              <a:t>。</a:t>
            </a:r>
          </a:p>
        </p:txBody>
      </p:sp>
      <p:pic>
        <p:nvPicPr>
          <p:cNvPr id="3" name="图片 2">
            <a:extLst>
              <a:ext uri="{FF2B5EF4-FFF2-40B4-BE49-F238E27FC236}">
                <a16:creationId xmlns:a16="http://schemas.microsoft.com/office/drawing/2014/main" id="{6044CCDF-19ED-409B-A850-5AB247C97E4E}"/>
              </a:ext>
            </a:extLst>
          </p:cNvPr>
          <p:cNvPicPr>
            <a:picLocks noChangeAspect="1"/>
          </p:cNvPicPr>
          <p:nvPr/>
        </p:nvPicPr>
        <p:blipFill rotWithShape="1">
          <a:blip r:embed="rId3"/>
          <a:srcRect l="9338" t="19398" r="30578" b="13792"/>
          <a:stretch/>
        </p:blipFill>
        <p:spPr>
          <a:xfrm>
            <a:off x="1247020" y="1534770"/>
            <a:ext cx="4410075" cy="3829050"/>
          </a:xfrm>
          <a:prstGeom prst="rect">
            <a:avLst/>
          </a:prstGeom>
        </p:spPr>
      </p:pic>
      <p:pic>
        <p:nvPicPr>
          <p:cNvPr id="10" name="图片 9">
            <a:extLst>
              <a:ext uri="{FF2B5EF4-FFF2-40B4-BE49-F238E27FC236}">
                <a16:creationId xmlns:a16="http://schemas.microsoft.com/office/drawing/2014/main" id="{3AE4C4D9-6B5B-4DAA-8E7D-A5CA293C67C8}"/>
              </a:ext>
            </a:extLst>
          </p:cNvPr>
          <p:cNvPicPr>
            <a:picLocks noChangeAspect="1"/>
          </p:cNvPicPr>
          <p:nvPr/>
        </p:nvPicPr>
        <p:blipFill rotWithShape="1">
          <a:blip r:embed="rId4"/>
          <a:srcRect l="9164" t="17102" r="24456" b="17102"/>
          <a:stretch/>
        </p:blipFill>
        <p:spPr>
          <a:xfrm>
            <a:off x="6477000" y="1534770"/>
            <a:ext cx="4657725" cy="3829050"/>
          </a:xfrm>
          <a:prstGeom prst="rect">
            <a:avLst/>
          </a:prstGeom>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596610" y="5381493"/>
            <a:ext cx="7019925" cy="868956"/>
          </a:xfrm>
          <a:prstGeom prst="rect">
            <a:avLst/>
          </a:prstGeom>
          <a:noFill/>
        </p:spPr>
        <p:txBody>
          <a:bodyPr wrap="square" lIns="0" tIns="0" rIns="0" bIns="0" rtlCol="0">
            <a:spAutoFit/>
          </a:bodyPr>
          <a:lstStyle/>
          <a:p>
            <a:pPr algn="just" defTabSz="914377">
              <a:lnSpc>
                <a:spcPct val="150000"/>
              </a:lnSpc>
            </a:pPr>
            <a:r>
              <a:rPr lang="zh-CN" altLang="en-US" sz="1600" dirty="0">
                <a:solidFill>
                  <a:prstClr val="black"/>
                </a:solidFill>
                <a:latin typeface="微软雅黑" panose="020B0503020204020204" pitchFamily="34" charset="-122"/>
                <a:ea typeface="微软雅黑" panose="020B0503020204020204" pitchFamily="34" charset="-122"/>
              </a:rPr>
              <a:t>按融资轮次来看，</a:t>
            </a:r>
            <a:r>
              <a:rPr lang="en-US" altLang="zh-CN" sz="1600" dirty="0">
                <a:solidFill>
                  <a:prstClr val="black"/>
                </a:solidFill>
                <a:latin typeface="微软雅黑" panose="020B0503020204020204" pitchFamily="34" charset="-122"/>
                <a:ea typeface="微软雅黑" panose="020B0503020204020204" pitchFamily="34" charset="-122"/>
              </a:rPr>
              <a:t>7</a:t>
            </a:r>
            <a:r>
              <a:rPr lang="zh-CN" altLang="en-US" sz="1600" dirty="0">
                <a:solidFill>
                  <a:prstClr val="black"/>
                </a:solidFill>
                <a:latin typeface="微软雅黑" panose="020B0503020204020204" pitchFamily="34" charset="-122"/>
                <a:ea typeface="微软雅黑" panose="020B0503020204020204" pitchFamily="34" charset="-122"/>
              </a:rPr>
              <a:t>月融资事件发生最多的依旧是</a:t>
            </a:r>
            <a:r>
              <a:rPr lang="zh-CN" altLang="en-US" sz="2000" dirty="0">
                <a:solidFill>
                  <a:srgbClr val="FF0000"/>
                </a:solidFill>
                <a:latin typeface="微软雅黑" panose="020B0503020204020204" pitchFamily="34" charset="-122"/>
                <a:ea typeface="微软雅黑" panose="020B0503020204020204" pitchFamily="34" charset="-122"/>
              </a:rPr>
              <a:t>战略</a:t>
            </a:r>
            <a:r>
              <a:rPr lang="zh-CN" altLang="en-US" sz="1600" dirty="0">
                <a:solidFill>
                  <a:prstClr val="black"/>
                </a:solidFill>
                <a:latin typeface="微软雅黑" panose="020B0503020204020204" pitchFamily="34" charset="-122"/>
                <a:ea typeface="微软雅黑" panose="020B0503020204020204" pitchFamily="34" charset="-122"/>
              </a:rPr>
              <a:t>轮，共计发生</a:t>
            </a:r>
            <a:r>
              <a:rPr lang="en-US" altLang="zh-CN" sz="20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100</a:t>
            </a:r>
            <a:r>
              <a:rPr lang="zh-CN" altLang="en-US" sz="1600" dirty="0">
                <a:solidFill>
                  <a:prstClr val="black"/>
                </a:solidFill>
                <a:latin typeface="微软雅黑" panose="020B0503020204020204" pitchFamily="34" charset="-122"/>
                <a:ea typeface="微软雅黑" panose="020B0503020204020204" pitchFamily="34" charset="-122"/>
              </a:rPr>
              <a:t>起。</a:t>
            </a:r>
            <a:endParaRPr lang="en-US" altLang="zh-CN" sz="1600" dirty="0">
              <a:solidFill>
                <a:prstClr val="black"/>
              </a:solidFill>
              <a:latin typeface="微软雅黑" panose="020B0503020204020204" pitchFamily="34" charset="-122"/>
              <a:ea typeface="微软雅黑" panose="020B0503020204020204" pitchFamily="34" charset="-122"/>
            </a:endParaRPr>
          </a:p>
          <a:p>
            <a:pPr algn="just" defTabSz="914377">
              <a:lnSpc>
                <a:spcPct val="150000"/>
              </a:lnSpc>
            </a:pPr>
            <a:r>
              <a:rPr lang="zh-CN" altLang="en-US" sz="1600" dirty="0">
                <a:solidFill>
                  <a:prstClr val="black"/>
                </a:solidFill>
                <a:latin typeface="微软雅黑" panose="020B0503020204020204" pitchFamily="34" charset="-122"/>
                <a:ea typeface="微软雅黑" panose="020B0503020204020204" pitchFamily="34" charset="-122"/>
              </a:rPr>
              <a:t>按融资金额来看，</a:t>
            </a:r>
            <a:r>
              <a:rPr lang="en-US" altLang="zh-CN" sz="1600" dirty="0">
                <a:solidFill>
                  <a:prstClr val="black"/>
                </a:solidFill>
                <a:latin typeface="微软雅黑" panose="020B0503020204020204" pitchFamily="34" charset="-122"/>
                <a:ea typeface="微软雅黑" panose="020B0503020204020204" pitchFamily="34" charset="-122"/>
              </a:rPr>
              <a:t>7</a:t>
            </a:r>
            <a:r>
              <a:rPr lang="zh-CN" altLang="en-US" sz="1600" dirty="0">
                <a:solidFill>
                  <a:prstClr val="black"/>
                </a:solidFill>
                <a:latin typeface="微软雅黑" panose="020B0503020204020204" pitchFamily="34" charset="-122"/>
                <a:ea typeface="微软雅黑" panose="020B0503020204020204" pitchFamily="34" charset="-122"/>
              </a:rPr>
              <a:t>月融资金额最多的也是</a:t>
            </a:r>
            <a:r>
              <a:rPr lang="en-US" altLang="zh-CN" sz="2000" dirty="0">
                <a:solidFill>
                  <a:srgbClr val="FF0000"/>
                </a:solidFill>
                <a:latin typeface="微软雅黑" panose="020B0503020204020204" pitchFamily="34" charset="-122"/>
                <a:ea typeface="微软雅黑" panose="020B0503020204020204" pitchFamily="34" charset="-122"/>
              </a:rPr>
              <a:t>C</a:t>
            </a:r>
            <a:r>
              <a:rPr lang="zh-CN" altLang="en-US" sz="1600" dirty="0">
                <a:solidFill>
                  <a:prstClr val="black"/>
                </a:solidFill>
                <a:latin typeface="微软雅黑" panose="020B0503020204020204" pitchFamily="34" charset="-122"/>
                <a:ea typeface="微软雅黑" panose="020B0503020204020204" pitchFamily="34" charset="-122"/>
              </a:rPr>
              <a:t>轮</a:t>
            </a:r>
            <a:r>
              <a:rPr lang="en-US" altLang="zh-CN" sz="1600" dirty="0">
                <a:solidFill>
                  <a:prstClr val="black"/>
                </a:solidFill>
                <a:latin typeface="微软雅黑" panose="020B0503020204020204" pitchFamily="34" charset="-122"/>
                <a:ea typeface="微软雅黑" panose="020B0503020204020204" pitchFamily="34" charset="-122"/>
              </a:rPr>
              <a:t>,</a:t>
            </a:r>
            <a:r>
              <a:rPr lang="zh-CN" altLang="en-US" sz="1600" dirty="0">
                <a:solidFill>
                  <a:prstClr val="black"/>
                </a:solidFill>
                <a:latin typeface="微软雅黑" panose="020B0503020204020204" pitchFamily="34" charset="-122"/>
                <a:ea typeface="微软雅黑" panose="020B0503020204020204" pitchFamily="34" charset="-122"/>
              </a:rPr>
              <a:t>总融资额为</a:t>
            </a:r>
            <a:r>
              <a:rPr lang="en-US" altLang="zh-CN" sz="20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90.49</a:t>
            </a:r>
            <a:r>
              <a:rPr lang="zh-CN" altLang="en-US" sz="1600" dirty="0">
                <a:solidFill>
                  <a:prstClr val="black"/>
                </a:solidFill>
                <a:latin typeface="微软雅黑" panose="020B0503020204020204" pitchFamily="34" charset="-122"/>
                <a:ea typeface="微软雅黑" panose="020B0503020204020204" pitchFamily="34" charset="-122"/>
              </a:rPr>
              <a:t>亿元。</a:t>
            </a:r>
            <a:endParaRPr lang="en-US" altLang="zh-CN" sz="1600" dirty="0">
              <a:solidFill>
                <a:prstClr val="black"/>
              </a:solidFill>
              <a:latin typeface="微软雅黑" panose="020B0503020204020204" pitchFamily="34" charset="-122"/>
              <a:ea typeface="微软雅黑" panose="020B0503020204020204" pitchFamily="34" charset="-122"/>
            </a:endParaRPr>
          </a:p>
        </p:txBody>
      </p:sp>
      <p:sp>
        <p:nvSpPr>
          <p:cNvPr id="5"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投资</a:t>
            </a:r>
          </a:p>
        </p:txBody>
      </p:sp>
      <p:grpSp>
        <p:nvGrpSpPr>
          <p:cNvPr id="6" name="组合 5">
            <a:extLst>
              <a:ext uri="{FF2B5EF4-FFF2-40B4-BE49-F238E27FC236}">
                <a16:creationId xmlns:a16="http://schemas.microsoft.com/office/drawing/2014/main" id="{E99FA74C-5FD3-4018-875C-3D2E4F669BC6}"/>
              </a:ext>
            </a:extLst>
          </p:cNvPr>
          <p:cNvGrpSpPr/>
          <p:nvPr/>
        </p:nvGrpSpPr>
        <p:grpSpPr>
          <a:xfrm>
            <a:off x="2069528" y="1141520"/>
            <a:ext cx="8166872" cy="4091501"/>
            <a:chOff x="-7868" y="29221"/>
            <a:chExt cx="4841688" cy="4111959"/>
          </a:xfrm>
        </p:grpSpPr>
        <p:grpSp>
          <p:nvGrpSpPr>
            <p:cNvPr id="7" name="组合 6">
              <a:extLst>
                <a:ext uri="{FF2B5EF4-FFF2-40B4-BE49-F238E27FC236}">
                  <a16:creationId xmlns:a16="http://schemas.microsoft.com/office/drawing/2014/main" id="{2AF0057B-4EB4-40FD-B33E-A905F61135E0}"/>
                </a:ext>
              </a:extLst>
            </p:cNvPr>
            <p:cNvGrpSpPr/>
            <p:nvPr/>
          </p:nvGrpSpPr>
          <p:grpSpPr>
            <a:xfrm>
              <a:off x="-7868" y="395759"/>
              <a:ext cx="4841688" cy="3745421"/>
              <a:chOff x="-7868" y="395759"/>
              <a:chExt cx="4841688" cy="3745421"/>
            </a:xfrm>
          </p:grpSpPr>
          <p:graphicFrame>
            <p:nvGraphicFramePr>
              <p:cNvPr id="14" name="图表 13">
                <a:extLst>
                  <a:ext uri="{FF2B5EF4-FFF2-40B4-BE49-F238E27FC236}">
                    <a16:creationId xmlns:a16="http://schemas.microsoft.com/office/drawing/2014/main" id="{393EBBA8-C42F-46C1-850C-78F17D480D69}"/>
                  </a:ext>
                </a:extLst>
              </p:cNvPr>
              <p:cNvGraphicFramePr/>
              <p:nvPr/>
            </p:nvGraphicFramePr>
            <p:xfrm>
              <a:off x="2275926" y="416068"/>
              <a:ext cx="2557894" cy="372511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图表 14">
                <a:extLst>
                  <a:ext uri="{FF2B5EF4-FFF2-40B4-BE49-F238E27FC236}">
                    <a16:creationId xmlns:a16="http://schemas.microsoft.com/office/drawing/2014/main" id="{77E7C27D-7850-41D2-9B04-2DAA62FAD9F9}"/>
                  </a:ext>
                </a:extLst>
              </p:cNvPr>
              <p:cNvGraphicFramePr/>
              <p:nvPr>
                <p:extLst>
                  <p:ext uri="{D42A27DB-BD31-4B8C-83A1-F6EECF244321}">
                    <p14:modId xmlns:p14="http://schemas.microsoft.com/office/powerpoint/2010/main" val="1960115513"/>
                  </p:ext>
                </p:extLst>
              </p:nvPr>
            </p:nvGraphicFramePr>
            <p:xfrm>
              <a:off x="-7868" y="395759"/>
              <a:ext cx="2502474" cy="3744629"/>
            </p:xfrm>
            <a:graphic>
              <a:graphicData uri="http://schemas.openxmlformats.org/drawingml/2006/chart">
                <c:chart xmlns:c="http://schemas.openxmlformats.org/drawingml/2006/chart" xmlns:r="http://schemas.openxmlformats.org/officeDocument/2006/relationships" r:id="rId4"/>
              </a:graphicData>
            </a:graphic>
          </p:graphicFrame>
        </p:grpSp>
        <p:sp>
          <p:nvSpPr>
            <p:cNvPr id="8" name="文本框 16">
              <a:extLst>
                <a:ext uri="{FF2B5EF4-FFF2-40B4-BE49-F238E27FC236}">
                  <a16:creationId xmlns:a16="http://schemas.microsoft.com/office/drawing/2014/main" id="{3F6F2563-706A-4DA3-B145-9FBE7BA3C8AF}"/>
                </a:ext>
              </a:extLst>
            </p:cNvPr>
            <p:cNvSpPr txBox="1"/>
            <p:nvPr/>
          </p:nvSpPr>
          <p:spPr>
            <a:xfrm>
              <a:off x="1406175" y="29221"/>
              <a:ext cx="1958587" cy="216521"/>
            </a:xfrm>
            <a:prstGeom prst="rect">
              <a:avLst/>
            </a:prstGeom>
            <a:noFill/>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914377">
                <a:defRPr/>
              </a:pPr>
              <a:r>
                <a:rPr lang="en-US" altLang="zh-CN" sz="1400" kern="0" dirty="0">
                  <a:solidFill>
                    <a:sysClr val="windowText" lastClr="000000"/>
                  </a:solidFill>
                  <a:latin typeface="微软雅黑" panose="020B0503020204020204" pitchFamily="34" charset="-122"/>
                  <a:ea typeface="微软雅黑" panose="020B0503020204020204" pitchFamily="34" charset="-122"/>
                </a:rPr>
                <a:t>2020</a:t>
              </a:r>
              <a:r>
                <a:rPr lang="zh-CN" altLang="en-US" sz="1400" kern="0" dirty="0">
                  <a:solidFill>
                    <a:sysClr val="windowText" lastClr="000000"/>
                  </a:solidFill>
                  <a:latin typeface="微软雅黑" panose="020B0503020204020204" pitchFamily="34" charset="-122"/>
                  <a:ea typeface="微软雅黑" panose="020B0503020204020204" pitchFamily="34" charset="-122"/>
                </a:rPr>
                <a:t>年</a:t>
              </a:r>
              <a:r>
                <a:rPr lang="en-US" altLang="zh-CN" sz="1400" kern="0" dirty="0">
                  <a:solidFill>
                    <a:sysClr val="windowText" lastClr="000000"/>
                  </a:solidFill>
                  <a:latin typeface="微软雅黑" panose="020B0503020204020204" pitchFamily="34" charset="-122"/>
                  <a:ea typeface="微软雅黑" panose="020B0503020204020204" pitchFamily="34" charset="-122"/>
                </a:rPr>
                <a:t>7</a:t>
              </a:r>
              <a:r>
                <a:rPr lang="zh-CN" altLang="en-US" sz="1400" kern="0" dirty="0">
                  <a:solidFill>
                    <a:sysClr val="windowText" lastClr="000000"/>
                  </a:solidFill>
                  <a:latin typeface="微软雅黑" panose="020B0503020204020204" pitchFamily="34" charset="-122"/>
                  <a:ea typeface="微软雅黑" panose="020B0503020204020204" pitchFamily="34" charset="-122"/>
                </a:rPr>
                <a:t>月中国</a:t>
              </a:r>
              <a:r>
                <a:rPr lang="en-US" altLang="zh-CN" sz="1400" kern="0" dirty="0">
                  <a:solidFill>
                    <a:sysClr val="windowText" lastClr="000000"/>
                  </a:solidFill>
                  <a:latin typeface="微软雅黑" panose="020B0503020204020204" pitchFamily="34" charset="-122"/>
                  <a:ea typeface="微软雅黑" panose="020B0503020204020204" pitchFamily="34" charset="-122"/>
                </a:rPr>
                <a:t>PEVC</a:t>
              </a:r>
              <a:r>
                <a:rPr lang="zh-CN" altLang="en-US" sz="1400" kern="0" dirty="0">
                  <a:solidFill>
                    <a:sysClr val="windowText" lastClr="000000"/>
                  </a:solidFill>
                  <a:latin typeface="微软雅黑" panose="020B0503020204020204" pitchFamily="34" charset="-122"/>
                  <a:ea typeface="微软雅黑" panose="020B0503020204020204" pitchFamily="34" charset="-122"/>
                </a:rPr>
                <a:t>轮次及融资规模一览</a:t>
              </a:r>
            </a:p>
          </p:txBody>
        </p:sp>
        <p:cxnSp>
          <p:nvCxnSpPr>
            <p:cNvPr id="9" name="直接连接符 8">
              <a:extLst>
                <a:ext uri="{FF2B5EF4-FFF2-40B4-BE49-F238E27FC236}">
                  <a16:creationId xmlns:a16="http://schemas.microsoft.com/office/drawing/2014/main" id="{ECE5E2E7-9FE7-442E-9D2B-DC16D8AE9677}"/>
                </a:ext>
              </a:extLst>
            </p:cNvPr>
            <p:cNvCxnSpPr>
              <a:cxnSpLocks/>
            </p:cNvCxnSpPr>
            <p:nvPr/>
          </p:nvCxnSpPr>
          <p:spPr>
            <a:xfrm>
              <a:off x="2378403" y="617069"/>
              <a:ext cx="0" cy="3250535"/>
            </a:xfrm>
            <a:prstGeom prst="line">
              <a:avLst/>
            </a:prstGeom>
            <a:noFill/>
            <a:ln w="12700" cap="flat" cmpd="sng" algn="ctr">
              <a:solidFill>
                <a:srgbClr val="E7E6E6">
                  <a:lumMod val="90000"/>
                </a:srgbClr>
              </a:solidFill>
              <a:prstDash val="solid"/>
              <a:miter lim="800000"/>
            </a:ln>
            <a:effectLst/>
          </p:spPr>
        </p:cxnSp>
        <p:cxnSp>
          <p:nvCxnSpPr>
            <p:cNvPr id="10" name="直接连接符 9">
              <a:extLst>
                <a:ext uri="{FF2B5EF4-FFF2-40B4-BE49-F238E27FC236}">
                  <a16:creationId xmlns:a16="http://schemas.microsoft.com/office/drawing/2014/main" id="{07D60712-7A33-4B0B-9DEE-B97BE6E64D7A}"/>
                </a:ext>
              </a:extLst>
            </p:cNvPr>
            <p:cNvCxnSpPr/>
            <p:nvPr/>
          </p:nvCxnSpPr>
          <p:spPr>
            <a:xfrm>
              <a:off x="64139" y="3862593"/>
              <a:ext cx="2321330" cy="0"/>
            </a:xfrm>
            <a:prstGeom prst="line">
              <a:avLst/>
            </a:prstGeom>
            <a:noFill/>
            <a:ln w="19050" cap="flat" cmpd="sng" algn="ctr">
              <a:solidFill>
                <a:srgbClr val="4472C4"/>
              </a:solidFill>
              <a:prstDash val="solid"/>
              <a:miter lim="800000"/>
            </a:ln>
            <a:effectLst/>
          </p:spPr>
        </p:cxnSp>
        <p:cxnSp>
          <p:nvCxnSpPr>
            <p:cNvPr id="11" name="直接连接符 10">
              <a:extLst>
                <a:ext uri="{FF2B5EF4-FFF2-40B4-BE49-F238E27FC236}">
                  <a16:creationId xmlns:a16="http://schemas.microsoft.com/office/drawing/2014/main" id="{39C87785-5A3B-4816-9438-8E47D7BE1EF9}"/>
                </a:ext>
              </a:extLst>
            </p:cNvPr>
            <p:cNvCxnSpPr/>
            <p:nvPr/>
          </p:nvCxnSpPr>
          <p:spPr>
            <a:xfrm>
              <a:off x="2386270" y="3862593"/>
              <a:ext cx="2289382" cy="0"/>
            </a:xfrm>
            <a:prstGeom prst="line">
              <a:avLst/>
            </a:prstGeom>
            <a:noFill/>
            <a:ln w="19050" cap="flat" cmpd="sng" algn="ctr">
              <a:solidFill>
                <a:srgbClr val="FFC000"/>
              </a:solidFill>
              <a:prstDash val="solid"/>
              <a:miter lim="800000"/>
            </a:ln>
            <a:effectLst/>
          </p:spPr>
        </p:cxnSp>
        <p:sp>
          <p:nvSpPr>
            <p:cNvPr id="12" name="文本框 27">
              <a:extLst>
                <a:ext uri="{FF2B5EF4-FFF2-40B4-BE49-F238E27FC236}">
                  <a16:creationId xmlns:a16="http://schemas.microsoft.com/office/drawing/2014/main" id="{F32B64F3-6888-4747-9056-10C7EB58321E}"/>
                </a:ext>
              </a:extLst>
            </p:cNvPr>
            <p:cNvSpPr txBox="1"/>
            <p:nvPr/>
          </p:nvSpPr>
          <p:spPr>
            <a:xfrm>
              <a:off x="4067920" y="326162"/>
              <a:ext cx="561361" cy="139192"/>
            </a:xfrm>
            <a:prstGeom prst="rect">
              <a:avLst/>
            </a:prstGeom>
            <a:noFill/>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914377">
                <a:defRPr/>
              </a:pPr>
              <a:r>
                <a:rPr lang="zh-CN" altLang="en-US" sz="900" b="1" kern="0" dirty="0">
                  <a:solidFill>
                    <a:sysClr val="windowText" lastClr="000000"/>
                  </a:solidFill>
                  <a:latin typeface="微软雅黑" panose="020B0503020204020204" pitchFamily="34" charset="-122"/>
                  <a:ea typeface="微软雅黑" panose="020B0503020204020204" pitchFamily="34" charset="-122"/>
                </a:rPr>
                <a:t>单位：人民币亿元</a:t>
              </a:r>
            </a:p>
          </p:txBody>
        </p:sp>
        <p:sp>
          <p:nvSpPr>
            <p:cNvPr id="13" name="文本框 23">
              <a:extLst>
                <a:ext uri="{FF2B5EF4-FFF2-40B4-BE49-F238E27FC236}">
                  <a16:creationId xmlns:a16="http://schemas.microsoft.com/office/drawing/2014/main" id="{49C25343-E015-4AC0-8ADF-060A098C039D}"/>
                </a:ext>
              </a:extLst>
            </p:cNvPr>
            <p:cNvSpPr txBox="1"/>
            <p:nvPr/>
          </p:nvSpPr>
          <p:spPr>
            <a:xfrm>
              <a:off x="94880" y="523606"/>
              <a:ext cx="645658" cy="3141107"/>
            </a:xfrm>
            <a:prstGeom prst="rect">
              <a:avLst/>
            </a:prstGeom>
            <a:noFill/>
          </p:spPr>
          <p:txBody>
            <a:bodyPr wrap="square" tIns="0" spcCol="18000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914377">
                <a:lnSpc>
                  <a:spcPts val="2151"/>
                </a:lnSpc>
                <a:defRPr/>
              </a:pPr>
              <a:r>
                <a:rPr lang="en-US" altLang="zh-CN" kern="0" dirty="0">
                  <a:solidFill>
                    <a:sysClr val="windowText" lastClr="000000"/>
                  </a:solidFill>
                  <a:latin typeface="微软雅黑" panose="020B0503020204020204" pitchFamily="34" charset="-122"/>
                  <a:ea typeface="微软雅黑" panose="020B0503020204020204" pitchFamily="34" charset="-122"/>
                </a:rPr>
                <a:t>Strategy</a:t>
              </a:r>
            </a:p>
            <a:p>
              <a:pPr defTabSz="914377">
                <a:lnSpc>
                  <a:spcPts val="2151"/>
                </a:lnSpc>
                <a:defRPr/>
              </a:pPr>
              <a:r>
                <a:rPr lang="en-US" altLang="zh-CN" dirty="0">
                  <a:solidFill>
                    <a:sysClr val="windowText" lastClr="000000"/>
                  </a:solidFill>
                  <a:latin typeface="微软雅黑" panose="020B0503020204020204" pitchFamily="34" charset="-122"/>
                  <a:ea typeface="微软雅黑" panose="020B0503020204020204" pitchFamily="34" charset="-122"/>
                </a:rPr>
                <a:t>Pre-Angel</a:t>
              </a:r>
            </a:p>
            <a:p>
              <a:pPr defTabSz="914377">
                <a:lnSpc>
                  <a:spcPts val="2151"/>
                </a:lnSpc>
                <a:defRPr/>
              </a:pPr>
              <a:r>
                <a:rPr lang="en-US" altLang="zh-CN" dirty="0">
                  <a:solidFill>
                    <a:sysClr val="windowText" lastClr="000000"/>
                  </a:solidFill>
                  <a:latin typeface="微软雅黑" panose="020B0503020204020204" pitchFamily="34" charset="-122"/>
                  <a:ea typeface="微软雅黑" panose="020B0503020204020204" pitchFamily="34" charset="-122"/>
                </a:rPr>
                <a:t>Angle</a:t>
              </a:r>
            </a:p>
            <a:p>
              <a:pPr defTabSz="914377">
                <a:lnSpc>
                  <a:spcPts val="2151"/>
                </a:lnSpc>
                <a:defRPr/>
              </a:pPr>
              <a:r>
                <a:rPr lang="en-US" altLang="zh-CN" dirty="0">
                  <a:solidFill>
                    <a:sysClr val="windowText" lastClr="000000"/>
                  </a:solidFill>
                  <a:latin typeface="微软雅黑" panose="020B0503020204020204" pitchFamily="34" charset="-122"/>
                  <a:ea typeface="微软雅黑" panose="020B0503020204020204" pitchFamily="34" charset="-122"/>
                </a:rPr>
                <a:t>Pre-A</a:t>
              </a:r>
            </a:p>
            <a:p>
              <a:pPr defTabSz="914377">
                <a:lnSpc>
                  <a:spcPts val="2151"/>
                </a:lnSpc>
                <a:defRPr/>
              </a:pPr>
              <a:r>
                <a:rPr lang="en-US" altLang="zh-CN" dirty="0">
                  <a:solidFill>
                    <a:sysClr val="windowText" lastClr="000000"/>
                  </a:solidFill>
                  <a:latin typeface="微软雅黑" panose="020B0503020204020204" pitchFamily="34" charset="-122"/>
                  <a:ea typeface="微软雅黑" panose="020B0503020204020204" pitchFamily="34" charset="-122"/>
                </a:rPr>
                <a:t>A</a:t>
              </a:r>
            </a:p>
            <a:p>
              <a:pPr defTabSz="914377">
                <a:lnSpc>
                  <a:spcPts val="2151"/>
                </a:lnSpc>
                <a:defRPr/>
              </a:pPr>
              <a:r>
                <a:rPr lang="en-US" altLang="zh-CN" dirty="0">
                  <a:solidFill>
                    <a:sysClr val="windowText" lastClr="000000"/>
                  </a:solidFill>
                  <a:latin typeface="微软雅黑" panose="020B0503020204020204" pitchFamily="34" charset="-122"/>
                  <a:ea typeface="微软雅黑" panose="020B0503020204020204" pitchFamily="34" charset="-122"/>
                </a:rPr>
                <a:t>Pre-B</a:t>
              </a:r>
            </a:p>
            <a:p>
              <a:pPr defTabSz="914377">
                <a:lnSpc>
                  <a:spcPts val="2151"/>
                </a:lnSpc>
                <a:defRPr/>
              </a:pPr>
              <a:r>
                <a:rPr lang="en-US" altLang="zh-CN" dirty="0">
                  <a:solidFill>
                    <a:sysClr val="windowText" lastClr="000000"/>
                  </a:solidFill>
                  <a:latin typeface="微软雅黑" panose="020B0503020204020204" pitchFamily="34" charset="-122"/>
                  <a:ea typeface="微软雅黑" panose="020B0503020204020204" pitchFamily="34" charset="-122"/>
                </a:rPr>
                <a:t>B</a:t>
              </a:r>
            </a:p>
            <a:p>
              <a:pPr defTabSz="914377">
                <a:lnSpc>
                  <a:spcPts val="2151"/>
                </a:lnSpc>
                <a:defRPr/>
              </a:pPr>
              <a:r>
                <a:rPr lang="en-US" altLang="zh-CN" dirty="0">
                  <a:solidFill>
                    <a:sysClr val="windowText" lastClr="000000"/>
                  </a:solidFill>
                  <a:latin typeface="微软雅黑" panose="020B0503020204020204" pitchFamily="34" charset="-122"/>
                  <a:ea typeface="微软雅黑" panose="020B0503020204020204" pitchFamily="34" charset="-122"/>
                </a:rPr>
                <a:t>Pre-C</a:t>
              </a:r>
            </a:p>
            <a:p>
              <a:pPr defTabSz="914377">
                <a:lnSpc>
                  <a:spcPts val="2151"/>
                </a:lnSpc>
                <a:defRPr/>
              </a:pPr>
              <a:r>
                <a:rPr lang="en-US" altLang="zh-CN" dirty="0">
                  <a:solidFill>
                    <a:sysClr val="windowText" lastClr="000000"/>
                  </a:solidFill>
                  <a:latin typeface="微软雅黑" panose="020B0503020204020204" pitchFamily="34" charset="-122"/>
                  <a:ea typeface="微软雅黑" panose="020B0503020204020204" pitchFamily="34" charset="-122"/>
                </a:rPr>
                <a:t>C</a:t>
              </a:r>
            </a:p>
            <a:p>
              <a:pPr defTabSz="914377">
                <a:lnSpc>
                  <a:spcPts val="2151"/>
                </a:lnSpc>
                <a:defRPr/>
              </a:pPr>
              <a:r>
                <a:rPr lang="en-US" altLang="zh-CN" dirty="0">
                  <a:solidFill>
                    <a:sysClr val="windowText" lastClr="000000"/>
                  </a:solidFill>
                  <a:latin typeface="微软雅黑" panose="020B0503020204020204" pitchFamily="34" charset="-122"/>
                  <a:ea typeface="微软雅黑" panose="020B0503020204020204" pitchFamily="34" charset="-122"/>
                </a:rPr>
                <a:t>D</a:t>
              </a:r>
            </a:p>
            <a:p>
              <a:pPr defTabSz="914377">
                <a:lnSpc>
                  <a:spcPts val="2151"/>
                </a:lnSpc>
                <a:defRPr/>
              </a:pPr>
              <a:r>
                <a:rPr lang="en-US" altLang="zh-CN" dirty="0">
                  <a:solidFill>
                    <a:sysClr val="windowText" lastClr="000000"/>
                  </a:solidFill>
                  <a:latin typeface="微软雅黑" panose="020B0503020204020204" pitchFamily="34" charset="-122"/>
                  <a:ea typeface="微软雅黑" panose="020B0503020204020204" pitchFamily="34" charset="-122"/>
                </a:rPr>
                <a:t>E</a:t>
              </a:r>
            </a:p>
            <a:p>
              <a:pPr defTabSz="914377">
                <a:lnSpc>
                  <a:spcPts val="2151"/>
                </a:lnSpc>
                <a:defRPr/>
              </a:pPr>
              <a:r>
                <a:rPr lang="en-US" altLang="zh-CN" dirty="0">
                  <a:solidFill>
                    <a:sysClr val="windowText" lastClr="000000"/>
                  </a:solidFill>
                  <a:latin typeface="微软雅黑" panose="020B0503020204020204" pitchFamily="34" charset="-122"/>
                  <a:ea typeface="微软雅黑" panose="020B0503020204020204" pitchFamily="34" charset="-122"/>
                </a:rPr>
                <a:t>F</a:t>
              </a:r>
              <a:endParaRPr lang="en-US" altLang="zh-CN" kern="0" dirty="0">
                <a:solidFill>
                  <a:sysClr val="windowText" lastClr="000000"/>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639612" y="929417"/>
            <a:ext cx="2338551" cy="369871"/>
            <a:chOff x="7155445" y="740531"/>
            <a:chExt cx="3098164" cy="369870"/>
          </a:xfrm>
        </p:grpSpPr>
        <p:sp>
          <p:nvSpPr>
            <p:cNvPr id="3" name="矩形 2"/>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重要投资事件</a:t>
              </a:r>
            </a:p>
          </p:txBody>
        </p:sp>
        <p:sp>
          <p:nvSpPr>
            <p:cNvPr id="4" name="等腰三角形 3"/>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2251495" y="1377874"/>
            <a:ext cx="2453856" cy="318499"/>
            <a:chOff x="5691883" y="1387012"/>
            <a:chExt cx="2784296" cy="318498"/>
          </a:xfrm>
        </p:grpSpPr>
        <p:sp>
          <p:nvSpPr>
            <p:cNvPr id="6" name="平行四边形 5"/>
            <p:cNvSpPr/>
            <p:nvPr/>
          </p:nvSpPr>
          <p:spPr>
            <a:xfrm>
              <a:off x="5691883" y="1387012"/>
              <a:ext cx="534256" cy="318498"/>
            </a:xfrm>
            <a:prstGeom prst="parallelogram">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平行四边形 6"/>
            <p:cNvSpPr/>
            <p:nvPr/>
          </p:nvSpPr>
          <p:spPr>
            <a:xfrm>
              <a:off x="6249270" y="1387012"/>
              <a:ext cx="2226909" cy="318498"/>
            </a:xfrm>
            <a:prstGeom prst="parallelogram">
              <a:avLst/>
            </a:prstGeom>
            <a:solidFill>
              <a:srgbClr val="0070C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t>融资规模前列</a:t>
              </a:r>
            </a:p>
          </p:txBody>
        </p:sp>
      </p:grpSp>
      <p:grpSp>
        <p:nvGrpSpPr>
          <p:cNvPr id="8" name="组合 7"/>
          <p:cNvGrpSpPr/>
          <p:nvPr/>
        </p:nvGrpSpPr>
        <p:grpSpPr>
          <a:xfrm>
            <a:off x="2249872" y="4946053"/>
            <a:ext cx="2441201" cy="322887"/>
            <a:chOff x="5691883" y="1387012"/>
            <a:chExt cx="2784298" cy="318498"/>
          </a:xfrm>
        </p:grpSpPr>
        <p:sp>
          <p:nvSpPr>
            <p:cNvPr id="9" name="平行四边形 8"/>
            <p:cNvSpPr/>
            <p:nvPr/>
          </p:nvSpPr>
          <p:spPr>
            <a:xfrm>
              <a:off x="5691883" y="1387012"/>
              <a:ext cx="534256" cy="318498"/>
            </a:xfrm>
            <a:prstGeom prst="parallelogram">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平行四边形 9"/>
            <p:cNvSpPr/>
            <p:nvPr/>
          </p:nvSpPr>
          <p:spPr>
            <a:xfrm>
              <a:off x="6249271" y="1387012"/>
              <a:ext cx="2226910" cy="318498"/>
            </a:xfrm>
            <a:prstGeom prst="parallelogram">
              <a:avLst/>
            </a:prstGeom>
            <a:solidFill>
              <a:srgbClr val="FF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t>市场关注</a:t>
              </a:r>
            </a:p>
          </p:txBody>
        </p:sp>
      </p:grpSp>
      <p:sp>
        <p:nvSpPr>
          <p:cNvPr id="11" name="文本框 10"/>
          <p:cNvSpPr txBox="1"/>
          <p:nvPr/>
        </p:nvSpPr>
        <p:spPr>
          <a:xfrm>
            <a:off x="2781310" y="3860802"/>
            <a:ext cx="5063217" cy="861774"/>
          </a:xfrm>
          <a:prstGeom prst="rect">
            <a:avLst/>
          </a:prstGeom>
          <a:noFill/>
          <a:ln w="19050">
            <a:noFill/>
            <a:prstDash val="sysDash"/>
          </a:ln>
        </p:spPr>
        <p:txBody>
          <a:bodyPr wrap="square" lIns="0" tIns="0" rIns="0" bIns="0" rtlCol="0">
            <a:spAutoFit/>
          </a:bodyPr>
          <a:lstStyle/>
          <a:p>
            <a:pPr algn="just"/>
            <a:r>
              <a:rPr lang="zh-CN" altLang="en-US" sz="1600" b="1" dirty="0">
                <a:latin typeface="微软雅黑" panose="020B0503020204020204" pitchFamily="34" charset="-122"/>
                <a:ea typeface="微软雅黑" panose="020B0503020204020204" pitchFamily="34" charset="-122"/>
              </a:rPr>
              <a:t>绿色网络：</a:t>
            </a:r>
            <a:r>
              <a:rPr lang="zh-CN" altLang="en-US" sz="1200" dirty="0">
                <a:latin typeface="微软雅黑" panose="020B0503020204020204" pitchFamily="34" charset="-122"/>
                <a:ea typeface="微软雅黑" panose="020B0503020204020204" pitchFamily="34" charset="-122"/>
              </a:rPr>
              <a:t>公司专注于</a:t>
            </a:r>
            <a:r>
              <a:rPr lang="en-US" altLang="zh-CN" sz="1200" dirty="0">
                <a:latin typeface="微软雅黑" panose="020B0503020204020204" pitchFamily="34" charset="-122"/>
                <a:ea typeface="微软雅黑" panose="020B0503020204020204" pitchFamily="34" charset="-122"/>
              </a:rPr>
              <a:t>DPI</a:t>
            </a:r>
            <a:r>
              <a:rPr lang="zh-CN" altLang="en-US" sz="1200" dirty="0">
                <a:latin typeface="微软雅黑" panose="020B0503020204020204" pitchFamily="34" charset="-122"/>
                <a:ea typeface="微软雅黑" panose="020B0503020204020204" pitchFamily="34" charset="-122"/>
              </a:rPr>
              <a:t>（深度报文检测）、大数据、网络信息安全、边缘智能等领域，为运营商及其他政企客户提供电信级应用层网络设备解决方案。产品覆盖光纤宽带网络、移动网络、</a:t>
            </a:r>
            <a:r>
              <a:rPr lang="en-US" altLang="zh-CN" sz="1200" dirty="0">
                <a:latin typeface="微软雅黑" panose="020B0503020204020204" pitchFamily="34" charset="-122"/>
                <a:ea typeface="微软雅黑" panose="020B0503020204020204" pitchFamily="34" charset="-122"/>
              </a:rPr>
              <a:t>VoLTE</a:t>
            </a:r>
            <a:r>
              <a:rPr lang="zh-CN" altLang="en-US" sz="1200" dirty="0">
                <a:latin typeface="微软雅黑" panose="020B0503020204020204" pitchFamily="34" charset="-122"/>
                <a:ea typeface="微软雅黑" panose="020B0503020204020204" pitchFamily="34" charset="-122"/>
              </a:rPr>
              <a:t>和物联网。</a:t>
            </a:r>
          </a:p>
          <a:p>
            <a:pPr algn="just"/>
            <a:r>
              <a:rPr lang="zh-CN" altLang="en-US" sz="1600" b="1" dirty="0">
                <a:latin typeface="微软雅黑" panose="020B0503020204020204" pitchFamily="34" charset="-122"/>
                <a:ea typeface="微软雅黑" panose="020B0503020204020204" pitchFamily="34" charset="-122"/>
              </a:rPr>
              <a:t>投资方：</a:t>
            </a:r>
            <a:r>
              <a:rPr lang="zh-CN" altLang="en-US" sz="1200" dirty="0">
                <a:latin typeface="微软雅黑" panose="020B0503020204020204" pitchFamily="34" charset="-122"/>
                <a:ea typeface="微软雅黑" panose="020B0503020204020204" pitchFamily="34" charset="-122"/>
              </a:rPr>
              <a:t>未披露</a:t>
            </a:r>
          </a:p>
        </p:txBody>
      </p:sp>
      <p:sp>
        <p:nvSpPr>
          <p:cNvPr id="12" name="箭头: 五边形 11"/>
          <p:cNvSpPr/>
          <p:nvPr/>
        </p:nvSpPr>
        <p:spPr>
          <a:xfrm>
            <a:off x="2246019" y="1778006"/>
            <a:ext cx="431515" cy="285443"/>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1</a:t>
            </a:r>
            <a:endParaRPr lang="zh-CN" altLang="en-US" sz="2400" dirty="0">
              <a:latin typeface="Arial" panose="020B0604020202020204" pitchFamily="34" charset="0"/>
              <a:cs typeface="Arial" panose="020B0604020202020204" pitchFamily="34" charset="0"/>
            </a:endParaRPr>
          </a:p>
        </p:txBody>
      </p:sp>
      <p:sp>
        <p:nvSpPr>
          <p:cNvPr id="13" name="箭头: 五边形 12"/>
          <p:cNvSpPr/>
          <p:nvPr/>
        </p:nvSpPr>
        <p:spPr>
          <a:xfrm>
            <a:off x="2252383" y="2806706"/>
            <a:ext cx="431515" cy="285443"/>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2</a:t>
            </a:r>
            <a:endParaRPr lang="zh-CN" altLang="en-US" sz="2400" dirty="0">
              <a:latin typeface="Arial" panose="020B0604020202020204" pitchFamily="34" charset="0"/>
              <a:cs typeface="Arial" panose="020B0604020202020204" pitchFamily="34" charset="0"/>
            </a:endParaRPr>
          </a:p>
        </p:txBody>
      </p:sp>
      <p:sp>
        <p:nvSpPr>
          <p:cNvPr id="14" name="箭头: 五边形 13"/>
          <p:cNvSpPr/>
          <p:nvPr/>
        </p:nvSpPr>
        <p:spPr>
          <a:xfrm>
            <a:off x="2243583" y="3870154"/>
            <a:ext cx="431515" cy="285443"/>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3</a:t>
            </a:r>
            <a:endParaRPr lang="zh-CN" altLang="en-US" sz="2400" dirty="0">
              <a:latin typeface="Arial" panose="020B0604020202020204" pitchFamily="34" charset="0"/>
              <a:cs typeface="Arial" panose="020B0604020202020204" pitchFamily="34" charset="0"/>
            </a:endParaRPr>
          </a:p>
        </p:txBody>
      </p:sp>
      <p:sp>
        <p:nvSpPr>
          <p:cNvPr id="15" name="箭头: 五边形 14"/>
          <p:cNvSpPr/>
          <p:nvPr/>
        </p:nvSpPr>
        <p:spPr>
          <a:xfrm>
            <a:off x="2247910" y="5365227"/>
            <a:ext cx="431515" cy="285443"/>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1</a:t>
            </a:r>
            <a:endParaRPr lang="zh-CN" altLang="en-US" sz="2400" dirty="0">
              <a:latin typeface="Arial" panose="020B0604020202020204" pitchFamily="34" charset="0"/>
              <a:cs typeface="Arial" panose="020B0604020202020204" pitchFamily="34" charset="0"/>
            </a:endParaRPr>
          </a:p>
        </p:txBody>
      </p:sp>
      <p:sp>
        <p:nvSpPr>
          <p:cNvPr id="16" name="文本框 15"/>
          <p:cNvSpPr txBox="1"/>
          <p:nvPr/>
        </p:nvSpPr>
        <p:spPr>
          <a:xfrm>
            <a:off x="2781309" y="5378451"/>
            <a:ext cx="5093613" cy="861774"/>
          </a:xfrm>
          <a:prstGeom prst="rect">
            <a:avLst/>
          </a:prstGeom>
          <a:noFill/>
          <a:ln w="19050">
            <a:noFill/>
            <a:prstDash val="sysDash"/>
          </a:ln>
        </p:spPr>
        <p:txBody>
          <a:bodyPr wrap="square" lIns="0" tIns="0" rIns="0" bIns="0" rtlCol="0">
            <a:spAutoFit/>
          </a:bodyPr>
          <a:lstStyle/>
          <a:p>
            <a:pPr algn="just"/>
            <a:r>
              <a:rPr lang="zh-CN" altLang="en-US" sz="1600" b="1" dirty="0">
                <a:latin typeface="微软雅黑" panose="020B0503020204020204" pitchFamily="34" charset="-122"/>
                <a:ea typeface="微软雅黑" panose="020B0503020204020204" pitchFamily="34" charset="-122"/>
              </a:rPr>
              <a:t>小鹏汽车：</a:t>
            </a:r>
            <a:r>
              <a:rPr lang="zh-CN" altLang="en-US" sz="1200" dirty="0">
                <a:latin typeface="微软雅黑" panose="020B0503020204020204" pitchFamily="34" charset="-122"/>
                <a:ea typeface="微软雅黑" panose="020B0503020204020204" pitchFamily="34" charset="-122"/>
              </a:rPr>
              <a:t>小鹏汽车是智能电动汽车设计及制造商，也是融合前沿互联网和人工智能创新的科技公司。致力于通过数据驱动智能电动汽车的变革，引领未来出行方式。</a:t>
            </a:r>
            <a:endParaRPr lang="en-US" altLang="zh-CN" sz="1200" dirty="0">
              <a:latin typeface="微软雅黑" panose="020B0503020204020204" pitchFamily="34" charset="-122"/>
              <a:ea typeface="微软雅黑" panose="020B0503020204020204" pitchFamily="34" charset="-122"/>
            </a:endParaRPr>
          </a:p>
          <a:p>
            <a:pPr algn="just"/>
            <a:r>
              <a:rPr lang="zh-CN" altLang="en-US" sz="1600" b="1" dirty="0">
                <a:latin typeface="微软雅黑" panose="020B0503020204020204" pitchFamily="34" charset="-122"/>
                <a:ea typeface="微软雅黑" panose="020B0503020204020204" pitchFamily="34" charset="-122"/>
              </a:rPr>
              <a:t>投资方：</a:t>
            </a:r>
            <a:r>
              <a:rPr lang="zh-CN" altLang="en-US" sz="1200" dirty="0">
                <a:latin typeface="微软雅黑" panose="020B0503020204020204" pitchFamily="34" charset="-122"/>
                <a:ea typeface="微软雅黑" panose="020B0503020204020204" pitchFamily="34" charset="-122"/>
              </a:rPr>
              <a:t>未披露</a:t>
            </a:r>
          </a:p>
        </p:txBody>
      </p:sp>
      <p:sp>
        <p:nvSpPr>
          <p:cNvPr id="17" name="文本框 16"/>
          <p:cNvSpPr txBox="1"/>
          <p:nvPr/>
        </p:nvSpPr>
        <p:spPr>
          <a:xfrm>
            <a:off x="2781311" y="1778001"/>
            <a:ext cx="5034623" cy="861774"/>
          </a:xfrm>
          <a:prstGeom prst="rect">
            <a:avLst/>
          </a:prstGeom>
          <a:noFill/>
          <a:ln w="19050">
            <a:noFill/>
            <a:prstDash val="sysDash"/>
          </a:ln>
        </p:spPr>
        <p:txBody>
          <a:bodyPr wrap="square" lIns="0" tIns="0" rIns="0" bIns="0" rtlCol="0">
            <a:spAutoFit/>
          </a:bodyPr>
          <a:lstStyle/>
          <a:p>
            <a:pPr algn="just"/>
            <a:r>
              <a:rPr lang="zh-CN" altLang="en-US" sz="1600" b="1" dirty="0">
                <a:latin typeface="微软雅黑" panose="020B0503020204020204" pitchFamily="34" charset="-122"/>
                <a:ea typeface="微软雅黑" panose="020B0503020204020204" pitchFamily="34" charset="-122"/>
              </a:rPr>
              <a:t>兴盛优选：</a:t>
            </a:r>
            <a:r>
              <a:rPr lang="zh-CN" altLang="en-US" sz="1200" dirty="0">
                <a:latin typeface="微软雅黑" panose="020B0503020204020204" pitchFamily="34" charset="-122"/>
                <a:ea typeface="微软雅黑" panose="020B0503020204020204" pitchFamily="34" charset="-122"/>
              </a:rPr>
              <a:t>兴盛优选是一家互联网新零售平台，主要定位是解决家庭消费者的日常需求。依托社区实体便利店，通过“预售</a:t>
            </a:r>
            <a:r>
              <a:rPr lang="en-US" altLang="zh-CN" sz="1200" dirty="0">
                <a:latin typeface="微软雅黑" panose="020B0503020204020204" pitchFamily="34" charset="-122"/>
                <a:ea typeface="微软雅黑" panose="020B0503020204020204" pitchFamily="34" charset="-122"/>
              </a:rPr>
              <a:t>+</a:t>
            </a:r>
            <a:r>
              <a:rPr lang="zh-CN" altLang="en-US" sz="1200" dirty="0">
                <a:latin typeface="微软雅黑" panose="020B0503020204020204" pitchFamily="34" charset="-122"/>
                <a:ea typeface="微软雅黑" panose="020B0503020204020204" pitchFamily="34" charset="-122"/>
              </a:rPr>
              <a:t>自提”的模式为用户提供服务。</a:t>
            </a:r>
            <a:endParaRPr lang="en-US" altLang="zh-CN" sz="1200" dirty="0">
              <a:latin typeface="微软雅黑" panose="020B0503020204020204" pitchFamily="34" charset="-122"/>
              <a:ea typeface="微软雅黑" panose="020B0503020204020204" pitchFamily="34" charset="-122"/>
            </a:endParaRPr>
          </a:p>
          <a:p>
            <a:pPr algn="just"/>
            <a:r>
              <a:rPr lang="zh-CN" altLang="en-US" sz="1600" b="1" dirty="0">
                <a:latin typeface="微软雅黑" panose="020B0503020204020204" pitchFamily="34" charset="-122"/>
                <a:ea typeface="微软雅黑" panose="020B0503020204020204" pitchFamily="34" charset="-122"/>
              </a:rPr>
              <a:t>投资方：</a:t>
            </a:r>
            <a:r>
              <a:rPr lang="zh-CN" altLang="en-US" sz="1200" dirty="0">
                <a:latin typeface="微软雅黑" panose="020B0503020204020204" pitchFamily="34" charset="-122"/>
                <a:ea typeface="微软雅黑" panose="020B0503020204020204" pitchFamily="34" charset="-122"/>
              </a:rPr>
              <a:t>未披露</a:t>
            </a:r>
          </a:p>
        </p:txBody>
      </p:sp>
      <p:sp>
        <p:nvSpPr>
          <p:cNvPr id="18" name="文本框 17"/>
          <p:cNvSpPr txBox="1"/>
          <p:nvPr/>
        </p:nvSpPr>
        <p:spPr>
          <a:xfrm>
            <a:off x="2781309" y="2806702"/>
            <a:ext cx="5093613" cy="861774"/>
          </a:xfrm>
          <a:prstGeom prst="rect">
            <a:avLst/>
          </a:prstGeom>
          <a:noFill/>
          <a:ln w="19050">
            <a:noFill/>
            <a:prstDash val="sysDash"/>
          </a:ln>
        </p:spPr>
        <p:txBody>
          <a:bodyPr wrap="square" lIns="0" tIns="0" rIns="0" bIns="0" rtlCol="0">
            <a:spAutoFit/>
          </a:bodyPr>
          <a:lstStyle/>
          <a:p>
            <a:pPr algn="just"/>
            <a:r>
              <a:rPr lang="zh-CN" altLang="en-US" sz="1600" b="1" dirty="0">
                <a:latin typeface="微软雅黑" panose="020B0503020204020204" pitchFamily="34" charset="-122"/>
                <a:ea typeface="微软雅黑" panose="020B0503020204020204" pitchFamily="34" charset="-122"/>
              </a:rPr>
              <a:t>每日优鲜：</a:t>
            </a:r>
            <a:r>
              <a:rPr lang="zh-CN" altLang="en-US" sz="1200" dirty="0">
                <a:latin typeface="微软雅黑" panose="020B0503020204020204" pitchFamily="34" charset="-122"/>
                <a:ea typeface="微软雅黑" panose="020B0503020204020204" pitchFamily="34" charset="-122"/>
              </a:rPr>
              <a:t>每日优鲜是生鲜</a:t>
            </a:r>
            <a:r>
              <a:rPr lang="en-US" altLang="zh-CN" sz="1200" dirty="0">
                <a:latin typeface="微软雅黑" panose="020B0503020204020204" pitchFamily="34" charset="-122"/>
                <a:ea typeface="微软雅黑" panose="020B0503020204020204" pitchFamily="34" charset="-122"/>
              </a:rPr>
              <a:t>O2O</a:t>
            </a:r>
            <a:r>
              <a:rPr lang="zh-CN" altLang="en-US" sz="1200" dirty="0">
                <a:latin typeface="微软雅黑" panose="020B0503020204020204" pitchFamily="34" charset="-122"/>
                <a:ea typeface="微软雅黑" panose="020B0503020204020204" pitchFamily="34" charset="-122"/>
              </a:rPr>
              <a:t>电商平台，在主要城市建立起“城市分选中心</a:t>
            </a:r>
            <a:r>
              <a:rPr lang="en-US" altLang="zh-CN" sz="1200" dirty="0">
                <a:latin typeface="微软雅黑" panose="020B0503020204020204" pitchFamily="34" charset="-122"/>
                <a:ea typeface="微软雅黑" panose="020B0503020204020204" pitchFamily="34" charset="-122"/>
              </a:rPr>
              <a:t>+</a:t>
            </a:r>
            <a:r>
              <a:rPr lang="zh-CN" altLang="en-US" sz="1200" dirty="0">
                <a:latin typeface="微软雅黑" panose="020B0503020204020204" pitchFamily="34" charset="-122"/>
                <a:ea typeface="微软雅黑" panose="020B0503020204020204" pitchFamily="34" charset="-122"/>
              </a:rPr>
              <a:t>社区配送中心”的极速达冷链物流体系，为用户提供全球生鲜产品“</a:t>
            </a:r>
            <a:r>
              <a:rPr lang="en-US" altLang="zh-CN" sz="1200" dirty="0">
                <a:latin typeface="微软雅黑" panose="020B0503020204020204" pitchFamily="34" charset="-122"/>
                <a:ea typeface="微软雅黑" panose="020B0503020204020204" pitchFamily="34" charset="-122"/>
              </a:rPr>
              <a:t>2</a:t>
            </a:r>
            <a:r>
              <a:rPr lang="zh-CN" altLang="en-US" sz="1200" dirty="0">
                <a:latin typeface="微软雅黑" panose="020B0503020204020204" pitchFamily="34" charset="-122"/>
                <a:ea typeface="微软雅黑" panose="020B0503020204020204" pitchFamily="34" charset="-122"/>
              </a:rPr>
              <a:t>小时送货上门”的极速达冷链配送服务。</a:t>
            </a:r>
            <a:endParaRPr lang="en-US" altLang="zh-CN" sz="1200" dirty="0">
              <a:latin typeface="微软雅黑" panose="020B0503020204020204" pitchFamily="34" charset="-122"/>
              <a:ea typeface="微软雅黑" panose="020B0503020204020204" pitchFamily="34" charset="-122"/>
            </a:endParaRPr>
          </a:p>
          <a:p>
            <a:pPr algn="just"/>
            <a:r>
              <a:rPr lang="zh-CN" altLang="en-US" sz="1600" b="1" dirty="0">
                <a:latin typeface="微软雅黑" panose="020B0503020204020204" pitchFamily="34" charset="-122"/>
                <a:ea typeface="微软雅黑" panose="020B0503020204020204" pitchFamily="34" charset="-122"/>
              </a:rPr>
              <a:t>投资方：</a:t>
            </a:r>
            <a:r>
              <a:rPr lang="zh-CN" altLang="en-US" sz="1200" dirty="0">
                <a:latin typeface="微软雅黑" panose="020B0503020204020204" pitchFamily="34" charset="-122"/>
                <a:ea typeface="微软雅黑" panose="020B0503020204020204" pitchFamily="34" charset="-122"/>
              </a:rPr>
              <a:t>腾讯、高盛资产管理大冶有限公司</a:t>
            </a:r>
          </a:p>
        </p:txBody>
      </p:sp>
      <p:sp>
        <p:nvSpPr>
          <p:cNvPr id="19" name="文本框 18"/>
          <p:cNvSpPr txBox="1"/>
          <p:nvPr/>
        </p:nvSpPr>
        <p:spPr>
          <a:xfrm>
            <a:off x="8263236" y="1454191"/>
            <a:ext cx="923330" cy="276999"/>
          </a:xfrm>
          <a:prstGeom prst="rect">
            <a:avLst/>
          </a:prstGeom>
          <a:noFill/>
        </p:spPr>
        <p:txBody>
          <a:bodyPr wrap="none" lIns="0" tIns="0" rIns="0" bIns="0" rtlCol="0">
            <a:spAutoFit/>
          </a:bodyPr>
          <a:lstStyle/>
          <a:p>
            <a:r>
              <a:rPr lang="zh-CN" altLang="en-US" dirty="0">
                <a:solidFill>
                  <a:srgbClr val="002060"/>
                </a:solidFill>
                <a:latin typeface="微软雅黑" panose="020B0503020204020204" pitchFamily="34" charset="-122"/>
                <a:ea typeface="微软雅黑" panose="020B0503020204020204" pitchFamily="34" charset="-122"/>
              </a:rPr>
              <a:t>融资规模</a:t>
            </a:r>
          </a:p>
        </p:txBody>
      </p:sp>
      <p:sp>
        <p:nvSpPr>
          <p:cNvPr id="20" name="文本框 19"/>
          <p:cNvSpPr txBox="1"/>
          <p:nvPr/>
        </p:nvSpPr>
        <p:spPr>
          <a:xfrm>
            <a:off x="8369846" y="2025135"/>
            <a:ext cx="710131" cy="369332"/>
          </a:xfrm>
          <a:prstGeom prst="rect">
            <a:avLst/>
          </a:prstGeom>
          <a:noFill/>
        </p:spPr>
        <p:txBody>
          <a:bodyPr wrap="none" lIns="0" tIns="0" rIns="0" bIns="0"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8</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亿美元</a:t>
            </a:r>
            <a:endParaRPr lang="zh-CN" altLang="en-US" sz="1400" dirty="0">
              <a:latin typeface="微软雅黑" panose="020B0503020204020204" pitchFamily="34" charset="-122"/>
              <a:ea typeface="微软雅黑" panose="020B0503020204020204" pitchFamily="34" charset="-122"/>
            </a:endParaRPr>
          </a:p>
        </p:txBody>
      </p:sp>
      <p:sp>
        <p:nvSpPr>
          <p:cNvPr id="21" name="文本框 20"/>
          <p:cNvSpPr txBox="1"/>
          <p:nvPr/>
        </p:nvSpPr>
        <p:spPr>
          <a:xfrm>
            <a:off x="8155834" y="3053835"/>
            <a:ext cx="1138132" cy="369332"/>
          </a:xfrm>
          <a:prstGeom prst="rect">
            <a:avLst/>
          </a:prstGeom>
          <a:noFill/>
        </p:spPr>
        <p:txBody>
          <a:bodyPr wrap="none" lIns="0" tIns="0" rIns="0" bIns="0"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4.95</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亿美元</a:t>
            </a:r>
            <a:endParaRPr lang="zh-CN" altLang="en-US" sz="1400" dirty="0">
              <a:latin typeface="微软雅黑" panose="020B0503020204020204" pitchFamily="34" charset="-122"/>
              <a:ea typeface="微软雅黑" panose="020B0503020204020204" pitchFamily="34" charset="-122"/>
            </a:endParaRPr>
          </a:p>
        </p:txBody>
      </p:sp>
      <p:sp>
        <p:nvSpPr>
          <p:cNvPr id="22" name="文本框 21"/>
          <p:cNvSpPr txBox="1"/>
          <p:nvPr/>
        </p:nvSpPr>
        <p:spPr>
          <a:xfrm>
            <a:off x="8194307" y="4107935"/>
            <a:ext cx="1061188" cy="369332"/>
          </a:xfrm>
          <a:prstGeom prst="rect">
            <a:avLst/>
          </a:prstGeom>
          <a:noFill/>
        </p:spPr>
        <p:txBody>
          <a:bodyPr wrap="none" lIns="0" tIns="0" rIns="0" bIns="0"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15</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亿人民币</a:t>
            </a:r>
            <a:endParaRPr lang="zh-CN" altLang="en-US" sz="1400" dirty="0">
              <a:latin typeface="微软雅黑" panose="020B0503020204020204" pitchFamily="34" charset="-122"/>
              <a:ea typeface="微软雅黑" panose="020B0503020204020204" pitchFamily="34" charset="-122"/>
            </a:endParaRPr>
          </a:p>
        </p:txBody>
      </p:sp>
      <p:sp>
        <p:nvSpPr>
          <p:cNvPr id="25" name="文本框 24"/>
          <p:cNvSpPr txBox="1"/>
          <p:nvPr/>
        </p:nvSpPr>
        <p:spPr>
          <a:xfrm>
            <a:off x="9726790" y="5579428"/>
            <a:ext cx="587020"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sym typeface="+mn-ea"/>
              </a:rPr>
              <a:t>C+</a:t>
            </a:r>
            <a:endParaRPr lang="zh-CN" altLang="en-US" sz="2400" dirty="0">
              <a:latin typeface="微软雅黑" panose="020B0503020204020204" pitchFamily="34" charset="-122"/>
              <a:ea typeface="微软雅黑" panose="020B0503020204020204" pitchFamily="34" charset="-122"/>
            </a:endParaRPr>
          </a:p>
        </p:txBody>
      </p:sp>
      <p:sp>
        <p:nvSpPr>
          <p:cNvPr id="27" name="文本框 26"/>
          <p:cNvSpPr txBox="1"/>
          <p:nvPr/>
        </p:nvSpPr>
        <p:spPr>
          <a:xfrm>
            <a:off x="9466303" y="1377868"/>
            <a:ext cx="1107996" cy="369332"/>
          </a:xfrm>
          <a:prstGeom prst="rect">
            <a:avLst/>
          </a:prstGeom>
          <a:noFill/>
        </p:spPr>
        <p:txBody>
          <a:bodyPr wrap="none" rtlCol="0">
            <a:spAutoFit/>
          </a:bodyPr>
          <a:lstStyle/>
          <a:p>
            <a:r>
              <a:rPr lang="zh-CN" altLang="en-US" dirty="0">
                <a:solidFill>
                  <a:srgbClr val="002060"/>
                </a:solidFill>
                <a:latin typeface="微软雅黑" panose="020B0503020204020204" pitchFamily="34" charset="-122"/>
                <a:ea typeface="微软雅黑" panose="020B0503020204020204" pitchFamily="34" charset="-122"/>
              </a:rPr>
              <a:t>融资轮次</a:t>
            </a:r>
          </a:p>
        </p:txBody>
      </p:sp>
      <p:sp>
        <p:nvSpPr>
          <p:cNvPr id="29"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投资</a:t>
            </a:r>
          </a:p>
        </p:txBody>
      </p:sp>
      <p:sp>
        <p:nvSpPr>
          <p:cNvPr id="32" name="文本框 31">
            <a:extLst>
              <a:ext uri="{FF2B5EF4-FFF2-40B4-BE49-F238E27FC236}">
                <a16:creationId xmlns:a16="http://schemas.microsoft.com/office/drawing/2014/main" id="{C44B59D3-B1AB-4643-8517-83E41EBA39E5}"/>
              </a:ext>
            </a:extLst>
          </p:cNvPr>
          <p:cNvSpPr txBox="1"/>
          <p:nvPr/>
        </p:nvSpPr>
        <p:spPr>
          <a:xfrm>
            <a:off x="9825375" y="3007678"/>
            <a:ext cx="389850"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E</a:t>
            </a:r>
            <a:endParaRPr lang="zh-CN" altLang="en-US" sz="1400" dirty="0">
              <a:latin typeface="微软雅黑" panose="020B0503020204020204" pitchFamily="34" charset="-122"/>
              <a:ea typeface="微软雅黑" panose="020B0503020204020204" pitchFamily="34" charset="-122"/>
            </a:endParaRPr>
          </a:p>
        </p:txBody>
      </p:sp>
      <p:sp>
        <p:nvSpPr>
          <p:cNvPr id="30" name="文本框 29">
            <a:extLst>
              <a:ext uri="{FF2B5EF4-FFF2-40B4-BE49-F238E27FC236}">
                <a16:creationId xmlns:a16="http://schemas.microsoft.com/office/drawing/2014/main" id="{83DD3E3F-B1A2-4547-A00A-70AFDD85F94F}"/>
              </a:ext>
            </a:extLst>
          </p:cNvPr>
          <p:cNvSpPr txBox="1"/>
          <p:nvPr/>
        </p:nvSpPr>
        <p:spPr>
          <a:xfrm>
            <a:off x="9825375" y="4061778"/>
            <a:ext cx="389850"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B</a:t>
            </a:r>
            <a:endParaRPr lang="zh-CN" altLang="en-US" sz="1400" dirty="0">
              <a:latin typeface="微软雅黑" panose="020B0503020204020204" pitchFamily="34" charset="-122"/>
              <a:ea typeface="微软雅黑" panose="020B0503020204020204" pitchFamily="34" charset="-122"/>
            </a:endParaRPr>
          </a:p>
        </p:txBody>
      </p:sp>
      <p:sp>
        <p:nvSpPr>
          <p:cNvPr id="31" name="文本框 30">
            <a:extLst>
              <a:ext uri="{FF2B5EF4-FFF2-40B4-BE49-F238E27FC236}">
                <a16:creationId xmlns:a16="http://schemas.microsoft.com/office/drawing/2014/main" id="{91CD3948-93D7-4130-878A-9B4ADEF8C89F}"/>
              </a:ext>
            </a:extLst>
          </p:cNvPr>
          <p:cNvSpPr txBox="1"/>
          <p:nvPr/>
        </p:nvSpPr>
        <p:spPr>
          <a:xfrm>
            <a:off x="9726790" y="1978978"/>
            <a:ext cx="587020"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C+</a:t>
            </a:r>
            <a:endParaRPr lang="zh-CN" altLang="en-US" sz="1400" dirty="0">
              <a:latin typeface="微软雅黑" panose="020B0503020204020204" pitchFamily="34" charset="-122"/>
              <a:ea typeface="微软雅黑" panose="020B0503020204020204" pitchFamily="34" charset="-122"/>
            </a:endParaRPr>
          </a:p>
        </p:txBody>
      </p:sp>
      <p:sp>
        <p:nvSpPr>
          <p:cNvPr id="33" name="文本框 32">
            <a:extLst>
              <a:ext uri="{FF2B5EF4-FFF2-40B4-BE49-F238E27FC236}">
                <a16:creationId xmlns:a16="http://schemas.microsoft.com/office/drawing/2014/main" id="{7552DD72-21A9-4FFC-9AD4-41D30A5F0990}"/>
              </a:ext>
            </a:extLst>
          </p:cNvPr>
          <p:cNvSpPr txBox="1"/>
          <p:nvPr/>
        </p:nvSpPr>
        <p:spPr>
          <a:xfrm>
            <a:off x="8363272" y="5656371"/>
            <a:ext cx="723275" cy="307777"/>
          </a:xfrm>
          <a:prstGeom prst="rect">
            <a:avLst/>
          </a:prstGeom>
          <a:noFill/>
        </p:spPr>
        <p:txBody>
          <a:bodyPr wrap="none" rtlCol="0">
            <a:spAutoFit/>
          </a:bodyPr>
          <a:lstStyle/>
          <a:p>
            <a:r>
              <a:rPr lang="zh-CN" altLang="en-US" sz="1400" dirty="0">
                <a:latin typeface="微软雅黑" panose="020B0503020204020204" pitchFamily="34" charset="-122"/>
                <a:ea typeface="微软雅黑" panose="020B0503020204020204" pitchFamily="34" charset="-122"/>
                <a:cs typeface="Arial" panose="020B0604020202020204" pitchFamily="34" charset="0"/>
              </a:rPr>
              <a:t>未披露</a:t>
            </a:r>
            <a:endParaRPr lang="zh-CN" altLang="en-US" sz="1400"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859096" y="975017"/>
            <a:ext cx="2468119" cy="369871"/>
            <a:chOff x="7155444" y="740531"/>
            <a:chExt cx="3098165" cy="369870"/>
          </a:xfrm>
        </p:grpSpPr>
        <p:sp>
          <p:nvSpPr>
            <p:cNvPr id="3" name="矩形 2"/>
            <p:cNvSpPr/>
            <p:nvPr/>
          </p:nvSpPr>
          <p:spPr>
            <a:xfrm>
              <a:off x="7155444"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微软雅黑" panose="020B0503020204020204" pitchFamily="34" charset="-122"/>
                  <a:ea typeface="微软雅黑" panose="020B0503020204020204" pitchFamily="34" charset="-122"/>
                </a:rPr>
                <a:t>A</a:t>
              </a:r>
              <a:r>
                <a:rPr lang="zh-CN" altLang="en-US" dirty="0">
                  <a:latin typeface="微软雅黑" panose="020B0503020204020204" pitchFamily="34" charset="-122"/>
                  <a:ea typeface="微软雅黑" panose="020B0503020204020204" pitchFamily="34" charset="-122"/>
                </a:rPr>
                <a:t>股、港股</a:t>
              </a:r>
              <a:r>
                <a:rPr lang="en-US" altLang="zh-CN" dirty="0">
                  <a:latin typeface="微软雅黑" panose="020B0503020204020204" pitchFamily="34" charset="-122"/>
                  <a:ea typeface="微软雅黑" panose="020B0503020204020204" pitchFamily="34" charset="-122"/>
                </a:rPr>
                <a:t>IPO</a:t>
              </a:r>
              <a:r>
                <a:rPr lang="zh-CN" altLang="en-US" dirty="0">
                  <a:latin typeface="微软雅黑" panose="020B0503020204020204" pitchFamily="34" charset="-122"/>
                  <a:ea typeface="微软雅黑" panose="020B0503020204020204" pitchFamily="34" charset="-122"/>
                </a:rPr>
                <a:t>情况</a:t>
              </a:r>
            </a:p>
          </p:txBody>
        </p:sp>
        <p:sp>
          <p:nvSpPr>
            <p:cNvPr id="4" name="等腰三角形 3"/>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 name="文本框 7"/>
          <p:cNvSpPr txBox="1"/>
          <p:nvPr/>
        </p:nvSpPr>
        <p:spPr>
          <a:xfrm>
            <a:off x="2090871" y="5034164"/>
            <a:ext cx="7766051" cy="1433854"/>
          </a:xfrm>
          <a:prstGeom prst="rect">
            <a:avLst/>
          </a:prstGeom>
          <a:noFill/>
        </p:spPr>
        <p:txBody>
          <a:bodyPr wrap="square" lIns="0" tIns="0" rIns="0" bIns="0" rtlCol="0">
            <a:spAutoFit/>
          </a:bodyPr>
          <a:lstStyle/>
          <a:p>
            <a:pPr indent="457189" algn="just">
              <a:lnSpc>
                <a:spcPct val="150000"/>
              </a:lnSpc>
            </a:pPr>
            <a:r>
              <a:rPr lang="en-US" altLang="zh-CN" sz="1200" dirty="0">
                <a:latin typeface="微软雅黑" panose="020B0503020204020204" pitchFamily="34" charset="-122"/>
                <a:ea typeface="微软雅黑" panose="020B0503020204020204" pitchFamily="34" charset="-122"/>
              </a:rPr>
              <a:t>8</a:t>
            </a:r>
            <a:r>
              <a:rPr lang="zh-CN" altLang="en-US" sz="1200" dirty="0">
                <a:latin typeface="微软雅黑" panose="020B0503020204020204" pitchFamily="34" charset="-122"/>
                <a:ea typeface="微软雅黑" panose="020B0503020204020204" pitchFamily="34" charset="-122"/>
              </a:rPr>
              <a:t>月</a:t>
            </a:r>
            <a:r>
              <a:rPr lang="en-US" altLang="zh-CN" sz="1200" dirty="0">
                <a:latin typeface="微软雅黑" panose="020B0503020204020204" pitchFamily="34" charset="-122"/>
                <a:ea typeface="微软雅黑" panose="020B0503020204020204" pitchFamily="34" charset="-122"/>
              </a:rPr>
              <a:t>IPO</a:t>
            </a:r>
            <a:r>
              <a:rPr lang="zh-CN" altLang="en-US" sz="1200" dirty="0">
                <a:latin typeface="微软雅黑" panose="020B0503020204020204" pitchFamily="34" charset="-122"/>
                <a:ea typeface="微软雅黑" panose="020B0503020204020204" pitchFamily="34" charset="-122"/>
              </a:rPr>
              <a:t>数量较</a:t>
            </a:r>
            <a:r>
              <a:rPr lang="en-US" altLang="zh-CN" sz="1200" dirty="0">
                <a:latin typeface="微软雅黑" panose="020B0503020204020204" pitchFamily="34" charset="-122"/>
                <a:ea typeface="微软雅黑" panose="020B0503020204020204" pitchFamily="34" charset="-122"/>
              </a:rPr>
              <a:t>7</a:t>
            </a:r>
            <a:r>
              <a:rPr lang="zh-CN" altLang="en-US" sz="1200" dirty="0">
                <a:latin typeface="微软雅黑" panose="020B0503020204020204" pitchFamily="34" charset="-122"/>
                <a:ea typeface="微软雅黑" panose="020B0503020204020204" pitchFamily="34" charset="-122"/>
              </a:rPr>
              <a:t>月有所减少，但整体节奏仍然较快，</a:t>
            </a:r>
            <a:r>
              <a:rPr lang="en-US" altLang="zh-CN" sz="1200" dirty="0">
                <a:latin typeface="微软雅黑" panose="020B0503020204020204" pitchFamily="34" charset="-122"/>
                <a:ea typeface="微软雅黑" panose="020B0503020204020204" pitchFamily="34" charset="-122"/>
              </a:rPr>
              <a:t>A</a:t>
            </a:r>
            <a:r>
              <a:rPr lang="zh-CN" altLang="en-US" sz="1200" dirty="0">
                <a:latin typeface="微软雅黑" panose="020B0503020204020204" pitchFamily="34" charset="-122"/>
                <a:ea typeface="微软雅黑" panose="020B0503020204020204" pitchFamily="34" charset="-122"/>
              </a:rPr>
              <a:t>股共有</a:t>
            </a:r>
            <a:r>
              <a:rPr lang="en-US" altLang="zh-CN"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59</a:t>
            </a:r>
            <a:r>
              <a:rPr lang="zh-CN" altLang="en-US" sz="1200" dirty="0">
                <a:latin typeface="微软雅黑" panose="020B0503020204020204" pitchFamily="34" charset="-122"/>
                <a:ea typeface="微软雅黑" panose="020B0503020204020204" pitchFamily="34" charset="-122"/>
              </a:rPr>
              <a:t>家公司上市，其中科创板上市企业共</a:t>
            </a:r>
            <a:r>
              <a:rPr lang="en-US" altLang="zh-CN"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22</a:t>
            </a:r>
            <a:r>
              <a:rPr lang="zh-CN" altLang="en-US" sz="1200" dirty="0">
                <a:latin typeface="微软雅黑" panose="020B0503020204020204" pitchFamily="34" charset="-122"/>
                <a:ea typeface="微软雅黑" panose="020B0503020204020204" pitchFamily="34" charset="-122"/>
              </a:rPr>
              <a:t>家。</a:t>
            </a:r>
            <a:r>
              <a:rPr lang="en-US" altLang="zh-CN" sz="1200" dirty="0">
                <a:latin typeface="微软雅黑" panose="020B0503020204020204" pitchFamily="34" charset="-122"/>
                <a:ea typeface="微软雅黑" panose="020B0503020204020204" pitchFamily="34" charset="-122"/>
              </a:rPr>
              <a:t>IPO</a:t>
            </a:r>
            <a:r>
              <a:rPr lang="zh-CN" altLang="en-US" sz="1200" dirty="0">
                <a:latin typeface="微软雅黑" panose="020B0503020204020204" pitchFamily="34" charset="-122"/>
                <a:ea typeface="微软雅黑" panose="020B0503020204020204" pitchFamily="34" charset="-122"/>
              </a:rPr>
              <a:t>节奏依旧较快。</a:t>
            </a:r>
            <a:r>
              <a:rPr lang="en-US" altLang="zh-CN" sz="1200" dirty="0">
                <a:latin typeface="微软雅黑" panose="020B0503020204020204" pitchFamily="34" charset="-122"/>
                <a:ea typeface="微软雅黑" panose="020B0503020204020204" pitchFamily="34" charset="-122"/>
              </a:rPr>
              <a:t>8</a:t>
            </a:r>
            <a:r>
              <a:rPr lang="zh-CN" altLang="en-US" sz="1200" dirty="0">
                <a:latin typeface="微软雅黑" panose="020B0503020204020204" pitchFamily="34" charset="-122"/>
                <a:ea typeface="微软雅黑" panose="020B0503020204020204" pitchFamily="34" charset="-122"/>
              </a:rPr>
              <a:t>月</a:t>
            </a:r>
            <a:r>
              <a:rPr lang="en-US" altLang="zh-CN" sz="1200" dirty="0">
                <a:latin typeface="微软雅黑" panose="020B0503020204020204" pitchFamily="34" charset="-122"/>
                <a:ea typeface="微软雅黑" panose="020B0503020204020204" pitchFamily="34" charset="-122"/>
              </a:rPr>
              <a:t>IPO</a:t>
            </a:r>
            <a:r>
              <a:rPr lang="zh-CN" altLang="en-US" sz="1200" dirty="0">
                <a:latin typeface="微软雅黑" panose="020B0503020204020204" pitchFamily="34" charset="-122"/>
                <a:ea typeface="微软雅黑" panose="020B0503020204020204" pitchFamily="34" charset="-122"/>
              </a:rPr>
              <a:t>募资总额</a:t>
            </a:r>
            <a:r>
              <a:rPr lang="en-US" altLang="zh-CN"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630.58</a:t>
            </a:r>
            <a:r>
              <a:rPr lang="zh-CN" altLang="en-US" sz="1200" dirty="0">
                <a:latin typeface="微软雅黑" panose="020B0503020204020204" pitchFamily="34" charset="-122"/>
                <a:ea typeface="微软雅黑" panose="020B0503020204020204" pitchFamily="34" charset="-122"/>
              </a:rPr>
              <a:t>亿，其中科创板总募资额为</a:t>
            </a:r>
            <a:r>
              <a:rPr lang="en-US" altLang="zh-CN"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302.82</a:t>
            </a:r>
            <a:r>
              <a:rPr lang="zh-CN" altLang="en-US" sz="1200" dirty="0">
                <a:latin typeface="微软雅黑" panose="020B0503020204020204" pitchFamily="34" charset="-122"/>
                <a:ea typeface="微软雅黑" panose="020B0503020204020204" pitchFamily="34" charset="-122"/>
              </a:rPr>
              <a:t>亿，上市退出基金共计</a:t>
            </a:r>
            <a:r>
              <a:rPr lang="en-US" altLang="zh-CN"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209</a:t>
            </a:r>
            <a:r>
              <a:rPr lang="zh-CN" altLang="en-US" sz="1200" dirty="0">
                <a:latin typeface="微软雅黑" panose="020B0503020204020204" pitchFamily="34" charset="-122"/>
                <a:ea typeface="微软雅黑" panose="020B0503020204020204" pitchFamily="34" charset="-122"/>
              </a:rPr>
              <a:t>支；</a:t>
            </a:r>
            <a:endParaRPr lang="en-US" altLang="zh-CN" sz="1200" dirty="0">
              <a:latin typeface="微软雅黑" panose="020B0503020204020204" pitchFamily="34" charset="-122"/>
              <a:ea typeface="微软雅黑" panose="020B0503020204020204" pitchFamily="34" charset="-122"/>
            </a:endParaRPr>
          </a:p>
          <a:p>
            <a:pPr indent="457189" algn="just">
              <a:lnSpc>
                <a:spcPct val="150000"/>
              </a:lnSpc>
            </a:pPr>
            <a:r>
              <a:rPr lang="zh-CN" altLang="en-US" sz="1200" dirty="0">
                <a:latin typeface="微软雅黑" panose="020B0503020204020204" pitchFamily="34" charset="-122"/>
                <a:ea typeface="微软雅黑" panose="020B0503020204020204" pitchFamily="34" charset="-122"/>
              </a:rPr>
              <a:t>港股</a:t>
            </a:r>
            <a:r>
              <a:rPr lang="en-US" altLang="zh-CN" sz="1200" dirty="0">
                <a:latin typeface="微软雅黑" panose="020B0503020204020204" pitchFamily="34" charset="-122"/>
                <a:ea typeface="微软雅黑" panose="020B0503020204020204" pitchFamily="34" charset="-122"/>
              </a:rPr>
              <a:t>8</a:t>
            </a:r>
            <a:r>
              <a:rPr lang="zh-CN" altLang="en-US" sz="1200" dirty="0">
                <a:latin typeface="微软雅黑" panose="020B0503020204020204" pitchFamily="34" charset="-122"/>
                <a:ea typeface="微软雅黑" panose="020B0503020204020204" pitchFamily="34" charset="-122"/>
              </a:rPr>
              <a:t>月仅有</a:t>
            </a:r>
            <a:r>
              <a:rPr lang="en-US" altLang="zh-CN"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3</a:t>
            </a:r>
            <a:r>
              <a:rPr lang="zh-CN" altLang="en-US" sz="1200" dirty="0">
                <a:latin typeface="微软雅黑" panose="020B0503020204020204" pitchFamily="34" charset="-122"/>
                <a:ea typeface="微软雅黑" panose="020B0503020204020204" pitchFamily="34" charset="-122"/>
              </a:rPr>
              <a:t>家企业上市交易，总募集资金</a:t>
            </a:r>
            <a:r>
              <a:rPr lang="en-US" altLang="zh-CN"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128.11</a:t>
            </a:r>
            <a:r>
              <a:rPr lang="zh-CN" altLang="en-US"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亿</a:t>
            </a:r>
            <a:r>
              <a:rPr lang="zh-CN" altLang="en-US" sz="1200" dirty="0">
                <a:latin typeface="微软雅黑" panose="020B0503020204020204" pitchFamily="34" charset="-122"/>
                <a:ea typeface="微软雅黑" panose="020B0503020204020204" pitchFamily="34" charset="-122"/>
              </a:rPr>
              <a:t>港元，其中募资规模最大的为</a:t>
            </a:r>
            <a:r>
              <a:rPr lang="zh-CN" altLang="en-US"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泰格医药</a:t>
            </a:r>
            <a:r>
              <a:rPr lang="zh-CN" altLang="en-US" sz="1200" dirty="0">
                <a:latin typeface="微软雅黑" panose="020B0503020204020204" pitchFamily="34" charset="-122"/>
                <a:ea typeface="微软雅黑" panose="020B0503020204020204" pitchFamily="34" charset="-122"/>
              </a:rPr>
              <a:t>，首发募资总额为</a:t>
            </a:r>
            <a:r>
              <a:rPr lang="en-US" altLang="zh-CN"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123.12</a:t>
            </a:r>
            <a:r>
              <a:rPr lang="zh-CN" altLang="en-US"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亿</a:t>
            </a:r>
            <a:r>
              <a:rPr lang="zh-CN" altLang="en-US" sz="1200" dirty="0">
                <a:latin typeface="微软雅黑" panose="020B0503020204020204" pitchFamily="34" charset="-122"/>
                <a:ea typeface="微软雅黑" panose="020B0503020204020204" pitchFamily="34" charset="-122"/>
              </a:rPr>
              <a:t>港元。</a:t>
            </a:r>
            <a:endParaRPr lang="en-US" altLang="zh-CN" sz="1200" dirty="0">
              <a:latin typeface="微软雅黑" panose="020B0503020204020204" pitchFamily="34" charset="-122"/>
              <a:ea typeface="微软雅黑" panose="020B0503020204020204" pitchFamily="34" charset="-122"/>
            </a:endParaRPr>
          </a:p>
        </p:txBody>
      </p:sp>
      <p:sp>
        <p:nvSpPr>
          <p:cNvPr id="9" name="Rectangle 2"/>
          <p:cNvSpPr txBox="1">
            <a:spLocks noChangeArrowheads="1"/>
          </p:cNvSpPr>
          <p:nvPr/>
        </p:nvSpPr>
        <p:spPr bwMode="auto">
          <a:xfrm>
            <a:off x="1859091" y="810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US" altLang="zh-CN" sz="2400" b="1" dirty="0">
                <a:solidFill>
                  <a:srgbClr val="000798"/>
                </a:solidFill>
                <a:ea typeface="幼圆" panose="02010509060101010101" pitchFamily="49" charset="-122"/>
              </a:rPr>
              <a:t>IPO</a:t>
            </a:r>
            <a:r>
              <a:rPr lang="zh-CN" altLang="en-US" sz="2400" b="1" dirty="0">
                <a:solidFill>
                  <a:srgbClr val="000798"/>
                </a:solidFill>
                <a:ea typeface="幼圆" panose="02010509060101010101" pitchFamily="49" charset="-122"/>
              </a:rPr>
              <a:t>及退出</a:t>
            </a:r>
          </a:p>
        </p:txBody>
      </p:sp>
      <p:graphicFrame>
        <p:nvGraphicFramePr>
          <p:cNvPr id="12" name="图表 11">
            <a:extLst>
              <a:ext uri="{FF2B5EF4-FFF2-40B4-BE49-F238E27FC236}">
                <a16:creationId xmlns:a16="http://schemas.microsoft.com/office/drawing/2014/main" id="{7CCFD5AA-EE79-4EE3-9927-5309EB97051D}"/>
              </a:ext>
            </a:extLst>
          </p:cNvPr>
          <p:cNvGraphicFramePr>
            <a:graphicFrameLocks/>
          </p:cNvGraphicFramePr>
          <p:nvPr>
            <p:extLst>
              <p:ext uri="{D42A27DB-BD31-4B8C-83A1-F6EECF244321}">
                <p14:modId xmlns:p14="http://schemas.microsoft.com/office/powerpoint/2010/main" val="3941249320"/>
              </p:ext>
            </p:extLst>
          </p:nvPr>
        </p:nvGraphicFramePr>
        <p:xfrm>
          <a:off x="1975665" y="1430743"/>
          <a:ext cx="7996452" cy="360342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KSO_WM_SLIDE_MODEL_TYPE" val="dynamicNum"/>
</p:tagLst>
</file>

<file path=ppt/theme/theme1.xml><?xml version="1.0" encoding="utf-8"?>
<a:theme xmlns:a="http://schemas.openxmlformats.org/drawingml/2006/main" name="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融客投资PPT模板">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11984</TotalTime>
  <Words>2229</Words>
  <Application>Microsoft Office PowerPoint</Application>
  <PresentationFormat>宽屏</PresentationFormat>
  <Paragraphs>377</Paragraphs>
  <Slides>16</Slides>
  <Notes>15</Notes>
  <HiddenSlides>0</HiddenSlides>
  <MMClips>0</MMClips>
  <ScaleCrop>false</ScaleCrop>
  <HeadingPairs>
    <vt:vector size="6" baseType="variant">
      <vt:variant>
        <vt:lpstr>已用的字体</vt:lpstr>
      </vt:variant>
      <vt:variant>
        <vt:i4>12</vt:i4>
      </vt:variant>
      <vt:variant>
        <vt:lpstr>主题</vt:lpstr>
      </vt:variant>
      <vt:variant>
        <vt:i4>2</vt:i4>
      </vt:variant>
      <vt:variant>
        <vt:lpstr>幻灯片标题</vt:lpstr>
      </vt:variant>
      <vt:variant>
        <vt:i4>16</vt:i4>
      </vt:variant>
    </vt:vector>
  </HeadingPairs>
  <TitlesOfParts>
    <vt:vector size="30" baseType="lpstr">
      <vt:lpstr>PingFang SC</vt:lpstr>
      <vt:lpstr>黑体</vt:lpstr>
      <vt:lpstr>华文新魏</vt:lpstr>
      <vt:lpstr>Microsoft Yahei</vt:lpstr>
      <vt:lpstr>Microsoft Yahei</vt:lpstr>
      <vt:lpstr>幼圆</vt:lpstr>
      <vt:lpstr>Arial</vt:lpstr>
      <vt:lpstr>Arial</vt:lpstr>
      <vt:lpstr>Calibri</vt:lpstr>
      <vt:lpstr>Calibri Light</vt:lpstr>
      <vt:lpstr>Verdana</vt:lpstr>
      <vt:lpstr>Wingdings</vt:lpstr>
      <vt:lpstr>融客PPT模板</vt:lpstr>
      <vt:lpstr>1_融客投资PPT模板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Yong X.</dc:creator>
  <cp:lastModifiedBy>Xue Yong</cp:lastModifiedBy>
  <cp:revision>1130</cp:revision>
  <dcterms:created xsi:type="dcterms:W3CDTF">2018-03-11T13:30:00Z</dcterms:created>
  <dcterms:modified xsi:type="dcterms:W3CDTF">2020-09-09T02:38:51Z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2052-11.1.0.8808</vt:lpwstr>
  </property>
</Properties>
</file>