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6.xml" ContentType="application/vnd.openxmlformats-officedocument.themeOverr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9" r:id="rId4"/>
    <p:sldMasterId id="2147483703" r:id="rId5"/>
    <p:sldMasterId id="2147483717" r:id="rId6"/>
  </p:sldMasterIdLst>
  <p:notesMasterIdLst>
    <p:notesMasterId r:id="rId30"/>
  </p:notesMasterIdLst>
  <p:handoutMasterIdLst>
    <p:handoutMasterId r:id="rId31"/>
  </p:handoutMasterIdLst>
  <p:sldIdLst>
    <p:sldId id="484" r:id="rId7"/>
    <p:sldId id="485" r:id="rId8"/>
    <p:sldId id="536" r:id="rId9"/>
    <p:sldId id="487" r:id="rId10"/>
    <p:sldId id="488" r:id="rId11"/>
    <p:sldId id="489" r:id="rId12"/>
    <p:sldId id="537" r:id="rId13"/>
    <p:sldId id="550" r:id="rId14"/>
    <p:sldId id="538" r:id="rId15"/>
    <p:sldId id="539" r:id="rId16"/>
    <p:sldId id="540" r:id="rId17"/>
    <p:sldId id="541" r:id="rId18"/>
    <p:sldId id="542" r:id="rId19"/>
    <p:sldId id="544" r:id="rId20"/>
    <p:sldId id="499" r:id="rId21"/>
    <p:sldId id="545" r:id="rId22"/>
    <p:sldId id="500" r:id="rId23"/>
    <p:sldId id="551" r:id="rId24"/>
    <p:sldId id="546" r:id="rId25"/>
    <p:sldId id="548" r:id="rId26"/>
    <p:sldId id="549" r:id="rId27"/>
    <p:sldId id="505" r:id="rId28"/>
    <p:sldId id="50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1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992" userDrawn="1">
          <p15:clr>
            <a:srgbClr val="A4A3A4"/>
          </p15:clr>
        </p15:guide>
        <p15:guide id="6" orient="horz" pos="2205" userDrawn="1">
          <p15:clr>
            <a:srgbClr val="A4A3A4"/>
          </p15:clr>
        </p15:guide>
        <p15:guide id="7" pos="72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long Wu" initials="JW" lastIdx="6" clrIdx="0">
    <p:extLst>
      <p:ext uri="{19B8F6BF-5375-455C-9EA6-DF929625EA0E}">
        <p15:presenceInfo xmlns:p15="http://schemas.microsoft.com/office/powerpoint/2012/main" userId="4b647d056bdb0bee" providerId="Windows Live"/>
      </p:ext>
    </p:extLst>
  </p:cmAuthor>
  <p:cmAuthor id="2" name="明明 侯" initials="明明" lastIdx="1" clrIdx="1">
    <p:extLst>
      <p:ext uri="{19B8F6BF-5375-455C-9EA6-DF929625EA0E}">
        <p15:presenceInfo xmlns:p15="http://schemas.microsoft.com/office/powerpoint/2012/main" userId="4ad4edd4e96133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69696"/>
    <a:srgbClr val="616161"/>
    <a:srgbClr val="0076CB"/>
    <a:srgbClr val="636946"/>
    <a:srgbClr val="C6C6C6"/>
    <a:srgbClr val="0075CC"/>
    <a:srgbClr val="4681C5"/>
    <a:srgbClr val="498CCA"/>
    <a:srgbClr val="017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080" autoAdjust="0"/>
  </p:normalViewPr>
  <p:slideViewPr>
    <p:cSldViewPr snapToGrid="0">
      <p:cViewPr varScale="1">
        <p:scale>
          <a:sx n="70" d="100"/>
          <a:sy n="70" d="100"/>
        </p:scale>
        <p:origin x="344" y="56"/>
      </p:cViewPr>
      <p:guideLst>
        <p:guide pos="461"/>
        <p:guide pos="506"/>
        <p:guide pos="665"/>
        <p:guide pos="3840"/>
        <p:guide pos="6992"/>
        <p:guide orient="horz" pos="2205"/>
        <p:guide pos="7219"/>
      </p:guideLst>
    </p:cSldViewPr>
  </p:slideViewPr>
  <p:outlineViewPr>
    <p:cViewPr>
      <p:scale>
        <a:sx n="33" d="100"/>
        <a:sy n="33" d="100"/>
      </p:scale>
      <p:origin x="0" y="-1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"/>
    </p:cViewPr>
  </p:sorterViewPr>
  <p:notesViewPr>
    <p:cSldViewPr snapToGrid="0" showGuides="1">
      <p:cViewPr varScale="1">
        <p:scale>
          <a:sx n="70" d="100"/>
          <a:sy n="70" d="100"/>
        </p:scale>
        <p:origin x="1908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%20MEI\Desktop\2021&#24180;10&#26376;&#26376;&#25253;\&#20108;&#32423;&#25968;&#25454;\&#20840;&#37096;A&#32929;_&#32929;&#26435;&#36136;&#25276;&#27604;&#20363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%20MEI\Desktop\2021&#24180;10&#26376;&#26376;&#25253;\&#20108;&#32423;&#25968;&#25454;\&#32929;&#26435;&#36136;&#25276;&#27604;&#20363;&#21464;&#21270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%20MEI\Desktop\2021&#24180;10&#26376;&#26376;&#25253;\&#20108;&#32423;&#25968;&#25454;\&#32929;&#26435;&#36136;&#25276;&#27604;&#20363;&#21464;&#21270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AppData\Local\Temp\BNZ.618670242324880f\&#20004;&#24066;&#24635;&#24066;&#2054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NG%20MEI\Desktop\202109&#20108;&#32423;&#24066;&#22330;\202109&#20108;&#32423;&#24066;&#22330;\&#32929;&#31080;&#27969;&#36890;&#32479;&#3574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0" dirty="0" smtClean="0"/>
              <a:t>近一年</a:t>
            </a:r>
            <a:r>
              <a:rPr lang="en-US" altLang="zh-CN" sz="1800" b="0" dirty="0" smtClean="0"/>
              <a:t>PMI</a:t>
            </a:r>
            <a:r>
              <a:rPr lang="zh-CN" altLang="en-US" sz="1800" b="0" dirty="0" smtClean="0"/>
              <a:t>与财新中国</a:t>
            </a:r>
            <a:r>
              <a:rPr lang="en-US" altLang="zh-CN" sz="1800" b="0" dirty="0" smtClean="0"/>
              <a:t>PMI</a:t>
            </a:r>
            <a:r>
              <a:rPr lang="zh-CN" altLang="en-US" sz="1800" b="0" dirty="0" smtClean="0"/>
              <a:t>走势</a:t>
            </a:r>
            <a:endParaRPr lang="zh-CN" altLang="en-US" sz="18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制造业PMI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2.2394887617466098E-2"/>
                  <c:y val="8.4050415809901163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 smtClean="0"/>
                      <a:t>49.20%</a:t>
                    </a:r>
                    <a:endParaRPr lang="en-US" altLang="zh-C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2060"/>
                      </a:solidFill>
                      <a:round/>
                      <a:tailEnd type="triangle"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yyyy"年"m"月";@</c:formatCode>
                <c:ptCount val="13"/>
                <c:pt idx="0">
                  <c:v>44470</c:v>
                </c:pt>
                <c:pt idx="1">
                  <c:v>44440</c:v>
                </c:pt>
                <c:pt idx="2">
                  <c:v>44409</c:v>
                </c:pt>
                <c:pt idx="3">
                  <c:v>44378</c:v>
                </c:pt>
                <c:pt idx="4">
                  <c:v>44348</c:v>
                </c:pt>
                <c:pt idx="5">
                  <c:v>44317</c:v>
                </c:pt>
                <c:pt idx="6">
                  <c:v>44287</c:v>
                </c:pt>
                <c:pt idx="7">
                  <c:v>44256</c:v>
                </c:pt>
                <c:pt idx="8">
                  <c:v>44228</c:v>
                </c:pt>
                <c:pt idx="9">
                  <c:v>44197</c:v>
                </c:pt>
                <c:pt idx="10">
                  <c:v>44166</c:v>
                </c:pt>
                <c:pt idx="11">
                  <c:v>44136</c:v>
                </c:pt>
                <c:pt idx="12">
                  <c:v>44105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0.49200000000000005</c:v>
                </c:pt>
                <c:pt idx="1">
                  <c:v>0.496</c:v>
                </c:pt>
                <c:pt idx="2">
                  <c:v>0.501</c:v>
                </c:pt>
                <c:pt idx="3">
                  <c:v>0.504</c:v>
                </c:pt>
                <c:pt idx="4">
                  <c:v>0.50900000000000001</c:v>
                </c:pt>
                <c:pt idx="5">
                  <c:v>0.51</c:v>
                </c:pt>
                <c:pt idx="6">
                  <c:v>0.51100000000000001</c:v>
                </c:pt>
                <c:pt idx="7">
                  <c:v>0.51900000000000002</c:v>
                </c:pt>
                <c:pt idx="8">
                  <c:v>0.50600000000000001</c:v>
                </c:pt>
                <c:pt idx="9">
                  <c:v>0.51300000000000001</c:v>
                </c:pt>
                <c:pt idx="10">
                  <c:v>0.51900000000000002</c:v>
                </c:pt>
                <c:pt idx="11">
                  <c:v>0.52100000000000002</c:v>
                </c:pt>
                <c:pt idx="12">
                  <c:v>0.51400000000000001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财新中国PMI</c:v>
                </c:pt>
              </c:strCache>
            </c:strRef>
          </c:tx>
          <c:spPr>
            <a:ln w="28575" cap="rnd">
              <a:solidFill>
                <a:srgbClr val="969696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969696"/>
              </a:solidFill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2.2394887617466098E-2"/>
                  <c:y val="-9.4238344998980303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 smtClean="0"/>
                      <a:t>50.60%</a:t>
                    </a:r>
                    <a:endParaRPr lang="en-US" altLang="zh-C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969696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2">
                          <a:lumMod val="75000"/>
                        </a:schemeClr>
                      </a:solidFill>
                      <a:round/>
                      <a:headEnd type="none"/>
                      <a:tailEnd type="triangle"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yyyy"年"m"月";@</c:formatCode>
                <c:ptCount val="13"/>
                <c:pt idx="0">
                  <c:v>44470</c:v>
                </c:pt>
                <c:pt idx="1">
                  <c:v>44440</c:v>
                </c:pt>
                <c:pt idx="2">
                  <c:v>44409</c:v>
                </c:pt>
                <c:pt idx="3">
                  <c:v>44378</c:v>
                </c:pt>
                <c:pt idx="4">
                  <c:v>44348</c:v>
                </c:pt>
                <c:pt idx="5">
                  <c:v>44317</c:v>
                </c:pt>
                <c:pt idx="6">
                  <c:v>44287</c:v>
                </c:pt>
                <c:pt idx="7">
                  <c:v>44256</c:v>
                </c:pt>
                <c:pt idx="8">
                  <c:v>44228</c:v>
                </c:pt>
                <c:pt idx="9">
                  <c:v>44197</c:v>
                </c:pt>
                <c:pt idx="10">
                  <c:v>44166</c:v>
                </c:pt>
                <c:pt idx="11">
                  <c:v>44136</c:v>
                </c:pt>
                <c:pt idx="12">
                  <c:v>44105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0.50600000000000001</c:v>
                </c:pt>
                <c:pt idx="1">
                  <c:v>0.5</c:v>
                </c:pt>
                <c:pt idx="2">
                  <c:v>0.49200000000000005</c:v>
                </c:pt>
                <c:pt idx="3">
                  <c:v>0.503</c:v>
                </c:pt>
                <c:pt idx="4">
                  <c:v>0.51300000000000001</c:v>
                </c:pt>
                <c:pt idx="5">
                  <c:v>0.52</c:v>
                </c:pt>
                <c:pt idx="6">
                  <c:v>0.51900000000000002</c:v>
                </c:pt>
                <c:pt idx="7">
                  <c:v>0.50600000000000001</c:v>
                </c:pt>
                <c:pt idx="8">
                  <c:v>0.50900000000000001</c:v>
                </c:pt>
                <c:pt idx="9">
                  <c:v>0.51500000000000001</c:v>
                </c:pt>
                <c:pt idx="10">
                  <c:v>0.53</c:v>
                </c:pt>
                <c:pt idx="11">
                  <c:v>0.54899999999999993</c:v>
                </c:pt>
                <c:pt idx="12">
                  <c:v>0.53600000000000003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444296"/>
        <c:axId val="606442728"/>
      </c:lineChart>
      <c:dateAx>
        <c:axId val="606444296"/>
        <c:scaling>
          <c:orientation val="minMax"/>
        </c:scaling>
        <c:delete val="0"/>
        <c:axPos val="b"/>
        <c:numFmt formatCode="yyyy&quot;年&quot;m&quot;月&quot;;@" sourceLinked="1"/>
        <c:majorTickMark val="none"/>
        <c:minorTickMark val="none"/>
        <c:tickLblPos val="low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06442728"/>
        <c:crossesAt val="0.5"/>
        <c:auto val="1"/>
        <c:lblOffset val="100"/>
        <c:baseTimeUnit val="months"/>
      </c:dateAx>
      <c:valAx>
        <c:axId val="606442728"/>
        <c:scaling>
          <c:orientation val="minMax"/>
          <c:max val="0.55000000000000004"/>
          <c:min val="0.48000000000000004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0644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2021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月</a:t>
            </a:r>
            <a:r>
              <a:rPr lang="en-US" altLang="zh-CN" dirty="0" smtClean="0"/>
              <a:t>30</a:t>
            </a:r>
            <a:r>
              <a:rPr lang="zh-CN" altLang="en-US" dirty="0" smtClean="0"/>
              <a:t>日沪市市值前十（万亿）</a:t>
            </a:r>
            <a:endParaRPr lang="en-US" altLang="zh-C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696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贵州茅台</c:v>
                </c:pt>
                <c:pt idx="1">
                  <c:v>工商银行</c:v>
                </c:pt>
                <c:pt idx="2">
                  <c:v>招商银行</c:v>
                </c:pt>
                <c:pt idx="3">
                  <c:v>建设银行</c:v>
                </c:pt>
                <c:pt idx="4">
                  <c:v>农业银行</c:v>
                </c:pt>
                <c:pt idx="5">
                  <c:v>中国石油</c:v>
                </c:pt>
                <c:pt idx="6">
                  <c:v>中国平安</c:v>
                </c:pt>
                <c:pt idx="7">
                  <c:v>中国银行</c:v>
                </c:pt>
                <c:pt idx="8">
                  <c:v>中国人寿</c:v>
                </c:pt>
                <c:pt idx="9">
                  <c:v>隆基股份</c:v>
                </c:pt>
              </c:strCache>
            </c:strRef>
          </c:cat>
          <c:val>
            <c:numRef>
              <c:f>Sheet1!$B$2:$B$11</c:f>
              <c:numCache>
                <c:formatCode>0.00_);[Red]\(0.00\)</c:formatCode>
                <c:ptCount val="10"/>
                <c:pt idx="0">
                  <c:v>2.2939176786240001</c:v>
                </c:pt>
                <c:pt idx="1">
                  <c:v>1.5628843668920001</c:v>
                </c:pt>
                <c:pt idx="2">
                  <c:v>1.3606031907871001</c:v>
                </c:pt>
                <c:pt idx="3">
                  <c:v>1.1018584042793997</c:v>
                </c:pt>
                <c:pt idx="4">
                  <c:v>1.0055070331972</c:v>
                </c:pt>
                <c:pt idx="5">
                  <c:v>0.95251521917960003</c:v>
                </c:pt>
                <c:pt idx="6">
                  <c:v>0.87903997371909992</c:v>
                </c:pt>
                <c:pt idx="7">
                  <c:v>0.83178019001756998</c:v>
                </c:pt>
                <c:pt idx="8">
                  <c:v>0.70344658688611994</c:v>
                </c:pt>
                <c:pt idx="9">
                  <c:v>0.52879135004452005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98715896"/>
        <c:axId val="598706488"/>
      </c:barChart>
      <c:catAx>
        <c:axId val="59871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8706488"/>
        <c:crosses val="autoZero"/>
        <c:auto val="1"/>
        <c:lblAlgn val="ctr"/>
        <c:lblOffset val="100"/>
        <c:noMultiLvlLbl val="0"/>
      </c:catAx>
      <c:valAx>
        <c:axId val="598706488"/>
        <c:scaling>
          <c:orientation val="minMax"/>
        </c:scaling>
        <c:delete val="1"/>
        <c:axPos val="l"/>
        <c:numFmt formatCode="0.00_);[Red]\(0.00\)" sourceLinked="1"/>
        <c:majorTickMark val="none"/>
        <c:minorTickMark val="none"/>
        <c:tickLblPos val="nextTo"/>
        <c:crossAx val="59871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60" b="0" i="0" baseline="0" dirty="0" smtClean="0">
                <a:effectLst/>
              </a:rPr>
              <a:t>2021</a:t>
            </a:r>
            <a:r>
              <a:rPr lang="zh-CN" altLang="zh-CN" sz="1860" b="0" i="0" baseline="0" dirty="0" smtClean="0">
                <a:effectLst/>
              </a:rPr>
              <a:t>年</a:t>
            </a:r>
            <a:r>
              <a:rPr lang="en-US" altLang="zh-CN" sz="1860" b="0" i="0" baseline="0" dirty="0" smtClean="0">
                <a:effectLst/>
              </a:rPr>
              <a:t>10</a:t>
            </a:r>
            <a:r>
              <a:rPr lang="zh-CN" altLang="zh-CN" sz="1860" b="0" i="0" baseline="0" dirty="0" smtClean="0">
                <a:effectLst/>
              </a:rPr>
              <a:t>月</a:t>
            </a:r>
            <a:r>
              <a:rPr lang="en-US" altLang="zh-CN" sz="1860" b="0" i="0" baseline="0" dirty="0" smtClean="0">
                <a:effectLst/>
              </a:rPr>
              <a:t>30</a:t>
            </a:r>
            <a:r>
              <a:rPr lang="zh-CN" altLang="zh-CN" sz="1860" b="0" i="0" baseline="0" dirty="0" smtClean="0">
                <a:effectLst/>
              </a:rPr>
              <a:t>日</a:t>
            </a:r>
            <a:r>
              <a:rPr lang="zh-CN" altLang="en-US" sz="1860" b="0" i="0" baseline="0" dirty="0" smtClean="0">
                <a:effectLst/>
              </a:rPr>
              <a:t>深市</a:t>
            </a:r>
            <a:r>
              <a:rPr lang="zh-CN" altLang="zh-CN" sz="1860" b="0" i="0" baseline="0" dirty="0" smtClean="0">
                <a:effectLst/>
              </a:rPr>
              <a:t>市值前十（万亿）</a:t>
            </a:r>
            <a:endParaRPr lang="zh-CN" altLang="zh-CN" sz="186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宁德时代</c:v>
                </c:pt>
                <c:pt idx="1">
                  <c:v>五粮液</c:v>
                </c:pt>
                <c:pt idx="2">
                  <c:v>比亚迪</c:v>
                </c:pt>
                <c:pt idx="3">
                  <c:v>海康威视</c:v>
                </c:pt>
                <c:pt idx="4">
                  <c:v>美的集团</c:v>
                </c:pt>
                <c:pt idx="5">
                  <c:v>迈瑞医疗</c:v>
                </c:pt>
                <c:pt idx="6">
                  <c:v>平安银行</c:v>
                </c:pt>
                <c:pt idx="7">
                  <c:v>东方财富</c:v>
                </c:pt>
                <c:pt idx="8">
                  <c:v>泸州老窖</c:v>
                </c:pt>
                <c:pt idx="9">
                  <c:v>金龙鱼</c:v>
                </c:pt>
              </c:strCache>
            </c:strRef>
          </c:cat>
          <c:val>
            <c:numRef>
              <c:f>Sheet1!$B$2:$B$11</c:f>
              <c:numCache>
                <c:formatCode>0.00_ </c:formatCode>
                <c:ptCount val="10"/>
                <c:pt idx="0">
                  <c:v>1.4887483671944</c:v>
                </c:pt>
                <c:pt idx="1">
                  <c:v>0.84040694916254999</c:v>
                </c:pt>
                <c:pt idx="2">
                  <c:v>0.81984545054205005</c:v>
                </c:pt>
                <c:pt idx="3">
                  <c:v>0.48788922751764002</c:v>
                </c:pt>
                <c:pt idx="4">
                  <c:v>0.48010459042766995</c:v>
                </c:pt>
                <c:pt idx="5">
                  <c:v>0.45720932822993998</c:v>
                </c:pt>
                <c:pt idx="6">
                  <c:v>0.378415404861</c:v>
                </c:pt>
                <c:pt idx="7">
                  <c:v>0.34004662865809998</c:v>
                </c:pt>
                <c:pt idx="8">
                  <c:v>0.33535507938019998</c:v>
                </c:pt>
                <c:pt idx="9">
                  <c:v>0.33006649271167998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98711976"/>
        <c:axId val="598712368"/>
      </c:barChart>
      <c:catAx>
        <c:axId val="59871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8712368"/>
        <c:crosses val="autoZero"/>
        <c:auto val="1"/>
        <c:lblAlgn val="ctr"/>
        <c:lblOffset val="100"/>
        <c:noMultiLvlLbl val="0"/>
      </c:catAx>
      <c:valAx>
        <c:axId val="598712368"/>
        <c:scaling>
          <c:orientation val="minMax"/>
        </c:scaling>
        <c:delete val="1"/>
        <c:axPos val="l"/>
        <c:numFmt formatCode="0.00_ " sourceLinked="1"/>
        <c:majorTickMark val="none"/>
        <c:minorTickMark val="none"/>
        <c:tickLblPos val="nextTo"/>
        <c:crossAx val="598711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178065409609"/>
          <c:y val="2.6416307389758718E-2"/>
          <c:w val="0.83002064024715028"/>
          <c:h val="0.94716738522048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月涨跌幅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文山电力</c:v>
                </c:pt>
                <c:pt idx="1">
                  <c:v>凤凰光学</c:v>
                </c:pt>
                <c:pt idx="2">
                  <c:v>*ST中孚</c:v>
                </c:pt>
                <c:pt idx="3">
                  <c:v>恒润股份</c:v>
                </c:pt>
                <c:pt idx="4">
                  <c:v>湖北宜化</c:v>
                </c:pt>
                <c:pt idx="5">
                  <c:v>金鸿顺</c:v>
                </c:pt>
                <c:pt idx="6">
                  <c:v>清水源</c:v>
                </c:pt>
                <c:pt idx="7">
                  <c:v>天泽信息</c:v>
                </c:pt>
                <c:pt idx="8">
                  <c:v>新文化</c:v>
                </c:pt>
                <c:pt idx="9">
                  <c:v>丰元股份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1.5954773869346734</c:v>
                </c:pt>
                <c:pt idx="1">
                  <c:v>1.4350649350649354</c:v>
                </c:pt>
                <c:pt idx="2">
                  <c:v>0.905829596412556</c:v>
                </c:pt>
                <c:pt idx="3">
                  <c:v>0.7284448690086045</c:v>
                </c:pt>
                <c:pt idx="4">
                  <c:v>0.7274633123689731</c:v>
                </c:pt>
                <c:pt idx="5">
                  <c:v>0.72073101085094238</c:v>
                </c:pt>
                <c:pt idx="6">
                  <c:v>0.67491166077738507</c:v>
                </c:pt>
                <c:pt idx="7">
                  <c:v>0.58464566929133843</c:v>
                </c:pt>
                <c:pt idx="8">
                  <c:v>0.5725190839694656</c:v>
                </c:pt>
                <c:pt idx="9">
                  <c:v>0.56751054852320681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98903656"/>
        <c:axId val="598904048"/>
      </c:barChart>
      <c:catAx>
        <c:axId val="598903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8904048"/>
        <c:crosses val="autoZero"/>
        <c:auto val="1"/>
        <c:lblAlgn val="ctr"/>
        <c:lblOffset val="100"/>
        <c:noMultiLvlLbl val="0"/>
      </c:catAx>
      <c:valAx>
        <c:axId val="598904048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59890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17396399275597E-2"/>
          <c:y val="2.6416307389758718E-2"/>
          <c:w val="0.82156479705976349"/>
          <c:h val="0.94716738522048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青松股份</c:v>
                </c:pt>
                <c:pt idx="1">
                  <c:v>迪森股份</c:v>
                </c:pt>
                <c:pt idx="2">
                  <c:v>山煤国际</c:v>
                </c:pt>
                <c:pt idx="3">
                  <c:v>中环装备</c:v>
                </c:pt>
                <c:pt idx="4">
                  <c:v>冀中能源</c:v>
                </c:pt>
                <c:pt idx="5">
                  <c:v>*ST华讯</c:v>
                </c:pt>
                <c:pt idx="6">
                  <c:v>洪通燃气</c:v>
                </c:pt>
                <c:pt idx="7">
                  <c:v>上海钢联</c:v>
                </c:pt>
                <c:pt idx="8">
                  <c:v>莱美药业</c:v>
                </c:pt>
                <c:pt idx="9">
                  <c:v>平煤股份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-0.29214285714285704</c:v>
                </c:pt>
                <c:pt idx="1">
                  <c:v>-0.29708222811671081</c:v>
                </c:pt>
                <c:pt idx="2">
                  <c:v>-0.30079365079365084</c:v>
                </c:pt>
                <c:pt idx="3">
                  <c:v>-0.30337078651685401</c:v>
                </c:pt>
                <c:pt idx="4">
                  <c:v>-0.303769401330377</c:v>
                </c:pt>
                <c:pt idx="5">
                  <c:v>-0.30633802816901401</c:v>
                </c:pt>
                <c:pt idx="6">
                  <c:v>-0.30739130434782613</c:v>
                </c:pt>
                <c:pt idx="7">
                  <c:v>-0.31724754244861486</c:v>
                </c:pt>
                <c:pt idx="8">
                  <c:v>-0.32207478890229191</c:v>
                </c:pt>
                <c:pt idx="9">
                  <c:v>-0.33463949843260177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98904440"/>
        <c:axId val="598905224"/>
      </c:barChart>
      <c:catAx>
        <c:axId val="598904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8905224"/>
        <c:crosses val="autoZero"/>
        <c:auto val="1"/>
        <c:lblAlgn val="ctr"/>
        <c:lblOffset val="100"/>
        <c:noMultiLvlLbl val="0"/>
      </c:catAx>
      <c:valAx>
        <c:axId val="59890522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598904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08286257822132E-2"/>
          <c:y val="1.6406248990757322E-2"/>
          <c:w val="0.90029173336617019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9月涨跌幅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广宇发展</c:v>
                </c:pt>
                <c:pt idx="1">
                  <c:v>大金重工</c:v>
                </c:pt>
                <c:pt idx="2">
                  <c:v>闽东电力</c:v>
                </c:pt>
                <c:pt idx="3">
                  <c:v>恒润股份</c:v>
                </c:pt>
                <c:pt idx="4">
                  <c:v>宝色股份</c:v>
                </c:pt>
                <c:pt idx="5">
                  <c:v>清水源</c:v>
                </c:pt>
                <c:pt idx="6">
                  <c:v>中青宝</c:v>
                </c:pt>
                <c:pt idx="7">
                  <c:v>冀中能源</c:v>
                </c:pt>
                <c:pt idx="8">
                  <c:v>金雷股份</c:v>
                </c:pt>
                <c:pt idx="9">
                  <c:v>万隆光电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2.2713675213675</c:v>
                </c:pt>
                <c:pt idx="1">
                  <c:v>1.0706287683031999</c:v>
                </c:pt>
                <c:pt idx="2">
                  <c:v>1.0341685649203001</c:v>
                </c:pt>
                <c:pt idx="3">
                  <c:v>0.96153846153846001</c:v>
                </c:pt>
                <c:pt idx="4">
                  <c:v>0.92959358900972999</c:v>
                </c:pt>
                <c:pt idx="5">
                  <c:v>0.8920725883476599</c:v>
                </c:pt>
                <c:pt idx="6">
                  <c:v>0.88847117794485997</c:v>
                </c:pt>
                <c:pt idx="7">
                  <c:v>0.79681274900397991</c:v>
                </c:pt>
                <c:pt idx="8">
                  <c:v>0.74438118070122994</c:v>
                </c:pt>
                <c:pt idx="9">
                  <c:v>0.73920863309352991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10月涨跌幅</c:v>
                </c:pt>
              </c:strCache>
            </c:strRef>
          </c:tx>
          <c:spPr>
            <a:solidFill>
              <a:srgbClr val="96969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7783656293122691E-17"/>
                  <c:y val="-4.687499711644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5567312586245382E-17"/>
                  <c:y val="-7.0308804730019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1.1718564731879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9085908960308545E-3"/>
                  <c:y val="2.3455953281498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3032056807454405E-3"/>
                  <c:y val="-1.4062499134934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广宇发展</c:v>
                </c:pt>
                <c:pt idx="1">
                  <c:v>大金重工</c:v>
                </c:pt>
                <c:pt idx="2">
                  <c:v>闽东电力</c:v>
                </c:pt>
                <c:pt idx="3">
                  <c:v>恒润股份</c:v>
                </c:pt>
                <c:pt idx="4">
                  <c:v>宝色股份</c:v>
                </c:pt>
                <c:pt idx="5">
                  <c:v>清水源</c:v>
                </c:pt>
                <c:pt idx="6">
                  <c:v>中青宝</c:v>
                </c:pt>
                <c:pt idx="7">
                  <c:v>冀中能源</c:v>
                </c:pt>
                <c:pt idx="8">
                  <c:v>金雷股份</c:v>
                </c:pt>
                <c:pt idx="9">
                  <c:v>万隆光电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9.3399999999999997E-2</c:v>
                </c:pt>
                <c:pt idx="1">
                  <c:v>0.56489999999999996</c:v>
                </c:pt>
                <c:pt idx="2">
                  <c:v>-2.3E-2</c:v>
                </c:pt>
                <c:pt idx="3">
                  <c:v>0.72840000000000005</c:v>
                </c:pt>
                <c:pt idx="4">
                  <c:v>-0.1724</c:v>
                </c:pt>
                <c:pt idx="5">
                  <c:v>0.67490000000000006</c:v>
                </c:pt>
                <c:pt idx="6">
                  <c:v>0.42402123424021232</c:v>
                </c:pt>
                <c:pt idx="7">
                  <c:v>-0.30380000000000001</c:v>
                </c:pt>
                <c:pt idx="8">
                  <c:v>0.1663</c:v>
                </c:pt>
                <c:pt idx="9">
                  <c:v>3.0700000000000002E-2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98899736"/>
        <c:axId val="598908360"/>
      </c:barChart>
      <c:catAx>
        <c:axId val="598899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8908360"/>
        <c:crosses val="autoZero"/>
        <c:auto val="1"/>
        <c:lblAlgn val="ctr"/>
        <c:lblOffset val="100"/>
        <c:noMultiLvlLbl val="0"/>
      </c:catAx>
      <c:valAx>
        <c:axId val="598908360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598899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00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全部A股_1!$H$3:$H$12</c:f>
              <c:strCache>
                <c:ptCount val="10"/>
                <c:pt idx="0">
                  <c:v>藏格控股</c:v>
                </c:pt>
                <c:pt idx="1">
                  <c:v>海德股份</c:v>
                </c:pt>
                <c:pt idx="2">
                  <c:v>国城矿业</c:v>
                </c:pt>
                <c:pt idx="3">
                  <c:v>*ST银亿</c:v>
                </c:pt>
                <c:pt idx="4">
                  <c:v>雪松发展</c:v>
                </c:pt>
                <c:pt idx="5">
                  <c:v>*ST新光</c:v>
                </c:pt>
                <c:pt idx="6">
                  <c:v>泛海控股</c:v>
                </c:pt>
                <c:pt idx="7">
                  <c:v>协鑫能科</c:v>
                </c:pt>
                <c:pt idx="8">
                  <c:v>九鼎投资</c:v>
                </c:pt>
                <c:pt idx="9">
                  <c:v>珍宝岛</c:v>
                </c:pt>
              </c:strCache>
            </c:strRef>
          </c:cat>
          <c:val>
            <c:numRef>
              <c:f>全部A股_1!$I$3:$I$12</c:f>
              <c:numCache>
                <c:formatCode>0.00</c:formatCode>
                <c:ptCount val="10"/>
                <c:pt idx="0">
                  <c:v>76.134600000000006</c:v>
                </c:pt>
                <c:pt idx="1">
                  <c:v>75.094499999999996</c:v>
                </c:pt>
                <c:pt idx="2">
                  <c:v>69.95</c:v>
                </c:pt>
                <c:pt idx="3">
                  <c:v>69.565799999999996</c:v>
                </c:pt>
                <c:pt idx="4">
                  <c:v>68.504000000000005</c:v>
                </c:pt>
                <c:pt idx="5">
                  <c:v>66.1297</c:v>
                </c:pt>
                <c:pt idx="6">
                  <c:v>65.214399999999998</c:v>
                </c:pt>
                <c:pt idx="7">
                  <c:v>64.2958</c:v>
                </c:pt>
                <c:pt idx="8">
                  <c:v>60.278100000000002</c:v>
                </c:pt>
                <c:pt idx="9">
                  <c:v>59.788499999999999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56-45BA-9FA7-810EE7904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6452920"/>
        <c:axId val="606452136"/>
      </c:barChart>
      <c:catAx>
        <c:axId val="60645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06452136"/>
        <c:crosses val="autoZero"/>
        <c:auto val="1"/>
        <c:lblAlgn val="ctr"/>
        <c:lblOffset val="100"/>
        <c:noMultiLvlLbl val="0"/>
      </c:catAx>
      <c:valAx>
        <c:axId val="60645213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606452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全部A股!$I$2:$I$6</c:f>
              <c:strCache>
                <c:ptCount val="5"/>
                <c:pt idx="0">
                  <c:v>东杰智能</c:v>
                </c:pt>
                <c:pt idx="1">
                  <c:v>中大力德</c:v>
                </c:pt>
                <c:pt idx="2">
                  <c:v>东宝生物</c:v>
                </c:pt>
                <c:pt idx="3">
                  <c:v>罗博特科</c:v>
                </c:pt>
                <c:pt idx="4">
                  <c:v>吉峰科技</c:v>
                </c:pt>
              </c:strCache>
            </c:strRef>
          </c:cat>
          <c:val>
            <c:numRef>
              <c:f>全部A股!$J$2:$J$6</c:f>
              <c:numCache>
                <c:formatCode>0.00</c:formatCode>
                <c:ptCount val="5"/>
                <c:pt idx="0">
                  <c:v>100</c:v>
                </c:pt>
                <c:pt idx="1">
                  <c:v>71.490200000000002</c:v>
                </c:pt>
                <c:pt idx="2">
                  <c:v>70.001800000000003</c:v>
                </c:pt>
                <c:pt idx="3">
                  <c:v>49.661299999999997</c:v>
                </c:pt>
                <c:pt idx="4">
                  <c:v>46.023499999999999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BA-41A2-AA07-D9C5D7D1F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6452528"/>
        <c:axId val="606455272"/>
      </c:barChart>
      <c:catAx>
        <c:axId val="60645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06455272"/>
        <c:crosses val="autoZero"/>
        <c:auto val="1"/>
        <c:lblAlgn val="ctr"/>
        <c:lblOffset val="100"/>
        <c:noMultiLvlLbl val="0"/>
      </c:catAx>
      <c:valAx>
        <c:axId val="6064552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60645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00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全部A股!$L$2:$L$6</c:f>
              <c:strCache>
                <c:ptCount val="5"/>
                <c:pt idx="0">
                  <c:v>ST华仪</c:v>
                </c:pt>
                <c:pt idx="1">
                  <c:v>嘉泽新能</c:v>
                </c:pt>
                <c:pt idx="2">
                  <c:v>九州通</c:v>
                </c:pt>
                <c:pt idx="3">
                  <c:v>ST维维</c:v>
                </c:pt>
                <c:pt idx="4">
                  <c:v>方正电机</c:v>
                </c:pt>
              </c:strCache>
            </c:strRef>
          </c:cat>
          <c:val>
            <c:numRef>
              <c:f>全部A股!$M$2:$M$6</c:f>
              <c:numCache>
                <c:formatCode>#,##0.00_ </c:formatCode>
                <c:ptCount val="5"/>
                <c:pt idx="0">
                  <c:v>-100</c:v>
                </c:pt>
                <c:pt idx="1">
                  <c:v>-57.908500000000004</c:v>
                </c:pt>
                <c:pt idx="2">
                  <c:v>-54.561199999999999</c:v>
                </c:pt>
                <c:pt idx="3">
                  <c:v>-50.761099999999999</c:v>
                </c:pt>
                <c:pt idx="4">
                  <c:v>-44.25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EC-4767-91AE-D0FA6421F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6429400"/>
        <c:axId val="606428616"/>
      </c:barChart>
      <c:catAx>
        <c:axId val="60642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06428616"/>
        <c:crosses val="autoZero"/>
        <c:auto val="1"/>
        <c:lblAlgn val="ctr"/>
        <c:lblOffset val="100"/>
        <c:noMultiLvlLbl val="0"/>
      </c:catAx>
      <c:valAx>
        <c:axId val="606428616"/>
        <c:scaling>
          <c:orientation val="minMax"/>
        </c:scaling>
        <c:delete val="1"/>
        <c:axPos val="l"/>
        <c:numFmt formatCode="#,##0.00_ " sourceLinked="1"/>
        <c:majorTickMark val="none"/>
        <c:minorTickMark val="none"/>
        <c:tickLblPos val="nextTo"/>
        <c:crossAx val="606429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en-US" altLang="zh-CN" sz="186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2021</a:t>
            </a:r>
            <a:r>
              <a:rPr lang="zh-CN" altLang="en-US" sz="186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</a:t>
            </a:r>
            <a:r>
              <a:rPr lang="en-US" altLang="zh-CN" sz="186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10</a:t>
            </a:r>
            <a:r>
              <a:rPr lang="zh-CN" altLang="en-US" sz="186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月央行公开市场操作</a:t>
            </a:r>
            <a:endParaRPr lang="zh-CN" altLang="en-US" sz="1860" b="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9.243920887841775E-2"/>
          <c:y val="3.914729396643165E-2"/>
          <c:w val="0.89242717339030098"/>
          <c:h val="0.69515278723243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全部投放量的总和</c:v>
                </c:pt>
              </c:strCache>
            </c:strRef>
          </c:tx>
          <c:spPr>
            <a:solidFill>
              <a:srgbClr val="969696"/>
            </a:solidFill>
            <a:ln>
              <a:noFill/>
            </a:ln>
            <a:effectLst/>
          </c:spPr>
          <c:invertIfNegative val="0"/>
          <c:cat>
            <c:strRef>
              <c:f>Sheet1!$A$3:$A$19</c:f>
              <c:strCache>
                <c:ptCount val="17"/>
                <c:pt idx="0">
                  <c:v>2021-10-29</c:v>
                </c:pt>
                <c:pt idx="1">
                  <c:v>2021-10-28</c:v>
                </c:pt>
                <c:pt idx="2">
                  <c:v>2021-10-27</c:v>
                </c:pt>
                <c:pt idx="3">
                  <c:v>2021-10-26</c:v>
                </c:pt>
                <c:pt idx="4">
                  <c:v>2021-10-25</c:v>
                </c:pt>
                <c:pt idx="5">
                  <c:v>2021-10-22</c:v>
                </c:pt>
                <c:pt idx="6">
                  <c:v>2021-10-21</c:v>
                </c:pt>
                <c:pt idx="7">
                  <c:v>2021-10-20</c:v>
                </c:pt>
                <c:pt idx="8">
                  <c:v>2021-10-19</c:v>
                </c:pt>
                <c:pt idx="9">
                  <c:v>2021-10-18</c:v>
                </c:pt>
                <c:pt idx="10">
                  <c:v>2021-10-15</c:v>
                </c:pt>
                <c:pt idx="11">
                  <c:v>2021-10-14</c:v>
                </c:pt>
                <c:pt idx="12">
                  <c:v>2021-10-13</c:v>
                </c:pt>
                <c:pt idx="13">
                  <c:v>2021-10-12</c:v>
                </c:pt>
                <c:pt idx="14">
                  <c:v>2021-10-11</c:v>
                </c:pt>
                <c:pt idx="15">
                  <c:v>2021-10-09</c:v>
                </c:pt>
                <c:pt idx="16">
                  <c:v>2021-10-08</c:v>
                </c:pt>
              </c:strCache>
            </c:strRef>
          </c:cat>
          <c:val>
            <c:numRef>
              <c:f>Sheet1!$B$3:$B$19</c:f>
              <c:numCache>
                <c:formatCode>0_ </c:formatCode>
                <c:ptCount val="17"/>
                <c:pt idx="0">
                  <c:v>2000</c:v>
                </c:pt>
                <c:pt idx="1">
                  <c:v>2000</c:v>
                </c:pt>
                <c:pt idx="2">
                  <c:v>2700</c:v>
                </c:pt>
                <c:pt idx="3">
                  <c:v>2000</c:v>
                </c:pt>
                <c:pt idx="4">
                  <c:v>2000</c:v>
                </c:pt>
                <c:pt idx="5">
                  <c:v>1000</c:v>
                </c:pt>
                <c:pt idx="6">
                  <c:v>1000</c:v>
                </c:pt>
                <c:pt idx="7">
                  <c:v>1000</c:v>
                </c:pt>
                <c:pt idx="8">
                  <c:v>100</c:v>
                </c:pt>
                <c:pt idx="9">
                  <c:v>100</c:v>
                </c:pt>
                <c:pt idx="10">
                  <c:v>5100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30-4EAB-8773-51DA13B75BB9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全部回笼量的总和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Sheet1!$A$3:$A$19</c:f>
              <c:strCache>
                <c:ptCount val="17"/>
                <c:pt idx="0">
                  <c:v>2021-10-29</c:v>
                </c:pt>
                <c:pt idx="1">
                  <c:v>2021-10-28</c:v>
                </c:pt>
                <c:pt idx="2">
                  <c:v>2021-10-27</c:v>
                </c:pt>
                <c:pt idx="3">
                  <c:v>2021-10-26</c:v>
                </c:pt>
                <c:pt idx="4">
                  <c:v>2021-10-25</c:v>
                </c:pt>
                <c:pt idx="5">
                  <c:v>2021-10-22</c:v>
                </c:pt>
                <c:pt idx="6">
                  <c:v>2021-10-21</c:v>
                </c:pt>
                <c:pt idx="7">
                  <c:v>2021-10-20</c:v>
                </c:pt>
                <c:pt idx="8">
                  <c:v>2021-10-19</c:v>
                </c:pt>
                <c:pt idx="9">
                  <c:v>2021-10-18</c:v>
                </c:pt>
                <c:pt idx="10">
                  <c:v>2021-10-15</c:v>
                </c:pt>
                <c:pt idx="11">
                  <c:v>2021-10-14</c:v>
                </c:pt>
                <c:pt idx="12">
                  <c:v>2021-10-13</c:v>
                </c:pt>
                <c:pt idx="13">
                  <c:v>2021-10-12</c:v>
                </c:pt>
                <c:pt idx="14">
                  <c:v>2021-10-11</c:v>
                </c:pt>
                <c:pt idx="15">
                  <c:v>2021-10-09</c:v>
                </c:pt>
                <c:pt idx="16">
                  <c:v>2021-10-08</c:v>
                </c:pt>
              </c:strCache>
            </c:strRef>
          </c:cat>
          <c:val>
            <c:numRef>
              <c:f>Sheet1!$C$3:$C$19</c:f>
              <c:numCache>
                <c:formatCode>0_ </c:formatCode>
                <c:ptCount val="17"/>
                <c:pt idx="0">
                  <c:v>-1000</c:v>
                </c:pt>
                <c:pt idx="1">
                  <c:v>-1000</c:v>
                </c:pt>
                <c:pt idx="2">
                  <c:v>-1700</c:v>
                </c:pt>
                <c:pt idx="3">
                  <c:v>-100</c:v>
                </c:pt>
                <c:pt idx="4">
                  <c:v>-100</c:v>
                </c:pt>
                <c:pt idx="5">
                  <c:v>-100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-200</c:v>
                </c:pt>
                <c:pt idx="10">
                  <c:v>-5100</c:v>
                </c:pt>
                <c:pt idx="11">
                  <c:v>-1000</c:v>
                </c:pt>
                <c:pt idx="12">
                  <c:v>-1000</c:v>
                </c:pt>
                <c:pt idx="13">
                  <c:v>-1000</c:v>
                </c:pt>
                <c:pt idx="14">
                  <c:v>-2000</c:v>
                </c:pt>
                <c:pt idx="15">
                  <c:v>0</c:v>
                </c:pt>
                <c:pt idx="16">
                  <c:v>-3400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30-4EAB-8773-51DA13B75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6442336"/>
        <c:axId val="606443120"/>
      </c:barChart>
      <c:lineChart>
        <c:grouping val="standard"/>
        <c:varyColors val="0"/>
        <c:ser>
          <c:idx val="2"/>
          <c:order val="2"/>
          <c:tx>
            <c:strRef>
              <c:f>Sheet1!$D$2</c:f>
              <c:strCache>
                <c:ptCount val="1"/>
                <c:pt idx="0">
                  <c:v>净投放量</c:v>
                </c:pt>
              </c:strCache>
            </c:strRef>
          </c:tx>
          <c:spPr>
            <a:ln w="31750" cap="rnd">
              <a:solidFill>
                <a:srgbClr val="037FA5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Sheet1!$A$3:$A$19</c:f>
              <c:strCache>
                <c:ptCount val="17"/>
                <c:pt idx="0">
                  <c:v>2021-10-29</c:v>
                </c:pt>
                <c:pt idx="1">
                  <c:v>2021-10-28</c:v>
                </c:pt>
                <c:pt idx="2">
                  <c:v>2021-10-27</c:v>
                </c:pt>
                <c:pt idx="3">
                  <c:v>2021-10-26</c:v>
                </c:pt>
                <c:pt idx="4">
                  <c:v>2021-10-25</c:v>
                </c:pt>
                <c:pt idx="5">
                  <c:v>2021-10-22</c:v>
                </c:pt>
                <c:pt idx="6">
                  <c:v>2021-10-21</c:v>
                </c:pt>
                <c:pt idx="7">
                  <c:v>2021-10-20</c:v>
                </c:pt>
                <c:pt idx="8">
                  <c:v>2021-10-19</c:v>
                </c:pt>
                <c:pt idx="9">
                  <c:v>2021-10-18</c:v>
                </c:pt>
                <c:pt idx="10">
                  <c:v>2021-10-15</c:v>
                </c:pt>
                <c:pt idx="11">
                  <c:v>2021-10-14</c:v>
                </c:pt>
                <c:pt idx="12">
                  <c:v>2021-10-13</c:v>
                </c:pt>
                <c:pt idx="13">
                  <c:v>2021-10-12</c:v>
                </c:pt>
                <c:pt idx="14">
                  <c:v>2021-10-11</c:v>
                </c:pt>
                <c:pt idx="15">
                  <c:v>2021-10-09</c:v>
                </c:pt>
                <c:pt idx="16">
                  <c:v>2021-10-08</c:v>
                </c:pt>
              </c:strCache>
            </c:strRef>
          </c:cat>
          <c:val>
            <c:numRef>
              <c:f>Sheet1!$D$3:$D$19</c:f>
              <c:numCache>
                <c:formatCode>0_ </c:formatCode>
                <c:ptCount val="17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1900</c:v>
                </c:pt>
                <c:pt idx="4">
                  <c:v>1900</c:v>
                </c:pt>
                <c:pt idx="5">
                  <c:v>900</c:v>
                </c:pt>
                <c:pt idx="6">
                  <c:v>900</c:v>
                </c:pt>
                <c:pt idx="7">
                  <c:v>900</c:v>
                </c:pt>
                <c:pt idx="8">
                  <c:v>0</c:v>
                </c:pt>
                <c:pt idx="9">
                  <c:v>-100</c:v>
                </c:pt>
                <c:pt idx="10">
                  <c:v>0</c:v>
                </c:pt>
                <c:pt idx="11">
                  <c:v>-900</c:v>
                </c:pt>
                <c:pt idx="12">
                  <c:v>-900</c:v>
                </c:pt>
                <c:pt idx="13">
                  <c:v>-900</c:v>
                </c:pt>
                <c:pt idx="14">
                  <c:v>-1900</c:v>
                </c:pt>
                <c:pt idx="15">
                  <c:v>100</c:v>
                </c:pt>
                <c:pt idx="16">
                  <c:v>-3300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230-4EAB-8773-51DA13B75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6442336"/>
        <c:axId val="606443120"/>
      </c:lineChart>
      <c:catAx>
        <c:axId val="60644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06443120"/>
        <c:crosses val="autoZero"/>
        <c:auto val="1"/>
        <c:lblAlgn val="ctr"/>
        <c:lblOffset val="100"/>
        <c:noMultiLvlLbl val="0"/>
      </c:catAx>
      <c:valAx>
        <c:axId val="606443120"/>
        <c:scaling>
          <c:orientation val="minMax"/>
          <c:max val="6500"/>
          <c:min val="-4500"/>
        </c:scaling>
        <c:delete val="0"/>
        <c:axPos val="l"/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(使用中文字体)"/>
                <a:ea typeface="微软雅黑" panose="020B0503020204020204" pitchFamily="34" charset="-122"/>
                <a:cs typeface="Times New Roman" panose="02020603050405020304" pitchFamily="18" charset="0"/>
              </a:defRPr>
            </a:pPr>
            <a:endParaRPr lang="zh-CN"/>
          </a:p>
        </c:txPr>
        <c:crossAx val="60644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9696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altLang="zh-CN" sz="1860" b="0" i="0" u="none" strike="noStrike" kern="1200" spc="0" baseline="0" dirty="0" smtClean="0">
                <a:solidFill>
                  <a:srgbClr val="616161"/>
                </a:solidFill>
                <a:latin typeface="+mn-ea"/>
                <a:ea typeface="+mn-ea"/>
                <a:cs typeface="+mn-cs"/>
              </a:defRPr>
            </a:pPr>
            <a:r>
              <a:rPr lang="en-US" altLang="zh-CN" sz="1860" b="0" i="0" u="none" strike="noStrike" kern="1200" baseline="0" dirty="0" smtClean="0">
                <a:solidFill>
                  <a:srgbClr val="616161"/>
                </a:solidFill>
                <a:latin typeface="+mn-ea"/>
                <a:ea typeface="+mn-ea"/>
                <a:cs typeface="+mn-cs"/>
              </a:rPr>
              <a:t>2021</a:t>
            </a:r>
            <a:r>
              <a:rPr lang="zh-CN" altLang="en-US" sz="1860" b="0" i="0" u="none" strike="noStrike" kern="1200" baseline="0" dirty="0" smtClean="0">
                <a:solidFill>
                  <a:srgbClr val="616161"/>
                </a:solidFill>
                <a:latin typeface="+mn-ea"/>
                <a:ea typeface="+mn-ea"/>
                <a:cs typeface="+mn-cs"/>
              </a:rPr>
              <a:t>年</a:t>
            </a:r>
            <a:r>
              <a:rPr lang="en-US" altLang="zh-CN" sz="1860" b="0" i="0" u="none" strike="noStrike" kern="1200" baseline="0" dirty="0" smtClean="0">
                <a:solidFill>
                  <a:srgbClr val="616161"/>
                </a:solidFill>
                <a:latin typeface="+mn-ea"/>
                <a:ea typeface="+mn-ea"/>
                <a:cs typeface="+mn-cs"/>
              </a:rPr>
              <a:t>10月主要股指涨跌幅</a:t>
            </a:r>
          </a:p>
        </c:rich>
      </c:tx>
      <c:layout>
        <c:manualLayout>
          <c:xMode val="edge"/>
          <c:yMode val="edge"/>
          <c:x val="0.36595312499999999"/>
          <c:y val="4.2187497404804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altLang="zh-CN" sz="1860" b="0" i="0" u="none" strike="noStrike" kern="1200" spc="0" baseline="0" dirty="0" smtClean="0">
              <a:solidFill>
                <a:srgbClr val="616161"/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上证指数</c:v>
                </c:pt>
              </c:strCache>
            </c:strRef>
          </c:tx>
          <c:spPr>
            <a:ln w="28575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yyyy/mm/dd</c:formatCode>
                <c:ptCount val="16"/>
                <c:pt idx="0">
                  <c:v>44477</c:v>
                </c:pt>
                <c:pt idx="1">
                  <c:v>44480</c:v>
                </c:pt>
                <c:pt idx="2">
                  <c:v>44481</c:v>
                </c:pt>
                <c:pt idx="3">
                  <c:v>44482</c:v>
                </c:pt>
                <c:pt idx="4">
                  <c:v>44483</c:v>
                </c:pt>
                <c:pt idx="5">
                  <c:v>44484</c:v>
                </c:pt>
                <c:pt idx="6">
                  <c:v>44487</c:v>
                </c:pt>
                <c:pt idx="7">
                  <c:v>44488</c:v>
                </c:pt>
                <c:pt idx="8">
                  <c:v>44489</c:v>
                </c:pt>
                <c:pt idx="9">
                  <c:v>44490</c:v>
                </c:pt>
                <c:pt idx="10">
                  <c:v>44491</c:v>
                </c:pt>
                <c:pt idx="11">
                  <c:v>44494</c:v>
                </c:pt>
                <c:pt idx="12">
                  <c:v>44495</c:v>
                </c:pt>
                <c:pt idx="13">
                  <c:v>44496</c:v>
                </c:pt>
                <c:pt idx="14">
                  <c:v>44497</c:v>
                </c:pt>
                <c:pt idx="15">
                  <c:v>44498</c:v>
                </c:pt>
              </c:numCache>
            </c:numRef>
          </c:cat>
          <c:val>
            <c:numRef>
              <c:f>Sheet1!$B$2:$B$17</c:f>
              <c:numCache>
                <c:formatCode>0.00%</c:formatCode>
                <c:ptCount val="16"/>
                <c:pt idx="0">
                  <c:v>6.7260869082690355E-3</c:v>
                </c:pt>
                <c:pt idx="1">
                  <c:v>6.5977577057216852E-3</c:v>
                </c:pt>
                <c:pt idx="2">
                  <c:v>-5.9500021131299041E-3</c:v>
                </c:pt>
                <c:pt idx="3">
                  <c:v>-1.7948992743276326E-3</c:v>
                </c:pt>
                <c:pt idx="4">
                  <c:v>-2.7709747201279944E-3</c:v>
                </c:pt>
                <c:pt idx="5">
                  <c:v>1.1769068643314728E-3</c:v>
                </c:pt>
                <c:pt idx="6">
                  <c:v>-8.0993971469656145E-6</c:v>
                </c:pt>
                <c:pt idx="7">
                  <c:v>7.0026154606896984E-3</c:v>
                </c:pt>
                <c:pt idx="8">
                  <c:v>5.2783687130322221E-3</c:v>
                </c:pt>
                <c:pt idx="9">
                  <c:v>7.4593766188284505E-3</c:v>
                </c:pt>
                <c:pt idx="10">
                  <c:v>4.0459991948806895E-3</c:v>
                </c:pt>
                <c:pt idx="11">
                  <c:v>1.1685496317044297E-2</c:v>
                </c:pt>
                <c:pt idx="12">
                  <c:v>8.2593952726650599E-3</c:v>
                </c:pt>
                <c:pt idx="13">
                  <c:v>-1.6427483154656253E-3</c:v>
                </c:pt>
                <c:pt idx="14">
                  <c:v>-1.3942789894239249E-2</c:v>
                </c:pt>
                <c:pt idx="15">
                  <c:v>-5.837927756067951E-3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科创50</c:v>
                </c:pt>
              </c:strCache>
            </c:strRef>
          </c:tx>
          <c:spPr>
            <a:ln w="28575" cap="rnd">
              <a:solidFill>
                <a:srgbClr val="0076CB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yyyy/mm/dd</c:formatCode>
                <c:ptCount val="16"/>
                <c:pt idx="0">
                  <c:v>44477</c:v>
                </c:pt>
                <c:pt idx="1">
                  <c:v>44480</c:v>
                </c:pt>
                <c:pt idx="2">
                  <c:v>44481</c:v>
                </c:pt>
                <c:pt idx="3">
                  <c:v>44482</c:v>
                </c:pt>
                <c:pt idx="4">
                  <c:v>44483</c:v>
                </c:pt>
                <c:pt idx="5">
                  <c:v>44484</c:v>
                </c:pt>
                <c:pt idx="6">
                  <c:v>44487</c:v>
                </c:pt>
                <c:pt idx="7">
                  <c:v>44488</c:v>
                </c:pt>
                <c:pt idx="8">
                  <c:v>44489</c:v>
                </c:pt>
                <c:pt idx="9">
                  <c:v>44490</c:v>
                </c:pt>
                <c:pt idx="10">
                  <c:v>44491</c:v>
                </c:pt>
                <c:pt idx="11">
                  <c:v>44494</c:v>
                </c:pt>
                <c:pt idx="12">
                  <c:v>44495</c:v>
                </c:pt>
                <c:pt idx="13">
                  <c:v>44496</c:v>
                </c:pt>
                <c:pt idx="14">
                  <c:v>44497</c:v>
                </c:pt>
                <c:pt idx="15">
                  <c:v>44498</c:v>
                </c:pt>
              </c:numCache>
            </c:numRef>
          </c:cat>
          <c:val>
            <c:numRef>
              <c:f>Sheet1!$C$2:$C$17</c:f>
              <c:numCache>
                <c:formatCode>0.00%</c:formatCode>
                <c:ptCount val="16"/>
                <c:pt idx="0">
                  <c:v>-3.1107261273668474E-3</c:v>
                </c:pt>
                <c:pt idx="1">
                  <c:v>-1.3841514798031751E-2</c:v>
                </c:pt>
                <c:pt idx="2">
                  <c:v>-3.6038452979062496E-2</c:v>
                </c:pt>
                <c:pt idx="3">
                  <c:v>-1.7500272883530732E-2</c:v>
                </c:pt>
                <c:pt idx="4">
                  <c:v>-1.5670017106546141E-2</c:v>
                </c:pt>
                <c:pt idx="5">
                  <c:v>-4.0565762446812537E-3</c:v>
                </c:pt>
                <c:pt idx="6">
                  <c:v>-1.1792733012945367E-2</c:v>
                </c:pt>
                <c:pt idx="7">
                  <c:v>-1.4062086519349704E-3</c:v>
                </c:pt>
                <c:pt idx="8">
                  <c:v>3.5633401762440453E-3</c:v>
                </c:pt>
                <c:pt idx="9">
                  <c:v>-4.6108184036451894E-3</c:v>
                </c:pt>
                <c:pt idx="10">
                  <c:v>-4.235356967458026E-4</c:v>
                </c:pt>
                <c:pt idx="11">
                  <c:v>8.4699833230537092E-3</c:v>
                </c:pt>
                <c:pt idx="12">
                  <c:v>5.4138339018223736E-3</c:v>
                </c:pt>
                <c:pt idx="13">
                  <c:v>-5.0401989952917337E-3</c:v>
                </c:pt>
                <c:pt idx="14">
                  <c:v>-9.0165540574601577E-3</c:v>
                </c:pt>
                <c:pt idx="15">
                  <c:v>2.0076775616968856E-2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深证成指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yyyy/mm/dd</c:formatCode>
                <c:ptCount val="16"/>
                <c:pt idx="0">
                  <c:v>44477</c:v>
                </c:pt>
                <c:pt idx="1">
                  <c:v>44480</c:v>
                </c:pt>
                <c:pt idx="2">
                  <c:v>44481</c:v>
                </c:pt>
                <c:pt idx="3">
                  <c:v>44482</c:v>
                </c:pt>
                <c:pt idx="4">
                  <c:v>44483</c:v>
                </c:pt>
                <c:pt idx="5">
                  <c:v>44484</c:v>
                </c:pt>
                <c:pt idx="6">
                  <c:v>44487</c:v>
                </c:pt>
                <c:pt idx="7">
                  <c:v>44488</c:v>
                </c:pt>
                <c:pt idx="8">
                  <c:v>44489</c:v>
                </c:pt>
                <c:pt idx="9">
                  <c:v>44490</c:v>
                </c:pt>
                <c:pt idx="10">
                  <c:v>44491</c:v>
                </c:pt>
                <c:pt idx="11">
                  <c:v>44494</c:v>
                </c:pt>
                <c:pt idx="12">
                  <c:v>44495</c:v>
                </c:pt>
                <c:pt idx="13">
                  <c:v>44496</c:v>
                </c:pt>
                <c:pt idx="14">
                  <c:v>44497</c:v>
                </c:pt>
                <c:pt idx="15">
                  <c:v>44498</c:v>
                </c:pt>
              </c:numCache>
            </c:numRef>
          </c:cat>
          <c:val>
            <c:numRef>
              <c:f>Sheet1!$D$2:$D$17</c:f>
              <c:numCache>
                <c:formatCode>0.00%</c:formatCode>
                <c:ptCount val="16"/>
                <c:pt idx="0">
                  <c:v>7.3482847632109216E-3</c:v>
                </c:pt>
                <c:pt idx="1">
                  <c:v>4.0946640574301973E-3</c:v>
                </c:pt>
                <c:pt idx="2">
                  <c:v>-1.2134764545984278E-2</c:v>
                </c:pt>
                <c:pt idx="3">
                  <c:v>3.0795835410784012E-3</c:v>
                </c:pt>
                <c:pt idx="4">
                  <c:v>2.2617213834748018E-3</c:v>
                </c:pt>
                <c:pt idx="5">
                  <c:v>7.4763509015545182E-3</c:v>
                </c:pt>
                <c:pt idx="6">
                  <c:v>2.8657742403150888E-3</c:v>
                </c:pt>
                <c:pt idx="7">
                  <c:v>1.3331059521667799E-2</c:v>
                </c:pt>
                <c:pt idx="8">
                  <c:v>1.0010005791664334E-2</c:v>
                </c:pt>
                <c:pt idx="9">
                  <c:v>9.4935550654728917E-3</c:v>
                </c:pt>
                <c:pt idx="10">
                  <c:v>1.2845659155785283E-2</c:v>
                </c:pt>
                <c:pt idx="11">
                  <c:v>2.0107012694174253E-2</c:v>
                </c:pt>
                <c:pt idx="12">
                  <c:v>1.703868080290416E-2</c:v>
                </c:pt>
                <c:pt idx="13">
                  <c:v>5.9050335457457859E-3</c:v>
                </c:pt>
                <c:pt idx="14">
                  <c:v>-4.4861865277399104E-3</c:v>
                </c:pt>
                <c:pt idx="15">
                  <c:v>9.9496242672285629E-3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创业板指</c:v>
                </c:pt>
              </c:strCache>
            </c:strRef>
          </c:tx>
          <c:spPr>
            <a:ln w="28575" cap="rnd">
              <a:solidFill>
                <a:srgbClr val="96969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yyyy/mm/dd</c:formatCode>
                <c:ptCount val="16"/>
                <c:pt idx="0">
                  <c:v>44477</c:v>
                </c:pt>
                <c:pt idx="1">
                  <c:v>44480</c:v>
                </c:pt>
                <c:pt idx="2">
                  <c:v>44481</c:v>
                </c:pt>
                <c:pt idx="3">
                  <c:v>44482</c:v>
                </c:pt>
                <c:pt idx="4">
                  <c:v>44483</c:v>
                </c:pt>
                <c:pt idx="5">
                  <c:v>44484</c:v>
                </c:pt>
                <c:pt idx="6">
                  <c:v>44487</c:v>
                </c:pt>
                <c:pt idx="7">
                  <c:v>44488</c:v>
                </c:pt>
                <c:pt idx="8">
                  <c:v>44489</c:v>
                </c:pt>
                <c:pt idx="9">
                  <c:v>44490</c:v>
                </c:pt>
                <c:pt idx="10">
                  <c:v>44491</c:v>
                </c:pt>
                <c:pt idx="11">
                  <c:v>44494</c:v>
                </c:pt>
                <c:pt idx="12">
                  <c:v>44495</c:v>
                </c:pt>
                <c:pt idx="13">
                  <c:v>44496</c:v>
                </c:pt>
                <c:pt idx="14">
                  <c:v>44497</c:v>
                </c:pt>
                <c:pt idx="15">
                  <c:v>44498</c:v>
                </c:pt>
              </c:numCache>
            </c:numRef>
          </c:cat>
          <c:val>
            <c:numRef>
              <c:f>Sheet1!$E$2:$E$17</c:f>
              <c:numCache>
                <c:formatCode>0.00%</c:formatCode>
                <c:ptCount val="16"/>
                <c:pt idx="0">
                  <c:v>-4.4436287415683395E-4</c:v>
                </c:pt>
                <c:pt idx="1">
                  <c:v>-1.4934389596644615E-2</c:v>
                </c:pt>
                <c:pt idx="2">
                  <c:v>-3.2787187383028438E-2</c:v>
                </c:pt>
                <c:pt idx="3">
                  <c:v>-1.0628865310555513E-2</c:v>
                </c:pt>
                <c:pt idx="4">
                  <c:v>-8.9100642889956561E-3</c:v>
                </c:pt>
                <c:pt idx="5">
                  <c:v>9.7623607879504526E-3</c:v>
                </c:pt>
                <c:pt idx="6">
                  <c:v>9.8125974008562711E-3</c:v>
                </c:pt>
                <c:pt idx="7">
                  <c:v>1.622605612847372E-2</c:v>
                </c:pt>
                <c:pt idx="8">
                  <c:v>1.2474737224760002E-2</c:v>
                </c:pt>
                <c:pt idx="9">
                  <c:v>1.073818387863934E-2</c:v>
                </c:pt>
                <c:pt idx="10">
                  <c:v>1.240976864806953E-2</c:v>
                </c:pt>
                <c:pt idx="11">
                  <c:v>2.8964181140898049E-2</c:v>
                </c:pt>
                <c:pt idx="12">
                  <c:v>2.5547259323090987E-2</c:v>
                </c:pt>
                <c:pt idx="13">
                  <c:v>1.9822319572353697E-2</c:v>
                </c:pt>
                <c:pt idx="14">
                  <c:v>1.039041090929671E-2</c:v>
                </c:pt>
                <c:pt idx="15">
                  <c:v>3.2675218294263564E-2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438808"/>
        <c:axId val="606443512"/>
      </c:lineChart>
      <c:dateAx>
        <c:axId val="606438808"/>
        <c:scaling>
          <c:orientation val="minMax"/>
        </c:scaling>
        <c:delete val="0"/>
        <c:axPos val="b"/>
        <c:numFmt formatCode="yyyy/mm/dd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pPr>
            <a:endParaRPr lang="zh-CN"/>
          </a:p>
        </c:txPr>
        <c:crossAx val="606443512"/>
        <c:crosses val="autoZero"/>
        <c:auto val="1"/>
        <c:lblOffset val="100"/>
        <c:baseTimeUnit val="days"/>
        <c:majorUnit val="2"/>
        <c:majorTimeUnit val="days"/>
      </c:dateAx>
      <c:valAx>
        <c:axId val="60644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06438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baseline="0">
                <a:solidFill>
                  <a:srgbClr val="61616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60" b="0" dirty="0" smtClean="0">
                <a:solidFill>
                  <a:srgbClr val="616161"/>
                </a:solidFill>
              </a:rPr>
              <a:t>2021</a:t>
            </a:r>
            <a:r>
              <a:rPr lang="zh-CN" altLang="en-US" sz="1860" b="0" dirty="0" smtClean="0">
                <a:solidFill>
                  <a:srgbClr val="616161"/>
                </a:solidFill>
              </a:rPr>
              <a:t>年</a:t>
            </a:r>
            <a:r>
              <a:rPr lang="en-US" altLang="zh-CN" sz="1860" b="0" dirty="0" smtClean="0">
                <a:solidFill>
                  <a:srgbClr val="616161"/>
                </a:solidFill>
              </a:rPr>
              <a:t>10</a:t>
            </a:r>
            <a:r>
              <a:rPr lang="zh-CN" altLang="en-US" sz="1860" b="0" dirty="0" smtClean="0">
                <a:solidFill>
                  <a:srgbClr val="616161"/>
                </a:solidFill>
              </a:rPr>
              <a:t>月沪深市值统计</a:t>
            </a:r>
            <a:endParaRPr lang="zh-CN" altLang="en-US" sz="1860" b="0" dirty="0">
              <a:solidFill>
                <a:srgbClr val="616161"/>
              </a:solidFill>
            </a:endParaRPr>
          </a:p>
        </c:rich>
      </c:tx>
      <c:layout>
        <c:manualLayout>
          <c:xMode val="edge"/>
          <c:yMode val="edge"/>
          <c:x val="0.30912072662635698"/>
          <c:y val="1.8181818181818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0" b="0" i="0" u="none" strike="noStrike" kern="1200" baseline="0">
              <a:solidFill>
                <a:srgbClr val="61616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Sheet2!$F$27</c:f>
              <c:strCache>
                <c:ptCount val="1"/>
                <c:pt idx="0">
                  <c:v>上证A股</c:v>
                </c:pt>
              </c:strCache>
            </c:strRef>
          </c:tx>
          <c:spPr>
            <a:ln w="31750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cat>
            <c:numRef>
              <c:f>Sheet2!$E$28:$E$58</c:f>
              <c:numCache>
                <c:formatCode>m/d/yyyy</c:formatCode>
                <c:ptCount val="31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</c:numCache>
            </c:numRef>
          </c:cat>
          <c:val>
            <c:numRef>
              <c:f>Sheet2!$F$28:$F$58</c:f>
              <c:numCache>
                <c:formatCode>0.00%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-1.5096982321169961E-3</c:v>
                </c:pt>
                <c:pt idx="4">
                  <c:v>-8.7685436444862042E-4</c:v>
                </c:pt>
                <c:pt idx="5">
                  <c:v>-9.7175986402597836E-4</c:v>
                </c:pt>
                <c:pt idx="6">
                  <c:v>2.7693375112325391E-4</c:v>
                </c:pt>
                <c:pt idx="7">
                  <c:v>5.6730436144205587E-3</c:v>
                </c:pt>
                <c:pt idx="8">
                  <c:v>5.6730436144205587E-3</c:v>
                </c:pt>
                <c:pt idx="9">
                  <c:v>5.6730436144205587E-3</c:v>
                </c:pt>
                <c:pt idx="10">
                  <c:v>5.638555266511025E-3</c:v>
                </c:pt>
                <c:pt idx="11">
                  <c:v>-6.7086006569971879E-3</c:v>
                </c:pt>
                <c:pt idx="12">
                  <c:v>-2.0191659845191223E-3</c:v>
                </c:pt>
                <c:pt idx="13">
                  <c:v>-2.7881400934415268E-3</c:v>
                </c:pt>
                <c:pt idx="14">
                  <c:v>1.6024484895102997E-3</c:v>
                </c:pt>
                <c:pt idx="15">
                  <c:v>1.6024484895102997E-3</c:v>
                </c:pt>
                <c:pt idx="16">
                  <c:v>1.6024484895102997E-3</c:v>
                </c:pt>
                <c:pt idx="17">
                  <c:v>6.5518295241906443E-4</c:v>
                </c:pt>
                <c:pt idx="18">
                  <c:v>7.70651380749654E-3</c:v>
                </c:pt>
                <c:pt idx="19">
                  <c:v>6.3540485980815298E-3</c:v>
                </c:pt>
                <c:pt idx="20">
                  <c:v>7.8244564659650795E-3</c:v>
                </c:pt>
                <c:pt idx="21">
                  <c:v>4.706414291600014E-3</c:v>
                </c:pt>
                <c:pt idx="22">
                  <c:v>4.706414291600014E-3</c:v>
                </c:pt>
                <c:pt idx="23">
                  <c:v>4.706414291600014E-3</c:v>
                </c:pt>
                <c:pt idx="24">
                  <c:v>1.2045862480665859E-2</c:v>
                </c:pt>
                <c:pt idx="25">
                  <c:v>8.679219138046701E-3</c:v>
                </c:pt>
                <c:pt idx="26">
                  <c:v>-1.3270089365731152E-3</c:v>
                </c:pt>
                <c:pt idx="27">
                  <c:v>-1.2656943594395842E-2</c:v>
                </c:pt>
                <c:pt idx="28">
                  <c:v>-5.2995741327122037E-3</c:v>
                </c:pt>
                <c:pt idx="29">
                  <c:v>-5.2995741327122037E-3</c:v>
                </c:pt>
                <c:pt idx="30">
                  <c:v>-5.298641906240853E-3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3B8-441E-81A0-40DDDD408649}"/>
            </c:ext>
          </c:extLst>
        </c:ser>
        <c:ser>
          <c:idx val="1"/>
          <c:order val="1"/>
          <c:tx>
            <c:strRef>
              <c:f>Sheet2!$G$27</c:f>
              <c:strCache>
                <c:ptCount val="1"/>
                <c:pt idx="0">
                  <c:v>深证A股</c:v>
                </c:pt>
              </c:strCache>
            </c:strRef>
          </c:tx>
          <c:spPr>
            <a:ln w="31750" cap="rnd">
              <a:solidFill>
                <a:srgbClr val="0173C9"/>
              </a:solidFill>
              <a:round/>
            </a:ln>
            <a:effectLst/>
          </c:spPr>
          <c:marker>
            <c:symbol val="none"/>
          </c:marker>
          <c:cat>
            <c:numRef>
              <c:f>Sheet2!$E$28:$E$58</c:f>
              <c:numCache>
                <c:formatCode>m/d/yyyy</c:formatCode>
                <c:ptCount val="31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</c:numCache>
            </c:numRef>
          </c:cat>
          <c:val>
            <c:numRef>
              <c:f>Sheet2!$G$28:$G$58</c:f>
              <c:numCache>
                <c:formatCode>0.00%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-1.0582391289959414E-4</c:v>
                </c:pt>
                <c:pt idx="4">
                  <c:v>7.491632245004709E-6</c:v>
                </c:pt>
                <c:pt idx="5">
                  <c:v>-1.9413782665189672E-4</c:v>
                </c:pt>
                <c:pt idx="6">
                  <c:v>7.7781006462718238E-5</c:v>
                </c:pt>
                <c:pt idx="7">
                  <c:v>7.5639963384883657E-3</c:v>
                </c:pt>
                <c:pt idx="8">
                  <c:v>7.5639963384883657E-3</c:v>
                </c:pt>
                <c:pt idx="9">
                  <c:v>7.5639963384883657E-3</c:v>
                </c:pt>
                <c:pt idx="10">
                  <c:v>3.6453498403052897E-3</c:v>
                </c:pt>
                <c:pt idx="11">
                  <c:v>-1.2938405378401963E-2</c:v>
                </c:pt>
                <c:pt idx="12">
                  <c:v>-3.2752351553921866E-4</c:v>
                </c:pt>
                <c:pt idx="13">
                  <c:v>2.4034661721827888E-3</c:v>
                </c:pt>
                <c:pt idx="14">
                  <c:v>3.5019165181455758E-3</c:v>
                </c:pt>
                <c:pt idx="15">
                  <c:v>3.5019165181455758E-3</c:v>
                </c:pt>
                <c:pt idx="16">
                  <c:v>3.5019165181455758E-3</c:v>
                </c:pt>
                <c:pt idx="17">
                  <c:v>4.7071916733896213E-3</c:v>
                </c:pt>
                <c:pt idx="18">
                  <c:v>1.3757551155618719E-2</c:v>
                </c:pt>
                <c:pt idx="19">
                  <c:v>1.2989428210985476E-2</c:v>
                </c:pt>
                <c:pt idx="20">
                  <c:v>1.137957437955639E-2</c:v>
                </c:pt>
                <c:pt idx="21">
                  <c:v>1.0347654290043362E-2</c:v>
                </c:pt>
                <c:pt idx="22">
                  <c:v>1.0347654290043362E-2</c:v>
                </c:pt>
                <c:pt idx="23">
                  <c:v>1.0347654290043362E-2</c:v>
                </c:pt>
                <c:pt idx="24">
                  <c:v>1.9542210185628184E-2</c:v>
                </c:pt>
                <c:pt idx="25">
                  <c:v>1.685890306657134E-2</c:v>
                </c:pt>
                <c:pt idx="26">
                  <c:v>5.5607581366601266E-3</c:v>
                </c:pt>
                <c:pt idx="27">
                  <c:v>-9.2225360788821265E-3</c:v>
                </c:pt>
                <c:pt idx="28">
                  <c:v>6.279786186166314E-3</c:v>
                </c:pt>
                <c:pt idx="29">
                  <c:v>6.279786186166314E-3</c:v>
                </c:pt>
                <c:pt idx="30">
                  <c:v>6.2798756771795805E-3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3B8-441E-81A0-40DDDD408649}"/>
            </c:ext>
          </c:extLst>
        </c:ser>
        <c:ser>
          <c:idx val="2"/>
          <c:order val="2"/>
          <c:tx>
            <c:strRef>
              <c:f>Sheet2!$H$27</c:f>
              <c:strCache>
                <c:ptCount val="1"/>
                <c:pt idx="0">
                  <c:v>全部A股</c:v>
                </c:pt>
              </c:strCache>
            </c:strRef>
          </c:tx>
          <c:spPr>
            <a:ln w="31750" cap="rnd">
              <a:solidFill>
                <a:srgbClr val="969696"/>
              </a:solidFill>
              <a:round/>
            </a:ln>
            <a:effectLst/>
          </c:spPr>
          <c:marker>
            <c:symbol val="none"/>
          </c:marker>
          <c:cat>
            <c:numRef>
              <c:f>Sheet2!$E$28:$E$58</c:f>
              <c:numCache>
                <c:formatCode>m/d/yyyy</c:formatCode>
                <c:ptCount val="31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</c:numCache>
            </c:numRef>
          </c:cat>
          <c:val>
            <c:numRef>
              <c:f>Sheet2!$H$28:$H$58</c:f>
              <c:numCache>
                <c:formatCode>0.00%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-9.3813246876561784E-4</c:v>
                </c:pt>
                <c:pt idx="4">
                  <c:v>-5.1680653983365854E-4</c:v>
                </c:pt>
                <c:pt idx="5">
                  <c:v>-6.5516305239787798E-4</c:v>
                </c:pt>
                <c:pt idx="6">
                  <c:v>1.9585178462011577E-4</c:v>
                </c:pt>
                <c:pt idx="7">
                  <c:v>6.4429158333210168E-3</c:v>
                </c:pt>
                <c:pt idx="8">
                  <c:v>6.4429158333210168E-3</c:v>
                </c:pt>
                <c:pt idx="9">
                  <c:v>6.4429158333210168E-3</c:v>
                </c:pt>
                <c:pt idx="10">
                  <c:v>4.8270524379809832E-3</c:v>
                </c:pt>
                <c:pt idx="11">
                  <c:v>-9.2449695059585446E-3</c:v>
                </c:pt>
                <c:pt idx="12">
                  <c:v>-1.3304398600615386E-3</c:v>
                </c:pt>
                <c:pt idx="13">
                  <c:v>-6.7445772343721622E-4</c:v>
                </c:pt>
                <c:pt idx="14">
                  <c:v>2.3757875832501885E-3</c:v>
                </c:pt>
                <c:pt idx="15">
                  <c:v>2.3757875832501885E-3</c:v>
                </c:pt>
                <c:pt idx="16">
                  <c:v>2.3757875832501885E-3</c:v>
                </c:pt>
                <c:pt idx="17">
                  <c:v>2.3048957693034833E-3</c:v>
                </c:pt>
                <c:pt idx="18">
                  <c:v>1.0170100279307759E-2</c:v>
                </c:pt>
                <c:pt idx="19">
                  <c:v>9.0555410049586449E-3</c:v>
                </c:pt>
                <c:pt idx="20">
                  <c:v>9.2718678590439918E-3</c:v>
                </c:pt>
                <c:pt idx="21">
                  <c:v>7.0031580968121787E-3</c:v>
                </c:pt>
                <c:pt idx="22">
                  <c:v>7.0031580968121787E-3</c:v>
                </c:pt>
                <c:pt idx="23">
                  <c:v>7.0031580968121787E-3</c:v>
                </c:pt>
                <c:pt idx="24">
                  <c:v>1.5097884759072588E-2</c:v>
                </c:pt>
                <c:pt idx="25">
                  <c:v>1.2009451214082256E-2</c:v>
                </c:pt>
                <c:pt idx="26">
                  <c:v>1.4772391297308562E-3</c:v>
                </c:pt>
                <c:pt idx="27">
                  <c:v>-1.1258677576994391E-2</c:v>
                </c:pt>
                <c:pt idx="28">
                  <c:v>-5.8521628088503697E-4</c:v>
                </c:pt>
                <c:pt idx="29">
                  <c:v>-5.8521628088503697E-4</c:v>
                </c:pt>
                <c:pt idx="30">
                  <c:v>-5.8462716114981994E-4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3B8-441E-81A0-40DDDD408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454096"/>
        <c:axId val="606450568"/>
      </c:lineChart>
      <c:dateAx>
        <c:axId val="606454096"/>
        <c:scaling>
          <c:orientation val="minMax"/>
        </c:scaling>
        <c:delete val="0"/>
        <c:axPos val="b"/>
        <c:numFmt formatCode="m/d/yyyy" sourceLinked="1"/>
        <c:majorTickMark val="none"/>
        <c:minorTickMark val="out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黑体" panose="02010609060101010101" pitchFamily="49" charset="-122"/>
                <a:cs typeface="+mn-cs"/>
              </a:defRPr>
            </a:pPr>
            <a:endParaRPr lang="zh-CN"/>
          </a:p>
        </c:txPr>
        <c:crossAx val="606450568"/>
        <c:crosses val="autoZero"/>
        <c:auto val="1"/>
        <c:lblOffset val="100"/>
        <c:baseTimeUnit val="days"/>
        <c:majorUnit val="3"/>
        <c:majorTimeUnit val="days"/>
      </c:dateAx>
      <c:valAx>
        <c:axId val="606450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bevel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60645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cat>
            <c:numRef>
              <c:f>Sheet1!$E$5:$E$36</c:f>
              <c:numCache>
                <c:formatCode>yyyy/mm/dd</c:formatCode>
                <c:ptCount val="32"/>
                <c:pt idx="0">
                  <c:v>44469</c:v>
                </c:pt>
                <c:pt idx="1">
                  <c:v>44470</c:v>
                </c:pt>
                <c:pt idx="2">
                  <c:v>44471</c:v>
                </c:pt>
                <c:pt idx="3">
                  <c:v>44472</c:v>
                </c:pt>
                <c:pt idx="4">
                  <c:v>44473</c:v>
                </c:pt>
                <c:pt idx="5">
                  <c:v>44474</c:v>
                </c:pt>
                <c:pt idx="6">
                  <c:v>44475</c:v>
                </c:pt>
                <c:pt idx="7">
                  <c:v>44476</c:v>
                </c:pt>
                <c:pt idx="8">
                  <c:v>44477</c:v>
                </c:pt>
                <c:pt idx="9">
                  <c:v>44478</c:v>
                </c:pt>
                <c:pt idx="10">
                  <c:v>44479</c:v>
                </c:pt>
                <c:pt idx="11">
                  <c:v>44480</c:v>
                </c:pt>
                <c:pt idx="12">
                  <c:v>44481</c:v>
                </c:pt>
                <c:pt idx="13">
                  <c:v>44482</c:v>
                </c:pt>
                <c:pt idx="14">
                  <c:v>44483</c:v>
                </c:pt>
                <c:pt idx="15">
                  <c:v>44484</c:v>
                </c:pt>
                <c:pt idx="16">
                  <c:v>44485</c:v>
                </c:pt>
                <c:pt idx="17">
                  <c:v>44486</c:v>
                </c:pt>
                <c:pt idx="18">
                  <c:v>44487</c:v>
                </c:pt>
                <c:pt idx="19">
                  <c:v>44488</c:v>
                </c:pt>
                <c:pt idx="20">
                  <c:v>44489</c:v>
                </c:pt>
                <c:pt idx="21">
                  <c:v>44490</c:v>
                </c:pt>
                <c:pt idx="22">
                  <c:v>44491</c:v>
                </c:pt>
                <c:pt idx="23">
                  <c:v>44492</c:v>
                </c:pt>
                <c:pt idx="24">
                  <c:v>44493</c:v>
                </c:pt>
                <c:pt idx="25">
                  <c:v>44494</c:v>
                </c:pt>
                <c:pt idx="26">
                  <c:v>44495</c:v>
                </c:pt>
                <c:pt idx="27">
                  <c:v>44496</c:v>
                </c:pt>
                <c:pt idx="28">
                  <c:v>44497</c:v>
                </c:pt>
                <c:pt idx="29">
                  <c:v>44498</c:v>
                </c:pt>
                <c:pt idx="30">
                  <c:v>44499</c:v>
                </c:pt>
                <c:pt idx="31">
                  <c:v>44500</c:v>
                </c:pt>
              </c:numCache>
            </c:numRef>
          </c:cat>
          <c:val>
            <c:numRef>
              <c:f>Sheet1!$S$7:$S$36</c:f>
              <c:numCache>
                <c:formatCode>#,##0.00</c:formatCode>
                <c:ptCount val="30"/>
                <c:pt idx="0">
                  <c:v>15140</c:v>
                </c:pt>
                <c:pt idx="1">
                  <c:v>15140</c:v>
                </c:pt>
                <c:pt idx="2">
                  <c:v>15099</c:v>
                </c:pt>
                <c:pt idx="3">
                  <c:v>15010</c:v>
                </c:pt>
                <c:pt idx="4">
                  <c:v>14994</c:v>
                </c:pt>
                <c:pt idx="5">
                  <c:v>15289</c:v>
                </c:pt>
                <c:pt idx="6">
                  <c:v>15805</c:v>
                </c:pt>
                <c:pt idx="7">
                  <c:v>15805</c:v>
                </c:pt>
                <c:pt idx="8">
                  <c:v>15805</c:v>
                </c:pt>
                <c:pt idx="9">
                  <c:v>15919</c:v>
                </c:pt>
                <c:pt idx="10">
                  <c:v>15847</c:v>
                </c:pt>
                <c:pt idx="11">
                  <c:v>16178</c:v>
                </c:pt>
                <c:pt idx="12">
                  <c:v>15992</c:v>
                </c:pt>
                <c:pt idx="13">
                  <c:v>16045</c:v>
                </c:pt>
                <c:pt idx="14">
                  <c:v>16045</c:v>
                </c:pt>
                <c:pt idx="15">
                  <c:v>16045</c:v>
                </c:pt>
                <c:pt idx="16">
                  <c:v>15690</c:v>
                </c:pt>
                <c:pt idx="17">
                  <c:v>15820</c:v>
                </c:pt>
                <c:pt idx="18">
                  <c:v>15844</c:v>
                </c:pt>
                <c:pt idx="19">
                  <c:v>15980</c:v>
                </c:pt>
                <c:pt idx="20">
                  <c:v>16202</c:v>
                </c:pt>
                <c:pt idx="21">
                  <c:v>16202</c:v>
                </c:pt>
                <c:pt idx="22">
                  <c:v>16202</c:v>
                </c:pt>
                <c:pt idx="23">
                  <c:v>16171</c:v>
                </c:pt>
                <c:pt idx="24">
                  <c:v>16096</c:v>
                </c:pt>
                <c:pt idx="25">
                  <c:v>15887</c:v>
                </c:pt>
                <c:pt idx="26">
                  <c:v>15836</c:v>
                </c:pt>
                <c:pt idx="27">
                  <c:v>15866</c:v>
                </c:pt>
                <c:pt idx="28">
                  <c:v>15866</c:v>
                </c:pt>
                <c:pt idx="29">
                  <c:v>15866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4EE-46B3-A8C7-AC13D1D3A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445080"/>
        <c:axId val="606445864"/>
      </c:lineChart>
      <c:dateAx>
        <c:axId val="606445080"/>
        <c:scaling>
          <c:orientation val="minMax"/>
        </c:scaling>
        <c:delete val="0"/>
        <c:axPos val="b"/>
        <c:numFmt formatCode="yyyy/mm/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06445864"/>
        <c:crosses val="autoZero"/>
        <c:auto val="1"/>
        <c:lblOffset val="100"/>
        <c:baseTimeUnit val="days"/>
        <c:majorUnit val="2"/>
        <c:majorTimeUnit val="days"/>
      </c:dateAx>
      <c:valAx>
        <c:axId val="606445864"/>
        <c:scaling>
          <c:orientation val="minMax"/>
          <c:min val="14900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0644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1" i="0" u="none" strike="noStrike" kern="1200" baseline="0">
                <a:solidFill>
                  <a:srgbClr val="616161"/>
                </a:solidFill>
                <a:latin typeface="+mn-ea"/>
                <a:ea typeface="+mn-ea"/>
                <a:cs typeface="+mn-cs"/>
              </a:defRPr>
            </a:pPr>
            <a:r>
              <a:rPr lang="en-US" altLang="zh-CN" sz="1860" b="0" dirty="0" smtClean="0">
                <a:solidFill>
                  <a:srgbClr val="616161"/>
                </a:solidFill>
                <a:latin typeface="+mn-ea"/>
                <a:ea typeface="+mn-ea"/>
              </a:rPr>
              <a:t>2021</a:t>
            </a:r>
            <a:r>
              <a:rPr lang="zh-CN" altLang="en-US" sz="1860" b="0" dirty="0" smtClean="0">
                <a:solidFill>
                  <a:srgbClr val="616161"/>
                </a:solidFill>
                <a:latin typeface="+mn-ea"/>
                <a:ea typeface="+mn-ea"/>
              </a:rPr>
              <a:t>年全市场解禁规模</a:t>
            </a:r>
            <a:endParaRPr lang="en-US" altLang="zh-CN" sz="1860" b="0" dirty="0">
              <a:solidFill>
                <a:srgbClr val="616161"/>
              </a:solidFill>
              <a:latin typeface="+mn-ea"/>
              <a:ea typeface="+mn-ea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0" b="1" i="0" u="none" strike="noStrike" kern="1200" baseline="0">
              <a:solidFill>
                <a:srgbClr val="616161"/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股票流通统计!$C$2</c:f>
              <c:strCache>
                <c:ptCount val="1"/>
                <c:pt idx="0">
                  <c:v>市值(亿元)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000E4C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solidFill>
                <a:srgbClr val="000E4C"/>
              </a:solidFill>
              <a:ln>
                <a:solidFill>
                  <a:srgbClr val="000E4C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A4-4B3E-A0C7-BD1662BF217B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778495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3"/>
              <c:layout>
                <c:manualLayout>
                  <c:x val="-5.6098909902592689E-17"/>
                  <c:y val="-3.48345359542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8747736230957702E-3"/>
                  <c:y val="1.200741244989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altLang="zh-CN" sz="1400" b="0" i="0" u="none" strike="noStrike" kern="1200" baseline="0">
                      <a:solidFill>
                        <a:srgbClr val="00135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77849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135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股票流通统计!$A$3:$A$14</c:f>
              <c:numCache>
                <c:formatCode>yyyy/mm</c:formatCode>
                <c:ptCount val="12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</c:numCache>
            </c:numRef>
          </c:cat>
          <c:val>
            <c:numRef>
              <c:f>股票流通统计!$C$3:$C$14</c:f>
              <c:numCache>
                <c:formatCode>#,##0.00</c:formatCode>
                <c:ptCount val="12"/>
                <c:pt idx="0">
                  <c:v>3976.9291071647999</c:v>
                </c:pt>
                <c:pt idx="1">
                  <c:v>4660.7305523427003</c:v>
                </c:pt>
                <c:pt idx="2">
                  <c:v>2193.3460527594002</c:v>
                </c:pt>
                <c:pt idx="3">
                  <c:v>2264.4395405476998</c:v>
                </c:pt>
                <c:pt idx="4">
                  <c:v>4477.7973892796999</c:v>
                </c:pt>
                <c:pt idx="5">
                  <c:v>7802.4817586826002</c:v>
                </c:pt>
                <c:pt idx="6">
                  <c:v>4269.7914659439002</c:v>
                </c:pt>
                <c:pt idx="7">
                  <c:v>5540.7305411630014</c:v>
                </c:pt>
                <c:pt idx="8">
                  <c:v>4028.3531796116999</c:v>
                </c:pt>
                <c:pt idx="9">
                  <c:v>4720.5056458173003</c:v>
                </c:pt>
                <c:pt idx="10">
                  <c:v>3134.5837649802002</c:v>
                </c:pt>
                <c:pt idx="11">
                  <c:v>5522.3651609069002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A4-4B3E-A0C7-BD1662BF2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4"/>
        <c:axId val="606451744"/>
        <c:axId val="606455664"/>
      </c:barChart>
      <c:dateAx>
        <c:axId val="606451744"/>
        <c:scaling>
          <c:orientation val="minMax"/>
        </c:scaling>
        <c:delete val="0"/>
        <c:axPos val="b"/>
        <c:numFmt formatCode="yyyy/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06455664"/>
        <c:crosses val="autoZero"/>
        <c:auto val="1"/>
        <c:lblOffset val="100"/>
        <c:baseTimeUnit val="months"/>
      </c:dateAx>
      <c:valAx>
        <c:axId val="606455664"/>
        <c:scaling>
          <c:orientation val="minMax"/>
          <c:max val="8000"/>
        </c:scaling>
        <c:delete val="0"/>
        <c:axPos val="l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0645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61616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>
                <a:solidFill>
                  <a:srgbClr val="616161"/>
                </a:solidFill>
              </a:rPr>
              <a:t>2021</a:t>
            </a:r>
            <a:r>
              <a:rPr lang="zh-CN" altLang="en-US" dirty="0" smtClean="0">
                <a:solidFill>
                  <a:srgbClr val="616161"/>
                </a:solidFill>
              </a:rPr>
              <a:t>年</a:t>
            </a:r>
            <a:r>
              <a:rPr lang="en-US" altLang="zh-CN" dirty="0" smtClean="0">
                <a:solidFill>
                  <a:srgbClr val="616161"/>
                </a:solidFill>
              </a:rPr>
              <a:t>10</a:t>
            </a:r>
            <a:r>
              <a:rPr lang="zh-CN" altLang="en-US" dirty="0" smtClean="0">
                <a:solidFill>
                  <a:srgbClr val="616161"/>
                </a:solidFill>
              </a:rPr>
              <a:t>月大宗交易统计及折价率</a:t>
            </a:r>
            <a:endParaRPr lang="zh-CN" altLang="en-US" dirty="0">
              <a:solidFill>
                <a:srgbClr val="61616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61616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累计成交金额(亿元)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2021-10-29</c:v>
                </c:pt>
                <c:pt idx="1">
                  <c:v>2021-10-28</c:v>
                </c:pt>
                <c:pt idx="2">
                  <c:v>2021-10-27</c:v>
                </c:pt>
                <c:pt idx="3">
                  <c:v>2021-10-26</c:v>
                </c:pt>
                <c:pt idx="4">
                  <c:v>2021-10-25</c:v>
                </c:pt>
                <c:pt idx="5">
                  <c:v>2021-10-22</c:v>
                </c:pt>
                <c:pt idx="6">
                  <c:v>2021-10-21</c:v>
                </c:pt>
                <c:pt idx="7">
                  <c:v>2021-10-20</c:v>
                </c:pt>
                <c:pt idx="8">
                  <c:v>2021-10-19</c:v>
                </c:pt>
                <c:pt idx="9">
                  <c:v>2021-10-18</c:v>
                </c:pt>
                <c:pt idx="10">
                  <c:v>2021-10-15</c:v>
                </c:pt>
                <c:pt idx="11">
                  <c:v>2021-10-14</c:v>
                </c:pt>
                <c:pt idx="12">
                  <c:v>2021-10-13</c:v>
                </c:pt>
                <c:pt idx="13">
                  <c:v>2021-10-12</c:v>
                </c:pt>
                <c:pt idx="14">
                  <c:v>2021-10-11</c:v>
                </c:pt>
                <c:pt idx="15">
                  <c:v>2021-10-08</c:v>
                </c:pt>
              </c:strCache>
            </c:strRef>
          </c:cat>
          <c:val>
            <c:numRef>
              <c:f>Sheet1!$B$2:$B$17</c:f>
              <c:numCache>
                <c:formatCode>0.00_ </c:formatCode>
                <c:ptCount val="16"/>
                <c:pt idx="0">
                  <c:v>31.212759999999999</c:v>
                </c:pt>
                <c:pt idx="1">
                  <c:v>40.771276</c:v>
                </c:pt>
                <c:pt idx="2">
                  <c:v>17.391811999999998</c:v>
                </c:pt>
                <c:pt idx="3">
                  <c:v>33.931459000000004</c:v>
                </c:pt>
                <c:pt idx="4">
                  <c:v>34.473368000000001</c:v>
                </c:pt>
                <c:pt idx="5">
                  <c:v>22.777994</c:v>
                </c:pt>
                <c:pt idx="6">
                  <c:v>21.825035999999997</c:v>
                </c:pt>
                <c:pt idx="7">
                  <c:v>32.708578000000003</c:v>
                </c:pt>
                <c:pt idx="8">
                  <c:v>26.153243</c:v>
                </c:pt>
                <c:pt idx="9">
                  <c:v>22.365928</c:v>
                </c:pt>
                <c:pt idx="10">
                  <c:v>14.849632000000001</c:v>
                </c:pt>
                <c:pt idx="11">
                  <c:v>37.941836000000002</c:v>
                </c:pt>
                <c:pt idx="12">
                  <c:v>18.738125</c:v>
                </c:pt>
                <c:pt idx="13">
                  <c:v>10.252257</c:v>
                </c:pt>
                <c:pt idx="14">
                  <c:v>18.203925000000002</c:v>
                </c:pt>
                <c:pt idx="15">
                  <c:v>12.220855999999999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06448608"/>
        <c:axId val="60644900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平均溢/折价率（%）</c:v>
                </c:pt>
              </c:strCache>
            </c:strRef>
          </c:tx>
          <c:spPr>
            <a:ln w="28575" cap="rnd">
              <a:solidFill>
                <a:srgbClr val="969696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2021-10-29</c:v>
                </c:pt>
                <c:pt idx="1">
                  <c:v>2021-10-28</c:v>
                </c:pt>
                <c:pt idx="2">
                  <c:v>2021-10-27</c:v>
                </c:pt>
                <c:pt idx="3">
                  <c:v>2021-10-26</c:v>
                </c:pt>
                <c:pt idx="4">
                  <c:v>2021-10-25</c:v>
                </c:pt>
                <c:pt idx="5">
                  <c:v>2021-10-22</c:v>
                </c:pt>
                <c:pt idx="6">
                  <c:v>2021-10-21</c:v>
                </c:pt>
                <c:pt idx="7">
                  <c:v>2021-10-20</c:v>
                </c:pt>
                <c:pt idx="8">
                  <c:v>2021-10-19</c:v>
                </c:pt>
                <c:pt idx="9">
                  <c:v>2021-10-18</c:v>
                </c:pt>
                <c:pt idx="10">
                  <c:v>2021-10-15</c:v>
                </c:pt>
                <c:pt idx="11">
                  <c:v>2021-10-14</c:v>
                </c:pt>
                <c:pt idx="12">
                  <c:v>2021-10-13</c:v>
                </c:pt>
                <c:pt idx="13">
                  <c:v>2021-10-12</c:v>
                </c:pt>
                <c:pt idx="14">
                  <c:v>2021-10-11</c:v>
                </c:pt>
                <c:pt idx="15">
                  <c:v>2021-10-08</c:v>
                </c:pt>
              </c:strCache>
            </c:strRef>
          </c:cat>
          <c:val>
            <c:numRef>
              <c:f>Sheet1!$C$2:$C$17</c:f>
              <c:numCache>
                <c:formatCode>#,##0.00</c:formatCode>
                <c:ptCount val="16"/>
                <c:pt idx="0">
                  <c:v>-6.9338213690068793</c:v>
                </c:pt>
                <c:pt idx="1">
                  <c:v>-4.5250346629008593</c:v>
                </c:pt>
                <c:pt idx="2">
                  <c:v>-4.5998323913377011</c:v>
                </c:pt>
                <c:pt idx="3">
                  <c:v>-6.5240170402183066</c:v>
                </c:pt>
                <c:pt idx="4">
                  <c:v>-5.3221510842361948</c:v>
                </c:pt>
                <c:pt idx="5">
                  <c:v>-5.2437193554054273</c:v>
                </c:pt>
                <c:pt idx="6">
                  <c:v>-2.1720691816941402</c:v>
                </c:pt>
                <c:pt idx="7">
                  <c:v>-5.3055626727318881</c:v>
                </c:pt>
                <c:pt idx="8">
                  <c:v>-6.4885018327749364</c:v>
                </c:pt>
                <c:pt idx="9">
                  <c:v>-6.1067685032534653</c:v>
                </c:pt>
                <c:pt idx="10">
                  <c:v>-5.9566187315532639</c:v>
                </c:pt>
                <c:pt idx="11">
                  <c:v>-3.0813218993710132</c:v>
                </c:pt>
                <c:pt idx="12">
                  <c:v>-6.1639752510977779</c:v>
                </c:pt>
                <c:pt idx="13">
                  <c:v>-1.3284227906949511</c:v>
                </c:pt>
                <c:pt idx="14">
                  <c:v>-1.0446094933545891</c:v>
                </c:pt>
                <c:pt idx="15">
                  <c:v>-2.9453067698674409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8711192"/>
        <c:axId val="606435672"/>
      </c:lineChart>
      <c:catAx>
        <c:axId val="60644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06449000"/>
        <c:crosses val="autoZero"/>
        <c:auto val="1"/>
        <c:lblAlgn val="ctr"/>
        <c:lblOffset val="100"/>
        <c:noMultiLvlLbl val="0"/>
      </c:catAx>
      <c:valAx>
        <c:axId val="606449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06448608"/>
        <c:crosses val="autoZero"/>
        <c:crossBetween val="between"/>
      </c:valAx>
      <c:valAx>
        <c:axId val="606435672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8711192"/>
        <c:crosses val="max"/>
        <c:crossBetween val="between"/>
      </c:valAx>
      <c:catAx>
        <c:axId val="598711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6435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zh-CN" altLang="en-US"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62" b="0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2021</a:t>
            </a:r>
            <a:r>
              <a:rPr lang="zh-CN" altLang="en-US" sz="1862" b="0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CN" sz="1862" b="0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10</a:t>
            </a:r>
            <a:r>
              <a:rPr lang="zh-CN" altLang="en-US" sz="1862" b="0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月沪</a:t>
            </a:r>
            <a:r>
              <a:rPr lang="zh-CN" altLang="en-US" sz="1862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深两</a:t>
            </a:r>
            <a:r>
              <a:rPr lang="zh-CN" altLang="en-US" sz="1862" b="0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市融资</a:t>
            </a:r>
            <a:r>
              <a:rPr lang="zh-CN" altLang="en-US" sz="1862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融券</a:t>
            </a:r>
            <a:r>
              <a:rPr lang="zh-CN" altLang="en-US" sz="1862" b="0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余额</a:t>
            </a:r>
            <a:endParaRPr lang="zh-CN" altLang="en-US" sz="1862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zh-CN" altLang="en-US"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069162155511811"/>
          <c:y val="0.11064843069337901"/>
          <c:w val="0.80211918064344745"/>
          <c:h val="0.64315026459495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沪深两市:融资融券余额</c:v>
                </c:pt>
              </c:strCache>
            </c:strRef>
          </c:tx>
          <c:spPr>
            <a:solidFill>
              <a:srgbClr val="000066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trendline>
            <c:spPr>
              <a:ln w="19050" cap="rnd">
                <a:solidFill>
                  <a:srgbClr val="96969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Sheet1!$A$2:$A$17</c:f>
              <c:strCache>
                <c:ptCount val="16"/>
                <c:pt idx="0">
                  <c:v>2021-10-29</c:v>
                </c:pt>
                <c:pt idx="1">
                  <c:v>2021-10-28</c:v>
                </c:pt>
                <c:pt idx="2">
                  <c:v>2021-10-27</c:v>
                </c:pt>
                <c:pt idx="3">
                  <c:v>2021-10-26</c:v>
                </c:pt>
                <c:pt idx="4">
                  <c:v>2021-10-25</c:v>
                </c:pt>
                <c:pt idx="5">
                  <c:v>2021-10-22</c:v>
                </c:pt>
                <c:pt idx="6">
                  <c:v>2021-10-21</c:v>
                </c:pt>
                <c:pt idx="7">
                  <c:v>2021-10-20</c:v>
                </c:pt>
                <c:pt idx="8">
                  <c:v>2021-10-19</c:v>
                </c:pt>
                <c:pt idx="9">
                  <c:v>2021-10-18</c:v>
                </c:pt>
                <c:pt idx="10">
                  <c:v>2021-10-15</c:v>
                </c:pt>
                <c:pt idx="11">
                  <c:v>2021-10-14</c:v>
                </c:pt>
                <c:pt idx="12">
                  <c:v>2021-10-13</c:v>
                </c:pt>
                <c:pt idx="13">
                  <c:v>2021-10-12</c:v>
                </c:pt>
                <c:pt idx="14">
                  <c:v>2021-10-11</c:v>
                </c:pt>
                <c:pt idx="15">
                  <c:v>2021-10-08</c:v>
                </c:pt>
              </c:strCache>
            </c:strRef>
          </c:cat>
          <c:val>
            <c:numRef>
              <c:f>Sheet1!$B$2:$B$17</c:f>
              <c:numCache>
                <c:formatCode>0.00_ </c:formatCode>
                <c:ptCount val="16"/>
                <c:pt idx="0">
                  <c:v>1.8467009999999999</c:v>
                </c:pt>
                <c:pt idx="1">
                  <c:v>1.851963</c:v>
                </c:pt>
                <c:pt idx="2">
                  <c:v>1.8685450000000001</c:v>
                </c:pt>
                <c:pt idx="3">
                  <c:v>1.8705339999999999</c:v>
                </c:pt>
                <c:pt idx="4">
                  <c:v>1.8687830000000001</c:v>
                </c:pt>
                <c:pt idx="5">
                  <c:v>1.8609759999999997</c:v>
                </c:pt>
                <c:pt idx="6">
                  <c:v>1.8676490000000001</c:v>
                </c:pt>
                <c:pt idx="7">
                  <c:v>1.868339</c:v>
                </c:pt>
                <c:pt idx="8">
                  <c:v>1.8634269999999999</c:v>
                </c:pt>
                <c:pt idx="9">
                  <c:v>1.8585499999999999</c:v>
                </c:pt>
                <c:pt idx="10">
                  <c:v>1.8510970000000002</c:v>
                </c:pt>
                <c:pt idx="11">
                  <c:v>1.8547040000000001</c:v>
                </c:pt>
                <c:pt idx="12">
                  <c:v>1.8522369999999999</c:v>
                </c:pt>
                <c:pt idx="13">
                  <c:v>1.8527709999999999</c:v>
                </c:pt>
                <c:pt idx="14">
                  <c:v>1.8582470000000002</c:v>
                </c:pt>
                <c:pt idx="15">
                  <c:v>1.8542270000000001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8712760"/>
        <c:axId val="598704136"/>
      </c:barChart>
      <c:dateAx>
        <c:axId val="5987127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598704136"/>
        <c:crosses val="autoZero"/>
        <c:auto val="0"/>
        <c:lblOffset val="100"/>
        <c:baseTimeUnit val="days"/>
        <c:minorUnit val="1"/>
      </c:dateAx>
      <c:valAx>
        <c:axId val="598704136"/>
        <c:scaling>
          <c:orientation val="minMax"/>
          <c:min val="1.84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598712760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61616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>
                <a:solidFill>
                  <a:srgbClr val="616161"/>
                </a:solidFill>
              </a:rPr>
              <a:t>2021</a:t>
            </a:r>
            <a:r>
              <a:rPr lang="zh-CN" altLang="en-US" dirty="0" smtClean="0">
                <a:solidFill>
                  <a:srgbClr val="616161"/>
                </a:solidFill>
              </a:rPr>
              <a:t>年</a:t>
            </a:r>
            <a:r>
              <a:rPr lang="en-US" altLang="zh-CN" dirty="0" smtClean="0">
                <a:solidFill>
                  <a:srgbClr val="616161"/>
                </a:solidFill>
              </a:rPr>
              <a:t>10</a:t>
            </a:r>
            <a:r>
              <a:rPr lang="zh-CN" altLang="en-US" dirty="0" smtClean="0">
                <a:solidFill>
                  <a:srgbClr val="616161"/>
                </a:solidFill>
              </a:rPr>
              <a:t>月商品期货合约成交量与涨跌幅</a:t>
            </a:r>
            <a:endParaRPr lang="zh-CN" altLang="en-US" dirty="0">
              <a:solidFill>
                <a:srgbClr val="61616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61616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月成交量（万元）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甲醇201</c:v>
                </c:pt>
                <c:pt idx="1">
                  <c:v>螺纹钢2201</c:v>
                </c:pt>
                <c:pt idx="2">
                  <c:v>PTA201</c:v>
                </c:pt>
                <c:pt idx="3">
                  <c:v>燃油2201</c:v>
                </c:pt>
                <c:pt idx="4">
                  <c:v>PVC2201</c:v>
                </c:pt>
                <c:pt idx="5">
                  <c:v>纯碱201</c:v>
                </c:pt>
                <c:pt idx="6">
                  <c:v>聚丙烯2201</c:v>
                </c:pt>
                <c:pt idx="7">
                  <c:v>菜粕201</c:v>
                </c:pt>
                <c:pt idx="8">
                  <c:v>棕榈油2201</c:v>
                </c:pt>
                <c:pt idx="9">
                  <c:v>豆粕2201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5177.5222999999996</c:v>
                </c:pt>
                <c:pt idx="1">
                  <c:v>4796.6031000000003</c:v>
                </c:pt>
                <c:pt idx="2">
                  <c:v>3866.6372000000001</c:v>
                </c:pt>
                <c:pt idx="3">
                  <c:v>1993.3275000000001</c:v>
                </c:pt>
                <c:pt idx="4">
                  <c:v>1920.5293999999999</c:v>
                </c:pt>
                <c:pt idx="5">
                  <c:v>1802.8632</c:v>
                </c:pt>
                <c:pt idx="6">
                  <c:v>1777.7107000000001</c:v>
                </c:pt>
                <c:pt idx="7">
                  <c:v>1615.6824999999999</c:v>
                </c:pt>
                <c:pt idx="8">
                  <c:v>1513.9591</c:v>
                </c:pt>
                <c:pt idx="9">
                  <c:v>1424.3815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98704920"/>
        <c:axId val="598706096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月涨跌幅（%）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69696"/>
              </a:solidFill>
              <a:ln w="9525">
                <a:solidFill>
                  <a:srgbClr val="969696"/>
                </a:solidFill>
              </a:ln>
              <a:effectLst/>
            </c:spPr>
          </c:marker>
          <c:xVal>
            <c:strRef>
              <c:f>Sheet1!$A$2:$A$11</c:f>
              <c:strCache>
                <c:ptCount val="10"/>
                <c:pt idx="0">
                  <c:v>甲醇201</c:v>
                </c:pt>
                <c:pt idx="1">
                  <c:v>螺纹钢2201</c:v>
                </c:pt>
                <c:pt idx="2">
                  <c:v>PTA201</c:v>
                </c:pt>
                <c:pt idx="3">
                  <c:v>燃油2201</c:v>
                </c:pt>
                <c:pt idx="4">
                  <c:v>PVC2201</c:v>
                </c:pt>
                <c:pt idx="5">
                  <c:v>纯碱201</c:v>
                </c:pt>
                <c:pt idx="6">
                  <c:v>聚丙烯2201</c:v>
                </c:pt>
                <c:pt idx="7">
                  <c:v>菜粕201</c:v>
                </c:pt>
                <c:pt idx="8">
                  <c:v>棕榈油2201</c:v>
                </c:pt>
                <c:pt idx="9">
                  <c:v>豆粕2201</c:v>
                </c:pt>
              </c:strCache>
            </c:strRef>
          </c:xVal>
          <c:yVal>
            <c:numRef>
              <c:f>Sheet1!$C$2:$C$11</c:f>
              <c:numCache>
                <c:formatCode>0.00_ </c:formatCode>
                <c:ptCount val="10"/>
                <c:pt idx="0">
                  <c:v>-24.3035</c:v>
                </c:pt>
                <c:pt idx="1">
                  <c:v>-18.576899999999998</c:v>
                </c:pt>
                <c:pt idx="2">
                  <c:v>1.3365</c:v>
                </c:pt>
                <c:pt idx="3">
                  <c:v>-1.8792</c:v>
                </c:pt>
                <c:pt idx="4">
                  <c:v>-25</c:v>
                </c:pt>
                <c:pt idx="5">
                  <c:v>-20.244900000000001</c:v>
                </c:pt>
                <c:pt idx="6">
                  <c:v>-14.509499999999999</c:v>
                </c:pt>
                <c:pt idx="7">
                  <c:v>-4.4748999999999999</c:v>
                </c:pt>
                <c:pt idx="8">
                  <c:v>9.9235000000000007</c:v>
                </c:pt>
                <c:pt idx="9">
                  <c:v>-6.6685999999999996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8714328"/>
        <c:axId val="598715112"/>
      </c:scatterChart>
      <c:catAx>
        <c:axId val="59870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8706096"/>
        <c:crosses val="autoZero"/>
        <c:auto val="1"/>
        <c:lblAlgn val="ctr"/>
        <c:lblOffset val="100"/>
        <c:noMultiLvlLbl val="0"/>
      </c:catAx>
      <c:valAx>
        <c:axId val="59870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8704920"/>
        <c:crosses val="autoZero"/>
        <c:crossBetween val="between"/>
      </c:valAx>
      <c:valAx>
        <c:axId val="598715112"/>
        <c:scaling>
          <c:orientation val="minMax"/>
        </c:scaling>
        <c:delete val="0"/>
        <c:axPos val="r"/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8714328"/>
        <c:crosses val="max"/>
        <c:crossBetween val="midCat"/>
        <c:majorUnit val="10"/>
      </c:valAx>
      <c:valAx>
        <c:axId val="598714328"/>
        <c:scaling>
          <c:orientation val="minMax"/>
        </c:scaling>
        <c:delete val="1"/>
        <c:axPos val="t"/>
        <c:majorTickMark val="out"/>
        <c:minorTickMark val="none"/>
        <c:tickLblPos val="nextTo"/>
        <c:crossAx val="598715112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028AE5DA-A970-417F-BA4F-F1A8FAE2F6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2D4B031-CD9B-410D-ACE0-55ED055A3F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D3952-DD7D-4DA0-A292-9FEF3EA44173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DFAAF97-B2E3-4E63-A874-B7BC609A60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770F92F-E40F-41B1-967F-FF85E1744A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C2526-3963-4051-B7CE-DC59D33C6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25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68496-0E47-45CD-BA62-E6988DA66CEA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AEDE-A97D-4FF8-B8CE-E84DB2AF6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31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4.23 685.11 </a:t>
            </a:r>
            <a:r>
              <a:rPr lang="zh-CN" altLang="en-US" dirty="0">
                <a:latin typeface="Arial" panose="020B0604020202020204" pitchFamily="34" charset="0"/>
              </a:rPr>
              <a:t>抛压比上月更大，上月解禁年内次高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6.16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BF4F9-9AEE-448D-B3EC-3F52BE76B5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319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出现降温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FD96F-1CBF-4627-98CC-F89080831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870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那么棕榈油价格上涨其背后主要原因为何呢？主要是供需关系。作为棕榈油主产国的马来西亚，进入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月棕榈油产量不尽理想逐渐下滑。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BMD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毛棕榈油主力合约创新高使棕榈油现货价格跟涨，一定程度上抑制了棕榈油的需求。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国庆后，国家相继出台了多种保供政策，在限电放松的预期下，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PVC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多头资金开始撤离，盘面连续跌停，在节后暂无新的利好驱动，盘面或继续下跌。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446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沪市</a:t>
            </a:r>
            <a:r>
              <a:rPr lang="en-US" altLang="zh-CN" dirty="0">
                <a:latin typeface="Arial" panose="020B0604020202020204" pitchFamily="34" charset="0"/>
              </a:rPr>
              <a:t>8</a:t>
            </a:r>
            <a:r>
              <a:rPr lang="zh-CN" altLang="en-US" dirty="0">
                <a:latin typeface="Arial" panose="020B0604020202020204" pitchFamily="34" charset="0"/>
              </a:rPr>
              <a:t>月与</a:t>
            </a:r>
            <a:r>
              <a:rPr lang="en-US" altLang="zh-CN" dirty="0">
                <a:latin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</a:rPr>
              <a:t>月相同，只是中国银行由第六变成第七。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深市</a:t>
            </a:r>
            <a:r>
              <a:rPr lang="en-US" altLang="zh-CN" dirty="0">
                <a:latin typeface="Arial" panose="020B0604020202020204" pitchFamily="34" charset="0"/>
              </a:rPr>
              <a:t>8</a:t>
            </a:r>
            <a:r>
              <a:rPr lang="zh-CN" altLang="en-US" dirty="0">
                <a:latin typeface="Arial" panose="020B0604020202020204" pitchFamily="34" charset="0"/>
              </a:rPr>
              <a:t>月与</a:t>
            </a:r>
            <a:r>
              <a:rPr lang="en-US" altLang="zh-CN" dirty="0">
                <a:latin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</a:rPr>
              <a:t>月相比，赣锋锂业进入前十，爱尔眼科退出，其他没变。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2822E-C16A-46B9-9217-5699FA2794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743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/>
            <a:r>
              <a:rPr lang="en-US" altLang="zh-CN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</a:t>
            </a:r>
            <a:r>
              <a:rPr lang="zh-CN" altLang="en-US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文山电力因重大资产重组后主营业务发生转变，受到市场追捧。另外国家对储能领域的政策不断加码也是推动其增长的一大动力。</a:t>
            </a:r>
          </a:p>
          <a:p>
            <a:pPr algn="l"/>
            <a:endParaRPr lang="zh-CN" altLang="en-US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zh-CN" altLang="en-US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凤凰光学受益于其推出重组预案并复牌，一口气拉了十一个涨停板。出售的资产是凤凰光学的几乎所有传统光学业务，购买的资产是半导体业务，交易完成后，上司公司的名字可能也要变变了。</a:t>
            </a:r>
            <a:endParaRPr lang="en-US" altLang="zh-CN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altLang="zh-CN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3.ST</a:t>
            </a:r>
            <a:r>
              <a:rPr lang="zh-CN" altLang="en-US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中孚公司主营业务为铝及铝精深加工，配套煤炭开采、火力发电、炭素等产业。公司三季度盈利能力上升，亏损减少，且最近高管发生了人事变动。</a:t>
            </a:r>
            <a:endParaRPr lang="en-US" altLang="zh-CN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altLang="zh-CN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4.</a:t>
            </a:r>
            <a:r>
              <a:rPr lang="zh-CN" altLang="en-US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恒润股份受益于新能源发电概念走强。</a:t>
            </a:r>
            <a:endParaRPr lang="en-US" altLang="zh-CN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altLang="zh-CN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4A8D8-6A62-4928-A7F1-BD1541A69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563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z="1200" b="0" i="0" u="none" kern="1200" dirty="0" smtClean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1.</a:t>
            </a:r>
            <a:r>
              <a:rPr lang="zh-CN" altLang="en-US" sz="1200" b="0" i="0" u="none" kern="1200" dirty="0" smtClean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平煤股份受到煤炭板块整体萎靡的影响</a:t>
            </a:r>
            <a:endParaRPr lang="en-US" altLang="zh-CN" sz="1200" b="0" i="0" u="none" kern="1200" dirty="0" smtClean="0"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  <a:cs typeface="+mn-cs"/>
            </a:endParaRPr>
          </a:p>
          <a:p>
            <a:endParaRPr lang="en-US" altLang="zh-CN" sz="1200" b="0" i="0" u="none" kern="1200" dirty="0" smtClean="0"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  <a:cs typeface="+mn-cs"/>
            </a:endParaRPr>
          </a:p>
          <a:p>
            <a:r>
              <a:rPr lang="en-US" altLang="zh-CN" sz="1200" b="0" i="0" u="none" kern="1200" dirty="0" smtClean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2.</a:t>
            </a:r>
            <a:r>
              <a:rPr lang="zh-CN" altLang="en-US" sz="1200" b="0" i="0" u="none" kern="1200" dirty="0" smtClean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莱美药业因股票质押式回购违约事件影响，市值一路下跌。</a:t>
            </a:r>
            <a:endParaRPr lang="en-US" altLang="zh-CN" sz="1200" b="0" i="0" u="none" kern="1200" dirty="0" smtClean="0"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  <a:cs typeface="+mn-cs"/>
            </a:endParaRPr>
          </a:p>
          <a:p>
            <a:endParaRPr lang="en-US" altLang="zh-CN" sz="1200" b="0" i="0" u="none" kern="1200" dirty="0" smtClean="0"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  <a:cs typeface="+mn-cs"/>
            </a:endParaRPr>
          </a:p>
          <a:p>
            <a:r>
              <a:rPr lang="en-US" altLang="zh-CN" sz="1200" b="0" i="0" u="none" kern="1200" dirty="0" smtClean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3.</a:t>
            </a:r>
            <a:r>
              <a:rPr lang="zh-CN" altLang="en-US" sz="1200" b="0" i="0" u="none" kern="1200" dirty="0" smtClean="0">
                <a:solidFill>
                  <a:srgbClr val="000000"/>
                </a:solidFill>
                <a:effectLst/>
                <a:latin typeface="+mn-lt"/>
                <a:ea typeface="Microsoft Yahei" panose="020B0503020204020204" pitchFamily="34" charset="-122"/>
                <a:cs typeface="+mn-cs"/>
              </a:rPr>
              <a:t>上海钢联受到钢铁行业整体萎靡，钢价下跌的影响。</a:t>
            </a:r>
          </a:p>
          <a:p>
            <a:endParaRPr lang="en-US" altLang="zh-CN" sz="1200" b="0" i="0" u="none" kern="1200" dirty="0"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E9EE6-3BE6-4A8C-80A8-52CBE14B2D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604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8</a:t>
            </a:r>
            <a:r>
              <a:rPr lang="zh-CN" altLang="en-US" dirty="0"/>
              <a:t>月涨幅居前个股，除恒丰工具外，其余均出现相应回落。</a:t>
            </a:r>
          </a:p>
        </p:txBody>
      </p:sp>
    </p:spTree>
    <p:extLst>
      <p:ext uri="{BB962C8B-B14F-4D97-AF65-F5344CB8AC3E}">
        <p14:creationId xmlns:p14="http://schemas.microsoft.com/office/powerpoint/2010/main" val="2137977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1AEDE-A97D-4FF8-B8CE-E84DB2AF6E5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66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藏格控股	海德股份	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*ST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银亿	九鼎投资	国城矿业    希努尔  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*ST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新光       泛海控股   </a:t>
            </a:r>
            <a:endParaRPr lang="en-US" altLang="zh-CN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月份的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*ST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大集，深华发，换成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月的  协鑫能科  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柏龙。</a:t>
            </a:r>
            <a:endParaRPr lang="en-US" altLang="zh-CN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zh-CN" dirty="0"/>
              <a:t>8</a:t>
            </a:r>
            <a:r>
              <a:rPr lang="zh-CN" altLang="en-US" dirty="0"/>
              <a:t>月份，</a:t>
            </a:r>
            <a:r>
              <a:rPr lang="en-US" altLang="zh-CN" dirty="0"/>
              <a:t>ST</a:t>
            </a:r>
            <a:r>
              <a:rPr lang="zh-CN" altLang="en-US" dirty="0"/>
              <a:t>柏龙，希努尔，协鑫能科退出股权质押前十，而新加入的有</a:t>
            </a:r>
            <a:r>
              <a:rPr lang="en-US" altLang="zh-CN" dirty="0" err="1"/>
              <a:t>st</a:t>
            </a:r>
            <a:r>
              <a:rPr lang="zh-CN" altLang="en-US" dirty="0"/>
              <a:t>大集，雪松发展，深华发</a:t>
            </a:r>
            <a:r>
              <a:rPr lang="en-US" altLang="zh-CN" dirty="0"/>
              <a:t>A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9</a:t>
            </a:r>
            <a:r>
              <a:rPr lang="zh-CN" altLang="en-US" dirty="0"/>
              <a:t>月份协鑫能科再次取代泛海控股</a:t>
            </a:r>
          </a:p>
        </p:txBody>
      </p:sp>
    </p:spTree>
    <p:extLst>
      <p:ext uri="{BB962C8B-B14F-4D97-AF65-F5344CB8AC3E}">
        <p14:creationId xmlns:p14="http://schemas.microsoft.com/office/powerpoint/2010/main" val="2593736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356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D1252-F4D2-4957-B2AF-B15F6A2316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78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CD48E-DF1A-40EA-893E-43C78C7B850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226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7979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C2046-CBD9-49BA-BD82-23E1D28F57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923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FD792-C4C0-47E5-9BDE-FF08C9B884D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77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3E6D2-58B9-44CA-9DA2-F9D516F0FA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03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AB647-5434-4ABC-A07D-364031E59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19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8</a:t>
            </a:r>
            <a:r>
              <a:rPr lang="zh-CN" altLang="en-US" dirty="0"/>
              <a:t>月回笼</a:t>
            </a:r>
            <a:r>
              <a:rPr lang="en-US" altLang="zh-CN" dirty="0"/>
              <a:t>300</a:t>
            </a:r>
            <a:r>
              <a:rPr lang="zh-CN" altLang="en-US" dirty="0"/>
              <a:t>亿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5380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4F239-2C94-4817-927E-CC75FBAA7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88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2DA10-8DE6-4A6A-9726-E43521613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51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FC64E-0477-46FF-A69A-C14BF260A0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914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B8B10-1324-4A89-B636-E7B912D327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7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24C6ED-4744-4F9F-B59A-D11DB5FDB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2FABD1A-10D4-4423-8F86-0373DD5B3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7063B3-7291-4BBB-8BD8-16CAF57B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9D83008-61D6-4095-8240-F067658B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FFD4D82-31DE-428E-A5AB-B3CC279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0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B8A3A4D-6ABC-43B6-BA40-BED3CFC6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13F620E-6BCE-405C-B9BE-9B7A6BF15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E7DE716-881E-4BD9-96BF-7E709EF7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030CE4A-ED05-4544-969C-39C4CF2B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99702F-61AA-4897-9EEA-D3E2CA8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2D27E7-6D61-4993-9A4D-45D5EF9E9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B99CF94-9D89-4850-81A3-0756C9C1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854A70C-E1D9-4D2A-AB1E-6B87A284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FD6C3F-A679-4037-832D-A53F49FE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ADAAC8-EC8E-4F08-9BF7-8D2E1DB8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2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5853094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  <p:pic>
        <p:nvPicPr>
          <p:cNvPr id="9" name="Picture 2" descr="rkk">
            <a:extLst>
              <a:ext uri="{FF2B5EF4-FFF2-40B4-BE49-F238E27FC236}">
                <a16:creationId xmlns:a16="http://schemas.microsoft.com/office/drawing/2014/main" xmlns="" id="{4AE9832A-4DDC-4FDE-BBAA-B9B91B9A0769}"/>
              </a:ext>
            </a:extLst>
          </p:cNvPr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42533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338989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2634049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279218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261688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03545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0132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0794EC-99FB-47CC-B8C1-50C5ED4E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8B6F781-033E-456D-9485-4B5C3B1D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407EF9D-3AB6-433E-82F1-E4243910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C991CF3-518D-430E-B047-04AC1AF8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3029C04-66FA-462F-84FF-B9C397DE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3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682998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8100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101087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3465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3282735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451972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648276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905916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633480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22733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7BAA25-94E7-4D96-95E0-C504B191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96998AC-675E-4512-9156-9D80F3B1D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458FFB-4239-4388-AD8D-4FBF3D2B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66B5EE3-F70A-4AAE-A302-C6549315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687B3D8-66D1-4657-8186-5E4A57FF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691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13669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3640490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2560368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600975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567146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32405125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537783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9048854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8877115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515450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4F1757-4F73-4B37-999A-C3591B05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EB140B5-AC30-4027-AB6A-2AD1F2ABD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BE99D27-8CDB-48C0-B815-4FC9061BE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FCD9BD5-4C04-49FB-8AC9-B08B8F05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D68C260-478F-4D18-A797-8965EB3E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61782DC-D41A-4C32-80B3-4178C5BF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0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2734182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424026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9022678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0874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416339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369392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033184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2669723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7565894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856485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338454-5BD5-45C4-8FBE-C297D8A9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D23380C-6E8B-464F-A527-AA065F84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E9770D7-C2E7-4294-AA1A-09F352D5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5814A7D-5825-4580-9E37-F170AC32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1BA75D6-2DDB-4F62-A4BD-86A0AB31F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AD12B6F-7B6F-4177-8715-69311746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D98229E-7C19-4B9D-AF48-07510CC0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439D91A-2B78-4C8C-B66E-DD114168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908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764563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23750893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252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509886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3537491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811268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920274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44384391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0062437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093032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33D173-9C10-4732-AA87-C282118C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C8476A9-4384-4B2C-ACD7-F67B3048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1C26750-F474-45FE-9B1B-6752169B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49DC484-0C9A-44C5-BE48-007866F8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02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5876481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220618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07270221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7195812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166617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962718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8328175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557364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665622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38059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DFE9B3D-88C4-48D8-AD2C-55924C97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8EC8D7A-D9C9-4B7D-B5D7-0E6B058B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E0A79AE-5C9A-4A3E-9120-7F10DCE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134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2202834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23724759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505499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98754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7163789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3805465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DD4AB6-A59D-41A8-9C1C-A3BFA81C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429117-E0B0-4A19-82D6-0D73D6A0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877982B-4C8A-4985-B216-8DBF4EA4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DF0B37-8404-4AED-8C87-F940980F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949FF39-1BD9-4519-BBF9-EAD547DA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2C2E9CB-2C3E-418E-B925-299DC045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6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64A8D9-DFCD-42CB-B434-4DE51AAA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B7612B37-B7BD-4B91-AC2C-E50E01C65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67FD454-9618-43EC-B372-7EF56F81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32AD677-25B8-42BB-8216-584CB0DE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451CC8F-42DD-43DF-8913-3FB2418C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10D2AC1-46DD-49CF-B3D0-44A45149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38C6986-5C6D-4941-B5DB-5CE200F6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48E1889-1771-47A8-B1AD-2CFB85BF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71469A8-D044-49D4-B25B-D29051000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A68C-DBB8-41FC-A6D2-778105FE653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BFA838B-D093-44BC-9E98-AC89084A6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1198213-96D3-465D-B232-AC4AF202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7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10009718" y="6462714"/>
            <a:ext cx="1367367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xmlns="" id="{4A296FCF-F4B7-40C2-B47E-E9A3F018203A}"/>
              </a:ext>
            </a:extLst>
          </p:cNvPr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914" y="6524625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2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xmlns="" id="{8CB71311-CE3D-4A7D-A056-C122BAEE3BC6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xmlns="" id="{D668E650-92CA-44CB-AE85-87D20CCC24A4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xmlns="" id="{E7831AA1-C918-472E-AB2B-95A87FDB4839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xmlns="" id="{EDF4174D-9F9D-4F0E-B634-9D1E80F12A8B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2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3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4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6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4.xml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5.xml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277749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1757681" y="2492375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等线" panose="020F0502020204030204"/>
                <a:ea typeface="华文中宋" panose="02010600040101010101" pitchFamily="2" charset="-122"/>
                <a:cs typeface="+mn-cs"/>
              </a:rPr>
              <a:t>            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中宋" panose="02010600040101010101" pitchFamily="2" charset="-122"/>
                <a:ea typeface="黑体" panose="02010609060101010101" pitchFamily="49" charset="-122"/>
                <a:cs typeface="+mn-cs"/>
              </a:rPr>
              <a:t>——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黑体" panose="02010609060101010101" pitchFamily="49" charset="-122"/>
                <a:cs typeface="+mn-cs"/>
              </a:rPr>
              <a:t>二级市场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2021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年</a:t>
            </a:r>
            <a:r>
              <a:rPr lang="en-US" altLang="zh-CN" b="1" dirty="0" smtClean="0">
                <a:solidFill>
                  <a:srgbClr val="000066"/>
                </a:solidFill>
                <a:latin typeface="等线" panose="020F0502020204030204"/>
                <a:ea typeface="幼圆" panose="02010509060101010101" pitchFamily="49" charset="-122"/>
              </a:rPr>
              <a:t>10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月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F0502020204030204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等线" panose="020F0502020204030204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231491" y="277019"/>
            <a:ext cx="3239803" cy="463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大宗交易统计及折价率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7913915" y="2119813"/>
            <a:ext cx="4278085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月大宗市场总成交额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395.82</a:t>
            </a:r>
            <a:r>
              <a:rPr kumimoji="0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较上月</a:t>
            </a:r>
            <a:r>
              <a:rPr lang="zh-CN" altLang="en-US" sz="2000" b="1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减少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337.26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亿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大宗市场平均折价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率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4.61%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上月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1.55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36930719"/>
              </p:ext>
            </p:extLst>
          </p:nvPr>
        </p:nvGraphicFramePr>
        <p:xfrm>
          <a:off x="231491" y="1013776"/>
          <a:ext cx="7508252" cy="52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60955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230400" y="296459"/>
            <a:ext cx="8231187" cy="46233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融资融券余额（万亿）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7912800" y="2120399"/>
            <a:ext cx="4276800" cy="3077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marL="0" marR="0" lvl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月底两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融余额为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1.84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月底两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融余额为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1.85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较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上月底</a:t>
            </a:r>
            <a:r>
              <a:rPr lang="zh-CN" altLang="en-US" sz="2000" b="1" noProof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51.76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融余额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月中旬增加，月末急速收缩，总体呈上升趋势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116006576"/>
              </p:ext>
            </p:extLst>
          </p:nvPr>
        </p:nvGraphicFramePr>
        <p:xfrm>
          <a:off x="230400" y="1015200"/>
          <a:ext cx="7509600" cy="528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13622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230400" y="282122"/>
            <a:ext cx="8231187" cy="52154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商品期货合约概览</a:t>
            </a: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2801860842"/>
              </p:ext>
            </p:extLst>
          </p:nvPr>
        </p:nvGraphicFramePr>
        <p:xfrm>
          <a:off x="230399" y="1015200"/>
          <a:ext cx="11647175" cy="528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8631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230400" y="282121"/>
            <a:ext cx="8231187" cy="3846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沪深两市市值前十（万亿）</a:t>
            </a: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358864113"/>
              </p:ext>
            </p:extLst>
          </p:nvPr>
        </p:nvGraphicFramePr>
        <p:xfrm>
          <a:off x="1199229" y="1101876"/>
          <a:ext cx="9744840" cy="235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4072324393"/>
              </p:ext>
            </p:extLst>
          </p:nvPr>
        </p:nvGraphicFramePr>
        <p:xfrm>
          <a:off x="1199229" y="3744326"/>
          <a:ext cx="974484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8706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230400" y="271234"/>
            <a:ext cx="8231187" cy="3756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noProof="0" dirty="0" smtClean="0">
                <a:solidFill>
                  <a:srgbClr val="00006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月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涨幅居前个股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2777667488"/>
              </p:ext>
            </p:extLst>
          </p:nvPr>
        </p:nvGraphicFramePr>
        <p:xfrm>
          <a:off x="230400" y="939857"/>
          <a:ext cx="11608674" cy="528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14883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230400" y="260351"/>
            <a:ext cx="8231187" cy="5321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noProof="0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股跌幅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009192243"/>
              </p:ext>
            </p:extLst>
          </p:nvPr>
        </p:nvGraphicFramePr>
        <p:xfrm>
          <a:off x="230400" y="907200"/>
          <a:ext cx="11627924" cy="528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230400" y="282121"/>
            <a:ext cx="8231187" cy="5455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涨幅居前个股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lang="en-US" altLang="zh-CN" sz="2400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表现情况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3196141025"/>
              </p:ext>
            </p:extLst>
          </p:nvPr>
        </p:nvGraphicFramePr>
        <p:xfrm>
          <a:off x="1219200" y="1056689"/>
          <a:ext cx="97452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22240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1D3273-3016-478F-9CB5-FAC26DB5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60350"/>
            <a:ext cx="5040312" cy="530225"/>
          </a:xfrm>
        </p:spPr>
        <p:txBody>
          <a:bodyPr lIns="0" tIns="0" rIns="0" bIns="0"/>
          <a:lstStyle/>
          <a:p>
            <a:r>
              <a:rPr lang="en-US" altLang="zh-CN" sz="2400" b="0" kern="1200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lang="zh-CN" altLang="en-US" sz="2400" b="0" kern="1200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lang="zh-CN" altLang="en-US" sz="2400" b="0" kern="12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热门公司解读</a:t>
            </a:r>
            <a:r>
              <a:rPr lang="en-US" altLang="zh-CN" sz="2400" b="0" kern="1200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lang="zh-CN" altLang="en-US" sz="2400" b="0" kern="12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宁德时代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62B14BC-247A-41C9-AB4B-F78A4CABC30C}"/>
              </a:ext>
            </a:extLst>
          </p:cNvPr>
          <p:cNvSpPr txBox="1"/>
          <p:nvPr/>
        </p:nvSpPr>
        <p:spPr bwMode="auto">
          <a:xfrm>
            <a:off x="1106894" y="4833280"/>
            <a:ext cx="10080625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lvl="0" indent="4572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宁德时代从技术到市场拓展均展现出较强的实力，并在储能、新能源车方面得到了政策的大力支持。此外，公司海外业务成长迅速，且在欧美市场仍有广阔的市场空间，未来有望持成为公司重要的盈利增长点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。新能源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车与储能市场火爆，带动电池收入同比翻倍增长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。国内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动力电池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装机费用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控制良好，毛利率持续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提升海外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业务快速发展，占有率保持第一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。产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能扩张加速，产能利用率较高。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582" y="1424216"/>
            <a:ext cx="5703418" cy="31685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21" y="1427551"/>
            <a:ext cx="5266043" cy="31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4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230400" y="26035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月股权质押比例前十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09E323D-399A-4056-A55B-5348A02F160D}"/>
              </a:ext>
            </a:extLst>
          </p:cNvPr>
          <p:cNvSpPr txBox="1"/>
          <p:nvPr/>
        </p:nvSpPr>
        <p:spPr bwMode="auto">
          <a:xfrm>
            <a:off x="10395759" y="1023280"/>
            <a:ext cx="740554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单位：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xmlns="" id="{6EE6C40D-8526-4839-A75D-DAC9AFE7F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881766"/>
              </p:ext>
            </p:extLst>
          </p:nvPr>
        </p:nvGraphicFramePr>
        <p:xfrm>
          <a:off x="849086" y="972458"/>
          <a:ext cx="10287227" cy="547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8397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230400" y="223135"/>
            <a:ext cx="8231187" cy="50838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noProof="0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第一大股东累计质押数占持股比例变化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xmlns="" id="{0AAD2099-0B41-41A9-8F21-D2597E88B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005050"/>
              </p:ext>
            </p:extLst>
          </p:nvPr>
        </p:nvGraphicFramePr>
        <p:xfrm>
          <a:off x="731839" y="920521"/>
          <a:ext cx="5364162" cy="4203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xmlns="" id="{68F1AD04-96EC-4E01-A4CA-ECCE5296A9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382775"/>
              </p:ext>
            </p:extLst>
          </p:nvPr>
        </p:nvGraphicFramePr>
        <p:xfrm>
          <a:off x="6095800" y="928914"/>
          <a:ext cx="5004000" cy="4260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文本框 11"/>
          <p:cNvSpPr txBox="1"/>
          <p:nvPr/>
        </p:nvSpPr>
        <p:spPr bwMode="auto">
          <a:xfrm>
            <a:off x="688658" y="5069740"/>
            <a:ext cx="10771505" cy="13199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本月仅有东杰智能一家，控股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股东将所有股权悉数质押，根据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股份转让协议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的约定，控股股东将其依法持有的公司股份悉数质押给质权人。中大力德控股股东将股份为债务人发行可转债提供担保；东宝生物控股股东质押股份为申请银行贷款所需，为融资担保。累计质押下降方面，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华仪控股股东质押股权被悉数拍卖，全部解质；嘉泽新能控股股东在海通证券的质押股份提前购回。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771501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3719736" y="2047418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00698" y="216554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宏观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3719736" y="3106106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69680" y="3291642"/>
            <a:ext cx="5082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3719736" y="4106664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00698" y="42460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62194" y="3245476"/>
            <a:ext cx="3350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两市横盘整理，创业板领涨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62194" y="4246034"/>
            <a:ext cx="641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流动性继续维持宽松水平，市场依旧处于区间震荡格局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33ED68F-1DF9-4183-804C-319A93232479}"/>
              </a:ext>
            </a:extLst>
          </p:cNvPr>
          <p:cNvSpPr txBox="1"/>
          <p:nvPr/>
        </p:nvSpPr>
        <p:spPr>
          <a:xfrm>
            <a:off x="5038461" y="2165541"/>
            <a:ext cx="491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持续下行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剪刀差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继续扩大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1B271B1-757F-4ED5-BEC7-03406A3C9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227" y="3035301"/>
            <a:ext cx="1784773" cy="5905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13548DB-CA08-4AB5-81CC-48C4692AE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227" y="3758104"/>
            <a:ext cx="1784773" cy="5254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94A3B73-4523-427D-9874-142A2388F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381" y="3720753"/>
            <a:ext cx="1485900" cy="6051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5CE90A9-7F2A-4E70-9C4D-F92C44ABF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053218"/>
            <a:ext cx="1601281" cy="671057"/>
          </a:xfrm>
          <a:prstGeom prst="rect">
            <a:avLst/>
          </a:prstGeom>
        </p:spPr>
      </p:pic>
      <p:sp>
        <p:nvSpPr>
          <p:cNvPr id="7" name="对话气泡: 圆角矩形 6"/>
          <p:cNvSpPr/>
          <p:nvPr/>
        </p:nvSpPr>
        <p:spPr bwMode="auto">
          <a:xfrm>
            <a:off x="405765" y="991923"/>
            <a:ext cx="5123815" cy="1941777"/>
          </a:xfrm>
          <a:prstGeom prst="wedgeRoundRectCallout">
            <a:avLst>
              <a:gd name="adj1" fmla="val 42519"/>
              <a:gd name="adj2" fmla="val 6042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230400" y="292169"/>
            <a:ext cx="8231187" cy="1144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主要券商月评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7327" y="1009474"/>
            <a:ext cx="5054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股三季报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披露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总体弱于预期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显示盈利修复放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缓。近期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散点疫情压制基本面预期，但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考虑涉及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区域经济规模，预计其对经济的实际影响弱于三季度；同时，逆周期政策密集落地，奠定经济中期修复基础，国内经济四季度运行优于三季度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强化低位价值配置，布局中期蓝筹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回归</a:t>
            </a:r>
            <a:endParaRPr lang="en-US" altLang="zh-CN" sz="1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多，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多，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月：看多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对话气泡: 圆角矩形 36"/>
          <p:cNvSpPr/>
          <p:nvPr/>
        </p:nvSpPr>
        <p:spPr bwMode="auto">
          <a:xfrm>
            <a:off x="5873282" y="952500"/>
            <a:ext cx="5726371" cy="2044700"/>
          </a:xfrm>
          <a:prstGeom prst="wedgeRoundRectCallout">
            <a:avLst>
              <a:gd name="adj1" fmla="val -34307"/>
              <a:gd name="adj2" fmla="val 55501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9" name="对话气泡: 圆角矩形 38"/>
          <p:cNvSpPr/>
          <p:nvPr/>
        </p:nvSpPr>
        <p:spPr bwMode="auto">
          <a:xfrm>
            <a:off x="6096000" y="4470400"/>
            <a:ext cx="5842345" cy="2006600"/>
          </a:xfrm>
          <a:prstGeom prst="wedgeRoundRectCallout">
            <a:avLst>
              <a:gd name="adj1" fmla="val -36794"/>
              <a:gd name="adj2" fmla="val -5989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1" name="对话气泡: 圆角矩形 40"/>
          <p:cNvSpPr/>
          <p:nvPr/>
        </p:nvSpPr>
        <p:spPr bwMode="auto">
          <a:xfrm>
            <a:off x="638175" y="4486275"/>
            <a:ext cx="5057784" cy="1978025"/>
          </a:xfrm>
          <a:prstGeom prst="wedgeRoundRectCallout">
            <a:avLst>
              <a:gd name="adj1" fmla="val 42271"/>
              <a:gd name="adj2" fmla="val -5991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096000" y="4441580"/>
            <a:ext cx="5795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>
                <a:latin typeface="+mn-ea"/>
                <a:ea typeface="+mn-ea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更明确的货币、财政等政策和工具落地前，我们认为市场可能仍然处于区间震荡格局。上游价格调整有利于中下游板块；中期来看，偏成长的风格中期可能仍是重要的方向，前期预期较为悲观且跌幅较大的消费可能在逐步进入调整</a:t>
            </a:r>
            <a:r>
              <a:rPr lang="zh-CN" altLang="en-US" sz="14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尾声。</a:t>
            </a:r>
            <a:endParaRPr lang="en-US" altLang="zh-CN" sz="14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：高景气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、具备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竞争力或正在壮大的产业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链；泛消费行业</a:t>
            </a: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月：看多，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10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：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中性， 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月：中性。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19138" y="4492625"/>
            <a:ext cx="49831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三季度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GDP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增速破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、需求回落超预期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，但四季度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经济仍面临下行压力。本轮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超预期上行很难向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CPI 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传导，上游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涨价压力将逐步缓解，四季度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将迎来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拐点。相比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短期通胀上行，经济仍是决策层关注的重点。</a:t>
            </a: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建议：高景气、高增长的科创、科技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月：看多 ，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月：谨慎看多， 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月：谨慎看多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09326E97-0652-430B-A78F-EB67DFE8AF09}"/>
              </a:ext>
            </a:extLst>
          </p:cNvPr>
          <p:cNvSpPr txBox="1"/>
          <p:nvPr/>
        </p:nvSpPr>
        <p:spPr>
          <a:xfrm>
            <a:off x="5873828" y="1002351"/>
            <a:ext cx="5721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当前能源短缺、能耗限产、供应链紊乱等问题掣肘经济增长，国内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宏观经济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下行压力较大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央行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季度发布会后，短期降准概率有所下降，但由于经济增速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已经低于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潜在增速下限，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CPI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位于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以下，货币政策和流动性环境大概率维持较宽松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，社融增速预计四季度将回升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lang="zh-CN" altLang="en-US" sz="1400" b="1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延续高</a:t>
            </a:r>
            <a:r>
              <a:rPr lang="zh-CN" altLang="en-US" sz="1400" b="1" noProof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景气方向；困境反转的方向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月：看多，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空，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月：看空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6653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95439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230400" y="260350"/>
            <a:ext cx="117567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6" name="矩形 5"/>
          <p:cNvSpPr/>
          <p:nvPr/>
        </p:nvSpPr>
        <p:spPr>
          <a:xfrm>
            <a:off x="1738313" y="1285875"/>
            <a:ext cx="8501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966788" y="1071563"/>
            <a:ext cx="10044112" cy="52219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 indent="720000" algn="just">
              <a:lnSpc>
                <a:spcPts val="4000"/>
              </a:lnSpc>
              <a:defRPr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近期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股市场整体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表现普通，上游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及地产产业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出现大幅回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调。国家出台多条保供政策后，以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煤炭为代表的商品期货价格大幅回调，上游原材料和能源的价格压力有所缓解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，中下游行业的利润空间也逐渐扩大。三季度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业绩披露完毕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，缓解了一部分市场紧张情绪但整体表现是不及预期的。在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政策“托底”、流动性宽松预期加强的背景下，近期以新能源为代表的成长性板块再度出现上涨，也体现了在行业景气程度支持下市场仍有结构性表现空间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720000" algn="just">
              <a:lnSpc>
                <a:spcPts val="4000"/>
              </a:lnSpc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，短期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降准概率有所下降，但由于经济增速已经低于潜在增速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下限，因此市场流动性应该依旧维持在一个较为宽松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的水平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。在“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宽货币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、稳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”的大环境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，成长性板块更容易受到市场的青睐。因此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，高景气、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高增速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的板块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将大概率再次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成为市场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主线。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2646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0400" y="260351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Pre-IPO</a:t>
            </a: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1745095" y="1340769"/>
            <a:ext cx="8382000" cy="40285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58B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0400" y="260351"/>
            <a:ext cx="78501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Post-IPO</a:t>
            </a: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2057400" y="1165861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251461" y="292967"/>
            <a:ext cx="4503303" cy="476433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1"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85723" y="3930577"/>
            <a:ext cx="864828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CPI同比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1.5%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0.7%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lang="en-US" altLang="zh-CN" noProof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同比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13.5%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2.5%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xmlns="" id="{54A8634B-1F0E-44D5-B816-5B10AFAB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39" y="4747653"/>
            <a:ext cx="11224628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CPI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环比同比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涨幅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上升，同比涨幅达到年初以来最高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环比来看，食品方面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，受天气、疫情、运输成本等因素影响，鲜菜价格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上涨。非食品中，工业消费品价格上涨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0.9%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，主要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是能源类产品价格上涨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较多。同比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来看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，食品方面，除猪肉外，大部分食品价格均有不同程度上涨。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环比和同比涨幅上升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。受国际输入性因素叠加国内主要能源和原材料供应偏紧影响，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涨幅有所扩大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剪刀差进一步扩大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，制造业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者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面临巨大成本压力，“类滞胀”现象进一步显现。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38" y="917575"/>
            <a:ext cx="5370362" cy="3075753"/>
          </a:xfrm>
          <a:prstGeom prst="rect">
            <a:avLst/>
          </a:prstGeom>
        </p:spPr>
      </p:pic>
      <p:pic>
        <p:nvPicPr>
          <p:cNvPr id="3" name="Picture 2" descr="说明: http://192.168.0.1:8080/webpic/W0202111/W020211110/W02021111031503123126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66" y="917574"/>
            <a:ext cx="5486400" cy="307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0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xfrm>
            <a:off x="230400" y="318264"/>
            <a:ext cx="5600426" cy="416096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en-US" altLang="zh-CN" sz="2400" b="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endParaRPr kumimoji="1" lang="zh-CN" altLang="en-US" sz="2400" b="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8DC700E-4C74-4AAB-9296-D9E5B0676DB2}"/>
              </a:ext>
            </a:extLst>
          </p:cNvPr>
          <p:cNvSpPr txBox="1"/>
          <p:nvPr/>
        </p:nvSpPr>
        <p:spPr>
          <a:xfrm>
            <a:off x="7748362" y="1364234"/>
            <a:ext cx="44436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中国官方制造业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49.20%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依旧处于荣枯线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较上月</a:t>
            </a:r>
            <a:r>
              <a:rPr lang="zh-CN" altLang="en-US" sz="2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0.4%</a:t>
            </a:r>
          </a:p>
          <a:p>
            <a:pPr>
              <a:lnSpc>
                <a:spcPct val="20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财新中国制造业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50.60%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财新中国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回升至荣枯线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较上月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0.6%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965931375"/>
              </p:ext>
            </p:extLst>
          </p:nvPr>
        </p:nvGraphicFramePr>
        <p:xfrm>
          <a:off x="230400" y="1015200"/>
          <a:ext cx="7509600" cy="528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230400" y="294397"/>
            <a:ext cx="8229600" cy="522469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央行公开市场操作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A95F14B-C2B4-4C3E-BC38-2FF11FB2E2CC}"/>
              </a:ext>
            </a:extLst>
          </p:cNvPr>
          <p:cNvSpPr txBox="1"/>
          <p:nvPr/>
        </p:nvSpPr>
        <p:spPr>
          <a:xfrm>
            <a:off x="8623300" y="2721825"/>
            <a:ext cx="3247402" cy="17538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央行累计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净投放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资金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1600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面整体保持宽裕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xmlns="" id="{59521470-E2B1-4DC5-AE2A-DDEB570874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729583"/>
              </p:ext>
            </p:extLst>
          </p:nvPr>
        </p:nvGraphicFramePr>
        <p:xfrm>
          <a:off x="393700" y="954532"/>
          <a:ext cx="7509600" cy="528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230400" y="301412"/>
            <a:ext cx="8231188" cy="4043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市场概况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43524" y="121582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上证指数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80769" y="1674786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0.58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43524" y="224599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深证成指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280768" y="2683696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0.99%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93026" y="334271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创业板指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30271" y="4030798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noProof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3.27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9CB0F3E8-9B5C-40F7-9012-B0DB166A9F78}"/>
              </a:ext>
            </a:extLst>
          </p:cNvPr>
          <p:cNvSpPr txBox="1"/>
          <p:nvPr/>
        </p:nvSpPr>
        <p:spPr>
          <a:xfrm>
            <a:off x="2090809" y="4645778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科创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E8FEE72-DCE6-4C18-887D-51F02F830B82}"/>
              </a:ext>
            </a:extLst>
          </p:cNvPr>
          <p:cNvSpPr txBox="1"/>
          <p:nvPr/>
        </p:nvSpPr>
        <p:spPr>
          <a:xfrm>
            <a:off x="2280767" y="5283042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noProof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2.01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箭头: 上 28">
            <a:extLst>
              <a:ext uri="{FF2B5EF4-FFF2-40B4-BE49-F238E27FC236}">
                <a16:creationId xmlns:a16="http://schemas.microsoft.com/office/drawing/2014/main" xmlns="" id="{D3CDDE88-3854-43CF-856F-CFFA8A2DF963}"/>
              </a:ext>
            </a:extLst>
          </p:cNvPr>
          <p:cNvSpPr/>
          <p:nvPr/>
        </p:nvSpPr>
        <p:spPr bwMode="auto">
          <a:xfrm rot="10800000" flipV="1">
            <a:off x="2043524" y="2679132"/>
            <a:ext cx="288032" cy="372752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箭头: 上 21">
            <a:extLst>
              <a:ext uri="{FF2B5EF4-FFF2-40B4-BE49-F238E27FC236}">
                <a16:creationId xmlns:a16="http://schemas.microsoft.com/office/drawing/2014/main" xmlns="" id="{CE933D9B-CD85-4162-9935-06483408FFB9}"/>
              </a:ext>
            </a:extLst>
          </p:cNvPr>
          <p:cNvSpPr/>
          <p:nvPr/>
        </p:nvSpPr>
        <p:spPr bwMode="auto">
          <a:xfrm>
            <a:off x="2043524" y="3974384"/>
            <a:ext cx="288032" cy="372752"/>
          </a:xfrm>
          <a:prstGeom prst="up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箭头: 上 23">
            <a:extLst>
              <a:ext uri="{FF2B5EF4-FFF2-40B4-BE49-F238E27FC236}">
                <a16:creationId xmlns:a16="http://schemas.microsoft.com/office/drawing/2014/main" xmlns="" id="{CA7CC63A-A7EF-40F3-B4BB-A5254808834A}"/>
              </a:ext>
            </a:extLst>
          </p:cNvPr>
          <p:cNvSpPr/>
          <p:nvPr/>
        </p:nvSpPr>
        <p:spPr bwMode="auto">
          <a:xfrm flipV="1">
            <a:off x="2043524" y="1622861"/>
            <a:ext cx="288032" cy="372752"/>
          </a:xfrm>
          <a:prstGeom prst="up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箭头: 上 23">
            <a:extLst>
              <a:ext uri="{FF2B5EF4-FFF2-40B4-BE49-F238E27FC236}">
                <a16:creationId xmlns:a16="http://schemas.microsoft.com/office/drawing/2014/main" xmlns="" id="{A2D78669-B0D0-400F-9162-8D8443135830}"/>
              </a:ext>
            </a:extLst>
          </p:cNvPr>
          <p:cNvSpPr/>
          <p:nvPr/>
        </p:nvSpPr>
        <p:spPr bwMode="auto">
          <a:xfrm rot="10800000" flipV="1">
            <a:off x="2043524" y="5294901"/>
            <a:ext cx="288032" cy="372752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276361050"/>
              </p:ext>
            </p:extLst>
          </p:nvPr>
        </p:nvGraphicFramePr>
        <p:xfrm>
          <a:off x="4381200" y="907200"/>
          <a:ext cx="7509600" cy="528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731837" y="4238826"/>
            <a:ext cx="25298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月底       </a:t>
            </a:r>
            <a:r>
              <a:rPr lang="en-US" altLang="zh-CN" sz="20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0.06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230400" y="289657"/>
            <a:ext cx="8231187" cy="45130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沪深市值统计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1837" y="3351995"/>
            <a:ext cx="287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股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总市值</a:t>
            </a:r>
            <a:r>
              <a:rPr lang="en-US" altLang="zh-CN" sz="20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91.28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1838" y="2465164"/>
            <a:ext cx="259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市值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37.42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1838" y="1628369"/>
            <a:ext cx="259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沪市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市值</a:t>
            </a:r>
            <a:r>
              <a:rPr lang="en-US" altLang="zh-CN" sz="20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53.86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箭头: 上 8">
            <a:extLst>
              <a:ext uri="{FF2B5EF4-FFF2-40B4-BE49-F238E27FC236}">
                <a16:creationId xmlns:a16="http://schemas.microsoft.com/office/drawing/2014/main" xmlns="" id="{692D7619-314D-45B9-8B74-41BB2B839623}"/>
              </a:ext>
            </a:extLst>
          </p:cNvPr>
          <p:cNvSpPr/>
          <p:nvPr/>
        </p:nvSpPr>
        <p:spPr bwMode="auto">
          <a:xfrm rot="10800000">
            <a:off x="1852751" y="4266184"/>
            <a:ext cx="288032" cy="372752"/>
          </a:xfrm>
          <a:prstGeom prst="up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0" name="图表 9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F7AFC4F-FCE1-43DA-B3D0-910DE47CD4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087751"/>
              </p:ext>
            </p:extLst>
          </p:nvPr>
        </p:nvGraphicFramePr>
        <p:xfrm>
          <a:off x="4382611" y="907850"/>
          <a:ext cx="7509600" cy="528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933938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0400" y="282121"/>
            <a:ext cx="8229600" cy="527240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富时中国</a:t>
            </a:r>
            <a:r>
              <a:rPr lang="en-US" altLang="zh-CN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</a:t>
            </a:r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CN0Y</a:t>
            </a:r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）股指期货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xmlns="" id="{4C74B103-DDA3-4082-89E0-3F1D9E8BE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871148"/>
              </p:ext>
            </p:extLst>
          </p:nvPr>
        </p:nvGraphicFramePr>
        <p:xfrm>
          <a:off x="1055688" y="885370"/>
          <a:ext cx="9927998" cy="510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4D4D121-2F68-42D9-9584-73702942E8D6}"/>
              </a:ext>
            </a:extLst>
          </p:cNvPr>
          <p:cNvSpPr txBox="1"/>
          <p:nvPr/>
        </p:nvSpPr>
        <p:spPr>
          <a:xfrm>
            <a:off x="3147844" y="6063706"/>
            <a:ext cx="589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富时中国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股指期货在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月初走强后持续横盘整理。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3655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230400" y="282122"/>
            <a:ext cx="8231187" cy="42380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全市场解禁规模</a:t>
            </a:r>
          </a:p>
        </p:txBody>
      </p:sp>
      <p:sp>
        <p:nvSpPr>
          <p:cNvPr id="2" name="文本框 1"/>
          <p:cNvSpPr txBox="1"/>
          <p:nvPr/>
        </p:nvSpPr>
        <p:spPr bwMode="auto">
          <a:xfrm>
            <a:off x="7915200" y="2608200"/>
            <a:ext cx="427680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R="0" indent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年市场解禁市值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5.26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万亿元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indent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月市场解禁市值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4720.51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indent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月有所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xmlns="" id="{713934C1-613E-4323-B518-4DE46D6100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029593"/>
              </p:ext>
            </p:extLst>
          </p:nvPr>
        </p:nvGraphicFramePr>
        <p:xfrm>
          <a:off x="230400" y="1015200"/>
          <a:ext cx="7509600" cy="528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5230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 wrap="square" rtlCol="0">
        <a:spAutoFit/>
      </a:bodyPr>
      <a:lstStyle>
        <a:defPPr algn="l"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8CD6"/>
    </a:accent1>
    <a:accent2>
      <a:srgbClr val="4BBFFF"/>
    </a:accent2>
    <a:accent3>
      <a:srgbClr val="606060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16248</TotalTime>
  <Words>2132</Words>
  <Application>Microsoft Office PowerPoint</Application>
  <PresentationFormat>宽屏</PresentationFormat>
  <Paragraphs>156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Microsoft Yahei</vt:lpstr>
      <vt:lpstr>Microsoft YaHei UI</vt:lpstr>
      <vt:lpstr>等线</vt:lpstr>
      <vt:lpstr>等线 Light</vt:lpstr>
      <vt:lpstr>黑体</vt:lpstr>
      <vt:lpstr>华文中宋</vt:lpstr>
      <vt:lpstr>宋体</vt:lpstr>
      <vt:lpstr>微软雅黑</vt:lpstr>
      <vt:lpstr>幼圆</vt:lpstr>
      <vt:lpstr>Arial</vt:lpstr>
      <vt:lpstr>Arial</vt:lpstr>
      <vt:lpstr>Times New Roman</vt:lpstr>
      <vt:lpstr>Verdana</vt:lpstr>
      <vt:lpstr>Wingdings</vt:lpstr>
      <vt:lpstr>Office 主题​​</vt:lpstr>
      <vt:lpstr>融客投资PPT模板</vt:lpstr>
      <vt:lpstr>2_融客PPT模板</vt:lpstr>
      <vt:lpstr>3_融客PPT模板</vt:lpstr>
      <vt:lpstr>5_融客PPT模板</vt:lpstr>
      <vt:lpstr>融客PPT模板</vt:lpstr>
      <vt:lpstr>PowerPoint 演示文稿</vt:lpstr>
      <vt:lpstr>PowerPoint 演示文稿</vt:lpstr>
      <vt:lpstr>CPI、PPI</vt:lpstr>
      <vt:lpstr>PMI</vt:lpstr>
      <vt:lpstr>央行公开市场操作</vt:lpstr>
      <vt:lpstr>PowerPoint 演示文稿</vt:lpstr>
      <vt:lpstr>PowerPoint 演示文稿</vt:lpstr>
      <vt:lpstr>富时中国A50（CN0Y）股指期货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10月热门公司解读——宁德时代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Junlong Wu</dc:creator>
  <cp:lastModifiedBy>Microsoft 帐户</cp:lastModifiedBy>
  <cp:revision>563</cp:revision>
  <dcterms:created xsi:type="dcterms:W3CDTF">2020-09-03T02:02:06Z</dcterms:created>
  <dcterms:modified xsi:type="dcterms:W3CDTF">2021-11-12T07:55:30Z</dcterms:modified>
</cp:coreProperties>
</file>