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theme/themeOverride5.xml" ContentType="application/vnd.openxmlformats-officedocument.themeOverride+xml"/>
  <Override PartName="/ppt/notesSlides/notesSlide1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6.xml" ContentType="application/vnd.openxmlformats-officedocument.themeOverride+xml"/>
  <Override PartName="/ppt/notesSlides/notesSlide14.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ags/tag1.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2" r:id="rId1"/>
    <p:sldMasterId id="2147483685" r:id="rId2"/>
  </p:sldMasterIdLst>
  <p:notesMasterIdLst>
    <p:notesMasterId r:id="rId19"/>
  </p:notesMasterIdLst>
  <p:sldIdLst>
    <p:sldId id="304" r:id="rId3"/>
    <p:sldId id="257" r:id="rId4"/>
    <p:sldId id="305" r:id="rId5"/>
    <p:sldId id="306" r:id="rId6"/>
    <p:sldId id="296" r:id="rId7"/>
    <p:sldId id="317" r:id="rId8"/>
    <p:sldId id="309" r:id="rId9"/>
    <p:sldId id="263" r:id="rId10"/>
    <p:sldId id="316" r:id="rId11"/>
    <p:sldId id="265" r:id="rId12"/>
    <p:sldId id="315" r:id="rId13"/>
    <p:sldId id="310" r:id="rId14"/>
    <p:sldId id="311" r:id="rId15"/>
    <p:sldId id="312" r:id="rId16"/>
    <p:sldId id="301" r:id="rId17"/>
    <p:sldId id="31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pos="5201" userDrawn="1">
          <p15:clr>
            <a:srgbClr val="A4A3A4"/>
          </p15:clr>
        </p15:guide>
        <p15:guide id="3" orient="horz" pos="3793" userDrawn="1">
          <p15:clr>
            <a:srgbClr val="A4A3A4"/>
          </p15:clr>
        </p15:guide>
        <p15:guide id="5" pos="1118" userDrawn="1">
          <p15:clr>
            <a:srgbClr val="A4A3A4"/>
          </p15:clr>
        </p15:guide>
        <p15:guide id="7" pos="6562" userDrawn="1">
          <p15:clr>
            <a:srgbClr val="A4A3A4"/>
          </p15:clr>
        </p15:guide>
        <p15:guide id="8" orient="horz" pos="527" userDrawn="1">
          <p15:clr>
            <a:srgbClr val="A4A3A4"/>
          </p15:clr>
        </p15:guide>
        <p15:guide id="9" pos="2479" userDrawn="1">
          <p15:clr>
            <a:srgbClr val="A4A3A4"/>
          </p15:clr>
        </p15:guide>
        <p15:guide id="10" orient="horz" pos="3090" userDrawn="1">
          <p15:clr>
            <a:srgbClr val="A4A3A4"/>
          </p15:clr>
        </p15:guide>
        <p15:guide id="11" orient="horz" pos="482" userDrawn="1">
          <p15:clr>
            <a:srgbClr val="A4A3A4"/>
          </p15:clr>
        </p15:guide>
        <p15:guide id="12" orient="horz" pos="157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extLst>
      <p:ext uri="{19B8F6BF-5375-455C-9EA6-DF929625EA0E}">
        <p15:presenceInfo xmlns:p15="http://schemas.microsoft.com/office/powerpoint/2012/main" userId="Administrator" providerId="None"/>
      </p:ext>
    </p:extLst>
  </p:cmAuthor>
  <p:cmAuthor id="2" name="Xue Yong" initials="XY" lastIdx="7" clrIdx="1">
    <p:extLst>
      <p:ext uri="{19B8F6BF-5375-455C-9EA6-DF929625EA0E}">
        <p15:presenceInfo xmlns:p15="http://schemas.microsoft.com/office/powerpoint/2012/main" userId="9af8da658765c6d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46C0A"/>
    <a:srgbClr val="417EC1"/>
    <a:srgbClr val="00B050"/>
    <a:srgbClr val="C00000"/>
    <a:srgbClr val="FFFFFF"/>
    <a:srgbClr val="00B0F0"/>
    <a:srgbClr val="0070C0"/>
    <a:srgbClr val="FF0000"/>
    <a:srgbClr val="D6DCE4"/>
    <a:srgbClr val="8CDB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8FB837D-C827-4EFA-A057-4D05807E0F7C}" styleName="主题样式 1 - 强调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浅色样式 2 - 强调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89" autoAdjust="0"/>
    <p:restoredTop sz="92969" autoAdjust="0"/>
  </p:normalViewPr>
  <p:slideViewPr>
    <p:cSldViewPr snapToGrid="0">
      <p:cViewPr varScale="1">
        <p:scale>
          <a:sx n="65" d="100"/>
          <a:sy n="65" d="100"/>
        </p:scale>
        <p:origin x="904" y="48"/>
      </p:cViewPr>
      <p:guideLst>
        <p:guide pos="3840"/>
        <p:guide pos="5201"/>
        <p:guide orient="horz" pos="3793"/>
        <p:guide pos="1118"/>
        <p:guide pos="6562"/>
        <p:guide orient="horz" pos="527"/>
        <p:guide pos="2479"/>
        <p:guide orient="horz" pos="3090"/>
        <p:guide orient="horz" pos="482"/>
        <p:guide orient="horz" pos="1570"/>
      </p:guideLst>
    </p:cSldViewPr>
  </p:slideViewPr>
  <p:notesTextViewPr>
    <p:cViewPr>
      <p:scale>
        <a:sx n="1" d="1"/>
        <a:sy n="1" d="1"/>
      </p:scale>
      <p:origin x="0" y="0"/>
    </p:cViewPr>
  </p:notesTextViewPr>
  <p:notesViewPr>
    <p:cSldViewPr snapToGrid="0">
      <p:cViewPr varScale="1">
        <p:scale>
          <a:sx n="123" d="100"/>
          <a:sy n="123" d="100"/>
        </p:scale>
        <p:origin x="418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___2.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___3.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___4.xlsx"/></Relationships>
</file>

<file path=ppt/charts/_rels/chart5.xml.rels><?xml version="1.0" encoding="UTF-8" standalone="yes"?>
<Relationships xmlns="http://schemas.openxmlformats.org/package/2006/relationships"><Relationship Id="rId3" Type="http://schemas.openxmlformats.org/officeDocument/2006/relationships/oleObject" Target="file:///C:\Users\NING%20MEI\Desktop\2021&#24180;10&#26376;&#26376;&#25253;\2110-&#31185;&#21019;&#26495;&#24066;&#20540;.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NING%20MEI\Desktop\2021&#24180;10&#26376;&#26376;&#25253;\2110-&#31185;&#21019;&#26495;&#24066;&#20540;.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315815423035063E-2"/>
          <c:y val="6.0712860623683029E-2"/>
          <c:w val="0.85353583858705329"/>
          <c:h val="0.82206658856224291"/>
        </c:manualLayout>
      </c:layout>
      <c:barChart>
        <c:barDir val="col"/>
        <c:grouping val="clustered"/>
        <c:varyColors val="0"/>
        <c:ser>
          <c:idx val="1"/>
          <c:order val="1"/>
          <c:tx>
            <c:strRef>
              <c:f>Sheet1!$C$1</c:f>
              <c:strCache>
                <c:ptCount val="1"/>
                <c:pt idx="0">
                  <c:v>募集金额（亿元）</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dPt>
            <c:idx val="7"/>
            <c:invertIfNegative val="0"/>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extLst xmlns:c16r2="http://schemas.microsoft.com/office/drawing/2015/06/chart">
              <c:ext xmlns:c16="http://schemas.microsoft.com/office/drawing/2014/chart" uri="{C3380CC4-5D6E-409C-BE32-E72D297353CC}">
                <c16:uniqueId val="{00000001-8E40-4D62-918E-50ABA1B07839}"/>
              </c:ext>
            </c:extLst>
          </c:dPt>
          <c:dLbls>
            <c:dLbl>
              <c:idx val="0"/>
              <c:layout>
                <c:manualLayout>
                  <c:x val="0"/>
                  <c:y val="3.1141868512110725E-2"/>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7626-4BD1-AE1F-243DBDC523E6}"/>
                </c:ext>
                <c:ext xmlns:c15="http://schemas.microsoft.com/office/drawing/2012/chart" uri="{CE6537A1-D6FC-4f65-9D91-7224C49458BB}">
                  <c15:layout/>
                </c:ext>
              </c:extLst>
            </c:dLbl>
            <c:dLbl>
              <c:idx val="1"/>
              <c:layout>
                <c:manualLayout>
                  <c:x val="0"/>
                  <c:y val="3.1141868512110663E-2"/>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7626-4BD1-AE1F-243DBDC523E6}"/>
                </c:ext>
                <c:ext xmlns:c15="http://schemas.microsoft.com/office/drawing/2012/chart" uri="{CE6537A1-D6FC-4f65-9D91-7224C49458BB}">
                  <c15:layout/>
                </c:ext>
              </c:extLst>
            </c:dLbl>
            <c:dLbl>
              <c:idx val="2"/>
              <c:layout>
                <c:manualLayout>
                  <c:x val="0"/>
                  <c:y val="6.920415224913495E-3"/>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7626-4BD1-AE1F-243DBDC523E6}"/>
                </c:ext>
                <c:ext xmlns:c15="http://schemas.microsoft.com/office/drawing/2012/chart" uri="{CE6537A1-D6FC-4f65-9D91-7224C49458BB}">
                  <c15:layout/>
                </c:ext>
              </c:extLst>
            </c:dLbl>
            <c:dLbl>
              <c:idx val="3"/>
              <c:layout>
                <c:manualLayout>
                  <c:x val="-5.3881327105213193E-17"/>
                  <c:y val="2.42214532871972E-2"/>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7626-4BD1-AE1F-243DBDC523E6}"/>
                </c:ext>
                <c:ext xmlns:c15="http://schemas.microsoft.com/office/drawing/2012/chart" uri="{CE6537A1-D6FC-4f65-9D91-7224C49458BB}">
                  <c15:layout/>
                </c:ext>
              </c:extLst>
            </c:dLbl>
            <c:dLbl>
              <c:idx val="4"/>
              <c:layout>
                <c:manualLayout>
                  <c:x val="1.4695077149153957E-3"/>
                  <c:y val="2.0761245674740483E-2"/>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7626-4BD1-AE1F-243DBDC523E6}"/>
                </c:ext>
                <c:ext xmlns:c15="http://schemas.microsoft.com/office/drawing/2012/chart" uri="{CE6537A1-D6FC-4f65-9D91-7224C49458BB}">
                  <c15:layout/>
                </c:ext>
              </c:extLst>
            </c:dLbl>
            <c:dLbl>
              <c:idx val="5"/>
              <c:layout>
                <c:manualLayout>
                  <c:x val="-2.9390154298311144E-3"/>
                  <c:y val="1.038062283737021E-2"/>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7626-4BD1-AE1F-243DBDC523E6}"/>
                </c:ext>
                <c:ext xmlns:c15="http://schemas.microsoft.com/office/drawing/2012/chart" uri="{CE6537A1-D6FC-4f65-9D91-7224C49458BB}">
                  <c15:layout/>
                </c:ext>
              </c:extLst>
            </c:dLbl>
            <c:dLbl>
              <c:idx val="6"/>
              <c:layout>
                <c:manualLayout>
                  <c:x val="-1.0776265421042639E-16"/>
                  <c:y val="6.9204152249134317E-3"/>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7626-4BD1-AE1F-243DBDC523E6}"/>
                </c:ext>
                <c:ext xmlns:c15="http://schemas.microsoft.com/office/drawing/2012/chart" uri="{CE6537A1-D6FC-4f65-9D91-7224C49458BB}">
                  <c15:layout/>
                </c:ext>
              </c:extLst>
            </c:dLbl>
            <c:dLbl>
              <c:idx val="7"/>
              <c:layout>
                <c:manualLayout>
                  <c:x val="0"/>
                  <c:y val="1.0380622837370242E-2"/>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8E40-4D62-918E-50ABA1B07839}"/>
                </c:ex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400" b="0" i="0" u="none" strike="noStrike" kern="1200" baseline="0">
                    <a:solidFill>
                      <a:srgbClr val="417EC1"/>
                    </a:solidFill>
                    <a:latin typeface="微软雅黑" panose="020B0503020204020204" pitchFamily="34" charset="-122"/>
                    <a:ea typeface="微软雅黑" panose="020B0503020204020204" pitchFamily="34" charset="-122"/>
                    <a:cs typeface="+mn-cs"/>
                  </a:defRPr>
                </a:pPr>
                <a:endParaRPr lang="zh-CN"/>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Sheet1!$A$2:$A$9</c:f>
              <c:numCache>
                <c:formatCode>m/d/yyyy</c:formatCode>
                <c:ptCount val="8"/>
                <c:pt idx="0">
                  <c:v>44470</c:v>
                </c:pt>
                <c:pt idx="1">
                  <c:v>44440</c:v>
                </c:pt>
                <c:pt idx="2">
                  <c:v>44409</c:v>
                </c:pt>
                <c:pt idx="3">
                  <c:v>44378</c:v>
                </c:pt>
                <c:pt idx="4">
                  <c:v>44348</c:v>
                </c:pt>
                <c:pt idx="5">
                  <c:v>44317</c:v>
                </c:pt>
                <c:pt idx="6">
                  <c:v>44287</c:v>
                </c:pt>
                <c:pt idx="7">
                  <c:v>44256</c:v>
                </c:pt>
              </c:numCache>
            </c:numRef>
          </c:cat>
          <c:val>
            <c:numRef>
              <c:f>Sheet1!$C$2:$C$9</c:f>
              <c:numCache>
                <c:formatCode>General</c:formatCode>
                <c:ptCount val="8"/>
                <c:pt idx="0">
                  <c:v>493.77</c:v>
                </c:pt>
                <c:pt idx="1">
                  <c:v>882.74</c:v>
                </c:pt>
                <c:pt idx="2">
                  <c:v>1754.38</c:v>
                </c:pt>
                <c:pt idx="3">
                  <c:v>2009.14</c:v>
                </c:pt>
                <c:pt idx="4">
                  <c:v>1577.67</c:v>
                </c:pt>
                <c:pt idx="5">
                  <c:v>1341.34</c:v>
                </c:pt>
                <c:pt idx="6">
                  <c:v>733.64</c:v>
                </c:pt>
                <c:pt idx="7" formatCode="0.00">
                  <c:v>280.39999999999998</c:v>
                </c:pt>
              </c:numCache>
            </c:numRef>
          </c:val>
          <c:extLst xmlns:c16r2="http://schemas.microsoft.com/office/drawing/2015/06/chart">
            <c:ext xmlns:c16="http://schemas.microsoft.com/office/drawing/2014/chart" uri="{C3380CC4-5D6E-409C-BE32-E72D297353CC}">
              <c16:uniqueId val="{00000000-7E82-4B8F-AD49-2A5D4CBE2633}"/>
            </c:ext>
          </c:extLst>
        </c:ser>
        <c:dLbls>
          <c:showLegendKey val="0"/>
          <c:showVal val="0"/>
          <c:showCatName val="0"/>
          <c:showSerName val="0"/>
          <c:showPercent val="0"/>
          <c:showBubbleSize val="0"/>
        </c:dLbls>
        <c:gapWidth val="219"/>
        <c:axId val="538616312"/>
        <c:axId val="538615136"/>
      </c:barChart>
      <c:lineChart>
        <c:grouping val="standard"/>
        <c:varyColors val="0"/>
        <c:ser>
          <c:idx val="0"/>
          <c:order val="0"/>
          <c:tx>
            <c:strRef>
              <c:f>Sheet1!$B$1</c:f>
              <c:strCache>
                <c:ptCount val="1"/>
                <c:pt idx="0">
                  <c:v>募集事件次数</c:v>
                </c:pt>
              </c:strCache>
            </c:strRef>
          </c:tx>
          <c:spPr>
            <a:ln w="31750" cap="rnd">
              <a:solidFill>
                <a:schemeClr val="accent1"/>
              </a:solidFill>
              <a:round/>
            </a:ln>
            <a:effectLst/>
          </c:spPr>
          <c:marker>
            <c:symbol val="none"/>
          </c:marker>
          <c:dLbls>
            <c:dLbl>
              <c:idx val="5"/>
              <c:layout>
                <c:manualLayout>
                  <c:x val="2.7180107262492263E-4"/>
                  <c:y val="-1.3965343432416968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7626-4BD1-AE1F-243DBDC523E6}"/>
                </c:ext>
                <c:ext xmlns:c15="http://schemas.microsoft.com/office/drawing/2012/chart" uri="{CE6537A1-D6FC-4f65-9D91-7224C49458BB}">
                  <c15:layout/>
                </c:ext>
              </c:extLst>
            </c:dLbl>
            <c:dLbl>
              <c:idx val="6"/>
              <c:layout>
                <c:manualLayout>
                  <c:x val="-1.4423276076530111E-2"/>
                  <c:y val="-6.5778546712802768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7626-4BD1-AE1F-243DBDC523E6}"/>
                </c:ext>
                <c:ext xmlns:c15="http://schemas.microsoft.com/office/drawing/2012/chart" uri="{CE6537A1-D6FC-4f65-9D91-7224C49458BB}">
                  <c15:layout/>
                </c:ext>
              </c:extLst>
            </c:dLbl>
            <c:dLbl>
              <c:idx val="7"/>
              <c:layout>
                <c:manualLayout>
                  <c:x val="-2.1770814651107626E-2"/>
                  <c:y val="-7.6159169550173017E-2"/>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8E40-4D62-918E-50ABA1B07839}"/>
                </c:ex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400" b="0" i="0" u="none" strike="noStrike" kern="1200" baseline="0">
                    <a:solidFill>
                      <a:srgbClr val="C00000"/>
                    </a:solidFill>
                    <a:latin typeface="微软雅黑" panose="020B0503020204020204" pitchFamily="34" charset="-122"/>
                    <a:ea typeface="微软雅黑" panose="020B0503020204020204" pitchFamily="34" charset="-122"/>
                    <a:cs typeface="+mn-cs"/>
                  </a:defRPr>
                </a:pPr>
                <a:endParaRPr lang="zh-CN"/>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numRef>
              <c:f>Sheet1!$A$2:$A$9</c:f>
              <c:numCache>
                <c:formatCode>m/d/yyyy</c:formatCode>
                <c:ptCount val="8"/>
                <c:pt idx="0">
                  <c:v>44470</c:v>
                </c:pt>
                <c:pt idx="1">
                  <c:v>44440</c:v>
                </c:pt>
                <c:pt idx="2">
                  <c:v>44409</c:v>
                </c:pt>
                <c:pt idx="3">
                  <c:v>44378</c:v>
                </c:pt>
                <c:pt idx="4">
                  <c:v>44348</c:v>
                </c:pt>
                <c:pt idx="5">
                  <c:v>44317</c:v>
                </c:pt>
                <c:pt idx="6">
                  <c:v>44287</c:v>
                </c:pt>
                <c:pt idx="7">
                  <c:v>44256</c:v>
                </c:pt>
              </c:numCache>
            </c:numRef>
          </c:cat>
          <c:val>
            <c:numRef>
              <c:f>Sheet1!$B$2:$B$9</c:f>
              <c:numCache>
                <c:formatCode>General</c:formatCode>
                <c:ptCount val="8"/>
                <c:pt idx="0">
                  <c:v>228</c:v>
                </c:pt>
                <c:pt idx="1">
                  <c:v>241</c:v>
                </c:pt>
                <c:pt idx="2">
                  <c:v>500</c:v>
                </c:pt>
                <c:pt idx="3">
                  <c:v>335</c:v>
                </c:pt>
                <c:pt idx="4">
                  <c:v>202</c:v>
                </c:pt>
                <c:pt idx="5">
                  <c:v>131</c:v>
                </c:pt>
                <c:pt idx="6">
                  <c:v>250</c:v>
                </c:pt>
                <c:pt idx="7">
                  <c:v>107</c:v>
                </c:pt>
              </c:numCache>
            </c:numRef>
          </c:val>
          <c:smooth val="0"/>
          <c:extLst xmlns:c16r2="http://schemas.microsoft.com/office/drawing/2015/06/chart">
            <c:ext xmlns:c16="http://schemas.microsoft.com/office/drawing/2014/chart" uri="{C3380CC4-5D6E-409C-BE32-E72D297353CC}">
              <c16:uniqueId val="{00000001-7E82-4B8F-AD49-2A5D4CBE2633}"/>
            </c:ext>
          </c:extLst>
        </c:ser>
        <c:dLbls>
          <c:showLegendKey val="0"/>
          <c:showVal val="0"/>
          <c:showCatName val="0"/>
          <c:showSerName val="0"/>
          <c:showPercent val="0"/>
          <c:showBubbleSize val="0"/>
        </c:dLbls>
        <c:marker val="1"/>
        <c:smooth val="0"/>
        <c:axId val="538617096"/>
        <c:axId val="538619056"/>
      </c:lineChart>
      <c:dateAx>
        <c:axId val="538616312"/>
        <c:scaling>
          <c:orientation val="minMax"/>
        </c:scaling>
        <c:delete val="0"/>
        <c:axPos val="b"/>
        <c:numFmt formatCode="yyyy/mm" sourceLinked="0"/>
        <c:majorTickMark val="out"/>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2"/>
                </a:solidFill>
                <a:latin typeface="微软雅黑" panose="020B0503020204020204" pitchFamily="34" charset="-122"/>
                <a:ea typeface="微软雅黑" panose="020B0503020204020204" pitchFamily="34" charset="-122"/>
                <a:cs typeface="+mn-cs"/>
              </a:defRPr>
            </a:pPr>
            <a:endParaRPr lang="zh-CN"/>
          </a:p>
        </c:txPr>
        <c:crossAx val="538615136"/>
        <c:crosses val="autoZero"/>
        <c:auto val="1"/>
        <c:lblOffset val="100"/>
        <c:baseTimeUnit val="months"/>
      </c:dateAx>
      <c:valAx>
        <c:axId val="53861513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2"/>
                </a:solidFill>
                <a:latin typeface="微软雅黑" panose="020B0503020204020204" pitchFamily="34" charset="-122"/>
                <a:ea typeface="微软雅黑" panose="020B0503020204020204" pitchFamily="34" charset="-122"/>
                <a:cs typeface="+mn-cs"/>
              </a:defRPr>
            </a:pPr>
            <a:endParaRPr lang="zh-CN"/>
          </a:p>
        </c:txPr>
        <c:crossAx val="538616312"/>
        <c:crosses val="autoZero"/>
        <c:crossBetween val="between"/>
      </c:valAx>
      <c:valAx>
        <c:axId val="538619056"/>
        <c:scaling>
          <c:orientation val="minMax"/>
          <c:max val="500"/>
        </c:scaling>
        <c:delete val="0"/>
        <c:axPos val="r"/>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2"/>
                </a:solidFill>
                <a:latin typeface="微软雅黑" panose="020B0503020204020204" pitchFamily="34" charset="-122"/>
                <a:ea typeface="微软雅黑" panose="020B0503020204020204" pitchFamily="34" charset="-122"/>
                <a:cs typeface="+mn-cs"/>
              </a:defRPr>
            </a:pPr>
            <a:endParaRPr lang="zh-CN"/>
          </a:p>
        </c:txPr>
        <c:crossAx val="538617096"/>
        <c:crosses val="max"/>
        <c:crossBetween val="between"/>
      </c:valAx>
      <c:dateAx>
        <c:axId val="538617096"/>
        <c:scaling>
          <c:orientation val="minMax"/>
        </c:scaling>
        <c:delete val="1"/>
        <c:axPos val="b"/>
        <c:numFmt formatCode="m/d/yyyy" sourceLinked="1"/>
        <c:majorTickMark val="out"/>
        <c:minorTickMark val="none"/>
        <c:tickLblPos val="nextTo"/>
        <c:crossAx val="538619056"/>
        <c:crosses val="autoZero"/>
        <c:auto val="1"/>
        <c:lblOffset val="100"/>
        <c:baseTimeUnit val="months"/>
        <c:majorUnit val="1"/>
        <c:minorUnit val="1"/>
      </c:dateAx>
      <c:spPr>
        <a:noFill/>
        <a:ln>
          <a:noFill/>
        </a:ln>
        <a:effectLst/>
      </c:spPr>
    </c:plotArea>
    <c:legend>
      <c:legendPos val="b"/>
      <c:layout>
        <c:manualLayout>
          <c:xMode val="edge"/>
          <c:yMode val="edge"/>
          <c:x val="8.3617881710414427E-2"/>
          <c:y val="2.1279186987439719E-2"/>
          <c:w val="0.43027185892725939"/>
          <c:h val="8.4066425087867477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微软雅黑" panose="020B0503020204020204" pitchFamily="34" charset="-122"/>
              <a:ea typeface="微软雅黑" panose="020B0503020204020204" pitchFamily="34" charset="-122"/>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400">
          <a:latin typeface="微软雅黑" panose="020B0503020204020204" pitchFamily="34" charset="-122"/>
          <a:ea typeface="微软雅黑" panose="020B0503020204020204" pitchFamily="34" charset="-122"/>
        </a:defRPr>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en-US" dirty="0"/>
              <a:t>2020</a:t>
            </a:r>
            <a:r>
              <a:rPr lang="zh-CN" dirty="0"/>
              <a:t>年</a:t>
            </a:r>
            <a:r>
              <a:rPr lang="en-US" altLang="zh-CN" dirty="0"/>
              <a:t>10</a:t>
            </a:r>
            <a:r>
              <a:rPr lang="zh-CN" dirty="0"/>
              <a:t>月</a:t>
            </a:r>
            <a:r>
              <a:rPr lang="en-US" dirty="0"/>
              <a:t>-2021</a:t>
            </a:r>
            <a:r>
              <a:rPr lang="zh-CN" dirty="0"/>
              <a:t>年</a:t>
            </a:r>
            <a:r>
              <a:rPr lang="en-US" altLang="zh-CN" dirty="0"/>
              <a:t>10</a:t>
            </a:r>
            <a:r>
              <a:rPr lang="zh-CN" dirty="0"/>
              <a:t>月</a:t>
            </a:r>
            <a:r>
              <a:rPr lang="en-US" dirty="0"/>
              <a:t>A</a:t>
            </a:r>
            <a:r>
              <a:rPr lang="zh-CN" dirty="0"/>
              <a:t>股</a:t>
            </a:r>
            <a:r>
              <a:rPr lang="en-US" dirty="0"/>
              <a:t>IPO</a:t>
            </a:r>
            <a:r>
              <a:rPr lang="zh-CN" dirty="0"/>
              <a:t>情况及退出基金数量</a:t>
            </a:r>
          </a:p>
        </c:rich>
      </c:tx>
      <c:layout>
        <c:manualLayout>
          <c:xMode val="edge"/>
          <c:yMode val="edge"/>
          <c:x val="0.27922023523694367"/>
          <c:y val="7.7145633316821815E-3"/>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manualLayout>
          <c:layoutTarget val="inner"/>
          <c:xMode val="edge"/>
          <c:yMode val="edge"/>
          <c:x val="8.1867387467860847E-2"/>
          <c:y val="0.12063629379066824"/>
          <c:w val="0.83531215468015074"/>
          <c:h val="0.80501056598694398"/>
        </c:manualLayout>
      </c:layout>
      <c:areaChart>
        <c:grouping val="standard"/>
        <c:varyColors val="0"/>
        <c:ser>
          <c:idx val="1"/>
          <c:order val="1"/>
          <c:tx>
            <c:strRef>
              <c:f>数据汇总!$C$1</c:f>
              <c:strCache>
                <c:ptCount val="1"/>
                <c:pt idx="0">
                  <c:v>募集资金（亿元）</c:v>
                </c:pt>
              </c:strCache>
            </c:strRef>
          </c:tx>
          <c:spPr>
            <a:solidFill>
              <a:schemeClr val="bg1">
                <a:lumMod val="75000"/>
              </a:schemeClr>
            </a:solidFill>
            <a:ln>
              <a:noFill/>
            </a:ln>
            <a:effectLst/>
          </c:spPr>
          <c:cat>
            <c:numRef>
              <c:f>数据汇总!$A$32:$A$44</c:f>
              <c:numCache>
                <c:formatCode>yyyy/mm</c:formatCode>
                <c:ptCount val="13"/>
                <c:pt idx="0">
                  <c:v>44105</c:v>
                </c:pt>
                <c:pt idx="1">
                  <c:v>44165</c:v>
                </c:pt>
                <c:pt idx="2">
                  <c:v>44196</c:v>
                </c:pt>
                <c:pt idx="3">
                  <c:v>44227</c:v>
                </c:pt>
                <c:pt idx="4">
                  <c:v>44255</c:v>
                </c:pt>
                <c:pt idx="5">
                  <c:v>44256</c:v>
                </c:pt>
                <c:pt idx="6">
                  <c:v>44308</c:v>
                </c:pt>
                <c:pt idx="7">
                  <c:v>44344</c:v>
                </c:pt>
                <c:pt idx="8">
                  <c:v>44348</c:v>
                </c:pt>
                <c:pt idx="9">
                  <c:v>44408</c:v>
                </c:pt>
                <c:pt idx="10">
                  <c:v>44439</c:v>
                </c:pt>
                <c:pt idx="11">
                  <c:v>44440</c:v>
                </c:pt>
                <c:pt idx="12">
                  <c:v>44500</c:v>
                </c:pt>
              </c:numCache>
            </c:numRef>
          </c:cat>
          <c:val>
            <c:numRef>
              <c:f>数据汇总!$C$32:$C$44</c:f>
              <c:numCache>
                <c:formatCode>0</c:formatCode>
                <c:ptCount val="13"/>
                <c:pt idx="0">
                  <c:v>394.65238078869993</c:v>
                </c:pt>
                <c:pt idx="1">
                  <c:v>286.68</c:v>
                </c:pt>
                <c:pt idx="2">
                  <c:v>460.91844684450018</c:v>
                </c:pt>
                <c:pt idx="3">
                  <c:v>246.38</c:v>
                </c:pt>
                <c:pt idx="4">
                  <c:v>229.23</c:v>
                </c:pt>
                <c:pt idx="5">
                  <c:v>285.68</c:v>
                </c:pt>
                <c:pt idx="6">
                  <c:v>340</c:v>
                </c:pt>
                <c:pt idx="7">
                  <c:v>958</c:v>
                </c:pt>
                <c:pt idx="8">
                  <c:v>561.45000000000005</c:v>
                </c:pt>
                <c:pt idx="9">
                  <c:v>287.82</c:v>
                </c:pt>
                <c:pt idx="10">
                  <c:v>914.95640000000037</c:v>
                </c:pt>
                <c:pt idx="11">
                  <c:v>315.5</c:v>
                </c:pt>
                <c:pt idx="12">
                  <c:v>394.46620000000001</c:v>
                </c:pt>
              </c:numCache>
            </c:numRef>
          </c:val>
          <c:extLst xmlns:c16r2="http://schemas.microsoft.com/office/drawing/2015/06/chart">
            <c:ext xmlns:c16="http://schemas.microsoft.com/office/drawing/2014/chart" uri="{C3380CC4-5D6E-409C-BE32-E72D297353CC}">
              <c16:uniqueId val="{00000000-715F-49F6-9FEE-E80053B041CB}"/>
            </c:ext>
          </c:extLst>
        </c:ser>
        <c:dLbls>
          <c:showLegendKey val="0"/>
          <c:showVal val="0"/>
          <c:showCatName val="0"/>
          <c:showSerName val="0"/>
          <c:showPercent val="0"/>
          <c:showBubbleSize val="0"/>
        </c:dLbls>
        <c:axId val="538842432"/>
        <c:axId val="538839296"/>
      </c:areaChart>
      <c:lineChart>
        <c:grouping val="standard"/>
        <c:varyColors val="0"/>
        <c:ser>
          <c:idx val="0"/>
          <c:order val="0"/>
          <c:tx>
            <c:strRef>
              <c:f>数据汇总!$B$1</c:f>
              <c:strCache>
                <c:ptCount val="1"/>
                <c:pt idx="0">
                  <c:v>IPO数量</c:v>
                </c:pt>
              </c:strCache>
            </c:strRef>
          </c:tx>
          <c:spPr>
            <a:ln w="19050" cap="rnd">
              <a:solidFill>
                <a:srgbClr val="0070C0"/>
              </a:solidFill>
              <a:round/>
            </a:ln>
            <a:effectLst/>
          </c:spPr>
          <c:marker>
            <c:symbol val="none"/>
          </c:marker>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数据汇总!$A$32:$A$44</c:f>
              <c:numCache>
                <c:formatCode>yyyy/mm</c:formatCode>
                <c:ptCount val="13"/>
                <c:pt idx="0">
                  <c:v>44105</c:v>
                </c:pt>
                <c:pt idx="1">
                  <c:v>44165</c:v>
                </c:pt>
                <c:pt idx="2">
                  <c:v>44196</c:v>
                </c:pt>
                <c:pt idx="3">
                  <c:v>44227</c:v>
                </c:pt>
                <c:pt idx="4">
                  <c:v>44255</c:v>
                </c:pt>
                <c:pt idx="5">
                  <c:v>44256</c:v>
                </c:pt>
                <c:pt idx="6">
                  <c:v>44308</c:v>
                </c:pt>
                <c:pt idx="7">
                  <c:v>44344</c:v>
                </c:pt>
                <c:pt idx="8">
                  <c:v>44348</c:v>
                </c:pt>
                <c:pt idx="9">
                  <c:v>44408</c:v>
                </c:pt>
                <c:pt idx="10">
                  <c:v>44439</c:v>
                </c:pt>
                <c:pt idx="11">
                  <c:v>44440</c:v>
                </c:pt>
                <c:pt idx="12">
                  <c:v>44500</c:v>
                </c:pt>
              </c:numCache>
            </c:numRef>
          </c:cat>
          <c:val>
            <c:numRef>
              <c:f>数据汇总!$B$32:$B$44</c:f>
              <c:numCache>
                <c:formatCode>General</c:formatCode>
                <c:ptCount val="13"/>
                <c:pt idx="0">
                  <c:v>26</c:v>
                </c:pt>
                <c:pt idx="1">
                  <c:v>21</c:v>
                </c:pt>
                <c:pt idx="2">
                  <c:v>54</c:v>
                </c:pt>
                <c:pt idx="3">
                  <c:v>33</c:v>
                </c:pt>
                <c:pt idx="4">
                  <c:v>28</c:v>
                </c:pt>
                <c:pt idx="5">
                  <c:v>39</c:v>
                </c:pt>
                <c:pt idx="6">
                  <c:v>50</c:v>
                </c:pt>
                <c:pt idx="7">
                  <c:v>41</c:v>
                </c:pt>
                <c:pt idx="8">
                  <c:v>49</c:v>
                </c:pt>
                <c:pt idx="9">
                  <c:v>48</c:v>
                </c:pt>
                <c:pt idx="10">
                  <c:v>40</c:v>
                </c:pt>
                <c:pt idx="11">
                  <c:v>40</c:v>
                </c:pt>
                <c:pt idx="12">
                  <c:v>32</c:v>
                </c:pt>
              </c:numCache>
            </c:numRef>
          </c:val>
          <c:smooth val="0"/>
          <c:extLst xmlns:c16r2="http://schemas.microsoft.com/office/drawing/2015/06/chart">
            <c:ext xmlns:c16="http://schemas.microsoft.com/office/drawing/2014/chart" uri="{C3380CC4-5D6E-409C-BE32-E72D297353CC}">
              <c16:uniqueId val="{00000001-715F-49F6-9FEE-E80053B041CB}"/>
            </c:ext>
          </c:extLst>
        </c:ser>
        <c:ser>
          <c:idx val="2"/>
          <c:order val="2"/>
          <c:tx>
            <c:strRef>
              <c:f>数据汇总!$D$1</c:f>
              <c:strCache>
                <c:ptCount val="1"/>
                <c:pt idx="0">
                  <c:v>退出基金数量</c:v>
                </c:pt>
              </c:strCache>
            </c:strRef>
          </c:tx>
          <c:spPr>
            <a:ln w="19050" cap="rnd">
              <a:solidFill>
                <a:srgbClr val="00B0F0"/>
              </a:solidFill>
              <a:round/>
            </a:ln>
            <a:effectLst/>
          </c:spPr>
          <c:marker>
            <c:symbol val="none"/>
          </c:marker>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数据汇总!$A$32:$A$44</c:f>
              <c:numCache>
                <c:formatCode>yyyy/mm</c:formatCode>
                <c:ptCount val="13"/>
                <c:pt idx="0">
                  <c:v>44105</c:v>
                </c:pt>
                <c:pt idx="1">
                  <c:v>44165</c:v>
                </c:pt>
                <c:pt idx="2">
                  <c:v>44196</c:v>
                </c:pt>
                <c:pt idx="3">
                  <c:v>44227</c:v>
                </c:pt>
                <c:pt idx="4">
                  <c:v>44255</c:v>
                </c:pt>
                <c:pt idx="5">
                  <c:v>44256</c:v>
                </c:pt>
                <c:pt idx="6">
                  <c:v>44308</c:v>
                </c:pt>
                <c:pt idx="7">
                  <c:v>44344</c:v>
                </c:pt>
                <c:pt idx="8">
                  <c:v>44348</c:v>
                </c:pt>
                <c:pt idx="9">
                  <c:v>44408</c:v>
                </c:pt>
                <c:pt idx="10">
                  <c:v>44439</c:v>
                </c:pt>
                <c:pt idx="11">
                  <c:v>44440</c:v>
                </c:pt>
                <c:pt idx="12">
                  <c:v>44500</c:v>
                </c:pt>
              </c:numCache>
            </c:numRef>
          </c:cat>
          <c:val>
            <c:numRef>
              <c:f>数据汇总!$D$32:$D$44</c:f>
              <c:numCache>
                <c:formatCode>0</c:formatCode>
                <c:ptCount val="13"/>
                <c:pt idx="0">
                  <c:v>93</c:v>
                </c:pt>
                <c:pt idx="1">
                  <c:v>68</c:v>
                </c:pt>
                <c:pt idx="2">
                  <c:v>106</c:v>
                </c:pt>
                <c:pt idx="3">
                  <c:v>81</c:v>
                </c:pt>
                <c:pt idx="4">
                  <c:v>87</c:v>
                </c:pt>
                <c:pt idx="5">
                  <c:v>128</c:v>
                </c:pt>
                <c:pt idx="6">
                  <c:v>160</c:v>
                </c:pt>
                <c:pt idx="7">
                  <c:v>155</c:v>
                </c:pt>
                <c:pt idx="8">
                  <c:v>87</c:v>
                </c:pt>
                <c:pt idx="9">
                  <c:v>236</c:v>
                </c:pt>
                <c:pt idx="10">
                  <c:v>212</c:v>
                </c:pt>
                <c:pt idx="11">
                  <c:v>151</c:v>
                </c:pt>
                <c:pt idx="12">
                  <c:v>125</c:v>
                </c:pt>
              </c:numCache>
            </c:numRef>
          </c:val>
          <c:smooth val="0"/>
          <c:extLst xmlns:c16r2="http://schemas.microsoft.com/office/drawing/2015/06/chart">
            <c:ext xmlns:c16="http://schemas.microsoft.com/office/drawing/2014/chart" uri="{C3380CC4-5D6E-409C-BE32-E72D297353CC}">
              <c16:uniqueId val="{00000002-715F-49F6-9FEE-E80053B041CB}"/>
            </c:ext>
          </c:extLst>
        </c:ser>
        <c:dLbls>
          <c:showLegendKey val="0"/>
          <c:showVal val="0"/>
          <c:showCatName val="0"/>
          <c:showSerName val="0"/>
          <c:showPercent val="0"/>
          <c:showBubbleSize val="0"/>
        </c:dLbls>
        <c:marker val="1"/>
        <c:smooth val="0"/>
        <c:axId val="538835376"/>
        <c:axId val="538832632"/>
      </c:lineChart>
      <c:catAx>
        <c:axId val="538842432"/>
        <c:scaling>
          <c:orientation val="minMax"/>
        </c:scaling>
        <c:delete val="0"/>
        <c:axPos val="b"/>
        <c:numFmt formatCode="yyyy/mm" sourceLinked="1"/>
        <c:majorTickMark val="cross"/>
        <c:minorTickMark val="none"/>
        <c:tickLblPos val="nextTo"/>
        <c:spPr>
          <a:noFill/>
          <a:ln w="6350"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538839296"/>
        <c:crosses val="autoZero"/>
        <c:auto val="0"/>
        <c:lblAlgn val="ctr"/>
        <c:lblOffset val="100"/>
        <c:noMultiLvlLbl val="1"/>
      </c:catAx>
      <c:valAx>
        <c:axId val="538839296"/>
        <c:scaling>
          <c:orientation val="minMax"/>
          <c:max val="1100"/>
          <c:min val="0"/>
        </c:scaling>
        <c:delete val="0"/>
        <c:axPos val="l"/>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538842432"/>
        <c:crosses val="autoZero"/>
        <c:crossBetween val="between"/>
      </c:valAx>
      <c:valAx>
        <c:axId val="538832632"/>
        <c:scaling>
          <c:orientation val="minMax"/>
          <c:max val="280"/>
          <c:min val="0"/>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538835376"/>
        <c:crosses val="max"/>
        <c:crossBetween val="between"/>
      </c:valAx>
      <c:dateAx>
        <c:axId val="538835376"/>
        <c:scaling>
          <c:orientation val="minMax"/>
        </c:scaling>
        <c:delete val="1"/>
        <c:axPos val="b"/>
        <c:numFmt formatCode="yyyy/mm" sourceLinked="1"/>
        <c:majorTickMark val="out"/>
        <c:minorTickMark val="none"/>
        <c:tickLblPos val="nextTo"/>
        <c:crossAx val="538832632"/>
        <c:crosses val="autoZero"/>
        <c:auto val="1"/>
        <c:lblOffset val="100"/>
        <c:baseTimeUnit val="days"/>
        <c:majorUnit val="1"/>
        <c:minorUnit val="1"/>
      </c:dateAx>
      <c:spPr>
        <a:noFill/>
        <a:ln>
          <a:noFill/>
        </a:ln>
        <a:effectLst/>
      </c:spPr>
    </c:plotArea>
    <c:legend>
      <c:legendPos val="tr"/>
      <c:layout>
        <c:manualLayout>
          <c:xMode val="edge"/>
          <c:yMode val="edge"/>
          <c:x val="0.18236830073359661"/>
          <c:y val="6.3373309870526376E-2"/>
          <c:w val="0.63895377019931487"/>
          <c:h val="0.12681002335324659"/>
        </c:manualLayout>
      </c:layout>
      <c:overlay val="1"/>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sz="1200">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en-US" sz="1600" dirty="0"/>
              <a:t>2020</a:t>
            </a:r>
            <a:r>
              <a:rPr lang="zh-CN" sz="1600" dirty="0"/>
              <a:t>年</a:t>
            </a:r>
            <a:r>
              <a:rPr lang="en-US" sz="1600" dirty="0"/>
              <a:t>10</a:t>
            </a:r>
            <a:r>
              <a:rPr lang="zh-CN" sz="1600" dirty="0"/>
              <a:t>月</a:t>
            </a:r>
            <a:r>
              <a:rPr lang="en-US" sz="1600" dirty="0"/>
              <a:t>-2021</a:t>
            </a:r>
            <a:r>
              <a:rPr lang="zh-CN" sz="1600" dirty="0"/>
              <a:t>年</a:t>
            </a:r>
            <a:r>
              <a:rPr lang="en-US" altLang="zh-CN" sz="1600" dirty="0"/>
              <a:t>10</a:t>
            </a:r>
            <a:r>
              <a:rPr lang="zh-CN" sz="1600" dirty="0"/>
              <a:t>月其他退出事件统计</a:t>
            </a:r>
          </a:p>
        </c:rich>
      </c:tx>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manualLayout>
          <c:layoutTarget val="inner"/>
          <c:xMode val="edge"/>
          <c:yMode val="edge"/>
          <c:x val="5.2718992842181074E-2"/>
          <c:y val="0.10291017513370621"/>
          <c:w val="0.93099071009952938"/>
          <c:h val="0.69332835632141721"/>
        </c:manualLayout>
      </c:layout>
      <c:lineChart>
        <c:grouping val="standard"/>
        <c:varyColors val="0"/>
        <c:ser>
          <c:idx val="0"/>
          <c:order val="0"/>
          <c:tx>
            <c:strRef>
              <c:f>Sheet6!$B$1</c:f>
              <c:strCache>
                <c:ptCount val="1"/>
                <c:pt idx="0">
                  <c:v>M&amp;A</c:v>
                </c:pt>
              </c:strCache>
            </c:strRef>
          </c:tx>
          <c:spPr>
            <a:ln w="28575" cap="rnd">
              <a:solidFill>
                <a:srgbClr val="0070C0"/>
              </a:solidFill>
              <a:round/>
            </a:ln>
            <a:effectLst/>
          </c:spPr>
          <c:marker>
            <c:symbol val="none"/>
          </c:marker>
          <c:dLbls>
            <c:dLbl>
              <c:idx val="12"/>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8C5B-4332-8671-259B88C5789B}"/>
                </c:ext>
                <c:ext xmlns:c15="http://schemas.microsoft.com/office/drawing/2012/chart" uri="{CE6537A1-D6FC-4f65-9D91-7224C49458BB}">
                  <c15:layout/>
                </c:ext>
              </c:extLst>
            </c:dLbl>
            <c:dLbl>
              <c:idx val="13"/>
              <c:layout>
                <c:manualLayout>
                  <c:x val="-2.9618721924162777E-3"/>
                  <c:y val="-6.6821335941489535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84D6-4B6F-B1EB-46F951BDE4E8}"/>
                </c:ex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Sheet6!$A$6:$A$18</c:f>
              <c:numCache>
                <c:formatCode>yyyy/mm</c:formatCode>
                <c:ptCount val="13"/>
                <c:pt idx="0">
                  <c:v>44105</c:v>
                </c:pt>
                <c:pt idx="1">
                  <c:v>44136</c:v>
                </c:pt>
                <c:pt idx="2">
                  <c:v>44166</c:v>
                </c:pt>
                <c:pt idx="3">
                  <c:v>44197</c:v>
                </c:pt>
                <c:pt idx="4">
                  <c:v>44228</c:v>
                </c:pt>
                <c:pt idx="5">
                  <c:v>44256</c:v>
                </c:pt>
                <c:pt idx="6">
                  <c:v>44287</c:v>
                </c:pt>
                <c:pt idx="7">
                  <c:v>44317</c:v>
                </c:pt>
                <c:pt idx="8">
                  <c:v>44348</c:v>
                </c:pt>
                <c:pt idx="9">
                  <c:v>44378</c:v>
                </c:pt>
                <c:pt idx="10">
                  <c:v>44409</c:v>
                </c:pt>
                <c:pt idx="11">
                  <c:v>44469</c:v>
                </c:pt>
                <c:pt idx="12" formatCode="m/d/yyyy">
                  <c:v>44500</c:v>
                </c:pt>
              </c:numCache>
            </c:numRef>
          </c:cat>
          <c:val>
            <c:numRef>
              <c:f>Sheet6!$B$6:$B$18</c:f>
              <c:numCache>
                <c:formatCode>General</c:formatCode>
                <c:ptCount val="13"/>
                <c:pt idx="0">
                  <c:v>33</c:v>
                </c:pt>
                <c:pt idx="1">
                  <c:v>13</c:v>
                </c:pt>
                <c:pt idx="2">
                  <c:v>80</c:v>
                </c:pt>
                <c:pt idx="3">
                  <c:v>32</c:v>
                </c:pt>
                <c:pt idx="4">
                  <c:v>24</c:v>
                </c:pt>
                <c:pt idx="5">
                  <c:v>52</c:v>
                </c:pt>
                <c:pt idx="6">
                  <c:v>101</c:v>
                </c:pt>
                <c:pt idx="7">
                  <c:v>65</c:v>
                </c:pt>
                <c:pt idx="8">
                  <c:v>81</c:v>
                </c:pt>
                <c:pt idx="9">
                  <c:v>22</c:v>
                </c:pt>
                <c:pt idx="10">
                  <c:v>9</c:v>
                </c:pt>
                <c:pt idx="11">
                  <c:v>16</c:v>
                </c:pt>
                <c:pt idx="12">
                  <c:v>12</c:v>
                </c:pt>
              </c:numCache>
            </c:numRef>
          </c:val>
          <c:smooth val="0"/>
          <c:extLst xmlns:c16r2="http://schemas.microsoft.com/office/drawing/2015/06/chart">
            <c:ext xmlns:c16="http://schemas.microsoft.com/office/drawing/2014/chart" uri="{C3380CC4-5D6E-409C-BE32-E72D297353CC}">
              <c16:uniqueId val="{00000000-02F6-417A-9590-48E4CCA78168}"/>
            </c:ext>
          </c:extLst>
        </c:ser>
        <c:ser>
          <c:idx val="1"/>
          <c:order val="1"/>
          <c:tx>
            <c:strRef>
              <c:f>Sheet6!$C$1</c:f>
              <c:strCache>
                <c:ptCount val="1"/>
                <c:pt idx="0">
                  <c:v>股权转让</c:v>
                </c:pt>
              </c:strCache>
            </c:strRef>
          </c:tx>
          <c:spPr>
            <a:ln w="28575" cap="rnd">
              <a:solidFill>
                <a:srgbClr val="00B0F0"/>
              </a:solidFill>
              <a:round/>
            </a:ln>
            <a:effectLst/>
          </c:spPr>
          <c:marker>
            <c:symbol val="none"/>
          </c:marker>
          <c:dLbls>
            <c:dLbl>
              <c:idx val="12"/>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8C5B-4332-8671-259B88C5789B}"/>
                </c:ext>
                <c:ext xmlns:c15="http://schemas.microsoft.com/office/drawing/2012/chart" uri="{CE6537A1-D6FC-4f65-9D91-7224C49458BB}">
                  <c15:layout/>
                </c:ext>
              </c:extLst>
            </c:dLbl>
            <c:dLbl>
              <c:idx val="13"/>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84D6-4B6F-B1EB-46F951BDE4E8}"/>
                </c:ex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Sheet6!$A$6:$A$18</c:f>
              <c:numCache>
                <c:formatCode>yyyy/mm</c:formatCode>
                <c:ptCount val="13"/>
                <c:pt idx="0">
                  <c:v>44105</c:v>
                </c:pt>
                <c:pt idx="1">
                  <c:v>44136</c:v>
                </c:pt>
                <c:pt idx="2">
                  <c:v>44166</c:v>
                </c:pt>
                <c:pt idx="3">
                  <c:v>44197</c:v>
                </c:pt>
                <c:pt idx="4">
                  <c:v>44228</c:v>
                </c:pt>
                <c:pt idx="5">
                  <c:v>44256</c:v>
                </c:pt>
                <c:pt idx="6">
                  <c:v>44287</c:v>
                </c:pt>
                <c:pt idx="7">
                  <c:v>44317</c:v>
                </c:pt>
                <c:pt idx="8">
                  <c:v>44348</c:v>
                </c:pt>
                <c:pt idx="9">
                  <c:v>44378</c:v>
                </c:pt>
                <c:pt idx="10">
                  <c:v>44409</c:v>
                </c:pt>
                <c:pt idx="11">
                  <c:v>44469</c:v>
                </c:pt>
                <c:pt idx="12" formatCode="m/d/yyyy">
                  <c:v>44500</c:v>
                </c:pt>
              </c:numCache>
            </c:numRef>
          </c:cat>
          <c:val>
            <c:numRef>
              <c:f>Sheet6!$C$6:$C$18</c:f>
              <c:numCache>
                <c:formatCode>General</c:formatCode>
                <c:ptCount val="13"/>
                <c:pt idx="0">
                  <c:v>40</c:v>
                </c:pt>
                <c:pt idx="1">
                  <c:v>42</c:v>
                </c:pt>
                <c:pt idx="2">
                  <c:v>120</c:v>
                </c:pt>
                <c:pt idx="3">
                  <c:v>54</c:v>
                </c:pt>
                <c:pt idx="4">
                  <c:v>31</c:v>
                </c:pt>
                <c:pt idx="5">
                  <c:v>29</c:v>
                </c:pt>
                <c:pt idx="6">
                  <c:v>53</c:v>
                </c:pt>
                <c:pt idx="7">
                  <c:v>36</c:v>
                </c:pt>
                <c:pt idx="8">
                  <c:v>55</c:v>
                </c:pt>
                <c:pt idx="9">
                  <c:v>1</c:v>
                </c:pt>
                <c:pt idx="10">
                  <c:v>1</c:v>
                </c:pt>
                <c:pt idx="11">
                  <c:v>3</c:v>
                </c:pt>
                <c:pt idx="12">
                  <c:v>3</c:v>
                </c:pt>
              </c:numCache>
            </c:numRef>
          </c:val>
          <c:smooth val="0"/>
          <c:extLst xmlns:c16r2="http://schemas.microsoft.com/office/drawing/2015/06/chart">
            <c:ext xmlns:c16="http://schemas.microsoft.com/office/drawing/2014/chart" uri="{C3380CC4-5D6E-409C-BE32-E72D297353CC}">
              <c16:uniqueId val="{00000001-02F6-417A-9590-48E4CCA78168}"/>
            </c:ext>
          </c:extLst>
        </c:ser>
        <c:dLbls>
          <c:showLegendKey val="0"/>
          <c:showVal val="0"/>
          <c:showCatName val="0"/>
          <c:showSerName val="0"/>
          <c:showPercent val="0"/>
          <c:showBubbleSize val="0"/>
        </c:dLbls>
        <c:smooth val="0"/>
        <c:axId val="538834984"/>
        <c:axId val="538829496"/>
      </c:lineChart>
      <c:dateAx>
        <c:axId val="538834984"/>
        <c:scaling>
          <c:orientation val="minMax"/>
        </c:scaling>
        <c:delete val="0"/>
        <c:axPos val="b"/>
        <c:numFmt formatCode="yyyy/mm"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538829496"/>
        <c:crosses val="autoZero"/>
        <c:auto val="1"/>
        <c:lblOffset val="100"/>
        <c:baseTimeUnit val="months"/>
      </c:dateAx>
      <c:valAx>
        <c:axId val="53882949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538834984"/>
        <c:crosses val="autoZero"/>
        <c:crossBetween val="between"/>
      </c:valAx>
      <c:spPr>
        <a:noFill/>
        <a:ln>
          <a:noFill/>
        </a:ln>
        <a:effectLst/>
      </c:spPr>
    </c:plotArea>
    <c:legend>
      <c:legendPos val="b"/>
      <c:layout>
        <c:manualLayout>
          <c:xMode val="edge"/>
          <c:yMode val="edge"/>
          <c:x val="0.74612149249905868"/>
          <c:y val="0.12174489526599712"/>
          <c:w val="0.24683759972539759"/>
          <c:h val="7.0876046154608033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sz="1100">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26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en-US" dirty="0"/>
              <a:t>2020.10-2021.10</a:t>
            </a:r>
            <a:r>
              <a:rPr lang="zh-CN" dirty="0"/>
              <a:t>新三板新挂牌及摘牌情况</a:t>
            </a:r>
          </a:p>
        </c:rich>
      </c:tx>
      <c:layout>
        <c:manualLayout>
          <c:xMode val="edge"/>
          <c:yMode val="edge"/>
          <c:x val="0.32782348668068961"/>
          <c:y val="0"/>
        </c:manualLayout>
      </c:layout>
      <c:overlay val="0"/>
      <c:spPr>
        <a:noFill/>
        <a:ln>
          <a:noFill/>
        </a:ln>
        <a:effectLst/>
      </c:spPr>
      <c:txPr>
        <a:bodyPr rot="0" spcFirstLastPara="1" vertOverflow="ellipsis" vert="horz" wrap="square" anchor="ctr" anchorCtr="1"/>
        <a:lstStyle/>
        <a:p>
          <a:pPr>
            <a:defRPr sz="126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manualLayout>
          <c:layoutTarget val="inner"/>
          <c:xMode val="edge"/>
          <c:yMode val="edge"/>
          <c:x val="0"/>
          <c:y val="0"/>
          <c:w val="0.99962435781114634"/>
          <c:h val="0.92203214324236871"/>
        </c:manualLayout>
      </c:layout>
      <c:barChart>
        <c:barDir val="col"/>
        <c:grouping val="clustered"/>
        <c:varyColors val="0"/>
        <c:ser>
          <c:idx val="0"/>
          <c:order val="0"/>
          <c:tx>
            <c:strRef>
              <c:f>'2017年9月摘牌公司情况一览'!$J$1</c:f>
              <c:strCache>
                <c:ptCount val="1"/>
                <c:pt idx="0">
                  <c:v>挂牌家数</c:v>
                </c:pt>
              </c:strCache>
            </c:strRef>
          </c:tx>
          <c:spPr>
            <a:solidFill>
              <a:srgbClr val="0070C0">
                <a:alpha val="70000"/>
              </a:srgbClr>
            </a:solidFill>
            <a:ln>
              <a:no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'2017年9月摘牌公司情况一览'!$I$2:$I$14</c:f>
              <c:numCache>
                <c:formatCode>yyyy/m</c:formatCode>
                <c:ptCount val="13"/>
                <c:pt idx="0">
                  <c:v>44500</c:v>
                </c:pt>
                <c:pt idx="1">
                  <c:v>44440</c:v>
                </c:pt>
                <c:pt idx="2">
                  <c:v>44409</c:v>
                </c:pt>
                <c:pt idx="3">
                  <c:v>44378</c:v>
                </c:pt>
                <c:pt idx="4">
                  <c:v>44348</c:v>
                </c:pt>
                <c:pt idx="5">
                  <c:v>44317</c:v>
                </c:pt>
                <c:pt idx="6">
                  <c:v>44287</c:v>
                </c:pt>
                <c:pt idx="7">
                  <c:v>44286</c:v>
                </c:pt>
                <c:pt idx="8">
                  <c:v>44255</c:v>
                </c:pt>
                <c:pt idx="9">
                  <c:v>44227</c:v>
                </c:pt>
                <c:pt idx="10">
                  <c:v>44196</c:v>
                </c:pt>
                <c:pt idx="11">
                  <c:v>44165</c:v>
                </c:pt>
                <c:pt idx="12">
                  <c:v>44135</c:v>
                </c:pt>
              </c:numCache>
            </c:numRef>
          </c:cat>
          <c:val>
            <c:numRef>
              <c:f>'2017年9月摘牌公司情况一览'!$J$2:$J$14</c:f>
              <c:numCache>
                <c:formatCode>General</c:formatCode>
                <c:ptCount val="13"/>
                <c:pt idx="0">
                  <c:v>12</c:v>
                </c:pt>
                <c:pt idx="1">
                  <c:v>11</c:v>
                </c:pt>
                <c:pt idx="2">
                  <c:v>8</c:v>
                </c:pt>
                <c:pt idx="3">
                  <c:v>3</c:v>
                </c:pt>
                <c:pt idx="4">
                  <c:v>4</c:v>
                </c:pt>
                <c:pt idx="5">
                  <c:v>4</c:v>
                </c:pt>
                <c:pt idx="6">
                  <c:v>7</c:v>
                </c:pt>
                <c:pt idx="7">
                  <c:v>8</c:v>
                </c:pt>
                <c:pt idx="8">
                  <c:v>8</c:v>
                </c:pt>
                <c:pt idx="9">
                  <c:v>12</c:v>
                </c:pt>
                <c:pt idx="10">
                  <c:v>19</c:v>
                </c:pt>
                <c:pt idx="11">
                  <c:v>10</c:v>
                </c:pt>
                <c:pt idx="12">
                  <c:v>9</c:v>
                </c:pt>
              </c:numCache>
            </c:numRef>
          </c:val>
          <c:extLst xmlns:c16r2="http://schemas.microsoft.com/office/drawing/2015/06/chart">
            <c:ext xmlns:c16="http://schemas.microsoft.com/office/drawing/2014/chart" uri="{C3380CC4-5D6E-409C-BE32-E72D297353CC}">
              <c16:uniqueId val="{00000000-8436-431F-A5C5-D178E0C32775}"/>
            </c:ext>
          </c:extLst>
        </c:ser>
        <c:ser>
          <c:idx val="1"/>
          <c:order val="1"/>
          <c:tx>
            <c:strRef>
              <c:f>'2017年9月摘牌公司情况一览'!$K$1</c:f>
              <c:strCache>
                <c:ptCount val="1"/>
                <c:pt idx="0">
                  <c:v>摘牌家数</c:v>
                </c:pt>
              </c:strCache>
            </c:strRef>
          </c:tx>
          <c:spPr>
            <a:solidFill>
              <a:srgbClr val="FF0000">
                <a:alpha val="70000"/>
              </a:srgbClr>
            </a:solidFill>
            <a:ln>
              <a:solidFill>
                <a:srgbClr val="FF0000"/>
              </a:solid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anchor="ctr" anchorCtr="1"/>
              <a:lstStyle/>
              <a:p>
                <a:pPr algn="ctr">
                  <a:defRPr sz="105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'2017年9月摘牌公司情况一览'!$I$2:$I$14</c:f>
              <c:numCache>
                <c:formatCode>yyyy/m</c:formatCode>
                <c:ptCount val="13"/>
                <c:pt idx="0">
                  <c:v>44500</c:v>
                </c:pt>
                <c:pt idx="1">
                  <c:v>44440</c:v>
                </c:pt>
                <c:pt idx="2">
                  <c:v>44409</c:v>
                </c:pt>
                <c:pt idx="3">
                  <c:v>44378</c:v>
                </c:pt>
                <c:pt idx="4">
                  <c:v>44348</c:v>
                </c:pt>
                <c:pt idx="5">
                  <c:v>44317</c:v>
                </c:pt>
                <c:pt idx="6">
                  <c:v>44287</c:v>
                </c:pt>
                <c:pt idx="7">
                  <c:v>44286</c:v>
                </c:pt>
                <c:pt idx="8">
                  <c:v>44255</c:v>
                </c:pt>
                <c:pt idx="9">
                  <c:v>44227</c:v>
                </c:pt>
                <c:pt idx="10">
                  <c:v>44196</c:v>
                </c:pt>
                <c:pt idx="11">
                  <c:v>44165</c:v>
                </c:pt>
                <c:pt idx="12">
                  <c:v>44135</c:v>
                </c:pt>
              </c:numCache>
            </c:numRef>
          </c:cat>
          <c:val>
            <c:numRef>
              <c:f>'2017年9月摘牌公司情况一览'!$K$2:$K$14</c:f>
              <c:numCache>
                <c:formatCode>General</c:formatCode>
                <c:ptCount val="13"/>
                <c:pt idx="0">
                  <c:v>-29</c:v>
                </c:pt>
                <c:pt idx="1">
                  <c:v>-59</c:v>
                </c:pt>
                <c:pt idx="2">
                  <c:v>-124</c:v>
                </c:pt>
                <c:pt idx="3">
                  <c:v>-56</c:v>
                </c:pt>
                <c:pt idx="4">
                  <c:v>-51</c:v>
                </c:pt>
                <c:pt idx="5">
                  <c:v>-65</c:v>
                </c:pt>
                <c:pt idx="6">
                  <c:v>-204</c:v>
                </c:pt>
                <c:pt idx="7">
                  <c:v>-207</c:v>
                </c:pt>
                <c:pt idx="8">
                  <c:v>-72</c:v>
                </c:pt>
                <c:pt idx="9">
                  <c:v>-159</c:v>
                </c:pt>
                <c:pt idx="10">
                  <c:v>-76</c:v>
                </c:pt>
                <c:pt idx="11">
                  <c:v>-47</c:v>
                </c:pt>
                <c:pt idx="12">
                  <c:v>-125</c:v>
                </c:pt>
              </c:numCache>
            </c:numRef>
          </c:val>
          <c:extLst xmlns:c16r2="http://schemas.microsoft.com/office/drawing/2015/06/chart">
            <c:ext xmlns:c16="http://schemas.microsoft.com/office/drawing/2014/chart" uri="{C3380CC4-5D6E-409C-BE32-E72D297353CC}">
              <c16:uniqueId val="{00000001-8436-431F-A5C5-D178E0C32775}"/>
            </c:ext>
          </c:extLst>
        </c:ser>
        <c:dLbls>
          <c:showLegendKey val="0"/>
          <c:showVal val="0"/>
          <c:showCatName val="0"/>
          <c:showSerName val="0"/>
          <c:showPercent val="0"/>
          <c:showBubbleSize val="0"/>
        </c:dLbls>
        <c:gapWidth val="219"/>
        <c:overlap val="100"/>
        <c:axId val="542279104"/>
        <c:axId val="542280672"/>
      </c:barChart>
      <c:dateAx>
        <c:axId val="542279104"/>
        <c:scaling>
          <c:orientation val="minMax"/>
        </c:scaling>
        <c:delete val="0"/>
        <c:axPos val="b"/>
        <c:numFmt formatCode="yyyy/m"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542280672"/>
        <c:crossesAt val="0"/>
        <c:auto val="1"/>
        <c:lblOffset val="100"/>
        <c:baseTimeUnit val="months"/>
      </c:dateAx>
      <c:valAx>
        <c:axId val="542280672"/>
        <c:scaling>
          <c:orientation val="minMax"/>
          <c:max val="100"/>
          <c:min val="-250"/>
        </c:scaling>
        <c:delete val="1"/>
        <c:axPos val="l"/>
        <c:numFmt formatCode="General" sourceLinked="1"/>
        <c:majorTickMark val="none"/>
        <c:minorTickMark val="none"/>
        <c:tickLblPos val="nextTo"/>
        <c:crossAx val="542279104"/>
        <c:crosses val="autoZero"/>
        <c:crossBetween val="between"/>
      </c:valAx>
      <c:spPr>
        <a:noFill/>
        <a:ln>
          <a:noFill/>
        </a:ln>
        <a:effectLst/>
      </c:spPr>
    </c:plotArea>
    <c:legend>
      <c:legendPos val="t"/>
      <c:layout>
        <c:manualLayout>
          <c:xMode val="edge"/>
          <c:yMode val="edge"/>
          <c:x val="0.36377859399661"/>
          <c:y val="9.9518778366861363E-2"/>
          <c:w val="0.26355055555555557"/>
          <c:h val="6.9619444444444442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legend>
    <c:plotVisOnly val="1"/>
    <c:dispBlanksAs val="gap"/>
    <c:showDLblsOverMax val="0"/>
  </c:chart>
  <c:spPr>
    <a:noFill/>
    <a:ln w="9525" cap="flat" cmpd="sng" algn="ctr">
      <a:noFill/>
      <a:round/>
    </a:ln>
    <a:effectLst/>
  </c:spPr>
  <c:txPr>
    <a:bodyPr/>
    <a:lstStyle/>
    <a:p>
      <a:pPr>
        <a:defRPr sz="1050">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E46C0A"/>
            </a:soli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2"/>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科创板!$I$13:$I$22</c:f>
              <c:strCache>
                <c:ptCount val="10"/>
                <c:pt idx="0">
                  <c:v>联赢激光</c:v>
                </c:pt>
                <c:pt idx="1">
                  <c:v>光峰科技</c:v>
                </c:pt>
                <c:pt idx="2">
                  <c:v>石头科技</c:v>
                </c:pt>
                <c:pt idx="3">
                  <c:v>菱电电控</c:v>
                </c:pt>
                <c:pt idx="4">
                  <c:v>天宜上佳</c:v>
                </c:pt>
                <c:pt idx="5">
                  <c:v>高测股份</c:v>
                </c:pt>
                <c:pt idx="6">
                  <c:v>建龙微纳</c:v>
                </c:pt>
                <c:pt idx="7">
                  <c:v>海优新材</c:v>
                </c:pt>
                <c:pt idx="8">
                  <c:v>天合光能</c:v>
                </c:pt>
                <c:pt idx="9">
                  <c:v>新风光</c:v>
                </c:pt>
              </c:strCache>
            </c:strRef>
          </c:cat>
          <c:val>
            <c:numRef>
              <c:f>科创板!$L$13:$L$22</c:f>
              <c:numCache>
                <c:formatCode>0.00%</c:formatCode>
                <c:ptCount val="10"/>
                <c:pt idx="0">
                  <c:v>0.25869465340396425</c:v>
                </c:pt>
                <c:pt idx="1">
                  <c:v>0.26297753457823703</c:v>
                </c:pt>
                <c:pt idx="2">
                  <c:v>0.27311030799624514</c:v>
                </c:pt>
                <c:pt idx="3">
                  <c:v>0.29790495656617266</c:v>
                </c:pt>
                <c:pt idx="4">
                  <c:v>0.3142848340453499</c:v>
                </c:pt>
                <c:pt idx="5">
                  <c:v>0.38163243690358528</c:v>
                </c:pt>
                <c:pt idx="6">
                  <c:v>0.4204121230447464</c:v>
                </c:pt>
                <c:pt idx="7">
                  <c:v>0.44307580937225066</c:v>
                </c:pt>
                <c:pt idx="8">
                  <c:v>0.46191195311740341</c:v>
                </c:pt>
                <c:pt idx="9">
                  <c:v>0.55108076957961605</c:v>
                </c:pt>
              </c:numCache>
            </c:numRef>
          </c:val>
          <c:extLst xmlns:c16r2="http://schemas.microsoft.com/office/drawing/2015/06/chart">
            <c:ext xmlns:c16="http://schemas.microsoft.com/office/drawing/2014/chart" uri="{C3380CC4-5D6E-409C-BE32-E72D297353CC}">
              <c16:uniqueId val="{00000000-539C-461F-8B45-CEE7150C2103}"/>
            </c:ext>
          </c:extLst>
        </c:ser>
        <c:dLbls>
          <c:showLegendKey val="0"/>
          <c:showVal val="0"/>
          <c:showCatName val="0"/>
          <c:showSerName val="0"/>
          <c:showPercent val="0"/>
          <c:showBubbleSize val="0"/>
        </c:dLbls>
        <c:gapWidth val="100"/>
        <c:axId val="538575472"/>
        <c:axId val="538570768"/>
      </c:barChart>
      <c:catAx>
        <c:axId val="538575472"/>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2"/>
                </a:solidFill>
                <a:latin typeface="微软雅黑" panose="020B0503020204020204" pitchFamily="34" charset="-122"/>
                <a:ea typeface="微软雅黑" panose="020B0503020204020204" pitchFamily="34" charset="-122"/>
                <a:cs typeface="+mn-cs"/>
              </a:defRPr>
            </a:pPr>
            <a:endParaRPr lang="zh-CN"/>
          </a:p>
        </c:txPr>
        <c:crossAx val="538570768"/>
        <c:crosses val="autoZero"/>
        <c:auto val="1"/>
        <c:lblAlgn val="ctr"/>
        <c:lblOffset val="100"/>
        <c:noMultiLvlLbl val="0"/>
      </c:catAx>
      <c:valAx>
        <c:axId val="538570768"/>
        <c:scaling>
          <c:orientation val="minMax"/>
        </c:scaling>
        <c:delete val="1"/>
        <c:axPos val="b"/>
        <c:numFmt formatCode="0.00%" sourceLinked="1"/>
        <c:majorTickMark val="none"/>
        <c:minorTickMark val="none"/>
        <c:tickLblPos val="nextTo"/>
        <c:crossAx val="538575472"/>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200">
          <a:latin typeface="微软雅黑" panose="020B0503020204020204" pitchFamily="34" charset="-122"/>
          <a:ea typeface="微软雅黑" panose="020B0503020204020204" pitchFamily="34" charset="-122"/>
        </a:defRPr>
      </a:pPr>
      <a:endParaRPr lang="zh-CN"/>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2"/>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科创板!$I$2:$I$11</c:f>
              <c:strCache>
                <c:ptCount val="10"/>
                <c:pt idx="0">
                  <c:v>明微电子</c:v>
                </c:pt>
                <c:pt idx="1">
                  <c:v>康希诺</c:v>
                </c:pt>
                <c:pt idx="2">
                  <c:v>阿拉丁</c:v>
                </c:pt>
                <c:pt idx="3">
                  <c:v>中望软件</c:v>
                </c:pt>
                <c:pt idx="4">
                  <c:v>惠泰医疗</c:v>
                </c:pt>
                <c:pt idx="5">
                  <c:v>卓然股份</c:v>
                </c:pt>
                <c:pt idx="6">
                  <c:v>奥普特</c:v>
                </c:pt>
                <c:pt idx="7">
                  <c:v>诺泰生物</c:v>
                </c:pt>
                <c:pt idx="8">
                  <c:v>百克生物</c:v>
                </c:pt>
                <c:pt idx="9">
                  <c:v>康众医疗</c:v>
                </c:pt>
              </c:strCache>
            </c:strRef>
          </c:cat>
          <c:val>
            <c:numRef>
              <c:f>科创板!$L$2:$L$11</c:f>
              <c:numCache>
                <c:formatCode>0.00%</c:formatCode>
                <c:ptCount val="10"/>
                <c:pt idx="0">
                  <c:v>-0.22425887230212205</c:v>
                </c:pt>
                <c:pt idx="1">
                  <c:v>-0.23089921658204604</c:v>
                </c:pt>
                <c:pt idx="2">
                  <c:v>-0.2498156811753508</c:v>
                </c:pt>
                <c:pt idx="3">
                  <c:v>-0.25173808572075707</c:v>
                </c:pt>
                <c:pt idx="4">
                  <c:v>-0.25524750990173262</c:v>
                </c:pt>
                <c:pt idx="5">
                  <c:v>-0.26556427306872132</c:v>
                </c:pt>
                <c:pt idx="6">
                  <c:v>-0.27750678360921777</c:v>
                </c:pt>
                <c:pt idx="7">
                  <c:v>-0.2799303595400664</c:v>
                </c:pt>
                <c:pt idx="8">
                  <c:v>-0.31057353832979029</c:v>
                </c:pt>
                <c:pt idx="9">
                  <c:v>-0.33633497196754236</c:v>
                </c:pt>
              </c:numCache>
            </c:numRef>
          </c:val>
          <c:extLst xmlns:c16r2="http://schemas.microsoft.com/office/drawing/2015/06/chart">
            <c:ext xmlns:c16="http://schemas.microsoft.com/office/drawing/2014/chart" uri="{C3380CC4-5D6E-409C-BE32-E72D297353CC}">
              <c16:uniqueId val="{00000000-C63B-4A27-93BB-79D782D6889C}"/>
            </c:ext>
          </c:extLst>
        </c:ser>
        <c:dLbls>
          <c:showLegendKey val="0"/>
          <c:showVal val="0"/>
          <c:showCatName val="0"/>
          <c:showSerName val="0"/>
          <c:showPercent val="0"/>
          <c:showBubbleSize val="0"/>
        </c:dLbls>
        <c:gapWidth val="100"/>
        <c:axId val="538575864"/>
        <c:axId val="538571552"/>
      </c:barChart>
      <c:catAx>
        <c:axId val="538575864"/>
        <c:scaling>
          <c:orientation val="minMax"/>
        </c:scaling>
        <c:delete val="0"/>
        <c:axPos val="l"/>
        <c:numFmt formatCode="General" sourceLinked="1"/>
        <c:majorTickMark val="none"/>
        <c:minorTickMark val="none"/>
        <c:tickLblPos val="high"/>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2"/>
                </a:solidFill>
                <a:latin typeface="微软雅黑" panose="020B0503020204020204" pitchFamily="34" charset="-122"/>
                <a:ea typeface="微软雅黑" panose="020B0503020204020204" pitchFamily="34" charset="-122"/>
                <a:cs typeface="+mn-cs"/>
              </a:defRPr>
            </a:pPr>
            <a:endParaRPr lang="zh-CN"/>
          </a:p>
        </c:txPr>
        <c:crossAx val="538571552"/>
        <c:crosses val="autoZero"/>
        <c:auto val="1"/>
        <c:lblAlgn val="ctr"/>
        <c:lblOffset val="100"/>
        <c:noMultiLvlLbl val="0"/>
      </c:catAx>
      <c:valAx>
        <c:axId val="538571552"/>
        <c:scaling>
          <c:orientation val="minMax"/>
        </c:scaling>
        <c:delete val="1"/>
        <c:axPos val="b"/>
        <c:numFmt formatCode="0.00%" sourceLinked="1"/>
        <c:majorTickMark val="none"/>
        <c:minorTickMark val="none"/>
        <c:tickLblPos val="nextTo"/>
        <c:crossAx val="538575864"/>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200">
          <a:latin typeface="微软雅黑" panose="020B0503020204020204" pitchFamily="34" charset="-122"/>
          <a:ea typeface="微软雅黑" panose="020B0503020204020204" pitchFamily="34" charset="-122"/>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6">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dk1">
            <a:lumMod val="75000"/>
            <a:lumOff val="25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dk1">
            <a:lumMod val="75000"/>
            <a:lumOff val="25000"/>
          </a:schemeClr>
        </a:solidFill>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6.xml><?xml version="1.0" encoding="utf-8"?>
<cs:chartStyle xmlns:cs="http://schemas.microsoft.com/office/drawing/2012/chartStyle" xmlns:a="http://schemas.openxmlformats.org/drawingml/2006/main" id="22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88612E-5B62-40D2-88CB-B8567E1AAD5A}" type="datetimeFigureOut">
              <a:rPr lang="en-US" smtClean="0"/>
              <a:t>11/12/2021</a:t>
            </a:fld>
            <a:endParaRPr 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57167E-6F4E-4B58-ACBF-890421EF14B4}" type="slidenum">
              <a:rPr lang="en-US" smtClean="0"/>
              <a:t>‹#›</a:t>
            </a:fld>
            <a:endParaRPr lang="en-US"/>
          </a:p>
        </p:txBody>
      </p:sp>
    </p:spTree>
    <p:extLst>
      <p:ext uri="{BB962C8B-B14F-4D97-AF65-F5344CB8AC3E}">
        <p14:creationId xmlns:p14="http://schemas.microsoft.com/office/powerpoint/2010/main" val="273515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2</a:t>
            </a:fld>
            <a:endParaRPr lang="en-US"/>
          </a:p>
        </p:txBody>
      </p:sp>
    </p:spTree>
    <p:extLst>
      <p:ext uri="{BB962C8B-B14F-4D97-AF65-F5344CB8AC3E}">
        <p14:creationId xmlns:p14="http://schemas.microsoft.com/office/powerpoint/2010/main" val="4924282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en-US" altLang="zh-CN" dirty="0"/>
              <a:t>9</a:t>
            </a:r>
            <a:r>
              <a:rPr lang="zh-CN" altLang="en-US" dirty="0"/>
              <a:t>月</a:t>
            </a:r>
            <a:r>
              <a:rPr lang="en-US" altLang="zh-CN" dirty="0"/>
              <a:t>119,238.84</a:t>
            </a:r>
            <a:r>
              <a:rPr lang="zh-CN" altLang="en-US" dirty="0"/>
              <a:t>亿元</a:t>
            </a:r>
            <a:endParaRPr lang="en-US" altLang="zh-CN" dirty="0"/>
          </a:p>
        </p:txBody>
      </p:sp>
    </p:spTree>
    <p:extLst>
      <p:ext uri="{BB962C8B-B14F-4D97-AF65-F5344CB8AC3E}">
        <p14:creationId xmlns:p14="http://schemas.microsoft.com/office/powerpoint/2010/main" val="10085985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i="0" kern="1200" dirty="0">
                <a:solidFill>
                  <a:srgbClr val="404040"/>
                </a:solidFill>
                <a:effectLst/>
                <a:latin typeface="Arial" panose="020B0604020202020204" pitchFamily="34" charset="0"/>
                <a:ea typeface="+mn-ea"/>
                <a:cs typeface="+mn-cs"/>
              </a:rPr>
              <a:t>1.</a:t>
            </a:r>
            <a:r>
              <a:rPr lang="zh-CN" altLang="en-US" b="0" i="0" dirty="0">
                <a:solidFill>
                  <a:srgbClr val="000000"/>
                </a:solidFill>
                <a:effectLst/>
                <a:latin typeface="Microsoft Yahei" panose="020B0503020204020204" pitchFamily="34" charset="-122"/>
                <a:ea typeface="Microsoft Yahei" panose="020B0503020204020204" pitchFamily="34" charset="-122"/>
              </a:rPr>
              <a:t>本次交易完成后，上市公司将持有上述鲅鱼圈港区业务资产，与控股股东在鲅鱼圈港区的同业竞争问题将得到基本解决</a:t>
            </a:r>
            <a:endParaRPr lang="en-US" altLang="zh-CN" b="0" i="0" dirty="0">
              <a:solidFill>
                <a:srgbClr val="000000"/>
              </a:solidFill>
              <a:effectLst/>
              <a:latin typeface="Microsoft Yahei" panose="020B0503020204020204" pitchFamily="34" charset="-122"/>
              <a:ea typeface="Microsoft Yahei" panose="020B0503020204020204" pitchFamily="34"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i="0" kern="1200" dirty="0">
                <a:solidFill>
                  <a:srgbClr val="404040"/>
                </a:solidFill>
                <a:effectLst/>
                <a:latin typeface="Arial" panose="020B0604020202020204" pitchFamily="34" charset="0"/>
                <a:ea typeface="+mn-ea"/>
                <a:cs typeface="+mn-cs"/>
              </a:rPr>
              <a:t>2.</a:t>
            </a:r>
            <a:r>
              <a:rPr lang="zh-CN" altLang="en-US" b="1" i="0" dirty="0">
                <a:solidFill>
                  <a:srgbClr val="000000"/>
                </a:solidFill>
                <a:effectLst/>
                <a:latin typeface="Microsoft Yahei" panose="020B0503020204020204" pitchFamily="34" charset="-122"/>
                <a:ea typeface="Microsoft Yahei" panose="020B0503020204020204" pitchFamily="34" charset="-122"/>
              </a:rPr>
              <a:t>中华企业联合体以</a:t>
            </a:r>
            <a:r>
              <a:rPr lang="en-US" altLang="zh-CN" b="1" i="0" dirty="0">
                <a:solidFill>
                  <a:srgbClr val="000000"/>
                </a:solidFill>
                <a:effectLst/>
                <a:latin typeface="Microsoft Yahei" panose="020B0503020204020204" pitchFamily="34" charset="-122"/>
                <a:ea typeface="Microsoft Yahei" panose="020B0503020204020204" pitchFamily="34" charset="-122"/>
              </a:rPr>
              <a:t>122</a:t>
            </a:r>
            <a:r>
              <a:rPr lang="zh-CN" altLang="en-US" b="1" i="0" dirty="0">
                <a:solidFill>
                  <a:srgbClr val="000000"/>
                </a:solidFill>
                <a:effectLst/>
                <a:latin typeface="Microsoft Yahei" panose="020B0503020204020204" pitchFamily="34" charset="-122"/>
                <a:ea typeface="Microsoft Yahei" panose="020B0503020204020204" pitchFamily="34" charset="-122"/>
              </a:rPr>
              <a:t>亿元竞得上海淞泽置业</a:t>
            </a:r>
            <a:r>
              <a:rPr lang="en-US" altLang="zh-CN" b="1" i="0" dirty="0">
                <a:solidFill>
                  <a:srgbClr val="000000"/>
                </a:solidFill>
                <a:effectLst/>
                <a:latin typeface="Microsoft Yahei" panose="020B0503020204020204" pitchFamily="34" charset="-122"/>
                <a:ea typeface="Microsoft Yahei" panose="020B0503020204020204" pitchFamily="34" charset="-122"/>
              </a:rPr>
              <a:t>95%</a:t>
            </a:r>
            <a:r>
              <a:rPr lang="zh-CN" altLang="en-US" b="1" i="0" dirty="0">
                <a:solidFill>
                  <a:srgbClr val="000000"/>
                </a:solidFill>
                <a:effectLst/>
                <a:latin typeface="Microsoft Yahei" panose="020B0503020204020204" pitchFamily="34" charset="-122"/>
                <a:ea typeface="Microsoft Yahei" panose="020B0503020204020204" pitchFamily="34" charset="-122"/>
              </a:rPr>
              <a:t>股权及相应债权。</a:t>
            </a:r>
            <a:r>
              <a:rPr lang="zh-CN" altLang="en-US" b="0" i="0" dirty="0">
                <a:solidFill>
                  <a:srgbClr val="333333"/>
                </a:solidFill>
                <a:effectLst/>
                <a:latin typeface="arial" panose="020B0604020202020204" pitchFamily="34" charset="0"/>
              </a:rPr>
              <a:t>中华企业表示，本次竞拍是公司管理层在当前房地产市场状况下充分考虑风险因素基础上进行的投资决策，可增加公司项目储备（三林板块），符合公司战略发展布局与整体经营需要。</a:t>
            </a:r>
            <a:endParaRPr lang="en-US" altLang="zh-CN" b="0" i="0" dirty="0">
              <a:solidFill>
                <a:srgbClr val="333333"/>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i="0" kern="1200" dirty="0">
                <a:solidFill>
                  <a:srgbClr val="404040"/>
                </a:solidFill>
                <a:effectLst/>
                <a:latin typeface="Arial" panose="020B0604020202020204" pitchFamily="34" charset="0"/>
                <a:ea typeface="+mn-ea"/>
                <a:cs typeface="+mn-cs"/>
              </a:rPr>
              <a:t>3.</a:t>
            </a:r>
            <a:r>
              <a:rPr lang="zh-CN" altLang="en-US" sz="1200" b="0" i="0" kern="1200" dirty="0">
                <a:solidFill>
                  <a:srgbClr val="404040"/>
                </a:solidFill>
                <a:effectLst/>
                <a:latin typeface="Arial" panose="020B0604020202020204" pitchFamily="34" charset="0"/>
                <a:ea typeface="+mn-ea"/>
                <a:cs typeface="+mn-cs"/>
              </a:rPr>
              <a:t>紫金矿业</a:t>
            </a:r>
            <a:r>
              <a:rPr lang="zh-CN" altLang="en-US" b="0" i="0" dirty="0">
                <a:solidFill>
                  <a:srgbClr val="33353C"/>
                </a:solidFill>
                <a:effectLst/>
                <a:latin typeface="Biaodian Pro Sans GB"/>
              </a:rPr>
              <a:t>金铜锌</a:t>
            </a:r>
            <a:r>
              <a:rPr lang="en-US" altLang="zh-CN" sz="1200" b="0" i="0" kern="1200" dirty="0">
                <a:solidFill>
                  <a:srgbClr val="404040"/>
                </a:solidFill>
                <a:effectLst/>
                <a:latin typeface="Arial" panose="020B0604020202020204" pitchFamily="34" charset="0"/>
                <a:ea typeface="+mn-ea"/>
                <a:cs typeface="+mn-cs"/>
              </a:rPr>
              <a:t>50</a:t>
            </a:r>
            <a:r>
              <a:rPr lang="zh-CN" altLang="en-US" sz="1200" b="0" i="0" kern="1200" dirty="0">
                <a:solidFill>
                  <a:srgbClr val="404040"/>
                </a:solidFill>
                <a:effectLst/>
                <a:latin typeface="Arial" panose="020B0604020202020204" pitchFamily="34" charset="0"/>
                <a:ea typeface="+mn-ea"/>
                <a:cs typeface="+mn-cs"/>
              </a:rPr>
              <a:t>亿并购加拿大</a:t>
            </a:r>
            <a:r>
              <a:rPr lang="en-US" altLang="zh-CN" sz="1200" b="0" i="0" kern="1200" dirty="0">
                <a:solidFill>
                  <a:srgbClr val="404040"/>
                </a:solidFill>
                <a:effectLst/>
                <a:latin typeface="Arial" panose="020B0604020202020204" pitchFamily="34" charset="0"/>
                <a:ea typeface="+mn-ea"/>
                <a:cs typeface="+mn-cs"/>
              </a:rPr>
              <a:t>Neo Lithium</a:t>
            </a:r>
            <a:r>
              <a:rPr lang="zh-CN" altLang="en-US" b="0" i="0" dirty="0">
                <a:solidFill>
                  <a:srgbClr val="33353C"/>
                </a:solidFill>
                <a:effectLst/>
                <a:latin typeface="Biaodian Pro Sans GB"/>
              </a:rPr>
              <a:t>锂钴</a:t>
            </a:r>
            <a:r>
              <a:rPr lang="zh-CN" altLang="en-US" sz="1200" b="0" i="0" kern="1200" dirty="0">
                <a:solidFill>
                  <a:srgbClr val="404040"/>
                </a:solidFill>
                <a:effectLst/>
                <a:latin typeface="Arial" panose="020B0604020202020204" pitchFamily="34" charset="0"/>
                <a:ea typeface="+mn-ea"/>
                <a:cs typeface="+mn-cs"/>
              </a:rPr>
              <a:t>进军新能源，</a:t>
            </a:r>
            <a:r>
              <a:rPr lang="en-US" altLang="zh-CN" sz="1200" b="0" i="0" kern="1200" dirty="0">
                <a:solidFill>
                  <a:srgbClr val="404040"/>
                </a:solidFill>
                <a:effectLst/>
                <a:latin typeface="Arial" panose="020B0604020202020204" pitchFamily="34" charset="0"/>
                <a:ea typeface="+mn-ea"/>
                <a:cs typeface="+mn-cs"/>
              </a:rPr>
              <a:t>Neo Lithium</a:t>
            </a:r>
            <a:r>
              <a:rPr lang="zh-CN" altLang="en-US" sz="1200" b="0" i="0" kern="1200" dirty="0">
                <a:solidFill>
                  <a:srgbClr val="404040"/>
                </a:solidFill>
                <a:effectLst/>
                <a:latin typeface="Arial" panose="020B0604020202020204" pitchFamily="34" charset="0"/>
                <a:ea typeface="+mn-ea"/>
                <a:cs typeface="+mn-cs"/>
              </a:rPr>
              <a:t>在阿根廷卡塔马卡的</a:t>
            </a:r>
            <a:r>
              <a:rPr lang="en-US" altLang="zh-CN" sz="1200" b="0" i="0" kern="1200" dirty="0">
                <a:solidFill>
                  <a:srgbClr val="404040"/>
                </a:solidFill>
                <a:effectLst/>
                <a:latin typeface="Arial" panose="020B0604020202020204" pitchFamily="34" charset="0"/>
                <a:ea typeface="+mn-ea"/>
                <a:cs typeface="+mn-cs"/>
              </a:rPr>
              <a:t>3Q</a:t>
            </a:r>
            <a:r>
              <a:rPr lang="zh-CN" altLang="en-US" sz="1200" b="0" i="0" kern="1200" dirty="0">
                <a:solidFill>
                  <a:srgbClr val="404040"/>
                </a:solidFill>
                <a:effectLst/>
                <a:latin typeface="Arial" panose="020B0604020202020204" pitchFamily="34" charset="0"/>
                <a:ea typeface="+mn-ea"/>
                <a:cs typeface="+mn-cs"/>
              </a:rPr>
              <a:t>锂盐湖项目是世界上同类项目中规模最大、品位最高的项目之一。</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i="0" kern="1200" dirty="0">
                <a:solidFill>
                  <a:srgbClr val="404040"/>
                </a:solidFill>
                <a:effectLst/>
                <a:latin typeface="Arial" panose="020B0604020202020204" pitchFamily="34" charset="0"/>
                <a:ea typeface="+mn-ea"/>
                <a:cs typeface="+mn-cs"/>
              </a:rPr>
              <a:t>4.</a:t>
            </a:r>
            <a:r>
              <a:rPr lang="zh-CN" altLang="en-US" sz="1200" b="0" i="0" kern="1200" dirty="0">
                <a:solidFill>
                  <a:srgbClr val="404040"/>
                </a:solidFill>
                <a:effectLst/>
                <a:latin typeface="Arial" panose="020B0604020202020204" pitchFamily="34" charset="0"/>
                <a:ea typeface="+mn-ea"/>
                <a:cs typeface="+mn-cs"/>
              </a:rPr>
              <a:t> </a:t>
            </a:r>
            <a:r>
              <a:rPr lang="en-US" altLang="zh-CN" sz="1200" b="0" i="0" kern="1200" dirty="0">
                <a:solidFill>
                  <a:srgbClr val="404040"/>
                </a:solidFill>
                <a:effectLst/>
                <a:latin typeface="Arial" panose="020B0604020202020204" pitchFamily="34" charset="0"/>
                <a:ea typeface="+mn-ea"/>
                <a:cs typeface="+mn-cs"/>
              </a:rPr>
              <a:t>2020</a:t>
            </a:r>
            <a:r>
              <a:rPr lang="zh-CN" altLang="en-US" sz="1200" b="0" i="0" kern="1200" dirty="0">
                <a:solidFill>
                  <a:srgbClr val="404040"/>
                </a:solidFill>
                <a:effectLst/>
                <a:latin typeface="Arial" panose="020B0604020202020204" pitchFamily="34" charset="0"/>
                <a:ea typeface="+mn-ea"/>
                <a:cs typeface="+mn-cs"/>
              </a:rPr>
              <a:t>年因为疫情原因标的公司盈利水平大幅下滑，为缓解大桥公司的资金压力，集团公司决定以该金额为限，豁免大桥公司的部分长期应付款，将上述债权转增资本公积。</a:t>
            </a:r>
            <a:endParaRPr lang="en-US" altLang="zh-CN" sz="1200" b="0" i="0" kern="1200" dirty="0">
              <a:solidFill>
                <a:srgbClr val="404040"/>
              </a:solidFill>
              <a:effectLst/>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i="0" kern="1200" dirty="0">
                <a:solidFill>
                  <a:srgbClr val="404040"/>
                </a:solidFill>
                <a:effectLst/>
                <a:latin typeface="Arial" panose="020B0604020202020204" pitchFamily="34" charset="0"/>
                <a:ea typeface="+mn-ea"/>
                <a:cs typeface="+mn-cs"/>
              </a:rPr>
              <a:t>5.</a:t>
            </a:r>
            <a:r>
              <a:rPr lang="zh-CN" altLang="en-US" b="0" i="0" dirty="0">
                <a:solidFill>
                  <a:srgbClr val="333333"/>
                </a:solidFill>
                <a:effectLst/>
                <a:latin typeface="arial" panose="020B0604020202020204" pitchFamily="34" charset="0"/>
              </a:rPr>
              <a:t>深化国企混合所有制改革，促进上市公司增强综合实力、实现高质量发展</a:t>
            </a:r>
            <a:r>
              <a:rPr lang="zh-CN" altLang="en-US" sz="1200" b="0" i="0" kern="1200" dirty="0">
                <a:solidFill>
                  <a:srgbClr val="404040"/>
                </a:solidFill>
                <a:effectLst/>
                <a:latin typeface="Arial" panose="020B0604020202020204" pitchFamily="34" charset="0"/>
                <a:ea typeface="+mn-ea"/>
                <a:cs typeface="+mn-cs"/>
              </a:rPr>
              <a:t>；</a:t>
            </a:r>
            <a:r>
              <a:rPr lang="zh-CN" altLang="en-US" b="0" i="0" dirty="0">
                <a:solidFill>
                  <a:srgbClr val="333333"/>
                </a:solidFill>
                <a:effectLst/>
                <a:latin typeface="arial" panose="020B0604020202020204" pitchFamily="34" charset="0"/>
              </a:rPr>
              <a:t>推动同业竞争问题逐步解决，促进上市公司资本运作和市值管理；顺应构建新型电力系统要求，加快实施上市公司“十四五”发展战略</a:t>
            </a:r>
            <a:endParaRPr lang="zh-CN" altLang="en-US" sz="1200" b="0" i="0" kern="1200" dirty="0">
              <a:solidFill>
                <a:srgbClr val="404040"/>
              </a:solidFill>
              <a:effectLst/>
              <a:latin typeface="Arial" panose="020B0604020202020204" pitchFamily="34" charset="0"/>
              <a:ea typeface="+mn-ea"/>
              <a:cs typeface="+mn-cs"/>
            </a:endParaRPr>
          </a:p>
        </p:txBody>
      </p:sp>
    </p:spTree>
    <p:extLst>
      <p:ext uri="{BB962C8B-B14F-4D97-AF65-F5344CB8AC3E}">
        <p14:creationId xmlns:p14="http://schemas.microsoft.com/office/powerpoint/2010/main" val="1395363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转板</a:t>
            </a:r>
            <a:r>
              <a:rPr lang="en-US" altLang="zh-CN" dirty="0"/>
              <a:t>1</a:t>
            </a:r>
            <a:r>
              <a:rPr lang="zh-CN" altLang="en-US" dirty="0"/>
              <a:t>家，安联锐视，挂牌</a:t>
            </a:r>
            <a:r>
              <a:rPr lang="en-US" altLang="zh-CN" dirty="0"/>
              <a:t>8</a:t>
            </a:r>
            <a:r>
              <a:rPr lang="zh-CN" altLang="en-US" dirty="0"/>
              <a:t>家，摘牌</a:t>
            </a:r>
            <a:r>
              <a:rPr lang="en-US" altLang="zh-CN" dirty="0"/>
              <a:t>124</a:t>
            </a:r>
            <a:r>
              <a:rPr lang="zh-CN" altLang="en-US" dirty="0"/>
              <a:t>家</a:t>
            </a:r>
            <a:endParaRPr lang="en-US" altLang="zh-CN" dirty="0"/>
          </a:p>
        </p:txBody>
      </p:sp>
      <p:sp>
        <p:nvSpPr>
          <p:cNvPr id="4" name="灯片编号占位符 3"/>
          <p:cNvSpPr>
            <a:spLocks noGrp="1"/>
          </p:cNvSpPr>
          <p:nvPr>
            <p:ph type="sldNum" sz="quarter" idx="5"/>
          </p:nvPr>
        </p:nvSpPr>
        <p:spPr/>
        <p:txBody>
          <a:bodyPr/>
          <a:lstStyle/>
          <a:p>
            <a:fld id="{D657167E-6F4E-4B58-ACBF-890421EF14B4}" type="slidenum">
              <a:rPr lang="en-US" smtClean="0"/>
              <a:t>13</a:t>
            </a:fld>
            <a:endParaRPr lang="en-US" dirty="0"/>
          </a:p>
        </p:txBody>
      </p:sp>
    </p:spTree>
    <p:extLst>
      <p:ext uri="{BB962C8B-B14F-4D97-AF65-F5344CB8AC3E}">
        <p14:creationId xmlns:p14="http://schemas.microsoft.com/office/powerpoint/2010/main" val="28992182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b="0" dirty="0"/>
              <a:t>10</a:t>
            </a:r>
            <a:r>
              <a:rPr lang="zh-CN" altLang="en-US" b="0" dirty="0"/>
              <a:t>月储能板块大涨，海优新材胶膜光伏</a:t>
            </a:r>
            <a:endParaRPr lang="en-US" altLang="zh-CN" b="0"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b="0" dirty="0"/>
              <a:t>建龙微纳三季报亮眼</a:t>
            </a:r>
            <a:endParaRPr lang="en-US" altLang="zh-CN" b="0"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b="0" i="0" dirty="0">
                <a:solidFill>
                  <a:srgbClr val="3B3B3B"/>
                </a:solidFill>
                <a:effectLst/>
                <a:latin typeface="PingFangSC-regular"/>
              </a:rPr>
              <a:t>高测股份：公司是光伏行业国内唯一同时具备切割设备、切割耗材及切割工艺研发能力的龙头供应商</a:t>
            </a: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14</a:t>
            </a:fld>
            <a:endParaRPr lang="en-US"/>
          </a:p>
        </p:txBody>
      </p:sp>
    </p:spTree>
    <p:extLst>
      <p:ext uri="{BB962C8B-B14F-4D97-AF65-F5344CB8AC3E}">
        <p14:creationId xmlns:p14="http://schemas.microsoft.com/office/powerpoint/2010/main" val="29823384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zh-CN" altLang="en-US" dirty="0"/>
              <a:t>康众医疗三季报全线下跌</a:t>
            </a:r>
            <a:endParaRPr lang="en-US" altLang="zh-CN" dirty="0"/>
          </a:p>
          <a:p>
            <a:r>
              <a:rPr lang="zh-CN" altLang="en-US" dirty="0"/>
              <a:t>百克生物疫苗画大饼</a:t>
            </a:r>
            <a:endParaRPr lang="en-US" altLang="zh-CN" dirty="0"/>
          </a:p>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15</a:t>
            </a:fld>
            <a:endParaRPr lang="en-US"/>
          </a:p>
        </p:txBody>
      </p:sp>
    </p:spTree>
    <p:extLst>
      <p:ext uri="{BB962C8B-B14F-4D97-AF65-F5344CB8AC3E}">
        <p14:creationId xmlns:p14="http://schemas.microsoft.com/office/powerpoint/2010/main" val="38966172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16</a:t>
            </a:fld>
            <a:endParaRPr lang="en-US"/>
          </a:p>
        </p:txBody>
      </p:sp>
    </p:spTree>
    <p:extLst>
      <p:ext uri="{BB962C8B-B14F-4D97-AF65-F5344CB8AC3E}">
        <p14:creationId xmlns:p14="http://schemas.microsoft.com/office/powerpoint/2010/main" val="3098525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zh-CN" altLang="en-US" dirty="0"/>
              <a:t>或与资金面趋紧有关</a:t>
            </a:r>
          </a:p>
        </p:txBody>
      </p:sp>
    </p:spTree>
    <p:extLst>
      <p:ext uri="{BB962C8B-B14F-4D97-AF65-F5344CB8AC3E}">
        <p14:creationId xmlns:p14="http://schemas.microsoft.com/office/powerpoint/2010/main" val="6481981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en-US" altLang="zh-CN" dirty="0"/>
              <a:t>9</a:t>
            </a:r>
            <a:r>
              <a:rPr lang="zh-CN" altLang="en-US" dirty="0"/>
              <a:t>月 </a:t>
            </a:r>
            <a:r>
              <a:rPr lang="en-US" altLang="zh-CN" dirty="0"/>
              <a:t>241</a:t>
            </a:r>
            <a:r>
              <a:rPr lang="zh-CN" altLang="en-US" dirty="0"/>
              <a:t>起</a:t>
            </a:r>
            <a:r>
              <a:rPr lang="en-US" altLang="zh-CN" dirty="0"/>
              <a:t> 882.74</a:t>
            </a:r>
            <a:r>
              <a:rPr lang="zh-CN" altLang="en-US" dirty="0"/>
              <a:t>亿</a:t>
            </a:r>
            <a:endParaRPr lang="en-US" altLang="zh-CN" dirty="0"/>
          </a:p>
        </p:txBody>
      </p:sp>
    </p:spTree>
    <p:extLst>
      <p:ext uri="{BB962C8B-B14F-4D97-AF65-F5344CB8AC3E}">
        <p14:creationId xmlns:p14="http://schemas.microsoft.com/office/powerpoint/2010/main" val="22037036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dirty="0">
                <a:solidFill>
                  <a:prstClr val="black"/>
                </a:solidFill>
                <a:latin typeface="微软雅黑" panose="020B0503020204020204" pitchFamily="34" charset="-122"/>
                <a:ea typeface="微软雅黑" panose="020B0503020204020204" pitchFamily="34" charset="-122"/>
              </a:rPr>
              <a:t>合计</a:t>
            </a:r>
            <a:r>
              <a:rPr lang="en-US" altLang="zh-CN" sz="1200" dirty="0">
                <a:solidFill>
                  <a:prstClr val="black"/>
                </a:solidFill>
                <a:latin typeface="微软雅黑" panose="020B0503020204020204" pitchFamily="34" charset="-122"/>
                <a:ea typeface="微软雅黑" panose="020B0503020204020204" pitchFamily="34" charset="-122"/>
              </a:rPr>
              <a:t>308 698.87</a:t>
            </a:r>
            <a:r>
              <a:rPr lang="zh-CN" altLang="en-US" sz="1200" dirty="0">
                <a:solidFill>
                  <a:prstClr val="black"/>
                </a:solidFill>
                <a:latin typeface="微软雅黑" panose="020B0503020204020204" pitchFamily="34" charset="-122"/>
                <a:ea typeface="微软雅黑" panose="020B0503020204020204" pitchFamily="34" charset="-122"/>
              </a:rPr>
              <a:t>亿元</a:t>
            </a:r>
            <a:endParaRPr lang="en-US" altLang="zh-CN" sz="1200" dirty="0">
              <a:solidFill>
                <a:prstClr val="black"/>
              </a:solidFill>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5"/>
          </p:nvPr>
        </p:nvSpPr>
        <p:spPr/>
        <p:txBody>
          <a:bodyPr/>
          <a:lstStyle/>
          <a:p>
            <a:fld id="{D657167E-6F4E-4B58-ACBF-890421EF14B4}" type="slidenum">
              <a:rPr lang="en-US" smtClean="0"/>
              <a:t>5</a:t>
            </a:fld>
            <a:endParaRPr lang="en-US" dirty="0"/>
          </a:p>
        </p:txBody>
      </p:sp>
    </p:spTree>
    <p:extLst>
      <p:ext uri="{BB962C8B-B14F-4D97-AF65-F5344CB8AC3E}">
        <p14:creationId xmlns:p14="http://schemas.microsoft.com/office/powerpoint/2010/main" val="5958389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zh-CN" altLang="en-US" dirty="0"/>
              <a:t>高端制造：</a:t>
            </a:r>
            <a:r>
              <a:rPr lang="zh-CN" altLang="en-US" sz="1800" b="0" i="0" u="none" strike="noStrike" dirty="0">
                <a:solidFill>
                  <a:srgbClr val="000000"/>
                </a:solidFill>
                <a:effectLst/>
                <a:latin typeface="等线" panose="02010600030101010101" pitchFamily="2" charset="-122"/>
                <a:ea typeface="等线" panose="02010600030101010101" pitchFamily="2" charset="-122"/>
              </a:rPr>
              <a:t>新能源</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新材料</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节能环保</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化学工程</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轻工设备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通信设备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军工制造</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石油开采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工业</a:t>
            </a:r>
            <a:r>
              <a:rPr lang="en-US" altLang="zh-CN" sz="1800" b="0" i="0" u="none" strike="noStrike" dirty="0">
                <a:solidFill>
                  <a:srgbClr val="000000"/>
                </a:solidFill>
                <a:effectLst/>
                <a:latin typeface="等线" panose="02010600030101010101" pitchFamily="2" charset="-122"/>
                <a:ea typeface="等线" panose="02010600030101010101" pitchFamily="2" charset="-122"/>
              </a:rPr>
              <a:t>4.0</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航空航天</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集成电路</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机械装备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智能装备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传感设备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电子元件</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光电设备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其他工业</a:t>
            </a:r>
            <a:r>
              <a:rPr lang="zh-CN" altLang="en-US" dirty="0">
                <a:effectLst/>
              </a:rPr>
              <a:t> </a:t>
            </a:r>
            <a:endParaRPr lang="en-US" altLang="zh-CN" dirty="0"/>
          </a:p>
          <a:p>
            <a:r>
              <a:rPr lang="zh-CN" altLang="en-US" dirty="0"/>
              <a:t>智能硬件：</a:t>
            </a:r>
            <a:r>
              <a:rPr lang="zh-CN" altLang="en-US" sz="1800" b="0" i="0" u="none" strike="noStrike" dirty="0">
                <a:solidFill>
                  <a:srgbClr val="000000"/>
                </a:solidFill>
                <a:effectLst/>
                <a:latin typeface="等线" panose="02010600030101010101" pitchFamily="2" charset="-122"/>
                <a:ea typeface="等线" panose="02010600030101010101" pitchFamily="2" charset="-122"/>
              </a:rPr>
              <a:t>智能家居</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消费电子</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机器人</a:t>
            </a:r>
            <a:r>
              <a:rPr lang="zh-CN" altLang="en-US" dirty="0">
                <a:effectLst/>
              </a:rPr>
              <a:t> </a:t>
            </a:r>
            <a:r>
              <a:rPr lang="en-US" altLang="zh-CN" sz="1800" b="0" i="0" u="none" strike="noStrike" dirty="0">
                <a:solidFill>
                  <a:srgbClr val="000000"/>
                </a:solidFill>
                <a:effectLst/>
                <a:latin typeface="等线" panose="02010600030101010101" pitchFamily="2" charset="-122"/>
                <a:ea typeface="等线" panose="02010600030101010101" pitchFamily="2" charset="-122"/>
              </a:rPr>
              <a:t>3D</a:t>
            </a:r>
            <a:r>
              <a:rPr lang="zh-CN" altLang="en-US" sz="1800" b="0" i="0" u="none" strike="noStrike" dirty="0">
                <a:solidFill>
                  <a:srgbClr val="000000"/>
                </a:solidFill>
                <a:effectLst/>
                <a:latin typeface="等线" panose="02010600030101010101" pitchFamily="2" charset="-122"/>
                <a:ea typeface="等线" panose="02010600030101010101" pitchFamily="2" charset="-122"/>
              </a:rPr>
              <a:t>打印</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无人机</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车载智能硬件</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综合硬件</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可穿戴设备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其他硬件服务</a:t>
            </a:r>
            <a:r>
              <a:rPr lang="zh-CN" altLang="en-US" dirty="0">
                <a:effectLst/>
              </a:rPr>
              <a:t> </a:t>
            </a:r>
            <a:endParaRPr lang="en-US" altLang="zh-CN" dirty="0">
              <a:effectLst/>
            </a:endParaRPr>
          </a:p>
          <a:p>
            <a:r>
              <a:rPr lang="zh-CN" altLang="en-US" dirty="0">
                <a:effectLst/>
              </a:rPr>
              <a:t>工具软件：</a:t>
            </a:r>
            <a:r>
              <a:rPr lang="zh-CN" altLang="en-US" sz="1800" b="0" i="0" u="none" strike="noStrike" dirty="0">
                <a:solidFill>
                  <a:srgbClr val="000000"/>
                </a:solidFill>
                <a:effectLst/>
                <a:latin typeface="等线" panose="02010600030101010101" pitchFamily="2" charset="-122"/>
                <a:ea typeface="等线" panose="02010600030101010101" pitchFamily="2" charset="-122"/>
              </a:rPr>
              <a:t>搜索引擎</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事项及效率</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浏览器</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系统工具</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安全隐私</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综合工具</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文档处理</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图像视频处理</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地图定位</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无线通讯</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优化清理</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实用生活服务</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应用商店</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资讯门户</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即时通讯</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其他工具</a:t>
            </a:r>
            <a:r>
              <a:rPr lang="zh-CN" altLang="en-US" sz="2800" dirty="0">
                <a:effectLst/>
              </a:rPr>
              <a:t> </a:t>
            </a:r>
            <a:endParaRPr lang="en-US" altLang="zh-CN" sz="2800" dirty="0">
              <a:effectLst/>
            </a:endParaRPr>
          </a:p>
          <a:p>
            <a:r>
              <a:rPr lang="zh-CN" altLang="en-US" sz="2800" dirty="0">
                <a:effectLst/>
              </a:rPr>
              <a:t>汽车服务：汽车电商、二手商、自动</a:t>
            </a:r>
            <a:r>
              <a:rPr lang="en-US" altLang="zh-CN" sz="2800" dirty="0">
                <a:effectLst/>
              </a:rPr>
              <a:t>/</a:t>
            </a:r>
            <a:r>
              <a:rPr lang="zh-CN" altLang="en-US" sz="2800" dirty="0">
                <a:effectLst/>
              </a:rPr>
              <a:t>无人驾驶等</a:t>
            </a:r>
            <a:endParaRPr lang="en-US" altLang="zh-CN" sz="2800" dirty="0">
              <a:effectLst/>
            </a:endParaRPr>
          </a:p>
          <a:p>
            <a:r>
              <a:rPr lang="zh-CN" altLang="en-US" sz="2800" dirty="0">
                <a:effectLst/>
              </a:rPr>
              <a:t>企业服务：办公系统、</a:t>
            </a:r>
            <a:r>
              <a:rPr lang="en-US" altLang="zh-CN" sz="2800" dirty="0">
                <a:effectLst/>
              </a:rPr>
              <a:t>IT</a:t>
            </a:r>
            <a:r>
              <a:rPr lang="zh-CN" altLang="en-US" sz="2800" dirty="0">
                <a:effectLst/>
              </a:rPr>
              <a:t>服务、信息化解决方案、法律服务等</a:t>
            </a:r>
            <a:endParaRPr lang="en-US" altLang="zh-CN" dirty="0"/>
          </a:p>
        </p:txBody>
      </p:sp>
    </p:spTree>
    <p:extLst>
      <p:ext uri="{BB962C8B-B14F-4D97-AF65-F5344CB8AC3E}">
        <p14:creationId xmlns:p14="http://schemas.microsoft.com/office/powerpoint/2010/main" val="30813484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7</a:t>
            </a:fld>
            <a:endParaRPr lang="en-US" dirty="0"/>
          </a:p>
        </p:txBody>
      </p:sp>
    </p:spTree>
    <p:extLst>
      <p:ext uri="{BB962C8B-B14F-4D97-AF65-F5344CB8AC3E}">
        <p14:creationId xmlns:p14="http://schemas.microsoft.com/office/powerpoint/2010/main" val="3818683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b="0" i="0" dirty="0">
                <a:solidFill>
                  <a:srgbClr val="333333"/>
                </a:solidFill>
                <a:effectLst/>
                <a:latin typeface="Microsoft YaHei tahoma"/>
              </a:rPr>
              <a:t>宁德时代和哪吒汽车合作</a:t>
            </a:r>
            <a:endParaRPr lang="en-US" altLang="zh-CN" b="0" i="0" dirty="0">
              <a:solidFill>
                <a:srgbClr val="333333"/>
              </a:solidFill>
              <a:effectLst/>
              <a:latin typeface="Microsoft YaHei tahoma"/>
            </a:endParaRPr>
          </a:p>
        </p:txBody>
      </p:sp>
    </p:spTree>
    <p:extLst>
      <p:ext uri="{BB962C8B-B14F-4D97-AF65-F5344CB8AC3E}">
        <p14:creationId xmlns:p14="http://schemas.microsoft.com/office/powerpoint/2010/main" val="39056963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zh-CN" altLang="en-US" dirty="0"/>
              <a:t>募集最多的为中国电信，</a:t>
            </a:r>
            <a:r>
              <a:rPr lang="en-US" altLang="zh-CN" dirty="0"/>
              <a:t>467.12</a:t>
            </a:r>
            <a:r>
              <a:rPr lang="zh-CN" altLang="en-US" dirty="0"/>
              <a:t>亿元 科创板</a:t>
            </a:r>
            <a:r>
              <a:rPr lang="en-US" altLang="zh-CN" dirty="0"/>
              <a:t>10</a:t>
            </a:r>
            <a:r>
              <a:rPr lang="zh-CN" altLang="en-US" dirty="0"/>
              <a:t>家</a:t>
            </a:r>
            <a:endParaRPr lang="en-US" altLang="zh-CN" dirty="0"/>
          </a:p>
          <a:p>
            <a:r>
              <a:rPr lang="zh-CN" altLang="en-US" dirty="0"/>
              <a:t>港股</a:t>
            </a:r>
            <a:r>
              <a:rPr lang="en-US" altLang="zh-CN" dirty="0"/>
              <a:t>9</a:t>
            </a:r>
            <a:r>
              <a:rPr lang="zh-CN" altLang="en-US" dirty="0"/>
              <a:t>月有</a:t>
            </a:r>
            <a:r>
              <a:rPr lang="en-US" altLang="zh-CN" dirty="0"/>
              <a:t>4</a:t>
            </a:r>
            <a:r>
              <a:rPr lang="zh-CN" altLang="en-US" dirty="0"/>
              <a:t>家</a:t>
            </a:r>
            <a:endParaRPr lang="en-US" altLang="zh-CN" dirty="0"/>
          </a:p>
          <a:p>
            <a:r>
              <a:rPr lang="zh-CN" altLang="en-US" dirty="0"/>
              <a:t>总额</a:t>
            </a:r>
            <a:r>
              <a:rPr lang="en-US" altLang="zh-CN" dirty="0"/>
              <a:t>144.70</a:t>
            </a:r>
            <a:r>
              <a:rPr lang="zh-CN" altLang="en-US" dirty="0"/>
              <a:t>亿港元</a:t>
            </a:r>
            <a:endParaRPr lang="en-US" altLang="zh-CN" dirty="0"/>
          </a:p>
        </p:txBody>
      </p:sp>
    </p:spTree>
    <p:extLst>
      <p:ext uri="{BB962C8B-B14F-4D97-AF65-F5344CB8AC3E}">
        <p14:creationId xmlns:p14="http://schemas.microsoft.com/office/powerpoint/2010/main" val="11911099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en-US" altLang="zh-CN" sz="1200" dirty="0">
                <a:solidFill>
                  <a:srgbClr val="FF0000"/>
                </a:solidFill>
                <a:latin typeface="微软雅黑" panose="020B0503020204020204" pitchFamily="34" charset="-122"/>
                <a:ea typeface="微软雅黑" panose="020B0503020204020204" pitchFamily="34" charset="-122"/>
              </a:rPr>
              <a:t>9</a:t>
            </a:r>
            <a:r>
              <a:rPr lang="zh-CN" altLang="en-US" sz="1200" dirty="0">
                <a:solidFill>
                  <a:srgbClr val="FF0000"/>
                </a:solidFill>
                <a:latin typeface="微软雅黑" panose="020B0503020204020204" pitchFamily="34" charset="-122"/>
                <a:ea typeface="微软雅黑" panose="020B0503020204020204" pitchFamily="34" charset="-122"/>
              </a:rPr>
              <a:t>月</a:t>
            </a:r>
            <a:r>
              <a:rPr lang="en-US" altLang="zh-CN" sz="1200" dirty="0">
                <a:solidFill>
                  <a:srgbClr val="FF0000"/>
                </a:solidFill>
                <a:latin typeface="微软雅黑" panose="020B0503020204020204" pitchFamily="34" charset="-122"/>
                <a:ea typeface="微软雅黑" panose="020B0503020204020204" pitchFamily="34" charset="-122"/>
              </a:rPr>
              <a:t>19</a:t>
            </a:r>
            <a:r>
              <a:rPr lang="zh-CN" altLang="en-US" sz="1200" dirty="0">
                <a:solidFill>
                  <a:srgbClr val="FF0000"/>
                </a:solidFill>
                <a:latin typeface="微软雅黑" panose="020B0503020204020204" pitchFamily="34" charset="-122"/>
                <a:ea typeface="微软雅黑" panose="020B0503020204020204" pitchFamily="34" charset="-122"/>
              </a:rPr>
              <a:t>家</a:t>
            </a:r>
            <a:endParaRPr lang="en-US" altLang="zh-CN" u="sng" dirty="0">
              <a:solidFill>
                <a:schemeClr val="tx1"/>
              </a:solidFill>
            </a:endParaRPr>
          </a:p>
        </p:txBody>
      </p:sp>
      <p:sp>
        <p:nvSpPr>
          <p:cNvPr id="4" name="灯片编号占位符 3"/>
          <p:cNvSpPr>
            <a:spLocks noGrp="1"/>
          </p:cNvSpPr>
          <p:nvPr>
            <p:ph type="sldNum" sz="quarter" idx="5"/>
          </p:nvPr>
        </p:nvSpPr>
        <p:spPr/>
        <p:txBody>
          <a:bodyPr/>
          <a:lstStyle/>
          <a:p>
            <a:fld id="{D657167E-6F4E-4B58-ACBF-890421EF14B4}" type="slidenum">
              <a:rPr lang="en-US" smtClean="0"/>
              <a:t>10</a:t>
            </a:fld>
            <a:endParaRPr lang="en-US"/>
          </a:p>
        </p:txBody>
      </p:sp>
    </p:spTree>
    <p:extLst>
      <p:ext uri="{BB962C8B-B14F-4D97-AF65-F5344CB8AC3E}">
        <p14:creationId xmlns:p14="http://schemas.microsoft.com/office/powerpoint/2010/main" val="3445431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1800"/>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zh-CN" altLang="en-US" noProof="1"/>
              <a:t>单击此处编辑母版副标题样式</a:t>
            </a:r>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2" y="365125"/>
            <a:ext cx="2628900" cy="5811838"/>
          </a:xfrm>
          <a:prstGeom prst="rect">
            <a:avLst/>
          </a:prstGeo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838203" y="365125"/>
            <a:ext cx="7683500" cy="58118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表格占位符 2"/>
          <p:cNvSpPr>
            <a:spLocks noGrp="1"/>
          </p:cNvSpPr>
          <p:nvPr>
            <p:ph type="tbl" idx="1"/>
          </p:nvPr>
        </p:nvSpPr>
        <p:spPr>
          <a:xfrm>
            <a:off x="838200" y="1825625"/>
            <a:ext cx="10515600" cy="4351338"/>
          </a:xfrm>
          <a:prstGeom prst="rect">
            <a:avLst/>
          </a:prstGeom>
        </p:spPr>
        <p:txBody>
          <a:bodyPr/>
          <a:lstStyle/>
          <a:p>
            <a:pPr lvl="0"/>
            <a:endParaRPr lang="zh-CN" altLang="en-US" noProof="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62712279"/>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5245264"/>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C764DE79-268F-4C1A-8933-263129D2AF90}" type="datetimeFigureOut">
              <a:rPr lang="en-US" dirty="0"/>
              <a:t>11/12/2021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71397855"/>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11/12/2021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01574196"/>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11/12/2021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47301131"/>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11/12/2021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93580195"/>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11/12/2021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00869393"/>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C764DE79-268F-4C1A-8933-263129D2AF90}" type="datetimeFigureOut">
              <a:rPr lang="en-US" dirty="0"/>
              <a:t>11/12/2021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71715533"/>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C764DE79-268F-4C1A-8933-263129D2AF90}" type="datetimeFigureOut">
              <a:rPr lang="en-US" dirty="0"/>
              <a:t>11/12/2021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70370198"/>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86514415"/>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65360147"/>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51"/>
            <a:ext cx="10515600" cy="2852737"/>
          </a:xfrm>
          <a:prstGeom prst="rect">
            <a:avLst/>
          </a:prstGeo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831851" y="4589476"/>
            <a:ext cx="10515600" cy="1500187"/>
          </a:xfrm>
          <a:prstGeom prst="rect">
            <a:avLst/>
          </a:prstGeom>
        </p:spPr>
        <p:txBody>
          <a:bodyPr/>
          <a:lstStyle>
            <a:lvl1pPr marL="0" indent="0">
              <a:buNone/>
              <a:defRPr sz="1800"/>
            </a:lvl1pPr>
            <a:lvl2pPr marL="342891" indent="0">
              <a:buNone/>
              <a:defRPr sz="1500"/>
            </a:lvl2pPr>
            <a:lvl3pPr marL="685783" indent="0">
              <a:buNone/>
              <a:defRPr sz="1351"/>
            </a:lvl3pPr>
            <a:lvl4pPr marL="1028674" indent="0">
              <a:buNone/>
              <a:defRPr sz="1200"/>
            </a:lvl4pPr>
            <a:lvl5pPr marL="1371566" indent="0">
              <a:buNone/>
              <a:defRPr sz="1200"/>
            </a:lvl5pPr>
            <a:lvl6pPr marL="1714457" indent="0">
              <a:buNone/>
              <a:defRPr sz="1200"/>
            </a:lvl6pPr>
            <a:lvl7pPr marL="2057349" indent="0">
              <a:buNone/>
              <a:defRPr sz="1200"/>
            </a:lvl7pPr>
            <a:lvl8pPr marL="2400240" indent="0">
              <a:buNone/>
              <a:defRPr sz="1200"/>
            </a:lvl8pPr>
            <a:lvl9pPr marL="2743131" indent="0">
              <a:buNone/>
              <a:defRPr sz="1200"/>
            </a:lvl9pPr>
          </a:lstStyle>
          <a:p>
            <a:pPr lvl="0"/>
            <a:r>
              <a:rPr lang="zh-CN" altLang="en-US" noProof="1"/>
              <a:t>单击此处编辑母版文本样式</a:t>
            </a:r>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内容占位符 2"/>
          <p:cNvSpPr>
            <a:spLocks noGrp="1"/>
          </p:cNvSpPr>
          <p:nvPr>
            <p:ph sz="half" idx="1"/>
          </p:nvPr>
        </p:nvSpPr>
        <p:spPr>
          <a:xfrm>
            <a:off x="838200" y="1825625"/>
            <a:ext cx="51562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6197600" y="1825625"/>
            <a:ext cx="51562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40317" y="365129"/>
            <a:ext cx="10515600" cy="1325563"/>
          </a:xfrm>
          <a:prstGeom prst="rect">
            <a:avLst/>
          </a:prstGeom>
        </p:spPr>
        <p:txBody>
          <a:bodyPr/>
          <a:lstStyle/>
          <a:p>
            <a:r>
              <a:rPr lang="zh-CN" altLang="en-US" noProof="1"/>
              <a:t>单击此处编辑母版标题样式</a:t>
            </a:r>
          </a:p>
        </p:txBody>
      </p:sp>
      <p:sp>
        <p:nvSpPr>
          <p:cNvPr id="3" name="文本占位符 2"/>
          <p:cNvSpPr>
            <a:spLocks noGrp="1"/>
          </p:cNvSpPr>
          <p:nvPr>
            <p:ph type="body" idx="1"/>
          </p:nvPr>
        </p:nvSpPr>
        <p:spPr>
          <a:xfrm>
            <a:off x="840319" y="1681163"/>
            <a:ext cx="5158316" cy="823912"/>
          </a:xfrm>
          <a:prstGeom prst="rect">
            <a:avLst/>
          </a:prstGeo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840319" y="2505075"/>
            <a:ext cx="5158316"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6172200" y="1681163"/>
            <a:ext cx="5183717" cy="823912"/>
          </a:xfrm>
          <a:prstGeom prst="rect">
            <a:avLst/>
          </a:prstGeo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6172200" y="2505075"/>
            <a:ext cx="5183717"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26" y="457200"/>
            <a:ext cx="3932767" cy="1600200"/>
          </a:xfrm>
          <a:prstGeom prst="rect">
            <a:avLst/>
          </a:prstGeo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5183717" y="987438"/>
            <a:ext cx="617220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840326" y="2057400"/>
            <a:ext cx="3932767" cy="3811588"/>
          </a:xfrm>
          <a:prstGeom prst="rect">
            <a:avLst/>
          </a:prstGeo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zh-CN" altLang="en-US" noProof="1"/>
              <a:t>单击此处编辑母版文本样式</a:t>
            </a:r>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26" y="457200"/>
            <a:ext cx="3932767" cy="1600200"/>
          </a:xfrm>
          <a:prstGeom prst="rect">
            <a:avLst/>
          </a:prstGeo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5183717" y="987438"/>
            <a:ext cx="6172200" cy="4873625"/>
          </a:xfrm>
          <a:prstGeom prst="rect">
            <a:avLst/>
          </a:prstGeo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pPr lvl="0"/>
            <a:endParaRPr lang="zh-CN" altLang="en-US" noProof="0"/>
          </a:p>
        </p:txBody>
      </p:sp>
      <p:sp>
        <p:nvSpPr>
          <p:cNvPr id="4" name="文本占位符 3"/>
          <p:cNvSpPr>
            <a:spLocks noGrp="1"/>
          </p:cNvSpPr>
          <p:nvPr>
            <p:ph type="body" sz="half" idx="2"/>
          </p:nvPr>
        </p:nvSpPr>
        <p:spPr>
          <a:xfrm>
            <a:off x="840326" y="2057400"/>
            <a:ext cx="3932767" cy="3811588"/>
          </a:xfrm>
          <a:prstGeom prst="rect">
            <a:avLst/>
          </a:prstGeo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zh-CN" altLang="en-US" noProof="1"/>
              <a:t>单击此处编辑母版文本样式</a:t>
            </a:r>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3.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1.jpe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userDrawn="1"/>
        </p:nvSpPr>
        <p:spPr bwMode="auto">
          <a:xfrm>
            <a:off x="9" y="6477000"/>
            <a:ext cx="11410951" cy="381000"/>
          </a:xfrm>
          <a:prstGeom prst="rect">
            <a:avLst/>
          </a:prstGeom>
          <a:solidFill>
            <a:srgbClr val="969696"/>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783" rtl="0" eaLnBrk="0" fontAlgn="auto" latinLnBrk="0" hangingPunct="0">
              <a:lnSpc>
                <a:spcPct val="100000"/>
              </a:lnSpc>
              <a:spcBef>
                <a:spcPct val="50000"/>
              </a:spcBef>
              <a:spcAft>
                <a:spcPts val="0"/>
              </a:spcAft>
              <a:buClrTx/>
              <a:buSzTx/>
              <a:buFont typeface="Arial" panose="020B0604020202020204" pitchFamily="34" charset="0"/>
              <a:buNone/>
              <a:defRPr/>
            </a:pPr>
            <a:endParaRPr kumimoji="0" lang="zh-CN" altLang="en-US" sz="900" b="0" i="0" u="none" strike="noStrike" kern="1200" cap="none" spc="0" normalizeH="0" baseline="-25000" noProof="0">
              <a:ln>
                <a:noFill/>
              </a:ln>
              <a:solidFill>
                <a:srgbClr val="777777"/>
              </a:solidFill>
              <a:effectLst/>
              <a:uLnTx/>
              <a:uFillTx/>
              <a:latin typeface="Arial" panose="020B0604020202020204" pitchFamily="34" charset="0"/>
              <a:ea typeface="宋体" panose="02010600030101010101" pitchFamily="2" charset="-122"/>
              <a:cs typeface="+mn-cs"/>
            </a:endParaRPr>
          </a:p>
        </p:txBody>
      </p:sp>
      <p:pic>
        <p:nvPicPr>
          <p:cNvPr id="1027" name="Picture 7" descr="bottom"/>
          <p:cNvPicPr>
            <a:picLocks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1588"/>
            <a:ext cx="12192000"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SBottomSquare"/>
          <p:cNvSpPr>
            <a:spLocks noChangeArrowheads="1"/>
          </p:cNvSpPr>
          <p:nvPr userDrawn="1"/>
        </p:nvSpPr>
        <p:spPr bwMode="auto">
          <a:xfrm>
            <a:off x="11472333" y="6477000"/>
            <a:ext cx="719667" cy="381000"/>
          </a:xfrm>
          <a:prstGeom prst="rect">
            <a:avLst/>
          </a:prstGeom>
          <a:solidFill>
            <a:srgbClr val="6598FF"/>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783" rtl="0" eaLnBrk="0" fontAlgn="auto" latinLnBrk="0" hangingPunct="0">
              <a:lnSpc>
                <a:spcPct val="100000"/>
              </a:lnSpc>
              <a:spcBef>
                <a:spcPts val="0"/>
              </a:spcBef>
              <a:spcAft>
                <a:spcPts val="0"/>
              </a:spcAft>
              <a:buClrTx/>
              <a:buSzTx/>
              <a:buFont typeface="Arial" panose="020B0604020202020204" pitchFamily="34" charset="0"/>
              <a:buNone/>
              <a:defRPr/>
            </a:pPr>
            <a:endParaRPr kumimoji="0" lang="en-GB" altLang="en-US" sz="1051"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029" name="SBottomSquare"/>
          <p:cNvSpPr>
            <a:spLocks noChangeArrowheads="1"/>
          </p:cNvSpPr>
          <p:nvPr userDrawn="1"/>
        </p:nvSpPr>
        <p:spPr bwMode="auto">
          <a:xfrm>
            <a:off x="11472333" y="6477000"/>
            <a:ext cx="719667" cy="381000"/>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幼圆" panose="02010509060101010101" pitchFamily="49" charset="-122"/>
                <a:ea typeface="宋体" panose="02010600030101010101" pitchFamily="2" charset="-122"/>
              </a:defRPr>
            </a:lvl1pPr>
            <a:lvl2pPr>
              <a:defRPr b="1">
                <a:solidFill>
                  <a:schemeClr val="tx1"/>
                </a:solidFill>
                <a:latin typeface="幼圆" panose="02010509060101010101" pitchFamily="49" charset="-122"/>
                <a:ea typeface="宋体" panose="02010600030101010101" pitchFamily="2" charset="-122"/>
              </a:defRPr>
            </a:lvl2pPr>
            <a:lvl3pPr>
              <a:defRPr b="1">
                <a:solidFill>
                  <a:schemeClr val="tx1"/>
                </a:solidFill>
                <a:latin typeface="幼圆" panose="02010509060101010101" pitchFamily="49" charset="-122"/>
                <a:ea typeface="宋体" panose="02010600030101010101" pitchFamily="2" charset="-122"/>
              </a:defRPr>
            </a:lvl3pPr>
            <a:lvl4pPr>
              <a:defRPr b="1">
                <a:solidFill>
                  <a:schemeClr val="tx1"/>
                </a:solidFill>
                <a:latin typeface="幼圆" panose="02010509060101010101" pitchFamily="49" charset="-122"/>
                <a:ea typeface="宋体" panose="02010600030101010101" pitchFamily="2" charset="-122"/>
              </a:defRPr>
            </a:lvl4pPr>
            <a:lvl5pPr>
              <a:defRPr b="1">
                <a:solidFill>
                  <a:schemeClr val="tx1"/>
                </a:solidFill>
                <a:latin typeface="幼圆" panose="02010509060101010101" pitchFamily="49" charset="-122"/>
                <a:ea typeface="宋体" panose="02010600030101010101" pitchFamily="2" charset="-122"/>
              </a:defRPr>
            </a:lvl5pPr>
            <a:lvl6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marL="0" marR="0" lvl="0" indent="0" algn="ctr" defTabSz="685783" rtl="0" eaLnBrk="1" fontAlgn="auto" latinLnBrk="0" hangingPunct="1">
              <a:lnSpc>
                <a:spcPct val="100000"/>
              </a:lnSpc>
              <a:spcBef>
                <a:spcPts val="0"/>
              </a:spcBef>
              <a:spcAft>
                <a:spcPts val="0"/>
              </a:spcAft>
              <a:buClrTx/>
              <a:buSzTx/>
              <a:buFont typeface="Arial" panose="020B0604020202020204" pitchFamily="34" charset="0"/>
              <a:buNone/>
              <a:defRPr/>
            </a:pPr>
            <a:fld id="{A614356D-AF49-4C37-8ADA-81BDD80874FE}" type="slidenum">
              <a:rPr kumimoji="0" lang="zh-CN" altLang="en-US" sz="751" b="0" i="0" u="none" strike="noStrike" kern="120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rPr>
              <a:pPr marL="0" marR="0" lvl="0" indent="0" algn="ctr" defTabSz="685783" rtl="0" eaLnBrk="1" fontAlgn="auto" latinLnBrk="0" hangingPunct="1">
                <a:lnSpc>
                  <a:spcPct val="100000"/>
                </a:lnSpc>
                <a:spcBef>
                  <a:spcPts val="0"/>
                </a:spcBef>
                <a:spcAft>
                  <a:spcPts val="0"/>
                </a:spcAft>
                <a:buClrTx/>
                <a:buSzTx/>
                <a:buFont typeface="Arial" panose="020B0604020202020204" pitchFamily="34" charset="0"/>
                <a:buNone/>
                <a:defRPr/>
              </a:pPr>
              <a:t>‹#›</a:t>
            </a:fld>
            <a:endParaRPr kumimoji="0" lang="zh-CN" altLang="en-US" sz="751"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pic>
        <p:nvPicPr>
          <p:cNvPr id="1030" name="Picture 35" descr="招牌设计"/>
          <p:cNvPicPr>
            <a:picLocks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10370914" y="6524625"/>
            <a:ext cx="288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Text Box 36"/>
          <p:cNvSpPr txBox="1">
            <a:spLocks noChangeArrowheads="1"/>
          </p:cNvSpPr>
          <p:nvPr userDrawn="1"/>
        </p:nvSpPr>
        <p:spPr bwMode="auto">
          <a:xfrm>
            <a:off x="10689600" y="6601742"/>
            <a:ext cx="698500" cy="180755"/>
          </a:xfrm>
          <a:prstGeom prst="rect">
            <a:avLst/>
          </a:prstGeom>
          <a:noFill/>
          <a:ln>
            <a:noFill/>
          </a:ln>
        </p:spPr>
        <p:txBody>
          <a:bodyPr wrap="square" lIns="0" tIns="0" rIns="0" bIns="0">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783"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1"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BESTCLIENTS</a:t>
            </a:r>
          </a:p>
          <a:p>
            <a:pPr marL="0" marR="0" lvl="0" indent="0" algn="l" defTabSz="685783"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1"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BESTSERVICE</a:t>
            </a:r>
          </a:p>
        </p:txBody>
      </p:sp>
      <p:sp>
        <p:nvSpPr>
          <p:cNvPr id="1032" name="Rectangle 38"/>
          <p:cNvSpPr>
            <a:spLocks noChangeArrowheads="1"/>
          </p:cNvSpPr>
          <p:nvPr userDrawn="1"/>
        </p:nvSpPr>
        <p:spPr bwMode="auto">
          <a:xfrm>
            <a:off x="9" y="6524625"/>
            <a:ext cx="2927351" cy="236538"/>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783" rtl="0" eaLnBrk="1" fontAlgn="auto" latinLnBrk="0" hangingPunct="1">
              <a:lnSpc>
                <a:spcPct val="100000"/>
              </a:lnSpc>
              <a:spcBef>
                <a:spcPts val="0"/>
              </a:spcBef>
              <a:spcAft>
                <a:spcPts val="0"/>
              </a:spcAft>
              <a:buClrTx/>
              <a:buSzTx/>
              <a:buFont typeface="Arial" panose="020B0604020202020204" pitchFamily="34" charset="0"/>
              <a:buNone/>
              <a:defRPr/>
            </a:pPr>
            <a:r>
              <a:rPr kumimoji="0" lang="en-US" sz="900" b="0" i="0" u="none" strike="noStrike" kern="1200" cap="none" spc="0" normalizeH="0" baseline="0" noProof="0" dirty="0">
                <a:ln>
                  <a:noFill/>
                </a:ln>
                <a:solidFill>
                  <a:srgbClr val="FFFFFF"/>
                </a:solidFill>
                <a:effectLst/>
                <a:uLnTx/>
                <a:uFillTx/>
                <a:latin typeface="Verdana" panose="020B0604030504040204" pitchFamily="34" charset="0"/>
                <a:ea typeface="宋体" panose="02010600030101010101" pitchFamily="2" charset="-122"/>
                <a:cs typeface="+mn-cs"/>
              </a:rPr>
              <a:t>www.rongke.com</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hf sldNum="0" hdr="0" ftr="0" dt="0"/>
  <p:txStyles>
    <p:titleStyle>
      <a:lvl1pPr algn="l" rtl="0" eaLnBrk="0" fontAlgn="base" hangingPunct="0">
        <a:spcBef>
          <a:spcPct val="0"/>
        </a:spcBef>
        <a:spcAft>
          <a:spcPct val="0"/>
        </a:spcAft>
        <a:defRPr sz="2100" b="1" kern="1200">
          <a:solidFill>
            <a:srgbClr val="777777"/>
          </a:solidFill>
          <a:latin typeface="+mj-lt"/>
          <a:ea typeface="+mj-ea"/>
          <a:cs typeface="+mj-cs"/>
        </a:defRPr>
      </a:lvl1pPr>
      <a:lvl2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5pPr>
      <a:lvl6pPr marL="342891"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6pPr>
      <a:lvl7pPr marL="685783"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7pPr>
      <a:lvl8pPr marL="1028674"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8pPr>
      <a:lvl9pPr marL="1371566"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9pPr>
    </p:titleStyle>
    <p:bodyStyle>
      <a:lvl1pPr marL="257168" indent="-257168" algn="l" rtl="0" eaLnBrk="0" fontAlgn="base" hangingPunct="0">
        <a:spcBef>
          <a:spcPct val="20000"/>
        </a:spcBef>
        <a:spcAft>
          <a:spcPct val="0"/>
        </a:spcAft>
        <a:buChar char="•"/>
        <a:defRPr sz="2400" kern="1200">
          <a:solidFill>
            <a:srgbClr val="777777"/>
          </a:solidFill>
          <a:latin typeface="+mn-lt"/>
          <a:ea typeface="+mn-ea"/>
          <a:cs typeface="+mn-cs"/>
        </a:defRPr>
      </a:lvl1pPr>
      <a:lvl2pPr marL="557517" indent="-214625" algn="l" rtl="0" eaLnBrk="0" fontAlgn="base" hangingPunct="0">
        <a:spcBef>
          <a:spcPct val="20000"/>
        </a:spcBef>
        <a:spcAft>
          <a:spcPct val="0"/>
        </a:spcAft>
        <a:buFont typeface="Wingdings" panose="05000000000000000000" pitchFamily="2" charset="2"/>
        <a:buChar char="n"/>
        <a:defRPr sz="2100" kern="1200">
          <a:solidFill>
            <a:srgbClr val="777777"/>
          </a:solidFill>
          <a:latin typeface="+mn-lt"/>
          <a:ea typeface="+mn-ea"/>
          <a:cs typeface="+mn-cs"/>
        </a:defRPr>
      </a:lvl2pPr>
      <a:lvl3pPr marL="857229" indent="-171446" algn="l" rtl="0" eaLnBrk="0" fontAlgn="base" hangingPunct="0">
        <a:spcBef>
          <a:spcPct val="20000"/>
        </a:spcBef>
        <a:spcAft>
          <a:spcPct val="0"/>
        </a:spcAft>
        <a:buFont typeface="Wingdings" panose="05000000000000000000" pitchFamily="2" charset="2"/>
        <a:buChar char="n"/>
        <a:defRPr sz="1800" kern="1200">
          <a:solidFill>
            <a:srgbClr val="777777"/>
          </a:solidFill>
          <a:latin typeface="+mn-lt"/>
          <a:ea typeface="+mn-ea"/>
          <a:cs typeface="+mn-cs"/>
        </a:defRPr>
      </a:lvl3pPr>
      <a:lvl4pPr marL="1200121" indent="-171446"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4pPr>
      <a:lvl5pPr marL="1543012" indent="-171446"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5pPr>
      <a:lvl6pPr marL="1885904"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zh-CN"/>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11/12/2021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pic>
        <p:nvPicPr>
          <p:cNvPr id="8" name="Picture 33" descr="rkk">
            <a:extLst>
              <a:ext uri="{FF2B5EF4-FFF2-40B4-BE49-F238E27FC236}">
                <a16:creationId xmlns="" xmlns:a16="http://schemas.microsoft.com/office/drawing/2014/main" id="{EF005204-CC66-41E3-9766-F6850627E1F6}"/>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261485" y="4776058"/>
            <a:ext cx="7239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5" descr="top">
            <a:extLst>
              <a:ext uri="{FF2B5EF4-FFF2-40B4-BE49-F238E27FC236}">
                <a16:creationId xmlns="" xmlns:a16="http://schemas.microsoft.com/office/drawing/2014/main" id="{D69FF8B5-F1F0-4BE1-8DE3-94823D3677B9}"/>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 y="0"/>
            <a:ext cx="12192001" cy="90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6" descr="bottom">
            <a:extLst>
              <a:ext uri="{FF2B5EF4-FFF2-40B4-BE49-F238E27FC236}">
                <a16:creationId xmlns="" xmlns:a16="http://schemas.microsoft.com/office/drawing/2014/main" id="{1E395321-15A2-4A38-AF45-6FC3390851A1}"/>
              </a:ext>
            </a:extLst>
          </p:cNvPr>
          <p:cNvPicPr>
            <a:picLocks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5944893"/>
            <a:ext cx="12192000" cy="90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37">
            <a:extLst>
              <a:ext uri="{FF2B5EF4-FFF2-40B4-BE49-F238E27FC236}">
                <a16:creationId xmlns="" xmlns:a16="http://schemas.microsoft.com/office/drawing/2014/main" id="{C43A4AD6-D025-460F-8F87-BB3976165608}"/>
              </a:ext>
            </a:extLst>
          </p:cNvPr>
          <p:cNvSpPr txBox="1">
            <a:spLocks noChangeArrowheads="1"/>
          </p:cNvSpPr>
          <p:nvPr userDrawn="1"/>
        </p:nvSpPr>
        <p:spPr bwMode="auto">
          <a:xfrm>
            <a:off x="4548192" y="5269763"/>
            <a:ext cx="4319587" cy="253916"/>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chemeClr val="hlink"/>
              </a:buClr>
              <a:buFont typeface="Wingdings" panose="05000000000000000000" pitchFamily="2" charset="2"/>
              <a:buNone/>
              <a:defRPr/>
            </a:pPr>
            <a:r>
              <a:rPr lang="en-US" sz="1050">
                <a:solidFill>
                  <a:srgbClr val="777777"/>
                </a:solidFill>
                <a:ea typeface="宋体" panose="02010600030101010101" pitchFamily="2" charset="-122"/>
              </a:rPr>
              <a:t>RONGKEINVESTMENTMANAGEMENTCO.,LTD</a:t>
            </a:r>
            <a:endParaRPr lang="en-US" sz="1050" dirty="0">
              <a:solidFill>
                <a:srgbClr val="777777"/>
              </a:solidFill>
              <a:ea typeface="宋体" panose="02010600030101010101" pitchFamily="2" charset="-122"/>
            </a:endParaRPr>
          </a:p>
        </p:txBody>
      </p:sp>
      <p:sp>
        <p:nvSpPr>
          <p:cNvPr id="16" name="Text Box 38">
            <a:extLst>
              <a:ext uri="{FF2B5EF4-FFF2-40B4-BE49-F238E27FC236}">
                <a16:creationId xmlns="" xmlns:a16="http://schemas.microsoft.com/office/drawing/2014/main" id="{83119400-9ABF-4EC8-A65D-6AD4F9BCF188}"/>
              </a:ext>
            </a:extLst>
          </p:cNvPr>
          <p:cNvSpPr txBox="1">
            <a:spLocks noChangeArrowheads="1"/>
          </p:cNvSpPr>
          <p:nvPr userDrawn="1"/>
        </p:nvSpPr>
        <p:spPr bwMode="auto">
          <a:xfrm>
            <a:off x="4530729" y="4731608"/>
            <a:ext cx="4321175" cy="39241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buFont typeface="Arial" panose="020B0604020202020204" pitchFamily="34" charset="0"/>
              <a:buNone/>
              <a:defRPr/>
            </a:pPr>
            <a:r>
              <a:rPr lang="zh-CN" altLang="en-US" sz="1950">
                <a:solidFill>
                  <a:srgbClr val="777777"/>
                </a:solidFill>
                <a:ea typeface="黑体" panose="02010609060101010101" pitchFamily="49" charset="-122"/>
              </a:rPr>
              <a:t>上海融客投资管理有限公司</a:t>
            </a:r>
          </a:p>
        </p:txBody>
      </p:sp>
      <p:sp>
        <p:nvSpPr>
          <p:cNvPr id="18" name="Rectangle 41">
            <a:extLst>
              <a:ext uri="{FF2B5EF4-FFF2-40B4-BE49-F238E27FC236}">
                <a16:creationId xmlns="" xmlns:a16="http://schemas.microsoft.com/office/drawing/2014/main" id="{E9BEC332-3AB8-40FC-9E23-BD3EB0B82695}"/>
              </a:ext>
            </a:extLst>
          </p:cNvPr>
          <p:cNvSpPr>
            <a:spLocks noChangeArrowheads="1"/>
          </p:cNvSpPr>
          <p:nvPr userDrawn="1"/>
        </p:nvSpPr>
        <p:spPr bwMode="auto">
          <a:xfrm>
            <a:off x="60326" y="6577021"/>
            <a:ext cx="2208213" cy="236537"/>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eaLnBrk="1" hangingPunct="1">
              <a:buFont typeface="Arial" panose="020B0604020202020204" pitchFamily="34" charset="0"/>
              <a:buNone/>
              <a:defRPr/>
            </a:pPr>
            <a:r>
              <a:rPr lang="en-US" sz="900" dirty="0">
                <a:solidFill>
                  <a:schemeClr val="bg1"/>
                </a:solidFill>
                <a:latin typeface="Verdana" panose="020B0604030504040204" pitchFamily="34" charset="0"/>
                <a:ea typeface="宋体" panose="02010600030101010101" pitchFamily="2" charset="-122"/>
              </a:rPr>
              <a:t>www.rongke.com</a:t>
            </a:r>
          </a:p>
        </p:txBody>
      </p:sp>
    </p:spTree>
    <p:extLst>
      <p:ext uri="{BB962C8B-B14F-4D97-AF65-F5344CB8AC3E}">
        <p14:creationId xmlns:p14="http://schemas.microsoft.com/office/powerpoint/2010/main" val="1421398601"/>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hemeOverride" Target="../theme/themeOverride5.xml"/><Relationship Id="rId4" Type="http://schemas.openxmlformats.org/officeDocument/2006/relationships/chart" Target="../charts/chart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hemeOverride" Target="../theme/themeOverride6.xml"/><Relationship Id="rId4" Type="http://schemas.openxmlformats.org/officeDocument/2006/relationships/chart" Target="../charts/chart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hemeOverride" Target="../theme/themeOverride1.xml"/><Relationship Id="rId5" Type="http://schemas.openxmlformats.org/officeDocument/2006/relationships/chart" Target="../charts/chart1.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5"/>
          <p:cNvSpPr>
            <a:spLocks noChangeArrowheads="1"/>
          </p:cNvSpPr>
          <p:nvPr/>
        </p:nvSpPr>
        <p:spPr bwMode="auto">
          <a:xfrm>
            <a:off x="3343747" y="2221926"/>
            <a:ext cx="367347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eaLnBrk="1" hangingPunct="1"/>
            <a:r>
              <a:rPr lang="en-US" altLang="zh-CN" sz="2800" dirty="0">
                <a:solidFill>
                  <a:srgbClr val="CC0000"/>
                </a:solidFill>
                <a:latin typeface="黑体" panose="02010609060101010101" pitchFamily="49" charset="-122"/>
                <a:ea typeface="黑体" panose="02010609060101010101" pitchFamily="49" charset="-122"/>
              </a:rPr>
              <a:t>『</a:t>
            </a:r>
            <a:r>
              <a:rPr lang="zh-CN" altLang="en-US" sz="2800" dirty="0">
                <a:solidFill>
                  <a:srgbClr val="CC0000"/>
                </a:solidFill>
                <a:ea typeface="黑体" panose="02010609060101010101" pitchFamily="49" charset="-122"/>
              </a:rPr>
              <a:t>融客</a:t>
            </a:r>
            <a:r>
              <a:rPr lang="zh-CN" altLang="en-US" sz="2800" dirty="0">
                <a:solidFill>
                  <a:srgbClr val="CC0000"/>
                </a:solidFill>
                <a:latin typeface="黑体" panose="02010609060101010101" pitchFamily="49" charset="-122"/>
                <a:ea typeface="黑体" panose="02010609060101010101" pitchFamily="49" charset="-122"/>
              </a:rPr>
              <a:t>月报</a:t>
            </a:r>
            <a:r>
              <a:rPr lang="en-US" altLang="zh-CN" sz="2800" dirty="0">
                <a:solidFill>
                  <a:srgbClr val="CC0000"/>
                </a:solidFill>
                <a:latin typeface="黑体" panose="02010609060101010101" pitchFamily="49" charset="-122"/>
                <a:ea typeface="黑体" panose="02010609060101010101" pitchFamily="49" charset="-122"/>
              </a:rPr>
              <a:t>』</a:t>
            </a:r>
            <a:endParaRPr lang="zh-CN" altLang="en-US" sz="2800" dirty="0">
              <a:solidFill>
                <a:srgbClr val="CC0000"/>
              </a:solidFill>
              <a:latin typeface="黑体" panose="02010609060101010101" pitchFamily="49" charset="-122"/>
              <a:ea typeface="黑体" panose="02010609060101010101" pitchFamily="49" charset="-122"/>
            </a:endParaRPr>
          </a:p>
        </p:txBody>
      </p:sp>
      <p:sp>
        <p:nvSpPr>
          <p:cNvPr id="5" name="Text Box 6"/>
          <p:cNvSpPr txBox="1">
            <a:spLocks noChangeArrowheads="1"/>
          </p:cNvSpPr>
          <p:nvPr/>
        </p:nvSpPr>
        <p:spPr bwMode="auto">
          <a:xfrm>
            <a:off x="2208222" y="2936567"/>
            <a:ext cx="7056437"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algn="r">
              <a:spcBef>
                <a:spcPct val="50000"/>
              </a:spcBef>
            </a:pPr>
            <a:r>
              <a:rPr lang="en-US" altLang="zh-CN" sz="3200" b="0" dirty="0">
                <a:solidFill>
                  <a:srgbClr val="000066"/>
                </a:solidFill>
                <a:latin typeface="黑体" panose="02010609060101010101" pitchFamily="49" charset="-122"/>
                <a:ea typeface="黑体" panose="02010609060101010101" pitchFamily="49" charset="-122"/>
              </a:rPr>
              <a:t>——</a:t>
            </a:r>
            <a:r>
              <a:rPr lang="zh-CN" altLang="en-US" sz="2800" dirty="0">
                <a:solidFill>
                  <a:srgbClr val="000066"/>
                </a:solidFill>
                <a:latin typeface="黑体" panose="02010609060101010101" pitchFamily="49" charset="-122"/>
                <a:ea typeface="黑体" panose="02010609060101010101" pitchFamily="49" charset="-122"/>
              </a:rPr>
              <a:t>私募股权投资市场</a:t>
            </a:r>
            <a:r>
              <a:rPr lang="zh-CN" altLang="en-US" sz="1600" dirty="0">
                <a:solidFill>
                  <a:srgbClr val="000066"/>
                </a:solidFill>
                <a:latin typeface="黑体" panose="02010609060101010101" pitchFamily="49" charset="-122"/>
                <a:ea typeface="黑体" panose="02010609060101010101" pitchFamily="49" charset="-122"/>
              </a:rPr>
              <a:t>（</a:t>
            </a:r>
            <a:r>
              <a:rPr lang="en-US" altLang="zh-CN" sz="1600" dirty="0">
                <a:solidFill>
                  <a:srgbClr val="000066"/>
                </a:solidFill>
                <a:latin typeface="黑体" panose="02010609060101010101" pitchFamily="49" charset="-122"/>
                <a:ea typeface="黑体" panose="02010609060101010101" pitchFamily="49" charset="-122"/>
              </a:rPr>
              <a:t>2021</a:t>
            </a:r>
            <a:r>
              <a:rPr lang="zh-CN" altLang="en-US" sz="1600" dirty="0">
                <a:solidFill>
                  <a:srgbClr val="000066"/>
                </a:solidFill>
                <a:latin typeface="黑体" panose="02010609060101010101" pitchFamily="49" charset="-122"/>
                <a:ea typeface="黑体" panose="02010609060101010101" pitchFamily="49" charset="-122"/>
              </a:rPr>
              <a:t>年</a:t>
            </a:r>
            <a:r>
              <a:rPr lang="en-US" altLang="zh-CN" sz="1600" dirty="0">
                <a:solidFill>
                  <a:srgbClr val="000066"/>
                </a:solidFill>
                <a:latin typeface="黑体" panose="02010609060101010101" pitchFamily="49" charset="-122"/>
                <a:ea typeface="黑体" panose="02010609060101010101" pitchFamily="49" charset="-122"/>
              </a:rPr>
              <a:t>10</a:t>
            </a:r>
            <a:r>
              <a:rPr lang="zh-CN" altLang="en-US" sz="1600" dirty="0">
                <a:solidFill>
                  <a:srgbClr val="000066"/>
                </a:solidFill>
                <a:latin typeface="黑体" panose="02010609060101010101" pitchFamily="49" charset="-122"/>
                <a:ea typeface="黑体" panose="02010609060101010101" pitchFamily="49" charset="-122"/>
              </a:rPr>
              <a:t>月）</a:t>
            </a:r>
          </a:p>
        </p:txBody>
      </p:sp>
    </p:spTree>
    <p:extLst>
      <p:ext uri="{BB962C8B-B14F-4D97-AF65-F5344CB8AC3E}">
        <p14:creationId xmlns:p14="http://schemas.microsoft.com/office/powerpoint/2010/main" val="203984893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954371" y="5373798"/>
            <a:ext cx="7140257" cy="1042721"/>
          </a:xfrm>
          <a:prstGeom prst="rect">
            <a:avLst/>
          </a:prstGeom>
          <a:noFill/>
        </p:spPr>
        <p:txBody>
          <a:bodyPr wrap="square" lIns="0" tIns="0" rIns="0" bIns="0" rtlCol="0">
            <a:spAutoFit/>
          </a:bodyPr>
          <a:lstStyle/>
          <a:p>
            <a:pPr algn="just">
              <a:lnSpc>
                <a:spcPct val="150000"/>
              </a:lnSpc>
            </a:pPr>
            <a:r>
              <a:rPr lang="en-US" altLang="zh-CN" dirty="0">
                <a:latin typeface="微软雅黑" panose="020B0503020204020204" pitchFamily="34" charset="-122"/>
                <a:ea typeface="微软雅黑" panose="020B0503020204020204" pitchFamily="34" charset="-122"/>
              </a:rPr>
              <a:t>10</a:t>
            </a:r>
            <a:r>
              <a:rPr lang="zh-CN" altLang="en-US" dirty="0">
                <a:latin typeface="微软雅黑" panose="020B0503020204020204" pitchFamily="34" charset="-122"/>
                <a:ea typeface="微软雅黑" panose="020B0503020204020204" pitchFamily="34" charset="-122"/>
              </a:rPr>
              <a:t>月共有</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15</a:t>
            </a:r>
            <a:r>
              <a:rPr lang="zh-CN" altLang="en-US" dirty="0">
                <a:latin typeface="微软雅黑" panose="020B0503020204020204" pitchFamily="34" charset="-122"/>
                <a:ea typeface="微软雅黑" panose="020B0503020204020204" pitchFamily="34" charset="-122"/>
              </a:rPr>
              <a:t>家</a:t>
            </a:r>
            <a:r>
              <a:rPr lang="en-US" altLang="zh-CN" dirty="0">
                <a:latin typeface="微软雅黑" panose="020B0503020204020204" pitchFamily="34" charset="-122"/>
                <a:ea typeface="微软雅黑" panose="020B0503020204020204" pitchFamily="34" charset="-122"/>
              </a:rPr>
              <a:t>PE</a:t>
            </a:r>
            <a:r>
              <a:rPr lang="zh-CN" altLang="en-US" dirty="0">
                <a:latin typeface="微软雅黑" panose="020B0503020204020204" pitchFamily="34" charset="-122"/>
                <a:ea typeface="微软雅黑" panose="020B0503020204020204" pitchFamily="34" charset="-122"/>
              </a:rPr>
              <a:t>通过其他方式实现退出。</a:t>
            </a:r>
            <a:endParaRPr lang="en-US" altLang="zh-CN" dirty="0">
              <a:latin typeface="微软雅黑" panose="020B0503020204020204" pitchFamily="34" charset="-122"/>
              <a:ea typeface="微软雅黑" panose="020B0503020204020204" pitchFamily="34" charset="-122"/>
            </a:endParaRPr>
          </a:p>
          <a:p>
            <a:pPr algn="just">
              <a:lnSpc>
                <a:spcPct val="150000"/>
              </a:lnSpc>
            </a:pPr>
            <a:r>
              <a:rPr lang="en-US" altLang="zh-CN" sz="2400" dirty="0">
                <a:solidFill>
                  <a:srgbClr val="FF0000"/>
                </a:solidFill>
                <a:latin typeface="微软雅黑" panose="020B0503020204020204" pitchFamily="34" charset="-122"/>
                <a:ea typeface="微软雅黑" panose="020B0503020204020204" pitchFamily="34" charset="-122"/>
              </a:rPr>
              <a:t>12</a:t>
            </a:r>
            <a:r>
              <a:rPr lang="zh-CN" altLang="en-US" dirty="0">
                <a:latin typeface="微软雅黑" panose="020B0503020204020204" pitchFamily="34" charset="-122"/>
                <a:ea typeface="微软雅黑" panose="020B0503020204020204" pitchFamily="34" charset="-122"/>
              </a:rPr>
              <a:t>家通过</a:t>
            </a:r>
            <a:r>
              <a:rPr lang="en-US" altLang="zh-CN" sz="2400" dirty="0">
                <a:solidFill>
                  <a:srgbClr val="FF0000"/>
                </a:solidFill>
                <a:latin typeface="微软雅黑" panose="020B0503020204020204" pitchFamily="34" charset="-122"/>
                <a:ea typeface="微软雅黑" panose="020B0503020204020204" pitchFamily="34" charset="-122"/>
              </a:rPr>
              <a:t>M&amp;A</a:t>
            </a:r>
            <a:r>
              <a:rPr lang="zh-CN" altLang="en-US" dirty="0">
                <a:latin typeface="微软雅黑" panose="020B0503020204020204" pitchFamily="34" charset="-122"/>
                <a:ea typeface="微软雅黑" panose="020B0503020204020204" pitchFamily="34" charset="-122"/>
              </a:rPr>
              <a:t>途径完成退出，</a:t>
            </a:r>
            <a:r>
              <a:rPr lang="en-US" altLang="zh-CN" sz="2400" dirty="0">
                <a:solidFill>
                  <a:srgbClr val="FF0000"/>
                </a:solidFill>
                <a:latin typeface="微软雅黑" panose="020B0503020204020204" pitchFamily="34" charset="-122"/>
                <a:ea typeface="微软雅黑" panose="020B0503020204020204" pitchFamily="34" charset="-122"/>
              </a:rPr>
              <a:t>3</a:t>
            </a:r>
            <a:r>
              <a:rPr lang="zh-CN" altLang="en-US" dirty="0">
                <a:latin typeface="微软雅黑" panose="020B0503020204020204" pitchFamily="34" charset="-122"/>
                <a:ea typeface="微软雅黑" panose="020B0503020204020204" pitchFamily="34" charset="-122"/>
              </a:rPr>
              <a:t>家通过</a:t>
            </a:r>
            <a:r>
              <a:rPr lang="zh-CN" altLang="en-US" sz="2400" dirty="0">
                <a:solidFill>
                  <a:srgbClr val="FF0000"/>
                </a:solidFill>
                <a:latin typeface="微软雅黑" panose="020B0503020204020204" pitchFamily="34" charset="-122"/>
                <a:ea typeface="微软雅黑" panose="020B0503020204020204" pitchFamily="34" charset="-122"/>
              </a:rPr>
              <a:t>股权转让</a:t>
            </a:r>
            <a:r>
              <a:rPr lang="zh-CN" altLang="en-US" dirty="0">
                <a:latin typeface="微软雅黑" panose="020B0503020204020204" pitchFamily="34" charset="-122"/>
                <a:ea typeface="微软雅黑" panose="020B0503020204020204" pitchFamily="34" charset="-122"/>
              </a:rPr>
              <a:t>途径完成退出。</a:t>
            </a:r>
          </a:p>
        </p:txBody>
      </p:sp>
      <p:grpSp>
        <p:nvGrpSpPr>
          <p:cNvPr id="4" name="组合 3"/>
          <p:cNvGrpSpPr/>
          <p:nvPr/>
        </p:nvGrpSpPr>
        <p:grpSpPr>
          <a:xfrm>
            <a:off x="1774825" y="945474"/>
            <a:ext cx="2468119" cy="360000"/>
            <a:chOff x="7155444" y="740531"/>
            <a:chExt cx="3098165" cy="369870"/>
          </a:xfrm>
        </p:grpSpPr>
        <p:sp>
          <p:nvSpPr>
            <p:cNvPr id="5" name="矩形 4"/>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基金退出情况</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p:cNvSpPr txBox="1">
            <a:spLocks noChangeArrowheads="1"/>
          </p:cNvSpPr>
          <p:nvPr/>
        </p:nvSpPr>
        <p:spPr bwMode="auto">
          <a:xfrm>
            <a:off x="1847850" y="124909"/>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其他退出情况</a:t>
            </a:r>
          </a:p>
        </p:txBody>
      </p:sp>
      <p:graphicFrame>
        <p:nvGraphicFramePr>
          <p:cNvPr id="9" name="图表 8">
            <a:extLst>
              <a:ext uri="{FF2B5EF4-FFF2-40B4-BE49-F238E27FC236}">
                <a16:creationId xmlns="" xmlns:a16="http://schemas.microsoft.com/office/drawing/2014/main" id="{B7B5D4C5-8D9A-4D45-8297-6445B5093EE7}"/>
              </a:ext>
            </a:extLst>
          </p:cNvPr>
          <p:cNvGraphicFramePr>
            <a:graphicFrameLocks/>
          </p:cNvGraphicFramePr>
          <p:nvPr>
            <p:extLst>
              <p:ext uri="{D42A27DB-BD31-4B8C-83A1-F6EECF244321}">
                <p14:modId xmlns:p14="http://schemas.microsoft.com/office/powerpoint/2010/main" val="2505509412"/>
              </p:ext>
            </p:extLst>
          </p:nvPr>
        </p:nvGraphicFramePr>
        <p:xfrm>
          <a:off x="1841518" y="1364343"/>
          <a:ext cx="8575657" cy="416015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774825" y="958861"/>
            <a:ext cx="2219602" cy="374543"/>
            <a:chOff x="7155444" y="826031"/>
            <a:chExt cx="3098164" cy="374542"/>
          </a:xfrm>
        </p:grpSpPr>
        <p:sp>
          <p:nvSpPr>
            <p:cNvPr id="5" name="矩形 4"/>
            <p:cNvSpPr/>
            <p:nvPr/>
          </p:nvSpPr>
          <p:spPr>
            <a:xfrm>
              <a:off x="7155444" y="830704"/>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上市公司并购事件</a:t>
              </a:r>
            </a:p>
          </p:txBody>
        </p:sp>
        <p:sp>
          <p:nvSpPr>
            <p:cNvPr id="6" name="等腰三角形 5"/>
            <p:cNvSpPr/>
            <p:nvPr/>
          </p:nvSpPr>
          <p:spPr>
            <a:xfrm rot="5400000">
              <a:off x="9927151" y="869442"/>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Rectangle 2"/>
          <p:cNvSpPr txBox="1">
            <a:spLocks noChangeArrowheads="1"/>
          </p:cNvSpPr>
          <p:nvPr/>
        </p:nvSpPr>
        <p:spPr bwMode="auto">
          <a:xfrm>
            <a:off x="1847850" y="128870"/>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并购</a:t>
            </a:r>
          </a:p>
        </p:txBody>
      </p:sp>
      <p:sp>
        <p:nvSpPr>
          <p:cNvPr id="11" name="文本框 10"/>
          <p:cNvSpPr txBox="1"/>
          <p:nvPr/>
        </p:nvSpPr>
        <p:spPr>
          <a:xfrm>
            <a:off x="1673224" y="5486400"/>
            <a:ext cx="8845551" cy="868956"/>
          </a:xfrm>
          <a:prstGeom prst="rect">
            <a:avLst/>
          </a:prstGeom>
          <a:noFill/>
        </p:spPr>
        <p:txBody>
          <a:bodyPr wrap="square" lIns="0" tIns="0" rIns="0" bIns="0" rtlCol="0">
            <a:spAutoFit/>
          </a:bodyPr>
          <a:lstStyle/>
          <a:p>
            <a:pPr indent="457189">
              <a:lnSpc>
                <a:spcPct val="150000"/>
              </a:lnSpc>
            </a:pPr>
            <a:r>
              <a:rPr lang="en-US" altLang="zh-CN" sz="1600" dirty="0">
                <a:latin typeface="微软雅黑" panose="020B0503020204020204" pitchFamily="34" charset="-122"/>
                <a:ea typeface="微软雅黑" panose="020B0503020204020204" pitchFamily="34" charset="-122"/>
              </a:rPr>
              <a:t>10</a:t>
            </a:r>
            <a:r>
              <a:rPr lang="zh-CN" altLang="en-US" sz="1600" dirty="0">
                <a:latin typeface="微软雅黑" panose="020B0503020204020204" pitchFamily="34" charset="-122"/>
                <a:ea typeface="微软雅黑" panose="020B0503020204020204" pitchFamily="34" charset="-122"/>
              </a:rPr>
              <a:t>月</a:t>
            </a:r>
            <a:r>
              <a:rPr lang="en-US" altLang="zh-CN" sz="1600" dirty="0">
                <a:latin typeface="微软雅黑" panose="020B0503020204020204" pitchFamily="34" charset="-122"/>
                <a:ea typeface="微软雅黑" panose="020B0503020204020204" pitchFamily="34" charset="-122"/>
              </a:rPr>
              <a:t>A</a:t>
            </a:r>
            <a:r>
              <a:rPr lang="zh-CN" altLang="en-US" sz="1600" dirty="0">
                <a:latin typeface="微软雅黑" panose="020B0503020204020204" pitchFamily="34" charset="-122"/>
                <a:ea typeface="微软雅黑" panose="020B0503020204020204" pitchFamily="34" charset="-122"/>
              </a:rPr>
              <a:t>股上市公司并购事件共计</a:t>
            </a:r>
            <a:r>
              <a:rPr lang="en-US" altLang="zh-CN" sz="20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133</a:t>
            </a:r>
            <a:r>
              <a:rPr lang="zh-CN" altLang="en-US" sz="1600" dirty="0">
                <a:latin typeface="微软雅黑" panose="020B0503020204020204" pitchFamily="34" charset="-122"/>
                <a:ea typeface="微软雅黑" panose="020B0503020204020204" pitchFamily="34" charset="-122"/>
              </a:rPr>
              <a:t>起，涉及规模总计</a:t>
            </a:r>
            <a:r>
              <a:rPr lang="en-US" altLang="zh-CN" sz="20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458.55</a:t>
            </a:r>
            <a:r>
              <a:rPr lang="zh-CN" altLang="en-US" sz="1600" dirty="0">
                <a:latin typeface="微软雅黑" panose="020B0503020204020204" pitchFamily="34" charset="-122"/>
                <a:ea typeface="微软雅黑" panose="020B0503020204020204" pitchFamily="34" charset="-122"/>
              </a:rPr>
              <a:t>亿元人民币，其中，进行中的</a:t>
            </a:r>
            <a:r>
              <a:rPr lang="en-US" altLang="zh-CN" sz="20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125</a:t>
            </a:r>
            <a:r>
              <a:rPr lang="zh-CN" altLang="en-US" sz="1600" dirty="0">
                <a:latin typeface="微软雅黑" panose="020B0503020204020204" pitchFamily="34" charset="-122"/>
                <a:ea typeface="微软雅黑" panose="020B0503020204020204" pitchFamily="34" charset="-122"/>
              </a:rPr>
              <a:t>家，失败的</a:t>
            </a:r>
            <a:r>
              <a:rPr lang="en-US" altLang="zh-CN" sz="20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a:t>
            </a:r>
            <a:r>
              <a:rPr lang="zh-CN" altLang="en-US" sz="1600" dirty="0">
                <a:latin typeface="微软雅黑" panose="020B0503020204020204" pitchFamily="34" charset="-122"/>
                <a:ea typeface="微软雅黑" panose="020B0503020204020204" pitchFamily="34" charset="-122"/>
              </a:rPr>
              <a:t>家，完成的</a:t>
            </a:r>
            <a:r>
              <a:rPr lang="en-US" altLang="zh-CN" sz="20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7</a:t>
            </a:r>
            <a:r>
              <a:rPr lang="zh-CN" altLang="en-US" sz="1600" dirty="0">
                <a:latin typeface="微软雅黑" panose="020B0503020204020204" pitchFamily="34" charset="-122"/>
                <a:ea typeface="微软雅黑" panose="020B0503020204020204" pitchFamily="34" charset="-122"/>
              </a:rPr>
              <a:t>家。较前一月并购数量及规模双双上行，尤其是并购规模扩张明显。</a:t>
            </a:r>
          </a:p>
        </p:txBody>
      </p:sp>
      <p:graphicFrame>
        <p:nvGraphicFramePr>
          <p:cNvPr id="7" name="表格 6">
            <a:extLst>
              <a:ext uri="{FF2B5EF4-FFF2-40B4-BE49-F238E27FC236}">
                <a16:creationId xmlns="" xmlns:a16="http://schemas.microsoft.com/office/drawing/2014/main" id="{06F65599-3A9F-4251-B6A1-092A3A5C1DD5}"/>
              </a:ext>
            </a:extLst>
          </p:cNvPr>
          <p:cNvGraphicFramePr>
            <a:graphicFrameLocks noGrp="1"/>
          </p:cNvGraphicFramePr>
          <p:nvPr>
            <p:extLst>
              <p:ext uri="{D42A27DB-BD31-4B8C-83A1-F6EECF244321}">
                <p14:modId xmlns:p14="http://schemas.microsoft.com/office/powerpoint/2010/main" val="885612209"/>
              </p:ext>
            </p:extLst>
          </p:nvPr>
        </p:nvGraphicFramePr>
        <p:xfrm>
          <a:off x="1774825" y="1512521"/>
          <a:ext cx="8642350" cy="3707179"/>
        </p:xfrm>
        <a:graphic>
          <a:graphicData uri="http://schemas.openxmlformats.org/drawingml/2006/table">
            <a:tbl>
              <a:tblPr/>
              <a:tblGrid>
                <a:gridCol w="2898229">
                  <a:extLst>
                    <a:ext uri="{9D8B030D-6E8A-4147-A177-3AD203B41FA5}">
                      <a16:colId xmlns="" xmlns:a16="http://schemas.microsoft.com/office/drawing/2014/main" val="2736749827"/>
                    </a:ext>
                  </a:extLst>
                </a:gridCol>
                <a:gridCol w="2738669">
                  <a:extLst>
                    <a:ext uri="{9D8B030D-6E8A-4147-A177-3AD203B41FA5}">
                      <a16:colId xmlns="" xmlns:a16="http://schemas.microsoft.com/office/drawing/2014/main" val="1477437873"/>
                    </a:ext>
                  </a:extLst>
                </a:gridCol>
                <a:gridCol w="3005452">
                  <a:extLst>
                    <a:ext uri="{9D8B030D-6E8A-4147-A177-3AD203B41FA5}">
                      <a16:colId xmlns="" xmlns:a16="http://schemas.microsoft.com/office/drawing/2014/main" val="799964429"/>
                    </a:ext>
                  </a:extLst>
                </a:gridCol>
              </a:tblGrid>
              <a:tr h="815155">
                <a:tc>
                  <a:txBody>
                    <a:bodyPr/>
                    <a:lstStyle/>
                    <a:p>
                      <a:pPr algn="ctr" fontAlgn="b"/>
                      <a:r>
                        <a:rPr lang="zh-CN" altLang="en-US" sz="2000" b="1" i="0" u="none" strike="noStrike" dirty="0">
                          <a:solidFill>
                            <a:srgbClr val="FFFFFF"/>
                          </a:solidFill>
                          <a:effectLst/>
                          <a:latin typeface="微软雅黑" panose="020B0503020204020204" pitchFamily="34" charset="-122"/>
                          <a:ea typeface="微软雅黑" panose="020B0503020204020204" pitchFamily="34" charset="-122"/>
                        </a:rPr>
                        <a:t>交易状态</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b"/>
                      <a:r>
                        <a:rPr lang="zh-CN" altLang="en-US" sz="2000" b="1" i="0" u="none" strike="noStrike" dirty="0">
                          <a:solidFill>
                            <a:srgbClr val="FFFFFF"/>
                          </a:solidFill>
                          <a:effectLst/>
                          <a:latin typeface="微软雅黑" panose="020B0503020204020204" pitchFamily="34" charset="-122"/>
                          <a:ea typeface="微软雅黑" panose="020B0503020204020204" pitchFamily="34" charset="-122"/>
                        </a:rPr>
                        <a:t>数量</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b"/>
                      <a:r>
                        <a:rPr lang="zh-CN" altLang="en-US" sz="2000" b="1" i="0" u="none" strike="noStrike" dirty="0">
                          <a:solidFill>
                            <a:srgbClr val="FFFFFF"/>
                          </a:solidFill>
                          <a:effectLst/>
                          <a:latin typeface="微软雅黑" panose="020B0503020204020204" pitchFamily="34" charset="-122"/>
                          <a:ea typeface="微软雅黑" panose="020B0503020204020204" pitchFamily="34" charset="-122"/>
                        </a:rPr>
                        <a:t>金额总计</a:t>
                      </a:r>
                      <a:br>
                        <a:rPr lang="zh-CN" altLang="en-US" sz="2000" b="1" i="0" u="none" strike="noStrike" dirty="0">
                          <a:solidFill>
                            <a:srgbClr val="FFFFFF"/>
                          </a:solidFill>
                          <a:effectLst/>
                          <a:latin typeface="微软雅黑" panose="020B0503020204020204" pitchFamily="34" charset="-122"/>
                          <a:ea typeface="微软雅黑" panose="020B0503020204020204" pitchFamily="34" charset="-122"/>
                        </a:rPr>
                      </a:br>
                      <a:r>
                        <a:rPr lang="zh-CN" altLang="en-US" sz="2000" b="1" i="0" u="none" strike="noStrike" dirty="0">
                          <a:solidFill>
                            <a:srgbClr val="FFFFFF"/>
                          </a:solidFill>
                          <a:effectLst/>
                          <a:latin typeface="微软雅黑" panose="020B0503020204020204" pitchFamily="34" charset="-122"/>
                          <a:ea typeface="微软雅黑" panose="020B0503020204020204" pitchFamily="34" charset="-122"/>
                        </a:rPr>
                        <a:t>（人民币 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 xmlns:a16="http://schemas.microsoft.com/office/drawing/2014/main" val="1382439170"/>
                  </a:ext>
                </a:extLst>
              </a:tr>
              <a:tr h="746916">
                <a:tc>
                  <a:txBody>
                    <a:bodyPr/>
                    <a:lstStyle/>
                    <a:p>
                      <a:pPr marL="0" algn="ctr" defTabSz="685783" rtl="0" eaLnBrk="1" fontAlgn="ctr" latinLnBrk="0" hangingPunct="1"/>
                      <a:r>
                        <a:rPr lang="zh-CN" altLang="en-US"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进行中</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marL="0" algn="ctr" defTabSz="685783" rtl="0" eaLnBrk="1" fontAlgn="ctr" latinLnBrk="0" hangingPunct="1"/>
                      <a:r>
                        <a:rPr lang="en-US" altLang="zh-CN"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125</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marL="0" algn="ctr" defTabSz="685783" rtl="0" eaLnBrk="1" fontAlgn="ctr" latinLnBrk="0" hangingPunct="1"/>
                      <a:r>
                        <a:rPr lang="en-US" altLang="zh-CN" sz="1800" b="0" i="0" u="none" strike="noStrike" kern="1200">
                          <a:solidFill>
                            <a:srgbClr val="000000"/>
                          </a:solidFill>
                          <a:effectLst/>
                          <a:latin typeface="微软雅黑" panose="020B0503020204020204" pitchFamily="34" charset="-122"/>
                          <a:ea typeface="微软雅黑" panose="020B0503020204020204" pitchFamily="34" charset="-122"/>
                          <a:cs typeface="+mn-cs"/>
                        </a:rPr>
                        <a:t>453.92</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 xmlns:a16="http://schemas.microsoft.com/office/drawing/2014/main" val="887776279"/>
                  </a:ext>
                </a:extLst>
              </a:tr>
              <a:tr h="746916">
                <a:tc>
                  <a:txBody>
                    <a:bodyPr/>
                    <a:lstStyle/>
                    <a:p>
                      <a:pPr marL="0" algn="ctr" defTabSz="685783" rtl="0" eaLnBrk="1" fontAlgn="ctr" latinLnBrk="0" hangingPunct="1"/>
                      <a:r>
                        <a:rPr lang="zh-CN" altLang="en-US" sz="1800" b="0" i="0" u="none" strike="noStrike" kern="1200">
                          <a:solidFill>
                            <a:srgbClr val="000000"/>
                          </a:solidFill>
                          <a:effectLst/>
                          <a:latin typeface="微软雅黑" panose="020B0503020204020204" pitchFamily="34" charset="-122"/>
                          <a:ea typeface="微软雅黑" panose="020B0503020204020204" pitchFamily="34" charset="-122"/>
                          <a:cs typeface="+mn-cs"/>
                        </a:rPr>
                        <a:t>完成</a:t>
                      </a:r>
                    </a:p>
                  </a:txBody>
                  <a:tcPr marL="9525" marR="9525" marT="9525" marB="0" anchor="ctr">
                    <a:lnL>
                      <a:noFill/>
                    </a:lnL>
                    <a:lnR>
                      <a:noFill/>
                    </a:lnR>
                    <a:lnT>
                      <a:noFill/>
                    </a:lnT>
                    <a:lnB>
                      <a:noFill/>
                    </a:lnB>
                    <a:solidFill>
                      <a:srgbClr val="FFFFFF"/>
                    </a:solidFill>
                  </a:tcPr>
                </a:tc>
                <a:tc>
                  <a:txBody>
                    <a:bodyPr/>
                    <a:lstStyle/>
                    <a:p>
                      <a:pPr marL="0" algn="ctr" defTabSz="685783" rtl="0" eaLnBrk="1" fontAlgn="ctr" latinLnBrk="0" hangingPunct="1"/>
                      <a:r>
                        <a:rPr lang="en-US" altLang="zh-CN"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7</a:t>
                      </a:r>
                    </a:p>
                  </a:txBody>
                  <a:tcPr marL="9525" marR="9525" marT="9525" marB="0" anchor="ctr">
                    <a:lnL>
                      <a:noFill/>
                    </a:lnL>
                    <a:lnR>
                      <a:noFill/>
                    </a:lnR>
                    <a:lnT>
                      <a:noFill/>
                    </a:lnT>
                    <a:lnB>
                      <a:noFill/>
                    </a:lnB>
                    <a:solidFill>
                      <a:srgbClr val="FFFFFF"/>
                    </a:solidFill>
                  </a:tcPr>
                </a:tc>
                <a:tc>
                  <a:txBody>
                    <a:bodyPr/>
                    <a:lstStyle/>
                    <a:p>
                      <a:pPr marL="0" algn="ctr" defTabSz="685783" rtl="0" eaLnBrk="1" fontAlgn="ctr" latinLnBrk="0" hangingPunct="1"/>
                      <a:r>
                        <a:rPr lang="en-US" altLang="zh-CN"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2.83</a:t>
                      </a:r>
                    </a:p>
                  </a:txBody>
                  <a:tcPr marL="9525" marR="9525" marT="9525" marB="0" anchor="ctr">
                    <a:lnL>
                      <a:noFill/>
                    </a:lnL>
                    <a:lnR>
                      <a:noFill/>
                    </a:lnR>
                    <a:lnT>
                      <a:noFill/>
                    </a:lnT>
                    <a:lnB>
                      <a:noFill/>
                    </a:lnB>
                    <a:solidFill>
                      <a:srgbClr val="FFFFFF"/>
                    </a:solidFill>
                  </a:tcPr>
                </a:tc>
                <a:extLst>
                  <a:ext uri="{0D108BD9-81ED-4DB2-BD59-A6C34878D82A}">
                    <a16:rowId xmlns="" xmlns:a16="http://schemas.microsoft.com/office/drawing/2014/main" val="2979905485"/>
                  </a:ext>
                </a:extLst>
              </a:tr>
              <a:tr h="746916">
                <a:tc>
                  <a:txBody>
                    <a:bodyPr/>
                    <a:lstStyle/>
                    <a:p>
                      <a:pPr marL="0" algn="ctr" defTabSz="685783" rtl="0" eaLnBrk="1" fontAlgn="ctr" latinLnBrk="0" hangingPunct="1"/>
                      <a:r>
                        <a:rPr lang="zh-CN" altLang="en-US" sz="1800" b="0" i="0" u="none" strike="noStrike" kern="1200">
                          <a:solidFill>
                            <a:srgbClr val="000000"/>
                          </a:solidFill>
                          <a:effectLst/>
                          <a:latin typeface="微软雅黑" panose="020B0503020204020204" pitchFamily="34" charset="-122"/>
                          <a:ea typeface="微软雅黑" panose="020B0503020204020204" pitchFamily="34" charset="-122"/>
                          <a:cs typeface="+mn-cs"/>
                        </a:rPr>
                        <a:t>失败</a:t>
                      </a:r>
                    </a:p>
                  </a:txBody>
                  <a:tcPr marL="9525" marR="9525" marT="9525" marB="0" anchor="ctr">
                    <a:lnL>
                      <a:noFill/>
                    </a:lnL>
                    <a:lnR>
                      <a:noFill/>
                    </a:lnR>
                    <a:lnT>
                      <a:noFill/>
                    </a:lnT>
                    <a:lnB>
                      <a:noFill/>
                    </a:lnB>
                    <a:solidFill>
                      <a:srgbClr val="D9D9D9"/>
                    </a:solidFill>
                  </a:tcPr>
                </a:tc>
                <a:tc>
                  <a:txBody>
                    <a:bodyPr/>
                    <a:lstStyle/>
                    <a:p>
                      <a:pPr marL="0" algn="ctr" defTabSz="685783" rtl="0" eaLnBrk="1" fontAlgn="ctr" latinLnBrk="0" hangingPunct="1"/>
                      <a:r>
                        <a:rPr lang="en-US" altLang="zh-CN"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1</a:t>
                      </a:r>
                    </a:p>
                  </a:txBody>
                  <a:tcPr marL="9525" marR="9525" marT="9525" marB="0" anchor="ctr">
                    <a:lnL>
                      <a:noFill/>
                    </a:lnL>
                    <a:lnR>
                      <a:noFill/>
                    </a:lnR>
                    <a:lnT>
                      <a:noFill/>
                    </a:lnT>
                    <a:lnB>
                      <a:noFill/>
                    </a:lnB>
                    <a:solidFill>
                      <a:srgbClr val="D9D9D9"/>
                    </a:solidFill>
                  </a:tcPr>
                </a:tc>
                <a:tc>
                  <a:txBody>
                    <a:bodyPr/>
                    <a:lstStyle/>
                    <a:p>
                      <a:pPr marL="0" algn="ctr" defTabSz="685783" rtl="0" eaLnBrk="1" fontAlgn="ctr" latinLnBrk="0" hangingPunct="1"/>
                      <a:r>
                        <a:rPr lang="en-US" altLang="zh-CN"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1.80</a:t>
                      </a:r>
                    </a:p>
                  </a:txBody>
                  <a:tcPr marL="9525" marR="9525" marT="9525" marB="0" anchor="ctr">
                    <a:lnL>
                      <a:noFill/>
                    </a:lnL>
                    <a:lnR>
                      <a:noFill/>
                    </a:lnR>
                    <a:lnT>
                      <a:noFill/>
                    </a:lnT>
                    <a:lnB>
                      <a:noFill/>
                    </a:lnB>
                    <a:solidFill>
                      <a:srgbClr val="D9D9D9"/>
                    </a:solidFill>
                  </a:tcPr>
                </a:tc>
                <a:extLst>
                  <a:ext uri="{0D108BD9-81ED-4DB2-BD59-A6C34878D82A}">
                    <a16:rowId xmlns="" xmlns:a16="http://schemas.microsoft.com/office/drawing/2014/main" val="3260260965"/>
                  </a:ext>
                </a:extLst>
              </a:tr>
              <a:tr h="651276">
                <a:tc>
                  <a:txBody>
                    <a:bodyPr/>
                    <a:lstStyle/>
                    <a:p>
                      <a:pPr algn="ctr" fontAlgn="ctr"/>
                      <a:r>
                        <a:rPr lang="zh-CN" altLang="en-US" sz="1800" b="0" i="0" u="none" strike="noStrike" dirty="0">
                          <a:solidFill>
                            <a:srgbClr val="000000"/>
                          </a:solidFill>
                          <a:effectLst/>
                          <a:latin typeface="微软雅黑" panose="020B0503020204020204" pitchFamily="34" charset="-122"/>
                          <a:ea typeface="微软雅黑" panose="020B0503020204020204" pitchFamily="34" charset="-122"/>
                        </a:rPr>
                        <a:t>合计</a:t>
                      </a:r>
                    </a:p>
                  </a:txBody>
                  <a:tcPr marL="9525" marR="9525" marT="9525" marB="0" anchor="ctr">
                    <a:lnL>
                      <a:noFill/>
                    </a:lnL>
                    <a:lnR>
                      <a:noFill/>
                    </a:lnR>
                    <a:lnT>
                      <a:noFill/>
                    </a:lnT>
                    <a:lnB>
                      <a:noFill/>
                    </a:lnB>
                    <a:solidFill>
                      <a:schemeClr val="bg1"/>
                    </a:solidFill>
                  </a:tcPr>
                </a:tc>
                <a:tc>
                  <a:txBody>
                    <a:bodyPr/>
                    <a:lstStyle/>
                    <a:p>
                      <a:pPr marL="0" algn="ctr" defTabSz="685783" rtl="0" eaLnBrk="1" fontAlgn="ctr" latinLnBrk="0" hangingPunct="1"/>
                      <a:r>
                        <a:rPr lang="en-US" altLang="zh-CN"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133</a:t>
                      </a:r>
                    </a:p>
                  </a:txBody>
                  <a:tcPr marL="9525" marR="9525" marT="9525" marB="0" anchor="ctr">
                    <a:lnL>
                      <a:noFill/>
                    </a:lnL>
                    <a:lnR>
                      <a:noFill/>
                    </a:lnR>
                    <a:lnT>
                      <a:noFill/>
                    </a:lnT>
                    <a:lnB>
                      <a:noFill/>
                    </a:lnB>
                    <a:solidFill>
                      <a:schemeClr val="bg1"/>
                    </a:solidFill>
                  </a:tcPr>
                </a:tc>
                <a:tc>
                  <a:txBody>
                    <a:bodyPr/>
                    <a:lstStyle/>
                    <a:p>
                      <a:pPr marL="0" algn="ctr" defTabSz="685783" rtl="0" eaLnBrk="1" fontAlgn="ctr" latinLnBrk="0" hangingPunct="1"/>
                      <a:r>
                        <a:rPr lang="en-US" altLang="zh-CN"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458.55</a:t>
                      </a:r>
                    </a:p>
                  </a:txBody>
                  <a:tcPr marL="9525" marR="9525" marT="9525" marB="0" anchor="ctr">
                    <a:lnL>
                      <a:noFill/>
                    </a:lnL>
                    <a:lnR>
                      <a:noFill/>
                    </a:lnR>
                    <a:lnT>
                      <a:noFill/>
                    </a:lnT>
                    <a:lnB>
                      <a:noFill/>
                    </a:lnB>
                    <a:solidFill>
                      <a:schemeClr val="bg1"/>
                    </a:solidFill>
                  </a:tcPr>
                </a:tc>
                <a:extLst>
                  <a:ext uri="{0D108BD9-81ED-4DB2-BD59-A6C34878D82A}">
                    <a16:rowId xmlns="" xmlns:a16="http://schemas.microsoft.com/office/drawing/2014/main" val="1829161016"/>
                  </a:ext>
                </a:extLst>
              </a:tr>
            </a:tbl>
          </a:graphicData>
        </a:graphic>
      </p:graphicFrame>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a:extLst>
              <a:ext uri="{FF2B5EF4-FFF2-40B4-BE49-F238E27FC236}">
                <a16:creationId xmlns="" xmlns:a16="http://schemas.microsoft.com/office/drawing/2014/main" id="{F61BD725-E56D-47FF-8BD4-0FACD46046D7}"/>
              </a:ext>
            </a:extLst>
          </p:cNvPr>
          <p:cNvGrpSpPr/>
          <p:nvPr/>
        </p:nvGrpSpPr>
        <p:grpSpPr>
          <a:xfrm>
            <a:off x="1062037" y="1071618"/>
            <a:ext cx="3889171" cy="369870"/>
            <a:chOff x="1066511" y="1100283"/>
            <a:chExt cx="3889171" cy="369870"/>
          </a:xfrm>
        </p:grpSpPr>
        <p:sp>
          <p:nvSpPr>
            <p:cNvPr id="5" name="矩形 4"/>
            <p:cNvSpPr/>
            <p:nvPr/>
          </p:nvSpPr>
          <p:spPr>
            <a:xfrm>
              <a:off x="1066511" y="1100283"/>
              <a:ext cx="3617333"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上市公司并购非上市公司规模前五</a:t>
              </a:r>
            </a:p>
          </p:txBody>
        </p:sp>
        <p:sp>
          <p:nvSpPr>
            <p:cNvPr id="4" name="等腰三角形 3">
              <a:extLst>
                <a:ext uri="{FF2B5EF4-FFF2-40B4-BE49-F238E27FC236}">
                  <a16:creationId xmlns="" xmlns:a16="http://schemas.microsoft.com/office/drawing/2014/main" id="{90762674-E569-4558-8C79-F25671ABC618}"/>
                </a:ext>
              </a:extLst>
            </p:cNvPr>
            <p:cNvSpPr/>
            <p:nvPr/>
          </p:nvSpPr>
          <p:spPr>
            <a:xfrm rot="5400000">
              <a:off x="4634829" y="1149299"/>
              <a:ext cx="369868" cy="271839"/>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a:extLst>
              <a:ext uri="{FF2B5EF4-FFF2-40B4-BE49-F238E27FC236}">
                <a16:creationId xmlns="" xmlns:a16="http://schemas.microsoft.com/office/drawing/2014/main" id="{C7E4764B-1A2C-40E9-B0E5-2BF33F9B7975}"/>
              </a:ext>
            </a:extLst>
          </p:cNvPr>
          <p:cNvSpPr txBox="1">
            <a:spLocks noChangeArrowheads="1"/>
          </p:cNvSpPr>
          <p:nvPr/>
        </p:nvSpPr>
        <p:spPr bwMode="auto">
          <a:xfrm>
            <a:off x="795835" y="16230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并购</a:t>
            </a:r>
          </a:p>
        </p:txBody>
      </p:sp>
      <p:graphicFrame>
        <p:nvGraphicFramePr>
          <p:cNvPr id="3" name="表格 2">
            <a:extLst>
              <a:ext uri="{FF2B5EF4-FFF2-40B4-BE49-F238E27FC236}">
                <a16:creationId xmlns="" xmlns:a16="http://schemas.microsoft.com/office/drawing/2014/main" id="{A89A7A21-F256-49DE-BDA3-74F3505E623F}"/>
              </a:ext>
            </a:extLst>
          </p:cNvPr>
          <p:cNvGraphicFramePr>
            <a:graphicFrameLocks noGrp="1"/>
          </p:cNvGraphicFramePr>
          <p:nvPr>
            <p:extLst>
              <p:ext uri="{D42A27DB-BD31-4B8C-83A1-F6EECF244321}">
                <p14:modId xmlns:p14="http://schemas.microsoft.com/office/powerpoint/2010/main" val="3673503286"/>
              </p:ext>
            </p:extLst>
          </p:nvPr>
        </p:nvGraphicFramePr>
        <p:xfrm>
          <a:off x="1062036" y="1629016"/>
          <a:ext cx="10507664" cy="4505083"/>
        </p:xfrm>
        <a:graphic>
          <a:graphicData uri="http://schemas.openxmlformats.org/drawingml/2006/table">
            <a:tbl>
              <a:tblPr/>
              <a:tblGrid>
                <a:gridCol w="1109664">
                  <a:extLst>
                    <a:ext uri="{9D8B030D-6E8A-4147-A177-3AD203B41FA5}">
                      <a16:colId xmlns="" xmlns:a16="http://schemas.microsoft.com/office/drawing/2014/main" val="4095174403"/>
                    </a:ext>
                  </a:extLst>
                </a:gridCol>
                <a:gridCol w="3429000">
                  <a:extLst>
                    <a:ext uri="{9D8B030D-6E8A-4147-A177-3AD203B41FA5}">
                      <a16:colId xmlns="" xmlns:a16="http://schemas.microsoft.com/office/drawing/2014/main" val="2652439630"/>
                    </a:ext>
                  </a:extLst>
                </a:gridCol>
                <a:gridCol w="2514600">
                  <a:extLst>
                    <a:ext uri="{9D8B030D-6E8A-4147-A177-3AD203B41FA5}">
                      <a16:colId xmlns="" xmlns:a16="http://schemas.microsoft.com/office/drawing/2014/main" val="341419945"/>
                    </a:ext>
                  </a:extLst>
                </a:gridCol>
                <a:gridCol w="1514475">
                  <a:extLst>
                    <a:ext uri="{9D8B030D-6E8A-4147-A177-3AD203B41FA5}">
                      <a16:colId xmlns="" xmlns:a16="http://schemas.microsoft.com/office/drawing/2014/main" val="3689318229"/>
                    </a:ext>
                  </a:extLst>
                </a:gridCol>
                <a:gridCol w="1055070">
                  <a:extLst>
                    <a:ext uri="{9D8B030D-6E8A-4147-A177-3AD203B41FA5}">
                      <a16:colId xmlns="" xmlns:a16="http://schemas.microsoft.com/office/drawing/2014/main" val="2729339554"/>
                    </a:ext>
                  </a:extLst>
                </a:gridCol>
                <a:gridCol w="884855">
                  <a:extLst>
                    <a:ext uri="{9D8B030D-6E8A-4147-A177-3AD203B41FA5}">
                      <a16:colId xmlns="" xmlns:a16="http://schemas.microsoft.com/office/drawing/2014/main" val="2151466741"/>
                    </a:ext>
                  </a:extLst>
                </a:gridCol>
              </a:tblGrid>
              <a:tr h="623033">
                <a:tc>
                  <a:txBody>
                    <a:bodyPr/>
                    <a:lstStyle/>
                    <a:p>
                      <a:pPr algn="ctr" fontAlgn="b"/>
                      <a:r>
                        <a:rPr lang="zh-CN" altLang="en-US" sz="1600" b="1" i="0" u="none" strike="noStrike" dirty="0">
                          <a:solidFill>
                            <a:schemeClr val="bg1"/>
                          </a:solidFill>
                          <a:effectLst/>
                          <a:latin typeface="微软雅黑" panose="020B0503020204020204" pitchFamily="34" charset="-122"/>
                          <a:ea typeface="微软雅黑" panose="020B0503020204020204" pitchFamily="34" charset="-122"/>
                        </a:rPr>
                        <a:t>首次披露日</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zh-CN" altLang="en-US" sz="1600" b="1" i="0" u="none" strike="noStrike" dirty="0">
                          <a:solidFill>
                            <a:schemeClr val="bg1"/>
                          </a:solidFill>
                          <a:effectLst/>
                          <a:latin typeface="微软雅黑" panose="020B0503020204020204" pitchFamily="34" charset="-122"/>
                          <a:ea typeface="微软雅黑" panose="020B0503020204020204" pitchFamily="34" charset="-122"/>
                        </a:rPr>
                        <a:t>交易标的</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zh-CN" altLang="en-US" sz="1600" b="1" i="0" u="none" strike="noStrike" dirty="0">
                          <a:solidFill>
                            <a:schemeClr val="bg1"/>
                          </a:solidFill>
                          <a:effectLst/>
                          <a:latin typeface="微软雅黑" panose="020B0503020204020204" pitchFamily="34" charset="-122"/>
                          <a:ea typeface="微软雅黑" panose="020B0503020204020204" pitchFamily="34" charset="-122"/>
                        </a:rPr>
                        <a:t>交易买方</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zh-CN" altLang="en-US" sz="1600" b="1" i="0" u="none" strike="noStrike" dirty="0">
                          <a:solidFill>
                            <a:schemeClr val="bg1"/>
                          </a:solidFill>
                          <a:effectLst/>
                          <a:latin typeface="微软雅黑" panose="020B0503020204020204" pitchFamily="34" charset="-122"/>
                          <a:ea typeface="微软雅黑" panose="020B0503020204020204" pitchFamily="34" charset="-122"/>
                        </a:rPr>
                        <a:t>标的方所属行业</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zh-CN" altLang="en-US" sz="1600" b="1" i="0" u="none" strike="noStrike" dirty="0">
                          <a:solidFill>
                            <a:schemeClr val="bg1"/>
                          </a:solidFill>
                          <a:effectLst/>
                          <a:latin typeface="微软雅黑" panose="020B0503020204020204" pitchFamily="34" charset="-122"/>
                          <a:ea typeface="微软雅黑" panose="020B0503020204020204" pitchFamily="34" charset="-122"/>
                        </a:rPr>
                        <a:t>交易总价值</a:t>
                      </a:r>
                      <a:endParaRPr lang="en-US" altLang="zh-CN" sz="1600" b="1" i="0" u="none" strike="noStrike" dirty="0">
                        <a:solidFill>
                          <a:schemeClr val="bg1"/>
                        </a:solidFill>
                        <a:effectLst/>
                        <a:latin typeface="微软雅黑" panose="020B0503020204020204" pitchFamily="34" charset="-122"/>
                        <a:ea typeface="微软雅黑" panose="020B0503020204020204" pitchFamily="34" charset="-122"/>
                      </a:endParaRPr>
                    </a:p>
                    <a:p>
                      <a:pPr algn="ctr" fontAlgn="b"/>
                      <a:r>
                        <a:rPr lang="zh-CN" altLang="en-US" sz="1600" b="1" i="0" u="none" strike="noStrike" dirty="0">
                          <a:solidFill>
                            <a:schemeClr val="bg1"/>
                          </a:solidFill>
                          <a:effectLst/>
                          <a:latin typeface="微软雅黑" panose="020B0503020204020204" pitchFamily="34" charset="-122"/>
                          <a:ea typeface="微软雅黑" panose="020B0503020204020204" pitchFamily="34" charset="-122"/>
                        </a:rPr>
                        <a:t>（亿元）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zh-CN" altLang="en-US" sz="1600" b="1" i="0" u="none" strike="noStrike" dirty="0">
                          <a:solidFill>
                            <a:schemeClr val="bg1"/>
                          </a:solidFill>
                          <a:effectLst/>
                          <a:latin typeface="微软雅黑" panose="020B0503020204020204" pitchFamily="34" charset="-122"/>
                          <a:ea typeface="微软雅黑" panose="020B0503020204020204" pitchFamily="34" charset="-122"/>
                        </a:rPr>
                        <a:t>最新进度</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extLst>
                  <a:ext uri="{0D108BD9-81ED-4DB2-BD59-A6C34878D82A}">
                    <a16:rowId xmlns="" xmlns:a16="http://schemas.microsoft.com/office/drawing/2014/main" val="1271744573"/>
                  </a:ext>
                </a:extLst>
              </a:tr>
              <a:tr h="776410">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2021-10-29</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营口港散货码头有限公司</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100%</a:t>
                      </a: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股权</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a:t>
                      </a:r>
                    </a:p>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用于港口生产及辅助业务经营性资产</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辽宁港口股份有限公司 </a:t>
                      </a:r>
                      <a:endParaRPr lang="en-US" altLang="zh-CN" sz="1400" b="0" i="0" u="none" strike="noStrike" dirty="0">
                        <a:solidFill>
                          <a:srgbClr val="000000"/>
                        </a:solidFill>
                        <a:effectLst/>
                        <a:latin typeface="微软雅黑" panose="020B0503020204020204" pitchFamily="34" charset="-122"/>
                        <a:ea typeface="微软雅黑" panose="020B0503020204020204" pitchFamily="34" charset="-122"/>
                      </a:endParaRPr>
                    </a:p>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( 601880.SH</a:t>
                      </a: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或</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2880.HK )</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交通运输</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85.24</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进行中</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 xmlns:a16="http://schemas.microsoft.com/office/drawing/2014/main" val="2692872340"/>
                  </a:ext>
                </a:extLst>
              </a:tr>
              <a:tr h="776410">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2021-10-27</a:t>
                      </a:r>
                    </a:p>
                  </a:txBody>
                  <a:tcPr marL="9525" marR="9525" marT="9525" marB="0" anchor="ctr">
                    <a:lnL>
                      <a:noFill/>
                    </a:lnL>
                    <a:lnR>
                      <a:noFill/>
                    </a:lnR>
                    <a:lnT>
                      <a:noFill/>
                    </a:lnT>
                    <a:lnB>
                      <a:noFill/>
                    </a:lnB>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上海淞泽置业有限公司</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49%</a:t>
                      </a: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股权</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a:t>
                      </a:r>
                    </a:p>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对淞泽置业债权</a:t>
                      </a:r>
                    </a:p>
                  </a:txBody>
                  <a:tcPr marL="9525" marR="9525" marT="9525" marB="0" anchor="ctr">
                    <a:lnL>
                      <a:noFill/>
                    </a:lnL>
                    <a:lnR>
                      <a:noFill/>
                    </a:lnR>
                    <a:lnT>
                      <a:noFill/>
                    </a:lnT>
                    <a:lnB>
                      <a:noFill/>
                    </a:lnB>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中华企业股份有限公司 </a:t>
                      </a:r>
                      <a:endParaRPr lang="en-US" altLang="zh-CN" sz="1400" b="0" i="0" u="none" strike="noStrike" dirty="0">
                        <a:solidFill>
                          <a:srgbClr val="000000"/>
                        </a:solidFill>
                        <a:effectLst/>
                        <a:latin typeface="微软雅黑" panose="020B0503020204020204" pitchFamily="34" charset="-122"/>
                        <a:ea typeface="微软雅黑" panose="020B0503020204020204" pitchFamily="34" charset="-122"/>
                      </a:endParaRPr>
                    </a:p>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( 600675.SH )</a:t>
                      </a:r>
                    </a:p>
                  </a:txBody>
                  <a:tcPr marL="9525" marR="9525" marT="9525" marB="0" anchor="ctr">
                    <a:lnL>
                      <a:noFill/>
                    </a:lnL>
                    <a:lnR>
                      <a:noFill/>
                    </a:lnR>
                    <a:lnT>
                      <a:noFill/>
                    </a:lnT>
                    <a:lnB>
                      <a:noFill/>
                    </a:lnB>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房地产</a:t>
                      </a:r>
                    </a:p>
                  </a:txBody>
                  <a:tcPr marL="9525" marR="9525" marT="9525" marB="0" anchor="ctr">
                    <a:lnL>
                      <a:noFill/>
                    </a:lnL>
                    <a:lnR>
                      <a:noFill/>
                    </a:lnR>
                    <a:lnT>
                      <a:noFill/>
                    </a:lnT>
                    <a:lnB>
                      <a:noFill/>
                    </a:lnB>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62.91</a:t>
                      </a:r>
                    </a:p>
                  </a:txBody>
                  <a:tcPr marL="9525" marR="9525" marT="9525" marB="0" anchor="ctr">
                    <a:lnL>
                      <a:noFill/>
                    </a:lnL>
                    <a:lnR>
                      <a:noFill/>
                    </a:lnR>
                    <a:lnT>
                      <a:noFill/>
                    </a:lnT>
                    <a:lnB>
                      <a:noFill/>
                    </a:lnB>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进行中</a:t>
                      </a:r>
                    </a:p>
                  </a:txBody>
                  <a:tcPr marL="9525" marR="9525" marT="9525" marB="0" anchor="ctr">
                    <a:lnL>
                      <a:noFill/>
                    </a:lnL>
                    <a:lnR>
                      <a:noFill/>
                    </a:lnR>
                    <a:lnT>
                      <a:noFill/>
                    </a:lnT>
                    <a:lnB>
                      <a:noFill/>
                    </a:lnB>
                  </a:tcPr>
                </a:tc>
                <a:extLst>
                  <a:ext uri="{0D108BD9-81ED-4DB2-BD59-A6C34878D82A}">
                    <a16:rowId xmlns="" xmlns:a16="http://schemas.microsoft.com/office/drawing/2014/main" val="3891896363"/>
                  </a:ext>
                </a:extLst>
              </a:tr>
              <a:tr h="776410">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2021-10-11</a:t>
                      </a:r>
                    </a:p>
                  </a:txBody>
                  <a:tcPr marL="9525" marR="9525" marT="9525" marB="0" anchor="ctr">
                    <a:lnL>
                      <a:noFill/>
                    </a:lnL>
                    <a:lnR>
                      <a:noFill/>
                    </a:lnR>
                    <a:lnT>
                      <a:noFill/>
                    </a:lnT>
                    <a:lnB>
                      <a:noFill/>
                    </a:lnB>
                    <a:solidFill>
                      <a:srgbClr val="D9D9D9"/>
                    </a:solidFill>
                  </a:tcPr>
                </a:tc>
                <a:tc>
                  <a:txBody>
                    <a:bodyPr/>
                    <a:lstStyle/>
                    <a:p>
                      <a:pPr algn="ctr" fontAlgn="ctr"/>
                      <a:r>
                        <a:rPr lang="en-US" sz="1400" b="0" i="0" u="none" strike="noStrike">
                          <a:solidFill>
                            <a:srgbClr val="000000"/>
                          </a:solidFill>
                          <a:effectLst/>
                          <a:latin typeface="微软雅黑" panose="020B0503020204020204" pitchFamily="34" charset="-122"/>
                          <a:ea typeface="微软雅黑" panose="020B0503020204020204" pitchFamily="34" charset="-122"/>
                        </a:rPr>
                        <a:t>Neo Lithium Corp.</a:t>
                      </a: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部分股权</a:t>
                      </a:r>
                    </a:p>
                  </a:txBody>
                  <a:tcPr marL="9525" marR="9525" marT="9525" marB="0" anchor="ctr">
                    <a:lnL>
                      <a:noFill/>
                    </a:lnL>
                    <a:lnR>
                      <a:noFill/>
                    </a:lnR>
                    <a:lnT>
                      <a:noFill/>
                    </a:lnT>
                    <a:lnB>
                      <a:noFill/>
                    </a:lnB>
                    <a:solidFill>
                      <a:srgbClr val="D9D9D9"/>
                    </a:solidFill>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紫金矿业集团股份有限公司 </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( 601899.SH</a:t>
                      </a: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或</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2899.HK )</a:t>
                      </a:r>
                    </a:p>
                  </a:txBody>
                  <a:tcPr marL="9525" marR="9525" marT="9525" marB="0" anchor="ctr">
                    <a:lnL>
                      <a:noFill/>
                    </a:lnL>
                    <a:lnR>
                      <a:noFill/>
                    </a:lnR>
                    <a:lnT>
                      <a:noFill/>
                    </a:lnT>
                    <a:lnB>
                      <a:noFill/>
                    </a:lnB>
                    <a:solidFill>
                      <a:srgbClr val="D9D9D9"/>
                    </a:solidFill>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有色金属</a:t>
                      </a:r>
                    </a:p>
                  </a:txBody>
                  <a:tcPr marL="9525" marR="9525" marT="9525" marB="0" anchor="ctr">
                    <a:lnL>
                      <a:noFill/>
                    </a:lnL>
                    <a:lnR>
                      <a:noFill/>
                    </a:lnR>
                    <a:lnT>
                      <a:noFill/>
                    </a:lnT>
                    <a:lnB>
                      <a:noFill/>
                    </a:lnB>
                    <a:solidFill>
                      <a:srgbClr val="D9D9D9"/>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49.39</a:t>
                      </a:r>
                    </a:p>
                  </a:txBody>
                  <a:tcPr marL="9525" marR="9525" marT="9525" marB="0" anchor="ctr">
                    <a:lnL>
                      <a:noFill/>
                    </a:lnL>
                    <a:lnR>
                      <a:noFill/>
                    </a:lnR>
                    <a:lnT>
                      <a:noFill/>
                    </a:lnT>
                    <a:lnB>
                      <a:noFill/>
                    </a:lnB>
                    <a:solidFill>
                      <a:srgbClr val="D9D9D9"/>
                    </a:solidFill>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进行中</a:t>
                      </a:r>
                    </a:p>
                  </a:txBody>
                  <a:tcPr marL="9525" marR="9525" marT="9525" marB="0" anchor="ctr">
                    <a:lnL>
                      <a:noFill/>
                    </a:lnL>
                    <a:lnR>
                      <a:noFill/>
                    </a:lnR>
                    <a:lnT>
                      <a:noFill/>
                    </a:lnT>
                    <a:lnB>
                      <a:noFill/>
                    </a:lnB>
                    <a:solidFill>
                      <a:srgbClr val="D9D9D9"/>
                    </a:solidFill>
                  </a:tcPr>
                </a:tc>
                <a:extLst>
                  <a:ext uri="{0D108BD9-81ED-4DB2-BD59-A6C34878D82A}">
                    <a16:rowId xmlns="" xmlns:a16="http://schemas.microsoft.com/office/drawing/2014/main" val="3150714856"/>
                  </a:ext>
                </a:extLst>
              </a:tr>
              <a:tr h="776410">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2021-10-15</a:t>
                      </a:r>
                    </a:p>
                  </a:txBody>
                  <a:tcPr marL="9525" marR="9525" marT="9525" marB="0" anchor="ctr">
                    <a:lnL>
                      <a:noFill/>
                    </a:lnL>
                    <a:lnR>
                      <a:noFill/>
                    </a:lnR>
                    <a:lnT>
                      <a:noFill/>
                    </a:lnT>
                    <a:lnB>
                      <a:noFill/>
                    </a:lnB>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安徽安庆长江公路大桥有限责任公司</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100%</a:t>
                      </a: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股权</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a:t>
                      </a: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相关债权</a:t>
                      </a:r>
                    </a:p>
                  </a:txBody>
                  <a:tcPr marL="9525" marR="9525" marT="9525" marB="0" anchor="ctr">
                    <a:lnL>
                      <a:noFill/>
                    </a:lnL>
                    <a:lnR>
                      <a:noFill/>
                    </a:lnR>
                    <a:lnT>
                      <a:noFill/>
                    </a:lnT>
                    <a:lnB>
                      <a:noFill/>
                    </a:lnB>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安徽皖通高速公路股份有限公司 </a:t>
                      </a: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( 600012.</a:t>
                      </a:r>
                      <a:r>
                        <a:rPr lang="en-US" sz="1400" b="0" i="0" u="none" strike="noStrike">
                          <a:solidFill>
                            <a:srgbClr val="000000"/>
                          </a:solidFill>
                          <a:effectLst/>
                          <a:latin typeface="微软雅黑" panose="020B0503020204020204" pitchFamily="34" charset="-122"/>
                          <a:ea typeface="微软雅黑" panose="020B0503020204020204" pitchFamily="34" charset="-122"/>
                        </a:rPr>
                        <a:t>SH</a:t>
                      </a: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或</a:t>
                      </a: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0995.</a:t>
                      </a:r>
                      <a:r>
                        <a:rPr lang="en-US" sz="1400" b="0" i="0" u="none" strike="noStrike">
                          <a:solidFill>
                            <a:srgbClr val="000000"/>
                          </a:solidFill>
                          <a:effectLst/>
                          <a:latin typeface="微软雅黑" panose="020B0503020204020204" pitchFamily="34" charset="-122"/>
                          <a:ea typeface="微软雅黑" panose="020B0503020204020204" pitchFamily="34" charset="-122"/>
                        </a:rPr>
                        <a:t>HK )</a:t>
                      </a:r>
                    </a:p>
                  </a:txBody>
                  <a:tcPr marL="9525" marR="9525" marT="9525" marB="0" anchor="ctr">
                    <a:lnL>
                      <a:noFill/>
                    </a:lnL>
                    <a:lnR>
                      <a:noFill/>
                    </a:lnR>
                    <a:lnT>
                      <a:noFill/>
                    </a:lnT>
                    <a:lnB>
                      <a:noFill/>
                    </a:lnB>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交通运输</a:t>
                      </a:r>
                    </a:p>
                  </a:txBody>
                  <a:tcPr marL="9525" marR="9525" marT="9525" marB="0" anchor="ctr">
                    <a:lnL>
                      <a:noFill/>
                    </a:lnL>
                    <a:lnR>
                      <a:noFill/>
                    </a:lnR>
                    <a:lnT>
                      <a:noFill/>
                    </a:lnT>
                    <a:lnB>
                      <a:noFill/>
                    </a:lnB>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41.81</a:t>
                      </a:r>
                    </a:p>
                  </a:txBody>
                  <a:tcPr marL="9525" marR="9525" marT="9525" marB="0" anchor="ctr">
                    <a:lnL>
                      <a:noFill/>
                    </a:lnL>
                    <a:lnR>
                      <a:noFill/>
                    </a:lnR>
                    <a:lnT>
                      <a:noFill/>
                    </a:lnT>
                    <a:lnB>
                      <a:noFill/>
                    </a:lnB>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进行中</a:t>
                      </a:r>
                    </a:p>
                  </a:txBody>
                  <a:tcPr marL="9525" marR="9525" marT="9525" marB="0" anchor="ctr">
                    <a:lnL>
                      <a:noFill/>
                    </a:lnL>
                    <a:lnR>
                      <a:noFill/>
                    </a:lnR>
                    <a:lnT>
                      <a:noFill/>
                    </a:lnT>
                    <a:lnB>
                      <a:noFill/>
                    </a:lnB>
                  </a:tcPr>
                </a:tc>
                <a:extLst>
                  <a:ext uri="{0D108BD9-81ED-4DB2-BD59-A6C34878D82A}">
                    <a16:rowId xmlns="" xmlns:a16="http://schemas.microsoft.com/office/drawing/2014/main" val="2279389126"/>
                  </a:ext>
                </a:extLst>
              </a:tr>
              <a:tr h="776410">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2021-10-08</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广东省沙角</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(C</a:t>
                      </a: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厂</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a:t>
                      </a: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发电有限公司</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51%</a:t>
                      </a: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股权</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a:t>
                      </a:r>
                    </a:p>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广东粤电云河发电有限公司</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90%</a:t>
                      </a: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股权</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a:t>
                      </a:r>
                    </a:p>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广东粤华发电有限责任公司</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51%</a:t>
                      </a: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股权</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广东电力发展股份有限公司 </a:t>
                      </a: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( 000539.SZ</a:t>
                      </a: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或</a:t>
                      </a: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200539.SZ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公用事业</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41.41</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进行中</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699722900"/>
                  </a:ext>
                </a:extLst>
              </a:tr>
            </a:tbl>
          </a:graphicData>
        </a:graphic>
      </p:graphicFrame>
    </p:spTree>
    <p:extLst>
      <p:ext uri="{BB962C8B-B14F-4D97-AF65-F5344CB8AC3E}">
        <p14:creationId xmlns:p14="http://schemas.microsoft.com/office/powerpoint/2010/main" val="2662771696"/>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785938" y="981075"/>
            <a:ext cx="2506662" cy="369871"/>
            <a:chOff x="7155445" y="740531"/>
            <a:chExt cx="3098164" cy="369870"/>
          </a:xfrm>
        </p:grpSpPr>
        <p:sp>
          <p:nvSpPr>
            <p:cNvPr id="3" name="矩形 2"/>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新三板市场概况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851025" y="1454430"/>
            <a:ext cx="1222942" cy="941083"/>
            <a:chOff x="415341" y="1328632"/>
            <a:chExt cx="1154098" cy="838730"/>
          </a:xfrm>
        </p:grpSpPr>
        <p:grpSp>
          <p:nvGrpSpPr>
            <p:cNvPr id="6" name="组合 5"/>
            <p:cNvGrpSpPr/>
            <p:nvPr/>
          </p:nvGrpSpPr>
          <p:grpSpPr>
            <a:xfrm>
              <a:off x="415341" y="1328632"/>
              <a:ext cx="1154098" cy="667568"/>
              <a:chOff x="539468" y="1205342"/>
              <a:chExt cx="1154098" cy="667568"/>
            </a:xfrm>
          </p:grpSpPr>
          <p:sp>
            <p:nvSpPr>
              <p:cNvPr id="8" name="文本框 7"/>
              <p:cNvSpPr txBox="1"/>
              <p:nvPr/>
            </p:nvSpPr>
            <p:spPr>
              <a:xfrm>
                <a:off x="539468" y="1205342"/>
                <a:ext cx="973009" cy="233157"/>
              </a:xfrm>
              <a:prstGeom prst="rect">
                <a:avLst/>
              </a:prstGeom>
              <a:noFill/>
            </p:spPr>
            <p:txBody>
              <a:bodyPr wrap="none" rtlCol="0">
                <a:spAutoFit/>
              </a:bodyPr>
              <a:lstStyle/>
              <a:p>
                <a:r>
                  <a:rPr lang="zh-CN" altLang="en-US" sz="1100" dirty="0">
                    <a:latin typeface="微软雅黑" panose="020B0503020204020204" pitchFamily="34" charset="-122"/>
                    <a:ea typeface="微软雅黑" panose="020B0503020204020204" pitchFamily="34" charset="-122"/>
                  </a:rPr>
                  <a:t>挂牌企业总数</a:t>
                </a:r>
              </a:p>
            </p:txBody>
          </p:sp>
          <p:sp>
            <p:nvSpPr>
              <p:cNvPr id="9" name="文本框 8"/>
              <p:cNvSpPr txBox="1"/>
              <p:nvPr/>
            </p:nvSpPr>
            <p:spPr>
              <a:xfrm>
                <a:off x="1386173" y="1608747"/>
                <a:ext cx="307393" cy="233157"/>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家</a:t>
                </a:r>
              </a:p>
            </p:txBody>
          </p:sp>
          <p:sp>
            <p:nvSpPr>
              <p:cNvPr id="10" name="文本框 9"/>
              <p:cNvSpPr txBox="1"/>
              <p:nvPr/>
            </p:nvSpPr>
            <p:spPr>
              <a:xfrm>
                <a:off x="612365" y="1461456"/>
                <a:ext cx="821733" cy="411454"/>
              </a:xfrm>
              <a:prstGeom prst="rect">
                <a:avLst/>
              </a:prstGeom>
              <a:noFill/>
            </p:spPr>
            <p:txBody>
              <a:bodyPr wrap="none" rtlCol="0">
                <a:spAutoFit/>
              </a:bodyPr>
              <a:lstStyle/>
              <a:p>
                <a:r>
                  <a:rPr lang="en-US" sz="2400" b="1" dirty="0">
                    <a:solidFill>
                      <a:srgbClr val="FF0000"/>
                    </a:solidFill>
                    <a:latin typeface="Arial" panose="020B0604020202020204" pitchFamily="34" charset="0"/>
                    <a:cs typeface="Arial" panose="020B0604020202020204" pitchFamily="34" charset="0"/>
                  </a:rPr>
                  <a:t>7238</a:t>
                </a:r>
              </a:p>
            </p:txBody>
          </p:sp>
        </p:grpSp>
        <p:sp>
          <p:nvSpPr>
            <p:cNvPr id="7" name="文本框 6"/>
            <p:cNvSpPr txBox="1"/>
            <p:nvPr/>
          </p:nvSpPr>
          <p:spPr>
            <a:xfrm>
              <a:off x="872350" y="1893059"/>
              <a:ext cx="557081" cy="274303"/>
            </a:xfrm>
            <a:prstGeom prst="rect">
              <a:avLst/>
            </a:prstGeom>
            <a:noFill/>
          </p:spPr>
          <p:txBody>
            <a:bodyPr wrap="square" rtlCol="0">
              <a:spAutoFit/>
            </a:bodyPr>
            <a:lstStyle/>
            <a:p>
              <a:r>
                <a:rPr lang="en-US" altLang="zh-CN" sz="1400" b="1" dirty="0">
                  <a:solidFill>
                    <a:srgbClr val="00B050"/>
                  </a:solidFill>
                  <a:latin typeface="Arial" panose="020B0604020202020204" pitchFamily="34" charset="0"/>
                  <a:cs typeface="Arial" panose="020B0604020202020204" pitchFamily="34" charset="0"/>
                </a:rPr>
                <a:t>-17</a:t>
              </a:r>
              <a:endParaRPr lang="zh-CN" altLang="en-US" sz="1400" b="1" dirty="0">
                <a:solidFill>
                  <a:srgbClr val="00B050"/>
                </a:solidFill>
                <a:latin typeface="Arial" panose="020B0604020202020204" pitchFamily="34" charset="0"/>
                <a:cs typeface="Arial" panose="020B0604020202020204" pitchFamily="34" charset="0"/>
              </a:endParaRPr>
            </a:p>
          </p:txBody>
        </p:sp>
      </p:grpSp>
      <p:sp>
        <p:nvSpPr>
          <p:cNvPr id="24"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新三板</a:t>
            </a:r>
          </a:p>
        </p:txBody>
      </p:sp>
      <p:grpSp>
        <p:nvGrpSpPr>
          <p:cNvPr id="18" name="组合 17">
            <a:extLst>
              <a:ext uri="{FF2B5EF4-FFF2-40B4-BE49-F238E27FC236}">
                <a16:creationId xmlns="" xmlns:a16="http://schemas.microsoft.com/office/drawing/2014/main" id="{F4B331A1-0637-4ADF-A775-B931353549FC}"/>
              </a:ext>
            </a:extLst>
          </p:cNvPr>
          <p:cNvGrpSpPr/>
          <p:nvPr/>
        </p:nvGrpSpPr>
        <p:grpSpPr>
          <a:xfrm>
            <a:off x="3935413" y="1394518"/>
            <a:ext cx="3051740" cy="1015808"/>
            <a:chOff x="2576529" y="1390353"/>
            <a:chExt cx="3051738" cy="1015809"/>
          </a:xfrm>
        </p:grpSpPr>
        <p:grpSp>
          <p:nvGrpSpPr>
            <p:cNvPr id="11" name="组合 10"/>
            <p:cNvGrpSpPr/>
            <p:nvPr/>
          </p:nvGrpSpPr>
          <p:grpSpPr>
            <a:xfrm>
              <a:off x="3557177" y="1390353"/>
              <a:ext cx="2071090" cy="1005826"/>
              <a:chOff x="1882108" y="1137115"/>
              <a:chExt cx="2071090" cy="1005826"/>
            </a:xfrm>
          </p:grpSpPr>
          <p:sp>
            <p:nvSpPr>
              <p:cNvPr id="12" name="矩形: 对角圆角 11"/>
              <p:cNvSpPr/>
              <p:nvPr/>
            </p:nvSpPr>
            <p:spPr>
              <a:xfrm>
                <a:off x="1918958" y="1419306"/>
                <a:ext cx="975600" cy="705600"/>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5928</a:t>
                </a:r>
                <a:endParaRPr lang="en-US" b="1" dirty="0">
                  <a:solidFill>
                    <a:schemeClr val="tx1"/>
                  </a:solidFill>
                  <a:latin typeface="Arial" panose="020B0604020202020204" pitchFamily="34" charset="0"/>
                  <a:cs typeface="Arial" panose="020B0604020202020204" pitchFamily="34" charset="0"/>
                </a:endParaRPr>
              </a:p>
            </p:txBody>
          </p:sp>
          <p:sp>
            <p:nvSpPr>
              <p:cNvPr id="13" name="矩形: 对角圆角 12"/>
              <p:cNvSpPr/>
              <p:nvPr/>
            </p:nvSpPr>
            <p:spPr>
              <a:xfrm>
                <a:off x="2935197" y="1415404"/>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1242</a:t>
                </a:r>
                <a:endParaRPr lang="zh-CN" altLang="en-US" b="1" dirty="0">
                  <a:solidFill>
                    <a:schemeClr val="tx1"/>
                  </a:solidFill>
                  <a:latin typeface="Arial" panose="020B0604020202020204" pitchFamily="34" charset="0"/>
                  <a:cs typeface="Arial" panose="020B0604020202020204" pitchFamily="34" charset="0"/>
                </a:endParaRPr>
              </a:p>
            </p:txBody>
          </p:sp>
          <p:sp>
            <p:nvSpPr>
              <p:cNvPr id="14" name="文本框 13"/>
              <p:cNvSpPr txBox="1"/>
              <p:nvPr/>
            </p:nvSpPr>
            <p:spPr>
              <a:xfrm>
                <a:off x="1882108" y="1137115"/>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市场分层分布</a:t>
                </a:r>
              </a:p>
            </p:txBody>
          </p:sp>
          <p:sp>
            <p:nvSpPr>
              <p:cNvPr id="15" name="文本框 14"/>
              <p:cNvSpPr txBox="1"/>
              <p:nvPr/>
            </p:nvSpPr>
            <p:spPr>
              <a:xfrm>
                <a:off x="3460755" y="1862841"/>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创新</a:t>
                </a:r>
              </a:p>
            </p:txBody>
          </p:sp>
          <p:sp>
            <p:nvSpPr>
              <p:cNvPr id="16" name="文本框 15"/>
              <p:cNvSpPr txBox="1"/>
              <p:nvPr/>
            </p:nvSpPr>
            <p:spPr>
              <a:xfrm>
                <a:off x="2452878" y="1865942"/>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基础</a:t>
                </a:r>
              </a:p>
            </p:txBody>
          </p:sp>
        </p:grpSp>
        <p:sp>
          <p:nvSpPr>
            <p:cNvPr id="26" name="矩形: 对角圆角 25">
              <a:extLst>
                <a:ext uri="{FF2B5EF4-FFF2-40B4-BE49-F238E27FC236}">
                  <a16:creationId xmlns="" xmlns:a16="http://schemas.microsoft.com/office/drawing/2014/main" id="{E1FC36C5-1A37-4A49-B971-0AA7DCD5433F}"/>
                </a:ext>
              </a:extLst>
            </p:cNvPr>
            <p:cNvSpPr/>
            <p:nvPr/>
          </p:nvSpPr>
          <p:spPr>
            <a:xfrm>
              <a:off x="2576529" y="1665719"/>
              <a:ext cx="976905" cy="706905"/>
            </a:xfrm>
            <a:prstGeom prst="round2DiagRect">
              <a:avLst/>
            </a:prstGeom>
            <a:solidFill>
              <a:srgbClr val="FF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68</a:t>
              </a:r>
              <a:endParaRPr lang="zh-CN" altLang="en-US" b="1" dirty="0">
                <a:solidFill>
                  <a:schemeClr val="tx1"/>
                </a:solidFill>
                <a:latin typeface="Arial" panose="020B0604020202020204" pitchFamily="34" charset="0"/>
                <a:cs typeface="Arial" panose="020B0604020202020204" pitchFamily="34" charset="0"/>
              </a:endParaRPr>
            </a:p>
          </p:txBody>
        </p:sp>
        <p:sp>
          <p:nvSpPr>
            <p:cNvPr id="27" name="文本框 26">
              <a:extLst>
                <a:ext uri="{FF2B5EF4-FFF2-40B4-BE49-F238E27FC236}">
                  <a16:creationId xmlns="" xmlns:a16="http://schemas.microsoft.com/office/drawing/2014/main" id="{F80355C1-C0A6-4598-AF37-EB4C2C3928BC}"/>
                </a:ext>
              </a:extLst>
            </p:cNvPr>
            <p:cNvSpPr txBox="1"/>
            <p:nvPr/>
          </p:nvSpPr>
          <p:spPr>
            <a:xfrm>
              <a:off x="3118810" y="2129163"/>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精选</a:t>
              </a:r>
            </a:p>
          </p:txBody>
        </p:sp>
      </p:grpSp>
      <p:grpSp>
        <p:nvGrpSpPr>
          <p:cNvPr id="23" name="组合 22">
            <a:extLst>
              <a:ext uri="{FF2B5EF4-FFF2-40B4-BE49-F238E27FC236}">
                <a16:creationId xmlns="" xmlns:a16="http://schemas.microsoft.com/office/drawing/2014/main" id="{79E44EAF-2742-4A8C-845E-6E9FD9916DC9}"/>
              </a:ext>
            </a:extLst>
          </p:cNvPr>
          <p:cNvGrpSpPr/>
          <p:nvPr/>
        </p:nvGrpSpPr>
        <p:grpSpPr>
          <a:xfrm>
            <a:off x="7394451" y="1412791"/>
            <a:ext cx="3076769" cy="994504"/>
            <a:chOff x="6524954" y="1276819"/>
            <a:chExt cx="3076768" cy="994505"/>
          </a:xfrm>
        </p:grpSpPr>
        <p:grpSp>
          <p:nvGrpSpPr>
            <p:cNvPr id="29" name="组合 28"/>
            <p:cNvGrpSpPr/>
            <p:nvPr/>
          </p:nvGrpSpPr>
          <p:grpSpPr>
            <a:xfrm>
              <a:off x="7516489" y="1276819"/>
              <a:ext cx="2085233" cy="994505"/>
              <a:chOff x="1891211" y="1145335"/>
              <a:chExt cx="2085233" cy="994505"/>
            </a:xfrm>
          </p:grpSpPr>
          <p:sp>
            <p:nvSpPr>
              <p:cNvPr id="30" name="矩形: 对角圆角 29"/>
              <p:cNvSpPr/>
              <p:nvPr/>
            </p:nvSpPr>
            <p:spPr>
              <a:xfrm>
                <a:off x="1918958" y="1419306"/>
                <a:ext cx="975600" cy="705600"/>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6745</a:t>
                </a:r>
                <a:endParaRPr lang="en-US" b="1" dirty="0">
                  <a:solidFill>
                    <a:schemeClr val="tx1"/>
                  </a:solidFill>
                  <a:latin typeface="Arial" panose="020B0604020202020204" pitchFamily="34" charset="0"/>
                  <a:cs typeface="Arial" panose="020B0604020202020204" pitchFamily="34" charset="0"/>
                </a:endParaRPr>
              </a:p>
            </p:txBody>
          </p:sp>
          <p:sp>
            <p:nvSpPr>
              <p:cNvPr id="31" name="矩形: 对角圆角 30"/>
              <p:cNvSpPr/>
              <p:nvPr/>
            </p:nvSpPr>
            <p:spPr>
              <a:xfrm>
                <a:off x="2949851" y="1418000"/>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425</a:t>
                </a:r>
              </a:p>
            </p:txBody>
          </p:sp>
          <p:sp>
            <p:nvSpPr>
              <p:cNvPr id="32" name="文本框 31"/>
              <p:cNvSpPr txBox="1"/>
              <p:nvPr/>
            </p:nvSpPr>
            <p:spPr>
              <a:xfrm>
                <a:off x="1891211" y="1145335"/>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转让方式分布</a:t>
                </a:r>
              </a:p>
            </p:txBody>
          </p:sp>
          <p:sp>
            <p:nvSpPr>
              <p:cNvPr id="33" name="文本框 32"/>
              <p:cNvSpPr txBox="1"/>
              <p:nvPr/>
            </p:nvSpPr>
            <p:spPr>
              <a:xfrm>
                <a:off x="3484001" y="1862841"/>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做市</a:t>
                </a:r>
              </a:p>
            </p:txBody>
          </p:sp>
          <p:sp>
            <p:nvSpPr>
              <p:cNvPr id="35" name="文本框 34"/>
              <p:cNvSpPr txBox="1"/>
              <p:nvPr/>
            </p:nvSpPr>
            <p:spPr>
              <a:xfrm>
                <a:off x="2167899" y="1850443"/>
                <a:ext cx="800219"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集合竞价</a:t>
                </a:r>
              </a:p>
            </p:txBody>
          </p:sp>
        </p:grpSp>
        <p:grpSp>
          <p:nvGrpSpPr>
            <p:cNvPr id="22" name="组合 21">
              <a:extLst>
                <a:ext uri="{FF2B5EF4-FFF2-40B4-BE49-F238E27FC236}">
                  <a16:creationId xmlns="" xmlns:a16="http://schemas.microsoft.com/office/drawing/2014/main" id="{61D2D0E8-F491-4D6D-B421-6304631594C4}"/>
                </a:ext>
              </a:extLst>
            </p:cNvPr>
            <p:cNvGrpSpPr/>
            <p:nvPr/>
          </p:nvGrpSpPr>
          <p:grpSpPr>
            <a:xfrm>
              <a:off x="6524954" y="1549485"/>
              <a:ext cx="1018940" cy="706905"/>
              <a:chOff x="6522933" y="2619885"/>
              <a:chExt cx="1018940" cy="706905"/>
            </a:xfrm>
          </p:grpSpPr>
          <p:sp>
            <p:nvSpPr>
              <p:cNvPr id="20" name="矩形: 对角圆角 19">
                <a:extLst>
                  <a:ext uri="{FF2B5EF4-FFF2-40B4-BE49-F238E27FC236}">
                    <a16:creationId xmlns="" xmlns:a16="http://schemas.microsoft.com/office/drawing/2014/main" id="{A91632D7-C336-4F35-82B1-417A4997CC81}"/>
                  </a:ext>
                </a:extLst>
              </p:cNvPr>
              <p:cNvSpPr/>
              <p:nvPr/>
            </p:nvSpPr>
            <p:spPr>
              <a:xfrm>
                <a:off x="6522933" y="2619885"/>
                <a:ext cx="976905" cy="706905"/>
              </a:xfrm>
              <a:prstGeom prst="round2DiagRect">
                <a:avLst/>
              </a:prstGeom>
              <a:solidFill>
                <a:srgbClr val="FF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68</a:t>
                </a:r>
                <a:endParaRPr lang="zh-CN" altLang="en-US" b="1" dirty="0">
                  <a:solidFill>
                    <a:schemeClr val="tx1"/>
                  </a:solidFill>
                  <a:latin typeface="Arial" panose="020B0604020202020204" pitchFamily="34" charset="0"/>
                  <a:cs typeface="Arial" panose="020B0604020202020204" pitchFamily="34" charset="0"/>
                </a:endParaRPr>
              </a:p>
            </p:txBody>
          </p:sp>
          <p:sp>
            <p:nvSpPr>
              <p:cNvPr id="21" name="文本框 20">
                <a:extLst>
                  <a:ext uri="{FF2B5EF4-FFF2-40B4-BE49-F238E27FC236}">
                    <a16:creationId xmlns="" xmlns:a16="http://schemas.microsoft.com/office/drawing/2014/main" id="{5399CFBF-6315-48FD-BAD5-66D67344E536}"/>
                  </a:ext>
                </a:extLst>
              </p:cNvPr>
              <p:cNvSpPr txBox="1"/>
              <p:nvPr/>
            </p:nvSpPr>
            <p:spPr>
              <a:xfrm>
                <a:off x="6741654" y="3042339"/>
                <a:ext cx="800219"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连续竞价</a:t>
                </a:r>
              </a:p>
            </p:txBody>
          </p:sp>
        </p:grpSp>
      </p:grpSp>
      <p:graphicFrame>
        <p:nvGraphicFramePr>
          <p:cNvPr id="36" name="图表 35">
            <a:extLst>
              <a:ext uri="{FF2B5EF4-FFF2-40B4-BE49-F238E27FC236}">
                <a16:creationId xmlns="" xmlns:a16="http://schemas.microsoft.com/office/drawing/2014/main" id="{3C484993-8DF3-4859-A5A1-A9B5EEA707FE}"/>
              </a:ext>
            </a:extLst>
          </p:cNvPr>
          <p:cNvGraphicFramePr>
            <a:graphicFrameLocks/>
          </p:cNvGraphicFramePr>
          <p:nvPr>
            <p:extLst>
              <p:ext uri="{D42A27DB-BD31-4B8C-83A1-F6EECF244321}">
                <p14:modId xmlns:p14="http://schemas.microsoft.com/office/powerpoint/2010/main" val="2692962706"/>
              </p:ext>
            </p:extLst>
          </p:nvPr>
        </p:nvGraphicFramePr>
        <p:xfrm>
          <a:off x="1847850" y="2568575"/>
          <a:ext cx="8569325" cy="3860799"/>
        </p:xfrm>
        <a:graphic>
          <a:graphicData uri="http://schemas.openxmlformats.org/drawingml/2006/chart">
            <c:chart xmlns:c="http://schemas.openxmlformats.org/drawingml/2006/chart" xmlns:r="http://schemas.openxmlformats.org/officeDocument/2006/relationships" r:id="rId3"/>
          </a:graphicData>
        </a:graphic>
      </p:graphicFrame>
      <p:sp>
        <p:nvSpPr>
          <p:cNvPr id="34" name="文本框 33">
            <a:extLst>
              <a:ext uri="{FF2B5EF4-FFF2-40B4-BE49-F238E27FC236}">
                <a16:creationId xmlns="" xmlns:a16="http://schemas.microsoft.com/office/drawing/2014/main" id="{2C2DE5A3-1972-4653-8C37-B291A5E7597C}"/>
              </a:ext>
            </a:extLst>
          </p:cNvPr>
          <p:cNvSpPr txBox="1"/>
          <p:nvPr/>
        </p:nvSpPr>
        <p:spPr>
          <a:xfrm>
            <a:off x="6649611" y="5366443"/>
            <a:ext cx="5660375" cy="307777"/>
          </a:xfrm>
          <a:prstGeom prst="rect">
            <a:avLst/>
          </a:prstGeom>
          <a:noFill/>
        </p:spPr>
        <p:txBody>
          <a:bodyPr wrap="squar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sz="1400" dirty="0"/>
              <a:t>北交所或将于</a:t>
            </a:r>
            <a:r>
              <a:rPr lang="en-US" altLang="zh-CN" sz="1400" dirty="0"/>
              <a:t>11</a:t>
            </a:r>
            <a:r>
              <a:rPr lang="zh-CN" altLang="en-US" sz="1400" dirty="0"/>
              <a:t>月</a:t>
            </a:r>
            <a:r>
              <a:rPr lang="en-US" altLang="zh-CN" sz="1400" dirty="0"/>
              <a:t>15</a:t>
            </a:r>
            <a:r>
              <a:rPr lang="zh-CN" altLang="en-US" sz="1400" dirty="0"/>
              <a:t>日开市，</a:t>
            </a:r>
            <a:r>
              <a:rPr lang="zh-CN" altLang="en-US" sz="1400" dirty="0" smtClean="0"/>
              <a:t>届时</a:t>
            </a:r>
            <a:r>
              <a:rPr lang="en-US" altLang="zh-CN" sz="1400" dirty="0" smtClean="0"/>
              <a:t>71</a:t>
            </a:r>
            <a:r>
              <a:rPr lang="zh-CN" altLang="en-US" sz="1400" dirty="0" smtClean="0"/>
              <a:t>家</a:t>
            </a:r>
            <a:r>
              <a:rPr lang="zh-CN" altLang="en-US" sz="1400" dirty="0"/>
              <a:t>精选层公司将平移至北交所。</a:t>
            </a:r>
          </a:p>
        </p:txBody>
      </p:sp>
    </p:spTree>
    <p:extLst>
      <p:ext uri="{BB962C8B-B14F-4D97-AF65-F5344CB8AC3E}">
        <p14:creationId xmlns:p14="http://schemas.microsoft.com/office/powerpoint/2010/main" val="2982863053"/>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ea typeface="幼圆" panose="02010509060101010101" pitchFamily="49" charset="-122"/>
              </a:rPr>
              <a:t>科创板</a:t>
            </a:r>
            <a:r>
              <a:rPr lang="en-US" altLang="zh-CN" sz="2400" b="1" dirty="0">
                <a:solidFill>
                  <a:srgbClr val="000798"/>
                </a:solidFill>
                <a:ea typeface="幼圆" panose="02010509060101010101" pitchFamily="49" charset="-122"/>
              </a:rPr>
              <a:t>10</a:t>
            </a:r>
            <a:r>
              <a:rPr lang="zh-CN" altLang="en-US" sz="2400" b="1" dirty="0">
                <a:solidFill>
                  <a:srgbClr val="000798"/>
                </a:solidFill>
                <a:ea typeface="幼圆" panose="02010509060101010101" pitchFamily="49" charset="-122"/>
              </a:rPr>
              <a:t>月总市值变化情况</a:t>
            </a:r>
          </a:p>
        </p:txBody>
      </p:sp>
      <p:graphicFrame>
        <p:nvGraphicFramePr>
          <p:cNvPr id="7" name="表格 6">
            <a:extLst>
              <a:ext uri="{FF2B5EF4-FFF2-40B4-BE49-F238E27FC236}">
                <a16:creationId xmlns="" xmlns:a16="http://schemas.microsoft.com/office/drawing/2014/main" id="{F1D80236-BD19-4AC2-A082-B08DD849B132}"/>
              </a:ext>
            </a:extLst>
          </p:cNvPr>
          <p:cNvGraphicFramePr>
            <a:graphicFrameLocks noGrp="1"/>
          </p:cNvGraphicFramePr>
          <p:nvPr>
            <p:extLst>
              <p:ext uri="{D42A27DB-BD31-4B8C-83A1-F6EECF244321}">
                <p14:modId xmlns:p14="http://schemas.microsoft.com/office/powerpoint/2010/main" val="623489974"/>
              </p:ext>
            </p:extLst>
          </p:nvPr>
        </p:nvGraphicFramePr>
        <p:xfrm>
          <a:off x="1774826" y="3886200"/>
          <a:ext cx="8642351" cy="2590804"/>
        </p:xfrm>
        <a:graphic>
          <a:graphicData uri="http://schemas.openxmlformats.org/drawingml/2006/table">
            <a:tbl>
              <a:tblPr/>
              <a:tblGrid>
                <a:gridCol w="1597024">
                  <a:extLst>
                    <a:ext uri="{9D8B030D-6E8A-4147-A177-3AD203B41FA5}">
                      <a16:colId xmlns="" xmlns:a16="http://schemas.microsoft.com/office/drawing/2014/main" val="605956437"/>
                    </a:ext>
                  </a:extLst>
                </a:gridCol>
                <a:gridCol w="1666875">
                  <a:extLst>
                    <a:ext uri="{9D8B030D-6E8A-4147-A177-3AD203B41FA5}">
                      <a16:colId xmlns="" xmlns:a16="http://schemas.microsoft.com/office/drawing/2014/main" val="104270124"/>
                    </a:ext>
                  </a:extLst>
                </a:gridCol>
                <a:gridCol w="1847850">
                  <a:extLst>
                    <a:ext uri="{9D8B030D-6E8A-4147-A177-3AD203B41FA5}">
                      <a16:colId xmlns="" xmlns:a16="http://schemas.microsoft.com/office/drawing/2014/main" val="709513755"/>
                    </a:ext>
                  </a:extLst>
                </a:gridCol>
                <a:gridCol w="1895475">
                  <a:extLst>
                    <a:ext uri="{9D8B030D-6E8A-4147-A177-3AD203B41FA5}">
                      <a16:colId xmlns="" xmlns:a16="http://schemas.microsoft.com/office/drawing/2014/main" val="651154450"/>
                    </a:ext>
                  </a:extLst>
                </a:gridCol>
                <a:gridCol w="1635127">
                  <a:extLst>
                    <a:ext uri="{9D8B030D-6E8A-4147-A177-3AD203B41FA5}">
                      <a16:colId xmlns="" xmlns:a16="http://schemas.microsoft.com/office/drawing/2014/main" val="943403088"/>
                    </a:ext>
                  </a:extLst>
                </a:gridCol>
              </a:tblGrid>
              <a:tr h="441224">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证券代码</a:t>
                      </a:r>
                    </a:p>
                  </a:txBody>
                  <a:tcPr marL="4763" marR="4763" marT="4763" marB="0" anchor="ctr">
                    <a:lnL>
                      <a:noFill/>
                    </a:lnL>
                    <a:lnR>
                      <a:noFill/>
                    </a:lnR>
                    <a:lnT>
                      <a:noFill/>
                    </a:lnT>
                    <a:lnB>
                      <a:noFill/>
                    </a:lnB>
                    <a:solidFill>
                      <a:srgbClr val="4472C4"/>
                    </a:solidFill>
                  </a:tcPr>
                </a:tc>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证券名称</a:t>
                      </a:r>
                    </a:p>
                  </a:txBody>
                  <a:tcPr marL="4763" marR="4763" marT="4763" marB="0" anchor="ctr">
                    <a:lnL>
                      <a:noFill/>
                    </a:lnL>
                    <a:lnR>
                      <a:noFill/>
                    </a:lnR>
                    <a:lnT>
                      <a:noFill/>
                    </a:lnT>
                    <a:lnB>
                      <a:noFill/>
                    </a:lnB>
                    <a:solidFill>
                      <a:srgbClr val="4472C4"/>
                    </a:solidFill>
                  </a:tcPr>
                </a:tc>
                <a:tc>
                  <a:txBody>
                    <a:bodyPr/>
                    <a:lstStyle/>
                    <a:p>
                      <a:pPr algn="ctr" fontAlgn="ctr"/>
                      <a:r>
                        <a:rPr lang="en-US" altLang="zh-CN" sz="1400" b="1" i="0" u="none" strike="noStrike" dirty="0">
                          <a:solidFill>
                            <a:srgbClr val="FFFFFF"/>
                          </a:solidFill>
                          <a:effectLst/>
                          <a:latin typeface="微软雅黑" panose="020B0503020204020204" pitchFamily="34" charset="-122"/>
                          <a:ea typeface="微软雅黑" panose="020B0503020204020204" pitchFamily="34" charset="-122"/>
                        </a:rPr>
                        <a:t>2021/9/30</a:t>
                      </a: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总市值</a:t>
                      </a:r>
                      <a:endParaRPr lang="en-US" altLang="zh-CN" sz="1400" b="1" i="0" u="none" strike="noStrike" dirty="0">
                        <a:solidFill>
                          <a:srgbClr val="FFFFFF"/>
                        </a:solidFill>
                        <a:effectLst/>
                        <a:latin typeface="微软雅黑" panose="020B0503020204020204" pitchFamily="34" charset="-122"/>
                        <a:ea typeface="微软雅黑" panose="020B0503020204020204" pitchFamily="34" charset="-122"/>
                      </a:endParaRPr>
                    </a:p>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（亿元）</a:t>
                      </a:r>
                    </a:p>
                  </a:txBody>
                  <a:tcPr marL="4763" marR="4763" marT="4763" marB="0" anchor="ctr">
                    <a:lnL>
                      <a:noFill/>
                    </a:lnL>
                    <a:lnR>
                      <a:noFill/>
                    </a:lnR>
                    <a:lnT>
                      <a:noFill/>
                    </a:lnT>
                    <a:lnB>
                      <a:noFill/>
                    </a:lnB>
                    <a:solidFill>
                      <a:srgbClr val="4472C4"/>
                    </a:solidFill>
                  </a:tcPr>
                </a:tc>
                <a:tc>
                  <a:txBody>
                    <a:bodyPr/>
                    <a:lstStyle/>
                    <a:p>
                      <a:pPr algn="ctr" fontAlgn="ctr"/>
                      <a:r>
                        <a:rPr lang="en-US" altLang="zh-CN" sz="1400" b="1" i="0" u="none" strike="noStrike" dirty="0">
                          <a:solidFill>
                            <a:srgbClr val="FFFFFF"/>
                          </a:solidFill>
                          <a:effectLst/>
                          <a:latin typeface="微软雅黑" panose="020B0503020204020204" pitchFamily="34" charset="-122"/>
                          <a:ea typeface="微软雅黑" panose="020B0503020204020204" pitchFamily="34" charset="-122"/>
                        </a:rPr>
                        <a:t>2021/10/31</a:t>
                      </a: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总市值</a:t>
                      </a:r>
                      <a:endParaRPr lang="en-US" altLang="zh-CN" sz="1400" b="1" i="0" u="none" strike="noStrike" dirty="0">
                        <a:solidFill>
                          <a:srgbClr val="FFFFFF"/>
                        </a:solidFill>
                        <a:effectLst/>
                        <a:latin typeface="微软雅黑" panose="020B0503020204020204" pitchFamily="34" charset="-122"/>
                        <a:ea typeface="微软雅黑" panose="020B0503020204020204" pitchFamily="34" charset="-122"/>
                      </a:endParaRPr>
                    </a:p>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（亿元）</a:t>
                      </a:r>
                    </a:p>
                  </a:txBody>
                  <a:tcPr marL="4763" marR="4763" marT="4763" marB="0" anchor="ctr">
                    <a:lnL>
                      <a:noFill/>
                    </a:lnL>
                    <a:lnR>
                      <a:noFill/>
                    </a:lnR>
                    <a:lnT>
                      <a:noFill/>
                    </a:lnT>
                    <a:lnB>
                      <a:noFill/>
                    </a:lnB>
                    <a:solidFill>
                      <a:srgbClr val="4472C4"/>
                    </a:solidFill>
                  </a:tcPr>
                </a:tc>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月涨跌幅</a:t>
                      </a:r>
                    </a:p>
                  </a:txBody>
                  <a:tcPr marL="4763" marR="4763" marT="4763" marB="0" anchor="ctr">
                    <a:lnL>
                      <a:noFill/>
                    </a:lnL>
                    <a:lnR>
                      <a:noFill/>
                    </a:lnR>
                    <a:lnT>
                      <a:noFill/>
                    </a:lnT>
                    <a:lnB>
                      <a:noFill/>
                    </a:lnB>
                    <a:solidFill>
                      <a:srgbClr val="4472C4"/>
                    </a:solidFill>
                  </a:tcPr>
                </a:tc>
                <a:extLst>
                  <a:ext uri="{0D108BD9-81ED-4DB2-BD59-A6C34878D82A}">
                    <a16:rowId xmlns="" xmlns:a16="http://schemas.microsoft.com/office/drawing/2014/main" val="550815684"/>
                  </a:ext>
                </a:extLst>
              </a:tr>
              <a:tr h="214958">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688663.SH</a:t>
                      </a:r>
                    </a:p>
                  </a:txBody>
                  <a:tcPr marL="9525" marR="9525" marT="9525" marB="0" anchor="ctr">
                    <a:lnL>
                      <a:noFill/>
                    </a:lnL>
                    <a:lnR>
                      <a:noFill/>
                    </a:lnR>
                    <a:lnT>
                      <a:noFill/>
                    </a:lnT>
                    <a:lnB>
                      <a:noFill/>
                    </a:lnB>
                    <a:solidFill>
                      <a:srgbClr val="D9D9D9"/>
                    </a:solidFill>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新风光</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45.20</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70.11</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55.11%</a:t>
                      </a:r>
                    </a:p>
                  </a:txBody>
                  <a:tcPr marL="9525" marR="9525" marT="9525" marB="0" anchor="ctr">
                    <a:lnL>
                      <a:noFill/>
                    </a:lnL>
                    <a:lnR>
                      <a:noFill/>
                    </a:lnR>
                    <a:lnT>
                      <a:noFill/>
                    </a:lnT>
                    <a:lnB>
                      <a:noFill/>
                    </a:lnB>
                    <a:solidFill>
                      <a:srgbClr val="D9D9D9"/>
                    </a:solidFill>
                  </a:tcPr>
                </a:tc>
                <a:extLst>
                  <a:ext uri="{0D108BD9-81ED-4DB2-BD59-A6C34878D82A}">
                    <a16:rowId xmlns="" xmlns:a16="http://schemas.microsoft.com/office/drawing/2014/main" val="2404048512"/>
                  </a:ext>
                </a:extLst>
              </a:tr>
              <a:tr h="214958">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688599.SH</a:t>
                      </a:r>
                    </a:p>
                  </a:txBody>
                  <a:tcPr marL="9525" marR="9525" marT="9525" marB="0" anchor="ctr">
                    <a:lnL>
                      <a:noFill/>
                    </a:lnL>
                    <a:lnR>
                      <a:noFill/>
                    </a:lnR>
                    <a:lnT>
                      <a:noFill/>
                    </a:lnT>
                    <a:lnB>
                      <a:noFill/>
                    </a:lnB>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天合光能</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1,107.63</a:t>
                      </a:r>
                    </a:p>
                  </a:txBody>
                  <a:tcPr marL="9525" marR="9525" marT="9525" marB="0" anchor="ctr">
                    <a:lnL>
                      <a:noFill/>
                    </a:lnL>
                    <a:lnR>
                      <a:noFill/>
                    </a:lnR>
                    <a:lnT>
                      <a:noFill/>
                    </a:lnT>
                    <a:lnB>
                      <a:noFill/>
                    </a:lnB>
                  </a:tcPr>
                </a:tc>
                <a:tc>
                  <a:txBody>
                    <a:bodyPr/>
                    <a:lstStyle/>
                    <a:p>
                      <a:pPr algn="ctr" fontAlgn="b"/>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1,619.26</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46.19%</a:t>
                      </a:r>
                    </a:p>
                  </a:txBody>
                  <a:tcPr marL="9525" marR="9525" marT="9525" marB="0" anchor="ctr">
                    <a:lnL>
                      <a:noFill/>
                    </a:lnL>
                    <a:lnR>
                      <a:noFill/>
                    </a:lnR>
                    <a:lnT>
                      <a:noFill/>
                    </a:lnT>
                    <a:lnB>
                      <a:noFill/>
                    </a:lnB>
                  </a:tcPr>
                </a:tc>
                <a:extLst>
                  <a:ext uri="{0D108BD9-81ED-4DB2-BD59-A6C34878D82A}">
                    <a16:rowId xmlns="" xmlns:a16="http://schemas.microsoft.com/office/drawing/2014/main" val="1294998345"/>
                  </a:ext>
                </a:extLst>
              </a:tr>
              <a:tr h="214958">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688680.SH</a:t>
                      </a:r>
                    </a:p>
                  </a:txBody>
                  <a:tcPr marL="9525" marR="9525" marT="9525" marB="0" anchor="ctr">
                    <a:lnL>
                      <a:noFill/>
                    </a:lnL>
                    <a:lnR>
                      <a:noFill/>
                    </a:lnR>
                    <a:lnT>
                      <a:noFill/>
                    </a:lnT>
                    <a:lnB>
                      <a:noFill/>
                    </a:lnB>
                    <a:solidFill>
                      <a:srgbClr val="D9D9D9"/>
                    </a:solidFill>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海优新材</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195.05</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281.48</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44.31%</a:t>
                      </a:r>
                    </a:p>
                  </a:txBody>
                  <a:tcPr marL="9525" marR="9525" marT="9525" marB="0" anchor="ctr">
                    <a:lnL>
                      <a:noFill/>
                    </a:lnL>
                    <a:lnR>
                      <a:noFill/>
                    </a:lnR>
                    <a:lnT>
                      <a:noFill/>
                    </a:lnT>
                    <a:lnB>
                      <a:noFill/>
                    </a:lnB>
                    <a:solidFill>
                      <a:srgbClr val="D9D9D9"/>
                    </a:solidFill>
                  </a:tcPr>
                </a:tc>
                <a:extLst>
                  <a:ext uri="{0D108BD9-81ED-4DB2-BD59-A6C34878D82A}">
                    <a16:rowId xmlns="" xmlns:a16="http://schemas.microsoft.com/office/drawing/2014/main" val="1238872437"/>
                  </a:ext>
                </a:extLst>
              </a:tr>
              <a:tr h="214958">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688357.SH</a:t>
                      </a:r>
                    </a:p>
                  </a:txBody>
                  <a:tcPr marL="9525" marR="9525" marT="9525" marB="0" anchor="ctr">
                    <a:lnL>
                      <a:noFill/>
                    </a:lnL>
                    <a:lnR>
                      <a:noFill/>
                    </a:lnR>
                    <a:lnT>
                      <a:noFill/>
                    </a:lnT>
                    <a:lnB>
                      <a:noFill/>
                    </a:lnB>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建龙微纳</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79.37</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112.74</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42.04%</a:t>
                      </a:r>
                    </a:p>
                  </a:txBody>
                  <a:tcPr marL="9525" marR="9525" marT="9525" marB="0" anchor="ctr">
                    <a:lnL>
                      <a:noFill/>
                    </a:lnL>
                    <a:lnR>
                      <a:noFill/>
                    </a:lnR>
                    <a:lnT>
                      <a:noFill/>
                    </a:lnT>
                    <a:lnB>
                      <a:noFill/>
                    </a:lnB>
                  </a:tcPr>
                </a:tc>
                <a:extLst>
                  <a:ext uri="{0D108BD9-81ED-4DB2-BD59-A6C34878D82A}">
                    <a16:rowId xmlns="" xmlns:a16="http://schemas.microsoft.com/office/drawing/2014/main" val="3112206902"/>
                  </a:ext>
                </a:extLst>
              </a:tr>
              <a:tr h="214958">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688556.SH</a:t>
                      </a:r>
                    </a:p>
                  </a:txBody>
                  <a:tcPr marL="9525" marR="9525" marT="9525" marB="0" anchor="ctr">
                    <a:lnL>
                      <a:noFill/>
                    </a:lnL>
                    <a:lnR>
                      <a:noFill/>
                    </a:lnR>
                    <a:lnT>
                      <a:noFill/>
                    </a:lnT>
                    <a:lnB>
                      <a:noFill/>
                    </a:lnB>
                    <a:solidFill>
                      <a:srgbClr val="D9D9D9"/>
                    </a:solidFill>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高测股份</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79.31</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109.57</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38.16%</a:t>
                      </a:r>
                    </a:p>
                  </a:txBody>
                  <a:tcPr marL="9525" marR="9525" marT="9525" marB="0" anchor="ctr">
                    <a:lnL>
                      <a:noFill/>
                    </a:lnL>
                    <a:lnR>
                      <a:noFill/>
                    </a:lnR>
                    <a:lnT>
                      <a:noFill/>
                    </a:lnT>
                    <a:lnB>
                      <a:noFill/>
                    </a:lnB>
                    <a:solidFill>
                      <a:srgbClr val="D9D9D9"/>
                    </a:solidFill>
                  </a:tcPr>
                </a:tc>
                <a:extLst>
                  <a:ext uri="{0D108BD9-81ED-4DB2-BD59-A6C34878D82A}">
                    <a16:rowId xmlns="" xmlns:a16="http://schemas.microsoft.com/office/drawing/2014/main" val="4173410561"/>
                  </a:ext>
                </a:extLst>
              </a:tr>
              <a:tr h="214958">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688033.SH</a:t>
                      </a:r>
                    </a:p>
                  </a:txBody>
                  <a:tcPr marL="9525" marR="9525" marT="9525" marB="0" anchor="ctr">
                    <a:lnL>
                      <a:noFill/>
                    </a:lnL>
                    <a:lnR>
                      <a:noFill/>
                    </a:lnR>
                    <a:lnT>
                      <a:noFill/>
                    </a:lnT>
                    <a:lnB>
                      <a:noFill/>
                    </a:lnB>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天宜上佳</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97.38</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127.98</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31.43%</a:t>
                      </a:r>
                    </a:p>
                  </a:txBody>
                  <a:tcPr marL="9525" marR="9525" marT="9525" marB="0" anchor="ctr">
                    <a:lnL>
                      <a:noFill/>
                    </a:lnL>
                    <a:lnR>
                      <a:noFill/>
                    </a:lnR>
                    <a:lnT>
                      <a:noFill/>
                    </a:lnT>
                    <a:lnB>
                      <a:noFill/>
                    </a:lnB>
                  </a:tcPr>
                </a:tc>
                <a:extLst>
                  <a:ext uri="{0D108BD9-81ED-4DB2-BD59-A6C34878D82A}">
                    <a16:rowId xmlns="" xmlns:a16="http://schemas.microsoft.com/office/drawing/2014/main" val="472757266"/>
                  </a:ext>
                </a:extLst>
              </a:tr>
              <a:tr h="214958">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688667.SH</a:t>
                      </a:r>
                    </a:p>
                  </a:txBody>
                  <a:tcPr marL="9525" marR="9525" marT="9525" marB="0" anchor="ctr">
                    <a:lnL>
                      <a:noFill/>
                    </a:lnL>
                    <a:lnR>
                      <a:noFill/>
                    </a:lnR>
                    <a:lnT>
                      <a:noFill/>
                    </a:lnT>
                    <a:lnB>
                      <a:noFill/>
                    </a:lnB>
                    <a:solidFill>
                      <a:srgbClr val="D9D9D9"/>
                    </a:solidFill>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菱电电控</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50.49</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65.53</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29.79%</a:t>
                      </a:r>
                    </a:p>
                  </a:txBody>
                  <a:tcPr marL="9525" marR="9525" marT="9525" marB="0" anchor="ctr">
                    <a:lnL>
                      <a:noFill/>
                    </a:lnL>
                    <a:lnR>
                      <a:noFill/>
                    </a:lnR>
                    <a:lnT>
                      <a:noFill/>
                    </a:lnT>
                    <a:lnB>
                      <a:noFill/>
                    </a:lnB>
                    <a:solidFill>
                      <a:srgbClr val="D9D9D9"/>
                    </a:solidFill>
                  </a:tcPr>
                </a:tc>
                <a:extLst>
                  <a:ext uri="{0D108BD9-81ED-4DB2-BD59-A6C34878D82A}">
                    <a16:rowId xmlns="" xmlns:a16="http://schemas.microsoft.com/office/drawing/2014/main" val="3284516404"/>
                  </a:ext>
                </a:extLst>
              </a:tr>
              <a:tr h="214958">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688169.SH</a:t>
                      </a:r>
                    </a:p>
                  </a:txBody>
                  <a:tcPr marL="9525" marR="9525" marT="9525" marB="0" anchor="ctr">
                    <a:lnL>
                      <a:noFill/>
                    </a:lnL>
                    <a:lnR>
                      <a:noFill/>
                    </a:lnR>
                    <a:lnT>
                      <a:noFill/>
                    </a:lnT>
                    <a:lnB>
                      <a:noFill/>
                    </a:lnB>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石头科技</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472.16</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601.11</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27.31%</a:t>
                      </a:r>
                    </a:p>
                  </a:txBody>
                  <a:tcPr marL="9525" marR="9525" marT="9525" marB="0" anchor="ctr">
                    <a:lnL>
                      <a:noFill/>
                    </a:lnL>
                    <a:lnR>
                      <a:noFill/>
                    </a:lnR>
                    <a:lnT>
                      <a:noFill/>
                    </a:lnT>
                    <a:lnB>
                      <a:noFill/>
                    </a:lnB>
                  </a:tcPr>
                </a:tc>
                <a:extLst>
                  <a:ext uri="{0D108BD9-81ED-4DB2-BD59-A6C34878D82A}">
                    <a16:rowId xmlns="" xmlns:a16="http://schemas.microsoft.com/office/drawing/2014/main" val="2903859195"/>
                  </a:ext>
                </a:extLst>
              </a:tr>
              <a:tr h="214958">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688007.SH</a:t>
                      </a:r>
                    </a:p>
                  </a:txBody>
                  <a:tcPr marL="9525" marR="9525" marT="9525" marB="0" anchor="ctr">
                    <a:lnL>
                      <a:noFill/>
                    </a:lnL>
                    <a:lnR>
                      <a:noFill/>
                    </a:lnR>
                    <a:lnT>
                      <a:noFill/>
                    </a:lnT>
                    <a:lnB>
                      <a:noFill/>
                    </a:lnB>
                    <a:solidFill>
                      <a:srgbClr val="D9D9D9"/>
                    </a:solidFill>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光峰科技</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118.62</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149.82</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26.30%</a:t>
                      </a:r>
                    </a:p>
                  </a:txBody>
                  <a:tcPr marL="9525" marR="9525" marT="9525" marB="0" anchor="ctr">
                    <a:lnL>
                      <a:noFill/>
                    </a:lnL>
                    <a:lnR>
                      <a:noFill/>
                    </a:lnR>
                    <a:lnT>
                      <a:noFill/>
                    </a:lnT>
                    <a:lnB>
                      <a:noFill/>
                    </a:lnB>
                    <a:solidFill>
                      <a:srgbClr val="D9D9D9"/>
                    </a:solidFill>
                  </a:tcPr>
                </a:tc>
                <a:extLst>
                  <a:ext uri="{0D108BD9-81ED-4DB2-BD59-A6C34878D82A}">
                    <a16:rowId xmlns="" xmlns:a16="http://schemas.microsoft.com/office/drawing/2014/main" val="676315272"/>
                  </a:ext>
                </a:extLst>
              </a:tr>
              <a:tr h="214958">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688518.SH</a:t>
                      </a:r>
                    </a:p>
                  </a:txBody>
                  <a:tcPr marL="9525" marR="9525" marT="9525" marB="0" anchor="ctr">
                    <a:lnL>
                      <a:noFill/>
                    </a:lnL>
                    <a:lnR>
                      <a:noFill/>
                    </a:lnR>
                    <a:lnT>
                      <a:noFill/>
                    </a:lnT>
                    <a:lnB>
                      <a:noFill/>
                    </a:lnB>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联赢激光</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90.33</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113.70</a:t>
                      </a:r>
                    </a:p>
                  </a:txBody>
                  <a:tcPr marL="9525" marR="9525" marT="9525" marB="0" anchor="ctr">
                    <a:lnL>
                      <a:noFill/>
                    </a:lnL>
                    <a:lnR>
                      <a:noFill/>
                    </a:lnR>
                    <a:lnT>
                      <a:noFill/>
                    </a:lnT>
                    <a:lnB>
                      <a:noFill/>
                    </a:lnB>
                  </a:tcPr>
                </a:tc>
                <a:tc>
                  <a:txBody>
                    <a:bodyPr/>
                    <a:lstStyle/>
                    <a:p>
                      <a:pPr algn="ctr" fontAlgn="b"/>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25.87%</a:t>
                      </a:r>
                    </a:p>
                  </a:txBody>
                  <a:tcPr marL="9525" marR="9525" marT="9525" marB="0" anchor="ctr">
                    <a:lnL>
                      <a:noFill/>
                    </a:lnL>
                    <a:lnR>
                      <a:noFill/>
                    </a:lnR>
                    <a:lnT>
                      <a:noFill/>
                    </a:lnT>
                    <a:lnB>
                      <a:noFill/>
                    </a:lnB>
                  </a:tcPr>
                </a:tc>
                <a:extLst>
                  <a:ext uri="{0D108BD9-81ED-4DB2-BD59-A6C34878D82A}">
                    <a16:rowId xmlns="" xmlns:a16="http://schemas.microsoft.com/office/drawing/2014/main" val="3024538499"/>
                  </a:ext>
                </a:extLst>
              </a:tr>
            </a:tbl>
          </a:graphicData>
        </a:graphic>
      </p:graphicFrame>
      <p:graphicFrame>
        <p:nvGraphicFramePr>
          <p:cNvPr id="6" name="图表 5">
            <a:extLst>
              <a:ext uri="{FF2B5EF4-FFF2-40B4-BE49-F238E27FC236}">
                <a16:creationId xmlns="" xmlns:a16="http://schemas.microsoft.com/office/drawing/2014/main" id="{1544A1C0-E45D-423A-A09A-8BF7EB6F91F5}"/>
              </a:ext>
            </a:extLst>
          </p:cNvPr>
          <p:cNvGraphicFramePr>
            <a:graphicFrameLocks/>
          </p:cNvGraphicFramePr>
          <p:nvPr>
            <p:extLst>
              <p:ext uri="{D42A27DB-BD31-4B8C-83A1-F6EECF244321}">
                <p14:modId xmlns:p14="http://schemas.microsoft.com/office/powerpoint/2010/main" val="110791691"/>
              </p:ext>
            </p:extLst>
          </p:nvPr>
        </p:nvGraphicFramePr>
        <p:xfrm>
          <a:off x="1721485" y="843598"/>
          <a:ext cx="8643600" cy="30708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293211124"/>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ea typeface="幼圆" panose="02010509060101010101" pitchFamily="49" charset="-122"/>
              </a:rPr>
              <a:t>科创板</a:t>
            </a:r>
            <a:r>
              <a:rPr lang="en-US" altLang="zh-CN" sz="2400" b="1" dirty="0">
                <a:solidFill>
                  <a:srgbClr val="000798"/>
                </a:solidFill>
                <a:ea typeface="幼圆" panose="02010509060101010101" pitchFamily="49" charset="-122"/>
              </a:rPr>
              <a:t>10</a:t>
            </a:r>
            <a:r>
              <a:rPr lang="zh-CN" altLang="en-US" sz="2400" b="1" dirty="0">
                <a:solidFill>
                  <a:srgbClr val="000798"/>
                </a:solidFill>
                <a:ea typeface="幼圆" panose="02010509060101010101" pitchFamily="49" charset="-122"/>
              </a:rPr>
              <a:t>月总市值变化情况</a:t>
            </a:r>
          </a:p>
        </p:txBody>
      </p:sp>
      <p:graphicFrame>
        <p:nvGraphicFramePr>
          <p:cNvPr id="4" name="表格 3">
            <a:extLst>
              <a:ext uri="{FF2B5EF4-FFF2-40B4-BE49-F238E27FC236}">
                <a16:creationId xmlns="" xmlns:a16="http://schemas.microsoft.com/office/drawing/2014/main" id="{92706BB1-42D6-4727-B58C-67F9C3B39137}"/>
              </a:ext>
            </a:extLst>
          </p:cNvPr>
          <p:cNvGraphicFramePr>
            <a:graphicFrameLocks noGrp="1"/>
          </p:cNvGraphicFramePr>
          <p:nvPr>
            <p:extLst>
              <p:ext uri="{D42A27DB-BD31-4B8C-83A1-F6EECF244321}">
                <p14:modId xmlns:p14="http://schemas.microsoft.com/office/powerpoint/2010/main" val="2128639844"/>
              </p:ext>
            </p:extLst>
          </p:nvPr>
        </p:nvGraphicFramePr>
        <p:xfrm>
          <a:off x="1774826" y="3911600"/>
          <a:ext cx="8627720" cy="2567739"/>
        </p:xfrm>
        <a:graphic>
          <a:graphicData uri="http://schemas.openxmlformats.org/drawingml/2006/table">
            <a:tbl>
              <a:tblPr/>
              <a:tblGrid>
                <a:gridCol w="1597024">
                  <a:extLst>
                    <a:ext uri="{9D8B030D-6E8A-4147-A177-3AD203B41FA5}">
                      <a16:colId xmlns="" xmlns:a16="http://schemas.microsoft.com/office/drawing/2014/main" val="1671969752"/>
                    </a:ext>
                  </a:extLst>
                </a:gridCol>
                <a:gridCol w="1657350">
                  <a:extLst>
                    <a:ext uri="{9D8B030D-6E8A-4147-A177-3AD203B41FA5}">
                      <a16:colId xmlns="" xmlns:a16="http://schemas.microsoft.com/office/drawing/2014/main" val="974879822"/>
                    </a:ext>
                  </a:extLst>
                </a:gridCol>
                <a:gridCol w="1924050">
                  <a:extLst>
                    <a:ext uri="{9D8B030D-6E8A-4147-A177-3AD203B41FA5}">
                      <a16:colId xmlns="" xmlns:a16="http://schemas.microsoft.com/office/drawing/2014/main" val="1140424030"/>
                    </a:ext>
                  </a:extLst>
                </a:gridCol>
                <a:gridCol w="1933575">
                  <a:extLst>
                    <a:ext uri="{9D8B030D-6E8A-4147-A177-3AD203B41FA5}">
                      <a16:colId xmlns="" xmlns:a16="http://schemas.microsoft.com/office/drawing/2014/main" val="4038019537"/>
                    </a:ext>
                  </a:extLst>
                </a:gridCol>
                <a:gridCol w="1515721">
                  <a:extLst>
                    <a:ext uri="{9D8B030D-6E8A-4147-A177-3AD203B41FA5}">
                      <a16:colId xmlns="" xmlns:a16="http://schemas.microsoft.com/office/drawing/2014/main" val="1495095915"/>
                    </a:ext>
                  </a:extLst>
                </a:gridCol>
              </a:tblGrid>
              <a:tr h="432639">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证券代码</a:t>
                      </a:r>
                    </a:p>
                  </a:txBody>
                  <a:tcPr marL="4763" marR="4763" marT="4763" marB="0" anchor="ctr">
                    <a:lnL>
                      <a:noFill/>
                    </a:lnL>
                    <a:lnR>
                      <a:noFill/>
                    </a:lnR>
                    <a:lnT>
                      <a:noFill/>
                    </a:lnT>
                    <a:lnB>
                      <a:noFill/>
                    </a:lnB>
                    <a:solidFill>
                      <a:srgbClr val="4472C4"/>
                    </a:solidFill>
                  </a:tcPr>
                </a:tc>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证券名称</a:t>
                      </a:r>
                    </a:p>
                  </a:txBody>
                  <a:tcPr marL="4763" marR="4763" marT="4763" marB="0" anchor="ctr">
                    <a:lnL>
                      <a:noFill/>
                    </a:lnL>
                    <a:lnR>
                      <a:noFill/>
                    </a:lnR>
                    <a:lnT>
                      <a:noFill/>
                    </a:lnT>
                    <a:lnB>
                      <a:noFill/>
                    </a:lnB>
                    <a:solidFill>
                      <a:srgbClr val="4472C4"/>
                    </a:solidFill>
                  </a:tcPr>
                </a:tc>
                <a:tc>
                  <a:txBody>
                    <a:bodyPr/>
                    <a:lstStyle/>
                    <a:p>
                      <a:pPr algn="ctr" fontAlgn="ctr"/>
                      <a:r>
                        <a:rPr lang="en-US" altLang="zh-CN" sz="1400" b="1" i="0" u="none" strike="noStrike" dirty="0">
                          <a:solidFill>
                            <a:srgbClr val="FFFFFF"/>
                          </a:solidFill>
                          <a:effectLst/>
                          <a:latin typeface="微软雅黑" panose="020B0503020204020204" pitchFamily="34" charset="-122"/>
                          <a:ea typeface="微软雅黑" panose="020B0503020204020204" pitchFamily="34" charset="-122"/>
                        </a:rPr>
                        <a:t>2021/9/30</a:t>
                      </a: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总市值</a:t>
                      </a:r>
                      <a:endParaRPr lang="en-US" altLang="zh-CN" sz="1400" b="1" i="0" u="none" strike="noStrike" dirty="0">
                        <a:solidFill>
                          <a:srgbClr val="FFFFFF"/>
                        </a:solidFill>
                        <a:effectLst/>
                        <a:latin typeface="微软雅黑" panose="020B0503020204020204" pitchFamily="34" charset="-122"/>
                        <a:ea typeface="微软雅黑" panose="020B0503020204020204" pitchFamily="34" charset="-122"/>
                      </a:endParaRPr>
                    </a:p>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（亿元）</a:t>
                      </a:r>
                    </a:p>
                  </a:txBody>
                  <a:tcPr marL="4763" marR="4763" marT="4763" marB="0" anchor="ctr">
                    <a:lnL>
                      <a:noFill/>
                    </a:lnL>
                    <a:lnR>
                      <a:noFill/>
                    </a:lnR>
                    <a:lnT>
                      <a:noFill/>
                    </a:lnT>
                    <a:lnB>
                      <a:noFill/>
                    </a:lnB>
                    <a:solidFill>
                      <a:srgbClr val="4472C4"/>
                    </a:solidFill>
                  </a:tcPr>
                </a:tc>
                <a:tc>
                  <a:txBody>
                    <a:bodyPr/>
                    <a:lstStyle/>
                    <a:p>
                      <a:pPr algn="ctr" fontAlgn="ctr"/>
                      <a:r>
                        <a:rPr lang="en-US" altLang="zh-CN" sz="1400" b="1" i="0" u="none" strike="noStrike" dirty="0">
                          <a:solidFill>
                            <a:srgbClr val="FFFFFF"/>
                          </a:solidFill>
                          <a:effectLst/>
                          <a:latin typeface="微软雅黑" panose="020B0503020204020204" pitchFamily="34" charset="-122"/>
                          <a:ea typeface="微软雅黑" panose="020B0503020204020204" pitchFamily="34" charset="-122"/>
                        </a:rPr>
                        <a:t>2021/10/31</a:t>
                      </a: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总市值</a:t>
                      </a:r>
                      <a:endParaRPr lang="en-US" altLang="zh-CN" sz="1400" b="1" i="0" u="none" strike="noStrike" dirty="0">
                        <a:solidFill>
                          <a:srgbClr val="FFFFFF"/>
                        </a:solidFill>
                        <a:effectLst/>
                        <a:latin typeface="微软雅黑" panose="020B0503020204020204" pitchFamily="34" charset="-122"/>
                        <a:ea typeface="微软雅黑" panose="020B0503020204020204" pitchFamily="34" charset="-122"/>
                      </a:endParaRPr>
                    </a:p>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（亿元）</a:t>
                      </a:r>
                    </a:p>
                  </a:txBody>
                  <a:tcPr marL="4763" marR="4763" marT="4763" marB="0" anchor="ctr">
                    <a:lnL>
                      <a:noFill/>
                    </a:lnL>
                    <a:lnR>
                      <a:noFill/>
                    </a:lnR>
                    <a:lnT>
                      <a:noFill/>
                    </a:lnT>
                    <a:lnB>
                      <a:noFill/>
                    </a:lnB>
                    <a:solidFill>
                      <a:srgbClr val="4472C4"/>
                    </a:solidFill>
                  </a:tcPr>
                </a:tc>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月涨跌幅</a:t>
                      </a:r>
                    </a:p>
                  </a:txBody>
                  <a:tcPr marL="4763" marR="4763" marT="4763" marB="0" anchor="ctr">
                    <a:lnL>
                      <a:noFill/>
                    </a:lnL>
                    <a:lnR>
                      <a:noFill/>
                    </a:lnR>
                    <a:lnT>
                      <a:noFill/>
                    </a:lnT>
                    <a:lnB>
                      <a:noFill/>
                    </a:lnB>
                    <a:solidFill>
                      <a:srgbClr val="4472C4"/>
                    </a:solidFill>
                  </a:tcPr>
                </a:tc>
                <a:extLst>
                  <a:ext uri="{0D108BD9-81ED-4DB2-BD59-A6C34878D82A}">
                    <a16:rowId xmlns="" xmlns:a16="http://schemas.microsoft.com/office/drawing/2014/main" val="9731420"/>
                  </a:ext>
                </a:extLst>
              </a:tr>
              <a:tr h="213510">
                <a:tc>
                  <a:txBody>
                    <a:bodyPr/>
                    <a:lstStyle/>
                    <a:p>
                      <a:pPr algn="ctr" fontAlgn="b"/>
                      <a:r>
                        <a:rPr lang="en-US" sz="1200" b="0" i="0" u="none" strike="noStrike" dirty="0">
                          <a:solidFill>
                            <a:srgbClr val="000000"/>
                          </a:solidFill>
                          <a:effectLst/>
                          <a:latin typeface="微软雅黑" panose="020B0503020204020204" pitchFamily="34" charset="-122"/>
                          <a:ea typeface="微软雅黑" panose="020B0503020204020204" pitchFamily="34" charset="-122"/>
                        </a:rPr>
                        <a:t>688607.SH</a:t>
                      </a:r>
                    </a:p>
                  </a:txBody>
                  <a:tcPr marL="9525" marR="9525" marT="9525" marB="0" anchor="ctr">
                    <a:lnL>
                      <a:noFill/>
                    </a:lnL>
                    <a:lnR>
                      <a:noFill/>
                    </a:lnR>
                    <a:lnT>
                      <a:noFill/>
                    </a:lnT>
                    <a:lnB>
                      <a:noFill/>
                    </a:lnB>
                    <a:solidFill>
                      <a:srgbClr val="D9D9D9"/>
                    </a:solidFill>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康众医疗</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44.02</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29.21</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-33.63%</a:t>
                      </a:r>
                    </a:p>
                  </a:txBody>
                  <a:tcPr marL="9525" marR="9525" marT="9525" marB="0" anchor="ctr">
                    <a:lnL>
                      <a:noFill/>
                    </a:lnL>
                    <a:lnR>
                      <a:noFill/>
                    </a:lnR>
                    <a:lnT>
                      <a:noFill/>
                    </a:lnT>
                    <a:lnB>
                      <a:noFill/>
                    </a:lnB>
                    <a:solidFill>
                      <a:srgbClr val="D9D9D9"/>
                    </a:solidFill>
                  </a:tcPr>
                </a:tc>
                <a:extLst>
                  <a:ext uri="{0D108BD9-81ED-4DB2-BD59-A6C34878D82A}">
                    <a16:rowId xmlns="" xmlns:a16="http://schemas.microsoft.com/office/drawing/2014/main" val="3183357776"/>
                  </a:ext>
                </a:extLst>
              </a:tr>
              <a:tr h="213510">
                <a:tc>
                  <a:txBody>
                    <a:bodyPr/>
                    <a:lstStyle/>
                    <a:p>
                      <a:pPr algn="ctr" fontAlgn="b"/>
                      <a:r>
                        <a:rPr lang="en-US" sz="1200" b="0" i="0" u="none" strike="noStrike" dirty="0">
                          <a:solidFill>
                            <a:srgbClr val="000000"/>
                          </a:solidFill>
                          <a:effectLst/>
                          <a:latin typeface="微软雅黑" panose="020B0503020204020204" pitchFamily="34" charset="-122"/>
                          <a:ea typeface="微软雅黑" panose="020B0503020204020204" pitchFamily="34" charset="-122"/>
                        </a:rPr>
                        <a:t>688276.SH</a:t>
                      </a:r>
                    </a:p>
                  </a:txBody>
                  <a:tcPr marL="9525" marR="9525" marT="9525" marB="0" anchor="ctr">
                    <a:lnL>
                      <a:noFill/>
                    </a:lnL>
                    <a:lnR>
                      <a:noFill/>
                    </a:lnR>
                    <a:lnT>
                      <a:noFill/>
                    </a:lnT>
                    <a:lnB>
                      <a:noFill/>
                    </a:lnB>
                  </a:tcPr>
                </a:tc>
                <a:tc>
                  <a:txBody>
                    <a:bodyPr/>
                    <a:lstStyle/>
                    <a:p>
                      <a:pPr algn="ctr" fontAlgn="b"/>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百克生物</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404.50</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278.87</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-31.06%</a:t>
                      </a:r>
                    </a:p>
                  </a:txBody>
                  <a:tcPr marL="9525" marR="9525" marT="9525" marB="0" anchor="ctr">
                    <a:lnL>
                      <a:noFill/>
                    </a:lnL>
                    <a:lnR>
                      <a:noFill/>
                    </a:lnR>
                    <a:lnT>
                      <a:noFill/>
                    </a:lnT>
                    <a:lnB>
                      <a:noFill/>
                    </a:lnB>
                  </a:tcPr>
                </a:tc>
                <a:extLst>
                  <a:ext uri="{0D108BD9-81ED-4DB2-BD59-A6C34878D82A}">
                    <a16:rowId xmlns="" xmlns:a16="http://schemas.microsoft.com/office/drawing/2014/main" val="2356962880"/>
                  </a:ext>
                </a:extLst>
              </a:tr>
              <a:tr h="213510">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688076.SH</a:t>
                      </a:r>
                    </a:p>
                  </a:txBody>
                  <a:tcPr marL="9525" marR="9525" marT="9525" marB="0" anchor="ctr">
                    <a:lnL>
                      <a:noFill/>
                    </a:lnL>
                    <a:lnR>
                      <a:noFill/>
                    </a:lnR>
                    <a:lnT>
                      <a:noFill/>
                    </a:lnT>
                    <a:lnB>
                      <a:noFill/>
                    </a:lnB>
                    <a:solidFill>
                      <a:srgbClr val="D9D9D9"/>
                    </a:solidFill>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诺泰生物</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122.69</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88.34</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-27.99%</a:t>
                      </a:r>
                    </a:p>
                  </a:txBody>
                  <a:tcPr marL="9525" marR="9525" marT="9525" marB="0" anchor="ctr">
                    <a:lnL>
                      <a:noFill/>
                    </a:lnL>
                    <a:lnR>
                      <a:noFill/>
                    </a:lnR>
                    <a:lnT>
                      <a:noFill/>
                    </a:lnT>
                    <a:lnB>
                      <a:noFill/>
                    </a:lnB>
                    <a:solidFill>
                      <a:srgbClr val="D9D9D9"/>
                    </a:solidFill>
                  </a:tcPr>
                </a:tc>
                <a:extLst>
                  <a:ext uri="{0D108BD9-81ED-4DB2-BD59-A6C34878D82A}">
                    <a16:rowId xmlns="" xmlns:a16="http://schemas.microsoft.com/office/drawing/2014/main" val="2234628114"/>
                  </a:ext>
                </a:extLst>
              </a:tr>
              <a:tr h="213510">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688686.SH</a:t>
                      </a:r>
                    </a:p>
                  </a:txBody>
                  <a:tcPr marL="9525" marR="9525" marT="9525" marB="0" anchor="ctr">
                    <a:lnL>
                      <a:noFill/>
                    </a:lnL>
                    <a:lnR>
                      <a:noFill/>
                    </a:lnR>
                    <a:lnT>
                      <a:noFill/>
                    </a:lnT>
                    <a:lnB>
                      <a:noFill/>
                    </a:lnB>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奥普特</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310.93</a:t>
                      </a:r>
                    </a:p>
                  </a:txBody>
                  <a:tcPr marL="9525" marR="9525" marT="9525" marB="0" anchor="ctr">
                    <a:lnL>
                      <a:noFill/>
                    </a:lnL>
                    <a:lnR>
                      <a:noFill/>
                    </a:lnR>
                    <a:lnT>
                      <a:noFill/>
                    </a:lnT>
                    <a:lnB>
                      <a:noFill/>
                    </a:lnB>
                  </a:tcPr>
                </a:tc>
                <a:tc>
                  <a:txBody>
                    <a:bodyPr/>
                    <a:lstStyle/>
                    <a:p>
                      <a:pPr algn="ctr" fontAlgn="b"/>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224.65</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-27.75%</a:t>
                      </a:r>
                    </a:p>
                  </a:txBody>
                  <a:tcPr marL="9525" marR="9525" marT="9525" marB="0" anchor="ctr">
                    <a:lnL>
                      <a:noFill/>
                    </a:lnL>
                    <a:lnR>
                      <a:noFill/>
                    </a:lnR>
                    <a:lnT>
                      <a:noFill/>
                    </a:lnT>
                    <a:lnB>
                      <a:noFill/>
                    </a:lnB>
                  </a:tcPr>
                </a:tc>
                <a:extLst>
                  <a:ext uri="{0D108BD9-81ED-4DB2-BD59-A6C34878D82A}">
                    <a16:rowId xmlns="" xmlns:a16="http://schemas.microsoft.com/office/drawing/2014/main" val="235083241"/>
                  </a:ext>
                </a:extLst>
              </a:tr>
              <a:tr h="213510">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688121.SH</a:t>
                      </a:r>
                    </a:p>
                  </a:txBody>
                  <a:tcPr marL="9525" marR="9525" marT="9525" marB="0" anchor="ctr">
                    <a:lnL>
                      <a:noFill/>
                    </a:lnL>
                    <a:lnR>
                      <a:noFill/>
                    </a:lnR>
                    <a:lnT>
                      <a:noFill/>
                    </a:lnT>
                    <a:lnB>
                      <a:noFill/>
                    </a:lnB>
                    <a:solidFill>
                      <a:srgbClr val="D9D9D9"/>
                    </a:solidFill>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卓然股份</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67.39</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49.49</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-26.56%</a:t>
                      </a:r>
                    </a:p>
                  </a:txBody>
                  <a:tcPr marL="9525" marR="9525" marT="9525" marB="0" anchor="ctr">
                    <a:lnL>
                      <a:noFill/>
                    </a:lnL>
                    <a:lnR>
                      <a:noFill/>
                    </a:lnR>
                    <a:lnT>
                      <a:noFill/>
                    </a:lnT>
                    <a:lnB>
                      <a:noFill/>
                    </a:lnB>
                    <a:solidFill>
                      <a:srgbClr val="D9D9D9"/>
                    </a:solidFill>
                  </a:tcPr>
                </a:tc>
                <a:extLst>
                  <a:ext uri="{0D108BD9-81ED-4DB2-BD59-A6C34878D82A}">
                    <a16:rowId xmlns="" xmlns:a16="http://schemas.microsoft.com/office/drawing/2014/main" val="137043619"/>
                  </a:ext>
                </a:extLst>
              </a:tr>
              <a:tr h="213510">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688617.SH</a:t>
                      </a:r>
                    </a:p>
                  </a:txBody>
                  <a:tcPr marL="9525" marR="9525" marT="9525" marB="0" anchor="ctr">
                    <a:lnL>
                      <a:noFill/>
                    </a:lnL>
                    <a:lnR>
                      <a:noFill/>
                    </a:lnR>
                    <a:lnT>
                      <a:noFill/>
                    </a:lnT>
                    <a:lnB>
                      <a:noFill/>
                    </a:lnB>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惠泰医疗</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269.35</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200.60</a:t>
                      </a:r>
                    </a:p>
                  </a:txBody>
                  <a:tcPr marL="9525" marR="9525" marT="9525" marB="0" anchor="ctr">
                    <a:lnL>
                      <a:noFill/>
                    </a:lnL>
                    <a:lnR>
                      <a:noFill/>
                    </a:lnR>
                    <a:lnT>
                      <a:noFill/>
                    </a:lnT>
                    <a:lnB>
                      <a:noFill/>
                    </a:lnB>
                  </a:tcPr>
                </a:tc>
                <a:tc>
                  <a:txBody>
                    <a:bodyPr/>
                    <a:lstStyle/>
                    <a:p>
                      <a:pPr algn="ctr" fontAlgn="b"/>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-25.52%</a:t>
                      </a:r>
                    </a:p>
                  </a:txBody>
                  <a:tcPr marL="9525" marR="9525" marT="9525" marB="0" anchor="ctr">
                    <a:lnL>
                      <a:noFill/>
                    </a:lnL>
                    <a:lnR>
                      <a:noFill/>
                    </a:lnR>
                    <a:lnT>
                      <a:noFill/>
                    </a:lnT>
                    <a:lnB>
                      <a:noFill/>
                    </a:lnB>
                  </a:tcPr>
                </a:tc>
                <a:extLst>
                  <a:ext uri="{0D108BD9-81ED-4DB2-BD59-A6C34878D82A}">
                    <a16:rowId xmlns="" xmlns:a16="http://schemas.microsoft.com/office/drawing/2014/main" val="363514671"/>
                  </a:ext>
                </a:extLst>
              </a:tr>
              <a:tr h="213510">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688083.SH</a:t>
                      </a:r>
                    </a:p>
                  </a:txBody>
                  <a:tcPr marL="9525" marR="9525" marT="9525" marB="0" anchor="ctr">
                    <a:lnL>
                      <a:noFill/>
                    </a:lnL>
                    <a:lnR>
                      <a:noFill/>
                    </a:lnR>
                    <a:lnT>
                      <a:noFill/>
                    </a:lnT>
                    <a:lnB>
                      <a:noFill/>
                    </a:lnB>
                    <a:solidFill>
                      <a:srgbClr val="D9D9D9"/>
                    </a:solidFill>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中望软件</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245.92</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184.01</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-25.17%</a:t>
                      </a:r>
                    </a:p>
                  </a:txBody>
                  <a:tcPr marL="9525" marR="9525" marT="9525" marB="0" anchor="ctr">
                    <a:lnL>
                      <a:noFill/>
                    </a:lnL>
                    <a:lnR>
                      <a:noFill/>
                    </a:lnR>
                    <a:lnT>
                      <a:noFill/>
                    </a:lnT>
                    <a:lnB>
                      <a:noFill/>
                    </a:lnB>
                    <a:solidFill>
                      <a:srgbClr val="D9D9D9"/>
                    </a:solidFill>
                  </a:tcPr>
                </a:tc>
                <a:extLst>
                  <a:ext uri="{0D108BD9-81ED-4DB2-BD59-A6C34878D82A}">
                    <a16:rowId xmlns="" xmlns:a16="http://schemas.microsoft.com/office/drawing/2014/main" val="4030327943"/>
                  </a:ext>
                </a:extLst>
              </a:tr>
              <a:tr h="213510">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688179.SH</a:t>
                      </a:r>
                    </a:p>
                  </a:txBody>
                  <a:tcPr marL="9525" marR="9525" marT="9525" marB="0" anchor="ctr">
                    <a:lnL>
                      <a:noFill/>
                    </a:lnL>
                    <a:lnR>
                      <a:noFill/>
                    </a:lnR>
                    <a:lnT>
                      <a:noFill/>
                    </a:lnT>
                    <a:lnB>
                      <a:noFill/>
                    </a:lnB>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阿拉丁</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82.06</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61.56</a:t>
                      </a:r>
                    </a:p>
                  </a:txBody>
                  <a:tcPr marL="9525" marR="9525" marT="9525" marB="0" anchor="ctr">
                    <a:lnL>
                      <a:noFill/>
                    </a:lnL>
                    <a:lnR>
                      <a:noFill/>
                    </a:lnR>
                    <a:lnT>
                      <a:noFill/>
                    </a:lnT>
                    <a:lnB>
                      <a:noFill/>
                    </a:lnB>
                  </a:tcPr>
                </a:tc>
                <a:tc>
                  <a:txBody>
                    <a:bodyPr/>
                    <a:lstStyle/>
                    <a:p>
                      <a:pPr algn="ctr" fontAlgn="b"/>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-24.98%</a:t>
                      </a:r>
                    </a:p>
                  </a:txBody>
                  <a:tcPr marL="9525" marR="9525" marT="9525" marB="0" anchor="ctr">
                    <a:lnL>
                      <a:noFill/>
                    </a:lnL>
                    <a:lnR>
                      <a:noFill/>
                    </a:lnR>
                    <a:lnT>
                      <a:noFill/>
                    </a:lnT>
                    <a:lnB>
                      <a:noFill/>
                    </a:lnB>
                  </a:tcPr>
                </a:tc>
                <a:extLst>
                  <a:ext uri="{0D108BD9-81ED-4DB2-BD59-A6C34878D82A}">
                    <a16:rowId xmlns="" xmlns:a16="http://schemas.microsoft.com/office/drawing/2014/main" val="258823216"/>
                  </a:ext>
                </a:extLst>
              </a:tr>
              <a:tr h="213510">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688185.SH</a:t>
                      </a:r>
                    </a:p>
                  </a:txBody>
                  <a:tcPr marL="9525" marR="9525" marT="9525" marB="0" anchor="ctr">
                    <a:lnL>
                      <a:noFill/>
                    </a:lnL>
                    <a:lnR>
                      <a:noFill/>
                    </a:lnR>
                    <a:lnT>
                      <a:noFill/>
                    </a:lnT>
                    <a:lnB>
                      <a:noFill/>
                    </a:lnB>
                    <a:solidFill>
                      <a:srgbClr val="D9D9D9"/>
                    </a:solidFill>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康希诺</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692.80</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532.83</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-23.09%</a:t>
                      </a:r>
                    </a:p>
                  </a:txBody>
                  <a:tcPr marL="9525" marR="9525" marT="9525" marB="0" anchor="ctr">
                    <a:lnL>
                      <a:noFill/>
                    </a:lnL>
                    <a:lnR>
                      <a:noFill/>
                    </a:lnR>
                    <a:lnT>
                      <a:noFill/>
                    </a:lnT>
                    <a:lnB>
                      <a:noFill/>
                    </a:lnB>
                    <a:solidFill>
                      <a:srgbClr val="D9D9D9"/>
                    </a:solidFill>
                  </a:tcPr>
                </a:tc>
                <a:extLst>
                  <a:ext uri="{0D108BD9-81ED-4DB2-BD59-A6C34878D82A}">
                    <a16:rowId xmlns="" xmlns:a16="http://schemas.microsoft.com/office/drawing/2014/main" val="2390678793"/>
                  </a:ext>
                </a:extLst>
              </a:tr>
              <a:tr h="213510">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688699.SH</a:t>
                      </a:r>
                    </a:p>
                  </a:txBody>
                  <a:tcPr marL="9525" marR="9525" marT="9525" marB="0" anchor="ctr">
                    <a:lnL>
                      <a:noFill/>
                    </a:lnL>
                    <a:lnR>
                      <a:noFill/>
                    </a:lnR>
                    <a:lnT>
                      <a:noFill/>
                    </a:lnT>
                    <a:lnB>
                      <a:noFill/>
                    </a:lnB>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明微电子</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203.25</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157.67</a:t>
                      </a:r>
                    </a:p>
                  </a:txBody>
                  <a:tcPr marL="9525" marR="9525" marT="9525" marB="0" anchor="ctr">
                    <a:lnL>
                      <a:noFill/>
                    </a:lnL>
                    <a:lnR>
                      <a:noFill/>
                    </a:lnR>
                    <a:lnT>
                      <a:noFill/>
                    </a:lnT>
                    <a:lnB>
                      <a:noFill/>
                    </a:lnB>
                  </a:tcPr>
                </a:tc>
                <a:tc>
                  <a:txBody>
                    <a:bodyPr/>
                    <a:lstStyle/>
                    <a:p>
                      <a:pPr algn="ctr" fontAlgn="b"/>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-22.43%</a:t>
                      </a:r>
                    </a:p>
                  </a:txBody>
                  <a:tcPr marL="9525" marR="9525" marT="9525" marB="0" anchor="ctr">
                    <a:lnL>
                      <a:noFill/>
                    </a:lnL>
                    <a:lnR>
                      <a:noFill/>
                    </a:lnR>
                    <a:lnT>
                      <a:noFill/>
                    </a:lnT>
                    <a:lnB>
                      <a:noFill/>
                    </a:lnB>
                  </a:tcPr>
                </a:tc>
                <a:extLst>
                  <a:ext uri="{0D108BD9-81ED-4DB2-BD59-A6C34878D82A}">
                    <a16:rowId xmlns="" xmlns:a16="http://schemas.microsoft.com/office/drawing/2014/main" val="1216370131"/>
                  </a:ext>
                </a:extLst>
              </a:tr>
            </a:tbl>
          </a:graphicData>
        </a:graphic>
      </p:graphicFrame>
      <p:graphicFrame>
        <p:nvGraphicFramePr>
          <p:cNvPr id="6" name="图表 5">
            <a:extLst>
              <a:ext uri="{FF2B5EF4-FFF2-40B4-BE49-F238E27FC236}">
                <a16:creationId xmlns="" xmlns:a16="http://schemas.microsoft.com/office/drawing/2014/main" id="{CD276B89-B955-40E0-95EC-778A25E6B43B}"/>
              </a:ext>
            </a:extLst>
          </p:cNvPr>
          <p:cNvGraphicFramePr>
            <a:graphicFrameLocks/>
          </p:cNvGraphicFramePr>
          <p:nvPr>
            <p:extLst>
              <p:ext uri="{D42A27DB-BD31-4B8C-83A1-F6EECF244321}">
                <p14:modId xmlns:p14="http://schemas.microsoft.com/office/powerpoint/2010/main" val="1766326082"/>
              </p:ext>
            </p:extLst>
          </p:nvPr>
        </p:nvGraphicFramePr>
        <p:xfrm>
          <a:off x="1783556" y="864393"/>
          <a:ext cx="8643600" cy="307181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380411948"/>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a:extLst>
              <a:ext uri="{FF2B5EF4-FFF2-40B4-BE49-F238E27FC236}">
                <a16:creationId xmlns="" xmlns:a16="http://schemas.microsoft.com/office/drawing/2014/main" id="{6E652B67-ECF4-46AD-8022-8BFE7E8C719F}"/>
              </a:ext>
            </a:extLst>
          </p:cNvPr>
          <p:cNvGrpSpPr/>
          <p:nvPr/>
        </p:nvGrpSpPr>
        <p:grpSpPr>
          <a:xfrm>
            <a:off x="1774826" y="3820759"/>
            <a:ext cx="4464049" cy="357504"/>
            <a:chOff x="7157508" y="740533"/>
            <a:chExt cx="3098166" cy="369869"/>
          </a:xfrm>
        </p:grpSpPr>
        <p:sp>
          <p:nvSpPr>
            <p:cNvPr id="8" name="矩形 7">
              <a:extLst>
                <a:ext uri="{FF2B5EF4-FFF2-40B4-BE49-F238E27FC236}">
                  <a16:creationId xmlns="" xmlns:a16="http://schemas.microsoft.com/office/drawing/2014/main" id="{CB2B6068-BF4A-4029-88F0-D9EA012388B5}"/>
                </a:ext>
              </a:extLst>
            </p:cNvPr>
            <p:cNvSpPr/>
            <p:nvPr/>
          </p:nvSpPr>
          <p:spPr>
            <a:xfrm>
              <a:off x="7157508" y="740533"/>
              <a:ext cx="2846964"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rPr>
                <a:t>IPO</a:t>
              </a:r>
              <a:r>
                <a:rPr lang="zh-CN" altLang="en-US" dirty="0">
                  <a:latin typeface="微软雅黑" panose="020B0503020204020204" pitchFamily="34" charset="-122"/>
                  <a:ea typeface="微软雅黑" panose="020B0503020204020204" pitchFamily="34" charset="-122"/>
                </a:rPr>
                <a:t>整体节奏平稳，并购规模扩张明显</a:t>
              </a:r>
            </a:p>
          </p:txBody>
        </p:sp>
        <p:sp>
          <p:nvSpPr>
            <p:cNvPr id="9" name="等腰三角形 8">
              <a:extLst>
                <a:ext uri="{FF2B5EF4-FFF2-40B4-BE49-F238E27FC236}">
                  <a16:creationId xmlns="" xmlns:a16="http://schemas.microsoft.com/office/drawing/2014/main" id="{554DE873-B86B-4B66-A67B-BCABDCA290A3}"/>
                </a:ext>
              </a:extLst>
            </p:cNvPr>
            <p:cNvSpPr/>
            <p:nvPr/>
          </p:nvSpPr>
          <p:spPr>
            <a:xfrm rot="5400000">
              <a:off x="9941834" y="796560"/>
              <a:ext cx="369868" cy="257813"/>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a:extLst>
              <a:ext uri="{FF2B5EF4-FFF2-40B4-BE49-F238E27FC236}">
                <a16:creationId xmlns="" xmlns:a16="http://schemas.microsoft.com/office/drawing/2014/main" id="{A2BB54BF-2FB1-4E74-8F17-15F92FA8D541}"/>
              </a:ext>
            </a:extLst>
          </p:cNvPr>
          <p:cNvSpPr txBox="1"/>
          <p:nvPr/>
        </p:nvSpPr>
        <p:spPr>
          <a:xfrm>
            <a:off x="1774825" y="4274594"/>
            <a:ext cx="8642351" cy="2215991"/>
          </a:xfrm>
          <a:prstGeom prst="rect">
            <a:avLst/>
          </a:prstGeom>
          <a:noFill/>
        </p:spPr>
        <p:txBody>
          <a:bodyPr wrap="square" lIns="0" tIns="0" rIns="0" bIns="0" rtlCol="0">
            <a:spAutoFit/>
          </a:bodyPr>
          <a:lstStyle/>
          <a:p>
            <a:pPr indent="359991" algn="just">
              <a:lnSpc>
                <a:spcPct val="150000"/>
              </a:lnSpc>
            </a:pPr>
            <a:r>
              <a:rPr lang="en-US" altLang="zh-CN" sz="1600" dirty="0">
                <a:latin typeface="微软雅黑" panose="020B0503020204020204" pitchFamily="34" charset="-122"/>
                <a:ea typeface="微软雅黑" panose="020B0503020204020204" pitchFamily="34" charset="-122"/>
              </a:rPr>
              <a:t>10</a:t>
            </a:r>
            <a:r>
              <a:rPr lang="zh-CN" altLang="en-US" sz="1600" dirty="0">
                <a:latin typeface="微软雅黑" panose="020B0503020204020204" pitchFamily="34" charset="-122"/>
                <a:ea typeface="微软雅黑" panose="020B0503020204020204" pitchFamily="34" charset="-122"/>
              </a:rPr>
              <a:t>月</a:t>
            </a:r>
            <a:r>
              <a:rPr lang="en-US" altLang="zh-CN" sz="1600" dirty="0">
                <a:latin typeface="微软雅黑" panose="020B0503020204020204" pitchFamily="34" charset="-122"/>
                <a:ea typeface="微软雅黑" panose="020B0503020204020204" pitchFamily="34" charset="-122"/>
              </a:rPr>
              <a:t>IPO</a:t>
            </a:r>
            <a:r>
              <a:rPr lang="zh-CN" altLang="en-US" sz="1600" dirty="0">
                <a:latin typeface="微软雅黑" panose="020B0503020204020204" pitchFamily="34" charset="-122"/>
                <a:ea typeface="微软雅黑" panose="020B0503020204020204" pitchFamily="34" charset="-122"/>
              </a:rPr>
              <a:t>数量与上月几乎持平，小幅减少</a:t>
            </a:r>
            <a:r>
              <a:rPr lang="en-US" altLang="zh-CN" sz="1600" dirty="0">
                <a:latin typeface="微软雅黑" panose="020B0503020204020204" pitchFamily="34" charset="-122"/>
                <a:ea typeface="微软雅黑" panose="020B0503020204020204" pitchFamily="34" charset="-122"/>
              </a:rPr>
              <a:t>8</a:t>
            </a:r>
            <a:r>
              <a:rPr lang="zh-CN" altLang="en-US" sz="1600" dirty="0">
                <a:latin typeface="微软雅黑" panose="020B0503020204020204" pitchFamily="34" charset="-122"/>
                <a:ea typeface="微软雅黑" panose="020B0503020204020204" pitchFamily="34" charset="-122"/>
              </a:rPr>
              <a:t>起。</a:t>
            </a:r>
            <a:r>
              <a:rPr lang="en-US" altLang="zh-CN" sz="1600" dirty="0">
                <a:latin typeface="微软雅黑" panose="020B0503020204020204" pitchFamily="34" charset="-122"/>
                <a:ea typeface="微软雅黑" panose="020B0503020204020204" pitchFamily="34" charset="-122"/>
              </a:rPr>
              <a:t>9</a:t>
            </a:r>
            <a:r>
              <a:rPr lang="zh-CN" altLang="en-US" sz="1600" dirty="0">
                <a:latin typeface="微软雅黑" panose="020B0503020204020204" pitchFamily="34" charset="-122"/>
                <a:ea typeface="微软雅黑" panose="020B0503020204020204" pitchFamily="34" charset="-122"/>
              </a:rPr>
              <a:t>月</a:t>
            </a:r>
            <a:r>
              <a:rPr lang="en-US" altLang="zh-CN" sz="1600" dirty="0">
                <a:latin typeface="微软雅黑" panose="020B0503020204020204" pitchFamily="34" charset="-122"/>
                <a:ea typeface="微软雅黑" panose="020B0503020204020204" pitchFamily="34" charset="-122"/>
              </a:rPr>
              <a:t>IPO</a:t>
            </a:r>
            <a:r>
              <a:rPr lang="zh-CN" altLang="en-US" sz="1600" dirty="0">
                <a:latin typeface="微软雅黑" panose="020B0503020204020204" pitchFamily="34" charset="-122"/>
                <a:ea typeface="微软雅黑" panose="020B0503020204020204" pitchFamily="34" charset="-122"/>
              </a:rPr>
              <a:t>募资规模正常回调后，</a:t>
            </a:r>
            <a:r>
              <a:rPr lang="en-US" altLang="zh-CN" sz="1600" dirty="0">
                <a:latin typeface="微软雅黑" panose="020B0503020204020204" pitchFamily="34" charset="-122"/>
                <a:ea typeface="微软雅黑" panose="020B0503020204020204" pitchFamily="34" charset="-122"/>
              </a:rPr>
              <a:t>10</a:t>
            </a:r>
            <a:r>
              <a:rPr lang="zh-CN" altLang="en-US" sz="1600" dirty="0">
                <a:latin typeface="微软雅黑" panose="020B0503020204020204" pitchFamily="34" charset="-122"/>
                <a:ea typeface="微软雅黑" panose="020B0503020204020204" pitchFamily="34" charset="-122"/>
              </a:rPr>
              <a:t>月又再次有所上扬，总募资额</a:t>
            </a:r>
            <a:r>
              <a:rPr lang="en-US" altLang="zh-CN" sz="1600" dirty="0">
                <a:latin typeface="微软雅黑" panose="020B0503020204020204" pitchFamily="34" charset="-122"/>
                <a:ea typeface="微软雅黑" panose="020B0503020204020204" pitchFamily="34" charset="-122"/>
              </a:rPr>
              <a:t>394.47</a:t>
            </a:r>
            <a:r>
              <a:rPr lang="zh-CN" altLang="en-US" sz="1600" dirty="0">
                <a:latin typeface="微软雅黑" panose="020B0503020204020204" pitchFamily="34" charset="-122"/>
                <a:ea typeface="微软雅黑" panose="020B0503020204020204" pitchFamily="34" charset="-122"/>
              </a:rPr>
              <a:t>亿元。整体</a:t>
            </a:r>
            <a:r>
              <a:rPr lang="en-US" altLang="zh-CN" sz="1600" dirty="0">
                <a:latin typeface="微软雅黑" panose="020B0503020204020204" pitchFamily="34" charset="-122"/>
                <a:ea typeface="微软雅黑" panose="020B0503020204020204" pitchFamily="34" charset="-122"/>
              </a:rPr>
              <a:t>IPO</a:t>
            </a:r>
            <a:r>
              <a:rPr lang="zh-CN" altLang="en-US" sz="1600" dirty="0">
                <a:latin typeface="微软雅黑" panose="020B0503020204020204" pitchFamily="34" charset="-122"/>
                <a:ea typeface="微软雅黑" panose="020B0503020204020204" pitchFamily="34" charset="-122"/>
              </a:rPr>
              <a:t>节奏并未出现较大的变化。</a:t>
            </a:r>
            <a:endParaRPr lang="en-US" altLang="zh-CN" sz="1600" dirty="0">
              <a:latin typeface="微软雅黑" panose="020B0503020204020204" pitchFamily="34" charset="-122"/>
              <a:ea typeface="微软雅黑" panose="020B0503020204020204" pitchFamily="34" charset="-122"/>
            </a:endParaRPr>
          </a:p>
          <a:p>
            <a:pPr indent="359991" algn="just">
              <a:lnSpc>
                <a:spcPct val="150000"/>
              </a:lnSpc>
            </a:pPr>
            <a:r>
              <a:rPr lang="zh-CN" altLang="en-US" sz="1600" dirty="0">
                <a:latin typeface="微软雅黑" panose="020B0503020204020204" pitchFamily="34" charset="-122"/>
                <a:ea typeface="微软雅黑" panose="020B0503020204020204" pitchFamily="34" charset="-122"/>
              </a:rPr>
              <a:t>并购市场方面，</a:t>
            </a:r>
            <a:r>
              <a:rPr lang="en-US" altLang="zh-CN" sz="1600" dirty="0">
                <a:latin typeface="微软雅黑" panose="020B0503020204020204" pitchFamily="34" charset="-122"/>
                <a:ea typeface="微软雅黑" panose="020B0503020204020204" pitchFamily="34" charset="-122"/>
              </a:rPr>
              <a:t>9</a:t>
            </a:r>
            <a:r>
              <a:rPr lang="zh-CN" altLang="en-US" sz="1600" dirty="0">
                <a:latin typeface="微软雅黑" panose="020B0503020204020204" pitchFamily="34" charset="-122"/>
                <a:ea typeface="微软雅黑" panose="020B0503020204020204" pitchFamily="34" charset="-122"/>
              </a:rPr>
              <a:t>月市场小幅升温后，</a:t>
            </a:r>
            <a:r>
              <a:rPr lang="en-US" altLang="zh-CN" sz="1600" dirty="0">
                <a:latin typeface="微软雅黑" panose="020B0503020204020204" pitchFamily="34" charset="-122"/>
                <a:ea typeface="微软雅黑" panose="020B0503020204020204" pitchFamily="34" charset="-122"/>
              </a:rPr>
              <a:t>10</a:t>
            </a:r>
            <a:r>
              <a:rPr lang="zh-CN" altLang="en-US" sz="1600" dirty="0">
                <a:latin typeface="微软雅黑" panose="020B0503020204020204" pitchFamily="34" charset="-122"/>
                <a:ea typeface="微软雅黑" panose="020B0503020204020204" pitchFamily="34" charset="-122"/>
              </a:rPr>
              <a:t>月继续上行，并购数量小幅增多，规模近乎翻番。与</a:t>
            </a:r>
            <a:r>
              <a:rPr lang="en-US" altLang="zh-CN" sz="1600" dirty="0">
                <a:latin typeface="微软雅黑" panose="020B0503020204020204" pitchFamily="34" charset="-122"/>
                <a:ea typeface="微软雅黑" panose="020B0503020204020204" pitchFamily="34" charset="-122"/>
              </a:rPr>
              <a:t>9</a:t>
            </a:r>
            <a:r>
              <a:rPr lang="zh-CN" altLang="en-US" sz="1600" dirty="0">
                <a:latin typeface="微软雅黑" panose="020B0503020204020204" pitchFamily="34" charset="-122"/>
                <a:ea typeface="微软雅黑" panose="020B0503020204020204" pitchFamily="34" charset="-122"/>
              </a:rPr>
              <a:t>月相比，并购数量增加</a:t>
            </a:r>
            <a:r>
              <a:rPr lang="en-US" altLang="zh-CN" sz="1600" dirty="0">
                <a:latin typeface="微软雅黑" panose="020B0503020204020204" pitchFamily="34" charset="-122"/>
                <a:ea typeface="微软雅黑" panose="020B0503020204020204" pitchFamily="34" charset="-122"/>
              </a:rPr>
              <a:t>14</a:t>
            </a:r>
            <a:r>
              <a:rPr lang="zh-CN" altLang="en-US" sz="1600" dirty="0">
                <a:latin typeface="微软雅黑" panose="020B0503020204020204" pitchFamily="34" charset="-122"/>
                <a:ea typeface="微软雅黑" panose="020B0503020204020204" pitchFamily="34" charset="-122"/>
              </a:rPr>
              <a:t>起。并购规模近</a:t>
            </a:r>
            <a:r>
              <a:rPr lang="en-US" altLang="zh-CN" sz="1600" dirty="0">
                <a:latin typeface="微软雅黑" panose="020B0503020204020204" pitchFamily="34" charset="-122"/>
                <a:ea typeface="微软雅黑" panose="020B0503020204020204" pitchFamily="34" charset="-122"/>
              </a:rPr>
              <a:t>220</a:t>
            </a:r>
            <a:r>
              <a:rPr lang="zh-CN" altLang="en-US" sz="1600" dirty="0">
                <a:latin typeface="微软雅黑" panose="020B0503020204020204" pitchFamily="34" charset="-122"/>
                <a:ea typeface="微软雅黑" panose="020B0503020204020204" pitchFamily="34" charset="-122"/>
              </a:rPr>
              <a:t>亿元。并购市场回暖明显。</a:t>
            </a:r>
            <a:endParaRPr lang="en-US" altLang="zh-CN" sz="1600" dirty="0">
              <a:latin typeface="微软雅黑" panose="020B0503020204020204" pitchFamily="34" charset="-122"/>
              <a:ea typeface="微软雅黑" panose="020B0503020204020204" pitchFamily="34" charset="-122"/>
            </a:endParaRPr>
          </a:p>
          <a:p>
            <a:pPr indent="359991" algn="just">
              <a:lnSpc>
                <a:spcPct val="150000"/>
              </a:lnSpc>
            </a:pPr>
            <a:r>
              <a:rPr lang="zh-CN" altLang="en-US" sz="1600" dirty="0">
                <a:latin typeface="微软雅黑" panose="020B0503020204020204" pitchFamily="34" charset="-122"/>
                <a:ea typeface="微软雅黑" panose="020B0503020204020204" pitchFamily="34" charset="-122"/>
              </a:rPr>
              <a:t>进入</a:t>
            </a:r>
            <a:r>
              <a:rPr lang="en-US" altLang="zh-CN" sz="1600" dirty="0">
                <a:latin typeface="微软雅黑" panose="020B0503020204020204" pitchFamily="34" charset="-122"/>
                <a:ea typeface="微软雅黑" panose="020B0503020204020204" pitchFamily="34" charset="-122"/>
              </a:rPr>
              <a:t>11</a:t>
            </a:r>
            <a:r>
              <a:rPr lang="zh-CN" altLang="en-US" sz="1600" dirty="0">
                <a:latin typeface="微软雅黑" panose="020B0503020204020204" pitchFamily="34" charset="-122"/>
                <a:ea typeface="微软雅黑" panose="020B0503020204020204" pitchFamily="34" charset="-122"/>
              </a:rPr>
              <a:t>月，市场预计北交所或于</a:t>
            </a:r>
            <a:r>
              <a:rPr lang="en-US" altLang="zh-CN" sz="1600" dirty="0">
                <a:latin typeface="微软雅黑" panose="020B0503020204020204" pitchFamily="34" charset="-122"/>
                <a:ea typeface="微软雅黑" panose="020B0503020204020204" pitchFamily="34" charset="-122"/>
              </a:rPr>
              <a:t>11</a:t>
            </a:r>
            <a:r>
              <a:rPr lang="zh-CN" altLang="en-US" sz="1600" dirty="0">
                <a:latin typeface="微软雅黑" panose="020B0503020204020204" pitchFamily="34" charset="-122"/>
                <a:ea typeface="微软雅黑" panose="020B0503020204020204" pitchFamily="34" charset="-122"/>
              </a:rPr>
              <a:t>月</a:t>
            </a:r>
            <a:r>
              <a:rPr lang="en-US" altLang="zh-CN" sz="1600" dirty="0">
                <a:latin typeface="微软雅黑" panose="020B0503020204020204" pitchFamily="34" charset="-122"/>
                <a:ea typeface="微软雅黑" panose="020B0503020204020204" pitchFamily="34" charset="-122"/>
              </a:rPr>
              <a:t>15</a:t>
            </a:r>
            <a:r>
              <a:rPr lang="zh-CN" altLang="en-US" sz="1600" dirty="0">
                <a:latin typeface="微软雅黑" panose="020B0503020204020204" pitchFamily="34" charset="-122"/>
                <a:ea typeface="微软雅黑" panose="020B0503020204020204" pitchFamily="34" charset="-122"/>
              </a:rPr>
              <a:t>日鸣锣开市，新</a:t>
            </a:r>
            <a:r>
              <a:rPr lang="zh-CN" altLang="en-US" sz="1600" dirty="0" smtClean="0">
                <a:latin typeface="微软雅黑" panose="020B0503020204020204" pitchFamily="34" charset="-122"/>
                <a:ea typeface="微软雅黑" panose="020B0503020204020204" pitchFamily="34" charset="-122"/>
              </a:rPr>
              <a:t>三板</a:t>
            </a:r>
            <a:r>
              <a:rPr lang="en-US" altLang="zh-CN" sz="1600" dirty="0" smtClean="0">
                <a:latin typeface="微软雅黑" panose="020B0503020204020204" pitchFamily="34" charset="-122"/>
                <a:ea typeface="微软雅黑" panose="020B0503020204020204" pitchFamily="34" charset="-122"/>
              </a:rPr>
              <a:t>71</a:t>
            </a:r>
            <a:r>
              <a:rPr lang="zh-CN" altLang="en-US" sz="1600" dirty="0" smtClean="0">
                <a:latin typeface="微软雅黑" panose="020B0503020204020204" pitchFamily="34" charset="-122"/>
                <a:ea typeface="微软雅黑" panose="020B0503020204020204" pitchFamily="34" charset="-122"/>
              </a:rPr>
              <a:t>家</a:t>
            </a:r>
            <a:r>
              <a:rPr lang="zh-CN" altLang="en-US" sz="1600" dirty="0">
                <a:latin typeface="微软雅黑" panose="020B0503020204020204" pitchFamily="34" charset="-122"/>
                <a:ea typeface="微软雅黑" panose="020B0503020204020204" pitchFamily="34" charset="-122"/>
              </a:rPr>
              <a:t>精选层企业将同步平移至北交所，一级市场上市退出又增加了一条新的路径，或将对投融资起到一定的积极作用。</a:t>
            </a:r>
            <a:endParaRPr lang="en-US" altLang="zh-CN" sz="1600" dirty="0">
              <a:latin typeface="微软雅黑" panose="020B0503020204020204" pitchFamily="34" charset="-122"/>
              <a:ea typeface="微软雅黑" panose="020B0503020204020204" pitchFamily="34" charset="-122"/>
            </a:endParaRPr>
          </a:p>
        </p:txBody>
      </p:sp>
      <p:sp>
        <p:nvSpPr>
          <p:cNvPr id="11" name="文本框 10">
            <a:extLst>
              <a:ext uri="{FF2B5EF4-FFF2-40B4-BE49-F238E27FC236}">
                <a16:creationId xmlns="" xmlns:a16="http://schemas.microsoft.com/office/drawing/2014/main" id="{D389B026-2D24-42C6-8E40-EE0AF77DD030}"/>
              </a:ext>
            </a:extLst>
          </p:cNvPr>
          <p:cNvSpPr txBox="1"/>
          <p:nvPr/>
        </p:nvSpPr>
        <p:spPr>
          <a:xfrm>
            <a:off x="1895403" y="136107"/>
            <a:ext cx="1423788" cy="461665"/>
          </a:xfrm>
          <a:prstGeom prst="rect">
            <a:avLst/>
          </a:prstGeom>
          <a:noFill/>
        </p:spPr>
        <p:txBody>
          <a:bodyPr wrap="none" rtlCol="0">
            <a:spAutoFit/>
          </a:bodyPr>
          <a:lstStyle/>
          <a:p>
            <a:r>
              <a:rPr lang="en-US" altLang="zh-CN" sz="2400" b="1" dirty="0">
                <a:solidFill>
                  <a:srgbClr val="000798"/>
                </a:solidFill>
              </a:rPr>
              <a:t>10</a:t>
            </a:r>
            <a:r>
              <a:rPr lang="zh-CN" altLang="en-US" sz="2400" b="1" dirty="0">
                <a:solidFill>
                  <a:srgbClr val="000798"/>
                </a:solidFill>
              </a:rPr>
              <a:t>月小结</a:t>
            </a:r>
          </a:p>
        </p:txBody>
      </p:sp>
      <p:sp>
        <p:nvSpPr>
          <p:cNvPr id="12" name="文本框 11">
            <a:extLst>
              <a:ext uri="{FF2B5EF4-FFF2-40B4-BE49-F238E27FC236}">
                <a16:creationId xmlns="" xmlns:a16="http://schemas.microsoft.com/office/drawing/2014/main" id="{072ED3C1-5125-46BB-BDF5-4F785C1A6F75}"/>
              </a:ext>
            </a:extLst>
          </p:cNvPr>
          <p:cNvSpPr txBox="1"/>
          <p:nvPr/>
        </p:nvSpPr>
        <p:spPr>
          <a:xfrm>
            <a:off x="1784350" y="1444216"/>
            <a:ext cx="8632825" cy="2172518"/>
          </a:xfrm>
          <a:prstGeom prst="rect">
            <a:avLst/>
          </a:prstGeom>
          <a:noFill/>
        </p:spPr>
        <p:txBody>
          <a:bodyPr wrap="square" lIns="0" tIns="0" rIns="0" bIns="0" rtlCol="0">
            <a:spAutoFit/>
          </a:bodyPr>
          <a:lstStyle/>
          <a:p>
            <a:pPr indent="359991" algn="just">
              <a:lnSpc>
                <a:spcPct val="150000"/>
              </a:lnSpc>
            </a:pPr>
            <a:r>
              <a:rPr lang="zh-CN" altLang="en-US" sz="1600" dirty="0">
                <a:latin typeface="微软雅黑" panose="020B0503020204020204" pitchFamily="34" charset="-122"/>
                <a:ea typeface="微软雅黑" panose="020B0503020204020204" pitchFamily="34" charset="-122"/>
              </a:rPr>
              <a:t>继</a:t>
            </a:r>
            <a:r>
              <a:rPr lang="en-US" altLang="zh-CN" sz="1600" dirty="0">
                <a:latin typeface="微软雅黑" panose="020B0503020204020204" pitchFamily="34" charset="-122"/>
                <a:ea typeface="微软雅黑" panose="020B0503020204020204" pitchFamily="34" charset="-122"/>
              </a:rPr>
              <a:t>9</a:t>
            </a:r>
            <a:r>
              <a:rPr lang="zh-CN" altLang="en-US" sz="1600" dirty="0">
                <a:latin typeface="微软雅黑" panose="020B0503020204020204" pitchFamily="34" charset="-122"/>
                <a:ea typeface="微软雅黑" panose="020B0503020204020204" pitchFamily="34" charset="-122"/>
              </a:rPr>
              <a:t>月募集市场开始出现降温后，</a:t>
            </a:r>
            <a:r>
              <a:rPr lang="en-US" altLang="zh-CN" sz="1600" dirty="0">
                <a:latin typeface="微软雅黑" panose="020B0503020204020204" pitchFamily="34" charset="-122"/>
                <a:ea typeface="微软雅黑" panose="020B0503020204020204" pitchFamily="34" charset="-122"/>
              </a:rPr>
              <a:t>10</a:t>
            </a:r>
            <a:r>
              <a:rPr lang="zh-CN" altLang="en-US" sz="1600" dirty="0">
                <a:latin typeface="微软雅黑" panose="020B0503020204020204" pitchFamily="34" charset="-122"/>
                <a:ea typeface="微软雅黑" panose="020B0503020204020204" pitchFamily="34" charset="-122"/>
              </a:rPr>
              <a:t>月募集市场继续走弱，募集数量及规模继续下行，或与市场整体资金面有所收窄有关。从数据统计来看。</a:t>
            </a:r>
            <a:r>
              <a:rPr lang="en-US" altLang="zh-CN" sz="1600" dirty="0">
                <a:latin typeface="微软雅黑" panose="020B0503020204020204" pitchFamily="34" charset="-122"/>
                <a:ea typeface="微软雅黑" panose="020B0503020204020204" pitchFamily="34" charset="-122"/>
              </a:rPr>
              <a:t>10</a:t>
            </a:r>
            <a:r>
              <a:rPr lang="zh-CN" altLang="en-US" sz="1600" dirty="0">
                <a:latin typeface="微软雅黑" panose="020B0503020204020204" pitchFamily="34" charset="-122"/>
                <a:ea typeface="微软雅黑" panose="020B0503020204020204" pitchFamily="34" charset="-122"/>
              </a:rPr>
              <a:t>月共发生</a:t>
            </a:r>
            <a:r>
              <a:rPr lang="en-US" altLang="zh-CN" sz="1600" dirty="0">
                <a:latin typeface="微软雅黑" panose="020B0503020204020204" pitchFamily="34" charset="-122"/>
                <a:ea typeface="微软雅黑" panose="020B0503020204020204" pitchFamily="34" charset="-122"/>
              </a:rPr>
              <a:t>228</a:t>
            </a:r>
            <a:r>
              <a:rPr lang="zh-CN" altLang="en-US" sz="1600" dirty="0">
                <a:latin typeface="微软雅黑" panose="020B0503020204020204" pitchFamily="34" charset="-122"/>
                <a:ea typeface="微软雅黑" panose="020B0503020204020204" pitchFamily="34" charset="-122"/>
              </a:rPr>
              <a:t>起基金募集事件，募集数量总体环比减少</a:t>
            </a:r>
            <a:r>
              <a:rPr lang="en-US" altLang="zh-CN" sz="1600" dirty="0">
                <a:latin typeface="微软雅黑" panose="020B0503020204020204" pitchFamily="34" charset="-122"/>
                <a:ea typeface="微软雅黑" panose="020B0503020204020204" pitchFamily="34" charset="-122"/>
              </a:rPr>
              <a:t>5.39%</a:t>
            </a:r>
            <a:r>
              <a:rPr lang="zh-CN" altLang="en-US" sz="1600" dirty="0">
                <a:latin typeface="微软雅黑" panose="020B0503020204020204" pitchFamily="34" charset="-122"/>
                <a:ea typeface="微软雅黑" panose="020B0503020204020204" pitchFamily="34" charset="-122"/>
              </a:rPr>
              <a:t>，募集规模环比继续收窄</a:t>
            </a:r>
            <a:r>
              <a:rPr lang="en-US" altLang="zh-CN" sz="1600" dirty="0">
                <a:latin typeface="微软雅黑" panose="020B0503020204020204" pitchFamily="34" charset="-122"/>
                <a:ea typeface="微软雅黑" panose="020B0503020204020204" pitchFamily="34" charset="-122"/>
              </a:rPr>
              <a:t>44.06%</a:t>
            </a:r>
            <a:r>
              <a:rPr lang="zh-CN" altLang="en-US" sz="1600" dirty="0">
                <a:latin typeface="微软雅黑" panose="020B0503020204020204" pitchFamily="34" charset="-122"/>
                <a:ea typeface="微软雅黑" panose="020B0503020204020204" pitchFamily="34" charset="-122"/>
              </a:rPr>
              <a:t>，近乎腰斩。</a:t>
            </a:r>
            <a:endParaRPr lang="en-US" altLang="zh-CN" sz="1600" dirty="0">
              <a:latin typeface="微软雅黑" panose="020B0503020204020204" pitchFamily="34" charset="-122"/>
              <a:ea typeface="微软雅黑" panose="020B0503020204020204" pitchFamily="34" charset="-122"/>
            </a:endParaRPr>
          </a:p>
          <a:p>
            <a:pPr indent="359991" algn="just">
              <a:lnSpc>
                <a:spcPct val="150000"/>
              </a:lnSpc>
            </a:pPr>
            <a:r>
              <a:rPr lang="en-US" altLang="zh-CN" sz="1600" dirty="0">
                <a:latin typeface="微软雅黑" panose="020B0503020204020204" pitchFamily="34" charset="-122"/>
                <a:ea typeface="微软雅黑" panose="020B0503020204020204" pitchFamily="34" charset="-122"/>
              </a:rPr>
              <a:t>9</a:t>
            </a:r>
            <a:r>
              <a:rPr lang="zh-CN" altLang="en-US" sz="1600" dirty="0">
                <a:latin typeface="微软雅黑" panose="020B0503020204020204" pitchFamily="34" charset="-122"/>
                <a:ea typeface="微软雅黑" panose="020B0503020204020204" pitchFamily="34" charset="-122"/>
              </a:rPr>
              <a:t>月投融资市场短暂回升后，进入</a:t>
            </a:r>
            <a:r>
              <a:rPr lang="en-US" altLang="zh-CN" sz="1600" dirty="0">
                <a:latin typeface="微软雅黑" panose="020B0503020204020204" pitchFamily="34" charset="-122"/>
                <a:ea typeface="微软雅黑" panose="020B0503020204020204" pitchFamily="34" charset="-122"/>
              </a:rPr>
              <a:t>10</a:t>
            </a:r>
            <a:r>
              <a:rPr lang="zh-CN" altLang="en-US" sz="1600" dirty="0">
                <a:latin typeface="微软雅黑" panose="020B0503020204020204" pitchFamily="34" charset="-122"/>
                <a:ea typeface="微软雅黑" panose="020B0503020204020204" pitchFamily="34" charset="-122"/>
              </a:rPr>
              <a:t>月又再度遇冷，但总体行业偏好照旧，医疗保健投融资事件虽然最多，但高端制造的投融资规模依旧最大。据统计</a:t>
            </a:r>
            <a:r>
              <a:rPr lang="en-US" altLang="zh-CN" sz="1600" dirty="0">
                <a:latin typeface="微软雅黑" panose="020B0503020204020204" pitchFamily="34" charset="-122"/>
                <a:ea typeface="微软雅黑" panose="020B0503020204020204" pitchFamily="34" charset="-122"/>
              </a:rPr>
              <a:t>10</a:t>
            </a:r>
            <a:r>
              <a:rPr lang="zh-CN" altLang="en-US" sz="1600" dirty="0">
                <a:latin typeface="微软雅黑" panose="020B0503020204020204" pitchFamily="34" charset="-122"/>
                <a:ea typeface="微软雅黑" panose="020B0503020204020204" pitchFamily="34" charset="-122"/>
              </a:rPr>
              <a:t>月共发生</a:t>
            </a:r>
            <a:r>
              <a:rPr lang="en-US" altLang="zh-CN" sz="1600" dirty="0">
                <a:latin typeface="微软雅黑" panose="020B0503020204020204" pitchFamily="34" charset="-122"/>
                <a:ea typeface="微软雅黑" panose="020B0503020204020204" pitchFamily="34" charset="-122"/>
              </a:rPr>
              <a:t>202</a:t>
            </a:r>
            <a:r>
              <a:rPr lang="zh-CN" altLang="en-US" sz="1600" dirty="0">
                <a:latin typeface="微软雅黑" panose="020B0503020204020204" pitchFamily="34" charset="-122"/>
                <a:ea typeface="微软雅黑" panose="020B0503020204020204" pitchFamily="34" charset="-122"/>
              </a:rPr>
              <a:t>起投融资事件，环比减少</a:t>
            </a:r>
            <a:r>
              <a:rPr lang="en-US" altLang="zh-CN" sz="1600" dirty="0">
                <a:latin typeface="微软雅黑" panose="020B0503020204020204" pitchFamily="34" charset="-122"/>
                <a:ea typeface="微软雅黑" panose="020B0503020204020204" pitchFamily="34" charset="-122"/>
              </a:rPr>
              <a:t>106</a:t>
            </a:r>
            <a:r>
              <a:rPr lang="zh-CN" altLang="en-US" sz="1600" dirty="0">
                <a:latin typeface="微软雅黑" panose="020B0503020204020204" pitchFamily="34" charset="-122"/>
                <a:ea typeface="微软雅黑" panose="020B0503020204020204" pitchFamily="34" charset="-122"/>
              </a:rPr>
              <a:t>起；总金额收窄至</a:t>
            </a:r>
            <a:r>
              <a:rPr lang="en-US" altLang="zh-CN" sz="1600" dirty="0">
                <a:latin typeface="微软雅黑" panose="020B0503020204020204" pitchFamily="34" charset="-122"/>
                <a:ea typeface="微软雅黑" panose="020B0503020204020204" pitchFamily="34" charset="-122"/>
              </a:rPr>
              <a:t>445</a:t>
            </a:r>
            <a:r>
              <a:rPr lang="zh-CN" altLang="en-US" sz="1600" dirty="0">
                <a:latin typeface="微软雅黑" panose="020B0503020204020204" pitchFamily="34" charset="-122"/>
                <a:ea typeface="微软雅黑" panose="020B0503020204020204" pitchFamily="34" charset="-122"/>
              </a:rPr>
              <a:t>亿元。</a:t>
            </a:r>
            <a:r>
              <a:rPr lang="en-US" altLang="zh-CN" sz="1600" dirty="0">
                <a:latin typeface="微软雅黑" panose="020B0503020204020204" pitchFamily="34" charset="-122"/>
                <a:ea typeface="微软雅黑" panose="020B0503020204020204" pitchFamily="34" charset="-122"/>
              </a:rPr>
              <a:t>D</a:t>
            </a:r>
            <a:r>
              <a:rPr lang="zh-CN" altLang="en-US" sz="1600" dirty="0">
                <a:latin typeface="微软雅黑" panose="020B0503020204020204" pitchFamily="34" charset="-122"/>
                <a:ea typeface="微软雅黑" panose="020B0503020204020204" pitchFamily="34" charset="-122"/>
              </a:rPr>
              <a:t>轮为</a:t>
            </a:r>
            <a:r>
              <a:rPr lang="en-US" altLang="zh-CN" sz="1600" dirty="0">
                <a:latin typeface="微软雅黑" panose="020B0503020204020204" pitchFamily="34" charset="-122"/>
                <a:ea typeface="微软雅黑" panose="020B0503020204020204" pitchFamily="34" charset="-122"/>
              </a:rPr>
              <a:t>10</a:t>
            </a:r>
            <a:r>
              <a:rPr lang="zh-CN" altLang="en-US" sz="1600" dirty="0">
                <a:latin typeface="微软雅黑" panose="020B0503020204020204" pitchFamily="34" charset="-122"/>
                <a:ea typeface="微软雅黑" panose="020B0503020204020204" pitchFamily="34" charset="-122"/>
              </a:rPr>
              <a:t>月主要投融资轮次。</a:t>
            </a:r>
            <a:endParaRPr lang="en-US" altLang="zh-CN" sz="1600" dirty="0">
              <a:latin typeface="微软雅黑" panose="020B0503020204020204" pitchFamily="34" charset="-122"/>
              <a:ea typeface="微软雅黑" panose="020B0503020204020204" pitchFamily="34" charset="-122"/>
            </a:endParaRPr>
          </a:p>
        </p:txBody>
      </p:sp>
      <p:grpSp>
        <p:nvGrpSpPr>
          <p:cNvPr id="13" name="组合 12">
            <a:extLst>
              <a:ext uri="{FF2B5EF4-FFF2-40B4-BE49-F238E27FC236}">
                <a16:creationId xmlns="" xmlns:a16="http://schemas.microsoft.com/office/drawing/2014/main" id="{ABCC63C5-B544-410D-8202-59C0D4799ACA}"/>
              </a:ext>
            </a:extLst>
          </p:cNvPr>
          <p:cNvGrpSpPr/>
          <p:nvPr/>
        </p:nvGrpSpPr>
        <p:grpSpPr>
          <a:xfrm>
            <a:off x="1774825" y="1012567"/>
            <a:ext cx="4435475" cy="357504"/>
            <a:chOff x="7207079" y="740533"/>
            <a:chExt cx="3547064" cy="369869"/>
          </a:xfrm>
        </p:grpSpPr>
        <p:sp>
          <p:nvSpPr>
            <p:cNvPr id="14" name="矩形 13">
              <a:extLst>
                <a:ext uri="{FF2B5EF4-FFF2-40B4-BE49-F238E27FC236}">
                  <a16:creationId xmlns="" xmlns:a16="http://schemas.microsoft.com/office/drawing/2014/main" id="{4E1CF7BD-A761-41E0-8C2A-A1B7752825BC}"/>
                </a:ext>
              </a:extLst>
            </p:cNvPr>
            <p:cNvSpPr/>
            <p:nvPr/>
          </p:nvSpPr>
          <p:spPr>
            <a:xfrm>
              <a:off x="7207079" y="740533"/>
              <a:ext cx="3261967"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募集市场继续降温，投资市场有所遇冷</a:t>
              </a:r>
            </a:p>
          </p:txBody>
        </p:sp>
        <p:sp>
          <p:nvSpPr>
            <p:cNvPr id="15" name="等腰三角形 14">
              <a:extLst>
                <a:ext uri="{FF2B5EF4-FFF2-40B4-BE49-F238E27FC236}">
                  <a16:creationId xmlns="" xmlns:a16="http://schemas.microsoft.com/office/drawing/2014/main" id="{47D02F80-287F-4DD2-976B-AF371911A0E5}"/>
                </a:ext>
              </a:extLst>
            </p:cNvPr>
            <p:cNvSpPr/>
            <p:nvPr/>
          </p:nvSpPr>
          <p:spPr>
            <a:xfrm rot="5400000">
              <a:off x="10427686" y="783945"/>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ustDataLst>
      <p:tags r:id="rId1"/>
    </p:custDataLst>
    <p:extLst>
      <p:ext uri="{BB962C8B-B14F-4D97-AF65-F5344CB8AC3E}">
        <p14:creationId xmlns:p14="http://schemas.microsoft.com/office/powerpoint/2010/main" val="4123718347"/>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矩形 3"/>
          <p:cNvSpPr/>
          <p:nvPr/>
        </p:nvSpPr>
        <p:spPr>
          <a:xfrm>
            <a:off x="2440319" y="4150016"/>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rgbClr val="000798"/>
                </a:solidFill>
                <a:latin typeface="华文新魏" panose="02010800040101010101" pitchFamily="2" charset="-122"/>
                <a:ea typeface="华文新魏" panose="02010800040101010101" pitchFamily="2" charset="-122"/>
              </a:rPr>
              <a:t>IPO</a:t>
            </a:r>
            <a:endParaRPr lang="zh-CN" altLang="en-US" sz="1600" dirty="0">
              <a:solidFill>
                <a:srgbClr val="000798"/>
              </a:solidFill>
              <a:latin typeface="华文新魏" panose="02010800040101010101" pitchFamily="2" charset="-122"/>
              <a:ea typeface="华文新魏" panose="02010800040101010101" pitchFamily="2" charset="-122"/>
            </a:endParaRPr>
          </a:p>
        </p:txBody>
      </p:sp>
      <p:sp>
        <p:nvSpPr>
          <p:cNvPr id="5" name="文本框 4"/>
          <p:cNvSpPr txBox="1"/>
          <p:nvPr/>
        </p:nvSpPr>
        <p:spPr>
          <a:xfrm>
            <a:off x="3298365" y="2067264"/>
            <a:ext cx="2087308" cy="646331"/>
          </a:xfrm>
          <a:prstGeom prst="rect">
            <a:avLst/>
          </a:prstGeom>
          <a:noFill/>
        </p:spPr>
        <p:txBody>
          <a:bodyPr wrap="square" rtlCol="0">
            <a:spAutoFit/>
          </a:bodyPr>
          <a:lstStyle/>
          <a:p>
            <a:pPr algn="just"/>
            <a:r>
              <a:rPr lang="zh-CN" altLang="en-US" dirty="0">
                <a:solidFill>
                  <a:srgbClr val="002060"/>
                </a:solidFill>
                <a:latin typeface="微软雅黑" panose="020B0503020204020204" pitchFamily="34" charset="-122"/>
                <a:ea typeface="微软雅黑" panose="020B0503020204020204" pitchFamily="34" charset="-122"/>
              </a:rPr>
              <a:t>募集市场持续降温，</a:t>
            </a:r>
            <a:endParaRPr lang="en-US" altLang="zh-CN" dirty="0">
              <a:solidFill>
                <a:srgbClr val="002060"/>
              </a:solidFill>
              <a:latin typeface="微软雅黑" panose="020B0503020204020204" pitchFamily="34" charset="-122"/>
              <a:ea typeface="微软雅黑" panose="020B0503020204020204" pitchFamily="34" charset="-122"/>
            </a:endParaRPr>
          </a:p>
          <a:p>
            <a:pPr algn="just"/>
            <a:r>
              <a:rPr lang="zh-CN" altLang="en-US" dirty="0">
                <a:solidFill>
                  <a:srgbClr val="002060"/>
                </a:solidFill>
                <a:latin typeface="微软雅黑" panose="020B0503020204020204" pitchFamily="34" charset="-122"/>
                <a:ea typeface="微软雅黑" panose="020B0503020204020204" pitchFamily="34" charset="-122"/>
              </a:rPr>
              <a:t>规模数量继续下行。</a:t>
            </a:r>
          </a:p>
        </p:txBody>
      </p:sp>
      <p:sp>
        <p:nvSpPr>
          <p:cNvPr id="6" name="文本框 5"/>
          <p:cNvSpPr txBox="1"/>
          <p:nvPr/>
        </p:nvSpPr>
        <p:spPr>
          <a:xfrm>
            <a:off x="3298365" y="3115283"/>
            <a:ext cx="2087308"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投资市场有所回调，事件规模环比减少。</a:t>
            </a:r>
          </a:p>
        </p:txBody>
      </p:sp>
      <p:sp>
        <p:nvSpPr>
          <p:cNvPr id="7" name="文本框 6"/>
          <p:cNvSpPr txBox="1"/>
          <p:nvPr/>
        </p:nvSpPr>
        <p:spPr>
          <a:xfrm>
            <a:off x="3352776" y="4200524"/>
            <a:ext cx="2019324"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en-US" altLang="zh-CN" dirty="0"/>
              <a:t>IPO</a:t>
            </a:r>
            <a:r>
              <a:rPr lang="zh-CN" altLang="en-US" dirty="0"/>
              <a:t>节奏基本稳定，</a:t>
            </a:r>
            <a:endParaRPr lang="en-US" altLang="zh-CN" dirty="0"/>
          </a:p>
          <a:p>
            <a:r>
              <a:rPr lang="zh-CN" altLang="en-US" dirty="0"/>
              <a:t>募资能力有所提升。</a:t>
            </a:r>
            <a:endParaRPr lang="en-US" altLang="zh-CN" dirty="0"/>
          </a:p>
        </p:txBody>
      </p:sp>
      <p:sp>
        <p:nvSpPr>
          <p:cNvPr id="8" name="矩形 7"/>
          <p:cNvSpPr/>
          <p:nvPr/>
        </p:nvSpPr>
        <p:spPr>
          <a:xfrm>
            <a:off x="6108581" y="3097869"/>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000798"/>
                </a:solidFill>
                <a:latin typeface="华文新魏" panose="02010800040101010101" pitchFamily="2" charset="-122"/>
                <a:ea typeface="华文新魏" panose="02010800040101010101" pitchFamily="2" charset="-122"/>
              </a:rPr>
              <a:t>新三板</a:t>
            </a:r>
          </a:p>
        </p:txBody>
      </p:sp>
      <p:sp>
        <p:nvSpPr>
          <p:cNvPr id="9" name="文本框 8"/>
          <p:cNvSpPr txBox="1"/>
          <p:nvPr/>
        </p:nvSpPr>
        <p:spPr>
          <a:xfrm>
            <a:off x="7101240" y="3157854"/>
            <a:ext cx="2004660"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新三板摘牌放缓，</a:t>
            </a:r>
            <a:endParaRPr lang="en-US" altLang="zh-CN" dirty="0"/>
          </a:p>
          <a:p>
            <a:r>
              <a:rPr lang="zh-CN" altLang="en-US" dirty="0"/>
              <a:t>北交所开市在即。</a:t>
            </a:r>
            <a:endParaRPr lang="en-US" altLang="zh-CN" dirty="0"/>
          </a:p>
        </p:txBody>
      </p:sp>
      <p:sp>
        <p:nvSpPr>
          <p:cNvPr id="10" name="矩形 9"/>
          <p:cNvSpPr/>
          <p:nvPr/>
        </p:nvSpPr>
        <p:spPr>
          <a:xfrm>
            <a:off x="6108581" y="2007277"/>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000798"/>
                </a:solidFill>
                <a:latin typeface="华文新魏" panose="02010800040101010101" pitchFamily="2" charset="-122"/>
                <a:ea typeface="华文新魏" panose="02010800040101010101" pitchFamily="2" charset="-122"/>
              </a:rPr>
              <a:t>并购</a:t>
            </a:r>
          </a:p>
        </p:txBody>
      </p:sp>
      <p:sp>
        <p:nvSpPr>
          <p:cNvPr id="11" name="文本框 10"/>
          <p:cNvSpPr txBox="1"/>
          <p:nvPr/>
        </p:nvSpPr>
        <p:spPr>
          <a:xfrm>
            <a:off x="7101240" y="2048214"/>
            <a:ext cx="2207860"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并购市场升温明显，</a:t>
            </a:r>
            <a:endParaRPr lang="en-US" altLang="zh-CN" dirty="0"/>
          </a:p>
          <a:p>
            <a:r>
              <a:rPr lang="zh-CN" altLang="en-US" dirty="0"/>
              <a:t>并购规模几乎翻番。</a:t>
            </a:r>
            <a:endParaRPr lang="en-US" altLang="zh-CN" dirty="0"/>
          </a:p>
        </p:txBody>
      </p:sp>
      <p:sp>
        <p:nvSpPr>
          <p:cNvPr id="18" name="矩形 17">
            <a:extLst>
              <a:ext uri="{FF2B5EF4-FFF2-40B4-BE49-F238E27FC236}">
                <a16:creationId xmlns="" xmlns:a16="http://schemas.microsoft.com/office/drawing/2014/main" id="{2838D878-7E1E-449A-AE2B-A7EB0F36A2FE}"/>
              </a:ext>
            </a:extLst>
          </p:cNvPr>
          <p:cNvSpPr/>
          <p:nvPr/>
        </p:nvSpPr>
        <p:spPr>
          <a:xfrm>
            <a:off x="2430794" y="2007277"/>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000798"/>
                </a:solidFill>
                <a:latin typeface="华文新魏" panose="02010800040101010101" pitchFamily="2" charset="-122"/>
                <a:ea typeface="华文新魏" panose="02010800040101010101" pitchFamily="2" charset="-122"/>
              </a:rPr>
              <a:t>募集</a:t>
            </a:r>
          </a:p>
        </p:txBody>
      </p:sp>
      <p:sp>
        <p:nvSpPr>
          <p:cNvPr id="20" name="矩形 19">
            <a:extLst>
              <a:ext uri="{FF2B5EF4-FFF2-40B4-BE49-F238E27FC236}">
                <a16:creationId xmlns="" xmlns:a16="http://schemas.microsoft.com/office/drawing/2014/main" id="{92097731-A4B3-4D85-A0E9-1AD314BD4FDD}"/>
              </a:ext>
            </a:extLst>
          </p:cNvPr>
          <p:cNvSpPr/>
          <p:nvPr/>
        </p:nvSpPr>
        <p:spPr>
          <a:xfrm>
            <a:off x="2430794" y="3055298"/>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000798"/>
                </a:solidFill>
                <a:latin typeface="华文新魏" panose="02010800040101010101" pitchFamily="2" charset="-122"/>
                <a:ea typeface="华文新魏" panose="02010800040101010101" pitchFamily="2" charset="-122"/>
              </a:rPr>
              <a:t>投资</a:t>
            </a:r>
          </a:p>
        </p:txBody>
      </p:sp>
      <p:sp>
        <p:nvSpPr>
          <p:cNvPr id="21" name="矩形 20">
            <a:extLst>
              <a:ext uri="{FF2B5EF4-FFF2-40B4-BE49-F238E27FC236}">
                <a16:creationId xmlns="" xmlns:a16="http://schemas.microsoft.com/office/drawing/2014/main" id="{173EAEE1-2304-4E09-A4DE-B9691FF52C2E}"/>
              </a:ext>
            </a:extLst>
          </p:cNvPr>
          <p:cNvSpPr/>
          <p:nvPr/>
        </p:nvSpPr>
        <p:spPr>
          <a:xfrm>
            <a:off x="6108581" y="4178635"/>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000798"/>
                </a:solidFill>
                <a:latin typeface="华文新魏" panose="02010800040101010101" pitchFamily="2" charset="-122"/>
                <a:ea typeface="华文新魏" panose="02010800040101010101" pitchFamily="2" charset="-122"/>
              </a:rPr>
              <a:t>科创板</a:t>
            </a:r>
          </a:p>
        </p:txBody>
      </p:sp>
      <p:sp>
        <p:nvSpPr>
          <p:cNvPr id="22" name="文本框 21">
            <a:extLst>
              <a:ext uri="{FF2B5EF4-FFF2-40B4-BE49-F238E27FC236}">
                <a16:creationId xmlns="" xmlns:a16="http://schemas.microsoft.com/office/drawing/2014/main" id="{B3638B5A-E0B9-4077-999A-9263794D2CFE}"/>
              </a:ext>
            </a:extLst>
          </p:cNvPr>
          <p:cNvSpPr txBox="1"/>
          <p:nvPr/>
        </p:nvSpPr>
        <p:spPr>
          <a:xfrm>
            <a:off x="7104659" y="4219574"/>
            <a:ext cx="1905991"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科创板跌多涨少，</a:t>
            </a:r>
            <a:endParaRPr lang="en-US" altLang="zh-CN" dirty="0"/>
          </a:p>
          <a:p>
            <a:r>
              <a:rPr lang="zh-CN" altLang="en-US" sz="1800" b="0" i="0" u="none" strike="noStrike" dirty="0">
                <a:effectLst/>
                <a:latin typeface="Arial" panose="020B0604020202020204" pitchFamily="34" charset="0"/>
              </a:rPr>
              <a:t>业绩驱动较明显。</a:t>
            </a:r>
            <a:endParaRPr lang="en-US" altLang="zh-CN"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12" name="Rectangle 2"/>
          <p:cNvSpPr txBox="1">
            <a:spLocks noChangeArrowheads="1"/>
          </p:cNvSpPr>
          <p:nvPr/>
        </p:nvSpPr>
        <p:spPr bwMode="auto">
          <a:xfrm>
            <a:off x="1882775" y="144543"/>
            <a:ext cx="8426450" cy="51513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募集</a:t>
            </a:r>
          </a:p>
        </p:txBody>
      </p:sp>
      <p:sp>
        <p:nvSpPr>
          <p:cNvPr id="14" name="文本框 13">
            <a:extLst>
              <a:ext uri="{FF2B5EF4-FFF2-40B4-BE49-F238E27FC236}">
                <a16:creationId xmlns="" xmlns:a16="http://schemas.microsoft.com/office/drawing/2014/main" id="{525476CC-5A92-46F5-92CC-5228B83DE6FF}"/>
              </a:ext>
            </a:extLst>
          </p:cNvPr>
          <p:cNvSpPr txBox="1"/>
          <p:nvPr/>
        </p:nvSpPr>
        <p:spPr>
          <a:xfrm>
            <a:off x="2248078" y="5263552"/>
            <a:ext cx="1563903" cy="369332"/>
          </a:xfrm>
          <a:prstGeom prst="rect">
            <a:avLst/>
          </a:prstGeom>
          <a:noFill/>
        </p:spPr>
        <p:txBody>
          <a:bodyPr wrap="square" lIns="0" tIns="0" rIns="0" bIns="0" rtlCol="0">
            <a:spAutoFit/>
          </a:bodyPr>
          <a:lstStyle/>
          <a:p>
            <a:r>
              <a:rPr lang="en-US" altLang="zh-CN" sz="2400" dirty="0">
                <a:solidFill>
                  <a:srgbClr val="00B050"/>
                </a:solidFill>
                <a:latin typeface="微软雅黑" panose="020B0503020204020204" pitchFamily="34" charset="-122"/>
                <a:ea typeface="微软雅黑" panose="020B0503020204020204" pitchFamily="34" charset="-122"/>
              </a:rPr>
              <a:t>44.06%</a:t>
            </a:r>
            <a:endParaRPr lang="en-US" altLang="zh-CN" sz="2400" dirty="0">
              <a:solidFill>
                <a:srgbClr val="00B050"/>
              </a:solidFill>
              <a:latin typeface="Arial" panose="020B0604020202020204" pitchFamily="34" charset="0"/>
              <a:cs typeface="Arial" panose="020B0604020202020204" pitchFamily="34" charset="0"/>
            </a:endParaRPr>
          </a:p>
        </p:txBody>
      </p:sp>
      <p:sp>
        <p:nvSpPr>
          <p:cNvPr id="15" name="文本框 14">
            <a:extLst>
              <a:ext uri="{FF2B5EF4-FFF2-40B4-BE49-F238E27FC236}">
                <a16:creationId xmlns="" xmlns:a16="http://schemas.microsoft.com/office/drawing/2014/main" id="{0688E052-21B6-4ACD-8879-51AC41D46C47}"/>
              </a:ext>
            </a:extLst>
          </p:cNvPr>
          <p:cNvSpPr txBox="1"/>
          <p:nvPr/>
        </p:nvSpPr>
        <p:spPr>
          <a:xfrm>
            <a:off x="2225256" y="6099209"/>
            <a:ext cx="891270" cy="369332"/>
          </a:xfrm>
          <a:prstGeom prst="rect">
            <a:avLst/>
          </a:prstGeom>
          <a:noFill/>
        </p:spPr>
        <p:txBody>
          <a:bodyPr wrap="none" lIns="0" tIns="0" rIns="0" bIns="0" rtlCol="0">
            <a:spAutoFit/>
          </a:bodyPr>
          <a:lstStyle>
            <a:defPPr>
              <a:defRPr lang="zh-CN"/>
            </a:defPPr>
            <a:lvl1pPr>
              <a:defRPr>
                <a:solidFill>
                  <a:srgbClr val="0070C0"/>
                </a:solidFill>
                <a:latin typeface="Arial" panose="020B0604020202020204" pitchFamily="34" charset="0"/>
                <a:cs typeface="Arial" panose="020B0604020202020204" pitchFamily="34" charset="0"/>
              </a:defRPr>
            </a:lvl1pPr>
          </a:lstStyle>
          <a:p>
            <a:r>
              <a:rPr lang="en-US" altLang="zh-CN" sz="2400" dirty="0">
                <a:solidFill>
                  <a:srgbClr val="00B050"/>
                </a:solidFill>
                <a:latin typeface="微软雅黑" panose="020B0503020204020204" pitchFamily="34" charset="-122"/>
                <a:ea typeface="微软雅黑" panose="020B0503020204020204" pitchFamily="34" charset="-122"/>
                <a:cs typeface="+mn-cs"/>
              </a:rPr>
              <a:t>5.39%</a:t>
            </a:r>
            <a:endParaRPr lang="en-US" sz="2400" dirty="0">
              <a:solidFill>
                <a:srgbClr val="00B050"/>
              </a:solidFill>
            </a:endParaRPr>
          </a:p>
        </p:txBody>
      </p:sp>
      <p:sp>
        <p:nvSpPr>
          <p:cNvPr id="16" name="文本框 15">
            <a:extLst>
              <a:ext uri="{FF2B5EF4-FFF2-40B4-BE49-F238E27FC236}">
                <a16:creationId xmlns="" xmlns:a16="http://schemas.microsoft.com/office/drawing/2014/main" id="{CE1A0AD6-A340-4944-8A98-91A057F64CE9}"/>
              </a:ext>
            </a:extLst>
          </p:cNvPr>
          <p:cNvSpPr txBox="1"/>
          <p:nvPr/>
        </p:nvSpPr>
        <p:spPr>
          <a:xfrm>
            <a:off x="2170060" y="5005201"/>
            <a:ext cx="1418978" cy="338554"/>
          </a:xfrm>
          <a:prstGeom prst="rect">
            <a:avLst/>
          </a:prstGeom>
          <a:noFill/>
        </p:spPr>
        <p:txBody>
          <a:bodyPr wrap="none" rtlCol="0">
            <a:spAutoFit/>
          </a:bodyPr>
          <a:lstStyle/>
          <a:p>
            <a:r>
              <a:rPr lang="zh-CN" altLang="en-US" sz="1600" dirty="0">
                <a:latin typeface="微软雅黑" panose="020B0503020204020204" pitchFamily="34" charset="-122"/>
                <a:ea typeface="微软雅黑" panose="020B0503020204020204" pitchFamily="34" charset="-122"/>
              </a:rPr>
              <a:t>募集金额</a:t>
            </a:r>
            <a:r>
              <a:rPr lang="zh-CN" altLang="en-US" sz="1600" b="1" dirty="0">
                <a:latin typeface="微软雅黑" panose="020B0503020204020204" pitchFamily="34" charset="-122"/>
                <a:ea typeface="微软雅黑" panose="020B0503020204020204" pitchFamily="34" charset="-122"/>
              </a:rPr>
              <a:t>环比</a:t>
            </a:r>
          </a:p>
        </p:txBody>
      </p:sp>
      <p:sp>
        <p:nvSpPr>
          <p:cNvPr id="17" name="文本框 16">
            <a:extLst>
              <a:ext uri="{FF2B5EF4-FFF2-40B4-BE49-F238E27FC236}">
                <a16:creationId xmlns="" xmlns:a16="http://schemas.microsoft.com/office/drawing/2014/main" id="{7F235572-52DE-4EB5-B3DA-28A6101D42E7}"/>
              </a:ext>
            </a:extLst>
          </p:cNvPr>
          <p:cNvSpPr txBox="1"/>
          <p:nvPr/>
        </p:nvSpPr>
        <p:spPr>
          <a:xfrm>
            <a:off x="2176168" y="5815245"/>
            <a:ext cx="1418978" cy="338554"/>
          </a:xfrm>
          <a:prstGeom prst="rect">
            <a:avLst/>
          </a:prstGeom>
          <a:noFill/>
        </p:spPr>
        <p:txBody>
          <a:bodyPr wrap="none" rtlCol="0">
            <a:spAutoFit/>
          </a:bodyPr>
          <a:lstStyle>
            <a:defPPr>
              <a:defRPr lang="zh-CN"/>
            </a:defPPr>
            <a:lvl1pPr>
              <a:defRPr sz="1400"/>
            </a:lvl1pPr>
          </a:lstStyle>
          <a:p>
            <a:r>
              <a:rPr lang="zh-CN" altLang="en-US" sz="1600" dirty="0">
                <a:latin typeface="微软雅黑" panose="020B0503020204020204" pitchFamily="34" charset="-122"/>
                <a:ea typeface="微软雅黑" panose="020B0503020204020204" pitchFamily="34" charset="-122"/>
              </a:rPr>
              <a:t>募集事件</a:t>
            </a:r>
            <a:r>
              <a:rPr lang="zh-CN" altLang="en-US" sz="1600" b="1" dirty="0">
                <a:latin typeface="微软雅黑" panose="020B0503020204020204" pitchFamily="34" charset="-122"/>
                <a:ea typeface="微软雅黑" panose="020B0503020204020204" pitchFamily="34" charset="-122"/>
              </a:rPr>
              <a:t>环比</a:t>
            </a:r>
          </a:p>
        </p:txBody>
      </p:sp>
      <p:grpSp>
        <p:nvGrpSpPr>
          <p:cNvPr id="19" name="组合 18">
            <a:extLst>
              <a:ext uri="{FF2B5EF4-FFF2-40B4-BE49-F238E27FC236}">
                <a16:creationId xmlns="" xmlns:a16="http://schemas.microsoft.com/office/drawing/2014/main" id="{CAE5DCC3-7341-4F68-B271-ABA770A0316E}"/>
              </a:ext>
            </a:extLst>
          </p:cNvPr>
          <p:cNvGrpSpPr/>
          <p:nvPr/>
        </p:nvGrpSpPr>
        <p:grpSpPr>
          <a:xfrm>
            <a:off x="1774826" y="4621104"/>
            <a:ext cx="2428874" cy="309671"/>
            <a:chOff x="7265361" y="761312"/>
            <a:chExt cx="3114359" cy="369868"/>
          </a:xfrm>
        </p:grpSpPr>
        <p:sp>
          <p:nvSpPr>
            <p:cNvPr id="20" name="矩形 19">
              <a:extLst>
                <a:ext uri="{FF2B5EF4-FFF2-40B4-BE49-F238E27FC236}">
                  <a16:creationId xmlns="" xmlns:a16="http://schemas.microsoft.com/office/drawing/2014/main" id="{F0AC8110-DAD2-43DE-9775-1A41D0401AD4}"/>
                </a:ext>
              </a:extLst>
            </p:cNvPr>
            <p:cNvSpPr/>
            <p:nvPr/>
          </p:nvSpPr>
          <p:spPr>
            <a:xfrm>
              <a:off x="7265361" y="761312"/>
              <a:ext cx="2796288" cy="369868"/>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rPr>
                <a:t>募集市场持续降温</a:t>
              </a:r>
            </a:p>
          </p:txBody>
        </p:sp>
        <p:sp>
          <p:nvSpPr>
            <p:cNvPr id="21" name="等腰三角形 20">
              <a:extLst>
                <a:ext uri="{FF2B5EF4-FFF2-40B4-BE49-F238E27FC236}">
                  <a16:creationId xmlns="" xmlns:a16="http://schemas.microsoft.com/office/drawing/2014/main" id="{184005D9-30F7-4690-9914-1D662D6037BA}"/>
                </a:ext>
              </a:extLst>
            </p:cNvPr>
            <p:cNvSpPr/>
            <p:nvPr/>
          </p:nvSpPr>
          <p:spPr>
            <a:xfrm rot="5400000">
              <a:off x="10035750" y="787209"/>
              <a:ext cx="369868" cy="318073"/>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23" name="箭头: 下 22">
            <a:extLst>
              <a:ext uri="{FF2B5EF4-FFF2-40B4-BE49-F238E27FC236}">
                <a16:creationId xmlns="" xmlns:a16="http://schemas.microsoft.com/office/drawing/2014/main" id="{998B8B4B-EBFC-42A9-B585-93FA3C08CA73}"/>
              </a:ext>
            </a:extLst>
          </p:cNvPr>
          <p:cNvSpPr/>
          <p:nvPr/>
        </p:nvSpPr>
        <p:spPr>
          <a:xfrm>
            <a:off x="1774825" y="5949950"/>
            <a:ext cx="419576" cy="461667"/>
          </a:xfrm>
          <a:prstGeom prst="downArrow">
            <a:avLst/>
          </a:prstGeom>
          <a:solidFill>
            <a:srgbClr val="00B05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solidFill>
                <a:srgbClr val="FF0000"/>
              </a:solidFill>
              <a:highlight>
                <a:srgbClr val="FF0000"/>
              </a:highlight>
            </a:endParaRPr>
          </a:p>
        </p:txBody>
      </p:sp>
      <p:sp>
        <p:nvSpPr>
          <p:cNvPr id="25" name="箭头: 下 24">
            <a:extLst>
              <a:ext uri="{FF2B5EF4-FFF2-40B4-BE49-F238E27FC236}">
                <a16:creationId xmlns="" xmlns:a16="http://schemas.microsoft.com/office/drawing/2014/main" id="{5349A176-A72F-4695-ABDC-97DCD288EE52}"/>
              </a:ext>
            </a:extLst>
          </p:cNvPr>
          <p:cNvSpPr/>
          <p:nvPr/>
        </p:nvSpPr>
        <p:spPr>
          <a:xfrm>
            <a:off x="1774825" y="5079015"/>
            <a:ext cx="419576" cy="461667"/>
          </a:xfrm>
          <a:prstGeom prst="downArrow">
            <a:avLst/>
          </a:prstGeom>
          <a:solidFill>
            <a:srgbClr val="00B05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solidFill>
                <a:srgbClr val="00B050"/>
              </a:solidFill>
              <a:highlight>
                <a:srgbClr val="FF0000"/>
              </a:highlight>
            </a:endParaRPr>
          </a:p>
        </p:txBody>
      </p:sp>
      <p:graphicFrame>
        <p:nvGraphicFramePr>
          <p:cNvPr id="26" name="图表 25">
            <a:extLst>
              <a:ext uri="{FF2B5EF4-FFF2-40B4-BE49-F238E27FC236}">
                <a16:creationId xmlns="" xmlns:a16="http://schemas.microsoft.com/office/drawing/2014/main" id="{B82038CC-614B-4CCD-B607-4EE42916A627}"/>
              </a:ext>
            </a:extLst>
          </p:cNvPr>
          <p:cNvGraphicFramePr>
            <a:graphicFrameLocks/>
          </p:cNvGraphicFramePr>
          <p:nvPr>
            <p:extLst>
              <p:ext uri="{D42A27DB-BD31-4B8C-83A1-F6EECF244321}">
                <p14:modId xmlns:p14="http://schemas.microsoft.com/office/powerpoint/2010/main" val="2361517554"/>
              </p:ext>
            </p:extLst>
          </p:nvPr>
        </p:nvGraphicFramePr>
        <p:xfrm>
          <a:off x="1774825" y="920750"/>
          <a:ext cx="8642350" cy="3670300"/>
        </p:xfrm>
        <a:graphic>
          <a:graphicData uri="http://schemas.openxmlformats.org/drawingml/2006/chart">
            <c:chart xmlns:c="http://schemas.openxmlformats.org/drawingml/2006/chart" xmlns:r="http://schemas.openxmlformats.org/officeDocument/2006/relationships" r:id="rId5"/>
          </a:graphicData>
        </a:graphic>
      </p:graphicFrame>
      <p:sp>
        <p:nvSpPr>
          <p:cNvPr id="4" name="文本框 3">
            <a:extLst>
              <a:ext uri="{FF2B5EF4-FFF2-40B4-BE49-F238E27FC236}">
                <a16:creationId xmlns="" xmlns:a16="http://schemas.microsoft.com/office/drawing/2014/main" id="{29AF8C8A-65BC-40B8-83D4-D3CB9A7CC47B}"/>
              </a:ext>
            </a:extLst>
          </p:cNvPr>
          <p:cNvSpPr txBox="1"/>
          <p:nvPr/>
        </p:nvSpPr>
        <p:spPr>
          <a:xfrm>
            <a:off x="3935413" y="5083175"/>
            <a:ext cx="6481762" cy="1289905"/>
          </a:xfrm>
          <a:prstGeom prst="rect">
            <a:avLst/>
          </a:prstGeom>
          <a:noFill/>
        </p:spPr>
        <p:txBody>
          <a:bodyPr wrap="square" rtlCol="0">
            <a:spAutoFit/>
          </a:bodyPr>
          <a:lstStyle/>
          <a:p>
            <a:pPr algn="just">
              <a:lnSpc>
                <a:spcPct val="150000"/>
              </a:lnSpc>
            </a:pPr>
            <a:r>
              <a:rPr lang="zh-CN" altLang="en-US" dirty="0">
                <a:latin typeface="微软雅黑" panose="020B0503020204020204" pitchFamily="34" charset="-122"/>
                <a:ea typeface="微软雅黑" panose="020B0503020204020204" pitchFamily="34" charset="-122"/>
              </a:rPr>
              <a:t>在</a:t>
            </a:r>
            <a:r>
              <a:rPr lang="en-US" altLang="zh-CN" dirty="0">
                <a:latin typeface="微软雅黑" panose="020B0503020204020204" pitchFamily="34" charset="-122"/>
                <a:ea typeface="微软雅黑" panose="020B0503020204020204" pitchFamily="34" charset="-122"/>
              </a:rPr>
              <a:t>9</a:t>
            </a:r>
            <a:r>
              <a:rPr lang="zh-CN" altLang="en-US" dirty="0">
                <a:latin typeface="微软雅黑" panose="020B0503020204020204" pitchFamily="34" charset="-122"/>
                <a:ea typeface="微软雅黑" panose="020B0503020204020204" pitchFamily="34" charset="-122"/>
              </a:rPr>
              <a:t>月募集事件及规模双双腰斩后，</a:t>
            </a:r>
            <a:r>
              <a:rPr lang="en-US" altLang="zh-CN" dirty="0">
                <a:latin typeface="微软雅黑" panose="020B0503020204020204" pitchFamily="34" charset="-122"/>
                <a:ea typeface="微软雅黑" panose="020B0503020204020204" pitchFamily="34" charset="-122"/>
              </a:rPr>
              <a:t>10</a:t>
            </a:r>
            <a:r>
              <a:rPr lang="zh-CN" altLang="en-US" dirty="0">
                <a:latin typeface="微软雅黑" panose="020B0503020204020204" pitchFamily="34" charset="-122"/>
                <a:ea typeface="微软雅黑" panose="020B0503020204020204" pitchFamily="34" charset="-122"/>
              </a:rPr>
              <a:t>月基金募集持续降温，事件及规模再度下行，市场整体景气度不断下降。</a:t>
            </a:r>
            <a:endParaRPr lang="en-US" altLang="zh-CN" dirty="0">
              <a:latin typeface="微软雅黑" panose="020B0503020204020204" pitchFamily="34" charset="-122"/>
              <a:ea typeface="微软雅黑" panose="020B0503020204020204" pitchFamily="34" charset="-122"/>
            </a:endParaRPr>
          </a:p>
          <a:p>
            <a:pPr algn="just">
              <a:lnSpc>
                <a:spcPct val="150000"/>
              </a:lnSpc>
            </a:pPr>
            <a:r>
              <a:rPr lang="en-US" altLang="zh-CN" dirty="0">
                <a:latin typeface="微软雅黑" panose="020B0503020204020204" pitchFamily="34" charset="-122"/>
                <a:ea typeface="微软雅黑" panose="020B0503020204020204" pitchFamily="34" charset="-122"/>
              </a:rPr>
              <a:t>10</a:t>
            </a:r>
            <a:r>
              <a:rPr lang="zh-CN" altLang="en-US" dirty="0">
                <a:latin typeface="微软雅黑" panose="020B0503020204020204" pitchFamily="34" charset="-122"/>
                <a:ea typeface="微软雅黑" panose="020B0503020204020204" pitchFamily="34" charset="-122"/>
              </a:rPr>
              <a:t>月共发生</a:t>
            </a:r>
            <a:r>
              <a:rPr lang="en-US" altLang="zh-CN" dirty="0">
                <a:solidFill>
                  <a:srgbClr val="0070C0"/>
                </a:solidFill>
                <a:latin typeface="微软雅黑" panose="020B0503020204020204" pitchFamily="34" charset="-122"/>
                <a:ea typeface="微软雅黑" panose="020B0503020204020204" pitchFamily="34" charset="-122"/>
              </a:rPr>
              <a:t>228</a:t>
            </a:r>
            <a:r>
              <a:rPr lang="zh-CN" altLang="en-US" dirty="0">
                <a:latin typeface="微软雅黑" panose="020B0503020204020204" pitchFamily="34" charset="-122"/>
                <a:ea typeface="微软雅黑" panose="020B0503020204020204" pitchFamily="34" charset="-122"/>
              </a:rPr>
              <a:t>起基金募集事件，募资总额</a:t>
            </a:r>
            <a:r>
              <a:rPr lang="en-US" altLang="zh-CN" dirty="0">
                <a:solidFill>
                  <a:srgbClr val="0070C0"/>
                </a:solidFill>
                <a:latin typeface="微软雅黑" panose="020B0503020204020204" pitchFamily="34" charset="-122"/>
                <a:ea typeface="微软雅黑" panose="020B0503020204020204" pitchFamily="34" charset="-122"/>
              </a:rPr>
              <a:t>493.77</a:t>
            </a:r>
            <a:r>
              <a:rPr lang="zh-CN" altLang="en-US" dirty="0">
                <a:solidFill>
                  <a:srgbClr val="0070C0"/>
                </a:solidFill>
                <a:latin typeface="微软雅黑" panose="020B0503020204020204" pitchFamily="34" charset="-122"/>
                <a:ea typeface="微软雅黑" panose="020B0503020204020204" pitchFamily="34" charset="-122"/>
              </a:rPr>
              <a:t>亿元</a:t>
            </a:r>
            <a:r>
              <a:rPr lang="zh-CN" altLang="en-US" dirty="0">
                <a:latin typeface="微软雅黑" panose="020B0503020204020204" pitchFamily="34" charset="-122"/>
                <a:ea typeface="微软雅黑" panose="020B0503020204020204" pitchFamily="34" charset="-122"/>
              </a:rPr>
              <a:t>。</a:t>
            </a:r>
          </a:p>
        </p:txBody>
      </p:sp>
    </p:spTree>
    <p:extLst>
      <p:ext uri="{BB962C8B-B14F-4D97-AF65-F5344CB8AC3E}">
        <p14:creationId xmlns:p14="http://schemas.microsoft.com/office/powerpoint/2010/main" val="34762531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774825" y="5268913"/>
            <a:ext cx="9451975" cy="1135054"/>
          </a:xfrm>
          <a:prstGeom prst="rect">
            <a:avLst/>
          </a:prstGeom>
          <a:noFill/>
        </p:spPr>
        <p:txBody>
          <a:bodyPr wrap="square" rtlCol="0">
            <a:spAutoFit/>
          </a:bodyPr>
          <a:lstStyle/>
          <a:p>
            <a:pPr indent="457189" algn="just">
              <a:lnSpc>
                <a:spcPct val="150000"/>
              </a:lnSpc>
            </a:pPr>
            <a:r>
              <a:rPr lang="en-US" altLang="zh-CN" dirty="0">
                <a:latin typeface="微软雅黑" panose="020B0503020204020204" pitchFamily="34" charset="-122"/>
                <a:ea typeface="微软雅黑" panose="020B0503020204020204" pitchFamily="34" charset="-122"/>
              </a:rPr>
              <a:t>10</a:t>
            </a:r>
            <a:r>
              <a:rPr lang="zh-CN" altLang="en-US" dirty="0">
                <a:latin typeface="微软雅黑" panose="020B0503020204020204" pitchFamily="34" charset="-122"/>
                <a:ea typeface="微软雅黑" panose="020B0503020204020204" pitchFamily="34" charset="-122"/>
              </a:rPr>
              <a:t>月一级市场共有</a:t>
            </a:r>
            <a:r>
              <a:rPr lang="en-US" altLang="zh-CN" sz="2400" dirty="0">
                <a:solidFill>
                  <a:srgbClr val="0070C0"/>
                </a:solidFill>
                <a:latin typeface="微软雅黑" panose="020B0503020204020204" pitchFamily="34" charset="-122"/>
                <a:ea typeface="微软雅黑" panose="020B0503020204020204" pitchFamily="34" charset="-122"/>
              </a:rPr>
              <a:t>228</a:t>
            </a:r>
            <a:r>
              <a:rPr lang="zh-CN" altLang="en-US" dirty="0">
                <a:latin typeface="微软雅黑" panose="020B0503020204020204" pitchFamily="34" charset="-122"/>
                <a:ea typeface="微软雅黑" panose="020B0503020204020204" pitchFamily="34" charset="-122"/>
              </a:rPr>
              <a:t>起基金募集事件，最多的依旧为创业投资基金及股权投资基金。募集数量总体环比</a:t>
            </a:r>
            <a:r>
              <a:rPr lang="zh-CN" altLang="en-US" sz="2400" dirty="0">
                <a:solidFill>
                  <a:srgbClr val="00B050"/>
                </a:solidFill>
                <a:latin typeface="微软雅黑" panose="020B0503020204020204" pitchFamily="34" charset="-122"/>
                <a:ea typeface="微软雅黑" panose="020B0503020204020204" pitchFamily="34" charset="-122"/>
              </a:rPr>
              <a:t>减少</a:t>
            </a:r>
            <a:r>
              <a:rPr lang="en-US" altLang="zh-CN" sz="2400" dirty="0">
                <a:solidFill>
                  <a:srgbClr val="0070C0"/>
                </a:solidFill>
                <a:latin typeface="微软雅黑" panose="020B0503020204020204" pitchFamily="34" charset="-122"/>
                <a:ea typeface="微软雅黑" panose="020B0503020204020204" pitchFamily="34" charset="-122"/>
              </a:rPr>
              <a:t>5.39%</a:t>
            </a:r>
            <a:r>
              <a:rPr lang="zh-CN" altLang="en-US" dirty="0">
                <a:latin typeface="微软雅黑" panose="020B0503020204020204" pitchFamily="34" charset="-122"/>
                <a:ea typeface="微软雅黑" panose="020B0503020204020204" pitchFamily="34" charset="-122"/>
              </a:rPr>
              <a:t>。</a:t>
            </a:r>
            <a:r>
              <a:rPr lang="en-US" altLang="zh-CN" dirty="0">
                <a:latin typeface="微软雅黑" panose="020B0503020204020204" pitchFamily="34" charset="-122"/>
                <a:ea typeface="微软雅黑" panose="020B0503020204020204" pitchFamily="34" charset="-122"/>
              </a:rPr>
              <a:t>10</a:t>
            </a:r>
            <a:r>
              <a:rPr lang="zh-CN" altLang="en-US" dirty="0">
                <a:latin typeface="微软雅黑" panose="020B0503020204020204" pitchFamily="34" charset="-122"/>
                <a:ea typeface="微软雅黑" panose="020B0503020204020204" pitchFamily="34" charset="-122"/>
              </a:rPr>
              <a:t>月募资总额</a:t>
            </a:r>
            <a:r>
              <a:rPr lang="en-US" altLang="zh-CN" sz="2400" dirty="0">
                <a:solidFill>
                  <a:srgbClr val="0070C0"/>
                </a:solidFill>
                <a:latin typeface="微软雅黑" panose="020B0503020204020204" pitchFamily="34" charset="-122"/>
                <a:ea typeface="微软雅黑" panose="020B0503020204020204" pitchFamily="34" charset="-122"/>
              </a:rPr>
              <a:t>493.77</a:t>
            </a:r>
            <a:r>
              <a:rPr lang="zh-CN" altLang="en-US" dirty="0">
                <a:latin typeface="微软雅黑" panose="020B0503020204020204" pitchFamily="34" charset="-122"/>
                <a:ea typeface="微软雅黑" panose="020B0503020204020204" pitchFamily="34" charset="-122"/>
              </a:rPr>
              <a:t>亿元，环比继续</a:t>
            </a:r>
            <a:r>
              <a:rPr lang="zh-CN" altLang="en-US" sz="2400" dirty="0">
                <a:solidFill>
                  <a:srgbClr val="00B050"/>
                </a:solidFill>
                <a:latin typeface="微软雅黑" panose="020B0503020204020204" pitchFamily="34" charset="-122"/>
                <a:ea typeface="微软雅黑" panose="020B0503020204020204" pitchFamily="34" charset="-122"/>
              </a:rPr>
              <a:t>收窄</a:t>
            </a:r>
            <a:r>
              <a:rPr lang="en-US" altLang="zh-CN" sz="2400" dirty="0">
                <a:solidFill>
                  <a:srgbClr val="0070C0"/>
                </a:solidFill>
                <a:latin typeface="微软雅黑" panose="020B0503020204020204" pitchFamily="34" charset="-122"/>
                <a:ea typeface="微软雅黑" panose="020B0503020204020204" pitchFamily="34" charset="-122"/>
              </a:rPr>
              <a:t>44.06%</a:t>
            </a:r>
            <a:r>
              <a:rPr lang="zh-CN" altLang="en-US" dirty="0">
                <a:latin typeface="微软雅黑" panose="020B0503020204020204" pitchFamily="34" charset="-122"/>
                <a:ea typeface="微软雅黑" panose="020B0503020204020204" pitchFamily="34" charset="-122"/>
              </a:rPr>
              <a:t>。</a:t>
            </a:r>
            <a:endParaRPr lang="en-US" altLang="zh-CN"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募集</a:t>
            </a:r>
          </a:p>
        </p:txBody>
      </p:sp>
      <p:grpSp>
        <p:nvGrpSpPr>
          <p:cNvPr id="11" name="组合 10"/>
          <p:cNvGrpSpPr/>
          <p:nvPr/>
        </p:nvGrpSpPr>
        <p:grpSpPr>
          <a:xfrm>
            <a:off x="1774825" y="4905375"/>
            <a:ext cx="2378075" cy="309600"/>
            <a:chOff x="7155445" y="740531"/>
            <a:chExt cx="3098164" cy="369870"/>
          </a:xfrm>
        </p:grpSpPr>
        <p:sp>
          <p:nvSpPr>
            <p:cNvPr id="12" name="矩形 11"/>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rPr>
                <a:t>规模数量继续下行</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13" name="等腰三角形 12"/>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aphicFrame>
        <p:nvGraphicFramePr>
          <p:cNvPr id="2" name="表格 1">
            <a:extLst>
              <a:ext uri="{FF2B5EF4-FFF2-40B4-BE49-F238E27FC236}">
                <a16:creationId xmlns="" xmlns:a16="http://schemas.microsoft.com/office/drawing/2014/main" id="{90AE3355-7C75-4BCE-8895-4D058D49A808}"/>
              </a:ext>
            </a:extLst>
          </p:cNvPr>
          <p:cNvGraphicFramePr>
            <a:graphicFrameLocks noGrp="1"/>
          </p:cNvGraphicFramePr>
          <p:nvPr>
            <p:extLst>
              <p:ext uri="{D42A27DB-BD31-4B8C-83A1-F6EECF244321}">
                <p14:modId xmlns:p14="http://schemas.microsoft.com/office/powerpoint/2010/main" val="3489855408"/>
              </p:ext>
            </p:extLst>
          </p:nvPr>
        </p:nvGraphicFramePr>
        <p:xfrm>
          <a:off x="1774825" y="971549"/>
          <a:ext cx="8642350" cy="3819524"/>
        </p:xfrm>
        <a:graphic>
          <a:graphicData uri="http://schemas.openxmlformats.org/drawingml/2006/table">
            <a:tbl>
              <a:tblPr/>
              <a:tblGrid>
                <a:gridCol w="3175667">
                  <a:extLst>
                    <a:ext uri="{9D8B030D-6E8A-4147-A177-3AD203B41FA5}">
                      <a16:colId xmlns="" xmlns:a16="http://schemas.microsoft.com/office/drawing/2014/main" val="122945985"/>
                    </a:ext>
                  </a:extLst>
                </a:gridCol>
                <a:gridCol w="2291016">
                  <a:extLst>
                    <a:ext uri="{9D8B030D-6E8A-4147-A177-3AD203B41FA5}">
                      <a16:colId xmlns="" xmlns:a16="http://schemas.microsoft.com/office/drawing/2014/main" val="2580051158"/>
                    </a:ext>
                  </a:extLst>
                </a:gridCol>
                <a:gridCol w="3175667">
                  <a:extLst>
                    <a:ext uri="{9D8B030D-6E8A-4147-A177-3AD203B41FA5}">
                      <a16:colId xmlns="" xmlns:a16="http://schemas.microsoft.com/office/drawing/2014/main" val="2957968317"/>
                    </a:ext>
                  </a:extLst>
                </a:gridCol>
              </a:tblGrid>
              <a:tr h="531191">
                <a:tc gridSpan="3">
                  <a:txBody>
                    <a:bodyPr/>
                    <a:lstStyle/>
                    <a:p>
                      <a:pPr algn="ctr" fontAlgn="ctr"/>
                      <a:r>
                        <a:rPr lang="en-US" altLang="zh-CN" sz="2000" b="0" i="0" u="none" strike="noStrike" dirty="0">
                          <a:solidFill>
                            <a:srgbClr val="000000"/>
                          </a:solidFill>
                          <a:effectLst/>
                          <a:latin typeface="微软雅黑" panose="020B0503020204020204" pitchFamily="34" charset="-122"/>
                          <a:ea typeface="微软雅黑" panose="020B0503020204020204" pitchFamily="34" charset="-122"/>
                        </a:rPr>
                        <a:t>2021</a:t>
                      </a:r>
                      <a:r>
                        <a:rPr lang="zh-CN" altLang="en-US" sz="2000" b="0" i="0" u="none" strike="noStrike" dirty="0">
                          <a:solidFill>
                            <a:srgbClr val="000000"/>
                          </a:solidFill>
                          <a:effectLst/>
                          <a:latin typeface="微软雅黑" panose="020B0503020204020204" pitchFamily="34" charset="-122"/>
                          <a:ea typeface="微软雅黑" panose="020B0503020204020204" pitchFamily="34" charset="-122"/>
                        </a:rPr>
                        <a:t>年</a:t>
                      </a:r>
                      <a:r>
                        <a:rPr lang="en-US" altLang="zh-CN" sz="2000" b="0" i="0" u="none" strike="noStrike" dirty="0">
                          <a:solidFill>
                            <a:srgbClr val="000000"/>
                          </a:solidFill>
                          <a:effectLst/>
                          <a:latin typeface="微软雅黑" panose="020B0503020204020204" pitchFamily="34" charset="-122"/>
                          <a:ea typeface="微软雅黑" panose="020B0503020204020204" pitchFamily="34" charset="-122"/>
                        </a:rPr>
                        <a:t>10</a:t>
                      </a:r>
                      <a:r>
                        <a:rPr lang="zh-CN" altLang="en-US" sz="2000" b="0" i="0" u="none" strike="noStrike" dirty="0">
                          <a:solidFill>
                            <a:srgbClr val="000000"/>
                          </a:solidFill>
                          <a:effectLst/>
                          <a:latin typeface="微软雅黑" panose="020B0503020204020204" pitchFamily="34" charset="-122"/>
                          <a:ea typeface="微软雅黑" panose="020B0503020204020204" pitchFamily="34" charset="-122"/>
                        </a:rPr>
                        <a:t>月基金募集数量及规模</a:t>
                      </a:r>
                    </a:p>
                  </a:txBody>
                  <a:tcPr marL="9525" marR="9525" marT="9525" marB="0" anchor="ctr">
                    <a:lnL>
                      <a:noFill/>
                    </a:lnL>
                    <a:lnR>
                      <a:noFill/>
                    </a:lnR>
                    <a:lnT>
                      <a:noFill/>
                    </a:lnT>
                    <a:lnB>
                      <a:noFill/>
                    </a:lnB>
                  </a:tcPr>
                </a:tc>
                <a:tc hMerge="1">
                  <a:txBody>
                    <a:bodyPr/>
                    <a:lstStyle/>
                    <a:p>
                      <a:endParaRPr lang="zh-CN" altLang="en-US"/>
                    </a:p>
                  </a:txBody>
                  <a:tcPr/>
                </a:tc>
                <a:tc hMerge="1">
                  <a:txBody>
                    <a:bodyPr/>
                    <a:lstStyle/>
                    <a:p>
                      <a:endParaRPr lang="zh-CN" altLang="en-US"/>
                    </a:p>
                  </a:txBody>
                  <a:tcPr/>
                </a:tc>
                <a:extLst>
                  <a:ext uri="{0D108BD9-81ED-4DB2-BD59-A6C34878D82A}">
                    <a16:rowId xmlns="" xmlns:a16="http://schemas.microsoft.com/office/drawing/2014/main" val="2863353337"/>
                  </a:ext>
                </a:extLst>
              </a:tr>
              <a:tr h="648283">
                <a:tc>
                  <a:txBody>
                    <a:bodyPr/>
                    <a:lstStyle/>
                    <a:p>
                      <a:pPr algn="ctr" fontAlgn="ctr"/>
                      <a:r>
                        <a:rPr lang="zh-CN" altLang="en-US" sz="1800" b="1" i="0" u="none" strike="noStrike" dirty="0">
                          <a:solidFill>
                            <a:srgbClr val="FFFFFF"/>
                          </a:solidFill>
                          <a:effectLst/>
                          <a:latin typeface="微软雅黑" panose="020B0503020204020204" pitchFamily="34" charset="-122"/>
                          <a:ea typeface="微软雅黑" panose="020B0503020204020204" pitchFamily="34" charset="-122"/>
                        </a:rPr>
                        <a:t>类型</a:t>
                      </a:r>
                    </a:p>
                  </a:txBody>
                  <a:tcPr marL="9525" marR="9525" marT="9525" marB="0" anchor="ctr">
                    <a:lnL>
                      <a:noFill/>
                    </a:lnL>
                    <a:lnR>
                      <a:noFill/>
                    </a:lnR>
                    <a:lnT>
                      <a:noFill/>
                    </a:lnT>
                    <a:lnB>
                      <a:noFill/>
                    </a:lnB>
                    <a:solidFill>
                      <a:srgbClr val="0070C0"/>
                    </a:solidFill>
                  </a:tcPr>
                </a:tc>
                <a:tc>
                  <a:txBody>
                    <a:bodyPr/>
                    <a:lstStyle/>
                    <a:p>
                      <a:pPr algn="ctr" fontAlgn="ctr"/>
                      <a:r>
                        <a:rPr lang="zh-CN" altLang="en-US" sz="1800" b="1" i="0" u="none" strike="noStrike" dirty="0">
                          <a:solidFill>
                            <a:srgbClr val="FFFFFF"/>
                          </a:solidFill>
                          <a:effectLst/>
                          <a:latin typeface="微软雅黑" panose="020B0503020204020204" pitchFamily="34" charset="-122"/>
                          <a:ea typeface="微软雅黑" panose="020B0503020204020204" pitchFamily="34" charset="-122"/>
                        </a:rPr>
                        <a:t>数量</a:t>
                      </a:r>
                    </a:p>
                  </a:txBody>
                  <a:tcPr marL="9525" marR="9525" marT="9525" marB="0" anchor="ctr">
                    <a:lnL>
                      <a:noFill/>
                    </a:lnL>
                    <a:lnR>
                      <a:noFill/>
                    </a:lnR>
                    <a:lnT>
                      <a:noFill/>
                    </a:lnT>
                    <a:lnB>
                      <a:noFill/>
                    </a:lnB>
                    <a:solidFill>
                      <a:srgbClr val="0070C0"/>
                    </a:solidFill>
                  </a:tcPr>
                </a:tc>
                <a:tc>
                  <a:txBody>
                    <a:bodyPr/>
                    <a:lstStyle/>
                    <a:p>
                      <a:pPr algn="ctr" fontAlgn="ctr"/>
                      <a:r>
                        <a:rPr lang="zh-CN" altLang="en-US" sz="1800" b="1" i="0" u="none" strike="noStrike" dirty="0">
                          <a:solidFill>
                            <a:srgbClr val="FFFFFF"/>
                          </a:solidFill>
                          <a:effectLst/>
                          <a:latin typeface="微软雅黑" panose="020B0503020204020204" pitchFamily="34" charset="-122"/>
                          <a:ea typeface="微软雅黑" panose="020B0503020204020204" pitchFamily="34" charset="-122"/>
                        </a:rPr>
                        <a:t>募集规模</a:t>
                      </a:r>
                      <a:br>
                        <a:rPr lang="zh-CN" altLang="en-US" sz="1800" b="1" i="0" u="none" strike="noStrike" dirty="0">
                          <a:solidFill>
                            <a:srgbClr val="FFFFFF"/>
                          </a:solidFill>
                          <a:effectLst/>
                          <a:latin typeface="微软雅黑" panose="020B0503020204020204" pitchFamily="34" charset="-122"/>
                          <a:ea typeface="微软雅黑" panose="020B0503020204020204" pitchFamily="34" charset="-122"/>
                        </a:rPr>
                      </a:br>
                      <a:r>
                        <a:rPr lang="zh-CN" altLang="en-US" sz="1800" b="1" i="0" u="none" strike="noStrike" dirty="0">
                          <a:solidFill>
                            <a:srgbClr val="FFFFFF"/>
                          </a:solidFill>
                          <a:effectLst/>
                          <a:latin typeface="微软雅黑" panose="020B0503020204020204" pitchFamily="34" charset="-122"/>
                          <a:ea typeface="微软雅黑" panose="020B0503020204020204" pitchFamily="34" charset="-122"/>
                        </a:rPr>
                        <a:t>（人民币亿元）</a:t>
                      </a:r>
                    </a:p>
                  </a:txBody>
                  <a:tcPr marL="9525" marR="9525" marT="9525" marB="0" anchor="ctr">
                    <a:lnL>
                      <a:noFill/>
                    </a:lnL>
                    <a:lnR>
                      <a:noFill/>
                    </a:lnR>
                    <a:lnT>
                      <a:noFill/>
                    </a:lnT>
                    <a:lnB>
                      <a:noFill/>
                    </a:lnB>
                    <a:solidFill>
                      <a:srgbClr val="0070C0"/>
                    </a:solidFill>
                  </a:tcPr>
                </a:tc>
                <a:extLst>
                  <a:ext uri="{0D108BD9-81ED-4DB2-BD59-A6C34878D82A}">
                    <a16:rowId xmlns="" xmlns:a16="http://schemas.microsoft.com/office/drawing/2014/main" val="3888023118"/>
                  </a:ext>
                </a:extLst>
              </a:tr>
              <a:tr h="528010">
                <a:tc>
                  <a:txBody>
                    <a:bodyPr/>
                    <a:lstStyle/>
                    <a:p>
                      <a:pPr marL="0" algn="ctr" defTabSz="685783" rtl="0" eaLnBrk="1" fontAlgn="ctr" latinLnBrk="0" hangingPunct="1"/>
                      <a:r>
                        <a:rPr lang="zh-CN" altLang="en-US"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成长基金</a:t>
                      </a:r>
                    </a:p>
                  </a:txBody>
                  <a:tcPr marL="9525" marR="9525" marT="9525" marB="0" anchor="ctr">
                    <a:lnL>
                      <a:noFill/>
                    </a:lnL>
                    <a:lnR>
                      <a:noFill/>
                    </a:lnR>
                    <a:lnT>
                      <a:noFill/>
                    </a:lnT>
                    <a:lnB>
                      <a:noFill/>
                    </a:lnB>
                  </a:tcPr>
                </a:tc>
                <a:tc>
                  <a:txBody>
                    <a:bodyPr/>
                    <a:lstStyle/>
                    <a:p>
                      <a:pPr marL="0" algn="ctr" defTabSz="685783" rtl="0" eaLnBrk="1" fontAlgn="ctr" latinLnBrk="0" hangingPunct="1"/>
                      <a:r>
                        <a:rPr lang="en-US" altLang="zh-CN"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31</a:t>
                      </a:r>
                    </a:p>
                  </a:txBody>
                  <a:tcPr marL="9525" marR="9525" marT="9525" marB="0" anchor="ctr">
                    <a:lnL>
                      <a:noFill/>
                    </a:lnL>
                    <a:lnR>
                      <a:noFill/>
                    </a:lnR>
                    <a:lnT>
                      <a:noFill/>
                    </a:lnT>
                    <a:lnB>
                      <a:noFill/>
                    </a:lnB>
                  </a:tcPr>
                </a:tc>
                <a:tc>
                  <a:txBody>
                    <a:bodyPr/>
                    <a:lstStyle/>
                    <a:p>
                      <a:pPr marL="0" algn="ctr" defTabSz="685783" rtl="0" eaLnBrk="1" fontAlgn="ctr" latinLnBrk="0" hangingPunct="1"/>
                      <a:r>
                        <a:rPr lang="en-US" altLang="zh-CN" sz="1800" b="0" i="0" u="none" strike="noStrike" kern="1200">
                          <a:solidFill>
                            <a:srgbClr val="000000"/>
                          </a:solidFill>
                          <a:effectLst/>
                          <a:latin typeface="微软雅黑" panose="020B0503020204020204" pitchFamily="34" charset="-122"/>
                          <a:ea typeface="微软雅黑" panose="020B0503020204020204" pitchFamily="34" charset="-122"/>
                          <a:cs typeface="+mn-cs"/>
                        </a:rPr>
                        <a:t>404.59</a:t>
                      </a:r>
                    </a:p>
                  </a:txBody>
                  <a:tcPr marL="9525" marR="9525" marT="9525" marB="0" anchor="ctr">
                    <a:lnL>
                      <a:noFill/>
                    </a:lnL>
                    <a:lnR>
                      <a:noFill/>
                    </a:lnR>
                    <a:lnT>
                      <a:noFill/>
                    </a:lnT>
                    <a:lnB>
                      <a:noFill/>
                    </a:lnB>
                  </a:tcPr>
                </a:tc>
                <a:extLst>
                  <a:ext uri="{0D108BD9-81ED-4DB2-BD59-A6C34878D82A}">
                    <a16:rowId xmlns="" xmlns:a16="http://schemas.microsoft.com/office/drawing/2014/main" val="3149805561"/>
                  </a:ext>
                </a:extLst>
              </a:tr>
              <a:tr h="528010">
                <a:tc>
                  <a:txBody>
                    <a:bodyPr/>
                    <a:lstStyle/>
                    <a:p>
                      <a:pPr marL="0" algn="ctr" defTabSz="685783" rtl="0" eaLnBrk="1" fontAlgn="ctr" latinLnBrk="0" hangingPunct="1"/>
                      <a:r>
                        <a:rPr lang="zh-CN" altLang="en-US" sz="1800" b="0" i="0" u="none" strike="noStrike" kern="1200">
                          <a:solidFill>
                            <a:srgbClr val="000000"/>
                          </a:solidFill>
                          <a:effectLst/>
                          <a:latin typeface="微软雅黑" panose="020B0503020204020204" pitchFamily="34" charset="-122"/>
                          <a:ea typeface="微软雅黑" panose="020B0503020204020204" pitchFamily="34" charset="-122"/>
                          <a:cs typeface="+mn-cs"/>
                        </a:rPr>
                        <a:t>创业投资基金</a:t>
                      </a:r>
                    </a:p>
                  </a:txBody>
                  <a:tcPr marL="9525" marR="9525" marT="9525" marB="0" anchor="ctr">
                    <a:lnL>
                      <a:noFill/>
                    </a:lnL>
                    <a:lnR>
                      <a:noFill/>
                    </a:lnR>
                    <a:lnT>
                      <a:noFill/>
                    </a:lnT>
                    <a:lnB>
                      <a:noFill/>
                    </a:lnB>
                  </a:tcPr>
                </a:tc>
                <a:tc>
                  <a:txBody>
                    <a:bodyPr/>
                    <a:lstStyle/>
                    <a:p>
                      <a:pPr marL="0" algn="ctr" defTabSz="685783" rtl="0" eaLnBrk="1" fontAlgn="ctr" latinLnBrk="0" hangingPunct="1"/>
                      <a:r>
                        <a:rPr lang="en-US" altLang="zh-CN"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120</a:t>
                      </a:r>
                    </a:p>
                  </a:txBody>
                  <a:tcPr marL="9525" marR="9525" marT="9525" marB="0" anchor="ctr">
                    <a:lnL>
                      <a:noFill/>
                    </a:lnL>
                    <a:lnR>
                      <a:noFill/>
                    </a:lnR>
                    <a:lnT>
                      <a:noFill/>
                    </a:lnT>
                    <a:lnB>
                      <a:noFill/>
                    </a:lnB>
                  </a:tcPr>
                </a:tc>
                <a:tc>
                  <a:txBody>
                    <a:bodyPr/>
                    <a:lstStyle/>
                    <a:p>
                      <a:pPr marL="0" algn="ctr" defTabSz="685783" rtl="0" eaLnBrk="1" fontAlgn="ctr" latinLnBrk="0" hangingPunct="1"/>
                      <a:r>
                        <a:rPr lang="en-US" altLang="zh-CN"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89.175</a:t>
                      </a:r>
                    </a:p>
                  </a:txBody>
                  <a:tcPr marL="9525" marR="9525" marT="9525" marB="0" anchor="ctr">
                    <a:lnL>
                      <a:noFill/>
                    </a:lnL>
                    <a:lnR>
                      <a:noFill/>
                    </a:lnR>
                    <a:lnT>
                      <a:noFill/>
                    </a:lnT>
                    <a:lnB>
                      <a:noFill/>
                    </a:lnB>
                  </a:tcPr>
                </a:tc>
                <a:extLst>
                  <a:ext uri="{0D108BD9-81ED-4DB2-BD59-A6C34878D82A}">
                    <a16:rowId xmlns="" xmlns:a16="http://schemas.microsoft.com/office/drawing/2014/main" val="2686784669"/>
                  </a:ext>
                </a:extLst>
              </a:tr>
              <a:tr h="528010">
                <a:tc>
                  <a:txBody>
                    <a:bodyPr/>
                    <a:lstStyle/>
                    <a:p>
                      <a:pPr marL="0" algn="ctr" defTabSz="685783" rtl="0" eaLnBrk="1" fontAlgn="ctr" latinLnBrk="0" hangingPunct="1"/>
                      <a:r>
                        <a:rPr lang="zh-CN" altLang="en-US" sz="1800" b="0" i="0" u="none" strike="noStrike" kern="1200">
                          <a:solidFill>
                            <a:srgbClr val="000000"/>
                          </a:solidFill>
                          <a:effectLst/>
                          <a:latin typeface="微软雅黑" panose="020B0503020204020204" pitchFamily="34" charset="-122"/>
                          <a:ea typeface="微软雅黑" panose="020B0503020204020204" pitchFamily="34" charset="-122"/>
                          <a:cs typeface="+mn-cs"/>
                        </a:rPr>
                        <a:t>股权投资基金</a:t>
                      </a:r>
                    </a:p>
                  </a:txBody>
                  <a:tcPr marL="9525" marR="9525" marT="9525" marB="0" anchor="ctr">
                    <a:lnL>
                      <a:noFill/>
                    </a:lnL>
                    <a:lnR>
                      <a:noFill/>
                    </a:lnR>
                    <a:lnT>
                      <a:noFill/>
                    </a:lnT>
                    <a:lnB>
                      <a:noFill/>
                    </a:lnB>
                  </a:tcPr>
                </a:tc>
                <a:tc>
                  <a:txBody>
                    <a:bodyPr/>
                    <a:lstStyle/>
                    <a:p>
                      <a:pPr marL="0" algn="ctr" defTabSz="685783" rtl="0" eaLnBrk="1" fontAlgn="ctr" latinLnBrk="0" hangingPunct="1"/>
                      <a:r>
                        <a:rPr lang="en-US" altLang="zh-CN" sz="1800" b="0" i="0" u="none" strike="noStrike" kern="1200">
                          <a:solidFill>
                            <a:srgbClr val="000000"/>
                          </a:solidFill>
                          <a:effectLst/>
                          <a:latin typeface="微软雅黑" panose="020B0503020204020204" pitchFamily="34" charset="-122"/>
                          <a:ea typeface="微软雅黑" panose="020B0503020204020204" pitchFamily="34" charset="-122"/>
                          <a:cs typeface="+mn-cs"/>
                        </a:rPr>
                        <a:t>76</a:t>
                      </a:r>
                    </a:p>
                  </a:txBody>
                  <a:tcPr marL="9525" marR="9525" marT="9525" marB="0" anchor="ctr">
                    <a:lnL>
                      <a:noFill/>
                    </a:lnL>
                    <a:lnR>
                      <a:noFill/>
                    </a:lnR>
                    <a:lnT>
                      <a:noFill/>
                    </a:lnT>
                    <a:lnB>
                      <a:noFill/>
                    </a:lnB>
                  </a:tcPr>
                </a:tc>
                <a:tc>
                  <a:txBody>
                    <a:bodyPr/>
                    <a:lstStyle/>
                    <a:p>
                      <a:pPr marL="0" algn="ctr" defTabSz="685783" rtl="0" eaLnBrk="1" fontAlgn="ctr" latinLnBrk="0" hangingPunct="1"/>
                      <a:r>
                        <a:rPr lang="zh-CN" altLang="en-US"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未披露</a:t>
                      </a:r>
                    </a:p>
                  </a:txBody>
                  <a:tcPr marL="9525" marR="9525" marT="9525" marB="0" anchor="ctr">
                    <a:lnL>
                      <a:noFill/>
                    </a:lnL>
                    <a:lnR>
                      <a:noFill/>
                    </a:lnR>
                    <a:lnT>
                      <a:noFill/>
                    </a:lnT>
                    <a:lnB>
                      <a:noFill/>
                    </a:lnB>
                  </a:tcPr>
                </a:tc>
                <a:extLst>
                  <a:ext uri="{0D108BD9-81ED-4DB2-BD59-A6C34878D82A}">
                    <a16:rowId xmlns="" xmlns:a16="http://schemas.microsoft.com/office/drawing/2014/main" val="2752202743"/>
                  </a:ext>
                </a:extLst>
              </a:tr>
              <a:tr h="528010">
                <a:tc>
                  <a:txBody>
                    <a:bodyPr/>
                    <a:lstStyle/>
                    <a:p>
                      <a:pPr marL="0" algn="ctr" defTabSz="685783" rtl="0" eaLnBrk="1" fontAlgn="ctr" latinLnBrk="0" hangingPunct="1"/>
                      <a:r>
                        <a:rPr lang="zh-CN" altLang="en-US"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私募股权投资基金</a:t>
                      </a:r>
                    </a:p>
                  </a:txBody>
                  <a:tcPr marL="9525" marR="9525" marT="9525" marB="0" anchor="ctr">
                    <a:lnL>
                      <a:noFill/>
                    </a:lnL>
                    <a:lnR>
                      <a:noFill/>
                    </a:lnR>
                    <a:lnT>
                      <a:noFill/>
                    </a:lnT>
                    <a:lnB w="28575" cap="flat" cmpd="sng" algn="ctr">
                      <a:solidFill>
                        <a:schemeClr val="tx1"/>
                      </a:solidFill>
                      <a:prstDash val="solid"/>
                      <a:round/>
                      <a:headEnd type="none" w="med" len="med"/>
                      <a:tailEnd type="none" w="med" len="med"/>
                    </a:lnB>
                  </a:tcPr>
                </a:tc>
                <a:tc>
                  <a:txBody>
                    <a:bodyPr/>
                    <a:lstStyle/>
                    <a:p>
                      <a:pPr marL="0" algn="ctr" defTabSz="685783" rtl="0" eaLnBrk="1" fontAlgn="ctr" latinLnBrk="0" hangingPunct="1"/>
                      <a:r>
                        <a:rPr lang="en-US" altLang="zh-CN"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1</a:t>
                      </a:r>
                    </a:p>
                  </a:txBody>
                  <a:tcPr marL="9525" marR="9525" marT="9525" marB="0" anchor="ctr">
                    <a:lnL>
                      <a:noFill/>
                    </a:lnL>
                    <a:lnR>
                      <a:noFill/>
                    </a:lnR>
                    <a:lnT>
                      <a:noFill/>
                    </a:lnT>
                    <a:lnB w="28575" cap="flat" cmpd="sng" algn="ctr">
                      <a:solidFill>
                        <a:schemeClr val="tx1"/>
                      </a:solidFill>
                      <a:prstDash val="solid"/>
                      <a:round/>
                      <a:headEnd type="none" w="med" len="med"/>
                      <a:tailEnd type="none" w="med" len="med"/>
                    </a:lnB>
                  </a:tcPr>
                </a:tc>
                <a:tc>
                  <a:txBody>
                    <a:bodyPr/>
                    <a:lstStyle/>
                    <a:p>
                      <a:pPr marL="0" algn="ctr" defTabSz="685783" rtl="0" eaLnBrk="1" fontAlgn="ctr" latinLnBrk="0" hangingPunct="1"/>
                      <a:r>
                        <a:rPr lang="zh-CN" altLang="en-US"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未披露</a:t>
                      </a:r>
                    </a:p>
                  </a:txBody>
                  <a:tcPr marL="9525" marR="9525" marT="9525" marB="0" anchor="ctr">
                    <a:lnL>
                      <a:noFill/>
                    </a:lnL>
                    <a:lnR>
                      <a:noFill/>
                    </a:lnR>
                    <a:lnT>
                      <a:noFill/>
                    </a:lnT>
                    <a:lnB w="28575"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905773411"/>
                  </a:ext>
                </a:extLst>
              </a:tr>
              <a:tr h="528010">
                <a:tc>
                  <a:txBody>
                    <a:bodyPr/>
                    <a:lstStyle/>
                    <a:p>
                      <a:pPr algn="ctr" fontAlgn="ctr"/>
                      <a:r>
                        <a:rPr lang="zh-CN" altLang="en-US" sz="1800" b="1" i="0" u="none" strike="noStrike" dirty="0">
                          <a:solidFill>
                            <a:srgbClr val="000000"/>
                          </a:solidFill>
                          <a:effectLst/>
                          <a:latin typeface="微软雅黑" panose="020B0503020204020204" pitchFamily="34" charset="-122"/>
                          <a:ea typeface="微软雅黑" panose="020B0503020204020204" pitchFamily="34" charset="-122"/>
                        </a:rPr>
                        <a:t>合计</a:t>
                      </a:r>
                    </a:p>
                  </a:txBody>
                  <a:tcPr marL="9525" marR="9525" marT="9525" marB="0" anchor="ctr">
                    <a:lnL>
                      <a:noFill/>
                    </a:lnL>
                    <a:lnR>
                      <a:noFill/>
                    </a:lnR>
                    <a:lnT w="28575" cap="flat" cmpd="sng" algn="ctr">
                      <a:solidFill>
                        <a:schemeClr val="tx1"/>
                      </a:solidFill>
                      <a:prstDash val="solid"/>
                      <a:round/>
                      <a:headEnd type="none" w="med" len="med"/>
                      <a:tailEnd type="none" w="med" len="med"/>
                    </a:lnT>
                    <a:lnB>
                      <a:noFill/>
                    </a:lnB>
                  </a:tcPr>
                </a:tc>
                <a:tc>
                  <a:txBody>
                    <a:bodyPr/>
                    <a:lstStyle/>
                    <a:p>
                      <a:pPr marL="0" algn="ctr" defTabSz="685783" rtl="0" eaLnBrk="1" fontAlgn="ctr" latinLnBrk="0" hangingPunct="1"/>
                      <a:r>
                        <a:rPr lang="en-US" altLang="zh-CN" sz="1800" b="1" i="0" u="none" strike="noStrike" kern="1200" dirty="0">
                          <a:solidFill>
                            <a:srgbClr val="000000"/>
                          </a:solidFill>
                          <a:effectLst/>
                          <a:latin typeface="微软雅黑" panose="020B0503020204020204" pitchFamily="34" charset="-122"/>
                          <a:ea typeface="微软雅黑" panose="020B0503020204020204" pitchFamily="34" charset="-122"/>
                          <a:cs typeface="+mn-cs"/>
                        </a:rPr>
                        <a:t>228</a:t>
                      </a:r>
                    </a:p>
                  </a:txBody>
                  <a:tcPr marL="9525" marR="9525" marT="9525" marB="0" anchor="ctr">
                    <a:lnL>
                      <a:noFill/>
                    </a:lnL>
                    <a:lnR>
                      <a:noFill/>
                    </a:lnR>
                    <a:lnT w="28575" cap="flat" cmpd="sng" algn="ctr">
                      <a:solidFill>
                        <a:schemeClr val="tx1"/>
                      </a:solidFill>
                      <a:prstDash val="solid"/>
                      <a:round/>
                      <a:headEnd type="none" w="med" len="med"/>
                      <a:tailEnd type="none" w="med" len="med"/>
                    </a:lnT>
                    <a:lnB>
                      <a:noFill/>
                    </a:lnB>
                  </a:tcPr>
                </a:tc>
                <a:tc>
                  <a:txBody>
                    <a:bodyPr/>
                    <a:lstStyle/>
                    <a:p>
                      <a:pPr marL="0" algn="ctr" defTabSz="685783" rtl="0" eaLnBrk="1" fontAlgn="ctr" latinLnBrk="0" hangingPunct="1"/>
                      <a:r>
                        <a:rPr lang="en-US" altLang="zh-CN" sz="1800" b="1" i="0" u="none" strike="noStrike" kern="1200" dirty="0">
                          <a:solidFill>
                            <a:srgbClr val="000000"/>
                          </a:solidFill>
                          <a:effectLst/>
                          <a:latin typeface="微软雅黑" panose="020B0503020204020204" pitchFamily="34" charset="-122"/>
                          <a:ea typeface="微软雅黑" panose="020B0503020204020204" pitchFamily="34" charset="-122"/>
                          <a:cs typeface="+mn-cs"/>
                        </a:rPr>
                        <a:t>493.77</a:t>
                      </a:r>
                    </a:p>
                  </a:txBody>
                  <a:tcPr marL="9525" marR="9525" marT="9525" marB="0" anchor="ctr">
                    <a:lnL>
                      <a:noFill/>
                    </a:lnL>
                    <a:lnR>
                      <a:noFill/>
                    </a:lnR>
                    <a:lnT w="28575" cap="flat" cmpd="sng" algn="ctr">
                      <a:solidFill>
                        <a:schemeClr val="tx1"/>
                      </a:solidFill>
                      <a:prstDash val="solid"/>
                      <a:round/>
                      <a:headEnd type="none" w="med" len="med"/>
                      <a:tailEnd type="none" w="med" len="med"/>
                    </a:lnT>
                    <a:lnB>
                      <a:noFill/>
                    </a:lnB>
                  </a:tcPr>
                </a:tc>
                <a:extLst>
                  <a:ext uri="{0D108BD9-81ED-4DB2-BD59-A6C34878D82A}">
                    <a16:rowId xmlns="" xmlns:a16="http://schemas.microsoft.com/office/drawing/2014/main" val="2396235942"/>
                  </a:ext>
                </a:extLst>
              </a:tr>
            </a:tbl>
          </a:graphicData>
        </a:graphic>
      </p:graphicFrame>
    </p:spTree>
    <p:extLst>
      <p:ext uri="{BB962C8B-B14F-4D97-AF65-F5344CB8AC3E}">
        <p14:creationId xmlns:p14="http://schemas.microsoft.com/office/powerpoint/2010/main" val="2974638672"/>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774825" y="973660"/>
            <a:ext cx="2394603" cy="306000"/>
            <a:chOff x="7228094" y="994595"/>
            <a:chExt cx="3098164" cy="369870"/>
          </a:xfrm>
        </p:grpSpPr>
        <p:sp>
          <p:nvSpPr>
            <p:cNvPr id="5" name="矩形 4"/>
            <p:cNvSpPr/>
            <p:nvPr/>
          </p:nvSpPr>
          <p:spPr>
            <a:xfrm>
              <a:off x="7228094" y="994595"/>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投资市场有所回调</a:t>
              </a:r>
            </a:p>
          </p:txBody>
        </p:sp>
        <p:sp>
          <p:nvSpPr>
            <p:cNvPr id="6" name="等腰三角形 5"/>
            <p:cNvSpPr/>
            <p:nvPr/>
          </p:nvSpPr>
          <p:spPr>
            <a:xfrm rot="5400000">
              <a:off x="9999801" y="1038008"/>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投资</a:t>
            </a:r>
          </a:p>
        </p:txBody>
      </p:sp>
      <p:graphicFrame>
        <p:nvGraphicFramePr>
          <p:cNvPr id="8" name="表格 7">
            <a:extLst>
              <a:ext uri="{FF2B5EF4-FFF2-40B4-BE49-F238E27FC236}">
                <a16:creationId xmlns="" xmlns:a16="http://schemas.microsoft.com/office/drawing/2014/main" id="{A68C1EDB-6B96-46AE-86EF-61EE9C9A287A}"/>
              </a:ext>
            </a:extLst>
          </p:cNvPr>
          <p:cNvGraphicFramePr>
            <a:graphicFrameLocks noGrp="1"/>
          </p:cNvGraphicFramePr>
          <p:nvPr>
            <p:extLst>
              <p:ext uri="{D42A27DB-BD31-4B8C-83A1-F6EECF244321}">
                <p14:modId xmlns:p14="http://schemas.microsoft.com/office/powerpoint/2010/main" val="2217134951"/>
              </p:ext>
            </p:extLst>
          </p:nvPr>
        </p:nvGraphicFramePr>
        <p:xfrm>
          <a:off x="1774825" y="1266825"/>
          <a:ext cx="8642348" cy="5238744"/>
        </p:xfrm>
        <a:graphic>
          <a:graphicData uri="http://schemas.openxmlformats.org/drawingml/2006/table">
            <a:tbl>
              <a:tblPr/>
              <a:tblGrid>
                <a:gridCol w="3105994">
                  <a:extLst>
                    <a:ext uri="{9D8B030D-6E8A-4147-A177-3AD203B41FA5}">
                      <a16:colId xmlns="" xmlns:a16="http://schemas.microsoft.com/office/drawing/2014/main" val="374282975"/>
                    </a:ext>
                  </a:extLst>
                </a:gridCol>
                <a:gridCol w="2478540">
                  <a:extLst>
                    <a:ext uri="{9D8B030D-6E8A-4147-A177-3AD203B41FA5}">
                      <a16:colId xmlns="" xmlns:a16="http://schemas.microsoft.com/office/drawing/2014/main" val="3479278550"/>
                    </a:ext>
                  </a:extLst>
                </a:gridCol>
                <a:gridCol w="3057814">
                  <a:extLst>
                    <a:ext uri="{9D8B030D-6E8A-4147-A177-3AD203B41FA5}">
                      <a16:colId xmlns="" xmlns:a16="http://schemas.microsoft.com/office/drawing/2014/main" val="2866193070"/>
                    </a:ext>
                  </a:extLst>
                </a:gridCol>
              </a:tblGrid>
              <a:tr h="304470">
                <a:tc gridSpan="3">
                  <a:txBody>
                    <a:bodyPr/>
                    <a:lstStyle/>
                    <a:p>
                      <a:pPr algn="ctr" fontAlgn="ct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rPr>
                        <a:t>2021</a:t>
                      </a:r>
                      <a:r>
                        <a:rPr lang="zh-CN" altLang="en-US" sz="1800" b="0" i="0" u="none" strike="noStrike" dirty="0">
                          <a:solidFill>
                            <a:srgbClr val="000000"/>
                          </a:solidFill>
                          <a:effectLst/>
                          <a:latin typeface="微软雅黑" panose="020B0503020204020204" pitchFamily="34" charset="-122"/>
                          <a:ea typeface="微软雅黑" panose="020B0503020204020204" pitchFamily="34" charset="-122"/>
                        </a:rPr>
                        <a:t>年</a:t>
                      </a: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rPr>
                        <a:t>10</a:t>
                      </a:r>
                      <a:r>
                        <a:rPr lang="zh-CN" altLang="en-US" sz="1800" b="0" i="0" u="none" strike="noStrike" dirty="0">
                          <a:solidFill>
                            <a:srgbClr val="000000"/>
                          </a:solidFill>
                          <a:effectLst/>
                          <a:latin typeface="微软雅黑" panose="020B0503020204020204" pitchFamily="34" charset="-122"/>
                          <a:ea typeface="微软雅黑" panose="020B0503020204020204" pitchFamily="34" charset="-122"/>
                        </a:rPr>
                        <a:t>月中国</a:t>
                      </a: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rPr>
                        <a:t>PEVC</a:t>
                      </a:r>
                      <a:r>
                        <a:rPr lang="zh-CN" altLang="en-US" sz="1800" b="0" i="0" u="none" strike="noStrike" dirty="0">
                          <a:solidFill>
                            <a:srgbClr val="000000"/>
                          </a:solidFill>
                          <a:effectLst/>
                          <a:latin typeface="微软雅黑" panose="020B0503020204020204" pitchFamily="34" charset="-122"/>
                          <a:ea typeface="微软雅黑" panose="020B0503020204020204" pitchFamily="34" charset="-122"/>
                        </a:rPr>
                        <a:t>案例行业分布及规模</a:t>
                      </a:r>
                    </a:p>
                  </a:txBody>
                  <a:tcPr marL="0" marR="0" marT="0" marB="0" anchor="ctr">
                    <a:lnL>
                      <a:noFill/>
                    </a:lnL>
                    <a:lnR>
                      <a:noFill/>
                    </a:lnR>
                    <a:lnT>
                      <a:noFill/>
                    </a:lnT>
                    <a:lnB>
                      <a:noFill/>
                    </a:lnB>
                  </a:tcPr>
                </a:tc>
                <a:tc hMerge="1">
                  <a:txBody>
                    <a:bodyPr/>
                    <a:lstStyle/>
                    <a:p>
                      <a:endParaRPr lang="zh-CN" altLang="en-US"/>
                    </a:p>
                  </a:txBody>
                  <a:tcPr/>
                </a:tc>
                <a:tc hMerge="1">
                  <a:txBody>
                    <a:bodyPr/>
                    <a:lstStyle/>
                    <a:p>
                      <a:endParaRPr lang="zh-CN" altLang="en-US"/>
                    </a:p>
                  </a:txBody>
                  <a:tcPr/>
                </a:tc>
                <a:extLst>
                  <a:ext uri="{0D108BD9-81ED-4DB2-BD59-A6C34878D82A}">
                    <a16:rowId xmlns="" xmlns:a16="http://schemas.microsoft.com/office/drawing/2014/main" val="3298845870"/>
                  </a:ext>
                </a:extLst>
              </a:tr>
              <a:tr h="367525">
                <a:tc>
                  <a:txBody>
                    <a:bodyPr/>
                    <a:lstStyle/>
                    <a:p>
                      <a:pPr algn="ctr" fontAlgn="ctr"/>
                      <a:r>
                        <a:rPr lang="zh-CN" altLang="en-US" sz="1600" b="1" i="0" u="none" strike="noStrike" dirty="0">
                          <a:solidFill>
                            <a:srgbClr val="FFFFFF"/>
                          </a:solidFill>
                          <a:effectLst/>
                          <a:latin typeface="微软雅黑" panose="020B0503020204020204" pitchFamily="34" charset="-122"/>
                          <a:ea typeface="微软雅黑" panose="020B0503020204020204" pitchFamily="34" charset="-122"/>
                        </a:rPr>
                        <a:t>行业</a:t>
                      </a:r>
                    </a:p>
                  </a:txBody>
                  <a:tcPr marL="0" marR="0" marT="0" marB="0" anchor="ctr">
                    <a:lnL>
                      <a:noFill/>
                    </a:lnL>
                    <a:lnR>
                      <a:noFill/>
                    </a:lnR>
                    <a:lnT>
                      <a:noFill/>
                    </a:lnT>
                    <a:lnB>
                      <a:noFill/>
                    </a:lnB>
                    <a:solidFill>
                      <a:srgbClr val="0070C0"/>
                    </a:solidFill>
                  </a:tcPr>
                </a:tc>
                <a:tc>
                  <a:txBody>
                    <a:bodyPr/>
                    <a:lstStyle/>
                    <a:p>
                      <a:pPr algn="ctr" fontAlgn="ctr"/>
                      <a:r>
                        <a:rPr lang="zh-CN" altLang="en-US" sz="1600" b="1" i="0" u="none" strike="noStrike" dirty="0">
                          <a:solidFill>
                            <a:srgbClr val="FFFFFF"/>
                          </a:solidFill>
                          <a:effectLst/>
                          <a:latin typeface="微软雅黑" panose="020B0503020204020204" pitchFamily="34" charset="-122"/>
                          <a:ea typeface="微软雅黑" panose="020B0503020204020204" pitchFamily="34" charset="-122"/>
                        </a:rPr>
                        <a:t>案例数量</a:t>
                      </a:r>
                    </a:p>
                  </a:txBody>
                  <a:tcPr marL="0" marR="0" marT="0" marB="0" anchor="ctr">
                    <a:lnL>
                      <a:noFill/>
                    </a:lnL>
                    <a:lnR>
                      <a:noFill/>
                    </a:lnR>
                    <a:lnT>
                      <a:noFill/>
                    </a:lnT>
                    <a:lnB>
                      <a:noFill/>
                    </a:lnB>
                    <a:solidFill>
                      <a:srgbClr val="0070C0"/>
                    </a:solidFill>
                  </a:tcPr>
                </a:tc>
                <a:tc>
                  <a:txBody>
                    <a:bodyPr/>
                    <a:lstStyle/>
                    <a:p>
                      <a:pPr algn="ctr" fontAlgn="ctr"/>
                      <a:r>
                        <a:rPr lang="zh-CN" altLang="en-US" sz="1600" b="1" i="0" u="none" strike="noStrike" dirty="0">
                          <a:solidFill>
                            <a:srgbClr val="FFFFFF"/>
                          </a:solidFill>
                          <a:effectLst/>
                          <a:latin typeface="微软雅黑" panose="020B0503020204020204" pitchFamily="34" charset="-122"/>
                          <a:ea typeface="微软雅黑" panose="020B0503020204020204" pitchFamily="34" charset="-122"/>
                        </a:rPr>
                        <a:t>融资金额（人民币 亿元）</a:t>
                      </a:r>
                    </a:p>
                  </a:txBody>
                  <a:tcPr marL="0" marR="0" marT="0" marB="0" anchor="ctr">
                    <a:lnL>
                      <a:noFill/>
                    </a:lnL>
                    <a:lnR>
                      <a:noFill/>
                    </a:lnR>
                    <a:lnT>
                      <a:noFill/>
                    </a:lnT>
                    <a:lnB>
                      <a:noFill/>
                    </a:lnB>
                    <a:solidFill>
                      <a:srgbClr val="0070C0"/>
                    </a:solidFill>
                  </a:tcPr>
                </a:tc>
                <a:extLst>
                  <a:ext uri="{0D108BD9-81ED-4DB2-BD59-A6C34878D82A}">
                    <a16:rowId xmlns="" xmlns:a16="http://schemas.microsoft.com/office/drawing/2014/main" val="4062075326"/>
                  </a:ext>
                </a:extLst>
              </a:tr>
              <a:tr h="297335">
                <a:tc>
                  <a:txBody>
                    <a:bodyPr/>
                    <a:lstStyle/>
                    <a:p>
                      <a:pPr marL="0" algn="ctr" defTabSz="685783" rtl="0" eaLnBrk="1" fontAlgn="ctr" latinLnBrk="0" hangingPunct="1"/>
                      <a:r>
                        <a:rPr lang="zh-CN" altLang="en-US"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医疗健康</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53</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a:solidFill>
                            <a:srgbClr val="000000"/>
                          </a:solidFill>
                          <a:effectLst/>
                          <a:latin typeface="微软雅黑" panose="020B0503020204020204" pitchFamily="34" charset="-122"/>
                          <a:ea typeface="微软雅黑" panose="020B0503020204020204" pitchFamily="34" charset="-122"/>
                          <a:cs typeface="+mn-cs"/>
                        </a:rPr>
                        <a:t>70.19</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 xmlns:a16="http://schemas.microsoft.com/office/drawing/2014/main" val="1890554778"/>
                  </a:ext>
                </a:extLst>
              </a:tr>
              <a:tr h="297335">
                <a:tc>
                  <a:txBody>
                    <a:bodyPr/>
                    <a:lstStyle/>
                    <a:p>
                      <a:pPr marL="0" algn="ctr" defTabSz="685783" rtl="0" eaLnBrk="1" fontAlgn="ctr" latinLnBrk="0" hangingPunct="1"/>
                      <a:r>
                        <a:rPr lang="zh-CN" altLang="en-US"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高端制造</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41</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a:solidFill>
                            <a:srgbClr val="000000"/>
                          </a:solidFill>
                          <a:effectLst/>
                          <a:latin typeface="微软雅黑" panose="020B0503020204020204" pitchFamily="34" charset="-122"/>
                          <a:ea typeface="微软雅黑" panose="020B0503020204020204" pitchFamily="34" charset="-122"/>
                          <a:cs typeface="+mn-cs"/>
                        </a:rPr>
                        <a:t>99.83</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 xmlns:a16="http://schemas.microsoft.com/office/drawing/2014/main" val="2498800084"/>
                  </a:ext>
                </a:extLst>
              </a:tr>
              <a:tr h="297335">
                <a:tc>
                  <a:txBody>
                    <a:bodyPr/>
                    <a:lstStyle/>
                    <a:p>
                      <a:pPr marL="0" algn="ctr" defTabSz="685783" rtl="0" eaLnBrk="1" fontAlgn="ctr" latinLnBrk="0" hangingPunct="1"/>
                      <a:r>
                        <a:rPr lang="zh-CN" altLang="en-US"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企业服务</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33</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a:solidFill>
                            <a:srgbClr val="000000"/>
                          </a:solidFill>
                          <a:effectLst/>
                          <a:latin typeface="微软雅黑" panose="020B0503020204020204" pitchFamily="34" charset="-122"/>
                          <a:ea typeface="微软雅黑" panose="020B0503020204020204" pitchFamily="34" charset="-122"/>
                          <a:cs typeface="+mn-cs"/>
                        </a:rPr>
                        <a:t>40.36</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 xmlns:a16="http://schemas.microsoft.com/office/drawing/2014/main" val="3437995775"/>
                  </a:ext>
                </a:extLst>
              </a:tr>
              <a:tr h="270660">
                <a:tc>
                  <a:txBody>
                    <a:bodyPr/>
                    <a:lstStyle/>
                    <a:p>
                      <a:pPr marL="0" algn="ctr" defTabSz="685783" rtl="0" eaLnBrk="1" fontAlgn="ctr" latinLnBrk="0" hangingPunct="1"/>
                      <a:r>
                        <a:rPr lang="zh-CN" altLang="en-US" sz="1400" b="0" i="0" u="none" strike="noStrike" kern="1200">
                          <a:solidFill>
                            <a:srgbClr val="000000"/>
                          </a:solidFill>
                          <a:effectLst/>
                          <a:latin typeface="微软雅黑" panose="020B0503020204020204" pitchFamily="34" charset="-122"/>
                          <a:ea typeface="微软雅黑" panose="020B0503020204020204" pitchFamily="34" charset="-122"/>
                          <a:cs typeface="+mn-cs"/>
                        </a:rPr>
                        <a:t>电子商务</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12</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a:solidFill>
                            <a:srgbClr val="000000"/>
                          </a:solidFill>
                          <a:effectLst/>
                          <a:latin typeface="微软雅黑" panose="020B0503020204020204" pitchFamily="34" charset="-122"/>
                          <a:ea typeface="微软雅黑" panose="020B0503020204020204" pitchFamily="34" charset="-122"/>
                          <a:cs typeface="+mn-cs"/>
                        </a:rPr>
                        <a:t>19.85</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 xmlns:a16="http://schemas.microsoft.com/office/drawing/2014/main" val="3300259194"/>
                  </a:ext>
                </a:extLst>
              </a:tr>
              <a:tr h="270660">
                <a:tc>
                  <a:txBody>
                    <a:bodyPr/>
                    <a:lstStyle/>
                    <a:p>
                      <a:pPr marL="0" algn="ctr" defTabSz="685783" rtl="0" eaLnBrk="1" fontAlgn="ctr" latinLnBrk="0" hangingPunct="1"/>
                      <a:r>
                        <a:rPr lang="zh-CN" altLang="en-US" sz="1400" b="0" i="0" u="none" strike="noStrike" kern="1200">
                          <a:solidFill>
                            <a:srgbClr val="000000"/>
                          </a:solidFill>
                          <a:effectLst/>
                          <a:latin typeface="微软雅黑" panose="020B0503020204020204" pitchFamily="34" charset="-122"/>
                          <a:ea typeface="微软雅黑" panose="020B0503020204020204" pitchFamily="34" charset="-122"/>
                          <a:cs typeface="+mn-cs"/>
                        </a:rPr>
                        <a:t>汽车交通</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12</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a:solidFill>
                            <a:srgbClr val="000000"/>
                          </a:solidFill>
                          <a:effectLst/>
                          <a:latin typeface="微软雅黑" panose="020B0503020204020204" pitchFamily="34" charset="-122"/>
                          <a:ea typeface="微软雅黑" panose="020B0503020204020204" pitchFamily="34" charset="-122"/>
                          <a:cs typeface="+mn-cs"/>
                        </a:rPr>
                        <a:t>84.56</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 xmlns:a16="http://schemas.microsoft.com/office/drawing/2014/main" val="815187161"/>
                  </a:ext>
                </a:extLst>
              </a:tr>
              <a:tr h="270660">
                <a:tc>
                  <a:txBody>
                    <a:bodyPr/>
                    <a:lstStyle/>
                    <a:p>
                      <a:pPr marL="0" algn="ctr" defTabSz="685783" rtl="0" eaLnBrk="1" fontAlgn="ctr" latinLnBrk="0" hangingPunct="1"/>
                      <a:r>
                        <a:rPr lang="zh-CN" altLang="en-US" sz="1400" b="0" i="0" u="none" strike="noStrike" kern="1200">
                          <a:solidFill>
                            <a:srgbClr val="000000"/>
                          </a:solidFill>
                          <a:effectLst/>
                          <a:latin typeface="微软雅黑" panose="020B0503020204020204" pitchFamily="34" charset="-122"/>
                          <a:ea typeface="微软雅黑" panose="020B0503020204020204" pitchFamily="34" charset="-122"/>
                          <a:cs typeface="+mn-cs"/>
                        </a:rPr>
                        <a:t>传统产业</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9</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a:solidFill>
                            <a:srgbClr val="000000"/>
                          </a:solidFill>
                          <a:effectLst/>
                          <a:latin typeface="微软雅黑" panose="020B0503020204020204" pitchFamily="34" charset="-122"/>
                          <a:ea typeface="微软雅黑" panose="020B0503020204020204" pitchFamily="34" charset="-122"/>
                          <a:cs typeface="+mn-cs"/>
                        </a:rPr>
                        <a:t>45.17</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 xmlns:a16="http://schemas.microsoft.com/office/drawing/2014/main" val="813731336"/>
                  </a:ext>
                </a:extLst>
              </a:tr>
              <a:tr h="238547">
                <a:tc>
                  <a:txBody>
                    <a:bodyPr/>
                    <a:lstStyle/>
                    <a:p>
                      <a:pPr marL="0" algn="ctr" defTabSz="685783" rtl="0" eaLnBrk="1" fontAlgn="ctr" latinLnBrk="0" hangingPunct="1"/>
                      <a:r>
                        <a:rPr lang="zh-CN" altLang="en-US" sz="1400" b="0" i="0" u="none" strike="noStrike" kern="1200">
                          <a:solidFill>
                            <a:srgbClr val="000000"/>
                          </a:solidFill>
                          <a:effectLst/>
                          <a:latin typeface="微软雅黑" panose="020B0503020204020204" pitchFamily="34" charset="-122"/>
                          <a:ea typeface="微软雅黑" panose="020B0503020204020204" pitchFamily="34" charset="-122"/>
                          <a:cs typeface="+mn-cs"/>
                        </a:rPr>
                        <a:t>互联网及电信服务</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9</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a:solidFill>
                            <a:srgbClr val="000000"/>
                          </a:solidFill>
                          <a:effectLst/>
                          <a:latin typeface="微软雅黑" panose="020B0503020204020204" pitchFamily="34" charset="-122"/>
                          <a:ea typeface="微软雅黑" panose="020B0503020204020204" pitchFamily="34" charset="-122"/>
                          <a:cs typeface="+mn-cs"/>
                        </a:rPr>
                        <a:t>5.73</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 xmlns:a16="http://schemas.microsoft.com/office/drawing/2014/main" val="4053249849"/>
                  </a:ext>
                </a:extLst>
              </a:tr>
              <a:tr h="270660">
                <a:tc>
                  <a:txBody>
                    <a:bodyPr/>
                    <a:lstStyle/>
                    <a:p>
                      <a:pPr marL="0" algn="ctr" defTabSz="685783" rtl="0" eaLnBrk="1" fontAlgn="ctr" latinLnBrk="0" hangingPunct="1"/>
                      <a:r>
                        <a:rPr lang="zh-CN" altLang="en-US" sz="1400" b="0" i="0" u="none" strike="noStrike" kern="1200">
                          <a:solidFill>
                            <a:srgbClr val="000000"/>
                          </a:solidFill>
                          <a:effectLst/>
                          <a:latin typeface="微软雅黑" panose="020B0503020204020204" pitchFamily="34" charset="-122"/>
                          <a:ea typeface="微软雅黑" panose="020B0503020204020204" pitchFamily="34" charset="-122"/>
                          <a:cs typeface="+mn-cs"/>
                        </a:rPr>
                        <a:t>智能硬件</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8</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a:solidFill>
                            <a:srgbClr val="000000"/>
                          </a:solidFill>
                          <a:effectLst/>
                          <a:latin typeface="微软雅黑" panose="020B0503020204020204" pitchFamily="34" charset="-122"/>
                          <a:ea typeface="微软雅黑" panose="020B0503020204020204" pitchFamily="34" charset="-122"/>
                          <a:cs typeface="+mn-cs"/>
                        </a:rPr>
                        <a:t>1.00</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 xmlns:a16="http://schemas.microsoft.com/office/drawing/2014/main" val="4223440261"/>
                  </a:ext>
                </a:extLst>
              </a:tr>
              <a:tr h="270660">
                <a:tc>
                  <a:txBody>
                    <a:bodyPr/>
                    <a:lstStyle/>
                    <a:p>
                      <a:pPr marL="0" algn="ctr" defTabSz="685783" rtl="0" eaLnBrk="1" fontAlgn="ctr" latinLnBrk="0" hangingPunct="1"/>
                      <a:r>
                        <a:rPr lang="zh-CN" altLang="en-US" sz="1400" b="0" i="0" u="none" strike="noStrike" kern="1200">
                          <a:solidFill>
                            <a:srgbClr val="000000"/>
                          </a:solidFill>
                          <a:effectLst/>
                          <a:latin typeface="微软雅黑" panose="020B0503020204020204" pitchFamily="34" charset="-122"/>
                          <a:ea typeface="微软雅黑" panose="020B0503020204020204" pitchFamily="34" charset="-122"/>
                          <a:cs typeface="+mn-cs"/>
                        </a:rPr>
                        <a:t>教育培训</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5</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zh-CN" altLang="en-US"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未披露</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 xmlns:a16="http://schemas.microsoft.com/office/drawing/2014/main" val="18822309"/>
                  </a:ext>
                </a:extLst>
              </a:tr>
              <a:tr h="270660">
                <a:tc>
                  <a:txBody>
                    <a:bodyPr/>
                    <a:lstStyle/>
                    <a:p>
                      <a:pPr marL="0" algn="ctr" defTabSz="685783" rtl="0" eaLnBrk="1" fontAlgn="ctr" latinLnBrk="0" hangingPunct="1"/>
                      <a:r>
                        <a:rPr lang="zh-CN" altLang="en-US" sz="1400" b="0" i="0" u="none" strike="noStrike" kern="1200">
                          <a:solidFill>
                            <a:srgbClr val="000000"/>
                          </a:solidFill>
                          <a:effectLst/>
                          <a:latin typeface="微软雅黑" panose="020B0503020204020204" pitchFamily="34" charset="-122"/>
                          <a:ea typeface="微软雅黑" panose="020B0503020204020204" pitchFamily="34" charset="-122"/>
                          <a:cs typeface="+mn-cs"/>
                        </a:rPr>
                        <a:t>金融服务</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5</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20.90</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 xmlns:a16="http://schemas.microsoft.com/office/drawing/2014/main" val="492960466"/>
                  </a:ext>
                </a:extLst>
              </a:tr>
              <a:tr h="258891">
                <a:tc>
                  <a:txBody>
                    <a:bodyPr/>
                    <a:lstStyle/>
                    <a:p>
                      <a:pPr marL="0" algn="ctr" defTabSz="685783" rtl="0" eaLnBrk="1" fontAlgn="ctr" latinLnBrk="0" hangingPunct="1"/>
                      <a:r>
                        <a:rPr lang="zh-CN" altLang="en-US" sz="1400" b="0" i="0" u="none" strike="noStrike" kern="1200">
                          <a:solidFill>
                            <a:srgbClr val="000000"/>
                          </a:solidFill>
                          <a:effectLst/>
                          <a:latin typeface="微软雅黑" panose="020B0503020204020204" pitchFamily="34" charset="-122"/>
                          <a:ea typeface="微软雅黑" panose="020B0503020204020204" pitchFamily="34" charset="-122"/>
                          <a:cs typeface="+mn-cs"/>
                        </a:rPr>
                        <a:t>文化传媒</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5</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1.33</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 xmlns:a16="http://schemas.microsoft.com/office/drawing/2014/main" val="2043372293"/>
                  </a:ext>
                </a:extLst>
              </a:tr>
              <a:tr h="258891">
                <a:tc>
                  <a:txBody>
                    <a:bodyPr/>
                    <a:lstStyle/>
                    <a:p>
                      <a:pPr marL="0" algn="ctr" defTabSz="685783" rtl="0" eaLnBrk="1" fontAlgn="ctr" latinLnBrk="0" hangingPunct="1"/>
                      <a:r>
                        <a:rPr lang="zh-CN" altLang="en-US" sz="1400" b="0" i="0" u="none" strike="noStrike" kern="1200">
                          <a:solidFill>
                            <a:srgbClr val="000000"/>
                          </a:solidFill>
                          <a:effectLst/>
                          <a:latin typeface="微软雅黑" panose="020B0503020204020204" pitchFamily="34" charset="-122"/>
                          <a:ea typeface="微软雅黑" panose="020B0503020204020204" pitchFamily="34" charset="-122"/>
                          <a:cs typeface="+mn-cs"/>
                        </a:rPr>
                        <a:t>物流</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4</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19.00</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 xmlns:a16="http://schemas.microsoft.com/office/drawing/2014/main" val="2168345518"/>
                  </a:ext>
                </a:extLst>
              </a:tr>
              <a:tr h="258891">
                <a:tc>
                  <a:txBody>
                    <a:bodyPr/>
                    <a:lstStyle/>
                    <a:p>
                      <a:pPr marL="0" algn="ctr" defTabSz="685783" rtl="0" eaLnBrk="1" fontAlgn="ctr" latinLnBrk="0" hangingPunct="1"/>
                      <a:r>
                        <a:rPr lang="zh-CN" altLang="en-US" sz="1400" b="0" i="0" u="none" strike="noStrike" kern="1200">
                          <a:solidFill>
                            <a:srgbClr val="000000"/>
                          </a:solidFill>
                          <a:effectLst/>
                          <a:latin typeface="微软雅黑" panose="020B0503020204020204" pitchFamily="34" charset="-122"/>
                          <a:ea typeface="微软雅黑" panose="020B0503020204020204" pitchFamily="34" charset="-122"/>
                          <a:cs typeface="+mn-cs"/>
                        </a:rPr>
                        <a:t>本地生活</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3</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36.60</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 xmlns:a16="http://schemas.microsoft.com/office/drawing/2014/main" val="872928698"/>
                  </a:ext>
                </a:extLst>
              </a:tr>
              <a:tr h="258891">
                <a:tc>
                  <a:txBody>
                    <a:bodyPr/>
                    <a:lstStyle/>
                    <a:p>
                      <a:pPr marL="0" algn="ctr" defTabSz="685783" rtl="0" eaLnBrk="1" fontAlgn="ctr" latinLnBrk="0" hangingPunct="1"/>
                      <a:r>
                        <a:rPr lang="zh-CN" altLang="en-US" sz="1400" b="0" i="0" u="none" strike="noStrike" kern="1200">
                          <a:solidFill>
                            <a:srgbClr val="000000"/>
                          </a:solidFill>
                          <a:effectLst/>
                          <a:latin typeface="微软雅黑" panose="020B0503020204020204" pitchFamily="34" charset="-122"/>
                          <a:ea typeface="微软雅黑" panose="020B0503020204020204" pitchFamily="34" charset="-122"/>
                          <a:cs typeface="+mn-cs"/>
                        </a:rPr>
                        <a:t>房产服务</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1</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zh-CN" altLang="en-US"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未披露</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 xmlns:a16="http://schemas.microsoft.com/office/drawing/2014/main" val="265913998"/>
                  </a:ext>
                </a:extLst>
              </a:tr>
              <a:tr h="258891">
                <a:tc>
                  <a:txBody>
                    <a:bodyPr/>
                    <a:lstStyle/>
                    <a:p>
                      <a:pPr marL="0" algn="ctr" defTabSz="685783" rtl="0" eaLnBrk="1" fontAlgn="ctr" latinLnBrk="0" hangingPunct="1"/>
                      <a:r>
                        <a:rPr lang="zh-CN" altLang="en-US"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工具软件</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1</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zh-CN" altLang="en-US"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未披露</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 xmlns:a16="http://schemas.microsoft.com/office/drawing/2014/main" val="2887655028"/>
                  </a:ext>
                </a:extLst>
              </a:tr>
              <a:tr h="258891">
                <a:tc>
                  <a:txBody>
                    <a:bodyPr/>
                    <a:lstStyle/>
                    <a:p>
                      <a:pPr marL="0" algn="ctr" defTabSz="685783" rtl="0" eaLnBrk="1" fontAlgn="ctr" latinLnBrk="0" hangingPunct="1"/>
                      <a:r>
                        <a:rPr lang="zh-CN" altLang="en-US"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农业</a:t>
                      </a:r>
                    </a:p>
                  </a:txBody>
                  <a:tcPr marL="9525" marR="9525" marT="9525" marB="0" anchor="ctr">
                    <a:lnL>
                      <a:noFill/>
                    </a:lnL>
                    <a:lnR>
                      <a:noFill/>
                    </a:lnR>
                    <a:lnT>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1</a:t>
                      </a:r>
                    </a:p>
                  </a:txBody>
                  <a:tcPr marL="9525" marR="9525" marT="9525" marB="0" anchor="ctr">
                    <a:lnL>
                      <a:noFill/>
                    </a:lnL>
                    <a:lnR>
                      <a:noFill/>
                    </a:lnR>
                    <a:lnT>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0.48</a:t>
                      </a:r>
                    </a:p>
                  </a:txBody>
                  <a:tcPr marL="9525" marR="9525" marT="9525" marB="0" anchor="ctr">
                    <a:lnL>
                      <a:noFill/>
                    </a:lnL>
                    <a:lnR>
                      <a:noFill/>
                    </a:lnR>
                    <a:lnT>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 xmlns:a16="http://schemas.microsoft.com/office/drawing/2014/main" val="4045165760"/>
                  </a:ext>
                </a:extLst>
              </a:tr>
              <a:tr h="258891">
                <a:tc>
                  <a:txBody>
                    <a:bodyPr/>
                    <a:lstStyle/>
                    <a:p>
                      <a:pPr marL="0" algn="ctr" defTabSz="685783" rtl="0" eaLnBrk="1" fontAlgn="ctr" latinLnBrk="0" hangingPunct="1"/>
                      <a:r>
                        <a:rPr lang="zh-CN" altLang="en-US"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合计</a:t>
                      </a:r>
                    </a:p>
                  </a:txBody>
                  <a:tcPr marL="0" marR="0" marT="0" marB="0" anchor="ctr">
                    <a:lnL>
                      <a:noFill/>
                    </a:lnL>
                    <a:lnR>
                      <a:noFill/>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202</a:t>
                      </a:r>
                    </a:p>
                  </a:txBody>
                  <a:tcPr marL="0" marR="0" marT="0" marB="0" anchor="ctr">
                    <a:lnL>
                      <a:noFill/>
                    </a:lnL>
                    <a:lnR>
                      <a:noFill/>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445 </a:t>
                      </a:r>
                    </a:p>
                  </a:txBody>
                  <a:tcPr marL="0" marR="0" marT="0" marB="0" anchor="ctr">
                    <a:lnL>
                      <a:noFill/>
                    </a:lnL>
                    <a:lnR>
                      <a:noFill/>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 xmlns:a16="http://schemas.microsoft.com/office/drawing/2014/main" val="1119319256"/>
                  </a:ext>
                </a:extLst>
              </a:tr>
            </a:tbl>
          </a:graphicData>
        </a:graphic>
      </p:graphicFrame>
    </p:spTree>
    <p:extLst>
      <p:ext uri="{BB962C8B-B14F-4D97-AF65-F5344CB8AC3E}">
        <p14:creationId xmlns:p14="http://schemas.microsoft.com/office/powerpoint/2010/main" val="3713358270"/>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774825" y="981074"/>
            <a:ext cx="3725355" cy="360000"/>
            <a:chOff x="7155445" y="740531"/>
            <a:chExt cx="3098166" cy="369870"/>
          </a:xfrm>
        </p:grpSpPr>
        <p:sp>
          <p:nvSpPr>
            <p:cNvPr id="5" name="矩形 4"/>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分行业融资案例及金额分布情况</a:t>
              </a:r>
            </a:p>
          </p:txBody>
        </p:sp>
        <p:sp>
          <p:nvSpPr>
            <p:cNvPr id="6" name="等腰三角形 5"/>
            <p:cNvSpPr/>
            <p:nvPr/>
          </p:nvSpPr>
          <p:spPr>
            <a:xfrm rot="5400000">
              <a:off x="9927152" y="783942"/>
              <a:ext cx="369870" cy="283048"/>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p:cNvSpPr txBox="1">
            <a:spLocks noChangeArrowheads="1"/>
          </p:cNvSpPr>
          <p:nvPr/>
        </p:nvSpPr>
        <p:spPr bwMode="auto">
          <a:xfrm>
            <a:off x="1849947"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投资</a:t>
            </a:r>
          </a:p>
        </p:txBody>
      </p:sp>
      <p:sp>
        <p:nvSpPr>
          <p:cNvPr id="8" name="文本框 7"/>
          <p:cNvSpPr txBox="1"/>
          <p:nvPr/>
        </p:nvSpPr>
        <p:spPr>
          <a:xfrm>
            <a:off x="1936750" y="5703955"/>
            <a:ext cx="9734550" cy="695190"/>
          </a:xfrm>
          <a:prstGeom prst="rect">
            <a:avLst/>
          </a:prstGeom>
          <a:noFill/>
        </p:spPr>
        <p:txBody>
          <a:bodyPr wrap="square" lIns="0" tIns="0" rIns="0" bIns="0" rtlCol="0">
            <a:spAutoFit/>
          </a:bodyPr>
          <a:lstStyle/>
          <a:p>
            <a:pPr algn="just" defTabSz="914377">
              <a:lnSpc>
                <a:spcPct val="150000"/>
              </a:lnSpc>
            </a:pPr>
            <a:r>
              <a:rPr lang="zh-CN" altLang="en-US" sz="1600" dirty="0">
                <a:latin typeface="微软雅黑" panose="020B0503020204020204" pitchFamily="34" charset="-122"/>
                <a:ea typeface="微软雅黑" panose="020B0503020204020204" pitchFamily="34" charset="-122"/>
              </a:rPr>
              <a:t>从投资数量来看，医疗健康占据了</a:t>
            </a:r>
            <a:r>
              <a:rPr lang="en-US" altLang="zh-CN" sz="1600" dirty="0">
                <a:latin typeface="微软雅黑" panose="020B0503020204020204" pitchFamily="34" charset="-122"/>
                <a:ea typeface="微软雅黑" panose="020B0503020204020204" pitchFamily="34" charset="-122"/>
              </a:rPr>
              <a:t>10</a:t>
            </a:r>
            <a:r>
              <a:rPr lang="zh-CN" altLang="en-US" sz="1600" dirty="0">
                <a:latin typeface="微软雅黑" panose="020B0503020204020204" pitchFamily="34" charset="-122"/>
                <a:ea typeface="微软雅黑" panose="020B0503020204020204" pitchFamily="34" charset="-122"/>
              </a:rPr>
              <a:t>月投融资事件第一，高端制造及企业服务紧随其后。</a:t>
            </a:r>
            <a:endParaRPr lang="en-US" altLang="zh-CN" sz="1600" dirty="0">
              <a:latin typeface="微软雅黑" panose="020B0503020204020204" pitchFamily="34" charset="-122"/>
              <a:ea typeface="微软雅黑" panose="020B0503020204020204" pitchFamily="34" charset="-122"/>
            </a:endParaRPr>
          </a:p>
          <a:p>
            <a:pPr algn="just" defTabSz="914377">
              <a:lnSpc>
                <a:spcPct val="150000"/>
              </a:lnSpc>
            </a:pPr>
            <a:r>
              <a:rPr lang="zh-CN" altLang="en-US" sz="1600" dirty="0">
                <a:latin typeface="微软雅黑" panose="020B0503020204020204" pitchFamily="34" charset="-122"/>
                <a:ea typeface="微软雅黑" panose="020B0503020204020204" pitchFamily="34" charset="-122"/>
              </a:rPr>
              <a:t>从投资金额来看，高端制造行业依旧占据主导，占比</a:t>
            </a:r>
            <a:r>
              <a:rPr lang="en-US" altLang="zh-CN" sz="1600" dirty="0">
                <a:latin typeface="微软雅黑" panose="020B0503020204020204" pitchFamily="34" charset="-122"/>
                <a:ea typeface="微软雅黑" panose="020B0503020204020204" pitchFamily="34" charset="-122"/>
              </a:rPr>
              <a:t>22%</a:t>
            </a:r>
            <a:r>
              <a:rPr lang="zh-CN" altLang="en-US" sz="1600" dirty="0">
                <a:latin typeface="微软雅黑" panose="020B0503020204020204" pitchFamily="34" charset="-122"/>
                <a:ea typeface="微软雅黑" panose="020B0503020204020204" pitchFamily="34" charset="-122"/>
              </a:rPr>
              <a:t>，其次依旧为汽车交通、医疗健康。行业偏好照旧。</a:t>
            </a:r>
          </a:p>
        </p:txBody>
      </p:sp>
      <p:pic>
        <p:nvPicPr>
          <p:cNvPr id="3" name="图片 2">
            <a:extLst>
              <a:ext uri="{FF2B5EF4-FFF2-40B4-BE49-F238E27FC236}">
                <a16:creationId xmlns="" xmlns:a16="http://schemas.microsoft.com/office/drawing/2014/main" id="{3E2E1273-3A34-4897-ACF8-41FC6E262413}"/>
              </a:ext>
            </a:extLst>
          </p:cNvPr>
          <p:cNvPicPr>
            <a:picLocks noChangeAspect="1"/>
          </p:cNvPicPr>
          <p:nvPr/>
        </p:nvPicPr>
        <p:blipFill rotWithShape="1">
          <a:blip r:embed="rId3"/>
          <a:srcRect l="18860" t="20473" r="25153" b="15731"/>
          <a:stretch/>
        </p:blipFill>
        <p:spPr>
          <a:xfrm>
            <a:off x="1774825" y="1379220"/>
            <a:ext cx="4321175" cy="4297680"/>
          </a:xfrm>
          <a:prstGeom prst="rect">
            <a:avLst/>
          </a:prstGeom>
        </p:spPr>
      </p:pic>
      <p:pic>
        <p:nvPicPr>
          <p:cNvPr id="14" name="图片 13">
            <a:extLst>
              <a:ext uri="{FF2B5EF4-FFF2-40B4-BE49-F238E27FC236}">
                <a16:creationId xmlns="" xmlns:a16="http://schemas.microsoft.com/office/drawing/2014/main" id="{9A0AEDAF-6D9D-432E-84FB-EC68925F3B10}"/>
              </a:ext>
            </a:extLst>
          </p:cNvPr>
          <p:cNvPicPr>
            <a:picLocks noChangeAspect="1"/>
          </p:cNvPicPr>
          <p:nvPr/>
        </p:nvPicPr>
        <p:blipFill rotWithShape="1">
          <a:blip r:embed="rId4"/>
          <a:srcRect l="11297" t="18919" r="26816" b="14224"/>
          <a:stretch/>
        </p:blipFill>
        <p:spPr>
          <a:xfrm>
            <a:off x="6256021" y="937259"/>
            <a:ext cx="5044440" cy="4471353"/>
          </a:xfrm>
          <a:prstGeom prst="rect">
            <a:avLst/>
          </a:prstGeom>
        </p:spPr>
      </p:pic>
    </p:spTree>
    <p:extLst>
      <p:ext uri="{BB962C8B-B14F-4D97-AF65-F5344CB8AC3E}">
        <p14:creationId xmlns:p14="http://schemas.microsoft.com/office/powerpoint/2010/main" val="3194914463"/>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187574" y="5552043"/>
            <a:ext cx="7832725" cy="738664"/>
          </a:xfrm>
          <a:prstGeom prst="rect">
            <a:avLst/>
          </a:prstGeom>
          <a:noFill/>
        </p:spPr>
        <p:txBody>
          <a:bodyPr wrap="square" lIns="0" tIns="0" rIns="0" bIns="0" rtlCol="0">
            <a:spAutoFit/>
          </a:bodyPr>
          <a:lstStyle/>
          <a:p>
            <a:pPr algn="ctr" defTabSz="914377"/>
            <a:r>
              <a:rPr lang="zh-CN" altLang="en-US" dirty="0">
                <a:solidFill>
                  <a:prstClr val="black"/>
                </a:solidFill>
                <a:latin typeface="微软雅黑" panose="020B0503020204020204" pitchFamily="34" charset="-122"/>
                <a:ea typeface="微软雅黑" panose="020B0503020204020204" pitchFamily="34" charset="-122"/>
              </a:rPr>
              <a:t>按融资轮次来看，</a:t>
            </a:r>
            <a:r>
              <a:rPr lang="en-US" altLang="zh-CN" dirty="0">
                <a:solidFill>
                  <a:prstClr val="black"/>
                </a:solidFill>
                <a:latin typeface="微软雅黑" panose="020B0503020204020204" pitchFamily="34" charset="-122"/>
                <a:ea typeface="微软雅黑" panose="020B0503020204020204" pitchFamily="34" charset="-122"/>
              </a:rPr>
              <a:t>10</a:t>
            </a:r>
            <a:r>
              <a:rPr lang="zh-CN" altLang="en-US" dirty="0">
                <a:solidFill>
                  <a:prstClr val="black"/>
                </a:solidFill>
                <a:latin typeface="微软雅黑" panose="020B0503020204020204" pitchFamily="34" charset="-122"/>
                <a:ea typeface="微软雅黑" panose="020B0503020204020204" pitchFamily="34" charset="-122"/>
              </a:rPr>
              <a:t>月融资事件最多的为</a:t>
            </a:r>
            <a:r>
              <a:rPr lang="en-US" altLang="zh-CN" sz="2400" dirty="0">
                <a:solidFill>
                  <a:srgbClr val="FF0000"/>
                </a:solidFill>
                <a:latin typeface="微软雅黑" panose="020B0503020204020204" pitchFamily="34" charset="-122"/>
                <a:ea typeface="微软雅黑" panose="020B0503020204020204" pitchFamily="34" charset="-122"/>
              </a:rPr>
              <a:t>A</a:t>
            </a:r>
            <a:r>
              <a:rPr lang="zh-CN" altLang="en-US" dirty="0">
                <a:solidFill>
                  <a:prstClr val="black"/>
                </a:solidFill>
                <a:latin typeface="微软雅黑" panose="020B0503020204020204" pitchFamily="34" charset="-122"/>
                <a:ea typeface="微软雅黑" panose="020B0503020204020204" pitchFamily="34" charset="-122"/>
              </a:rPr>
              <a:t>轮，共计发生</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55</a:t>
            </a:r>
            <a:r>
              <a:rPr lang="zh-CN" altLang="en-US" dirty="0">
                <a:solidFill>
                  <a:prstClr val="black"/>
                </a:solidFill>
                <a:latin typeface="微软雅黑" panose="020B0503020204020204" pitchFamily="34" charset="-122"/>
                <a:ea typeface="微软雅黑" panose="020B0503020204020204" pitchFamily="34" charset="-122"/>
              </a:rPr>
              <a:t>起</a:t>
            </a:r>
            <a:r>
              <a:rPr lang="en-US" altLang="zh-CN" dirty="0">
                <a:solidFill>
                  <a:prstClr val="black"/>
                </a:solidFill>
                <a:latin typeface="微软雅黑" panose="020B0503020204020204" pitchFamily="34" charset="-122"/>
                <a:ea typeface="微软雅黑" panose="020B0503020204020204" pitchFamily="34" charset="-122"/>
              </a:rPr>
              <a:t>;</a:t>
            </a:r>
          </a:p>
          <a:p>
            <a:pPr algn="ctr" defTabSz="914377"/>
            <a:r>
              <a:rPr lang="zh-CN" altLang="en-US" dirty="0">
                <a:solidFill>
                  <a:prstClr val="black"/>
                </a:solidFill>
                <a:latin typeface="微软雅黑" panose="020B0503020204020204" pitchFamily="34" charset="-122"/>
                <a:ea typeface="微软雅黑" panose="020B0503020204020204" pitchFamily="34" charset="-122"/>
              </a:rPr>
              <a:t>按融资规模来看，融资规模最大的是</a:t>
            </a:r>
            <a:r>
              <a:rPr lang="en-US" altLang="zh-CN" sz="2400" dirty="0">
                <a:solidFill>
                  <a:srgbClr val="FF0000"/>
                </a:solidFill>
                <a:latin typeface="微软雅黑" panose="020B0503020204020204" pitchFamily="34" charset="-122"/>
                <a:ea typeface="微软雅黑" panose="020B0503020204020204" pitchFamily="34" charset="-122"/>
              </a:rPr>
              <a:t>D</a:t>
            </a:r>
            <a:r>
              <a:rPr lang="zh-CN" altLang="en-US" dirty="0">
                <a:solidFill>
                  <a:prstClr val="black"/>
                </a:solidFill>
                <a:latin typeface="微软雅黑" panose="020B0503020204020204" pitchFamily="34" charset="-122"/>
                <a:ea typeface="微软雅黑" panose="020B0503020204020204" pitchFamily="34" charset="-122"/>
              </a:rPr>
              <a:t>轮，涉及金额</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135.33</a:t>
            </a:r>
            <a:r>
              <a:rPr lang="zh-CN" altLang="en-US" dirty="0">
                <a:solidFill>
                  <a:prstClr val="black"/>
                </a:solidFill>
                <a:latin typeface="微软雅黑" panose="020B0503020204020204" pitchFamily="34" charset="-122"/>
                <a:ea typeface="微软雅黑" panose="020B0503020204020204" pitchFamily="34" charset="-122"/>
              </a:rPr>
              <a:t>亿元。</a:t>
            </a:r>
            <a:endParaRPr lang="en-US" altLang="zh-CN" dirty="0">
              <a:solidFill>
                <a:prstClr val="black"/>
              </a:solidFill>
              <a:latin typeface="微软雅黑" panose="020B0503020204020204" pitchFamily="34" charset="-122"/>
              <a:ea typeface="微软雅黑" panose="020B0503020204020204" pitchFamily="34" charset="-122"/>
            </a:endParaRPr>
          </a:p>
        </p:txBody>
      </p:sp>
      <p:sp>
        <p:nvSpPr>
          <p:cNvPr id="5"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投资</a:t>
            </a:r>
          </a:p>
        </p:txBody>
      </p:sp>
      <p:pic>
        <p:nvPicPr>
          <p:cNvPr id="7" name="图片 6">
            <a:extLst>
              <a:ext uri="{FF2B5EF4-FFF2-40B4-BE49-F238E27FC236}">
                <a16:creationId xmlns="" xmlns:a16="http://schemas.microsoft.com/office/drawing/2014/main" id="{924DE521-B4CD-46FB-B334-229AF2F02D90}"/>
              </a:ext>
            </a:extLst>
          </p:cNvPr>
          <p:cNvPicPr>
            <a:picLocks noChangeAspect="1"/>
          </p:cNvPicPr>
          <p:nvPr/>
        </p:nvPicPr>
        <p:blipFill>
          <a:blip r:embed="rId3"/>
          <a:stretch>
            <a:fillRect/>
          </a:stretch>
        </p:blipFill>
        <p:spPr>
          <a:xfrm>
            <a:off x="996212" y="904650"/>
            <a:ext cx="10256725" cy="4583591"/>
          </a:xfrm>
          <a:prstGeom prst="rect">
            <a:avLst/>
          </a:prstGeom>
        </p:spPr>
      </p:pic>
    </p:spTree>
    <p:extLst>
      <p:ext uri="{BB962C8B-B14F-4D97-AF65-F5344CB8AC3E}">
        <p14:creationId xmlns:p14="http://schemas.microsoft.com/office/powerpoint/2010/main" val="2500502"/>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1110009" y="1004374"/>
            <a:ext cx="2361845" cy="318499"/>
            <a:chOff x="5796284" y="1387012"/>
            <a:chExt cx="2679895" cy="318498"/>
          </a:xfrm>
        </p:grpSpPr>
        <p:sp>
          <p:nvSpPr>
            <p:cNvPr id="6" name="平行四边形 5"/>
            <p:cNvSpPr/>
            <p:nvPr/>
          </p:nvSpPr>
          <p:spPr>
            <a:xfrm>
              <a:off x="5796284" y="1387012"/>
              <a:ext cx="534257" cy="318498"/>
            </a:xfrm>
            <a:prstGeom prst="parallelogram">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平行四边形 6"/>
            <p:cNvSpPr/>
            <p:nvPr/>
          </p:nvSpPr>
          <p:spPr>
            <a:xfrm>
              <a:off x="6249270" y="1387012"/>
              <a:ext cx="2226909" cy="318498"/>
            </a:xfrm>
            <a:prstGeom prst="parallelogram">
              <a:avLst/>
            </a:prstGeom>
            <a:solidFill>
              <a:srgbClr val="0070C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t>融资规模前列</a:t>
              </a:r>
            </a:p>
          </p:txBody>
        </p:sp>
      </p:grpSp>
      <p:grpSp>
        <p:nvGrpSpPr>
          <p:cNvPr id="8" name="组合 7"/>
          <p:cNvGrpSpPr/>
          <p:nvPr/>
        </p:nvGrpSpPr>
        <p:grpSpPr>
          <a:xfrm>
            <a:off x="1127969" y="4985693"/>
            <a:ext cx="2352342" cy="322888"/>
            <a:chOff x="5600471" y="1351925"/>
            <a:chExt cx="2682950" cy="318498"/>
          </a:xfrm>
        </p:grpSpPr>
        <p:sp>
          <p:nvSpPr>
            <p:cNvPr id="9" name="平行四边形 8"/>
            <p:cNvSpPr/>
            <p:nvPr/>
          </p:nvSpPr>
          <p:spPr>
            <a:xfrm>
              <a:off x="5600471" y="1351925"/>
              <a:ext cx="534256" cy="318498"/>
            </a:xfrm>
            <a:prstGeom prst="parallelogram">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平行四边形 9"/>
            <p:cNvSpPr/>
            <p:nvPr/>
          </p:nvSpPr>
          <p:spPr>
            <a:xfrm>
              <a:off x="6056510" y="1351925"/>
              <a:ext cx="2226911" cy="318498"/>
            </a:xfrm>
            <a:prstGeom prst="parallelogram">
              <a:avLst/>
            </a:prstGeom>
            <a:solidFill>
              <a:srgbClr val="FF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t>市场关注</a:t>
              </a:r>
            </a:p>
          </p:txBody>
        </p:sp>
      </p:grpSp>
      <p:sp>
        <p:nvSpPr>
          <p:cNvPr id="12" name="箭头: 五边形 11"/>
          <p:cNvSpPr/>
          <p:nvPr/>
        </p:nvSpPr>
        <p:spPr>
          <a:xfrm>
            <a:off x="1141842" y="1645698"/>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1</a:t>
            </a:r>
            <a:endParaRPr lang="zh-CN" altLang="en-US" sz="2400" dirty="0">
              <a:latin typeface="Arial" panose="020B0604020202020204" pitchFamily="34" charset="0"/>
              <a:cs typeface="Arial" panose="020B0604020202020204" pitchFamily="34" charset="0"/>
            </a:endParaRPr>
          </a:p>
        </p:txBody>
      </p:sp>
      <p:sp>
        <p:nvSpPr>
          <p:cNvPr id="13" name="箭头: 五边形 12"/>
          <p:cNvSpPr/>
          <p:nvPr/>
        </p:nvSpPr>
        <p:spPr>
          <a:xfrm>
            <a:off x="1154371" y="2795906"/>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2</a:t>
            </a:r>
            <a:endParaRPr lang="zh-CN" altLang="en-US" sz="2400" dirty="0">
              <a:latin typeface="Arial" panose="020B0604020202020204" pitchFamily="34" charset="0"/>
              <a:cs typeface="Arial" panose="020B0604020202020204" pitchFamily="34" charset="0"/>
            </a:endParaRPr>
          </a:p>
        </p:txBody>
      </p:sp>
      <p:sp>
        <p:nvSpPr>
          <p:cNvPr id="14" name="箭头: 五边形 13"/>
          <p:cNvSpPr/>
          <p:nvPr/>
        </p:nvSpPr>
        <p:spPr>
          <a:xfrm>
            <a:off x="1154371" y="3983962"/>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3</a:t>
            </a:r>
            <a:endParaRPr lang="zh-CN" altLang="en-US" sz="2400" dirty="0">
              <a:latin typeface="Arial" panose="020B0604020202020204" pitchFamily="34" charset="0"/>
              <a:cs typeface="Arial" panose="020B0604020202020204" pitchFamily="34" charset="0"/>
            </a:endParaRPr>
          </a:p>
        </p:txBody>
      </p:sp>
      <p:sp>
        <p:nvSpPr>
          <p:cNvPr id="15" name="箭头: 五边形 14"/>
          <p:cNvSpPr/>
          <p:nvPr/>
        </p:nvSpPr>
        <p:spPr>
          <a:xfrm>
            <a:off x="1167071" y="5497343"/>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1</a:t>
            </a:r>
            <a:endParaRPr lang="zh-CN" altLang="en-US" sz="2400" dirty="0">
              <a:latin typeface="Arial" panose="020B0604020202020204" pitchFamily="34" charset="0"/>
              <a:cs typeface="Arial" panose="020B0604020202020204" pitchFamily="34" charset="0"/>
            </a:endParaRPr>
          </a:p>
        </p:txBody>
      </p:sp>
      <p:sp>
        <p:nvSpPr>
          <p:cNvPr id="16" name="文本框 15"/>
          <p:cNvSpPr txBox="1"/>
          <p:nvPr/>
        </p:nvSpPr>
        <p:spPr>
          <a:xfrm>
            <a:off x="1592250" y="3920665"/>
            <a:ext cx="6664338" cy="972189"/>
          </a:xfrm>
          <a:prstGeom prst="rect">
            <a:avLst/>
          </a:prstGeom>
          <a:noFill/>
          <a:ln w="19050">
            <a:noFill/>
            <a:prstDash val="sysDash"/>
          </a:ln>
        </p:spPr>
        <p:txBody>
          <a:bodyPr wrap="square" lIns="0" tIns="0" rIns="0" bIns="0" rtlCol="0">
            <a:spAutoFit/>
          </a:bodyPr>
          <a:lstStyle/>
          <a:p>
            <a:pPr algn="just">
              <a:lnSpc>
                <a:spcPct val="150000"/>
              </a:lnSpc>
            </a:pPr>
            <a:r>
              <a:rPr lang="zh-CN" altLang="en-US" sz="1600" b="1" dirty="0">
                <a:latin typeface="微软雅黑" panose="020B0503020204020204" pitchFamily="34" charset="-122"/>
                <a:ea typeface="微软雅黑" panose="020B0503020204020204" pitchFamily="34" charset="-122"/>
              </a:rPr>
              <a:t>辉能科技：</a:t>
            </a:r>
            <a:r>
              <a:rPr lang="zh-CN" altLang="en-US" sz="1200" dirty="0">
                <a:latin typeface="Microsoft YaHei" panose="020B0503020204020204" pitchFamily="34" charset="-122"/>
                <a:ea typeface="Microsoft YaHei" panose="020B0503020204020204" pitchFamily="34" charset="-122"/>
              </a:rPr>
              <a:t>上海能辉科技股份有限公司是一家领先的智慧能源综合服务商</a:t>
            </a:r>
            <a:r>
              <a:rPr lang="en-US" altLang="zh-CN" sz="1200" dirty="0">
                <a:latin typeface="Microsoft YaHei" panose="020B0503020204020204" pitchFamily="34" charset="-122"/>
                <a:ea typeface="Microsoft YaHei" panose="020B0503020204020204" pitchFamily="34" charset="-122"/>
              </a:rPr>
              <a:t>,</a:t>
            </a:r>
            <a:r>
              <a:rPr lang="zh-CN" altLang="en-US" sz="1200" dirty="0">
                <a:latin typeface="Microsoft YaHei" panose="020B0503020204020204" pitchFamily="34" charset="-122"/>
                <a:ea typeface="Microsoft YaHei" panose="020B0503020204020204" pitchFamily="34" charset="-122"/>
              </a:rPr>
              <a:t>专注于以新能源为主体及相关延伸领域的技术服务。</a:t>
            </a:r>
            <a:endParaRPr lang="en-US" altLang="zh-CN" sz="1200" dirty="0">
              <a:latin typeface="Microsoft YaHei" panose="020B0503020204020204" pitchFamily="34" charset="-122"/>
              <a:ea typeface="Microsoft YaHei" panose="020B0503020204020204" pitchFamily="34" charset="-122"/>
            </a:endParaRPr>
          </a:p>
          <a:p>
            <a:pPr algn="just">
              <a:lnSpc>
                <a:spcPct val="150000"/>
              </a:lnSpc>
            </a:pPr>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丹丰创投、春华资本、软银中国</a:t>
            </a:r>
          </a:p>
        </p:txBody>
      </p:sp>
      <p:sp>
        <p:nvSpPr>
          <p:cNvPr id="18" name="文本框 17"/>
          <p:cNvSpPr txBox="1"/>
          <p:nvPr/>
        </p:nvSpPr>
        <p:spPr>
          <a:xfrm>
            <a:off x="1592250" y="1569224"/>
            <a:ext cx="6664338" cy="983026"/>
          </a:xfrm>
          <a:prstGeom prst="rect">
            <a:avLst/>
          </a:prstGeom>
          <a:noFill/>
          <a:ln w="19050">
            <a:noFill/>
            <a:prstDash val="sysDash"/>
          </a:ln>
        </p:spPr>
        <p:txBody>
          <a:bodyPr wrap="square" lIns="0" tIns="0" rIns="0" bIns="0" rtlCol="0">
            <a:spAutoFit/>
          </a:bodyPr>
          <a:lstStyle/>
          <a:p>
            <a:pPr algn="just">
              <a:lnSpc>
                <a:spcPct val="150000"/>
              </a:lnSpc>
            </a:pPr>
            <a:r>
              <a:rPr lang="zh-CN" altLang="en-US" sz="1600" b="1" dirty="0">
                <a:latin typeface="微软雅黑" panose="020B0503020204020204" pitchFamily="34" charset="-122"/>
                <a:ea typeface="微软雅黑" panose="020B0503020204020204" pitchFamily="34" charset="-122"/>
              </a:rPr>
              <a:t>哪吒汽车：</a:t>
            </a:r>
            <a:r>
              <a:rPr lang="zh-CN" altLang="en-US" sz="1200" dirty="0">
                <a:latin typeface="微软雅黑" panose="020B0503020204020204" pitchFamily="34" charset="-122"/>
                <a:ea typeface="微软雅黑" panose="020B0503020204020204" pitchFamily="34" charset="-122"/>
              </a:rPr>
              <a:t>哪吒汽车以“让高品质智能电动汽车触手可及”为品牌愿景</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致力于为用户打造高品质的智能电动汽车</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以用户需求为本</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并将前瞻科技融入当下</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着眼于自在出行的新潮科技。</a:t>
            </a:r>
            <a:endParaRPr lang="en-US" altLang="zh-CN" sz="1200" dirty="0">
              <a:latin typeface="微软雅黑" panose="020B0503020204020204" pitchFamily="34" charset="-122"/>
              <a:ea typeface="微软雅黑" panose="020B0503020204020204" pitchFamily="34" charset="-122"/>
            </a:endParaRPr>
          </a:p>
          <a:p>
            <a:pPr algn="just">
              <a:lnSpc>
                <a:spcPct val="150000"/>
              </a:lnSpc>
            </a:pPr>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中信证券、吉富创投、奇虎</a:t>
            </a:r>
            <a:r>
              <a:rPr lang="en-US" altLang="zh-CN" sz="1200" dirty="0">
                <a:latin typeface="微软雅黑" panose="020B0503020204020204" pitchFamily="34" charset="-122"/>
                <a:ea typeface="微软雅黑" panose="020B0503020204020204" pitchFamily="34" charset="-122"/>
              </a:rPr>
              <a:t>360</a:t>
            </a:r>
            <a:r>
              <a:rPr lang="zh-CN" altLang="en-US" sz="1200" dirty="0">
                <a:latin typeface="微软雅黑" panose="020B0503020204020204" pitchFamily="34" charset="-122"/>
                <a:ea typeface="微软雅黑" panose="020B0503020204020204" pitchFamily="34" charset="-122"/>
              </a:rPr>
              <a:t>、建银国际、申万宏源</a:t>
            </a:r>
          </a:p>
        </p:txBody>
      </p:sp>
      <p:sp>
        <p:nvSpPr>
          <p:cNvPr id="19" name="文本框 18"/>
          <p:cNvSpPr txBox="1"/>
          <p:nvPr/>
        </p:nvSpPr>
        <p:spPr>
          <a:xfrm>
            <a:off x="8872835" y="1277789"/>
            <a:ext cx="923330" cy="276999"/>
          </a:xfrm>
          <a:prstGeom prst="rect">
            <a:avLst/>
          </a:prstGeom>
          <a:noFill/>
        </p:spPr>
        <p:txBody>
          <a:bodyPr wrap="none" lIns="0" tIns="0" rIns="0" bIns="0"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融资规模</a:t>
            </a:r>
          </a:p>
        </p:txBody>
      </p:sp>
      <p:sp>
        <p:nvSpPr>
          <p:cNvPr id="21" name="文本框 20"/>
          <p:cNvSpPr txBox="1"/>
          <p:nvPr/>
        </p:nvSpPr>
        <p:spPr>
          <a:xfrm>
            <a:off x="8768132" y="2917372"/>
            <a:ext cx="1132735" cy="369332"/>
          </a:xfrm>
          <a:prstGeom prst="rect">
            <a:avLst/>
          </a:prstGeom>
          <a:noFill/>
        </p:spPr>
        <p:txBody>
          <a:bodyPr wrap="squar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36</a:t>
            </a:r>
            <a:r>
              <a:rPr lang="zh-CN" altLang="en-US" sz="1400" dirty="0">
                <a:latin typeface="微软雅黑" panose="020B0503020204020204" pitchFamily="34" charset="-122"/>
                <a:ea typeface="微软雅黑" panose="020B0503020204020204" pitchFamily="34" charset="-122"/>
              </a:rPr>
              <a:t>亿人民币</a:t>
            </a:r>
          </a:p>
        </p:txBody>
      </p:sp>
      <p:sp>
        <p:nvSpPr>
          <p:cNvPr id="22" name="文本框 21"/>
          <p:cNvSpPr txBox="1"/>
          <p:nvPr/>
        </p:nvSpPr>
        <p:spPr>
          <a:xfrm>
            <a:off x="8803906" y="1725332"/>
            <a:ext cx="1061188" cy="369332"/>
          </a:xfrm>
          <a:prstGeom prst="rect">
            <a:avLst/>
          </a:prstGeom>
          <a:noFill/>
        </p:spPr>
        <p:txBody>
          <a:bodyPr wrap="non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36</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亿人民币</a:t>
            </a:r>
            <a:endParaRPr lang="zh-CN" altLang="en-US" sz="1400" dirty="0">
              <a:latin typeface="微软雅黑" panose="020B0503020204020204" pitchFamily="34" charset="-122"/>
              <a:ea typeface="微软雅黑" panose="020B0503020204020204" pitchFamily="34" charset="-122"/>
            </a:endParaRPr>
          </a:p>
        </p:txBody>
      </p:sp>
      <p:sp>
        <p:nvSpPr>
          <p:cNvPr id="27" name="文本框 26"/>
          <p:cNvSpPr txBox="1"/>
          <p:nvPr/>
        </p:nvSpPr>
        <p:spPr>
          <a:xfrm>
            <a:off x="10841335" y="1330270"/>
            <a:ext cx="923330" cy="276999"/>
          </a:xfrm>
          <a:prstGeom prst="rect">
            <a:avLst/>
          </a:prstGeom>
          <a:noFill/>
        </p:spPr>
        <p:txBody>
          <a:bodyPr wrap="none" lIns="0" tIns="0" rIns="0" bIns="0"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融资轮次</a:t>
            </a:r>
          </a:p>
        </p:txBody>
      </p:sp>
      <p:sp>
        <p:nvSpPr>
          <p:cNvPr id="29" name="Rectangle 2"/>
          <p:cNvSpPr txBox="1">
            <a:spLocks noChangeArrowheads="1"/>
          </p:cNvSpPr>
          <p:nvPr/>
        </p:nvSpPr>
        <p:spPr bwMode="auto">
          <a:xfrm>
            <a:off x="1127969" y="189452"/>
            <a:ext cx="3464428" cy="4832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投资：重要投资事件</a:t>
            </a:r>
          </a:p>
        </p:txBody>
      </p:sp>
      <p:sp>
        <p:nvSpPr>
          <p:cNvPr id="32" name="文本框 31">
            <a:extLst>
              <a:ext uri="{FF2B5EF4-FFF2-40B4-BE49-F238E27FC236}">
                <a16:creationId xmlns="" xmlns:a16="http://schemas.microsoft.com/office/drawing/2014/main" id="{C44B59D3-B1AB-4643-8517-83E41EBA39E5}"/>
              </a:ext>
            </a:extLst>
          </p:cNvPr>
          <p:cNvSpPr txBox="1"/>
          <p:nvPr/>
        </p:nvSpPr>
        <p:spPr>
          <a:xfrm>
            <a:off x="11093081" y="1780489"/>
            <a:ext cx="419838" cy="369332"/>
          </a:xfrm>
          <a:prstGeom prst="rect">
            <a:avLst/>
          </a:prstGeom>
          <a:noFill/>
        </p:spPr>
        <p:txBody>
          <a:bodyPr wrap="squar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D+</a:t>
            </a:r>
            <a:endParaRPr lang="zh-CN" altLang="en-US" sz="1400" dirty="0">
              <a:latin typeface="微软雅黑" panose="020B0503020204020204" pitchFamily="34" charset="-122"/>
              <a:ea typeface="微软雅黑" panose="020B0503020204020204" pitchFamily="34" charset="-122"/>
            </a:endParaRPr>
          </a:p>
        </p:txBody>
      </p:sp>
      <p:sp>
        <p:nvSpPr>
          <p:cNvPr id="34" name="文本框 33">
            <a:extLst>
              <a:ext uri="{FF2B5EF4-FFF2-40B4-BE49-F238E27FC236}">
                <a16:creationId xmlns="" xmlns:a16="http://schemas.microsoft.com/office/drawing/2014/main" id="{74F018D0-1263-4A09-93B6-53F751A01983}"/>
              </a:ext>
            </a:extLst>
          </p:cNvPr>
          <p:cNvSpPr txBox="1"/>
          <p:nvPr/>
        </p:nvSpPr>
        <p:spPr>
          <a:xfrm>
            <a:off x="1592250" y="2733754"/>
            <a:ext cx="6664338" cy="983026"/>
          </a:xfrm>
          <a:prstGeom prst="rect">
            <a:avLst/>
          </a:prstGeom>
          <a:noFill/>
        </p:spPr>
        <p:txBody>
          <a:bodyPr wrap="square" lIns="0" tIns="0" rIns="0" bIns="0">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lang="zh-CN" altLang="en-US" sz="1600" b="1" dirty="0">
                <a:solidFill>
                  <a:srgbClr val="000000"/>
                </a:solidFill>
                <a:latin typeface="微软雅黑" panose="020B0503020204020204" pitchFamily="34" charset="-122"/>
                <a:ea typeface="微软雅黑" panose="020B0503020204020204" pitchFamily="34" charset="-122"/>
              </a:rPr>
              <a:t>追觅科技</a:t>
            </a:r>
            <a:r>
              <a:rPr kumimoji="0" lang="zh-CN" altLang="en-US" sz="1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a:t>
            </a:r>
            <a:r>
              <a:rPr lang="zh-CN" altLang="en-US" sz="1200" dirty="0">
                <a:latin typeface="Microsoft YaHei" panose="020B0503020204020204" pitchFamily="34" charset="-122"/>
                <a:ea typeface="Microsoft YaHei" panose="020B0503020204020204" pitchFamily="34" charset="-122"/>
              </a:rPr>
              <a:t>追觅科技是聚焦智能家电行业的新锐中国品牌，以智能清洁为核心业务，并持续在个护、生活等领域拓新。现有无线吸尘器、扫地机器人、洗地机、高速吹风机四大品类。</a:t>
            </a:r>
            <a:endParaRPr lang="en-US" altLang="zh-CN" sz="1200" dirty="0">
              <a:latin typeface="Microsoft YaHei" panose="020B0503020204020204" pitchFamily="34" charset="-122"/>
              <a:ea typeface="Microsoft YaHei" panose="020B0503020204020204" pitchFamily="34" charset="-122"/>
            </a:endParaRP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zh-CN" altLang="en-US" sz="1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投资方：</a:t>
            </a:r>
            <a:r>
              <a:rPr lang="zh-CN" altLang="en-US" sz="1200" dirty="0">
                <a:latin typeface="微软雅黑" panose="020B0503020204020204" pitchFamily="34" charset="-122"/>
                <a:ea typeface="微软雅黑" panose="020B0503020204020204" pitchFamily="34" charset="-122"/>
              </a:rPr>
              <a:t>北京磐泽资产管理有限公司、嘉实投资等</a:t>
            </a:r>
          </a:p>
        </p:txBody>
      </p:sp>
      <p:sp>
        <p:nvSpPr>
          <p:cNvPr id="35" name="文本框 34">
            <a:extLst>
              <a:ext uri="{FF2B5EF4-FFF2-40B4-BE49-F238E27FC236}">
                <a16:creationId xmlns="" xmlns:a16="http://schemas.microsoft.com/office/drawing/2014/main" id="{B924603D-A4C9-4A34-84FC-2A8C0C8DBF35}"/>
              </a:ext>
            </a:extLst>
          </p:cNvPr>
          <p:cNvSpPr txBox="1"/>
          <p:nvPr/>
        </p:nvSpPr>
        <p:spPr>
          <a:xfrm>
            <a:off x="11189785" y="2993204"/>
            <a:ext cx="226429" cy="369332"/>
          </a:xfrm>
          <a:prstGeom prst="rect">
            <a:avLst/>
          </a:prstGeom>
          <a:noFill/>
        </p:spPr>
        <p:txBody>
          <a:bodyPr wrap="squar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C</a:t>
            </a:r>
          </a:p>
        </p:txBody>
      </p:sp>
      <p:sp>
        <p:nvSpPr>
          <p:cNvPr id="36" name="文本框 35">
            <a:extLst>
              <a:ext uri="{FF2B5EF4-FFF2-40B4-BE49-F238E27FC236}">
                <a16:creationId xmlns="" xmlns:a16="http://schemas.microsoft.com/office/drawing/2014/main" id="{64D9ACE9-46DE-4973-946B-B1020B800112}"/>
              </a:ext>
            </a:extLst>
          </p:cNvPr>
          <p:cNvSpPr txBox="1"/>
          <p:nvPr/>
        </p:nvSpPr>
        <p:spPr>
          <a:xfrm>
            <a:off x="11079705" y="5687020"/>
            <a:ext cx="446589" cy="369332"/>
          </a:xfrm>
          <a:prstGeom prst="rect">
            <a:avLst/>
          </a:prstGeom>
          <a:noFill/>
        </p:spPr>
        <p:txBody>
          <a:bodyPr wrap="squar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D+</a:t>
            </a:r>
            <a:endParaRPr lang="zh-CN" altLang="en-US" sz="2400" dirty="0">
              <a:solidFill>
                <a:srgbClr val="C00000"/>
              </a:solidFill>
              <a:latin typeface="Arial" panose="020B0604020202020204" pitchFamily="34" charset="0"/>
              <a:ea typeface="微软雅黑" panose="020B0503020204020204" pitchFamily="34" charset="-122"/>
              <a:cs typeface="Arial" panose="020B0604020202020204" pitchFamily="34" charset="0"/>
            </a:endParaRPr>
          </a:p>
        </p:txBody>
      </p:sp>
      <p:sp>
        <p:nvSpPr>
          <p:cNvPr id="30" name="文本框 29">
            <a:extLst>
              <a:ext uri="{FF2B5EF4-FFF2-40B4-BE49-F238E27FC236}">
                <a16:creationId xmlns="" xmlns:a16="http://schemas.microsoft.com/office/drawing/2014/main" id="{2B40CA6D-2430-4F98-B659-4E2E2EC0BCA8}"/>
              </a:ext>
            </a:extLst>
          </p:cNvPr>
          <p:cNvSpPr txBox="1"/>
          <p:nvPr/>
        </p:nvSpPr>
        <p:spPr>
          <a:xfrm>
            <a:off x="8765434" y="4044366"/>
            <a:ext cx="1138132" cy="369332"/>
          </a:xfrm>
          <a:prstGeom prst="rect">
            <a:avLst/>
          </a:prstGeom>
          <a:noFill/>
        </p:spPr>
        <p:txBody>
          <a:bodyPr wrap="non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3.26</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亿美元</a:t>
            </a:r>
            <a:endParaRPr lang="zh-CN" altLang="en-US" sz="1400" dirty="0">
              <a:latin typeface="微软雅黑" panose="020B0503020204020204" pitchFamily="34" charset="-122"/>
              <a:ea typeface="微软雅黑" panose="020B0503020204020204" pitchFamily="34" charset="-122"/>
            </a:endParaRPr>
          </a:p>
        </p:txBody>
      </p:sp>
      <p:sp>
        <p:nvSpPr>
          <p:cNvPr id="33" name="文本框 32">
            <a:extLst>
              <a:ext uri="{FF2B5EF4-FFF2-40B4-BE49-F238E27FC236}">
                <a16:creationId xmlns="" xmlns:a16="http://schemas.microsoft.com/office/drawing/2014/main" id="{2C79DACF-8412-40C5-BDCF-EB388C956606}"/>
              </a:ext>
            </a:extLst>
          </p:cNvPr>
          <p:cNvSpPr txBox="1"/>
          <p:nvPr/>
        </p:nvSpPr>
        <p:spPr>
          <a:xfrm>
            <a:off x="1528264" y="5392336"/>
            <a:ext cx="6626723" cy="1064522"/>
          </a:xfrm>
          <a:prstGeom prst="rect">
            <a:avLst/>
          </a:prstGeom>
          <a:noFill/>
        </p:spPr>
        <p:txBody>
          <a:bodyPr wrap="square">
            <a:spAutoFit/>
          </a:bodyPr>
          <a:lstStyle/>
          <a:p>
            <a:pPr marR="0" lvl="0" indent="0" algn="just" fontAlgn="auto">
              <a:lnSpc>
                <a:spcPct val="150000"/>
              </a:lnSpc>
              <a:spcBef>
                <a:spcPts val="0"/>
              </a:spcBef>
              <a:spcAft>
                <a:spcPts val="0"/>
              </a:spcAft>
              <a:buClrTx/>
              <a:buSzTx/>
              <a:buFontTx/>
              <a:buNone/>
              <a:tabLst/>
              <a:defRPr/>
            </a:pPr>
            <a:r>
              <a:rPr kumimoji="0" lang="zh-CN" altLang="en-US" sz="1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威马汽车：</a:t>
            </a:r>
            <a:r>
              <a:rPr lang="zh-CN" altLang="en-US" sz="1200" b="0" i="0" dirty="0">
                <a:solidFill>
                  <a:srgbClr val="000000"/>
                </a:solidFill>
                <a:effectLst/>
                <a:latin typeface="Microsoft Yahei" panose="020B0503020204020204" pitchFamily="34" charset="-122"/>
                <a:ea typeface="Microsoft Yahei" panose="020B0503020204020204" pitchFamily="34" charset="-122"/>
              </a:rPr>
              <a:t>威马汽车</a:t>
            </a:r>
            <a:r>
              <a:rPr lang="zh-CN" altLang="en-US" sz="1200" dirty="0">
                <a:solidFill>
                  <a:srgbClr val="000000"/>
                </a:solidFill>
                <a:latin typeface="Microsoft Yahei" panose="020B0503020204020204" pitchFamily="34" charset="-122"/>
                <a:ea typeface="Microsoft Yahei" panose="020B0503020204020204" pitchFamily="34" charset="-122"/>
              </a:rPr>
              <a:t>是</a:t>
            </a:r>
            <a:r>
              <a:rPr lang="zh-CN" altLang="en-US" sz="1200" b="0" i="0" dirty="0">
                <a:solidFill>
                  <a:srgbClr val="000000"/>
                </a:solidFill>
                <a:effectLst/>
                <a:latin typeface="Microsoft Yahei" panose="020B0503020204020204" pitchFamily="34" charset="-122"/>
                <a:ea typeface="Microsoft Yahei" panose="020B0503020204020204" pitchFamily="34" charset="-122"/>
              </a:rPr>
              <a:t>智能汽车头号实力派</a:t>
            </a:r>
            <a:r>
              <a:rPr lang="en-US" altLang="zh-CN" sz="1200" b="0" i="0" dirty="0">
                <a:solidFill>
                  <a:srgbClr val="000000"/>
                </a:solidFill>
                <a:effectLst/>
                <a:latin typeface="Microsoft Yahei" panose="020B0503020204020204" pitchFamily="34" charset="-122"/>
                <a:ea typeface="Microsoft Yahei" panose="020B0503020204020204" pitchFamily="34" charset="-122"/>
              </a:rPr>
              <a:t>,</a:t>
            </a:r>
            <a:r>
              <a:rPr lang="zh-CN" altLang="en-US" sz="1200" b="0" i="0" dirty="0">
                <a:solidFill>
                  <a:srgbClr val="000000"/>
                </a:solidFill>
                <a:effectLst/>
                <a:latin typeface="Microsoft Yahei" panose="020B0503020204020204" pitchFamily="34" charset="-122"/>
                <a:ea typeface="Microsoft Yahei" panose="020B0503020204020204" pitchFamily="34" charset="-122"/>
              </a:rPr>
              <a:t>围绕用户的驾、乘、充电需求</a:t>
            </a:r>
            <a:r>
              <a:rPr lang="en-US" altLang="zh-CN" sz="1200" b="0" i="0" dirty="0">
                <a:solidFill>
                  <a:srgbClr val="000000"/>
                </a:solidFill>
                <a:effectLst/>
                <a:latin typeface="Microsoft Yahei" panose="020B0503020204020204" pitchFamily="34" charset="-122"/>
                <a:ea typeface="Microsoft Yahei" panose="020B0503020204020204" pitchFamily="34" charset="-122"/>
              </a:rPr>
              <a:t>,</a:t>
            </a:r>
            <a:r>
              <a:rPr lang="zh-CN" altLang="en-US" sz="1200" b="0" i="0" dirty="0">
                <a:solidFill>
                  <a:srgbClr val="000000"/>
                </a:solidFill>
                <a:effectLst/>
                <a:latin typeface="Microsoft Yahei" panose="020B0503020204020204" pitchFamily="34" charset="-122"/>
                <a:ea typeface="Microsoft Yahei" panose="020B0503020204020204" pitchFamily="34" charset="-122"/>
              </a:rPr>
              <a:t>将用户的痛点视为创新的起点</a:t>
            </a:r>
            <a:r>
              <a:rPr lang="en-US" altLang="zh-CN" sz="1200" b="0" i="0" dirty="0">
                <a:solidFill>
                  <a:srgbClr val="000000"/>
                </a:solidFill>
                <a:effectLst/>
                <a:latin typeface="Microsoft Yahei" panose="020B0503020204020204" pitchFamily="34" charset="-122"/>
                <a:ea typeface="Microsoft Yahei" panose="020B0503020204020204" pitchFamily="34" charset="-122"/>
              </a:rPr>
              <a:t>,</a:t>
            </a:r>
            <a:r>
              <a:rPr lang="zh-CN" altLang="en-US" sz="1200" b="0" i="0" dirty="0">
                <a:solidFill>
                  <a:srgbClr val="000000"/>
                </a:solidFill>
                <a:effectLst/>
                <a:latin typeface="Microsoft Yahei" panose="020B0503020204020204" pitchFamily="34" charset="-122"/>
                <a:ea typeface="Microsoft Yahei" panose="020B0503020204020204" pitchFamily="34" charset="-122"/>
              </a:rPr>
              <a:t>威马的大出行生态布局已初具规模</a:t>
            </a:r>
            <a:r>
              <a:rPr lang="en-US" altLang="zh-CN" sz="1200" b="0" i="0" dirty="0">
                <a:solidFill>
                  <a:srgbClr val="000000"/>
                </a:solidFill>
                <a:effectLst/>
                <a:latin typeface="Microsoft Yahei" panose="020B0503020204020204" pitchFamily="34" charset="-122"/>
                <a:ea typeface="Microsoft Yahei" panose="020B0503020204020204" pitchFamily="34" charset="-122"/>
              </a:rPr>
              <a:t>,</a:t>
            </a:r>
            <a:r>
              <a:rPr lang="zh-CN" altLang="en-US" sz="1200" dirty="0">
                <a:solidFill>
                  <a:srgbClr val="000000"/>
                </a:solidFill>
                <a:latin typeface="Microsoft Yahei" panose="020B0503020204020204" pitchFamily="34" charset="-122"/>
                <a:ea typeface="Microsoft Yahei" panose="020B0503020204020204" pitchFamily="34" charset="-122"/>
              </a:rPr>
              <a:t>。</a:t>
            </a:r>
            <a:endParaRPr lang="en-US" altLang="zh-CN" sz="1200" dirty="0">
              <a:solidFill>
                <a:srgbClr val="000000"/>
              </a:solidFill>
              <a:latin typeface="Microsoft Yahei" panose="020B0503020204020204" pitchFamily="34" charset="-122"/>
              <a:ea typeface="Microsoft Yahei" panose="020B0503020204020204" pitchFamily="34" charset="-122"/>
            </a:endParaRPr>
          </a:p>
          <a:p>
            <a:pPr marR="0" lvl="0" indent="0" algn="just" fontAlgn="auto">
              <a:lnSpc>
                <a:spcPct val="150000"/>
              </a:lnSpc>
              <a:spcBef>
                <a:spcPts val="0"/>
              </a:spcBef>
              <a:spcAft>
                <a:spcPts val="0"/>
              </a:spcAft>
              <a:buClrTx/>
              <a:buSzTx/>
              <a:buFontTx/>
              <a:buNone/>
              <a:tabLst/>
              <a:defRPr/>
            </a:pPr>
            <a:r>
              <a:rPr kumimoji="0" lang="zh-CN" altLang="en-US" sz="1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投资方：</a:t>
            </a:r>
            <a:r>
              <a:rPr lang="zh-CN" altLang="en-US" sz="1200" dirty="0">
                <a:latin typeface="微软雅黑" panose="020B0503020204020204" pitchFamily="34" charset="-122"/>
                <a:ea typeface="微软雅黑" panose="020B0503020204020204" pitchFamily="34" charset="-122"/>
              </a:rPr>
              <a:t>锦沄资本</a:t>
            </a:r>
          </a:p>
        </p:txBody>
      </p:sp>
      <p:sp>
        <p:nvSpPr>
          <p:cNvPr id="37" name="文本框 36">
            <a:extLst>
              <a:ext uri="{FF2B5EF4-FFF2-40B4-BE49-F238E27FC236}">
                <a16:creationId xmlns="" xmlns:a16="http://schemas.microsoft.com/office/drawing/2014/main" id="{D5112DBD-3B02-4DCA-B021-DDA61797312E}"/>
              </a:ext>
            </a:extLst>
          </p:cNvPr>
          <p:cNvSpPr txBox="1"/>
          <p:nvPr/>
        </p:nvSpPr>
        <p:spPr>
          <a:xfrm>
            <a:off x="8979435" y="5634538"/>
            <a:ext cx="710131" cy="369332"/>
          </a:xfrm>
          <a:prstGeom prst="rect">
            <a:avLst/>
          </a:prstGeom>
          <a:noFill/>
        </p:spPr>
        <p:txBody>
          <a:bodyPr wrap="non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2</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亿美元</a:t>
            </a:r>
            <a:endParaRPr lang="zh-CN" altLang="en-US" sz="1400" dirty="0">
              <a:latin typeface="微软雅黑" panose="020B0503020204020204" pitchFamily="34" charset="-122"/>
              <a:ea typeface="微软雅黑" panose="020B0503020204020204" pitchFamily="34" charset="-122"/>
            </a:endParaRPr>
          </a:p>
        </p:txBody>
      </p:sp>
      <p:sp>
        <p:nvSpPr>
          <p:cNvPr id="38" name="文本框 37">
            <a:extLst>
              <a:ext uri="{FF2B5EF4-FFF2-40B4-BE49-F238E27FC236}">
                <a16:creationId xmlns="" xmlns:a16="http://schemas.microsoft.com/office/drawing/2014/main" id="{FE5E6A44-A636-4D31-91E8-DA9BCCA6E135}"/>
              </a:ext>
            </a:extLst>
          </p:cNvPr>
          <p:cNvSpPr txBox="1"/>
          <p:nvPr/>
        </p:nvSpPr>
        <p:spPr>
          <a:xfrm>
            <a:off x="11208621" y="4133119"/>
            <a:ext cx="188758" cy="369332"/>
          </a:xfrm>
          <a:prstGeom prst="rect">
            <a:avLst/>
          </a:prstGeom>
          <a:noFill/>
        </p:spPr>
        <p:txBody>
          <a:bodyPr wrap="squar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E</a:t>
            </a:r>
            <a:endParaRPr lang="zh-CN" altLang="en-US" sz="2400" dirty="0">
              <a:solidFill>
                <a:srgbClr val="C00000"/>
              </a:solidFill>
              <a:latin typeface="Arial" panose="020B0604020202020204" pitchFamily="34" charset="0"/>
              <a:ea typeface="微软雅黑" panose="020B0503020204020204" pitchFamily="34" charset="-122"/>
              <a:cs typeface="Arial" panose="020B0604020202020204" pitchFamily="34" charset="0"/>
            </a:endParaRPr>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774825" y="942975"/>
            <a:ext cx="2468119" cy="320400"/>
            <a:chOff x="7155444" y="740531"/>
            <a:chExt cx="3098165" cy="369870"/>
          </a:xfrm>
        </p:grpSpPr>
        <p:sp>
          <p:nvSpPr>
            <p:cNvPr id="3" name="矩形 2"/>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rPr>
                <a:t>A</a:t>
              </a:r>
              <a:r>
                <a:rPr lang="zh-CN" altLang="en-US" dirty="0">
                  <a:latin typeface="微软雅黑" panose="020B0503020204020204" pitchFamily="34" charset="-122"/>
                  <a:ea typeface="微软雅黑" panose="020B0503020204020204" pitchFamily="34" charset="-122"/>
                </a:rPr>
                <a:t>股、港股</a:t>
              </a:r>
              <a:r>
                <a:rPr lang="en-US" altLang="zh-CN" dirty="0">
                  <a:latin typeface="微软雅黑" panose="020B0503020204020204" pitchFamily="34" charset="-122"/>
                  <a:ea typeface="微软雅黑" panose="020B0503020204020204" pitchFamily="34" charset="-122"/>
                </a:rPr>
                <a:t>IPO</a:t>
              </a:r>
              <a:r>
                <a:rPr lang="zh-CN" altLang="en-US" dirty="0">
                  <a:latin typeface="微软雅黑" panose="020B0503020204020204" pitchFamily="34" charset="-122"/>
                  <a:ea typeface="微软雅黑" panose="020B0503020204020204" pitchFamily="34" charset="-122"/>
                </a:rPr>
                <a:t>情况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文本框 7"/>
          <p:cNvSpPr txBox="1"/>
          <p:nvPr/>
        </p:nvSpPr>
        <p:spPr>
          <a:xfrm>
            <a:off x="1774825" y="4868863"/>
            <a:ext cx="8642350" cy="1617662"/>
          </a:xfrm>
          <a:prstGeom prst="rect">
            <a:avLst/>
          </a:prstGeom>
          <a:noFill/>
        </p:spPr>
        <p:txBody>
          <a:bodyPr wrap="square" lIns="0" tIns="0" rIns="0" bIns="0" rtlCol="0">
            <a:spAutoFit/>
          </a:bodyPr>
          <a:lstStyle/>
          <a:p>
            <a:pPr indent="457189" algn="just">
              <a:lnSpc>
                <a:spcPct val="150000"/>
              </a:lnSpc>
            </a:pPr>
            <a:r>
              <a:rPr lang="en-US" altLang="zh-CN" sz="1400" dirty="0">
                <a:latin typeface="微软雅黑" panose="020B0503020204020204" pitchFamily="34" charset="-122"/>
                <a:ea typeface="微软雅黑" panose="020B0503020204020204" pitchFamily="34" charset="-122"/>
              </a:rPr>
              <a:t>10</a:t>
            </a:r>
            <a:r>
              <a:rPr lang="zh-CN" altLang="en-US" sz="1400" dirty="0">
                <a:latin typeface="微软雅黑" panose="020B0503020204020204" pitchFamily="34" charset="-122"/>
                <a:ea typeface="微软雅黑" panose="020B0503020204020204" pitchFamily="34" charset="-122"/>
              </a:rPr>
              <a:t>月</a:t>
            </a:r>
            <a:r>
              <a:rPr lang="en-US" altLang="zh-CN" sz="1400" dirty="0">
                <a:latin typeface="微软雅黑" panose="020B0503020204020204" pitchFamily="34" charset="-122"/>
                <a:ea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rPr>
              <a:t>数量较</a:t>
            </a:r>
            <a:r>
              <a:rPr lang="en-US" altLang="zh-CN" sz="1400" dirty="0">
                <a:latin typeface="微软雅黑" panose="020B0503020204020204" pitchFamily="34" charset="-122"/>
                <a:ea typeface="微软雅黑" panose="020B0503020204020204" pitchFamily="34" charset="-122"/>
              </a:rPr>
              <a:t>9</a:t>
            </a:r>
            <a:r>
              <a:rPr lang="zh-CN" altLang="en-US" sz="1400" dirty="0">
                <a:latin typeface="微软雅黑" panose="020B0503020204020204" pitchFamily="34" charset="-122"/>
                <a:ea typeface="微软雅黑" panose="020B0503020204020204" pitchFamily="34" charset="-122"/>
              </a:rPr>
              <a:t>月减少</a:t>
            </a:r>
            <a:r>
              <a:rPr lang="en-US" altLang="zh-CN" sz="1400" dirty="0">
                <a:latin typeface="微软雅黑" panose="020B0503020204020204" pitchFamily="34" charset="-122"/>
                <a:ea typeface="微软雅黑" panose="020B0503020204020204" pitchFamily="34" charset="-122"/>
              </a:rPr>
              <a:t>8</a:t>
            </a:r>
            <a:r>
              <a:rPr lang="zh-CN" altLang="en-US" sz="1400" dirty="0">
                <a:latin typeface="微软雅黑" panose="020B0503020204020204" pitchFamily="34" charset="-122"/>
                <a:ea typeface="微软雅黑" panose="020B0503020204020204" pitchFamily="34" charset="-122"/>
              </a:rPr>
              <a:t>家，</a:t>
            </a:r>
            <a:r>
              <a:rPr lang="en-US" altLang="zh-CN" sz="1400" dirty="0">
                <a:latin typeface="微软雅黑" panose="020B0503020204020204" pitchFamily="34" charset="-122"/>
                <a:ea typeface="微软雅黑" panose="020B0503020204020204" pitchFamily="34" charset="-122"/>
              </a:rPr>
              <a:t>A</a:t>
            </a:r>
            <a:r>
              <a:rPr lang="zh-CN" altLang="en-US" sz="1400" dirty="0">
                <a:latin typeface="微软雅黑" panose="020B0503020204020204" pitchFamily="34" charset="-122"/>
                <a:ea typeface="微软雅黑" panose="020B0503020204020204" pitchFamily="34" charset="-122"/>
              </a:rPr>
              <a:t>股共有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32</a:t>
            </a:r>
            <a:r>
              <a:rPr lang="zh-CN" altLang="en-US" sz="1400" dirty="0">
                <a:latin typeface="微软雅黑" panose="020B0503020204020204" pitchFamily="34" charset="-122"/>
                <a:ea typeface="微软雅黑" panose="020B0503020204020204" pitchFamily="34" charset="-122"/>
              </a:rPr>
              <a:t>家公司上市，科创板上市企业共</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11</a:t>
            </a:r>
            <a:r>
              <a:rPr lang="zh-CN" altLang="en-US" sz="1400" dirty="0">
                <a:latin typeface="微软雅黑" panose="020B0503020204020204" pitchFamily="34" charset="-122"/>
                <a:ea typeface="微软雅黑" panose="020B0503020204020204" pitchFamily="34" charset="-122"/>
              </a:rPr>
              <a:t>家。</a:t>
            </a:r>
            <a:r>
              <a:rPr lang="en-US" altLang="zh-CN" sz="1400" dirty="0">
                <a:latin typeface="微软雅黑" panose="020B0503020204020204" pitchFamily="34" charset="-122"/>
                <a:ea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rPr>
              <a:t>总实际募资额为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394.47</a:t>
            </a:r>
            <a:r>
              <a:rPr lang="zh-CN" altLang="en-US" sz="1400" dirty="0">
                <a:latin typeface="微软雅黑" panose="020B0503020204020204" pitchFamily="34" charset="-122"/>
                <a:ea typeface="微软雅黑" panose="020B0503020204020204" pitchFamily="34" charset="-122"/>
              </a:rPr>
              <a:t>亿，其中科创板总募资额为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182.32</a:t>
            </a:r>
            <a:r>
              <a:rPr lang="zh-CN" altLang="en-US" sz="1400" dirty="0">
                <a:latin typeface="微软雅黑" panose="020B0503020204020204" pitchFamily="34" charset="-122"/>
                <a:ea typeface="微软雅黑" panose="020B0503020204020204" pitchFamily="34" charset="-122"/>
              </a:rPr>
              <a:t>亿元，上市退出基金共计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125</a:t>
            </a:r>
            <a:r>
              <a:rPr lang="zh-CN" altLang="en-US" sz="1400" dirty="0">
                <a:latin typeface="微软雅黑" panose="020B0503020204020204" pitchFamily="34" charset="-122"/>
                <a:ea typeface="微软雅黑" panose="020B0503020204020204" pitchFamily="34" charset="-122"/>
              </a:rPr>
              <a:t>支；</a:t>
            </a:r>
            <a:endParaRPr lang="en-US" altLang="zh-CN" sz="1400" dirty="0">
              <a:latin typeface="微软雅黑" panose="020B0503020204020204" pitchFamily="34" charset="-122"/>
              <a:ea typeface="微软雅黑" panose="020B0503020204020204" pitchFamily="34" charset="-122"/>
            </a:endParaRPr>
          </a:p>
          <a:p>
            <a:pPr indent="457189" algn="just">
              <a:lnSpc>
                <a:spcPct val="150000"/>
              </a:lnSpc>
            </a:pPr>
            <a:r>
              <a:rPr lang="zh-CN" altLang="en-US" sz="1400" dirty="0">
                <a:latin typeface="微软雅黑" panose="020B0503020204020204" pitchFamily="34" charset="-122"/>
                <a:ea typeface="微软雅黑" panose="020B0503020204020204" pitchFamily="34" charset="-122"/>
              </a:rPr>
              <a:t>港股</a:t>
            </a:r>
            <a:r>
              <a:rPr lang="en-US" altLang="zh-CN" sz="1400" dirty="0">
                <a:latin typeface="微软雅黑" panose="020B0503020204020204" pitchFamily="34" charset="-122"/>
                <a:ea typeface="微软雅黑" panose="020B0503020204020204" pitchFamily="34" charset="-122"/>
              </a:rPr>
              <a:t>10</a:t>
            </a:r>
            <a:r>
              <a:rPr lang="zh-CN" altLang="en-US" sz="1400" dirty="0">
                <a:latin typeface="微软雅黑" panose="020B0503020204020204" pitchFamily="34" charset="-122"/>
                <a:ea typeface="微软雅黑" panose="020B0503020204020204" pitchFamily="34" charset="-122"/>
              </a:rPr>
              <a:t>月有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3</a:t>
            </a:r>
            <a:r>
              <a:rPr lang="zh-CN" altLang="en-US" sz="1400" dirty="0">
                <a:latin typeface="微软雅黑" panose="020B0503020204020204" pitchFamily="34" charset="-122"/>
                <a:ea typeface="微软雅黑" panose="020B0503020204020204" pitchFamily="34" charset="-122"/>
              </a:rPr>
              <a:t>家企业上市交易，募集资金总额为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48.07</a:t>
            </a:r>
            <a:r>
              <a:rPr lang="zh-CN" altLang="en-US" sz="1400" dirty="0">
                <a:latin typeface="微软雅黑" panose="020B0503020204020204" pitchFamily="34" charset="-122"/>
                <a:ea typeface="微软雅黑" panose="020B0503020204020204" pitchFamily="34" charset="-122"/>
              </a:rPr>
              <a:t>亿港元，其中募资规模最大的为</a:t>
            </a:r>
            <a:r>
              <a:rPr lang="zh-CN" altLang="en-US"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微泰医疗</a:t>
            </a:r>
            <a:r>
              <a:rPr lang="zh-CN" altLang="en-US" sz="1400" dirty="0">
                <a:latin typeface="微软雅黑" panose="020B0503020204020204" pitchFamily="34" charset="-122"/>
                <a:ea typeface="微软雅黑" panose="020B0503020204020204" pitchFamily="34" charset="-122"/>
              </a:rPr>
              <a:t>，首发募资资金总额为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19.38</a:t>
            </a:r>
            <a:r>
              <a:rPr lang="zh-CN" altLang="en-US" sz="1400" dirty="0">
                <a:latin typeface="微软雅黑" panose="020B0503020204020204" pitchFamily="34" charset="-122"/>
                <a:ea typeface="微软雅黑" panose="020B0503020204020204" pitchFamily="34" charset="-122"/>
              </a:rPr>
              <a:t>亿港元。</a:t>
            </a:r>
            <a:endParaRPr lang="en-US" altLang="zh-CN" sz="1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1859091" y="810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en-US" altLang="zh-CN" sz="2400" b="1" dirty="0">
                <a:solidFill>
                  <a:srgbClr val="000798"/>
                </a:solidFill>
                <a:ea typeface="幼圆" panose="02010509060101010101" pitchFamily="49" charset="-122"/>
              </a:rPr>
              <a:t>IPO</a:t>
            </a:r>
            <a:r>
              <a:rPr lang="zh-CN" altLang="en-US" sz="2400" b="1" dirty="0">
                <a:solidFill>
                  <a:srgbClr val="000798"/>
                </a:solidFill>
                <a:ea typeface="幼圆" panose="02010509060101010101" pitchFamily="49" charset="-122"/>
              </a:rPr>
              <a:t>及退出</a:t>
            </a:r>
          </a:p>
        </p:txBody>
      </p:sp>
      <p:graphicFrame>
        <p:nvGraphicFramePr>
          <p:cNvPr id="11" name="图表 10">
            <a:extLst>
              <a:ext uri="{FF2B5EF4-FFF2-40B4-BE49-F238E27FC236}">
                <a16:creationId xmlns="" xmlns:a16="http://schemas.microsoft.com/office/drawing/2014/main" id="{7CCFD5AA-EE79-4EE3-9927-5309EB97051D}"/>
              </a:ext>
            </a:extLst>
          </p:cNvPr>
          <p:cNvGraphicFramePr>
            <a:graphicFrameLocks/>
          </p:cNvGraphicFramePr>
          <p:nvPr>
            <p:extLst>
              <p:ext uri="{D42A27DB-BD31-4B8C-83A1-F6EECF244321}">
                <p14:modId xmlns:p14="http://schemas.microsoft.com/office/powerpoint/2010/main" val="4136456300"/>
              </p:ext>
            </p:extLst>
          </p:nvPr>
        </p:nvGraphicFramePr>
        <p:xfrm>
          <a:off x="1774825" y="1190625"/>
          <a:ext cx="8642350" cy="371475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SLIDE_MODEL_TYPE" val="dynamicNum"/>
</p:tagLst>
</file>

<file path=ppt/theme/theme1.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融客投资PPT模板">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778495"/>
    </a:dk2>
    <a:lt2>
      <a:srgbClr val="F0F0F0"/>
    </a:lt2>
    <a:accent1>
      <a:srgbClr val="4276AA"/>
    </a:accent1>
    <a:accent2>
      <a:srgbClr val="178AA1"/>
    </a:accent2>
    <a:accent3>
      <a:srgbClr val="40A693"/>
    </a:accent3>
    <a:accent4>
      <a:srgbClr val="5268A5"/>
    </a:accent4>
    <a:accent5>
      <a:srgbClr val="5E5CA2"/>
    </a:accent5>
    <a:accent6>
      <a:srgbClr val="778495"/>
    </a:accent6>
    <a:hlink>
      <a:srgbClr val="4276AA"/>
    </a:hlink>
    <a:folHlink>
      <a:srgbClr val="BFBFBF"/>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
    <a:dk1>
      <a:srgbClr val="000000"/>
    </a:dk1>
    <a:lt1>
      <a:srgbClr val="FFFFFF"/>
    </a:lt1>
    <a:dk2>
      <a:srgbClr val="778495"/>
    </a:dk2>
    <a:lt2>
      <a:srgbClr val="F0F0F0"/>
    </a:lt2>
    <a:accent1>
      <a:srgbClr val="4276AA"/>
    </a:accent1>
    <a:accent2>
      <a:srgbClr val="178AA1"/>
    </a:accent2>
    <a:accent3>
      <a:srgbClr val="40A693"/>
    </a:accent3>
    <a:accent4>
      <a:srgbClr val="5268A5"/>
    </a:accent4>
    <a:accent5>
      <a:srgbClr val="5E5CA2"/>
    </a:accent5>
    <a:accent6>
      <a:srgbClr val="778495"/>
    </a:accent6>
    <a:hlink>
      <a:srgbClr val="4276AA"/>
    </a:hlink>
    <a:folHlink>
      <a:srgbClr val="BFBFBF"/>
    </a:folHlink>
  </a:clrScheme>
</a:themeOverride>
</file>

<file path=ppt/theme/themeOverride6.xml><?xml version="1.0" encoding="utf-8"?>
<a:themeOverride xmlns:a="http://schemas.openxmlformats.org/drawingml/2006/main">
  <a:clrScheme name="">
    <a:dk1>
      <a:srgbClr val="000000"/>
    </a:dk1>
    <a:lt1>
      <a:srgbClr val="FFFFFF"/>
    </a:lt1>
    <a:dk2>
      <a:srgbClr val="778495"/>
    </a:dk2>
    <a:lt2>
      <a:srgbClr val="F0F0F0"/>
    </a:lt2>
    <a:accent1>
      <a:srgbClr val="4276AA"/>
    </a:accent1>
    <a:accent2>
      <a:srgbClr val="178AA1"/>
    </a:accent2>
    <a:accent3>
      <a:srgbClr val="40A693"/>
    </a:accent3>
    <a:accent4>
      <a:srgbClr val="5268A5"/>
    </a:accent4>
    <a:accent5>
      <a:srgbClr val="5E5CA2"/>
    </a:accent5>
    <a:accent6>
      <a:srgbClr val="778495"/>
    </a:accent6>
    <a:hlink>
      <a:srgbClr val="4276AA"/>
    </a:hlink>
    <a:folHlink>
      <a:srgbClr val="BFBFBF"/>
    </a:folHlink>
  </a:clrScheme>
</a:themeOverride>
</file>

<file path=docProps/app.xml><?xml version="1.0" encoding="utf-8"?>
<Properties xmlns="http://schemas.openxmlformats.org/officeDocument/2006/extended-properties" xmlns:vt="http://schemas.openxmlformats.org/officeDocument/2006/docPropsVTypes">
  <Template>Office Theme</Template>
  <TotalTime>24704</TotalTime>
  <Words>2277</Words>
  <Application>Microsoft Office PowerPoint</Application>
  <PresentationFormat>宽屏</PresentationFormat>
  <Paragraphs>403</Paragraphs>
  <Slides>16</Slides>
  <Notes>15</Notes>
  <HiddenSlides>0</HiddenSlides>
  <MMClips>0</MMClips>
  <ScaleCrop>false</ScaleCrop>
  <HeadingPairs>
    <vt:vector size="6" baseType="variant">
      <vt:variant>
        <vt:lpstr>已用的字体</vt:lpstr>
      </vt:variant>
      <vt:variant>
        <vt:i4>18</vt:i4>
      </vt:variant>
      <vt:variant>
        <vt:lpstr>主题</vt:lpstr>
      </vt:variant>
      <vt:variant>
        <vt:i4>2</vt:i4>
      </vt:variant>
      <vt:variant>
        <vt:lpstr>幻灯片标题</vt:lpstr>
      </vt:variant>
      <vt:variant>
        <vt:i4>16</vt:i4>
      </vt:variant>
    </vt:vector>
  </HeadingPairs>
  <TitlesOfParts>
    <vt:vector size="36" baseType="lpstr">
      <vt:lpstr>Biaodian Pro Sans GB</vt:lpstr>
      <vt:lpstr>Microsoft Yahei</vt:lpstr>
      <vt:lpstr>Microsoft YaHei tahoma</vt:lpstr>
      <vt:lpstr>PingFangSC-regular</vt:lpstr>
      <vt:lpstr>等线</vt:lpstr>
      <vt:lpstr>等线 Light</vt:lpstr>
      <vt:lpstr>黑体</vt:lpstr>
      <vt:lpstr>华文新魏</vt:lpstr>
      <vt:lpstr>宋体</vt:lpstr>
      <vt:lpstr>微软雅黑</vt:lpstr>
      <vt:lpstr>微软雅黑</vt:lpstr>
      <vt:lpstr>幼圆</vt:lpstr>
      <vt:lpstr>Arial</vt:lpstr>
      <vt:lpstr>Arial</vt:lpstr>
      <vt:lpstr>Calibri</vt:lpstr>
      <vt:lpstr>Calibri Light</vt:lpstr>
      <vt:lpstr>Verdana</vt:lpstr>
      <vt:lpstr>Wingdings</vt:lpstr>
      <vt:lpstr>融客PPT模板</vt:lpstr>
      <vt:lpstr>1_融客投资PPT模板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Yong X.</dc:creator>
  <cp:lastModifiedBy>Microsoft 帐户</cp:lastModifiedBy>
  <cp:revision>1657</cp:revision>
  <dcterms:created xsi:type="dcterms:W3CDTF">2018-03-11T13:30:00Z</dcterms:created>
  <dcterms:modified xsi:type="dcterms:W3CDTF">2021-11-12T06:25:42Z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2052-11.1.0.8808</vt:lpwstr>
  </property>
</Properties>
</file>