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304" r:id="rId3"/>
    <p:sldId id="257" r:id="rId4"/>
    <p:sldId id="305" r:id="rId5"/>
    <p:sldId id="306" r:id="rId6"/>
    <p:sldId id="296" r:id="rId7"/>
    <p:sldId id="317" r:id="rId8"/>
    <p:sldId id="309" r:id="rId9"/>
    <p:sldId id="263" r:id="rId10"/>
    <p:sldId id="316" r:id="rId11"/>
    <p:sldId id="265" r:id="rId12"/>
    <p:sldId id="315" r:id="rId13"/>
    <p:sldId id="310" r:id="rId14"/>
    <p:sldId id="311" r:id="rId15"/>
    <p:sldId id="312" r:id="rId16"/>
    <p:sldId id="301" r:id="rId17"/>
    <p:sldId id="3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3793" userDrawn="1">
          <p15:clr>
            <a:srgbClr val="A4A3A4"/>
          </p15:clr>
        </p15:guide>
        <p15:guide id="5" pos="1118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527" userDrawn="1">
          <p15:clr>
            <a:srgbClr val="A4A3A4"/>
          </p15:clr>
        </p15:guide>
        <p15:guide id="9" pos="2479" userDrawn="1">
          <p15:clr>
            <a:srgbClr val="A4A3A4"/>
          </p15:clr>
        </p15:guide>
        <p15:guide id="10" orient="horz" pos="3090" userDrawn="1">
          <p15:clr>
            <a:srgbClr val="A4A3A4"/>
          </p15:clr>
        </p15:guide>
        <p15:guide id="11" orient="horz" pos="482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Xue Yong" initials="XY" lastIdx="7" clrIdx="1">
    <p:extLst>
      <p:ext uri="{19B8F6BF-5375-455C-9EA6-DF929625EA0E}">
        <p15:presenceInfo xmlns:p15="http://schemas.microsoft.com/office/powerpoint/2012/main" userId="9af8da658765c6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7EC1"/>
    <a:srgbClr val="E46C0A"/>
    <a:srgbClr val="00B050"/>
    <a:srgbClr val="C00000"/>
    <a:srgbClr val="FFFFFF"/>
    <a:srgbClr val="00B0F0"/>
    <a:srgbClr val="0070C0"/>
    <a:srgbClr val="FF0000"/>
    <a:srgbClr val="D6DCE4"/>
    <a:srgbClr val="8CD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3383" autoAdjust="0"/>
  </p:normalViewPr>
  <p:slideViewPr>
    <p:cSldViewPr snapToGrid="0">
      <p:cViewPr varScale="1">
        <p:scale>
          <a:sx n="151" d="100"/>
          <a:sy n="151" d="100"/>
        </p:scale>
        <p:origin x="336" y="150"/>
      </p:cViewPr>
      <p:guideLst>
        <p:guide pos="3840"/>
        <p:guide pos="5201"/>
        <p:guide orient="horz" pos="3793"/>
        <p:guide pos="1118"/>
        <p:guide pos="6562"/>
        <p:guide orient="horz" pos="527"/>
        <p:guide pos="2479"/>
        <p:guide orient="horz" pos="3090"/>
        <p:guide orient="horz" pos="482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19968;&#32423;&#26376;&#25253;\202109_&#31185;&#21019;&#2649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NG%20MEI\Desktop\202109&#19968;&#32423;&#26376;&#25253;\202109_&#31185;&#21019;&#2649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15815423035063E-2"/>
          <c:y val="6.0712860623683029E-2"/>
          <c:w val="0.85353583858705329"/>
          <c:h val="0.8220665885622429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40-4D62-918E-50ABA1B078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417EC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m/d/yyyy</c:formatCode>
                <c:ptCount val="8"/>
                <c:pt idx="0">
                  <c:v>44440</c:v>
                </c:pt>
                <c:pt idx="1">
                  <c:v>44409</c:v>
                </c:pt>
                <c:pt idx="2">
                  <c:v>44378</c:v>
                </c:pt>
                <c:pt idx="3">
                  <c:v>44348</c:v>
                </c:pt>
                <c:pt idx="4">
                  <c:v>44317</c:v>
                </c:pt>
                <c:pt idx="5">
                  <c:v>44287</c:v>
                </c:pt>
                <c:pt idx="6">
                  <c:v>44256</c:v>
                </c:pt>
                <c:pt idx="7">
                  <c:v>44228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882.74</c:v>
                </c:pt>
                <c:pt idx="1">
                  <c:v>1754.38</c:v>
                </c:pt>
                <c:pt idx="2">
                  <c:v>2009.14</c:v>
                </c:pt>
                <c:pt idx="3">
                  <c:v>1577.67</c:v>
                </c:pt>
                <c:pt idx="4">
                  <c:v>1341.34</c:v>
                </c:pt>
                <c:pt idx="5">
                  <c:v>733.64</c:v>
                </c:pt>
                <c:pt idx="6" formatCode="0.00">
                  <c:v>280.39999999999998</c:v>
                </c:pt>
                <c:pt idx="7" formatCode="0.00">
                  <c:v>552.65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2.1770814651107626E-2"/>
                  <c:y val="-7.6159169550173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0-4D62-918E-50ABA1B07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m/d/yyyy</c:formatCode>
                <c:ptCount val="8"/>
                <c:pt idx="0">
                  <c:v>44440</c:v>
                </c:pt>
                <c:pt idx="1">
                  <c:v>44409</c:v>
                </c:pt>
                <c:pt idx="2">
                  <c:v>44378</c:v>
                </c:pt>
                <c:pt idx="3">
                  <c:v>44348</c:v>
                </c:pt>
                <c:pt idx="4">
                  <c:v>44317</c:v>
                </c:pt>
                <c:pt idx="5">
                  <c:v>44287</c:v>
                </c:pt>
                <c:pt idx="6">
                  <c:v>44256</c:v>
                </c:pt>
                <c:pt idx="7">
                  <c:v>44228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241</c:v>
                </c:pt>
                <c:pt idx="1">
                  <c:v>500</c:v>
                </c:pt>
                <c:pt idx="2">
                  <c:v>335</c:v>
                </c:pt>
                <c:pt idx="3">
                  <c:v>202</c:v>
                </c:pt>
                <c:pt idx="4">
                  <c:v>131</c:v>
                </c:pt>
                <c:pt idx="5">
                  <c:v>250</c:v>
                </c:pt>
                <c:pt idx="6">
                  <c:v>107</c:v>
                </c:pt>
                <c:pt idx="7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82-4B8F-AD49-2A5D4CBE2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190568"/>
        <c:crosses val="autoZero"/>
        <c:auto val="1"/>
        <c:lblOffset val="100"/>
        <c:base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187616"/>
        <c:crosses val="autoZero"/>
        <c:crossBetween val="between"/>
      </c:valAx>
      <c:valAx>
        <c:axId val="8303277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30326736"/>
        <c:crosses val="max"/>
        <c:crossBetween val="between"/>
      </c:valAx>
      <c:dateAx>
        <c:axId val="8303267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617881710414427E-2"/>
          <c:y val="2.1279186987439719E-2"/>
          <c:w val="0.43027185892725939"/>
          <c:h val="8.40664250878674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/>
              <a:t>9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/>
              <a:t>9</a:t>
            </a:r>
            <a:r>
              <a:rPr lang="zh-CN"/>
              <a:t>月</a:t>
            </a:r>
            <a:r>
              <a:rPr lang="en-US"/>
              <a:t>A</a:t>
            </a:r>
            <a:r>
              <a:rPr lang="zh-CN"/>
              <a:t>股</a:t>
            </a:r>
            <a:r>
              <a:rPr lang="en-US"/>
              <a:t>IPO</a:t>
            </a:r>
            <a:r>
              <a:rPr lang="zh-CN"/>
              <a:t>情况及退出基金数量</a:t>
            </a:r>
          </a:p>
        </c:rich>
      </c:tx>
      <c:layout>
        <c:manualLayout>
          <c:xMode val="edge"/>
          <c:yMode val="edge"/>
          <c:x val="0.27922023523694367"/>
          <c:y val="7.71456333168218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2063629379066824"/>
          <c:w val="0.84265970955218394"/>
          <c:h val="0.76601160664426826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数据汇总!$A$31:$A$43</c:f>
              <c:numCache>
                <c:formatCode>yyyy/mm</c:formatCode>
                <c:ptCount val="13"/>
                <c:pt idx="0">
                  <c:v>44104</c:v>
                </c:pt>
                <c:pt idx="1">
                  <c:v>44105</c:v>
                </c:pt>
                <c:pt idx="2">
                  <c:v>44165</c:v>
                </c:pt>
                <c:pt idx="3">
                  <c:v>44196</c:v>
                </c:pt>
                <c:pt idx="4">
                  <c:v>44227</c:v>
                </c:pt>
                <c:pt idx="5">
                  <c:v>44255</c:v>
                </c:pt>
                <c:pt idx="6">
                  <c:v>44256</c:v>
                </c:pt>
                <c:pt idx="7">
                  <c:v>44308</c:v>
                </c:pt>
                <c:pt idx="8">
                  <c:v>44344</c:v>
                </c:pt>
                <c:pt idx="9">
                  <c:v>44348</c:v>
                </c:pt>
                <c:pt idx="10">
                  <c:v>44408</c:v>
                </c:pt>
                <c:pt idx="11">
                  <c:v>44439</c:v>
                </c:pt>
                <c:pt idx="12">
                  <c:v>44440</c:v>
                </c:pt>
              </c:numCache>
            </c:numRef>
          </c:cat>
          <c:val>
            <c:numRef>
              <c:f>数据汇总!$C$31:$C$43</c:f>
              <c:numCache>
                <c:formatCode>0</c:formatCode>
                <c:ptCount val="13"/>
                <c:pt idx="0">
                  <c:v>530.44264752780009</c:v>
                </c:pt>
                <c:pt idx="1">
                  <c:v>394.65238078869993</c:v>
                </c:pt>
                <c:pt idx="2">
                  <c:v>286.68</c:v>
                </c:pt>
                <c:pt idx="3">
                  <c:v>460.91844684450018</c:v>
                </c:pt>
                <c:pt idx="4">
                  <c:v>246.38</c:v>
                </c:pt>
                <c:pt idx="5">
                  <c:v>229.23</c:v>
                </c:pt>
                <c:pt idx="6">
                  <c:v>285.68</c:v>
                </c:pt>
                <c:pt idx="7">
                  <c:v>340</c:v>
                </c:pt>
                <c:pt idx="8">
                  <c:v>958</c:v>
                </c:pt>
                <c:pt idx="9">
                  <c:v>561.45000000000005</c:v>
                </c:pt>
                <c:pt idx="10">
                  <c:v>287.82</c:v>
                </c:pt>
                <c:pt idx="11">
                  <c:v>914.95640000000037</c:v>
                </c:pt>
                <c:pt idx="12">
                  <c:v>315.5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5F-49F6-9FEE-E80053B0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数据汇总!$A$31:$A$43</c:f>
              <c:numCache>
                <c:formatCode>yyyy/mm</c:formatCode>
                <c:ptCount val="13"/>
                <c:pt idx="0">
                  <c:v>44104</c:v>
                </c:pt>
                <c:pt idx="1">
                  <c:v>44105</c:v>
                </c:pt>
                <c:pt idx="2">
                  <c:v>44165</c:v>
                </c:pt>
                <c:pt idx="3">
                  <c:v>44196</c:v>
                </c:pt>
                <c:pt idx="4">
                  <c:v>44227</c:v>
                </c:pt>
                <c:pt idx="5">
                  <c:v>44255</c:v>
                </c:pt>
                <c:pt idx="6">
                  <c:v>44256</c:v>
                </c:pt>
                <c:pt idx="7">
                  <c:v>44308</c:v>
                </c:pt>
                <c:pt idx="8">
                  <c:v>44344</c:v>
                </c:pt>
                <c:pt idx="9">
                  <c:v>44348</c:v>
                </c:pt>
                <c:pt idx="10">
                  <c:v>44408</c:v>
                </c:pt>
                <c:pt idx="11">
                  <c:v>44439</c:v>
                </c:pt>
                <c:pt idx="12">
                  <c:v>44440</c:v>
                </c:pt>
              </c:numCache>
            </c:numRef>
          </c:cat>
          <c:val>
            <c:numRef>
              <c:f>数据汇总!$B$31:$B$43</c:f>
              <c:numCache>
                <c:formatCode>General</c:formatCode>
                <c:ptCount val="13"/>
                <c:pt idx="0">
                  <c:v>67</c:v>
                </c:pt>
                <c:pt idx="1">
                  <c:v>26</c:v>
                </c:pt>
                <c:pt idx="2">
                  <c:v>21</c:v>
                </c:pt>
                <c:pt idx="3">
                  <c:v>54</c:v>
                </c:pt>
                <c:pt idx="4">
                  <c:v>33</c:v>
                </c:pt>
                <c:pt idx="5">
                  <c:v>28</c:v>
                </c:pt>
                <c:pt idx="6">
                  <c:v>39</c:v>
                </c:pt>
                <c:pt idx="7">
                  <c:v>50</c:v>
                </c:pt>
                <c:pt idx="8">
                  <c:v>41</c:v>
                </c:pt>
                <c:pt idx="9">
                  <c:v>49</c:v>
                </c:pt>
                <c:pt idx="10">
                  <c:v>48</c:v>
                </c:pt>
                <c:pt idx="11">
                  <c:v>40</c:v>
                </c:pt>
                <c:pt idx="1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5F-49F6-9FEE-E80053B041CB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数据汇总!$A$31:$A$43</c:f>
              <c:numCache>
                <c:formatCode>yyyy/mm</c:formatCode>
                <c:ptCount val="13"/>
                <c:pt idx="0">
                  <c:v>44104</c:v>
                </c:pt>
                <c:pt idx="1">
                  <c:v>44105</c:v>
                </c:pt>
                <c:pt idx="2">
                  <c:v>44165</c:v>
                </c:pt>
                <c:pt idx="3">
                  <c:v>44196</c:v>
                </c:pt>
                <c:pt idx="4">
                  <c:v>44227</c:v>
                </c:pt>
                <c:pt idx="5">
                  <c:v>44255</c:v>
                </c:pt>
                <c:pt idx="6">
                  <c:v>44256</c:v>
                </c:pt>
                <c:pt idx="7">
                  <c:v>44308</c:v>
                </c:pt>
                <c:pt idx="8">
                  <c:v>44344</c:v>
                </c:pt>
                <c:pt idx="9">
                  <c:v>44348</c:v>
                </c:pt>
                <c:pt idx="10">
                  <c:v>44408</c:v>
                </c:pt>
                <c:pt idx="11">
                  <c:v>44439</c:v>
                </c:pt>
                <c:pt idx="12">
                  <c:v>44440</c:v>
                </c:pt>
              </c:numCache>
            </c:numRef>
          </c:cat>
          <c:val>
            <c:numRef>
              <c:f>数据汇总!$D$31:$D$43</c:f>
              <c:numCache>
                <c:formatCode>0</c:formatCode>
                <c:ptCount val="13"/>
                <c:pt idx="0">
                  <c:v>206</c:v>
                </c:pt>
                <c:pt idx="1">
                  <c:v>93</c:v>
                </c:pt>
                <c:pt idx="2">
                  <c:v>68</c:v>
                </c:pt>
                <c:pt idx="3">
                  <c:v>106</c:v>
                </c:pt>
                <c:pt idx="4">
                  <c:v>81</c:v>
                </c:pt>
                <c:pt idx="5">
                  <c:v>87</c:v>
                </c:pt>
                <c:pt idx="6">
                  <c:v>128</c:v>
                </c:pt>
                <c:pt idx="7">
                  <c:v>160</c:v>
                </c:pt>
                <c:pt idx="8">
                  <c:v>155</c:v>
                </c:pt>
                <c:pt idx="9">
                  <c:v>87</c:v>
                </c:pt>
                <c:pt idx="10">
                  <c:v>236</c:v>
                </c:pt>
                <c:pt idx="11">
                  <c:v>212</c:v>
                </c:pt>
                <c:pt idx="12">
                  <c:v>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5F-49F6-9FEE-E80053B0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/mm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/mm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8236830073359661"/>
          <c:y val="6.3373309870526376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600" dirty="0"/>
              <a:t>2020</a:t>
            </a:r>
            <a:r>
              <a:rPr lang="zh-CN" sz="1600" dirty="0"/>
              <a:t>年</a:t>
            </a:r>
            <a:r>
              <a:rPr lang="en-US" sz="1600" dirty="0"/>
              <a:t>9</a:t>
            </a:r>
            <a:r>
              <a:rPr lang="zh-CN" sz="1600" dirty="0"/>
              <a:t>月</a:t>
            </a:r>
            <a:r>
              <a:rPr lang="en-US" sz="1600" dirty="0"/>
              <a:t>-2021</a:t>
            </a:r>
            <a:r>
              <a:rPr lang="zh-CN" sz="1600" dirty="0"/>
              <a:t>年</a:t>
            </a:r>
            <a:r>
              <a:rPr lang="en-US" altLang="zh-CN" sz="1600" dirty="0"/>
              <a:t>9</a:t>
            </a:r>
            <a:r>
              <a:rPr lang="zh-CN" sz="1600" dirty="0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2718992842181074E-2"/>
          <c:y val="0.10291017513370621"/>
          <c:w val="0.93099071009952938"/>
          <c:h val="0.69332835632141721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M&amp;A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B-4332-8671-259B88C5789B}"/>
                </c:ext>
              </c:extLst>
            </c:dLbl>
            <c:dLbl>
              <c:idx val="13"/>
              <c:layout>
                <c:manualLayout>
                  <c:x val="-2.9618721924162777E-3"/>
                  <c:y val="-6.682133594148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D6-4B6F-B1EB-46F951BDE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Sheet6!$A$5:$A$17</c:f>
              <c:numCache>
                <c:formatCode>yyyy/mm</c:formatCode>
                <c:ptCount val="13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44469</c:v>
                </c:pt>
              </c:numCache>
            </c:numRef>
          </c:cat>
          <c:val>
            <c:numRef>
              <c:f>Sheet6!$B$5:$B$17</c:f>
              <c:numCache>
                <c:formatCode>General</c:formatCode>
                <c:ptCount val="13"/>
                <c:pt idx="0">
                  <c:v>49</c:v>
                </c:pt>
                <c:pt idx="1">
                  <c:v>33</c:v>
                </c:pt>
                <c:pt idx="2">
                  <c:v>13</c:v>
                </c:pt>
                <c:pt idx="3">
                  <c:v>80</c:v>
                </c:pt>
                <c:pt idx="4">
                  <c:v>32</c:v>
                </c:pt>
                <c:pt idx="5">
                  <c:v>24</c:v>
                </c:pt>
                <c:pt idx="6">
                  <c:v>52</c:v>
                </c:pt>
                <c:pt idx="7">
                  <c:v>101</c:v>
                </c:pt>
                <c:pt idx="8">
                  <c:v>65</c:v>
                </c:pt>
                <c:pt idx="9">
                  <c:v>81</c:v>
                </c:pt>
                <c:pt idx="10">
                  <c:v>22</c:v>
                </c:pt>
                <c:pt idx="11">
                  <c:v>9</c:v>
                </c:pt>
                <c:pt idx="12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F6-417A-9590-48E4CCA78168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5B-4332-8671-259B88C5789B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6-4B6F-B1EB-46F951BDE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Sheet6!$A$5:$A$17</c:f>
              <c:numCache>
                <c:formatCode>yyyy/mm</c:formatCode>
                <c:ptCount val="13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  <c:pt idx="12">
                  <c:v>44469</c:v>
                </c:pt>
              </c:numCache>
            </c:numRef>
          </c:cat>
          <c:val>
            <c:numRef>
              <c:f>Sheet6!$C$5:$C$17</c:f>
              <c:numCache>
                <c:formatCode>General</c:formatCode>
                <c:ptCount val="13"/>
                <c:pt idx="0">
                  <c:v>52</c:v>
                </c:pt>
                <c:pt idx="1">
                  <c:v>40</c:v>
                </c:pt>
                <c:pt idx="2">
                  <c:v>42</c:v>
                </c:pt>
                <c:pt idx="3">
                  <c:v>120</c:v>
                </c:pt>
                <c:pt idx="4">
                  <c:v>54</c:v>
                </c:pt>
                <c:pt idx="5">
                  <c:v>31</c:v>
                </c:pt>
                <c:pt idx="6">
                  <c:v>29</c:v>
                </c:pt>
                <c:pt idx="7">
                  <c:v>53</c:v>
                </c:pt>
                <c:pt idx="8">
                  <c:v>36</c:v>
                </c:pt>
                <c:pt idx="9">
                  <c:v>55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F6-417A-9590-48E4CCA78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80304"/>
        <c:axId val="106582384"/>
      </c:lineChart>
      <c:dateAx>
        <c:axId val="106580304"/>
        <c:scaling>
          <c:orientation val="minMax"/>
        </c:scaling>
        <c:delete val="0"/>
        <c:axPos val="b"/>
        <c:numFmt formatCode="yyyy/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582384"/>
        <c:crosses val="autoZero"/>
        <c:auto val="1"/>
        <c:lblOffset val="100"/>
        <c:baseTimeUnit val="months"/>
      </c:dateAx>
      <c:valAx>
        <c:axId val="10658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065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612149249905868"/>
          <c:y val="0.12174489526599712"/>
          <c:w val="0.24683759972539759"/>
          <c:h val="7.08760461546080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0"/>
              <a:t>2020.9-2021.9</a:t>
            </a:r>
            <a:r>
              <a:rPr lang="zh-CN" dirty="0"/>
              <a:t>新三板新挂牌及摘牌情况</a:t>
            </a:r>
          </a:p>
        </c:rich>
      </c:tx>
      <c:layout>
        <c:manualLayout>
          <c:xMode val="edge"/>
          <c:yMode val="edge"/>
          <c:x val="0.35153597278665472"/>
          <c:y val="1.990887170208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4.8824417917308544E-2"/>
          <c:w val="0.99962435781114634"/>
          <c:h val="0.8787856937735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44440</c:v>
                </c:pt>
                <c:pt idx="1">
                  <c:v>44409</c:v>
                </c:pt>
                <c:pt idx="2">
                  <c:v>44378</c:v>
                </c:pt>
                <c:pt idx="3">
                  <c:v>44348</c:v>
                </c:pt>
                <c:pt idx="4">
                  <c:v>44317</c:v>
                </c:pt>
                <c:pt idx="5">
                  <c:v>44287</c:v>
                </c:pt>
                <c:pt idx="6">
                  <c:v>44286</c:v>
                </c:pt>
                <c:pt idx="7">
                  <c:v>44255</c:v>
                </c:pt>
                <c:pt idx="8">
                  <c:v>44227</c:v>
                </c:pt>
                <c:pt idx="9">
                  <c:v>44196</c:v>
                </c:pt>
                <c:pt idx="10">
                  <c:v>44165</c:v>
                </c:pt>
                <c:pt idx="11">
                  <c:v>44135</c:v>
                </c:pt>
                <c:pt idx="12">
                  <c:v>44104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11</c:v>
                </c:pt>
                <c:pt idx="1">
                  <c:v>8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9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6-431F-A5C5-D178E0C32775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44440</c:v>
                </c:pt>
                <c:pt idx="1">
                  <c:v>44409</c:v>
                </c:pt>
                <c:pt idx="2">
                  <c:v>44378</c:v>
                </c:pt>
                <c:pt idx="3">
                  <c:v>44348</c:v>
                </c:pt>
                <c:pt idx="4">
                  <c:v>44317</c:v>
                </c:pt>
                <c:pt idx="5">
                  <c:v>44287</c:v>
                </c:pt>
                <c:pt idx="6">
                  <c:v>44286</c:v>
                </c:pt>
                <c:pt idx="7">
                  <c:v>44255</c:v>
                </c:pt>
                <c:pt idx="8">
                  <c:v>44227</c:v>
                </c:pt>
                <c:pt idx="9">
                  <c:v>44196</c:v>
                </c:pt>
                <c:pt idx="10">
                  <c:v>44165</c:v>
                </c:pt>
                <c:pt idx="11">
                  <c:v>44135</c:v>
                </c:pt>
                <c:pt idx="12">
                  <c:v>44104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-59</c:v>
                </c:pt>
                <c:pt idx="1">
                  <c:v>-124</c:v>
                </c:pt>
                <c:pt idx="2">
                  <c:v>-56</c:v>
                </c:pt>
                <c:pt idx="3">
                  <c:v>-51</c:v>
                </c:pt>
                <c:pt idx="4">
                  <c:v>-65</c:v>
                </c:pt>
                <c:pt idx="5">
                  <c:v>-204</c:v>
                </c:pt>
                <c:pt idx="6">
                  <c:v>-207</c:v>
                </c:pt>
                <c:pt idx="7">
                  <c:v>-72</c:v>
                </c:pt>
                <c:pt idx="8">
                  <c:v>-159</c:v>
                </c:pt>
                <c:pt idx="9">
                  <c:v>-76</c:v>
                </c:pt>
                <c:pt idx="10">
                  <c:v>-47</c:v>
                </c:pt>
                <c:pt idx="11">
                  <c:v>-125</c:v>
                </c:pt>
                <c:pt idx="12">
                  <c:v>-35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6-431F-A5C5-D178E0C32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科创板!$J$2:$J$11</c:f>
              <c:strCache>
                <c:ptCount val="10"/>
                <c:pt idx="0">
                  <c:v>威高骨科</c:v>
                </c:pt>
                <c:pt idx="1">
                  <c:v>惠泰医疗</c:v>
                </c:pt>
                <c:pt idx="2">
                  <c:v>百克生物</c:v>
                </c:pt>
                <c:pt idx="3">
                  <c:v>海泰新光</c:v>
                </c:pt>
                <c:pt idx="4">
                  <c:v>电气风电</c:v>
                </c:pt>
                <c:pt idx="5">
                  <c:v>南微医学</c:v>
                </c:pt>
                <c:pt idx="6">
                  <c:v>美迪西</c:v>
                </c:pt>
                <c:pt idx="7">
                  <c:v>嘉元科技</c:v>
                </c:pt>
                <c:pt idx="8">
                  <c:v>聚石化学</c:v>
                </c:pt>
                <c:pt idx="9">
                  <c:v>阳光诺和</c:v>
                </c:pt>
              </c:strCache>
            </c:strRef>
          </c:cat>
          <c:val>
            <c:numRef>
              <c:f>科创板!$N$2:$N$11</c:f>
              <c:numCache>
                <c:formatCode>0.00%</c:formatCode>
                <c:ptCount val="10"/>
                <c:pt idx="0">
                  <c:v>0.18753953194180895</c:v>
                </c:pt>
                <c:pt idx="1">
                  <c:v>0.18966964908413986</c:v>
                </c:pt>
                <c:pt idx="2">
                  <c:v>0.19809247704009025</c:v>
                </c:pt>
                <c:pt idx="3">
                  <c:v>0.20118424537463264</c:v>
                </c:pt>
                <c:pt idx="4">
                  <c:v>0.20368569260773706</c:v>
                </c:pt>
                <c:pt idx="5">
                  <c:v>0.24522372960831751</c:v>
                </c:pt>
                <c:pt idx="6">
                  <c:v>0.26005003888156342</c:v>
                </c:pt>
                <c:pt idx="7">
                  <c:v>0.27228042026609622</c:v>
                </c:pt>
                <c:pt idx="8">
                  <c:v>0.39028199117484852</c:v>
                </c:pt>
                <c:pt idx="9">
                  <c:v>0.71107152901471826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4-4161-B1DE-8AF5B2C66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818079"/>
        <c:axId val="135839295"/>
      </c:barChart>
      <c:catAx>
        <c:axId val="135818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35839295"/>
        <c:crosses val="autoZero"/>
        <c:auto val="1"/>
        <c:lblAlgn val="ctr"/>
        <c:lblOffset val="100"/>
        <c:noMultiLvlLbl val="0"/>
      </c:catAx>
      <c:valAx>
        <c:axId val="135839295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35818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17EC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科创板!$J$14:$J$23</c:f>
              <c:strCache>
                <c:ptCount val="10"/>
                <c:pt idx="0">
                  <c:v>霍莱沃</c:v>
                </c:pt>
                <c:pt idx="1">
                  <c:v>明冠新材</c:v>
                </c:pt>
                <c:pt idx="2">
                  <c:v>睿创微纳</c:v>
                </c:pt>
                <c:pt idx="3">
                  <c:v>联测科技</c:v>
                </c:pt>
                <c:pt idx="4">
                  <c:v>科德数控</c:v>
                </c:pt>
                <c:pt idx="5">
                  <c:v>大地熊</c:v>
                </c:pt>
                <c:pt idx="6">
                  <c:v>瑞华泰</c:v>
                </c:pt>
                <c:pt idx="7">
                  <c:v>浙海德曼</c:v>
                </c:pt>
                <c:pt idx="8">
                  <c:v>高测股份</c:v>
                </c:pt>
                <c:pt idx="9">
                  <c:v>中国电研</c:v>
                </c:pt>
              </c:strCache>
            </c:strRef>
          </c:cat>
          <c:val>
            <c:numRef>
              <c:f>科创板!$N$14:$N$23</c:f>
              <c:numCache>
                <c:formatCode>0.00%</c:formatCode>
                <c:ptCount val="10"/>
                <c:pt idx="0">
                  <c:v>-0.28590971272229826</c:v>
                </c:pt>
                <c:pt idx="1">
                  <c:v>-0.290599610285739</c:v>
                </c:pt>
                <c:pt idx="2">
                  <c:v>-0.29512940041793922</c:v>
                </c:pt>
                <c:pt idx="3">
                  <c:v>-0.29710584698487208</c:v>
                </c:pt>
                <c:pt idx="4">
                  <c:v>-0.30070686152424719</c:v>
                </c:pt>
                <c:pt idx="5">
                  <c:v>-0.30481028734719806</c:v>
                </c:pt>
                <c:pt idx="6">
                  <c:v>-0.30509281294621604</c:v>
                </c:pt>
                <c:pt idx="7">
                  <c:v>-0.33469850431961601</c:v>
                </c:pt>
                <c:pt idx="8">
                  <c:v>-0.34086600515457499</c:v>
                </c:pt>
                <c:pt idx="9">
                  <c:v>-0.40077875438828559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4-4A10-B714-4DE73216D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831391"/>
        <c:axId val="135825151"/>
      </c:barChart>
      <c:catAx>
        <c:axId val="135831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35825151"/>
        <c:crosses val="autoZero"/>
        <c:auto val="1"/>
        <c:lblAlgn val="ctr"/>
        <c:lblOffset val="100"/>
        <c:noMultiLvlLbl val="0"/>
      </c:catAx>
      <c:valAx>
        <c:axId val="135825151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35831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110,172.29</a:t>
            </a:r>
            <a:r>
              <a:rPr lang="zh-CN" altLang="en-US" dirty="0"/>
              <a:t>亿元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内部资源整合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大手笔加码金融业务布局 宁沪高速拟出资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19.9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亿元战略入股紫金信托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公司将充分利用银隆新能源现有锂电池产能，全面加速多元化业务发展。未来上市公司和银隆新能源协同效应显著、优势互补。董小姐造车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横向并购</a:t>
            </a:r>
            <a:endParaRPr lang="en-US" altLang="zh-CN" sz="1200" b="0" i="0" kern="1200" dirty="0">
              <a:solidFill>
                <a:srgbClr val="404040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内部整合</a:t>
            </a:r>
          </a:p>
        </p:txBody>
      </p:sp>
    </p:spTree>
    <p:extLst>
      <p:ext uri="{BB962C8B-B14F-4D97-AF65-F5344CB8AC3E}">
        <p14:creationId xmlns:p14="http://schemas.microsoft.com/office/powerpoint/2010/main" val="139536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转板</a:t>
            </a:r>
            <a:r>
              <a:rPr lang="en-US" altLang="zh-CN" dirty="0"/>
              <a:t>1</a:t>
            </a:r>
            <a:r>
              <a:rPr lang="zh-CN" altLang="en-US" dirty="0"/>
              <a:t>家，安联锐视，挂牌</a:t>
            </a:r>
            <a:r>
              <a:rPr lang="en-US" altLang="zh-CN" dirty="0"/>
              <a:t>8</a:t>
            </a:r>
            <a:r>
              <a:rPr lang="zh-CN" altLang="en-US" dirty="0"/>
              <a:t>家，摘牌</a:t>
            </a:r>
            <a:r>
              <a:rPr lang="en-US" altLang="zh-CN" dirty="0"/>
              <a:t>124</a:t>
            </a:r>
            <a:r>
              <a:rPr lang="zh-CN" altLang="en-US" dirty="0"/>
              <a:t>家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18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莱伯泰科：实验室产品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海目星等长得好的出现回调，包括固德威啊，这些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IPO</a:t>
            </a:r>
            <a:r>
              <a:rPr lang="zh-CN" altLang="en-US" dirty="0"/>
              <a:t>发审出现的“大进大撤”现象，证监会认为，相关方对注册制的理解存在偏差，形成有效的市场约束需要一个渐进的过程。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IPO</a:t>
            </a:r>
            <a:r>
              <a:rPr lang="zh-CN" altLang="en-US" dirty="0"/>
              <a:t>总额</a:t>
            </a:r>
            <a:r>
              <a:rPr lang="en-US" altLang="zh-CN" dirty="0"/>
              <a:t>900</a:t>
            </a:r>
            <a:r>
              <a:rPr lang="zh-CN" altLang="en-US" dirty="0"/>
              <a:t>多亿元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819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股权投资，创业，成长基金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370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合计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244 400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高端制造：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新能源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新材料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节能环保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化学工程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轻工设备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通信设备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军工制造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石油开采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工业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4.0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航空航天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集成电路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机械装备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传感设备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电子元件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光电设备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其他工业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zh-CN" altLang="en-US" dirty="0"/>
              <a:t>智能硬件：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智能家居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消费电子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机器人</a:t>
            </a:r>
            <a:r>
              <a:rPr lang="zh-CN" altLang="en-US" dirty="0">
                <a:effectLst/>
              </a:rPr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3D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打印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无人机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车载智能硬件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可穿戴设备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其他硬件服务</a:t>
            </a:r>
            <a:r>
              <a:rPr lang="zh-CN" altLang="en-US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r>
              <a:rPr lang="zh-CN" altLang="en-US" dirty="0">
                <a:effectLst/>
              </a:rPr>
              <a:t>工具软件：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搜索引擎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事项及效率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浏览器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系统工具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安全隐私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文档处理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图像视频处理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地图定位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无线通讯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优化清理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实用生活服务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应用商店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资讯门户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即时通讯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其他工具</a:t>
            </a:r>
            <a:r>
              <a:rPr lang="zh-CN" altLang="en-US" sz="2800" dirty="0">
                <a:effectLst/>
              </a:rPr>
              <a:t> 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汽车服务：汽车电商、二手商、自动</a:t>
            </a:r>
            <a:r>
              <a:rPr lang="en-US" altLang="zh-CN" sz="2800" dirty="0">
                <a:effectLst/>
              </a:rPr>
              <a:t>/</a:t>
            </a:r>
            <a:r>
              <a:rPr lang="zh-CN" altLang="en-US" sz="2800" dirty="0">
                <a:effectLst/>
              </a:rPr>
              <a:t>无人驾驶等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企业服务：办公系统、</a:t>
            </a:r>
            <a:r>
              <a:rPr lang="en-US" altLang="zh-CN" sz="2800" dirty="0">
                <a:effectLst/>
              </a:rPr>
              <a:t>IT</a:t>
            </a:r>
            <a:r>
              <a:rPr lang="zh-CN" altLang="en-US" sz="2800" dirty="0">
                <a:effectLst/>
              </a:rPr>
              <a:t>服务、信息化解决方案、法律服务等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1348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i="0" dirty="0">
              <a:solidFill>
                <a:srgbClr val="333333"/>
              </a:solidFill>
              <a:effectLst/>
              <a:latin typeface="Microsoft YaHei tahom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募集最多的为中国电信，</a:t>
            </a:r>
            <a:r>
              <a:rPr lang="en-US" altLang="zh-CN" dirty="0"/>
              <a:t>467.12</a:t>
            </a:r>
            <a:r>
              <a:rPr lang="zh-CN" altLang="en-US" dirty="0"/>
              <a:t>亿元 科创板</a:t>
            </a:r>
            <a:r>
              <a:rPr lang="en-US" altLang="zh-CN" dirty="0"/>
              <a:t>12</a:t>
            </a:r>
            <a:r>
              <a:rPr lang="zh-CN" altLang="en-US" dirty="0"/>
              <a:t>家</a:t>
            </a:r>
            <a:endParaRPr lang="en-US" altLang="zh-CN" dirty="0"/>
          </a:p>
          <a:p>
            <a:r>
              <a:rPr lang="zh-CN" altLang="en-US" dirty="0"/>
              <a:t>港股</a:t>
            </a:r>
            <a:r>
              <a:rPr lang="en-US" altLang="zh-CN" dirty="0"/>
              <a:t>7</a:t>
            </a:r>
            <a:r>
              <a:rPr lang="zh-CN" altLang="en-US" dirty="0"/>
              <a:t>月有</a:t>
            </a:r>
            <a:r>
              <a:rPr lang="en-US" altLang="zh-CN" dirty="0"/>
              <a:t>3</a:t>
            </a:r>
            <a:r>
              <a:rPr lang="zh-CN" altLang="en-US" dirty="0"/>
              <a:t>家</a:t>
            </a:r>
            <a:endParaRPr lang="en-US" altLang="zh-CN" dirty="0"/>
          </a:p>
          <a:p>
            <a:r>
              <a:rPr lang="zh-CN" altLang="en-US" dirty="0"/>
              <a:t>净额</a:t>
            </a:r>
            <a:r>
              <a:rPr lang="en-US" altLang="zh-CN" dirty="0"/>
              <a:t>161.99</a:t>
            </a:r>
            <a:r>
              <a:rPr lang="zh-CN" altLang="en-US" dirty="0"/>
              <a:t>亿港元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  <p:extLst>
      <p:ext uri="{BB962C8B-B14F-4D97-AF65-F5344CB8AC3E}">
        <p14:creationId xmlns:p14="http://schemas.microsoft.com/office/powerpoint/2010/main" val="2039848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54371" y="5373798"/>
            <a:ext cx="7140257" cy="1042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774825" y="945474"/>
            <a:ext cx="2468119" cy="36000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7850" y="124909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B7B5D4C5-8D9A-4D45-8297-6445B5093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018594"/>
              </p:ext>
            </p:extLst>
          </p:nvPr>
        </p:nvGraphicFramePr>
        <p:xfrm>
          <a:off x="1841518" y="1364343"/>
          <a:ext cx="8575657" cy="4160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58861"/>
            <a:ext cx="2219602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47850" y="128870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74825" y="5372100"/>
            <a:ext cx="8642350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238.84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亿元人民币，其中，进行中的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家，失败的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家。较前一月并购数量及规模双双上行。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6F65599-3A9F-4251-B6A1-092A3A5C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4278"/>
              </p:ext>
            </p:extLst>
          </p:nvPr>
        </p:nvGraphicFramePr>
        <p:xfrm>
          <a:off x="1774825" y="1512521"/>
          <a:ext cx="8642350" cy="3707179"/>
        </p:xfrm>
        <a:graphic>
          <a:graphicData uri="http://schemas.openxmlformats.org/drawingml/2006/table">
            <a:tbl>
              <a:tblPr/>
              <a:tblGrid>
                <a:gridCol w="2898229">
                  <a:extLst>
                    <a:ext uri="{9D8B030D-6E8A-4147-A177-3AD203B41FA5}">
                      <a16:colId xmlns:a16="http://schemas.microsoft.com/office/drawing/2014/main" val="2736749827"/>
                    </a:ext>
                  </a:extLst>
                </a:gridCol>
                <a:gridCol w="2738669">
                  <a:extLst>
                    <a:ext uri="{9D8B030D-6E8A-4147-A177-3AD203B41FA5}">
                      <a16:colId xmlns:a16="http://schemas.microsoft.com/office/drawing/2014/main" val="1477437873"/>
                    </a:ext>
                  </a:extLst>
                </a:gridCol>
                <a:gridCol w="3005452">
                  <a:extLst>
                    <a:ext uri="{9D8B030D-6E8A-4147-A177-3AD203B41FA5}">
                      <a16:colId xmlns:a16="http://schemas.microsoft.com/office/drawing/2014/main" val="799964429"/>
                    </a:ext>
                  </a:extLst>
                </a:gridCol>
              </a:tblGrid>
              <a:tr h="81515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39170"/>
                  </a:ext>
                </a:extLst>
              </a:tr>
              <a:tr h="7469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208.48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76279"/>
                  </a:ext>
                </a:extLst>
              </a:tr>
              <a:tr h="746916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5.18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905485"/>
                  </a:ext>
                </a:extLst>
              </a:tr>
              <a:tr h="7469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25.19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60965"/>
                  </a:ext>
                </a:extLst>
              </a:tr>
              <a:tr h="65127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238.84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1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61BD725-E56D-47FF-8BD4-0FACD46046D7}"/>
              </a:ext>
            </a:extLst>
          </p:cNvPr>
          <p:cNvGrpSpPr/>
          <p:nvPr/>
        </p:nvGrpSpPr>
        <p:grpSpPr>
          <a:xfrm>
            <a:off x="1062037" y="995418"/>
            <a:ext cx="3889171" cy="369870"/>
            <a:chOff x="1066511" y="1100283"/>
            <a:chExt cx="3889171" cy="369870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上市公司并购非上市公司规模前五</a:t>
              </a:r>
            </a:p>
          </p:txBody>
        </p:sp>
        <p:sp>
          <p:nvSpPr>
            <p:cNvPr id="4" name="等腰三角形 3">
              <a:extLst>
                <a:ext uri="{FF2B5EF4-FFF2-40B4-BE49-F238E27FC236}">
                  <a16:creationId xmlns:a16="http://schemas.microsoft.com/office/drawing/2014/main" id="{90762674-E569-4558-8C79-F25671ABC618}"/>
                </a:ext>
              </a:extLst>
            </p:cNvPr>
            <p:cNvSpPr/>
            <p:nvPr/>
          </p:nvSpPr>
          <p:spPr>
            <a:xfrm rot="5400000">
              <a:off x="4634829" y="1149299"/>
              <a:ext cx="369868" cy="271839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35" y="16230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9A7A21-F256-49DE-BDA3-74F3505E6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69122"/>
              </p:ext>
            </p:extLst>
          </p:nvPr>
        </p:nvGraphicFramePr>
        <p:xfrm>
          <a:off x="1062036" y="1629016"/>
          <a:ext cx="10507664" cy="4505083"/>
        </p:xfrm>
        <a:graphic>
          <a:graphicData uri="http://schemas.openxmlformats.org/drawingml/2006/table">
            <a:tbl>
              <a:tblPr/>
              <a:tblGrid>
                <a:gridCol w="1136293">
                  <a:extLst>
                    <a:ext uri="{9D8B030D-6E8A-4147-A177-3AD203B41FA5}">
                      <a16:colId xmlns:a16="http://schemas.microsoft.com/office/drawing/2014/main" val="4095174403"/>
                    </a:ext>
                  </a:extLst>
                </a:gridCol>
                <a:gridCol w="2879222">
                  <a:extLst>
                    <a:ext uri="{9D8B030D-6E8A-4147-A177-3AD203B41FA5}">
                      <a16:colId xmlns:a16="http://schemas.microsoft.com/office/drawing/2014/main" val="2652439630"/>
                    </a:ext>
                  </a:extLst>
                </a:gridCol>
                <a:gridCol w="3119438">
                  <a:extLst>
                    <a:ext uri="{9D8B030D-6E8A-4147-A177-3AD203B41FA5}">
                      <a16:colId xmlns:a16="http://schemas.microsoft.com/office/drawing/2014/main" val="341419945"/>
                    </a:ext>
                  </a:extLst>
                </a:gridCol>
                <a:gridCol w="1128512">
                  <a:extLst>
                    <a:ext uri="{9D8B030D-6E8A-4147-A177-3AD203B41FA5}">
                      <a16:colId xmlns:a16="http://schemas.microsoft.com/office/drawing/2014/main" val="3689318229"/>
                    </a:ext>
                  </a:extLst>
                </a:gridCol>
                <a:gridCol w="1359344">
                  <a:extLst>
                    <a:ext uri="{9D8B030D-6E8A-4147-A177-3AD203B41FA5}">
                      <a16:colId xmlns:a16="http://schemas.microsoft.com/office/drawing/2014/main" val="2729339554"/>
                    </a:ext>
                  </a:extLst>
                </a:gridCol>
                <a:gridCol w="884855">
                  <a:extLst>
                    <a:ext uri="{9D8B030D-6E8A-4147-A177-3AD203B41FA5}">
                      <a16:colId xmlns:a16="http://schemas.microsoft.com/office/drawing/2014/main" val="2151466741"/>
                    </a:ext>
                  </a:extLst>
                </a:gridCol>
              </a:tblGrid>
              <a:tr h="62303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交易总价值</a:t>
                      </a:r>
                      <a:endParaRPr lang="en-US" altLang="zh-CN" sz="16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44573"/>
                  </a:ext>
                </a:extLst>
              </a:tr>
              <a:tr h="77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2021-09-10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宁波亚锦电子科技股份有限公司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安徽安德利百货股份有限公司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( 603031.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商贸零售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2340"/>
                  </a:ext>
                </a:extLst>
              </a:tr>
              <a:tr h="77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2021-09-18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宝武水务科技有限公司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49.43%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宝山钢铁股份有限公司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( 600019.SH ) </a:t>
                      </a:r>
                    </a:p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宝钢湛江钢铁有限公司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武汉钢铁有限公司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钢铁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96363"/>
                  </a:ext>
                </a:extLst>
              </a:tr>
              <a:tr h="77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2021-09-16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浙江省能源集团财务有限责任公司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24.7312%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浙江浙能电力股份有限公司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( 600023.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公用事业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14856"/>
                  </a:ext>
                </a:extLst>
              </a:tr>
              <a:tr h="77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2021-09-15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芒市华盛金矿开发有限公司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银泰黄金股份有限公司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( 000975.SZ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有色金属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89126"/>
                  </a:ext>
                </a:extLst>
              </a:tr>
              <a:tr h="7764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2021-09-03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福州迈新生物技术开发有限公司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北京九强生物技术股份有限公司 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( 300406.SZ 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医药生物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71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5066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51025" y="145443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7255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-48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935413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5942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1247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94451" y="141279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6756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433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66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  <p:graphicFrame>
        <p:nvGraphicFramePr>
          <p:cNvPr id="36" name="图表 35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661038"/>
              </p:ext>
            </p:extLst>
          </p:nvPr>
        </p:nvGraphicFramePr>
        <p:xfrm>
          <a:off x="1847850" y="2568576"/>
          <a:ext cx="8569325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863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9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F1D80236-BD19-4AC2-A082-B08DD849B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37366"/>
              </p:ext>
            </p:extLst>
          </p:nvPr>
        </p:nvGraphicFramePr>
        <p:xfrm>
          <a:off x="1774826" y="3886200"/>
          <a:ext cx="8642351" cy="2590804"/>
        </p:xfrm>
        <a:graphic>
          <a:graphicData uri="http://schemas.openxmlformats.org/drawingml/2006/table">
            <a:tbl>
              <a:tblPr/>
              <a:tblGrid>
                <a:gridCol w="1695230">
                  <a:extLst>
                    <a:ext uri="{9D8B030D-6E8A-4147-A177-3AD203B41FA5}">
                      <a16:colId xmlns:a16="http://schemas.microsoft.com/office/drawing/2014/main" val="605956437"/>
                    </a:ext>
                  </a:extLst>
                </a:gridCol>
                <a:gridCol w="1472654">
                  <a:extLst>
                    <a:ext uri="{9D8B030D-6E8A-4147-A177-3AD203B41FA5}">
                      <a16:colId xmlns:a16="http://schemas.microsoft.com/office/drawing/2014/main" val="104270124"/>
                    </a:ext>
                  </a:extLst>
                </a:gridCol>
                <a:gridCol w="1829630">
                  <a:extLst>
                    <a:ext uri="{9D8B030D-6E8A-4147-A177-3AD203B41FA5}">
                      <a16:colId xmlns:a16="http://schemas.microsoft.com/office/drawing/2014/main" val="709513755"/>
                    </a:ext>
                  </a:extLst>
                </a:gridCol>
                <a:gridCol w="1741099">
                  <a:extLst>
                    <a:ext uri="{9D8B030D-6E8A-4147-A177-3AD203B41FA5}">
                      <a16:colId xmlns:a16="http://schemas.microsoft.com/office/drawing/2014/main" val="651154450"/>
                    </a:ext>
                  </a:extLst>
                </a:gridCol>
                <a:gridCol w="1903738">
                  <a:extLst>
                    <a:ext uri="{9D8B030D-6E8A-4147-A177-3AD203B41FA5}">
                      <a16:colId xmlns:a16="http://schemas.microsoft.com/office/drawing/2014/main" val="943403088"/>
                    </a:ext>
                  </a:extLst>
                </a:gridCol>
              </a:tblGrid>
              <a:tr h="441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2021/8/31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2021/9/30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月涨跌幅（</a:t>
                      </a:r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15684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688621.SH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阳光诺和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85.34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146.02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48512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688669.SH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聚石化学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998345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688388.SH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嘉元科技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258.03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328.28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72437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688202.SH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美迪西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366.75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462.13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06902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南微医学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276.39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344.16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10561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688660.SH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电气风电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165.47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757266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688677.SH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海泰新光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16404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688276.SH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百克生物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337.62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404.50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859195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688617.SH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惠泰医疗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226.40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269.35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15272"/>
                  </a:ext>
                </a:extLst>
              </a:tr>
              <a:tr h="214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688161.SH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威高骨科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252.96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300.40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538499"/>
                  </a:ext>
                </a:extLst>
              </a:tr>
            </a:tbl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A0F9AEB9-294D-49D3-938B-C3A4D464D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980691"/>
              </p:ext>
            </p:extLst>
          </p:nvPr>
        </p:nvGraphicFramePr>
        <p:xfrm>
          <a:off x="1774825" y="836613"/>
          <a:ext cx="8642350" cy="307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3211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9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2706BB1-42D6-4727-B58C-67F9C3B39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7558"/>
              </p:ext>
            </p:extLst>
          </p:nvPr>
        </p:nvGraphicFramePr>
        <p:xfrm>
          <a:off x="1774826" y="3911600"/>
          <a:ext cx="8627720" cy="2567739"/>
        </p:xfrm>
        <a:graphic>
          <a:graphicData uri="http://schemas.openxmlformats.org/drawingml/2006/table">
            <a:tbl>
              <a:tblPr/>
              <a:tblGrid>
                <a:gridCol w="1692360">
                  <a:extLst>
                    <a:ext uri="{9D8B030D-6E8A-4147-A177-3AD203B41FA5}">
                      <a16:colId xmlns:a16="http://schemas.microsoft.com/office/drawing/2014/main" val="1671969752"/>
                    </a:ext>
                  </a:extLst>
                </a:gridCol>
                <a:gridCol w="1659177">
                  <a:extLst>
                    <a:ext uri="{9D8B030D-6E8A-4147-A177-3AD203B41FA5}">
                      <a16:colId xmlns:a16="http://schemas.microsoft.com/office/drawing/2014/main" val="974879822"/>
                    </a:ext>
                  </a:extLst>
                </a:gridCol>
                <a:gridCol w="1725543">
                  <a:extLst>
                    <a:ext uri="{9D8B030D-6E8A-4147-A177-3AD203B41FA5}">
                      <a16:colId xmlns:a16="http://schemas.microsoft.com/office/drawing/2014/main" val="1140424030"/>
                    </a:ext>
                  </a:extLst>
                </a:gridCol>
                <a:gridCol w="1640253">
                  <a:extLst>
                    <a:ext uri="{9D8B030D-6E8A-4147-A177-3AD203B41FA5}">
                      <a16:colId xmlns:a16="http://schemas.microsoft.com/office/drawing/2014/main" val="4038019537"/>
                    </a:ext>
                  </a:extLst>
                </a:gridCol>
                <a:gridCol w="1910387">
                  <a:extLst>
                    <a:ext uri="{9D8B030D-6E8A-4147-A177-3AD203B41FA5}">
                      <a16:colId xmlns:a16="http://schemas.microsoft.com/office/drawing/2014/main" val="1495095915"/>
                    </a:ext>
                  </a:extLst>
                </a:gridCol>
              </a:tblGrid>
              <a:tr h="4326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2021/7/31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2021/8/31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420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中国电研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197.32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118.24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-40.08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57776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高测股份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120.32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-34.09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62880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688577.SH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浙海德曼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-33.47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28114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688323.SH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瑞华泰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83241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688077.SH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大地熊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50.39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3619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688305.SH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科德数控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132.26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14671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688113.SH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联测科技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-29.71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27943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睿创微纳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553.67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390.27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-29.51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23216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688560.SH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明冠新材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64.77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-29.06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78793"/>
                  </a:ext>
                </a:extLst>
              </a:tr>
              <a:tr h="213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688682.SH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霍莱沃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-28.59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70131"/>
                  </a:ext>
                </a:extLst>
              </a:tr>
            </a:tbl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C84F8F26-0341-4A69-840A-DC7E42827C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471779"/>
              </p:ext>
            </p:extLst>
          </p:nvPr>
        </p:nvGraphicFramePr>
        <p:xfrm>
          <a:off x="1774825" y="836613"/>
          <a:ext cx="8629649" cy="3151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774825" y="3944583"/>
            <a:ext cx="4321175" cy="357505"/>
            <a:chOff x="7157508" y="740532"/>
            <a:chExt cx="3098167" cy="36987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整体节奏平稳，并购市场降温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9218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868418" y="4407944"/>
            <a:ext cx="8548758" cy="18031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数量与上月持平，但科创板上市数量减少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起，加之近期联想撤会事件，市场预计科创板对于企业创新、高科技的要求将会有所提高。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月募资额受中国电信回归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股影响明显放大，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月正常回调，总募资额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315.50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并购市场方面，在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月并购规模大幅回落后，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月数量规模均小幅增长。与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月相比，并购数量增加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起。并购规模扩大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66.55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亿元。并购市场表现依旧稳健。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9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784350" y="1444216"/>
            <a:ext cx="8632825" cy="21725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从募集市场的数据统计可以看出，近几月募集事件持续增多后，基金市场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月出现降温，募集数量及规模双双出现下行。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起基金募集事件，环比减少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51.80%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；募资总额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882.74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亿元，环比继续收窄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49.68%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投资市场在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月小幅回落后，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月有所回升明显。据统计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起投资事件，环比增加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起；总投资额近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月主要投融资轮次。高端制造、医疗投资依旧频繁，但自动驾驶等汽车交通产业投资规模连续两月位列第二。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774825" y="1012567"/>
            <a:ext cx="4435475" cy="357504"/>
            <a:chOff x="7207079" y="740533"/>
            <a:chExt cx="3547064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207079" y="740533"/>
              <a:ext cx="3261967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募集市场开始降温，投资市场回升明显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10427686" y="783945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23718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募集市场节奏放缓，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规模数量双双下行。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投资市场出现回暖，事件规模环比增加。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节奏保持稳定，</a:t>
            </a:r>
            <a:endParaRPr lang="en-US" altLang="zh-CN" dirty="0"/>
          </a:p>
          <a:p>
            <a:r>
              <a:rPr lang="zh-CN" altLang="en-US" dirty="0"/>
              <a:t>但科创板上市减少。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2245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新三板缩减节奏放缓，</a:t>
            </a:r>
            <a:endParaRPr lang="en-US" altLang="zh-CN" dirty="0"/>
          </a:p>
          <a:p>
            <a:r>
              <a:rPr lang="zh-CN" altLang="en-US" dirty="0"/>
              <a:t>北交所成立或有影响。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207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并购数量有所回升，</a:t>
            </a:r>
            <a:endParaRPr lang="en-US" altLang="zh-CN" dirty="0"/>
          </a:p>
          <a:p>
            <a:r>
              <a:rPr lang="zh-CN" altLang="en-US" dirty="0"/>
              <a:t>并购规模小幅扩张。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9" y="4219574"/>
            <a:ext cx="219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科创板跌多涨少，</a:t>
            </a:r>
            <a:endParaRPr lang="en-US" altLang="zh-CN" dirty="0"/>
          </a:p>
          <a:p>
            <a:r>
              <a:rPr lang="zh-CN" altLang="en-US" sz="1800" b="0" i="0" u="none" strike="noStrike" dirty="0">
                <a:effectLst/>
                <a:latin typeface="Arial" panose="020B0604020202020204" pitchFamily="34" charset="0"/>
              </a:rPr>
              <a:t>生物医药相关领涨。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82775" y="144543"/>
            <a:ext cx="8426450" cy="51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25476CC-5A92-46F5-92CC-5228B83DE6FF}"/>
              </a:ext>
            </a:extLst>
          </p:cNvPr>
          <p:cNvSpPr txBox="1"/>
          <p:nvPr/>
        </p:nvSpPr>
        <p:spPr>
          <a:xfrm>
            <a:off x="2248078" y="5263552"/>
            <a:ext cx="15639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49.68%</a:t>
            </a:r>
            <a:endParaRPr lang="en-US" altLang="zh-CN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8E052-21B6-4ACD-8879-51AC41D46C47}"/>
              </a:ext>
            </a:extLst>
          </p:cNvPr>
          <p:cNvSpPr txBox="1"/>
          <p:nvPr/>
        </p:nvSpPr>
        <p:spPr>
          <a:xfrm>
            <a:off x="2225256" y="6099209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51.80%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E1A0AD6-A340-4944-8A98-91A057F64CE9}"/>
              </a:ext>
            </a:extLst>
          </p:cNvPr>
          <p:cNvSpPr txBox="1"/>
          <p:nvPr/>
        </p:nvSpPr>
        <p:spPr>
          <a:xfrm>
            <a:off x="2170060" y="500520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募集金额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环比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F235572-52DE-4EB5-B3DA-28A6101D42E7}"/>
              </a:ext>
            </a:extLst>
          </p:cNvPr>
          <p:cNvSpPr txBox="1"/>
          <p:nvPr/>
        </p:nvSpPr>
        <p:spPr>
          <a:xfrm>
            <a:off x="2176168" y="581524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募集事件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环比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AE5DCC3-7341-4F68-B271-ABA770A0316E}"/>
              </a:ext>
            </a:extLst>
          </p:cNvPr>
          <p:cNvGrpSpPr/>
          <p:nvPr/>
        </p:nvGrpSpPr>
        <p:grpSpPr>
          <a:xfrm>
            <a:off x="1774826" y="4621104"/>
            <a:ext cx="2428874" cy="309671"/>
            <a:chOff x="7265361" y="761312"/>
            <a:chExt cx="3114359" cy="36986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F0AC8110-DAD2-43DE-9775-1A41D0401AD4}"/>
                </a:ext>
              </a:extLst>
            </p:cNvPr>
            <p:cNvSpPr/>
            <p:nvPr/>
          </p:nvSpPr>
          <p:spPr>
            <a:xfrm>
              <a:off x="7265361" y="761312"/>
              <a:ext cx="2796288" cy="369868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募集节奏放缓</a:t>
              </a:r>
            </a:p>
          </p:txBody>
        </p:sp>
        <p:sp>
          <p:nvSpPr>
            <p:cNvPr id="21" name="等腰三角形 20">
              <a:extLst>
                <a:ext uri="{FF2B5EF4-FFF2-40B4-BE49-F238E27FC236}">
                  <a16:creationId xmlns:a16="http://schemas.microsoft.com/office/drawing/2014/main" id="{184005D9-30F7-4690-9914-1D662D6037BA}"/>
                </a:ext>
              </a:extLst>
            </p:cNvPr>
            <p:cNvSpPr/>
            <p:nvPr/>
          </p:nvSpPr>
          <p:spPr>
            <a:xfrm rot="5400000">
              <a:off x="10035750" y="787209"/>
              <a:ext cx="369868" cy="318073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箭头: 下 22">
            <a:extLst>
              <a:ext uri="{FF2B5EF4-FFF2-40B4-BE49-F238E27FC236}">
                <a16:creationId xmlns:a16="http://schemas.microsoft.com/office/drawing/2014/main" id="{998B8B4B-EBFC-42A9-B585-93FA3C08CA73}"/>
              </a:ext>
            </a:extLst>
          </p:cNvPr>
          <p:cNvSpPr/>
          <p:nvPr/>
        </p:nvSpPr>
        <p:spPr>
          <a:xfrm>
            <a:off x="1774825" y="5949950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5349A176-A72F-4695-ABDC-97DCD288EE52}"/>
              </a:ext>
            </a:extLst>
          </p:cNvPr>
          <p:cNvSpPr/>
          <p:nvPr/>
        </p:nvSpPr>
        <p:spPr>
          <a:xfrm>
            <a:off x="1774825" y="5193315"/>
            <a:ext cx="419576" cy="461667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26" name="图表 25">
            <a:extLst>
              <a:ext uri="{FF2B5EF4-FFF2-40B4-BE49-F238E27FC236}">
                <a16:creationId xmlns:a16="http://schemas.microsoft.com/office/drawing/2014/main" id="{B82038CC-614B-4CCD-B607-4EE42916A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097930"/>
              </p:ext>
            </p:extLst>
          </p:nvPr>
        </p:nvGraphicFramePr>
        <p:xfrm>
          <a:off x="1774825" y="920750"/>
          <a:ext cx="8642350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29AF8C8A-65BC-40B8-83D4-D3CB9A7CC47B}"/>
              </a:ext>
            </a:extLst>
          </p:cNvPr>
          <p:cNvSpPr txBox="1"/>
          <p:nvPr/>
        </p:nvSpPr>
        <p:spPr>
          <a:xfrm>
            <a:off x="3935413" y="5083175"/>
            <a:ext cx="6481762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在募集事件连升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月后，进入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月，募集事件及规模双双腰斩。基金募集节奏开始放缓，市场整体景气度有所下降。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882.74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7625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74825" y="5268913"/>
            <a:ext cx="945197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月一级市场共有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起基金募集事件，最多的依旧为创业投资基金及股权投资基金。募集数量总体环比</a:t>
            </a:r>
            <a:r>
              <a:rPr lang="zh-CN" altLang="en-US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51.80%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882.74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亿元，环比继续</a:t>
            </a:r>
            <a:r>
              <a:rPr lang="zh-CN" altLang="en-US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收窄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49.68%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5" y="4905375"/>
            <a:ext cx="2378075" cy="30960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募集节奏放缓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0AE3355-7C75-4BCE-8895-4D058D49A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145098"/>
              </p:ext>
            </p:extLst>
          </p:nvPr>
        </p:nvGraphicFramePr>
        <p:xfrm>
          <a:off x="1774825" y="971550"/>
          <a:ext cx="8642350" cy="3743181"/>
        </p:xfrm>
        <a:graphic>
          <a:graphicData uri="http://schemas.openxmlformats.org/drawingml/2006/table">
            <a:tbl>
              <a:tblPr/>
              <a:tblGrid>
                <a:gridCol w="3175667">
                  <a:extLst>
                    <a:ext uri="{9D8B030D-6E8A-4147-A177-3AD203B41FA5}">
                      <a16:colId xmlns:a16="http://schemas.microsoft.com/office/drawing/2014/main" val="122945985"/>
                    </a:ext>
                  </a:extLst>
                </a:gridCol>
                <a:gridCol w="2291016">
                  <a:extLst>
                    <a:ext uri="{9D8B030D-6E8A-4147-A177-3AD203B41FA5}">
                      <a16:colId xmlns:a16="http://schemas.microsoft.com/office/drawing/2014/main" val="2580051158"/>
                    </a:ext>
                  </a:extLst>
                </a:gridCol>
                <a:gridCol w="3175667">
                  <a:extLst>
                    <a:ext uri="{9D8B030D-6E8A-4147-A177-3AD203B41FA5}">
                      <a16:colId xmlns:a16="http://schemas.microsoft.com/office/drawing/2014/main" val="2957968317"/>
                    </a:ext>
                  </a:extLst>
                </a:gridCol>
              </a:tblGrid>
              <a:tr h="4573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月基金募集数量及规模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53337"/>
                  </a:ext>
                </a:extLst>
              </a:tr>
              <a:tr h="4570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23118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768.67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805561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108.06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784669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并购基金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202743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773411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私募股权投资基金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693129"/>
                  </a:ext>
                </a:extLst>
              </a:tr>
              <a:tr h="4546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882.74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235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38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73660"/>
            <a:ext cx="2394603" cy="306000"/>
            <a:chOff x="7228094" y="994595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228094" y="994595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投资市场出现回暖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99801" y="1038008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8C1EDB-6B96-46AE-86EF-61EE9C9A2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69519"/>
              </p:ext>
            </p:extLst>
          </p:nvPr>
        </p:nvGraphicFramePr>
        <p:xfrm>
          <a:off x="1774825" y="1206500"/>
          <a:ext cx="8642348" cy="5283202"/>
        </p:xfrm>
        <a:graphic>
          <a:graphicData uri="http://schemas.openxmlformats.org/drawingml/2006/table">
            <a:tbl>
              <a:tblPr/>
              <a:tblGrid>
                <a:gridCol w="3105994">
                  <a:extLst>
                    <a:ext uri="{9D8B030D-6E8A-4147-A177-3AD203B41FA5}">
                      <a16:colId xmlns:a16="http://schemas.microsoft.com/office/drawing/2014/main" val="374282975"/>
                    </a:ext>
                  </a:extLst>
                </a:gridCol>
                <a:gridCol w="2478540">
                  <a:extLst>
                    <a:ext uri="{9D8B030D-6E8A-4147-A177-3AD203B41FA5}">
                      <a16:colId xmlns:a16="http://schemas.microsoft.com/office/drawing/2014/main" val="3479278550"/>
                    </a:ext>
                  </a:extLst>
                </a:gridCol>
                <a:gridCol w="3057814">
                  <a:extLst>
                    <a:ext uri="{9D8B030D-6E8A-4147-A177-3AD203B41FA5}">
                      <a16:colId xmlns:a16="http://schemas.microsoft.com/office/drawing/2014/main" val="2866193070"/>
                    </a:ext>
                  </a:extLst>
                </a:gridCol>
              </a:tblGrid>
              <a:tr h="2455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845870"/>
                  </a:ext>
                </a:extLst>
              </a:tr>
              <a:tr h="29643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融资金额（人民币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75326"/>
                  </a:ext>
                </a:extLst>
              </a:tr>
              <a:tr h="23982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高端制造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204.07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554778"/>
                  </a:ext>
                </a:extLst>
              </a:tr>
              <a:tr h="23982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医疗健康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68.51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800084"/>
                  </a:ext>
                </a:extLst>
              </a:tr>
              <a:tr h="23982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企业服务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97.41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95775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智能硬件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63.19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259194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汽车交通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116.99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87161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传统产业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18.36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31336"/>
                  </a:ext>
                </a:extLst>
              </a:tr>
              <a:tr h="18711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本地生活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49849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文化传媒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1.08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40261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电子商务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2309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金融服务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38.09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960466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农业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2.70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372293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物流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45518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工具软件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29.80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928698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互联网及电信服务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10.50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13998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游戏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9.75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55028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教育培训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2.78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65760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房产服务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805254"/>
                  </a:ext>
                </a:extLst>
              </a:tr>
              <a:tr h="218307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体育运动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0.45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40332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旅游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0.10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08602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网络社交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未披露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413084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生活服务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未披露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09572"/>
                  </a:ext>
                </a:extLst>
              </a:tr>
              <a:tr h="208815"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83" rtl="0" eaLnBrk="1" fontAlgn="ctr" latinLnBrk="0" hangingPunct="1"/>
                      <a:r>
                        <a:rPr lang="en-US" altLang="zh-C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698.87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4"/>
            <a:ext cx="3725355" cy="360000"/>
            <a:chOff x="7155445" y="740531"/>
            <a:chExt cx="3098166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2"/>
              <a:ext cx="369870" cy="283048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936750" y="5703955"/>
            <a:ext cx="8963025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从投资数量来看，前三大行业分布较为平均，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的投资事件发生在高端制造行业，其次为医疗健康；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从投资金额来看，高端制造行业依旧占据主导，占比近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，其次汽车交通、医疗健康。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E222464-E16C-451F-86D7-6F07DF594F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17" t="19648" r="23508" b="17009"/>
          <a:stretch/>
        </p:blipFill>
        <p:spPr>
          <a:xfrm>
            <a:off x="1774825" y="1371600"/>
            <a:ext cx="4737100" cy="42672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330FAB9-F82C-418B-861D-4D411A6957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67" t="23794" r="28484" b="10881"/>
          <a:stretch/>
        </p:blipFill>
        <p:spPr>
          <a:xfrm>
            <a:off x="6515100" y="1282700"/>
            <a:ext cx="52451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1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30525" y="5580618"/>
            <a:ext cx="577837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月融资事件及规模最大的均为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 algn="ctr" defTabSz="914377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共计发生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89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起投融资事件，涉及金额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184.73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1C25AB5-B4F1-46B1-B055-06C8966F7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343" y="1025525"/>
            <a:ext cx="9416713" cy="446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0009" y="1004374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27969" y="4985693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2" name="箭头: 五边形 11"/>
          <p:cNvSpPr/>
          <p:nvPr/>
        </p:nvSpPr>
        <p:spPr>
          <a:xfrm>
            <a:off x="1141842" y="1645698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154371" y="27959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154371" y="398396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167071" y="5497343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92250" y="3920665"/>
            <a:ext cx="6664338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新潮传媒：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新潮传媒集团是专注家庭消费的社区媒体平台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以电梯作为中产社区的流量入口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致力于用科技为客户提供更精准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更有效的社区媒体流量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京东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92250" y="1569224"/>
            <a:ext cx="6664338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曹操出行：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曹操出行是吉利控股集团布局“新能源汽车共享生态”的战略性投资业务，致力于重塑低碳、健康、共享的人车生活圈，打造全球领先的科技出行平台。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东吴创新资本、农银国际、相城金控、苏州城投、苏州高铁新城国控集团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72835" y="1277789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768132" y="2917372"/>
            <a:ext cx="113273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亿人民币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803906" y="1725332"/>
            <a:ext cx="10611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41335" y="1330270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127969" y="189452"/>
            <a:ext cx="3464428" cy="48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投资：重要投资事件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191591" y="1780489"/>
            <a:ext cx="22281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4F018D0-1263-4A09-93B6-53F751A01983}"/>
              </a:ext>
            </a:extLst>
          </p:cNvPr>
          <p:cNvSpPr txBox="1"/>
          <p:nvPr/>
        </p:nvSpPr>
        <p:spPr>
          <a:xfrm>
            <a:off x="1592250" y="2733754"/>
            <a:ext cx="6664338" cy="97218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中欣晶圆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杭州中欣晶圆半导体股份有限公司成立于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2017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主要从事高品质集成电路用半导体晶圆片的研发与生产制造。</a:t>
            </a:r>
            <a:endParaRPr lang="en-US" altLang="zh-CN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上海自贸区基金、东证资本、中国信达资产、中金浦成、中金资本等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924603D-A4C9-4A34-84FC-2A8C0C8DBF35}"/>
              </a:ext>
            </a:extLst>
          </p:cNvPr>
          <p:cNvSpPr txBox="1"/>
          <p:nvPr/>
        </p:nvSpPr>
        <p:spPr>
          <a:xfrm>
            <a:off x="11189785" y="2993204"/>
            <a:ext cx="2264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64D9ACE9-46DE-4973-946B-B1020B800112}"/>
              </a:ext>
            </a:extLst>
          </p:cNvPr>
          <p:cNvSpPr txBox="1"/>
          <p:nvPr/>
        </p:nvSpPr>
        <p:spPr>
          <a:xfrm>
            <a:off x="11212010" y="5687020"/>
            <a:ext cx="18197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B40CA6D-2430-4F98-B659-4E2E2EC0BCA8}"/>
              </a:ext>
            </a:extLst>
          </p:cNvPr>
          <p:cNvSpPr txBox="1"/>
          <p:nvPr/>
        </p:nvSpPr>
        <p:spPr>
          <a:xfrm>
            <a:off x="8979435" y="4044366"/>
            <a:ext cx="7101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C79DACF-8412-40C5-BDCF-EB388C956606}"/>
              </a:ext>
            </a:extLst>
          </p:cNvPr>
          <p:cNvSpPr txBox="1"/>
          <p:nvPr/>
        </p:nvSpPr>
        <p:spPr>
          <a:xfrm>
            <a:off x="1528264" y="5392336"/>
            <a:ext cx="6626723" cy="1064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元戎启行：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深圳元戎启行科技有限公司是一家国际化的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L4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级自动驾驶全栈解决方案提供商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为车企、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Tier1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、出行公司等提供多应用场景的、定制化的自动驾驶解决方案</a:t>
            </a:r>
            <a:endParaRPr lang="en-US" altLang="zh-CN" sz="1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R="0" lv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时代资本、云启资本、复星锐正资本、耀途资本、阿里巴巴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5112DBD-3B02-4DCA-B021-DDA61797312E}"/>
              </a:ext>
            </a:extLst>
          </p:cNvPr>
          <p:cNvSpPr txBox="1"/>
          <p:nvPr/>
        </p:nvSpPr>
        <p:spPr>
          <a:xfrm>
            <a:off x="8979435" y="5634538"/>
            <a:ext cx="7101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FE5E6A44-A636-4D31-91E8-DA9BCCA6E135}"/>
              </a:ext>
            </a:extLst>
          </p:cNvPr>
          <p:cNvSpPr txBox="1"/>
          <p:nvPr/>
        </p:nvSpPr>
        <p:spPr>
          <a:xfrm>
            <a:off x="11208621" y="4133119"/>
            <a:ext cx="1887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24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42975"/>
            <a:ext cx="2468119" cy="32040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868863"/>
            <a:ext cx="8642350" cy="1617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数量与上月保持一致，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总实际募资额为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315.50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138.48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家企业上市交易，募集资金总额为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144.70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东莞农商银行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，首发募资资金总额为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90.93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560851"/>
              </p:ext>
            </p:extLst>
          </p:nvPr>
        </p:nvGraphicFramePr>
        <p:xfrm>
          <a:off x="1774825" y="1190625"/>
          <a:ext cx="86423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24197</TotalTime>
  <Words>2032</Words>
  <Application>Microsoft Office PowerPoint</Application>
  <PresentationFormat>宽屏</PresentationFormat>
  <Paragraphs>398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Microsoft YaHei tahoma</vt:lpstr>
      <vt:lpstr>等线</vt:lpstr>
      <vt:lpstr>黑体</vt:lpstr>
      <vt:lpstr>华文新魏</vt:lpstr>
      <vt:lpstr>Microsoft YaHei</vt:lpstr>
      <vt:lpstr>Microsoft YaHei</vt:lpstr>
      <vt:lpstr>Microsoft YaHei</vt:lpstr>
      <vt:lpstr>幼圆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1640</cp:revision>
  <dcterms:created xsi:type="dcterms:W3CDTF">2018-03-11T13:30:00Z</dcterms:created>
  <dcterms:modified xsi:type="dcterms:W3CDTF">2021-10-15T08:39:48Z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