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9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notesSlides/notesSlide13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6.xml" ContentType="application/vnd.openxmlformats-officedocument.themeOverride+xml"/>
  <Override PartName="/ppt/notesSlides/notesSlide14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ags/tag1.xml" ContentType="application/vnd.openxmlformats-officedocument.presentationml.tags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2" r:id="rId1"/>
    <p:sldMasterId id="2147483685" r:id="rId2"/>
  </p:sldMasterIdLst>
  <p:notesMasterIdLst>
    <p:notesMasterId r:id="rId19"/>
  </p:notesMasterIdLst>
  <p:sldIdLst>
    <p:sldId id="304" r:id="rId3"/>
    <p:sldId id="257" r:id="rId4"/>
    <p:sldId id="305" r:id="rId5"/>
    <p:sldId id="306" r:id="rId6"/>
    <p:sldId id="296" r:id="rId7"/>
    <p:sldId id="317" r:id="rId8"/>
    <p:sldId id="309" r:id="rId9"/>
    <p:sldId id="263" r:id="rId10"/>
    <p:sldId id="316" r:id="rId11"/>
    <p:sldId id="265" r:id="rId12"/>
    <p:sldId id="315" r:id="rId13"/>
    <p:sldId id="310" r:id="rId14"/>
    <p:sldId id="311" r:id="rId15"/>
    <p:sldId id="312" r:id="rId16"/>
    <p:sldId id="301" r:id="rId17"/>
    <p:sldId id="314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pos="5201" userDrawn="1">
          <p15:clr>
            <a:srgbClr val="A4A3A4"/>
          </p15:clr>
        </p15:guide>
        <p15:guide id="3" orient="horz" pos="3793" userDrawn="1">
          <p15:clr>
            <a:srgbClr val="A4A3A4"/>
          </p15:clr>
        </p15:guide>
        <p15:guide id="5" pos="1118" userDrawn="1">
          <p15:clr>
            <a:srgbClr val="A4A3A4"/>
          </p15:clr>
        </p15:guide>
        <p15:guide id="7" pos="6562" userDrawn="1">
          <p15:clr>
            <a:srgbClr val="A4A3A4"/>
          </p15:clr>
        </p15:guide>
        <p15:guide id="8" orient="horz" pos="527" userDrawn="1">
          <p15:clr>
            <a:srgbClr val="A4A3A4"/>
          </p15:clr>
        </p15:guide>
        <p15:guide id="9" pos="2479" userDrawn="1">
          <p15:clr>
            <a:srgbClr val="A4A3A4"/>
          </p15:clr>
        </p15:guide>
        <p15:guide id="10" orient="horz" pos="3090" userDrawn="1">
          <p15:clr>
            <a:srgbClr val="A4A3A4"/>
          </p15:clr>
        </p15:guide>
        <p15:guide id="11" orient="horz" pos="482" userDrawn="1">
          <p15:clr>
            <a:srgbClr val="A4A3A4"/>
          </p15:clr>
        </p15:guide>
        <p15:guide id="12" orient="horz" pos="157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2" clrIdx="0">
    <p:extLst>
      <p:ext uri="{19B8F6BF-5375-455C-9EA6-DF929625EA0E}">
        <p15:presenceInfo xmlns:p15="http://schemas.microsoft.com/office/powerpoint/2012/main" userId="Administrator" providerId="None"/>
      </p:ext>
    </p:extLst>
  </p:cmAuthor>
  <p:cmAuthor id="2" name="Xue Yong" initials="XY" lastIdx="7" clrIdx="1">
    <p:extLst>
      <p:ext uri="{19B8F6BF-5375-455C-9EA6-DF929625EA0E}">
        <p15:presenceInfo xmlns:p15="http://schemas.microsoft.com/office/powerpoint/2012/main" userId="9af8da658765c6d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417EC1"/>
    <a:srgbClr val="E46C0A"/>
    <a:srgbClr val="00B050"/>
    <a:srgbClr val="C00000"/>
    <a:srgbClr val="FFFFFF"/>
    <a:srgbClr val="00B0F0"/>
    <a:srgbClr val="0070C0"/>
    <a:srgbClr val="FF0000"/>
    <a:srgbClr val="D6DCE4"/>
    <a:srgbClr val="8CDB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中度样式 3 - 强调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8FB837D-C827-4EFA-A057-4D05807E0F7C}" styleName="主题样式 1 - 强调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2833802-FEF1-4C79-8D5D-14CF1EAF98D9}" styleName="浅色样式 2 - 强调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89" autoAdjust="0"/>
    <p:restoredTop sz="93383" autoAdjust="0"/>
  </p:normalViewPr>
  <p:slideViewPr>
    <p:cSldViewPr snapToGrid="0">
      <p:cViewPr varScale="1">
        <p:scale>
          <a:sx n="151" d="100"/>
          <a:sy n="151" d="100"/>
        </p:scale>
        <p:origin x="336" y="150"/>
      </p:cViewPr>
      <p:guideLst>
        <p:guide pos="3840"/>
        <p:guide pos="5201"/>
        <p:guide orient="horz" pos="3793"/>
        <p:guide pos="1118"/>
        <p:guide pos="6562"/>
        <p:guide orient="horz" pos="527"/>
        <p:guide pos="2479"/>
        <p:guide orient="horz" pos="3090"/>
        <p:guide orient="horz" pos="482"/>
        <p:guide orient="horz" pos="157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3" d="100"/>
          <a:sy n="123" d="100"/>
        </p:scale>
        <p:origin x="418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NING%20MEI\Desktop\202109&#19968;&#32423;&#26376;&#25253;\202109_&#31185;&#21019;&#26495;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NING%20MEI\Desktop\202109&#19968;&#32423;&#26376;&#25253;\202109_&#31185;&#21019;&#26495;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9315815423035063E-2"/>
          <c:y val="6.0712860623683029E-2"/>
          <c:w val="0.85353583858705329"/>
          <c:h val="0.82206658856224291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募集金额（亿元）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Pt>
            <c:idx val="7"/>
            <c:invertIfNegative val="0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E40-4D62-918E-50ABA1B0783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417EC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Sheet1!$A$2:$A$9</c:f>
              <c:numCache>
                <c:formatCode>m/d/yyyy</c:formatCode>
                <c:ptCount val="8"/>
                <c:pt idx="0">
                  <c:v>44440</c:v>
                </c:pt>
                <c:pt idx="1">
                  <c:v>44409</c:v>
                </c:pt>
                <c:pt idx="2">
                  <c:v>44378</c:v>
                </c:pt>
                <c:pt idx="3">
                  <c:v>44348</c:v>
                </c:pt>
                <c:pt idx="4">
                  <c:v>44317</c:v>
                </c:pt>
                <c:pt idx="5">
                  <c:v>44287</c:v>
                </c:pt>
                <c:pt idx="6">
                  <c:v>44256</c:v>
                </c:pt>
                <c:pt idx="7">
                  <c:v>44228</c:v>
                </c:pt>
              </c:numCache>
            </c:numRef>
          </c:cat>
          <c:val>
            <c:numRef>
              <c:f>Sheet1!$C$2:$C$9</c:f>
              <c:numCache>
                <c:formatCode>General</c:formatCode>
                <c:ptCount val="8"/>
                <c:pt idx="0">
                  <c:v>882.74</c:v>
                </c:pt>
                <c:pt idx="1">
                  <c:v>1754.38</c:v>
                </c:pt>
                <c:pt idx="2">
                  <c:v>2009.14</c:v>
                </c:pt>
                <c:pt idx="3">
                  <c:v>1577.67</c:v>
                </c:pt>
                <c:pt idx="4">
                  <c:v>1341.34</c:v>
                </c:pt>
                <c:pt idx="5">
                  <c:v>733.64</c:v>
                </c:pt>
                <c:pt idx="6" formatCode="0.00">
                  <c:v>280.39999999999998</c:v>
                </c:pt>
                <c:pt idx="7" formatCode="0.00">
                  <c:v>552.65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E82-4B8F-AD49-2A5D4CBE26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830187616"/>
        <c:axId val="830190568"/>
      </c:barChar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募集事件次数</c:v>
                </c:pt>
              </c:strCache>
            </c:strRef>
          </c:tx>
          <c:spPr>
            <a:ln w="317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7"/>
              <c:layout>
                <c:manualLayout>
                  <c:x val="-2.1770814651107626E-2"/>
                  <c:y val="-7.615916955017301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E40-4D62-918E-50ABA1B0783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C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Sheet1!$A$2:$A$9</c:f>
              <c:numCache>
                <c:formatCode>m/d/yyyy</c:formatCode>
                <c:ptCount val="8"/>
                <c:pt idx="0">
                  <c:v>44440</c:v>
                </c:pt>
                <c:pt idx="1">
                  <c:v>44409</c:v>
                </c:pt>
                <c:pt idx="2">
                  <c:v>44378</c:v>
                </c:pt>
                <c:pt idx="3">
                  <c:v>44348</c:v>
                </c:pt>
                <c:pt idx="4">
                  <c:v>44317</c:v>
                </c:pt>
                <c:pt idx="5">
                  <c:v>44287</c:v>
                </c:pt>
                <c:pt idx="6">
                  <c:v>44256</c:v>
                </c:pt>
                <c:pt idx="7">
                  <c:v>44228</c:v>
                </c:pt>
              </c:numCache>
            </c:numRef>
          </c:cat>
          <c:val>
            <c:numRef>
              <c:f>Sheet1!$B$2:$B$9</c:f>
              <c:numCache>
                <c:formatCode>General</c:formatCode>
                <c:ptCount val="8"/>
                <c:pt idx="0">
                  <c:v>241</c:v>
                </c:pt>
                <c:pt idx="1">
                  <c:v>500</c:v>
                </c:pt>
                <c:pt idx="2">
                  <c:v>335</c:v>
                </c:pt>
                <c:pt idx="3">
                  <c:v>202</c:v>
                </c:pt>
                <c:pt idx="4">
                  <c:v>131</c:v>
                </c:pt>
                <c:pt idx="5">
                  <c:v>250</c:v>
                </c:pt>
                <c:pt idx="6">
                  <c:v>107</c:v>
                </c:pt>
                <c:pt idx="7">
                  <c:v>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E82-4B8F-AD49-2A5D4CBE26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30326736"/>
        <c:axId val="830327720"/>
      </c:lineChart>
      <c:dateAx>
        <c:axId val="830187616"/>
        <c:scaling>
          <c:orientation val="minMax"/>
        </c:scaling>
        <c:delete val="0"/>
        <c:axPos val="b"/>
        <c:numFmt formatCode="yyyy/mm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830190568"/>
        <c:crosses val="autoZero"/>
        <c:auto val="1"/>
        <c:lblOffset val="100"/>
        <c:baseTimeUnit val="months"/>
      </c:dateAx>
      <c:valAx>
        <c:axId val="8301905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830187616"/>
        <c:crosses val="autoZero"/>
        <c:crossBetween val="between"/>
      </c:valAx>
      <c:valAx>
        <c:axId val="830327720"/>
        <c:scaling>
          <c:orientation val="minMax"/>
        </c:scaling>
        <c:delete val="0"/>
        <c:axPos val="r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830326736"/>
        <c:crosses val="max"/>
        <c:crossBetween val="between"/>
      </c:valAx>
      <c:dateAx>
        <c:axId val="830326736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extTo"/>
        <c:crossAx val="830327720"/>
        <c:crosses val="autoZero"/>
        <c:auto val="1"/>
        <c:lblOffset val="100"/>
        <c:baseTimeUnit val="months"/>
        <c:majorUnit val="1"/>
        <c:minorUnit val="1"/>
      </c:date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3617881710414427E-2"/>
          <c:y val="2.1279186987439719E-2"/>
          <c:w val="0.43027185892725939"/>
          <c:h val="8.406642508786747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defRPr>
          </a:pPr>
          <a:endParaRPr lang="zh-CN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latin typeface="微软雅黑" panose="020B0503020204020204" pitchFamily="34" charset="-122"/>
          <a:ea typeface="微软雅黑" panose="020B0503020204020204" pitchFamily="34" charset="-122"/>
        </a:defRPr>
      </a:pPr>
      <a:endParaRPr lang="zh-CN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r>
              <a:rPr lang="en-US"/>
              <a:t>2020</a:t>
            </a:r>
            <a:r>
              <a:rPr lang="zh-CN"/>
              <a:t>年</a:t>
            </a:r>
            <a:r>
              <a:rPr lang="en-US"/>
              <a:t>9</a:t>
            </a:r>
            <a:r>
              <a:rPr lang="zh-CN"/>
              <a:t>月</a:t>
            </a:r>
            <a:r>
              <a:rPr lang="en-US"/>
              <a:t>-2021</a:t>
            </a:r>
            <a:r>
              <a:rPr lang="zh-CN"/>
              <a:t>年</a:t>
            </a:r>
            <a:r>
              <a:rPr lang="en-US"/>
              <a:t>9</a:t>
            </a:r>
            <a:r>
              <a:rPr lang="zh-CN"/>
              <a:t>月</a:t>
            </a:r>
            <a:r>
              <a:rPr lang="en-US"/>
              <a:t>A</a:t>
            </a:r>
            <a:r>
              <a:rPr lang="zh-CN"/>
              <a:t>股</a:t>
            </a:r>
            <a:r>
              <a:rPr lang="en-US"/>
              <a:t>IPO</a:t>
            </a:r>
            <a:r>
              <a:rPr lang="zh-CN"/>
              <a:t>情况及退出基金数量</a:t>
            </a:r>
          </a:p>
        </c:rich>
      </c:tx>
      <c:layout>
        <c:manualLayout>
          <c:xMode val="edge"/>
          <c:yMode val="edge"/>
          <c:x val="0.27922023523694367"/>
          <c:y val="7.7145633316821815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8.1867387467860847E-2"/>
          <c:y val="0.12063629379066824"/>
          <c:w val="0.84265970955218394"/>
          <c:h val="0.76601160664426826"/>
        </c:manualLayout>
      </c:layout>
      <c:areaChart>
        <c:grouping val="standard"/>
        <c:varyColors val="0"/>
        <c:ser>
          <c:idx val="1"/>
          <c:order val="1"/>
          <c:tx>
            <c:strRef>
              <c:f>数据汇总!$C$1</c:f>
              <c:strCache>
                <c:ptCount val="1"/>
                <c:pt idx="0">
                  <c:v>募集资金（亿元）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cat>
            <c:numRef>
              <c:f>数据汇总!$A$31:$A$43</c:f>
              <c:numCache>
                <c:formatCode>yyyy/mm</c:formatCode>
                <c:ptCount val="13"/>
                <c:pt idx="0">
                  <c:v>44104</c:v>
                </c:pt>
                <c:pt idx="1">
                  <c:v>44105</c:v>
                </c:pt>
                <c:pt idx="2">
                  <c:v>44165</c:v>
                </c:pt>
                <c:pt idx="3">
                  <c:v>44196</c:v>
                </c:pt>
                <c:pt idx="4">
                  <c:v>44227</c:v>
                </c:pt>
                <c:pt idx="5">
                  <c:v>44255</c:v>
                </c:pt>
                <c:pt idx="6">
                  <c:v>44256</c:v>
                </c:pt>
                <c:pt idx="7">
                  <c:v>44308</c:v>
                </c:pt>
                <c:pt idx="8">
                  <c:v>44344</c:v>
                </c:pt>
                <c:pt idx="9">
                  <c:v>44348</c:v>
                </c:pt>
                <c:pt idx="10">
                  <c:v>44408</c:v>
                </c:pt>
                <c:pt idx="11">
                  <c:v>44439</c:v>
                </c:pt>
                <c:pt idx="12">
                  <c:v>44440</c:v>
                </c:pt>
              </c:numCache>
            </c:numRef>
          </c:cat>
          <c:val>
            <c:numRef>
              <c:f>数据汇总!$C$31:$C$43</c:f>
              <c:numCache>
                <c:formatCode>0</c:formatCode>
                <c:ptCount val="13"/>
                <c:pt idx="0">
                  <c:v>530.44264752780009</c:v>
                </c:pt>
                <c:pt idx="1">
                  <c:v>394.65238078869993</c:v>
                </c:pt>
                <c:pt idx="2">
                  <c:v>286.68</c:v>
                </c:pt>
                <c:pt idx="3">
                  <c:v>460.91844684450018</c:v>
                </c:pt>
                <c:pt idx="4">
                  <c:v>246.38</c:v>
                </c:pt>
                <c:pt idx="5">
                  <c:v>229.23</c:v>
                </c:pt>
                <c:pt idx="6">
                  <c:v>285.68</c:v>
                </c:pt>
                <c:pt idx="7">
                  <c:v>340</c:v>
                </c:pt>
                <c:pt idx="8">
                  <c:v>958</c:v>
                </c:pt>
                <c:pt idx="9">
                  <c:v>561.45000000000005</c:v>
                </c:pt>
                <c:pt idx="10">
                  <c:v>287.82</c:v>
                </c:pt>
                <c:pt idx="11">
                  <c:v>914.95640000000037</c:v>
                </c:pt>
                <c:pt idx="12">
                  <c:v>315.5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15F-49F6-9FEE-E80053B041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51323792"/>
        <c:axId val="751325104"/>
      </c:areaChart>
      <c:lineChart>
        <c:grouping val="standard"/>
        <c:varyColors val="0"/>
        <c:ser>
          <c:idx val="0"/>
          <c:order val="0"/>
          <c:tx>
            <c:strRef>
              <c:f>数据汇总!$B$1</c:f>
              <c:strCache>
                <c:ptCount val="1"/>
                <c:pt idx="0">
                  <c:v>IPO数量</c:v>
                </c:pt>
              </c:strCache>
            </c:strRef>
          </c:tx>
          <c:spPr>
            <a:ln w="19050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数据汇总!$A$31:$A$43</c:f>
              <c:numCache>
                <c:formatCode>yyyy/mm</c:formatCode>
                <c:ptCount val="13"/>
                <c:pt idx="0">
                  <c:v>44104</c:v>
                </c:pt>
                <c:pt idx="1">
                  <c:v>44105</c:v>
                </c:pt>
                <c:pt idx="2">
                  <c:v>44165</c:v>
                </c:pt>
                <c:pt idx="3">
                  <c:v>44196</c:v>
                </c:pt>
                <c:pt idx="4">
                  <c:v>44227</c:v>
                </c:pt>
                <c:pt idx="5">
                  <c:v>44255</c:v>
                </c:pt>
                <c:pt idx="6">
                  <c:v>44256</c:v>
                </c:pt>
                <c:pt idx="7">
                  <c:v>44308</c:v>
                </c:pt>
                <c:pt idx="8">
                  <c:v>44344</c:v>
                </c:pt>
                <c:pt idx="9">
                  <c:v>44348</c:v>
                </c:pt>
                <c:pt idx="10">
                  <c:v>44408</c:v>
                </c:pt>
                <c:pt idx="11">
                  <c:v>44439</c:v>
                </c:pt>
                <c:pt idx="12">
                  <c:v>44440</c:v>
                </c:pt>
              </c:numCache>
            </c:numRef>
          </c:cat>
          <c:val>
            <c:numRef>
              <c:f>数据汇总!$B$31:$B$43</c:f>
              <c:numCache>
                <c:formatCode>General</c:formatCode>
                <c:ptCount val="13"/>
                <c:pt idx="0">
                  <c:v>67</c:v>
                </c:pt>
                <c:pt idx="1">
                  <c:v>26</c:v>
                </c:pt>
                <c:pt idx="2">
                  <c:v>21</c:v>
                </c:pt>
                <c:pt idx="3">
                  <c:v>54</c:v>
                </c:pt>
                <c:pt idx="4">
                  <c:v>33</c:v>
                </c:pt>
                <c:pt idx="5">
                  <c:v>28</c:v>
                </c:pt>
                <c:pt idx="6">
                  <c:v>39</c:v>
                </c:pt>
                <c:pt idx="7">
                  <c:v>50</c:v>
                </c:pt>
                <c:pt idx="8">
                  <c:v>41</c:v>
                </c:pt>
                <c:pt idx="9">
                  <c:v>49</c:v>
                </c:pt>
                <c:pt idx="10">
                  <c:v>48</c:v>
                </c:pt>
                <c:pt idx="11">
                  <c:v>40</c:v>
                </c:pt>
                <c:pt idx="12">
                  <c:v>40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15F-49F6-9FEE-E80053B041CB}"/>
            </c:ext>
          </c:extLst>
        </c:ser>
        <c:ser>
          <c:idx val="2"/>
          <c:order val="2"/>
          <c:tx>
            <c:strRef>
              <c:f>数据汇总!$D$1</c:f>
              <c:strCache>
                <c:ptCount val="1"/>
                <c:pt idx="0">
                  <c:v>退出基金数量</c:v>
                </c:pt>
              </c:strCache>
            </c:strRef>
          </c:tx>
          <c:spPr>
            <a:ln w="19050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数据汇总!$A$31:$A$43</c:f>
              <c:numCache>
                <c:formatCode>yyyy/mm</c:formatCode>
                <c:ptCount val="13"/>
                <c:pt idx="0">
                  <c:v>44104</c:v>
                </c:pt>
                <c:pt idx="1">
                  <c:v>44105</c:v>
                </c:pt>
                <c:pt idx="2">
                  <c:v>44165</c:v>
                </c:pt>
                <c:pt idx="3">
                  <c:v>44196</c:v>
                </c:pt>
                <c:pt idx="4">
                  <c:v>44227</c:v>
                </c:pt>
                <c:pt idx="5">
                  <c:v>44255</c:v>
                </c:pt>
                <c:pt idx="6">
                  <c:v>44256</c:v>
                </c:pt>
                <c:pt idx="7">
                  <c:v>44308</c:v>
                </c:pt>
                <c:pt idx="8">
                  <c:v>44344</c:v>
                </c:pt>
                <c:pt idx="9">
                  <c:v>44348</c:v>
                </c:pt>
                <c:pt idx="10">
                  <c:v>44408</c:v>
                </c:pt>
                <c:pt idx="11">
                  <c:v>44439</c:v>
                </c:pt>
                <c:pt idx="12">
                  <c:v>44440</c:v>
                </c:pt>
              </c:numCache>
            </c:numRef>
          </c:cat>
          <c:val>
            <c:numRef>
              <c:f>数据汇总!$D$31:$D$43</c:f>
              <c:numCache>
                <c:formatCode>0</c:formatCode>
                <c:ptCount val="13"/>
                <c:pt idx="0">
                  <c:v>206</c:v>
                </c:pt>
                <c:pt idx="1">
                  <c:v>93</c:v>
                </c:pt>
                <c:pt idx="2">
                  <c:v>68</c:v>
                </c:pt>
                <c:pt idx="3">
                  <c:v>106</c:v>
                </c:pt>
                <c:pt idx="4">
                  <c:v>81</c:v>
                </c:pt>
                <c:pt idx="5">
                  <c:v>87</c:v>
                </c:pt>
                <c:pt idx="6">
                  <c:v>128</c:v>
                </c:pt>
                <c:pt idx="7">
                  <c:v>160</c:v>
                </c:pt>
                <c:pt idx="8">
                  <c:v>155</c:v>
                </c:pt>
                <c:pt idx="9">
                  <c:v>87</c:v>
                </c:pt>
                <c:pt idx="10">
                  <c:v>236</c:v>
                </c:pt>
                <c:pt idx="11">
                  <c:v>212</c:v>
                </c:pt>
                <c:pt idx="12">
                  <c:v>151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15F-49F6-9FEE-E80053B041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54309336"/>
        <c:axId val="754306056"/>
      </c:lineChart>
      <c:catAx>
        <c:axId val="751323792"/>
        <c:scaling>
          <c:orientation val="minMax"/>
        </c:scaling>
        <c:delete val="0"/>
        <c:axPos val="b"/>
        <c:numFmt formatCode="yyyy/mm" sourceLinked="1"/>
        <c:majorTickMark val="cross"/>
        <c:minorTickMark val="none"/>
        <c:tickLblPos val="nextTo"/>
        <c:spPr>
          <a:noFill/>
          <a:ln w="635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751325104"/>
        <c:crosses val="autoZero"/>
        <c:auto val="0"/>
        <c:lblAlgn val="ctr"/>
        <c:lblOffset val="100"/>
        <c:noMultiLvlLbl val="1"/>
      </c:catAx>
      <c:valAx>
        <c:axId val="751325104"/>
        <c:scaling>
          <c:orientation val="minMax"/>
          <c:max val="1100"/>
          <c:min val="0"/>
        </c:scaling>
        <c:delete val="0"/>
        <c:axPos val="l"/>
        <c:numFmt formatCode="#,##0_);[Red]\(#,##0\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751323792"/>
        <c:crosses val="autoZero"/>
        <c:crossBetween val="between"/>
      </c:valAx>
      <c:valAx>
        <c:axId val="754306056"/>
        <c:scaling>
          <c:orientation val="minMax"/>
          <c:max val="280"/>
          <c:min val="0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754309336"/>
        <c:crosses val="max"/>
        <c:crossBetween val="between"/>
      </c:valAx>
      <c:dateAx>
        <c:axId val="754309336"/>
        <c:scaling>
          <c:orientation val="minMax"/>
        </c:scaling>
        <c:delete val="1"/>
        <c:axPos val="b"/>
        <c:numFmt formatCode="yyyy/mm" sourceLinked="1"/>
        <c:majorTickMark val="out"/>
        <c:minorTickMark val="none"/>
        <c:tickLblPos val="nextTo"/>
        <c:crossAx val="754306056"/>
        <c:crosses val="autoZero"/>
        <c:auto val="1"/>
        <c:lblOffset val="100"/>
        <c:baseTimeUnit val="days"/>
        <c:majorUnit val="1"/>
        <c:minorUnit val="1"/>
      </c:dateAx>
      <c:spPr>
        <a:noFill/>
        <a:ln>
          <a:noFill/>
        </a:ln>
        <a:effectLst/>
      </c:spPr>
    </c:plotArea>
    <c:legend>
      <c:legendPos val="tr"/>
      <c:layout>
        <c:manualLayout>
          <c:xMode val="edge"/>
          <c:yMode val="edge"/>
          <c:x val="0.18236830073359661"/>
          <c:y val="6.3373309870526376E-2"/>
          <c:w val="0.63895377019931487"/>
          <c:h val="0.12681002335324659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defRPr>
          </a:pPr>
          <a:endParaRPr lang="zh-CN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>
          <a:latin typeface="微软雅黑" panose="020B0503020204020204" pitchFamily="34" charset="-122"/>
          <a:ea typeface="微软雅黑" panose="020B0503020204020204" pitchFamily="34" charset="-122"/>
        </a:defRPr>
      </a:pPr>
      <a:endParaRPr lang="zh-CN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r>
              <a:rPr lang="en-US" sz="1600" dirty="0"/>
              <a:t>2020</a:t>
            </a:r>
            <a:r>
              <a:rPr lang="zh-CN" sz="1600" dirty="0"/>
              <a:t>年</a:t>
            </a:r>
            <a:r>
              <a:rPr lang="en-US" sz="1600" dirty="0"/>
              <a:t>9</a:t>
            </a:r>
            <a:r>
              <a:rPr lang="zh-CN" sz="1600" dirty="0"/>
              <a:t>月</a:t>
            </a:r>
            <a:r>
              <a:rPr lang="en-US" sz="1600" dirty="0"/>
              <a:t>-2021</a:t>
            </a:r>
            <a:r>
              <a:rPr lang="zh-CN" sz="1600" dirty="0"/>
              <a:t>年</a:t>
            </a:r>
            <a:r>
              <a:rPr lang="en-US" altLang="zh-CN" sz="1600" dirty="0"/>
              <a:t>9</a:t>
            </a:r>
            <a:r>
              <a:rPr lang="zh-CN" sz="1600" dirty="0"/>
              <a:t>月其他退出事件统计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5.2718992842181074E-2"/>
          <c:y val="0.10291017513370621"/>
          <c:w val="0.93099071009952938"/>
          <c:h val="0.69332835632141721"/>
        </c:manualLayout>
      </c:layout>
      <c:lineChart>
        <c:grouping val="standard"/>
        <c:varyColors val="0"/>
        <c:ser>
          <c:idx val="0"/>
          <c:order val="0"/>
          <c:tx>
            <c:strRef>
              <c:f>Sheet6!$B$1</c:f>
              <c:strCache>
                <c:ptCount val="1"/>
                <c:pt idx="0">
                  <c:v>M&amp;A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dLbls>
            <c:dLbl>
              <c:idx val="1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C5B-4332-8671-259B88C5789B}"/>
                </c:ext>
              </c:extLst>
            </c:dLbl>
            <c:dLbl>
              <c:idx val="13"/>
              <c:layout>
                <c:manualLayout>
                  <c:x val="-2.9618721924162777E-3"/>
                  <c:y val="-6.68213359414895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4D6-4B6F-B1EB-46F951BDE4E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Sheet6!$A$5:$A$17</c:f>
              <c:numCache>
                <c:formatCode>yyyy/mm</c:formatCode>
                <c:ptCount val="13"/>
                <c:pt idx="0">
                  <c:v>44075</c:v>
                </c:pt>
                <c:pt idx="1">
                  <c:v>44105</c:v>
                </c:pt>
                <c:pt idx="2">
                  <c:v>44136</c:v>
                </c:pt>
                <c:pt idx="3">
                  <c:v>44166</c:v>
                </c:pt>
                <c:pt idx="4">
                  <c:v>44197</c:v>
                </c:pt>
                <c:pt idx="5">
                  <c:v>44228</c:v>
                </c:pt>
                <c:pt idx="6">
                  <c:v>44256</c:v>
                </c:pt>
                <c:pt idx="7">
                  <c:v>44287</c:v>
                </c:pt>
                <c:pt idx="8">
                  <c:v>44317</c:v>
                </c:pt>
                <c:pt idx="9">
                  <c:v>44348</c:v>
                </c:pt>
                <c:pt idx="10">
                  <c:v>44378</c:v>
                </c:pt>
                <c:pt idx="11">
                  <c:v>44409</c:v>
                </c:pt>
                <c:pt idx="12">
                  <c:v>44469</c:v>
                </c:pt>
              </c:numCache>
            </c:numRef>
          </c:cat>
          <c:val>
            <c:numRef>
              <c:f>Sheet6!$B$5:$B$17</c:f>
              <c:numCache>
                <c:formatCode>General</c:formatCode>
                <c:ptCount val="13"/>
                <c:pt idx="0">
                  <c:v>49</c:v>
                </c:pt>
                <c:pt idx="1">
                  <c:v>33</c:v>
                </c:pt>
                <c:pt idx="2">
                  <c:v>13</c:v>
                </c:pt>
                <c:pt idx="3">
                  <c:v>80</c:v>
                </c:pt>
                <c:pt idx="4">
                  <c:v>32</c:v>
                </c:pt>
                <c:pt idx="5">
                  <c:v>24</c:v>
                </c:pt>
                <c:pt idx="6">
                  <c:v>52</c:v>
                </c:pt>
                <c:pt idx="7">
                  <c:v>101</c:v>
                </c:pt>
                <c:pt idx="8">
                  <c:v>65</c:v>
                </c:pt>
                <c:pt idx="9">
                  <c:v>81</c:v>
                </c:pt>
                <c:pt idx="10">
                  <c:v>22</c:v>
                </c:pt>
                <c:pt idx="11">
                  <c:v>9</c:v>
                </c:pt>
                <c:pt idx="12">
                  <c:v>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2F6-417A-9590-48E4CCA78168}"/>
            </c:ext>
          </c:extLst>
        </c:ser>
        <c:ser>
          <c:idx val="1"/>
          <c:order val="1"/>
          <c:tx>
            <c:strRef>
              <c:f>Sheet6!$C$1</c:f>
              <c:strCache>
                <c:ptCount val="1"/>
                <c:pt idx="0">
                  <c:v>股权转让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dLbls>
            <c:dLbl>
              <c:idx val="1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C5B-4332-8671-259B88C5789B}"/>
                </c:ext>
              </c:extLst>
            </c:dLbl>
            <c:dLbl>
              <c:idx val="1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4D6-4B6F-B1EB-46F951BDE4E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Sheet6!$A$5:$A$17</c:f>
              <c:numCache>
                <c:formatCode>yyyy/mm</c:formatCode>
                <c:ptCount val="13"/>
                <c:pt idx="0">
                  <c:v>44075</c:v>
                </c:pt>
                <c:pt idx="1">
                  <c:v>44105</c:v>
                </c:pt>
                <c:pt idx="2">
                  <c:v>44136</c:v>
                </c:pt>
                <c:pt idx="3">
                  <c:v>44166</c:v>
                </c:pt>
                <c:pt idx="4">
                  <c:v>44197</c:v>
                </c:pt>
                <c:pt idx="5">
                  <c:v>44228</c:v>
                </c:pt>
                <c:pt idx="6">
                  <c:v>44256</c:v>
                </c:pt>
                <c:pt idx="7">
                  <c:v>44287</c:v>
                </c:pt>
                <c:pt idx="8">
                  <c:v>44317</c:v>
                </c:pt>
                <c:pt idx="9">
                  <c:v>44348</c:v>
                </c:pt>
                <c:pt idx="10">
                  <c:v>44378</c:v>
                </c:pt>
                <c:pt idx="11">
                  <c:v>44409</c:v>
                </c:pt>
                <c:pt idx="12">
                  <c:v>44469</c:v>
                </c:pt>
              </c:numCache>
            </c:numRef>
          </c:cat>
          <c:val>
            <c:numRef>
              <c:f>Sheet6!$C$5:$C$17</c:f>
              <c:numCache>
                <c:formatCode>General</c:formatCode>
                <c:ptCount val="13"/>
                <c:pt idx="0">
                  <c:v>52</c:v>
                </c:pt>
                <c:pt idx="1">
                  <c:v>40</c:v>
                </c:pt>
                <c:pt idx="2">
                  <c:v>42</c:v>
                </c:pt>
                <c:pt idx="3">
                  <c:v>120</c:v>
                </c:pt>
                <c:pt idx="4">
                  <c:v>54</c:v>
                </c:pt>
                <c:pt idx="5">
                  <c:v>31</c:v>
                </c:pt>
                <c:pt idx="6">
                  <c:v>29</c:v>
                </c:pt>
                <c:pt idx="7">
                  <c:v>53</c:v>
                </c:pt>
                <c:pt idx="8">
                  <c:v>36</c:v>
                </c:pt>
                <c:pt idx="9">
                  <c:v>55</c:v>
                </c:pt>
                <c:pt idx="10">
                  <c:v>1</c:v>
                </c:pt>
                <c:pt idx="11">
                  <c:v>1</c:v>
                </c:pt>
                <c:pt idx="12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2F6-417A-9590-48E4CCA781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6580304"/>
        <c:axId val="106582384"/>
      </c:lineChart>
      <c:dateAx>
        <c:axId val="106580304"/>
        <c:scaling>
          <c:orientation val="minMax"/>
        </c:scaling>
        <c:delete val="0"/>
        <c:axPos val="b"/>
        <c:numFmt formatCode="yyyy/mm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106582384"/>
        <c:crosses val="autoZero"/>
        <c:auto val="1"/>
        <c:lblOffset val="100"/>
        <c:baseTimeUnit val="months"/>
      </c:dateAx>
      <c:valAx>
        <c:axId val="1065823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106580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4612149249905868"/>
          <c:y val="0.12174489526599712"/>
          <c:w val="0.24683759972539759"/>
          <c:h val="7.087604615460803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defRPr>
          </a:pPr>
          <a:endParaRPr lang="zh-CN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100">
          <a:latin typeface="微软雅黑" panose="020B0503020204020204" pitchFamily="34" charset="-122"/>
          <a:ea typeface="微软雅黑" panose="020B0503020204020204" pitchFamily="34" charset="-122"/>
        </a:defRPr>
      </a:pPr>
      <a:endParaRPr lang="zh-CN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r>
              <a:rPr lang="en-US" dirty="0"/>
              <a:t>2020.9-2021.9</a:t>
            </a:r>
            <a:r>
              <a:rPr lang="zh-CN" dirty="0"/>
              <a:t>新三板新挂牌及摘牌情况</a:t>
            </a:r>
          </a:p>
        </c:rich>
      </c:tx>
      <c:layout>
        <c:manualLayout>
          <c:xMode val="edge"/>
          <c:yMode val="edge"/>
          <c:x val="0.35153597278665472"/>
          <c:y val="1.99088717020822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0"/>
          <c:y val="4.8824417917308544E-2"/>
          <c:w val="0.99962435781114634"/>
          <c:h val="0.878785693773567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'2017年9月摘牌公司情况一览'!$J$1</c:f>
              <c:strCache>
                <c:ptCount val="1"/>
                <c:pt idx="0">
                  <c:v>挂牌家数</c:v>
                </c:pt>
              </c:strCache>
            </c:strRef>
          </c:tx>
          <c:spPr>
            <a:solidFill>
              <a:srgbClr val="0070C0">
                <a:alpha val="70000"/>
              </a:srgb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'2017年9月摘牌公司情况一览'!$I$2:$I$14</c:f>
              <c:numCache>
                <c:formatCode>yyyy/m</c:formatCode>
                <c:ptCount val="13"/>
                <c:pt idx="0">
                  <c:v>44440</c:v>
                </c:pt>
                <c:pt idx="1">
                  <c:v>44409</c:v>
                </c:pt>
                <c:pt idx="2">
                  <c:v>44378</c:v>
                </c:pt>
                <c:pt idx="3">
                  <c:v>44348</c:v>
                </c:pt>
                <c:pt idx="4">
                  <c:v>44317</c:v>
                </c:pt>
                <c:pt idx="5">
                  <c:v>44287</c:v>
                </c:pt>
                <c:pt idx="6">
                  <c:v>44286</c:v>
                </c:pt>
                <c:pt idx="7">
                  <c:v>44255</c:v>
                </c:pt>
                <c:pt idx="8">
                  <c:v>44227</c:v>
                </c:pt>
                <c:pt idx="9">
                  <c:v>44196</c:v>
                </c:pt>
                <c:pt idx="10">
                  <c:v>44165</c:v>
                </c:pt>
                <c:pt idx="11">
                  <c:v>44135</c:v>
                </c:pt>
                <c:pt idx="12">
                  <c:v>44104</c:v>
                </c:pt>
              </c:numCache>
            </c:numRef>
          </c:cat>
          <c:val>
            <c:numRef>
              <c:f>'2017年9月摘牌公司情况一览'!$J$2:$J$14</c:f>
              <c:numCache>
                <c:formatCode>General</c:formatCode>
                <c:ptCount val="13"/>
                <c:pt idx="0">
                  <c:v>11</c:v>
                </c:pt>
                <c:pt idx="1">
                  <c:v>8</c:v>
                </c:pt>
                <c:pt idx="2">
                  <c:v>3</c:v>
                </c:pt>
                <c:pt idx="3">
                  <c:v>4</c:v>
                </c:pt>
                <c:pt idx="4">
                  <c:v>4</c:v>
                </c:pt>
                <c:pt idx="5">
                  <c:v>7</c:v>
                </c:pt>
                <c:pt idx="6">
                  <c:v>8</c:v>
                </c:pt>
                <c:pt idx="7">
                  <c:v>8</c:v>
                </c:pt>
                <c:pt idx="8">
                  <c:v>12</c:v>
                </c:pt>
                <c:pt idx="9">
                  <c:v>19</c:v>
                </c:pt>
                <c:pt idx="10">
                  <c:v>10</c:v>
                </c:pt>
                <c:pt idx="11">
                  <c:v>9</c:v>
                </c:pt>
                <c:pt idx="12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36-431F-A5C5-D178E0C32775}"/>
            </c:ext>
          </c:extLst>
        </c:ser>
        <c:ser>
          <c:idx val="1"/>
          <c:order val="1"/>
          <c:tx>
            <c:strRef>
              <c:f>'2017年9月摘牌公司情况一览'!$K$1</c:f>
              <c:strCache>
                <c:ptCount val="1"/>
                <c:pt idx="0">
                  <c:v>摘牌家数</c:v>
                </c:pt>
              </c:strCache>
            </c:strRef>
          </c:tx>
          <c:spPr>
            <a:solidFill>
              <a:srgbClr val="FF0000">
                <a:alpha val="70000"/>
              </a:srgbClr>
            </a:solidFill>
            <a:ln>
              <a:solidFill>
                <a:srgbClr val="FF0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 algn="ctr"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'2017年9月摘牌公司情况一览'!$I$2:$I$14</c:f>
              <c:numCache>
                <c:formatCode>yyyy/m</c:formatCode>
                <c:ptCount val="13"/>
                <c:pt idx="0">
                  <c:v>44440</c:v>
                </c:pt>
                <c:pt idx="1">
                  <c:v>44409</c:v>
                </c:pt>
                <c:pt idx="2">
                  <c:v>44378</c:v>
                </c:pt>
                <c:pt idx="3">
                  <c:v>44348</c:v>
                </c:pt>
                <c:pt idx="4">
                  <c:v>44317</c:v>
                </c:pt>
                <c:pt idx="5">
                  <c:v>44287</c:v>
                </c:pt>
                <c:pt idx="6">
                  <c:v>44286</c:v>
                </c:pt>
                <c:pt idx="7">
                  <c:v>44255</c:v>
                </c:pt>
                <c:pt idx="8">
                  <c:v>44227</c:v>
                </c:pt>
                <c:pt idx="9">
                  <c:v>44196</c:v>
                </c:pt>
                <c:pt idx="10">
                  <c:v>44165</c:v>
                </c:pt>
                <c:pt idx="11">
                  <c:v>44135</c:v>
                </c:pt>
                <c:pt idx="12">
                  <c:v>44104</c:v>
                </c:pt>
              </c:numCache>
            </c:numRef>
          </c:cat>
          <c:val>
            <c:numRef>
              <c:f>'2017年9月摘牌公司情况一览'!$K$2:$K$14</c:f>
              <c:numCache>
                <c:formatCode>General</c:formatCode>
                <c:ptCount val="13"/>
                <c:pt idx="0">
                  <c:v>-59</c:v>
                </c:pt>
                <c:pt idx="1">
                  <c:v>-124</c:v>
                </c:pt>
                <c:pt idx="2">
                  <c:v>-56</c:v>
                </c:pt>
                <c:pt idx="3">
                  <c:v>-51</c:v>
                </c:pt>
                <c:pt idx="4">
                  <c:v>-65</c:v>
                </c:pt>
                <c:pt idx="5">
                  <c:v>-204</c:v>
                </c:pt>
                <c:pt idx="6">
                  <c:v>-207</c:v>
                </c:pt>
                <c:pt idx="7">
                  <c:v>-72</c:v>
                </c:pt>
                <c:pt idx="8">
                  <c:v>-159</c:v>
                </c:pt>
                <c:pt idx="9">
                  <c:v>-76</c:v>
                </c:pt>
                <c:pt idx="10">
                  <c:v>-47</c:v>
                </c:pt>
                <c:pt idx="11">
                  <c:v>-125</c:v>
                </c:pt>
                <c:pt idx="12">
                  <c:v>-35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436-431F-A5C5-D178E0C327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1277029968"/>
        <c:axId val="1277032920"/>
      </c:barChart>
      <c:dateAx>
        <c:axId val="1277029968"/>
        <c:scaling>
          <c:orientation val="minMax"/>
        </c:scaling>
        <c:delete val="0"/>
        <c:axPos val="b"/>
        <c:numFmt formatCode="yyyy/m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1277032920"/>
        <c:crossesAt val="0"/>
        <c:auto val="1"/>
        <c:lblOffset val="100"/>
        <c:baseTimeUnit val="months"/>
      </c:dateAx>
      <c:valAx>
        <c:axId val="1277032920"/>
        <c:scaling>
          <c:orientation val="minMax"/>
          <c:max val="100"/>
          <c:min val="-250"/>
        </c:scaling>
        <c:delete val="1"/>
        <c:axPos val="l"/>
        <c:numFmt formatCode="General" sourceLinked="1"/>
        <c:majorTickMark val="none"/>
        <c:minorTickMark val="none"/>
        <c:tickLblPos val="nextTo"/>
        <c:crossAx val="1277029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36822462962962965"/>
          <c:y val="0.11596604938271603"/>
          <c:w val="0.26355055555555557"/>
          <c:h val="6.961944444444444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050">
          <a:latin typeface="微软雅黑" panose="020B0503020204020204" pitchFamily="34" charset="-122"/>
          <a:ea typeface="微软雅黑" panose="020B0503020204020204" pitchFamily="34" charset="-122"/>
        </a:defRPr>
      </a:pPr>
      <a:endParaRPr lang="zh-CN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E46C0A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2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科创板!$J$2:$J$11</c:f>
              <c:strCache>
                <c:ptCount val="10"/>
                <c:pt idx="0">
                  <c:v>威高骨科</c:v>
                </c:pt>
                <c:pt idx="1">
                  <c:v>惠泰医疗</c:v>
                </c:pt>
                <c:pt idx="2">
                  <c:v>百克生物</c:v>
                </c:pt>
                <c:pt idx="3">
                  <c:v>海泰新光</c:v>
                </c:pt>
                <c:pt idx="4">
                  <c:v>电气风电</c:v>
                </c:pt>
                <c:pt idx="5">
                  <c:v>南微医学</c:v>
                </c:pt>
                <c:pt idx="6">
                  <c:v>美迪西</c:v>
                </c:pt>
                <c:pt idx="7">
                  <c:v>嘉元科技</c:v>
                </c:pt>
                <c:pt idx="8">
                  <c:v>聚石化学</c:v>
                </c:pt>
                <c:pt idx="9">
                  <c:v>阳光诺和</c:v>
                </c:pt>
              </c:strCache>
            </c:strRef>
          </c:cat>
          <c:val>
            <c:numRef>
              <c:f>科创板!$N$2:$N$11</c:f>
              <c:numCache>
                <c:formatCode>0.00%</c:formatCode>
                <c:ptCount val="10"/>
                <c:pt idx="0">
                  <c:v>0.18753953194180895</c:v>
                </c:pt>
                <c:pt idx="1">
                  <c:v>0.18966964908413986</c:v>
                </c:pt>
                <c:pt idx="2">
                  <c:v>0.19809247704009025</c:v>
                </c:pt>
                <c:pt idx="3">
                  <c:v>0.20118424537463264</c:v>
                </c:pt>
                <c:pt idx="4">
                  <c:v>0.20368569260773706</c:v>
                </c:pt>
                <c:pt idx="5">
                  <c:v>0.24522372960831751</c:v>
                </c:pt>
                <c:pt idx="6">
                  <c:v>0.26005003888156342</c:v>
                </c:pt>
                <c:pt idx="7">
                  <c:v>0.27228042026609622</c:v>
                </c:pt>
                <c:pt idx="8">
                  <c:v>0.39028199117484852</c:v>
                </c:pt>
                <c:pt idx="9">
                  <c:v>0.71107152901471826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F4-4161-B1DE-8AF5B2C66D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35818079"/>
        <c:axId val="135839295"/>
      </c:barChart>
      <c:catAx>
        <c:axId val="13581807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135839295"/>
        <c:crosses val="autoZero"/>
        <c:auto val="1"/>
        <c:lblAlgn val="ctr"/>
        <c:lblOffset val="100"/>
        <c:noMultiLvlLbl val="0"/>
      </c:catAx>
      <c:valAx>
        <c:axId val="135839295"/>
        <c:scaling>
          <c:orientation val="minMax"/>
        </c:scaling>
        <c:delete val="1"/>
        <c:axPos val="b"/>
        <c:numFmt formatCode="0.00%" sourceLinked="1"/>
        <c:majorTickMark val="none"/>
        <c:minorTickMark val="none"/>
        <c:tickLblPos val="nextTo"/>
        <c:crossAx val="13581807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>
          <a:latin typeface="微软雅黑" panose="020B0503020204020204" pitchFamily="34" charset="-122"/>
          <a:ea typeface="微软雅黑" panose="020B0503020204020204" pitchFamily="34" charset="-122"/>
        </a:defRPr>
      </a:pPr>
      <a:endParaRPr lang="zh-CN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417EC1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2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科创板!$J$14:$J$23</c:f>
              <c:strCache>
                <c:ptCount val="10"/>
                <c:pt idx="0">
                  <c:v>霍莱沃</c:v>
                </c:pt>
                <c:pt idx="1">
                  <c:v>明冠新材</c:v>
                </c:pt>
                <c:pt idx="2">
                  <c:v>睿创微纳</c:v>
                </c:pt>
                <c:pt idx="3">
                  <c:v>联测科技</c:v>
                </c:pt>
                <c:pt idx="4">
                  <c:v>科德数控</c:v>
                </c:pt>
                <c:pt idx="5">
                  <c:v>大地熊</c:v>
                </c:pt>
                <c:pt idx="6">
                  <c:v>瑞华泰</c:v>
                </c:pt>
                <c:pt idx="7">
                  <c:v>浙海德曼</c:v>
                </c:pt>
                <c:pt idx="8">
                  <c:v>高测股份</c:v>
                </c:pt>
                <c:pt idx="9">
                  <c:v>中国电研</c:v>
                </c:pt>
              </c:strCache>
            </c:strRef>
          </c:cat>
          <c:val>
            <c:numRef>
              <c:f>科创板!$N$14:$N$23</c:f>
              <c:numCache>
                <c:formatCode>0.00%</c:formatCode>
                <c:ptCount val="10"/>
                <c:pt idx="0">
                  <c:v>-0.28590971272229826</c:v>
                </c:pt>
                <c:pt idx="1">
                  <c:v>-0.290599610285739</c:v>
                </c:pt>
                <c:pt idx="2">
                  <c:v>-0.29512940041793922</c:v>
                </c:pt>
                <c:pt idx="3">
                  <c:v>-0.29710584698487208</c:v>
                </c:pt>
                <c:pt idx="4">
                  <c:v>-0.30070686152424719</c:v>
                </c:pt>
                <c:pt idx="5">
                  <c:v>-0.30481028734719806</c:v>
                </c:pt>
                <c:pt idx="6">
                  <c:v>-0.30509281294621604</c:v>
                </c:pt>
                <c:pt idx="7">
                  <c:v>-0.33469850431961601</c:v>
                </c:pt>
                <c:pt idx="8">
                  <c:v>-0.34086600515457499</c:v>
                </c:pt>
                <c:pt idx="9">
                  <c:v>-0.40077875438828559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14-4A10-B714-4DE73216D4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35831391"/>
        <c:axId val="135825151"/>
      </c:barChart>
      <c:catAx>
        <c:axId val="13583139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high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135825151"/>
        <c:crosses val="autoZero"/>
        <c:auto val="1"/>
        <c:lblAlgn val="ctr"/>
        <c:lblOffset val="100"/>
        <c:noMultiLvlLbl val="0"/>
      </c:catAx>
      <c:valAx>
        <c:axId val="135825151"/>
        <c:scaling>
          <c:orientation val="minMax"/>
        </c:scaling>
        <c:delete val="1"/>
        <c:axPos val="b"/>
        <c:numFmt formatCode="0.00%" sourceLinked="1"/>
        <c:majorTickMark val="none"/>
        <c:minorTickMark val="none"/>
        <c:tickLblPos val="nextTo"/>
        <c:crossAx val="13583139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>
          <a:latin typeface="微软雅黑" panose="020B0503020204020204" pitchFamily="34" charset="-122"/>
          <a:ea typeface="微软雅黑" panose="020B0503020204020204" pitchFamily="34" charset="-122"/>
        </a:defRPr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6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dk1">
            <a:lumMod val="75000"/>
            <a:lumOff val="2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dk1">
            <a:lumMod val="75000"/>
            <a:lumOff val="25000"/>
          </a:schemeClr>
        </a:solidFill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88612E-5B62-40D2-88CB-B8567E1AAD5A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57167E-6F4E-4B58-ACBF-890421EF14B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4282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altLang="zh-CN" dirty="0"/>
              <a:t>8</a:t>
            </a:r>
            <a:r>
              <a:rPr lang="zh-CN" altLang="en-US" dirty="0"/>
              <a:t>月</a:t>
            </a:r>
            <a:r>
              <a:rPr lang="en-US" altLang="zh-CN" dirty="0"/>
              <a:t>110,172.29</a:t>
            </a:r>
            <a:r>
              <a:rPr lang="zh-CN" altLang="en-US" dirty="0"/>
              <a:t>亿元</a:t>
            </a:r>
            <a:endParaRPr lang="en-US" altLang="zh-CN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b="0" i="0" kern="1200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1.</a:t>
            </a:r>
            <a:r>
              <a:rPr lang="zh-CN" altLang="en-US" sz="1200" b="0" i="0" kern="1200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内部资源整合</a:t>
            </a:r>
            <a:endParaRPr lang="en-US" altLang="zh-CN" sz="1200" b="0" i="0" kern="1200" dirty="0">
              <a:solidFill>
                <a:srgbClr val="404040"/>
              </a:solidFill>
              <a:effectLst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b="0" i="0" kern="1200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2.</a:t>
            </a:r>
            <a:r>
              <a:rPr lang="zh-CN" altLang="en-US" sz="1200" b="0" i="0" kern="1200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大手笔加码金融业务布局 宁沪高速拟出资</a:t>
            </a:r>
            <a:r>
              <a:rPr lang="en-US" altLang="zh-CN" sz="1200" b="0" i="0" kern="1200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19.9</a:t>
            </a:r>
            <a:r>
              <a:rPr lang="zh-CN" altLang="en-US" sz="1200" b="0" i="0" kern="1200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亿元战略入股紫金信托</a:t>
            </a:r>
            <a:endParaRPr lang="en-US" altLang="zh-CN" sz="1200" b="0" i="0" kern="1200" dirty="0">
              <a:solidFill>
                <a:srgbClr val="404040"/>
              </a:solidFill>
              <a:effectLst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b="0" i="0" kern="1200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3.</a:t>
            </a:r>
            <a:r>
              <a:rPr lang="zh-CN" altLang="en-US" sz="1200" b="0" i="0" kern="1200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公司将充分利用银隆新能源现有锂电池产能，全面加速多元化业务发展。未来上市公司和银隆新能源协同效应显著、优势互补。董小姐造车</a:t>
            </a:r>
            <a:endParaRPr lang="en-US" altLang="zh-CN" sz="1200" b="0" i="0" kern="1200" dirty="0">
              <a:solidFill>
                <a:srgbClr val="404040"/>
              </a:solidFill>
              <a:effectLst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b="0" i="0" kern="1200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4.</a:t>
            </a:r>
            <a:r>
              <a:rPr lang="zh-CN" altLang="en-US" sz="1200" b="0" i="0" kern="1200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横向并购</a:t>
            </a:r>
            <a:endParaRPr lang="en-US" altLang="zh-CN" sz="1200" b="0" i="0" kern="1200" dirty="0">
              <a:solidFill>
                <a:srgbClr val="404040"/>
              </a:solidFill>
              <a:effectLst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b="0" i="0" kern="1200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5.</a:t>
            </a:r>
            <a:r>
              <a:rPr lang="zh-CN" altLang="en-US" sz="1200" b="0" i="0" kern="1200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内部整合</a:t>
            </a:r>
          </a:p>
        </p:txBody>
      </p:sp>
    </p:spTree>
    <p:extLst>
      <p:ext uri="{BB962C8B-B14F-4D97-AF65-F5344CB8AC3E}">
        <p14:creationId xmlns:p14="http://schemas.microsoft.com/office/powerpoint/2010/main" val="13953632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/>
              <a:t>转板</a:t>
            </a:r>
            <a:r>
              <a:rPr lang="en-US" altLang="zh-CN" dirty="0"/>
              <a:t>1</a:t>
            </a:r>
            <a:r>
              <a:rPr lang="zh-CN" altLang="en-US" dirty="0"/>
              <a:t>家，安联锐视，挂牌</a:t>
            </a:r>
            <a:r>
              <a:rPr lang="en-US" altLang="zh-CN" dirty="0"/>
              <a:t>8</a:t>
            </a:r>
            <a:r>
              <a:rPr lang="zh-CN" altLang="en-US" dirty="0"/>
              <a:t>家，摘牌</a:t>
            </a:r>
            <a:r>
              <a:rPr lang="en-US" altLang="zh-CN" dirty="0"/>
              <a:t>124</a:t>
            </a:r>
            <a:r>
              <a:rPr lang="zh-CN" altLang="en-US" dirty="0"/>
              <a:t>家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92182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/>
              <a:t>莱伯泰科：实验室产品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3384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海目星等长得好的出现回调，包括固德威啊，这些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6172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IPO</a:t>
            </a:r>
            <a:r>
              <a:rPr lang="zh-CN" altLang="en-US" dirty="0"/>
              <a:t>发审出现的“大进大撤”现象，证监会认为，相关方对注册制的理解存在偏差，形成有效的市场约束需要一个渐进的过程。</a:t>
            </a:r>
            <a:r>
              <a:rPr lang="en-US" altLang="zh-CN" dirty="0"/>
              <a:t>8</a:t>
            </a:r>
            <a:r>
              <a:rPr lang="zh-CN" altLang="en-US" dirty="0"/>
              <a:t>月</a:t>
            </a:r>
            <a:r>
              <a:rPr lang="en-US" altLang="zh-CN" dirty="0"/>
              <a:t>IPO</a:t>
            </a:r>
            <a:r>
              <a:rPr lang="zh-CN" altLang="en-US" dirty="0"/>
              <a:t>总额</a:t>
            </a:r>
            <a:r>
              <a:rPr lang="en-US" altLang="zh-CN" dirty="0"/>
              <a:t>900</a:t>
            </a:r>
            <a:r>
              <a:rPr lang="zh-CN" altLang="en-US" dirty="0"/>
              <a:t>多亿元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5257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481981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zh-CN" altLang="en-US"/>
              <a:t>股权投资，创业，成长基金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2037036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合计</a:t>
            </a:r>
            <a:r>
              <a:rPr lang="en-US" altLang="zh-CN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244 400</a:t>
            </a:r>
            <a:r>
              <a:rPr lang="zh-CN" altLang="en-US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亿元</a:t>
            </a:r>
            <a:endParaRPr lang="en-US" altLang="zh-CN" sz="12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sz="12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8389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zh-CN" altLang="en-US" dirty="0"/>
              <a:t>高端制造：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新能源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新材料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节能环保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化学工程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轻工设备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通信设备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军工制造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石油开采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工业</a:t>
            </a:r>
            <a:r>
              <a:rPr lang="en-US" altLang="zh-CN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4.0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航空航天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集成电路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机械装备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智能装备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传感设备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电子元件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光电设备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其他工业</a:t>
            </a:r>
            <a:r>
              <a:rPr lang="zh-CN" altLang="en-US" dirty="0">
                <a:effectLst/>
              </a:rPr>
              <a:t> </a:t>
            </a:r>
            <a:endParaRPr lang="en-US" altLang="zh-CN" dirty="0"/>
          </a:p>
          <a:p>
            <a:r>
              <a:rPr lang="zh-CN" altLang="en-US" dirty="0"/>
              <a:t>智能硬件：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智能家居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消费电子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机器人</a:t>
            </a:r>
            <a:r>
              <a:rPr lang="zh-CN" altLang="en-US" dirty="0">
                <a:effectLst/>
              </a:rPr>
              <a:t> </a:t>
            </a:r>
            <a:r>
              <a:rPr lang="en-US" altLang="zh-CN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3D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打印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无人机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车载智能硬件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综合硬件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可穿戴设备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其他硬件服务</a:t>
            </a:r>
            <a:r>
              <a:rPr lang="zh-CN" altLang="en-US" dirty="0">
                <a:effectLst/>
              </a:rPr>
              <a:t> </a:t>
            </a:r>
            <a:endParaRPr lang="en-US" altLang="zh-CN" dirty="0">
              <a:effectLst/>
            </a:endParaRPr>
          </a:p>
          <a:p>
            <a:r>
              <a:rPr lang="zh-CN" altLang="en-US" dirty="0">
                <a:effectLst/>
              </a:rPr>
              <a:t>工具软件：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搜索引擎</a:t>
            </a:r>
            <a:r>
              <a:rPr lang="zh-CN" altLang="en-US" sz="2800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事项及效率</a:t>
            </a:r>
            <a:r>
              <a:rPr lang="zh-CN" altLang="en-US" sz="2800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浏览器</a:t>
            </a:r>
            <a:r>
              <a:rPr lang="zh-CN" altLang="en-US" sz="2800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系统工具</a:t>
            </a:r>
            <a:r>
              <a:rPr lang="zh-CN" altLang="en-US" sz="2800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安全隐私</a:t>
            </a:r>
            <a:r>
              <a:rPr lang="zh-CN" altLang="en-US" sz="2800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综合工具</a:t>
            </a:r>
            <a:r>
              <a:rPr lang="zh-CN" altLang="en-US" sz="2800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文档处理</a:t>
            </a:r>
            <a:r>
              <a:rPr lang="zh-CN" altLang="en-US" sz="2800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图像视频处理</a:t>
            </a:r>
            <a:r>
              <a:rPr lang="zh-CN" altLang="en-US" sz="2800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地图定位</a:t>
            </a:r>
            <a:r>
              <a:rPr lang="zh-CN" altLang="en-US" sz="2800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无线通讯</a:t>
            </a:r>
            <a:r>
              <a:rPr lang="zh-CN" altLang="en-US" sz="2800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优化清理</a:t>
            </a:r>
            <a:r>
              <a:rPr lang="zh-CN" altLang="en-US" sz="2800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实用生活服务</a:t>
            </a:r>
            <a:r>
              <a:rPr lang="zh-CN" altLang="en-US" sz="2800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应用商店</a:t>
            </a:r>
            <a:r>
              <a:rPr lang="zh-CN" altLang="en-US" sz="2800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资讯门户</a:t>
            </a:r>
            <a:r>
              <a:rPr lang="zh-CN" altLang="en-US" sz="2800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即时通讯</a:t>
            </a:r>
            <a:r>
              <a:rPr lang="zh-CN" altLang="en-US" sz="2800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其他工具</a:t>
            </a:r>
            <a:r>
              <a:rPr lang="zh-CN" altLang="en-US" sz="2800" dirty="0">
                <a:effectLst/>
              </a:rPr>
              <a:t> </a:t>
            </a:r>
            <a:endParaRPr lang="en-US" altLang="zh-CN" sz="2800" dirty="0">
              <a:effectLst/>
            </a:endParaRPr>
          </a:p>
          <a:p>
            <a:r>
              <a:rPr lang="zh-CN" altLang="en-US" sz="2800" dirty="0">
                <a:effectLst/>
              </a:rPr>
              <a:t>汽车服务：汽车电商、二手商、自动</a:t>
            </a:r>
            <a:r>
              <a:rPr lang="en-US" altLang="zh-CN" sz="2800" dirty="0">
                <a:effectLst/>
              </a:rPr>
              <a:t>/</a:t>
            </a:r>
            <a:r>
              <a:rPr lang="zh-CN" altLang="en-US" sz="2800" dirty="0">
                <a:effectLst/>
              </a:rPr>
              <a:t>无人驾驶等</a:t>
            </a:r>
            <a:endParaRPr lang="en-US" altLang="zh-CN" sz="2800" dirty="0">
              <a:effectLst/>
            </a:endParaRPr>
          </a:p>
          <a:p>
            <a:r>
              <a:rPr lang="zh-CN" altLang="en-US" sz="2800" dirty="0">
                <a:effectLst/>
              </a:rPr>
              <a:t>企业服务：办公系统、</a:t>
            </a:r>
            <a:r>
              <a:rPr lang="en-US" altLang="zh-CN" sz="2800" dirty="0">
                <a:effectLst/>
              </a:rPr>
              <a:t>IT</a:t>
            </a:r>
            <a:r>
              <a:rPr lang="zh-CN" altLang="en-US" sz="2800" dirty="0">
                <a:effectLst/>
              </a:rPr>
              <a:t>服务、信息化解决方案、法律服务等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0813484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683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b="0" i="0" dirty="0">
              <a:solidFill>
                <a:srgbClr val="333333"/>
              </a:solidFill>
              <a:effectLst/>
              <a:latin typeface="Microsoft YaHei tahoma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zh-CN" altLang="en-US" dirty="0"/>
              <a:t>募集最多的为中国电信，</a:t>
            </a:r>
            <a:r>
              <a:rPr lang="en-US" altLang="zh-CN" dirty="0"/>
              <a:t>467.12</a:t>
            </a:r>
            <a:r>
              <a:rPr lang="zh-CN" altLang="en-US" dirty="0"/>
              <a:t>亿元 科创板</a:t>
            </a:r>
            <a:r>
              <a:rPr lang="en-US" altLang="zh-CN" dirty="0"/>
              <a:t>12</a:t>
            </a:r>
            <a:r>
              <a:rPr lang="zh-CN" altLang="en-US" dirty="0"/>
              <a:t>家</a:t>
            </a:r>
            <a:endParaRPr lang="en-US" altLang="zh-CN" dirty="0"/>
          </a:p>
          <a:p>
            <a:r>
              <a:rPr lang="zh-CN" altLang="en-US" dirty="0"/>
              <a:t>港股</a:t>
            </a:r>
            <a:r>
              <a:rPr lang="en-US" altLang="zh-CN" dirty="0"/>
              <a:t>7</a:t>
            </a:r>
            <a:r>
              <a:rPr lang="zh-CN" altLang="en-US" dirty="0"/>
              <a:t>月有</a:t>
            </a:r>
            <a:r>
              <a:rPr lang="en-US" altLang="zh-CN" dirty="0"/>
              <a:t>3</a:t>
            </a:r>
            <a:r>
              <a:rPr lang="zh-CN" altLang="en-US" dirty="0"/>
              <a:t>家</a:t>
            </a:r>
            <a:endParaRPr lang="en-US" altLang="zh-CN" dirty="0"/>
          </a:p>
          <a:p>
            <a:r>
              <a:rPr lang="zh-CN" altLang="en-US" dirty="0"/>
              <a:t>净额</a:t>
            </a:r>
            <a:r>
              <a:rPr lang="en-US" altLang="zh-CN" dirty="0"/>
              <a:t>161.99</a:t>
            </a:r>
            <a:r>
              <a:rPr lang="zh-CN" altLang="en-US" dirty="0"/>
              <a:t>亿港元</a:t>
            </a:r>
            <a:endParaRPr lang="en-US" altLang="zh-CN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8</a:t>
            </a:r>
            <a:r>
              <a:rPr lang="zh-CN" altLang="en-US" sz="12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12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10</a:t>
            </a:r>
            <a:r>
              <a:rPr lang="zh-CN" altLang="en-US" sz="12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家</a:t>
            </a:r>
            <a:endParaRPr lang="en-US" altLang="zh-CN" u="sng" dirty="0">
              <a:solidFill>
                <a:schemeClr val="tx1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431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zh-CN" altLang="en-US" noProof="1"/>
              <a:t>单击此处编辑母版副标题样式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6835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endParaRPr lang="zh-CN" altLang="en-US" noProof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7122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24526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39785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57419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30113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58019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8693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71553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37019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51441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3601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51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76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342891" indent="0">
              <a:buNone/>
              <a:defRPr sz="1500"/>
            </a:lvl2pPr>
            <a:lvl3pPr marL="685783" indent="0">
              <a:buNone/>
              <a:defRPr sz="1351"/>
            </a:lvl3pPr>
            <a:lvl4pPr marL="1028674" indent="0">
              <a:buNone/>
              <a:defRPr sz="1200"/>
            </a:lvl4pPr>
            <a:lvl5pPr marL="1371566" indent="0">
              <a:buNone/>
              <a:defRPr sz="1200"/>
            </a:lvl5pPr>
            <a:lvl6pPr marL="1714457" indent="0">
              <a:buNone/>
              <a:defRPr sz="1200"/>
            </a:lvl6pPr>
            <a:lvl7pPr marL="2057349" indent="0">
              <a:buNone/>
              <a:defRPr sz="1200"/>
            </a:lvl7pPr>
            <a:lvl8pPr marL="2400240" indent="0">
              <a:buNone/>
              <a:defRPr sz="1200"/>
            </a:lvl8pPr>
            <a:lvl9pPr marL="2743131" indent="0">
              <a:buNone/>
              <a:defRPr sz="12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17" y="36512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26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717" y="987438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40326" y="2057400"/>
            <a:ext cx="393276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891" indent="0">
              <a:buNone/>
              <a:defRPr sz="1051"/>
            </a:lvl2pPr>
            <a:lvl3pPr marL="685783" indent="0">
              <a:buNone/>
              <a:defRPr sz="900"/>
            </a:lvl3pPr>
            <a:lvl4pPr marL="1028674" indent="0">
              <a:buNone/>
              <a:defRPr sz="751"/>
            </a:lvl4pPr>
            <a:lvl5pPr marL="1371566" indent="0">
              <a:buNone/>
              <a:defRPr sz="751"/>
            </a:lvl5pPr>
            <a:lvl6pPr marL="1714457" indent="0">
              <a:buNone/>
              <a:defRPr sz="751"/>
            </a:lvl6pPr>
            <a:lvl7pPr marL="2057349" indent="0">
              <a:buNone/>
              <a:defRPr sz="751"/>
            </a:lvl7pPr>
            <a:lvl8pPr marL="2400240" indent="0">
              <a:buNone/>
              <a:defRPr sz="751"/>
            </a:lvl8pPr>
            <a:lvl9pPr marL="2743131" indent="0">
              <a:buNone/>
              <a:defRPr sz="75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26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717" y="987438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891" indent="0">
              <a:buNone/>
              <a:defRPr sz="2100"/>
            </a:lvl2pPr>
            <a:lvl3pPr marL="685783" indent="0">
              <a:buNone/>
              <a:defRPr sz="1800"/>
            </a:lvl3pPr>
            <a:lvl4pPr marL="1028674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9" indent="0">
              <a:buNone/>
              <a:defRPr sz="1500"/>
            </a:lvl7pPr>
            <a:lvl8pPr marL="2400240" indent="0">
              <a:buNone/>
              <a:defRPr sz="1500"/>
            </a:lvl8pPr>
            <a:lvl9pPr marL="2743131" indent="0">
              <a:buNone/>
              <a:defRPr sz="15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40326" y="2057400"/>
            <a:ext cx="393276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891" indent="0">
              <a:buNone/>
              <a:defRPr sz="1051"/>
            </a:lvl2pPr>
            <a:lvl3pPr marL="685783" indent="0">
              <a:buNone/>
              <a:defRPr sz="900"/>
            </a:lvl3pPr>
            <a:lvl4pPr marL="1028674" indent="0">
              <a:buNone/>
              <a:defRPr sz="751"/>
            </a:lvl4pPr>
            <a:lvl5pPr marL="1371566" indent="0">
              <a:buNone/>
              <a:defRPr sz="751"/>
            </a:lvl5pPr>
            <a:lvl6pPr marL="1714457" indent="0">
              <a:buNone/>
              <a:defRPr sz="751"/>
            </a:lvl6pPr>
            <a:lvl7pPr marL="2057349" indent="0">
              <a:buNone/>
              <a:defRPr sz="751"/>
            </a:lvl7pPr>
            <a:lvl8pPr marL="2400240" indent="0">
              <a:buNone/>
              <a:defRPr sz="751"/>
            </a:lvl8pPr>
            <a:lvl9pPr marL="2743131" indent="0">
              <a:buNone/>
              <a:defRPr sz="75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Bottomband"/>
          <p:cNvSpPr>
            <a:spLocks noChangeArrowheads="1"/>
          </p:cNvSpPr>
          <p:nvPr userDrawn="1"/>
        </p:nvSpPr>
        <p:spPr bwMode="auto">
          <a:xfrm>
            <a:off x="9" y="6477000"/>
            <a:ext cx="11410951" cy="381000"/>
          </a:xfrm>
          <a:prstGeom prst="rect">
            <a:avLst/>
          </a:prstGeom>
          <a:solidFill>
            <a:srgbClr val="969696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marL="0" marR="0" lvl="0" indent="0" algn="ctr" defTabSz="685783" rtl="0" eaLnBrk="0" fontAlgn="auto" latinLnBrk="0" hangingPunct="0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900" b="0" i="0" u="none" strike="noStrike" kern="1200" cap="none" spc="0" normalizeH="0" baseline="-25000" noProof="0">
              <a:ln>
                <a:noFill/>
              </a:ln>
              <a:solidFill>
                <a:srgbClr val="777777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1027" name="Picture 7" descr="bottom"/>
          <p:cNvPicPr>
            <a:picLocks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12192000" cy="906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SBottomSquare"/>
          <p:cNvSpPr>
            <a:spLocks noChangeArrowheads="1"/>
          </p:cNvSpPr>
          <p:nvPr userDrawn="1"/>
        </p:nvSpPr>
        <p:spPr bwMode="auto">
          <a:xfrm>
            <a:off x="11472333" y="6477000"/>
            <a:ext cx="719667" cy="381000"/>
          </a:xfrm>
          <a:prstGeom prst="rect">
            <a:avLst/>
          </a:prstGeom>
          <a:solidFill>
            <a:srgbClr val="6598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marL="0" marR="0" lvl="0" indent="0" algn="ctr" defTabSz="685783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GB" altLang="en-US" sz="1051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SBottomSquare"/>
          <p:cNvSpPr>
            <a:spLocks noChangeArrowheads="1"/>
          </p:cNvSpPr>
          <p:nvPr userDrawn="1"/>
        </p:nvSpPr>
        <p:spPr bwMode="auto">
          <a:xfrm>
            <a:off x="11472333" y="6477000"/>
            <a:ext cx="719667" cy="381000"/>
          </a:xfrm>
          <a:prstGeom prst="rect">
            <a:avLst/>
          </a:prstGeom>
          <a:solidFill>
            <a:srgbClr val="00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1pPr>
            <a:lvl2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2pPr>
            <a:lvl3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3pPr>
            <a:lvl4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4pPr>
            <a:lvl5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9pPr>
          </a:lstStyle>
          <a:p>
            <a:pPr marL="0" marR="0" lvl="0" indent="0" algn="ctr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A614356D-AF49-4C37-8ADA-81BDD80874FE}" type="slidenum">
              <a:rPr kumimoji="0" lang="zh-CN" altLang="en-US" sz="751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marL="0" marR="0" lvl="0" indent="0" algn="ctr" defTabSz="6857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t>‹#›</a:t>
            </a:fld>
            <a:endParaRPr kumimoji="0" lang="zh-CN" altLang="en-US" sz="751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1030" name="Picture 35" descr="招牌设计"/>
          <p:cNvPicPr>
            <a:picLocks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0914" y="6524625"/>
            <a:ext cx="288000" cy="28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 Box 36"/>
          <p:cNvSpPr txBox="1">
            <a:spLocks noChangeArrowheads="1"/>
          </p:cNvSpPr>
          <p:nvPr userDrawn="1"/>
        </p:nvSpPr>
        <p:spPr bwMode="auto">
          <a:xfrm>
            <a:off x="10689600" y="6601742"/>
            <a:ext cx="698500" cy="18075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marL="0" marR="0" lvl="0" indent="0" algn="l" defTabSz="685783" rtl="0" eaLnBrk="1" fontAlgn="auto" latinLnBrk="0" hangingPunct="1">
              <a:lnSpc>
                <a:spcPct val="5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751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BESTCLIENTS</a:t>
            </a:r>
          </a:p>
          <a:p>
            <a:pPr marL="0" marR="0" lvl="0" indent="0" algn="l" defTabSz="685783" rtl="0" eaLnBrk="1" fontAlgn="auto" latinLnBrk="0" hangingPunct="1">
              <a:lnSpc>
                <a:spcPct val="5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751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BESTSERVICE</a:t>
            </a:r>
          </a:p>
        </p:txBody>
      </p:sp>
      <p:sp>
        <p:nvSpPr>
          <p:cNvPr id="1032" name="Rectangle 38"/>
          <p:cNvSpPr>
            <a:spLocks noChangeArrowheads="1"/>
          </p:cNvSpPr>
          <p:nvPr userDrawn="1"/>
        </p:nvSpPr>
        <p:spPr bwMode="auto">
          <a:xfrm>
            <a:off x="9" y="6524625"/>
            <a:ext cx="2927351" cy="23653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  <a:t>www.rongke.com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100" b="1" kern="1200">
          <a:solidFill>
            <a:srgbClr val="77777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5pPr>
      <a:lvl6pPr marL="342891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6pPr>
      <a:lvl7pPr marL="685783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7pPr>
      <a:lvl8pPr marL="1028674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8pPr>
      <a:lvl9pPr marL="1371566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9pPr>
    </p:titleStyle>
    <p:bodyStyle>
      <a:lvl1pPr marL="257168" indent="-257168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rgbClr val="777777"/>
          </a:solidFill>
          <a:latin typeface="+mn-lt"/>
          <a:ea typeface="+mn-ea"/>
          <a:cs typeface="+mn-cs"/>
        </a:defRPr>
      </a:lvl1pPr>
      <a:lvl2pPr marL="557517" indent="-214625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100" kern="1200">
          <a:solidFill>
            <a:srgbClr val="777777"/>
          </a:solidFill>
          <a:latin typeface="+mn-lt"/>
          <a:ea typeface="+mn-ea"/>
          <a:cs typeface="+mn-cs"/>
        </a:defRPr>
      </a:lvl2pPr>
      <a:lvl3pPr marL="857229" indent="-171446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1800" kern="1200">
          <a:solidFill>
            <a:srgbClr val="777777"/>
          </a:solidFill>
          <a:latin typeface="+mn-lt"/>
          <a:ea typeface="+mn-ea"/>
          <a:cs typeface="+mn-cs"/>
        </a:defRPr>
      </a:lvl3pPr>
      <a:lvl4pPr marL="1200121" indent="-171446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1500" kern="1200">
          <a:solidFill>
            <a:srgbClr val="777777"/>
          </a:solidFill>
          <a:latin typeface="+mn-lt"/>
          <a:ea typeface="+mn-ea"/>
          <a:cs typeface="+mn-cs"/>
        </a:defRPr>
      </a:lvl4pPr>
      <a:lvl5pPr marL="1543012" indent="-171446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1500" kern="1200">
          <a:solidFill>
            <a:srgbClr val="777777"/>
          </a:solidFill>
          <a:latin typeface="+mn-lt"/>
          <a:ea typeface="+mn-ea"/>
          <a:cs typeface="+mn-cs"/>
        </a:defRPr>
      </a:lvl5pPr>
      <a:lvl6pPr marL="1885904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9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4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10/15/2021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pic>
        <p:nvPicPr>
          <p:cNvPr id="8" name="Picture 33" descr="rkk">
            <a:extLst>
              <a:ext uri="{FF2B5EF4-FFF2-40B4-BE49-F238E27FC236}">
                <a16:creationId xmlns:a16="http://schemas.microsoft.com/office/drawing/2014/main" id="{EF005204-CC66-41E3-9766-F6850627E1F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1485" y="4776058"/>
            <a:ext cx="7239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5" descr="top">
            <a:extLst>
              <a:ext uri="{FF2B5EF4-FFF2-40B4-BE49-F238E27FC236}">
                <a16:creationId xmlns:a16="http://schemas.microsoft.com/office/drawing/2014/main" id="{D69FF8B5-F1F0-4BE1-8DE3-94823D3677B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2001" cy="90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6" descr="bottom">
            <a:extLst>
              <a:ext uri="{FF2B5EF4-FFF2-40B4-BE49-F238E27FC236}">
                <a16:creationId xmlns:a16="http://schemas.microsoft.com/office/drawing/2014/main" id="{1E395321-15A2-4A38-AF45-6FC3390851A1}"/>
              </a:ext>
            </a:extLst>
          </p:cNvPr>
          <p:cNvPicPr>
            <a:picLocks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4893"/>
            <a:ext cx="12192000" cy="90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Box 37">
            <a:extLst>
              <a:ext uri="{FF2B5EF4-FFF2-40B4-BE49-F238E27FC236}">
                <a16:creationId xmlns:a16="http://schemas.microsoft.com/office/drawing/2014/main" id="{C43A4AD6-D025-460F-8F87-BB397616560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548192" y="5269763"/>
            <a:ext cx="4319587" cy="253916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None/>
              <a:defRPr/>
            </a:pPr>
            <a:r>
              <a:rPr lang="en-US" sz="1050">
                <a:solidFill>
                  <a:srgbClr val="777777"/>
                </a:solidFill>
                <a:ea typeface="宋体" panose="02010600030101010101" pitchFamily="2" charset="-122"/>
              </a:rPr>
              <a:t>RONGKEINVESTMENTMANAGEMENTCO.,LTD</a:t>
            </a:r>
            <a:endParaRPr lang="en-US" sz="1050" dirty="0">
              <a:solidFill>
                <a:srgbClr val="777777"/>
              </a:solidFill>
              <a:ea typeface="宋体" panose="02010600030101010101" pitchFamily="2" charset="-122"/>
            </a:endParaRPr>
          </a:p>
        </p:txBody>
      </p:sp>
      <p:sp>
        <p:nvSpPr>
          <p:cNvPr id="16" name="Text Box 38">
            <a:extLst>
              <a:ext uri="{FF2B5EF4-FFF2-40B4-BE49-F238E27FC236}">
                <a16:creationId xmlns:a16="http://schemas.microsoft.com/office/drawing/2014/main" id="{83119400-9ABF-4EC8-A65D-6AD4F9BCF18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530729" y="4731608"/>
            <a:ext cx="4321175" cy="39241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r>
              <a:rPr lang="zh-CN" altLang="en-US" sz="1950">
                <a:solidFill>
                  <a:srgbClr val="777777"/>
                </a:solidFill>
                <a:ea typeface="黑体" panose="02010609060101010101" pitchFamily="49" charset="-122"/>
              </a:rPr>
              <a:t>上海融客投资管理有限公司</a:t>
            </a:r>
          </a:p>
        </p:txBody>
      </p:sp>
      <p:sp>
        <p:nvSpPr>
          <p:cNvPr id="18" name="Rectangle 41">
            <a:extLst>
              <a:ext uri="{FF2B5EF4-FFF2-40B4-BE49-F238E27FC236}">
                <a16:creationId xmlns:a16="http://schemas.microsoft.com/office/drawing/2014/main" id="{E9BEC332-3AB8-40FC-9E23-BD3EB0B8269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0326" y="6577021"/>
            <a:ext cx="2208213" cy="236537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en-US" sz="900" dirty="0">
                <a:solidFill>
                  <a:schemeClr val="bg1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www.rongke.com</a:t>
            </a:r>
          </a:p>
        </p:txBody>
      </p:sp>
    </p:spTree>
    <p:extLst>
      <p:ext uri="{BB962C8B-B14F-4D97-AF65-F5344CB8AC3E}">
        <p14:creationId xmlns:p14="http://schemas.microsoft.com/office/powerpoint/2010/main" val="1421398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5.xml"/><Relationship Id="rId4" Type="http://schemas.openxmlformats.org/officeDocument/2006/relationships/chart" Target="../charts/char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6.xml"/><Relationship Id="rId4" Type="http://schemas.openxmlformats.org/officeDocument/2006/relationships/chart" Target="../charts/char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Relationship Id="rId5" Type="http://schemas.openxmlformats.org/officeDocument/2006/relationships/chart" Target="../charts/chart1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3343747" y="2221926"/>
            <a:ext cx="3673475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dirty="0">
                <a:solidFill>
                  <a:srgbClr val="CC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『</a:t>
            </a:r>
            <a:r>
              <a:rPr lang="zh-CN" altLang="en-US" sz="2800" dirty="0">
                <a:solidFill>
                  <a:srgbClr val="CC0000"/>
                </a:solidFill>
                <a:ea typeface="黑体" panose="02010609060101010101" pitchFamily="49" charset="-122"/>
              </a:rPr>
              <a:t>融客</a:t>
            </a:r>
            <a:r>
              <a:rPr lang="zh-CN" altLang="en-US" sz="2800" dirty="0">
                <a:solidFill>
                  <a:srgbClr val="CC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月报</a:t>
            </a:r>
            <a:r>
              <a:rPr lang="en-US" altLang="zh-CN" sz="2800" dirty="0">
                <a:solidFill>
                  <a:srgbClr val="CC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』</a:t>
            </a:r>
            <a:endParaRPr lang="zh-CN" altLang="en-US" sz="2800" dirty="0">
              <a:solidFill>
                <a:srgbClr val="CC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2208222" y="2936567"/>
            <a:ext cx="7056437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zh-CN" sz="3200" b="0" dirty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——</a:t>
            </a:r>
            <a:r>
              <a:rPr lang="zh-CN" altLang="en-US" sz="2800" dirty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私募股权投资市场</a:t>
            </a:r>
            <a:r>
              <a:rPr lang="zh-CN" altLang="en-US" sz="1600" dirty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1600" dirty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2021</a:t>
            </a:r>
            <a:r>
              <a:rPr lang="zh-CN" altLang="en-US" sz="1600" dirty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年</a:t>
            </a:r>
            <a:r>
              <a:rPr lang="en-US" altLang="zh-CN" sz="1600" dirty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r>
              <a:rPr lang="zh-CN" altLang="en-US" sz="1600" dirty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月）</a:t>
            </a:r>
          </a:p>
        </p:txBody>
      </p:sp>
    </p:spTree>
    <p:extLst>
      <p:ext uri="{BB962C8B-B14F-4D97-AF65-F5344CB8AC3E}">
        <p14:creationId xmlns:p14="http://schemas.microsoft.com/office/powerpoint/2010/main" val="20398489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954371" y="5373798"/>
            <a:ext cx="7140257" cy="10427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月共有</a:t>
            </a:r>
            <a:r>
              <a:rPr lang="en-US" altLang="zh-CN" sz="24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19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PE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通过其他方式实现退出。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16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家通过</a:t>
            </a:r>
            <a:r>
              <a:rPr lang="en-US" altLang="zh-CN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M&amp;A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途径完成退出，</a:t>
            </a:r>
            <a:r>
              <a:rPr lang="en-US" altLang="zh-CN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家通过</a:t>
            </a:r>
            <a:r>
              <a:rPr lang="zh-CN" altLang="en-US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股权转让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途径完成退出。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1774825" y="945474"/>
            <a:ext cx="2468119" cy="360000"/>
            <a:chOff x="7155444" y="740531"/>
            <a:chExt cx="3098165" cy="369870"/>
          </a:xfrm>
        </p:grpSpPr>
        <p:sp>
          <p:nvSpPr>
            <p:cNvPr id="5" name="矩形 4"/>
            <p:cNvSpPr/>
            <p:nvPr/>
          </p:nvSpPr>
          <p:spPr>
            <a:xfrm>
              <a:off x="7155444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基金退出情况</a:t>
              </a:r>
            </a:p>
          </p:txBody>
        </p:sp>
        <p:sp>
          <p:nvSpPr>
            <p:cNvPr id="6" name="等腰三角形 5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847850" y="124909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798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其他退出情况</a:t>
            </a:r>
          </a:p>
        </p:txBody>
      </p:sp>
      <p:graphicFrame>
        <p:nvGraphicFramePr>
          <p:cNvPr id="9" name="图表 8">
            <a:extLst>
              <a:ext uri="{FF2B5EF4-FFF2-40B4-BE49-F238E27FC236}">
                <a16:creationId xmlns:a16="http://schemas.microsoft.com/office/drawing/2014/main" id="{B7B5D4C5-8D9A-4D45-8297-6445B5093EE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0018594"/>
              </p:ext>
            </p:extLst>
          </p:nvPr>
        </p:nvGraphicFramePr>
        <p:xfrm>
          <a:off x="1841518" y="1364343"/>
          <a:ext cx="8575657" cy="41601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1774825" y="958861"/>
            <a:ext cx="2219602" cy="374543"/>
            <a:chOff x="7155444" y="826031"/>
            <a:chExt cx="3098164" cy="374542"/>
          </a:xfrm>
        </p:grpSpPr>
        <p:sp>
          <p:nvSpPr>
            <p:cNvPr id="5" name="矩形 4"/>
            <p:cNvSpPr/>
            <p:nvPr/>
          </p:nvSpPr>
          <p:spPr>
            <a:xfrm>
              <a:off x="7155444" y="830704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上市公司并购事件</a:t>
              </a:r>
            </a:p>
          </p:txBody>
        </p:sp>
        <p:sp>
          <p:nvSpPr>
            <p:cNvPr id="6" name="等腰三角形 5"/>
            <p:cNvSpPr/>
            <p:nvPr/>
          </p:nvSpPr>
          <p:spPr>
            <a:xfrm rot="5400000">
              <a:off x="9927151" y="869442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1847850" y="128870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798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并购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1774825" y="5372100"/>
            <a:ext cx="8642350" cy="86895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457189">
              <a:lnSpc>
                <a:spcPct val="150000"/>
              </a:lnSpc>
            </a:pP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股上市公司并购事件共计</a:t>
            </a:r>
            <a:r>
              <a:rPr lang="en-US" altLang="zh-CN" sz="20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119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起，涉及规模总计</a:t>
            </a:r>
            <a:r>
              <a:rPr lang="en-US" altLang="zh-CN" sz="20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238.84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亿元人民币，其中，进行中的</a:t>
            </a:r>
            <a:r>
              <a:rPr lang="en-US" altLang="zh-CN" sz="20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97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家，失败的</a:t>
            </a:r>
            <a:r>
              <a:rPr lang="en-US" altLang="zh-CN" sz="20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家，完成的</a:t>
            </a:r>
            <a:r>
              <a:rPr lang="en-US" altLang="zh-CN" sz="20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21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家。较前一月并购数量及规模双双上行。</a:t>
            </a: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06F65599-3A9F-4251-B6A1-092A3A5C1D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354278"/>
              </p:ext>
            </p:extLst>
          </p:nvPr>
        </p:nvGraphicFramePr>
        <p:xfrm>
          <a:off x="1774825" y="1512521"/>
          <a:ext cx="8642350" cy="3707179"/>
        </p:xfrm>
        <a:graphic>
          <a:graphicData uri="http://schemas.openxmlformats.org/drawingml/2006/table">
            <a:tbl>
              <a:tblPr/>
              <a:tblGrid>
                <a:gridCol w="2898229">
                  <a:extLst>
                    <a:ext uri="{9D8B030D-6E8A-4147-A177-3AD203B41FA5}">
                      <a16:colId xmlns:a16="http://schemas.microsoft.com/office/drawing/2014/main" val="2736749827"/>
                    </a:ext>
                  </a:extLst>
                </a:gridCol>
                <a:gridCol w="2738669">
                  <a:extLst>
                    <a:ext uri="{9D8B030D-6E8A-4147-A177-3AD203B41FA5}">
                      <a16:colId xmlns:a16="http://schemas.microsoft.com/office/drawing/2014/main" val="1477437873"/>
                    </a:ext>
                  </a:extLst>
                </a:gridCol>
                <a:gridCol w="3005452">
                  <a:extLst>
                    <a:ext uri="{9D8B030D-6E8A-4147-A177-3AD203B41FA5}">
                      <a16:colId xmlns:a16="http://schemas.microsoft.com/office/drawing/2014/main" val="799964429"/>
                    </a:ext>
                  </a:extLst>
                </a:gridCol>
              </a:tblGrid>
              <a:tr h="815155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交易状态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数量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金额总计</a:t>
                      </a:r>
                      <a:br>
                        <a:rPr lang="zh-CN" alt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</a:br>
                      <a:r>
                        <a:rPr lang="zh-CN" alt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（人民币 亿元）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2439170"/>
                  </a:ext>
                </a:extLst>
              </a:tr>
              <a:tr h="746916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进行中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208.48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7776279"/>
                  </a:ext>
                </a:extLst>
              </a:tr>
              <a:tr h="746916">
                <a:tc>
                  <a:txBody>
                    <a:bodyPr/>
                    <a:lstStyle/>
                    <a:p>
                      <a:pPr marL="0" algn="ctr" defTabSz="685783" rtl="0" eaLnBrk="1" fontAlgn="ctr" latinLnBrk="0" hangingPunct="1"/>
                      <a:r>
                        <a:rPr lang="zh-CN" alt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失败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783" rtl="0" eaLnBrk="1" fontAlgn="ctr" latinLnBrk="0" hangingPunct="1"/>
                      <a:r>
                        <a:rPr lang="en-US" altLang="zh-CN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783" rtl="0" eaLnBrk="1" fontAlgn="ctr" latinLnBrk="0" hangingPunct="1"/>
                      <a:r>
                        <a:rPr lang="en-US" altLang="zh-CN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5.18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9905485"/>
                  </a:ext>
                </a:extLst>
              </a:tr>
              <a:tr h="746916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完成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25.19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0260965"/>
                  </a:ext>
                </a:extLst>
              </a:tr>
              <a:tr h="651276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合计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119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238.84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9161016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F61BD725-E56D-47FF-8BD4-0FACD46046D7}"/>
              </a:ext>
            </a:extLst>
          </p:cNvPr>
          <p:cNvGrpSpPr/>
          <p:nvPr/>
        </p:nvGrpSpPr>
        <p:grpSpPr>
          <a:xfrm>
            <a:off x="1062037" y="995418"/>
            <a:ext cx="3889171" cy="369870"/>
            <a:chOff x="1066511" y="1100283"/>
            <a:chExt cx="3889171" cy="369870"/>
          </a:xfrm>
        </p:grpSpPr>
        <p:sp>
          <p:nvSpPr>
            <p:cNvPr id="5" name="矩形 4"/>
            <p:cNvSpPr/>
            <p:nvPr/>
          </p:nvSpPr>
          <p:spPr>
            <a:xfrm>
              <a:off x="1066511" y="1100283"/>
              <a:ext cx="3617333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上市公司并购非上市公司规模前五</a:t>
              </a:r>
            </a:p>
          </p:txBody>
        </p:sp>
        <p:sp>
          <p:nvSpPr>
            <p:cNvPr id="4" name="等腰三角形 3">
              <a:extLst>
                <a:ext uri="{FF2B5EF4-FFF2-40B4-BE49-F238E27FC236}">
                  <a16:creationId xmlns:a16="http://schemas.microsoft.com/office/drawing/2014/main" id="{90762674-E569-4558-8C79-F25671ABC618}"/>
                </a:ext>
              </a:extLst>
            </p:cNvPr>
            <p:cNvSpPr/>
            <p:nvPr/>
          </p:nvSpPr>
          <p:spPr>
            <a:xfrm rot="5400000">
              <a:off x="4634829" y="1149299"/>
              <a:ext cx="369868" cy="271839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7" name="Rectangle 2">
            <a:extLst>
              <a:ext uri="{FF2B5EF4-FFF2-40B4-BE49-F238E27FC236}">
                <a16:creationId xmlns:a16="http://schemas.microsoft.com/office/drawing/2014/main" id="{C7E4764B-1A2C-40E9-B0E5-2BF33F9B79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835" y="162302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798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并购</a:t>
            </a: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A89A7A21-F256-49DE-BDA3-74F3505E62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7969122"/>
              </p:ext>
            </p:extLst>
          </p:nvPr>
        </p:nvGraphicFramePr>
        <p:xfrm>
          <a:off x="1062036" y="1629016"/>
          <a:ext cx="10507664" cy="4505083"/>
        </p:xfrm>
        <a:graphic>
          <a:graphicData uri="http://schemas.openxmlformats.org/drawingml/2006/table">
            <a:tbl>
              <a:tblPr/>
              <a:tblGrid>
                <a:gridCol w="1136293">
                  <a:extLst>
                    <a:ext uri="{9D8B030D-6E8A-4147-A177-3AD203B41FA5}">
                      <a16:colId xmlns:a16="http://schemas.microsoft.com/office/drawing/2014/main" val="4095174403"/>
                    </a:ext>
                  </a:extLst>
                </a:gridCol>
                <a:gridCol w="2879222">
                  <a:extLst>
                    <a:ext uri="{9D8B030D-6E8A-4147-A177-3AD203B41FA5}">
                      <a16:colId xmlns:a16="http://schemas.microsoft.com/office/drawing/2014/main" val="2652439630"/>
                    </a:ext>
                  </a:extLst>
                </a:gridCol>
                <a:gridCol w="3119438">
                  <a:extLst>
                    <a:ext uri="{9D8B030D-6E8A-4147-A177-3AD203B41FA5}">
                      <a16:colId xmlns:a16="http://schemas.microsoft.com/office/drawing/2014/main" val="341419945"/>
                    </a:ext>
                  </a:extLst>
                </a:gridCol>
                <a:gridCol w="1128512">
                  <a:extLst>
                    <a:ext uri="{9D8B030D-6E8A-4147-A177-3AD203B41FA5}">
                      <a16:colId xmlns:a16="http://schemas.microsoft.com/office/drawing/2014/main" val="3689318229"/>
                    </a:ext>
                  </a:extLst>
                </a:gridCol>
                <a:gridCol w="1359344">
                  <a:extLst>
                    <a:ext uri="{9D8B030D-6E8A-4147-A177-3AD203B41FA5}">
                      <a16:colId xmlns:a16="http://schemas.microsoft.com/office/drawing/2014/main" val="2729339554"/>
                    </a:ext>
                  </a:extLst>
                </a:gridCol>
                <a:gridCol w="884855">
                  <a:extLst>
                    <a:ext uri="{9D8B030D-6E8A-4147-A177-3AD203B41FA5}">
                      <a16:colId xmlns:a16="http://schemas.microsoft.com/office/drawing/2014/main" val="2151466741"/>
                    </a:ext>
                  </a:extLst>
                </a:gridCol>
              </a:tblGrid>
              <a:tr h="623033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首次披露日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交易标的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交易买方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标的方所属行业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交易总价值</a:t>
                      </a:r>
                      <a:endParaRPr lang="en-US" altLang="zh-CN" sz="1600" b="1" i="0" u="none" strike="noStrike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 fontAlgn="b"/>
                      <a:r>
                        <a:rPr lang="zh-CN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（亿元）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最新进度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1744573"/>
                  </a:ext>
                </a:extLst>
              </a:tr>
              <a:tr h="7764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2021-09-10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宁波亚锦电子科技股份有限公司</a:t>
                      </a:r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36%</a:t>
                      </a:r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股权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安徽安德利百货股份有限公司 </a:t>
                      </a:r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( 603031.</a:t>
                      </a: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SH 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商贸零售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24.56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进行中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2872340"/>
                  </a:ext>
                </a:extLst>
              </a:tr>
              <a:tr h="7764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2021-09-18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宝武水务科技有限公司</a:t>
                      </a:r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49.43%</a:t>
                      </a:r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股权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宝山钢铁股份有限公司 </a:t>
                      </a:r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( 600019.SH ) </a:t>
                      </a:r>
                    </a:p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宝钢湛江钢铁有限公司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武汉钢铁有限公司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钢铁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14.79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进行中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1896363"/>
                  </a:ext>
                </a:extLst>
              </a:tr>
              <a:tr h="7764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2021-09-16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浙江省能源集团财务有限责任公司</a:t>
                      </a:r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24.7312%</a:t>
                      </a:r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股权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浙江浙能电力股份有限公司 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( 600023.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SH 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公用事业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14.08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进行中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0714856"/>
                  </a:ext>
                </a:extLst>
              </a:tr>
              <a:tr h="7764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2021-09-15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芒市华盛金矿开发有限公司</a:t>
                      </a:r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60%</a:t>
                      </a:r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股权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银泰黄金股份有限公司 </a:t>
                      </a:r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( 000975.SZ 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有色金属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10.37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完成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9389126"/>
                  </a:ext>
                </a:extLst>
              </a:tr>
              <a:tr h="7764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2021-09-03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福州迈新生物技术开发有限公司</a:t>
                      </a:r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30%</a:t>
                      </a:r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股权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北京九强生物技术股份有限公司 </a:t>
                      </a:r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( 300406.SZ 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医药生物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9.48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进行中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7229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277169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785938" y="981075"/>
            <a:ext cx="2506662" cy="369871"/>
            <a:chOff x="7155445" y="740531"/>
            <a:chExt cx="3098164" cy="369870"/>
          </a:xfrm>
        </p:grpSpPr>
        <p:sp>
          <p:nvSpPr>
            <p:cNvPr id="3" name="矩形 2"/>
            <p:cNvSpPr/>
            <p:nvPr/>
          </p:nvSpPr>
          <p:spPr>
            <a:xfrm>
              <a:off x="7155445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新三板市场概况</a:t>
              </a:r>
            </a:p>
          </p:txBody>
        </p:sp>
        <p:sp>
          <p:nvSpPr>
            <p:cNvPr id="4" name="等腰三角形 3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1851025" y="1454430"/>
            <a:ext cx="1222942" cy="941083"/>
            <a:chOff x="415341" y="1328632"/>
            <a:chExt cx="1154098" cy="838730"/>
          </a:xfrm>
        </p:grpSpPr>
        <p:grpSp>
          <p:nvGrpSpPr>
            <p:cNvPr id="6" name="组合 5"/>
            <p:cNvGrpSpPr/>
            <p:nvPr/>
          </p:nvGrpSpPr>
          <p:grpSpPr>
            <a:xfrm>
              <a:off x="415341" y="1328632"/>
              <a:ext cx="1154098" cy="667568"/>
              <a:chOff x="539468" y="1205342"/>
              <a:chExt cx="1154098" cy="667568"/>
            </a:xfrm>
          </p:grpSpPr>
          <p:sp>
            <p:nvSpPr>
              <p:cNvPr id="8" name="文本框 7"/>
              <p:cNvSpPr txBox="1"/>
              <p:nvPr/>
            </p:nvSpPr>
            <p:spPr>
              <a:xfrm>
                <a:off x="539468" y="1205342"/>
                <a:ext cx="973009" cy="2331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1100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挂牌企业总数</a:t>
                </a:r>
              </a:p>
            </p:txBody>
          </p:sp>
          <p:sp>
            <p:nvSpPr>
              <p:cNvPr id="9" name="文本框 8"/>
              <p:cNvSpPr txBox="1"/>
              <p:nvPr/>
            </p:nvSpPr>
            <p:spPr>
              <a:xfrm>
                <a:off x="1386173" y="1608747"/>
                <a:ext cx="307393" cy="2331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zh-CN"/>
                </a:defPPr>
                <a:lvl1pPr>
                  <a:defRPr sz="1100">
                    <a:latin typeface="微软雅黑" panose="020B0503020204020204" pitchFamily="34" charset="-122"/>
                    <a:ea typeface="微软雅黑" panose="020B0503020204020204" pitchFamily="34" charset="-122"/>
                  </a:defRPr>
                </a:lvl1pPr>
              </a:lstStyle>
              <a:p>
                <a:r>
                  <a:rPr lang="zh-CN" altLang="en-US" dirty="0"/>
                  <a:t>家</a:t>
                </a:r>
              </a:p>
            </p:txBody>
          </p:sp>
          <p:sp>
            <p:nvSpPr>
              <p:cNvPr id="10" name="文本框 9"/>
              <p:cNvSpPr txBox="1"/>
              <p:nvPr/>
            </p:nvSpPr>
            <p:spPr>
              <a:xfrm>
                <a:off x="612365" y="1461456"/>
                <a:ext cx="821733" cy="4114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7255</a:t>
                </a:r>
              </a:p>
            </p:txBody>
          </p:sp>
        </p:grpSp>
        <p:sp>
          <p:nvSpPr>
            <p:cNvPr id="7" name="文本框 6"/>
            <p:cNvSpPr txBox="1"/>
            <p:nvPr/>
          </p:nvSpPr>
          <p:spPr>
            <a:xfrm>
              <a:off x="872350" y="1893059"/>
              <a:ext cx="557081" cy="2743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-48</a:t>
              </a:r>
              <a:endParaRPr lang="zh-CN" altLang="en-US" sz="1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4" name="Rectangle 2"/>
          <p:cNvSpPr txBox="1">
            <a:spLocks noChangeArrowheads="1"/>
          </p:cNvSpPr>
          <p:nvPr/>
        </p:nvSpPr>
        <p:spPr bwMode="auto">
          <a:xfrm>
            <a:off x="1859091" y="144542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798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新三板</a:t>
            </a:r>
          </a:p>
        </p:txBody>
      </p:sp>
      <p:grpSp>
        <p:nvGrpSpPr>
          <p:cNvPr id="18" name="组合 17">
            <a:extLst>
              <a:ext uri="{FF2B5EF4-FFF2-40B4-BE49-F238E27FC236}">
                <a16:creationId xmlns:a16="http://schemas.microsoft.com/office/drawing/2014/main" id="{F4B331A1-0637-4ADF-A775-B931353549FC}"/>
              </a:ext>
            </a:extLst>
          </p:cNvPr>
          <p:cNvGrpSpPr/>
          <p:nvPr/>
        </p:nvGrpSpPr>
        <p:grpSpPr>
          <a:xfrm>
            <a:off x="3935413" y="1394518"/>
            <a:ext cx="3051740" cy="1015808"/>
            <a:chOff x="2576529" y="1390353"/>
            <a:chExt cx="3051738" cy="1015809"/>
          </a:xfrm>
        </p:grpSpPr>
        <p:grpSp>
          <p:nvGrpSpPr>
            <p:cNvPr id="11" name="组合 10"/>
            <p:cNvGrpSpPr/>
            <p:nvPr/>
          </p:nvGrpSpPr>
          <p:grpSpPr>
            <a:xfrm>
              <a:off x="3557177" y="1390353"/>
              <a:ext cx="2071090" cy="1005826"/>
              <a:chOff x="1882108" y="1137115"/>
              <a:chExt cx="2071090" cy="1005826"/>
            </a:xfrm>
          </p:grpSpPr>
          <p:sp>
            <p:nvSpPr>
              <p:cNvPr id="12" name="矩形: 对角圆角 11"/>
              <p:cNvSpPr/>
              <p:nvPr/>
            </p:nvSpPr>
            <p:spPr>
              <a:xfrm>
                <a:off x="1918958" y="1419306"/>
                <a:ext cx="975600" cy="705600"/>
              </a:xfrm>
              <a:prstGeom prst="round2DiagRect">
                <a:avLst/>
              </a:prstGeom>
              <a:solidFill>
                <a:srgbClr val="FFC000">
                  <a:alpha val="8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5942</a:t>
                </a:r>
                <a:endParaRPr lang="en-US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" name="矩形: 对角圆角 12"/>
              <p:cNvSpPr/>
              <p:nvPr/>
            </p:nvSpPr>
            <p:spPr>
              <a:xfrm>
                <a:off x="2935197" y="1415404"/>
                <a:ext cx="976905" cy="706905"/>
              </a:xfrm>
              <a:prstGeom prst="round2DiagRect">
                <a:avLst/>
              </a:prstGeom>
              <a:solidFill>
                <a:srgbClr val="00B0F0">
                  <a:alpha val="8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1247</a:t>
                </a:r>
                <a:endParaRPr lang="zh-CN" altLang="en-US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" name="文本框 13"/>
              <p:cNvSpPr txBox="1"/>
              <p:nvPr/>
            </p:nvSpPr>
            <p:spPr>
              <a:xfrm>
                <a:off x="1882108" y="1137115"/>
                <a:ext cx="1031051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zh-CN"/>
                </a:defPPr>
                <a:lvl1pPr>
                  <a:defRPr sz="1100">
                    <a:latin typeface="微软雅黑" panose="020B0503020204020204" pitchFamily="34" charset="-122"/>
                    <a:ea typeface="微软雅黑" panose="020B0503020204020204" pitchFamily="34" charset="-122"/>
                  </a:defRPr>
                </a:lvl1pPr>
              </a:lstStyle>
              <a:p>
                <a:r>
                  <a:rPr lang="zh-CN" altLang="en-US" dirty="0"/>
                  <a:t>市场分层分布</a:t>
                </a:r>
              </a:p>
            </p:txBody>
          </p:sp>
          <p:sp>
            <p:nvSpPr>
              <p:cNvPr id="15" name="文本框 14"/>
              <p:cNvSpPr txBox="1"/>
              <p:nvPr/>
            </p:nvSpPr>
            <p:spPr>
              <a:xfrm>
                <a:off x="3460755" y="1862841"/>
                <a:ext cx="49244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1200" b="1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创新</a:t>
                </a:r>
              </a:p>
            </p:txBody>
          </p:sp>
          <p:sp>
            <p:nvSpPr>
              <p:cNvPr id="16" name="文本框 15"/>
              <p:cNvSpPr txBox="1"/>
              <p:nvPr/>
            </p:nvSpPr>
            <p:spPr>
              <a:xfrm>
                <a:off x="2452878" y="1865942"/>
                <a:ext cx="49244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1200" b="1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基础</a:t>
                </a:r>
              </a:p>
            </p:txBody>
          </p:sp>
        </p:grpSp>
        <p:sp>
          <p:nvSpPr>
            <p:cNvPr id="26" name="矩形: 对角圆角 25">
              <a:extLst>
                <a:ext uri="{FF2B5EF4-FFF2-40B4-BE49-F238E27FC236}">
                  <a16:creationId xmlns:a16="http://schemas.microsoft.com/office/drawing/2014/main" id="{E1FC36C5-1A37-4A49-B971-0AA7DCD5433F}"/>
                </a:ext>
              </a:extLst>
            </p:cNvPr>
            <p:cNvSpPr/>
            <p:nvPr/>
          </p:nvSpPr>
          <p:spPr>
            <a:xfrm>
              <a:off x="2576529" y="1665719"/>
              <a:ext cx="976905" cy="706905"/>
            </a:xfrm>
            <a:prstGeom prst="round2DiagRect">
              <a:avLst/>
            </a:prstGeom>
            <a:solidFill>
              <a:srgbClr val="FF000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66</a:t>
              </a:r>
              <a:endParaRPr lang="zh-CN" alt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文本框 26">
              <a:extLst>
                <a:ext uri="{FF2B5EF4-FFF2-40B4-BE49-F238E27FC236}">
                  <a16:creationId xmlns:a16="http://schemas.microsoft.com/office/drawing/2014/main" id="{F80355C1-C0A6-4598-AF37-EB4C2C3928BC}"/>
                </a:ext>
              </a:extLst>
            </p:cNvPr>
            <p:cNvSpPr txBox="1"/>
            <p:nvPr/>
          </p:nvSpPr>
          <p:spPr>
            <a:xfrm>
              <a:off x="3118810" y="2129163"/>
              <a:ext cx="4924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2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精选</a:t>
              </a:r>
            </a:p>
          </p:txBody>
        </p:sp>
      </p:grpSp>
      <p:grpSp>
        <p:nvGrpSpPr>
          <p:cNvPr id="23" name="组合 22">
            <a:extLst>
              <a:ext uri="{FF2B5EF4-FFF2-40B4-BE49-F238E27FC236}">
                <a16:creationId xmlns:a16="http://schemas.microsoft.com/office/drawing/2014/main" id="{79E44EAF-2742-4A8C-845E-6E9FD9916DC9}"/>
              </a:ext>
            </a:extLst>
          </p:cNvPr>
          <p:cNvGrpSpPr/>
          <p:nvPr/>
        </p:nvGrpSpPr>
        <p:grpSpPr>
          <a:xfrm>
            <a:off x="7394451" y="1412791"/>
            <a:ext cx="3076769" cy="994504"/>
            <a:chOff x="6524954" y="1276819"/>
            <a:chExt cx="3076768" cy="994505"/>
          </a:xfrm>
        </p:grpSpPr>
        <p:grpSp>
          <p:nvGrpSpPr>
            <p:cNvPr id="29" name="组合 28"/>
            <p:cNvGrpSpPr/>
            <p:nvPr/>
          </p:nvGrpSpPr>
          <p:grpSpPr>
            <a:xfrm>
              <a:off x="7516489" y="1276819"/>
              <a:ext cx="2085233" cy="994505"/>
              <a:chOff x="1891211" y="1145335"/>
              <a:chExt cx="2085233" cy="994505"/>
            </a:xfrm>
          </p:grpSpPr>
          <p:sp>
            <p:nvSpPr>
              <p:cNvPr id="30" name="矩形: 对角圆角 29"/>
              <p:cNvSpPr/>
              <p:nvPr/>
            </p:nvSpPr>
            <p:spPr>
              <a:xfrm>
                <a:off x="1918958" y="1419306"/>
                <a:ext cx="975600" cy="705600"/>
              </a:xfrm>
              <a:prstGeom prst="round2DiagRect">
                <a:avLst/>
              </a:prstGeom>
              <a:solidFill>
                <a:srgbClr val="FFC000">
                  <a:alpha val="8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6756</a:t>
                </a:r>
                <a:endParaRPr lang="en-US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1" name="矩形: 对角圆角 30"/>
              <p:cNvSpPr/>
              <p:nvPr/>
            </p:nvSpPr>
            <p:spPr>
              <a:xfrm>
                <a:off x="2949851" y="1418000"/>
                <a:ext cx="976905" cy="706905"/>
              </a:xfrm>
              <a:prstGeom prst="round2DiagRect">
                <a:avLst/>
              </a:prstGeom>
              <a:solidFill>
                <a:srgbClr val="00B0F0">
                  <a:alpha val="8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433</a:t>
                </a:r>
              </a:p>
            </p:txBody>
          </p:sp>
          <p:sp>
            <p:nvSpPr>
              <p:cNvPr id="32" name="文本框 31"/>
              <p:cNvSpPr txBox="1"/>
              <p:nvPr/>
            </p:nvSpPr>
            <p:spPr>
              <a:xfrm>
                <a:off x="1891211" y="1145335"/>
                <a:ext cx="1031051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zh-CN"/>
                </a:defPPr>
                <a:lvl1pPr>
                  <a:defRPr sz="1100">
                    <a:latin typeface="微软雅黑" panose="020B0503020204020204" pitchFamily="34" charset="-122"/>
                    <a:ea typeface="微软雅黑" panose="020B0503020204020204" pitchFamily="34" charset="-122"/>
                  </a:defRPr>
                </a:lvl1pPr>
              </a:lstStyle>
              <a:p>
                <a:r>
                  <a:rPr lang="zh-CN" altLang="en-US" dirty="0"/>
                  <a:t>转让方式分布</a:t>
                </a:r>
              </a:p>
            </p:txBody>
          </p:sp>
          <p:sp>
            <p:nvSpPr>
              <p:cNvPr id="33" name="文本框 32"/>
              <p:cNvSpPr txBox="1"/>
              <p:nvPr/>
            </p:nvSpPr>
            <p:spPr>
              <a:xfrm>
                <a:off x="3484001" y="1862841"/>
                <a:ext cx="49244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1200" b="1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做市</a:t>
                </a:r>
              </a:p>
            </p:txBody>
          </p:sp>
          <p:sp>
            <p:nvSpPr>
              <p:cNvPr id="35" name="文本框 34"/>
              <p:cNvSpPr txBox="1"/>
              <p:nvPr/>
            </p:nvSpPr>
            <p:spPr>
              <a:xfrm>
                <a:off x="2167899" y="1850443"/>
                <a:ext cx="80021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1200" b="1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集合竞价</a:t>
                </a:r>
              </a:p>
            </p:txBody>
          </p:sp>
        </p:grpSp>
        <p:grpSp>
          <p:nvGrpSpPr>
            <p:cNvPr id="22" name="组合 21">
              <a:extLst>
                <a:ext uri="{FF2B5EF4-FFF2-40B4-BE49-F238E27FC236}">
                  <a16:creationId xmlns:a16="http://schemas.microsoft.com/office/drawing/2014/main" id="{61D2D0E8-F491-4D6D-B421-6304631594C4}"/>
                </a:ext>
              </a:extLst>
            </p:cNvPr>
            <p:cNvGrpSpPr/>
            <p:nvPr/>
          </p:nvGrpSpPr>
          <p:grpSpPr>
            <a:xfrm>
              <a:off x="6524954" y="1549485"/>
              <a:ext cx="1018940" cy="706905"/>
              <a:chOff x="6522933" y="2619885"/>
              <a:chExt cx="1018940" cy="706905"/>
            </a:xfrm>
          </p:grpSpPr>
          <p:sp>
            <p:nvSpPr>
              <p:cNvPr id="20" name="矩形: 对角圆角 19">
                <a:extLst>
                  <a:ext uri="{FF2B5EF4-FFF2-40B4-BE49-F238E27FC236}">
                    <a16:creationId xmlns:a16="http://schemas.microsoft.com/office/drawing/2014/main" id="{A91632D7-C336-4F35-82B1-417A4997CC81}"/>
                  </a:ext>
                </a:extLst>
              </p:cNvPr>
              <p:cNvSpPr/>
              <p:nvPr/>
            </p:nvSpPr>
            <p:spPr>
              <a:xfrm>
                <a:off x="6522933" y="2619885"/>
                <a:ext cx="976905" cy="706905"/>
              </a:xfrm>
              <a:prstGeom prst="round2DiagRect">
                <a:avLst/>
              </a:prstGeom>
              <a:solidFill>
                <a:srgbClr val="FF0000">
                  <a:alpha val="8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66</a:t>
                </a:r>
                <a:endParaRPr lang="zh-CN" altLang="en-US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" name="文本框 20">
                <a:extLst>
                  <a:ext uri="{FF2B5EF4-FFF2-40B4-BE49-F238E27FC236}">
                    <a16:creationId xmlns:a16="http://schemas.microsoft.com/office/drawing/2014/main" id="{5399CFBF-6315-48FD-BAD5-66D67344E536}"/>
                  </a:ext>
                </a:extLst>
              </p:cNvPr>
              <p:cNvSpPr txBox="1"/>
              <p:nvPr/>
            </p:nvSpPr>
            <p:spPr>
              <a:xfrm>
                <a:off x="6741654" y="3042339"/>
                <a:ext cx="80021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1200" b="1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连续竞价</a:t>
                </a:r>
              </a:p>
            </p:txBody>
          </p:sp>
        </p:grpSp>
      </p:grpSp>
      <p:graphicFrame>
        <p:nvGraphicFramePr>
          <p:cNvPr id="36" name="图表 35">
            <a:extLst>
              <a:ext uri="{FF2B5EF4-FFF2-40B4-BE49-F238E27FC236}">
                <a16:creationId xmlns:a16="http://schemas.microsoft.com/office/drawing/2014/main" id="{3C484993-8DF3-4859-A5A1-A9B5EEA707F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9661038"/>
              </p:ext>
            </p:extLst>
          </p:nvPr>
        </p:nvGraphicFramePr>
        <p:xfrm>
          <a:off x="1847850" y="2568576"/>
          <a:ext cx="8569325" cy="370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8286305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1859091" y="144542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798"/>
                </a:solidFill>
                <a:ea typeface="幼圆" panose="02010509060101010101" pitchFamily="49" charset="-122"/>
              </a:rPr>
              <a:t>科创板</a:t>
            </a:r>
            <a:r>
              <a:rPr lang="en-US" altLang="zh-CN" sz="2400" b="1" dirty="0">
                <a:solidFill>
                  <a:srgbClr val="000798"/>
                </a:solidFill>
                <a:ea typeface="幼圆" panose="02010509060101010101" pitchFamily="49" charset="-122"/>
              </a:rPr>
              <a:t>9</a:t>
            </a:r>
            <a:r>
              <a:rPr lang="zh-CN" altLang="en-US" sz="2400" b="1" dirty="0">
                <a:solidFill>
                  <a:srgbClr val="000798"/>
                </a:solidFill>
                <a:ea typeface="幼圆" panose="02010509060101010101" pitchFamily="49" charset="-122"/>
              </a:rPr>
              <a:t>月总市值变化情况</a:t>
            </a: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F1D80236-BD19-4AC2-A082-B08DD849B1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7537366"/>
              </p:ext>
            </p:extLst>
          </p:nvPr>
        </p:nvGraphicFramePr>
        <p:xfrm>
          <a:off x="1774826" y="3886200"/>
          <a:ext cx="8642351" cy="2590804"/>
        </p:xfrm>
        <a:graphic>
          <a:graphicData uri="http://schemas.openxmlformats.org/drawingml/2006/table">
            <a:tbl>
              <a:tblPr/>
              <a:tblGrid>
                <a:gridCol w="1695230">
                  <a:extLst>
                    <a:ext uri="{9D8B030D-6E8A-4147-A177-3AD203B41FA5}">
                      <a16:colId xmlns:a16="http://schemas.microsoft.com/office/drawing/2014/main" val="605956437"/>
                    </a:ext>
                  </a:extLst>
                </a:gridCol>
                <a:gridCol w="1472654">
                  <a:extLst>
                    <a:ext uri="{9D8B030D-6E8A-4147-A177-3AD203B41FA5}">
                      <a16:colId xmlns:a16="http://schemas.microsoft.com/office/drawing/2014/main" val="104270124"/>
                    </a:ext>
                  </a:extLst>
                </a:gridCol>
                <a:gridCol w="1829630">
                  <a:extLst>
                    <a:ext uri="{9D8B030D-6E8A-4147-A177-3AD203B41FA5}">
                      <a16:colId xmlns:a16="http://schemas.microsoft.com/office/drawing/2014/main" val="709513755"/>
                    </a:ext>
                  </a:extLst>
                </a:gridCol>
                <a:gridCol w="1741099">
                  <a:extLst>
                    <a:ext uri="{9D8B030D-6E8A-4147-A177-3AD203B41FA5}">
                      <a16:colId xmlns:a16="http://schemas.microsoft.com/office/drawing/2014/main" val="651154450"/>
                    </a:ext>
                  </a:extLst>
                </a:gridCol>
                <a:gridCol w="1903738">
                  <a:extLst>
                    <a:ext uri="{9D8B030D-6E8A-4147-A177-3AD203B41FA5}">
                      <a16:colId xmlns:a16="http://schemas.microsoft.com/office/drawing/2014/main" val="943403088"/>
                    </a:ext>
                  </a:extLst>
                </a:gridCol>
              </a:tblGrid>
              <a:tr h="441224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证券代码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证券名称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2021/8/31</a:t>
                      </a:r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总市值（亿元）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2021/9/30</a:t>
                      </a:r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总市值（亿元）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月涨跌幅（</a:t>
                      </a:r>
                      <a:r>
                        <a:rPr lang="en-US" altLang="zh-CN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%</a:t>
                      </a:r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）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0815684"/>
                  </a:ext>
                </a:extLst>
              </a:tr>
              <a:tr h="2149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688621.SH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阳光诺和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85.34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146.02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71.11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4048512"/>
                  </a:ext>
                </a:extLst>
              </a:tr>
              <a:tr h="2149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688669.SH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聚石化学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29.01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40.33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39.03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4998345"/>
                  </a:ext>
                </a:extLst>
              </a:tr>
              <a:tr h="2149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688388.SH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嘉元科技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258.03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328.28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27.16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8872437"/>
                  </a:ext>
                </a:extLst>
              </a:tr>
              <a:tr h="2149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688202.SH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美迪西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366.75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462.13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26.01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2206902"/>
                  </a:ext>
                </a:extLst>
              </a:tr>
              <a:tr h="2149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688029.SH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南微医学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276.39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344.16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24.52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3410561"/>
                  </a:ext>
                </a:extLst>
              </a:tr>
              <a:tr h="2149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688660.SH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电气风电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137.47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165.47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20.37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2757266"/>
                  </a:ext>
                </a:extLst>
              </a:tr>
              <a:tr h="2149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688677.SH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海泰新光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79.29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95.24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20.12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4516404"/>
                  </a:ext>
                </a:extLst>
              </a:tr>
              <a:tr h="2149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688276.SH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百克生物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337.62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404.50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19.81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3859195"/>
                  </a:ext>
                </a:extLst>
              </a:tr>
              <a:tr h="2149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688617.SH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惠泰医疗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226.40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269.35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18.97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6315272"/>
                  </a:ext>
                </a:extLst>
              </a:tr>
              <a:tr h="2149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688161.SH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威高骨科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252.96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300.40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18.75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4538499"/>
                  </a:ext>
                </a:extLst>
              </a:tr>
            </a:tbl>
          </a:graphicData>
        </a:graphic>
      </p:graphicFrame>
      <p:graphicFrame>
        <p:nvGraphicFramePr>
          <p:cNvPr id="5" name="图表 4">
            <a:extLst>
              <a:ext uri="{FF2B5EF4-FFF2-40B4-BE49-F238E27FC236}">
                <a16:creationId xmlns:a16="http://schemas.microsoft.com/office/drawing/2014/main" id="{A0F9AEB9-294D-49D3-938B-C3A4D464DA4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5980691"/>
              </p:ext>
            </p:extLst>
          </p:nvPr>
        </p:nvGraphicFramePr>
        <p:xfrm>
          <a:off x="1774825" y="836613"/>
          <a:ext cx="8642350" cy="3070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29321112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1859091" y="144542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798"/>
                </a:solidFill>
                <a:ea typeface="幼圆" panose="02010509060101010101" pitchFamily="49" charset="-122"/>
              </a:rPr>
              <a:t>科创板</a:t>
            </a:r>
            <a:r>
              <a:rPr lang="en-US" altLang="zh-CN" sz="2400" b="1" dirty="0">
                <a:solidFill>
                  <a:srgbClr val="000798"/>
                </a:solidFill>
                <a:ea typeface="幼圆" panose="02010509060101010101" pitchFamily="49" charset="-122"/>
              </a:rPr>
              <a:t>9</a:t>
            </a:r>
            <a:r>
              <a:rPr lang="zh-CN" altLang="en-US" sz="2400" b="1" dirty="0">
                <a:solidFill>
                  <a:srgbClr val="000798"/>
                </a:solidFill>
                <a:ea typeface="幼圆" panose="02010509060101010101" pitchFamily="49" charset="-122"/>
              </a:rPr>
              <a:t>月总市值变化情况</a:t>
            </a: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92706BB1-42D6-4727-B58C-67F9C3B391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257558"/>
              </p:ext>
            </p:extLst>
          </p:nvPr>
        </p:nvGraphicFramePr>
        <p:xfrm>
          <a:off x="1774826" y="3911600"/>
          <a:ext cx="8627720" cy="2567739"/>
        </p:xfrm>
        <a:graphic>
          <a:graphicData uri="http://schemas.openxmlformats.org/drawingml/2006/table">
            <a:tbl>
              <a:tblPr/>
              <a:tblGrid>
                <a:gridCol w="1692360">
                  <a:extLst>
                    <a:ext uri="{9D8B030D-6E8A-4147-A177-3AD203B41FA5}">
                      <a16:colId xmlns:a16="http://schemas.microsoft.com/office/drawing/2014/main" val="1671969752"/>
                    </a:ext>
                  </a:extLst>
                </a:gridCol>
                <a:gridCol w="1659177">
                  <a:extLst>
                    <a:ext uri="{9D8B030D-6E8A-4147-A177-3AD203B41FA5}">
                      <a16:colId xmlns:a16="http://schemas.microsoft.com/office/drawing/2014/main" val="974879822"/>
                    </a:ext>
                  </a:extLst>
                </a:gridCol>
                <a:gridCol w="1725543">
                  <a:extLst>
                    <a:ext uri="{9D8B030D-6E8A-4147-A177-3AD203B41FA5}">
                      <a16:colId xmlns:a16="http://schemas.microsoft.com/office/drawing/2014/main" val="1140424030"/>
                    </a:ext>
                  </a:extLst>
                </a:gridCol>
                <a:gridCol w="1640253">
                  <a:extLst>
                    <a:ext uri="{9D8B030D-6E8A-4147-A177-3AD203B41FA5}">
                      <a16:colId xmlns:a16="http://schemas.microsoft.com/office/drawing/2014/main" val="4038019537"/>
                    </a:ext>
                  </a:extLst>
                </a:gridCol>
                <a:gridCol w="1910387">
                  <a:extLst>
                    <a:ext uri="{9D8B030D-6E8A-4147-A177-3AD203B41FA5}">
                      <a16:colId xmlns:a16="http://schemas.microsoft.com/office/drawing/2014/main" val="1495095915"/>
                    </a:ext>
                  </a:extLst>
                </a:gridCol>
              </a:tblGrid>
              <a:tr h="432639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证券代码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证券名称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2021/7/31</a:t>
                      </a:r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总市值（亿元）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2021/8/31</a:t>
                      </a:r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总市值（亿元）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月涨跌幅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31420"/>
                  </a:ext>
                </a:extLst>
              </a:tr>
              <a:tr h="213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688128.SH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中国电研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197.32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118.24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-40.08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3357776"/>
                  </a:ext>
                </a:extLst>
              </a:tr>
              <a:tr h="213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688556.SH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高测股份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120.32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79.31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-34.09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6962880"/>
                  </a:ext>
                </a:extLst>
              </a:tr>
              <a:tr h="213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688577.SH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浙海德曼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42.17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28.05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-33.47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4628114"/>
                  </a:ext>
                </a:extLst>
              </a:tr>
              <a:tr h="213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688323.SH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瑞华泰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75.64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52.56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-30.51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083241"/>
                  </a:ext>
                </a:extLst>
              </a:tr>
              <a:tr h="213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688077.SH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大地熊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50.39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35.03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-30.48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043619"/>
                  </a:ext>
                </a:extLst>
              </a:tr>
              <a:tr h="213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688305.SH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科德数控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132.26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92.49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-30.07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14671"/>
                  </a:ext>
                </a:extLst>
              </a:tr>
              <a:tr h="213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688113.SH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联测科技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49.76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34.98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-29.71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327943"/>
                  </a:ext>
                </a:extLst>
              </a:tr>
              <a:tr h="213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688002.SH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睿创微纳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553.67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390.27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-29.51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823216"/>
                  </a:ext>
                </a:extLst>
              </a:tr>
              <a:tr h="213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688560.SH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明冠新材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64.77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45.94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-29.06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678793"/>
                  </a:ext>
                </a:extLst>
              </a:tr>
              <a:tr h="213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688682.SH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霍莱沃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56.80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40.56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-28.59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6370131"/>
                  </a:ext>
                </a:extLst>
              </a:tr>
            </a:tbl>
          </a:graphicData>
        </a:graphic>
      </p:graphicFrame>
      <p:graphicFrame>
        <p:nvGraphicFramePr>
          <p:cNvPr id="5" name="图表 4">
            <a:extLst>
              <a:ext uri="{FF2B5EF4-FFF2-40B4-BE49-F238E27FC236}">
                <a16:creationId xmlns:a16="http://schemas.microsoft.com/office/drawing/2014/main" id="{C84F8F26-0341-4A69-840A-DC7E42827C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6471779"/>
              </p:ext>
            </p:extLst>
          </p:nvPr>
        </p:nvGraphicFramePr>
        <p:xfrm>
          <a:off x="1774825" y="836613"/>
          <a:ext cx="8629649" cy="31511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38041194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>
            <a:extLst>
              <a:ext uri="{FF2B5EF4-FFF2-40B4-BE49-F238E27FC236}">
                <a16:creationId xmlns:a16="http://schemas.microsoft.com/office/drawing/2014/main" id="{6E652B67-ECF4-46AD-8022-8BFE7E8C719F}"/>
              </a:ext>
            </a:extLst>
          </p:cNvPr>
          <p:cNvGrpSpPr/>
          <p:nvPr/>
        </p:nvGrpSpPr>
        <p:grpSpPr>
          <a:xfrm>
            <a:off x="1774825" y="3944583"/>
            <a:ext cx="4321175" cy="357505"/>
            <a:chOff x="7157508" y="740532"/>
            <a:chExt cx="3098167" cy="369870"/>
          </a:xfrm>
        </p:grpSpPr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CB2B6068-BF4A-4029-88F0-D9EA012388B5}"/>
                </a:ext>
              </a:extLst>
            </p:cNvPr>
            <p:cNvSpPr/>
            <p:nvPr/>
          </p:nvSpPr>
          <p:spPr>
            <a:xfrm>
              <a:off x="7157508" y="740533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IPO</a:t>
              </a:r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整体节奏平稳，并购市场降温</a:t>
              </a:r>
            </a:p>
          </p:txBody>
        </p:sp>
        <p:sp>
          <p:nvSpPr>
            <p:cNvPr id="9" name="等腰三角形 8">
              <a:extLst>
                <a:ext uri="{FF2B5EF4-FFF2-40B4-BE49-F238E27FC236}">
                  <a16:creationId xmlns:a16="http://schemas.microsoft.com/office/drawing/2014/main" id="{554DE873-B86B-4B66-A67B-BCABDCA290A3}"/>
                </a:ext>
              </a:extLst>
            </p:cNvPr>
            <p:cNvSpPr/>
            <p:nvPr/>
          </p:nvSpPr>
          <p:spPr>
            <a:xfrm rot="5400000">
              <a:off x="9929218" y="783943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0" name="文本框 9">
            <a:extLst>
              <a:ext uri="{FF2B5EF4-FFF2-40B4-BE49-F238E27FC236}">
                <a16:creationId xmlns:a16="http://schemas.microsoft.com/office/drawing/2014/main" id="{A2BB54BF-2FB1-4E74-8F17-15F92FA8D541}"/>
              </a:ext>
            </a:extLst>
          </p:cNvPr>
          <p:cNvSpPr txBox="1"/>
          <p:nvPr/>
        </p:nvSpPr>
        <p:spPr>
          <a:xfrm>
            <a:off x="1868418" y="4407944"/>
            <a:ext cx="8548758" cy="180318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359991" algn="just">
              <a:lnSpc>
                <a:spcPct val="150000"/>
              </a:lnSpc>
            </a:pP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IPO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数量与上月持平，但科创板上市数量减少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起，加之近期联想撤会事件，市场预计科创板对于企业创新、高科技的要求将会有所提高。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8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月募资额受中国电信回归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股影响明显放大，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月正常回调，总募资额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315.50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亿元。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359991" algn="just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并购市场方面，在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8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月并购规模大幅回落后，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月数量规模均小幅增长。与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8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月相比，并购数量增加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起。并购规模扩大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66.55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亿元。并购市场表现依旧稳健。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D389B026-2D24-42C6-8E40-EE0AF77DD030}"/>
              </a:ext>
            </a:extLst>
          </p:cNvPr>
          <p:cNvSpPr txBox="1"/>
          <p:nvPr/>
        </p:nvSpPr>
        <p:spPr>
          <a:xfrm>
            <a:off x="1895403" y="136107"/>
            <a:ext cx="12682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>
                <a:solidFill>
                  <a:srgbClr val="000798"/>
                </a:solidFill>
              </a:rPr>
              <a:t>9</a:t>
            </a:r>
            <a:r>
              <a:rPr lang="zh-CN" altLang="en-US" sz="2400" b="1" dirty="0">
                <a:solidFill>
                  <a:srgbClr val="000798"/>
                </a:solidFill>
              </a:rPr>
              <a:t>月小结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072ED3C1-5125-46BB-BDF5-4F785C1A6F75}"/>
              </a:ext>
            </a:extLst>
          </p:cNvPr>
          <p:cNvSpPr txBox="1"/>
          <p:nvPr/>
        </p:nvSpPr>
        <p:spPr>
          <a:xfrm>
            <a:off x="1784350" y="1444216"/>
            <a:ext cx="8632825" cy="217251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359991" algn="just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从募集市场的数据统计可以看出，近几月募集事件持续增多后，基金市场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月出现降温，募集数量及规模双双出现下行。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月共有发生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241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起基金募集事件，环比减少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51.80%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；募资总额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882.74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亿元，环比继续收窄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49.68%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359991" algn="just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投资市场在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8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月小幅回落后，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月有所回升明显。据统计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月共发生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308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起投资事件，环比增加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64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起；总投资额近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700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亿元。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轮为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月主要投融资轮次。高端制造、医疗投资依旧频繁，但自动驾驶等汽车交通产业投资规模连续两月位列第二。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3" name="组合 12">
            <a:extLst>
              <a:ext uri="{FF2B5EF4-FFF2-40B4-BE49-F238E27FC236}">
                <a16:creationId xmlns:a16="http://schemas.microsoft.com/office/drawing/2014/main" id="{ABCC63C5-B544-410D-8202-59C0D4799ACA}"/>
              </a:ext>
            </a:extLst>
          </p:cNvPr>
          <p:cNvGrpSpPr/>
          <p:nvPr/>
        </p:nvGrpSpPr>
        <p:grpSpPr>
          <a:xfrm>
            <a:off x="1774825" y="1012567"/>
            <a:ext cx="4435475" cy="357504"/>
            <a:chOff x="7207079" y="740533"/>
            <a:chExt cx="3547064" cy="369869"/>
          </a:xfrm>
        </p:grpSpPr>
        <p:sp>
          <p:nvSpPr>
            <p:cNvPr id="14" name="矩形 13">
              <a:extLst>
                <a:ext uri="{FF2B5EF4-FFF2-40B4-BE49-F238E27FC236}">
                  <a16:creationId xmlns:a16="http://schemas.microsoft.com/office/drawing/2014/main" id="{4E1CF7BD-A761-41E0-8C2A-A1B7752825BC}"/>
                </a:ext>
              </a:extLst>
            </p:cNvPr>
            <p:cNvSpPr/>
            <p:nvPr/>
          </p:nvSpPr>
          <p:spPr>
            <a:xfrm>
              <a:off x="7207079" y="740533"/>
              <a:ext cx="3261967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募集市场开始降温，投资市场回升明显</a:t>
              </a:r>
            </a:p>
          </p:txBody>
        </p:sp>
        <p:sp>
          <p:nvSpPr>
            <p:cNvPr id="15" name="等腰三角形 14">
              <a:extLst>
                <a:ext uri="{FF2B5EF4-FFF2-40B4-BE49-F238E27FC236}">
                  <a16:creationId xmlns:a16="http://schemas.microsoft.com/office/drawing/2014/main" id="{47D02F80-287F-4DD2-976B-AF371911A0E5}"/>
                </a:ext>
              </a:extLst>
            </p:cNvPr>
            <p:cNvSpPr/>
            <p:nvPr/>
          </p:nvSpPr>
          <p:spPr>
            <a:xfrm rot="5400000">
              <a:off x="10427686" y="783945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41237183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440319" y="4150016"/>
            <a:ext cx="766303" cy="766303"/>
          </a:xfrm>
          <a:prstGeom prst="rect">
            <a:avLst/>
          </a:prstGeom>
          <a:noFill/>
          <a:ln w="38100">
            <a:solidFill>
              <a:srgbClr val="0070C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rgbClr val="000798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IPO</a:t>
            </a:r>
            <a:endParaRPr lang="zh-CN" altLang="en-US" sz="1600" dirty="0">
              <a:solidFill>
                <a:srgbClr val="000798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298365" y="2067264"/>
            <a:ext cx="20873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zh-CN" altLang="en-US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募集市场节奏放缓，</a:t>
            </a:r>
            <a:endParaRPr lang="en-US" altLang="zh-CN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/>
            <a:r>
              <a:rPr lang="zh-CN" altLang="en-US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规模数量双双下行。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3298365" y="3115283"/>
            <a:ext cx="20873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>
              <a:defRPr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投资市场出现回暖，事件规模环比增加。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3352776" y="4200524"/>
            <a:ext cx="20193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>
              <a:defRPr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altLang="zh-CN" dirty="0"/>
              <a:t>IPO</a:t>
            </a:r>
            <a:r>
              <a:rPr lang="zh-CN" altLang="en-US" dirty="0"/>
              <a:t>节奏保持稳定，</a:t>
            </a:r>
            <a:endParaRPr lang="en-US" altLang="zh-CN" dirty="0"/>
          </a:p>
          <a:p>
            <a:r>
              <a:rPr lang="zh-CN" altLang="en-US" dirty="0"/>
              <a:t>但科创板上市减少。</a:t>
            </a:r>
            <a:endParaRPr lang="en-US" altLang="zh-CN" dirty="0"/>
          </a:p>
        </p:txBody>
      </p:sp>
      <p:sp>
        <p:nvSpPr>
          <p:cNvPr id="8" name="矩形 7"/>
          <p:cNvSpPr/>
          <p:nvPr/>
        </p:nvSpPr>
        <p:spPr>
          <a:xfrm>
            <a:off x="6108581" y="3097869"/>
            <a:ext cx="766303" cy="766303"/>
          </a:xfrm>
          <a:prstGeom prst="rect">
            <a:avLst/>
          </a:prstGeom>
          <a:noFill/>
          <a:ln w="38100">
            <a:solidFill>
              <a:srgbClr val="0070C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srgbClr val="000798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新三板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7101240" y="3157854"/>
            <a:ext cx="2245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>
              <a:defRPr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新三板缩减节奏放缓，</a:t>
            </a:r>
            <a:endParaRPr lang="en-US" altLang="zh-CN" dirty="0"/>
          </a:p>
          <a:p>
            <a:r>
              <a:rPr lang="zh-CN" altLang="en-US" dirty="0"/>
              <a:t>北交所成立或有影响。</a:t>
            </a:r>
            <a:endParaRPr lang="en-US" altLang="zh-CN" dirty="0"/>
          </a:p>
        </p:txBody>
      </p:sp>
      <p:sp>
        <p:nvSpPr>
          <p:cNvPr id="10" name="矩形 9"/>
          <p:cNvSpPr/>
          <p:nvPr/>
        </p:nvSpPr>
        <p:spPr>
          <a:xfrm>
            <a:off x="6108581" y="2007277"/>
            <a:ext cx="766303" cy="766303"/>
          </a:xfrm>
          <a:prstGeom prst="rect">
            <a:avLst/>
          </a:prstGeom>
          <a:noFill/>
          <a:ln w="38100">
            <a:solidFill>
              <a:srgbClr val="0070C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solidFill>
                  <a:srgbClr val="000798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并购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7101240" y="2048214"/>
            <a:ext cx="22078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>
              <a:defRPr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并购数量有所回升，</a:t>
            </a:r>
            <a:endParaRPr lang="en-US" altLang="zh-CN" dirty="0"/>
          </a:p>
          <a:p>
            <a:r>
              <a:rPr lang="zh-CN" altLang="en-US" dirty="0"/>
              <a:t>并购规模小幅扩张。</a:t>
            </a:r>
            <a:endParaRPr lang="en-US" altLang="zh-CN" dirty="0"/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2838D878-7E1E-449A-AE2B-A7EB0F36A2FE}"/>
              </a:ext>
            </a:extLst>
          </p:cNvPr>
          <p:cNvSpPr/>
          <p:nvPr/>
        </p:nvSpPr>
        <p:spPr>
          <a:xfrm>
            <a:off x="2430794" y="2007277"/>
            <a:ext cx="766303" cy="766303"/>
          </a:xfrm>
          <a:prstGeom prst="rect">
            <a:avLst/>
          </a:prstGeom>
          <a:noFill/>
          <a:ln w="38100">
            <a:solidFill>
              <a:srgbClr val="0070C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solidFill>
                  <a:srgbClr val="000798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募集</a:t>
            </a: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92097731-A4B3-4D85-A0E9-1AD314BD4FDD}"/>
              </a:ext>
            </a:extLst>
          </p:cNvPr>
          <p:cNvSpPr/>
          <p:nvPr/>
        </p:nvSpPr>
        <p:spPr>
          <a:xfrm>
            <a:off x="2430794" y="3055298"/>
            <a:ext cx="766303" cy="766303"/>
          </a:xfrm>
          <a:prstGeom prst="rect">
            <a:avLst/>
          </a:prstGeom>
          <a:noFill/>
          <a:ln w="38100">
            <a:solidFill>
              <a:srgbClr val="0070C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solidFill>
                  <a:srgbClr val="000798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投资</a:t>
            </a: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173EAEE1-2304-4E09-A4DE-B9691FF52C2E}"/>
              </a:ext>
            </a:extLst>
          </p:cNvPr>
          <p:cNvSpPr/>
          <p:nvPr/>
        </p:nvSpPr>
        <p:spPr>
          <a:xfrm>
            <a:off x="6108581" y="4178635"/>
            <a:ext cx="766303" cy="766303"/>
          </a:xfrm>
          <a:prstGeom prst="rect">
            <a:avLst/>
          </a:prstGeom>
          <a:noFill/>
          <a:ln w="38100">
            <a:solidFill>
              <a:srgbClr val="0070C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srgbClr val="000798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科创板</a:t>
            </a: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B3638B5A-E0B9-4077-999A-9263794D2CFE}"/>
              </a:ext>
            </a:extLst>
          </p:cNvPr>
          <p:cNvSpPr txBox="1"/>
          <p:nvPr/>
        </p:nvSpPr>
        <p:spPr>
          <a:xfrm>
            <a:off x="7104659" y="4219574"/>
            <a:ext cx="21917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>
              <a:defRPr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科创板跌多涨少，</a:t>
            </a:r>
            <a:endParaRPr lang="en-US" altLang="zh-CN" dirty="0"/>
          </a:p>
          <a:p>
            <a:r>
              <a:rPr lang="zh-CN" altLang="en-US" sz="1800" b="0" i="0" u="none" strike="noStrike" dirty="0">
                <a:effectLst/>
                <a:latin typeface="Arial" panose="020B0604020202020204" pitchFamily="34" charset="0"/>
              </a:rPr>
              <a:t>生物医药相关领涨。</a:t>
            </a:r>
            <a:endParaRPr lang="en-US" altLang="zh-CN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1882775" y="144543"/>
            <a:ext cx="8426450" cy="515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798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募集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525476CC-5A92-46F5-92CC-5228B83DE6FF}"/>
              </a:ext>
            </a:extLst>
          </p:cNvPr>
          <p:cNvSpPr txBox="1"/>
          <p:nvPr/>
        </p:nvSpPr>
        <p:spPr>
          <a:xfrm>
            <a:off x="2248078" y="5263552"/>
            <a:ext cx="1563903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49.68%</a:t>
            </a:r>
            <a:endParaRPr lang="en-US" altLang="zh-CN" sz="24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0688E052-21B6-4ACD-8879-51AC41D46C47}"/>
              </a:ext>
            </a:extLst>
          </p:cNvPr>
          <p:cNvSpPr txBox="1"/>
          <p:nvPr/>
        </p:nvSpPr>
        <p:spPr>
          <a:xfrm>
            <a:off x="2225256" y="6099209"/>
            <a:ext cx="1072409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zh-CN"/>
            </a:defPPr>
            <a:lvl1pPr>
              <a:defRPr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zh-CN" sz="24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51.80%</a:t>
            </a:r>
            <a:endParaRPr lang="en-US" sz="2400" dirty="0">
              <a:solidFill>
                <a:srgbClr val="00B050"/>
              </a:solidFill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CE1A0AD6-A340-4944-8A98-91A057F64CE9}"/>
              </a:ext>
            </a:extLst>
          </p:cNvPr>
          <p:cNvSpPr txBox="1"/>
          <p:nvPr/>
        </p:nvSpPr>
        <p:spPr>
          <a:xfrm>
            <a:off x="2170060" y="5005201"/>
            <a:ext cx="14189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募集金额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环比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7F235572-52DE-4EB5-B3DA-28A6101D42E7}"/>
              </a:ext>
            </a:extLst>
          </p:cNvPr>
          <p:cNvSpPr txBox="1"/>
          <p:nvPr/>
        </p:nvSpPr>
        <p:spPr>
          <a:xfrm>
            <a:off x="2176168" y="5815245"/>
            <a:ext cx="14189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1400"/>
            </a:lvl1pPr>
          </a:lstStyle>
          <a:p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募集事件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环比</a:t>
            </a:r>
          </a:p>
        </p:txBody>
      </p:sp>
      <p:grpSp>
        <p:nvGrpSpPr>
          <p:cNvPr id="19" name="组合 18">
            <a:extLst>
              <a:ext uri="{FF2B5EF4-FFF2-40B4-BE49-F238E27FC236}">
                <a16:creationId xmlns:a16="http://schemas.microsoft.com/office/drawing/2014/main" id="{CAE5DCC3-7341-4F68-B271-ABA770A0316E}"/>
              </a:ext>
            </a:extLst>
          </p:cNvPr>
          <p:cNvGrpSpPr/>
          <p:nvPr/>
        </p:nvGrpSpPr>
        <p:grpSpPr>
          <a:xfrm>
            <a:off x="1774826" y="4621104"/>
            <a:ext cx="2428874" cy="309671"/>
            <a:chOff x="7265361" y="761312"/>
            <a:chExt cx="3114359" cy="369868"/>
          </a:xfrm>
        </p:grpSpPr>
        <p:sp>
          <p:nvSpPr>
            <p:cNvPr id="20" name="矩形 19">
              <a:extLst>
                <a:ext uri="{FF2B5EF4-FFF2-40B4-BE49-F238E27FC236}">
                  <a16:creationId xmlns:a16="http://schemas.microsoft.com/office/drawing/2014/main" id="{F0AC8110-DAD2-43DE-9775-1A41D0401AD4}"/>
                </a:ext>
              </a:extLst>
            </p:cNvPr>
            <p:cNvSpPr/>
            <p:nvPr/>
          </p:nvSpPr>
          <p:spPr>
            <a:xfrm>
              <a:off x="7265361" y="761312"/>
              <a:ext cx="2796288" cy="369868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募集节奏放缓</a:t>
              </a:r>
            </a:p>
          </p:txBody>
        </p:sp>
        <p:sp>
          <p:nvSpPr>
            <p:cNvPr id="21" name="等腰三角形 20">
              <a:extLst>
                <a:ext uri="{FF2B5EF4-FFF2-40B4-BE49-F238E27FC236}">
                  <a16:creationId xmlns:a16="http://schemas.microsoft.com/office/drawing/2014/main" id="{184005D9-30F7-4690-9914-1D662D6037BA}"/>
                </a:ext>
              </a:extLst>
            </p:cNvPr>
            <p:cNvSpPr/>
            <p:nvPr/>
          </p:nvSpPr>
          <p:spPr>
            <a:xfrm rot="5400000">
              <a:off x="10035750" y="787209"/>
              <a:ext cx="369868" cy="318073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23" name="箭头: 下 22">
            <a:extLst>
              <a:ext uri="{FF2B5EF4-FFF2-40B4-BE49-F238E27FC236}">
                <a16:creationId xmlns:a16="http://schemas.microsoft.com/office/drawing/2014/main" id="{998B8B4B-EBFC-42A9-B585-93FA3C08CA73}"/>
              </a:ext>
            </a:extLst>
          </p:cNvPr>
          <p:cNvSpPr/>
          <p:nvPr/>
        </p:nvSpPr>
        <p:spPr>
          <a:xfrm>
            <a:off x="1774825" y="5949950"/>
            <a:ext cx="419576" cy="461667"/>
          </a:xfrm>
          <a:prstGeom prst="down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FF0000"/>
              </a:solidFill>
              <a:highlight>
                <a:srgbClr val="FF0000"/>
              </a:highlight>
            </a:endParaRPr>
          </a:p>
        </p:txBody>
      </p:sp>
      <p:sp>
        <p:nvSpPr>
          <p:cNvPr id="25" name="箭头: 下 24">
            <a:extLst>
              <a:ext uri="{FF2B5EF4-FFF2-40B4-BE49-F238E27FC236}">
                <a16:creationId xmlns:a16="http://schemas.microsoft.com/office/drawing/2014/main" id="{5349A176-A72F-4695-ABDC-97DCD288EE52}"/>
              </a:ext>
            </a:extLst>
          </p:cNvPr>
          <p:cNvSpPr/>
          <p:nvPr/>
        </p:nvSpPr>
        <p:spPr>
          <a:xfrm>
            <a:off x="1774825" y="5193315"/>
            <a:ext cx="419576" cy="461667"/>
          </a:xfrm>
          <a:prstGeom prst="down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00B050"/>
              </a:solidFill>
              <a:highlight>
                <a:srgbClr val="FF0000"/>
              </a:highlight>
            </a:endParaRPr>
          </a:p>
        </p:txBody>
      </p:sp>
      <p:graphicFrame>
        <p:nvGraphicFramePr>
          <p:cNvPr id="26" name="图表 25">
            <a:extLst>
              <a:ext uri="{FF2B5EF4-FFF2-40B4-BE49-F238E27FC236}">
                <a16:creationId xmlns:a16="http://schemas.microsoft.com/office/drawing/2014/main" id="{B82038CC-614B-4CCD-B607-4EE42916A62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5097930"/>
              </p:ext>
            </p:extLst>
          </p:nvPr>
        </p:nvGraphicFramePr>
        <p:xfrm>
          <a:off x="1774825" y="920750"/>
          <a:ext cx="8642350" cy="3670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4" name="文本框 3">
            <a:extLst>
              <a:ext uri="{FF2B5EF4-FFF2-40B4-BE49-F238E27FC236}">
                <a16:creationId xmlns:a16="http://schemas.microsoft.com/office/drawing/2014/main" id="{29AF8C8A-65BC-40B8-83D4-D3CB9A7CC47B}"/>
              </a:ext>
            </a:extLst>
          </p:cNvPr>
          <p:cNvSpPr txBox="1"/>
          <p:nvPr/>
        </p:nvSpPr>
        <p:spPr>
          <a:xfrm>
            <a:off x="3935413" y="5083175"/>
            <a:ext cx="6481762" cy="1289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在募集事件连升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月后，进入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月，募集事件及规模双双腰斩。基金募集节奏开始放缓，市场整体景气度有所下降。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月共发生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241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起基金募集事件，募资总额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882.74</a:t>
            </a:r>
            <a:r>
              <a:rPr lang="zh-CN" altLang="en-US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亿元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476253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774825" y="5268913"/>
            <a:ext cx="9451975" cy="1135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189" algn="just">
              <a:lnSpc>
                <a:spcPct val="150000"/>
              </a:lnSpc>
            </a:pP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月一级市场共有</a:t>
            </a:r>
            <a:r>
              <a:rPr lang="en-US" altLang="zh-CN" sz="24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241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起基金募集事件，最多的依旧为创业投资基金及股权投资基金。募集数量总体环比</a:t>
            </a:r>
            <a:r>
              <a:rPr lang="zh-CN" altLang="en-US" sz="24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减少</a:t>
            </a:r>
            <a:r>
              <a:rPr lang="en-US" altLang="zh-CN" sz="24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51.80%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月募资总额</a:t>
            </a:r>
            <a:r>
              <a:rPr lang="en-US" altLang="zh-CN" sz="24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882.74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亿元，环比继续</a:t>
            </a:r>
            <a:r>
              <a:rPr lang="zh-CN" altLang="en-US" sz="24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收窄</a:t>
            </a:r>
            <a:r>
              <a:rPr lang="en-US" altLang="zh-CN" sz="24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49.68%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1859091" y="144542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798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募集</a:t>
            </a:r>
          </a:p>
        </p:txBody>
      </p:sp>
      <p:grpSp>
        <p:nvGrpSpPr>
          <p:cNvPr id="11" name="组合 10"/>
          <p:cNvGrpSpPr/>
          <p:nvPr/>
        </p:nvGrpSpPr>
        <p:grpSpPr>
          <a:xfrm>
            <a:off x="1774825" y="4905375"/>
            <a:ext cx="2378075" cy="309600"/>
            <a:chOff x="7155445" y="740531"/>
            <a:chExt cx="3098164" cy="369870"/>
          </a:xfrm>
        </p:grpSpPr>
        <p:sp>
          <p:nvSpPr>
            <p:cNvPr id="12" name="矩形 11"/>
            <p:cNvSpPr/>
            <p:nvPr/>
          </p:nvSpPr>
          <p:spPr>
            <a:xfrm>
              <a:off x="7155445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募集节奏放缓</a:t>
              </a:r>
              <a:endPara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3" name="等腰三角形 12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90AE3355-7C75-4BCE-8895-4D058D49A8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5145098"/>
              </p:ext>
            </p:extLst>
          </p:nvPr>
        </p:nvGraphicFramePr>
        <p:xfrm>
          <a:off x="1774825" y="971550"/>
          <a:ext cx="8642350" cy="3743181"/>
        </p:xfrm>
        <a:graphic>
          <a:graphicData uri="http://schemas.openxmlformats.org/drawingml/2006/table">
            <a:tbl>
              <a:tblPr/>
              <a:tblGrid>
                <a:gridCol w="3175667">
                  <a:extLst>
                    <a:ext uri="{9D8B030D-6E8A-4147-A177-3AD203B41FA5}">
                      <a16:colId xmlns:a16="http://schemas.microsoft.com/office/drawing/2014/main" val="122945985"/>
                    </a:ext>
                  </a:extLst>
                </a:gridCol>
                <a:gridCol w="2291016">
                  <a:extLst>
                    <a:ext uri="{9D8B030D-6E8A-4147-A177-3AD203B41FA5}">
                      <a16:colId xmlns:a16="http://schemas.microsoft.com/office/drawing/2014/main" val="2580051158"/>
                    </a:ext>
                  </a:extLst>
                </a:gridCol>
                <a:gridCol w="3175667">
                  <a:extLst>
                    <a:ext uri="{9D8B030D-6E8A-4147-A177-3AD203B41FA5}">
                      <a16:colId xmlns:a16="http://schemas.microsoft.com/office/drawing/2014/main" val="2957968317"/>
                    </a:ext>
                  </a:extLst>
                </a:gridCol>
              </a:tblGrid>
              <a:tr h="45735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2021</a:t>
                      </a:r>
                      <a:r>
                        <a:rPr lang="zh-CN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年</a:t>
                      </a:r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</a:t>
                      </a:r>
                      <a:r>
                        <a:rPr lang="zh-CN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月基金募集数量及规模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3353337"/>
                  </a:ext>
                </a:extLst>
              </a:tr>
              <a:tr h="45705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类型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数量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募集规模</a:t>
                      </a:r>
                      <a:br>
                        <a:rPr lang="zh-CN" alt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</a:br>
                      <a:r>
                        <a:rPr lang="zh-CN" alt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（人民币亿元）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8023118"/>
                  </a:ext>
                </a:extLst>
              </a:tr>
              <a:tr h="454611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成长基金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768.67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9805561"/>
                  </a:ext>
                </a:extLst>
              </a:tr>
              <a:tr h="454611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创业投资基金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120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108.06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6784669"/>
                  </a:ext>
                </a:extLst>
              </a:tr>
              <a:tr h="454611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并购基金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6.01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2202743"/>
                  </a:ext>
                </a:extLst>
              </a:tr>
              <a:tr h="454611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股权投资基金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未披露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5773411"/>
                  </a:ext>
                </a:extLst>
              </a:tr>
              <a:tr h="454611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私募股权投资基金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未披露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4693129"/>
                  </a:ext>
                </a:extLst>
              </a:tr>
              <a:tr h="454611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合计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241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882.74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62359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463867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1774825" y="973660"/>
            <a:ext cx="2394603" cy="306000"/>
            <a:chOff x="7228094" y="994595"/>
            <a:chExt cx="3098164" cy="369870"/>
          </a:xfrm>
        </p:grpSpPr>
        <p:sp>
          <p:nvSpPr>
            <p:cNvPr id="5" name="矩形 4"/>
            <p:cNvSpPr/>
            <p:nvPr/>
          </p:nvSpPr>
          <p:spPr>
            <a:xfrm>
              <a:off x="7228094" y="994595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投资市场出现回暖</a:t>
              </a:r>
            </a:p>
          </p:txBody>
        </p:sp>
        <p:sp>
          <p:nvSpPr>
            <p:cNvPr id="6" name="等腰三角形 5"/>
            <p:cNvSpPr/>
            <p:nvPr/>
          </p:nvSpPr>
          <p:spPr>
            <a:xfrm rot="5400000">
              <a:off x="9999801" y="1038008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1859091" y="144542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798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投资</a:t>
            </a:r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A68C1EDB-6B96-46AE-86EF-61EE9C9A28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8669519"/>
              </p:ext>
            </p:extLst>
          </p:nvPr>
        </p:nvGraphicFramePr>
        <p:xfrm>
          <a:off x="1774825" y="1206500"/>
          <a:ext cx="8642348" cy="5283202"/>
        </p:xfrm>
        <a:graphic>
          <a:graphicData uri="http://schemas.openxmlformats.org/drawingml/2006/table">
            <a:tbl>
              <a:tblPr/>
              <a:tblGrid>
                <a:gridCol w="3105994">
                  <a:extLst>
                    <a:ext uri="{9D8B030D-6E8A-4147-A177-3AD203B41FA5}">
                      <a16:colId xmlns:a16="http://schemas.microsoft.com/office/drawing/2014/main" val="374282975"/>
                    </a:ext>
                  </a:extLst>
                </a:gridCol>
                <a:gridCol w="2478540">
                  <a:extLst>
                    <a:ext uri="{9D8B030D-6E8A-4147-A177-3AD203B41FA5}">
                      <a16:colId xmlns:a16="http://schemas.microsoft.com/office/drawing/2014/main" val="3479278550"/>
                    </a:ext>
                  </a:extLst>
                </a:gridCol>
                <a:gridCol w="3057814">
                  <a:extLst>
                    <a:ext uri="{9D8B030D-6E8A-4147-A177-3AD203B41FA5}">
                      <a16:colId xmlns:a16="http://schemas.microsoft.com/office/drawing/2014/main" val="2866193070"/>
                    </a:ext>
                  </a:extLst>
                </a:gridCol>
              </a:tblGrid>
              <a:tr h="24557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2021</a:t>
                      </a:r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年</a:t>
                      </a:r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</a:t>
                      </a:r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月中国</a:t>
                      </a:r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PEVC</a:t>
                      </a:r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案例行业分布及规模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8845870"/>
                  </a:ext>
                </a:extLst>
              </a:tr>
              <a:tr h="29643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行业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案例数量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融资金额（人民币 亿元）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2075326"/>
                  </a:ext>
                </a:extLst>
              </a:tr>
              <a:tr h="239822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高端制造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204.07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0554778"/>
                  </a:ext>
                </a:extLst>
              </a:tr>
              <a:tr h="239822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医疗健康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68.51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8800084"/>
                  </a:ext>
                </a:extLst>
              </a:tr>
              <a:tr h="239822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企业服务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97.41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7995775"/>
                  </a:ext>
                </a:extLst>
              </a:tr>
              <a:tr h="218307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智能硬件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63.19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0259194"/>
                  </a:ext>
                </a:extLst>
              </a:tr>
              <a:tr h="218307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汽车交通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116.99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5187161"/>
                  </a:ext>
                </a:extLst>
              </a:tr>
              <a:tr h="218307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传统产业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18.36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731336"/>
                  </a:ext>
                </a:extLst>
              </a:tr>
              <a:tr h="187119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本地生活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10.30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3249849"/>
                  </a:ext>
                </a:extLst>
              </a:tr>
              <a:tr h="218307">
                <a:tc>
                  <a:txBody>
                    <a:bodyPr/>
                    <a:lstStyle/>
                    <a:p>
                      <a:pPr marL="0" algn="ctr" defTabSz="685783" rtl="0" eaLnBrk="1" fontAlgn="ctr" latinLnBrk="0" hangingPunct="1"/>
                      <a:r>
                        <a:rPr lang="zh-CN" alt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文化传媒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783" rtl="0" eaLnBrk="1" fontAlgn="ctr" latinLnBrk="0" hangingPunct="1"/>
                      <a:r>
                        <a:rPr lang="en-US" altLang="zh-CN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783" rtl="0" eaLnBrk="1" fontAlgn="ctr" latinLnBrk="0" hangingPunct="1"/>
                      <a:r>
                        <a:rPr lang="en-US" altLang="zh-CN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1.08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3440261"/>
                  </a:ext>
                </a:extLst>
              </a:tr>
              <a:tr h="218307">
                <a:tc>
                  <a:txBody>
                    <a:bodyPr/>
                    <a:lstStyle/>
                    <a:p>
                      <a:pPr marL="0" algn="ctr" defTabSz="685783" rtl="0" eaLnBrk="1" fontAlgn="ctr" latinLnBrk="0" hangingPunct="1"/>
                      <a:r>
                        <a:rPr lang="zh-CN" alt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电子商务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783" rtl="0" eaLnBrk="1" fontAlgn="ctr" latinLnBrk="0" hangingPunct="1"/>
                      <a:r>
                        <a:rPr lang="en-US" altLang="zh-CN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783" rtl="0" eaLnBrk="1" fontAlgn="ctr" latinLnBrk="0" hangingPunct="1"/>
                      <a:r>
                        <a:rPr lang="en-US" altLang="zh-CN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22.00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22309"/>
                  </a:ext>
                </a:extLst>
              </a:tr>
              <a:tr h="218307">
                <a:tc>
                  <a:txBody>
                    <a:bodyPr/>
                    <a:lstStyle/>
                    <a:p>
                      <a:pPr marL="0" algn="ctr" defTabSz="685783" rtl="0" eaLnBrk="1" fontAlgn="ctr" latinLnBrk="0" hangingPunct="1"/>
                      <a:r>
                        <a:rPr lang="zh-CN" alt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金融服务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783" rtl="0" eaLnBrk="1" fontAlgn="ctr" latinLnBrk="0" hangingPunct="1"/>
                      <a:r>
                        <a:rPr lang="en-US" altLang="zh-CN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783" rtl="0" eaLnBrk="1" fontAlgn="ctr" latinLnBrk="0" hangingPunct="1"/>
                      <a:r>
                        <a:rPr lang="en-US" altLang="zh-CN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38.09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2960466"/>
                  </a:ext>
                </a:extLst>
              </a:tr>
              <a:tr h="208815">
                <a:tc>
                  <a:txBody>
                    <a:bodyPr/>
                    <a:lstStyle/>
                    <a:p>
                      <a:pPr marL="0" algn="ctr" defTabSz="685783" rtl="0" eaLnBrk="1" fontAlgn="ctr" latinLnBrk="0" hangingPunct="1"/>
                      <a:r>
                        <a:rPr lang="zh-CN" altLang="en-US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农业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783" rtl="0" eaLnBrk="1" fontAlgn="ctr" latinLnBrk="0" hangingPunct="1"/>
                      <a:r>
                        <a:rPr lang="en-US" altLang="zh-CN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783" rtl="0" eaLnBrk="1" fontAlgn="ctr" latinLnBrk="0" hangingPunct="1"/>
                      <a:r>
                        <a:rPr lang="en-US" altLang="zh-CN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2.70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3372293"/>
                  </a:ext>
                </a:extLst>
              </a:tr>
              <a:tr h="208815">
                <a:tc>
                  <a:txBody>
                    <a:bodyPr/>
                    <a:lstStyle/>
                    <a:p>
                      <a:pPr marL="0" algn="ctr" defTabSz="685783" rtl="0" eaLnBrk="1" fontAlgn="ctr" latinLnBrk="0" hangingPunct="1"/>
                      <a:r>
                        <a:rPr lang="zh-CN" altLang="en-US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物流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783" rtl="0" eaLnBrk="1" fontAlgn="ctr" latinLnBrk="0" hangingPunct="1"/>
                      <a:r>
                        <a:rPr lang="en-US" altLang="zh-CN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783" rtl="0" eaLnBrk="1" fontAlgn="ctr" latinLnBrk="0" hangingPunct="1"/>
                      <a:r>
                        <a:rPr lang="en-US" altLang="zh-CN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1.81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8345518"/>
                  </a:ext>
                </a:extLst>
              </a:tr>
              <a:tr h="208815">
                <a:tc>
                  <a:txBody>
                    <a:bodyPr/>
                    <a:lstStyle/>
                    <a:p>
                      <a:pPr marL="0" algn="ctr" defTabSz="685783" rtl="0" eaLnBrk="1" fontAlgn="ctr" latinLnBrk="0" hangingPunct="1"/>
                      <a:r>
                        <a:rPr lang="zh-CN" altLang="en-US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工具软件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783" rtl="0" eaLnBrk="1" fontAlgn="ctr" latinLnBrk="0" hangingPunct="1"/>
                      <a:r>
                        <a:rPr lang="en-US" altLang="zh-CN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783" rtl="0" eaLnBrk="1" fontAlgn="ctr" latinLnBrk="0" hangingPunct="1"/>
                      <a:r>
                        <a:rPr lang="en-US" altLang="zh-CN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29.80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2928698"/>
                  </a:ext>
                </a:extLst>
              </a:tr>
              <a:tr h="208815">
                <a:tc>
                  <a:txBody>
                    <a:bodyPr/>
                    <a:lstStyle/>
                    <a:p>
                      <a:pPr marL="0" algn="ctr" defTabSz="685783" rtl="0" eaLnBrk="1" fontAlgn="ctr" latinLnBrk="0" hangingPunct="1"/>
                      <a:r>
                        <a:rPr lang="zh-CN" altLang="en-US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互联网及电信服务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783" rtl="0" eaLnBrk="1" fontAlgn="ctr" latinLnBrk="0" hangingPunct="1"/>
                      <a:r>
                        <a:rPr lang="en-US" altLang="zh-CN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783" rtl="0" eaLnBrk="1" fontAlgn="ctr" latinLnBrk="0" hangingPunct="1"/>
                      <a:r>
                        <a:rPr lang="en-US" altLang="zh-CN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10.50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13998"/>
                  </a:ext>
                </a:extLst>
              </a:tr>
              <a:tr h="208815">
                <a:tc>
                  <a:txBody>
                    <a:bodyPr/>
                    <a:lstStyle/>
                    <a:p>
                      <a:pPr marL="0" algn="ctr" defTabSz="685783" rtl="0" eaLnBrk="1" fontAlgn="ctr" latinLnBrk="0" hangingPunct="1"/>
                      <a:r>
                        <a:rPr lang="zh-CN" altLang="en-US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游戏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783" rtl="0" eaLnBrk="1" fontAlgn="ctr" latinLnBrk="0" hangingPunct="1"/>
                      <a:r>
                        <a:rPr lang="en-US" altLang="zh-CN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783" rtl="0" eaLnBrk="1" fontAlgn="ctr" latinLnBrk="0" hangingPunct="1"/>
                      <a:r>
                        <a:rPr lang="en-US" altLang="zh-CN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9.75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7655028"/>
                  </a:ext>
                </a:extLst>
              </a:tr>
              <a:tr h="208815">
                <a:tc>
                  <a:txBody>
                    <a:bodyPr/>
                    <a:lstStyle/>
                    <a:p>
                      <a:pPr marL="0" algn="ctr" defTabSz="685783" rtl="0" eaLnBrk="1" fontAlgn="ctr" latinLnBrk="0" hangingPunct="1"/>
                      <a:r>
                        <a:rPr lang="zh-CN" altLang="en-US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教育培训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783" rtl="0" eaLnBrk="1" fontAlgn="ctr" latinLnBrk="0" hangingPunct="1"/>
                      <a:r>
                        <a:rPr lang="en-US" altLang="zh-CN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783" rtl="0" eaLnBrk="1" fontAlgn="ctr" latinLnBrk="0" hangingPunct="1"/>
                      <a:r>
                        <a:rPr lang="en-US" altLang="zh-CN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2.78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5165760"/>
                  </a:ext>
                </a:extLst>
              </a:tr>
              <a:tr h="218307">
                <a:tc>
                  <a:txBody>
                    <a:bodyPr/>
                    <a:lstStyle/>
                    <a:p>
                      <a:pPr marL="0" algn="ctr" defTabSz="685783" rtl="0" eaLnBrk="1" fontAlgn="ctr" latinLnBrk="0" hangingPunct="1"/>
                      <a:r>
                        <a:rPr lang="zh-CN" altLang="en-US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房产服务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783" rtl="0" eaLnBrk="1" fontAlgn="ctr" latinLnBrk="0" hangingPunct="1"/>
                      <a:r>
                        <a:rPr lang="en-US" altLang="zh-CN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783" rtl="0" eaLnBrk="1" fontAlgn="ctr" latinLnBrk="0" hangingPunct="1"/>
                      <a:r>
                        <a:rPr lang="en-US" altLang="zh-CN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1.00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8805254"/>
                  </a:ext>
                </a:extLst>
              </a:tr>
              <a:tr h="218307">
                <a:tc>
                  <a:txBody>
                    <a:bodyPr/>
                    <a:lstStyle/>
                    <a:p>
                      <a:pPr marL="0" algn="ctr" defTabSz="685783" rtl="0" eaLnBrk="1" fontAlgn="ctr" latinLnBrk="0" hangingPunct="1"/>
                      <a:r>
                        <a:rPr lang="zh-CN" alt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体育运动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783" rtl="0" eaLnBrk="1" fontAlgn="ctr" latinLnBrk="0" hangingPunct="1"/>
                      <a:r>
                        <a:rPr lang="en-US" altLang="zh-CN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783" rtl="0" eaLnBrk="1" fontAlgn="ctr" latinLnBrk="0" hangingPunct="1"/>
                      <a:r>
                        <a:rPr lang="en-US" altLang="zh-CN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0.45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5840332"/>
                  </a:ext>
                </a:extLst>
              </a:tr>
              <a:tr h="208815">
                <a:tc>
                  <a:txBody>
                    <a:bodyPr/>
                    <a:lstStyle/>
                    <a:p>
                      <a:pPr marL="0" algn="ctr" defTabSz="685783" rtl="0" eaLnBrk="1" fontAlgn="ctr" latinLnBrk="0" hangingPunct="1"/>
                      <a:r>
                        <a:rPr lang="zh-CN" altLang="en-US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旅游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783" rtl="0" eaLnBrk="1" fontAlgn="ctr" latinLnBrk="0" hangingPunct="1"/>
                      <a:r>
                        <a:rPr lang="en-US" altLang="zh-CN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783" rtl="0" eaLnBrk="1" fontAlgn="ctr" latinLnBrk="0" hangingPunct="1"/>
                      <a:r>
                        <a:rPr lang="en-US" altLang="zh-CN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0.10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8808602"/>
                  </a:ext>
                </a:extLst>
              </a:tr>
              <a:tr h="208815">
                <a:tc>
                  <a:txBody>
                    <a:bodyPr/>
                    <a:lstStyle/>
                    <a:p>
                      <a:pPr marL="0" algn="ctr" defTabSz="685783" rtl="0" eaLnBrk="1" fontAlgn="ctr" latinLnBrk="0" hangingPunct="1"/>
                      <a:r>
                        <a:rPr lang="zh-CN" altLang="en-US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网络社交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783" rtl="0" eaLnBrk="1" fontAlgn="ctr" latinLnBrk="0" hangingPunct="1"/>
                      <a:r>
                        <a:rPr lang="en-US" altLang="zh-CN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783" rtl="0" eaLnBrk="1" fontAlgn="ctr" latinLnBrk="0" hangingPunct="1"/>
                      <a:r>
                        <a:rPr lang="zh-CN" alt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未披露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2413084"/>
                  </a:ext>
                </a:extLst>
              </a:tr>
              <a:tr h="208815">
                <a:tc>
                  <a:txBody>
                    <a:bodyPr/>
                    <a:lstStyle/>
                    <a:p>
                      <a:pPr marL="0" algn="ctr" defTabSz="685783" rtl="0" eaLnBrk="1" fontAlgn="ctr" latinLnBrk="0" hangingPunct="1"/>
                      <a:r>
                        <a:rPr lang="zh-CN" alt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生活服务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783" rtl="0" eaLnBrk="1" fontAlgn="ctr" latinLnBrk="0" hangingPunct="1"/>
                      <a:r>
                        <a:rPr lang="en-US" altLang="zh-CN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783" rtl="0" eaLnBrk="1" fontAlgn="ctr" latinLnBrk="0" hangingPunct="1"/>
                      <a:r>
                        <a:rPr lang="zh-CN" alt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未披露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4509572"/>
                  </a:ext>
                </a:extLst>
              </a:tr>
              <a:tr h="208815">
                <a:tc>
                  <a:txBody>
                    <a:bodyPr/>
                    <a:lstStyle/>
                    <a:p>
                      <a:pPr marL="0" algn="ctr" defTabSz="685783" rtl="0" eaLnBrk="1" fontAlgn="ctr" latinLnBrk="0" hangingPunct="1"/>
                      <a:r>
                        <a:rPr lang="zh-CN" alt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合计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783" rtl="0" eaLnBrk="1" fontAlgn="ctr" latinLnBrk="0" hangingPunct="1"/>
                      <a:r>
                        <a:rPr lang="en-US" altLang="zh-CN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308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783" rtl="0" eaLnBrk="1" fontAlgn="ctr" latinLnBrk="0" hangingPunct="1"/>
                      <a:r>
                        <a:rPr lang="en-US" altLang="zh-CN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698.87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93192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335827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1774825" y="981074"/>
            <a:ext cx="3725355" cy="360000"/>
            <a:chOff x="7155445" y="740531"/>
            <a:chExt cx="3098166" cy="369870"/>
          </a:xfrm>
        </p:grpSpPr>
        <p:sp>
          <p:nvSpPr>
            <p:cNvPr id="5" name="矩形 4"/>
            <p:cNvSpPr/>
            <p:nvPr/>
          </p:nvSpPr>
          <p:spPr>
            <a:xfrm>
              <a:off x="7155445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分行业融资案例及金额分布情况</a:t>
              </a:r>
            </a:p>
          </p:txBody>
        </p:sp>
        <p:sp>
          <p:nvSpPr>
            <p:cNvPr id="6" name="等腰三角形 5"/>
            <p:cNvSpPr/>
            <p:nvPr/>
          </p:nvSpPr>
          <p:spPr>
            <a:xfrm rot="5400000">
              <a:off x="9927152" y="783942"/>
              <a:ext cx="369870" cy="283048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849947" y="144542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798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投资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936750" y="5703955"/>
            <a:ext cx="8963025" cy="69519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 defTabSz="914377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从投资数量来看，前三大行业分布较为平均，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19%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的投资事件发生在高端制造行业，其次为医疗健康；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 defTabSz="914377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从投资金额来看，高端制造行业依旧占据主导，占比近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30%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，其次汽车交通、医疗健康。</a:t>
            </a:r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1E222464-E16C-451F-86D7-6F07DF594FF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117" t="19648" r="23508" b="17009"/>
          <a:stretch/>
        </p:blipFill>
        <p:spPr>
          <a:xfrm>
            <a:off x="1774825" y="1371600"/>
            <a:ext cx="4737100" cy="4267200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D330FAB9-F82C-418B-861D-4D411A69570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7167" t="23794" r="28484" b="10881"/>
          <a:stretch/>
        </p:blipFill>
        <p:spPr>
          <a:xfrm>
            <a:off x="6515100" y="1282700"/>
            <a:ext cx="5245100" cy="436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491446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930525" y="5580618"/>
            <a:ext cx="5778372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defTabSz="914377"/>
            <a:r>
              <a: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按融资轮次来看，</a:t>
            </a:r>
            <a:r>
              <a:rPr lang="en-US" altLang="zh-CN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月融资事件及规模最大的均为</a:t>
            </a:r>
            <a:r>
              <a:rPr lang="en-US" altLang="zh-CN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r>
              <a: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轮</a:t>
            </a:r>
            <a:r>
              <a:rPr lang="en-US" altLang="zh-CN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;</a:t>
            </a:r>
          </a:p>
          <a:p>
            <a:pPr algn="ctr" defTabSz="914377"/>
            <a:r>
              <a: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共计发生</a:t>
            </a:r>
            <a:r>
              <a:rPr lang="en-US" altLang="zh-CN" sz="24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89</a:t>
            </a:r>
            <a:r>
              <a: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起投融资事件，涉及金额</a:t>
            </a:r>
            <a:r>
              <a:rPr lang="en-US" altLang="zh-CN" sz="24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184.73</a:t>
            </a:r>
            <a:r>
              <a: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亿元。</a:t>
            </a:r>
            <a:endParaRPr lang="en-US" altLang="zh-CN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859091" y="144542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798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投资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A1C25AB5-B4F1-46B1-B055-06C8966F7B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0343" y="1025525"/>
            <a:ext cx="9416713" cy="4461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050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1110009" y="1004374"/>
            <a:ext cx="2361845" cy="318499"/>
            <a:chOff x="5796284" y="1387012"/>
            <a:chExt cx="2679895" cy="318498"/>
          </a:xfrm>
        </p:grpSpPr>
        <p:sp>
          <p:nvSpPr>
            <p:cNvPr id="6" name="平行四边形 5"/>
            <p:cNvSpPr/>
            <p:nvPr/>
          </p:nvSpPr>
          <p:spPr>
            <a:xfrm>
              <a:off x="5796284" y="1387012"/>
              <a:ext cx="534257" cy="318498"/>
            </a:xfrm>
            <a:prstGeom prst="parallelogram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平行四边形 6"/>
            <p:cNvSpPr/>
            <p:nvPr/>
          </p:nvSpPr>
          <p:spPr>
            <a:xfrm>
              <a:off x="6249270" y="1387012"/>
              <a:ext cx="2226909" cy="318498"/>
            </a:xfrm>
            <a:prstGeom prst="parallelogram">
              <a:avLst/>
            </a:prstGeom>
            <a:solidFill>
              <a:srgbClr val="0070C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b="1" dirty="0"/>
                <a:t>融资规模前列</a:t>
              </a: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1127969" y="4985693"/>
            <a:ext cx="2352342" cy="322888"/>
            <a:chOff x="5600471" y="1351925"/>
            <a:chExt cx="2682950" cy="318498"/>
          </a:xfrm>
        </p:grpSpPr>
        <p:sp>
          <p:nvSpPr>
            <p:cNvPr id="9" name="平行四边形 8"/>
            <p:cNvSpPr/>
            <p:nvPr/>
          </p:nvSpPr>
          <p:spPr>
            <a:xfrm>
              <a:off x="5600471" y="1351925"/>
              <a:ext cx="534256" cy="318498"/>
            </a:xfrm>
            <a:prstGeom prst="parallelogram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平行四边形 9"/>
            <p:cNvSpPr/>
            <p:nvPr/>
          </p:nvSpPr>
          <p:spPr>
            <a:xfrm>
              <a:off x="6056510" y="1351925"/>
              <a:ext cx="2226911" cy="318498"/>
            </a:xfrm>
            <a:prstGeom prst="parallelogram">
              <a:avLst/>
            </a:prstGeom>
            <a:solidFill>
              <a:srgbClr val="FF000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b="1" dirty="0"/>
                <a:t>市场关注</a:t>
              </a:r>
            </a:p>
          </p:txBody>
        </p:sp>
      </p:grpSp>
      <p:sp>
        <p:nvSpPr>
          <p:cNvPr id="12" name="箭头: 五边形 11"/>
          <p:cNvSpPr/>
          <p:nvPr/>
        </p:nvSpPr>
        <p:spPr>
          <a:xfrm>
            <a:off x="1141842" y="1645698"/>
            <a:ext cx="431515" cy="285443"/>
          </a:xfrm>
          <a:prstGeom prst="homePlate">
            <a:avLst/>
          </a:prstGeom>
          <a:solidFill>
            <a:srgbClr val="0070C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zh-CN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箭头: 五边形 12"/>
          <p:cNvSpPr/>
          <p:nvPr/>
        </p:nvSpPr>
        <p:spPr>
          <a:xfrm>
            <a:off x="1154371" y="2795906"/>
            <a:ext cx="431515" cy="285443"/>
          </a:xfrm>
          <a:prstGeom prst="homePlate">
            <a:avLst/>
          </a:prstGeom>
          <a:solidFill>
            <a:srgbClr val="0070C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zh-CN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箭头: 五边形 13"/>
          <p:cNvSpPr/>
          <p:nvPr/>
        </p:nvSpPr>
        <p:spPr>
          <a:xfrm>
            <a:off x="1154371" y="3983962"/>
            <a:ext cx="431515" cy="285443"/>
          </a:xfrm>
          <a:prstGeom prst="homePlate">
            <a:avLst/>
          </a:prstGeom>
          <a:solidFill>
            <a:srgbClr val="0070C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zh-CN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箭头: 五边形 14"/>
          <p:cNvSpPr/>
          <p:nvPr/>
        </p:nvSpPr>
        <p:spPr>
          <a:xfrm>
            <a:off x="1167071" y="5497343"/>
            <a:ext cx="431515" cy="285443"/>
          </a:xfrm>
          <a:prstGeom prst="homePlate">
            <a:avLst/>
          </a:prstGeom>
          <a:solidFill>
            <a:srgbClr val="0070C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zh-CN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1592250" y="3920665"/>
            <a:ext cx="6664338" cy="972189"/>
          </a:xfrm>
          <a:prstGeom prst="rect">
            <a:avLst/>
          </a:prstGeom>
          <a:noFill/>
          <a:ln w="19050">
            <a:noFill/>
            <a:prstDash val="sysDash"/>
          </a:ln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新潮传媒：</a:t>
            </a:r>
            <a:r>
              <a:rPr lang="zh-CN" altLang="en-US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新潮传媒集团是专注家庭消费的社区媒体平台</a:t>
            </a:r>
            <a:r>
              <a:rPr lang="en-US" altLang="zh-CN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,</a:t>
            </a:r>
            <a:r>
              <a:rPr lang="zh-CN" altLang="en-US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以电梯作为中产社区的流量入口</a:t>
            </a:r>
            <a:r>
              <a:rPr lang="en-US" altLang="zh-CN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,</a:t>
            </a:r>
            <a:r>
              <a:rPr lang="zh-CN" altLang="en-US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致力于用科技为客户提供更精准</a:t>
            </a:r>
            <a:r>
              <a:rPr lang="en-US" altLang="zh-CN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,</a:t>
            </a:r>
            <a:r>
              <a:rPr lang="zh-CN" altLang="en-US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更有效的社区媒体流量</a:t>
            </a:r>
            <a:endParaRPr lang="en-US" altLang="zh-CN" sz="1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投资方：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京东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1592250" y="1569224"/>
            <a:ext cx="6664338" cy="972189"/>
          </a:xfrm>
          <a:prstGeom prst="rect">
            <a:avLst/>
          </a:prstGeom>
          <a:noFill/>
          <a:ln w="19050">
            <a:noFill/>
            <a:prstDash val="sysDash"/>
          </a:ln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曹操出行：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曹操出行是吉利控股集团布局“新能源汽车共享生态”的战略性投资业务，致力于重塑低碳、健康、共享的人车生活圈，打造全球领先的科技出行平台。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投资方：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东吴创新资本、农银国际、相城金控、苏州城投、苏州高铁新城国控集团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8872835" y="1277789"/>
            <a:ext cx="92333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zh-CN" altLang="en-US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融资规模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8768132" y="2917372"/>
            <a:ext cx="1132735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33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亿人民币</a:t>
            </a:r>
          </a:p>
        </p:txBody>
      </p:sp>
      <p:sp>
        <p:nvSpPr>
          <p:cNvPr id="22" name="文本框 21"/>
          <p:cNvSpPr txBox="1"/>
          <p:nvPr/>
        </p:nvSpPr>
        <p:spPr>
          <a:xfrm>
            <a:off x="8803906" y="1725332"/>
            <a:ext cx="1061188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38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亿人民币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10841335" y="1330270"/>
            <a:ext cx="92333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zh-CN" altLang="en-US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融资轮次</a:t>
            </a:r>
          </a:p>
        </p:txBody>
      </p:sp>
      <p:sp>
        <p:nvSpPr>
          <p:cNvPr id="29" name="Rectangle 2"/>
          <p:cNvSpPr txBox="1">
            <a:spLocks noChangeArrowheads="1"/>
          </p:cNvSpPr>
          <p:nvPr/>
        </p:nvSpPr>
        <p:spPr bwMode="auto">
          <a:xfrm>
            <a:off x="1127969" y="189452"/>
            <a:ext cx="3464428" cy="483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798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投资：重要投资事件</a:t>
            </a: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C44B59D3-B1AB-4643-8517-83E41EBA39E5}"/>
              </a:ext>
            </a:extLst>
          </p:cNvPr>
          <p:cNvSpPr txBox="1"/>
          <p:nvPr/>
        </p:nvSpPr>
        <p:spPr>
          <a:xfrm>
            <a:off x="11191591" y="1780489"/>
            <a:ext cx="22281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B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4" name="文本框 33">
            <a:extLst>
              <a:ext uri="{FF2B5EF4-FFF2-40B4-BE49-F238E27FC236}">
                <a16:creationId xmlns:a16="http://schemas.microsoft.com/office/drawing/2014/main" id="{74F018D0-1263-4A09-93B6-53F751A01983}"/>
              </a:ext>
            </a:extLst>
          </p:cNvPr>
          <p:cNvSpPr txBox="1"/>
          <p:nvPr/>
        </p:nvSpPr>
        <p:spPr>
          <a:xfrm>
            <a:off x="1592250" y="2733754"/>
            <a:ext cx="6664338" cy="972189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6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中欣晶圆</a:t>
            </a: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：</a:t>
            </a:r>
            <a:r>
              <a:rPr lang="zh-CN" altLang="en-US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杭州中欣晶圆半导体股份有限公司成立于</a:t>
            </a:r>
            <a:r>
              <a:rPr lang="en-US" altLang="zh-CN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2017</a:t>
            </a:r>
            <a:r>
              <a:rPr lang="zh-CN" altLang="en-US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年</a:t>
            </a:r>
            <a:r>
              <a:rPr lang="en-US" altLang="zh-CN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,</a:t>
            </a:r>
            <a:r>
              <a:rPr lang="zh-CN" altLang="en-US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主要从事高品质集成电路用半导体晶圆片的研发与生产制造。</a:t>
            </a:r>
            <a:endParaRPr lang="en-US" altLang="zh-CN" sz="1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marR="0" lvl="0" indent="0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投资方：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上海自贸区基金、东证资本、中国信达资产、中金浦成、中金资本等</a:t>
            </a:r>
          </a:p>
        </p:txBody>
      </p:sp>
      <p:sp>
        <p:nvSpPr>
          <p:cNvPr id="35" name="文本框 34">
            <a:extLst>
              <a:ext uri="{FF2B5EF4-FFF2-40B4-BE49-F238E27FC236}">
                <a16:creationId xmlns:a16="http://schemas.microsoft.com/office/drawing/2014/main" id="{B924603D-A4C9-4A34-84FC-2A8C0C8DBF35}"/>
              </a:ext>
            </a:extLst>
          </p:cNvPr>
          <p:cNvSpPr txBox="1"/>
          <p:nvPr/>
        </p:nvSpPr>
        <p:spPr>
          <a:xfrm>
            <a:off x="11189785" y="2993204"/>
            <a:ext cx="226429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B</a:t>
            </a:r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id="{64D9ACE9-46DE-4973-946B-B1020B800112}"/>
              </a:ext>
            </a:extLst>
          </p:cNvPr>
          <p:cNvSpPr txBox="1"/>
          <p:nvPr/>
        </p:nvSpPr>
        <p:spPr>
          <a:xfrm>
            <a:off x="11212010" y="5687020"/>
            <a:ext cx="181979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B</a:t>
            </a:r>
            <a:endParaRPr lang="zh-CN" altLang="en-US" sz="2400" dirty="0">
              <a:solidFill>
                <a:srgbClr val="C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2B40CA6D-2430-4F98-B659-4E2E2EC0BCA8}"/>
              </a:ext>
            </a:extLst>
          </p:cNvPr>
          <p:cNvSpPr txBox="1"/>
          <p:nvPr/>
        </p:nvSpPr>
        <p:spPr>
          <a:xfrm>
            <a:off x="8979435" y="4044366"/>
            <a:ext cx="710131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4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亿美元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id="{2C79DACF-8412-40C5-BDCF-EB388C956606}"/>
              </a:ext>
            </a:extLst>
          </p:cNvPr>
          <p:cNvSpPr txBox="1"/>
          <p:nvPr/>
        </p:nvSpPr>
        <p:spPr>
          <a:xfrm>
            <a:off x="1528264" y="5392336"/>
            <a:ext cx="6626723" cy="10645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indent="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元戎启行：</a:t>
            </a:r>
            <a:r>
              <a:rPr lang="zh-CN" altLang="en-US" sz="1200" b="0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深圳元戎启行科技有限公司是一家国际化的</a:t>
            </a:r>
            <a:r>
              <a:rPr lang="en-US" altLang="zh-CN" sz="1200" b="0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L4</a:t>
            </a:r>
            <a:r>
              <a:rPr lang="zh-CN" altLang="en-US" sz="1200" b="0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级自动驾驶全栈解决方案提供商</a:t>
            </a:r>
            <a:r>
              <a:rPr lang="en-US" altLang="zh-CN" sz="1200" b="0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,</a:t>
            </a:r>
            <a:r>
              <a:rPr lang="zh-CN" altLang="en-US" sz="1200" b="0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为车企、</a:t>
            </a:r>
            <a:r>
              <a:rPr lang="en-US" altLang="zh-CN" sz="1200" b="0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Tier1</a:t>
            </a:r>
            <a:r>
              <a:rPr lang="zh-CN" altLang="en-US" sz="1200" b="0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、出行公司等提供多应用场景的、定制化的自动驾驶解决方案</a:t>
            </a:r>
            <a:endParaRPr lang="en-US" altLang="zh-CN" sz="1200" b="0" i="0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R="0" lvl="0" indent="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投资方：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时代资本、云启资本、复星锐正资本、耀途资本、阿里巴巴</a:t>
            </a:r>
          </a:p>
        </p:txBody>
      </p:sp>
      <p:sp>
        <p:nvSpPr>
          <p:cNvPr id="37" name="文本框 36">
            <a:extLst>
              <a:ext uri="{FF2B5EF4-FFF2-40B4-BE49-F238E27FC236}">
                <a16:creationId xmlns:a16="http://schemas.microsoft.com/office/drawing/2014/main" id="{D5112DBD-3B02-4DCA-B021-DDA61797312E}"/>
              </a:ext>
            </a:extLst>
          </p:cNvPr>
          <p:cNvSpPr txBox="1"/>
          <p:nvPr/>
        </p:nvSpPr>
        <p:spPr>
          <a:xfrm>
            <a:off x="8979435" y="5634538"/>
            <a:ext cx="710131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亿美元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文本框 37">
            <a:extLst>
              <a:ext uri="{FF2B5EF4-FFF2-40B4-BE49-F238E27FC236}">
                <a16:creationId xmlns:a16="http://schemas.microsoft.com/office/drawing/2014/main" id="{FE5E6A44-A636-4D31-91E8-DA9BCCA6E135}"/>
              </a:ext>
            </a:extLst>
          </p:cNvPr>
          <p:cNvSpPr txBox="1"/>
          <p:nvPr/>
        </p:nvSpPr>
        <p:spPr>
          <a:xfrm>
            <a:off x="11208621" y="4133119"/>
            <a:ext cx="18875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F</a:t>
            </a:r>
            <a:endParaRPr lang="zh-CN" altLang="en-US" sz="2400" dirty="0">
              <a:solidFill>
                <a:srgbClr val="C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774825" y="942975"/>
            <a:ext cx="2468119" cy="320400"/>
            <a:chOff x="7155444" y="740531"/>
            <a:chExt cx="3098165" cy="369870"/>
          </a:xfrm>
        </p:grpSpPr>
        <p:sp>
          <p:nvSpPr>
            <p:cNvPr id="3" name="矩形 2"/>
            <p:cNvSpPr/>
            <p:nvPr/>
          </p:nvSpPr>
          <p:spPr>
            <a:xfrm>
              <a:off x="7155444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A</a:t>
              </a:r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股、港股</a:t>
              </a:r>
              <a:r>
                <a:rPr lang="en-US" altLang="zh-CN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IPO</a:t>
              </a:r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情况</a:t>
              </a:r>
            </a:p>
          </p:txBody>
        </p:sp>
        <p:sp>
          <p:nvSpPr>
            <p:cNvPr id="4" name="等腰三角形 3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8" name="文本框 7"/>
          <p:cNvSpPr txBox="1"/>
          <p:nvPr/>
        </p:nvSpPr>
        <p:spPr>
          <a:xfrm>
            <a:off x="1774825" y="4868863"/>
            <a:ext cx="8642350" cy="161766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457189" algn="just">
              <a:lnSpc>
                <a:spcPct val="150000"/>
              </a:lnSpc>
            </a:pP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IPO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数量与上月保持一致，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股共有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40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家公司上市，科创板上市企业共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10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家。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IPO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总实际募资额为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315.50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亿，其中科创板总募资额为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138.48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亿元，上市退出基金共计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151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支；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457189" algn="just">
              <a:lnSpc>
                <a:spcPct val="150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港股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月有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4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家企业上市交易，募集资金总额为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144.70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亿港元，其中募资规模最大的为</a:t>
            </a:r>
            <a:r>
              <a:rPr lang="zh-CN" altLang="en-US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东莞农商银行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，首发募资资金总额为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90.93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亿港元。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1859091" y="81042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altLang="zh-CN" sz="2400" b="1" dirty="0">
                <a:solidFill>
                  <a:srgbClr val="000798"/>
                </a:solidFill>
                <a:ea typeface="幼圆" panose="02010509060101010101" pitchFamily="49" charset="-122"/>
              </a:rPr>
              <a:t>IPO</a:t>
            </a:r>
            <a:r>
              <a:rPr lang="zh-CN" altLang="en-US" sz="2400" b="1" dirty="0">
                <a:solidFill>
                  <a:srgbClr val="000798"/>
                </a:solidFill>
                <a:ea typeface="幼圆" panose="02010509060101010101" pitchFamily="49" charset="-122"/>
              </a:rPr>
              <a:t>及退出</a:t>
            </a:r>
          </a:p>
        </p:txBody>
      </p:sp>
      <p:graphicFrame>
        <p:nvGraphicFramePr>
          <p:cNvPr id="11" name="图表 10">
            <a:extLst>
              <a:ext uri="{FF2B5EF4-FFF2-40B4-BE49-F238E27FC236}">
                <a16:creationId xmlns:a16="http://schemas.microsoft.com/office/drawing/2014/main" id="{7CCFD5AA-EE79-4EE3-9927-5309EB97051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7560851"/>
              </p:ext>
            </p:extLst>
          </p:nvPr>
        </p:nvGraphicFramePr>
        <p:xfrm>
          <a:off x="1774825" y="1190625"/>
          <a:ext cx="8642350" cy="36782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MODEL_TYPE" val="dynamicNum"/>
</p:tagLst>
</file>

<file path=ppt/theme/theme1.xml><?xml version="1.0" encoding="utf-8"?>
<a:theme xmlns:a="http://schemas.openxmlformats.org/drawingml/2006/main" name="融客PPT模板">
  <a:themeElements>
    <a:clrScheme name="">
      <a:dk1>
        <a:srgbClr val="000000"/>
      </a:dk1>
      <a:lt1>
        <a:srgbClr val="FFFFFF"/>
      </a:lt1>
      <a:dk2>
        <a:srgbClr val="000798"/>
      </a:dk2>
      <a:lt2>
        <a:srgbClr val="B2B2B2"/>
      </a:lt2>
      <a:accent1>
        <a:srgbClr val="1B33E7"/>
      </a:accent1>
      <a:accent2>
        <a:srgbClr val="6699FF"/>
      </a:accent2>
      <a:accent3>
        <a:srgbClr val="FFFFFF"/>
      </a:accent3>
      <a:accent4>
        <a:srgbClr val="000000"/>
      </a:accent4>
      <a:accent5>
        <a:srgbClr val="ABADF1"/>
      </a:accent5>
      <a:accent6>
        <a:srgbClr val="5C8AE7"/>
      </a:accent6>
      <a:hlink>
        <a:srgbClr val="99CCFF"/>
      </a:hlink>
      <a:folHlink>
        <a:srgbClr val="3366CC"/>
      </a:folHlink>
    </a:clrScheme>
    <a:fontScheme name="融客PPT模板">
      <a:majorFont>
        <a:latin typeface="幼圆"/>
        <a:ea typeface="幼圆"/>
        <a:cs typeface=""/>
      </a:majorFont>
      <a:minorFont>
        <a:latin typeface="幼圆"/>
        <a:ea typeface="幼圆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lnDef>
  </a:objectDefaults>
  <a:extraClrSchemeLst>
    <a:extraClrScheme>
      <a:clrScheme name="融客PPT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融客投资PPT模板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778495"/>
    </a:dk2>
    <a:lt2>
      <a:srgbClr val="F0F0F0"/>
    </a:lt2>
    <a:accent1>
      <a:srgbClr val="4276AA"/>
    </a:accent1>
    <a:accent2>
      <a:srgbClr val="178AA1"/>
    </a:accent2>
    <a:accent3>
      <a:srgbClr val="40A693"/>
    </a:accent3>
    <a:accent4>
      <a:srgbClr val="5268A5"/>
    </a:accent4>
    <a:accent5>
      <a:srgbClr val="5E5CA2"/>
    </a:accent5>
    <a:accent6>
      <a:srgbClr val="778495"/>
    </a:accent6>
    <a:hlink>
      <a:srgbClr val="4276AA"/>
    </a:hlink>
    <a:folHlink>
      <a:srgbClr val="BFBFBF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Yu Gothic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Yu Gothic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778495"/>
    </a:dk2>
    <a:lt2>
      <a:srgbClr val="F0F0F0"/>
    </a:lt2>
    <a:accent1>
      <a:srgbClr val="4276AA"/>
    </a:accent1>
    <a:accent2>
      <a:srgbClr val="178AA1"/>
    </a:accent2>
    <a:accent3>
      <a:srgbClr val="40A693"/>
    </a:accent3>
    <a:accent4>
      <a:srgbClr val="5268A5"/>
    </a:accent4>
    <a:accent5>
      <a:srgbClr val="5E5CA2"/>
    </a:accent5>
    <a:accent6>
      <a:srgbClr val="778495"/>
    </a:accent6>
    <a:hlink>
      <a:srgbClr val="4276AA"/>
    </a:hlink>
    <a:folHlink>
      <a:srgbClr val="BFBFBF"/>
    </a:folHlink>
  </a:clrScheme>
</a:themeOverride>
</file>

<file path=ppt/theme/themeOverride6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778495"/>
    </a:dk2>
    <a:lt2>
      <a:srgbClr val="F0F0F0"/>
    </a:lt2>
    <a:accent1>
      <a:srgbClr val="4276AA"/>
    </a:accent1>
    <a:accent2>
      <a:srgbClr val="178AA1"/>
    </a:accent2>
    <a:accent3>
      <a:srgbClr val="40A693"/>
    </a:accent3>
    <a:accent4>
      <a:srgbClr val="5268A5"/>
    </a:accent4>
    <a:accent5>
      <a:srgbClr val="5E5CA2"/>
    </a:accent5>
    <a:accent6>
      <a:srgbClr val="778495"/>
    </a:accent6>
    <a:hlink>
      <a:srgbClr val="4276AA"/>
    </a:hlink>
    <a:folHlink>
      <a:srgbClr val="BFBFB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24197</TotalTime>
  <Words>2032</Words>
  <Application>Microsoft Office PowerPoint</Application>
  <PresentationFormat>宽屏</PresentationFormat>
  <Paragraphs>398</Paragraphs>
  <Slides>16</Slides>
  <Notes>15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16</vt:i4>
      </vt:variant>
    </vt:vector>
  </HeadingPairs>
  <TitlesOfParts>
    <vt:vector size="31" baseType="lpstr">
      <vt:lpstr>Microsoft YaHei tahoma</vt:lpstr>
      <vt:lpstr>等线</vt:lpstr>
      <vt:lpstr>黑体</vt:lpstr>
      <vt:lpstr>华文新魏</vt:lpstr>
      <vt:lpstr>Microsoft YaHei</vt:lpstr>
      <vt:lpstr>Microsoft YaHei</vt:lpstr>
      <vt:lpstr>Microsoft YaHei</vt:lpstr>
      <vt:lpstr>幼圆</vt:lpstr>
      <vt:lpstr>Arial</vt:lpstr>
      <vt:lpstr>Calibri</vt:lpstr>
      <vt:lpstr>Calibri Light</vt:lpstr>
      <vt:lpstr>Verdana</vt:lpstr>
      <vt:lpstr>Wingdings</vt:lpstr>
      <vt:lpstr>融客PPT模板</vt:lpstr>
      <vt:lpstr>1_融客投资PPT模板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Yong X.</dc:creator>
  <cp:lastModifiedBy>Xue Yong</cp:lastModifiedBy>
  <cp:revision>1640</cp:revision>
  <dcterms:created xsi:type="dcterms:W3CDTF">2018-03-11T13:30:00Z</dcterms:created>
  <dcterms:modified xsi:type="dcterms:W3CDTF">2021-10-15T08:39:48Z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2052-11.1.0.8808</vt:lpwstr>
  </property>
</Properties>
</file>