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5.xml" ContentType="application/vnd.openxmlformats-officedocument.themeOverr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8.xml" ContentType="application/vnd.openxmlformats-officedocument.themeOverride+xml"/>
  <Override PartName="/ppt/tags/tag3.xml" ContentType="application/vnd.openxmlformats-officedocument.presentationml.tags+xml"/>
  <Override PartName="/ppt/notesSlides/notesSlide1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5" r:id="rId3"/>
    <p:sldMasterId id="2147483689" r:id="rId4"/>
    <p:sldMasterId id="2147483703" r:id="rId5"/>
    <p:sldMasterId id="2147483717" r:id="rId6"/>
  </p:sldMasterIdLst>
  <p:notesMasterIdLst>
    <p:notesMasterId r:id="rId30"/>
  </p:notesMasterIdLst>
  <p:handoutMasterIdLst>
    <p:handoutMasterId r:id="rId31"/>
  </p:handoutMasterIdLst>
  <p:sldIdLst>
    <p:sldId id="484" r:id="rId7"/>
    <p:sldId id="485" r:id="rId8"/>
    <p:sldId id="536" r:id="rId9"/>
    <p:sldId id="487" r:id="rId10"/>
    <p:sldId id="488" r:id="rId11"/>
    <p:sldId id="489" r:id="rId12"/>
    <p:sldId id="537" r:id="rId13"/>
    <p:sldId id="550" r:id="rId14"/>
    <p:sldId id="538" r:id="rId15"/>
    <p:sldId id="539" r:id="rId16"/>
    <p:sldId id="540" r:id="rId17"/>
    <p:sldId id="541" r:id="rId18"/>
    <p:sldId id="542" r:id="rId19"/>
    <p:sldId id="544" r:id="rId20"/>
    <p:sldId id="545" r:id="rId21"/>
    <p:sldId id="499" r:id="rId22"/>
    <p:sldId id="500" r:id="rId23"/>
    <p:sldId id="501" r:id="rId24"/>
    <p:sldId id="546" r:id="rId25"/>
    <p:sldId id="548" r:id="rId26"/>
    <p:sldId id="549" r:id="rId27"/>
    <p:sldId id="505" r:id="rId28"/>
    <p:sldId id="506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61" userDrawn="1">
          <p15:clr>
            <a:srgbClr val="A4A3A4"/>
          </p15:clr>
        </p15:guide>
        <p15:guide id="2" pos="506" userDrawn="1">
          <p15:clr>
            <a:srgbClr val="A4A3A4"/>
          </p15:clr>
        </p15:guide>
        <p15:guide id="3" pos="665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6992" userDrawn="1">
          <p15:clr>
            <a:srgbClr val="A4A3A4"/>
          </p15:clr>
        </p15:guide>
        <p15:guide id="6" orient="horz" pos="2205" userDrawn="1">
          <p15:clr>
            <a:srgbClr val="A4A3A4"/>
          </p15:clr>
        </p15:guide>
        <p15:guide id="7" pos="72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long Wu" initials="JW" lastIdx="6" clrIdx="0">
    <p:extLst>
      <p:ext uri="{19B8F6BF-5375-455C-9EA6-DF929625EA0E}">
        <p15:presenceInfo xmlns:p15="http://schemas.microsoft.com/office/powerpoint/2012/main" userId="4b647d056bdb0bee" providerId="Windows Live"/>
      </p:ext>
    </p:extLst>
  </p:cmAuthor>
  <p:cmAuthor id="2" name="明明 侯" initials="明明" lastIdx="1" clrIdx="1">
    <p:extLst>
      <p:ext uri="{19B8F6BF-5375-455C-9EA6-DF929625EA0E}">
        <p15:presenceInfo xmlns:p15="http://schemas.microsoft.com/office/powerpoint/2012/main" userId="4ad4edd4e96133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A5B"/>
    <a:srgbClr val="4686CC"/>
    <a:srgbClr val="848C5E"/>
    <a:srgbClr val="F26B2B"/>
    <a:srgbClr val="FF0000"/>
    <a:srgbClr val="00B050"/>
    <a:srgbClr val="037FA5"/>
    <a:srgbClr val="FF6600"/>
    <a:srgbClr val="C0504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0738" autoAdjust="0"/>
  </p:normalViewPr>
  <p:slideViewPr>
    <p:cSldViewPr snapToGrid="0">
      <p:cViewPr>
        <p:scale>
          <a:sx n="125" d="100"/>
          <a:sy n="125" d="100"/>
        </p:scale>
        <p:origin x="630" y="594"/>
      </p:cViewPr>
      <p:guideLst>
        <p:guide pos="461"/>
        <p:guide pos="506"/>
        <p:guide pos="665"/>
        <p:guide pos="3840"/>
        <p:guide pos="6992"/>
        <p:guide orient="horz" pos="2205"/>
        <p:guide pos="7219"/>
      </p:guideLst>
    </p:cSldViewPr>
  </p:slideViewPr>
  <p:outlineViewPr>
    <p:cViewPr>
      <p:scale>
        <a:sx n="33" d="100"/>
        <a:sy n="33" d="100"/>
      </p:scale>
      <p:origin x="0" y="-19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"/>
    </p:cViewPr>
  </p:sorterViewPr>
  <p:notesViewPr>
    <p:cSldViewPr snapToGrid="0" showGuides="1">
      <p:cViewPr varScale="1">
        <p:scale>
          <a:sx n="70" d="100"/>
          <a:sy n="70" d="100"/>
        </p:scale>
        <p:origin x="1908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&#20013;&#30340;&#22270;&#34920;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202109&#24635;&#24066;&#20540;_&#20840;&#37096;A&#3292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202109&#24635;&#24066;&#20540;_&#20840;&#37096;A&#3292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202109&#24635;&#24066;&#20540;_&#20840;&#37096;A&#32929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202109&#24635;&#24066;&#20540;_&#20840;&#37096;A&#3292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202109&#24635;&#24066;&#20540;_&#20840;&#37096;A&#32929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32929;&#26435;&#36136;&#25276;(&#20013;&#30331;&#25968;&#25454;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32929;&#26435;&#36136;&#25276;(&#20013;&#30331;&#25968;&#25454;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32929;&#26435;&#36136;&#25276;(&#20013;&#30331;&#25968;&#25454;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32929;&#31080;&#27969;&#36890;&#32479;&#3574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22823;&#23447;&#20132;&#26131;&#24066;&#22330;&#32479;&#35745;(&#21516;&#33457;&#39034;&#32479;&#35745;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34701;&#36164;&#34701;&#21048;&#20132;&#26131;&#24066;&#22330;&#32479;&#35745;(&#21516;&#33457;&#39034;&#32479;&#35745;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09&#20108;&#32423;&#24066;&#22330;\202109&#20108;&#32423;&#24066;&#22330;\&#26399;&#36135;&#20027;&#21147;&#21512;&#32422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'[Microsoft PowerPoint 中的图表]Sheet1'!$B$1</c:f>
              <c:strCache>
                <c:ptCount val="1"/>
                <c:pt idx="0">
                  <c:v>PMI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'[Microsoft PowerPoint 中的图表]Sheet1'!$A$10:$A$22</c:f>
              <c:numCache>
                <c:formatCode>yyyy\-mm;@</c:formatCode>
                <c:ptCount val="13"/>
                <c:pt idx="0">
                  <c:v>44104</c:v>
                </c:pt>
                <c:pt idx="1">
                  <c:v>44135</c:v>
                </c:pt>
                <c:pt idx="2">
                  <c:v>44165</c:v>
                </c:pt>
                <c:pt idx="3">
                  <c:v>44196</c:v>
                </c:pt>
                <c:pt idx="4">
                  <c:v>44227</c:v>
                </c:pt>
                <c:pt idx="5">
                  <c:v>44255</c:v>
                </c:pt>
                <c:pt idx="6">
                  <c:v>44286</c:v>
                </c:pt>
                <c:pt idx="7">
                  <c:v>44316</c:v>
                </c:pt>
                <c:pt idx="8">
                  <c:v>44317</c:v>
                </c:pt>
                <c:pt idx="9">
                  <c:v>44348</c:v>
                </c:pt>
                <c:pt idx="10">
                  <c:v>44378</c:v>
                </c:pt>
                <c:pt idx="11">
                  <c:v>44409</c:v>
                </c:pt>
                <c:pt idx="12">
                  <c:v>44440</c:v>
                </c:pt>
              </c:numCache>
            </c:numRef>
          </c:cat>
          <c:val>
            <c:numRef>
              <c:f>'[Microsoft PowerPoint 中的图表]Sheet1'!$B$10:$B$22</c:f>
              <c:numCache>
                <c:formatCode>###,###,###,###,##0.00_ </c:formatCode>
                <c:ptCount val="13"/>
                <c:pt idx="0">
                  <c:v>51.5</c:v>
                </c:pt>
                <c:pt idx="1">
                  <c:v>51.4</c:v>
                </c:pt>
                <c:pt idx="2">
                  <c:v>52.1</c:v>
                </c:pt>
                <c:pt idx="3">
                  <c:v>51.9</c:v>
                </c:pt>
                <c:pt idx="4">
                  <c:v>51.3</c:v>
                </c:pt>
                <c:pt idx="5">
                  <c:v>50.6</c:v>
                </c:pt>
                <c:pt idx="6">
                  <c:v>51.9</c:v>
                </c:pt>
                <c:pt idx="7">
                  <c:v>51.1</c:v>
                </c:pt>
                <c:pt idx="8">
                  <c:v>51</c:v>
                </c:pt>
                <c:pt idx="9">
                  <c:v>50.9</c:v>
                </c:pt>
                <c:pt idx="10">
                  <c:v>50.4</c:v>
                </c:pt>
                <c:pt idx="11">
                  <c:v>50.1</c:v>
                </c:pt>
                <c:pt idx="12">
                  <c:v>49.6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2A5-450D-B322-200294254290}"/>
            </c:ext>
          </c:extLst>
        </c:ser>
        <c:ser>
          <c:idx val="1"/>
          <c:order val="1"/>
          <c:tx>
            <c:strRef>
              <c:f>'[Microsoft PowerPoint 中的图表]Sheet1'!$C$1</c:f>
              <c:strCache>
                <c:ptCount val="1"/>
                <c:pt idx="0">
                  <c:v>财新中国PMI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'[Microsoft PowerPoint 中的图表]Sheet1'!$A$10:$A$22</c:f>
              <c:numCache>
                <c:formatCode>yyyy\-mm;@</c:formatCode>
                <c:ptCount val="13"/>
                <c:pt idx="0">
                  <c:v>44104</c:v>
                </c:pt>
                <c:pt idx="1">
                  <c:v>44135</c:v>
                </c:pt>
                <c:pt idx="2">
                  <c:v>44165</c:v>
                </c:pt>
                <c:pt idx="3">
                  <c:v>44196</c:v>
                </c:pt>
                <c:pt idx="4">
                  <c:v>44227</c:v>
                </c:pt>
                <c:pt idx="5">
                  <c:v>44255</c:v>
                </c:pt>
                <c:pt idx="6">
                  <c:v>44286</c:v>
                </c:pt>
                <c:pt idx="7">
                  <c:v>44316</c:v>
                </c:pt>
                <c:pt idx="8">
                  <c:v>44317</c:v>
                </c:pt>
                <c:pt idx="9">
                  <c:v>44348</c:v>
                </c:pt>
                <c:pt idx="10">
                  <c:v>44378</c:v>
                </c:pt>
                <c:pt idx="11">
                  <c:v>44409</c:v>
                </c:pt>
                <c:pt idx="12">
                  <c:v>44440</c:v>
                </c:pt>
              </c:numCache>
            </c:numRef>
          </c:cat>
          <c:val>
            <c:numRef>
              <c:f>'[Microsoft PowerPoint 中的图表]Sheet1'!$C$10:$C$22</c:f>
              <c:numCache>
                <c:formatCode>###,###,###,###,##0.00_ </c:formatCode>
                <c:ptCount val="13"/>
                <c:pt idx="0">
                  <c:v>53</c:v>
                </c:pt>
                <c:pt idx="1">
                  <c:v>53.6</c:v>
                </c:pt>
                <c:pt idx="2">
                  <c:v>54.9</c:v>
                </c:pt>
                <c:pt idx="3">
                  <c:v>53</c:v>
                </c:pt>
                <c:pt idx="4">
                  <c:v>51.5</c:v>
                </c:pt>
                <c:pt idx="5">
                  <c:v>50.9</c:v>
                </c:pt>
                <c:pt idx="6">
                  <c:v>50.6</c:v>
                </c:pt>
                <c:pt idx="7">
                  <c:v>51.9</c:v>
                </c:pt>
                <c:pt idx="8">
                  <c:v>52</c:v>
                </c:pt>
                <c:pt idx="9">
                  <c:v>51.3</c:v>
                </c:pt>
                <c:pt idx="10">
                  <c:v>50.3</c:v>
                </c:pt>
                <c:pt idx="11">
                  <c:v>49.2</c:v>
                </c:pt>
                <c:pt idx="12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2A5-450D-B322-200294254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1074216"/>
        <c:axId val="931074544"/>
      </c:lineChart>
      <c:dateAx>
        <c:axId val="931074216"/>
        <c:scaling>
          <c:orientation val="minMax"/>
        </c:scaling>
        <c:delete val="0"/>
        <c:axPos val="b"/>
        <c:numFmt formatCode="yyyy\-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31074544"/>
        <c:crosses val="autoZero"/>
        <c:auto val="1"/>
        <c:lblOffset val="100"/>
        <c:baseTimeUnit val="months"/>
      </c:dateAx>
      <c:valAx>
        <c:axId val="931074544"/>
        <c:scaling>
          <c:orientation val="minMax"/>
          <c:max val="55"/>
          <c:min val="49"/>
        </c:scaling>
        <c:delete val="1"/>
        <c:axPos val="l"/>
        <c:numFmt formatCode="###,###,###,###,##0.00_ " sourceLinked="1"/>
        <c:majorTickMark val="none"/>
        <c:minorTickMark val="none"/>
        <c:tickLblPos val="nextTo"/>
        <c:crossAx val="93107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Sheet1!$J$2:$J$11</c:f>
              <c:strCache>
                <c:ptCount val="10"/>
                <c:pt idx="0">
                  <c:v>贵州茅台</c:v>
                </c:pt>
                <c:pt idx="1">
                  <c:v>工商银行</c:v>
                </c:pt>
                <c:pt idx="2">
                  <c:v>招商银行</c:v>
                </c:pt>
                <c:pt idx="3">
                  <c:v>建设银行</c:v>
                </c:pt>
                <c:pt idx="4">
                  <c:v>中国石油</c:v>
                </c:pt>
                <c:pt idx="5">
                  <c:v>农业银行</c:v>
                </c:pt>
                <c:pt idx="6">
                  <c:v>中国平安</c:v>
                </c:pt>
                <c:pt idx="7">
                  <c:v>中国银行</c:v>
                </c:pt>
                <c:pt idx="8">
                  <c:v>中国人寿</c:v>
                </c:pt>
                <c:pt idx="9">
                  <c:v>中国石化</c:v>
                </c:pt>
              </c:strCache>
            </c:strRef>
          </c:cat>
          <c:val>
            <c:numRef>
              <c:f>Sheet1!$K$2:$K$11</c:f>
              <c:numCache>
                <c:formatCode>0.00</c:formatCode>
                <c:ptCount val="10"/>
                <c:pt idx="0">
                  <c:v>2.2988419699999998</c:v>
                </c:pt>
                <c:pt idx="1">
                  <c:v>1.56947203</c:v>
                </c:pt>
                <c:pt idx="2">
                  <c:v>1.27804023</c:v>
                </c:pt>
                <c:pt idx="3">
                  <c:v>1.17484799</c:v>
                </c:pt>
                <c:pt idx="4">
                  <c:v>1.0380095199999999</c:v>
                </c:pt>
                <c:pt idx="5">
                  <c:v>1.0072055</c:v>
                </c:pt>
                <c:pt idx="6">
                  <c:v>0.85424548</c:v>
                </c:pt>
                <c:pt idx="7">
                  <c:v>0.83510296999999989</c:v>
                </c:pt>
                <c:pt idx="8">
                  <c:v>0.69976371000000004</c:v>
                </c:pt>
                <c:pt idx="9">
                  <c:v>0.50822897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B5-4FDA-AE21-6AADD5312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05369231"/>
        <c:axId val="1405369647"/>
      </c:barChart>
      <c:catAx>
        <c:axId val="1405369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405369647"/>
        <c:crosses val="autoZero"/>
        <c:auto val="1"/>
        <c:lblAlgn val="ctr"/>
        <c:lblOffset val="100"/>
        <c:noMultiLvlLbl val="0"/>
      </c:catAx>
      <c:valAx>
        <c:axId val="1405369647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405369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37FA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Sheet2!$K$2:$K$11</c:f>
              <c:strCache>
                <c:ptCount val="10"/>
                <c:pt idx="0">
                  <c:v>宁德时代</c:v>
                </c:pt>
                <c:pt idx="1">
                  <c:v>五粮液</c:v>
                </c:pt>
                <c:pt idx="2">
                  <c:v>比亚迪</c:v>
                </c:pt>
                <c:pt idx="3">
                  <c:v>海康威视</c:v>
                </c:pt>
                <c:pt idx="4">
                  <c:v>美的集团</c:v>
                </c:pt>
                <c:pt idx="5">
                  <c:v>迈瑞医疗</c:v>
                </c:pt>
                <c:pt idx="6">
                  <c:v>金龙鱼</c:v>
                </c:pt>
                <c:pt idx="7">
                  <c:v>东方财富</c:v>
                </c:pt>
                <c:pt idx="8">
                  <c:v>平安银行</c:v>
                </c:pt>
                <c:pt idx="9">
                  <c:v>泸州老窖</c:v>
                </c:pt>
              </c:strCache>
            </c:strRef>
          </c:cat>
          <c:val>
            <c:numRef>
              <c:f>Sheet2!$P$2:$P$11</c:f>
              <c:numCache>
                <c:formatCode>0.00</c:formatCode>
                <c:ptCount val="10"/>
                <c:pt idx="0">
                  <c:v>1.2244292699999999</c:v>
                </c:pt>
                <c:pt idx="1">
                  <c:v>0.85158597999999996</c:v>
                </c:pt>
                <c:pt idx="2">
                  <c:v>0.66454767000000003</c:v>
                </c:pt>
                <c:pt idx="3">
                  <c:v>0.51346934</c:v>
                </c:pt>
                <c:pt idx="4">
                  <c:v>0.48589907999999998</c:v>
                </c:pt>
                <c:pt idx="5">
                  <c:v>0.46855173000000006</c:v>
                </c:pt>
                <c:pt idx="6">
                  <c:v>0.37636688000000001</c:v>
                </c:pt>
                <c:pt idx="7">
                  <c:v>0.35524020000000001</c:v>
                </c:pt>
                <c:pt idx="8">
                  <c:v>0.34794810999999998</c:v>
                </c:pt>
                <c:pt idx="9">
                  <c:v>0.32455984999999998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0-4AF7-99C2-6D32D1F70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22943487"/>
        <c:axId val="1622945983"/>
      </c:barChart>
      <c:catAx>
        <c:axId val="162294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622945983"/>
        <c:crosses val="autoZero"/>
        <c:auto val="1"/>
        <c:lblAlgn val="ctr"/>
        <c:lblOffset val="100"/>
        <c:noMultiLvlLbl val="0"/>
      </c:catAx>
      <c:valAx>
        <c:axId val="1622945983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622943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26B2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Sheet3!$M$14:$M$23</c:f>
              <c:strCache>
                <c:ptCount val="10"/>
                <c:pt idx="0">
                  <c:v>万隆光电</c:v>
                </c:pt>
                <c:pt idx="1">
                  <c:v>金雷股份</c:v>
                </c:pt>
                <c:pt idx="2">
                  <c:v>冀中能源</c:v>
                </c:pt>
                <c:pt idx="3">
                  <c:v>中青宝</c:v>
                </c:pt>
                <c:pt idx="4">
                  <c:v>清水源</c:v>
                </c:pt>
                <c:pt idx="5">
                  <c:v>宝色股份</c:v>
                </c:pt>
                <c:pt idx="6">
                  <c:v>恒润股份</c:v>
                </c:pt>
                <c:pt idx="7">
                  <c:v>闽东电力</c:v>
                </c:pt>
                <c:pt idx="8">
                  <c:v>大金重工</c:v>
                </c:pt>
                <c:pt idx="9">
                  <c:v>广宇发展</c:v>
                </c:pt>
              </c:strCache>
            </c:strRef>
          </c:cat>
          <c:val>
            <c:numRef>
              <c:f>Sheet3!$T$14:$T$23</c:f>
              <c:numCache>
                <c:formatCode>0.00%</c:formatCode>
                <c:ptCount val="10"/>
                <c:pt idx="0">
                  <c:v>0.73920863309352991</c:v>
                </c:pt>
                <c:pt idx="1">
                  <c:v>0.74438118070122994</c:v>
                </c:pt>
                <c:pt idx="2">
                  <c:v>0.79681274900397991</c:v>
                </c:pt>
                <c:pt idx="3">
                  <c:v>0.88847117794485997</c:v>
                </c:pt>
                <c:pt idx="4">
                  <c:v>0.8920725883476599</c:v>
                </c:pt>
                <c:pt idx="5">
                  <c:v>0.92959358900972999</c:v>
                </c:pt>
                <c:pt idx="6">
                  <c:v>0.96153846153846001</c:v>
                </c:pt>
                <c:pt idx="7">
                  <c:v>1.0341685649203001</c:v>
                </c:pt>
                <c:pt idx="8">
                  <c:v>1.0706287683031999</c:v>
                </c:pt>
                <c:pt idx="9">
                  <c:v>2.2713675213675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D7-40AC-A297-2A3F05C0F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1875471"/>
        <c:axId val="381873807"/>
      </c:barChart>
      <c:catAx>
        <c:axId val="381875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81873807"/>
        <c:crosses val="autoZero"/>
        <c:auto val="1"/>
        <c:lblAlgn val="ctr"/>
        <c:lblOffset val="100"/>
        <c:noMultiLvlLbl val="0"/>
      </c:catAx>
      <c:valAx>
        <c:axId val="381873807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81875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0231047251086"/>
          <c:y val="2.5114155251141551E-2"/>
          <c:w val="0.87247608550262967"/>
          <c:h val="0.96913817279689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Sheet4!$C$1</c:f>
              <c:strCache>
                <c:ptCount val="1"/>
                <c:pt idx="0">
                  <c:v>8月涨跌幅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Sheet4!$B$2:$B$11</c:f>
              <c:strCache>
                <c:ptCount val="10"/>
                <c:pt idx="0">
                  <c:v>合盛硅业</c:v>
                </c:pt>
                <c:pt idx="1">
                  <c:v>东岳硅材</c:v>
                </c:pt>
                <c:pt idx="2">
                  <c:v>恒锋工具</c:v>
                </c:pt>
                <c:pt idx="3">
                  <c:v>湖北宜化</c:v>
                </c:pt>
                <c:pt idx="4">
                  <c:v>盛通股份</c:v>
                </c:pt>
                <c:pt idx="5">
                  <c:v>高测股份</c:v>
                </c:pt>
                <c:pt idx="6">
                  <c:v>天音控股</c:v>
                </c:pt>
                <c:pt idx="7">
                  <c:v>兆新股份</c:v>
                </c:pt>
                <c:pt idx="8">
                  <c:v>华辰装备</c:v>
                </c:pt>
                <c:pt idx="9">
                  <c:v>盐湖股份</c:v>
                </c:pt>
              </c:strCache>
            </c:strRef>
          </c:cat>
          <c:val>
            <c:numRef>
              <c:f>Sheet4!$C$2:$C$11</c:f>
              <c:numCache>
                <c:formatCode>0.00%</c:formatCode>
                <c:ptCount val="10"/>
                <c:pt idx="0">
                  <c:v>1.0631568889737999</c:v>
                </c:pt>
                <c:pt idx="1">
                  <c:v>1.0994587280107999</c:v>
                </c:pt>
                <c:pt idx="2">
                  <c:v>1.1450151057402</c:v>
                </c:pt>
                <c:pt idx="3">
                  <c:v>1.257328990228</c:v>
                </c:pt>
                <c:pt idx="4">
                  <c:v>1.5857519788918</c:v>
                </c:pt>
                <c:pt idx="5">
                  <c:v>1.5993006993007</c:v>
                </c:pt>
                <c:pt idx="6">
                  <c:v>1.6190476190476</c:v>
                </c:pt>
                <c:pt idx="7">
                  <c:v>1.6991150442478</c:v>
                </c:pt>
                <c:pt idx="8">
                  <c:v>2.0645325203252001</c:v>
                </c:pt>
                <c:pt idx="9">
                  <c:v>3.5033936651584003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4-41F4-82F5-7CBFFBFD872B}"/>
            </c:ext>
          </c:extLst>
        </c:ser>
        <c:ser>
          <c:idx val="1"/>
          <c:order val="1"/>
          <c:tx>
            <c:strRef>
              <c:f>Sheet4!$D$1</c:f>
              <c:strCache>
                <c:ptCount val="1"/>
                <c:pt idx="0">
                  <c:v>9月涨跌幅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Sheet4!$B$2:$B$11</c:f>
              <c:strCache>
                <c:ptCount val="10"/>
                <c:pt idx="0">
                  <c:v>合盛硅业</c:v>
                </c:pt>
                <c:pt idx="1">
                  <c:v>东岳硅材</c:v>
                </c:pt>
                <c:pt idx="2">
                  <c:v>恒锋工具</c:v>
                </c:pt>
                <c:pt idx="3">
                  <c:v>湖北宜化</c:v>
                </c:pt>
                <c:pt idx="4">
                  <c:v>盛通股份</c:v>
                </c:pt>
                <c:pt idx="5">
                  <c:v>高测股份</c:v>
                </c:pt>
                <c:pt idx="6">
                  <c:v>天音控股</c:v>
                </c:pt>
                <c:pt idx="7">
                  <c:v>兆新股份</c:v>
                </c:pt>
                <c:pt idx="8">
                  <c:v>华辰装备</c:v>
                </c:pt>
                <c:pt idx="9">
                  <c:v>盐湖股份</c:v>
                </c:pt>
              </c:strCache>
            </c:strRef>
          </c:cat>
          <c:val>
            <c:numRef>
              <c:f>Sheet4!$D$2:$D$11</c:f>
              <c:numCache>
                <c:formatCode>0.00%</c:formatCode>
                <c:ptCount val="10"/>
                <c:pt idx="0">
                  <c:v>-0.16875838050444558</c:v>
                </c:pt>
                <c:pt idx="1">
                  <c:v>-0.22816629068643257</c:v>
                </c:pt>
                <c:pt idx="2">
                  <c:v>0.11352163778285185</c:v>
                </c:pt>
                <c:pt idx="3">
                  <c:v>-8.2250966295505767E-2</c:v>
                </c:pt>
                <c:pt idx="4">
                  <c:v>-0.29081566682969884</c:v>
                </c:pt>
                <c:pt idx="5">
                  <c:v>-0.34086600515457499</c:v>
                </c:pt>
                <c:pt idx="6">
                  <c:v>-0.24772738458891608</c:v>
                </c:pt>
                <c:pt idx="7">
                  <c:v>-0.28524538196993565</c:v>
                </c:pt>
                <c:pt idx="8">
                  <c:v>-0.29646813928792193</c:v>
                </c:pt>
                <c:pt idx="9">
                  <c:v>-0.24817884286879555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4-41F4-82F5-7CBFFBFD8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7517807"/>
        <c:axId val="387525711"/>
      </c:barChart>
      <c:catAx>
        <c:axId val="387517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87525711"/>
        <c:crosses val="autoZero"/>
        <c:auto val="1"/>
        <c:lblAlgn val="ctr"/>
        <c:lblOffset val="100"/>
        <c:noMultiLvlLbl val="0"/>
      </c:catAx>
      <c:valAx>
        <c:axId val="387525711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8751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079436911167389"/>
          <c:y val="0.91206054722611729"/>
          <c:w val="0.29528607681068575"/>
          <c:h val="6.73915075684032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848C5E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9"/>
              <c:layout>
                <c:manualLayout>
                  <c:x val="-1.1836889728825328E-3"/>
                  <c:y val="5.7372346528973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FF-4637-AC45-1A0CFAEE6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Sheet3!$M$3:$M$12</c:f>
              <c:strCache>
                <c:ptCount val="10"/>
                <c:pt idx="0">
                  <c:v>铜牛信息</c:v>
                </c:pt>
                <c:pt idx="1">
                  <c:v>高测股份</c:v>
                </c:pt>
                <c:pt idx="2">
                  <c:v>硅宝科技</c:v>
                </c:pt>
                <c:pt idx="3">
                  <c:v>华自科技</c:v>
                </c:pt>
                <c:pt idx="4">
                  <c:v>*ST长动</c:v>
                </c:pt>
                <c:pt idx="5">
                  <c:v>旗滨集团</c:v>
                </c:pt>
                <c:pt idx="6">
                  <c:v>三孚股份</c:v>
                </c:pt>
                <c:pt idx="7">
                  <c:v>中国电研</c:v>
                </c:pt>
                <c:pt idx="8">
                  <c:v>鹏欣资源</c:v>
                </c:pt>
                <c:pt idx="9">
                  <c:v>世联行</c:v>
                </c:pt>
              </c:strCache>
            </c:strRef>
          </c:cat>
          <c:val>
            <c:numRef>
              <c:f>Sheet3!$T$3:$T$12</c:f>
              <c:numCache>
                <c:formatCode>0.00%</c:formatCode>
                <c:ptCount val="10"/>
                <c:pt idx="0">
                  <c:v>-0.33597678916828</c:v>
                </c:pt>
                <c:pt idx="1">
                  <c:v>-0.34086629001882995</c:v>
                </c:pt>
                <c:pt idx="2">
                  <c:v>-0.34814555633310001</c:v>
                </c:pt>
                <c:pt idx="3">
                  <c:v>-0.34922600619195004</c:v>
                </c:pt>
                <c:pt idx="4">
                  <c:v>-0.36363636363635998</c:v>
                </c:pt>
                <c:pt idx="5">
                  <c:v>-0.36473607038123002</c:v>
                </c:pt>
                <c:pt idx="6">
                  <c:v>-0.39196302477853001</c:v>
                </c:pt>
                <c:pt idx="7">
                  <c:v>-0.40077900779007997</c:v>
                </c:pt>
                <c:pt idx="8">
                  <c:v>-0.40167865707433997</c:v>
                </c:pt>
                <c:pt idx="9">
                  <c:v>-0.47404371584699001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F-4637-AC45-1A0CFAEE6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2330895"/>
        <c:axId val="512342127"/>
      </c:barChart>
      <c:catAx>
        <c:axId val="512330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12342127"/>
        <c:crosses val="autoZero"/>
        <c:auto val="1"/>
        <c:lblAlgn val="ctr"/>
        <c:lblOffset val="100"/>
        <c:noMultiLvlLbl val="0"/>
      </c:catAx>
      <c:valAx>
        <c:axId val="512342127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12330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中青宝总市值（亿元）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Sheet1!$F$2</c:f>
              <c:strCache>
                <c:ptCount val="1"/>
                <c:pt idx="0">
                  <c:v>中青宝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Sheet1!$E$3:$E$23</c:f>
              <c:numCache>
                <c:formatCode>yyyy/mm/dd</c:formatCode>
                <c:ptCount val="21"/>
                <c:pt idx="0">
                  <c:v>44439</c:v>
                </c:pt>
                <c:pt idx="1">
                  <c:v>44440</c:v>
                </c:pt>
                <c:pt idx="2">
                  <c:v>44441</c:v>
                </c:pt>
                <c:pt idx="3">
                  <c:v>44442</c:v>
                </c:pt>
                <c:pt idx="4">
                  <c:v>44445</c:v>
                </c:pt>
                <c:pt idx="5">
                  <c:v>44446</c:v>
                </c:pt>
                <c:pt idx="6">
                  <c:v>44447</c:v>
                </c:pt>
                <c:pt idx="7">
                  <c:v>44448</c:v>
                </c:pt>
                <c:pt idx="8">
                  <c:v>44449</c:v>
                </c:pt>
                <c:pt idx="9">
                  <c:v>44452</c:v>
                </c:pt>
                <c:pt idx="10">
                  <c:v>44453</c:v>
                </c:pt>
                <c:pt idx="11">
                  <c:v>44454</c:v>
                </c:pt>
                <c:pt idx="12">
                  <c:v>44455</c:v>
                </c:pt>
                <c:pt idx="13">
                  <c:v>44456</c:v>
                </c:pt>
                <c:pt idx="14">
                  <c:v>44461</c:v>
                </c:pt>
                <c:pt idx="15">
                  <c:v>44462</c:v>
                </c:pt>
                <c:pt idx="16">
                  <c:v>44463</c:v>
                </c:pt>
                <c:pt idx="17">
                  <c:v>44466</c:v>
                </c:pt>
                <c:pt idx="18">
                  <c:v>44467</c:v>
                </c:pt>
                <c:pt idx="19">
                  <c:v>44468</c:v>
                </c:pt>
                <c:pt idx="20">
                  <c:v>44469</c:v>
                </c:pt>
              </c:numCache>
            </c:numRef>
          </c:cat>
          <c:val>
            <c:numRef>
              <c:f>Sheet1!$F$3:$F$23</c:f>
              <c:numCache>
                <c:formatCode>#,##0.00</c:formatCode>
                <c:ptCount val="21"/>
                <c:pt idx="0">
                  <c:v>21.008890139999998</c:v>
                </c:pt>
                <c:pt idx="1">
                  <c:v>21.56175567</c:v>
                </c:pt>
                <c:pt idx="2">
                  <c:v>21.21950558</c:v>
                </c:pt>
                <c:pt idx="3">
                  <c:v>21.272159439999999</c:v>
                </c:pt>
                <c:pt idx="4">
                  <c:v>21.5880826</c:v>
                </c:pt>
                <c:pt idx="5">
                  <c:v>25.905699120000001</c:v>
                </c:pt>
                <c:pt idx="6">
                  <c:v>31.092104330000002</c:v>
                </c:pt>
                <c:pt idx="7">
                  <c:v>35.541355500000002</c:v>
                </c:pt>
                <c:pt idx="8">
                  <c:v>38.990183330000001</c:v>
                </c:pt>
                <c:pt idx="9">
                  <c:v>46.782954609999997</c:v>
                </c:pt>
                <c:pt idx="10">
                  <c:v>49.626263049999999</c:v>
                </c:pt>
                <c:pt idx="11">
                  <c:v>47.125204699999998</c:v>
                </c:pt>
                <c:pt idx="12">
                  <c:v>52.653860000000002</c:v>
                </c:pt>
                <c:pt idx="13">
                  <c:v>47.967666459999997</c:v>
                </c:pt>
                <c:pt idx="14">
                  <c:v>43.070857480000001</c:v>
                </c:pt>
                <c:pt idx="15">
                  <c:v>40.885722289999997</c:v>
                </c:pt>
                <c:pt idx="16">
                  <c:v>44.018626959999999</c:v>
                </c:pt>
                <c:pt idx="17">
                  <c:v>42.333703440000001</c:v>
                </c:pt>
                <c:pt idx="18">
                  <c:v>42.412684230000004</c:v>
                </c:pt>
                <c:pt idx="19">
                  <c:v>38.410990869999999</c:v>
                </c:pt>
                <c:pt idx="20">
                  <c:v>39.674683510000001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77A4-47B5-B937-BE4A7D035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1469632"/>
        <c:axId val="1451458400"/>
      </c:lineChart>
      <c:dateAx>
        <c:axId val="1451469632"/>
        <c:scaling>
          <c:orientation val="minMax"/>
        </c:scaling>
        <c:delete val="0"/>
        <c:axPos val="b"/>
        <c:numFmt formatCode="yyyy/mm/dd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1458400"/>
        <c:crosses val="autoZero"/>
        <c:auto val="1"/>
        <c:lblOffset val="100"/>
        <c:baseTimeUnit val="days"/>
      </c:dateAx>
      <c:valAx>
        <c:axId val="1451458400"/>
        <c:scaling>
          <c:orientation val="minMax"/>
          <c:min val="20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14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Sheet1!$M$1</c:f>
              <c:strCache>
                <c:ptCount val="1"/>
                <c:pt idx="0">
                  <c:v>占全部A股比例(%)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Sheet1!$B$2:$B$11</c:f>
              <c:strCache>
                <c:ptCount val="10"/>
                <c:pt idx="0">
                  <c:v>藏格控股</c:v>
                </c:pt>
                <c:pt idx="1">
                  <c:v>海德股份</c:v>
                </c:pt>
                <c:pt idx="2">
                  <c:v>*ST银亿</c:v>
                </c:pt>
                <c:pt idx="3">
                  <c:v>九鼎投资</c:v>
                </c:pt>
                <c:pt idx="4">
                  <c:v>*ST大集</c:v>
                </c:pt>
                <c:pt idx="5">
                  <c:v>国城矿业</c:v>
                </c:pt>
                <c:pt idx="6">
                  <c:v>雪松发展</c:v>
                </c:pt>
                <c:pt idx="7">
                  <c:v>*ST新光</c:v>
                </c:pt>
                <c:pt idx="8">
                  <c:v>协鑫能科</c:v>
                </c:pt>
                <c:pt idx="9">
                  <c:v>深华发A</c:v>
                </c:pt>
              </c:strCache>
            </c:strRef>
          </c:cat>
          <c:val>
            <c:numRef>
              <c:f>Sheet1!$M$2:$M$11</c:f>
              <c:numCache>
                <c:formatCode>General</c:formatCode>
                <c:ptCount val="10"/>
                <c:pt idx="0">
                  <c:v>76.13</c:v>
                </c:pt>
                <c:pt idx="1">
                  <c:v>75.09</c:v>
                </c:pt>
                <c:pt idx="2">
                  <c:v>72.33</c:v>
                </c:pt>
                <c:pt idx="3">
                  <c:v>71.81</c:v>
                </c:pt>
                <c:pt idx="4">
                  <c:v>71.510000000000005</c:v>
                </c:pt>
                <c:pt idx="5">
                  <c:v>70.87</c:v>
                </c:pt>
                <c:pt idx="6">
                  <c:v>68.5</c:v>
                </c:pt>
                <c:pt idx="7">
                  <c:v>66.13</c:v>
                </c:pt>
                <c:pt idx="8">
                  <c:v>64.3</c:v>
                </c:pt>
                <c:pt idx="9">
                  <c:v>64.09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8-4472-9EBA-00057A17E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5849695"/>
        <c:axId val="135845535"/>
      </c:barChart>
      <c:catAx>
        <c:axId val="135849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35845535"/>
        <c:crosses val="autoZero"/>
        <c:auto val="1"/>
        <c:lblAlgn val="ctr"/>
        <c:lblOffset val="100"/>
        <c:noMultiLvlLbl val="0"/>
      </c:catAx>
      <c:valAx>
        <c:axId val="13584553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849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828A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Sheet2!$H$2:$H$6</c:f>
              <c:strCache>
                <c:ptCount val="5"/>
                <c:pt idx="0">
                  <c:v>江南化工</c:v>
                </c:pt>
                <c:pt idx="1">
                  <c:v>和晶科技</c:v>
                </c:pt>
                <c:pt idx="2">
                  <c:v>茂硕电源</c:v>
                </c:pt>
                <c:pt idx="3">
                  <c:v>朗科科技</c:v>
                </c:pt>
                <c:pt idx="4">
                  <c:v>科融环境</c:v>
                </c:pt>
              </c:strCache>
            </c:strRef>
          </c:cat>
          <c:val>
            <c:numRef>
              <c:f>Sheet2!$K$2:$K$6</c:f>
              <c:numCache>
                <c:formatCode>General</c:formatCode>
                <c:ptCount val="5"/>
                <c:pt idx="0">
                  <c:v>-100</c:v>
                </c:pt>
                <c:pt idx="1">
                  <c:v>-100</c:v>
                </c:pt>
                <c:pt idx="2">
                  <c:v>-99.92</c:v>
                </c:pt>
                <c:pt idx="3">
                  <c:v>-99.81</c:v>
                </c:pt>
                <c:pt idx="4">
                  <c:v>-95.95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2-4798-B355-CA7276FC4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87513231"/>
        <c:axId val="387518223"/>
      </c:barChart>
      <c:catAx>
        <c:axId val="387513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87518223"/>
        <c:crosses val="autoZero"/>
        <c:auto val="1"/>
        <c:lblAlgn val="ctr"/>
        <c:lblOffset val="100"/>
        <c:noMultiLvlLbl val="0"/>
      </c:catAx>
      <c:valAx>
        <c:axId val="38751822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7513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686CC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Sheet2!$H$8:$H$12</c:f>
              <c:strCache>
                <c:ptCount val="5"/>
                <c:pt idx="0">
                  <c:v>新宁物流</c:v>
                </c:pt>
                <c:pt idx="1">
                  <c:v>*ST丹邦</c:v>
                </c:pt>
                <c:pt idx="2">
                  <c:v>宇信科技</c:v>
                </c:pt>
                <c:pt idx="3">
                  <c:v>吉林化纤</c:v>
                </c:pt>
                <c:pt idx="4">
                  <c:v>西藏矿业</c:v>
                </c:pt>
              </c:strCache>
            </c:strRef>
          </c:cat>
          <c:val>
            <c:numRef>
              <c:f>Sheet2!$K$8:$K$12</c:f>
              <c:numCache>
                <c:formatCode>General</c:formatCode>
                <c:ptCount val="5"/>
                <c:pt idx="0">
                  <c:v>100</c:v>
                </c:pt>
                <c:pt idx="1">
                  <c:v>65.38</c:v>
                </c:pt>
                <c:pt idx="2">
                  <c:v>53.08</c:v>
                </c:pt>
                <c:pt idx="3">
                  <c:v>49.68</c:v>
                </c:pt>
                <c:pt idx="4">
                  <c:v>40.119999999999997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0-4C95-8DCA-6F088393D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5832223"/>
        <c:axId val="135843039"/>
      </c:barChart>
      <c:catAx>
        <c:axId val="135832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35843039"/>
        <c:crosses val="autoZero"/>
        <c:auto val="1"/>
        <c:lblAlgn val="ctr"/>
        <c:lblOffset val="100"/>
        <c:noMultiLvlLbl val="0"/>
      </c:catAx>
      <c:valAx>
        <c:axId val="1358430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832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43920887841775E-2"/>
          <c:y val="3.914729396643165E-2"/>
          <c:w val="0.89370252340504686"/>
          <c:h val="0.762394238403859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投放量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Sheet1!$A$3:$A$24</c:f>
              <c:strCache>
                <c:ptCount val="22"/>
                <c:pt idx="0">
                  <c:v>2021-09-01</c:v>
                </c:pt>
                <c:pt idx="1">
                  <c:v>2021-09-02</c:v>
                </c:pt>
                <c:pt idx="2">
                  <c:v>2021-09-03</c:v>
                </c:pt>
                <c:pt idx="3">
                  <c:v>2021-09-06</c:v>
                </c:pt>
                <c:pt idx="4">
                  <c:v>2021-09-07</c:v>
                </c:pt>
                <c:pt idx="5">
                  <c:v>2021-09-08</c:v>
                </c:pt>
                <c:pt idx="6">
                  <c:v>2021-09-09</c:v>
                </c:pt>
                <c:pt idx="7">
                  <c:v>2021-09-10</c:v>
                </c:pt>
                <c:pt idx="8">
                  <c:v>2021-09-13</c:v>
                </c:pt>
                <c:pt idx="9">
                  <c:v>2021-09-14</c:v>
                </c:pt>
                <c:pt idx="10">
                  <c:v>2021-09-15</c:v>
                </c:pt>
                <c:pt idx="11">
                  <c:v>2021-09-16</c:v>
                </c:pt>
                <c:pt idx="12">
                  <c:v>2021-09-17</c:v>
                </c:pt>
                <c:pt idx="13">
                  <c:v>2021-09-18</c:v>
                </c:pt>
                <c:pt idx="14">
                  <c:v>2021-09-22</c:v>
                </c:pt>
                <c:pt idx="15">
                  <c:v>2021-09-23</c:v>
                </c:pt>
                <c:pt idx="16">
                  <c:v>2021-09-24</c:v>
                </c:pt>
                <c:pt idx="17">
                  <c:v>2021-09-26</c:v>
                </c:pt>
                <c:pt idx="18">
                  <c:v>2021-09-27</c:v>
                </c:pt>
                <c:pt idx="19">
                  <c:v>2021-09-28</c:v>
                </c:pt>
                <c:pt idx="20">
                  <c:v>2021-09-29</c:v>
                </c:pt>
                <c:pt idx="21">
                  <c:v>2021-09-30</c:v>
                </c:pt>
              </c:strCache>
            </c:strRef>
          </c:cat>
          <c:val>
            <c:numRef>
              <c:f>Sheet1!$B$3:$B$24</c:f>
              <c:numCache>
                <c:formatCode>#,##0.00</c:formatCode>
                <c:ptCount val="2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6100</c:v>
                </c:pt>
                <c:pt idx="11">
                  <c:v>100</c:v>
                </c:pt>
                <c:pt idx="12">
                  <c:v>1000</c:v>
                </c:pt>
                <c:pt idx="13">
                  <c:v>1000</c:v>
                </c:pt>
                <c:pt idx="14">
                  <c:v>1200</c:v>
                </c:pt>
                <c:pt idx="15">
                  <c:v>1200</c:v>
                </c:pt>
                <c:pt idx="16">
                  <c:v>1200</c:v>
                </c:pt>
                <c:pt idx="17">
                  <c:v>1700</c:v>
                </c:pt>
                <c:pt idx="18">
                  <c:v>1000</c:v>
                </c:pt>
                <c:pt idx="19">
                  <c:v>1000</c:v>
                </c:pt>
                <c:pt idx="20">
                  <c:v>1000</c:v>
                </c:pt>
                <c:pt idx="2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0-4EAB-8773-51DA13B75BB9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回笼量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Sheet1!$A$3:$A$24</c:f>
              <c:strCache>
                <c:ptCount val="22"/>
                <c:pt idx="0">
                  <c:v>2021-09-01</c:v>
                </c:pt>
                <c:pt idx="1">
                  <c:v>2021-09-02</c:v>
                </c:pt>
                <c:pt idx="2">
                  <c:v>2021-09-03</c:v>
                </c:pt>
                <c:pt idx="3">
                  <c:v>2021-09-06</c:v>
                </c:pt>
                <c:pt idx="4">
                  <c:v>2021-09-07</c:v>
                </c:pt>
                <c:pt idx="5">
                  <c:v>2021-09-08</c:v>
                </c:pt>
                <c:pt idx="6">
                  <c:v>2021-09-09</c:v>
                </c:pt>
                <c:pt idx="7">
                  <c:v>2021-09-10</c:v>
                </c:pt>
                <c:pt idx="8">
                  <c:v>2021-09-13</c:v>
                </c:pt>
                <c:pt idx="9">
                  <c:v>2021-09-14</c:v>
                </c:pt>
                <c:pt idx="10">
                  <c:v>2021-09-15</c:v>
                </c:pt>
                <c:pt idx="11">
                  <c:v>2021-09-16</c:v>
                </c:pt>
                <c:pt idx="12">
                  <c:v>2021-09-17</c:v>
                </c:pt>
                <c:pt idx="13">
                  <c:v>2021-09-18</c:v>
                </c:pt>
                <c:pt idx="14">
                  <c:v>2021-09-22</c:v>
                </c:pt>
                <c:pt idx="15">
                  <c:v>2021-09-23</c:v>
                </c:pt>
                <c:pt idx="16">
                  <c:v>2021-09-24</c:v>
                </c:pt>
                <c:pt idx="17">
                  <c:v>2021-09-26</c:v>
                </c:pt>
                <c:pt idx="18">
                  <c:v>2021-09-27</c:v>
                </c:pt>
                <c:pt idx="19">
                  <c:v>2021-09-28</c:v>
                </c:pt>
                <c:pt idx="20">
                  <c:v>2021-09-29</c:v>
                </c:pt>
                <c:pt idx="21">
                  <c:v>2021-09-30</c:v>
                </c:pt>
              </c:strCache>
            </c:strRef>
          </c:cat>
          <c:val>
            <c:numRef>
              <c:f>Sheet1!$C$3:$C$24</c:f>
              <c:numCache>
                <c:formatCode>#,##0.00</c:formatCode>
                <c:ptCount val="22"/>
                <c:pt idx="0">
                  <c:v>-500</c:v>
                </c:pt>
                <c:pt idx="1">
                  <c:v>-500</c:v>
                </c:pt>
                <c:pt idx="2">
                  <c:v>-500</c:v>
                </c:pt>
                <c:pt idx="3">
                  <c:v>-500</c:v>
                </c:pt>
                <c:pt idx="4">
                  <c:v>-500</c:v>
                </c:pt>
                <c:pt idx="5">
                  <c:v>-100</c:v>
                </c:pt>
                <c:pt idx="6">
                  <c:v>-100</c:v>
                </c:pt>
                <c:pt idx="7">
                  <c:v>-100</c:v>
                </c:pt>
                <c:pt idx="8">
                  <c:v>-100</c:v>
                </c:pt>
                <c:pt idx="9">
                  <c:v>-100</c:v>
                </c:pt>
                <c:pt idx="10">
                  <c:v>-6100</c:v>
                </c:pt>
                <c:pt idx="11">
                  <c:v>-100</c:v>
                </c:pt>
                <c:pt idx="12">
                  <c:v>-100</c:v>
                </c:pt>
                <c:pt idx="13">
                  <c:v>0</c:v>
                </c:pt>
                <c:pt idx="14">
                  <c:v>-300</c:v>
                </c:pt>
                <c:pt idx="15">
                  <c:v>-100</c:v>
                </c:pt>
                <c:pt idx="16">
                  <c:v>-1200</c:v>
                </c:pt>
                <c:pt idx="17">
                  <c:v>-500</c:v>
                </c:pt>
                <c:pt idx="18">
                  <c:v>0</c:v>
                </c:pt>
                <c:pt idx="19">
                  <c:v>0</c:v>
                </c:pt>
                <c:pt idx="20">
                  <c:v>-600</c:v>
                </c:pt>
                <c:pt idx="21">
                  <c:v>-600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0-4EAB-8773-51DA13B75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034560"/>
        <c:axId val="588039968"/>
      </c:barChart>
      <c:lineChart>
        <c:grouping val="standard"/>
        <c:varyColors val="0"/>
        <c:ser>
          <c:idx val="2"/>
          <c:order val="2"/>
          <c:tx>
            <c:strRef>
              <c:f>Sheet1!$D$2</c:f>
              <c:strCache>
                <c:ptCount val="1"/>
                <c:pt idx="0">
                  <c:v>净投放量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Sheet1!$A$3:$A$24</c:f>
              <c:strCache>
                <c:ptCount val="22"/>
                <c:pt idx="0">
                  <c:v>2021-09-01</c:v>
                </c:pt>
                <c:pt idx="1">
                  <c:v>2021-09-02</c:v>
                </c:pt>
                <c:pt idx="2">
                  <c:v>2021-09-03</c:v>
                </c:pt>
                <c:pt idx="3">
                  <c:v>2021-09-06</c:v>
                </c:pt>
                <c:pt idx="4">
                  <c:v>2021-09-07</c:v>
                </c:pt>
                <c:pt idx="5">
                  <c:v>2021-09-08</c:v>
                </c:pt>
                <c:pt idx="6">
                  <c:v>2021-09-09</c:v>
                </c:pt>
                <c:pt idx="7">
                  <c:v>2021-09-10</c:v>
                </c:pt>
                <c:pt idx="8">
                  <c:v>2021-09-13</c:v>
                </c:pt>
                <c:pt idx="9">
                  <c:v>2021-09-14</c:v>
                </c:pt>
                <c:pt idx="10">
                  <c:v>2021-09-15</c:v>
                </c:pt>
                <c:pt idx="11">
                  <c:v>2021-09-16</c:v>
                </c:pt>
                <c:pt idx="12">
                  <c:v>2021-09-17</c:v>
                </c:pt>
                <c:pt idx="13">
                  <c:v>2021-09-18</c:v>
                </c:pt>
                <c:pt idx="14">
                  <c:v>2021-09-22</c:v>
                </c:pt>
                <c:pt idx="15">
                  <c:v>2021-09-23</c:v>
                </c:pt>
                <c:pt idx="16">
                  <c:v>2021-09-24</c:v>
                </c:pt>
                <c:pt idx="17">
                  <c:v>2021-09-26</c:v>
                </c:pt>
                <c:pt idx="18">
                  <c:v>2021-09-27</c:v>
                </c:pt>
                <c:pt idx="19">
                  <c:v>2021-09-28</c:v>
                </c:pt>
                <c:pt idx="20">
                  <c:v>2021-09-29</c:v>
                </c:pt>
                <c:pt idx="21">
                  <c:v>2021-09-30</c:v>
                </c:pt>
              </c:strCache>
            </c:strRef>
          </c:cat>
          <c:val>
            <c:numRef>
              <c:f>Sheet1!$D$3:$D$24</c:f>
              <c:numCache>
                <c:formatCode>#,##0.00</c:formatCode>
                <c:ptCount val="22"/>
                <c:pt idx="0">
                  <c:v>-400</c:v>
                </c:pt>
                <c:pt idx="1">
                  <c:v>-400</c:v>
                </c:pt>
                <c:pt idx="2">
                  <c:v>-400</c:v>
                </c:pt>
                <c:pt idx="3">
                  <c:v>-400</c:v>
                </c:pt>
                <c:pt idx="4">
                  <c:v>-400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900</c:v>
                </c:pt>
                <c:pt idx="13">
                  <c:v>1000</c:v>
                </c:pt>
                <c:pt idx="14">
                  <c:v>900</c:v>
                </c:pt>
                <c:pt idx="15">
                  <c:v>1100</c:v>
                </c:pt>
                <c:pt idx="16">
                  <c:v>0</c:v>
                </c:pt>
                <c:pt idx="17">
                  <c:v>1200</c:v>
                </c:pt>
                <c:pt idx="18">
                  <c:v>1000</c:v>
                </c:pt>
                <c:pt idx="19">
                  <c:v>1000</c:v>
                </c:pt>
                <c:pt idx="20">
                  <c:v>400</c:v>
                </c:pt>
                <c:pt idx="21">
                  <c:v>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30-4EAB-8773-51DA13B75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8034560"/>
        <c:axId val="588039968"/>
      </c:lineChart>
      <c:catAx>
        <c:axId val="58803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88039968"/>
        <c:crosses val="autoZero"/>
        <c:auto val="1"/>
        <c:lblAlgn val="ctr"/>
        <c:lblOffset val="100"/>
        <c:noMultiLvlLbl val="0"/>
      </c:catAx>
      <c:valAx>
        <c:axId val="588039968"/>
        <c:scaling>
          <c:orientation val="minMax"/>
          <c:max val="6500"/>
          <c:min val="-6500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8803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581097402194808"/>
          <c:y val="6.9598122433690415E-2"/>
          <c:w val="0.320503937007874"/>
          <c:h val="6.6239831195628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79765137989818E-2"/>
          <c:y val="3.2868632707774799E-2"/>
          <c:w val="0.90919723378698702"/>
          <c:h val="0.79891283696776505"/>
        </c:manualLayout>
      </c:layout>
      <c:lineChart>
        <c:grouping val="standard"/>
        <c:varyColors val="0"/>
        <c:ser>
          <c:idx val="0"/>
          <c:order val="0"/>
          <c:tx>
            <c:strRef>
              <c:f>Sheet1!$J$9</c:f>
              <c:strCache>
                <c:ptCount val="1"/>
                <c:pt idx="0">
                  <c:v>上证指数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Sheet1!$I$10:$I$29</c:f>
              <c:numCache>
                <c:formatCode>yyyy\-mm\-dd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Sheet1!$J$10:$J$29</c:f>
              <c:numCache>
                <c:formatCode>0.00%</c:formatCode>
                <c:ptCount val="20"/>
                <c:pt idx="0">
                  <c:v>6.535268286976148E-3</c:v>
                </c:pt>
                <c:pt idx="1">
                  <c:v>1.4984000012189913E-2</c:v>
                </c:pt>
                <c:pt idx="2">
                  <c:v>1.0664457600046306E-2</c:v>
                </c:pt>
                <c:pt idx="3">
                  <c:v>2.1986573024002976E-2</c:v>
                </c:pt>
                <c:pt idx="4">
                  <c:v>3.7429074000740803E-2</c:v>
                </c:pt>
                <c:pt idx="5">
                  <c:v>3.7034005257763569E-2</c:v>
                </c:pt>
                <c:pt idx="6">
                  <c:v>4.2097042156636899E-2</c:v>
                </c:pt>
                <c:pt idx="7">
                  <c:v>4.4913314282221783E-2</c:v>
                </c:pt>
                <c:pt idx="8">
                  <c:v>4.8373304944592466E-2</c:v>
                </c:pt>
                <c:pt idx="9">
                  <c:v>3.3482873102655741E-2</c:v>
                </c:pt>
                <c:pt idx="10">
                  <c:v>3.1683096684306244E-2</c:v>
                </c:pt>
                <c:pt idx="11">
                  <c:v>1.7819713775080182E-2</c:v>
                </c:pt>
                <c:pt idx="12">
                  <c:v>1.9759390973922208E-2</c:v>
                </c:pt>
                <c:pt idx="13">
                  <c:v>2.3857484954176167E-2</c:v>
                </c:pt>
                <c:pt idx="14">
                  <c:v>2.7731901345287913E-2</c:v>
                </c:pt>
                <c:pt idx="15">
                  <c:v>1.9505718522000004E-2</c:v>
                </c:pt>
                <c:pt idx="16">
                  <c:v>1.097380254892566E-2</c:v>
                </c:pt>
                <c:pt idx="17">
                  <c:v>1.6444464836060213E-2</c:v>
                </c:pt>
                <c:pt idx="18">
                  <c:v>-2.1574291800973144E-3</c:v>
                </c:pt>
                <c:pt idx="19">
                  <c:v>6.8360634301898315E-3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A21-4A66-88CE-FE853CDDAAED}"/>
            </c:ext>
          </c:extLst>
        </c:ser>
        <c:ser>
          <c:idx val="1"/>
          <c:order val="1"/>
          <c:tx>
            <c:strRef>
              <c:f>Sheet1!$K$9</c:f>
              <c:strCache>
                <c:ptCount val="1"/>
                <c:pt idx="0">
                  <c:v>深证成指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Sheet1!$I$10:$I$29</c:f>
              <c:numCache>
                <c:formatCode>yyyy\-mm\-dd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Sheet1!$K$10:$K$29</c:f>
              <c:numCache>
                <c:formatCode>0.00%</c:formatCode>
                <c:ptCount val="20"/>
                <c:pt idx="0">
                  <c:v>-9.9771908646362206E-4</c:v>
                </c:pt>
                <c:pt idx="1">
                  <c:v>-3.5623422597518273E-3</c:v>
                </c:pt>
                <c:pt idx="2">
                  <c:v>-1.0365273767341865E-2</c:v>
                </c:pt>
                <c:pt idx="3">
                  <c:v>1.5230121799238994E-2</c:v>
                </c:pt>
                <c:pt idx="4">
                  <c:v>2.6138101652204648E-2</c:v>
                </c:pt>
                <c:pt idx="5">
                  <c:v>2.5103923459102839E-2</c:v>
                </c:pt>
                <c:pt idx="6">
                  <c:v>2.5833084654402594E-2</c:v>
                </c:pt>
                <c:pt idx="7">
                  <c:v>3.0951806434973861E-2</c:v>
                </c:pt>
                <c:pt idx="8">
                  <c:v>2.6342500169837857E-2</c:v>
                </c:pt>
                <c:pt idx="9">
                  <c:v>2.07771543329478E-2</c:v>
                </c:pt>
                <c:pt idx="10">
                  <c:v>1.4511882981789404E-2</c:v>
                </c:pt>
                <c:pt idx="11">
                  <c:v>-4.9029891149326987E-3</c:v>
                </c:pt>
                <c:pt idx="12">
                  <c:v>2.1618980030251311E-3</c:v>
                </c:pt>
                <c:pt idx="13">
                  <c:v>-3.5807602502606617E-3</c:v>
                </c:pt>
                <c:pt idx="14">
                  <c:v>4.1161033271739367E-3</c:v>
                </c:pt>
                <c:pt idx="15">
                  <c:v>2.0563452601465304E-3</c:v>
                </c:pt>
                <c:pt idx="16">
                  <c:v>1.1100695264834037E-3</c:v>
                </c:pt>
                <c:pt idx="17">
                  <c:v>-1.0161091603518857E-3</c:v>
                </c:pt>
                <c:pt idx="18">
                  <c:v>-1.7403102700683237E-2</c:v>
                </c:pt>
                <c:pt idx="19">
                  <c:v>-1.3517995451517439E-3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A21-4A66-88CE-FE853CDDAAED}"/>
            </c:ext>
          </c:extLst>
        </c:ser>
        <c:ser>
          <c:idx val="2"/>
          <c:order val="2"/>
          <c:tx>
            <c:strRef>
              <c:f>Sheet1!$L$9</c:f>
              <c:strCache>
                <c:ptCount val="1"/>
                <c:pt idx="0">
                  <c:v>创业板指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Sheet1!$I$10:$I$29</c:f>
              <c:numCache>
                <c:formatCode>yyyy\-mm\-dd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Sheet1!$L$10:$L$29</c:f>
              <c:numCache>
                <c:formatCode>0.00%</c:formatCode>
                <c:ptCount val="20"/>
                <c:pt idx="0">
                  <c:v>-8.4835433334736754E-3</c:v>
                </c:pt>
                <c:pt idx="1">
                  <c:v>-2.3432097320417955E-2</c:v>
                </c:pt>
                <c:pt idx="2">
                  <c:v>-3.4837563002142247E-2</c:v>
                </c:pt>
                <c:pt idx="3">
                  <c:v>4.3467305125086675E-3</c:v>
                </c:pt>
                <c:pt idx="4">
                  <c:v>1.162673952524873E-2</c:v>
                </c:pt>
                <c:pt idx="5">
                  <c:v>1.8138108168996858E-3</c:v>
                </c:pt>
                <c:pt idx="6">
                  <c:v>2.4341989552403298E-3</c:v>
                </c:pt>
                <c:pt idx="7">
                  <c:v>5.5671590538601823E-3</c:v>
                </c:pt>
                <c:pt idx="8">
                  <c:v>-6.173453118646699E-3</c:v>
                </c:pt>
                <c:pt idx="9">
                  <c:v>6.978650963193056E-3</c:v>
                </c:pt>
                <c:pt idx="10">
                  <c:v>-4.2678597035471499E-3</c:v>
                </c:pt>
                <c:pt idx="11">
                  <c:v>-2.6530491159173497E-2</c:v>
                </c:pt>
                <c:pt idx="12">
                  <c:v>-6.4888430162574062E-3</c:v>
                </c:pt>
                <c:pt idx="13">
                  <c:v>-1.5490693571226344E-2</c:v>
                </c:pt>
                <c:pt idx="14">
                  <c:v>-9.8471838407619972E-3</c:v>
                </c:pt>
                <c:pt idx="15">
                  <c:v>-1.9601962828420527E-3</c:v>
                </c:pt>
                <c:pt idx="16">
                  <c:v>5.4339965046075189E-3</c:v>
                </c:pt>
                <c:pt idx="17">
                  <c:v>-8.2850129066547318E-4</c:v>
                </c:pt>
                <c:pt idx="18">
                  <c:v>-1.2123018923176132E-2</c:v>
                </c:pt>
                <c:pt idx="19">
                  <c:v>9.4982855166221292E-3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A21-4A66-88CE-FE853CDDAAED}"/>
            </c:ext>
          </c:extLst>
        </c:ser>
        <c:ser>
          <c:idx val="3"/>
          <c:order val="3"/>
          <c:tx>
            <c:strRef>
              <c:f>Sheet1!$M$9</c:f>
              <c:strCache>
                <c:ptCount val="1"/>
                <c:pt idx="0">
                  <c:v>科创50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Sheet1!$I$10:$I$29</c:f>
              <c:numCache>
                <c:formatCode>yyyy\-mm\-dd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Sheet1!$M$10:$M$29</c:f>
              <c:numCache>
                <c:formatCode>0.00%</c:formatCode>
                <c:ptCount val="20"/>
                <c:pt idx="0">
                  <c:v>-1.145538767229537E-2</c:v>
                </c:pt>
                <c:pt idx="1">
                  <c:v>-2.8928996330351286E-2</c:v>
                </c:pt>
                <c:pt idx="2">
                  <c:v>-2.7951667717430739E-2</c:v>
                </c:pt>
                <c:pt idx="3">
                  <c:v>-1.5113379139525263E-3</c:v>
                </c:pt>
                <c:pt idx="4">
                  <c:v>-1.8070691562861452E-3</c:v>
                </c:pt>
                <c:pt idx="5">
                  <c:v>-1.9740997162451146E-2</c:v>
                </c:pt>
                <c:pt idx="6">
                  <c:v>-2.7049208651783174E-2</c:v>
                </c:pt>
                <c:pt idx="7">
                  <c:v>-9.9636865348748938E-3</c:v>
                </c:pt>
                <c:pt idx="8">
                  <c:v>-3.9370349189070453E-2</c:v>
                </c:pt>
                <c:pt idx="9">
                  <c:v>-3.0880878040074777E-2</c:v>
                </c:pt>
                <c:pt idx="10">
                  <c:v>-3.9309704161900161E-2</c:v>
                </c:pt>
                <c:pt idx="11">
                  <c:v>-6.2274393907076009E-2</c:v>
                </c:pt>
                <c:pt idx="12">
                  <c:v>-6.3482020969856889E-2</c:v>
                </c:pt>
                <c:pt idx="13">
                  <c:v>-5.9598796369680462E-2</c:v>
                </c:pt>
                <c:pt idx="14">
                  <c:v>-5.3696869509248346E-2</c:v>
                </c:pt>
                <c:pt idx="15">
                  <c:v>-4.591668150411321E-2</c:v>
                </c:pt>
                <c:pt idx="16">
                  <c:v>-5.02943643006456E-2</c:v>
                </c:pt>
                <c:pt idx="17">
                  <c:v>-6.0421251183237157E-2</c:v>
                </c:pt>
                <c:pt idx="18">
                  <c:v>-6.6198626757890344E-2</c:v>
                </c:pt>
                <c:pt idx="19">
                  <c:v>-5.0276809161201585E-2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CA21-4A66-88CE-FE853CDDAA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4512511"/>
        <c:axId val="1594512927"/>
      </c:lineChart>
      <c:dateAx>
        <c:axId val="1594512511"/>
        <c:scaling>
          <c:orientation val="minMax"/>
        </c:scaling>
        <c:delete val="0"/>
        <c:axPos val="b"/>
        <c:numFmt formatCode="yyyy\-mm\-dd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94512927"/>
        <c:crosses val="autoZero"/>
        <c:auto val="1"/>
        <c:lblOffset val="100"/>
        <c:baseTimeUnit val="days"/>
        <c:majorUnit val="3"/>
        <c:majorTimeUnit val="days"/>
      </c:dateAx>
      <c:valAx>
        <c:axId val="1594512927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9451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02611293852493"/>
          <c:y val="1.5830336861191188E-2"/>
          <c:w val="0.43946367083166382"/>
          <c:h val="5.46239260306938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1569709907772"/>
          <c:y val="3.311627906976744E-2"/>
          <c:w val="0.86941886565227411"/>
          <c:h val="0.79586394433253982"/>
        </c:manualLayout>
      </c:layout>
      <c:lineChart>
        <c:grouping val="standard"/>
        <c:varyColors val="0"/>
        <c:ser>
          <c:idx val="0"/>
          <c:order val="0"/>
          <c:tx>
            <c:strRef>
              <c:f>Sheet4!$B$6</c:f>
              <c:strCache>
                <c:ptCount val="1"/>
                <c:pt idx="0">
                  <c:v>全部A股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Sheet4!$C$5:$AF$5</c:f>
              <c:numCache>
                <c:formatCode>m/d/yyyy</c:formatCode>
                <c:ptCount val="3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44443</c:v>
                </c:pt>
                <c:pt idx="4">
                  <c:v>44444</c:v>
                </c:pt>
                <c:pt idx="5">
                  <c:v>44445</c:v>
                </c:pt>
                <c:pt idx="6">
                  <c:v>44446</c:v>
                </c:pt>
                <c:pt idx="7">
                  <c:v>44447</c:v>
                </c:pt>
                <c:pt idx="8">
                  <c:v>44448</c:v>
                </c:pt>
                <c:pt idx="9">
                  <c:v>44449</c:v>
                </c:pt>
                <c:pt idx="10">
                  <c:v>44450</c:v>
                </c:pt>
                <c:pt idx="11">
                  <c:v>44451</c:v>
                </c:pt>
                <c:pt idx="12">
                  <c:v>44452</c:v>
                </c:pt>
                <c:pt idx="13">
                  <c:v>44453</c:v>
                </c:pt>
                <c:pt idx="14">
                  <c:v>44454</c:v>
                </c:pt>
                <c:pt idx="15">
                  <c:v>44455</c:v>
                </c:pt>
                <c:pt idx="16">
                  <c:v>44456</c:v>
                </c:pt>
                <c:pt idx="17">
                  <c:v>44457</c:v>
                </c:pt>
                <c:pt idx="18">
                  <c:v>44458</c:v>
                </c:pt>
                <c:pt idx="19">
                  <c:v>44459</c:v>
                </c:pt>
                <c:pt idx="20">
                  <c:v>44460</c:v>
                </c:pt>
                <c:pt idx="21">
                  <c:v>44461</c:v>
                </c:pt>
                <c:pt idx="22">
                  <c:v>44462</c:v>
                </c:pt>
                <c:pt idx="23">
                  <c:v>44463</c:v>
                </c:pt>
                <c:pt idx="24">
                  <c:v>44464</c:v>
                </c:pt>
                <c:pt idx="25">
                  <c:v>44465</c:v>
                </c:pt>
                <c:pt idx="26">
                  <c:v>44466</c:v>
                </c:pt>
                <c:pt idx="27">
                  <c:v>44467</c:v>
                </c:pt>
                <c:pt idx="28">
                  <c:v>44468</c:v>
                </c:pt>
                <c:pt idx="29">
                  <c:v>44469</c:v>
                </c:pt>
              </c:numCache>
            </c:numRef>
          </c:cat>
          <c:val>
            <c:numRef>
              <c:f>Sheet4!$C$6:$AF$6</c:f>
              <c:numCache>
                <c:formatCode>0.00%</c:formatCode>
                <c:ptCount val="30"/>
                <c:pt idx="0">
                  <c:v>1.4088754867813691E-3</c:v>
                </c:pt>
                <c:pt idx="1">
                  <c:v>7.7734600474632654E-3</c:v>
                </c:pt>
                <c:pt idx="2">
                  <c:v>3.6900575837379712E-3</c:v>
                </c:pt>
                <c:pt idx="3">
                  <c:v>3.6900575837379712E-3</c:v>
                </c:pt>
                <c:pt idx="4">
                  <c:v>3.6900575837379712E-3</c:v>
                </c:pt>
                <c:pt idx="5">
                  <c:v>1.9152160523393746E-2</c:v>
                </c:pt>
                <c:pt idx="6">
                  <c:v>3.2580858873359153E-2</c:v>
                </c:pt>
                <c:pt idx="7">
                  <c:v>3.2769659626425085E-2</c:v>
                </c:pt>
                <c:pt idx="8">
                  <c:v>3.5168342741272784E-2</c:v>
                </c:pt>
                <c:pt idx="9">
                  <c:v>3.8780388656753928E-2</c:v>
                </c:pt>
                <c:pt idx="10">
                  <c:v>3.8780388656753928E-2</c:v>
                </c:pt>
                <c:pt idx="11">
                  <c:v>3.8780388656753928E-2</c:v>
                </c:pt>
                <c:pt idx="12">
                  <c:v>4.0082878429475333E-2</c:v>
                </c:pt>
                <c:pt idx="13">
                  <c:v>2.9785810599183504E-2</c:v>
                </c:pt>
                <c:pt idx="14">
                  <c:v>2.8388709642336529E-2</c:v>
                </c:pt>
                <c:pt idx="15">
                  <c:v>1.1517463132938888E-2</c:v>
                </c:pt>
                <c:pt idx="16">
                  <c:v>1.4185996722282823E-2</c:v>
                </c:pt>
                <c:pt idx="17">
                  <c:v>1.4185996722282823E-2</c:v>
                </c:pt>
                <c:pt idx="18">
                  <c:v>1.4185996722282823E-2</c:v>
                </c:pt>
                <c:pt idx="19">
                  <c:v>1.215974482943305E-2</c:v>
                </c:pt>
                <c:pt idx="20">
                  <c:v>1.2377343698693588E-2</c:v>
                </c:pt>
                <c:pt idx="21">
                  <c:v>1.384582102383547E-2</c:v>
                </c:pt>
                <c:pt idx="22">
                  <c:v>1.825424875586501E-2</c:v>
                </c:pt>
                <c:pt idx="23">
                  <c:v>1.0680751688082912E-2</c:v>
                </c:pt>
                <c:pt idx="24">
                  <c:v>1.0680751688082912E-2</c:v>
                </c:pt>
                <c:pt idx="25">
                  <c:v>1.0680751688082912E-2</c:v>
                </c:pt>
                <c:pt idx="26">
                  <c:v>1.1078937956419121E-3</c:v>
                </c:pt>
                <c:pt idx="27">
                  <c:v>4.3855724632559934E-3</c:v>
                </c:pt>
                <c:pt idx="28">
                  <c:v>-1.476989173317389E-2</c:v>
                </c:pt>
                <c:pt idx="29">
                  <c:v>-8.961930757442893E-4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D26-452B-B8D9-BFC6C6870CA7}"/>
            </c:ext>
          </c:extLst>
        </c:ser>
        <c:ser>
          <c:idx val="1"/>
          <c:order val="1"/>
          <c:tx>
            <c:strRef>
              <c:f>Sheet4!$B$7</c:f>
              <c:strCache>
                <c:ptCount val="1"/>
                <c:pt idx="0">
                  <c:v>上证A股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Sheet4!$C$5:$AF$5</c:f>
              <c:numCache>
                <c:formatCode>m/d/yyyy</c:formatCode>
                <c:ptCount val="3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44443</c:v>
                </c:pt>
                <c:pt idx="4">
                  <c:v>44444</c:v>
                </c:pt>
                <c:pt idx="5">
                  <c:v>44445</c:v>
                </c:pt>
                <c:pt idx="6">
                  <c:v>44446</c:v>
                </c:pt>
                <c:pt idx="7">
                  <c:v>44447</c:v>
                </c:pt>
                <c:pt idx="8">
                  <c:v>44448</c:v>
                </c:pt>
                <c:pt idx="9">
                  <c:v>44449</c:v>
                </c:pt>
                <c:pt idx="10">
                  <c:v>44450</c:v>
                </c:pt>
                <c:pt idx="11">
                  <c:v>44451</c:v>
                </c:pt>
                <c:pt idx="12">
                  <c:v>44452</c:v>
                </c:pt>
                <c:pt idx="13">
                  <c:v>44453</c:v>
                </c:pt>
                <c:pt idx="14">
                  <c:v>44454</c:v>
                </c:pt>
                <c:pt idx="15">
                  <c:v>44455</c:v>
                </c:pt>
                <c:pt idx="16">
                  <c:v>44456</c:v>
                </c:pt>
                <c:pt idx="17">
                  <c:v>44457</c:v>
                </c:pt>
                <c:pt idx="18">
                  <c:v>44458</c:v>
                </c:pt>
                <c:pt idx="19">
                  <c:v>44459</c:v>
                </c:pt>
                <c:pt idx="20">
                  <c:v>44460</c:v>
                </c:pt>
                <c:pt idx="21">
                  <c:v>44461</c:v>
                </c:pt>
                <c:pt idx="22">
                  <c:v>44462</c:v>
                </c:pt>
                <c:pt idx="23">
                  <c:v>44463</c:v>
                </c:pt>
                <c:pt idx="24">
                  <c:v>44464</c:v>
                </c:pt>
                <c:pt idx="25">
                  <c:v>44465</c:v>
                </c:pt>
                <c:pt idx="26">
                  <c:v>44466</c:v>
                </c:pt>
                <c:pt idx="27">
                  <c:v>44467</c:v>
                </c:pt>
                <c:pt idx="28">
                  <c:v>44468</c:v>
                </c:pt>
                <c:pt idx="29">
                  <c:v>44469</c:v>
                </c:pt>
              </c:numCache>
            </c:numRef>
          </c:cat>
          <c:val>
            <c:numRef>
              <c:f>Sheet4!$C$7:$AF$7</c:f>
              <c:numCache>
                <c:formatCode>0.00%</c:formatCode>
                <c:ptCount val="30"/>
                <c:pt idx="0">
                  <c:v>5.7364051272632555E-3</c:v>
                </c:pt>
                <c:pt idx="1">
                  <c:v>1.3597618434423753E-2</c:v>
                </c:pt>
                <c:pt idx="2">
                  <c:v>1.0572074520091901E-2</c:v>
                </c:pt>
                <c:pt idx="3">
                  <c:v>1.0572074520091901E-2</c:v>
                </c:pt>
                <c:pt idx="4">
                  <c:v>1.0572074520091901E-2</c:v>
                </c:pt>
                <c:pt idx="5">
                  <c:v>2.2303635272066247E-2</c:v>
                </c:pt>
                <c:pt idx="6">
                  <c:v>3.7373843699325615E-2</c:v>
                </c:pt>
                <c:pt idx="7">
                  <c:v>3.6524748974994026E-2</c:v>
                </c:pt>
                <c:pt idx="8">
                  <c:v>3.9979592312694434E-2</c:v>
                </c:pt>
                <c:pt idx="9">
                  <c:v>4.3832530265675684E-2</c:v>
                </c:pt>
                <c:pt idx="10">
                  <c:v>4.3832530265675684E-2</c:v>
                </c:pt>
                <c:pt idx="11">
                  <c:v>4.3832530265675684E-2</c:v>
                </c:pt>
                <c:pt idx="12">
                  <c:v>4.6114534497658122E-2</c:v>
                </c:pt>
                <c:pt idx="13">
                  <c:v>3.1563143137556926E-2</c:v>
                </c:pt>
                <c:pt idx="14">
                  <c:v>3.0098020774234069E-2</c:v>
                </c:pt>
                <c:pt idx="15">
                  <c:v>1.5592163205578213E-2</c:v>
                </c:pt>
                <c:pt idx="16">
                  <c:v>1.7561979969848762E-2</c:v>
                </c:pt>
                <c:pt idx="17">
                  <c:v>1.7561979969848762E-2</c:v>
                </c:pt>
                <c:pt idx="18">
                  <c:v>1.7561979969848762E-2</c:v>
                </c:pt>
                <c:pt idx="19">
                  <c:v>1.4452428372807358E-2</c:v>
                </c:pt>
                <c:pt idx="20">
                  <c:v>1.481249770498172E-2</c:v>
                </c:pt>
                <c:pt idx="21">
                  <c:v>1.8907798029307754E-2</c:v>
                </c:pt>
                <c:pt idx="22">
                  <c:v>2.2953477458548477E-2</c:v>
                </c:pt>
                <c:pt idx="23">
                  <c:v>1.4797705258607907E-2</c:v>
                </c:pt>
                <c:pt idx="24">
                  <c:v>1.4797705258607907E-2</c:v>
                </c:pt>
                <c:pt idx="25">
                  <c:v>1.4797705258607907E-2</c:v>
                </c:pt>
                <c:pt idx="26">
                  <c:v>6.2648741448689815E-3</c:v>
                </c:pt>
                <c:pt idx="27">
                  <c:v>1.2967589541137636E-2</c:v>
                </c:pt>
                <c:pt idx="28">
                  <c:v>-4.0846031342512967E-3</c:v>
                </c:pt>
                <c:pt idx="29">
                  <c:v>5.4749523443444748E-3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D26-452B-B8D9-BFC6C6870CA7}"/>
            </c:ext>
          </c:extLst>
        </c:ser>
        <c:ser>
          <c:idx val="2"/>
          <c:order val="2"/>
          <c:tx>
            <c:strRef>
              <c:f>Sheet4!$B$8</c:f>
              <c:strCache>
                <c:ptCount val="1"/>
                <c:pt idx="0">
                  <c:v>深证A股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Sheet4!$C$5:$AF$5</c:f>
              <c:numCache>
                <c:formatCode>m/d/yyyy</c:formatCode>
                <c:ptCount val="3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44443</c:v>
                </c:pt>
                <c:pt idx="4">
                  <c:v>44444</c:v>
                </c:pt>
                <c:pt idx="5">
                  <c:v>44445</c:v>
                </c:pt>
                <c:pt idx="6">
                  <c:v>44446</c:v>
                </c:pt>
                <c:pt idx="7">
                  <c:v>44447</c:v>
                </c:pt>
                <c:pt idx="8">
                  <c:v>44448</c:v>
                </c:pt>
                <c:pt idx="9">
                  <c:v>44449</c:v>
                </c:pt>
                <c:pt idx="10">
                  <c:v>44450</c:v>
                </c:pt>
                <c:pt idx="11">
                  <c:v>44451</c:v>
                </c:pt>
                <c:pt idx="12">
                  <c:v>44452</c:v>
                </c:pt>
                <c:pt idx="13">
                  <c:v>44453</c:v>
                </c:pt>
                <c:pt idx="14">
                  <c:v>44454</c:v>
                </c:pt>
                <c:pt idx="15">
                  <c:v>44455</c:v>
                </c:pt>
                <c:pt idx="16">
                  <c:v>44456</c:v>
                </c:pt>
                <c:pt idx="17">
                  <c:v>44457</c:v>
                </c:pt>
                <c:pt idx="18">
                  <c:v>44458</c:v>
                </c:pt>
                <c:pt idx="19">
                  <c:v>44459</c:v>
                </c:pt>
                <c:pt idx="20">
                  <c:v>44460</c:v>
                </c:pt>
                <c:pt idx="21">
                  <c:v>44461</c:v>
                </c:pt>
                <c:pt idx="22">
                  <c:v>44462</c:v>
                </c:pt>
                <c:pt idx="23">
                  <c:v>44463</c:v>
                </c:pt>
                <c:pt idx="24">
                  <c:v>44464</c:v>
                </c:pt>
                <c:pt idx="25">
                  <c:v>44465</c:v>
                </c:pt>
                <c:pt idx="26">
                  <c:v>44466</c:v>
                </c:pt>
                <c:pt idx="27">
                  <c:v>44467</c:v>
                </c:pt>
                <c:pt idx="28">
                  <c:v>44468</c:v>
                </c:pt>
                <c:pt idx="29">
                  <c:v>44469</c:v>
                </c:pt>
              </c:numCache>
            </c:numRef>
          </c:cat>
          <c:val>
            <c:numRef>
              <c:f>Sheet4!$C$8:$AF$8</c:f>
              <c:numCache>
                <c:formatCode>0.00%</c:formatCode>
                <c:ptCount val="30"/>
                <c:pt idx="0">
                  <c:v>-4.7966821925677916E-3</c:v>
                </c:pt>
                <c:pt idx="1">
                  <c:v>-5.7822181413713647E-4</c:v>
                </c:pt>
                <c:pt idx="2">
                  <c:v>-6.1785641466138852E-3</c:v>
                </c:pt>
                <c:pt idx="3">
                  <c:v>-6.1785641466138852E-3</c:v>
                </c:pt>
                <c:pt idx="4">
                  <c:v>-6.1785641466138852E-3</c:v>
                </c:pt>
                <c:pt idx="5">
                  <c:v>1.4633032995078787E-2</c:v>
                </c:pt>
                <c:pt idx="6">
                  <c:v>2.5707851346027821E-2</c:v>
                </c:pt>
                <c:pt idx="7">
                  <c:v>2.7384965475361955E-2</c:v>
                </c:pt>
                <c:pt idx="8">
                  <c:v>2.8269144074691832E-2</c:v>
                </c:pt>
                <c:pt idx="9">
                  <c:v>3.1535757478465154E-2</c:v>
                </c:pt>
                <c:pt idx="10">
                  <c:v>3.1535757478465154E-2</c:v>
                </c:pt>
                <c:pt idx="11">
                  <c:v>3.1535757478465154E-2</c:v>
                </c:pt>
                <c:pt idx="12">
                  <c:v>3.1433650638412525E-2</c:v>
                </c:pt>
                <c:pt idx="13">
                  <c:v>2.7237164951771531E-2</c:v>
                </c:pt>
                <c:pt idx="14">
                  <c:v>2.5937604808363712E-2</c:v>
                </c:pt>
                <c:pt idx="15">
                  <c:v>5.674456053270438E-3</c:v>
                </c:pt>
                <c:pt idx="16">
                  <c:v>9.3449302229777764E-3</c:v>
                </c:pt>
                <c:pt idx="17">
                  <c:v>9.3449302229777764E-3</c:v>
                </c:pt>
                <c:pt idx="18">
                  <c:v>9.3449302229777764E-3</c:v>
                </c:pt>
                <c:pt idx="19">
                  <c:v>8.8721001104199448E-3</c:v>
                </c:pt>
                <c:pt idx="20">
                  <c:v>8.8854002807310373E-3</c:v>
                </c:pt>
                <c:pt idx="21">
                  <c:v>6.5870861592260965E-3</c:v>
                </c:pt>
                <c:pt idx="22">
                  <c:v>1.1515684913306012E-2</c:v>
                </c:pt>
                <c:pt idx="23">
                  <c:v>4.7771542624046592E-3</c:v>
                </c:pt>
                <c:pt idx="24">
                  <c:v>4.7771542624046592E-3</c:v>
                </c:pt>
                <c:pt idx="25">
                  <c:v>4.7771542624046592E-3</c:v>
                </c:pt>
                <c:pt idx="26">
                  <c:v>-6.2870732333616397E-3</c:v>
                </c:pt>
                <c:pt idx="27">
                  <c:v>-7.9208023986905296E-3</c:v>
                </c:pt>
                <c:pt idx="28">
                  <c:v>-3.0092299718742721E-2</c:v>
                </c:pt>
                <c:pt idx="29">
                  <c:v>-1.0032239197309556E-2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D26-452B-B8D9-BFC6C6870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1487936"/>
        <c:axId val="1051494176"/>
      </c:lineChart>
      <c:dateAx>
        <c:axId val="10514879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51494176"/>
        <c:crosses val="autoZero"/>
        <c:auto val="1"/>
        <c:lblOffset val="100"/>
        <c:baseTimeUnit val="days"/>
        <c:majorUnit val="2"/>
        <c:majorTimeUnit val="days"/>
      </c:dateAx>
      <c:valAx>
        <c:axId val="105149417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51487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873961476519107"/>
          <c:y val="1.6390770921076224E-3"/>
          <c:w val="0.43979864334220703"/>
          <c:h val="5.65004577916132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348841350841293E-2"/>
          <c:y val="3.0683409807577462E-2"/>
          <c:w val="0.8995720664644371"/>
          <c:h val="0.85846966742957254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'[Microsoft PowerPoint 中的图表]Sheet1'!$G$8:$G$27</c:f>
              <c:numCache>
                <c:formatCode>yyyy\-mm\-dd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'[Microsoft PowerPoint 中的图表]Sheet1'!$H$8:$H$27</c:f>
              <c:numCache>
                <c:formatCode>0.00%</c:formatCode>
                <c:ptCount val="20"/>
                <c:pt idx="0">
                  <c:v>2.290904161583307E-2</c:v>
                </c:pt>
                <c:pt idx="1">
                  <c:v>2.3451267452894164E-2</c:v>
                </c:pt>
                <c:pt idx="2">
                  <c:v>2.6636844245628399E-2</c:v>
                </c:pt>
                <c:pt idx="3">
                  <c:v>4.1819167683340153E-2</c:v>
                </c:pt>
                <c:pt idx="4">
                  <c:v>4.9884777009624459E-2</c:v>
                </c:pt>
                <c:pt idx="5">
                  <c:v>4.0260268401789423E-2</c:v>
                </c:pt>
                <c:pt idx="6">
                  <c:v>3.6464687542361318E-2</c:v>
                </c:pt>
                <c:pt idx="7">
                  <c:v>5.9238172698929059E-2</c:v>
                </c:pt>
                <c:pt idx="8">
                  <c:v>5.5035922461705411E-2</c:v>
                </c:pt>
                <c:pt idx="9">
                  <c:v>3.7820252135014165E-2</c:v>
                </c:pt>
                <c:pt idx="10">
                  <c:v>2.4129049749220588E-2</c:v>
                </c:pt>
                <c:pt idx="11">
                  <c:v>1.8300122000813435E-2</c:v>
                </c:pt>
                <c:pt idx="12">
                  <c:v>2.94835298901992E-2</c:v>
                </c:pt>
                <c:pt idx="13">
                  <c:v>7.4556052595906586E-3</c:v>
                </c:pt>
                <c:pt idx="14">
                  <c:v>1.2810085400569271E-2</c:v>
                </c:pt>
                <c:pt idx="15">
                  <c:v>2.0807916497221024E-2</c:v>
                </c:pt>
                <c:pt idx="16">
                  <c:v>4.6631421987257671E-2</c:v>
                </c:pt>
                <c:pt idx="17">
                  <c:v>4.9545885861461247E-2</c:v>
                </c:pt>
                <c:pt idx="18">
                  <c:v>4.5479192083502706E-2</c:v>
                </c:pt>
                <c:pt idx="19">
                  <c:v>5.0088111698522342E-2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E31D-4C42-AE8F-8827B6E29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0003695"/>
        <c:axId val="600007023"/>
      </c:lineChart>
      <c:dateAx>
        <c:axId val="600003695"/>
        <c:scaling>
          <c:orientation val="minMax"/>
        </c:scaling>
        <c:delete val="0"/>
        <c:axPos val="b"/>
        <c:numFmt formatCode="yyyy\-mm\-dd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600007023"/>
        <c:crosses val="autoZero"/>
        <c:auto val="1"/>
        <c:lblOffset val="100"/>
        <c:baseTimeUnit val="days"/>
        <c:majorUnit val="7"/>
        <c:majorTimeUnit val="days"/>
      </c:dateAx>
      <c:valAx>
        <c:axId val="600007023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600003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股票流通统计!$C$2</c:f>
              <c:strCache>
                <c:ptCount val="1"/>
                <c:pt idx="0">
                  <c:v>市值(亿元)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8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A4-4B3E-A0C7-BD1662BF217B}"/>
              </c:ext>
            </c:extLst>
          </c:dPt>
          <c:dLbls>
            <c:dLbl>
              <c:idx val="5"/>
              <c:layout>
                <c:manualLayout>
                  <c:x val="6.29921259842519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A4-4B3E-A0C7-BD1662BF217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FF66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CA4-4B3E-A0C7-BD1662BF21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股票流通统计!$A$3:$A$14</c:f>
              <c:numCache>
                <c:formatCode>yyyy/mm</c:formatCode>
                <c:ptCount val="12"/>
                <c:pt idx="0">
                  <c:v>44227</c:v>
                </c:pt>
                <c:pt idx="1">
                  <c:v>44255</c:v>
                </c:pt>
                <c:pt idx="2">
                  <c:v>44286</c:v>
                </c:pt>
                <c:pt idx="3">
                  <c:v>44316</c:v>
                </c:pt>
                <c:pt idx="4">
                  <c:v>44347</c:v>
                </c:pt>
                <c:pt idx="5">
                  <c:v>44377</c:v>
                </c:pt>
                <c:pt idx="6">
                  <c:v>44408</c:v>
                </c:pt>
                <c:pt idx="7">
                  <c:v>44439</c:v>
                </c:pt>
                <c:pt idx="8">
                  <c:v>44469</c:v>
                </c:pt>
                <c:pt idx="9">
                  <c:v>44500</c:v>
                </c:pt>
                <c:pt idx="10">
                  <c:v>44530</c:v>
                </c:pt>
                <c:pt idx="11">
                  <c:v>44561</c:v>
                </c:pt>
              </c:numCache>
            </c:numRef>
          </c:cat>
          <c:val>
            <c:numRef>
              <c:f>股票流通统计!$C$3:$C$14</c:f>
              <c:numCache>
                <c:formatCode>#,##0.00</c:formatCode>
                <c:ptCount val="12"/>
                <c:pt idx="0">
                  <c:v>3976.9291071647999</c:v>
                </c:pt>
                <c:pt idx="1">
                  <c:v>4660.7305523427003</c:v>
                </c:pt>
                <c:pt idx="2">
                  <c:v>2193.3460527594002</c:v>
                </c:pt>
                <c:pt idx="3">
                  <c:v>2264.4395405476998</c:v>
                </c:pt>
                <c:pt idx="4">
                  <c:v>4477.7973892796999</c:v>
                </c:pt>
                <c:pt idx="5">
                  <c:v>7802.4817586826002</c:v>
                </c:pt>
                <c:pt idx="6">
                  <c:v>4269.7914659439002</c:v>
                </c:pt>
                <c:pt idx="7">
                  <c:v>5540.7305411630014</c:v>
                </c:pt>
                <c:pt idx="8">
                  <c:v>4028.3531796116999</c:v>
                </c:pt>
                <c:pt idx="9">
                  <c:v>4720.5056458173003</c:v>
                </c:pt>
                <c:pt idx="10">
                  <c:v>3134.5837649802002</c:v>
                </c:pt>
                <c:pt idx="11">
                  <c:v>5522.3651609069002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A4-4B3E-A0C7-BD1662BF2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85488208"/>
        <c:axId val="1785471152"/>
      </c:barChart>
      <c:dateAx>
        <c:axId val="1785488208"/>
        <c:scaling>
          <c:orientation val="minMax"/>
        </c:scaling>
        <c:delete val="0"/>
        <c:axPos val="b"/>
        <c:numFmt formatCode="yyyy/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5471152"/>
        <c:crosses val="autoZero"/>
        <c:auto val="1"/>
        <c:lblOffset val="100"/>
        <c:baseTimeUnit val="months"/>
      </c:dateAx>
      <c:valAx>
        <c:axId val="1785471152"/>
        <c:scaling>
          <c:orientation val="minMax"/>
          <c:max val="8000"/>
        </c:scaling>
        <c:delete val="1"/>
        <c:axPos val="l"/>
        <c:numFmt formatCode="#,##0.00" sourceLinked="1"/>
        <c:majorTickMark val="none"/>
        <c:minorTickMark val="none"/>
        <c:tickLblPos val="nextTo"/>
        <c:crossAx val="178548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872701470173581E-2"/>
          <c:y val="4.1082499709986807E-2"/>
          <c:w val="0.84006282434583213"/>
          <c:h val="0.717318631570150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累计成交金额(亿元)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Sheet1!$A$2:$A$21</c:f>
              <c:strCache>
                <c:ptCount val="20"/>
                <c:pt idx="0">
                  <c:v>2021-09-01</c:v>
                </c:pt>
                <c:pt idx="1">
                  <c:v>2021-09-02</c:v>
                </c:pt>
                <c:pt idx="2">
                  <c:v>2021-09-03</c:v>
                </c:pt>
                <c:pt idx="3">
                  <c:v>2021-09-06</c:v>
                </c:pt>
                <c:pt idx="4">
                  <c:v>2021-09-07</c:v>
                </c:pt>
                <c:pt idx="5">
                  <c:v>2021-09-08</c:v>
                </c:pt>
                <c:pt idx="6">
                  <c:v>2021-09-09</c:v>
                </c:pt>
                <c:pt idx="7">
                  <c:v>2021-09-10</c:v>
                </c:pt>
                <c:pt idx="8">
                  <c:v>2021-09-13</c:v>
                </c:pt>
                <c:pt idx="9">
                  <c:v>2021-09-14</c:v>
                </c:pt>
                <c:pt idx="10">
                  <c:v>2021-09-15</c:v>
                </c:pt>
                <c:pt idx="11">
                  <c:v>2021-09-16</c:v>
                </c:pt>
                <c:pt idx="12">
                  <c:v>2021-09-17</c:v>
                </c:pt>
                <c:pt idx="13">
                  <c:v>2021-09-22</c:v>
                </c:pt>
                <c:pt idx="14">
                  <c:v>2021-09-23</c:v>
                </c:pt>
                <c:pt idx="15">
                  <c:v>2021-09-24</c:v>
                </c:pt>
                <c:pt idx="16">
                  <c:v>2021-09-27</c:v>
                </c:pt>
                <c:pt idx="17">
                  <c:v>2021-09-28</c:v>
                </c:pt>
                <c:pt idx="18">
                  <c:v>2021-09-29</c:v>
                </c:pt>
                <c:pt idx="19">
                  <c:v>2021-09-30</c:v>
                </c:pt>
              </c:strCache>
            </c:strRef>
          </c:cat>
          <c:val>
            <c:numRef>
              <c:f>Sheet1!$B$2:$B$21</c:f>
              <c:numCache>
                <c:formatCode>#,##0.00</c:formatCode>
                <c:ptCount val="20"/>
                <c:pt idx="0">
                  <c:v>69.803945999999996</c:v>
                </c:pt>
                <c:pt idx="1">
                  <c:v>47.806680999999998</c:v>
                </c:pt>
                <c:pt idx="2">
                  <c:v>22.158394000000001</c:v>
                </c:pt>
                <c:pt idx="3">
                  <c:v>28.796696999999998</c:v>
                </c:pt>
                <c:pt idx="4">
                  <c:v>43.425840999999998</c:v>
                </c:pt>
                <c:pt idx="5">
                  <c:v>47.305791999999997</c:v>
                </c:pt>
                <c:pt idx="6">
                  <c:v>46.198191999999999</c:v>
                </c:pt>
                <c:pt idx="7">
                  <c:v>42.737648</c:v>
                </c:pt>
                <c:pt idx="8">
                  <c:v>29.833452000000001</c:v>
                </c:pt>
                <c:pt idx="9">
                  <c:v>37.722844000000002</c:v>
                </c:pt>
                <c:pt idx="10">
                  <c:v>51.366263000000004</c:v>
                </c:pt>
                <c:pt idx="11">
                  <c:v>38.328703999999995</c:v>
                </c:pt>
                <c:pt idx="12">
                  <c:v>30.721506000000002</c:v>
                </c:pt>
                <c:pt idx="13">
                  <c:v>45.648594000000003</c:v>
                </c:pt>
                <c:pt idx="14">
                  <c:v>43.285601</c:v>
                </c:pt>
                <c:pt idx="15">
                  <c:v>36.552316999999995</c:v>
                </c:pt>
                <c:pt idx="16">
                  <c:v>36.195771000000001</c:v>
                </c:pt>
                <c:pt idx="17">
                  <c:v>37.665896000000004</c:v>
                </c:pt>
                <c:pt idx="18">
                  <c:v>24.671732000000002</c:v>
                </c:pt>
                <c:pt idx="19">
                  <c:v>12.858775999999999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C-4B71-93DB-02CAD7057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6011760"/>
        <c:axId val="178601467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平均溢/折价率（%）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2021-09-01</c:v>
                </c:pt>
                <c:pt idx="1">
                  <c:v>2021-09-02</c:v>
                </c:pt>
                <c:pt idx="2">
                  <c:v>2021-09-03</c:v>
                </c:pt>
                <c:pt idx="3">
                  <c:v>2021-09-06</c:v>
                </c:pt>
                <c:pt idx="4">
                  <c:v>2021-09-07</c:v>
                </c:pt>
                <c:pt idx="5">
                  <c:v>2021-09-08</c:v>
                </c:pt>
                <c:pt idx="6">
                  <c:v>2021-09-09</c:v>
                </c:pt>
                <c:pt idx="7">
                  <c:v>2021-09-10</c:v>
                </c:pt>
                <c:pt idx="8">
                  <c:v>2021-09-13</c:v>
                </c:pt>
                <c:pt idx="9">
                  <c:v>2021-09-14</c:v>
                </c:pt>
                <c:pt idx="10">
                  <c:v>2021-09-15</c:v>
                </c:pt>
                <c:pt idx="11">
                  <c:v>2021-09-16</c:v>
                </c:pt>
                <c:pt idx="12">
                  <c:v>2021-09-17</c:v>
                </c:pt>
                <c:pt idx="13">
                  <c:v>2021-09-22</c:v>
                </c:pt>
                <c:pt idx="14">
                  <c:v>2021-09-23</c:v>
                </c:pt>
                <c:pt idx="15">
                  <c:v>2021-09-24</c:v>
                </c:pt>
                <c:pt idx="16">
                  <c:v>2021-09-27</c:v>
                </c:pt>
                <c:pt idx="17">
                  <c:v>2021-09-28</c:v>
                </c:pt>
                <c:pt idx="18">
                  <c:v>2021-09-29</c:v>
                </c:pt>
                <c:pt idx="19">
                  <c:v>2021-09-30</c:v>
                </c:pt>
              </c:strCache>
            </c:strRef>
          </c:cat>
          <c:val>
            <c:numRef>
              <c:f>Sheet1!$C$2:$C$21</c:f>
              <c:numCache>
                <c:formatCode>#,##0.00</c:formatCode>
                <c:ptCount val="20"/>
                <c:pt idx="0">
                  <c:v>-2.6425305398211969</c:v>
                </c:pt>
                <c:pt idx="1">
                  <c:v>-4.3251225025160451</c:v>
                </c:pt>
                <c:pt idx="2">
                  <c:v>-4.0596565816220878</c:v>
                </c:pt>
                <c:pt idx="3">
                  <c:v>-7.687647830898606</c:v>
                </c:pt>
                <c:pt idx="4">
                  <c:v>-7.4782961280828468</c:v>
                </c:pt>
                <c:pt idx="5">
                  <c:v>-2.8379673367940219</c:v>
                </c:pt>
                <c:pt idx="6">
                  <c:v>-9.7609106921521303</c:v>
                </c:pt>
                <c:pt idx="7">
                  <c:v>-9.6724718380862083</c:v>
                </c:pt>
                <c:pt idx="8">
                  <c:v>-3.1086190860993801</c:v>
                </c:pt>
                <c:pt idx="9">
                  <c:v>-6.3744631983440714</c:v>
                </c:pt>
                <c:pt idx="10">
                  <c:v>-7.0636985007757902</c:v>
                </c:pt>
                <c:pt idx="11">
                  <c:v>-5.1226049989970406</c:v>
                </c:pt>
                <c:pt idx="12">
                  <c:v>-5.1225992729973182</c:v>
                </c:pt>
                <c:pt idx="13">
                  <c:v>-4.9866356745072098</c:v>
                </c:pt>
                <c:pt idx="14">
                  <c:v>-6.5793546638318707</c:v>
                </c:pt>
                <c:pt idx="15">
                  <c:v>-7.5924141484565206</c:v>
                </c:pt>
                <c:pt idx="16">
                  <c:v>-7.2744877497111116</c:v>
                </c:pt>
                <c:pt idx="17">
                  <c:v>-8.2444505708399891</c:v>
                </c:pt>
                <c:pt idx="18">
                  <c:v>-5.6927589043770084</c:v>
                </c:pt>
                <c:pt idx="19">
                  <c:v>-7.4948539080302634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FC-4B71-93DB-02CAD7057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353264"/>
        <c:axId val="1781692096"/>
      </c:lineChart>
      <c:catAx>
        <c:axId val="1786011760"/>
        <c:scaling>
          <c:orientation val="minMax"/>
        </c:scaling>
        <c:delete val="0"/>
        <c:axPos val="b"/>
        <c:numFmt formatCode="m/d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6014672"/>
        <c:crosses val="autoZero"/>
        <c:auto val="1"/>
        <c:lblAlgn val="ctr"/>
        <c:lblOffset val="100"/>
        <c:noMultiLvlLbl val="0"/>
      </c:catAx>
      <c:valAx>
        <c:axId val="1786014672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6011760"/>
        <c:crosses val="autoZero"/>
        <c:crossBetween val="between"/>
      </c:valAx>
      <c:valAx>
        <c:axId val="1781692096"/>
        <c:scaling>
          <c:orientation val="minMax"/>
        </c:scaling>
        <c:delete val="0"/>
        <c:axPos val="r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17353264"/>
        <c:crosses val="max"/>
        <c:crossBetween val="between"/>
      </c:valAx>
      <c:catAx>
        <c:axId val="417353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1692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737375126126389"/>
          <c:y val="4.9746098127159258E-2"/>
          <c:w val="0.4769600100668091"/>
          <c:h val="7.1046163863482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沪深两市两融余额(万亿元)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10"/>
              <c:layout>
                <c:manualLayout>
                  <c:x val="8.2864752885469066E-3"/>
                  <c:y val="-3.746398544645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35-48C0-8A5F-45EA8130ACF1}"/>
                </c:ext>
              </c:extLst>
            </c:dLbl>
            <c:dLbl>
              <c:idx val="19"/>
              <c:layout>
                <c:manualLayout>
                  <c:x val="-2.5196850393700786E-3"/>
                  <c:y val="0.111436950146627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35-48C0-8A5F-45EA8130AC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Sheet1!$A$2:$A$21</c:f>
              <c:numCache>
                <c:formatCode>m/d/yyyy</c:formatCode>
                <c:ptCount val="20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44461</c:v>
                </c:pt>
                <c:pt idx="14">
                  <c:v>44462</c:v>
                </c:pt>
                <c:pt idx="15">
                  <c:v>44463</c:v>
                </c:pt>
                <c:pt idx="16">
                  <c:v>44466</c:v>
                </c:pt>
                <c:pt idx="17">
                  <c:v>44467</c:v>
                </c:pt>
                <c:pt idx="18">
                  <c:v>44468</c:v>
                </c:pt>
                <c:pt idx="19">
                  <c:v>44469</c:v>
                </c:pt>
              </c:numCache>
            </c:numRef>
          </c:cat>
          <c:val>
            <c:numRef>
              <c:f>Sheet1!$B$2:$B$21</c:f>
              <c:numCache>
                <c:formatCode>0.00</c:formatCode>
                <c:ptCount val="20"/>
                <c:pt idx="0">
                  <c:v>1.8735268088579999</c:v>
                </c:pt>
                <c:pt idx="1">
                  <c:v>1.877899564474</c:v>
                </c:pt>
                <c:pt idx="2">
                  <c:v>1.871484094902</c:v>
                </c:pt>
                <c:pt idx="3">
                  <c:v>1.8831873388659999</c:v>
                </c:pt>
                <c:pt idx="4">
                  <c:v>1.8932211324349999</c:v>
                </c:pt>
                <c:pt idx="5">
                  <c:v>1.902766404561</c:v>
                </c:pt>
                <c:pt idx="6">
                  <c:v>1.911876120311</c:v>
                </c:pt>
                <c:pt idx="7">
                  <c:v>1.9153645183910002</c:v>
                </c:pt>
                <c:pt idx="8">
                  <c:v>1.925963955913</c:v>
                </c:pt>
                <c:pt idx="9">
                  <c:v>1.924909149971</c:v>
                </c:pt>
                <c:pt idx="10">
                  <c:v>1.926736154531</c:v>
                </c:pt>
                <c:pt idx="11">
                  <c:v>1.9122385949160001</c:v>
                </c:pt>
                <c:pt idx="12">
                  <c:v>1.8918899925950001</c:v>
                </c:pt>
                <c:pt idx="13">
                  <c:v>1.8985551152819999</c:v>
                </c:pt>
                <c:pt idx="14">
                  <c:v>1.9055883301270002</c:v>
                </c:pt>
                <c:pt idx="15">
                  <c:v>1.8953153439270001</c:v>
                </c:pt>
                <c:pt idx="16">
                  <c:v>1.880670630487</c:v>
                </c:pt>
                <c:pt idx="17">
                  <c:v>1.8774045577820002</c:v>
                </c:pt>
                <c:pt idx="18">
                  <c:v>1.8626694411939999</c:v>
                </c:pt>
                <c:pt idx="19">
                  <c:v>1.8415246040940001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CE-4213-833D-B68FBE4E6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2250736"/>
        <c:axId val="1782251568"/>
      </c:lineChart>
      <c:dateAx>
        <c:axId val="17822507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2251568"/>
        <c:crosses val="autoZero"/>
        <c:auto val="1"/>
        <c:lblOffset val="100"/>
        <c:baseTimeUnit val="days"/>
        <c:majorUnit val="2"/>
        <c:majorTimeUnit val="days"/>
      </c:dateAx>
      <c:valAx>
        <c:axId val="1782251568"/>
        <c:scaling>
          <c:orientation val="minMax"/>
          <c:min val="1.8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225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56971913943833E-2"/>
          <c:y val="3.9665738161559889E-2"/>
          <c:w val="0.82834427428854862"/>
          <c:h val="0.733924067291031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月成交量(万）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Sheet1!$B$2:$B$11</c:f>
              <c:strCache>
                <c:ptCount val="10"/>
                <c:pt idx="0">
                  <c:v>甲醇201</c:v>
                </c:pt>
                <c:pt idx="1">
                  <c:v>纯碱201</c:v>
                </c:pt>
                <c:pt idx="2">
                  <c:v>聚丙烯2201</c:v>
                </c:pt>
                <c:pt idx="3">
                  <c:v>燃油2201</c:v>
                </c:pt>
                <c:pt idx="4">
                  <c:v>棕榈油2201</c:v>
                </c:pt>
                <c:pt idx="5">
                  <c:v>螺纹钢2201</c:v>
                </c:pt>
                <c:pt idx="6">
                  <c:v>PTA201</c:v>
                </c:pt>
                <c:pt idx="7">
                  <c:v>豆粕2201</c:v>
                </c:pt>
                <c:pt idx="8">
                  <c:v>菜粕201</c:v>
                </c:pt>
                <c:pt idx="9">
                  <c:v>铁矿石2201</c:v>
                </c:pt>
              </c:strCache>
            </c:strRef>
          </c:cat>
          <c:val>
            <c:numRef>
              <c:f>Sheet1!$C$2:$C$11</c:f>
              <c:numCache>
                <c:formatCode>0.00</c:formatCode>
                <c:ptCount val="10"/>
                <c:pt idx="0">
                  <c:v>3249.6257000000001</c:v>
                </c:pt>
                <c:pt idx="1">
                  <c:v>1899.4392</c:v>
                </c:pt>
                <c:pt idx="2">
                  <c:v>1839.5735999999999</c:v>
                </c:pt>
                <c:pt idx="3">
                  <c:v>2332.7339000000002</c:v>
                </c:pt>
                <c:pt idx="4">
                  <c:v>1767.4942000000001</c:v>
                </c:pt>
                <c:pt idx="5">
                  <c:v>4777.9655000000002</c:v>
                </c:pt>
                <c:pt idx="6">
                  <c:v>3554.4463000000001</c:v>
                </c:pt>
                <c:pt idx="7">
                  <c:v>1859.5565999999999</c:v>
                </c:pt>
                <c:pt idx="8">
                  <c:v>1741.8333</c:v>
                </c:pt>
                <c:pt idx="9">
                  <c:v>1634.6797999999999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A-4A33-B2D2-487226361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2253232"/>
        <c:axId val="1782249904"/>
      </c:barChart>
      <c:scatterChart>
        <c:scatterStyle val="lineMarker"/>
        <c:varyColors val="0"/>
        <c:ser>
          <c:idx val="1"/>
          <c:order val="1"/>
          <c:tx>
            <c:strRef>
              <c:f>Sheet1!$D$1</c:f>
              <c:strCache>
                <c:ptCount val="1"/>
                <c:pt idx="0">
                  <c:v>月涨跌幅（%）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12700">
                <a:solidFill>
                  <a:schemeClr val="l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xVal>
            <c:strRef>
              <c:f>Sheet1!$B$2:$B$11</c:f>
              <c:strCache>
                <c:ptCount val="10"/>
                <c:pt idx="0">
                  <c:v>甲醇201</c:v>
                </c:pt>
                <c:pt idx="1">
                  <c:v>纯碱201</c:v>
                </c:pt>
                <c:pt idx="2">
                  <c:v>聚丙烯2201</c:v>
                </c:pt>
                <c:pt idx="3">
                  <c:v>燃油2201</c:v>
                </c:pt>
                <c:pt idx="4">
                  <c:v>棕榈油2201</c:v>
                </c:pt>
                <c:pt idx="5">
                  <c:v>螺纹钢2201</c:v>
                </c:pt>
                <c:pt idx="6">
                  <c:v>PTA201</c:v>
                </c:pt>
                <c:pt idx="7">
                  <c:v>豆粕2201</c:v>
                </c:pt>
                <c:pt idx="8">
                  <c:v>菜粕201</c:v>
                </c:pt>
                <c:pt idx="9">
                  <c:v>铁矿石2201</c:v>
                </c:pt>
              </c:strCache>
            </c:strRef>
          </c:xVal>
          <c:yVal>
            <c:numRef>
              <c:f>Sheet1!$D$2:$D$11</c:f>
              <c:numCache>
                <c:formatCode>0.00</c:formatCode>
                <c:ptCount val="10"/>
                <c:pt idx="0">
                  <c:v>34.415121255350002</c:v>
                </c:pt>
                <c:pt idx="1">
                  <c:v>29.785661492978999</c:v>
                </c:pt>
                <c:pt idx="2">
                  <c:v>24.442265261092999</c:v>
                </c:pt>
                <c:pt idx="3">
                  <c:v>16.269996098322</c:v>
                </c:pt>
                <c:pt idx="4">
                  <c:v>7.8640776699029002</c:v>
                </c:pt>
                <c:pt idx="5">
                  <c:v>6.9741282339708004</c:v>
                </c:pt>
                <c:pt idx="6">
                  <c:v>2.4154589371981001</c:v>
                </c:pt>
                <c:pt idx="7">
                  <c:v>-1.1415525114155001</c:v>
                </c:pt>
                <c:pt idx="8">
                  <c:v>-3.4158243290344998</c:v>
                </c:pt>
                <c:pt idx="9">
                  <c:v>-13.019891500904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BFA-4A33-B2D2-487226361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2252400"/>
        <c:axId val="1782251568"/>
      </c:scatterChart>
      <c:catAx>
        <c:axId val="178225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2249904"/>
        <c:crosses val="autoZero"/>
        <c:auto val="1"/>
        <c:lblAlgn val="ctr"/>
        <c:lblOffset val="100"/>
        <c:noMultiLvlLbl val="0"/>
      </c:catAx>
      <c:valAx>
        <c:axId val="178224990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2253232"/>
        <c:crosses val="autoZero"/>
        <c:crossBetween val="between"/>
      </c:valAx>
      <c:valAx>
        <c:axId val="1782251568"/>
        <c:scaling>
          <c:orientation val="minMax"/>
        </c:scaling>
        <c:delete val="0"/>
        <c:axPos val="r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782252400"/>
        <c:crosses val="max"/>
        <c:crossBetween val="midCat"/>
      </c:valAx>
      <c:valAx>
        <c:axId val="1782252400"/>
        <c:scaling>
          <c:orientation val="minMax"/>
        </c:scaling>
        <c:delete val="1"/>
        <c:axPos val="t"/>
        <c:majorTickMark val="none"/>
        <c:minorTickMark val="none"/>
        <c:tickLblPos val="nextTo"/>
        <c:crossAx val="178225156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310362700725404"/>
          <c:y val="1.3105301252385173E-2"/>
          <c:w val="0.33017069874139748"/>
          <c:h val="6.76746430373083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0.72352</cdr:y>
    </cdr:from>
    <cdr:to>
      <cdr:x>0.94987</cdr:x>
      <cdr:y>0.72352</cdr:y>
    </cdr:to>
    <cdr:cxnSp macro="">
      <cdr:nvCxnSpPr>
        <cdr:cNvPr id="3" name="直接连接符 2">
          <a:extLst xmlns:a="http://schemas.openxmlformats.org/drawingml/2006/main">
            <a:ext uri="{FF2B5EF4-FFF2-40B4-BE49-F238E27FC236}">
              <a16:creationId xmlns:a16="http://schemas.microsoft.com/office/drawing/2014/main" id="{B80A92EB-98B7-4DB9-8F1C-39FD71C8EF61}"/>
            </a:ext>
          </a:extLst>
        </cdr:cNvPr>
        <cdr:cNvCxnSpPr/>
      </cdr:nvCxnSpPr>
      <cdr:spPr bwMode="auto">
        <a:xfrm xmlns:a="http://schemas.openxmlformats.org/drawingml/2006/main" flipH="1">
          <a:off x="0" y="3604250"/>
          <a:ext cx="10122658" cy="0"/>
        </a:xfrm>
        <a:prstGeom xmlns:a="http://schemas.openxmlformats.org/drawingml/2006/main" prst="line">
          <a:avLst/>
        </a:prstGeom>
        <a:ln xmlns:a="http://schemas.openxmlformats.org/drawingml/2006/main" w="19050">
          <a:prstDash val="lgDashDot"/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28AE5DA-A970-417F-BA4F-F1A8FAE2F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2D4B031-CD9B-410D-ACE0-55ED055A3F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D3952-DD7D-4DA0-A292-9FEF3EA44173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DFAAF97-B2E3-4E63-A874-B7BC609A60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70F92F-E40F-41B1-967F-FF85E1744A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C2526-3963-4051-B7CE-DC59D33C6D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5251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68496-0E47-45CD-BA62-E6988DA66CEA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1AEDE-A97D-4FF8-B8CE-E84DB2AF6E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63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357406-4E3C-4C33-9D93-C975F75BA8E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</a:rPr>
              <a:t>4.23 685.11 </a:t>
            </a:r>
            <a:r>
              <a:rPr lang="zh-CN" altLang="en-US" dirty="0">
                <a:latin typeface="Arial" panose="020B0604020202020204" pitchFamily="34" charset="0"/>
              </a:rPr>
              <a:t>抛压比上月更大，上月解禁年内次高</a:t>
            </a:r>
            <a:endParaRPr lang="en-US" altLang="zh-CN" dirty="0">
              <a:latin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</a:rPr>
              <a:t>6.16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0BF4F9-9AEE-448D-B3EC-3F52BE76B53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319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>
                <a:latin typeface="Arial" panose="020B0604020202020204" pitchFamily="34" charset="0"/>
              </a:rPr>
              <a:t>出现降温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7FD96F-1CBF-4627-98CC-F8908083190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87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36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伴随着上游原材料价格上涨和下游旺盛的需求，国内能源化工产品普遍上涨。甲醇期价上涨，一是适逢国庆假期，下游存在节前备货及节后补货行为，对甲醇的刚性需求大增，引发厂家惜售。二是煤炭价格持续上涨，创历史新高，整体对甲醇成本支撑明显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4462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>
                <a:latin typeface="Arial" panose="020B0604020202020204" pitchFamily="34" charset="0"/>
              </a:rPr>
              <a:t>沪市</a:t>
            </a:r>
            <a:r>
              <a:rPr lang="en-US" altLang="zh-CN" dirty="0">
                <a:latin typeface="Arial" panose="020B0604020202020204" pitchFamily="34" charset="0"/>
              </a:rPr>
              <a:t>8</a:t>
            </a:r>
            <a:r>
              <a:rPr lang="zh-CN" altLang="en-US" dirty="0">
                <a:latin typeface="Arial" panose="020B0604020202020204" pitchFamily="34" charset="0"/>
              </a:rPr>
              <a:t>月与</a:t>
            </a:r>
            <a:r>
              <a:rPr lang="en-US" altLang="zh-CN" dirty="0">
                <a:latin typeface="Arial" panose="020B0604020202020204" pitchFamily="34" charset="0"/>
              </a:rPr>
              <a:t>7</a:t>
            </a:r>
            <a:r>
              <a:rPr lang="zh-CN" altLang="en-US" dirty="0">
                <a:latin typeface="Arial" panose="020B0604020202020204" pitchFamily="34" charset="0"/>
              </a:rPr>
              <a:t>月相同，只是中国银行由第六变成第七。</a:t>
            </a:r>
            <a:endParaRPr lang="en-US" altLang="zh-CN" dirty="0">
              <a:latin typeface="Arial" panose="020B0604020202020204" pitchFamily="34" charset="0"/>
            </a:endParaRPr>
          </a:p>
          <a:p>
            <a:r>
              <a:rPr lang="zh-CN" altLang="en-US" dirty="0">
                <a:latin typeface="Arial" panose="020B0604020202020204" pitchFamily="34" charset="0"/>
              </a:rPr>
              <a:t>深市</a:t>
            </a:r>
            <a:r>
              <a:rPr lang="en-US" altLang="zh-CN" dirty="0">
                <a:latin typeface="Arial" panose="020B0604020202020204" pitchFamily="34" charset="0"/>
              </a:rPr>
              <a:t>8</a:t>
            </a:r>
            <a:r>
              <a:rPr lang="zh-CN" altLang="en-US" dirty="0">
                <a:latin typeface="Arial" panose="020B0604020202020204" pitchFamily="34" charset="0"/>
              </a:rPr>
              <a:t>月与</a:t>
            </a:r>
            <a:r>
              <a:rPr lang="en-US" altLang="zh-CN" dirty="0">
                <a:latin typeface="Arial" panose="020B0604020202020204" pitchFamily="34" charset="0"/>
              </a:rPr>
              <a:t>7</a:t>
            </a:r>
            <a:r>
              <a:rPr lang="zh-CN" altLang="en-US" dirty="0">
                <a:latin typeface="Arial" panose="020B0604020202020204" pitchFamily="34" charset="0"/>
              </a:rPr>
              <a:t>月相比，赣锋锂业进入前十，爱尔眼科退出，其他没变。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2822E-C16A-46B9-9217-5699FA27943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743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、广宇发展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227.14%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资产重组概念股。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日，公司公告拟将所持所属房地产及物业公司股权等资产负债，与鲁能集团、都城伟业集团合计持有的鲁能新能源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100%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股权进行资产置换。公司股价随即从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日开始连续涨停，录得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连板。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NO2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、大金重工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107.06%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风电概念股，月内共录得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个涨停板。　　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、闽东电力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103.42%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电力股，月内涨幅主要来自于最后一周的五连板。</a:t>
            </a: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NO4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、恒润股份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96.15%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风电概念股，月内共录得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个涨停板。公司是一家能够为客户提供设计、锻造、精加工一站式服务的精密机械制造商。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NO5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、宝色股份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92.96%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核电概念股，月内录得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连板（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20%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）。　　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NO6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、清水源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89.21%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环保概念股，月内共录得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个涨停（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20%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）</a:t>
            </a: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、中青宝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88.85%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元宇宙概念股，月内共录得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个涨停（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20%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）。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、冀中能源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79.68%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煤炭股，月内共录得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个涨停板。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NO9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、金雷股份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74.44%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风电概念股。今年上半年，近年来受益于风电行业高景气，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NO10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、万隆光电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73.92%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　　停牌股。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日，万隆光电公告，其实控人将发生变更。</a:t>
            </a:r>
            <a:endParaRPr lang="en-US" altLang="zh-CN" sz="12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24A8D8-6A62-4928-A7F1-BD1541A6935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563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</a:t>
            </a:r>
            <a:r>
              <a:rPr lang="zh-CN" altLang="en-US" dirty="0"/>
              <a:t>月涨幅居前个股，除恒丰工具外，其余均出现相应回落。</a:t>
            </a:r>
          </a:p>
        </p:txBody>
      </p:sp>
    </p:spTree>
    <p:extLst>
      <p:ext uri="{BB962C8B-B14F-4D97-AF65-F5344CB8AC3E}">
        <p14:creationId xmlns:p14="http://schemas.microsoft.com/office/powerpoint/2010/main" val="2137977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CN" b="0" u="none" dirty="0">
                <a:latin typeface="+mn-lt"/>
              </a:rPr>
              <a:t>1.</a:t>
            </a:r>
            <a:r>
              <a:rPr lang="zh-CN" altLang="en-US" b="0" i="0" u="none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</a:rPr>
              <a:t>对恒大应收款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达</a:t>
            </a:r>
            <a:r>
              <a:rPr lang="en-US" altLang="zh-CN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12.4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亿元 世联行股价十个交易日内近乎腰斩</a:t>
            </a:r>
            <a:endParaRPr lang="en-US" altLang="zh-CN" sz="1200" b="0" i="0" u="none" kern="1200" dirty="0">
              <a:solidFill>
                <a:srgbClr val="000000"/>
              </a:solidFill>
              <a:effectLst/>
              <a:latin typeface="+mn-lt"/>
              <a:ea typeface="Microsoft Yahei" panose="020B0503020204020204" pitchFamily="34" charset="-122"/>
              <a:cs typeface="+mn-cs"/>
            </a:endParaRPr>
          </a:p>
          <a:p>
            <a:r>
              <a:rPr lang="en-US" altLang="zh-CN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2.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鹏欣资源连续</a:t>
            </a:r>
            <a:r>
              <a:rPr lang="en-US" altLang="zh-CN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4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个交易日跌停 涉嫌信披违规被立案调查</a:t>
            </a:r>
          </a:p>
          <a:p>
            <a:r>
              <a:rPr lang="en-US" altLang="zh-CN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3.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股东正泰电器拟减持不超</a:t>
            </a:r>
            <a:r>
              <a:rPr lang="en-US" altLang="zh-CN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6%</a:t>
            </a:r>
            <a:r>
              <a:rPr lang="zh-CN" altLang="en-US" sz="1200" b="0" i="0" u="none" kern="1200" dirty="0">
                <a:solidFill>
                  <a:srgbClr val="000000"/>
                </a:solidFill>
                <a:effectLst/>
                <a:latin typeface="+mn-lt"/>
                <a:ea typeface="Microsoft Yahei" panose="020B0503020204020204" pitchFamily="34" charset="-122"/>
                <a:cs typeface="+mn-cs"/>
              </a:rPr>
              <a:t>公司股份</a:t>
            </a:r>
            <a:endParaRPr lang="en-US" altLang="zh-CN" sz="1200" b="0" i="0" u="none" kern="1200" dirty="0">
              <a:solidFill>
                <a:srgbClr val="000000"/>
              </a:solidFill>
              <a:effectLst/>
              <a:latin typeface="+mn-lt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2E9EE6-3BE6-4A8C-80A8-52CBE14B2DC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1AEDE-A97D-4FF8-B8CE-E84DB2AF6E5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566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藏格控股	海德股份	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*ST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银亿	九鼎投资	国城矿业    希努尔  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*ST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新光       泛海控股   </a:t>
            </a:r>
            <a:endParaRPr lang="en-US" altLang="zh-CN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月份的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*ST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大集，深华发，换成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月的  协鑫能科  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</a:t>
            </a:r>
            <a:r>
              <a:rPr lang="zh-CN" alt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柏龙。</a:t>
            </a:r>
            <a:endParaRPr lang="en-US" altLang="zh-CN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zh-CN" dirty="0"/>
              <a:t>8</a:t>
            </a:r>
            <a:r>
              <a:rPr lang="zh-CN" altLang="en-US" dirty="0"/>
              <a:t>月份，</a:t>
            </a:r>
            <a:r>
              <a:rPr lang="en-US" altLang="zh-CN" dirty="0"/>
              <a:t>ST</a:t>
            </a:r>
            <a:r>
              <a:rPr lang="zh-CN" altLang="en-US" dirty="0"/>
              <a:t>柏龙，希努尔，协鑫能科退出股权质押前十，而新加入的有</a:t>
            </a:r>
            <a:r>
              <a:rPr lang="en-US" altLang="zh-CN" dirty="0" err="1"/>
              <a:t>st</a:t>
            </a:r>
            <a:r>
              <a:rPr lang="zh-CN" altLang="en-US" dirty="0"/>
              <a:t>大集，雪松发展，深华发</a:t>
            </a:r>
            <a:r>
              <a:rPr lang="en-US" altLang="zh-CN" dirty="0"/>
              <a:t>A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9</a:t>
            </a:r>
            <a:r>
              <a:rPr lang="zh-CN" altLang="en-US" dirty="0"/>
              <a:t>月份协鑫能科再次取代泛海控股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3562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D1252-F4D2-4957-B2AF-B15F6A23165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CD48E-DF1A-40EA-893E-43C78C7B850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226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79795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marL="0" marR="0" lvl="0" indent="0" algn="r" defTabSz="915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EC2046-CBD9-49BA-BD82-23E1D28F573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56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marL="0" marR="0" lvl="0" indent="0" algn="r" defTabSz="915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6FD792-C4C0-47E5-9BDE-FF08C9B884D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56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93E6D2-58B9-44CA-9DA2-F9D516F0FA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03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FAB647-5434-4ABC-A07D-364031E59BF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</a:t>
            </a:r>
            <a:r>
              <a:rPr lang="zh-CN" altLang="en-US" dirty="0"/>
              <a:t>月回笼</a:t>
            </a:r>
            <a:r>
              <a:rPr lang="en-US" altLang="zh-CN" dirty="0"/>
              <a:t>300</a:t>
            </a:r>
            <a:r>
              <a:rPr lang="zh-CN" altLang="en-US" dirty="0"/>
              <a:t>亿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44F239-2C94-4817-927E-CC75FBAA7C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52DA10-8DE6-4A6A-9726-E4352161360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351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DFC64E-0477-46FF-A69A-C14BF260A0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91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7B8B10-1324-4A89-B636-E7B912D3272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97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24C6ED-4744-4F9F-B59A-D11DB5FDB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FABD1A-10D4-4423-8F86-0373DD5B3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7063B3-7291-4BBB-8BD8-16CAF57B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D83008-61D6-4095-8240-F067658B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FD4D82-31DE-428E-A5AB-B3CC2798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920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8A3A4D-6ABC-43B6-BA40-BED3CFC6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3F620E-6BCE-405C-B9BE-9B7A6BF15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7DE716-881E-4BD9-96BF-7E709EF7D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30CE4A-ED05-4544-969C-39C4CF2B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99702F-61AA-4897-9EEA-D3E2CA8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12D27E7-6D61-4993-9A4D-45D5EF9E9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B99CF94-9D89-4850-81A3-0756C9C15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54A70C-E1D9-4D2A-AB1E-6B87A284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FD6C3F-A679-4037-832D-A53F49FE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ADAAC8-EC8E-4F08-9BF7-8D2E1DB8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222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12192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80434" y="6577014"/>
            <a:ext cx="2944284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6" name="Picture 2" descr="rkk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60223" y="4151452"/>
            <a:ext cx="720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54452" y="4637088"/>
            <a:ext cx="5759449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831167" y="4098925"/>
            <a:ext cx="5761567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775884" y="1773239"/>
            <a:ext cx="88392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558530943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12192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80434" y="6577014"/>
            <a:ext cx="2944284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54452" y="4637088"/>
            <a:ext cx="5759449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831167" y="4098925"/>
            <a:ext cx="5761567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775884" y="1773239"/>
            <a:ext cx="88392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  <p:pic>
        <p:nvPicPr>
          <p:cNvPr id="9" name="Picture 2" descr="rkk">
            <a:extLst>
              <a:ext uri="{FF2B5EF4-FFF2-40B4-BE49-F238E27FC236}">
                <a16:creationId xmlns:a16="http://schemas.microsoft.com/office/drawing/2014/main" id="{4AE9832A-4DDC-4FDE-BBAA-B9B91B9A0769}"/>
              </a:ext>
            </a:extLst>
          </p:cNvPr>
          <p:cNvPicPr>
            <a:picLocks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860223" y="4151452"/>
            <a:ext cx="720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042533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34338989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26340494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962792186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462616883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4035457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690132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0794EC-99FB-47CC-B8C1-50C5ED4E5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B6F781-033E-456D-9485-4B5C3B1D2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07EF9D-3AB6-433E-82F1-E4243910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991CF3-518D-430E-B047-04AC1AF8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029C04-66FA-462F-84FF-B9C397DE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83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46829984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381006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911010876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9134657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273282735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744519729"/>
      </p:ext>
    </p:extLst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86482763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59059168"/>
      </p:ext>
    </p:extLst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106334800"/>
      </p:ext>
    </p:extLst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122733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7BAA25-94E7-4D96-95E0-C504B191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6998AC-675E-4512-9156-9D80F3B1D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458FFB-4239-4388-AD8D-4FBF3D2B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6B5EE3-F70A-4AAE-A302-C6549315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87B3D8-66D1-4657-8186-5E4A57FF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691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136698"/>
      </p:ext>
    </p:extLst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36404903"/>
      </p:ext>
    </p:extLst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25603688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830600975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85671464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632405125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794537783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89048854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8877115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515450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4F1757-4F73-4B37-999A-C3591B05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B140B5-AC30-4027-AB6A-2AD1F2ABD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BE99D27-8CDB-48C0-B815-4FC9061BE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CD9BD5-4C04-49FB-8AC9-B08B8F05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68C260-478F-4D18-A797-8965EB3E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1782DC-D41A-4C32-80B3-4178C5BF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908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802734182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04240269"/>
      </p:ext>
    </p:extLst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79022678"/>
      </p:ext>
    </p:extLst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508744"/>
      </p:ext>
    </p:extLst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5416339"/>
      </p:ext>
    </p:extLst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63693923"/>
      </p:ext>
    </p:extLst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01033184"/>
      </p:ext>
    </p:extLst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42669723"/>
      </p:ext>
    </p:extLst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75658945"/>
      </p:ext>
    </p:extLst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46856485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338454-5BD5-45C4-8FBE-C297D8A93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23380C-6E8B-464F-A527-AA065F849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9770D7-C2E7-4294-AA1A-09F352D5D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5814A7D-5825-4580-9E37-F170AC323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1BA75D6-2DDB-4F62-A4BD-86A0AB31F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AD12B6F-7B6F-4177-8715-693117461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D98229E-7C19-4B9D-AF48-07510CC0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439D91A-2B78-4C8C-B66E-DD114168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9086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67764563"/>
      </p:ext>
    </p:extLst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23750893"/>
      </p:ext>
    </p:extLst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792522"/>
      </p:ext>
    </p:extLst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65098868"/>
      </p:ext>
    </p:extLst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03537491"/>
      </p:ext>
    </p:extLst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18112686"/>
      </p:ext>
    </p:extLst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920274"/>
      </p:ext>
    </p:extLst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44384391"/>
      </p:ext>
    </p:extLst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000062437"/>
      </p:ext>
    </p:extLst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7093032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33D173-9C10-4732-AA87-C282118C8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C8476A9-4384-4B2C-ACD7-F67B3048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1C26750-F474-45FE-9B1B-6752169B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9DC484-0C9A-44C5-BE48-007866F8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4020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355876481"/>
      </p:ext>
    </p:extLst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52206188"/>
      </p:ext>
    </p:extLst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507270221"/>
      </p:ext>
    </p:extLst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107195812"/>
      </p:ext>
    </p:extLst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291666171"/>
      </p:ext>
    </p:extLst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49627187"/>
      </p:ext>
    </p:extLst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8328175"/>
      </p:ext>
    </p:extLst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7557364"/>
      </p:ext>
    </p:extLst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26656224"/>
      </p:ext>
    </p:extLst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38059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DFE9B3D-88C4-48D8-AD2C-55924C97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8EC8D7A-D9C9-4B7D-B5D7-0E6B058B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0A79AE-5C9A-4A3E-9120-7F10DCED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90134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72202834"/>
      </p:ext>
    </p:extLst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23724759"/>
      </p:ext>
    </p:extLst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175054991"/>
      </p:ext>
    </p:extLst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72198754"/>
      </p:ext>
    </p:extLst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177163789"/>
      </p:ext>
    </p:extLst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13805465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DD4AB6-A59D-41A8-9C1C-A3BFA81C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429117-E0B0-4A19-82D6-0D73D6A0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77982B-4C8A-4985-B216-8DBF4EA40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FDF0B37-8404-4AED-8C87-F940980FC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49FF39-1BD9-4519-BBF9-EAD547DA1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C2E9CB-2C3E-418E-B925-299DC04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86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64A8D9-DFCD-42CB-B434-4DE51AAA3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612B37-B7BD-4B91-AC2C-E50E01C65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67FD454-9618-43EC-B372-7EF56F81A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2AD677-25B8-42BB-8216-584CB0DE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51CC8F-42DD-43DF-8913-3FB2418C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0D2AC1-46DD-49CF-B3D0-44A45149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65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38C6986-5C6D-4941-B5DB-5CE200F61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8E1889-1771-47A8-B1AD-2CFB85BFD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1469A8-D044-49D4-B25B-D29051000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FA68C-DBB8-41FC-A6D2-778105FE653B}" type="datetimeFigureOut">
              <a:rPr lang="zh-CN" altLang="en-US" smtClean="0"/>
              <a:t>2021/10/15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FA838B-D093-44BC-9E98-AC89084A6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198213-96D3-465D-B232-AC4AF2020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068E3-4930-4454-8987-11282F041B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7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1" y="6477000"/>
            <a:ext cx="11410951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6933" y="6524625"/>
            <a:ext cx="2944284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10009718" y="6462714"/>
            <a:ext cx="1367367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</a:p>
        </p:txBody>
      </p:sp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9" name="Picture 35" descr="招牌设计">
            <a:extLst>
              <a:ext uri="{FF2B5EF4-FFF2-40B4-BE49-F238E27FC236}">
                <a16:creationId xmlns:a16="http://schemas.microsoft.com/office/drawing/2014/main" id="{4A296FCF-F4B7-40C2-B47E-E9A3F018203A}"/>
              </a:ext>
            </a:extLst>
          </p:cNvPr>
          <p:cNvPicPr>
            <a:picLocks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92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1" y="6477000"/>
            <a:ext cx="11410951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9838267" y="6532564"/>
            <a:ext cx="1826684" cy="33310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6933" y="6524625"/>
            <a:ext cx="2944284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9" name="Picture 35" descr="招牌设计">
            <a:extLst>
              <a:ext uri="{FF2B5EF4-FFF2-40B4-BE49-F238E27FC236}">
                <a16:creationId xmlns:a16="http://schemas.microsoft.com/office/drawing/2014/main" id="{8CB71311-CE3D-4A7D-A056-C122BAEE3BC6}"/>
              </a:ext>
            </a:extLst>
          </p:cNvPr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74" y="6524280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80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1" y="6477000"/>
            <a:ext cx="11410951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9838267" y="6532564"/>
            <a:ext cx="1826684" cy="33310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6933" y="6524625"/>
            <a:ext cx="2944284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9" name="Picture 35" descr="招牌设计">
            <a:extLst>
              <a:ext uri="{FF2B5EF4-FFF2-40B4-BE49-F238E27FC236}">
                <a16:creationId xmlns:a16="http://schemas.microsoft.com/office/drawing/2014/main" id="{D668E650-92CA-44CB-AE85-87D20CCC24A4}"/>
              </a:ext>
            </a:extLst>
          </p:cNvPr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74" y="6524280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37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1" y="6477000"/>
            <a:ext cx="11410951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9838267" y="6532564"/>
            <a:ext cx="2336800" cy="33310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6933" y="6524625"/>
            <a:ext cx="2944284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9" name="Picture 35" descr="招牌设计">
            <a:extLst>
              <a:ext uri="{FF2B5EF4-FFF2-40B4-BE49-F238E27FC236}">
                <a16:creationId xmlns:a16="http://schemas.microsoft.com/office/drawing/2014/main" id="{E7831AA1-C918-472E-AB2B-95A87FDB4839}"/>
              </a:ext>
            </a:extLst>
          </p:cNvPr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74" y="6524280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78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1" y="6477000"/>
            <a:ext cx="11410951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9838267" y="6532564"/>
            <a:ext cx="2336800" cy="33310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6933" y="6524625"/>
            <a:ext cx="2944284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9" name="Picture 35" descr="招牌设计">
            <a:extLst>
              <a:ext uri="{FF2B5EF4-FFF2-40B4-BE49-F238E27FC236}">
                <a16:creationId xmlns:a16="http://schemas.microsoft.com/office/drawing/2014/main" id="{EDF4174D-9F9D-4F0E-B634-9D1E80F12A8B}"/>
              </a:ext>
            </a:extLst>
          </p:cNvPr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74" y="6524280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2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4.xml"/><Relationship Id="rId1" Type="http://schemas.openxmlformats.org/officeDocument/2006/relationships/themeOverride" Target="../theme/themeOverride9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9.xml"/><Relationship Id="rId1" Type="http://schemas.openxmlformats.org/officeDocument/2006/relationships/themeOverride" Target="../theme/themeOverride10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9.xml"/><Relationship Id="rId1" Type="http://schemas.openxmlformats.org/officeDocument/2006/relationships/themeOverride" Target="../theme/themeOverride11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3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4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5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6.xml"/><Relationship Id="rId5" Type="http://schemas.openxmlformats.org/officeDocument/2006/relationships/chart" Target="../charts/chart15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5.xml"/><Relationship Id="rId1" Type="http://schemas.openxmlformats.org/officeDocument/2006/relationships/themeOverride" Target="../theme/themeOverride17.xml"/><Relationship Id="rId4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5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18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4.xml"/><Relationship Id="rId5" Type="http://schemas.openxmlformats.org/officeDocument/2006/relationships/chart" Target="../charts/chart3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5.xml"/><Relationship Id="rId5" Type="http://schemas.openxmlformats.org/officeDocument/2006/relationships/chart" Target="../charts/chart4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9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2279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幼圆" panose="02010509060101010101" pitchFamily="49" charset="-122"/>
                <a:ea typeface="黑体" panose="02010609060101010101" pitchFamily="49" charset="-122"/>
                <a:cs typeface="+mn-cs"/>
              </a:rPr>
              <a:t>『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幼圆" panose="02010509060101010101" pitchFamily="49" charset="-122"/>
                <a:ea typeface="黑体" panose="02010609060101010101" pitchFamily="49" charset="-122"/>
                <a:cs typeface="+mn-cs"/>
              </a:rPr>
              <a:t>融客月报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幼圆" panose="02010509060101010101" pitchFamily="49" charset="-122"/>
                <a:ea typeface="黑体" panose="02010609060101010101" pitchFamily="49" charset="-122"/>
                <a:cs typeface="+mn-cs"/>
              </a:rPr>
              <a:t>』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幼圆" panose="020105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1524001" y="2565401"/>
            <a:ext cx="9396413" cy="1630045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等线" panose="020F0502020204030204"/>
                <a:ea typeface="华文中宋" panose="02010600040101010101" pitchFamily="2" charset="-122"/>
                <a:cs typeface="+mn-cs"/>
              </a:rPr>
              <a:t>                     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华文中宋" panose="02010600040101010101" pitchFamily="2" charset="-122"/>
                <a:ea typeface="黑体" panose="02010609060101010101" pitchFamily="49" charset="-122"/>
                <a:cs typeface="+mn-cs"/>
              </a:rPr>
              <a:t>——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黑体" panose="02010609060101010101" pitchFamily="49" charset="-122"/>
                <a:cs typeface="+mn-cs"/>
              </a:rPr>
              <a:t>二级市场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幼圆" panose="02010509060101010101" pitchFamily="49" charset="-122"/>
                <a:cs typeface="+mn-cs"/>
              </a:rPr>
              <a:t>（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幼圆" panose="02010509060101010101" pitchFamily="49" charset="-122"/>
                <a:cs typeface="+mn-cs"/>
              </a:rPr>
              <a:t>2021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幼圆" panose="02010509060101010101" pitchFamily="49" charset="-122"/>
                <a:cs typeface="+mn-cs"/>
              </a:rPr>
              <a:t>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幼圆" panose="02010509060101010101" pitchFamily="49" charset="-122"/>
                <a:cs typeface="+mn-cs"/>
              </a:rPr>
              <a:t>9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等线" panose="020F0502020204030204"/>
                <a:ea typeface="幼圆" panose="02010509060101010101" pitchFamily="49" charset="-122"/>
                <a:cs typeface="+mn-cs"/>
              </a:rPr>
              <a:t>月）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等线" panose="020F0502020204030204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等线" panose="020F0502020204030204"/>
              <a:ea typeface="幼圆" panose="02010509060101010101" pitchFamily="49" charset="-122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1055688" y="277020"/>
            <a:ext cx="3239803" cy="4632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大宗交易统计及折价率</a:t>
            </a:r>
          </a:p>
        </p:txBody>
      </p:sp>
      <p:sp>
        <p:nvSpPr>
          <p:cNvPr id="7" name="文本框 6"/>
          <p:cNvSpPr txBox="1"/>
          <p:nvPr/>
        </p:nvSpPr>
        <p:spPr bwMode="auto">
          <a:xfrm>
            <a:off x="1950556" y="5791374"/>
            <a:ext cx="2172809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kumimoji="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月大宗市场总成交额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773.08</a:t>
            </a:r>
            <a:r>
              <a:rPr kumimoji="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亿元</a:t>
            </a:r>
          </a:p>
        </p:txBody>
      </p:sp>
      <p:sp>
        <p:nvSpPr>
          <p:cNvPr id="9" name="文本框 8"/>
          <p:cNvSpPr txBox="1"/>
          <p:nvPr/>
        </p:nvSpPr>
        <p:spPr bwMode="auto">
          <a:xfrm>
            <a:off x="4207797" y="5791374"/>
            <a:ext cx="1751583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较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上月增加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97.97</a:t>
            </a:r>
            <a:r>
              <a:rPr kumimoji="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亿元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6096000" y="5785996"/>
            <a:ext cx="1980812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月大宗市场平均折价率</a:t>
            </a:r>
            <a:r>
              <a:rPr 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6.16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 bwMode="auto">
          <a:xfrm>
            <a:off x="8469885" y="5775984"/>
            <a:ext cx="1512168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较上月上行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1.93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FC138C9C-310C-446D-A953-053990DC9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074830"/>
              </p:ext>
            </p:extLst>
          </p:nvPr>
        </p:nvGraphicFramePr>
        <p:xfrm>
          <a:off x="731838" y="876299"/>
          <a:ext cx="10728325" cy="481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6095591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462339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融资融券余额（万亿）</a:t>
            </a:r>
          </a:p>
        </p:txBody>
      </p:sp>
      <p:sp>
        <p:nvSpPr>
          <p:cNvPr id="8" name="文本框 7"/>
          <p:cNvSpPr txBox="1"/>
          <p:nvPr/>
        </p:nvSpPr>
        <p:spPr bwMode="auto">
          <a:xfrm>
            <a:off x="2207022" y="5555632"/>
            <a:ext cx="7777956" cy="7820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4572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月底两融余额为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1.87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万亿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2021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月底两融余额为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1.84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万亿；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4572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较上月底减少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300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亿元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两融余额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月中下旬开始逐步回落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618D64A4-A081-406B-A599-70C1C3D67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839133"/>
              </p:ext>
            </p:extLst>
          </p:nvPr>
        </p:nvGraphicFramePr>
        <p:xfrm>
          <a:off x="731838" y="1003300"/>
          <a:ext cx="10728325" cy="4406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1362283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52154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商品期货合约概览</a:t>
            </a:r>
          </a:p>
        </p:txBody>
      </p:sp>
      <p:sp>
        <p:nvSpPr>
          <p:cNvPr id="4" name="文本框 3"/>
          <p:cNvSpPr txBox="1"/>
          <p:nvPr/>
        </p:nvSpPr>
        <p:spPr bwMode="auto">
          <a:xfrm>
            <a:off x="845574" y="5649099"/>
            <a:ext cx="10254226" cy="78752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36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伴随着上游原材料价格上涨和下游旺盛的需求，能源化工期货普涨。涨幅第一的甲醇一是下游存在节前备货及节后补货行为，对甲醇的刚性需求大增。二是煤炭价格持续上涨，创历史新高，整体对甲醇成本支撑明显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32CF73CF-A352-40F5-A5D6-C0B5F1A89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937551"/>
              </p:ext>
            </p:extLst>
          </p:nvPr>
        </p:nvGraphicFramePr>
        <p:xfrm>
          <a:off x="1055687" y="977900"/>
          <a:ext cx="10080625" cy="45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58631447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384686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沪深两市市值前十（万亿）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1CC3F71C-78CC-4BF6-9A82-CEF60E98FE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535803"/>
              </p:ext>
            </p:extLst>
          </p:nvPr>
        </p:nvGraphicFramePr>
        <p:xfrm>
          <a:off x="731837" y="928913"/>
          <a:ext cx="10728325" cy="253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FE419AD6-5141-44FF-AFCE-07CF99B5BF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713263"/>
              </p:ext>
            </p:extLst>
          </p:nvPr>
        </p:nvGraphicFramePr>
        <p:xfrm>
          <a:off x="742497" y="3465513"/>
          <a:ext cx="10717666" cy="297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18706117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37565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rgbClr val="0000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月涨幅居前个股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(</a:t>
            </a: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去除发行不足一年新股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)</a:t>
            </a:r>
          </a:p>
        </p:txBody>
      </p:sp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2F2703AC-260A-4BD5-AE4F-D7A6931E15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927286"/>
              </p:ext>
            </p:extLst>
          </p:nvPr>
        </p:nvGraphicFramePr>
        <p:xfrm>
          <a:off x="731838" y="904875"/>
          <a:ext cx="10728325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11488302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54558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月涨幅居前个股的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月表现情况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83CA035F-7CA6-4971-89AA-4B6AF7CA91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950706"/>
              </p:ext>
            </p:extLst>
          </p:nvPr>
        </p:nvGraphicFramePr>
        <p:xfrm>
          <a:off x="731838" y="885825"/>
          <a:ext cx="10728325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82224004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1055688" y="260351"/>
            <a:ext cx="8231187" cy="53213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月跌幅居前个股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(</a:t>
            </a:r>
            <a:r>
              <a:rPr kumimoji="0" lang="zh-CN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去除发行不足一年新股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)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A64CAB23-3B06-4666-A513-198A16F62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369426"/>
              </p:ext>
            </p:extLst>
          </p:nvPr>
        </p:nvGraphicFramePr>
        <p:xfrm>
          <a:off x="731837" y="904875"/>
          <a:ext cx="10728325" cy="55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1D3273-3016-478F-9CB5-FAC26DB5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260350"/>
            <a:ext cx="5040312" cy="530225"/>
          </a:xfrm>
        </p:spPr>
        <p:txBody>
          <a:bodyPr lIns="0" tIns="0" rIns="0" bIns="0"/>
          <a:lstStyle/>
          <a:p>
            <a:r>
              <a:rPr lang="en-US" altLang="zh-CN" sz="2400" b="0" kern="12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lang="zh-CN" altLang="en-US" sz="2400" b="0" kern="12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月热门公司解读</a:t>
            </a:r>
            <a:r>
              <a:rPr lang="en-US" altLang="zh-CN" sz="2400" b="0" kern="12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——</a:t>
            </a:r>
            <a:r>
              <a:rPr lang="zh-CN" altLang="en-US" sz="2400" b="0" kern="12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中青宝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62B14BC-247A-41C9-AB4B-F78A4CABC30C}"/>
              </a:ext>
            </a:extLst>
          </p:cNvPr>
          <p:cNvSpPr txBox="1"/>
          <p:nvPr/>
        </p:nvSpPr>
        <p:spPr bwMode="auto">
          <a:xfrm>
            <a:off x="1055688" y="5135032"/>
            <a:ext cx="10080625" cy="11568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上旬，随着元宇宙的“横空出世”，相关概念股股价飙涨。不过中青宝发布的股价异常波动公告称，元宇宙是一个巨大的概念和模式，公司尚处于初步探索阶段，触及概念相对较浅，对应产品尚在研发中。目前，新游戏上线时间和地区受到诸多因素影响，存在不确定性。但投资者情绪仍较为高涨，月内共录得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个涨停。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36089B6-D189-4364-B4C0-6384995DC15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1" r="5564"/>
          <a:stretch/>
        </p:blipFill>
        <p:spPr>
          <a:xfrm>
            <a:off x="6096000" y="1297421"/>
            <a:ext cx="6036017" cy="3432754"/>
          </a:xfrm>
          <a:prstGeom prst="rect">
            <a:avLst/>
          </a:prstGeom>
        </p:spPr>
      </p:pic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13D81F8D-263F-46C5-B7FC-7D812A4FA1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4513438"/>
              </p:ext>
            </p:extLst>
          </p:nvPr>
        </p:nvGraphicFramePr>
        <p:xfrm>
          <a:off x="457200" y="1080655"/>
          <a:ext cx="5638800" cy="351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1978491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38304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月股权质押比例前十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09E323D-399A-4056-A55B-5348A02F160D}"/>
              </a:ext>
            </a:extLst>
          </p:cNvPr>
          <p:cNvSpPr txBox="1"/>
          <p:nvPr/>
        </p:nvSpPr>
        <p:spPr bwMode="auto">
          <a:xfrm>
            <a:off x="10395759" y="1023280"/>
            <a:ext cx="740554" cy="2154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单位：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60A91011-48D9-4870-82B9-C64276D94F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664846"/>
              </p:ext>
            </p:extLst>
          </p:nvPr>
        </p:nvGraphicFramePr>
        <p:xfrm>
          <a:off x="731837" y="856342"/>
          <a:ext cx="10728325" cy="55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white">
          <a:xfrm>
            <a:off x="960438" y="223135"/>
            <a:ext cx="8231187" cy="50838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月第一大股东累计质押数占持股比例变化</a:t>
            </a:r>
          </a:p>
        </p:txBody>
      </p:sp>
      <p:sp>
        <p:nvSpPr>
          <p:cNvPr id="6" name="文本框 5"/>
          <p:cNvSpPr txBox="1"/>
          <p:nvPr/>
        </p:nvSpPr>
        <p:spPr bwMode="auto">
          <a:xfrm>
            <a:off x="688658" y="5069740"/>
            <a:ext cx="10771505" cy="13199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本月仅有新宁物流一家，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第一大股东将所有股权悉数质押，主要与第一大股东变更有关。排名第二的*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丹邦，控股股东丹邦投资集团质押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625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万股，用于经营生产。累计质押下降方面，江南化工重大资产重组，第一大股东变更，新的第一大股东并无质押，所以第一大股东质押比例下降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100%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。和晶科技第一大股东陈柏林先生质押给荆州慧和股份被司法拍卖，第一大股东变更，质押数下降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100%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5F884A19-A042-46FA-989B-9BC975372B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197869"/>
              </p:ext>
            </p:extLst>
          </p:nvPr>
        </p:nvGraphicFramePr>
        <p:xfrm>
          <a:off x="6096000" y="904876"/>
          <a:ext cx="5003800" cy="4105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D3EB630A-ABF6-478C-BC6A-B81DAA74C6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398389"/>
              </p:ext>
            </p:extLst>
          </p:nvPr>
        </p:nvGraphicFramePr>
        <p:xfrm>
          <a:off x="645886" y="895349"/>
          <a:ext cx="5450114" cy="41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77150184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 bwMode="auto">
          <a:xfrm>
            <a:off x="3719736" y="2047418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63752" y="21713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宏观</a:t>
            </a:r>
          </a:p>
        </p:txBody>
      </p:sp>
      <p:sp>
        <p:nvSpPr>
          <p:cNvPr id="6" name="椭圆 5"/>
          <p:cNvSpPr/>
          <p:nvPr/>
        </p:nvSpPr>
        <p:spPr bwMode="auto">
          <a:xfrm>
            <a:off x="3719736" y="3106106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06627" y="3282176"/>
            <a:ext cx="50822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市场</a:t>
            </a:r>
          </a:p>
        </p:txBody>
      </p:sp>
      <p:sp>
        <p:nvSpPr>
          <p:cNvPr id="8" name="椭圆 7"/>
          <p:cNvSpPr/>
          <p:nvPr/>
        </p:nvSpPr>
        <p:spPr bwMode="auto">
          <a:xfrm>
            <a:off x="3719736" y="4106664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63752" y="42175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展望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062194" y="3245476"/>
            <a:ext cx="3092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两市横盘整理，创业板领涨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062194" y="4246034"/>
            <a:ext cx="436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政策影响或将被逐步消化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33ED68F-1DF9-4183-804C-319A93232479}"/>
              </a:ext>
            </a:extLst>
          </p:cNvPr>
          <p:cNvSpPr txBox="1"/>
          <p:nvPr/>
        </p:nvSpPr>
        <p:spPr>
          <a:xfrm>
            <a:off x="5038461" y="2165541"/>
            <a:ext cx="461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经济有所下滑，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CPI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PPI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剪刀差达历史最大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21B271B1-757F-4ED5-BEC7-03406A3C9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227" y="3035301"/>
            <a:ext cx="1784773" cy="5905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13548DB-CA08-4AB5-81CC-48C4692AE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350" y="3802062"/>
            <a:ext cx="1771650" cy="52387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94A3B73-4523-427D-9874-142A2388F0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719513"/>
            <a:ext cx="1485900" cy="60518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5CE90A9-7F2A-4E70-9C4D-F92C44ABF7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053218"/>
            <a:ext cx="1601281" cy="671057"/>
          </a:xfrm>
          <a:prstGeom prst="rect">
            <a:avLst/>
          </a:prstGeom>
        </p:spPr>
      </p:pic>
      <p:sp>
        <p:nvSpPr>
          <p:cNvPr id="7" name="对话气泡: 圆角矩形 6"/>
          <p:cNvSpPr/>
          <p:nvPr/>
        </p:nvSpPr>
        <p:spPr bwMode="auto">
          <a:xfrm>
            <a:off x="405765" y="991923"/>
            <a:ext cx="5123815" cy="1941777"/>
          </a:xfrm>
          <a:prstGeom prst="wedgeRoundRectCallout">
            <a:avLst>
              <a:gd name="adj1" fmla="val 42519"/>
              <a:gd name="adj2" fmla="val 60424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主要券商月评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7327" y="1009474"/>
            <a:ext cx="5054793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预计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月基本面预期和相对估值均处低位的价值崛起，四季度行情启动。政策协调效果显现后，预计市场对经济的悲观预期会明显好转，四季度经济边际上好于三季度，这是年末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股行情的基石，国内宏观流动性会继续保持合理充裕。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配置建议：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基本面预期和相对估值均处低位的板块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  ，  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  ，  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对话气泡: 圆角矩形 36"/>
          <p:cNvSpPr/>
          <p:nvPr/>
        </p:nvSpPr>
        <p:spPr bwMode="auto">
          <a:xfrm>
            <a:off x="5873282" y="952500"/>
            <a:ext cx="5726371" cy="2044700"/>
          </a:xfrm>
          <a:prstGeom prst="wedgeRoundRectCallout">
            <a:avLst>
              <a:gd name="adj1" fmla="val -34307"/>
              <a:gd name="adj2" fmla="val 55501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9" name="对话气泡: 圆角矩形 38"/>
          <p:cNvSpPr/>
          <p:nvPr/>
        </p:nvSpPr>
        <p:spPr bwMode="auto">
          <a:xfrm>
            <a:off x="6096000" y="4470400"/>
            <a:ext cx="5842345" cy="2006600"/>
          </a:xfrm>
          <a:prstGeom prst="wedgeRoundRectCallout">
            <a:avLst>
              <a:gd name="adj1" fmla="val -36794"/>
              <a:gd name="adj2" fmla="val -5989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41" name="对话气泡: 圆角矩形 40"/>
          <p:cNvSpPr/>
          <p:nvPr/>
        </p:nvSpPr>
        <p:spPr bwMode="auto">
          <a:xfrm>
            <a:off x="638175" y="4486275"/>
            <a:ext cx="5057784" cy="1978025"/>
          </a:xfrm>
          <a:prstGeom prst="wedgeRoundRectCallout">
            <a:avLst>
              <a:gd name="adj1" fmla="val 42271"/>
              <a:gd name="adj2" fmla="val -59912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096000" y="4441580"/>
            <a:ext cx="5795656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 b="1">
                <a:latin typeface="+mn-ea"/>
                <a:ea typeface="+mn-ea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月相比</a:t>
            </a:r>
            <a:r>
              <a:rPr lang="en-US" altLang="zh-CN" sz="1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一部分政策变数和供应矛盾可能已经过了最差的情形，但利率上行的压力和影响仍在。因此整体来看，虽然还没有到完全高枕无忧的时候，但至少不是进一步恶化。我们依然提示市场的波动风险，但可能逐渐呈现一个磨底状态，等待政策变数和供给矛盾进一步清晰化。</a:t>
            </a:r>
            <a:endParaRPr lang="en-US" altLang="zh-CN" sz="1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配置建议：成长仍是大方向，待利率上行扰动过后是更好的机会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月：谨慎看多  ，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月：看多，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10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：中性。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19138" y="4492625"/>
            <a:ext cx="4983162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内经济快速下滑，但政策放松的方向已然明确。当前货币已然宽松，甚至房地产政策也开始微调。尽管海外美欧已逼近或者进入货币边际收缩进程，但流动性整体仍较为宽松，且从海外市场近期表现来看也已逐步消化收缩的预期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配置建议：科创成长、消费、新基建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月：中性， 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 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月：谨慎看多。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9326E97-0652-430B-A78F-EB67DFE8AF09}"/>
              </a:ext>
            </a:extLst>
          </p:cNvPr>
          <p:cNvSpPr txBox="1"/>
          <p:nvPr/>
        </p:nvSpPr>
        <p:spPr>
          <a:xfrm>
            <a:off x="5873828" y="1002351"/>
            <a:ext cx="5721272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季度国内经济有下修的风险。限产限电和大宗涨价对制造业的冲击、疫情反复对消费业的冲击、欧美通胀压力和经济动能走弱，均是不可忽视的风险点。且后续政策虽可能有边际调整，但预计宽松和刺激力度有限，疲弱经济下的低迷信用或持续到明年初。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配置建议：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政策支持和产业趋势双重驱动的科技成长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月：谨慎看多，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月：看多，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月：看空</a:t>
            </a: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4665385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595439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 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 panose="020105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幼圆"/>
              <a:ea typeface="幼圆" panose="020105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1055688" y="260350"/>
            <a:ext cx="117567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展望</a:t>
            </a:r>
          </a:p>
        </p:txBody>
      </p:sp>
      <p:sp>
        <p:nvSpPr>
          <p:cNvPr id="6" name="矩形 5"/>
          <p:cNvSpPr/>
          <p:nvPr/>
        </p:nvSpPr>
        <p:spPr>
          <a:xfrm>
            <a:off x="1738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1055688" y="1040907"/>
            <a:ext cx="10044112" cy="51547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720000" algn="just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月相关资本市场最重大的事件莫过于北交所的设立，进一步体现了国家重视中小企业创新发展和新三板改革，但这也或将在一定程度上对其他版块造成抽血。美联储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月继续按兵不动，市场预计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Taper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或将于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月宣布。同时，中秋节中，恒大事件持续发酵、美国债务上限博弈等对市场造成了一定的扰动。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720000" algn="just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月在维持结构性行情的同时，周期股表现较为强势，主要或与冬储煤炭偏低有关，同时部分地区产能受限也在一定程度上对板块形成刺激。</a:t>
            </a:r>
            <a:r>
              <a:rPr lang="en-US" altLang="zh-CN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月底多地开始限电限产，高耗能企业影响较为明显，这也使得市场对于四季度的经济形势预期较弱。</a:t>
            </a:r>
            <a:endParaRPr lang="en-US" altLang="zh-CN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720000" algn="just">
              <a:lnSpc>
                <a:spcPts val="4000"/>
              </a:lnSpc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月，各大公司开始披露三季度业绩，市场或再次转向业绩驱动，随后将迎来长达近半年的业绩真空期。目前市场预计政策将逐步趋缓，但限电限产带来的经济下行风险，以及欧美市场通胀带来冲击的风险仍存。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264662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47851" y="260351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2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幼圆" panose="02010509060101010101" pitchFamily="49" charset="-122"/>
                <a:cs typeface="+mn-cs"/>
              </a:rPr>
              <a:t>Pre-IPO</a:t>
            </a:r>
            <a:r>
              <a:rPr kumimoji="0" lang="zh-CN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幼圆" panose="02010509060101010101" pitchFamily="49" charset="-122"/>
                <a:cs typeface="+mn-cs"/>
              </a:rPr>
              <a:t>财务顾问及财务投资</a:t>
            </a:r>
            <a:endParaRPr kumimoji="0" lang="zh-CN" altLang="en-US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1745095" y="1340769"/>
            <a:ext cx="8382000" cy="40285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Times New Roman" panose="02020603050405020304" pitchFamily="18" charset="0"/>
                <a:ea typeface="幼圆" panose="02010509060101010101" pitchFamily="49" charset="-122"/>
                <a:cs typeface="+mn-cs"/>
              </a:rPr>
              <a:t>          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Times New Roman" panose="02020603050405020304" pitchFamily="18" charset="0"/>
                <a:ea typeface="幼圆" panose="02010509060101010101" pitchFamily="49" charset="-122"/>
                <a:cs typeface="+mn-cs"/>
              </a:rPr>
              <a:t>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58B0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Times New Roman" panose="02020603050405020304" pitchFamily="18" charset="0"/>
                <a:ea typeface="幼圆" panose="02010509060101010101" pitchFamily="49" charset="-122"/>
                <a:cs typeface="+mn-cs"/>
              </a:rPr>
              <a:t>             我们的投资团队依托自身专业背景和独特判断，根据行业发展和市场趋势，对目标企业和目标项目，进行各种形式的专业投资。财务投资包括：股权投资、固定收益投资等。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4825" y="260351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2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幼圆" panose="02010509060101010101" pitchFamily="49" charset="-122"/>
                <a:cs typeface="+mn-cs"/>
              </a:rPr>
              <a:t>Post-IPO</a:t>
            </a:r>
            <a:r>
              <a:rPr kumimoji="0" lang="zh-CN" altLang="en-US" sz="22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幼圆" panose="02010509060101010101" pitchFamily="49" charset="-122"/>
                <a:cs typeface="+mn-cs"/>
              </a:rPr>
              <a:t>财务顾问及财务投资</a:t>
            </a:r>
            <a:endParaRPr kumimoji="0" lang="zh-CN" altLang="en-US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2057400" y="1165861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 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 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58B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 我们的投资团队依托自身专业背景和独特判断，根据市值管理的各项需求，设计投资结构，进行各种形式的市值管理投资。包括：并购投资、再融资投资、战略投资、固定收益投资等。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3A698E6D-387E-412C-A751-352292FFB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1" y="913129"/>
            <a:ext cx="5537200" cy="318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B8942F1-5F01-401C-8127-1D73B3554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917575"/>
            <a:ext cx="60960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1055688" y="260350"/>
            <a:ext cx="4503303" cy="476433"/>
          </a:xfrm>
          <a:noFill/>
          <a:ln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r>
              <a:rPr kumimoji="1" lang="en-US" altLang="zh-CN" sz="2400" b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CPI</a:t>
            </a:r>
            <a:r>
              <a:rPr kumimoji="1" lang="zh-CN" altLang="en-US" sz="2400" b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400" b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PPI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958754" y="3990152"/>
            <a:ext cx="8274491" cy="366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9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月CPI同比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0.7%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，环比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与上月持平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PPI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10.7%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1.2%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4A8634B-1F0E-44D5-B816-5B10AFAB1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7" y="4443532"/>
            <a:ext cx="10044113" cy="199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CPI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环比同比涨幅继续回落。环比来看，食品方面，猪肉和水产品供应充足，价格持续走低。暑期结束加之疫情影响，飞机票宾馆住宿等价格都有大幅度回落。同比来看，可能是受双节假期影响，今年出行类服务业活动有所回暖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PPI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环比和同比涨幅上升。受电煤紧缺和能耗双控政策的实施，部分地区耗能较高的基础原材料企业生产经营有所下降，江苏等省份出现限电限产，波及大宗商品生产，同时能源紧缺也导致煤炭、原油价格上涨明显。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CPI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PPI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剪刀差进一步扩大，达历史最大，这凸显了制造业者面临的巨大成本压力。物价冰火两重天，经济“类滞胀”现象愈发明显。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91020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2323A5D7-CBF6-4B17-ACFD-1166BA7C89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583272"/>
              </p:ext>
            </p:extLst>
          </p:nvPr>
        </p:nvGraphicFramePr>
        <p:xfrm>
          <a:off x="803275" y="923925"/>
          <a:ext cx="10656888" cy="498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xfrm>
            <a:off x="1055688" y="260350"/>
            <a:ext cx="5600426" cy="416096"/>
          </a:xfrm>
          <a:noFill/>
          <a:ln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r>
              <a:rPr kumimoji="1" lang="en-US" altLang="zh-CN" sz="2400" b="0" dirty="0">
                <a:solidFill>
                  <a:schemeClr val="accent4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PMI</a:t>
            </a:r>
            <a:endParaRPr kumimoji="1" lang="zh-CN" altLang="en-US" sz="2400" b="0" dirty="0">
              <a:solidFill>
                <a:schemeClr val="accent4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8DC700E-4C74-4AAB-9296-D9E5B0676DB2}"/>
              </a:ext>
            </a:extLst>
          </p:cNvPr>
          <p:cNvSpPr txBox="1"/>
          <p:nvPr/>
        </p:nvSpPr>
        <p:spPr>
          <a:xfrm>
            <a:off x="7337425" y="915877"/>
            <a:ext cx="3762375" cy="2120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月中国官方制造业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PMI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800" dirty="0">
                <a:solidFill>
                  <a:srgbClr val="037FA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49.60%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较上月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0.50</a:t>
            </a:r>
            <a:r>
              <a:rPr lang="en-US" altLang="zh-CN" sz="1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月财新中国制造业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PMI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dirty="0">
                <a:solidFill>
                  <a:srgbClr val="037FA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50.00</a:t>
            </a:r>
            <a:r>
              <a:rPr lang="en-US" altLang="zh-CN" sz="1800" dirty="0">
                <a:solidFill>
                  <a:srgbClr val="037FA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较上月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0.8</a:t>
            </a:r>
            <a:r>
              <a:rPr lang="en-US" altLang="zh-CN" sz="1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7EBDD3C-86B8-4109-87B8-CE18AECA68DD}"/>
              </a:ext>
            </a:extLst>
          </p:cNvPr>
          <p:cNvSpPr/>
          <p:nvPr/>
        </p:nvSpPr>
        <p:spPr>
          <a:xfrm>
            <a:off x="1325511" y="5955122"/>
            <a:ext cx="9540977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月份，我国制造业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PMI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近一年来首次落至荣枯线之下，财新中国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PMI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回升至荣枯线上。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1055688" y="260350"/>
            <a:ext cx="8229600" cy="522469"/>
          </a:xfrm>
          <a:noFill/>
          <a:ln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r>
              <a:rPr kumimoji="1" lang="zh-CN" altLang="en-US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央行公开市场操作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A95F14B-C2B4-4C3E-BC38-2FF11FB2E2CC}"/>
              </a:ext>
            </a:extLst>
          </p:cNvPr>
          <p:cNvSpPr txBox="1"/>
          <p:nvPr/>
        </p:nvSpPr>
        <p:spPr>
          <a:xfrm>
            <a:off x="2643584" y="6065643"/>
            <a:ext cx="6904831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月央行累计净投放资金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5900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亿元，资金面整体保持宽裕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59521470-E2B1-4DC5-AE2A-DDEB570874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211869"/>
              </p:ext>
            </p:extLst>
          </p:nvPr>
        </p:nvGraphicFramePr>
        <p:xfrm>
          <a:off x="731838" y="939800"/>
          <a:ext cx="10728325" cy="487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1055688" y="274446"/>
            <a:ext cx="8231188" cy="404369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市场概况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8500" y="111099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上证指数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5688" y="1578169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0.68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98500" y="237037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深证成指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55688" y="283867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0.14%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8500" y="36703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创业板指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055688" y="415024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0.95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63802" y="5991527"/>
            <a:ext cx="5064396" cy="366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36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月四大股指横盘整理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。科创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继续领跌两市。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CB0F3E8-9B5C-40F7-9012-B0DB166A9F78}"/>
              </a:ext>
            </a:extLst>
          </p:cNvPr>
          <p:cNvSpPr txBox="1"/>
          <p:nvPr/>
        </p:nvSpPr>
        <p:spPr>
          <a:xfrm>
            <a:off x="695325" y="495183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科创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E8FEE72-DCE6-4C18-887D-51F02F830B82}"/>
              </a:ext>
            </a:extLst>
          </p:cNvPr>
          <p:cNvSpPr txBox="1"/>
          <p:nvPr/>
        </p:nvSpPr>
        <p:spPr>
          <a:xfrm>
            <a:off x="1070181" y="5311882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5.03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箭头: 上 28">
            <a:extLst>
              <a:ext uri="{FF2B5EF4-FFF2-40B4-BE49-F238E27FC236}">
                <a16:creationId xmlns:a16="http://schemas.microsoft.com/office/drawing/2014/main" id="{D3CDDE88-3854-43CF-856F-CFFA8A2DF963}"/>
              </a:ext>
            </a:extLst>
          </p:cNvPr>
          <p:cNvSpPr/>
          <p:nvPr/>
        </p:nvSpPr>
        <p:spPr bwMode="auto">
          <a:xfrm rot="10800000">
            <a:off x="788770" y="2857293"/>
            <a:ext cx="288032" cy="372752"/>
          </a:xfrm>
          <a:prstGeom prst="up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箭头: 上 21">
            <a:extLst>
              <a:ext uri="{FF2B5EF4-FFF2-40B4-BE49-F238E27FC236}">
                <a16:creationId xmlns:a16="http://schemas.microsoft.com/office/drawing/2014/main" id="{CE933D9B-CD85-4162-9935-06483408FFB9}"/>
              </a:ext>
            </a:extLst>
          </p:cNvPr>
          <p:cNvSpPr/>
          <p:nvPr/>
        </p:nvSpPr>
        <p:spPr bwMode="auto">
          <a:xfrm>
            <a:off x="764396" y="4121428"/>
            <a:ext cx="288032" cy="372752"/>
          </a:xfrm>
          <a:prstGeom prst="up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箭头: 上 23">
            <a:extLst>
              <a:ext uri="{FF2B5EF4-FFF2-40B4-BE49-F238E27FC236}">
                <a16:creationId xmlns:a16="http://schemas.microsoft.com/office/drawing/2014/main" id="{CA7CC63A-A7EF-40F3-B4BB-A5254808834A}"/>
              </a:ext>
            </a:extLst>
          </p:cNvPr>
          <p:cNvSpPr/>
          <p:nvPr/>
        </p:nvSpPr>
        <p:spPr bwMode="auto">
          <a:xfrm>
            <a:off x="803275" y="1578806"/>
            <a:ext cx="288032" cy="372752"/>
          </a:xfrm>
          <a:prstGeom prst="up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箭头: 上 23">
            <a:extLst>
              <a:ext uri="{FF2B5EF4-FFF2-40B4-BE49-F238E27FC236}">
                <a16:creationId xmlns:a16="http://schemas.microsoft.com/office/drawing/2014/main" id="{A2D78669-B0D0-400F-9162-8D8443135830}"/>
              </a:ext>
            </a:extLst>
          </p:cNvPr>
          <p:cNvSpPr/>
          <p:nvPr/>
        </p:nvSpPr>
        <p:spPr bwMode="auto">
          <a:xfrm rot="10800000">
            <a:off x="783582" y="5321162"/>
            <a:ext cx="288032" cy="372752"/>
          </a:xfrm>
          <a:prstGeom prst="up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25" name="图表 24">
            <a:extLst>
              <a:ext uri="{FF2B5EF4-FFF2-40B4-BE49-F238E27FC236}">
                <a16:creationId xmlns:a16="http://schemas.microsoft.com/office/drawing/2014/main" id="{96C8EFCD-CD79-472E-8458-D8333D8F5F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999415"/>
              </p:ext>
            </p:extLst>
          </p:nvPr>
        </p:nvGraphicFramePr>
        <p:xfrm>
          <a:off x="2019300" y="888999"/>
          <a:ext cx="9440863" cy="5130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2"/>
    </p:custData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731838" y="4312264"/>
            <a:ext cx="25298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较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月底       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0.09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%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45130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沪深市值统计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1838" y="3398239"/>
            <a:ext cx="2461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股总市值</a:t>
            </a:r>
            <a:r>
              <a:rPr lang="en-US" altLang="zh-CN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91.34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万亿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1838" y="2465164"/>
            <a:ext cx="2599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深市市值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37.18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万亿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1838" y="1628369"/>
            <a:ext cx="2599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沪市市值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54.15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万亿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4E90B721-6788-470B-98B1-66A3D17CB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179968"/>
              </p:ext>
            </p:extLst>
          </p:nvPr>
        </p:nvGraphicFramePr>
        <p:xfrm>
          <a:off x="3095625" y="927100"/>
          <a:ext cx="8364537" cy="541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箭头: 上 8">
            <a:extLst>
              <a:ext uri="{FF2B5EF4-FFF2-40B4-BE49-F238E27FC236}">
                <a16:creationId xmlns:a16="http://schemas.microsoft.com/office/drawing/2014/main" id="{692D7619-314D-45B9-8B74-41BB2B839623}"/>
              </a:ext>
            </a:extLst>
          </p:cNvPr>
          <p:cNvSpPr/>
          <p:nvPr/>
        </p:nvSpPr>
        <p:spPr bwMode="auto">
          <a:xfrm rot="10800000">
            <a:off x="1760320" y="4333668"/>
            <a:ext cx="288032" cy="372752"/>
          </a:xfrm>
          <a:prstGeom prst="up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93393822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260350"/>
            <a:ext cx="8229600" cy="527240"/>
          </a:xfrm>
          <a:noFill/>
          <a:ln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r>
              <a:rPr lang="zh-CN" altLang="en-US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富时中国</a:t>
            </a:r>
            <a:r>
              <a:rPr lang="en-US" altLang="zh-CN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A50</a:t>
            </a:r>
            <a:r>
              <a:rPr lang="zh-CN" altLang="en-US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CN0Y</a:t>
            </a:r>
            <a:r>
              <a:rPr lang="zh-CN" altLang="en-US" sz="2400" b="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）股指期货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4D4D121-2F68-42D9-9584-73702942E8D6}"/>
              </a:ext>
            </a:extLst>
          </p:cNvPr>
          <p:cNvSpPr txBox="1"/>
          <p:nvPr/>
        </p:nvSpPr>
        <p:spPr>
          <a:xfrm>
            <a:off x="4045974" y="6049192"/>
            <a:ext cx="410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富时中国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A50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月份走出震荡行情。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009ABD98-7E7F-4604-8FC1-98C9D71FC2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291323"/>
              </p:ext>
            </p:extLst>
          </p:nvPr>
        </p:nvGraphicFramePr>
        <p:xfrm>
          <a:off x="731838" y="951629"/>
          <a:ext cx="10728325" cy="506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3655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1055688" y="260350"/>
            <a:ext cx="8231187" cy="42380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全市场解禁规模</a:t>
            </a:r>
          </a:p>
        </p:txBody>
      </p:sp>
      <p:sp>
        <p:nvSpPr>
          <p:cNvPr id="2" name="文本框 1"/>
          <p:cNvSpPr txBox="1"/>
          <p:nvPr/>
        </p:nvSpPr>
        <p:spPr bwMode="auto">
          <a:xfrm>
            <a:off x="1840272" y="6063635"/>
            <a:ext cx="86753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年市场解禁市值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5.26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亿元，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月市场解禁市值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4028.35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亿元，较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月有所回落。</a:t>
            </a: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713934C1-613E-4323-B518-4DE46D6100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960562"/>
              </p:ext>
            </p:extLst>
          </p:nvPr>
        </p:nvGraphicFramePr>
        <p:xfrm>
          <a:off x="731838" y="942976"/>
          <a:ext cx="10728325" cy="509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45230275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numdg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numdg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numdgm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 wrap="square" rtlCol="0">
        <a:spAutoFit/>
      </a:bodyPr>
      <a:lstStyle>
        <a:defPPr algn="l">
          <a:defRPr sz="1300" b="1" dirty="0" smtClean="0">
            <a:solidFill>
              <a:srgbClr val="000066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08CD6"/>
    </a:accent1>
    <a:accent2>
      <a:srgbClr val="4BBFFF"/>
    </a:accent2>
    <a:accent3>
      <a:srgbClr val="606060"/>
    </a:accent3>
    <a:accent4>
      <a:srgbClr val="828282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0C1B56"/>
    </a:accent1>
    <a:accent2>
      <a:srgbClr val="037FA5"/>
    </a:accent2>
    <a:accent3>
      <a:srgbClr val="F26B2B"/>
    </a:accent3>
    <a:accent4>
      <a:srgbClr val="848C5E"/>
    </a:accent4>
    <a:accent5>
      <a:srgbClr val="EDA59B"/>
    </a:accent5>
    <a:accent6>
      <a:srgbClr val="FFDB93"/>
    </a:accent6>
    <a:hlink>
      <a:srgbClr val="0C1B56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15007</TotalTime>
  <Words>2463</Words>
  <Application>Microsoft Office PowerPoint</Application>
  <PresentationFormat>宽屏</PresentationFormat>
  <Paragraphs>158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Microsoft YaHei UI</vt:lpstr>
      <vt:lpstr>等线</vt:lpstr>
      <vt:lpstr>等线 Light</vt:lpstr>
      <vt:lpstr>黑体</vt:lpstr>
      <vt:lpstr>华文中宋</vt:lpstr>
      <vt:lpstr>微软雅黑</vt:lpstr>
      <vt:lpstr>幼圆</vt:lpstr>
      <vt:lpstr>Arial</vt:lpstr>
      <vt:lpstr>Arial</vt:lpstr>
      <vt:lpstr>Times New Roman</vt:lpstr>
      <vt:lpstr>Verdana</vt:lpstr>
      <vt:lpstr>Wingdings</vt:lpstr>
      <vt:lpstr>Office 主题​​</vt:lpstr>
      <vt:lpstr>融客投资PPT模板</vt:lpstr>
      <vt:lpstr>2_融客PPT模板</vt:lpstr>
      <vt:lpstr>3_融客PPT模板</vt:lpstr>
      <vt:lpstr>5_融客PPT模板</vt:lpstr>
      <vt:lpstr>融客PPT模板</vt:lpstr>
      <vt:lpstr>PowerPoint 演示文稿</vt:lpstr>
      <vt:lpstr>PowerPoint 演示文稿</vt:lpstr>
      <vt:lpstr>CPI、PPI</vt:lpstr>
      <vt:lpstr>PMI</vt:lpstr>
      <vt:lpstr>央行公开市场操作</vt:lpstr>
      <vt:lpstr>PowerPoint 演示文稿</vt:lpstr>
      <vt:lpstr>PowerPoint 演示文稿</vt:lpstr>
      <vt:lpstr>富时中国A50（CN0Y）股指期货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9月热门公司解读——中青宝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Junlong Wu</dc:creator>
  <cp:lastModifiedBy>Xue Yong</cp:lastModifiedBy>
  <cp:revision>489</cp:revision>
  <dcterms:created xsi:type="dcterms:W3CDTF">2020-09-03T02:02:06Z</dcterms:created>
  <dcterms:modified xsi:type="dcterms:W3CDTF">2021-10-15T08:38:42Z</dcterms:modified>
</cp:coreProperties>
</file>