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1.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2.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theme/themeOverride5.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4.xml" ContentType="application/vnd.openxmlformats-officedocument.themeOverrid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5.xml" ContentType="application/vnd.openxmlformats-officedocument.themeOverrid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6.xml" ContentType="application/vnd.openxmlformats-officedocument.themeOverride+xml"/>
  <Override PartName="/ppt/notesSlides/notesSlide1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7.xml" ContentType="application/vnd.openxmlformats-officedocument.themeOverride+xml"/>
  <Override PartName="/ppt/tags/tag3.xml" ContentType="application/vnd.openxmlformats-officedocument.presentationml.tags+xml"/>
  <Override PartName="/ppt/notesSlides/notesSlide1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8.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9.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89" r:id="rId4"/>
    <p:sldMasterId id="2147483703" r:id="rId5"/>
    <p:sldMasterId id="2147483717" r:id="rId6"/>
  </p:sldMasterIdLst>
  <p:notesMasterIdLst>
    <p:notesMasterId r:id="rId30"/>
  </p:notesMasterIdLst>
  <p:handoutMasterIdLst>
    <p:handoutMasterId r:id="rId31"/>
  </p:handoutMasterIdLst>
  <p:sldIdLst>
    <p:sldId id="484" r:id="rId7"/>
    <p:sldId id="485" r:id="rId8"/>
    <p:sldId id="536" r:id="rId9"/>
    <p:sldId id="487" r:id="rId10"/>
    <p:sldId id="488" r:id="rId11"/>
    <p:sldId id="489" r:id="rId12"/>
    <p:sldId id="537" r:id="rId13"/>
    <p:sldId id="491" r:id="rId14"/>
    <p:sldId id="538" r:id="rId15"/>
    <p:sldId id="539" r:id="rId16"/>
    <p:sldId id="540" r:id="rId17"/>
    <p:sldId id="541" r:id="rId18"/>
    <p:sldId id="542" r:id="rId19"/>
    <p:sldId id="544" r:id="rId20"/>
    <p:sldId id="545" r:id="rId21"/>
    <p:sldId id="499" r:id="rId22"/>
    <p:sldId id="500" r:id="rId23"/>
    <p:sldId id="501" r:id="rId24"/>
    <p:sldId id="546" r:id="rId25"/>
    <p:sldId id="548" r:id="rId26"/>
    <p:sldId id="547" r:id="rId27"/>
    <p:sldId id="505" r:id="rId28"/>
    <p:sldId id="506"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8" userDrawn="1">
          <p15:clr>
            <a:srgbClr val="A4A3A4"/>
          </p15:clr>
        </p15:guide>
        <p15:guide id="2" pos="506" userDrawn="1">
          <p15:clr>
            <a:srgbClr val="A4A3A4"/>
          </p15:clr>
        </p15:guide>
        <p15:guide id="3" pos="665" userDrawn="1">
          <p15:clr>
            <a:srgbClr val="A4A3A4"/>
          </p15:clr>
        </p15:guide>
        <p15:guide id="4" pos="3840" userDrawn="1">
          <p15:clr>
            <a:srgbClr val="A4A3A4"/>
          </p15:clr>
        </p15:guide>
        <p15:guide id="5" pos="7015"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long Wu" initials="JW" lastIdx="6" clrIdx="0">
    <p:extLst>
      <p:ext uri="{19B8F6BF-5375-455C-9EA6-DF929625EA0E}">
        <p15:presenceInfo xmlns:p15="http://schemas.microsoft.com/office/powerpoint/2012/main" userId="4b647d056bdb0bee" providerId="Windows Live"/>
      </p:ext>
    </p:extLst>
  </p:cmAuthor>
  <p:cmAuthor id="2" name="明明 侯" initials="明明" lastIdx="1" clrIdx="1">
    <p:extLst>
      <p:ext uri="{19B8F6BF-5375-455C-9EA6-DF929625EA0E}">
        <p15:presenceInfo xmlns:p15="http://schemas.microsoft.com/office/powerpoint/2012/main" userId="4ad4edd4e961335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4F81BD"/>
    <a:srgbClr val="D96666"/>
    <a:srgbClr val="C0504D"/>
    <a:srgbClr val="527BCB"/>
    <a:srgbClr val="FF6600"/>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0738" autoAdjust="0"/>
  </p:normalViewPr>
  <p:slideViewPr>
    <p:cSldViewPr snapToGrid="0">
      <p:cViewPr varScale="1">
        <p:scale>
          <a:sx n="83" d="100"/>
          <a:sy n="83" d="100"/>
        </p:scale>
        <p:origin x="219" y="54"/>
      </p:cViewPr>
      <p:guideLst>
        <p:guide pos="438"/>
        <p:guide pos="506"/>
        <p:guide pos="665"/>
        <p:guide pos="3840"/>
        <p:guide pos="7015"/>
        <p:guide orient="horz" pos="2160"/>
      </p:guideLst>
    </p:cSldViewPr>
  </p:slideViewPr>
  <p:outlineViewPr>
    <p:cViewPr>
      <p:scale>
        <a:sx n="33" d="100"/>
        <a:sy n="33" d="100"/>
      </p:scale>
      <p:origin x="0" y="-1984"/>
    </p:cViewPr>
  </p:outlineViewPr>
  <p:notesTextViewPr>
    <p:cViewPr>
      <p:scale>
        <a:sx n="1" d="1"/>
        <a:sy n="1" d="1"/>
      </p:scale>
      <p:origin x="0" y="0"/>
    </p:cViewPr>
  </p:notesTextViewPr>
  <p:sorterViewPr>
    <p:cViewPr>
      <p:scale>
        <a:sx n="100" d="100"/>
        <a:sy n="100" d="100"/>
      </p:scale>
      <p:origin x="0" y="-5232"/>
    </p:cViewPr>
  </p:sorterViewPr>
  <p:notesViewPr>
    <p:cSldViewPr snapToGrid="0" showGuides="1">
      <p:cViewPr varScale="1">
        <p:scale>
          <a:sx n="70" d="100"/>
          <a:sy n="70" d="100"/>
        </p:scale>
        <p:origin x="1908" y="3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2.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3.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Microsoft%20PowerPoint%20&#20013;&#30340;&#22270;&#34920;"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Microsoft%20PowerPoint%20&#20013;&#30340;&#22270;&#34920;"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D:\&#23454;&#20064;&#20219;&#21153;\&#24066;&#22330;&#26376;&#25253;\202108&#20108;&#32423;&#24066;&#22330;\&#20840;&#37096;A&#32929;&#34701;&#36164;&#34701;&#21048;.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PMI</c:v>
                </c:pt>
              </c:strCache>
            </c:strRef>
          </c:tx>
          <c:spPr>
            <a:ln w="28575" cap="rnd">
              <a:solidFill>
                <a:schemeClr val="accent1"/>
              </a:solidFill>
              <a:round/>
            </a:ln>
            <a:effectLst/>
          </c:spPr>
          <c:marker>
            <c:symbol val="none"/>
          </c:marker>
          <c:dLbls>
            <c:dLbl>
              <c:idx val="12"/>
              <c:layout>
                <c:manualLayout>
                  <c:x val="-3.5211267605633804E-3"/>
                  <c:y val="-7.9563964415486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97E-4DBE-8B55-9305F2EBE76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Sheet1!$A$9:$A$21</c:f>
              <c:numCache>
                <c:formatCode>yyyy\-mm;@</c:formatCode>
                <c:ptCount val="13"/>
                <c:pt idx="0">
                  <c:v>44074</c:v>
                </c:pt>
                <c:pt idx="1">
                  <c:v>44104</c:v>
                </c:pt>
                <c:pt idx="2">
                  <c:v>44135</c:v>
                </c:pt>
                <c:pt idx="3">
                  <c:v>44165</c:v>
                </c:pt>
                <c:pt idx="4">
                  <c:v>44196</c:v>
                </c:pt>
                <c:pt idx="5">
                  <c:v>44227</c:v>
                </c:pt>
                <c:pt idx="6">
                  <c:v>44255</c:v>
                </c:pt>
                <c:pt idx="7">
                  <c:v>44286</c:v>
                </c:pt>
                <c:pt idx="8">
                  <c:v>44316</c:v>
                </c:pt>
                <c:pt idx="9">
                  <c:v>44317</c:v>
                </c:pt>
                <c:pt idx="10">
                  <c:v>44348</c:v>
                </c:pt>
                <c:pt idx="11">
                  <c:v>44378</c:v>
                </c:pt>
                <c:pt idx="12">
                  <c:v>44409</c:v>
                </c:pt>
              </c:numCache>
            </c:numRef>
          </c:cat>
          <c:val>
            <c:numRef>
              <c:f>Sheet1!$B$9:$B$21</c:f>
              <c:numCache>
                <c:formatCode>###,###,###,###,##0.00_ </c:formatCode>
                <c:ptCount val="13"/>
                <c:pt idx="0">
                  <c:v>51</c:v>
                </c:pt>
                <c:pt idx="1">
                  <c:v>51.5</c:v>
                </c:pt>
                <c:pt idx="2">
                  <c:v>51.4</c:v>
                </c:pt>
                <c:pt idx="3">
                  <c:v>52.1</c:v>
                </c:pt>
                <c:pt idx="4">
                  <c:v>51.9</c:v>
                </c:pt>
                <c:pt idx="5">
                  <c:v>51.3</c:v>
                </c:pt>
                <c:pt idx="6">
                  <c:v>50.6</c:v>
                </c:pt>
                <c:pt idx="7">
                  <c:v>51.9</c:v>
                </c:pt>
                <c:pt idx="8">
                  <c:v>51.1</c:v>
                </c:pt>
                <c:pt idx="9">
                  <c:v>51</c:v>
                </c:pt>
                <c:pt idx="10">
                  <c:v>50.9</c:v>
                </c:pt>
                <c:pt idx="11">
                  <c:v>50.4</c:v>
                </c:pt>
                <c:pt idx="12">
                  <c:v>50.1</c:v>
                </c:pt>
              </c:numCache>
            </c:numRef>
          </c:val>
          <c:smooth val="0"/>
          <c:extLst>
            <c:ext xmlns:c16="http://schemas.microsoft.com/office/drawing/2014/chart" uri="{C3380CC4-5D6E-409C-BE32-E72D297353CC}">
              <c16:uniqueId val="{00000000-872C-429F-9A20-7C3F3586EBC5}"/>
            </c:ext>
          </c:extLst>
        </c:ser>
        <c:ser>
          <c:idx val="1"/>
          <c:order val="1"/>
          <c:tx>
            <c:strRef>
              <c:f>Sheet1!$C$1</c:f>
              <c:strCache>
                <c:ptCount val="1"/>
                <c:pt idx="0">
                  <c:v>财新中国PMI</c:v>
                </c:pt>
              </c:strCache>
            </c:strRef>
          </c:tx>
          <c:spPr>
            <a:ln w="28575" cap="rnd">
              <a:solidFill>
                <a:schemeClr val="accent2"/>
              </a:solidFill>
              <a:round/>
            </a:ln>
            <a:effectLst/>
          </c:spPr>
          <c:marker>
            <c:symbol val="none"/>
          </c:marker>
          <c:dLbls>
            <c:dLbl>
              <c:idx val="12"/>
              <c:layout>
                <c:manualLayout>
                  <c:x val="-3.5211267605633804E-3"/>
                  <c:y val="0.127870657096318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7E-4DBE-8B55-9305F2EBE76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Sheet1!$A$9:$A$21</c:f>
              <c:numCache>
                <c:formatCode>yyyy\-mm;@</c:formatCode>
                <c:ptCount val="13"/>
                <c:pt idx="0">
                  <c:v>44074</c:v>
                </c:pt>
                <c:pt idx="1">
                  <c:v>44104</c:v>
                </c:pt>
                <c:pt idx="2">
                  <c:v>44135</c:v>
                </c:pt>
                <c:pt idx="3">
                  <c:v>44165</c:v>
                </c:pt>
                <c:pt idx="4">
                  <c:v>44196</c:v>
                </c:pt>
                <c:pt idx="5">
                  <c:v>44227</c:v>
                </c:pt>
                <c:pt idx="6">
                  <c:v>44255</c:v>
                </c:pt>
                <c:pt idx="7">
                  <c:v>44286</c:v>
                </c:pt>
                <c:pt idx="8">
                  <c:v>44316</c:v>
                </c:pt>
                <c:pt idx="9">
                  <c:v>44317</c:v>
                </c:pt>
                <c:pt idx="10">
                  <c:v>44348</c:v>
                </c:pt>
                <c:pt idx="11">
                  <c:v>44378</c:v>
                </c:pt>
                <c:pt idx="12">
                  <c:v>44409</c:v>
                </c:pt>
              </c:numCache>
            </c:numRef>
          </c:cat>
          <c:val>
            <c:numRef>
              <c:f>Sheet1!$C$9:$C$21</c:f>
              <c:numCache>
                <c:formatCode>###,###,###,###,##0.00_ </c:formatCode>
                <c:ptCount val="13"/>
                <c:pt idx="0">
                  <c:v>53.1</c:v>
                </c:pt>
                <c:pt idx="1">
                  <c:v>53</c:v>
                </c:pt>
                <c:pt idx="2">
                  <c:v>53.6</c:v>
                </c:pt>
                <c:pt idx="3">
                  <c:v>54.9</c:v>
                </c:pt>
                <c:pt idx="4">
                  <c:v>53</c:v>
                </c:pt>
                <c:pt idx="5">
                  <c:v>51.5</c:v>
                </c:pt>
                <c:pt idx="6">
                  <c:v>50.9</c:v>
                </c:pt>
                <c:pt idx="7">
                  <c:v>50.6</c:v>
                </c:pt>
                <c:pt idx="8">
                  <c:v>51.9</c:v>
                </c:pt>
                <c:pt idx="9">
                  <c:v>52</c:v>
                </c:pt>
                <c:pt idx="10">
                  <c:v>51.3</c:v>
                </c:pt>
                <c:pt idx="11">
                  <c:v>50.3</c:v>
                </c:pt>
                <c:pt idx="12">
                  <c:v>49.2</c:v>
                </c:pt>
              </c:numCache>
            </c:numRef>
          </c:val>
          <c:smooth val="0"/>
          <c:extLst>
            <c:ext xmlns:c16="http://schemas.microsoft.com/office/drawing/2014/chart" uri="{C3380CC4-5D6E-409C-BE32-E72D297353CC}">
              <c16:uniqueId val="{00000001-872C-429F-9A20-7C3F3586EBC5}"/>
            </c:ext>
          </c:extLst>
        </c:ser>
        <c:dLbls>
          <c:showLegendKey val="0"/>
          <c:showVal val="0"/>
          <c:showCatName val="0"/>
          <c:showSerName val="0"/>
          <c:showPercent val="0"/>
          <c:showBubbleSize val="0"/>
        </c:dLbls>
        <c:smooth val="0"/>
        <c:axId val="931074216"/>
        <c:axId val="931074544"/>
      </c:lineChart>
      <c:dateAx>
        <c:axId val="931074216"/>
        <c:scaling>
          <c:orientation val="minMax"/>
        </c:scaling>
        <c:delete val="0"/>
        <c:axPos val="b"/>
        <c:numFmt formatCode="yyyy\-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931074544"/>
        <c:crosses val="autoZero"/>
        <c:auto val="1"/>
        <c:lblOffset val="100"/>
        <c:baseTimeUnit val="months"/>
      </c:dateAx>
      <c:valAx>
        <c:axId val="931074544"/>
        <c:scaling>
          <c:orientation val="minMax"/>
          <c:max val="55"/>
          <c:min val="35"/>
        </c:scaling>
        <c:delete val="1"/>
        <c:axPos val="l"/>
        <c:numFmt formatCode="###,###,###,###,##0.00_ " sourceLinked="1"/>
        <c:majorTickMark val="none"/>
        <c:minorTickMark val="none"/>
        <c:tickLblPos val="nextTo"/>
        <c:crossAx val="931074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4F81BD"/>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上证A股!$B$8:$B$17</c:f>
              <c:strCache>
                <c:ptCount val="10"/>
                <c:pt idx="0">
                  <c:v>贵州茅台</c:v>
                </c:pt>
                <c:pt idx="1">
                  <c:v>工商银行</c:v>
                </c:pt>
                <c:pt idx="2">
                  <c:v>建设银行</c:v>
                </c:pt>
                <c:pt idx="3">
                  <c:v>招商银行</c:v>
                </c:pt>
                <c:pt idx="4">
                  <c:v>农业银行</c:v>
                </c:pt>
                <c:pt idx="5">
                  <c:v>中国平安</c:v>
                </c:pt>
                <c:pt idx="6">
                  <c:v>中国石油</c:v>
                </c:pt>
                <c:pt idx="7">
                  <c:v>中国银行</c:v>
                </c:pt>
                <c:pt idx="8">
                  <c:v>中国人寿</c:v>
                </c:pt>
                <c:pt idx="9">
                  <c:v>长城汽车</c:v>
                </c:pt>
              </c:strCache>
            </c:strRef>
          </c:cat>
          <c:val>
            <c:numRef>
              <c:f>上证A股!$D$8:$D$17</c:f>
              <c:numCache>
                <c:formatCode>0.00_ </c:formatCode>
                <c:ptCount val="10"/>
                <c:pt idx="0">
                  <c:v>1.9571561699999998</c:v>
                </c:pt>
                <c:pt idx="1">
                  <c:v>1.6465969099999997</c:v>
                </c:pt>
                <c:pt idx="2">
                  <c:v>1.46256422</c:v>
                </c:pt>
                <c:pt idx="3">
                  <c:v>1.2347636399999999</c:v>
                </c:pt>
                <c:pt idx="4">
                  <c:v>1.0359497799999999</c:v>
                </c:pt>
                <c:pt idx="5">
                  <c:v>0.91218405000000002</c:v>
                </c:pt>
                <c:pt idx="6">
                  <c:v>0.90412363000000007</c:v>
                </c:pt>
                <c:pt idx="7">
                  <c:v>0.89199501000000003</c:v>
                </c:pt>
                <c:pt idx="8">
                  <c:v>0.81515408999999994</c:v>
                </c:pt>
                <c:pt idx="9">
                  <c:v>0.60849435000000007</c:v>
                </c:pt>
              </c:numCache>
            </c:numRef>
          </c:val>
          <c:extLst>
            <c:ext xmlns:c16="http://schemas.microsoft.com/office/drawing/2014/chart" uri="{C3380CC4-5D6E-409C-BE32-E72D297353CC}">
              <c16:uniqueId val="{00000000-D550-4306-AFA7-0328FE2A054B}"/>
            </c:ext>
          </c:extLst>
        </c:ser>
        <c:dLbls>
          <c:showLegendKey val="0"/>
          <c:showVal val="0"/>
          <c:showCatName val="0"/>
          <c:showSerName val="0"/>
          <c:showPercent val="0"/>
          <c:showBubbleSize val="0"/>
        </c:dLbls>
        <c:gapWidth val="80"/>
        <c:overlap val="25"/>
        <c:axId val="1949935023"/>
        <c:axId val="1949917967"/>
      </c:barChart>
      <c:catAx>
        <c:axId val="1949935023"/>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949917967"/>
        <c:crosses val="autoZero"/>
        <c:auto val="1"/>
        <c:lblAlgn val="ctr"/>
        <c:lblOffset val="100"/>
        <c:noMultiLvlLbl val="0"/>
      </c:catAx>
      <c:valAx>
        <c:axId val="1949917967"/>
        <c:scaling>
          <c:orientation val="minMax"/>
        </c:scaling>
        <c:delete val="1"/>
        <c:axPos val="l"/>
        <c:numFmt formatCode="0.00_ " sourceLinked="1"/>
        <c:majorTickMark val="none"/>
        <c:minorTickMark val="none"/>
        <c:tickLblPos val="nextTo"/>
        <c:crossAx val="1949935023"/>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D96666"/>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深证A股!$B$9:$B$18</c:f>
              <c:strCache>
                <c:ptCount val="10"/>
                <c:pt idx="0">
                  <c:v>宁德时代</c:v>
                </c:pt>
                <c:pt idx="1">
                  <c:v>比亚迪</c:v>
                </c:pt>
                <c:pt idx="2">
                  <c:v>五粮液</c:v>
                </c:pt>
                <c:pt idx="3">
                  <c:v>海康威视</c:v>
                </c:pt>
                <c:pt idx="4">
                  <c:v>美的集团</c:v>
                </c:pt>
                <c:pt idx="5">
                  <c:v>迈瑞医疗</c:v>
                </c:pt>
                <c:pt idx="6">
                  <c:v>金龙鱼</c:v>
                </c:pt>
                <c:pt idx="7">
                  <c:v>平安银行</c:v>
                </c:pt>
                <c:pt idx="8">
                  <c:v>东方财富</c:v>
                </c:pt>
                <c:pt idx="9">
                  <c:v>赣锋锂业</c:v>
                </c:pt>
              </c:strCache>
            </c:strRef>
          </c:cat>
          <c:val>
            <c:numRef>
              <c:f>深证A股!$D$9:$D$18</c:f>
              <c:numCache>
                <c:formatCode>0.00_ </c:formatCode>
                <c:ptCount val="10"/>
                <c:pt idx="0">
                  <c:v>1.15255609</c:v>
                </c:pt>
                <c:pt idx="1">
                  <c:v>0.79253657</c:v>
                </c:pt>
                <c:pt idx="2">
                  <c:v>0.78288152</c:v>
                </c:pt>
                <c:pt idx="3">
                  <c:v>0.47986043</c:v>
                </c:pt>
                <c:pt idx="4">
                  <c:v>0.46076636999999998</c:v>
                </c:pt>
                <c:pt idx="5">
                  <c:v>0.39874673999999999</c:v>
                </c:pt>
                <c:pt idx="6">
                  <c:v>0.36644536999999999</c:v>
                </c:pt>
                <c:pt idx="7">
                  <c:v>0.34542534000000003</c:v>
                </c:pt>
                <c:pt idx="8">
                  <c:v>0.31989189000000001</c:v>
                </c:pt>
                <c:pt idx="9">
                  <c:v>0.31624534999999998</c:v>
                </c:pt>
              </c:numCache>
            </c:numRef>
          </c:val>
          <c:extLst>
            <c:ext xmlns:c16="http://schemas.microsoft.com/office/drawing/2014/chart" uri="{C3380CC4-5D6E-409C-BE32-E72D297353CC}">
              <c16:uniqueId val="{00000000-7BF3-497E-991C-7693DF4ABB6C}"/>
            </c:ext>
          </c:extLst>
        </c:ser>
        <c:dLbls>
          <c:showLegendKey val="0"/>
          <c:showVal val="0"/>
          <c:showCatName val="0"/>
          <c:showSerName val="0"/>
          <c:showPercent val="0"/>
          <c:showBubbleSize val="0"/>
        </c:dLbls>
        <c:gapWidth val="100"/>
        <c:overlap val="-27"/>
        <c:axId val="2049696976"/>
        <c:axId val="2049697392"/>
      </c:barChart>
      <c:catAx>
        <c:axId val="204969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049697392"/>
        <c:crosses val="autoZero"/>
        <c:auto val="1"/>
        <c:lblAlgn val="ctr"/>
        <c:lblOffset val="100"/>
        <c:noMultiLvlLbl val="0"/>
      </c:catAx>
      <c:valAx>
        <c:axId val="2049697392"/>
        <c:scaling>
          <c:orientation val="minMax"/>
        </c:scaling>
        <c:delete val="1"/>
        <c:axPos val="l"/>
        <c:numFmt formatCode="0.00_ " sourceLinked="1"/>
        <c:majorTickMark val="none"/>
        <c:minorTickMark val="none"/>
        <c:tickLblPos val="nextTo"/>
        <c:crossAx val="204969697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295544082190223"/>
          <c:y val="5.0925948992244452E-2"/>
          <c:w val="0.71599781277340335"/>
          <c:h val="0.8416746864975212"/>
        </c:manualLayout>
      </c:layout>
      <c:barChart>
        <c:barDir val="bar"/>
        <c:grouping val="clustered"/>
        <c:varyColors val="0"/>
        <c:ser>
          <c:idx val="0"/>
          <c:order val="0"/>
          <c:spPr>
            <a:solidFill>
              <a:srgbClr val="D96666"/>
            </a:solidFill>
            <a:ln w="9525" cap="flat" cmpd="sng" algn="ctr">
              <a:solidFill>
                <a:schemeClr val="lt1">
                  <a:alpha val="50000"/>
                </a:schemeClr>
              </a:solidFill>
              <a:round/>
            </a:ln>
            <a:effectLst/>
          </c:spPr>
          <c:invertIfNegative val="0"/>
          <c:dLbls>
            <c:numFmt formatCode="#,##0.00_);[Red]\(#,##0.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全部A股!$B$2:$B$11</c:f>
              <c:strCache>
                <c:ptCount val="10"/>
                <c:pt idx="0">
                  <c:v>盐湖股份</c:v>
                </c:pt>
                <c:pt idx="1">
                  <c:v>华辰装备</c:v>
                </c:pt>
                <c:pt idx="2">
                  <c:v>兆新股份</c:v>
                </c:pt>
                <c:pt idx="3">
                  <c:v>天音控股</c:v>
                </c:pt>
                <c:pt idx="4">
                  <c:v>高测股份</c:v>
                </c:pt>
                <c:pt idx="5">
                  <c:v>盛通股份</c:v>
                </c:pt>
                <c:pt idx="6">
                  <c:v>湖北宜化</c:v>
                </c:pt>
                <c:pt idx="7">
                  <c:v>恒锋工具</c:v>
                </c:pt>
                <c:pt idx="8">
                  <c:v>东岳硅材</c:v>
                </c:pt>
                <c:pt idx="9">
                  <c:v>合盛硅业</c:v>
                </c:pt>
              </c:strCache>
            </c:strRef>
          </c:cat>
          <c:val>
            <c:numRef>
              <c:f>全部A股!$C$2:$C$11</c:f>
              <c:numCache>
                <c:formatCode>#,##0.0000</c:formatCode>
                <c:ptCount val="10"/>
                <c:pt idx="0">
                  <c:v>350.33936651584003</c:v>
                </c:pt>
                <c:pt idx="1">
                  <c:v>206.45325203252</c:v>
                </c:pt>
                <c:pt idx="2">
                  <c:v>169.91150442477999</c:v>
                </c:pt>
                <c:pt idx="3">
                  <c:v>161.90476190475999</c:v>
                </c:pt>
                <c:pt idx="4">
                  <c:v>159.93006993007</c:v>
                </c:pt>
                <c:pt idx="5">
                  <c:v>158.57519788918</c:v>
                </c:pt>
                <c:pt idx="6">
                  <c:v>125.7328990228</c:v>
                </c:pt>
                <c:pt idx="7">
                  <c:v>114.50151057402</c:v>
                </c:pt>
                <c:pt idx="8">
                  <c:v>109.94587280108</c:v>
                </c:pt>
                <c:pt idx="9">
                  <c:v>106.31568889738</c:v>
                </c:pt>
              </c:numCache>
            </c:numRef>
          </c:val>
          <c:extLst>
            <c:ext xmlns:c16="http://schemas.microsoft.com/office/drawing/2014/chart" uri="{C3380CC4-5D6E-409C-BE32-E72D297353CC}">
              <c16:uniqueId val="{00000000-9EF2-4D70-BE1D-31336167BA5C}"/>
            </c:ext>
          </c:extLst>
        </c:ser>
        <c:dLbls>
          <c:dLblPos val="inEnd"/>
          <c:showLegendKey val="0"/>
          <c:showVal val="1"/>
          <c:showCatName val="0"/>
          <c:showSerName val="0"/>
          <c:showPercent val="0"/>
          <c:showBubbleSize val="0"/>
        </c:dLbls>
        <c:gapWidth val="65"/>
        <c:axId val="1644721279"/>
        <c:axId val="1644723775"/>
      </c:barChart>
      <c:catAx>
        <c:axId val="1644721279"/>
        <c:scaling>
          <c:orientation val="maxMin"/>
        </c:scaling>
        <c:delete val="0"/>
        <c:axPos val="l"/>
        <c:numFmt formatCode="General" sourceLinked="1"/>
        <c:majorTickMark val="none"/>
        <c:minorTickMark val="none"/>
        <c:tickLblPos val="nextTo"/>
        <c:spPr>
          <a:noFill/>
          <a:ln w="19050" cap="flat" cmpd="sng" algn="ctr">
            <a:solidFill>
              <a:srgbClr val="4F81BD">
                <a:alpha val="94000"/>
              </a:srgb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1644723775"/>
        <c:crosses val="autoZero"/>
        <c:auto val="1"/>
        <c:lblAlgn val="ctr"/>
        <c:lblOffset val="100"/>
        <c:noMultiLvlLbl val="0"/>
      </c:catAx>
      <c:valAx>
        <c:axId val="1644723775"/>
        <c:scaling>
          <c:orientation val="minMax"/>
        </c:scaling>
        <c:delete val="1"/>
        <c:axPos val="t"/>
        <c:numFmt formatCode="#,##0.0000" sourceLinked="1"/>
        <c:majorTickMark val="none"/>
        <c:minorTickMark val="none"/>
        <c:tickLblPos val="nextTo"/>
        <c:crossAx val="1644721279"/>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全部A股!$J$1</c:f>
              <c:strCache>
                <c:ptCount val="1"/>
                <c:pt idx="0">
                  <c:v>8月涨跌幅</c:v>
                </c:pt>
              </c:strCache>
            </c:strRef>
          </c:tx>
          <c:spPr>
            <a:solidFill>
              <a:srgbClr val="4F81BD"/>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全部A股!$I$2:$I$11</c:f>
              <c:strCache>
                <c:ptCount val="10"/>
                <c:pt idx="0">
                  <c:v>联创股份</c:v>
                </c:pt>
                <c:pt idx="1">
                  <c:v>永和股份</c:v>
                </c:pt>
                <c:pt idx="2">
                  <c:v>上能电气</c:v>
                </c:pt>
                <c:pt idx="3">
                  <c:v>国民技术</c:v>
                </c:pt>
                <c:pt idx="4">
                  <c:v>海目星</c:v>
                </c:pt>
                <c:pt idx="5">
                  <c:v>永福股份</c:v>
                </c:pt>
                <c:pt idx="6">
                  <c:v>江特电机</c:v>
                </c:pt>
                <c:pt idx="7">
                  <c:v>北方稀土</c:v>
                </c:pt>
                <c:pt idx="8">
                  <c:v>融捷股份</c:v>
                </c:pt>
                <c:pt idx="9">
                  <c:v>富临精工</c:v>
                </c:pt>
              </c:strCache>
            </c:strRef>
          </c:cat>
          <c:val>
            <c:numRef>
              <c:f>全部A股!$J$2:$J$11</c:f>
              <c:numCache>
                <c:formatCode>0.00_ </c:formatCode>
                <c:ptCount val="10"/>
                <c:pt idx="0">
                  <c:v>53.260073260073</c:v>
                </c:pt>
                <c:pt idx="1">
                  <c:v>46.910688140555997</c:v>
                </c:pt>
                <c:pt idx="2">
                  <c:v>-5.9865418825895</c:v>
                </c:pt>
                <c:pt idx="3">
                  <c:v>-30.3</c:v>
                </c:pt>
                <c:pt idx="4">
                  <c:v>-24.813333333332999</c:v>
                </c:pt>
                <c:pt idx="5">
                  <c:v>-49.099015418911002</c:v>
                </c:pt>
                <c:pt idx="6">
                  <c:v>43.708971553609999</c:v>
                </c:pt>
                <c:pt idx="7">
                  <c:v>21.656184486373</c:v>
                </c:pt>
                <c:pt idx="8">
                  <c:v>5.7036146103691001</c:v>
                </c:pt>
                <c:pt idx="9">
                  <c:v>34.239842726081001</c:v>
                </c:pt>
              </c:numCache>
            </c:numRef>
          </c:val>
          <c:extLst>
            <c:ext xmlns:c16="http://schemas.microsoft.com/office/drawing/2014/chart" uri="{C3380CC4-5D6E-409C-BE32-E72D297353CC}">
              <c16:uniqueId val="{00000000-5373-469E-B78B-D245C2B32FA6}"/>
            </c:ext>
          </c:extLst>
        </c:ser>
        <c:ser>
          <c:idx val="1"/>
          <c:order val="1"/>
          <c:tx>
            <c:strRef>
              <c:f>全部A股!$K$1</c:f>
              <c:strCache>
                <c:ptCount val="1"/>
                <c:pt idx="0">
                  <c:v>7月涨跌幅</c:v>
                </c:pt>
              </c:strCache>
            </c:strRef>
          </c:tx>
          <c:spPr>
            <a:solidFill>
              <a:srgbClr val="C0504D"/>
            </a:soli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全部A股!$I$2:$I$11</c:f>
              <c:strCache>
                <c:ptCount val="10"/>
                <c:pt idx="0">
                  <c:v>联创股份</c:v>
                </c:pt>
                <c:pt idx="1">
                  <c:v>永和股份</c:v>
                </c:pt>
                <c:pt idx="2">
                  <c:v>上能电气</c:v>
                </c:pt>
                <c:pt idx="3">
                  <c:v>国民技术</c:v>
                </c:pt>
                <c:pt idx="4">
                  <c:v>海目星</c:v>
                </c:pt>
                <c:pt idx="5">
                  <c:v>永福股份</c:v>
                </c:pt>
                <c:pt idx="6">
                  <c:v>江特电机</c:v>
                </c:pt>
                <c:pt idx="7">
                  <c:v>北方稀土</c:v>
                </c:pt>
                <c:pt idx="8">
                  <c:v>融捷股份</c:v>
                </c:pt>
                <c:pt idx="9">
                  <c:v>富临精工</c:v>
                </c:pt>
              </c:strCache>
            </c:strRef>
          </c:cat>
          <c:val>
            <c:numRef>
              <c:f>全部A股!$K$2:$K$11</c:f>
              <c:numCache>
                <c:formatCode>0.00_ </c:formatCode>
                <c:ptCount val="10"/>
                <c:pt idx="0">
                  <c:v>292.24137931033999</c:v>
                </c:pt>
                <c:pt idx="1">
                  <c:v>242.18436873747001</c:v>
                </c:pt>
                <c:pt idx="2">
                  <c:v>172.76371308016999</c:v>
                </c:pt>
                <c:pt idx="3">
                  <c:v>150.31289111389</c:v>
                </c:pt>
                <c:pt idx="4">
                  <c:v>148.09791597751001</c:v>
                </c:pt>
                <c:pt idx="5">
                  <c:v>145.9113750571</c:v>
                </c:pt>
                <c:pt idx="6">
                  <c:v>137.71131339402001</c:v>
                </c:pt>
                <c:pt idx="7">
                  <c:v>130.4347826087</c:v>
                </c:pt>
                <c:pt idx="8">
                  <c:v>130.0757355083</c:v>
                </c:pt>
                <c:pt idx="9">
                  <c:v>119.56834532374</c:v>
                </c:pt>
              </c:numCache>
            </c:numRef>
          </c:val>
          <c:extLst>
            <c:ext xmlns:c16="http://schemas.microsoft.com/office/drawing/2014/chart" uri="{C3380CC4-5D6E-409C-BE32-E72D297353CC}">
              <c16:uniqueId val="{00000001-5373-469E-B78B-D245C2B32FA6}"/>
            </c:ext>
          </c:extLst>
        </c:ser>
        <c:dLbls>
          <c:showLegendKey val="0"/>
          <c:showVal val="0"/>
          <c:showCatName val="0"/>
          <c:showSerName val="0"/>
          <c:showPercent val="0"/>
          <c:showBubbleSize val="0"/>
        </c:dLbls>
        <c:gapWidth val="100"/>
        <c:axId val="510341599"/>
        <c:axId val="510339935"/>
      </c:barChart>
      <c:catAx>
        <c:axId val="510341599"/>
        <c:scaling>
          <c:orientation val="minMax"/>
        </c:scaling>
        <c:delete val="0"/>
        <c:axPos val="l"/>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510339935"/>
        <c:crosses val="autoZero"/>
        <c:auto val="1"/>
        <c:lblAlgn val="ctr"/>
        <c:lblOffset val="100"/>
        <c:noMultiLvlLbl val="0"/>
      </c:catAx>
      <c:valAx>
        <c:axId val="510339935"/>
        <c:scaling>
          <c:orientation val="minMax"/>
        </c:scaling>
        <c:delete val="1"/>
        <c:axPos val="b"/>
        <c:numFmt formatCode="0.00_ " sourceLinked="1"/>
        <c:majorTickMark val="none"/>
        <c:minorTickMark val="none"/>
        <c:tickLblPos val="nextTo"/>
        <c:crossAx val="510341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4F81BD"/>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全部A股!$N$2:$N$11</c:f>
              <c:strCache>
                <c:ptCount val="10"/>
                <c:pt idx="0">
                  <c:v>*ST星星</c:v>
                </c:pt>
                <c:pt idx="1">
                  <c:v>永福股份</c:v>
                </c:pt>
                <c:pt idx="2">
                  <c:v>凤形股份</c:v>
                </c:pt>
                <c:pt idx="3">
                  <c:v>金运激光</c:v>
                </c:pt>
                <c:pt idx="4">
                  <c:v>容大感光</c:v>
                </c:pt>
                <c:pt idx="5">
                  <c:v>华铁应急</c:v>
                </c:pt>
                <c:pt idx="6">
                  <c:v>兆易创新</c:v>
                </c:pt>
                <c:pt idx="7">
                  <c:v>信捷电气</c:v>
                </c:pt>
                <c:pt idx="8">
                  <c:v>赛腾股份</c:v>
                </c:pt>
                <c:pt idx="9">
                  <c:v>隆利科技</c:v>
                </c:pt>
              </c:strCache>
            </c:strRef>
          </c:cat>
          <c:val>
            <c:numRef>
              <c:f>全部A股!$O$2:$O$11</c:f>
              <c:numCache>
                <c:formatCode>0.00_ </c:formatCode>
                <c:ptCount val="10"/>
                <c:pt idx="0">
                  <c:v>-56.093189964158</c:v>
                </c:pt>
                <c:pt idx="1">
                  <c:v>-49.099015418911002</c:v>
                </c:pt>
                <c:pt idx="2">
                  <c:v>-44.094292803969999</c:v>
                </c:pt>
                <c:pt idx="3">
                  <c:v>-39.296482412060001</c:v>
                </c:pt>
                <c:pt idx="4">
                  <c:v>-33.895446880270001</c:v>
                </c:pt>
                <c:pt idx="5">
                  <c:v>-33.713850837138999</c:v>
                </c:pt>
                <c:pt idx="6">
                  <c:v>-33.470984568572</c:v>
                </c:pt>
                <c:pt idx="7">
                  <c:v>-33.140376266281002</c:v>
                </c:pt>
                <c:pt idx="8">
                  <c:v>-33.043241773185002</c:v>
                </c:pt>
                <c:pt idx="9">
                  <c:v>-32.972972972972997</c:v>
                </c:pt>
              </c:numCache>
            </c:numRef>
          </c:val>
          <c:extLst>
            <c:ext xmlns:c16="http://schemas.microsoft.com/office/drawing/2014/chart" uri="{C3380CC4-5D6E-409C-BE32-E72D297353CC}">
              <c16:uniqueId val="{00000000-D139-4C0C-8EF7-AF557F7683A2}"/>
            </c:ext>
          </c:extLst>
        </c:ser>
        <c:dLbls>
          <c:dLblPos val="inEnd"/>
          <c:showLegendKey val="0"/>
          <c:showVal val="1"/>
          <c:showCatName val="0"/>
          <c:showSerName val="0"/>
          <c:showPercent val="0"/>
          <c:showBubbleSize val="0"/>
        </c:dLbls>
        <c:gapWidth val="65"/>
        <c:axId val="1264403279"/>
        <c:axId val="1264393711"/>
      </c:barChart>
      <c:catAx>
        <c:axId val="1264403279"/>
        <c:scaling>
          <c:orientation val="maxMin"/>
        </c:scaling>
        <c:delete val="0"/>
        <c:axPos val="l"/>
        <c:numFmt formatCode="General" sourceLinked="1"/>
        <c:majorTickMark val="none"/>
        <c:minorTickMark val="none"/>
        <c:tickLblPos val="high"/>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zh-CN"/>
          </a:p>
        </c:txPr>
        <c:crossAx val="1264393711"/>
        <c:crosses val="autoZero"/>
        <c:auto val="1"/>
        <c:lblAlgn val="ctr"/>
        <c:lblOffset val="100"/>
        <c:noMultiLvlLbl val="0"/>
      </c:catAx>
      <c:valAx>
        <c:axId val="1264393711"/>
        <c:scaling>
          <c:orientation val="minMax"/>
        </c:scaling>
        <c:delete val="1"/>
        <c:axPos val="t"/>
        <c:numFmt formatCode="0.00_ " sourceLinked="1"/>
        <c:majorTickMark val="none"/>
        <c:minorTickMark val="none"/>
        <c:tickLblPos val="nextTo"/>
        <c:crossAx val="1264403279"/>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zh-CN"/>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Sheet1!$E$3:$E$4</c:f>
              <c:strCache>
                <c:ptCount val="2"/>
                <c:pt idx="0">
                  <c:v>盐湖股份</c:v>
                </c:pt>
              </c:strCache>
            </c:strRef>
          </c:tx>
          <c:spPr>
            <a:ln w="28575" cap="rnd">
              <a:solidFill>
                <a:schemeClr val="accent1"/>
              </a:solidFill>
              <a:round/>
            </a:ln>
            <a:effectLst/>
          </c:spPr>
          <c:marker>
            <c:symbol val="none"/>
          </c:marker>
          <c:cat>
            <c:numRef>
              <c:f>Sheet1!$D$5:$D$19</c:f>
              <c:numCache>
                <c:formatCode>yyyy\-mm\-dd</c:formatCode>
                <c:ptCount val="15"/>
                <c:pt idx="0">
                  <c:v>44419</c:v>
                </c:pt>
                <c:pt idx="1">
                  <c:v>44420</c:v>
                </c:pt>
                <c:pt idx="2">
                  <c:v>44421</c:v>
                </c:pt>
                <c:pt idx="3">
                  <c:v>44424</c:v>
                </c:pt>
                <c:pt idx="4">
                  <c:v>44425</c:v>
                </c:pt>
                <c:pt idx="5">
                  <c:v>44426</c:v>
                </c:pt>
                <c:pt idx="6">
                  <c:v>44427</c:v>
                </c:pt>
                <c:pt idx="7">
                  <c:v>44428</c:v>
                </c:pt>
                <c:pt idx="8">
                  <c:v>44431</c:v>
                </c:pt>
                <c:pt idx="9">
                  <c:v>44432</c:v>
                </c:pt>
                <c:pt idx="10">
                  <c:v>44433</c:v>
                </c:pt>
                <c:pt idx="11">
                  <c:v>44434</c:v>
                </c:pt>
                <c:pt idx="12">
                  <c:v>44435</c:v>
                </c:pt>
                <c:pt idx="13">
                  <c:v>44438</c:v>
                </c:pt>
                <c:pt idx="14">
                  <c:v>44439</c:v>
                </c:pt>
              </c:numCache>
            </c:numRef>
          </c:cat>
          <c:val>
            <c:numRef>
              <c:f>Sheet1!$E$5:$E$19</c:f>
              <c:numCache>
                <c:formatCode>0.00%</c:formatCode>
                <c:ptCount val="15"/>
                <c:pt idx="0">
                  <c:v>-8.412256267409457E-2</c:v>
                </c:pt>
                <c:pt idx="1">
                  <c:v>7.5208913649025266E-3</c:v>
                </c:pt>
                <c:pt idx="2">
                  <c:v>3.9554317548746498E-2</c:v>
                </c:pt>
                <c:pt idx="3">
                  <c:v>-3.4818941504178302E-2</c:v>
                </c:pt>
                <c:pt idx="4">
                  <c:v>-4.7353760445682291E-2</c:v>
                </c:pt>
                <c:pt idx="5">
                  <c:v>1.3927576601671321E-2</c:v>
                </c:pt>
                <c:pt idx="6">
                  <c:v>5.0974930362116977E-2</c:v>
                </c:pt>
                <c:pt idx="7">
                  <c:v>0.15598885793871875</c:v>
                </c:pt>
                <c:pt idx="8">
                  <c:v>0.21894150417827296</c:v>
                </c:pt>
                <c:pt idx="9">
                  <c:v>0.19442896935933152</c:v>
                </c:pt>
                <c:pt idx="10">
                  <c:v>0.16267409470752092</c:v>
                </c:pt>
                <c:pt idx="11">
                  <c:v>0.14930362116991636</c:v>
                </c:pt>
                <c:pt idx="12">
                  <c:v>0.17799442896935935</c:v>
                </c:pt>
                <c:pt idx="13">
                  <c:v>0.11838440111420612</c:v>
                </c:pt>
                <c:pt idx="14">
                  <c:v>0.10891364902506973</c:v>
                </c:pt>
              </c:numCache>
            </c:numRef>
          </c:val>
          <c:smooth val="0"/>
          <c:extLst>
            <c:ext xmlns:c16="http://schemas.microsoft.com/office/drawing/2014/chart" uri="{C3380CC4-5D6E-409C-BE32-E72D297353CC}">
              <c16:uniqueId val="{00000000-CD5E-412C-96CD-B796B34489D6}"/>
            </c:ext>
          </c:extLst>
        </c:ser>
        <c:dLbls>
          <c:showLegendKey val="0"/>
          <c:showVal val="0"/>
          <c:showCatName val="0"/>
          <c:showSerName val="0"/>
          <c:showPercent val="0"/>
          <c:showBubbleSize val="0"/>
        </c:dLbls>
        <c:smooth val="0"/>
        <c:axId val="1072053135"/>
        <c:axId val="1072038575"/>
      </c:lineChart>
      <c:dateAx>
        <c:axId val="1072053135"/>
        <c:scaling>
          <c:orientation val="minMax"/>
        </c:scaling>
        <c:delete val="0"/>
        <c:axPos val="b"/>
        <c:numFmt formatCode="yyyy\-mm\-d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72038575"/>
        <c:crosses val="autoZero"/>
        <c:auto val="1"/>
        <c:lblOffset val="100"/>
        <c:baseTimeUnit val="days"/>
      </c:dateAx>
      <c:valAx>
        <c:axId val="1072038575"/>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7205313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'股权质押(中登数据)'!$Q$15:$Q$24</c:f>
              <c:strCache>
                <c:ptCount val="10"/>
                <c:pt idx="0">
                  <c:v>藏格控股</c:v>
                </c:pt>
                <c:pt idx="1">
                  <c:v>海德股份</c:v>
                </c:pt>
                <c:pt idx="2">
                  <c:v>*ST银亿</c:v>
                </c:pt>
                <c:pt idx="3">
                  <c:v>九鼎投资</c:v>
                </c:pt>
                <c:pt idx="4">
                  <c:v>*ST大集</c:v>
                </c:pt>
                <c:pt idx="5">
                  <c:v>国城矿业</c:v>
                </c:pt>
                <c:pt idx="6">
                  <c:v>雪松发展</c:v>
                </c:pt>
                <c:pt idx="7">
                  <c:v>*ST新光</c:v>
                </c:pt>
                <c:pt idx="8">
                  <c:v>泛海控股</c:v>
                </c:pt>
                <c:pt idx="9">
                  <c:v>深华发A</c:v>
                </c:pt>
              </c:strCache>
            </c:strRef>
          </c:cat>
          <c:val>
            <c:numRef>
              <c:f>'股权质押(中登数据)'!$R$15:$R$24</c:f>
              <c:numCache>
                <c:formatCode>#,##0.00</c:formatCode>
                <c:ptCount val="10"/>
                <c:pt idx="0">
                  <c:v>76.13</c:v>
                </c:pt>
                <c:pt idx="1">
                  <c:v>75.09</c:v>
                </c:pt>
                <c:pt idx="2">
                  <c:v>72.33</c:v>
                </c:pt>
                <c:pt idx="3">
                  <c:v>71.81</c:v>
                </c:pt>
                <c:pt idx="4">
                  <c:v>71.510000000000005</c:v>
                </c:pt>
                <c:pt idx="5">
                  <c:v>70.87</c:v>
                </c:pt>
                <c:pt idx="6">
                  <c:v>68.5</c:v>
                </c:pt>
                <c:pt idx="7">
                  <c:v>66.13</c:v>
                </c:pt>
                <c:pt idx="8">
                  <c:v>64.44</c:v>
                </c:pt>
                <c:pt idx="9">
                  <c:v>64.09</c:v>
                </c:pt>
              </c:numCache>
            </c:numRef>
          </c:val>
          <c:extLst>
            <c:ext xmlns:c16="http://schemas.microsoft.com/office/drawing/2014/chart" uri="{C3380CC4-5D6E-409C-BE32-E72D297353CC}">
              <c16:uniqueId val="{00000000-FBC3-4E34-B6CA-460C7F8A487C}"/>
            </c:ext>
          </c:extLst>
        </c:ser>
        <c:dLbls>
          <c:showLegendKey val="0"/>
          <c:showVal val="0"/>
          <c:showCatName val="0"/>
          <c:showSerName val="0"/>
          <c:showPercent val="0"/>
          <c:showBubbleSize val="0"/>
        </c:dLbls>
        <c:gapWidth val="219"/>
        <c:overlap val="-27"/>
        <c:axId val="568797728"/>
        <c:axId val="568781504"/>
      </c:barChart>
      <c:catAx>
        <c:axId val="568797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568781504"/>
        <c:crosses val="autoZero"/>
        <c:auto val="1"/>
        <c:lblAlgn val="ctr"/>
        <c:lblOffset val="100"/>
        <c:noMultiLvlLbl val="0"/>
      </c:catAx>
      <c:valAx>
        <c:axId val="568781504"/>
        <c:scaling>
          <c:orientation val="minMax"/>
        </c:scaling>
        <c:delete val="1"/>
        <c:axPos val="l"/>
        <c:numFmt formatCode="#,##0.00" sourceLinked="1"/>
        <c:majorTickMark val="none"/>
        <c:minorTickMark val="none"/>
        <c:tickLblPos val="nextTo"/>
        <c:crossAx val="5687977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Sheet1!$I$2:$I$6</c:f>
              <c:strCache>
                <c:ptCount val="5"/>
                <c:pt idx="0">
                  <c:v>三木集团</c:v>
                </c:pt>
                <c:pt idx="1">
                  <c:v>中工国际</c:v>
                </c:pt>
                <c:pt idx="2">
                  <c:v>利君股份</c:v>
                </c:pt>
                <c:pt idx="3">
                  <c:v>普邦股份</c:v>
                </c:pt>
                <c:pt idx="4">
                  <c:v>*ST天龙</c:v>
                </c:pt>
              </c:strCache>
            </c:strRef>
          </c:cat>
          <c:val>
            <c:numRef>
              <c:f>Sheet1!$J$2:$J$6</c:f>
              <c:numCache>
                <c:formatCode>General</c:formatCode>
                <c:ptCount val="5"/>
                <c:pt idx="0">
                  <c:v>100</c:v>
                </c:pt>
                <c:pt idx="1">
                  <c:v>100</c:v>
                </c:pt>
                <c:pt idx="2">
                  <c:v>100</c:v>
                </c:pt>
                <c:pt idx="3">
                  <c:v>100</c:v>
                </c:pt>
                <c:pt idx="4">
                  <c:v>100</c:v>
                </c:pt>
              </c:numCache>
            </c:numRef>
          </c:val>
          <c:extLst>
            <c:ext xmlns:c16="http://schemas.microsoft.com/office/drawing/2014/chart" uri="{C3380CC4-5D6E-409C-BE32-E72D297353CC}">
              <c16:uniqueId val="{00000000-9F97-407C-BA20-5B88C62DCCD1}"/>
            </c:ext>
          </c:extLst>
        </c:ser>
        <c:dLbls>
          <c:showLegendKey val="0"/>
          <c:showVal val="0"/>
          <c:showCatName val="0"/>
          <c:showSerName val="0"/>
          <c:showPercent val="0"/>
          <c:showBubbleSize val="0"/>
        </c:dLbls>
        <c:gapWidth val="219"/>
        <c:overlap val="-27"/>
        <c:axId val="1283390607"/>
        <c:axId val="852562351"/>
      </c:barChart>
      <c:catAx>
        <c:axId val="12833906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852562351"/>
        <c:crosses val="autoZero"/>
        <c:auto val="1"/>
        <c:lblAlgn val="ctr"/>
        <c:lblOffset val="100"/>
        <c:noMultiLvlLbl val="0"/>
      </c:catAx>
      <c:valAx>
        <c:axId val="85256235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28339060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pPr>
      <a:endParaRPr lang="zh-CN"/>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Sheet1!$M$2:$M$6</c:f>
              <c:strCache>
                <c:ptCount val="5"/>
                <c:pt idx="0">
                  <c:v>ST华钰</c:v>
                </c:pt>
                <c:pt idx="1">
                  <c:v>ST海投</c:v>
                </c:pt>
                <c:pt idx="2">
                  <c:v>金科股份</c:v>
                </c:pt>
                <c:pt idx="3">
                  <c:v>*ST当代</c:v>
                </c:pt>
                <c:pt idx="4">
                  <c:v>河化股份</c:v>
                </c:pt>
              </c:strCache>
            </c:strRef>
          </c:cat>
          <c:val>
            <c:numRef>
              <c:f>Sheet1!$N$2:$N$6</c:f>
              <c:numCache>
                <c:formatCode>General</c:formatCode>
                <c:ptCount val="5"/>
                <c:pt idx="0">
                  <c:v>-103.32</c:v>
                </c:pt>
                <c:pt idx="1">
                  <c:v>-100</c:v>
                </c:pt>
                <c:pt idx="2">
                  <c:v>-100</c:v>
                </c:pt>
                <c:pt idx="3">
                  <c:v>-100</c:v>
                </c:pt>
                <c:pt idx="4">
                  <c:v>-100</c:v>
                </c:pt>
              </c:numCache>
            </c:numRef>
          </c:val>
          <c:extLst>
            <c:ext xmlns:c16="http://schemas.microsoft.com/office/drawing/2014/chart" uri="{C3380CC4-5D6E-409C-BE32-E72D297353CC}">
              <c16:uniqueId val="{00000000-55C6-4174-BBFF-2325DA945DA7}"/>
            </c:ext>
          </c:extLst>
        </c:ser>
        <c:dLbls>
          <c:showLegendKey val="0"/>
          <c:showVal val="0"/>
          <c:showCatName val="0"/>
          <c:showSerName val="0"/>
          <c:showPercent val="0"/>
          <c:showBubbleSize val="0"/>
        </c:dLbls>
        <c:gapWidth val="219"/>
        <c:overlap val="-27"/>
        <c:axId val="1360018111"/>
        <c:axId val="1360017279"/>
      </c:barChart>
      <c:catAx>
        <c:axId val="1360018111"/>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360017279"/>
        <c:crosses val="autoZero"/>
        <c:auto val="1"/>
        <c:lblAlgn val="ctr"/>
        <c:lblOffset val="100"/>
        <c:noMultiLvlLbl val="0"/>
      </c:catAx>
      <c:valAx>
        <c:axId val="136001727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360018111"/>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67847769028871"/>
          <c:y val="0.17685185185185184"/>
          <c:w val="0.85261526684164479"/>
          <c:h val="0.66631889763779528"/>
        </c:manualLayout>
      </c:layout>
      <c:barChart>
        <c:barDir val="col"/>
        <c:grouping val="clustered"/>
        <c:varyColors val="0"/>
        <c:ser>
          <c:idx val="0"/>
          <c:order val="0"/>
          <c:tx>
            <c:strRef>
              <c:f>'[Microsoft PowerPoint 中的图表]Sheet2'!$B$1</c:f>
              <c:strCache>
                <c:ptCount val="1"/>
                <c:pt idx="0">
                  <c:v>全部投放量的总和</c:v>
                </c:pt>
              </c:strCache>
            </c:strRef>
          </c:tx>
          <c:spPr>
            <a:solidFill>
              <a:schemeClr val="accent1"/>
            </a:solidFill>
            <a:ln>
              <a:noFill/>
            </a:ln>
            <a:effectLst/>
          </c:spPr>
          <c:invertIfNegative val="0"/>
          <c:cat>
            <c:strRef>
              <c:f>'[Microsoft PowerPoint 中的图表]Sheet2'!$A$2:$A$23</c:f>
              <c:strCache>
                <c:ptCount val="22"/>
                <c:pt idx="0">
                  <c:v>2021-08-02</c:v>
                </c:pt>
                <c:pt idx="1">
                  <c:v>2021-08-03</c:v>
                </c:pt>
                <c:pt idx="2">
                  <c:v>2021-08-04</c:v>
                </c:pt>
                <c:pt idx="3">
                  <c:v>2021-08-05</c:v>
                </c:pt>
                <c:pt idx="4">
                  <c:v>2021-08-06</c:v>
                </c:pt>
                <c:pt idx="5">
                  <c:v>2021-08-09</c:v>
                </c:pt>
                <c:pt idx="6">
                  <c:v>2021-08-10</c:v>
                </c:pt>
                <c:pt idx="7">
                  <c:v>2021-08-11</c:v>
                </c:pt>
                <c:pt idx="8">
                  <c:v>2021-08-12</c:v>
                </c:pt>
                <c:pt idx="9">
                  <c:v>2021-08-13</c:v>
                </c:pt>
                <c:pt idx="10">
                  <c:v>2021-08-16</c:v>
                </c:pt>
                <c:pt idx="11">
                  <c:v>2021-08-17</c:v>
                </c:pt>
                <c:pt idx="12">
                  <c:v>2021-08-18</c:v>
                </c:pt>
                <c:pt idx="13">
                  <c:v>2021-08-19</c:v>
                </c:pt>
                <c:pt idx="14">
                  <c:v>2021-08-20</c:v>
                </c:pt>
                <c:pt idx="15">
                  <c:v>2021-08-23</c:v>
                </c:pt>
                <c:pt idx="16">
                  <c:v>2021-08-24</c:v>
                </c:pt>
                <c:pt idx="17">
                  <c:v>2021-08-25</c:v>
                </c:pt>
                <c:pt idx="18">
                  <c:v>2021-08-26</c:v>
                </c:pt>
                <c:pt idx="19">
                  <c:v>2021-08-27</c:v>
                </c:pt>
                <c:pt idx="20">
                  <c:v>2021-08-30</c:v>
                </c:pt>
                <c:pt idx="21">
                  <c:v>2021-08-31</c:v>
                </c:pt>
              </c:strCache>
            </c:strRef>
          </c:cat>
          <c:val>
            <c:numRef>
              <c:f>'[Microsoft PowerPoint 中的图表]Sheet2'!$B$2:$B$23</c:f>
              <c:numCache>
                <c:formatCode>#,##0_ </c:formatCode>
                <c:ptCount val="22"/>
                <c:pt idx="0">
                  <c:v>100</c:v>
                </c:pt>
                <c:pt idx="1">
                  <c:v>100</c:v>
                </c:pt>
                <c:pt idx="2">
                  <c:v>100</c:v>
                </c:pt>
                <c:pt idx="3">
                  <c:v>100</c:v>
                </c:pt>
                <c:pt idx="4">
                  <c:v>100</c:v>
                </c:pt>
                <c:pt idx="5">
                  <c:v>100</c:v>
                </c:pt>
                <c:pt idx="6">
                  <c:v>100</c:v>
                </c:pt>
                <c:pt idx="7">
                  <c:v>100</c:v>
                </c:pt>
                <c:pt idx="8">
                  <c:v>100</c:v>
                </c:pt>
                <c:pt idx="9">
                  <c:v>100</c:v>
                </c:pt>
                <c:pt idx="10">
                  <c:v>6100</c:v>
                </c:pt>
                <c:pt idx="11">
                  <c:v>100</c:v>
                </c:pt>
                <c:pt idx="12">
                  <c:v>100</c:v>
                </c:pt>
                <c:pt idx="13">
                  <c:v>100</c:v>
                </c:pt>
                <c:pt idx="14">
                  <c:v>100</c:v>
                </c:pt>
                <c:pt idx="15">
                  <c:v>100</c:v>
                </c:pt>
                <c:pt idx="16">
                  <c:v>100</c:v>
                </c:pt>
                <c:pt idx="17">
                  <c:v>500</c:v>
                </c:pt>
                <c:pt idx="18">
                  <c:v>500</c:v>
                </c:pt>
                <c:pt idx="19">
                  <c:v>1200</c:v>
                </c:pt>
                <c:pt idx="20">
                  <c:v>500</c:v>
                </c:pt>
                <c:pt idx="21">
                  <c:v>500</c:v>
                </c:pt>
              </c:numCache>
            </c:numRef>
          </c:val>
          <c:extLst>
            <c:ext xmlns:c16="http://schemas.microsoft.com/office/drawing/2014/chart" uri="{C3380CC4-5D6E-409C-BE32-E72D297353CC}">
              <c16:uniqueId val="{00000000-7FC0-4E35-84DA-20F7ADF1D14F}"/>
            </c:ext>
          </c:extLst>
        </c:ser>
        <c:ser>
          <c:idx val="1"/>
          <c:order val="1"/>
          <c:tx>
            <c:strRef>
              <c:f>'[Microsoft PowerPoint 中的图表]Sheet2'!$C$1</c:f>
              <c:strCache>
                <c:ptCount val="1"/>
                <c:pt idx="0">
                  <c:v>全部回笼量的总和</c:v>
                </c:pt>
              </c:strCache>
            </c:strRef>
          </c:tx>
          <c:spPr>
            <a:solidFill>
              <a:schemeClr val="accent2"/>
            </a:solidFill>
            <a:ln>
              <a:noFill/>
            </a:ln>
            <a:effectLst/>
          </c:spPr>
          <c:invertIfNegative val="0"/>
          <c:cat>
            <c:strRef>
              <c:f>'[Microsoft PowerPoint 中的图表]Sheet2'!$A$2:$A$23</c:f>
              <c:strCache>
                <c:ptCount val="22"/>
                <c:pt idx="0">
                  <c:v>2021-08-02</c:v>
                </c:pt>
                <c:pt idx="1">
                  <c:v>2021-08-03</c:v>
                </c:pt>
                <c:pt idx="2">
                  <c:v>2021-08-04</c:v>
                </c:pt>
                <c:pt idx="3">
                  <c:v>2021-08-05</c:v>
                </c:pt>
                <c:pt idx="4">
                  <c:v>2021-08-06</c:v>
                </c:pt>
                <c:pt idx="5">
                  <c:v>2021-08-09</c:v>
                </c:pt>
                <c:pt idx="6">
                  <c:v>2021-08-10</c:v>
                </c:pt>
                <c:pt idx="7">
                  <c:v>2021-08-11</c:v>
                </c:pt>
                <c:pt idx="8">
                  <c:v>2021-08-12</c:v>
                </c:pt>
                <c:pt idx="9">
                  <c:v>2021-08-13</c:v>
                </c:pt>
                <c:pt idx="10">
                  <c:v>2021-08-16</c:v>
                </c:pt>
                <c:pt idx="11">
                  <c:v>2021-08-17</c:v>
                </c:pt>
                <c:pt idx="12">
                  <c:v>2021-08-18</c:v>
                </c:pt>
                <c:pt idx="13">
                  <c:v>2021-08-19</c:v>
                </c:pt>
                <c:pt idx="14">
                  <c:v>2021-08-20</c:v>
                </c:pt>
                <c:pt idx="15">
                  <c:v>2021-08-23</c:v>
                </c:pt>
                <c:pt idx="16">
                  <c:v>2021-08-24</c:v>
                </c:pt>
                <c:pt idx="17">
                  <c:v>2021-08-25</c:v>
                </c:pt>
                <c:pt idx="18">
                  <c:v>2021-08-26</c:v>
                </c:pt>
                <c:pt idx="19">
                  <c:v>2021-08-27</c:v>
                </c:pt>
                <c:pt idx="20">
                  <c:v>2021-08-30</c:v>
                </c:pt>
                <c:pt idx="21">
                  <c:v>2021-08-31</c:v>
                </c:pt>
              </c:strCache>
            </c:strRef>
          </c:cat>
          <c:val>
            <c:numRef>
              <c:f>'[Microsoft PowerPoint 中的图表]Sheet2'!$C$2:$C$23</c:f>
              <c:numCache>
                <c:formatCode>#,##0_ </c:formatCode>
                <c:ptCount val="22"/>
                <c:pt idx="0">
                  <c:v>100</c:v>
                </c:pt>
                <c:pt idx="1">
                  <c:v>100</c:v>
                </c:pt>
                <c:pt idx="2">
                  <c:v>100</c:v>
                </c:pt>
                <c:pt idx="3">
                  <c:v>300</c:v>
                </c:pt>
                <c:pt idx="4">
                  <c:v>300</c:v>
                </c:pt>
                <c:pt idx="5">
                  <c:v>100</c:v>
                </c:pt>
                <c:pt idx="6">
                  <c:v>100</c:v>
                </c:pt>
                <c:pt idx="7">
                  <c:v>100</c:v>
                </c:pt>
                <c:pt idx="8">
                  <c:v>100</c:v>
                </c:pt>
                <c:pt idx="9">
                  <c:v>100</c:v>
                </c:pt>
                <c:pt idx="10">
                  <c:v>100</c:v>
                </c:pt>
                <c:pt idx="11">
                  <c:v>7100</c:v>
                </c:pt>
                <c:pt idx="12">
                  <c:v>100</c:v>
                </c:pt>
                <c:pt idx="13">
                  <c:v>100</c:v>
                </c:pt>
                <c:pt idx="14">
                  <c:v>100</c:v>
                </c:pt>
                <c:pt idx="15">
                  <c:v>100</c:v>
                </c:pt>
                <c:pt idx="16">
                  <c:v>100</c:v>
                </c:pt>
                <c:pt idx="17">
                  <c:v>100</c:v>
                </c:pt>
                <c:pt idx="18">
                  <c:v>100</c:v>
                </c:pt>
                <c:pt idx="19">
                  <c:v>100</c:v>
                </c:pt>
                <c:pt idx="20">
                  <c:v>100</c:v>
                </c:pt>
                <c:pt idx="21">
                  <c:v>100</c:v>
                </c:pt>
              </c:numCache>
            </c:numRef>
          </c:val>
          <c:extLst>
            <c:ext xmlns:c16="http://schemas.microsoft.com/office/drawing/2014/chart" uri="{C3380CC4-5D6E-409C-BE32-E72D297353CC}">
              <c16:uniqueId val="{00000001-7FC0-4E35-84DA-20F7ADF1D14F}"/>
            </c:ext>
          </c:extLst>
        </c:ser>
        <c:dLbls>
          <c:showLegendKey val="0"/>
          <c:showVal val="0"/>
          <c:showCatName val="0"/>
          <c:showSerName val="0"/>
          <c:showPercent val="0"/>
          <c:showBubbleSize val="0"/>
        </c:dLbls>
        <c:gapWidth val="50"/>
        <c:overlap val="100"/>
        <c:axId val="1742978351"/>
        <c:axId val="1742961295"/>
      </c:barChart>
      <c:lineChart>
        <c:grouping val="standard"/>
        <c:varyColors val="0"/>
        <c:ser>
          <c:idx val="2"/>
          <c:order val="2"/>
          <c:tx>
            <c:strRef>
              <c:f>'[Microsoft PowerPoint 中的图表]Sheet2'!$D$1</c:f>
              <c:strCache>
                <c:ptCount val="1"/>
                <c:pt idx="0">
                  <c:v>净投放量</c:v>
                </c:pt>
              </c:strCache>
            </c:strRef>
          </c:tx>
          <c:spPr>
            <a:ln w="28575" cap="rnd">
              <a:solidFill>
                <a:schemeClr val="accent3"/>
              </a:solidFill>
              <a:round/>
            </a:ln>
            <a:effectLst/>
          </c:spPr>
          <c:marker>
            <c:symbol val="none"/>
          </c:marker>
          <c:cat>
            <c:strRef>
              <c:f>'[Microsoft PowerPoint 中的图表]Sheet2'!$A$2:$A$23</c:f>
              <c:strCache>
                <c:ptCount val="22"/>
                <c:pt idx="0">
                  <c:v>2021-08-02</c:v>
                </c:pt>
                <c:pt idx="1">
                  <c:v>2021-08-03</c:v>
                </c:pt>
                <c:pt idx="2">
                  <c:v>2021-08-04</c:v>
                </c:pt>
                <c:pt idx="3">
                  <c:v>2021-08-05</c:v>
                </c:pt>
                <c:pt idx="4">
                  <c:v>2021-08-06</c:v>
                </c:pt>
                <c:pt idx="5">
                  <c:v>2021-08-09</c:v>
                </c:pt>
                <c:pt idx="6">
                  <c:v>2021-08-10</c:v>
                </c:pt>
                <c:pt idx="7">
                  <c:v>2021-08-11</c:v>
                </c:pt>
                <c:pt idx="8">
                  <c:v>2021-08-12</c:v>
                </c:pt>
                <c:pt idx="9">
                  <c:v>2021-08-13</c:v>
                </c:pt>
                <c:pt idx="10">
                  <c:v>2021-08-16</c:v>
                </c:pt>
                <c:pt idx="11">
                  <c:v>2021-08-17</c:v>
                </c:pt>
                <c:pt idx="12">
                  <c:v>2021-08-18</c:v>
                </c:pt>
                <c:pt idx="13">
                  <c:v>2021-08-19</c:v>
                </c:pt>
                <c:pt idx="14">
                  <c:v>2021-08-20</c:v>
                </c:pt>
                <c:pt idx="15">
                  <c:v>2021-08-23</c:v>
                </c:pt>
                <c:pt idx="16">
                  <c:v>2021-08-24</c:v>
                </c:pt>
                <c:pt idx="17">
                  <c:v>2021-08-25</c:v>
                </c:pt>
                <c:pt idx="18">
                  <c:v>2021-08-26</c:v>
                </c:pt>
                <c:pt idx="19">
                  <c:v>2021-08-27</c:v>
                </c:pt>
                <c:pt idx="20">
                  <c:v>2021-08-30</c:v>
                </c:pt>
                <c:pt idx="21">
                  <c:v>2021-08-31</c:v>
                </c:pt>
              </c:strCache>
            </c:strRef>
          </c:cat>
          <c:val>
            <c:numRef>
              <c:f>'[Microsoft PowerPoint 中的图表]Sheet2'!$D$2:$D$23</c:f>
              <c:numCache>
                <c:formatCode>#,##0_ </c:formatCode>
                <c:ptCount val="22"/>
                <c:pt idx="0">
                  <c:v>0</c:v>
                </c:pt>
                <c:pt idx="1">
                  <c:v>0</c:v>
                </c:pt>
                <c:pt idx="2">
                  <c:v>0</c:v>
                </c:pt>
                <c:pt idx="3">
                  <c:v>-200</c:v>
                </c:pt>
                <c:pt idx="4">
                  <c:v>-200</c:v>
                </c:pt>
                <c:pt idx="5">
                  <c:v>0</c:v>
                </c:pt>
                <c:pt idx="6">
                  <c:v>0</c:v>
                </c:pt>
                <c:pt idx="7">
                  <c:v>0</c:v>
                </c:pt>
                <c:pt idx="8">
                  <c:v>0</c:v>
                </c:pt>
                <c:pt idx="9">
                  <c:v>0</c:v>
                </c:pt>
                <c:pt idx="10">
                  <c:v>6000</c:v>
                </c:pt>
                <c:pt idx="11">
                  <c:v>-7000</c:v>
                </c:pt>
                <c:pt idx="12">
                  <c:v>0</c:v>
                </c:pt>
                <c:pt idx="13">
                  <c:v>0</c:v>
                </c:pt>
                <c:pt idx="14">
                  <c:v>0</c:v>
                </c:pt>
                <c:pt idx="15">
                  <c:v>0</c:v>
                </c:pt>
                <c:pt idx="16">
                  <c:v>0</c:v>
                </c:pt>
                <c:pt idx="17">
                  <c:v>400</c:v>
                </c:pt>
                <c:pt idx="18">
                  <c:v>400</c:v>
                </c:pt>
                <c:pt idx="19">
                  <c:v>1100</c:v>
                </c:pt>
                <c:pt idx="20">
                  <c:v>400</c:v>
                </c:pt>
                <c:pt idx="21">
                  <c:v>400</c:v>
                </c:pt>
              </c:numCache>
            </c:numRef>
          </c:val>
          <c:smooth val="0"/>
          <c:extLst>
            <c:ext xmlns:c16="http://schemas.microsoft.com/office/drawing/2014/chart" uri="{C3380CC4-5D6E-409C-BE32-E72D297353CC}">
              <c16:uniqueId val="{00000002-7FC0-4E35-84DA-20F7ADF1D14F}"/>
            </c:ext>
          </c:extLst>
        </c:ser>
        <c:dLbls>
          <c:showLegendKey val="0"/>
          <c:showVal val="0"/>
          <c:showCatName val="0"/>
          <c:showSerName val="0"/>
          <c:showPercent val="0"/>
          <c:showBubbleSize val="0"/>
        </c:dLbls>
        <c:marker val="1"/>
        <c:smooth val="0"/>
        <c:axId val="1742978351"/>
        <c:axId val="1742961295"/>
      </c:lineChart>
      <c:catAx>
        <c:axId val="1742978351"/>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742961295"/>
        <c:crosses val="autoZero"/>
        <c:auto val="0"/>
        <c:lblAlgn val="ctr"/>
        <c:lblOffset val="100"/>
        <c:noMultiLvlLbl val="0"/>
      </c:catAx>
      <c:valAx>
        <c:axId val="1742961295"/>
        <c:scaling>
          <c:orientation val="minMax"/>
          <c:max val="8000"/>
          <c:min val="-7000"/>
        </c:scaling>
        <c:delete val="0"/>
        <c:axPos val="l"/>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74297835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Sheet1!$I$3</c:f>
              <c:strCache>
                <c:ptCount val="1"/>
                <c:pt idx="0">
                  <c:v>上证指数</c:v>
                </c:pt>
              </c:strCache>
            </c:strRef>
          </c:tx>
          <c:spPr>
            <a:ln w="28575" cap="rnd">
              <a:solidFill>
                <a:schemeClr val="accent1"/>
              </a:solidFill>
              <a:round/>
            </a:ln>
            <a:effectLst/>
          </c:spPr>
          <c:marker>
            <c:symbol val="none"/>
          </c:marker>
          <c:cat>
            <c:numRef>
              <c:f>Sheet1!$H$4:$H$25</c:f>
              <c:numCache>
                <c:formatCode>yyyy\-mm\-dd</c:formatCode>
                <c:ptCount val="22"/>
                <c:pt idx="0">
                  <c:v>44410</c:v>
                </c:pt>
                <c:pt idx="1">
                  <c:v>44411</c:v>
                </c:pt>
                <c:pt idx="2">
                  <c:v>44412</c:v>
                </c:pt>
                <c:pt idx="3">
                  <c:v>44413</c:v>
                </c:pt>
                <c:pt idx="4">
                  <c:v>44414</c:v>
                </c:pt>
                <c:pt idx="5">
                  <c:v>44417</c:v>
                </c:pt>
                <c:pt idx="6">
                  <c:v>44418</c:v>
                </c:pt>
                <c:pt idx="7">
                  <c:v>44419</c:v>
                </c:pt>
                <c:pt idx="8">
                  <c:v>44420</c:v>
                </c:pt>
                <c:pt idx="9">
                  <c:v>44421</c:v>
                </c:pt>
                <c:pt idx="10">
                  <c:v>44424</c:v>
                </c:pt>
                <c:pt idx="11">
                  <c:v>44425</c:v>
                </c:pt>
                <c:pt idx="12">
                  <c:v>44426</c:v>
                </c:pt>
                <c:pt idx="13">
                  <c:v>44427</c:v>
                </c:pt>
                <c:pt idx="14">
                  <c:v>44428</c:v>
                </c:pt>
                <c:pt idx="15">
                  <c:v>44431</c:v>
                </c:pt>
                <c:pt idx="16">
                  <c:v>44432</c:v>
                </c:pt>
                <c:pt idx="17">
                  <c:v>44433</c:v>
                </c:pt>
                <c:pt idx="18">
                  <c:v>44434</c:v>
                </c:pt>
                <c:pt idx="19">
                  <c:v>44435</c:v>
                </c:pt>
                <c:pt idx="20">
                  <c:v>44438</c:v>
                </c:pt>
                <c:pt idx="21">
                  <c:v>44439</c:v>
                </c:pt>
              </c:numCache>
            </c:numRef>
          </c:cat>
          <c:val>
            <c:numRef>
              <c:f>Sheet1!$I$4:$I$25</c:f>
              <c:numCache>
                <c:formatCode>0.00%</c:formatCode>
                <c:ptCount val="22"/>
                <c:pt idx="0">
                  <c:v>1.9700017431195205E-2</c:v>
                </c:pt>
                <c:pt idx="1">
                  <c:v>1.4903936806884177E-2</c:v>
                </c:pt>
                <c:pt idx="2">
                  <c:v>2.3506858595448321E-2</c:v>
                </c:pt>
                <c:pt idx="3">
                  <c:v>2.0366329430044683E-2</c:v>
                </c:pt>
                <c:pt idx="4">
                  <c:v>1.7916955101632936E-2</c:v>
                </c:pt>
                <c:pt idx="5">
                  <c:v>2.8633254776197603E-2</c:v>
                </c:pt>
                <c:pt idx="6">
                  <c:v>3.902253557426727E-2</c:v>
                </c:pt>
                <c:pt idx="7">
                  <c:v>3.9814445192018821E-2</c:v>
                </c:pt>
                <c:pt idx="8">
                  <c:v>3.7493847423883064E-2</c:v>
                </c:pt>
                <c:pt idx="9">
                  <c:v>3.5010005129280763E-2</c:v>
                </c:pt>
                <c:pt idx="10">
                  <c:v>3.5317832618964484E-2</c:v>
                </c:pt>
                <c:pt idx="11">
                  <c:v>1.4605057448474623E-2</c:v>
                </c:pt>
                <c:pt idx="12">
                  <c:v>2.588143949765187E-2</c:v>
                </c:pt>
                <c:pt idx="13">
                  <c:v>2.0073601911885897E-2</c:v>
                </c:pt>
                <c:pt idx="14">
                  <c:v>8.8234461290412902E-3</c:v>
                </c:pt>
                <c:pt idx="15">
                  <c:v>2.3481397629816714E-2</c:v>
                </c:pt>
                <c:pt idx="16">
                  <c:v>3.447196930178742E-2</c:v>
                </c:pt>
                <c:pt idx="17">
                  <c:v>4.2099279869701078E-2</c:v>
                </c:pt>
                <c:pt idx="18">
                  <c:v>3.0702362960105312E-2</c:v>
                </c:pt>
                <c:pt idx="19">
                  <c:v>3.6734227608788084E-2</c:v>
                </c:pt>
                <c:pt idx="20">
                  <c:v>3.8498687244385765E-2</c:v>
                </c:pt>
                <c:pt idx="21">
                  <c:v>4.3146122924835772E-2</c:v>
                </c:pt>
              </c:numCache>
            </c:numRef>
          </c:val>
          <c:smooth val="0"/>
          <c:extLst>
            <c:ext xmlns:c16="http://schemas.microsoft.com/office/drawing/2014/chart" uri="{C3380CC4-5D6E-409C-BE32-E72D297353CC}">
              <c16:uniqueId val="{00000000-2067-464A-81AA-8100F5E4A0D2}"/>
            </c:ext>
          </c:extLst>
        </c:ser>
        <c:ser>
          <c:idx val="1"/>
          <c:order val="1"/>
          <c:tx>
            <c:strRef>
              <c:f>Sheet1!$J$3</c:f>
              <c:strCache>
                <c:ptCount val="1"/>
                <c:pt idx="0">
                  <c:v>深证成指</c:v>
                </c:pt>
              </c:strCache>
            </c:strRef>
          </c:tx>
          <c:spPr>
            <a:ln w="28575" cap="rnd">
              <a:solidFill>
                <a:schemeClr val="accent2"/>
              </a:solidFill>
              <a:round/>
            </a:ln>
            <a:effectLst/>
          </c:spPr>
          <c:marker>
            <c:symbol val="none"/>
          </c:marker>
          <c:cat>
            <c:numRef>
              <c:f>Sheet1!$H$4:$H$25</c:f>
              <c:numCache>
                <c:formatCode>yyyy\-mm\-dd</c:formatCode>
                <c:ptCount val="22"/>
                <c:pt idx="0">
                  <c:v>44410</c:v>
                </c:pt>
                <c:pt idx="1">
                  <c:v>44411</c:v>
                </c:pt>
                <c:pt idx="2">
                  <c:v>44412</c:v>
                </c:pt>
                <c:pt idx="3">
                  <c:v>44413</c:v>
                </c:pt>
                <c:pt idx="4">
                  <c:v>44414</c:v>
                </c:pt>
                <c:pt idx="5">
                  <c:v>44417</c:v>
                </c:pt>
                <c:pt idx="6">
                  <c:v>44418</c:v>
                </c:pt>
                <c:pt idx="7">
                  <c:v>44419</c:v>
                </c:pt>
                <c:pt idx="8">
                  <c:v>44420</c:v>
                </c:pt>
                <c:pt idx="9">
                  <c:v>44421</c:v>
                </c:pt>
                <c:pt idx="10">
                  <c:v>44424</c:v>
                </c:pt>
                <c:pt idx="11">
                  <c:v>44425</c:v>
                </c:pt>
                <c:pt idx="12">
                  <c:v>44426</c:v>
                </c:pt>
                <c:pt idx="13">
                  <c:v>44427</c:v>
                </c:pt>
                <c:pt idx="14">
                  <c:v>44428</c:v>
                </c:pt>
                <c:pt idx="15">
                  <c:v>44431</c:v>
                </c:pt>
                <c:pt idx="16">
                  <c:v>44432</c:v>
                </c:pt>
                <c:pt idx="17">
                  <c:v>44433</c:v>
                </c:pt>
                <c:pt idx="18">
                  <c:v>44434</c:v>
                </c:pt>
                <c:pt idx="19">
                  <c:v>44435</c:v>
                </c:pt>
                <c:pt idx="20">
                  <c:v>44438</c:v>
                </c:pt>
                <c:pt idx="21">
                  <c:v>44439</c:v>
                </c:pt>
              </c:numCache>
            </c:numRef>
          </c:cat>
          <c:val>
            <c:numRef>
              <c:f>Sheet1!$J$4:$J$25</c:f>
              <c:numCache>
                <c:formatCode>0.00%</c:formatCode>
                <c:ptCount val="22"/>
                <c:pt idx="0">
                  <c:v>2.245172318306321E-2</c:v>
                </c:pt>
                <c:pt idx="1">
                  <c:v>1.8220443401573583E-2</c:v>
                </c:pt>
                <c:pt idx="2">
                  <c:v>3.5714206257135839E-2</c:v>
                </c:pt>
                <c:pt idx="3">
                  <c:v>2.7569274923382903E-2</c:v>
                </c:pt>
                <c:pt idx="4">
                  <c:v>2.4472843612064477E-2</c:v>
                </c:pt>
                <c:pt idx="5">
                  <c:v>3.2351641859015956E-2</c:v>
                </c:pt>
                <c:pt idx="6">
                  <c:v>4.0376772538735617E-2</c:v>
                </c:pt>
                <c:pt idx="7">
                  <c:v>3.7860316237521729E-2</c:v>
                </c:pt>
                <c:pt idx="8">
                  <c:v>2.9624437559109928E-2</c:v>
                </c:pt>
                <c:pt idx="9">
                  <c:v>2.251213134490726E-2</c:v>
                </c:pt>
                <c:pt idx="10">
                  <c:v>1.523690342690931E-2</c:v>
                </c:pt>
                <c:pt idx="11">
                  <c:v>-8.4681906566435039E-3</c:v>
                </c:pt>
                <c:pt idx="12">
                  <c:v>-1.3193617907756305E-3</c:v>
                </c:pt>
                <c:pt idx="13">
                  <c:v>9.7778586751373631E-4</c:v>
                </c:pt>
                <c:pt idx="14">
                  <c:v>-1.517803604284107E-2</c:v>
                </c:pt>
                <c:pt idx="15">
                  <c:v>4.3298411939001191E-3</c:v>
                </c:pt>
                <c:pt idx="16">
                  <c:v>1.3151160152463204E-2</c:v>
                </c:pt>
                <c:pt idx="17">
                  <c:v>1.5496700669674457E-2</c:v>
                </c:pt>
                <c:pt idx="18">
                  <c:v>-3.9902136981391223E-3</c:v>
                </c:pt>
                <c:pt idx="19">
                  <c:v>-2.5090771502532805E-3</c:v>
                </c:pt>
                <c:pt idx="20">
                  <c:v>-3.4438663357178045E-3</c:v>
                </c:pt>
                <c:pt idx="21">
                  <c:v>-1.0006626173552857E-2</c:v>
                </c:pt>
              </c:numCache>
            </c:numRef>
          </c:val>
          <c:smooth val="0"/>
          <c:extLst>
            <c:ext xmlns:c16="http://schemas.microsoft.com/office/drawing/2014/chart" uri="{C3380CC4-5D6E-409C-BE32-E72D297353CC}">
              <c16:uniqueId val="{00000001-2067-464A-81AA-8100F5E4A0D2}"/>
            </c:ext>
          </c:extLst>
        </c:ser>
        <c:ser>
          <c:idx val="2"/>
          <c:order val="2"/>
          <c:tx>
            <c:strRef>
              <c:f>Sheet1!$K$3</c:f>
              <c:strCache>
                <c:ptCount val="1"/>
                <c:pt idx="0">
                  <c:v>中小100</c:v>
                </c:pt>
              </c:strCache>
            </c:strRef>
          </c:tx>
          <c:spPr>
            <a:ln w="28575" cap="rnd">
              <a:solidFill>
                <a:schemeClr val="accent3"/>
              </a:solidFill>
              <a:round/>
            </a:ln>
            <a:effectLst/>
          </c:spPr>
          <c:marker>
            <c:symbol val="none"/>
          </c:marker>
          <c:cat>
            <c:numRef>
              <c:f>Sheet1!$H$4:$H$25</c:f>
              <c:numCache>
                <c:formatCode>yyyy\-mm\-dd</c:formatCode>
                <c:ptCount val="22"/>
                <c:pt idx="0">
                  <c:v>44410</c:v>
                </c:pt>
                <c:pt idx="1">
                  <c:v>44411</c:v>
                </c:pt>
                <c:pt idx="2">
                  <c:v>44412</c:v>
                </c:pt>
                <c:pt idx="3">
                  <c:v>44413</c:v>
                </c:pt>
                <c:pt idx="4">
                  <c:v>44414</c:v>
                </c:pt>
                <c:pt idx="5">
                  <c:v>44417</c:v>
                </c:pt>
                <c:pt idx="6">
                  <c:v>44418</c:v>
                </c:pt>
                <c:pt idx="7">
                  <c:v>44419</c:v>
                </c:pt>
                <c:pt idx="8">
                  <c:v>44420</c:v>
                </c:pt>
                <c:pt idx="9">
                  <c:v>44421</c:v>
                </c:pt>
                <c:pt idx="10">
                  <c:v>44424</c:v>
                </c:pt>
                <c:pt idx="11">
                  <c:v>44425</c:v>
                </c:pt>
                <c:pt idx="12">
                  <c:v>44426</c:v>
                </c:pt>
                <c:pt idx="13">
                  <c:v>44427</c:v>
                </c:pt>
                <c:pt idx="14">
                  <c:v>44428</c:v>
                </c:pt>
                <c:pt idx="15">
                  <c:v>44431</c:v>
                </c:pt>
                <c:pt idx="16">
                  <c:v>44432</c:v>
                </c:pt>
                <c:pt idx="17">
                  <c:v>44433</c:v>
                </c:pt>
                <c:pt idx="18">
                  <c:v>44434</c:v>
                </c:pt>
                <c:pt idx="19">
                  <c:v>44435</c:v>
                </c:pt>
                <c:pt idx="20">
                  <c:v>44438</c:v>
                </c:pt>
                <c:pt idx="21">
                  <c:v>44439</c:v>
                </c:pt>
              </c:numCache>
            </c:numRef>
          </c:cat>
          <c:val>
            <c:numRef>
              <c:f>Sheet1!$K$4:$K$25</c:f>
              <c:numCache>
                <c:formatCode>0.00%</c:formatCode>
                <c:ptCount val="22"/>
                <c:pt idx="0">
                  <c:v>2.3389309867616781E-2</c:v>
                </c:pt>
                <c:pt idx="1">
                  <c:v>1.1059370571871563E-2</c:v>
                </c:pt>
                <c:pt idx="2">
                  <c:v>4.0868562438365119E-2</c:v>
                </c:pt>
                <c:pt idx="3">
                  <c:v>3.3949312918653218E-2</c:v>
                </c:pt>
                <c:pt idx="4">
                  <c:v>2.8491618855642331E-2</c:v>
                </c:pt>
                <c:pt idx="5">
                  <c:v>3.8888443215469914E-2</c:v>
                </c:pt>
                <c:pt idx="6">
                  <c:v>3.98090675681535E-2</c:v>
                </c:pt>
                <c:pt idx="7">
                  <c:v>3.9833768151269711E-2</c:v>
                </c:pt>
                <c:pt idx="8">
                  <c:v>3.5820618065647958E-2</c:v>
                </c:pt>
                <c:pt idx="9">
                  <c:v>2.3955683950980022E-2</c:v>
                </c:pt>
                <c:pt idx="10">
                  <c:v>7.9185254500637736E-3</c:v>
                </c:pt>
                <c:pt idx="11">
                  <c:v>-1.5723983954399334E-2</c:v>
                </c:pt>
                <c:pt idx="12">
                  <c:v>-1.0079259069897151E-2</c:v>
                </c:pt>
                <c:pt idx="13">
                  <c:v>-4.2296434317579124E-4</c:v>
                </c:pt>
                <c:pt idx="14">
                  <c:v>-8.1305856301446822E-3</c:v>
                </c:pt>
                <c:pt idx="15">
                  <c:v>1.5306237596149908E-2</c:v>
                </c:pt>
                <c:pt idx="16">
                  <c:v>2.6348246701915379E-2</c:v>
                </c:pt>
                <c:pt idx="17">
                  <c:v>2.7601899397420304E-2</c:v>
                </c:pt>
                <c:pt idx="18">
                  <c:v>1.1847445380636756E-2</c:v>
                </c:pt>
                <c:pt idx="19">
                  <c:v>1.5173094135248144E-2</c:v>
                </c:pt>
                <c:pt idx="20">
                  <c:v>1.0560915137832527E-2</c:v>
                </c:pt>
                <c:pt idx="21">
                  <c:v>5.2541608339069512E-3</c:v>
                </c:pt>
              </c:numCache>
            </c:numRef>
          </c:val>
          <c:smooth val="0"/>
          <c:extLst>
            <c:ext xmlns:c16="http://schemas.microsoft.com/office/drawing/2014/chart" uri="{C3380CC4-5D6E-409C-BE32-E72D297353CC}">
              <c16:uniqueId val="{00000002-2067-464A-81AA-8100F5E4A0D2}"/>
            </c:ext>
          </c:extLst>
        </c:ser>
        <c:ser>
          <c:idx val="3"/>
          <c:order val="3"/>
          <c:tx>
            <c:strRef>
              <c:f>Sheet1!$L$3</c:f>
              <c:strCache>
                <c:ptCount val="1"/>
                <c:pt idx="0">
                  <c:v>创业板指</c:v>
                </c:pt>
              </c:strCache>
            </c:strRef>
          </c:tx>
          <c:spPr>
            <a:ln w="28575" cap="rnd">
              <a:solidFill>
                <a:schemeClr val="accent4"/>
              </a:solidFill>
              <a:round/>
            </a:ln>
            <a:effectLst/>
          </c:spPr>
          <c:marker>
            <c:symbol val="none"/>
          </c:marker>
          <c:cat>
            <c:numRef>
              <c:f>Sheet1!$H$4:$H$25</c:f>
              <c:numCache>
                <c:formatCode>yyyy\-mm\-dd</c:formatCode>
                <c:ptCount val="22"/>
                <c:pt idx="0">
                  <c:v>44410</c:v>
                </c:pt>
                <c:pt idx="1">
                  <c:v>44411</c:v>
                </c:pt>
                <c:pt idx="2">
                  <c:v>44412</c:v>
                </c:pt>
                <c:pt idx="3">
                  <c:v>44413</c:v>
                </c:pt>
                <c:pt idx="4">
                  <c:v>44414</c:v>
                </c:pt>
                <c:pt idx="5">
                  <c:v>44417</c:v>
                </c:pt>
                <c:pt idx="6">
                  <c:v>44418</c:v>
                </c:pt>
                <c:pt idx="7">
                  <c:v>44419</c:v>
                </c:pt>
                <c:pt idx="8">
                  <c:v>44420</c:v>
                </c:pt>
                <c:pt idx="9">
                  <c:v>44421</c:v>
                </c:pt>
                <c:pt idx="10">
                  <c:v>44424</c:v>
                </c:pt>
                <c:pt idx="11">
                  <c:v>44425</c:v>
                </c:pt>
                <c:pt idx="12">
                  <c:v>44426</c:v>
                </c:pt>
                <c:pt idx="13">
                  <c:v>44427</c:v>
                </c:pt>
                <c:pt idx="14">
                  <c:v>44428</c:v>
                </c:pt>
                <c:pt idx="15">
                  <c:v>44431</c:v>
                </c:pt>
                <c:pt idx="16">
                  <c:v>44432</c:v>
                </c:pt>
                <c:pt idx="17">
                  <c:v>44433</c:v>
                </c:pt>
                <c:pt idx="18">
                  <c:v>44434</c:v>
                </c:pt>
                <c:pt idx="19">
                  <c:v>44435</c:v>
                </c:pt>
                <c:pt idx="20">
                  <c:v>44438</c:v>
                </c:pt>
                <c:pt idx="21">
                  <c:v>44439</c:v>
                </c:pt>
              </c:numCache>
            </c:numRef>
          </c:cat>
          <c:val>
            <c:numRef>
              <c:f>Sheet1!$L$4:$L$25</c:f>
              <c:numCache>
                <c:formatCode>0.00%</c:formatCode>
                <c:ptCount val="22"/>
                <c:pt idx="0">
                  <c:v>1.5457730037922168E-2</c:v>
                </c:pt>
                <c:pt idx="1">
                  <c:v>1.0768907932973359E-2</c:v>
                </c:pt>
                <c:pt idx="2">
                  <c:v>3.573793791182589E-2</c:v>
                </c:pt>
                <c:pt idx="3">
                  <c:v>2.6835384886792379E-2</c:v>
                </c:pt>
                <c:pt idx="4">
                  <c:v>1.4743349166702391E-2</c:v>
                </c:pt>
                <c:pt idx="5">
                  <c:v>4.8151817097334959E-3</c:v>
                </c:pt>
                <c:pt idx="6">
                  <c:v>8.280928882332006E-3</c:v>
                </c:pt>
                <c:pt idx="7">
                  <c:v>-9.0794622853795914E-4</c:v>
                </c:pt>
                <c:pt idx="8">
                  <c:v>-1.562405846179582E-2</c:v>
                </c:pt>
                <c:pt idx="9">
                  <c:v>-2.7630953330168517E-2</c:v>
                </c:pt>
                <c:pt idx="10">
                  <c:v>-4.0344089964783003E-2</c:v>
                </c:pt>
                <c:pt idx="11">
                  <c:v>-6.2795752910376756E-2</c:v>
                </c:pt>
                <c:pt idx="12">
                  <c:v>-5.5755339899633771E-2</c:v>
                </c:pt>
                <c:pt idx="13">
                  <c:v>-4.703963747031159E-2</c:v>
                </c:pt>
                <c:pt idx="14">
                  <c:v>-7.1880331204598913E-2</c:v>
                </c:pt>
                <c:pt idx="15">
                  <c:v>-4.2559379930426466E-2</c:v>
                </c:pt>
                <c:pt idx="16">
                  <c:v>-3.1859218366285802E-2</c:v>
                </c:pt>
                <c:pt idx="17">
                  <c:v>-2.6603042507900021E-2</c:v>
                </c:pt>
                <c:pt idx="18">
                  <c:v>-5.1082098367071782E-2</c:v>
                </c:pt>
                <c:pt idx="19">
                  <c:v>-5.3226897869958489E-2</c:v>
                </c:pt>
                <c:pt idx="20">
                  <c:v>-4.8944827536289703E-2</c:v>
                </c:pt>
                <c:pt idx="21">
                  <c:v>-6.5713040680380419E-2</c:v>
                </c:pt>
              </c:numCache>
            </c:numRef>
          </c:val>
          <c:smooth val="0"/>
          <c:extLst>
            <c:ext xmlns:c16="http://schemas.microsoft.com/office/drawing/2014/chart" uri="{C3380CC4-5D6E-409C-BE32-E72D297353CC}">
              <c16:uniqueId val="{00000003-2067-464A-81AA-8100F5E4A0D2}"/>
            </c:ext>
          </c:extLst>
        </c:ser>
        <c:ser>
          <c:idx val="4"/>
          <c:order val="4"/>
          <c:tx>
            <c:strRef>
              <c:f>Sheet1!$M$3</c:f>
              <c:strCache>
                <c:ptCount val="1"/>
                <c:pt idx="0">
                  <c:v>科创50</c:v>
                </c:pt>
              </c:strCache>
            </c:strRef>
          </c:tx>
          <c:spPr>
            <a:ln w="28575" cap="rnd">
              <a:solidFill>
                <a:schemeClr val="accent5"/>
              </a:solidFill>
              <a:round/>
            </a:ln>
            <a:effectLst/>
          </c:spPr>
          <c:marker>
            <c:symbol val="none"/>
          </c:marker>
          <c:cat>
            <c:numRef>
              <c:f>Sheet1!$H$4:$H$25</c:f>
              <c:numCache>
                <c:formatCode>yyyy\-mm\-dd</c:formatCode>
                <c:ptCount val="22"/>
                <c:pt idx="0">
                  <c:v>44410</c:v>
                </c:pt>
                <c:pt idx="1">
                  <c:v>44411</c:v>
                </c:pt>
                <c:pt idx="2">
                  <c:v>44412</c:v>
                </c:pt>
                <c:pt idx="3">
                  <c:v>44413</c:v>
                </c:pt>
                <c:pt idx="4">
                  <c:v>44414</c:v>
                </c:pt>
                <c:pt idx="5">
                  <c:v>44417</c:v>
                </c:pt>
                <c:pt idx="6">
                  <c:v>44418</c:v>
                </c:pt>
                <c:pt idx="7">
                  <c:v>44419</c:v>
                </c:pt>
                <c:pt idx="8">
                  <c:v>44420</c:v>
                </c:pt>
                <c:pt idx="9">
                  <c:v>44421</c:v>
                </c:pt>
                <c:pt idx="10">
                  <c:v>44424</c:v>
                </c:pt>
                <c:pt idx="11">
                  <c:v>44425</c:v>
                </c:pt>
                <c:pt idx="12">
                  <c:v>44426</c:v>
                </c:pt>
                <c:pt idx="13">
                  <c:v>44427</c:v>
                </c:pt>
                <c:pt idx="14">
                  <c:v>44428</c:v>
                </c:pt>
                <c:pt idx="15">
                  <c:v>44431</c:v>
                </c:pt>
                <c:pt idx="16">
                  <c:v>44432</c:v>
                </c:pt>
                <c:pt idx="17">
                  <c:v>44433</c:v>
                </c:pt>
                <c:pt idx="18">
                  <c:v>44434</c:v>
                </c:pt>
                <c:pt idx="19">
                  <c:v>44435</c:v>
                </c:pt>
                <c:pt idx="20">
                  <c:v>44438</c:v>
                </c:pt>
                <c:pt idx="21">
                  <c:v>44439</c:v>
                </c:pt>
              </c:numCache>
            </c:numRef>
          </c:cat>
          <c:val>
            <c:numRef>
              <c:f>Sheet1!$M$4:$M$25</c:f>
              <c:numCache>
                <c:formatCode>0.00%</c:formatCode>
                <c:ptCount val="22"/>
                <c:pt idx="0">
                  <c:v>5.1878468763788543E-3</c:v>
                </c:pt>
                <c:pt idx="1">
                  <c:v>-1.6984652457308069E-2</c:v>
                </c:pt>
                <c:pt idx="2">
                  <c:v>9.2224897529811223E-3</c:v>
                </c:pt>
                <c:pt idx="3">
                  <c:v>8.5392399499528704E-3</c:v>
                </c:pt>
                <c:pt idx="4">
                  <c:v>-2.8567408293102003E-3</c:v>
                </c:pt>
                <c:pt idx="5">
                  <c:v>-1.0546066289182532E-2</c:v>
                </c:pt>
                <c:pt idx="6">
                  <c:v>-1.9004927606126598E-3</c:v>
                </c:pt>
                <c:pt idx="7">
                  <c:v>-7.8114331095490153E-3</c:v>
                </c:pt>
                <c:pt idx="8">
                  <c:v>-2.9652111346842869E-3</c:v>
                </c:pt>
                <c:pt idx="9">
                  <c:v>-2.4156450127634899E-2</c:v>
                </c:pt>
                <c:pt idx="10">
                  <c:v>-2.7204239466989799E-2</c:v>
                </c:pt>
                <c:pt idx="11">
                  <c:v>-5.1514910990562046E-2</c:v>
                </c:pt>
                <c:pt idx="12">
                  <c:v>-5.2306002649918359E-2</c:v>
                </c:pt>
                <c:pt idx="13">
                  <c:v>-2.8348645180119592E-2</c:v>
                </c:pt>
                <c:pt idx="14">
                  <c:v>-3.9047173207910069E-2</c:v>
                </c:pt>
                <c:pt idx="15">
                  <c:v>-1.7036059589287222E-2</c:v>
                </c:pt>
                <c:pt idx="16">
                  <c:v>-8.288174555996064E-3</c:v>
                </c:pt>
                <c:pt idx="17">
                  <c:v>-3.0444208524672556E-2</c:v>
                </c:pt>
                <c:pt idx="18">
                  <c:v>-5.8999676285896308E-2</c:v>
                </c:pt>
                <c:pt idx="19">
                  <c:v>-6.9698392848400736E-2</c:v>
                </c:pt>
                <c:pt idx="20">
                  <c:v>-7.526557156906577E-2</c:v>
                </c:pt>
                <c:pt idx="21">
                  <c:v>-9.4295951361563213E-2</c:v>
                </c:pt>
              </c:numCache>
            </c:numRef>
          </c:val>
          <c:smooth val="0"/>
          <c:extLst>
            <c:ext xmlns:c16="http://schemas.microsoft.com/office/drawing/2014/chart" uri="{C3380CC4-5D6E-409C-BE32-E72D297353CC}">
              <c16:uniqueId val="{00000004-2067-464A-81AA-8100F5E4A0D2}"/>
            </c:ext>
          </c:extLst>
        </c:ser>
        <c:dLbls>
          <c:showLegendKey val="0"/>
          <c:showVal val="0"/>
          <c:showCatName val="0"/>
          <c:showSerName val="0"/>
          <c:showPercent val="0"/>
          <c:showBubbleSize val="0"/>
        </c:dLbls>
        <c:smooth val="0"/>
        <c:axId val="913130000"/>
        <c:axId val="913133744"/>
      </c:lineChart>
      <c:catAx>
        <c:axId val="913130000"/>
        <c:scaling>
          <c:orientation val="minMax"/>
        </c:scaling>
        <c:delete val="0"/>
        <c:axPos val="b"/>
        <c:numFmt formatCode="yyyy\-mm\-dd"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913133744"/>
        <c:crosses val="autoZero"/>
        <c:auto val="0"/>
        <c:lblAlgn val="ctr"/>
        <c:lblOffset val="100"/>
        <c:noMultiLvlLbl val="1"/>
      </c:catAx>
      <c:valAx>
        <c:axId val="91313374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913130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151389253975311E-2"/>
          <c:y val="3.6081771449043239E-2"/>
          <c:w val="0.84355639919595693"/>
          <c:h val="0.79237790118660989"/>
        </c:manualLayout>
      </c:layout>
      <c:lineChart>
        <c:grouping val="standard"/>
        <c:varyColors val="0"/>
        <c:ser>
          <c:idx val="0"/>
          <c:order val="0"/>
          <c:tx>
            <c:strRef>
              <c:f>Sheet1!$A$7:$B$7</c:f>
              <c:strCache>
                <c:ptCount val="2"/>
                <c:pt idx="1">
                  <c:v>全部A股</c:v>
                </c:pt>
              </c:strCache>
            </c:strRef>
          </c:tx>
          <c:spPr>
            <a:ln w="28575" cap="rnd">
              <a:solidFill>
                <a:schemeClr val="accent1"/>
              </a:solidFill>
              <a:round/>
            </a:ln>
            <a:effectLst/>
          </c:spPr>
          <c:marker>
            <c:symbol val="none"/>
          </c:marker>
          <c:cat>
            <c:numRef>
              <c:f>Sheet1!$C$6:$AF$6</c:f>
              <c:numCache>
                <c:formatCode>m/d;@</c:formatCode>
                <c:ptCount val="30"/>
                <c:pt idx="0">
                  <c:v>44410</c:v>
                </c:pt>
                <c:pt idx="1">
                  <c:v>44411</c:v>
                </c:pt>
                <c:pt idx="2">
                  <c:v>44412</c:v>
                </c:pt>
                <c:pt idx="3">
                  <c:v>44413</c:v>
                </c:pt>
                <c:pt idx="4">
                  <c:v>44414</c:v>
                </c:pt>
                <c:pt idx="5">
                  <c:v>44415</c:v>
                </c:pt>
                <c:pt idx="6">
                  <c:v>44416</c:v>
                </c:pt>
                <c:pt idx="7">
                  <c:v>44417</c:v>
                </c:pt>
                <c:pt idx="8">
                  <c:v>44418</c:v>
                </c:pt>
                <c:pt idx="9">
                  <c:v>44419</c:v>
                </c:pt>
                <c:pt idx="10">
                  <c:v>44420</c:v>
                </c:pt>
                <c:pt idx="11">
                  <c:v>44421</c:v>
                </c:pt>
                <c:pt idx="12">
                  <c:v>44422</c:v>
                </c:pt>
                <c:pt idx="13">
                  <c:v>44423</c:v>
                </c:pt>
                <c:pt idx="14">
                  <c:v>44424</c:v>
                </c:pt>
                <c:pt idx="15">
                  <c:v>44425</c:v>
                </c:pt>
                <c:pt idx="16">
                  <c:v>44426</c:v>
                </c:pt>
                <c:pt idx="17">
                  <c:v>44427</c:v>
                </c:pt>
                <c:pt idx="18">
                  <c:v>44428</c:v>
                </c:pt>
                <c:pt idx="19">
                  <c:v>44429</c:v>
                </c:pt>
                <c:pt idx="20">
                  <c:v>44430</c:v>
                </c:pt>
                <c:pt idx="21">
                  <c:v>44431</c:v>
                </c:pt>
                <c:pt idx="22">
                  <c:v>44432</c:v>
                </c:pt>
                <c:pt idx="23">
                  <c:v>44433</c:v>
                </c:pt>
                <c:pt idx="24">
                  <c:v>44434</c:v>
                </c:pt>
                <c:pt idx="25">
                  <c:v>44435</c:v>
                </c:pt>
                <c:pt idx="26">
                  <c:v>44436</c:v>
                </c:pt>
                <c:pt idx="27">
                  <c:v>44437</c:v>
                </c:pt>
                <c:pt idx="28">
                  <c:v>44438</c:v>
                </c:pt>
                <c:pt idx="29">
                  <c:v>44439</c:v>
                </c:pt>
              </c:numCache>
            </c:numRef>
          </c:cat>
          <c:val>
            <c:numRef>
              <c:f>Sheet1!$C$7:$AF$7</c:f>
              <c:numCache>
                <c:formatCode>0.00%</c:formatCode>
                <c:ptCount val="30"/>
                <c:pt idx="0">
                  <c:v>2.0696569084893923E-2</c:v>
                </c:pt>
                <c:pt idx="1">
                  <c:v>1.5019997485363312E-2</c:v>
                </c:pt>
                <c:pt idx="2">
                  <c:v>2.8189170746410364E-2</c:v>
                </c:pt>
                <c:pt idx="3">
                  <c:v>2.3893619122972831E-2</c:v>
                </c:pt>
                <c:pt idx="4">
                  <c:v>2.163578590013393E-2</c:v>
                </c:pt>
                <c:pt idx="5">
                  <c:v>2.1641720126605923E-2</c:v>
                </c:pt>
                <c:pt idx="6">
                  <c:v>2.1641720126605923E-2</c:v>
                </c:pt>
                <c:pt idx="7">
                  <c:v>3.0782077116579876E-2</c:v>
                </c:pt>
                <c:pt idx="8">
                  <c:v>4.1694226124573408E-2</c:v>
                </c:pt>
                <c:pt idx="9">
                  <c:v>4.3855925769254345E-2</c:v>
                </c:pt>
                <c:pt idx="10">
                  <c:v>4.1634285983751296E-2</c:v>
                </c:pt>
                <c:pt idx="11">
                  <c:v>3.7795596984695035E-2</c:v>
                </c:pt>
                <c:pt idx="12">
                  <c:v>3.7797417779061426E-2</c:v>
                </c:pt>
                <c:pt idx="13">
                  <c:v>3.7797417779061426E-2</c:v>
                </c:pt>
                <c:pt idx="14">
                  <c:v>3.6304886784712886E-2</c:v>
                </c:pt>
                <c:pt idx="15">
                  <c:v>1.4256079278811562E-2</c:v>
                </c:pt>
                <c:pt idx="16">
                  <c:v>2.6083411818845326E-2</c:v>
                </c:pt>
                <c:pt idx="17">
                  <c:v>2.479311792662986E-2</c:v>
                </c:pt>
                <c:pt idx="18">
                  <c:v>1.9663590489360949E-2</c:v>
                </c:pt>
                <c:pt idx="19">
                  <c:v>1.9666750882468609E-2</c:v>
                </c:pt>
                <c:pt idx="20">
                  <c:v>1.9666750882468609E-2</c:v>
                </c:pt>
                <c:pt idx="21">
                  <c:v>3.7333184578192791E-2</c:v>
                </c:pt>
                <c:pt idx="22">
                  <c:v>4.6749141964598673E-2</c:v>
                </c:pt>
                <c:pt idx="23">
                  <c:v>5.2482976400178405E-2</c:v>
                </c:pt>
                <c:pt idx="24">
                  <c:v>3.9078357192707136E-2</c:v>
                </c:pt>
                <c:pt idx="25">
                  <c:v>4.30420746653708E-2</c:v>
                </c:pt>
                <c:pt idx="26">
                  <c:v>4.3044071482477575E-2</c:v>
                </c:pt>
                <c:pt idx="27">
                  <c:v>4.3044071482477575E-2</c:v>
                </c:pt>
                <c:pt idx="28">
                  <c:v>4.414896321658901E-2</c:v>
                </c:pt>
                <c:pt idx="29">
                  <c:v>4.3545447708257079E-2</c:v>
                </c:pt>
              </c:numCache>
            </c:numRef>
          </c:val>
          <c:smooth val="0"/>
          <c:extLst>
            <c:ext xmlns:c16="http://schemas.microsoft.com/office/drawing/2014/chart" uri="{C3380CC4-5D6E-409C-BE32-E72D297353CC}">
              <c16:uniqueId val="{00000000-4FC8-4DAB-A67A-F2FA879C3E05}"/>
            </c:ext>
          </c:extLst>
        </c:ser>
        <c:ser>
          <c:idx val="1"/>
          <c:order val="1"/>
          <c:tx>
            <c:strRef>
              <c:f>Sheet1!$A$8:$B$8</c:f>
              <c:strCache>
                <c:ptCount val="2"/>
                <c:pt idx="1">
                  <c:v>上证A股</c:v>
                </c:pt>
              </c:strCache>
            </c:strRef>
          </c:tx>
          <c:spPr>
            <a:ln w="28575" cap="rnd">
              <a:solidFill>
                <a:schemeClr val="accent2"/>
              </a:solidFill>
              <a:round/>
            </a:ln>
            <a:effectLst/>
          </c:spPr>
          <c:marker>
            <c:symbol val="none"/>
          </c:marker>
          <c:cat>
            <c:numRef>
              <c:f>Sheet1!$C$6:$AF$6</c:f>
              <c:numCache>
                <c:formatCode>m/d;@</c:formatCode>
                <c:ptCount val="30"/>
                <c:pt idx="0">
                  <c:v>44410</c:v>
                </c:pt>
                <c:pt idx="1">
                  <c:v>44411</c:v>
                </c:pt>
                <c:pt idx="2">
                  <c:v>44412</c:v>
                </c:pt>
                <c:pt idx="3">
                  <c:v>44413</c:v>
                </c:pt>
                <c:pt idx="4">
                  <c:v>44414</c:v>
                </c:pt>
                <c:pt idx="5">
                  <c:v>44415</c:v>
                </c:pt>
                <c:pt idx="6">
                  <c:v>44416</c:v>
                </c:pt>
                <c:pt idx="7">
                  <c:v>44417</c:v>
                </c:pt>
                <c:pt idx="8">
                  <c:v>44418</c:v>
                </c:pt>
                <c:pt idx="9">
                  <c:v>44419</c:v>
                </c:pt>
                <c:pt idx="10">
                  <c:v>44420</c:v>
                </c:pt>
                <c:pt idx="11">
                  <c:v>44421</c:v>
                </c:pt>
                <c:pt idx="12">
                  <c:v>44422</c:v>
                </c:pt>
                <c:pt idx="13">
                  <c:v>44423</c:v>
                </c:pt>
                <c:pt idx="14">
                  <c:v>44424</c:v>
                </c:pt>
                <c:pt idx="15">
                  <c:v>44425</c:v>
                </c:pt>
                <c:pt idx="16">
                  <c:v>44426</c:v>
                </c:pt>
                <c:pt idx="17">
                  <c:v>44427</c:v>
                </c:pt>
                <c:pt idx="18">
                  <c:v>44428</c:v>
                </c:pt>
                <c:pt idx="19">
                  <c:v>44429</c:v>
                </c:pt>
                <c:pt idx="20">
                  <c:v>44430</c:v>
                </c:pt>
                <c:pt idx="21">
                  <c:v>44431</c:v>
                </c:pt>
                <c:pt idx="22">
                  <c:v>44432</c:v>
                </c:pt>
                <c:pt idx="23">
                  <c:v>44433</c:v>
                </c:pt>
                <c:pt idx="24">
                  <c:v>44434</c:v>
                </c:pt>
                <c:pt idx="25">
                  <c:v>44435</c:v>
                </c:pt>
                <c:pt idx="26">
                  <c:v>44436</c:v>
                </c:pt>
                <c:pt idx="27">
                  <c:v>44437</c:v>
                </c:pt>
                <c:pt idx="28">
                  <c:v>44438</c:v>
                </c:pt>
                <c:pt idx="29">
                  <c:v>44439</c:v>
                </c:pt>
              </c:numCache>
            </c:numRef>
          </c:cat>
          <c:val>
            <c:numRef>
              <c:f>Sheet1!$C$8:$AF$8</c:f>
              <c:numCache>
                <c:formatCode>0.00%</c:formatCode>
                <c:ptCount val="30"/>
                <c:pt idx="0">
                  <c:v>1.9504327161272261E-2</c:v>
                </c:pt>
                <c:pt idx="1">
                  <c:v>1.366675312355925E-2</c:v>
                </c:pt>
                <c:pt idx="2">
                  <c:v>2.3217374323475592E-2</c:v>
                </c:pt>
                <c:pt idx="3">
                  <c:v>2.118868500719473E-2</c:v>
                </c:pt>
                <c:pt idx="4">
                  <c:v>1.8383564246926554E-2</c:v>
                </c:pt>
                <c:pt idx="5">
                  <c:v>1.8388543953268943E-2</c:v>
                </c:pt>
                <c:pt idx="6">
                  <c:v>1.8388543953268943E-2</c:v>
                </c:pt>
                <c:pt idx="7">
                  <c:v>2.8306392746628051E-2</c:v>
                </c:pt>
                <c:pt idx="8">
                  <c:v>3.7964995741501362E-2</c:v>
                </c:pt>
                <c:pt idx="9">
                  <c:v>4.048399975663397E-2</c:v>
                </c:pt>
                <c:pt idx="10">
                  <c:v>3.8722331771674279E-2</c:v>
                </c:pt>
                <c:pt idx="11">
                  <c:v>3.5032930197410383E-2</c:v>
                </c:pt>
                <c:pt idx="12">
                  <c:v>3.5032930197410383E-2</c:v>
                </c:pt>
                <c:pt idx="13">
                  <c:v>3.5032930197410383E-2</c:v>
                </c:pt>
                <c:pt idx="14">
                  <c:v>3.6302292581907647E-2</c:v>
                </c:pt>
                <c:pt idx="15">
                  <c:v>1.6816763161276338E-2</c:v>
                </c:pt>
                <c:pt idx="16">
                  <c:v>3.0590418873033709E-2</c:v>
                </c:pt>
                <c:pt idx="17">
                  <c:v>2.6742267135448916E-2</c:v>
                </c:pt>
                <c:pt idx="18">
                  <c:v>2.6188188879568086E-2</c:v>
                </c:pt>
                <c:pt idx="19">
                  <c:v>2.6193417590091306E-2</c:v>
                </c:pt>
                <c:pt idx="20">
                  <c:v>2.6193417590091306E-2</c:v>
                </c:pt>
                <c:pt idx="21">
                  <c:v>3.9964346706065967E-2</c:v>
                </c:pt>
                <c:pt idx="22">
                  <c:v>4.9502586738998211E-2</c:v>
                </c:pt>
                <c:pt idx="23">
                  <c:v>5.6377367508503307E-2</c:v>
                </c:pt>
                <c:pt idx="24">
                  <c:v>4.4912301431054624E-2</c:v>
                </c:pt>
                <c:pt idx="25">
                  <c:v>5.0663604951998842E-2</c:v>
                </c:pt>
                <c:pt idx="26">
                  <c:v>5.0664134651802417E-2</c:v>
                </c:pt>
                <c:pt idx="27">
                  <c:v>5.0664134651802417E-2</c:v>
                </c:pt>
                <c:pt idx="28">
                  <c:v>5.5461413739958498E-2</c:v>
                </c:pt>
                <c:pt idx="29">
                  <c:v>5.1136202248811991E-2</c:v>
                </c:pt>
              </c:numCache>
            </c:numRef>
          </c:val>
          <c:smooth val="0"/>
          <c:extLst>
            <c:ext xmlns:c16="http://schemas.microsoft.com/office/drawing/2014/chart" uri="{C3380CC4-5D6E-409C-BE32-E72D297353CC}">
              <c16:uniqueId val="{00000001-4FC8-4DAB-A67A-F2FA879C3E05}"/>
            </c:ext>
          </c:extLst>
        </c:ser>
        <c:ser>
          <c:idx val="2"/>
          <c:order val="2"/>
          <c:tx>
            <c:strRef>
              <c:f>Sheet1!$A$9:$B$9</c:f>
              <c:strCache>
                <c:ptCount val="2"/>
                <c:pt idx="1">
                  <c:v>深证A股</c:v>
                </c:pt>
              </c:strCache>
            </c:strRef>
          </c:tx>
          <c:spPr>
            <a:ln w="28575" cap="rnd">
              <a:solidFill>
                <a:schemeClr val="accent3"/>
              </a:solidFill>
              <a:round/>
            </a:ln>
            <a:effectLst/>
          </c:spPr>
          <c:marker>
            <c:symbol val="none"/>
          </c:marker>
          <c:cat>
            <c:numRef>
              <c:f>Sheet1!$C$6:$AF$6</c:f>
              <c:numCache>
                <c:formatCode>m/d;@</c:formatCode>
                <c:ptCount val="30"/>
                <c:pt idx="0">
                  <c:v>44410</c:v>
                </c:pt>
                <c:pt idx="1">
                  <c:v>44411</c:v>
                </c:pt>
                <c:pt idx="2">
                  <c:v>44412</c:v>
                </c:pt>
                <c:pt idx="3">
                  <c:v>44413</c:v>
                </c:pt>
                <c:pt idx="4">
                  <c:v>44414</c:v>
                </c:pt>
                <c:pt idx="5">
                  <c:v>44415</c:v>
                </c:pt>
                <c:pt idx="6">
                  <c:v>44416</c:v>
                </c:pt>
                <c:pt idx="7">
                  <c:v>44417</c:v>
                </c:pt>
                <c:pt idx="8">
                  <c:v>44418</c:v>
                </c:pt>
                <c:pt idx="9">
                  <c:v>44419</c:v>
                </c:pt>
                <c:pt idx="10">
                  <c:v>44420</c:v>
                </c:pt>
                <c:pt idx="11">
                  <c:v>44421</c:v>
                </c:pt>
                <c:pt idx="12">
                  <c:v>44422</c:v>
                </c:pt>
                <c:pt idx="13">
                  <c:v>44423</c:v>
                </c:pt>
                <c:pt idx="14">
                  <c:v>44424</c:v>
                </c:pt>
                <c:pt idx="15">
                  <c:v>44425</c:v>
                </c:pt>
                <c:pt idx="16">
                  <c:v>44426</c:v>
                </c:pt>
                <c:pt idx="17">
                  <c:v>44427</c:v>
                </c:pt>
                <c:pt idx="18">
                  <c:v>44428</c:v>
                </c:pt>
                <c:pt idx="19">
                  <c:v>44429</c:v>
                </c:pt>
                <c:pt idx="20">
                  <c:v>44430</c:v>
                </c:pt>
                <c:pt idx="21">
                  <c:v>44431</c:v>
                </c:pt>
                <c:pt idx="22">
                  <c:v>44432</c:v>
                </c:pt>
                <c:pt idx="23">
                  <c:v>44433</c:v>
                </c:pt>
                <c:pt idx="24">
                  <c:v>44434</c:v>
                </c:pt>
                <c:pt idx="25">
                  <c:v>44435</c:v>
                </c:pt>
                <c:pt idx="26">
                  <c:v>44436</c:v>
                </c:pt>
                <c:pt idx="27">
                  <c:v>44437</c:v>
                </c:pt>
                <c:pt idx="28">
                  <c:v>44438</c:v>
                </c:pt>
                <c:pt idx="29">
                  <c:v>44439</c:v>
                </c:pt>
              </c:numCache>
            </c:numRef>
          </c:cat>
          <c:val>
            <c:numRef>
              <c:f>Sheet1!$C$9:$AF$9</c:f>
              <c:numCache>
                <c:formatCode>0.00%</c:formatCode>
                <c:ptCount val="30"/>
                <c:pt idx="0">
                  <c:v>2.2413701659940166E-2</c:v>
                </c:pt>
                <c:pt idx="1">
                  <c:v>1.6969014651774694E-2</c:v>
                </c:pt>
                <c:pt idx="2">
                  <c:v>3.5349826168084686E-2</c:v>
                </c:pt>
                <c:pt idx="3">
                  <c:v>2.7789414423852188E-2</c:v>
                </c:pt>
                <c:pt idx="4">
                  <c:v>2.6319814897400429E-2</c:v>
                </c:pt>
                <c:pt idx="5">
                  <c:v>2.6327123876408898E-2</c:v>
                </c:pt>
                <c:pt idx="6">
                  <c:v>2.6327123876408898E-2</c:v>
                </c:pt>
                <c:pt idx="7">
                  <c:v>3.4347694289531772E-2</c:v>
                </c:pt>
                <c:pt idx="8">
                  <c:v>4.7065269403429477E-2</c:v>
                </c:pt>
                <c:pt idx="9">
                  <c:v>4.8712359587097964E-2</c:v>
                </c:pt>
                <c:pt idx="10">
                  <c:v>4.5828243045276107E-2</c:v>
                </c:pt>
                <c:pt idx="11">
                  <c:v>4.1774542063268694E-2</c:v>
                </c:pt>
                <c:pt idx="12">
                  <c:v>4.177898526610524E-2</c:v>
                </c:pt>
                <c:pt idx="13">
                  <c:v>4.177898526610524E-2</c:v>
                </c:pt>
                <c:pt idx="14">
                  <c:v>3.6308623098686654E-2</c:v>
                </c:pt>
                <c:pt idx="15">
                  <c:v>1.0568041119898508E-2</c:v>
                </c:pt>
                <c:pt idx="16">
                  <c:v>1.9592171680947068E-2</c:v>
                </c:pt>
                <c:pt idx="17">
                  <c:v>2.1985845733155429E-2</c:v>
                </c:pt>
                <c:pt idx="18">
                  <c:v>1.0266504031532397E-2</c:v>
                </c:pt>
                <c:pt idx="19">
                  <c:v>1.0266685519822571E-2</c:v>
                </c:pt>
                <c:pt idx="20">
                  <c:v>1.0266685519822571E-2</c:v>
                </c:pt>
                <c:pt idx="21">
                  <c:v>3.3543639763104593E-2</c:v>
                </c:pt>
                <c:pt idx="22">
                  <c:v>4.2783478937626018E-2</c:v>
                </c:pt>
                <c:pt idx="23">
                  <c:v>4.6874059535596979E-2</c:v>
                </c:pt>
                <c:pt idx="24">
                  <c:v>3.0675988936573528E-2</c:v>
                </c:pt>
                <c:pt idx="25">
                  <c:v>3.2065126390385501E-2</c:v>
                </c:pt>
                <c:pt idx="26">
                  <c:v>3.2069236230748865E-2</c:v>
                </c:pt>
                <c:pt idx="27">
                  <c:v>3.2069236230748865E-2</c:v>
                </c:pt>
                <c:pt idx="28">
                  <c:v>2.7856148048447382E-2</c:v>
                </c:pt>
                <c:pt idx="29">
                  <c:v>3.261282436016244E-2</c:v>
                </c:pt>
              </c:numCache>
            </c:numRef>
          </c:val>
          <c:smooth val="0"/>
          <c:extLst>
            <c:ext xmlns:c16="http://schemas.microsoft.com/office/drawing/2014/chart" uri="{C3380CC4-5D6E-409C-BE32-E72D297353CC}">
              <c16:uniqueId val="{00000002-4FC8-4DAB-A67A-F2FA879C3E05}"/>
            </c:ext>
          </c:extLst>
        </c:ser>
        <c:dLbls>
          <c:showLegendKey val="0"/>
          <c:showVal val="0"/>
          <c:showCatName val="0"/>
          <c:showSerName val="0"/>
          <c:showPercent val="0"/>
          <c:showBubbleSize val="0"/>
        </c:dLbls>
        <c:smooth val="0"/>
        <c:axId val="353240448"/>
        <c:axId val="353242528"/>
      </c:lineChart>
      <c:dateAx>
        <c:axId val="353240448"/>
        <c:scaling>
          <c:orientation val="minMax"/>
        </c:scaling>
        <c:delete val="0"/>
        <c:axPos val="b"/>
        <c:numFmt formatCode="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353242528"/>
        <c:crosses val="autoZero"/>
        <c:auto val="1"/>
        <c:lblOffset val="100"/>
        <c:baseTimeUnit val="days"/>
      </c:dateAx>
      <c:valAx>
        <c:axId val="35324252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35324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w="9525" cap="flat" cmpd="sng" algn="ctr">
      <a:noFill/>
      <a:round/>
    </a:ln>
    <a:effectLst/>
  </c:spPr>
  <c:txPr>
    <a:bodyPr/>
    <a:lstStyle/>
    <a:p>
      <a:pPr>
        <a:defRPr sz="1400"/>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985684395121754E-2"/>
          <c:y val="2.768656248068278E-2"/>
          <c:w val="0.88033578687552938"/>
          <c:h val="0.85588373663366246"/>
        </c:manualLayout>
      </c:layout>
      <c:lineChart>
        <c:grouping val="standard"/>
        <c:varyColors val="0"/>
        <c:ser>
          <c:idx val="0"/>
          <c:order val="0"/>
          <c:spPr>
            <a:ln w="31750" cap="rnd">
              <a:solidFill>
                <a:schemeClr val="accent1"/>
              </a:solidFill>
              <a:round/>
            </a:ln>
            <a:effectLst/>
          </c:spPr>
          <c:marker>
            <c:symbol val="none"/>
          </c:marker>
          <c:cat>
            <c:numRef>
              <c:f>Sheet1!$G$8:$G$28</c:f>
              <c:numCache>
                <c:formatCode>yyyy\-mm\-dd</c:formatCode>
                <c:ptCount val="21"/>
                <c:pt idx="0">
                  <c:v>44411</c:v>
                </c:pt>
                <c:pt idx="1">
                  <c:v>44412</c:v>
                </c:pt>
                <c:pt idx="2">
                  <c:v>44413</c:v>
                </c:pt>
                <c:pt idx="3">
                  <c:v>44414</c:v>
                </c:pt>
                <c:pt idx="4">
                  <c:v>44417</c:v>
                </c:pt>
                <c:pt idx="5">
                  <c:v>44418</c:v>
                </c:pt>
                <c:pt idx="6">
                  <c:v>44419</c:v>
                </c:pt>
                <c:pt idx="7">
                  <c:v>44420</c:v>
                </c:pt>
                <c:pt idx="8">
                  <c:v>44421</c:v>
                </c:pt>
                <c:pt idx="9">
                  <c:v>44424</c:v>
                </c:pt>
                <c:pt idx="10">
                  <c:v>44425</c:v>
                </c:pt>
                <c:pt idx="11">
                  <c:v>44426</c:v>
                </c:pt>
                <c:pt idx="12">
                  <c:v>44427</c:v>
                </c:pt>
                <c:pt idx="13">
                  <c:v>44428</c:v>
                </c:pt>
                <c:pt idx="14">
                  <c:v>44431</c:v>
                </c:pt>
                <c:pt idx="15">
                  <c:v>44432</c:v>
                </c:pt>
                <c:pt idx="16">
                  <c:v>44433</c:v>
                </c:pt>
                <c:pt idx="17">
                  <c:v>44434</c:v>
                </c:pt>
                <c:pt idx="18">
                  <c:v>44435</c:v>
                </c:pt>
                <c:pt idx="19">
                  <c:v>44438</c:v>
                </c:pt>
                <c:pt idx="20">
                  <c:v>44439</c:v>
                </c:pt>
              </c:numCache>
            </c:numRef>
          </c:cat>
          <c:val>
            <c:numRef>
              <c:f>Sheet1!$H$8:$H$28</c:f>
              <c:numCache>
                <c:formatCode>0.00%</c:formatCode>
                <c:ptCount val="21"/>
                <c:pt idx="0">
                  <c:v>6.0452418096723637E-3</c:v>
                </c:pt>
                <c:pt idx="1">
                  <c:v>1.3650546021841681E-3</c:v>
                </c:pt>
                <c:pt idx="2">
                  <c:v>-4.1601664066562849E-3</c:v>
                </c:pt>
                <c:pt idx="3">
                  <c:v>-2.9251170046802333E-3</c:v>
                </c:pt>
                <c:pt idx="4">
                  <c:v>1.3130525221008771E-2</c:v>
                </c:pt>
                <c:pt idx="5">
                  <c:v>3.2891315652626041E-2</c:v>
                </c:pt>
                <c:pt idx="6">
                  <c:v>2.7951118044721834E-2</c:v>
                </c:pt>
                <c:pt idx="7">
                  <c:v>1.6575663026521026E-2</c:v>
                </c:pt>
                <c:pt idx="8">
                  <c:v>1.7745709828393075E-2</c:v>
                </c:pt>
                <c:pt idx="9">
                  <c:v>2.0475819032761411E-2</c:v>
                </c:pt>
                <c:pt idx="10">
                  <c:v>-3.7051482059282659E-3</c:v>
                </c:pt>
                <c:pt idx="11">
                  <c:v>6.43525741029638E-3</c:v>
                </c:pt>
                <c:pt idx="12">
                  <c:v>-1.0595423816952665E-2</c:v>
                </c:pt>
                <c:pt idx="13">
                  <c:v>-4.0886635465418597E-2</c:v>
                </c:pt>
                <c:pt idx="14">
                  <c:v>-2.7366094643785699E-2</c:v>
                </c:pt>
                <c:pt idx="15">
                  <c:v>-5.0702028081123229E-3</c:v>
                </c:pt>
                <c:pt idx="16">
                  <c:v>-7.8653146125845508E-3</c:v>
                </c:pt>
                <c:pt idx="17">
                  <c:v>-2.9576183047321902E-2</c:v>
                </c:pt>
                <c:pt idx="18">
                  <c:v>-2.7691107644305823E-2</c:v>
                </c:pt>
                <c:pt idx="19">
                  <c:v>-4.09516380655226E-2</c:v>
                </c:pt>
                <c:pt idx="20">
                  <c:v>-4.09516380655226E-2</c:v>
                </c:pt>
              </c:numCache>
            </c:numRef>
          </c:val>
          <c:smooth val="0"/>
          <c:extLst>
            <c:ext xmlns:c16="http://schemas.microsoft.com/office/drawing/2014/chart" uri="{C3380CC4-5D6E-409C-BE32-E72D297353CC}">
              <c16:uniqueId val="{00000000-CF4D-44B2-B0B0-C7B89626E5BC}"/>
            </c:ext>
          </c:extLst>
        </c:ser>
        <c:dLbls>
          <c:showLegendKey val="0"/>
          <c:showVal val="0"/>
          <c:showCatName val="0"/>
          <c:showSerName val="0"/>
          <c:showPercent val="0"/>
          <c:showBubbleSize val="0"/>
        </c:dLbls>
        <c:smooth val="0"/>
        <c:axId val="600003695"/>
        <c:axId val="600007023"/>
      </c:lineChart>
      <c:dateAx>
        <c:axId val="600003695"/>
        <c:scaling>
          <c:orientation val="minMax"/>
        </c:scaling>
        <c:delete val="0"/>
        <c:axPos val="b"/>
        <c:numFmt formatCode="yyyy\-mm\-dd" sourceLinked="1"/>
        <c:majorTickMark val="out"/>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600007023"/>
        <c:crosses val="autoZero"/>
        <c:auto val="1"/>
        <c:lblOffset val="100"/>
        <c:baseTimeUnit val="days"/>
        <c:majorUnit val="7"/>
        <c:majorTimeUnit val="days"/>
      </c:dateAx>
      <c:valAx>
        <c:axId val="600007023"/>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600003695"/>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Sheet2!$A$19:$A$30</c:f>
              <c:strCache>
                <c:ptCount val="12"/>
                <c:pt idx="0">
                  <c:v>2021-01</c:v>
                </c:pt>
                <c:pt idx="1">
                  <c:v>2021-02</c:v>
                </c:pt>
                <c:pt idx="2">
                  <c:v>2021-03</c:v>
                </c:pt>
                <c:pt idx="3">
                  <c:v>2021-04</c:v>
                </c:pt>
                <c:pt idx="4">
                  <c:v>2021-05</c:v>
                </c:pt>
                <c:pt idx="5">
                  <c:v>2021-06</c:v>
                </c:pt>
                <c:pt idx="6">
                  <c:v>2021-07</c:v>
                </c:pt>
                <c:pt idx="7">
                  <c:v>2021-08</c:v>
                </c:pt>
                <c:pt idx="8">
                  <c:v>2021-09</c:v>
                </c:pt>
                <c:pt idx="9">
                  <c:v>2021-10</c:v>
                </c:pt>
                <c:pt idx="10">
                  <c:v>2021-11</c:v>
                </c:pt>
                <c:pt idx="11">
                  <c:v>2021-12</c:v>
                </c:pt>
              </c:strCache>
            </c:strRef>
          </c:cat>
          <c:val>
            <c:numRef>
              <c:f>Sheet2!$B$19:$B$30</c:f>
              <c:numCache>
                <c:formatCode>General</c:formatCode>
                <c:ptCount val="12"/>
                <c:pt idx="0">
                  <c:v>39769291.071647994</c:v>
                </c:pt>
                <c:pt idx="1">
                  <c:v>46607305.523426987</c:v>
                </c:pt>
                <c:pt idx="2">
                  <c:v>21933460.527593993</c:v>
                </c:pt>
                <c:pt idx="3">
                  <c:v>22644395.405477002</c:v>
                </c:pt>
                <c:pt idx="4">
                  <c:v>44777973.892796971</c:v>
                </c:pt>
                <c:pt idx="5">
                  <c:v>78024817.586826041</c:v>
                </c:pt>
                <c:pt idx="6">
                  <c:v>42697914.65943899</c:v>
                </c:pt>
                <c:pt idx="7">
                  <c:v>55407305.411629975</c:v>
                </c:pt>
                <c:pt idx="8">
                  <c:v>43309610.123034984</c:v>
                </c:pt>
                <c:pt idx="9">
                  <c:v>47760683.659160018</c:v>
                </c:pt>
                <c:pt idx="10">
                  <c:v>32948778.26656799</c:v>
                </c:pt>
                <c:pt idx="11">
                  <c:v>58473567.587771989</c:v>
                </c:pt>
              </c:numCache>
            </c:numRef>
          </c:val>
          <c:extLst>
            <c:ext xmlns:c16="http://schemas.microsoft.com/office/drawing/2014/chart" uri="{C3380CC4-5D6E-409C-BE32-E72D297353CC}">
              <c16:uniqueId val="{00000000-10DE-4813-ABC9-9003F68DCDCB}"/>
            </c:ext>
          </c:extLst>
        </c:ser>
        <c:dLbls>
          <c:showLegendKey val="0"/>
          <c:showVal val="0"/>
          <c:showCatName val="0"/>
          <c:showSerName val="0"/>
          <c:showPercent val="0"/>
          <c:showBubbleSize val="0"/>
        </c:dLbls>
        <c:gapWidth val="100"/>
        <c:overlap val="-27"/>
        <c:axId val="1808127696"/>
        <c:axId val="1808133520"/>
      </c:barChart>
      <c:catAx>
        <c:axId val="180812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808133520"/>
        <c:crosses val="autoZero"/>
        <c:auto val="1"/>
        <c:lblAlgn val="ctr"/>
        <c:lblOffset val="100"/>
        <c:noMultiLvlLbl val="0"/>
      </c:catAx>
      <c:valAx>
        <c:axId val="18081335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80812769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pPr>
      <a:endParaRPr lang="zh-CN"/>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'[Microsoft PowerPoint 中的图表]大宗交易市场统计(同花顺统计)'!$B$1</c:f>
              <c:strCache>
                <c:ptCount val="1"/>
                <c:pt idx="0">
                  <c:v>累计成交金额(万元)</c:v>
                </c:pt>
              </c:strCache>
            </c:strRef>
          </c:tx>
          <c:spPr>
            <a:solidFill>
              <a:schemeClr val="accent1"/>
            </a:solidFill>
            <a:ln>
              <a:noFill/>
            </a:ln>
            <a:effectLst/>
          </c:spPr>
          <c:invertIfNegative val="0"/>
          <c:cat>
            <c:strRef>
              <c:f>'[Microsoft PowerPoint 中的图表]大宗交易市场统计(同花顺统计)'!$A$2:$A$23</c:f>
              <c:strCache>
                <c:ptCount val="22"/>
                <c:pt idx="0">
                  <c:v>2021-08-02</c:v>
                </c:pt>
                <c:pt idx="1">
                  <c:v>2021-08-03</c:v>
                </c:pt>
                <c:pt idx="2">
                  <c:v>2021-08-04</c:v>
                </c:pt>
                <c:pt idx="3">
                  <c:v>2021-08-05</c:v>
                </c:pt>
                <c:pt idx="4">
                  <c:v>2021-08-06</c:v>
                </c:pt>
                <c:pt idx="5">
                  <c:v>2021-08-09</c:v>
                </c:pt>
                <c:pt idx="6">
                  <c:v>2021-08-10</c:v>
                </c:pt>
                <c:pt idx="7">
                  <c:v>2021-08-11</c:v>
                </c:pt>
                <c:pt idx="8">
                  <c:v>2021-08-12</c:v>
                </c:pt>
                <c:pt idx="9">
                  <c:v>2021-08-13</c:v>
                </c:pt>
                <c:pt idx="10">
                  <c:v>2021-08-16</c:v>
                </c:pt>
                <c:pt idx="11">
                  <c:v>2021-08-17</c:v>
                </c:pt>
                <c:pt idx="12">
                  <c:v>2021-08-18</c:v>
                </c:pt>
                <c:pt idx="13">
                  <c:v>2021-08-19</c:v>
                </c:pt>
                <c:pt idx="14">
                  <c:v>2021-08-20</c:v>
                </c:pt>
                <c:pt idx="15">
                  <c:v>2021-08-23</c:v>
                </c:pt>
                <c:pt idx="16">
                  <c:v>2021-08-24</c:v>
                </c:pt>
                <c:pt idx="17">
                  <c:v>2021-08-25</c:v>
                </c:pt>
                <c:pt idx="18">
                  <c:v>2021-08-26</c:v>
                </c:pt>
                <c:pt idx="19">
                  <c:v>2021-08-27</c:v>
                </c:pt>
                <c:pt idx="20">
                  <c:v>2021-08-30</c:v>
                </c:pt>
                <c:pt idx="21">
                  <c:v>2021-08-31</c:v>
                </c:pt>
              </c:strCache>
            </c:strRef>
          </c:cat>
          <c:val>
            <c:numRef>
              <c:f>'[Microsoft PowerPoint 中的图表]大宗交易市场统计(同花顺统计)'!$B$2:$B$23</c:f>
              <c:numCache>
                <c:formatCode>#,##0.00</c:formatCode>
                <c:ptCount val="22"/>
                <c:pt idx="0">
                  <c:v>356604.26</c:v>
                </c:pt>
                <c:pt idx="1">
                  <c:v>187372.41</c:v>
                </c:pt>
                <c:pt idx="2">
                  <c:v>380854.5</c:v>
                </c:pt>
                <c:pt idx="3">
                  <c:v>217923.78</c:v>
                </c:pt>
                <c:pt idx="4">
                  <c:v>154678.74</c:v>
                </c:pt>
                <c:pt idx="5">
                  <c:v>359819.31</c:v>
                </c:pt>
                <c:pt idx="6">
                  <c:v>335514.08</c:v>
                </c:pt>
                <c:pt idx="7">
                  <c:v>319700.86</c:v>
                </c:pt>
                <c:pt idx="8">
                  <c:v>267677.33</c:v>
                </c:pt>
                <c:pt idx="9">
                  <c:v>269688.42</c:v>
                </c:pt>
                <c:pt idx="10">
                  <c:v>163416.17000000001</c:v>
                </c:pt>
                <c:pt idx="11">
                  <c:v>181681.15</c:v>
                </c:pt>
                <c:pt idx="12">
                  <c:v>481159.2</c:v>
                </c:pt>
                <c:pt idx="13">
                  <c:v>262810.53000000003</c:v>
                </c:pt>
                <c:pt idx="14">
                  <c:v>313728.19</c:v>
                </c:pt>
                <c:pt idx="15">
                  <c:v>332546.36</c:v>
                </c:pt>
                <c:pt idx="16">
                  <c:v>287062.44</c:v>
                </c:pt>
                <c:pt idx="17">
                  <c:v>521970.32</c:v>
                </c:pt>
                <c:pt idx="18">
                  <c:v>299679.18</c:v>
                </c:pt>
                <c:pt idx="19">
                  <c:v>351616.99</c:v>
                </c:pt>
                <c:pt idx="20">
                  <c:v>454929.44</c:v>
                </c:pt>
                <c:pt idx="21">
                  <c:v>350679.41</c:v>
                </c:pt>
              </c:numCache>
            </c:numRef>
          </c:val>
          <c:extLst>
            <c:ext xmlns:c16="http://schemas.microsoft.com/office/drawing/2014/chart" uri="{C3380CC4-5D6E-409C-BE32-E72D297353CC}">
              <c16:uniqueId val="{00000000-7AC7-4867-9835-AD4DB5A39E56}"/>
            </c:ext>
          </c:extLst>
        </c:ser>
        <c:dLbls>
          <c:showLegendKey val="0"/>
          <c:showVal val="0"/>
          <c:showCatName val="0"/>
          <c:showSerName val="0"/>
          <c:showPercent val="0"/>
          <c:showBubbleSize val="0"/>
        </c:dLbls>
        <c:gapWidth val="219"/>
        <c:overlap val="-27"/>
        <c:axId val="1099747823"/>
        <c:axId val="1099748655"/>
      </c:barChart>
      <c:lineChart>
        <c:grouping val="standard"/>
        <c:varyColors val="0"/>
        <c:ser>
          <c:idx val="1"/>
          <c:order val="1"/>
          <c:tx>
            <c:strRef>
              <c:f>'[Microsoft PowerPoint 中的图表]大宗交易市场统计(同花顺统计)'!$C$1</c:f>
              <c:strCache>
                <c:ptCount val="1"/>
                <c:pt idx="0">
                  <c:v>平均溢/折价率（%）</c:v>
                </c:pt>
              </c:strCache>
            </c:strRef>
          </c:tx>
          <c:spPr>
            <a:ln w="28575" cap="rnd">
              <a:solidFill>
                <a:schemeClr val="accent2"/>
              </a:solidFill>
              <a:round/>
            </a:ln>
            <a:effectLst/>
          </c:spPr>
          <c:marker>
            <c:symbol val="none"/>
          </c:marker>
          <c:cat>
            <c:strRef>
              <c:f>'[Microsoft PowerPoint 中的图表]大宗交易市场统计(同花顺统计)'!$A$2:$A$23</c:f>
              <c:strCache>
                <c:ptCount val="22"/>
                <c:pt idx="0">
                  <c:v>2021-08-02</c:v>
                </c:pt>
                <c:pt idx="1">
                  <c:v>2021-08-03</c:v>
                </c:pt>
                <c:pt idx="2">
                  <c:v>2021-08-04</c:v>
                </c:pt>
                <c:pt idx="3">
                  <c:v>2021-08-05</c:v>
                </c:pt>
                <c:pt idx="4">
                  <c:v>2021-08-06</c:v>
                </c:pt>
                <c:pt idx="5">
                  <c:v>2021-08-09</c:v>
                </c:pt>
                <c:pt idx="6">
                  <c:v>2021-08-10</c:v>
                </c:pt>
                <c:pt idx="7">
                  <c:v>2021-08-11</c:v>
                </c:pt>
                <c:pt idx="8">
                  <c:v>2021-08-12</c:v>
                </c:pt>
                <c:pt idx="9">
                  <c:v>2021-08-13</c:v>
                </c:pt>
                <c:pt idx="10">
                  <c:v>2021-08-16</c:v>
                </c:pt>
                <c:pt idx="11">
                  <c:v>2021-08-17</c:v>
                </c:pt>
                <c:pt idx="12">
                  <c:v>2021-08-18</c:v>
                </c:pt>
                <c:pt idx="13">
                  <c:v>2021-08-19</c:v>
                </c:pt>
                <c:pt idx="14">
                  <c:v>2021-08-20</c:v>
                </c:pt>
                <c:pt idx="15">
                  <c:v>2021-08-23</c:v>
                </c:pt>
                <c:pt idx="16">
                  <c:v>2021-08-24</c:v>
                </c:pt>
                <c:pt idx="17">
                  <c:v>2021-08-25</c:v>
                </c:pt>
                <c:pt idx="18">
                  <c:v>2021-08-26</c:v>
                </c:pt>
                <c:pt idx="19">
                  <c:v>2021-08-27</c:v>
                </c:pt>
                <c:pt idx="20">
                  <c:v>2021-08-30</c:v>
                </c:pt>
                <c:pt idx="21">
                  <c:v>2021-08-31</c:v>
                </c:pt>
              </c:strCache>
            </c:strRef>
          </c:cat>
          <c:val>
            <c:numRef>
              <c:f>'[Microsoft PowerPoint 中的图表]大宗交易市场统计(同花顺统计)'!$C$2:$C$23</c:f>
              <c:numCache>
                <c:formatCode>#,##0.00</c:formatCode>
                <c:ptCount val="22"/>
                <c:pt idx="0">
                  <c:v>-3.663437673492048</c:v>
                </c:pt>
                <c:pt idx="1">
                  <c:v>-2.4410150486057729</c:v>
                </c:pt>
                <c:pt idx="2">
                  <c:v>-3.176239629377231</c:v>
                </c:pt>
                <c:pt idx="3">
                  <c:v>-3.048723446794539</c:v>
                </c:pt>
                <c:pt idx="4">
                  <c:v>-6.3440829995006034</c:v>
                </c:pt>
                <c:pt idx="5">
                  <c:v>-4.9377150392091798</c:v>
                </c:pt>
                <c:pt idx="6">
                  <c:v>-5.3914545760997807</c:v>
                </c:pt>
                <c:pt idx="7">
                  <c:v>-2.6038169976245298</c:v>
                </c:pt>
                <c:pt idx="8">
                  <c:v>-2.6436261528019909</c:v>
                </c:pt>
                <c:pt idx="9">
                  <c:v>-3.1435619582796122</c:v>
                </c:pt>
                <c:pt idx="10">
                  <c:v>-5.7445574069417384</c:v>
                </c:pt>
                <c:pt idx="11">
                  <c:v>-4.0039289278294872</c:v>
                </c:pt>
                <c:pt idx="12">
                  <c:v>0.1778984192094834</c:v>
                </c:pt>
                <c:pt idx="13">
                  <c:v>-8.7370530327434732</c:v>
                </c:pt>
                <c:pt idx="14">
                  <c:v>-1.174428613530663</c:v>
                </c:pt>
                <c:pt idx="15">
                  <c:v>-7.6793500178095</c:v>
                </c:pt>
                <c:pt idx="16">
                  <c:v>-5.4168675621528566</c:v>
                </c:pt>
                <c:pt idx="17">
                  <c:v>-3.7166631381077941</c:v>
                </c:pt>
                <c:pt idx="18">
                  <c:v>-2.862087097193601</c:v>
                </c:pt>
                <c:pt idx="19">
                  <c:v>-3.7216760525722701</c:v>
                </c:pt>
                <c:pt idx="20">
                  <c:v>-7.0046214732541809</c:v>
                </c:pt>
                <c:pt idx="21">
                  <c:v>-5.8843650574238682</c:v>
                </c:pt>
              </c:numCache>
            </c:numRef>
          </c:val>
          <c:smooth val="0"/>
          <c:extLst>
            <c:ext xmlns:c16="http://schemas.microsoft.com/office/drawing/2014/chart" uri="{C3380CC4-5D6E-409C-BE32-E72D297353CC}">
              <c16:uniqueId val="{00000001-7AC7-4867-9835-AD4DB5A39E56}"/>
            </c:ext>
          </c:extLst>
        </c:ser>
        <c:dLbls>
          <c:showLegendKey val="0"/>
          <c:showVal val="0"/>
          <c:showCatName val="0"/>
          <c:showSerName val="0"/>
          <c:showPercent val="0"/>
          <c:showBubbleSize val="0"/>
        </c:dLbls>
        <c:marker val="1"/>
        <c:smooth val="0"/>
        <c:axId val="1110312271"/>
        <c:axId val="1099749903"/>
      </c:lineChart>
      <c:catAx>
        <c:axId val="1099747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099748655"/>
        <c:crosses val="autoZero"/>
        <c:auto val="1"/>
        <c:lblAlgn val="ctr"/>
        <c:lblOffset val="100"/>
        <c:noMultiLvlLbl val="0"/>
      </c:catAx>
      <c:valAx>
        <c:axId val="1099748655"/>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099747823"/>
        <c:crosses val="autoZero"/>
        <c:crossBetween val="between"/>
      </c:valAx>
      <c:valAx>
        <c:axId val="1099749903"/>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110312271"/>
        <c:crosses val="max"/>
        <c:crossBetween val="between"/>
      </c:valAx>
      <c:catAx>
        <c:axId val="1110312271"/>
        <c:scaling>
          <c:orientation val="minMax"/>
        </c:scaling>
        <c:delete val="1"/>
        <c:axPos val="b"/>
        <c:numFmt formatCode="General" sourceLinked="1"/>
        <c:majorTickMark val="out"/>
        <c:minorTickMark val="none"/>
        <c:tickLblPos val="nextTo"/>
        <c:crossAx val="109974990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pPr>
      <a:endParaRPr lang="zh-CN"/>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[全部A股融资融券.xlsx]全部A股!$D$2</c:f>
              <c:strCache>
                <c:ptCount val="1"/>
                <c:pt idx="0">
                  <c:v>融资融券余额(亿)</c:v>
                </c:pt>
              </c:strCache>
            </c:strRef>
          </c:tx>
          <c:spPr>
            <a:ln w="28575" cap="rnd">
              <a:solidFill>
                <a:schemeClr val="accent1"/>
              </a:solidFill>
              <a:round/>
            </a:ln>
            <a:effectLst/>
          </c:spPr>
          <c:marker>
            <c:symbol val="none"/>
          </c:marker>
          <c:cat>
            <c:strRef>
              <c:f>[全部A股融资融券.xlsx]全部A股!$C$3:$C$24</c:f>
              <c:strCache>
                <c:ptCount val="22"/>
                <c:pt idx="0">
                  <c:v>2021-08-02</c:v>
                </c:pt>
                <c:pt idx="1">
                  <c:v>2021-08-03</c:v>
                </c:pt>
                <c:pt idx="2">
                  <c:v>2021-08-04</c:v>
                </c:pt>
                <c:pt idx="3">
                  <c:v>2021-08-05</c:v>
                </c:pt>
                <c:pt idx="4">
                  <c:v>2021-08-06</c:v>
                </c:pt>
                <c:pt idx="5">
                  <c:v>2021-08-09</c:v>
                </c:pt>
                <c:pt idx="6">
                  <c:v>2021-08-10</c:v>
                </c:pt>
                <c:pt idx="7">
                  <c:v>2021-08-11</c:v>
                </c:pt>
                <c:pt idx="8">
                  <c:v>2021-08-12</c:v>
                </c:pt>
                <c:pt idx="9">
                  <c:v>2021-08-13</c:v>
                </c:pt>
                <c:pt idx="10">
                  <c:v>2021-08-16</c:v>
                </c:pt>
                <c:pt idx="11">
                  <c:v>2021-08-17</c:v>
                </c:pt>
                <c:pt idx="12">
                  <c:v>2021-08-18</c:v>
                </c:pt>
                <c:pt idx="13">
                  <c:v>2021-08-19</c:v>
                </c:pt>
                <c:pt idx="14">
                  <c:v>2021-08-20</c:v>
                </c:pt>
                <c:pt idx="15">
                  <c:v>2021-08-23</c:v>
                </c:pt>
                <c:pt idx="16">
                  <c:v>2021-08-24</c:v>
                </c:pt>
                <c:pt idx="17">
                  <c:v>2021-08-25</c:v>
                </c:pt>
                <c:pt idx="18">
                  <c:v>2021-08-26</c:v>
                </c:pt>
                <c:pt idx="19">
                  <c:v>2021-08-27</c:v>
                </c:pt>
                <c:pt idx="20">
                  <c:v>2021-08-30</c:v>
                </c:pt>
                <c:pt idx="21">
                  <c:v>2021-08-31</c:v>
                </c:pt>
              </c:strCache>
            </c:strRef>
          </c:cat>
          <c:val>
            <c:numRef>
              <c:f>[全部A股融资融券.xlsx]全部A股!$D$3:$D$24</c:f>
              <c:numCache>
                <c:formatCode>General</c:formatCode>
                <c:ptCount val="22"/>
                <c:pt idx="0">
                  <c:v>16232.286407325</c:v>
                </c:pt>
                <c:pt idx="1">
                  <c:v>16218.388934103001</c:v>
                </c:pt>
                <c:pt idx="2">
                  <c:v>16322.601762331002</c:v>
                </c:pt>
                <c:pt idx="3">
                  <c:v>16365.334312444</c:v>
                </c:pt>
                <c:pt idx="4">
                  <c:v>16374.066458633999</c:v>
                </c:pt>
                <c:pt idx="5">
                  <c:v>16439.372668034001</c:v>
                </c:pt>
                <c:pt idx="6">
                  <c:v>16463.186999952999</c:v>
                </c:pt>
                <c:pt idx="7">
                  <c:v>16531.606206493998</c:v>
                </c:pt>
                <c:pt idx="8">
                  <c:v>16603.486041111002</c:v>
                </c:pt>
                <c:pt idx="9">
                  <c:v>16565.765060231999</c:v>
                </c:pt>
                <c:pt idx="10">
                  <c:v>16571.090592987999</c:v>
                </c:pt>
                <c:pt idx="11">
                  <c:v>16448.204322950001</c:v>
                </c:pt>
                <c:pt idx="12">
                  <c:v>16496.334555354999</c:v>
                </c:pt>
                <c:pt idx="13">
                  <c:v>16476.826766886003</c:v>
                </c:pt>
                <c:pt idx="14">
                  <c:v>16420.187018389999</c:v>
                </c:pt>
                <c:pt idx="15">
                  <c:v>16587.115324912</c:v>
                </c:pt>
                <c:pt idx="16">
                  <c:v>16654.453695200002</c:v>
                </c:pt>
                <c:pt idx="17">
                  <c:v>16698.480006916001</c:v>
                </c:pt>
                <c:pt idx="18">
                  <c:v>16696.926846131999</c:v>
                </c:pt>
                <c:pt idx="19">
                  <c:v>16638.673884316002</c:v>
                </c:pt>
                <c:pt idx="20">
                  <c:v>16691.901789603002</c:v>
                </c:pt>
                <c:pt idx="21">
                  <c:v>16675.631824153999</c:v>
                </c:pt>
              </c:numCache>
            </c:numRef>
          </c:val>
          <c:smooth val="0"/>
          <c:extLst>
            <c:ext xmlns:c16="http://schemas.microsoft.com/office/drawing/2014/chart" uri="{C3380CC4-5D6E-409C-BE32-E72D297353CC}">
              <c16:uniqueId val="{00000000-5819-45A9-AD4B-2A034B3125A0}"/>
            </c:ext>
          </c:extLst>
        </c:ser>
        <c:dLbls>
          <c:showLegendKey val="0"/>
          <c:showVal val="0"/>
          <c:showCatName val="0"/>
          <c:showSerName val="0"/>
          <c:showPercent val="0"/>
          <c:showBubbleSize val="0"/>
        </c:dLbls>
        <c:smooth val="0"/>
        <c:axId val="1568576016"/>
        <c:axId val="1568574352"/>
      </c:lineChart>
      <c:catAx>
        <c:axId val="156857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568574352"/>
        <c:crosses val="autoZero"/>
        <c:auto val="1"/>
        <c:lblAlgn val="ctr"/>
        <c:lblOffset val="100"/>
        <c:noMultiLvlLbl val="0"/>
      </c:catAx>
      <c:valAx>
        <c:axId val="15685743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CN"/>
          </a:p>
        </c:txPr>
        <c:crossAx val="156857601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zh-CN"/>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期货主力合约!$F$1</c:f>
              <c:strCache>
                <c:ptCount val="1"/>
                <c:pt idx="0">
                  <c:v>月成交量（万）</c:v>
                </c:pt>
              </c:strCache>
            </c:strRef>
          </c:tx>
          <c:spPr>
            <a:solidFill>
              <a:schemeClr val="accent1"/>
            </a:solidFill>
            <a:ln>
              <a:noFill/>
            </a:ln>
            <a:effectLst/>
          </c:spPr>
          <c:invertIfNegative val="0"/>
          <c:cat>
            <c:strRef>
              <c:f>期货主力合约!$E$2:$E$11</c:f>
              <c:strCache>
                <c:ptCount val="10"/>
                <c:pt idx="0">
                  <c:v>螺纹钢2201</c:v>
                </c:pt>
                <c:pt idx="1">
                  <c:v>PTA201</c:v>
                </c:pt>
                <c:pt idx="2">
                  <c:v>豆粕2201</c:v>
                </c:pt>
                <c:pt idx="3">
                  <c:v>菜粕201</c:v>
                </c:pt>
                <c:pt idx="4">
                  <c:v>燃油2201</c:v>
                </c:pt>
                <c:pt idx="5">
                  <c:v>甲醇201</c:v>
                </c:pt>
                <c:pt idx="6">
                  <c:v>铁矿石2201</c:v>
                </c:pt>
                <c:pt idx="7">
                  <c:v>纯碱201</c:v>
                </c:pt>
                <c:pt idx="8">
                  <c:v>沪银2112</c:v>
                </c:pt>
                <c:pt idx="9">
                  <c:v>棕榈油2201</c:v>
                </c:pt>
              </c:strCache>
            </c:strRef>
          </c:cat>
          <c:val>
            <c:numRef>
              <c:f>期货主力合约!$F$2:$F$11</c:f>
              <c:numCache>
                <c:formatCode>General</c:formatCode>
                <c:ptCount val="10"/>
                <c:pt idx="0">
                  <c:v>3969.0720000000001</c:v>
                </c:pt>
                <c:pt idx="1">
                  <c:v>3957.5430999999999</c:v>
                </c:pt>
                <c:pt idx="2">
                  <c:v>1822.0453</c:v>
                </c:pt>
                <c:pt idx="3">
                  <c:v>1580.2652</c:v>
                </c:pt>
                <c:pt idx="4">
                  <c:v>1565.6628000000001</c:v>
                </c:pt>
                <c:pt idx="5">
                  <c:v>1522.1851999999999</c:v>
                </c:pt>
                <c:pt idx="6">
                  <c:v>1356.904</c:v>
                </c:pt>
                <c:pt idx="7">
                  <c:v>1329.5463</c:v>
                </c:pt>
                <c:pt idx="8">
                  <c:v>1328.3832</c:v>
                </c:pt>
                <c:pt idx="9">
                  <c:v>1275.2134000000001</c:v>
                </c:pt>
              </c:numCache>
            </c:numRef>
          </c:val>
          <c:extLst>
            <c:ext xmlns:c16="http://schemas.microsoft.com/office/drawing/2014/chart" uri="{C3380CC4-5D6E-409C-BE32-E72D297353CC}">
              <c16:uniqueId val="{00000000-33D0-43E0-8E1A-82F26D5EA3C1}"/>
            </c:ext>
          </c:extLst>
        </c:ser>
        <c:dLbls>
          <c:showLegendKey val="0"/>
          <c:showVal val="0"/>
          <c:showCatName val="0"/>
          <c:showSerName val="0"/>
          <c:showPercent val="0"/>
          <c:showBubbleSize val="0"/>
        </c:dLbls>
        <c:gapWidth val="219"/>
        <c:overlap val="-27"/>
        <c:axId val="1366371984"/>
        <c:axId val="1366368656"/>
      </c:barChart>
      <c:scatterChart>
        <c:scatterStyle val="lineMarker"/>
        <c:varyColors val="0"/>
        <c:ser>
          <c:idx val="1"/>
          <c:order val="1"/>
          <c:tx>
            <c:strRef>
              <c:f>期货主力合约!$G$1</c:f>
              <c:strCache>
                <c:ptCount val="1"/>
                <c:pt idx="0">
                  <c:v>月涨跌幅（%）</c:v>
                </c:pt>
              </c:strCache>
            </c:strRef>
          </c:tx>
          <c:spPr>
            <a:ln w="25400" cap="rnd">
              <a:noFill/>
              <a:round/>
            </a:ln>
            <a:effectLst/>
          </c:spPr>
          <c:marker>
            <c:symbol val="circle"/>
            <c:size val="5"/>
            <c:spPr>
              <a:solidFill>
                <a:schemeClr val="accent2"/>
              </a:solidFill>
              <a:ln w="9525">
                <a:solidFill>
                  <a:schemeClr val="accent2"/>
                </a:solidFill>
              </a:ln>
              <a:effectLst/>
            </c:spPr>
          </c:marker>
          <c:xVal>
            <c:strRef>
              <c:f>期货主力合约!$E$2:$E$11</c:f>
              <c:strCache>
                <c:ptCount val="10"/>
                <c:pt idx="0">
                  <c:v>螺纹钢2201</c:v>
                </c:pt>
                <c:pt idx="1">
                  <c:v>PTA201</c:v>
                </c:pt>
                <c:pt idx="2">
                  <c:v>豆粕2201</c:v>
                </c:pt>
                <c:pt idx="3">
                  <c:v>菜粕201</c:v>
                </c:pt>
                <c:pt idx="4">
                  <c:v>燃油2201</c:v>
                </c:pt>
                <c:pt idx="5">
                  <c:v>甲醇201</c:v>
                </c:pt>
                <c:pt idx="6">
                  <c:v>铁矿石2201</c:v>
                </c:pt>
                <c:pt idx="7">
                  <c:v>纯碱201</c:v>
                </c:pt>
                <c:pt idx="8">
                  <c:v>沪银2112</c:v>
                </c:pt>
                <c:pt idx="9">
                  <c:v>棕榈油2201</c:v>
                </c:pt>
              </c:strCache>
            </c:strRef>
          </c:xVal>
          <c:yVal>
            <c:numRef>
              <c:f>期货主力合约!$G$2:$G$11</c:f>
              <c:numCache>
                <c:formatCode>0.00_ </c:formatCode>
                <c:ptCount val="10"/>
                <c:pt idx="0">
                  <c:v>-7.7991999999999999</c:v>
                </c:pt>
                <c:pt idx="1">
                  <c:v>-8.1594999999999995</c:v>
                </c:pt>
                <c:pt idx="2">
                  <c:v>-2.1152000000000002</c:v>
                </c:pt>
                <c:pt idx="3">
                  <c:v>0.97940000000000005</c:v>
                </c:pt>
                <c:pt idx="4">
                  <c:v>-2.9489999999999998</c:v>
                </c:pt>
                <c:pt idx="5">
                  <c:v>-0.81730000000000003</c:v>
                </c:pt>
                <c:pt idx="6">
                  <c:v>-14.0426</c:v>
                </c:pt>
                <c:pt idx="7">
                  <c:v>2.7511999999999999</c:v>
                </c:pt>
                <c:pt idx="8">
                  <c:v>-4.2576999999999998</c:v>
                </c:pt>
                <c:pt idx="9">
                  <c:v>5.0860000000000003</c:v>
                </c:pt>
              </c:numCache>
            </c:numRef>
          </c:yVal>
          <c:smooth val="0"/>
          <c:extLst>
            <c:ext xmlns:c16="http://schemas.microsoft.com/office/drawing/2014/chart" uri="{C3380CC4-5D6E-409C-BE32-E72D297353CC}">
              <c16:uniqueId val="{00000001-33D0-43E0-8E1A-82F26D5EA3C1}"/>
            </c:ext>
          </c:extLst>
        </c:ser>
        <c:dLbls>
          <c:showLegendKey val="0"/>
          <c:showVal val="0"/>
          <c:showCatName val="0"/>
          <c:showSerName val="0"/>
          <c:showPercent val="0"/>
          <c:showBubbleSize val="0"/>
        </c:dLbls>
        <c:axId val="1366371152"/>
        <c:axId val="1366365328"/>
      </c:scatterChart>
      <c:catAx>
        <c:axId val="136637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366368656"/>
        <c:crosses val="autoZero"/>
        <c:auto val="1"/>
        <c:lblAlgn val="ctr"/>
        <c:lblOffset val="100"/>
        <c:noMultiLvlLbl val="0"/>
      </c:catAx>
      <c:valAx>
        <c:axId val="13663686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366371984"/>
        <c:crosses val="autoZero"/>
        <c:crossBetween val="between"/>
      </c:valAx>
      <c:valAx>
        <c:axId val="1366365328"/>
        <c:scaling>
          <c:orientation val="minMax"/>
        </c:scaling>
        <c:delete val="0"/>
        <c:axPos val="r"/>
        <c:numFmt formatCode="0.00_ "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366371152"/>
        <c:crosses val="max"/>
        <c:crossBetween val="midCat"/>
      </c:valAx>
      <c:valAx>
        <c:axId val="1366371152"/>
        <c:scaling>
          <c:orientation val="minMax"/>
        </c:scaling>
        <c:delete val="1"/>
        <c:axPos val="b"/>
        <c:numFmt formatCode="General" sourceLinked="1"/>
        <c:majorTickMark val="out"/>
        <c:minorTickMark val="none"/>
        <c:tickLblPos val="nextTo"/>
        <c:crossAx val="13663653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28AE5DA-A970-417F-BA4F-F1A8FAE2F6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32D4B031-CD9B-410D-ACE0-55ED055A3F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3D3952-DD7D-4DA0-A292-9FEF3EA44173}" type="datetimeFigureOut">
              <a:rPr lang="zh-CN" altLang="en-US" smtClean="0"/>
              <a:t>2021/9/10</a:t>
            </a:fld>
            <a:endParaRPr lang="zh-CN" altLang="en-US"/>
          </a:p>
        </p:txBody>
      </p:sp>
      <p:sp>
        <p:nvSpPr>
          <p:cNvPr id="4" name="页脚占位符 3">
            <a:extLst>
              <a:ext uri="{FF2B5EF4-FFF2-40B4-BE49-F238E27FC236}">
                <a16:creationId xmlns:a16="http://schemas.microsoft.com/office/drawing/2014/main" id="{1DFAAF97-B2E3-4E63-A874-B7BC609A60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770F92F-E40F-41B1-967F-FF85E1744A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DC2526-3963-4051-B7CE-DC59D33C6D5A}" type="slidenum">
              <a:rPr lang="zh-CN" altLang="en-US" smtClean="0"/>
              <a:t>‹#›</a:t>
            </a:fld>
            <a:endParaRPr lang="zh-CN" altLang="en-US"/>
          </a:p>
        </p:txBody>
      </p:sp>
    </p:spTree>
    <p:extLst>
      <p:ext uri="{BB962C8B-B14F-4D97-AF65-F5344CB8AC3E}">
        <p14:creationId xmlns:p14="http://schemas.microsoft.com/office/powerpoint/2010/main" val="2165251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68496-0E47-45CD-BA62-E6988DA66CEA}" type="datetimeFigureOut">
              <a:rPr lang="zh-CN" altLang="en-US" smtClean="0"/>
              <a:t>2021/9/10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1AEDE-A97D-4FF8-B8CE-E84DB2AF6E51}" type="slidenum">
              <a:rPr lang="zh-CN" altLang="en-US" smtClean="0"/>
              <a:t>‹#›</a:t>
            </a:fld>
            <a:endParaRPr lang="zh-CN" altLang="en-US"/>
          </a:p>
        </p:txBody>
      </p:sp>
    </p:spTree>
    <p:extLst>
      <p:ext uri="{BB962C8B-B14F-4D97-AF65-F5344CB8AC3E}">
        <p14:creationId xmlns:p14="http://schemas.microsoft.com/office/powerpoint/2010/main" val="83563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57406-4E3C-4C33-9D93-C975F75BA8E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0BF4F9-9AEE-448D-B3EC-3F52BE76B53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26319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96F-1CBF-4627-98CC-F89080831901}"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2310870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月份螺纹钢的成交量仍然是第一</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309446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r>
              <a:rPr lang="zh-CN" altLang="en-US" dirty="0">
                <a:latin typeface="Arial" panose="020B0604020202020204" pitchFamily="34" charset="0"/>
              </a:rPr>
              <a:t>沪市</a:t>
            </a:r>
            <a:r>
              <a:rPr lang="en-US" altLang="zh-CN" dirty="0">
                <a:latin typeface="Arial" panose="020B0604020202020204" pitchFamily="34" charset="0"/>
              </a:rPr>
              <a:t>8</a:t>
            </a:r>
            <a:r>
              <a:rPr lang="zh-CN" altLang="en-US" dirty="0">
                <a:latin typeface="Arial" panose="020B0604020202020204" pitchFamily="34" charset="0"/>
              </a:rPr>
              <a:t>月与</a:t>
            </a:r>
            <a:r>
              <a:rPr lang="en-US" altLang="zh-CN" dirty="0">
                <a:latin typeface="Arial" panose="020B0604020202020204" pitchFamily="34" charset="0"/>
              </a:rPr>
              <a:t>7</a:t>
            </a:r>
            <a:r>
              <a:rPr lang="zh-CN" altLang="en-US" dirty="0">
                <a:latin typeface="Arial" panose="020B0604020202020204" pitchFamily="34" charset="0"/>
              </a:rPr>
              <a:t>月相同，只是中国银行由第六变成第七。</a:t>
            </a:r>
            <a:endParaRPr lang="en-US" altLang="zh-CN" dirty="0">
              <a:latin typeface="Arial" panose="020B0604020202020204" pitchFamily="34" charset="0"/>
            </a:endParaRPr>
          </a:p>
          <a:p>
            <a:r>
              <a:rPr lang="zh-CN" altLang="en-US" dirty="0">
                <a:latin typeface="Arial" panose="020B0604020202020204" pitchFamily="34" charset="0"/>
              </a:rPr>
              <a:t>深市</a:t>
            </a:r>
            <a:r>
              <a:rPr lang="en-US" altLang="zh-CN" dirty="0">
                <a:latin typeface="Arial" panose="020B0604020202020204" pitchFamily="34" charset="0"/>
              </a:rPr>
              <a:t>8</a:t>
            </a:r>
            <a:r>
              <a:rPr lang="zh-CN" altLang="en-US" dirty="0">
                <a:latin typeface="Arial" panose="020B0604020202020204" pitchFamily="34" charset="0"/>
              </a:rPr>
              <a:t>月与</a:t>
            </a:r>
            <a:r>
              <a:rPr lang="en-US" altLang="zh-CN" dirty="0">
                <a:latin typeface="Arial" panose="020B0604020202020204" pitchFamily="34" charset="0"/>
              </a:rPr>
              <a:t>7</a:t>
            </a:r>
            <a:r>
              <a:rPr lang="zh-CN" altLang="en-US" dirty="0">
                <a:latin typeface="Arial" panose="020B0604020202020204" pitchFamily="34" charset="0"/>
              </a:rPr>
              <a:t>月相比，赣锋锂业进入前十，爱尔眼科退出，其他没变。</a:t>
            </a:r>
            <a:endParaRPr lang="en-US" altLang="zh-CN" dirty="0">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E2822E-C16A-46B9-9217-5699FA27943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1373743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latin typeface="Arial" panose="020B0604020202020204" pitchFamily="34" charset="0"/>
                <a:ea typeface="+mn-ea"/>
                <a:cs typeface="+mn-cs"/>
              </a:rPr>
              <a:t>盐湖股份，涨幅最高达</a:t>
            </a:r>
            <a:r>
              <a:rPr lang="en-US" altLang="zh-CN" sz="1200" kern="1200" dirty="0">
                <a:solidFill>
                  <a:schemeClr val="tx1"/>
                </a:solidFill>
                <a:latin typeface="Arial" panose="020B0604020202020204" pitchFamily="34" charset="0"/>
                <a:ea typeface="+mn-ea"/>
                <a:cs typeface="+mn-cs"/>
              </a:rPr>
              <a:t>350.34%,</a:t>
            </a:r>
            <a:r>
              <a:rPr lang="zh-CN" altLang="en-US" sz="1200" kern="1200" dirty="0">
                <a:solidFill>
                  <a:schemeClr val="tx1"/>
                </a:solidFill>
                <a:latin typeface="Arial" panose="020B0604020202020204" pitchFamily="34" charset="0"/>
                <a:ea typeface="+mn-ea"/>
                <a:cs typeface="+mn-cs"/>
              </a:rPr>
              <a:t>受益于新能源电池板块的上升</a:t>
            </a:r>
            <a:endParaRPr lang="en-US" altLang="zh-CN" sz="1200" kern="1200" dirty="0">
              <a:solidFill>
                <a:schemeClr val="tx1"/>
              </a:solidFill>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latin typeface="Arial" panose="020B0604020202020204" pitchFamily="34" charset="0"/>
                <a:ea typeface="+mn-ea"/>
                <a:cs typeface="+mn-cs"/>
              </a:rPr>
              <a:t>华辰装备则是受益于工业母机的火爆，市值大幅上升</a:t>
            </a:r>
            <a:endParaRPr lang="en-US" altLang="zh-CN" sz="1200" kern="1200" dirty="0">
              <a:solidFill>
                <a:schemeClr val="tx1"/>
              </a:solidFill>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latin typeface="Arial" panose="020B0604020202020204" pitchFamily="34" charset="0"/>
                <a:ea typeface="+mn-ea"/>
                <a:cs typeface="+mn-cs"/>
              </a:rPr>
              <a:t>兆新股份，原先是</a:t>
            </a:r>
            <a:r>
              <a:rPr lang="en-US" altLang="zh-CN" sz="1200" kern="1200" dirty="0" err="1">
                <a:solidFill>
                  <a:schemeClr val="tx1"/>
                </a:solidFill>
                <a:latin typeface="Arial" panose="020B0604020202020204" pitchFamily="34" charset="0"/>
                <a:ea typeface="+mn-ea"/>
                <a:cs typeface="+mn-cs"/>
              </a:rPr>
              <a:t>st</a:t>
            </a:r>
            <a:r>
              <a:rPr lang="zh-CN" altLang="en-US" sz="1200" kern="1200" dirty="0">
                <a:solidFill>
                  <a:schemeClr val="tx1"/>
                </a:solidFill>
                <a:latin typeface="Arial" panose="020B0604020202020204" pitchFamily="34" charset="0"/>
                <a:ea typeface="+mn-ea"/>
                <a:cs typeface="+mn-cs"/>
              </a:rPr>
              <a:t>兆新，在引入新的管理员团队后，公司扭亏为盈，市值大幅上升，公司业务与储能，光伏有关</a:t>
            </a:r>
            <a:endParaRPr lang="en-US" altLang="zh-CN" sz="1200" kern="1200" dirty="0">
              <a:solidFill>
                <a:schemeClr val="tx1"/>
              </a:solidFill>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Arial" panose="020B0604020202020204" pitchFamily="34" charset="0"/>
              <a:ea typeface="+mn-ea"/>
              <a:cs typeface="+mn-cs"/>
            </a:endParaRPr>
          </a:p>
        </p:txBody>
      </p:sp>
      <p:sp>
        <p:nvSpPr>
          <p:cNvPr id="53252"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4A8D8-6A62-4928-A7F1-BD1541A6935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840563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dirty="0"/>
              <a:t>7</a:t>
            </a:r>
            <a:r>
              <a:rPr lang="zh-CN" altLang="en-US" dirty="0"/>
              <a:t>月涨跌幅最高的前十家公司，</a:t>
            </a:r>
            <a:r>
              <a:rPr lang="en-US" altLang="zh-CN" dirty="0"/>
              <a:t>8</a:t>
            </a:r>
            <a:r>
              <a:rPr lang="zh-CN" altLang="en-US" dirty="0"/>
              <a:t>月份永福股份的跌幅最高。</a:t>
            </a:r>
          </a:p>
        </p:txBody>
      </p:sp>
    </p:spTree>
    <p:extLst>
      <p:ext uri="{BB962C8B-B14F-4D97-AF65-F5344CB8AC3E}">
        <p14:creationId xmlns:p14="http://schemas.microsoft.com/office/powerpoint/2010/main" val="2137977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r>
              <a:rPr lang="zh-CN" altLang="en-US" dirty="0">
                <a:latin typeface="Arial" panose="020B0604020202020204" pitchFamily="34" charset="0"/>
              </a:rPr>
              <a:t>*</a:t>
            </a:r>
            <a:r>
              <a:rPr lang="en-US" altLang="zh-CN" dirty="0">
                <a:latin typeface="Arial" panose="020B0604020202020204" pitchFamily="34" charset="0"/>
              </a:rPr>
              <a:t>ST</a:t>
            </a:r>
            <a:r>
              <a:rPr lang="zh-CN" altLang="en-US" dirty="0">
                <a:latin typeface="Arial" panose="020B0604020202020204" pitchFamily="34" charset="0"/>
              </a:rPr>
              <a:t>星星业绩暴雷，控股子公司破产清算，高管离职，大股东争先减持，市值下跌达</a:t>
            </a:r>
            <a:r>
              <a:rPr lang="en-US" altLang="zh-CN" dirty="0">
                <a:latin typeface="Arial" panose="020B0604020202020204" pitchFamily="34" charset="0"/>
              </a:rPr>
              <a:t>56%</a:t>
            </a:r>
          </a:p>
          <a:p>
            <a:r>
              <a:rPr lang="zh-CN" altLang="en-US" dirty="0">
                <a:latin typeface="Arial" panose="020B0604020202020204" pitchFamily="34" charset="0"/>
              </a:rPr>
              <a:t>永</a:t>
            </a:r>
            <a:endParaRPr lang="en-US" altLang="zh-CN" dirty="0">
              <a:latin typeface="Arial" panose="020B0604020202020204" pitchFamily="34" charset="0"/>
            </a:endParaRPr>
          </a:p>
          <a:p>
            <a:r>
              <a:rPr lang="zh-CN" altLang="en-US" dirty="0">
                <a:latin typeface="Arial" panose="020B0604020202020204" pitchFamily="34" charset="0"/>
              </a:rPr>
              <a:t>福股份的大股东，宁德时代减持，致使市场预期发生变化，</a:t>
            </a:r>
            <a:r>
              <a:rPr lang="zh-CN" altLang="en-US" b="0" i="0" dirty="0">
                <a:solidFill>
                  <a:srgbClr val="000000"/>
                </a:solidFill>
                <a:effectLst/>
                <a:latin typeface="宋体" panose="02010600030101010101" pitchFamily="2" charset="-122"/>
                <a:ea typeface="宋体" panose="02010600030101010101" pitchFamily="2" charset="-122"/>
              </a:rPr>
              <a:t>宁德时代对永福股份的加持以及其股价迅速跳涨，也仅仅始于</a:t>
            </a:r>
            <a:r>
              <a:rPr lang="en-US" altLang="zh-CN" b="0" i="0" dirty="0">
                <a:solidFill>
                  <a:srgbClr val="000000"/>
                </a:solidFill>
                <a:effectLst/>
                <a:latin typeface="宋体" panose="02010600030101010101" pitchFamily="2" charset="-122"/>
                <a:ea typeface="宋体" panose="02010600030101010101" pitchFamily="2" charset="-122"/>
              </a:rPr>
              <a:t>2020</a:t>
            </a:r>
            <a:r>
              <a:rPr lang="zh-CN" altLang="en-US" b="0" i="0" dirty="0">
                <a:solidFill>
                  <a:srgbClr val="000000"/>
                </a:solidFill>
                <a:effectLst/>
                <a:latin typeface="宋体" panose="02010600030101010101" pitchFamily="2" charset="-122"/>
                <a:ea typeface="宋体" panose="02010600030101010101" pitchFamily="2" charset="-122"/>
              </a:rPr>
              <a:t>年</a:t>
            </a:r>
            <a:r>
              <a:rPr lang="en-US" altLang="zh-CN" b="0" i="0" dirty="0">
                <a:solidFill>
                  <a:srgbClr val="000000"/>
                </a:solidFill>
                <a:effectLst/>
                <a:latin typeface="宋体" panose="02010600030101010101" pitchFamily="2" charset="-122"/>
                <a:ea typeface="宋体" panose="02010600030101010101" pitchFamily="2" charset="-122"/>
              </a:rPr>
              <a:t>12</a:t>
            </a:r>
            <a:r>
              <a:rPr lang="zh-CN" altLang="en-US" b="0" i="0" dirty="0">
                <a:solidFill>
                  <a:srgbClr val="000000"/>
                </a:solidFill>
                <a:effectLst/>
                <a:latin typeface="宋体" panose="02010600030101010101" pitchFamily="2" charset="-122"/>
                <a:ea typeface="宋体" panose="02010600030101010101" pitchFamily="2" charset="-122"/>
              </a:rPr>
              <a:t>月</a:t>
            </a:r>
            <a:r>
              <a:rPr lang="en-US" altLang="zh-CN" b="0" i="0" dirty="0">
                <a:solidFill>
                  <a:srgbClr val="000000"/>
                </a:solidFill>
                <a:effectLst/>
                <a:latin typeface="宋体" panose="02010600030101010101" pitchFamily="2" charset="-122"/>
                <a:ea typeface="宋体" panose="02010600030101010101" pitchFamily="2" charset="-122"/>
              </a:rPr>
              <a:t>8</a:t>
            </a:r>
          </a:p>
          <a:p>
            <a:r>
              <a:rPr lang="zh-CN" altLang="en-US" dirty="0">
                <a:latin typeface="Arial" panose="020B0604020202020204" pitchFamily="34" charset="0"/>
              </a:rPr>
              <a:t>凤形股份 大股东及其一致行动人大幅度减持，致使市场预期下降，市值走弱。</a:t>
            </a:r>
            <a:endParaRPr lang="en-US" altLang="zh-CN" dirty="0">
              <a:latin typeface="Arial" panose="020B0604020202020204" pitchFamily="34" charset="0"/>
            </a:endParaRPr>
          </a:p>
        </p:txBody>
      </p:sp>
      <p:sp>
        <p:nvSpPr>
          <p:cNvPr id="55300"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E9EE6-3BE6-4A8C-80A8-52CBE14B2DCB}"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F6A1AEDE-A97D-4FF8-B8CE-E84DB2AF6E51}" type="slidenum">
              <a:rPr lang="zh-CN" altLang="en-US" smtClean="0"/>
              <a:t>17</a:t>
            </a:fld>
            <a:endParaRPr lang="zh-CN" altLang="en-US"/>
          </a:p>
        </p:txBody>
      </p:sp>
    </p:spTree>
    <p:extLst>
      <p:ext uri="{BB962C8B-B14F-4D97-AF65-F5344CB8AC3E}">
        <p14:creationId xmlns:p14="http://schemas.microsoft.com/office/powerpoint/2010/main" val="963566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sz="1800" b="0" i="0" u="none" strike="noStrike" baseline="0" dirty="0">
                <a:solidFill>
                  <a:srgbClr val="000000"/>
                </a:solidFill>
                <a:latin typeface="Arial" panose="020B0604020202020204" pitchFamily="34" charset="0"/>
              </a:rPr>
              <a:t>藏格控股	海德股份	</a:t>
            </a:r>
            <a:r>
              <a:rPr lang="en-US" altLang="zh-CN" sz="1800" b="0" i="0" u="none" strike="noStrike" baseline="0" dirty="0">
                <a:solidFill>
                  <a:srgbClr val="000000"/>
                </a:solidFill>
                <a:latin typeface="Arial" panose="020B0604020202020204" pitchFamily="34" charset="0"/>
              </a:rPr>
              <a:t>*ST</a:t>
            </a:r>
            <a:r>
              <a:rPr lang="zh-CN" altLang="en-US" sz="1800" b="0" i="0" u="none" strike="noStrike" baseline="0" dirty="0">
                <a:solidFill>
                  <a:srgbClr val="000000"/>
                </a:solidFill>
                <a:latin typeface="Arial" panose="020B0604020202020204" pitchFamily="34" charset="0"/>
              </a:rPr>
              <a:t>银亿	九鼎投资	国城矿业    希努尔   </a:t>
            </a:r>
            <a:r>
              <a:rPr lang="en-US" altLang="zh-CN" sz="1800" b="0" i="0" u="none" strike="noStrike" baseline="0" dirty="0">
                <a:solidFill>
                  <a:srgbClr val="000000"/>
                </a:solidFill>
                <a:latin typeface="Arial" panose="020B0604020202020204" pitchFamily="34" charset="0"/>
              </a:rPr>
              <a:t>*ST</a:t>
            </a:r>
            <a:r>
              <a:rPr lang="zh-CN" altLang="en-US" sz="1800" b="0" i="0" u="none" strike="noStrike" baseline="0" dirty="0">
                <a:solidFill>
                  <a:srgbClr val="000000"/>
                </a:solidFill>
                <a:latin typeface="Arial" panose="020B0604020202020204" pitchFamily="34" charset="0"/>
              </a:rPr>
              <a:t>新光       泛海控股   </a:t>
            </a:r>
            <a:endParaRPr lang="en-US" altLang="zh-CN" sz="1800" b="0" i="0" u="none" strike="noStrike" baseline="0" dirty="0">
              <a:solidFill>
                <a:srgbClr val="000000"/>
              </a:solidFill>
              <a:latin typeface="Arial" panose="020B0604020202020204" pitchFamily="34" charset="0"/>
            </a:endParaRPr>
          </a:p>
          <a:p>
            <a:r>
              <a:rPr lang="en-US" altLang="zh-CN" sz="1800" b="0" i="0" u="none" strike="noStrike" baseline="0" dirty="0">
                <a:solidFill>
                  <a:srgbClr val="000000"/>
                </a:solidFill>
                <a:latin typeface="Arial" panose="020B0604020202020204" pitchFamily="34" charset="0"/>
              </a:rPr>
              <a:t>6</a:t>
            </a:r>
            <a:r>
              <a:rPr lang="zh-CN" altLang="en-US" sz="1800" b="0" i="0" u="none" strike="noStrike" baseline="0" dirty="0">
                <a:solidFill>
                  <a:srgbClr val="000000"/>
                </a:solidFill>
                <a:latin typeface="Arial" panose="020B0604020202020204" pitchFamily="34" charset="0"/>
              </a:rPr>
              <a:t>月份的</a:t>
            </a:r>
            <a:r>
              <a:rPr lang="en-US" altLang="zh-CN" sz="1800" b="0" i="0" u="none" strike="noStrike" baseline="0" dirty="0">
                <a:solidFill>
                  <a:srgbClr val="000000"/>
                </a:solidFill>
                <a:latin typeface="Arial" panose="020B0604020202020204" pitchFamily="34" charset="0"/>
              </a:rPr>
              <a:t>*ST</a:t>
            </a:r>
            <a:r>
              <a:rPr lang="zh-CN" altLang="en-US" sz="1800" b="0" i="0" u="none" strike="noStrike" baseline="0" dirty="0">
                <a:solidFill>
                  <a:srgbClr val="000000"/>
                </a:solidFill>
                <a:latin typeface="Arial" panose="020B0604020202020204" pitchFamily="34" charset="0"/>
              </a:rPr>
              <a:t>大集，深华发，换成</a:t>
            </a:r>
            <a:r>
              <a:rPr lang="en-US" altLang="zh-CN" sz="1800" b="0" i="0" u="none" strike="noStrike" baseline="0" dirty="0">
                <a:solidFill>
                  <a:srgbClr val="000000"/>
                </a:solidFill>
                <a:latin typeface="Arial" panose="020B0604020202020204" pitchFamily="34" charset="0"/>
              </a:rPr>
              <a:t>7</a:t>
            </a:r>
            <a:r>
              <a:rPr lang="zh-CN" altLang="en-US" sz="1800" b="0" i="0" u="none" strike="noStrike" baseline="0" dirty="0">
                <a:solidFill>
                  <a:srgbClr val="000000"/>
                </a:solidFill>
                <a:latin typeface="Arial" panose="020B0604020202020204" pitchFamily="34" charset="0"/>
              </a:rPr>
              <a:t>月的  协鑫能科   </a:t>
            </a:r>
            <a:r>
              <a:rPr lang="en-US" altLang="zh-CN" sz="1800" b="0" i="0" u="none" strike="noStrike" baseline="0" dirty="0">
                <a:solidFill>
                  <a:srgbClr val="000000"/>
                </a:solidFill>
                <a:latin typeface="Arial" panose="020B0604020202020204" pitchFamily="34" charset="0"/>
              </a:rPr>
              <a:t>ST</a:t>
            </a:r>
            <a:r>
              <a:rPr lang="zh-CN" altLang="en-US" sz="1800" b="0" i="0" u="none" strike="noStrike" baseline="0" dirty="0">
                <a:solidFill>
                  <a:srgbClr val="000000"/>
                </a:solidFill>
                <a:latin typeface="Arial" panose="020B0604020202020204" pitchFamily="34" charset="0"/>
              </a:rPr>
              <a:t>柏龙。</a:t>
            </a:r>
            <a:endParaRPr lang="en-US" altLang="zh-CN" sz="1800" b="0" i="0" u="none" strike="noStrike" baseline="0" dirty="0">
              <a:solidFill>
                <a:srgbClr val="000000"/>
              </a:solidFill>
              <a:latin typeface="Arial" panose="020B0604020202020204" pitchFamily="34" charset="0"/>
            </a:endParaRPr>
          </a:p>
          <a:p>
            <a:r>
              <a:rPr lang="en-US" altLang="zh-CN" dirty="0"/>
              <a:t>8</a:t>
            </a:r>
            <a:r>
              <a:rPr lang="zh-CN" altLang="en-US" dirty="0"/>
              <a:t>月份，</a:t>
            </a:r>
            <a:r>
              <a:rPr lang="en-US" altLang="zh-CN" dirty="0"/>
              <a:t>ST</a:t>
            </a:r>
            <a:r>
              <a:rPr lang="zh-CN" altLang="en-US" dirty="0"/>
              <a:t>柏龙，希努尔，协鑫能科退出股权质押前十，而新加入的有</a:t>
            </a:r>
            <a:r>
              <a:rPr lang="en-US" altLang="zh-CN" dirty="0" err="1"/>
              <a:t>st</a:t>
            </a:r>
            <a:r>
              <a:rPr lang="zh-CN" altLang="en-US" dirty="0"/>
              <a:t>大集，雪松发展，深华发</a:t>
            </a:r>
            <a:r>
              <a:rPr lang="en-US" altLang="zh-CN" dirty="0"/>
              <a:t>A</a:t>
            </a:r>
            <a:r>
              <a:rPr lang="zh-CN" altLang="en-US" dirty="0"/>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33562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D1252-F4D2-4957-B2AF-B15F6A231658}"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02CD48E-DF1A-40EA-893E-43C78C7B8506}"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5226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04804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54EC2046-CBD9-49BA-BD82-23E1D28F573E}"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22</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B66FD792-C4C0-47E5-9BDE-FF08C9B884DB}"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23</a:t>
            </a:fld>
            <a:endParaRPr kumimoji="0" lang="en-US" altLang="zh-CN"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93E6D2-58B9-44CA-9DA2-F9D516F0FA5C}"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25003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FAB647-5434-4ABC-A07D-364031E59BF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44F239-2C94-4817-927E-CC75FBAA7CF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52DA10-8DE6-4A6A-9726-E4352161360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405351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DFC64E-0477-46FF-A69A-C14BF260A05B}"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7B8B10-1324-4A89-B636-E7B912D3272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14974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24C6ED-4744-4F9F-B59A-D11DB5FDB3E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FABD1A-10D4-4423-8F86-0373DD5B3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87063B3-7291-4BBB-8BD8-16CAF57BC8BE}"/>
              </a:ext>
            </a:extLst>
          </p:cNvPr>
          <p:cNvSpPr>
            <a:spLocks noGrp="1"/>
          </p:cNvSpPr>
          <p:nvPr>
            <p:ph type="dt" sz="half" idx="10"/>
          </p:nvPr>
        </p:nvSpPr>
        <p:spPr/>
        <p:txBody>
          <a:bodyPr/>
          <a:lstStyle/>
          <a:p>
            <a:fld id="{8C2FA68C-DBB8-41FC-A6D2-778105FE653B}" type="datetimeFigureOut">
              <a:rPr lang="zh-CN" altLang="en-US" smtClean="0"/>
              <a:t>2021/9/10</a:t>
            </a:fld>
            <a:endParaRPr lang="zh-CN" altLang="en-US"/>
          </a:p>
        </p:txBody>
      </p:sp>
      <p:sp>
        <p:nvSpPr>
          <p:cNvPr id="5" name="页脚占位符 4">
            <a:extLst>
              <a:ext uri="{FF2B5EF4-FFF2-40B4-BE49-F238E27FC236}">
                <a16:creationId xmlns:a16="http://schemas.microsoft.com/office/drawing/2014/main" id="{D9D83008-61D6-4095-8240-F067658B38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FD4D82-31DE-428E-A5AB-B3CC27985A26}"/>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07920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8A3A4D-6ABC-43B6-BA40-BED3CFC658A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13F620E-6BCE-405C-B9BE-9B7A6BF15FB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7DE716-881E-4BD9-96BF-7E709EF7D8EA}"/>
              </a:ext>
            </a:extLst>
          </p:cNvPr>
          <p:cNvSpPr>
            <a:spLocks noGrp="1"/>
          </p:cNvSpPr>
          <p:nvPr>
            <p:ph type="dt" sz="half" idx="10"/>
          </p:nvPr>
        </p:nvSpPr>
        <p:spPr/>
        <p:txBody>
          <a:bodyPr/>
          <a:lstStyle/>
          <a:p>
            <a:fld id="{8C2FA68C-DBB8-41FC-A6D2-778105FE653B}" type="datetimeFigureOut">
              <a:rPr lang="zh-CN" altLang="en-US" smtClean="0"/>
              <a:t>2021/9/10</a:t>
            </a:fld>
            <a:endParaRPr lang="zh-CN" altLang="en-US"/>
          </a:p>
        </p:txBody>
      </p:sp>
      <p:sp>
        <p:nvSpPr>
          <p:cNvPr id="5" name="页脚占位符 4">
            <a:extLst>
              <a:ext uri="{FF2B5EF4-FFF2-40B4-BE49-F238E27FC236}">
                <a16:creationId xmlns:a16="http://schemas.microsoft.com/office/drawing/2014/main" id="{4030CE4A-ED05-4544-969C-39C4CF2B05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99702F-61AA-4897-9EEA-D3E2CA898AC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477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2D27E7-6D61-4993-9A4D-45D5EF9E975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99CF94-9D89-4850-81A3-0756C9C158A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854A70C-E1D9-4D2A-AB1E-6B87A2848F6D}"/>
              </a:ext>
            </a:extLst>
          </p:cNvPr>
          <p:cNvSpPr>
            <a:spLocks noGrp="1"/>
          </p:cNvSpPr>
          <p:nvPr>
            <p:ph type="dt" sz="half" idx="10"/>
          </p:nvPr>
        </p:nvSpPr>
        <p:spPr/>
        <p:txBody>
          <a:bodyPr/>
          <a:lstStyle/>
          <a:p>
            <a:fld id="{8C2FA68C-DBB8-41FC-A6D2-778105FE653B}" type="datetimeFigureOut">
              <a:rPr lang="zh-CN" altLang="en-US" smtClean="0"/>
              <a:t>2021/9/10</a:t>
            </a:fld>
            <a:endParaRPr lang="zh-CN" altLang="en-US"/>
          </a:p>
        </p:txBody>
      </p:sp>
      <p:sp>
        <p:nvSpPr>
          <p:cNvPr id="5" name="页脚占位符 4">
            <a:extLst>
              <a:ext uri="{FF2B5EF4-FFF2-40B4-BE49-F238E27FC236}">
                <a16:creationId xmlns:a16="http://schemas.microsoft.com/office/drawing/2014/main" id="{4EFD6C3F-A679-4037-832D-A53F49FE66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ADAAC8-EC8E-4F08-9BF7-8D2E1DB8A36F}"/>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993222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pic>
        <p:nvPicPr>
          <p:cNvPr id="6" name="Picture 2" descr="rkk"/>
          <p:cNvPicPr>
            <a:picLocks noChangeArrowheads="1"/>
          </p:cNvPicPr>
          <p:nvPr/>
        </p:nvPicPr>
        <p:blipFill>
          <a:blip r:embed="rId4"/>
          <a:srcRect/>
          <a:stretch>
            <a:fillRect/>
          </a:stretch>
        </p:blipFill>
        <p:spPr bwMode="auto">
          <a:xfrm>
            <a:off x="3860223" y="4151452"/>
            <a:ext cx="720000" cy="720000"/>
          </a:xfrm>
          <a:prstGeom prst="rect">
            <a:avLst/>
          </a:prstGeom>
          <a:noFill/>
          <a:ln w="9525">
            <a:noFill/>
            <a:miter lim="800000"/>
            <a:headEnd/>
            <a:tailEnd/>
          </a:ln>
        </p:spPr>
      </p:pic>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extLst>
      <p:ext uri="{BB962C8B-B14F-4D97-AF65-F5344CB8AC3E}">
        <p14:creationId xmlns:p14="http://schemas.microsoft.com/office/powerpoint/2010/main" val="55853094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p>
        </p:txBody>
      </p:sp>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pic>
        <p:nvPicPr>
          <p:cNvPr id="9" name="Picture 2" descr="rkk">
            <a:extLst>
              <a:ext uri="{FF2B5EF4-FFF2-40B4-BE49-F238E27FC236}">
                <a16:creationId xmlns:a16="http://schemas.microsoft.com/office/drawing/2014/main" id="{4AE9832A-4DDC-4FDE-BBAA-B9B91B9A0769}"/>
              </a:ext>
            </a:extLst>
          </p:cNvPr>
          <p:cNvPicPr>
            <a:picLocks noChangeArrowheads="1"/>
          </p:cNvPicPr>
          <p:nvPr userDrawn="1"/>
        </p:nvPicPr>
        <p:blipFill>
          <a:blip r:embed="rId4"/>
          <a:srcRect/>
          <a:stretch>
            <a:fillRect/>
          </a:stretch>
        </p:blipFill>
        <p:spPr bwMode="auto">
          <a:xfrm>
            <a:off x="3860223" y="4151452"/>
            <a:ext cx="720000" cy="720000"/>
          </a:xfrm>
          <a:prstGeom prst="rect">
            <a:avLst/>
          </a:prstGeom>
          <a:noFill/>
          <a:ln w="9525">
            <a:noFill/>
            <a:miter lim="800000"/>
            <a:headEnd/>
            <a:tailEnd/>
          </a:ln>
        </p:spPr>
      </p:pic>
    </p:spTree>
    <p:extLst>
      <p:ext uri="{BB962C8B-B14F-4D97-AF65-F5344CB8AC3E}">
        <p14:creationId xmlns:p14="http://schemas.microsoft.com/office/powerpoint/2010/main" val="87042533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4338989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2634049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6279218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261688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12192000" cy="906462"/>
          </a:xfrm>
          <a:prstGeom prst="rect">
            <a:avLst/>
          </a:prstGeom>
          <a:noFill/>
          <a:ln w="9525">
            <a:noFill/>
            <a:miter lim="800000"/>
            <a:headEnd/>
            <a:tailEnd/>
          </a:ln>
        </p:spPr>
      </p:pic>
      <p:sp>
        <p:nvSpPr>
          <p:cNvPr id="2" name="标题 1"/>
          <p:cNvSpPr>
            <a:spLocks noGrp="1"/>
          </p:cNvSpPr>
          <p:nvPr>
            <p:ph type="title"/>
          </p:nvPr>
        </p:nvSpPr>
        <p:spPr>
          <a:xfrm>
            <a:off x="609600" y="274638"/>
            <a:ext cx="10972800" cy="1143000"/>
          </a:xfrm>
          <a:prstGeom prst="rect">
            <a:avLst/>
          </a:prstGeom>
        </p:spPr>
        <p:txBody>
          <a:bodyPr/>
          <a:lstStyle/>
          <a:p>
            <a:r>
              <a:rPr lang="zh-CN" altLang="en-US" dirty="0"/>
              <a:t>单击此处编辑母版标题样式</a:t>
            </a:r>
          </a:p>
        </p:txBody>
      </p:sp>
    </p:spTree>
    <p:extLst>
      <p:ext uri="{BB962C8B-B14F-4D97-AF65-F5344CB8AC3E}">
        <p14:creationId xmlns:p14="http://schemas.microsoft.com/office/powerpoint/2010/main" val="39403545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90132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0794EC-99FB-47CC-B8C1-50C5ED4E5C2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8B6F781-033E-456D-9485-4B5C3B1D26B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407EF9D-3AB6-433E-82F1-E42439106463}"/>
              </a:ext>
            </a:extLst>
          </p:cNvPr>
          <p:cNvSpPr>
            <a:spLocks noGrp="1"/>
          </p:cNvSpPr>
          <p:nvPr>
            <p:ph type="dt" sz="half" idx="10"/>
          </p:nvPr>
        </p:nvSpPr>
        <p:spPr/>
        <p:txBody>
          <a:bodyPr/>
          <a:lstStyle/>
          <a:p>
            <a:fld id="{8C2FA68C-DBB8-41FC-A6D2-778105FE653B}" type="datetimeFigureOut">
              <a:rPr lang="zh-CN" altLang="en-US" smtClean="0"/>
              <a:t>2021/9/10</a:t>
            </a:fld>
            <a:endParaRPr lang="zh-CN" altLang="en-US"/>
          </a:p>
        </p:txBody>
      </p:sp>
      <p:sp>
        <p:nvSpPr>
          <p:cNvPr id="5" name="页脚占位符 4">
            <a:extLst>
              <a:ext uri="{FF2B5EF4-FFF2-40B4-BE49-F238E27FC236}">
                <a16:creationId xmlns:a16="http://schemas.microsoft.com/office/drawing/2014/main" id="{AC991CF3-518D-430E-B047-04AC1AF8DF2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029C04-66FA-462F-84FF-B9C397DE24DC}"/>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2208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14682998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0381006"/>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1101087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13465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27328273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4451972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68648276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905916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06334800"/>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1227336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7BAA25-94E7-4D96-95E0-C504B191781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96998AC-675E-4512-9156-9D80F3B1D3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C458FFB-4239-4388-AD8D-4FBF3D2B068C}"/>
              </a:ext>
            </a:extLst>
          </p:cNvPr>
          <p:cNvSpPr>
            <a:spLocks noGrp="1"/>
          </p:cNvSpPr>
          <p:nvPr>
            <p:ph type="dt" sz="half" idx="10"/>
          </p:nvPr>
        </p:nvSpPr>
        <p:spPr/>
        <p:txBody>
          <a:bodyPr/>
          <a:lstStyle/>
          <a:p>
            <a:fld id="{8C2FA68C-DBB8-41FC-A6D2-778105FE653B}" type="datetimeFigureOut">
              <a:rPr lang="zh-CN" altLang="en-US" smtClean="0"/>
              <a:t>2021/9/10</a:t>
            </a:fld>
            <a:endParaRPr lang="zh-CN" altLang="en-US"/>
          </a:p>
        </p:txBody>
      </p:sp>
      <p:sp>
        <p:nvSpPr>
          <p:cNvPr id="5" name="页脚占位符 4">
            <a:extLst>
              <a:ext uri="{FF2B5EF4-FFF2-40B4-BE49-F238E27FC236}">
                <a16:creationId xmlns:a16="http://schemas.microsoft.com/office/drawing/2014/main" id="{466B5EE3-F70A-4AAE-A302-C65493157F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87B3D8-66D1-4657-8186-5E4A57FF08B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618691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13669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23640490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625603688"/>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30600975"/>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85671464"/>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632405125"/>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4537783"/>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289048854"/>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8877115"/>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5515450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4F1757-4F73-4B37-999A-C3591B0591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B140B5-AC30-4027-AB6A-2AD1F2ABD02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BE99D27-8CDB-48C0-B815-4FC9061BE6D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CD9BD5-4C04-49FB-8AC9-B08B8F0523EF}"/>
              </a:ext>
            </a:extLst>
          </p:cNvPr>
          <p:cNvSpPr>
            <a:spLocks noGrp="1"/>
          </p:cNvSpPr>
          <p:nvPr>
            <p:ph type="dt" sz="half" idx="10"/>
          </p:nvPr>
        </p:nvSpPr>
        <p:spPr/>
        <p:txBody>
          <a:bodyPr/>
          <a:lstStyle/>
          <a:p>
            <a:fld id="{8C2FA68C-DBB8-41FC-A6D2-778105FE653B}" type="datetimeFigureOut">
              <a:rPr lang="zh-CN" altLang="en-US" smtClean="0"/>
              <a:t>2021/9/10</a:t>
            </a:fld>
            <a:endParaRPr lang="zh-CN" altLang="en-US"/>
          </a:p>
        </p:txBody>
      </p:sp>
      <p:sp>
        <p:nvSpPr>
          <p:cNvPr id="6" name="页脚占位符 5">
            <a:extLst>
              <a:ext uri="{FF2B5EF4-FFF2-40B4-BE49-F238E27FC236}">
                <a16:creationId xmlns:a16="http://schemas.microsoft.com/office/drawing/2014/main" id="{8D68C260-478F-4D18-A797-8965EB3EF01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61782DC-D41A-4C32-80B3-4178C5BF4D7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951908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02734182"/>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04240269"/>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9022678"/>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508744"/>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95416339"/>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263693923"/>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1033184"/>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42669723"/>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1075658945"/>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856485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338454-5BD5-45C4-8FBE-C297D8A9349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D23380C-6E8B-464F-A527-AA065F849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E9770D7-C2E7-4294-AA1A-09F352D5D8C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5814A7D-5825-4580-9E37-F170AC323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BA75D6-2DDB-4F62-A4BD-86A0AB31FF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D12B6F-7B6F-4177-8715-69311746194A}"/>
              </a:ext>
            </a:extLst>
          </p:cNvPr>
          <p:cNvSpPr>
            <a:spLocks noGrp="1"/>
          </p:cNvSpPr>
          <p:nvPr>
            <p:ph type="dt" sz="half" idx="10"/>
          </p:nvPr>
        </p:nvSpPr>
        <p:spPr/>
        <p:txBody>
          <a:bodyPr/>
          <a:lstStyle/>
          <a:p>
            <a:fld id="{8C2FA68C-DBB8-41FC-A6D2-778105FE653B}" type="datetimeFigureOut">
              <a:rPr lang="zh-CN" altLang="en-US" smtClean="0"/>
              <a:t>2021/9/10</a:t>
            </a:fld>
            <a:endParaRPr lang="zh-CN" altLang="en-US"/>
          </a:p>
        </p:txBody>
      </p:sp>
      <p:sp>
        <p:nvSpPr>
          <p:cNvPr id="8" name="页脚占位符 7">
            <a:extLst>
              <a:ext uri="{FF2B5EF4-FFF2-40B4-BE49-F238E27FC236}">
                <a16:creationId xmlns:a16="http://schemas.microsoft.com/office/drawing/2014/main" id="{CD98229E-7C19-4B9D-AF48-07510CC01D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439D91A-2B78-4C8C-B66E-DD114168A634}"/>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498908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667764563"/>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23750893"/>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41792522"/>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65098868"/>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03537491"/>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18112686"/>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920274"/>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544384391"/>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000062437"/>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7093032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33D173-9C10-4732-AA87-C282118C8F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C8476A9-4384-4B2C-ACD7-F67B3048C374}"/>
              </a:ext>
            </a:extLst>
          </p:cNvPr>
          <p:cNvSpPr>
            <a:spLocks noGrp="1"/>
          </p:cNvSpPr>
          <p:nvPr>
            <p:ph type="dt" sz="half" idx="10"/>
          </p:nvPr>
        </p:nvSpPr>
        <p:spPr/>
        <p:txBody>
          <a:bodyPr/>
          <a:lstStyle/>
          <a:p>
            <a:fld id="{8C2FA68C-DBB8-41FC-A6D2-778105FE653B}" type="datetimeFigureOut">
              <a:rPr lang="zh-CN" altLang="en-US" smtClean="0"/>
              <a:t>2021/9/10</a:t>
            </a:fld>
            <a:endParaRPr lang="zh-CN" altLang="en-US"/>
          </a:p>
        </p:txBody>
      </p:sp>
      <p:sp>
        <p:nvSpPr>
          <p:cNvPr id="4" name="页脚占位符 3">
            <a:extLst>
              <a:ext uri="{FF2B5EF4-FFF2-40B4-BE49-F238E27FC236}">
                <a16:creationId xmlns:a16="http://schemas.microsoft.com/office/drawing/2014/main" id="{41C26750-F474-45FE-9B1B-6752169B1BF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49DC484-0C9A-44C5-BE48-007866F882D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600402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55876481"/>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52206188"/>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2507270221"/>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107195812"/>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91666171"/>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949627187"/>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8328175"/>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7557364"/>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26656224"/>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38059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FE9B3D-88C4-48D8-AD2C-55924C97F16C}"/>
              </a:ext>
            </a:extLst>
          </p:cNvPr>
          <p:cNvSpPr>
            <a:spLocks noGrp="1"/>
          </p:cNvSpPr>
          <p:nvPr>
            <p:ph type="dt" sz="half" idx="10"/>
          </p:nvPr>
        </p:nvSpPr>
        <p:spPr/>
        <p:txBody>
          <a:bodyPr/>
          <a:lstStyle/>
          <a:p>
            <a:fld id="{8C2FA68C-DBB8-41FC-A6D2-778105FE653B}" type="datetimeFigureOut">
              <a:rPr lang="zh-CN" altLang="en-US" smtClean="0"/>
              <a:t>2021/9/10</a:t>
            </a:fld>
            <a:endParaRPr lang="zh-CN" altLang="en-US"/>
          </a:p>
        </p:txBody>
      </p:sp>
      <p:sp>
        <p:nvSpPr>
          <p:cNvPr id="3" name="页脚占位符 2">
            <a:extLst>
              <a:ext uri="{FF2B5EF4-FFF2-40B4-BE49-F238E27FC236}">
                <a16:creationId xmlns:a16="http://schemas.microsoft.com/office/drawing/2014/main" id="{28EC8D7A-D9C9-4B7D-B5D7-0E6B058B1C4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E0A79AE-5C9A-4A3E-9120-7F10DCEDA38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5090134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72202834"/>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023724759"/>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75054991"/>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72198754"/>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7163789"/>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313805465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D4AB6-A59D-41A8-9C1C-A3BFA81CDB2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429117-E0B0-4A19-82D6-0D73D6A00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77982B-4C8A-4985-B216-8DBF4EA40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FDF0B37-8404-4AED-8C87-F940980FCDDA}"/>
              </a:ext>
            </a:extLst>
          </p:cNvPr>
          <p:cNvSpPr>
            <a:spLocks noGrp="1"/>
          </p:cNvSpPr>
          <p:nvPr>
            <p:ph type="dt" sz="half" idx="10"/>
          </p:nvPr>
        </p:nvSpPr>
        <p:spPr/>
        <p:txBody>
          <a:bodyPr/>
          <a:lstStyle/>
          <a:p>
            <a:fld id="{8C2FA68C-DBB8-41FC-A6D2-778105FE653B}" type="datetimeFigureOut">
              <a:rPr lang="zh-CN" altLang="en-US" smtClean="0"/>
              <a:t>2021/9/10</a:t>
            </a:fld>
            <a:endParaRPr lang="zh-CN" altLang="en-US"/>
          </a:p>
        </p:txBody>
      </p:sp>
      <p:sp>
        <p:nvSpPr>
          <p:cNvPr id="6" name="页脚占位符 5">
            <a:extLst>
              <a:ext uri="{FF2B5EF4-FFF2-40B4-BE49-F238E27FC236}">
                <a16:creationId xmlns:a16="http://schemas.microsoft.com/office/drawing/2014/main" id="{3949FF39-1BD9-4519-BBF9-EAD547DA1A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2C2E9CB-2C3E-418E-B925-299DC0453F8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406086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64A8D9-DFCD-42CB-B434-4DE51AAA398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7612B37-B7BD-4B91-AC2C-E50E01C65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67FD454-9618-43EC-B372-7EF56F81A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2AD677-25B8-42BB-8216-584CB0DE5F50}"/>
              </a:ext>
            </a:extLst>
          </p:cNvPr>
          <p:cNvSpPr>
            <a:spLocks noGrp="1"/>
          </p:cNvSpPr>
          <p:nvPr>
            <p:ph type="dt" sz="half" idx="10"/>
          </p:nvPr>
        </p:nvSpPr>
        <p:spPr/>
        <p:txBody>
          <a:bodyPr/>
          <a:lstStyle/>
          <a:p>
            <a:fld id="{8C2FA68C-DBB8-41FC-A6D2-778105FE653B}" type="datetimeFigureOut">
              <a:rPr lang="zh-CN" altLang="en-US" smtClean="0"/>
              <a:t>2021/9/10</a:t>
            </a:fld>
            <a:endParaRPr lang="zh-CN" altLang="en-US"/>
          </a:p>
        </p:txBody>
      </p:sp>
      <p:sp>
        <p:nvSpPr>
          <p:cNvPr id="6" name="页脚占位符 5">
            <a:extLst>
              <a:ext uri="{FF2B5EF4-FFF2-40B4-BE49-F238E27FC236}">
                <a16:creationId xmlns:a16="http://schemas.microsoft.com/office/drawing/2014/main" id="{4451CC8F-42DD-43DF-8913-3FB2418C7AD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0D2AC1-46DD-49CF-B3D0-44A451497E2D}"/>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33765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4.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4.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38C6986-5C6D-4941-B5DB-5CE200F61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48E1889-1771-47A8-B1AD-2CFB85BFD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71469A8-D044-49D4-B25B-D29051000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FA68C-DBB8-41FC-A6D2-778105FE653B}" type="datetimeFigureOut">
              <a:rPr lang="zh-CN" altLang="en-US" smtClean="0"/>
              <a:t>2021/9/10</a:t>
            </a:fld>
            <a:endParaRPr lang="zh-CN" altLang="en-US"/>
          </a:p>
        </p:txBody>
      </p:sp>
      <p:sp>
        <p:nvSpPr>
          <p:cNvPr id="5" name="页脚占位符 4">
            <a:extLst>
              <a:ext uri="{FF2B5EF4-FFF2-40B4-BE49-F238E27FC236}">
                <a16:creationId xmlns:a16="http://schemas.microsoft.com/office/drawing/2014/main" id="{8BFA838B-D093-44BC-9E98-AC89084A6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1198213-96D3-465D-B232-AC4AF20209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5277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12192000" cy="906462"/>
          </a:xfrm>
          <a:prstGeom prst="rect">
            <a:avLst/>
          </a:prstGeom>
          <a:noFill/>
          <a:ln w="9525">
            <a:noFill/>
            <a:miter lim="800000"/>
            <a:headEnd/>
            <a:tailEnd/>
          </a:ln>
        </p:spPr>
      </p:pic>
      <p:sp>
        <p:nvSpPr>
          <p:cNvPr id="2052" name="Rectangle 33"/>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10009718" y="6462714"/>
            <a:ext cx="1367367"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sp>
        <p:nvSpPr>
          <p:cNvPr id="2055"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a:solidFill>
                <a:srgbClr val="FFFFFF"/>
              </a:solidFill>
            </a:endParaRPr>
          </a:p>
        </p:txBody>
      </p:sp>
      <p:pic>
        <p:nvPicPr>
          <p:cNvPr id="9" name="Picture 35" descr="招牌设计">
            <a:extLst>
              <a:ext uri="{FF2B5EF4-FFF2-40B4-BE49-F238E27FC236}">
                <a16:creationId xmlns:a16="http://schemas.microsoft.com/office/drawing/2014/main" id="{4A296FCF-F4B7-40C2-B47E-E9A3F018203A}"/>
              </a:ext>
            </a:extLst>
          </p:cNvPr>
          <p:cNvPicPr>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370914" y="6524625"/>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9286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5124"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8CB71311-CE3D-4A7D-A056-C122BAEE3BC6}"/>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8078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4100"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D668E650-92CA-44CB-AE85-87D20CCC24A4}"/>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3736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614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7831AA1-C918-472E-AB2B-95A87FDB4839}"/>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78281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102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DF4174D-9F9D-4F0E-B634-9D1E80F12A8B}"/>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2056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75.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75.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75.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75.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7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5.xml"/><Relationship Id="rId1" Type="http://schemas.openxmlformats.org/officeDocument/2006/relationships/tags" Target="../tags/tag3.xml"/><Relationship Id="rId5" Type="http://schemas.openxmlformats.org/officeDocument/2006/relationships/chart" Target="../charts/chart18.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6.xml"/><Relationship Id="rId1" Type="http://schemas.openxmlformats.org/officeDocument/2006/relationships/tags" Target="../tags/tag1.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1.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1.xml"/><Relationship Id="rId1" Type="http://schemas.openxmlformats.org/officeDocument/2006/relationships/themeOverride" Target="../theme/themeOverride5.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2279650" y="1870075"/>
            <a:ext cx="3024188" cy="622300"/>
          </a:xfrm>
          <a:prstGeom prst="rect">
            <a:avLst/>
          </a:prstGeom>
          <a:noFill/>
          <a:ln w="9525">
            <a:noFill/>
            <a:miter lim="800000"/>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r>
              <a:rPr kumimoji="0" lang="zh-CN" altLang="en-US"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融客月报</a:t>
            </a:r>
            <a:r>
              <a:rPr kumimoji="0" lang="en-US" altLang="zh-CN"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endParaRPr kumimoji="0" lang="zh-CN" altLang="en-US"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endParaRPr>
          </a:p>
        </p:txBody>
      </p:sp>
      <p:sp>
        <p:nvSpPr>
          <p:cNvPr id="12291" name="Text Box 6"/>
          <p:cNvSpPr txBox="1">
            <a:spLocks noChangeArrowheads="1"/>
          </p:cNvSpPr>
          <p:nvPr/>
        </p:nvSpPr>
        <p:spPr bwMode="gray">
          <a:xfrm>
            <a:off x="1524001" y="2565401"/>
            <a:ext cx="9396413" cy="1630045"/>
          </a:xfrm>
          <a:prstGeom prst="rect">
            <a:avLst/>
          </a:prstGeom>
          <a:noFill/>
          <a:ln w="0" algn="ctr">
            <a:noFill/>
            <a:miter lim="800000"/>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zh-CN" sz="4000" b="0" i="0" u="none" strike="noStrike" kern="1200" cap="none" spc="0" normalizeH="0" baseline="0" noProof="0" dirty="0">
                <a:ln>
                  <a:noFill/>
                </a:ln>
                <a:solidFill>
                  <a:srgbClr val="777777"/>
                </a:solidFill>
                <a:effectLst/>
                <a:uLnTx/>
                <a:uFillTx/>
                <a:latin typeface="等线" panose="020F0502020204030204"/>
                <a:ea typeface="华文中宋" panose="02010600040101010101" pitchFamily="2" charset="-122"/>
                <a:cs typeface="+mn-cs"/>
              </a:rPr>
              <a:t>                      </a:t>
            </a:r>
            <a:r>
              <a:rPr kumimoji="0" lang="en-US" altLang="zh-CN" sz="3600" b="0" i="0" u="none" strike="noStrike" kern="1200" cap="none" spc="0" normalizeH="0" baseline="0" noProof="0" dirty="0">
                <a:ln>
                  <a:noFill/>
                </a:ln>
                <a:solidFill>
                  <a:srgbClr val="000066"/>
                </a:solidFill>
                <a:effectLst/>
                <a:uLnTx/>
                <a:uFillTx/>
                <a:latin typeface="华文中宋" panose="02010600040101010101" pitchFamily="2" charset="-122"/>
                <a:ea typeface="黑体" panose="02010609060101010101" pitchFamily="49" charset="-122"/>
                <a:cs typeface="+mn-cs"/>
              </a:rPr>
              <a:t>—— </a:t>
            </a:r>
            <a:r>
              <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rPr>
              <a:t>二级市场</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a:t>
            </a:r>
            <a:r>
              <a:rPr kumimoji="0" lang="en-US" altLang="zh-CN"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2021</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年</a:t>
            </a:r>
            <a:r>
              <a:rPr lang="en-US" altLang="zh-CN" b="1" dirty="0">
                <a:solidFill>
                  <a:srgbClr val="000066"/>
                </a:solidFill>
                <a:latin typeface="等线" panose="020F0502020204030204"/>
                <a:ea typeface="幼圆" panose="02010509060101010101" pitchFamily="49" charset="-122"/>
              </a:rPr>
              <a:t>8</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月）</a:t>
            </a:r>
            <a:endPar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endParaRPr>
          </a:p>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zh-CN" altLang="en-US" sz="4000" b="1" i="0" u="none" strike="noStrike" kern="1200" cap="none" spc="0" normalizeH="0" baseline="0" noProof="0" dirty="0">
              <a:ln>
                <a:noFill/>
              </a:ln>
              <a:solidFill>
                <a:srgbClr val="000099"/>
              </a:solidFill>
              <a:effectLst/>
              <a:uLnTx/>
              <a:uFillTx/>
              <a:latin typeface="等线" panose="020F0502020204030204"/>
              <a:ea typeface="幼圆" panose="02010509060101010101" pitchFamily="49" charset="-122"/>
              <a:cs typeface="+mn-cs"/>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967994" y="162720"/>
            <a:ext cx="3239803" cy="463262"/>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大宗交易统计及折价率</a:t>
            </a:r>
          </a:p>
        </p:txBody>
      </p:sp>
      <p:sp>
        <p:nvSpPr>
          <p:cNvPr id="7" name="文本框 6"/>
          <p:cNvSpPr txBox="1"/>
          <p:nvPr/>
        </p:nvSpPr>
        <p:spPr bwMode="auto">
          <a:xfrm>
            <a:off x="1950556" y="5715174"/>
            <a:ext cx="2172809"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8</a:t>
            </a: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月大宗市场总成交额</a:t>
            </a:r>
            <a:r>
              <a:rPr kumimoji="0" lang="en-US" altLang="zh-CN"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685.11</a:t>
            </a: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a:t>
            </a:r>
          </a:p>
        </p:txBody>
      </p:sp>
      <p:sp>
        <p:nvSpPr>
          <p:cNvPr id="9" name="文本框 8"/>
          <p:cNvSpPr txBox="1"/>
          <p:nvPr/>
        </p:nvSpPr>
        <p:spPr bwMode="auto">
          <a:xfrm>
            <a:off x="4207797" y="5715174"/>
            <a:ext cx="1751583"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较</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上月增加</a:t>
            </a:r>
            <a:endPar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dirty="0">
                <a:solidFill>
                  <a:srgbClr val="FF0000"/>
                </a:solidFill>
                <a:latin typeface="微软雅黑" panose="020B0503020204020204" pitchFamily="34" charset="-122"/>
                <a:ea typeface="微软雅黑" panose="020B0503020204020204" pitchFamily="34" charset="-122"/>
                <a:sym typeface="+mn-ea"/>
              </a:rPr>
              <a:t>13.61</a:t>
            </a:r>
            <a:r>
              <a:rPr kumimoji="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亿元</a:t>
            </a:r>
            <a:endPar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1" name="文本框 10"/>
          <p:cNvSpPr txBox="1"/>
          <p:nvPr/>
        </p:nvSpPr>
        <p:spPr bwMode="auto">
          <a:xfrm>
            <a:off x="6232622" y="5684396"/>
            <a:ext cx="1980812"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solidFill>
                  <a:srgbClr val="000000"/>
                </a:solidFill>
                <a:latin typeface="微软雅黑" panose="020B0503020204020204" pitchFamily="34" charset="-122"/>
                <a:ea typeface="微软雅黑" panose="020B0503020204020204" pitchFamily="34" charset="-122"/>
              </a:rPr>
              <a:t>8</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月大宗市场平均折价率</a:t>
            </a:r>
            <a:r>
              <a:rPr lang="en-US" dirty="0">
                <a:solidFill>
                  <a:srgbClr val="00B050"/>
                </a:solidFill>
                <a:latin typeface="微软雅黑" panose="020B0503020204020204" pitchFamily="34" charset="-122"/>
                <a:ea typeface="微软雅黑" panose="020B0503020204020204" pitchFamily="34" charset="-122"/>
              </a:rPr>
              <a:t>4</a:t>
            </a:r>
            <a:r>
              <a:rPr lang="en-US" altLang="zh-CN" dirty="0">
                <a:solidFill>
                  <a:srgbClr val="00B050"/>
                </a:solidFill>
                <a:latin typeface="微软雅黑" panose="020B0503020204020204" pitchFamily="34" charset="-122"/>
                <a:ea typeface="微软雅黑" panose="020B0503020204020204" pitchFamily="34" charset="-122"/>
              </a:rPr>
              <a:t>.23</a:t>
            </a:r>
            <a:r>
              <a:rPr kumimoji="0" lang="en-US"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a:t>
            </a:r>
            <a:endParaRPr kumimoji="0" lang="zh-CN" altLang="en-US"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p:cNvSpPr txBox="1"/>
          <p:nvPr/>
        </p:nvSpPr>
        <p:spPr bwMode="auto">
          <a:xfrm>
            <a:off x="8469885" y="5699784"/>
            <a:ext cx="1512168" cy="646331"/>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较上月下降</a:t>
            </a:r>
            <a:r>
              <a:rPr lang="en-US" altLang="zh-CN" dirty="0">
                <a:solidFill>
                  <a:srgbClr val="00B050"/>
                </a:solidFill>
                <a:latin typeface="微软雅黑" panose="020B0503020204020204" pitchFamily="34" charset="-122"/>
                <a:ea typeface="微软雅黑" panose="020B0503020204020204" pitchFamily="34" charset="-122"/>
              </a:rPr>
              <a:t>0.49</a:t>
            </a:r>
            <a:r>
              <a:rPr kumimoji="0" lang="en-US" altLang="zh-CN"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a:t>
            </a:r>
          </a:p>
        </p:txBody>
      </p:sp>
      <p:sp>
        <p:nvSpPr>
          <p:cNvPr id="2" name="文本框 1">
            <a:extLst>
              <a:ext uri="{FF2B5EF4-FFF2-40B4-BE49-F238E27FC236}">
                <a16:creationId xmlns:a16="http://schemas.microsoft.com/office/drawing/2014/main" id="{74A5B3A6-FA71-473F-B063-545ECC24E9E9}"/>
              </a:ext>
            </a:extLst>
          </p:cNvPr>
          <p:cNvSpPr txBox="1"/>
          <p:nvPr/>
        </p:nvSpPr>
        <p:spPr bwMode="auto">
          <a:xfrm>
            <a:off x="1140258" y="572220"/>
            <a:ext cx="630621" cy="338554"/>
          </a:xfrm>
          <a:prstGeom prst="rect">
            <a:avLst/>
          </a:prstGeom>
          <a:noFill/>
          <a:ln w="9525">
            <a:noFill/>
            <a:miter lim="800000"/>
          </a:ln>
        </p:spPr>
        <p:txBody>
          <a:bodyPr wrap="square" rtlCol="0">
            <a:spAutoFit/>
          </a:bodyPr>
          <a:lstStyle/>
          <a:p>
            <a:pPr algn="l"/>
            <a:r>
              <a:rPr lang="zh-CN" altLang="en-US" sz="1600" b="1" dirty="0">
                <a:solidFill>
                  <a:srgbClr val="FF0000"/>
                </a:solidFill>
                <a:latin typeface="幼圆" panose="02010509060101010101" pitchFamily="49" charset="-122"/>
                <a:ea typeface="幼圆" panose="02010509060101010101" pitchFamily="49" charset="-122"/>
              </a:rPr>
              <a:t>亿元</a:t>
            </a:r>
          </a:p>
        </p:txBody>
      </p:sp>
      <p:graphicFrame>
        <p:nvGraphicFramePr>
          <p:cNvPr id="13" name="图表 12">
            <a:extLst>
              <a:ext uri="{FF2B5EF4-FFF2-40B4-BE49-F238E27FC236}">
                <a16:creationId xmlns:a16="http://schemas.microsoft.com/office/drawing/2014/main" id="{D466FC22-F545-4A93-8C5F-42E2FDC2EB38}"/>
              </a:ext>
            </a:extLst>
          </p:cNvPr>
          <p:cNvGraphicFramePr>
            <a:graphicFrameLocks/>
          </p:cNvGraphicFramePr>
          <p:nvPr>
            <p:extLst>
              <p:ext uri="{D42A27DB-BD31-4B8C-83A1-F6EECF244321}">
                <p14:modId xmlns:p14="http://schemas.microsoft.com/office/powerpoint/2010/main" val="4142151977"/>
              </p:ext>
            </p:extLst>
          </p:nvPr>
        </p:nvGraphicFramePr>
        <p:xfrm>
          <a:off x="382137" y="962167"/>
          <a:ext cx="11313994" cy="47222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6095591"/>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1055688" y="260350"/>
            <a:ext cx="8231187" cy="462339"/>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融资融券余额（亿）</a:t>
            </a:r>
          </a:p>
        </p:txBody>
      </p:sp>
      <p:sp>
        <p:nvSpPr>
          <p:cNvPr id="8" name="文本框 7"/>
          <p:cNvSpPr txBox="1"/>
          <p:nvPr/>
        </p:nvSpPr>
        <p:spPr bwMode="auto">
          <a:xfrm>
            <a:off x="3575844" y="5123832"/>
            <a:ext cx="5786520" cy="1289905"/>
          </a:xfrm>
          <a:prstGeom prst="rect">
            <a:avLst/>
          </a:prstGeom>
          <a:noFill/>
          <a:ln w="9525">
            <a:noFill/>
            <a:miter lim="800000"/>
          </a:ln>
        </p:spPr>
        <p:txBody>
          <a:bodyPr wrap="square" rtlCol="0">
            <a:spAutoFit/>
          </a:bodyPr>
          <a:lstStyle/>
          <a:p>
            <a:pPr marL="0" marR="0" lvl="0" indent="457200" algn="l" defTabSz="914400" rtl="0" eaLnBrk="1" fontAlgn="auto" latinLnBrk="0" hangingPunct="1">
              <a:lnSpc>
                <a:spcPct val="150000"/>
              </a:lnSpc>
              <a:spcBef>
                <a:spcPts val="0"/>
              </a:spcBef>
              <a:spcAft>
                <a:spcPts val="0"/>
              </a:spcAft>
              <a:buClrTx/>
              <a:buSzTx/>
              <a:buFontTx/>
              <a:buNone/>
              <a:tabLst/>
              <a:defRPr/>
            </a:pPr>
            <a:r>
              <a:rPr lang="en-US" altLang="zh-CN" dirty="0">
                <a:solidFill>
                  <a:srgbClr val="000000"/>
                </a:solidFill>
                <a:latin typeface="微软雅黑" panose="020B0503020204020204" pitchFamily="34" charset="-122"/>
                <a:ea typeface="微软雅黑" panose="020B0503020204020204" pitchFamily="34" charset="-122"/>
              </a:rPr>
              <a:t>2021</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8</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月底两融余额为</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16675.63</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a:t>
            </a:r>
            <a:endPar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2021</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月底两融余额为</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16096</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a:t>
            </a:r>
            <a:endPar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457200" algn="l" defTabSz="914400" rtl="0" eaLnBrk="1" fontAlgn="auto" latinLnBrk="0" hangingPunct="1">
              <a:lnSpc>
                <a:spcPct val="15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较上月底增加</a:t>
            </a:r>
            <a:r>
              <a:rPr kumimoji="0" lang="en-US" altLang="zh-CN"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579.63</a:t>
            </a:r>
            <a:r>
              <a:rPr kumimoji="0" lang="zh-CN" altLang="en-US"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亿元</a:t>
            </a:r>
            <a:r>
              <a:rPr kumimoji="0" lang="zh-CN" altLang="en-US"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两融余额保持稳定上升。</a:t>
            </a:r>
          </a:p>
        </p:txBody>
      </p:sp>
      <p:graphicFrame>
        <p:nvGraphicFramePr>
          <p:cNvPr id="6" name="图表 5">
            <a:extLst>
              <a:ext uri="{FF2B5EF4-FFF2-40B4-BE49-F238E27FC236}">
                <a16:creationId xmlns:a16="http://schemas.microsoft.com/office/drawing/2014/main" id="{2D492B56-8221-43FB-A777-D0FEBCBF9007}"/>
              </a:ext>
            </a:extLst>
          </p:cNvPr>
          <p:cNvGraphicFramePr>
            <a:graphicFrameLocks/>
          </p:cNvGraphicFramePr>
          <p:nvPr>
            <p:extLst>
              <p:ext uri="{D42A27DB-BD31-4B8C-83A1-F6EECF244321}">
                <p14:modId xmlns:p14="http://schemas.microsoft.com/office/powerpoint/2010/main" val="1980251803"/>
              </p:ext>
            </p:extLst>
          </p:nvPr>
        </p:nvGraphicFramePr>
        <p:xfrm>
          <a:off x="803275" y="900752"/>
          <a:ext cx="10776850" cy="43331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1362283"/>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white">
          <a:xfrm>
            <a:off x="1055688" y="260350"/>
            <a:ext cx="8231187" cy="52154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商品期货合约概览</a:t>
            </a:r>
          </a:p>
        </p:txBody>
      </p:sp>
      <p:sp>
        <p:nvSpPr>
          <p:cNvPr id="4" name="文本框 3"/>
          <p:cNvSpPr txBox="1"/>
          <p:nvPr/>
        </p:nvSpPr>
        <p:spPr bwMode="auto">
          <a:xfrm>
            <a:off x="845574" y="5649099"/>
            <a:ext cx="10082982" cy="787523"/>
          </a:xfrm>
          <a:prstGeom prst="rect">
            <a:avLst/>
          </a:prstGeom>
          <a:noFill/>
          <a:ln w="9525">
            <a:noFill/>
            <a:miter lim="800000"/>
          </a:ln>
        </p:spPr>
        <p:txBody>
          <a:bodyPr wrap="square" rtlCol="0">
            <a:spAutoFit/>
          </a:bodyPr>
          <a:lstStyle/>
          <a:p>
            <a:pPr marL="0" marR="0" lvl="0" indent="360000" algn="just"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2021</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年上半年随着全球经济复苏，美欧央行的放水，引得大宗商品涨价，上月螺纹钢和</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PTA201</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的成交量最多，且棕榈油，纯碱的涨幅居前。</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文本框 2">
            <a:extLst>
              <a:ext uri="{FF2B5EF4-FFF2-40B4-BE49-F238E27FC236}">
                <a16:creationId xmlns:a16="http://schemas.microsoft.com/office/drawing/2014/main" id="{B2B9ED4A-5D80-42F7-828E-F6D84F14761D}"/>
              </a:ext>
            </a:extLst>
          </p:cNvPr>
          <p:cNvSpPr txBox="1"/>
          <p:nvPr/>
        </p:nvSpPr>
        <p:spPr bwMode="auto">
          <a:xfrm>
            <a:off x="10756490" y="879049"/>
            <a:ext cx="943897" cy="292388"/>
          </a:xfrm>
          <a:prstGeom prst="rect">
            <a:avLst/>
          </a:prstGeom>
          <a:noFill/>
          <a:ln w="9525">
            <a:noFill/>
            <a:miter lim="800000"/>
          </a:ln>
        </p:spPr>
        <p:txBody>
          <a:bodyPr wrap="square" rtlCol="0">
            <a:spAutoFit/>
          </a:bodyPr>
          <a:lstStyle/>
          <a:p>
            <a:pPr algn="l"/>
            <a:r>
              <a:rPr lang="zh-CN" altLang="en-US" sz="1300" b="1" dirty="0">
                <a:solidFill>
                  <a:srgbClr val="000066"/>
                </a:solidFill>
                <a:latin typeface="幼圆" panose="02010509060101010101" pitchFamily="49" charset="-122"/>
                <a:ea typeface="幼圆" panose="02010509060101010101" pitchFamily="49" charset="-122"/>
              </a:rPr>
              <a:t>月涨跌幅</a:t>
            </a:r>
          </a:p>
        </p:txBody>
      </p:sp>
      <p:sp>
        <p:nvSpPr>
          <p:cNvPr id="8" name="文本框 7">
            <a:extLst>
              <a:ext uri="{FF2B5EF4-FFF2-40B4-BE49-F238E27FC236}">
                <a16:creationId xmlns:a16="http://schemas.microsoft.com/office/drawing/2014/main" id="{F2584F1A-B797-45EA-A76C-9D986B98B252}"/>
              </a:ext>
            </a:extLst>
          </p:cNvPr>
          <p:cNvSpPr txBox="1"/>
          <p:nvPr/>
        </p:nvSpPr>
        <p:spPr bwMode="auto">
          <a:xfrm>
            <a:off x="491613" y="879049"/>
            <a:ext cx="943897" cy="292388"/>
          </a:xfrm>
          <a:prstGeom prst="rect">
            <a:avLst/>
          </a:prstGeom>
          <a:noFill/>
          <a:ln w="9525">
            <a:noFill/>
            <a:miter lim="800000"/>
          </a:ln>
        </p:spPr>
        <p:txBody>
          <a:bodyPr wrap="square" rtlCol="0">
            <a:spAutoFit/>
          </a:bodyPr>
          <a:lstStyle/>
          <a:p>
            <a:pPr algn="l"/>
            <a:r>
              <a:rPr lang="zh-CN" altLang="en-US" sz="1300" b="1" dirty="0">
                <a:solidFill>
                  <a:srgbClr val="000066"/>
                </a:solidFill>
                <a:latin typeface="幼圆" panose="02010509060101010101" pitchFamily="49" charset="-122"/>
                <a:ea typeface="幼圆" panose="02010509060101010101" pitchFamily="49" charset="-122"/>
              </a:rPr>
              <a:t>月成交量</a:t>
            </a:r>
          </a:p>
        </p:txBody>
      </p:sp>
      <p:graphicFrame>
        <p:nvGraphicFramePr>
          <p:cNvPr id="7" name="图表 6">
            <a:extLst>
              <a:ext uri="{FF2B5EF4-FFF2-40B4-BE49-F238E27FC236}">
                <a16:creationId xmlns:a16="http://schemas.microsoft.com/office/drawing/2014/main" id="{C9D54ED9-DB49-4E76-A093-67FC8B824623}"/>
              </a:ext>
            </a:extLst>
          </p:cNvPr>
          <p:cNvGraphicFramePr>
            <a:graphicFrameLocks/>
          </p:cNvGraphicFramePr>
          <p:nvPr>
            <p:extLst>
              <p:ext uri="{D42A27DB-BD31-4B8C-83A1-F6EECF244321}">
                <p14:modId xmlns:p14="http://schemas.microsoft.com/office/powerpoint/2010/main" val="2102307849"/>
              </p:ext>
            </p:extLst>
          </p:nvPr>
        </p:nvGraphicFramePr>
        <p:xfrm>
          <a:off x="563592" y="1213449"/>
          <a:ext cx="10880784" cy="4435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8631447"/>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1055688" y="260350"/>
            <a:ext cx="8231187" cy="384686"/>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rPr>
              <a:t>沪深两市市值前十（万亿）</a:t>
            </a:r>
          </a:p>
        </p:txBody>
      </p:sp>
      <p:graphicFrame>
        <p:nvGraphicFramePr>
          <p:cNvPr id="8" name="图表 7">
            <a:extLst>
              <a:ext uri="{FF2B5EF4-FFF2-40B4-BE49-F238E27FC236}">
                <a16:creationId xmlns:a16="http://schemas.microsoft.com/office/drawing/2014/main" id="{22838B66-496B-4DBE-BFA1-A366F8A6BC8A}"/>
              </a:ext>
            </a:extLst>
          </p:cNvPr>
          <p:cNvGraphicFramePr>
            <a:graphicFrameLocks/>
          </p:cNvGraphicFramePr>
          <p:nvPr>
            <p:extLst>
              <p:ext uri="{D42A27DB-BD31-4B8C-83A1-F6EECF244321}">
                <p14:modId xmlns:p14="http://schemas.microsoft.com/office/powerpoint/2010/main" val="3532552648"/>
              </p:ext>
            </p:extLst>
          </p:nvPr>
        </p:nvGraphicFramePr>
        <p:xfrm>
          <a:off x="253043" y="908650"/>
          <a:ext cx="11375366" cy="28169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图表 9">
            <a:extLst>
              <a:ext uri="{FF2B5EF4-FFF2-40B4-BE49-F238E27FC236}">
                <a16:creationId xmlns:a16="http://schemas.microsoft.com/office/drawing/2014/main" id="{6EE694BF-F5E6-4325-8F56-A62E3CEC7CFC}"/>
              </a:ext>
            </a:extLst>
          </p:cNvPr>
          <p:cNvGraphicFramePr>
            <a:graphicFrameLocks/>
          </p:cNvGraphicFramePr>
          <p:nvPr>
            <p:extLst>
              <p:ext uri="{D42A27DB-BD31-4B8C-83A1-F6EECF244321}">
                <p14:modId xmlns:p14="http://schemas.microsoft.com/office/powerpoint/2010/main" val="2725151499"/>
              </p:ext>
            </p:extLst>
          </p:nvPr>
        </p:nvGraphicFramePr>
        <p:xfrm>
          <a:off x="253043" y="3725574"/>
          <a:ext cx="11375366" cy="26637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1870611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1055688" y="260350"/>
            <a:ext cx="8231187" cy="37565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8</a:t>
            </a:r>
            <a:r>
              <a:rPr kumimoji="0" lang="zh-CN" altLang="en-US"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月涨幅居前个股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p>
        </p:txBody>
      </p:sp>
      <p:graphicFrame>
        <p:nvGraphicFramePr>
          <p:cNvPr id="5" name="图表 4">
            <a:extLst>
              <a:ext uri="{FF2B5EF4-FFF2-40B4-BE49-F238E27FC236}">
                <a16:creationId xmlns:a16="http://schemas.microsoft.com/office/drawing/2014/main" id="{35636BA3-CD5F-4121-A11A-92ABDFD7B69A}"/>
              </a:ext>
            </a:extLst>
          </p:cNvPr>
          <p:cNvGraphicFramePr>
            <a:graphicFrameLocks/>
          </p:cNvGraphicFramePr>
          <p:nvPr>
            <p:extLst>
              <p:ext uri="{D42A27DB-BD31-4B8C-83A1-F6EECF244321}">
                <p14:modId xmlns:p14="http://schemas.microsoft.com/office/powerpoint/2010/main" val="3569250912"/>
              </p:ext>
            </p:extLst>
          </p:nvPr>
        </p:nvGraphicFramePr>
        <p:xfrm>
          <a:off x="54591" y="636005"/>
          <a:ext cx="10774907" cy="62219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1488302"/>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white">
          <a:xfrm>
            <a:off x="1055688" y="260350"/>
            <a:ext cx="8231187" cy="54558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rPr>
              <a:t>7</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月涨幅居前个股的</a:t>
            </a:r>
            <a:r>
              <a:rPr lang="en-US" altLang="zh-CN" sz="2400" dirty="0">
                <a:solidFill>
                  <a:srgbClr val="000066"/>
                </a:solidFill>
                <a:latin typeface="微软雅黑" panose="020B0503020204020204" pitchFamily="34" charset="-122"/>
                <a:ea typeface="微软雅黑" panose="020B0503020204020204" pitchFamily="34" charset="-122"/>
              </a:rPr>
              <a:t>8</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月表现情况</a:t>
            </a:r>
            <a:endPar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5" name="图表 4">
            <a:extLst>
              <a:ext uri="{FF2B5EF4-FFF2-40B4-BE49-F238E27FC236}">
                <a16:creationId xmlns:a16="http://schemas.microsoft.com/office/drawing/2014/main" id="{6584136B-2BE0-4CB4-9EE9-4AC2FDDBA635}"/>
              </a:ext>
            </a:extLst>
          </p:cNvPr>
          <p:cNvGraphicFramePr>
            <a:graphicFrameLocks/>
          </p:cNvGraphicFramePr>
          <p:nvPr>
            <p:extLst>
              <p:ext uri="{D42A27DB-BD31-4B8C-83A1-F6EECF244321}">
                <p14:modId xmlns:p14="http://schemas.microsoft.com/office/powerpoint/2010/main" val="575578746"/>
              </p:ext>
            </p:extLst>
          </p:nvPr>
        </p:nvGraphicFramePr>
        <p:xfrm>
          <a:off x="327546" y="962168"/>
          <a:ext cx="11457296" cy="53840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2224004"/>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1055688" y="260351"/>
            <a:ext cx="8231187" cy="53213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8</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月跌幅居前个股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endPar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5" name="图表 4">
            <a:extLst>
              <a:ext uri="{FF2B5EF4-FFF2-40B4-BE49-F238E27FC236}">
                <a16:creationId xmlns:a16="http://schemas.microsoft.com/office/drawing/2014/main" id="{5E9939F9-1CEF-4C00-A97A-3417F00006B6}"/>
              </a:ext>
            </a:extLst>
          </p:cNvPr>
          <p:cNvGraphicFramePr>
            <a:graphicFrameLocks/>
          </p:cNvGraphicFramePr>
          <p:nvPr>
            <p:extLst>
              <p:ext uri="{D42A27DB-BD31-4B8C-83A1-F6EECF244321}">
                <p14:modId xmlns:p14="http://schemas.microsoft.com/office/powerpoint/2010/main" val="1963803868"/>
              </p:ext>
            </p:extLst>
          </p:nvPr>
        </p:nvGraphicFramePr>
        <p:xfrm>
          <a:off x="887104" y="928047"/>
          <a:ext cx="10658902" cy="543863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1D3273-3016-478F-9CB5-FAC26DB5DE16}"/>
              </a:ext>
            </a:extLst>
          </p:cNvPr>
          <p:cNvSpPr>
            <a:spLocks noGrp="1"/>
          </p:cNvSpPr>
          <p:nvPr>
            <p:ph type="title"/>
          </p:nvPr>
        </p:nvSpPr>
        <p:spPr>
          <a:xfrm>
            <a:off x="1055688" y="260350"/>
            <a:ext cx="5040312" cy="530225"/>
          </a:xfrm>
        </p:spPr>
        <p:txBody>
          <a:bodyPr lIns="0" tIns="0" rIns="0" bIns="0"/>
          <a:lstStyle/>
          <a:p>
            <a:r>
              <a:rPr lang="en-US" altLang="zh-CN" sz="2400" b="0" dirty="0">
                <a:solidFill>
                  <a:schemeClr val="tx2">
                    <a:lumMod val="75000"/>
                  </a:schemeClr>
                </a:solidFill>
                <a:latin typeface="微软雅黑" panose="020B0503020204020204" pitchFamily="34" charset="-122"/>
                <a:ea typeface="微软雅黑" panose="020B0503020204020204" pitchFamily="34" charset="-122"/>
              </a:rPr>
              <a:t>8</a:t>
            </a:r>
            <a:r>
              <a:rPr lang="zh-CN" altLang="en-US" sz="2400" b="0" dirty="0">
                <a:solidFill>
                  <a:schemeClr val="tx2">
                    <a:lumMod val="75000"/>
                  </a:schemeClr>
                </a:solidFill>
                <a:latin typeface="微软雅黑" panose="020B0503020204020204" pitchFamily="34" charset="-122"/>
                <a:ea typeface="微软雅黑" panose="020B0503020204020204" pitchFamily="34" charset="-122"/>
              </a:rPr>
              <a:t>月热门公司解读</a:t>
            </a:r>
            <a:r>
              <a:rPr lang="en-US" altLang="zh-CN" sz="2400" b="0" dirty="0">
                <a:solidFill>
                  <a:schemeClr val="tx2">
                    <a:lumMod val="75000"/>
                  </a:schemeClr>
                </a:solidFill>
                <a:latin typeface="微软雅黑" panose="020B0503020204020204" pitchFamily="34" charset="-122"/>
                <a:ea typeface="微软雅黑" panose="020B0503020204020204" pitchFamily="34" charset="-122"/>
              </a:rPr>
              <a:t>——</a:t>
            </a:r>
            <a:r>
              <a:rPr lang="zh-CN" altLang="en-US" sz="2400" b="0" dirty="0">
                <a:solidFill>
                  <a:schemeClr val="tx2">
                    <a:lumMod val="75000"/>
                  </a:schemeClr>
                </a:solidFill>
                <a:latin typeface="微软雅黑" panose="020B0503020204020204" pitchFamily="34" charset="-122"/>
                <a:ea typeface="微软雅黑" panose="020B0503020204020204" pitchFamily="34" charset="-122"/>
              </a:rPr>
              <a:t>盐湖股份</a:t>
            </a:r>
          </a:p>
        </p:txBody>
      </p:sp>
      <p:sp>
        <p:nvSpPr>
          <p:cNvPr id="3" name="文本框 2">
            <a:extLst>
              <a:ext uri="{FF2B5EF4-FFF2-40B4-BE49-F238E27FC236}">
                <a16:creationId xmlns:a16="http://schemas.microsoft.com/office/drawing/2014/main" id="{02A63808-40A9-43CE-8D00-32B8B9E8A9D7}"/>
              </a:ext>
            </a:extLst>
          </p:cNvPr>
          <p:cNvSpPr txBox="1"/>
          <p:nvPr/>
        </p:nvSpPr>
        <p:spPr bwMode="auto">
          <a:xfrm>
            <a:off x="318267" y="1108846"/>
            <a:ext cx="1474839" cy="292388"/>
          </a:xfrm>
          <a:prstGeom prst="rect">
            <a:avLst/>
          </a:prstGeom>
          <a:noFill/>
          <a:ln w="9525">
            <a:noFill/>
            <a:miter lim="800000"/>
          </a:ln>
        </p:spPr>
        <p:txBody>
          <a:bodyPr wrap="square" rtlCol="0">
            <a:spAutoFit/>
          </a:bodyPr>
          <a:lstStyle/>
          <a:p>
            <a:pPr algn="l"/>
            <a:r>
              <a:rPr lang="zh-CN" altLang="en-US" sz="1300" b="1" dirty="0">
                <a:solidFill>
                  <a:srgbClr val="000066"/>
                </a:solidFill>
                <a:latin typeface="幼圆" panose="02010509060101010101" pitchFamily="49" charset="-122"/>
                <a:ea typeface="幼圆" panose="02010509060101010101" pitchFamily="49" charset="-122"/>
              </a:rPr>
              <a:t>市值（亿元）</a:t>
            </a:r>
          </a:p>
        </p:txBody>
      </p:sp>
      <p:sp>
        <p:nvSpPr>
          <p:cNvPr id="5" name="文本框 4">
            <a:extLst>
              <a:ext uri="{FF2B5EF4-FFF2-40B4-BE49-F238E27FC236}">
                <a16:creationId xmlns:a16="http://schemas.microsoft.com/office/drawing/2014/main" id="{A62B14BC-247A-41C9-AB4B-F78A4CABC30C}"/>
              </a:ext>
            </a:extLst>
          </p:cNvPr>
          <p:cNvSpPr txBox="1"/>
          <p:nvPr/>
        </p:nvSpPr>
        <p:spPr bwMode="auto">
          <a:xfrm>
            <a:off x="1055687" y="4944532"/>
            <a:ext cx="10080625" cy="1526187"/>
          </a:xfrm>
          <a:prstGeom prst="rect">
            <a:avLst/>
          </a:prstGeom>
          <a:noFill/>
          <a:ln w="9525">
            <a:noFill/>
            <a:miter lim="800000"/>
          </a:ln>
        </p:spPr>
        <p:txBody>
          <a:bodyPr wrap="square" rtlCol="0">
            <a:spAutoFit/>
          </a:bodyPr>
          <a:lstStyle/>
          <a:p>
            <a:pPr marL="0" marR="0" lvl="0" indent="457200" algn="l" defTabSz="914400" rtl="0" eaLnBrk="1" fontAlgn="auto" latinLnBrk="0" hangingPunct="1">
              <a:lnSpc>
                <a:spcPct val="150000"/>
              </a:lnSpc>
              <a:spcBef>
                <a:spcPts val="0"/>
              </a:spcBef>
              <a:spcAft>
                <a:spcPts val="0"/>
              </a:spcAft>
              <a:buClrTx/>
              <a:buSzTx/>
              <a:buFontTx/>
              <a:buNone/>
              <a:tabLst/>
              <a:defRPr/>
            </a:pPr>
            <a:r>
              <a:rPr lang="zh-CN" altLang="en-US" sz="1600" dirty="0">
                <a:solidFill>
                  <a:srgbClr val="000000"/>
                </a:solidFill>
                <a:latin typeface="微软雅黑" panose="020B0503020204020204" pitchFamily="34" charset="-122"/>
                <a:ea typeface="微软雅黑" panose="020B0503020204020204" pitchFamily="34" charset="-122"/>
              </a:rPr>
              <a:t>盐湖股份是一家化学原料及化学制品制造商，可应用于工农业、航天航空、医药等领域。刚一开盘，盐湖股份便以</a:t>
            </a:r>
            <a:r>
              <a:rPr lang="en-US" altLang="zh-CN" sz="1600" dirty="0">
                <a:solidFill>
                  <a:srgbClr val="000000"/>
                </a:solidFill>
                <a:latin typeface="微软雅黑" panose="020B0503020204020204" pitchFamily="34" charset="-122"/>
                <a:ea typeface="微软雅黑" panose="020B0503020204020204" pitchFamily="34" charset="-122"/>
              </a:rPr>
              <a:t>343.67%</a:t>
            </a:r>
            <a:r>
              <a:rPr lang="zh-CN" altLang="en-US" sz="1600" dirty="0">
                <a:solidFill>
                  <a:srgbClr val="000000"/>
                </a:solidFill>
                <a:latin typeface="微软雅黑" panose="020B0503020204020204" pitchFamily="34" charset="-122"/>
                <a:ea typeface="微软雅黑" panose="020B0503020204020204" pitchFamily="34" charset="-122"/>
              </a:rPr>
              <a:t>的涨幅跳空高开，开盘价</a:t>
            </a:r>
            <a:r>
              <a:rPr lang="en-US" altLang="zh-CN" sz="1600" dirty="0">
                <a:solidFill>
                  <a:srgbClr val="000000"/>
                </a:solidFill>
                <a:latin typeface="微软雅黑" panose="020B0503020204020204" pitchFamily="34" charset="-122"/>
                <a:ea typeface="微软雅黑" panose="020B0503020204020204" pitchFamily="34" charset="-122"/>
              </a:rPr>
              <a:t>39.22</a:t>
            </a:r>
            <a:r>
              <a:rPr lang="zh-CN" altLang="en-US" sz="1600" dirty="0">
                <a:solidFill>
                  <a:srgbClr val="000000"/>
                </a:solidFill>
                <a:latin typeface="微软雅黑" panose="020B0503020204020204" pitchFamily="34" charset="-122"/>
                <a:ea typeface="微软雅黑" panose="020B0503020204020204" pitchFamily="34" charset="-122"/>
              </a:rPr>
              <a:t>元，而停牌前夕盐湖股份的股价还是</a:t>
            </a:r>
            <a:r>
              <a:rPr lang="en-US" altLang="zh-CN" sz="1600" dirty="0">
                <a:solidFill>
                  <a:srgbClr val="000000"/>
                </a:solidFill>
                <a:latin typeface="微软雅黑" panose="020B0503020204020204" pitchFamily="34" charset="-122"/>
                <a:ea typeface="微软雅黑" panose="020B0503020204020204" pitchFamily="34" charset="-122"/>
              </a:rPr>
              <a:t>8.84</a:t>
            </a:r>
            <a:r>
              <a:rPr lang="zh-CN" altLang="en-US" sz="1600" dirty="0">
                <a:solidFill>
                  <a:srgbClr val="000000"/>
                </a:solidFill>
                <a:latin typeface="微软雅黑" panose="020B0503020204020204" pitchFamily="34" charset="-122"/>
                <a:ea typeface="微软雅黑" panose="020B0503020204020204" pitchFamily="34" charset="-122"/>
              </a:rPr>
              <a:t>元。破产重组完成后，以优质电池原料碳酸锂为补充性业务，以氢氧化锂、金属锂、硝酸钾为衍生性业务，并不断提升核心竞争力和整体盈利能力，市场预期大好。</a:t>
            </a:r>
            <a:endParaRPr lang="en-US" altLang="zh-CN" sz="1600" dirty="0">
              <a:solidFill>
                <a:srgbClr val="000000"/>
              </a:solidFill>
              <a:latin typeface="微软雅黑" panose="020B0503020204020204" pitchFamily="34" charset="-122"/>
              <a:ea typeface="微软雅黑" panose="020B0503020204020204" pitchFamily="34" charset="-122"/>
            </a:endParaRPr>
          </a:p>
        </p:txBody>
      </p:sp>
      <p:graphicFrame>
        <p:nvGraphicFramePr>
          <p:cNvPr id="9" name="图表 8">
            <a:extLst>
              <a:ext uri="{FF2B5EF4-FFF2-40B4-BE49-F238E27FC236}">
                <a16:creationId xmlns:a16="http://schemas.microsoft.com/office/drawing/2014/main" id="{7071CBDD-74E4-4C45-A31A-EA01B00CDB17}"/>
              </a:ext>
            </a:extLst>
          </p:cNvPr>
          <p:cNvGraphicFramePr>
            <a:graphicFrameLocks/>
          </p:cNvGraphicFramePr>
          <p:nvPr>
            <p:extLst>
              <p:ext uri="{D42A27DB-BD31-4B8C-83A1-F6EECF244321}">
                <p14:modId xmlns:p14="http://schemas.microsoft.com/office/powerpoint/2010/main" val="620691424"/>
              </p:ext>
            </p:extLst>
          </p:nvPr>
        </p:nvGraphicFramePr>
        <p:xfrm>
          <a:off x="417357" y="1153236"/>
          <a:ext cx="5243213" cy="3732663"/>
        </p:xfrm>
        <a:graphic>
          <a:graphicData uri="http://schemas.openxmlformats.org/drawingml/2006/chart">
            <c:chart xmlns:c="http://schemas.openxmlformats.org/drawingml/2006/chart" xmlns:r="http://schemas.openxmlformats.org/officeDocument/2006/relationships" r:id="rId3"/>
          </a:graphicData>
        </a:graphic>
      </p:graphicFrame>
      <p:pic>
        <p:nvPicPr>
          <p:cNvPr id="6" name="图片 5">
            <a:extLst>
              <a:ext uri="{FF2B5EF4-FFF2-40B4-BE49-F238E27FC236}">
                <a16:creationId xmlns:a16="http://schemas.microsoft.com/office/drawing/2014/main" id="{136089B6-D189-4364-B4C0-6384995DC158}"/>
              </a:ext>
            </a:extLst>
          </p:cNvPr>
          <p:cNvPicPr>
            <a:picLocks noChangeAspect="1"/>
          </p:cNvPicPr>
          <p:nvPr/>
        </p:nvPicPr>
        <p:blipFill>
          <a:blip r:embed="rId4"/>
          <a:stretch>
            <a:fillRect/>
          </a:stretch>
        </p:blipFill>
        <p:spPr>
          <a:xfrm>
            <a:off x="5244505" y="967796"/>
            <a:ext cx="6892904" cy="3829391"/>
          </a:xfrm>
          <a:prstGeom prst="rect">
            <a:avLst/>
          </a:prstGeom>
        </p:spPr>
      </p:pic>
    </p:spTree>
    <p:extLst>
      <p:ext uri="{BB962C8B-B14F-4D97-AF65-F5344CB8AC3E}">
        <p14:creationId xmlns:p14="http://schemas.microsoft.com/office/powerpoint/2010/main" val="71978491"/>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white">
          <a:xfrm>
            <a:off x="1055688" y="26035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8</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月股权质押比例前十</a:t>
            </a:r>
          </a:p>
        </p:txBody>
      </p:sp>
      <p:sp>
        <p:nvSpPr>
          <p:cNvPr id="2" name="文本框 1">
            <a:extLst>
              <a:ext uri="{FF2B5EF4-FFF2-40B4-BE49-F238E27FC236}">
                <a16:creationId xmlns:a16="http://schemas.microsoft.com/office/drawing/2014/main" id="{409E323D-399A-4056-A55B-5348A02F160D}"/>
              </a:ext>
            </a:extLst>
          </p:cNvPr>
          <p:cNvSpPr txBox="1"/>
          <p:nvPr/>
        </p:nvSpPr>
        <p:spPr bwMode="auto">
          <a:xfrm>
            <a:off x="10395759" y="1023280"/>
            <a:ext cx="740554" cy="215444"/>
          </a:xfrm>
          <a:prstGeom prst="rect">
            <a:avLst/>
          </a:prstGeom>
          <a:noFill/>
          <a:ln w="9525">
            <a:noFill/>
            <a:miter lim="800000"/>
          </a:ln>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rPr>
              <a:t>单位：</a:t>
            </a:r>
            <a:r>
              <a:rPr kumimoji="0" lang="en-US" altLang="zh-CN" sz="14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rPr>
              <a:t>%</a:t>
            </a:r>
            <a:endParaRPr kumimoji="0" lang="zh-CN" altLang="en-US" sz="14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endParaRPr>
          </a:p>
        </p:txBody>
      </p:sp>
      <p:graphicFrame>
        <p:nvGraphicFramePr>
          <p:cNvPr id="7" name="图表 6">
            <a:extLst>
              <a:ext uri="{FF2B5EF4-FFF2-40B4-BE49-F238E27FC236}">
                <a16:creationId xmlns:a16="http://schemas.microsoft.com/office/drawing/2014/main" id="{D946D4FF-81D6-4657-A2FA-701201750688}"/>
              </a:ext>
            </a:extLst>
          </p:cNvPr>
          <p:cNvGraphicFramePr>
            <a:graphicFrameLocks/>
          </p:cNvGraphicFramePr>
          <p:nvPr>
            <p:extLst>
              <p:ext uri="{D42A27DB-BD31-4B8C-83A1-F6EECF244321}">
                <p14:modId xmlns:p14="http://schemas.microsoft.com/office/powerpoint/2010/main" val="3574161901"/>
              </p:ext>
            </p:extLst>
          </p:nvPr>
        </p:nvGraphicFramePr>
        <p:xfrm>
          <a:off x="620973" y="962167"/>
          <a:ext cx="10870442" cy="539769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white">
          <a:xfrm>
            <a:off x="468748" y="154555"/>
            <a:ext cx="8231187" cy="1144587"/>
          </a:xfrm>
          <a:prstGeom prst="rect">
            <a:avLst/>
          </a:prstGeom>
          <a:noFill/>
          <a:ln w="9525" algn="ctr">
            <a:noFill/>
            <a:miter lim="800000"/>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8</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月第一大股东累计质押数占持股比例变化</a:t>
            </a:r>
          </a:p>
        </p:txBody>
      </p:sp>
      <p:sp>
        <p:nvSpPr>
          <p:cNvPr id="6" name="文本框 5"/>
          <p:cNvSpPr txBox="1"/>
          <p:nvPr/>
        </p:nvSpPr>
        <p:spPr bwMode="auto">
          <a:xfrm>
            <a:off x="695325" y="5052595"/>
            <a:ext cx="10372320" cy="1495409"/>
          </a:xfrm>
          <a:prstGeom prst="rect">
            <a:avLst/>
          </a:prstGeom>
          <a:noFill/>
          <a:ln w="9525">
            <a:noFill/>
            <a:miter lim="800000"/>
          </a:ln>
        </p:spPr>
        <p:txBody>
          <a:bodyPr wrap="square" rtlCol="0">
            <a:spAutoFit/>
          </a:bodyPr>
          <a:lstStyle/>
          <a:p>
            <a:pPr marL="0" marR="0" lvl="0" indent="457200" algn="just" defTabSz="914400" rtl="0" eaLnBrk="1" fontAlgn="auto" latinLnBrk="0" hangingPunct="1">
              <a:lnSpc>
                <a:spcPct val="2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本月多家公司第一大股东累计质押数占持股比例变化超过</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100%</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。累计质押上升方面，</a:t>
            </a:r>
            <a:r>
              <a:rPr lang="zh-CN" altLang="en-US" sz="1600" dirty="0">
                <a:solidFill>
                  <a:srgbClr val="000000"/>
                </a:solidFill>
                <a:latin typeface="微软雅黑" panose="020B0503020204020204" pitchFamily="34" charset="-122"/>
                <a:ea typeface="微软雅黑" panose="020B0503020204020204" pitchFamily="34" charset="-122"/>
              </a:rPr>
              <a:t>三木集团，中工国际，利君股份，普邦股份均质押了其</a:t>
            </a:r>
            <a:r>
              <a:rPr lang="en-US" altLang="zh-CN" sz="1600" dirty="0">
                <a:solidFill>
                  <a:srgbClr val="000000"/>
                </a:solidFill>
                <a:latin typeface="微软雅黑" panose="020B0503020204020204" pitchFamily="34" charset="-122"/>
                <a:ea typeface="微软雅黑" panose="020B0503020204020204" pitchFamily="34" charset="-122"/>
              </a:rPr>
              <a:t>100%</a:t>
            </a:r>
            <a:r>
              <a:rPr lang="zh-CN" altLang="en-US" sz="1600" dirty="0">
                <a:solidFill>
                  <a:srgbClr val="000000"/>
                </a:solidFill>
                <a:latin typeface="微软雅黑" panose="020B0503020204020204" pitchFamily="34" charset="-122"/>
                <a:ea typeface="微软雅黑" panose="020B0503020204020204" pitchFamily="34" charset="-122"/>
              </a:rPr>
              <a:t>的股权</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lang="zh-CN" altLang="en-US" sz="1600" dirty="0">
                <a:solidFill>
                  <a:srgbClr val="000000"/>
                </a:solidFill>
                <a:latin typeface="微软雅黑" panose="020B0503020204020204" pitchFamily="34" charset="-122"/>
                <a:ea typeface="微软雅黑" panose="020B0503020204020204" pitchFamily="34" charset="-122"/>
              </a:rPr>
              <a:t>累计质押下降方面，</a:t>
            </a:r>
            <a:r>
              <a:rPr lang="en-US" altLang="zh-CN" sz="1600" dirty="0">
                <a:solidFill>
                  <a:srgbClr val="000000"/>
                </a:solidFill>
                <a:latin typeface="微软雅黑" panose="020B0503020204020204" pitchFamily="34" charset="-122"/>
                <a:ea typeface="微软雅黑" panose="020B0503020204020204" pitchFamily="34" charset="-122"/>
              </a:rPr>
              <a:t>ST</a:t>
            </a:r>
            <a:r>
              <a:rPr lang="zh-CN" altLang="en-US" sz="1600" dirty="0">
                <a:solidFill>
                  <a:srgbClr val="000000"/>
                </a:solidFill>
                <a:latin typeface="微软雅黑" panose="020B0503020204020204" pitchFamily="34" charset="-122"/>
                <a:ea typeface="微软雅黑" panose="020B0503020204020204" pitchFamily="34" charset="-122"/>
              </a:rPr>
              <a:t>华钰，</a:t>
            </a:r>
            <a:r>
              <a:rPr lang="en-US" altLang="zh-CN" sz="1600" dirty="0">
                <a:solidFill>
                  <a:srgbClr val="000000"/>
                </a:solidFill>
                <a:latin typeface="微软雅黑" panose="020B0503020204020204" pitchFamily="34" charset="-122"/>
                <a:ea typeface="微软雅黑" panose="020B0503020204020204" pitchFamily="34" charset="-122"/>
              </a:rPr>
              <a:t>ST</a:t>
            </a:r>
            <a:r>
              <a:rPr lang="zh-CN" altLang="en-US" sz="1600" dirty="0">
                <a:solidFill>
                  <a:srgbClr val="000000"/>
                </a:solidFill>
                <a:latin typeface="微软雅黑" panose="020B0503020204020204" pitchFamily="34" charset="-122"/>
                <a:ea typeface="微软雅黑" panose="020B0503020204020204" pitchFamily="34" charset="-122"/>
              </a:rPr>
              <a:t>海投，金科股份，*</a:t>
            </a:r>
            <a:r>
              <a:rPr lang="en-US" altLang="zh-CN" sz="1600" dirty="0">
                <a:solidFill>
                  <a:srgbClr val="000000"/>
                </a:solidFill>
                <a:latin typeface="微软雅黑" panose="020B0503020204020204" pitchFamily="34" charset="-122"/>
                <a:ea typeface="微软雅黑" panose="020B0503020204020204" pitchFamily="34" charset="-122"/>
              </a:rPr>
              <a:t>ST</a:t>
            </a:r>
            <a:r>
              <a:rPr lang="zh-CN" altLang="en-US" sz="1600" dirty="0">
                <a:solidFill>
                  <a:srgbClr val="000000"/>
                </a:solidFill>
                <a:latin typeface="微软雅黑" panose="020B0503020204020204" pitchFamily="34" charset="-122"/>
                <a:ea typeface="微软雅黑" panose="020B0503020204020204" pitchFamily="34" charset="-122"/>
              </a:rPr>
              <a:t>当代，河化股份下降达</a:t>
            </a:r>
            <a:r>
              <a:rPr lang="en-US" altLang="zh-CN" sz="1600" dirty="0">
                <a:solidFill>
                  <a:srgbClr val="000000"/>
                </a:solidFill>
                <a:latin typeface="微软雅黑" panose="020B0503020204020204" pitchFamily="34" charset="-122"/>
                <a:ea typeface="微软雅黑" panose="020B0503020204020204" pitchFamily="34" charset="-122"/>
              </a:rPr>
              <a:t>100%</a:t>
            </a:r>
            <a:r>
              <a:rPr lang="zh-CN" altLang="en-US" sz="1600" dirty="0">
                <a:solidFill>
                  <a:srgbClr val="000000"/>
                </a:solidFill>
                <a:latin typeface="微软雅黑" panose="020B0503020204020204" pitchFamily="34" charset="-122"/>
                <a:ea typeface="微软雅黑" panose="020B0503020204020204" pitchFamily="34" charset="-122"/>
              </a:rPr>
              <a:t>。</a:t>
            </a:r>
            <a:endPar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8" name="图表 7">
            <a:extLst>
              <a:ext uri="{FF2B5EF4-FFF2-40B4-BE49-F238E27FC236}">
                <a16:creationId xmlns:a16="http://schemas.microsoft.com/office/drawing/2014/main" id="{4E02B935-D204-440E-87C2-E5490015DB33}"/>
              </a:ext>
            </a:extLst>
          </p:cNvPr>
          <p:cNvGraphicFramePr>
            <a:graphicFrameLocks/>
          </p:cNvGraphicFramePr>
          <p:nvPr>
            <p:extLst>
              <p:ext uri="{D42A27DB-BD31-4B8C-83A1-F6EECF244321}">
                <p14:modId xmlns:p14="http://schemas.microsoft.com/office/powerpoint/2010/main" val="1840926222"/>
              </p:ext>
            </p:extLst>
          </p:nvPr>
        </p:nvGraphicFramePr>
        <p:xfrm>
          <a:off x="230038" y="1057700"/>
          <a:ext cx="5417388" cy="38823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图表 9">
            <a:extLst>
              <a:ext uri="{FF2B5EF4-FFF2-40B4-BE49-F238E27FC236}">
                <a16:creationId xmlns:a16="http://schemas.microsoft.com/office/drawing/2014/main" id="{06CACB5B-F5DB-4AA0-992E-403CFDA06591}"/>
              </a:ext>
            </a:extLst>
          </p:cNvPr>
          <p:cNvGraphicFramePr>
            <a:graphicFrameLocks/>
          </p:cNvGraphicFramePr>
          <p:nvPr>
            <p:extLst>
              <p:ext uri="{D42A27DB-BD31-4B8C-83A1-F6EECF244321}">
                <p14:modId xmlns:p14="http://schemas.microsoft.com/office/powerpoint/2010/main" val="2451358776"/>
              </p:ext>
            </p:extLst>
          </p:nvPr>
        </p:nvGraphicFramePr>
        <p:xfrm>
          <a:off x="6541653" y="1205663"/>
          <a:ext cx="5181599" cy="3511817"/>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2777150184"/>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3719736" y="2047418"/>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3" name="文本框 2"/>
          <p:cNvSpPr txBox="1"/>
          <p:nvPr/>
        </p:nvSpPr>
        <p:spPr>
          <a:xfrm>
            <a:off x="3863752" y="2171399"/>
            <a:ext cx="720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宏观</a:t>
            </a:r>
          </a:p>
        </p:txBody>
      </p:sp>
      <p:sp>
        <p:nvSpPr>
          <p:cNvPr id="6" name="椭圆 5"/>
          <p:cNvSpPr/>
          <p:nvPr/>
        </p:nvSpPr>
        <p:spPr bwMode="auto">
          <a:xfrm>
            <a:off x="3719736" y="3106106"/>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7" name="文本框 6"/>
          <p:cNvSpPr txBox="1"/>
          <p:nvPr/>
        </p:nvSpPr>
        <p:spPr>
          <a:xfrm>
            <a:off x="4006627" y="3282176"/>
            <a:ext cx="508223" cy="2769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市场</a:t>
            </a:r>
          </a:p>
        </p:txBody>
      </p:sp>
      <p:sp>
        <p:nvSpPr>
          <p:cNvPr id="8" name="椭圆 7"/>
          <p:cNvSpPr/>
          <p:nvPr/>
        </p:nvSpPr>
        <p:spPr bwMode="auto">
          <a:xfrm>
            <a:off x="3719736" y="4106664"/>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9" name="文本框 8"/>
          <p:cNvSpPr txBox="1"/>
          <p:nvPr/>
        </p:nvSpPr>
        <p:spPr>
          <a:xfrm>
            <a:off x="3863752" y="4217552"/>
            <a:ext cx="7200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展望</a:t>
            </a:r>
          </a:p>
        </p:txBody>
      </p:sp>
      <p:sp>
        <p:nvSpPr>
          <p:cNvPr id="14" name="文本框 13"/>
          <p:cNvSpPr txBox="1"/>
          <p:nvPr/>
        </p:nvSpPr>
        <p:spPr>
          <a:xfrm>
            <a:off x="5062194" y="3245476"/>
            <a:ext cx="30926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prstClr val="black"/>
                </a:solidFill>
                <a:latin typeface="微软雅黑" panose="020B0503020204020204" pitchFamily="34" charset="-122"/>
                <a:ea typeface="微软雅黑" panose="020B0503020204020204" pitchFamily="34" charset="-122"/>
              </a:rPr>
              <a:t>上证，中小</a:t>
            </a:r>
            <a:r>
              <a:rPr lang="en-US" altLang="zh-CN" dirty="0">
                <a:solidFill>
                  <a:prstClr val="black"/>
                </a:solidFill>
                <a:latin typeface="微软雅黑" panose="020B0503020204020204" pitchFamily="34" charset="-122"/>
                <a:ea typeface="微软雅黑" panose="020B0503020204020204" pitchFamily="34" charset="-122"/>
              </a:rPr>
              <a:t>100</a:t>
            </a:r>
            <a:r>
              <a:rPr lang="zh-CN" altLang="en-US" dirty="0">
                <a:solidFill>
                  <a:prstClr val="black"/>
                </a:solidFill>
                <a:latin typeface="微软雅黑" panose="020B0503020204020204" pitchFamily="34" charset="-122"/>
                <a:ea typeface="微软雅黑" panose="020B0503020204020204" pitchFamily="34" charset="-122"/>
              </a:rPr>
              <a:t>上涨，深证，创业板，科创</a:t>
            </a:r>
            <a:r>
              <a:rPr lang="en-US" altLang="zh-CN" dirty="0">
                <a:solidFill>
                  <a:prstClr val="black"/>
                </a:solidFill>
                <a:latin typeface="微软雅黑" panose="020B0503020204020204" pitchFamily="34" charset="-122"/>
                <a:ea typeface="微软雅黑" panose="020B0503020204020204" pitchFamily="34" charset="-122"/>
              </a:rPr>
              <a:t>50</a:t>
            </a:r>
            <a:r>
              <a:rPr lang="zh-CN" altLang="en-US" dirty="0">
                <a:solidFill>
                  <a:prstClr val="black"/>
                </a:solidFill>
                <a:latin typeface="微软雅黑" panose="020B0503020204020204" pitchFamily="34" charset="-122"/>
                <a:ea typeface="微软雅黑" panose="020B0503020204020204" pitchFamily="34" charset="-122"/>
              </a:rPr>
              <a:t>下跌</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5062194" y="4246034"/>
            <a:ext cx="43636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prstClr val="black"/>
                </a:solidFill>
                <a:latin typeface="微软雅黑" panose="020B0503020204020204" pitchFamily="34" charset="-122"/>
                <a:ea typeface="微软雅黑" panose="020B0503020204020204" pitchFamily="34" charset="-122"/>
                <a:sym typeface="+mn-ea"/>
              </a:rPr>
              <a:t>经济复苏不及预期，下半年进出口承压</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 name="文本框 3">
            <a:extLst>
              <a:ext uri="{FF2B5EF4-FFF2-40B4-BE49-F238E27FC236}">
                <a16:creationId xmlns:a16="http://schemas.microsoft.com/office/drawing/2014/main" id="{233ED68F-1DF9-4183-804C-319A93232479}"/>
              </a:ext>
            </a:extLst>
          </p:cNvPr>
          <p:cNvSpPr txBox="1"/>
          <p:nvPr/>
        </p:nvSpPr>
        <p:spPr>
          <a:xfrm>
            <a:off x="4871864" y="2171399"/>
            <a:ext cx="4100856"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经济结构向好，</a:t>
            </a:r>
            <a:r>
              <a:rPr lang="en-US" altLang="zh-CN" dirty="0">
                <a:latin typeface="微软雅黑" panose="020B0503020204020204" pitchFamily="34" charset="-122"/>
                <a:ea typeface="微软雅黑" panose="020B0503020204020204" pitchFamily="34" charset="-122"/>
              </a:rPr>
              <a:t>PPI</a:t>
            </a:r>
            <a:r>
              <a:rPr lang="zh-CN" altLang="en-US" dirty="0">
                <a:latin typeface="微软雅黑" panose="020B0503020204020204" pitchFamily="34" charset="-122"/>
                <a:ea typeface="微软雅黑" panose="020B0503020204020204" pitchFamily="34" charset="-122"/>
              </a:rPr>
              <a:t>涨幅明显</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圆角矩形 6"/>
          <p:cNvSpPr/>
          <p:nvPr/>
        </p:nvSpPr>
        <p:spPr bwMode="auto">
          <a:xfrm>
            <a:off x="405765" y="991923"/>
            <a:ext cx="5123815" cy="2010357"/>
          </a:xfrm>
          <a:prstGeom prst="wedgeRoundRectCallout">
            <a:avLst>
              <a:gd name="adj1" fmla="val 42519"/>
              <a:gd name="adj2" fmla="val 60424"/>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28684" name="Rectangle 2"/>
          <p:cNvSpPr>
            <a:spLocks noChangeArrowheads="1"/>
          </p:cNvSpPr>
          <p:nvPr/>
        </p:nvSpPr>
        <p:spPr bwMode="white">
          <a:xfrm>
            <a:off x="1055688" y="260350"/>
            <a:ext cx="8231187" cy="1144588"/>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主要券商月评</a:t>
            </a:r>
          </a:p>
        </p:txBody>
      </p:sp>
      <p:sp>
        <p:nvSpPr>
          <p:cNvPr id="6" name="文本框 5"/>
          <p:cNvSpPr txBox="1"/>
          <p:nvPr/>
        </p:nvSpPr>
        <p:spPr>
          <a:xfrm>
            <a:off x="477327" y="1009474"/>
            <a:ext cx="5054793" cy="199323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交易信号、政策信号、经济信号以及上市公司行为信号的逐步显现并积累，预示着市场风格均衡将逐步转向风格切换，</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9</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月是布局四季度行情的最佳窗口。</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a:t>
            </a:r>
            <a:r>
              <a:rPr lang="zh-CN" altLang="en-US" sz="1400" b="1" dirty="0">
                <a:solidFill>
                  <a:srgbClr val="000000"/>
                </a:solidFill>
                <a:latin typeface="微软雅黑" panose="020B0503020204020204" pitchFamily="34" charset="-122"/>
                <a:ea typeface="微软雅黑" panose="020B0503020204020204" pitchFamily="34" charset="-122"/>
              </a:rPr>
              <a:t>建议继续在成长制造和价值消费间保持均衡，且重心逐步向后者转移。</a:t>
            </a:r>
            <a:endParaRPr lang="en-US" altLang="zh-CN" sz="1400" b="1" dirty="0">
              <a:solidFill>
                <a:srgbClr val="000000"/>
              </a:solidFill>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sz="1400" b="1" dirty="0">
                <a:solidFill>
                  <a:srgbClr val="000000"/>
                </a:solidFill>
                <a:latin typeface="微软雅黑" panose="020B0503020204020204" pitchFamily="34" charset="-122"/>
                <a:ea typeface="微软雅黑" panose="020B0503020204020204" pitchFamily="34" charset="-122"/>
              </a:rPr>
              <a:t>7</a:t>
            </a:r>
            <a:r>
              <a:rPr lang="zh-CN" altLang="en-US" sz="1400" b="1" dirty="0">
                <a:solidFill>
                  <a:srgbClr val="000000"/>
                </a:solidFill>
                <a:latin typeface="微软雅黑" panose="020B0503020204020204" pitchFamily="34" charset="-122"/>
                <a:ea typeface="微软雅黑" panose="020B0503020204020204" pitchFamily="34" charset="-122"/>
              </a:rPr>
              <a:t>月： 中性 ，  </a:t>
            </a:r>
            <a:r>
              <a:rPr lang="en-US" altLang="zh-CN" sz="1400" b="1" dirty="0">
                <a:solidFill>
                  <a:srgbClr val="000000"/>
                </a:solidFill>
                <a:latin typeface="微软雅黑" panose="020B0503020204020204" pitchFamily="34" charset="-122"/>
                <a:ea typeface="微软雅黑" panose="020B0503020204020204" pitchFamily="34" charset="-122"/>
              </a:rPr>
              <a:t>8</a:t>
            </a:r>
            <a:r>
              <a:rPr lang="zh-CN" altLang="en-US" sz="1400" b="1" dirty="0">
                <a:solidFill>
                  <a:srgbClr val="000000"/>
                </a:solidFill>
                <a:latin typeface="微软雅黑" panose="020B0503020204020204" pitchFamily="34" charset="-122"/>
                <a:ea typeface="微软雅黑" panose="020B0503020204020204" pitchFamily="34" charset="-122"/>
              </a:rPr>
              <a:t>月： 看多  ，  </a:t>
            </a:r>
            <a:r>
              <a:rPr lang="en-US" altLang="zh-CN" sz="1400" b="1" dirty="0">
                <a:solidFill>
                  <a:srgbClr val="000000"/>
                </a:solidFill>
                <a:latin typeface="微软雅黑" panose="020B0503020204020204" pitchFamily="34" charset="-122"/>
                <a:ea typeface="微软雅黑" panose="020B0503020204020204" pitchFamily="34" charset="-122"/>
              </a:rPr>
              <a:t>9</a:t>
            </a:r>
            <a:r>
              <a:rPr lang="zh-CN" altLang="en-US" sz="1400" b="1" dirty="0">
                <a:solidFill>
                  <a:srgbClr val="000000"/>
                </a:solidFill>
                <a:latin typeface="微软雅黑" panose="020B0503020204020204" pitchFamily="34" charset="-122"/>
                <a:ea typeface="微软雅黑" panose="020B0503020204020204" pitchFamily="34" charset="-122"/>
              </a:rPr>
              <a:t>月 ：看多</a:t>
            </a:r>
            <a:endParaRPr lang="en-US" altLang="zh-CN" sz="1400" b="1" dirty="0">
              <a:solidFill>
                <a:srgbClr val="000000"/>
              </a:solidFill>
              <a:latin typeface="微软雅黑" panose="020B0503020204020204" pitchFamily="34" charset="-122"/>
              <a:ea typeface="微软雅黑" panose="020B0503020204020204" pitchFamily="34" charset="-122"/>
            </a:endParaRPr>
          </a:p>
        </p:txBody>
      </p:sp>
      <p:sp>
        <p:nvSpPr>
          <p:cNvPr id="37" name="对话气泡: 圆角矩形 36"/>
          <p:cNvSpPr/>
          <p:nvPr/>
        </p:nvSpPr>
        <p:spPr bwMode="auto">
          <a:xfrm>
            <a:off x="5873282" y="1035944"/>
            <a:ext cx="5726371" cy="2055282"/>
          </a:xfrm>
          <a:prstGeom prst="wedgeRoundRectCallout">
            <a:avLst>
              <a:gd name="adj1" fmla="val -39297"/>
              <a:gd name="adj2" fmla="val 67281"/>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39" name="对话气泡: 圆角矩形 38"/>
          <p:cNvSpPr/>
          <p:nvPr/>
        </p:nvSpPr>
        <p:spPr bwMode="auto">
          <a:xfrm>
            <a:off x="5769152" y="4329736"/>
            <a:ext cx="6169193" cy="2055282"/>
          </a:xfrm>
          <a:prstGeom prst="wedgeRoundRectCallout">
            <a:avLst>
              <a:gd name="adj1" fmla="val -36808"/>
              <a:gd name="adj2" fmla="val -7277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1" name="对话气泡: 圆角矩形 40"/>
          <p:cNvSpPr/>
          <p:nvPr/>
        </p:nvSpPr>
        <p:spPr bwMode="auto">
          <a:xfrm>
            <a:off x="5935" y="4249425"/>
            <a:ext cx="5690024" cy="2316403"/>
          </a:xfrm>
          <a:prstGeom prst="wedgeRoundRectCallout">
            <a:avLst>
              <a:gd name="adj1" fmla="val 40513"/>
              <a:gd name="adj2" fmla="val -61838"/>
              <a:gd name="adj3" fmla="val 16667"/>
            </a:avLst>
          </a:prstGeom>
          <a:solidFill>
            <a:schemeClr val="bg1"/>
          </a:solidFill>
          <a:ln w="9525" cap="flat" cmpd="sng" algn="ctr">
            <a:solidFill>
              <a:srgbClr val="00006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1200" cap="none" spc="0" normalizeH="0" baseline="0" noProof="0">
              <a:ln>
                <a:noFill/>
              </a:ln>
              <a:solidFill>
                <a:srgbClr val="000000"/>
              </a:solidFill>
              <a:effectLst/>
              <a:uLnTx/>
              <a:uFillTx/>
              <a:latin typeface="Arial" panose="020B0604020202020204" pitchFamily="34" charset="0"/>
              <a:ea typeface="幼圆" panose="02010509060101010101" pitchFamily="49" charset="-122"/>
              <a:cs typeface="+mn-cs"/>
            </a:endParaRPr>
          </a:p>
        </p:txBody>
      </p:sp>
      <p:sp>
        <p:nvSpPr>
          <p:cNvPr id="42" name="文本框 41"/>
          <p:cNvSpPr txBox="1"/>
          <p:nvPr/>
        </p:nvSpPr>
        <p:spPr>
          <a:xfrm>
            <a:off x="5870743" y="4435230"/>
            <a:ext cx="5820888" cy="1993238"/>
          </a:xfrm>
          <a:prstGeom prst="rect">
            <a:avLst/>
          </a:prstGeom>
          <a:noFill/>
        </p:spPr>
        <p:txBody>
          <a:bodyPr wrap="square" rtlCol="0">
            <a:spAutoFit/>
          </a:bodyPr>
          <a:lstStyle>
            <a:defPPr>
              <a:defRPr lang="en-US"/>
            </a:defPPr>
            <a:lvl1pPr>
              <a:defRPr sz="1800" b="1">
                <a:latin typeface="+mn-ea"/>
                <a:ea typeface="+mn-ea"/>
              </a:defRPr>
            </a:lvl1p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sz="1400" b="0" dirty="0">
                <a:solidFill>
                  <a:srgbClr val="000000"/>
                </a:solidFill>
                <a:latin typeface="微软雅黑" panose="020B0503020204020204" pitchFamily="34" charset="-122"/>
                <a:ea typeface="微软雅黑" panose="020B0503020204020204" pitchFamily="34" charset="-122"/>
              </a:rPr>
              <a:t>今年至中期内全球稀缺资源主要有三者</a:t>
            </a:r>
            <a:r>
              <a:rPr lang="en-US" altLang="zh-CN" sz="1400" b="0" dirty="0">
                <a:solidFill>
                  <a:srgbClr val="000000"/>
                </a:solidFill>
                <a:latin typeface="微软雅黑" panose="020B0503020204020204" pitchFamily="34" charset="-122"/>
                <a:ea typeface="微软雅黑" panose="020B0503020204020204" pitchFamily="34" charset="-122"/>
              </a:rPr>
              <a:t>——</a:t>
            </a:r>
            <a:r>
              <a:rPr lang="zh-CN" altLang="en-US" sz="1400" b="0" dirty="0">
                <a:solidFill>
                  <a:srgbClr val="000000"/>
                </a:solidFill>
                <a:latin typeface="微软雅黑" panose="020B0503020204020204" pitchFamily="34" charset="-122"/>
                <a:ea typeface="微软雅黑" panose="020B0503020204020204" pitchFamily="34" charset="-122"/>
              </a:rPr>
              <a:t>电力、矿产、供应链，国内共富资产重点也有三者</a:t>
            </a:r>
            <a:r>
              <a:rPr lang="en-US" altLang="zh-CN" sz="1400" b="0" dirty="0">
                <a:solidFill>
                  <a:srgbClr val="000000"/>
                </a:solidFill>
                <a:latin typeface="微软雅黑" panose="020B0503020204020204" pitchFamily="34" charset="-122"/>
                <a:ea typeface="微软雅黑" panose="020B0503020204020204" pitchFamily="34" charset="-122"/>
              </a:rPr>
              <a:t>——</a:t>
            </a:r>
            <a:r>
              <a:rPr lang="zh-CN" altLang="en-US" sz="1400" b="0" dirty="0">
                <a:solidFill>
                  <a:srgbClr val="000000"/>
                </a:solidFill>
                <a:latin typeface="微软雅黑" panose="020B0503020204020204" pitchFamily="34" charset="-122"/>
                <a:ea typeface="微软雅黑" panose="020B0503020204020204" pitchFamily="34" charset="-122"/>
              </a:rPr>
              <a:t>军工、电力、中小企业，稀缺资源与共富资产的重合点是：电力链、中小制造业，将继续是中期内的超额收益主线。</a:t>
            </a:r>
            <a:endParaRPr lang="en-US" altLang="zh-CN" sz="1400" b="0" dirty="0">
              <a:solidFill>
                <a:srgbClr val="000000"/>
              </a:solidFill>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altLang="zh-CN" sz="1400" b="0" dirty="0">
              <a:solidFill>
                <a:srgbClr val="000000"/>
              </a:solidFill>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配置建议：配置稀缺资源和共富资产的重合点</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sz="1400" dirty="0">
                <a:solidFill>
                  <a:srgbClr val="000000"/>
                </a:solidFill>
                <a:latin typeface="微软雅黑" panose="020B0503020204020204" pitchFamily="34" charset="-122"/>
                <a:ea typeface="微软雅黑" panose="020B0503020204020204" pitchFamily="34" charset="-122"/>
              </a:rPr>
              <a:t>7</a:t>
            </a:r>
            <a:r>
              <a:rPr lang="zh-CN" altLang="en-US" sz="1400" dirty="0">
                <a:solidFill>
                  <a:srgbClr val="000000"/>
                </a:solidFill>
                <a:latin typeface="微软雅黑" panose="020B0503020204020204" pitchFamily="34" charset="-122"/>
                <a:ea typeface="微软雅黑" panose="020B0503020204020204" pitchFamily="34" charset="-122"/>
              </a:rPr>
              <a:t>月：中性  ，</a:t>
            </a:r>
            <a:r>
              <a:rPr lang="en-US" altLang="zh-CN" sz="1400" dirty="0">
                <a:solidFill>
                  <a:srgbClr val="000000"/>
                </a:solidFill>
                <a:latin typeface="微软雅黑" panose="020B0503020204020204" pitchFamily="34" charset="-122"/>
                <a:ea typeface="微软雅黑" panose="020B0503020204020204" pitchFamily="34" charset="-122"/>
              </a:rPr>
              <a:t>8</a:t>
            </a:r>
            <a:r>
              <a:rPr lang="zh-CN" altLang="en-US" sz="1400" dirty="0">
                <a:solidFill>
                  <a:srgbClr val="000000"/>
                </a:solidFill>
                <a:latin typeface="微软雅黑" panose="020B0503020204020204" pitchFamily="34" charset="-122"/>
                <a:ea typeface="微软雅黑" panose="020B0503020204020204" pitchFamily="34" charset="-122"/>
              </a:rPr>
              <a:t>月：看多 </a:t>
            </a:r>
            <a:r>
              <a:rPr lang="en-US" altLang="zh-CN" sz="1400" dirty="0">
                <a:solidFill>
                  <a:srgbClr val="000000"/>
                </a:solidFill>
                <a:latin typeface="微软雅黑" panose="020B0503020204020204" pitchFamily="34" charset="-122"/>
                <a:ea typeface="微软雅黑" panose="020B0503020204020204" pitchFamily="34" charset="-122"/>
              </a:rPr>
              <a:t> </a:t>
            </a:r>
            <a:r>
              <a:rPr lang="zh-CN" altLang="en-US" sz="1400" dirty="0">
                <a:solidFill>
                  <a:srgbClr val="000000"/>
                </a:solidFill>
                <a:latin typeface="微软雅黑" panose="020B0503020204020204" pitchFamily="34" charset="-122"/>
                <a:ea typeface="微软雅黑" panose="020B0503020204020204" pitchFamily="34" charset="-122"/>
              </a:rPr>
              <a:t>，</a:t>
            </a:r>
            <a:r>
              <a:rPr lang="en-US" altLang="zh-CN" sz="1400" dirty="0">
                <a:solidFill>
                  <a:srgbClr val="000000"/>
                </a:solidFill>
                <a:latin typeface="微软雅黑" panose="020B0503020204020204" pitchFamily="34" charset="-122"/>
                <a:ea typeface="微软雅黑" panose="020B0503020204020204" pitchFamily="34" charset="-122"/>
              </a:rPr>
              <a:t> 9</a:t>
            </a:r>
            <a:r>
              <a:rPr lang="zh-CN" altLang="en-US" sz="1400" dirty="0">
                <a:solidFill>
                  <a:srgbClr val="000000"/>
                </a:solidFill>
                <a:latin typeface="微软雅黑" panose="020B0503020204020204" pitchFamily="34" charset="-122"/>
                <a:ea typeface="微软雅黑" panose="020B0503020204020204" pitchFamily="34" charset="-122"/>
              </a:rPr>
              <a:t>月 ：看多。</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0" name="文本框 39"/>
          <p:cNvSpPr txBox="1"/>
          <p:nvPr/>
        </p:nvSpPr>
        <p:spPr>
          <a:xfrm>
            <a:off x="293120" y="4248993"/>
            <a:ext cx="5191400" cy="231640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跨月后央行回笼流动性，公开市场逆回购净回笼</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400</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亿元。货币市场利率下行；短、长端国债收益率下行。股市方面，北上资金加速流入，融资资金放缓；重要股东净减持规模缩小，新成立基金规模略降，</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ETF</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大幅申购，股市流动性明显改善，流动性指数创近年新高。</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配置建议：医药，电气设备，军工</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sz="1400" b="1" dirty="0">
                <a:solidFill>
                  <a:srgbClr val="000000"/>
                </a:solidFill>
                <a:latin typeface="微软雅黑" panose="020B0503020204020204" pitchFamily="34" charset="-122"/>
                <a:ea typeface="微软雅黑" panose="020B0503020204020204" pitchFamily="34" charset="-122"/>
              </a:rPr>
              <a:t>7</a:t>
            </a:r>
            <a:r>
              <a:rPr lang="zh-CN" altLang="en-US" sz="1400" b="1" dirty="0">
                <a:solidFill>
                  <a:srgbClr val="000000"/>
                </a:solidFill>
                <a:latin typeface="微软雅黑" panose="020B0503020204020204" pitchFamily="34" charset="-122"/>
                <a:ea typeface="微软雅黑" panose="020B0503020204020204" pitchFamily="34" charset="-122"/>
              </a:rPr>
              <a:t>月：谨慎看多， </a:t>
            </a:r>
            <a:r>
              <a:rPr lang="en-US" altLang="zh-CN" sz="1400" b="1" dirty="0">
                <a:solidFill>
                  <a:srgbClr val="000000"/>
                </a:solidFill>
                <a:latin typeface="微软雅黑" panose="020B0503020204020204" pitchFamily="34" charset="-122"/>
                <a:ea typeface="微软雅黑" panose="020B0503020204020204" pitchFamily="34" charset="-122"/>
              </a:rPr>
              <a:t>8</a:t>
            </a:r>
            <a:r>
              <a:rPr lang="zh-CN" altLang="en-US" sz="1400" b="1" dirty="0">
                <a:solidFill>
                  <a:srgbClr val="000000"/>
                </a:solidFill>
                <a:latin typeface="微软雅黑" panose="020B0503020204020204" pitchFamily="34" charset="-122"/>
                <a:ea typeface="微软雅黑" panose="020B0503020204020204" pitchFamily="34" charset="-122"/>
              </a:rPr>
              <a:t>月：看多 ，</a:t>
            </a:r>
            <a:r>
              <a:rPr lang="en-US" altLang="zh-CN" sz="1400" b="1" dirty="0">
                <a:solidFill>
                  <a:srgbClr val="000000"/>
                </a:solidFill>
                <a:latin typeface="微软雅黑" panose="020B0503020204020204" pitchFamily="34" charset="-122"/>
                <a:ea typeface="微软雅黑" panose="020B0503020204020204" pitchFamily="34" charset="-122"/>
              </a:rPr>
              <a:t>9</a:t>
            </a:r>
            <a:r>
              <a:rPr lang="zh-CN" altLang="en-US" sz="1400" b="1" dirty="0">
                <a:solidFill>
                  <a:srgbClr val="000000"/>
                </a:solidFill>
                <a:latin typeface="微软雅黑" panose="020B0503020204020204" pitchFamily="34" charset="-122"/>
                <a:ea typeface="微软雅黑" panose="020B0503020204020204" pitchFamily="34" charset="-122"/>
              </a:rPr>
              <a:t>月：看多。</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a:extLst>
              <a:ext uri="{FF2B5EF4-FFF2-40B4-BE49-F238E27FC236}">
                <a16:creationId xmlns:a16="http://schemas.microsoft.com/office/drawing/2014/main" id="{09326E97-0652-430B-A78F-EB67DFE8AF09}"/>
              </a:ext>
            </a:extLst>
          </p:cNvPr>
          <p:cNvSpPr txBox="1"/>
          <p:nvPr/>
        </p:nvSpPr>
        <p:spPr>
          <a:xfrm>
            <a:off x="5870743" y="1078551"/>
            <a:ext cx="5573634" cy="199323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sz="1400" dirty="0">
                <a:solidFill>
                  <a:srgbClr val="000000"/>
                </a:solidFill>
                <a:latin typeface="微软雅黑" panose="020B0503020204020204" pitchFamily="34" charset="-122"/>
                <a:ea typeface="微软雅黑" panose="020B0503020204020204" pitchFamily="34" charset="-122"/>
              </a:rPr>
              <a:t>当前时点，建议重点关注高增长至明年的科技硬赛道，像光伏组件，光伏材料，新能源车零器件，军工，物联网。根据</a:t>
            </a:r>
            <a:r>
              <a:rPr lang="en-US" altLang="zh-CN" sz="1400" dirty="0">
                <a:solidFill>
                  <a:srgbClr val="000000"/>
                </a:solidFill>
                <a:latin typeface="微软雅黑" panose="020B0503020204020204" pitchFamily="34" charset="-122"/>
                <a:ea typeface="微软雅黑" panose="020B0503020204020204" pitchFamily="34" charset="-122"/>
              </a:rPr>
              <a:t>2022</a:t>
            </a:r>
            <a:r>
              <a:rPr lang="zh-CN" altLang="en-US" sz="1400" dirty="0">
                <a:solidFill>
                  <a:srgbClr val="000000"/>
                </a:solidFill>
                <a:latin typeface="微软雅黑" panose="020B0503020204020204" pitchFamily="34" charset="-122"/>
                <a:ea typeface="微软雅黑" panose="020B0503020204020204" pitchFamily="34" charset="-122"/>
              </a:rPr>
              <a:t>年盈利预测来看，均会出现较大的下降，但下降后仍然是</a:t>
            </a:r>
            <a:r>
              <a:rPr lang="en-US" altLang="zh-CN" sz="1400" dirty="0">
                <a:solidFill>
                  <a:srgbClr val="000000"/>
                </a:solidFill>
                <a:latin typeface="微软雅黑" panose="020B0503020204020204" pitchFamily="34" charset="-122"/>
                <a:ea typeface="微软雅黑" panose="020B0503020204020204" pitchFamily="34" charset="-122"/>
              </a:rPr>
              <a:t>A</a:t>
            </a:r>
            <a:r>
              <a:rPr lang="zh-CN" altLang="en-US" sz="1400" dirty="0">
                <a:solidFill>
                  <a:srgbClr val="000000"/>
                </a:solidFill>
                <a:latin typeface="微软雅黑" panose="020B0503020204020204" pitchFamily="34" charset="-122"/>
                <a:ea typeface="微软雅黑" panose="020B0503020204020204" pitchFamily="34" charset="-122"/>
              </a:rPr>
              <a:t>股中增速较快的板块。</a:t>
            </a:r>
            <a:endParaRPr lang="en-US" altLang="zh-CN" sz="1400" dirty="0">
              <a:solidFill>
                <a:srgbClr val="000000"/>
              </a:solidFill>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lang="en-US" altLang="zh-CN" sz="1400" b="1" dirty="0">
              <a:solidFill>
                <a:srgbClr val="000000"/>
              </a:solidFill>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a:t>
            </a:r>
            <a:r>
              <a:rPr lang="zh-CN" altLang="en-US" sz="1400" b="1" dirty="0">
                <a:solidFill>
                  <a:srgbClr val="000000"/>
                </a:solidFill>
                <a:latin typeface="微软雅黑" panose="020B0503020204020204" pitchFamily="34" charset="-122"/>
                <a:ea typeface="微软雅黑" panose="020B0503020204020204" pitchFamily="34" charset="-122"/>
              </a:rPr>
              <a:t>军工，物联网，新能源。</a:t>
            </a:r>
            <a:endParaRPr lang="en-US" altLang="zh-CN" sz="1400" b="1" dirty="0">
              <a:solidFill>
                <a:srgbClr val="000000"/>
              </a:solidFill>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en-US" altLang="zh-CN" sz="1400" b="1" dirty="0">
                <a:solidFill>
                  <a:srgbClr val="000000"/>
                </a:solidFill>
                <a:latin typeface="微软雅黑" panose="020B0503020204020204" pitchFamily="34" charset="-122"/>
                <a:ea typeface="微软雅黑" panose="020B0503020204020204" pitchFamily="34" charset="-122"/>
              </a:rPr>
              <a:t>7</a:t>
            </a:r>
            <a:r>
              <a:rPr lang="zh-CN" altLang="en-US" sz="1400" b="1" dirty="0">
                <a:solidFill>
                  <a:srgbClr val="000000"/>
                </a:solidFill>
                <a:latin typeface="微软雅黑" panose="020B0503020204020204" pitchFamily="34" charset="-122"/>
                <a:ea typeface="微软雅黑" panose="020B0503020204020204" pitchFamily="34" charset="-122"/>
              </a:rPr>
              <a:t>月：中性，</a:t>
            </a:r>
            <a:r>
              <a:rPr lang="en-US" altLang="zh-CN" sz="1400" b="1" dirty="0">
                <a:solidFill>
                  <a:srgbClr val="000000"/>
                </a:solidFill>
                <a:latin typeface="微软雅黑" panose="020B0503020204020204" pitchFamily="34" charset="-122"/>
                <a:ea typeface="微软雅黑" panose="020B0503020204020204" pitchFamily="34" charset="-122"/>
              </a:rPr>
              <a:t>8</a:t>
            </a:r>
            <a:r>
              <a:rPr lang="zh-CN" altLang="en-US" sz="1400" b="1" dirty="0">
                <a:solidFill>
                  <a:srgbClr val="000000"/>
                </a:solidFill>
                <a:latin typeface="微软雅黑" panose="020B0503020204020204" pitchFamily="34" charset="-122"/>
                <a:ea typeface="微软雅黑" panose="020B0503020204020204" pitchFamily="34" charset="-122"/>
              </a:rPr>
              <a:t>月：谨慎看多，</a:t>
            </a:r>
            <a:r>
              <a:rPr lang="en-US" altLang="zh-CN" sz="1400" b="1" dirty="0">
                <a:solidFill>
                  <a:srgbClr val="000000"/>
                </a:solidFill>
                <a:latin typeface="微软雅黑" panose="020B0503020204020204" pitchFamily="34" charset="-122"/>
                <a:ea typeface="微软雅黑" panose="020B0503020204020204" pitchFamily="34" charset="-122"/>
              </a:rPr>
              <a:t>9</a:t>
            </a:r>
            <a:r>
              <a:rPr lang="zh-CN" altLang="en-US" sz="1400" b="1" dirty="0">
                <a:solidFill>
                  <a:srgbClr val="000000"/>
                </a:solidFill>
                <a:latin typeface="微软雅黑" panose="020B0503020204020204" pitchFamily="34" charset="-122"/>
                <a:ea typeface="微软雅黑" panose="020B0503020204020204" pitchFamily="34" charset="-122"/>
              </a:rPr>
              <a:t>月：看多</a:t>
            </a:r>
            <a:endParaRPr lang="en-US" altLang="zh-CN" sz="1400" b="1" dirty="0">
              <a:solidFill>
                <a:srgbClr val="000000"/>
              </a:solidFill>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id="{C9BB932C-9C42-4E9D-9D5E-1C113E0870F7}"/>
              </a:ext>
            </a:extLst>
          </p:cNvPr>
          <p:cNvPicPr>
            <a:picLocks noChangeAspect="1"/>
          </p:cNvPicPr>
          <p:nvPr/>
        </p:nvPicPr>
        <p:blipFill>
          <a:blip r:embed="rId3"/>
          <a:stretch>
            <a:fillRect/>
          </a:stretch>
        </p:blipFill>
        <p:spPr>
          <a:xfrm>
            <a:off x="4238919" y="3704034"/>
            <a:ext cx="1864719" cy="649614"/>
          </a:xfrm>
          <a:prstGeom prst="rect">
            <a:avLst/>
          </a:prstGeom>
        </p:spPr>
      </p:pic>
      <p:pic>
        <p:nvPicPr>
          <p:cNvPr id="15" name="图片 14">
            <a:extLst>
              <a:ext uri="{FF2B5EF4-FFF2-40B4-BE49-F238E27FC236}">
                <a16:creationId xmlns:a16="http://schemas.microsoft.com/office/drawing/2014/main" id="{A6558188-8A69-45A3-8262-6D729CECE0F2}"/>
              </a:ext>
            </a:extLst>
          </p:cNvPr>
          <p:cNvPicPr>
            <a:picLocks noChangeAspect="1"/>
          </p:cNvPicPr>
          <p:nvPr/>
        </p:nvPicPr>
        <p:blipFill>
          <a:blip r:embed="rId4"/>
          <a:stretch>
            <a:fillRect/>
          </a:stretch>
        </p:blipFill>
        <p:spPr>
          <a:xfrm>
            <a:off x="6103638" y="3710966"/>
            <a:ext cx="2332996" cy="692324"/>
          </a:xfrm>
          <a:prstGeom prst="rect">
            <a:avLst/>
          </a:prstGeom>
        </p:spPr>
      </p:pic>
      <p:pic>
        <p:nvPicPr>
          <p:cNvPr id="9" name="图片 8">
            <a:extLst>
              <a:ext uri="{FF2B5EF4-FFF2-40B4-BE49-F238E27FC236}">
                <a16:creationId xmlns:a16="http://schemas.microsoft.com/office/drawing/2014/main" id="{A661FA3C-4C3D-463D-9527-05736456A182}"/>
              </a:ext>
            </a:extLst>
          </p:cNvPr>
          <p:cNvPicPr>
            <a:picLocks noChangeAspect="1"/>
          </p:cNvPicPr>
          <p:nvPr/>
        </p:nvPicPr>
        <p:blipFill>
          <a:blip r:embed="rId5"/>
          <a:stretch>
            <a:fillRect/>
          </a:stretch>
        </p:blipFill>
        <p:spPr>
          <a:xfrm>
            <a:off x="4277365" y="3126782"/>
            <a:ext cx="1746033" cy="674507"/>
          </a:xfrm>
          <a:prstGeom prst="rect">
            <a:avLst/>
          </a:prstGeom>
        </p:spPr>
      </p:pic>
      <p:pic>
        <p:nvPicPr>
          <p:cNvPr id="11" name="图片 10">
            <a:extLst>
              <a:ext uri="{FF2B5EF4-FFF2-40B4-BE49-F238E27FC236}">
                <a16:creationId xmlns:a16="http://schemas.microsoft.com/office/drawing/2014/main" id="{E5CE90A9-7F2A-4E70-9C4D-F92C44ABF73E}"/>
              </a:ext>
            </a:extLst>
          </p:cNvPr>
          <p:cNvPicPr>
            <a:picLocks noChangeAspect="1"/>
          </p:cNvPicPr>
          <p:nvPr/>
        </p:nvPicPr>
        <p:blipFill>
          <a:blip r:embed="rId6"/>
          <a:stretch>
            <a:fillRect/>
          </a:stretch>
        </p:blipFill>
        <p:spPr>
          <a:xfrm>
            <a:off x="6023398" y="3053218"/>
            <a:ext cx="1624267" cy="680690"/>
          </a:xfrm>
          <a:prstGeom prst="rect">
            <a:avLst/>
          </a:prstGeom>
        </p:spPr>
      </p:pic>
    </p:spTree>
    <p:extLst>
      <p:ext uri="{BB962C8B-B14F-4D97-AF65-F5344CB8AC3E}">
        <p14:creationId xmlns:p14="http://schemas.microsoft.com/office/powerpoint/2010/main" val="1134665385"/>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595439" y="1071563"/>
            <a:ext cx="8929687" cy="3071812"/>
          </a:xfrm>
          <a:prstGeom prst="rect">
            <a:avLst/>
          </a:prstGeom>
          <a:noFill/>
          <a:ln w="9525">
            <a:noFill/>
            <a:miter lim="800000"/>
          </a:ln>
        </p:spPr>
        <p:txBody>
          <a:bodyPr/>
          <a:lstStyle/>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r>
              <a:rPr kumimoji="0" lang="zh-CN" altLang="en-US" sz="1800" b="1" i="0" u="none" strike="noStrike" kern="1200" cap="none" spc="0" normalizeH="0" baseline="0" noProof="0" dirty="0">
                <a:ln>
                  <a:noFill/>
                </a:ln>
                <a:solidFill>
                  <a:srgbClr val="000066"/>
                </a:solidFill>
                <a:effectLst/>
                <a:uLnTx/>
                <a:uFillTx/>
                <a:latin typeface="幼圆"/>
                <a:ea typeface="幼圆"/>
                <a:cs typeface="+mn-cs"/>
              </a:rPr>
              <a:t>    </a:t>
            </a: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0" marR="0" lvl="0" indent="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panose="02010509060101010101" pitchFamily="49" charset="-122"/>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600" b="1" i="0" u="none" strike="noStrike" kern="1200" cap="none" spc="0" normalizeH="0" baseline="0" noProof="0" dirty="0">
              <a:ln>
                <a:noFill/>
              </a:ln>
              <a:solidFill>
                <a:srgbClr val="000066"/>
              </a:solidFill>
              <a:effectLst/>
              <a:uLnTx/>
              <a:uFillTx/>
              <a:latin typeface="幼圆"/>
              <a:ea typeface="幼圆" panose="020105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幼圆"/>
              <a:ea typeface="幼圆"/>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幼圆"/>
                <a:ea typeface="幼圆"/>
                <a:cs typeface="+mn-cs"/>
              </a:rPr>
              <a:t> </a:t>
            </a:r>
          </a:p>
        </p:txBody>
      </p:sp>
      <p:sp>
        <p:nvSpPr>
          <p:cNvPr id="32771" name="Rectangle 2"/>
          <p:cNvSpPr>
            <a:spLocks noChangeArrowheads="1"/>
          </p:cNvSpPr>
          <p:nvPr/>
        </p:nvSpPr>
        <p:spPr bwMode="white">
          <a:xfrm>
            <a:off x="1055688" y="260350"/>
            <a:ext cx="1175678" cy="708025"/>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展望</a:t>
            </a:r>
          </a:p>
        </p:txBody>
      </p:sp>
      <p:sp>
        <p:nvSpPr>
          <p:cNvPr id="6" name="矩形 5"/>
          <p:cNvSpPr/>
          <p:nvPr/>
        </p:nvSpPr>
        <p:spPr>
          <a:xfrm>
            <a:off x="1738313" y="1285875"/>
            <a:ext cx="8501062" cy="3698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000066"/>
                </a:solidFill>
                <a:effectLst/>
                <a:uLnTx/>
                <a:uFillTx/>
                <a:latin typeface="幼圆"/>
                <a:ea typeface="幼圆"/>
                <a:cs typeface="+mn-cs"/>
              </a:rPr>
              <a:t>   </a:t>
            </a:r>
          </a:p>
        </p:txBody>
      </p:sp>
      <p:sp>
        <p:nvSpPr>
          <p:cNvPr id="34842" name="Rectangle 26"/>
          <p:cNvSpPr>
            <a:spLocks noChangeArrowheads="1"/>
          </p:cNvSpPr>
          <p:nvPr/>
        </p:nvSpPr>
        <p:spPr bwMode="auto">
          <a:xfrm>
            <a:off x="362310" y="1334788"/>
            <a:ext cx="11062436" cy="4128823"/>
          </a:xfrm>
          <a:prstGeom prst="rect">
            <a:avLst/>
          </a:prstGeom>
          <a:noFill/>
          <a:ln w="9525">
            <a:noFill/>
            <a:miter lim="800000"/>
          </a:ln>
          <a:effectLst/>
        </p:spPr>
        <p:txBody>
          <a:bodyPr wrap="square" anchor="ctr">
            <a:spAutoFit/>
          </a:bodyPr>
          <a:lstStyle/>
          <a:p>
            <a:pPr marL="0" marR="0" lvl="0" indent="720000" algn="just" defTabSz="914400" rtl="0" eaLnBrk="1" fontAlgn="auto" latinLnBrk="0" hangingPunct="1">
              <a:lnSpc>
                <a:spcPts val="4000"/>
              </a:lnSpc>
              <a:spcBef>
                <a:spcPts val="0"/>
              </a:spcBef>
              <a:spcAft>
                <a:spcPts val="0"/>
              </a:spcAft>
              <a:buClrTx/>
              <a:buSzTx/>
              <a:buFontTx/>
              <a:buNone/>
              <a:tabLst/>
              <a:defRPr/>
            </a:pPr>
            <a:r>
              <a:rPr lang="zh-CN" altLang="en-US" sz="2000" dirty="0">
                <a:solidFill>
                  <a:srgbClr val="000000"/>
                </a:solidFill>
                <a:latin typeface="微软雅黑" panose="020B0503020204020204" pitchFamily="34" charset="-122"/>
                <a:ea typeface="微软雅黑" panose="020B0503020204020204" pitchFamily="34" charset="-122"/>
              </a:rPr>
              <a:t>近期资本市场重磅的消息莫过于北京证券交易市场的设立，表明党中央、国务院高度重视中小企业创新发展和新三板改革，中央经济工作会议、“十四五”规划纲要和前不久召开的中央政治局会议都对发展专精特新中小企业、深化新三板改革作出重要部署。未来需关于细分板块含有尖端技术且可以对海外产品实现进口替代的公司，同样，由于美联储的无限制宽松的货币政策，致使国际大宗商品的价格上涨，带动国内</a:t>
            </a:r>
            <a:r>
              <a:rPr lang="en-US" altLang="zh-CN" sz="2000" dirty="0">
                <a:solidFill>
                  <a:srgbClr val="000000"/>
                </a:solidFill>
                <a:latin typeface="微软雅黑" panose="020B0503020204020204" pitchFamily="34" charset="-122"/>
                <a:ea typeface="微软雅黑" panose="020B0503020204020204" pitchFamily="34" charset="-122"/>
              </a:rPr>
              <a:t>PPI</a:t>
            </a:r>
            <a:r>
              <a:rPr lang="zh-CN" altLang="en-US" sz="2000" dirty="0">
                <a:solidFill>
                  <a:srgbClr val="000000"/>
                </a:solidFill>
                <a:latin typeface="微软雅黑" panose="020B0503020204020204" pitchFamily="34" charset="-122"/>
                <a:ea typeface="微软雅黑" panose="020B0503020204020204" pitchFamily="34" charset="-122"/>
              </a:rPr>
              <a:t>上涨，上市公司中煤炭，钢铁，有色金属板块涨幅强势。</a:t>
            </a:r>
            <a:endParaRPr lang="en-US" altLang="zh-CN" sz="2000" dirty="0">
              <a:solidFill>
                <a:srgbClr val="000000"/>
              </a:solidFill>
              <a:latin typeface="微软雅黑" panose="020B0503020204020204" pitchFamily="34" charset="-122"/>
              <a:ea typeface="微软雅黑" panose="020B0503020204020204" pitchFamily="34" charset="-122"/>
            </a:endParaRPr>
          </a:p>
          <a:p>
            <a:pPr indent="720000" algn="just">
              <a:lnSpc>
                <a:spcPts val="4000"/>
              </a:lnSpc>
              <a:defRPr/>
            </a:pPr>
            <a:r>
              <a:rPr kumimoji="0" lang="zh-CN" altLang="en-US"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展望，上市公司中期报已经公布完毕，业绩驱使下，市场完成新一轮调整。同时变异病毒给相应板块带来的扰动也已逐渐褪去，重点需关注有色和高端制造板块。</a:t>
            </a:r>
            <a:endParaRPr kumimoji="0" lang="en-US" altLang="zh-CN" sz="2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293463208"/>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47851" y="260351"/>
            <a:ext cx="5167313" cy="43021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200" b="1" i="0" u="none" strike="noStrike" kern="0" cap="none" spc="0" normalizeH="0" baseline="0" noProof="0" dirty="0">
                <a:ln>
                  <a:noFill/>
                </a:ln>
                <a:solidFill>
                  <a:srgbClr val="000066"/>
                </a:solidFill>
                <a:effectLst/>
                <a:uLnTx/>
                <a:uFillTx/>
                <a:latin typeface="Times New Roman" panose="02020603050405020304"/>
                <a:ea typeface="幼圆" panose="02010509060101010101" pitchFamily="49" charset="-122"/>
                <a:cs typeface="+mn-cs"/>
              </a:rPr>
              <a:t>Pre-IPO</a:t>
            </a:r>
            <a:r>
              <a:rPr kumimoji="0" lang="zh-CN" altLang="en-US" sz="2200" b="1" i="0" u="none" strike="noStrike" kern="0" cap="none" spc="0" normalizeH="0" baseline="0" noProof="0" dirty="0">
                <a:ln>
                  <a:noFill/>
                </a:ln>
                <a:solidFill>
                  <a:srgbClr val="000066"/>
                </a:solidFill>
                <a:effectLst/>
                <a:uLnTx/>
                <a:uFillTx/>
                <a:latin typeface="Times New Roman" panose="02020603050405020304"/>
                <a:ea typeface="幼圆" panose="02010509060101010101" pitchFamily="49" charset="-122"/>
                <a:cs typeface="+mn-cs"/>
              </a:rPr>
              <a:t>财务顾问及财务投资</a:t>
            </a:r>
            <a:endParaRPr kumimoji="0" lang="zh-CN" altLang="en-US" sz="2200" b="0" i="0" u="none" strike="noStrike" kern="0" cap="none" spc="0" normalizeH="0" baseline="0" noProof="0" dirty="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34819" name="矩形 3"/>
          <p:cNvSpPr>
            <a:spLocks noChangeArrowheads="1"/>
          </p:cNvSpPr>
          <p:nvPr/>
        </p:nvSpPr>
        <p:spPr bwMode="auto">
          <a:xfrm>
            <a:off x="1745095" y="1340769"/>
            <a:ext cx="8382000" cy="4028539"/>
          </a:xfrm>
          <a:prstGeom prst="rect">
            <a:avLst/>
          </a:prstGeom>
          <a:noFill/>
          <a:ln w="9525">
            <a:noFill/>
            <a:miter lim="800000"/>
          </a:ln>
        </p:spPr>
        <p:txBody>
          <a:bodyPr>
            <a:spAutoFit/>
          </a:bodyPr>
          <a:lstStyle/>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zh-CN" altLang="en-US" sz="24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a:t>
            </a: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marR="0" lvl="0" indent="-342900" algn="l" defTabSz="914400" rtl="0" eaLnBrk="1" fontAlgn="auto" latinLnBrk="0" hangingPunct="1">
              <a:lnSpc>
                <a:spcPct val="150000"/>
              </a:lnSpc>
              <a:spcBef>
                <a:spcPct val="20000"/>
              </a:spcBef>
              <a:spcAft>
                <a:spcPts val="0"/>
              </a:spcAft>
              <a:buClrTx/>
              <a:buSzTx/>
              <a:buFontTx/>
              <a:buNone/>
              <a:tabLst/>
              <a:defRPr/>
            </a:pPr>
            <a:endPar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endParaRPr>
          </a:p>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我们的投资团队依托自身专业背景和独特判断，根据行业发展和市场趋势，对目标企业和目标项目，进行各种形式的专业投资。财务投资包括：股权投资、固定收益投资等。</a:t>
            </a: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74825" y="260351"/>
            <a:ext cx="7850188" cy="43021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200" b="1" i="0" u="none" strike="noStrike" kern="0" cap="none" spc="0" normalizeH="0" baseline="0" noProof="0">
                <a:ln>
                  <a:noFill/>
                </a:ln>
                <a:solidFill>
                  <a:srgbClr val="000066"/>
                </a:solidFill>
                <a:effectLst/>
                <a:uLnTx/>
                <a:uFillTx/>
                <a:latin typeface="Times New Roman" panose="02020603050405020304"/>
                <a:ea typeface="幼圆" panose="02010509060101010101" pitchFamily="49" charset="-122"/>
                <a:cs typeface="+mn-cs"/>
              </a:rPr>
              <a:t>Post-IPO</a:t>
            </a:r>
            <a:r>
              <a:rPr kumimoji="0" lang="zh-CN" altLang="en-US" sz="2200" b="1" i="0" u="none" strike="noStrike" kern="0" cap="none" spc="0" normalizeH="0" baseline="0" noProof="0">
                <a:ln>
                  <a:noFill/>
                </a:ln>
                <a:solidFill>
                  <a:srgbClr val="000066"/>
                </a:solidFill>
                <a:effectLst/>
                <a:uLnTx/>
                <a:uFillTx/>
                <a:latin typeface="Times New Roman" panose="02020603050405020304"/>
                <a:ea typeface="幼圆" panose="02010509060101010101" pitchFamily="49" charset="-122"/>
                <a:cs typeface="+mn-cs"/>
              </a:rPr>
              <a:t>财务顾问及财务投资</a:t>
            </a:r>
            <a:endParaRPr kumimoji="0" lang="zh-CN" altLang="en-US" sz="22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4" name="内容占位符 2"/>
          <p:cNvSpPr txBox="1"/>
          <p:nvPr/>
        </p:nvSpPr>
        <p:spPr>
          <a:xfrm>
            <a:off x="2057400" y="1165861"/>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我们的投资团队依托自身专业背景和独特判断，根据市值管理的各项需求，设计投资结构，进行各种形式的市值管理投资。包括：并购投资、再融资投资、战略投资、固定收益投资等。</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zh-CN" altLang="en-US" sz="3200" b="0" i="0" u="none" strike="noStrike" kern="0" cap="none" spc="0" normalizeH="0" baseline="0" noProof="0">
              <a:ln>
                <a:noFill/>
              </a:ln>
              <a:solidFill>
                <a:srgbClr val="777777"/>
              </a:solidFill>
              <a:effectLst/>
              <a:uLnTx/>
              <a:uFillTx/>
              <a:latin typeface="幼圆"/>
              <a:ea typeface="幼圆"/>
              <a:cs typeface="+mn-cs"/>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1055688" y="260350"/>
            <a:ext cx="4503303" cy="476433"/>
          </a:xfrm>
          <a:noFill/>
          <a:ln>
            <a:miter lim="800000"/>
          </a:ln>
        </p:spPr>
        <p:txBody>
          <a:bodyPr vert="horz" wrap="square" lIns="0" tIns="0" rIns="0" bIns="0" numCol="1" anchor="t" anchorCtr="0" compatLnSpc="1"/>
          <a:lstStyle/>
          <a:p>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CPI</a:t>
            </a:r>
            <a:r>
              <a:rPr kumimoji="1" lang="zh-CN" altLang="en-US" sz="2400" b="0" dirty="0">
                <a:solidFill>
                  <a:schemeClr val="tx2">
                    <a:lumMod val="75000"/>
                  </a:schemeClr>
                </a:solidFill>
                <a:latin typeface="微软雅黑" panose="020B0503020204020204" pitchFamily="34" charset="-122"/>
                <a:ea typeface="微软雅黑" panose="020B0503020204020204" pitchFamily="34" charset="-122"/>
              </a:rPr>
              <a:t>、</a:t>
            </a:r>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PPI</a:t>
            </a:r>
          </a:p>
        </p:txBody>
      </p:sp>
      <p:sp>
        <p:nvSpPr>
          <p:cNvPr id="6" name="文本框 5"/>
          <p:cNvSpPr txBox="1"/>
          <p:nvPr/>
        </p:nvSpPr>
        <p:spPr>
          <a:xfrm>
            <a:off x="1989649" y="4043492"/>
            <a:ext cx="9206939" cy="366575"/>
          </a:xfrm>
          <a:prstGeom prst="rect">
            <a:avLst/>
          </a:prstGeom>
          <a:noFill/>
        </p:spPr>
        <p:txBody>
          <a:bodyPr wrap="square" lIns="0" tIns="0" rIns="0" bIns="0"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lang="en-US" dirty="0">
                <a:solidFill>
                  <a:srgbClr val="000000"/>
                </a:solidFill>
                <a:latin typeface="微软雅黑" panose="020B0503020204020204" pitchFamily="34" charset="-122"/>
                <a:ea typeface="微软雅黑" panose="020B0503020204020204" pitchFamily="34" charset="-122"/>
              </a:rPr>
              <a:t>8</a:t>
            </a:r>
            <a:r>
              <a:rPr kumimoji="0" sz="18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月CPI同比</a:t>
            </a:r>
            <a:r>
              <a:rPr lang="zh-CN" altLang="en-US" dirty="0">
                <a:solidFill>
                  <a:srgbClr val="FF0000"/>
                </a:solidFill>
                <a:latin typeface="微软雅黑" panose="020B0503020204020204" pitchFamily="34" charset="-122"/>
                <a:ea typeface="微软雅黑" panose="020B0503020204020204" pitchFamily="34" charset="-122"/>
              </a:rPr>
              <a:t>上升</a:t>
            </a:r>
            <a:r>
              <a:rPr lang="en-US" altLang="zh-CN" dirty="0">
                <a:solidFill>
                  <a:srgbClr val="FF0000"/>
                </a:solidFill>
                <a:latin typeface="微软雅黑" panose="020B0503020204020204" pitchFamily="34" charset="-122"/>
                <a:ea typeface="微软雅黑" panose="020B0503020204020204" pitchFamily="34" charset="-122"/>
              </a:rPr>
              <a:t>0.8%</a:t>
            </a:r>
            <a:r>
              <a:rPr lang="zh-CN" altLang="en-US" dirty="0">
                <a:solidFill>
                  <a:srgbClr val="000000"/>
                </a:solidFill>
                <a:latin typeface="微软雅黑" panose="020B0503020204020204" pitchFamily="34" charset="-122"/>
                <a:ea typeface="微软雅黑" panose="020B0503020204020204" pitchFamily="34" charset="-122"/>
              </a:rPr>
              <a:t>，环比</a:t>
            </a:r>
            <a:r>
              <a:rPr lang="zh-CN" altLang="en-US" dirty="0">
                <a:solidFill>
                  <a:srgbClr val="FF0000"/>
                </a:solidFill>
                <a:latin typeface="微软雅黑" panose="020B0503020204020204" pitchFamily="34" charset="-122"/>
                <a:ea typeface="微软雅黑" panose="020B0503020204020204" pitchFamily="34" charset="-122"/>
              </a:rPr>
              <a:t>上升</a:t>
            </a:r>
            <a:r>
              <a:rPr lang="en-US" altLang="zh-CN" dirty="0">
                <a:solidFill>
                  <a:srgbClr val="FF0000"/>
                </a:solidFill>
                <a:latin typeface="微软雅黑" panose="020B0503020204020204" pitchFamily="34" charset="-122"/>
                <a:ea typeface="微软雅黑" panose="020B0503020204020204" pitchFamily="34" charset="-122"/>
              </a:rPr>
              <a:t>0.1% </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8</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PPI</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同比</a:t>
            </a:r>
            <a:r>
              <a:rPr lang="zh-CN" altLang="en-US" dirty="0">
                <a:solidFill>
                  <a:srgbClr val="FF0000"/>
                </a:solidFill>
                <a:latin typeface="微软雅黑" panose="020B0503020204020204" pitchFamily="34" charset="-122"/>
                <a:ea typeface="微软雅黑" panose="020B0503020204020204" pitchFamily="34" charset="-122"/>
              </a:rPr>
              <a:t>上升</a:t>
            </a:r>
            <a:r>
              <a:rPr lang="en-US" altLang="zh-CN" dirty="0">
                <a:solidFill>
                  <a:srgbClr val="FF0000"/>
                </a:solidFill>
                <a:latin typeface="微软雅黑" panose="020B0503020204020204" pitchFamily="34" charset="-122"/>
                <a:ea typeface="微软雅黑" panose="020B0503020204020204" pitchFamily="34" charset="-122"/>
              </a:rPr>
              <a:t>9.5%</a:t>
            </a:r>
            <a:r>
              <a:rPr lang="zh-CN" altLang="en-US" dirty="0">
                <a:solidFill>
                  <a:srgbClr val="000000"/>
                </a:solidFill>
                <a:latin typeface="微软雅黑" panose="020B0503020204020204" pitchFamily="34" charset="-122"/>
                <a:ea typeface="微软雅黑" panose="020B0503020204020204" pitchFamily="34" charset="-122"/>
              </a:rPr>
              <a:t>，环比</a:t>
            </a:r>
            <a:r>
              <a:rPr lang="zh-CN" altLang="en-US" dirty="0">
                <a:solidFill>
                  <a:srgbClr val="FF0000"/>
                </a:solidFill>
                <a:latin typeface="微软雅黑" panose="020B0503020204020204" pitchFamily="34" charset="-122"/>
                <a:ea typeface="微软雅黑" panose="020B0503020204020204" pitchFamily="34" charset="-122"/>
              </a:rPr>
              <a:t>上升</a:t>
            </a:r>
            <a:r>
              <a:rPr lang="en-US" altLang="zh-CN" dirty="0">
                <a:solidFill>
                  <a:srgbClr val="FF0000"/>
                </a:solidFill>
                <a:latin typeface="微软雅黑" panose="020B0503020204020204" pitchFamily="34" charset="-122"/>
                <a:ea typeface="微软雅黑" panose="020B0503020204020204" pitchFamily="34" charset="-122"/>
              </a:rPr>
              <a:t>0.7%</a:t>
            </a: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p>
        </p:txBody>
      </p:sp>
      <p:sp>
        <p:nvSpPr>
          <p:cNvPr id="7" name="Rectangle 26">
            <a:extLst>
              <a:ext uri="{FF2B5EF4-FFF2-40B4-BE49-F238E27FC236}">
                <a16:creationId xmlns:a16="http://schemas.microsoft.com/office/drawing/2014/main" id="{54A8634B-1F0E-44D5-B816-5B10AFAB14FF}"/>
              </a:ext>
            </a:extLst>
          </p:cNvPr>
          <p:cNvSpPr>
            <a:spLocks noChangeArrowheads="1"/>
          </p:cNvSpPr>
          <p:nvPr/>
        </p:nvSpPr>
        <p:spPr bwMode="auto">
          <a:xfrm>
            <a:off x="803275" y="4410242"/>
            <a:ext cx="10741573" cy="1895519"/>
          </a:xfrm>
          <a:prstGeom prst="rect">
            <a:avLst/>
          </a:prstGeom>
          <a:noFill/>
          <a:ln w="9525">
            <a:noFill/>
            <a:miter lim="800000"/>
          </a:ln>
          <a:effectLst/>
        </p:spPr>
        <p:txBody>
          <a:bodyPr wrap="square" anchor="ctr">
            <a:spAutoFit/>
          </a:bodyPr>
          <a:lstStyle/>
          <a:p>
            <a:pPr marL="0" marR="0" lvl="0" indent="457200" algn="just" defTabSz="914400" rtl="0" eaLnBrk="1" fontAlgn="base" latinLnBrk="0" hangingPunct="1">
              <a:lnSpc>
                <a:spcPct val="15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CPI</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环比同比涨幅均回落。食品中，受多地散发疫情、强降雨及高温天气影响，鲜菜和鸡蛋价格上涨；猪肉供给持续增加，价格继续下降。非食品中，工业消费品价格由上月上涨转为下降，主要是受国际原油价格下降影响，汽油和柴油价格由涨转降。</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457200" algn="just" defTabSz="914400" rtl="0" eaLnBrk="1" fontAlgn="base" latinLnBrk="0" hangingPunct="1">
              <a:lnSpc>
                <a:spcPct val="15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PPI</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环比和同比涨幅上升。主要行业中，煤炭开采和洗选业、黑色金属矿采选业、石油和天然气开采业、石油煤炭及其他燃料加工业、黑色金属冶炼和压延加工业等价格的上涨是总涨幅扩大的重要原因。</a:t>
            </a:r>
            <a:endPar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pic>
        <p:nvPicPr>
          <p:cNvPr id="3" name="图片 2">
            <a:extLst>
              <a:ext uri="{FF2B5EF4-FFF2-40B4-BE49-F238E27FC236}">
                <a16:creationId xmlns:a16="http://schemas.microsoft.com/office/drawing/2014/main" id="{9FABE275-8559-4EF7-AF81-6E304D9E1690}"/>
              </a:ext>
            </a:extLst>
          </p:cNvPr>
          <p:cNvPicPr>
            <a:picLocks noChangeAspect="1"/>
          </p:cNvPicPr>
          <p:nvPr/>
        </p:nvPicPr>
        <p:blipFill>
          <a:blip r:embed="rId3"/>
          <a:stretch>
            <a:fillRect/>
          </a:stretch>
        </p:blipFill>
        <p:spPr>
          <a:xfrm>
            <a:off x="6274280" y="935329"/>
            <a:ext cx="5583526" cy="3108163"/>
          </a:xfrm>
          <a:prstGeom prst="rect">
            <a:avLst/>
          </a:prstGeom>
        </p:spPr>
      </p:pic>
      <p:pic>
        <p:nvPicPr>
          <p:cNvPr id="8" name="图片 7">
            <a:extLst>
              <a:ext uri="{FF2B5EF4-FFF2-40B4-BE49-F238E27FC236}">
                <a16:creationId xmlns:a16="http://schemas.microsoft.com/office/drawing/2014/main" id="{AABF50C0-4745-45D4-B7F3-FE4EBB356D86}"/>
              </a:ext>
            </a:extLst>
          </p:cNvPr>
          <p:cNvPicPr>
            <a:picLocks noChangeAspect="1"/>
          </p:cNvPicPr>
          <p:nvPr/>
        </p:nvPicPr>
        <p:blipFill>
          <a:blip r:embed="rId4"/>
          <a:stretch>
            <a:fillRect/>
          </a:stretch>
        </p:blipFill>
        <p:spPr>
          <a:xfrm>
            <a:off x="135904" y="955042"/>
            <a:ext cx="5553248" cy="2875086"/>
          </a:xfrm>
          <a:prstGeom prst="rect">
            <a:avLst/>
          </a:prstGeom>
        </p:spPr>
      </p:pic>
    </p:spTree>
    <p:extLst>
      <p:ext uri="{BB962C8B-B14F-4D97-AF65-F5344CB8AC3E}">
        <p14:creationId xmlns:p14="http://schemas.microsoft.com/office/powerpoint/2010/main" val="39191020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xfrm>
            <a:off x="1055688" y="260350"/>
            <a:ext cx="5600426" cy="416096"/>
          </a:xfrm>
          <a:noFill/>
          <a:ln>
            <a:miter lim="800000"/>
          </a:ln>
        </p:spPr>
        <p:txBody>
          <a:bodyPr vert="horz" wrap="square" lIns="0" tIns="0" rIns="0" bIns="0" numCol="1" anchor="t" anchorCtr="0" compatLnSpc="1"/>
          <a:lstStyle/>
          <a:p>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PMI</a:t>
            </a:r>
            <a:endParaRPr kumimoji="1" lang="zh-CN" altLang="en-US" sz="2400" b="0" dirty="0">
              <a:solidFill>
                <a:schemeClr val="tx2">
                  <a:lumMod val="75000"/>
                </a:schemeClr>
              </a:solidFill>
              <a:latin typeface="微软雅黑" panose="020B0503020204020204" pitchFamily="34" charset="-122"/>
              <a:ea typeface="微软雅黑" panose="020B0503020204020204" pitchFamily="34" charset="-122"/>
            </a:endParaRPr>
          </a:p>
        </p:txBody>
      </p:sp>
      <p:graphicFrame>
        <p:nvGraphicFramePr>
          <p:cNvPr id="7" name="图表 6">
            <a:extLst>
              <a:ext uri="{FF2B5EF4-FFF2-40B4-BE49-F238E27FC236}">
                <a16:creationId xmlns:a16="http://schemas.microsoft.com/office/drawing/2014/main" id="{751B8CA7-0D3F-45D7-BA45-27F00B17CAE1}"/>
              </a:ext>
            </a:extLst>
          </p:cNvPr>
          <p:cNvGraphicFramePr>
            <a:graphicFrameLocks/>
          </p:cNvGraphicFramePr>
          <p:nvPr>
            <p:extLst>
              <p:ext uri="{D42A27DB-BD31-4B8C-83A1-F6EECF244321}">
                <p14:modId xmlns:p14="http://schemas.microsoft.com/office/powerpoint/2010/main" val="2710196026"/>
              </p:ext>
            </p:extLst>
          </p:nvPr>
        </p:nvGraphicFramePr>
        <p:xfrm>
          <a:off x="595086" y="1123720"/>
          <a:ext cx="10820400" cy="4469360"/>
        </p:xfrm>
        <a:graphic>
          <a:graphicData uri="http://schemas.openxmlformats.org/drawingml/2006/chart">
            <c:chart xmlns:c="http://schemas.openxmlformats.org/drawingml/2006/chart" xmlns:r="http://schemas.openxmlformats.org/officeDocument/2006/relationships" r:id="rId3"/>
          </a:graphicData>
        </a:graphic>
      </p:graphicFrame>
      <p:sp>
        <p:nvSpPr>
          <p:cNvPr id="9" name="文本框 8">
            <a:extLst>
              <a:ext uri="{FF2B5EF4-FFF2-40B4-BE49-F238E27FC236}">
                <a16:creationId xmlns:a16="http://schemas.microsoft.com/office/drawing/2014/main" id="{18DC700E-4C74-4AAB-9296-D9E5B0676DB2}"/>
              </a:ext>
            </a:extLst>
          </p:cNvPr>
          <p:cNvSpPr txBox="1"/>
          <p:nvPr/>
        </p:nvSpPr>
        <p:spPr>
          <a:xfrm>
            <a:off x="6746800" y="2287477"/>
            <a:ext cx="2934093" cy="2120902"/>
          </a:xfrm>
          <a:prstGeom prst="rect">
            <a:avLst/>
          </a:prstGeom>
          <a:noFill/>
        </p:spPr>
        <p:txBody>
          <a:bodyPr wrap="square">
            <a:spAutoFit/>
          </a:bodyPr>
          <a:lstStyle/>
          <a:p>
            <a:pPr>
              <a:lnSpc>
                <a:spcPct val="150000"/>
              </a:lnSpc>
            </a:pPr>
            <a:r>
              <a:rPr lang="en-US" altLang="zh-CN" dirty="0">
                <a:latin typeface="微软雅黑" panose="020B0503020204020204" pitchFamily="34" charset="-122"/>
                <a:ea typeface="微软雅黑" panose="020B0503020204020204" pitchFamily="34" charset="-122"/>
              </a:rPr>
              <a:t>8</a:t>
            </a:r>
            <a:r>
              <a:rPr lang="zh-CN" altLang="en-US" sz="1800" dirty="0">
                <a:latin typeface="微软雅黑" panose="020B0503020204020204" pitchFamily="34" charset="-122"/>
                <a:ea typeface="微软雅黑" panose="020B0503020204020204" pitchFamily="34" charset="-122"/>
              </a:rPr>
              <a:t>月制造业</a:t>
            </a:r>
            <a:r>
              <a:rPr lang="en-US" altLang="zh-CN" sz="1800" dirty="0">
                <a:latin typeface="微软雅黑" panose="020B0503020204020204" pitchFamily="34" charset="-122"/>
                <a:ea typeface="微软雅黑" panose="020B0503020204020204" pitchFamily="34" charset="-122"/>
              </a:rPr>
              <a:t>PMI</a:t>
            </a:r>
            <a:r>
              <a:rPr lang="zh-CN" altLang="en-US" sz="1800" dirty="0">
                <a:latin typeface="微软雅黑" panose="020B0503020204020204" pitchFamily="34" charset="-122"/>
                <a:ea typeface="微软雅黑" panose="020B0503020204020204" pitchFamily="34" charset="-122"/>
              </a:rPr>
              <a:t>为</a:t>
            </a:r>
            <a:r>
              <a:rPr lang="en-US" altLang="zh-CN" sz="1800" dirty="0">
                <a:solidFill>
                  <a:srgbClr val="00B050"/>
                </a:solidFill>
                <a:latin typeface="微软雅黑" panose="020B0503020204020204" pitchFamily="34" charset="-122"/>
                <a:ea typeface="微软雅黑" panose="020B0503020204020204" pitchFamily="34" charset="-122"/>
              </a:rPr>
              <a:t>50.10%</a:t>
            </a:r>
            <a:r>
              <a:rPr lang="zh-CN" altLang="en-US" sz="1800" dirty="0">
                <a:latin typeface="微软雅黑" panose="020B0503020204020204" pitchFamily="34" charset="-122"/>
                <a:ea typeface="微软雅黑" panose="020B0503020204020204" pitchFamily="34" charset="-122"/>
              </a:rPr>
              <a:t>，较上月</a:t>
            </a:r>
            <a:r>
              <a:rPr lang="zh-CN" altLang="en-US" dirty="0">
                <a:latin typeface="微软雅黑" panose="020B0503020204020204" pitchFamily="34" charset="-122"/>
                <a:ea typeface="微软雅黑" panose="020B0503020204020204" pitchFamily="34" charset="-122"/>
              </a:rPr>
              <a:t>下降</a:t>
            </a:r>
            <a:r>
              <a:rPr lang="en-US" altLang="zh-CN" dirty="0">
                <a:solidFill>
                  <a:srgbClr val="00B050"/>
                </a:solidFill>
                <a:latin typeface="微软雅黑" panose="020B0503020204020204" pitchFamily="34" charset="-122"/>
                <a:ea typeface="微软雅黑" panose="020B0503020204020204" pitchFamily="34" charset="-122"/>
              </a:rPr>
              <a:t>0.60</a:t>
            </a:r>
            <a:r>
              <a:rPr lang="en-US" altLang="zh-CN" sz="1800" dirty="0">
                <a:solidFill>
                  <a:srgbClr val="00B050"/>
                </a:solidFill>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a:p>
            <a:pPr>
              <a:lnSpc>
                <a:spcPct val="150000"/>
              </a:lnSpc>
            </a:pPr>
            <a:endParaRPr lang="zh-CN" altLang="en-US"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8</a:t>
            </a:r>
            <a:r>
              <a:rPr lang="zh-CN" altLang="en-US" sz="1800" dirty="0">
                <a:latin typeface="微软雅黑" panose="020B0503020204020204" pitchFamily="34" charset="-122"/>
                <a:ea typeface="微软雅黑" panose="020B0503020204020204" pitchFamily="34" charset="-122"/>
              </a:rPr>
              <a:t>月财新中国</a:t>
            </a:r>
            <a:r>
              <a:rPr lang="en-US" altLang="zh-CN" sz="1800" dirty="0">
                <a:latin typeface="微软雅黑" panose="020B0503020204020204" pitchFamily="34" charset="-122"/>
                <a:ea typeface="微软雅黑" panose="020B0503020204020204" pitchFamily="34" charset="-122"/>
              </a:rPr>
              <a:t>PMI</a:t>
            </a:r>
            <a:r>
              <a:rPr lang="zh-CN" altLang="en-US" sz="1800" dirty="0">
                <a:latin typeface="微软雅黑" panose="020B0503020204020204" pitchFamily="34" charset="-122"/>
                <a:ea typeface="微软雅黑" panose="020B0503020204020204" pitchFamily="34" charset="-122"/>
              </a:rPr>
              <a:t>为</a:t>
            </a:r>
            <a:r>
              <a:rPr lang="en-US" altLang="zh-CN" dirty="0">
                <a:solidFill>
                  <a:srgbClr val="00B050"/>
                </a:solidFill>
                <a:latin typeface="微软雅黑" panose="020B0503020204020204" pitchFamily="34" charset="-122"/>
                <a:ea typeface="微软雅黑" panose="020B0503020204020204" pitchFamily="34" charset="-122"/>
              </a:rPr>
              <a:t>49.20</a:t>
            </a:r>
            <a:r>
              <a:rPr lang="en-US" altLang="zh-CN" sz="1800" dirty="0">
                <a:solidFill>
                  <a:srgbClr val="00B050"/>
                </a:solidFill>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a:t>
            </a:r>
          </a:p>
          <a:p>
            <a:pPr>
              <a:lnSpc>
                <a:spcPct val="150000"/>
              </a:lnSpc>
            </a:pPr>
            <a:r>
              <a:rPr lang="zh-CN" altLang="en-US" sz="1800" dirty="0">
                <a:latin typeface="微软雅黑" panose="020B0503020204020204" pitchFamily="34" charset="-122"/>
                <a:ea typeface="微软雅黑" panose="020B0503020204020204" pitchFamily="34" charset="-122"/>
              </a:rPr>
              <a:t>较上月</a:t>
            </a:r>
            <a:r>
              <a:rPr lang="zh-CN" altLang="en-US" dirty="0">
                <a:latin typeface="微软雅黑" panose="020B0503020204020204" pitchFamily="34" charset="-122"/>
                <a:ea typeface="微软雅黑" panose="020B0503020204020204" pitchFamily="34" charset="-122"/>
              </a:rPr>
              <a:t>下降</a:t>
            </a:r>
            <a:r>
              <a:rPr lang="en-US" altLang="zh-CN" dirty="0">
                <a:solidFill>
                  <a:srgbClr val="00B050"/>
                </a:solidFill>
                <a:latin typeface="微软雅黑" panose="020B0503020204020204" pitchFamily="34" charset="-122"/>
                <a:ea typeface="微软雅黑" panose="020B0503020204020204" pitchFamily="34" charset="-122"/>
              </a:rPr>
              <a:t>2.19</a:t>
            </a:r>
            <a:r>
              <a:rPr lang="en-US" altLang="zh-CN" sz="1800" dirty="0">
                <a:solidFill>
                  <a:srgbClr val="00B050"/>
                </a:solidFill>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27EBDD3C-86B8-4109-87B8-CE18AECA68DD}"/>
              </a:ext>
            </a:extLst>
          </p:cNvPr>
          <p:cNvSpPr/>
          <p:nvPr/>
        </p:nvSpPr>
        <p:spPr>
          <a:xfrm>
            <a:off x="98323" y="5726522"/>
            <a:ext cx="11552902" cy="458908"/>
          </a:xfrm>
          <a:prstGeom prst="rect">
            <a:avLst/>
          </a:prstGeom>
        </p:spPr>
        <p:txBody>
          <a:bodyPr wrap="square">
            <a:spAutoFit/>
          </a:bodyPr>
          <a:lstStyle/>
          <a:p>
            <a:pPr indent="457200" algn="just" fontAlgn="base">
              <a:lnSpc>
                <a:spcPct val="150000"/>
              </a:lnSpc>
              <a:spcBef>
                <a:spcPct val="0"/>
              </a:spcBef>
              <a:spcAft>
                <a:spcPct val="0"/>
              </a:spcAft>
            </a:pPr>
            <a:r>
              <a:rPr lang="en-US" altLang="zh-CN" dirty="0">
                <a:solidFill>
                  <a:srgbClr val="000000"/>
                </a:solidFill>
                <a:latin typeface="微软雅黑" panose="020B0503020204020204" pitchFamily="34" charset="-122"/>
                <a:ea typeface="微软雅黑" panose="020B0503020204020204" pitchFamily="34" charset="-122"/>
              </a:rPr>
              <a:t>8</a:t>
            </a:r>
            <a:r>
              <a:rPr lang="zh-CN" altLang="en-US" dirty="0">
                <a:solidFill>
                  <a:srgbClr val="000000"/>
                </a:solidFill>
                <a:latin typeface="微软雅黑" panose="020B0503020204020204" pitchFamily="34" charset="-122"/>
                <a:ea typeface="微软雅黑" panose="020B0503020204020204" pitchFamily="34" charset="-122"/>
              </a:rPr>
              <a:t>月份，我国制造业</a:t>
            </a:r>
            <a:r>
              <a:rPr lang="en-US" altLang="zh-CN" dirty="0">
                <a:solidFill>
                  <a:srgbClr val="000000"/>
                </a:solidFill>
                <a:latin typeface="微软雅黑" panose="020B0503020204020204" pitchFamily="34" charset="-122"/>
                <a:ea typeface="微软雅黑" panose="020B0503020204020204" pitchFamily="34" charset="-122"/>
              </a:rPr>
              <a:t>PMI</a:t>
            </a:r>
            <a:r>
              <a:rPr lang="zh-CN" altLang="en-US" dirty="0">
                <a:solidFill>
                  <a:srgbClr val="000000"/>
                </a:solidFill>
                <a:latin typeface="微软雅黑" panose="020B0503020204020204" pitchFamily="34" charset="-122"/>
                <a:ea typeface="微软雅黑" panose="020B0503020204020204" pitchFamily="34" charset="-122"/>
              </a:rPr>
              <a:t>仍然保持在荣枯线之上，但财新中国</a:t>
            </a:r>
            <a:r>
              <a:rPr lang="en-US" altLang="zh-CN" dirty="0">
                <a:solidFill>
                  <a:srgbClr val="000000"/>
                </a:solidFill>
                <a:latin typeface="微软雅黑" panose="020B0503020204020204" pitchFamily="34" charset="-122"/>
                <a:ea typeface="微软雅黑" panose="020B0503020204020204" pitchFamily="34" charset="-122"/>
              </a:rPr>
              <a:t>PMI</a:t>
            </a:r>
            <a:r>
              <a:rPr lang="zh-CN" altLang="en-US" dirty="0">
                <a:solidFill>
                  <a:srgbClr val="000000"/>
                </a:solidFill>
                <a:latin typeface="微软雅黑" panose="020B0503020204020204" pitchFamily="34" charset="-122"/>
                <a:ea typeface="微软雅黑" panose="020B0503020204020204" pitchFamily="34" charset="-122"/>
              </a:rPr>
              <a:t>已经下降至荣枯线以下。</a:t>
            </a:r>
            <a:endParaRPr lang="en-US" altLang="zh-CN"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1055688" y="260350"/>
            <a:ext cx="8229600" cy="522469"/>
          </a:xfrm>
          <a:noFill/>
          <a:ln>
            <a:miter lim="800000"/>
          </a:ln>
        </p:spPr>
        <p:txBody>
          <a:bodyPr vert="horz" wrap="square" lIns="0" tIns="0" rIns="0" bIns="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rPr>
              <a:t>央行公开市场操作</a:t>
            </a:r>
          </a:p>
        </p:txBody>
      </p:sp>
      <p:sp>
        <p:nvSpPr>
          <p:cNvPr id="3" name="文本框 2">
            <a:extLst>
              <a:ext uri="{FF2B5EF4-FFF2-40B4-BE49-F238E27FC236}">
                <a16:creationId xmlns:a16="http://schemas.microsoft.com/office/drawing/2014/main" id="{AA95F14B-C2B4-4C3E-BC38-2FF11FB2E2CC}"/>
              </a:ext>
            </a:extLst>
          </p:cNvPr>
          <p:cNvSpPr txBox="1"/>
          <p:nvPr/>
        </p:nvSpPr>
        <p:spPr>
          <a:xfrm>
            <a:off x="1055689" y="5519543"/>
            <a:ext cx="9663112" cy="677108"/>
          </a:xfrm>
          <a:prstGeom prst="rect">
            <a:avLst/>
          </a:prstGeom>
          <a:noFill/>
        </p:spPr>
        <p:txBody>
          <a:bodyPr wrap="square">
            <a:spAutoFit/>
          </a:bodyPr>
          <a:lstStyle/>
          <a:p>
            <a:r>
              <a:rPr lang="en-US" altLang="zh-CN" sz="1400" dirty="0">
                <a:latin typeface="微软雅黑" panose="020B0503020204020204" pitchFamily="34" charset="-122"/>
                <a:ea typeface="微软雅黑" panose="020B0503020204020204" pitchFamily="34" charset="-122"/>
              </a:rPr>
              <a:t>2021</a:t>
            </a:r>
            <a:r>
              <a:rPr lang="zh-CN" altLang="en-US"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8</a:t>
            </a:r>
            <a:r>
              <a:rPr lang="zh-CN" altLang="en-US" sz="1400" dirty="0">
                <a:latin typeface="微软雅黑" panose="020B0503020204020204" pitchFamily="34" charset="-122"/>
                <a:ea typeface="微软雅黑" panose="020B0503020204020204" pitchFamily="34" charset="-122"/>
              </a:rPr>
              <a:t>月央行累计净回笼资金</a:t>
            </a:r>
            <a:r>
              <a:rPr lang="en-US" altLang="zh-CN" sz="1400" dirty="0">
                <a:solidFill>
                  <a:srgbClr val="00B050"/>
                </a:solidFill>
                <a:latin typeface="微软雅黑" panose="020B0503020204020204" pitchFamily="34" charset="-122"/>
                <a:ea typeface="微软雅黑" panose="020B0503020204020204" pitchFamily="34" charset="-122"/>
              </a:rPr>
              <a:t>300</a:t>
            </a:r>
            <a:r>
              <a:rPr lang="zh-CN" altLang="en-US" sz="1400" dirty="0">
                <a:latin typeface="微软雅黑" panose="020B0503020204020204" pitchFamily="34" charset="-122"/>
                <a:ea typeface="微软雅黑" panose="020B0503020204020204" pitchFamily="34" charset="-122"/>
              </a:rPr>
              <a:t>亿元，央行重启</a:t>
            </a:r>
            <a:r>
              <a:rPr lang="en-US" altLang="zh-CN" sz="1400" dirty="0">
                <a:latin typeface="微软雅黑" panose="020B0503020204020204" pitchFamily="34" charset="-122"/>
                <a:ea typeface="微软雅黑" panose="020B0503020204020204" pitchFamily="34" charset="-122"/>
              </a:rPr>
              <a:t>14</a:t>
            </a:r>
            <a:r>
              <a:rPr lang="zh-CN" altLang="en-US" sz="1400" dirty="0">
                <a:latin typeface="微软雅黑" panose="020B0503020204020204" pitchFamily="34" charset="-122"/>
                <a:ea typeface="微软雅黑" panose="020B0503020204020204" pitchFamily="34" charset="-122"/>
              </a:rPr>
              <a:t>天期逆回购的主要目的是稳定跨月资金面，稳定市场长端利率，保证流动性合理充裕</a:t>
            </a:r>
            <a:r>
              <a:rPr lang="zh-CN" altLang="en-US" sz="2400" dirty="0">
                <a:latin typeface="微软雅黑" panose="020B0503020204020204" pitchFamily="34" charset="-122"/>
                <a:ea typeface="微软雅黑" panose="020B0503020204020204" pitchFamily="34" charset="-122"/>
              </a:rPr>
              <a:t>。</a:t>
            </a:r>
          </a:p>
        </p:txBody>
      </p:sp>
      <p:graphicFrame>
        <p:nvGraphicFramePr>
          <p:cNvPr id="5" name="图表 4">
            <a:extLst>
              <a:ext uri="{FF2B5EF4-FFF2-40B4-BE49-F238E27FC236}">
                <a16:creationId xmlns:a16="http://schemas.microsoft.com/office/drawing/2014/main" id="{FCC76FD6-6A83-4D60-B777-BC2260C45CEC}"/>
              </a:ext>
            </a:extLst>
          </p:cNvPr>
          <p:cNvGraphicFramePr>
            <a:graphicFrameLocks/>
          </p:cNvGraphicFramePr>
          <p:nvPr>
            <p:extLst>
              <p:ext uri="{D42A27DB-BD31-4B8C-83A1-F6EECF244321}">
                <p14:modId xmlns:p14="http://schemas.microsoft.com/office/powerpoint/2010/main" val="688699806"/>
              </p:ext>
            </p:extLst>
          </p:nvPr>
        </p:nvGraphicFramePr>
        <p:xfrm>
          <a:off x="695326" y="1046672"/>
          <a:ext cx="10440987" cy="43549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1055688" y="274446"/>
            <a:ext cx="8231188" cy="404369"/>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市场概况</a:t>
            </a:r>
          </a:p>
        </p:txBody>
      </p:sp>
      <p:sp>
        <p:nvSpPr>
          <p:cNvPr id="4" name="文本框 3"/>
          <p:cNvSpPr txBox="1"/>
          <p:nvPr/>
        </p:nvSpPr>
        <p:spPr>
          <a:xfrm>
            <a:off x="698500" y="1110994"/>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上证指数</a:t>
            </a:r>
          </a:p>
        </p:txBody>
      </p:sp>
      <p:sp>
        <p:nvSpPr>
          <p:cNvPr id="8" name="文本框 7"/>
          <p:cNvSpPr txBox="1"/>
          <p:nvPr/>
        </p:nvSpPr>
        <p:spPr>
          <a:xfrm>
            <a:off x="1092200" y="1578169"/>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FF0000"/>
                </a:solidFill>
                <a:latin typeface="微软雅黑" panose="020B0503020204020204" pitchFamily="34" charset="-122"/>
                <a:ea typeface="微软雅黑" panose="020B0503020204020204" pitchFamily="34" charset="-122"/>
              </a:rPr>
              <a:t>4.31</a:t>
            </a:r>
            <a:r>
              <a:rPr kumimoji="0" lang="en-US" altLang="zh-CN"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p>
        </p:txBody>
      </p:sp>
      <p:sp>
        <p:nvSpPr>
          <p:cNvPr id="9" name="文本框 8"/>
          <p:cNvSpPr txBox="1"/>
          <p:nvPr/>
        </p:nvSpPr>
        <p:spPr>
          <a:xfrm>
            <a:off x="698500" y="3342685"/>
            <a:ext cx="105028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中小</a:t>
            </a:r>
            <a:r>
              <a:rPr lang="en-US" altLang="zh-CN" dirty="0">
                <a:solidFill>
                  <a:srgbClr val="000000"/>
                </a:solidFill>
                <a:latin typeface="微软雅黑" panose="020B0503020204020204" pitchFamily="34" charset="-122"/>
                <a:ea typeface="微软雅黑" panose="020B0503020204020204" pitchFamily="34" charset="-122"/>
              </a:rPr>
              <a:t>100</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p:cNvSpPr txBox="1"/>
          <p:nvPr/>
        </p:nvSpPr>
        <p:spPr>
          <a:xfrm>
            <a:off x="1092200" y="3779114"/>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FF0000"/>
                </a:solidFill>
                <a:latin typeface="微软雅黑" panose="020B0503020204020204" pitchFamily="34" charset="-122"/>
                <a:ea typeface="微软雅黑" panose="020B0503020204020204" pitchFamily="34" charset="-122"/>
              </a:rPr>
              <a:t>0.53%</a:t>
            </a:r>
            <a:endParaRPr kumimoji="0" lang="zh-CN" altLang="en-US" sz="18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698500" y="2268771"/>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深证成指</a:t>
            </a:r>
          </a:p>
        </p:txBody>
      </p:sp>
      <p:sp>
        <p:nvSpPr>
          <p:cNvPr id="17" name="文本框 16"/>
          <p:cNvSpPr txBox="1"/>
          <p:nvPr/>
        </p:nvSpPr>
        <p:spPr>
          <a:xfrm>
            <a:off x="1092200" y="2711678"/>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B050"/>
                </a:solidFill>
                <a:latin typeface="微软雅黑" panose="020B0503020204020204" pitchFamily="34" charset="-122"/>
                <a:ea typeface="微软雅黑" panose="020B0503020204020204" pitchFamily="34" charset="-122"/>
              </a:rPr>
              <a:t>1.00%</a:t>
            </a:r>
            <a:endParaRPr kumimoji="0" lang="zh-CN" altLang="en-US"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18" name="文本框 17"/>
          <p:cNvSpPr txBox="1"/>
          <p:nvPr/>
        </p:nvSpPr>
        <p:spPr>
          <a:xfrm>
            <a:off x="698500" y="4392002"/>
            <a:ext cx="11079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创业板指</a:t>
            </a:r>
          </a:p>
        </p:txBody>
      </p:sp>
      <p:sp>
        <p:nvSpPr>
          <p:cNvPr id="20" name="文本框 19"/>
          <p:cNvSpPr txBox="1"/>
          <p:nvPr/>
        </p:nvSpPr>
        <p:spPr>
          <a:xfrm>
            <a:off x="1092200" y="4846550"/>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B050"/>
                </a:solidFill>
                <a:latin typeface="微软雅黑" panose="020B0503020204020204" pitchFamily="34" charset="-122"/>
                <a:ea typeface="微软雅黑" panose="020B0503020204020204" pitchFamily="34" charset="-122"/>
              </a:rPr>
              <a:t>6.57</a:t>
            </a:r>
            <a:r>
              <a:rPr kumimoji="0" lang="en-US" altLang="zh-CN"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a:t>
            </a:r>
            <a:endParaRPr kumimoji="0" lang="zh-CN" altLang="en-US"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456908" y="5978827"/>
            <a:ext cx="8740863" cy="458908"/>
          </a:xfrm>
          <a:prstGeom prst="rect">
            <a:avLst/>
          </a:prstGeom>
          <a:noFill/>
        </p:spPr>
        <p:txBody>
          <a:bodyPr wrap="square" rtlCol="0">
            <a:spAutoFit/>
          </a:bodyPr>
          <a:lstStyle/>
          <a:p>
            <a:pPr marL="0" marR="0" lvl="0" indent="360000" algn="just" defTabSz="914400" rtl="0" eaLnBrk="1" fontAlgn="auto" latinLnBrk="0" hangingPunct="1">
              <a:lnSpc>
                <a:spcPct val="15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8</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月下旬股指</a:t>
            </a:r>
            <a:r>
              <a:rPr lang="zh-CN" altLang="en-US" dirty="0">
                <a:solidFill>
                  <a:srgbClr val="000000"/>
                </a:solidFill>
                <a:latin typeface="微软雅黑" panose="020B0503020204020204" pitchFamily="34" charset="-122"/>
                <a:ea typeface="微软雅黑" panose="020B0503020204020204" pitchFamily="34" charset="-122"/>
              </a:rPr>
              <a:t>开始一轮下跌</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，在月底各股指开始上扬。</a:t>
            </a:r>
            <a:r>
              <a:rPr lang="zh-CN" altLang="en-US" dirty="0">
                <a:solidFill>
                  <a:srgbClr val="000000"/>
                </a:solidFill>
                <a:latin typeface="微软雅黑" panose="020B0503020204020204" pitchFamily="34" charset="-122"/>
                <a:ea typeface="微软雅黑" panose="020B0503020204020204" pitchFamily="34" charset="-122"/>
              </a:rPr>
              <a:t>科创</a:t>
            </a:r>
            <a:r>
              <a:rPr lang="en-US" altLang="zh-CN" dirty="0">
                <a:solidFill>
                  <a:srgbClr val="000000"/>
                </a:solidFill>
                <a:latin typeface="微软雅黑" panose="020B0503020204020204" pitchFamily="34" charset="-122"/>
                <a:ea typeface="微软雅黑" panose="020B0503020204020204" pitchFamily="34" charset="-122"/>
              </a:rPr>
              <a:t>50</a:t>
            </a:r>
            <a:r>
              <a:rPr lang="zh-CN" altLang="en-US" dirty="0">
                <a:solidFill>
                  <a:srgbClr val="000000"/>
                </a:solidFill>
                <a:latin typeface="微软雅黑" panose="020B0503020204020204" pitchFamily="34" charset="-122"/>
                <a:ea typeface="微软雅黑" panose="020B0503020204020204" pitchFamily="34" charset="-122"/>
              </a:rPr>
              <a:t>表现弱势。</a:t>
            </a:r>
            <a:endPar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 name="文本框 1">
            <a:extLst>
              <a:ext uri="{FF2B5EF4-FFF2-40B4-BE49-F238E27FC236}">
                <a16:creationId xmlns:a16="http://schemas.microsoft.com/office/drawing/2014/main" id="{9CB0F3E8-9B5C-40F7-9012-B0DB166A9F78}"/>
              </a:ext>
            </a:extLst>
          </p:cNvPr>
          <p:cNvSpPr txBox="1"/>
          <p:nvPr/>
        </p:nvSpPr>
        <p:spPr>
          <a:xfrm>
            <a:off x="698500" y="5267132"/>
            <a:ext cx="91563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dirty="0">
                <a:solidFill>
                  <a:srgbClr val="000000"/>
                </a:solidFill>
                <a:latin typeface="微软雅黑" panose="020B0503020204020204" pitchFamily="34" charset="-122"/>
                <a:ea typeface="微软雅黑" panose="020B0503020204020204" pitchFamily="34" charset="-122"/>
              </a:rPr>
              <a:t>科创</a:t>
            </a:r>
            <a:r>
              <a:rPr lang="en-US" altLang="zh-CN" dirty="0">
                <a:solidFill>
                  <a:srgbClr val="000000"/>
                </a:solidFill>
                <a:latin typeface="微软雅黑" panose="020B0503020204020204" pitchFamily="34" charset="-122"/>
                <a:ea typeface="微软雅黑" panose="020B0503020204020204" pitchFamily="34" charset="-122"/>
              </a:rPr>
              <a:t>50</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 name="文本框 5">
            <a:extLst>
              <a:ext uri="{FF2B5EF4-FFF2-40B4-BE49-F238E27FC236}">
                <a16:creationId xmlns:a16="http://schemas.microsoft.com/office/drawing/2014/main" id="{1E8FEE72-DCE6-4C18-887D-51F02F830B82}"/>
              </a:ext>
            </a:extLst>
          </p:cNvPr>
          <p:cNvSpPr txBox="1"/>
          <p:nvPr/>
        </p:nvSpPr>
        <p:spPr>
          <a:xfrm>
            <a:off x="1073356" y="5639884"/>
            <a:ext cx="8499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B050"/>
                </a:solidFill>
                <a:latin typeface="微软雅黑" panose="020B0503020204020204" pitchFamily="34" charset="-122"/>
                <a:ea typeface="微软雅黑" panose="020B0503020204020204" pitchFamily="34" charset="-122"/>
              </a:rPr>
              <a:t>9.43</a:t>
            </a:r>
            <a:r>
              <a:rPr kumimoji="0" lang="en-US" altLang="zh-CN"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a:t>
            </a:r>
            <a:endParaRPr kumimoji="0" lang="zh-CN" altLang="en-US" sz="1800" b="0"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
        <p:nvSpPr>
          <p:cNvPr id="7" name="文本框 6">
            <a:extLst>
              <a:ext uri="{FF2B5EF4-FFF2-40B4-BE49-F238E27FC236}">
                <a16:creationId xmlns:a16="http://schemas.microsoft.com/office/drawing/2014/main" id="{4AE4278C-2726-47B1-AECE-5167FDFE6CF1}"/>
              </a:ext>
            </a:extLst>
          </p:cNvPr>
          <p:cNvSpPr txBox="1"/>
          <p:nvPr/>
        </p:nvSpPr>
        <p:spPr>
          <a:xfrm>
            <a:off x="2076765" y="811861"/>
            <a:ext cx="1316816" cy="369332"/>
          </a:xfrm>
          <a:prstGeom prst="rect">
            <a:avLst/>
          </a:prstGeom>
          <a:noFill/>
        </p:spPr>
        <p:txBody>
          <a:bodyPr wrap="square" rtlCol="0">
            <a:spAutoFit/>
          </a:bodyPr>
          <a:lstStyle/>
          <a:p>
            <a:r>
              <a:rPr lang="zh-CN" altLang="en-US" dirty="0"/>
              <a:t>增长率</a:t>
            </a:r>
          </a:p>
        </p:txBody>
      </p:sp>
      <p:sp>
        <p:nvSpPr>
          <p:cNvPr id="29" name="箭头: 上 28">
            <a:extLst>
              <a:ext uri="{FF2B5EF4-FFF2-40B4-BE49-F238E27FC236}">
                <a16:creationId xmlns:a16="http://schemas.microsoft.com/office/drawing/2014/main" id="{D3CDDE88-3854-43CF-856F-CFFA8A2DF963}"/>
              </a:ext>
            </a:extLst>
          </p:cNvPr>
          <p:cNvSpPr/>
          <p:nvPr/>
        </p:nvSpPr>
        <p:spPr bwMode="auto">
          <a:xfrm rot="10800000">
            <a:off x="788770" y="2755693"/>
            <a:ext cx="288032" cy="372752"/>
          </a:xfrm>
          <a:prstGeom prst="upArrow">
            <a:avLst/>
          </a:prstGeom>
          <a:solidFill>
            <a:srgbClr val="00B050"/>
          </a:solidFill>
          <a:ln w="952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微软雅黑" panose="020B0503020204020204" pitchFamily="34" charset="-122"/>
              <a:ea typeface="微软雅黑" panose="020B0503020204020204" pitchFamily="34" charset="-122"/>
              <a:cs typeface="+mn-cs"/>
            </a:endParaRPr>
          </a:p>
        </p:txBody>
      </p:sp>
      <p:sp>
        <p:nvSpPr>
          <p:cNvPr id="22" name="箭头: 上 21">
            <a:extLst>
              <a:ext uri="{FF2B5EF4-FFF2-40B4-BE49-F238E27FC236}">
                <a16:creationId xmlns:a16="http://schemas.microsoft.com/office/drawing/2014/main" id="{CE933D9B-CD85-4162-9935-06483408FFB9}"/>
              </a:ext>
            </a:extLst>
          </p:cNvPr>
          <p:cNvSpPr/>
          <p:nvPr/>
        </p:nvSpPr>
        <p:spPr bwMode="auto">
          <a:xfrm rot="10800000">
            <a:off x="764396" y="4843130"/>
            <a:ext cx="288032" cy="372752"/>
          </a:xfrm>
          <a:prstGeom prst="upArrow">
            <a:avLst/>
          </a:prstGeom>
          <a:solidFill>
            <a:srgbClr val="00B050"/>
          </a:solidFill>
          <a:ln w="952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微软雅黑" panose="020B0503020204020204" pitchFamily="34" charset="-122"/>
              <a:ea typeface="微软雅黑" panose="020B0503020204020204" pitchFamily="34" charset="-122"/>
              <a:cs typeface="+mn-cs"/>
            </a:endParaRPr>
          </a:p>
        </p:txBody>
      </p:sp>
      <p:sp>
        <p:nvSpPr>
          <p:cNvPr id="21" name="箭头: 上 23">
            <a:extLst>
              <a:ext uri="{FF2B5EF4-FFF2-40B4-BE49-F238E27FC236}">
                <a16:creationId xmlns:a16="http://schemas.microsoft.com/office/drawing/2014/main" id="{CA7CC63A-A7EF-40F3-B4BB-A5254808834A}"/>
              </a:ext>
            </a:extLst>
          </p:cNvPr>
          <p:cNvSpPr/>
          <p:nvPr/>
        </p:nvSpPr>
        <p:spPr bwMode="auto">
          <a:xfrm>
            <a:off x="745940" y="1578806"/>
            <a:ext cx="288032" cy="372752"/>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微软雅黑" panose="020B0503020204020204" pitchFamily="34" charset="-122"/>
              <a:ea typeface="微软雅黑" panose="020B0503020204020204" pitchFamily="34" charset="-122"/>
              <a:cs typeface="+mn-cs"/>
            </a:endParaRPr>
          </a:p>
        </p:txBody>
      </p:sp>
      <p:sp>
        <p:nvSpPr>
          <p:cNvPr id="23" name="箭头: 上 23">
            <a:extLst>
              <a:ext uri="{FF2B5EF4-FFF2-40B4-BE49-F238E27FC236}">
                <a16:creationId xmlns:a16="http://schemas.microsoft.com/office/drawing/2014/main" id="{C616A698-62E8-46C0-9294-9AD6D223A9BC}"/>
              </a:ext>
            </a:extLst>
          </p:cNvPr>
          <p:cNvSpPr/>
          <p:nvPr/>
        </p:nvSpPr>
        <p:spPr bwMode="auto">
          <a:xfrm>
            <a:off x="769206" y="3765489"/>
            <a:ext cx="288032" cy="372752"/>
          </a:xfrm>
          <a:prstGeom prst="upArrow">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微软雅黑" panose="020B0503020204020204" pitchFamily="34" charset="-122"/>
              <a:ea typeface="微软雅黑" panose="020B0503020204020204" pitchFamily="34" charset="-122"/>
              <a:cs typeface="+mn-cs"/>
            </a:endParaRPr>
          </a:p>
        </p:txBody>
      </p:sp>
      <p:sp>
        <p:nvSpPr>
          <p:cNvPr id="24" name="箭头: 上 23">
            <a:extLst>
              <a:ext uri="{FF2B5EF4-FFF2-40B4-BE49-F238E27FC236}">
                <a16:creationId xmlns:a16="http://schemas.microsoft.com/office/drawing/2014/main" id="{A2D78669-B0D0-400F-9162-8D8443135830}"/>
              </a:ext>
            </a:extLst>
          </p:cNvPr>
          <p:cNvSpPr/>
          <p:nvPr/>
        </p:nvSpPr>
        <p:spPr bwMode="auto">
          <a:xfrm rot="10800000">
            <a:off x="786757" y="5636464"/>
            <a:ext cx="288032" cy="372752"/>
          </a:xfrm>
          <a:prstGeom prst="upArrow">
            <a:avLst/>
          </a:prstGeom>
          <a:solidFill>
            <a:srgbClr val="00B050"/>
          </a:solidFill>
          <a:ln w="952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26" name="图表 25">
            <a:extLst>
              <a:ext uri="{FF2B5EF4-FFF2-40B4-BE49-F238E27FC236}">
                <a16:creationId xmlns:a16="http://schemas.microsoft.com/office/drawing/2014/main" id="{77AAC321-4BA4-471F-84F5-2C63F24A6A11}"/>
              </a:ext>
            </a:extLst>
          </p:cNvPr>
          <p:cNvGraphicFramePr>
            <a:graphicFrameLocks/>
          </p:cNvGraphicFramePr>
          <p:nvPr>
            <p:extLst>
              <p:ext uri="{D42A27DB-BD31-4B8C-83A1-F6EECF244321}">
                <p14:modId xmlns:p14="http://schemas.microsoft.com/office/powerpoint/2010/main" val="3919877699"/>
              </p:ext>
            </p:extLst>
          </p:nvPr>
        </p:nvGraphicFramePr>
        <p:xfrm>
          <a:off x="1977075" y="1181193"/>
          <a:ext cx="9737677" cy="4995081"/>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64770" y="4302739"/>
            <a:ext cx="2768365" cy="369332"/>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1" i="0" u="none" strike="noStrike" kern="1200" cap="none" spc="0" normalizeH="0" baseline="0" noProof="0" dirty="0">
                <a:ln>
                  <a:noFill/>
                </a:ln>
                <a:solidFill>
                  <a:srgbClr val="FF0000"/>
                </a:solidFill>
                <a:effectLst/>
                <a:uLnTx/>
                <a:uFillTx/>
                <a:latin typeface="幼圆"/>
                <a:ea typeface="幼圆"/>
                <a:cs typeface="+mn-cs"/>
              </a:rPr>
              <a:t>  </a:t>
            </a:r>
            <a:r>
              <a:rPr kumimoji="0" lang="zh-CN" altLang="en-US"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较</a:t>
            </a:r>
            <a:r>
              <a:rPr kumimoji="0" lang="en-US" altLang="zh-CN"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7</a:t>
            </a:r>
            <a:r>
              <a:rPr kumimoji="0" lang="zh-CN" altLang="en-US"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月底       </a:t>
            </a:r>
            <a:r>
              <a:rPr lang="en-US" altLang="zh-CN" dirty="0">
                <a:solidFill>
                  <a:srgbClr val="FF0000"/>
                </a:solidFill>
                <a:latin typeface="微软雅黑" panose="020B0503020204020204" pitchFamily="34" charset="-122"/>
                <a:ea typeface="微软雅黑" panose="020B0503020204020204" pitchFamily="34" charset="-122"/>
              </a:rPr>
              <a:t>4.35</a:t>
            </a:r>
            <a:r>
              <a:rPr kumimoji="0" lang="en-US" altLang="zh-CN"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p>
        </p:txBody>
      </p:sp>
      <p:sp>
        <p:nvSpPr>
          <p:cNvPr id="21506" name="Rectangle 2"/>
          <p:cNvSpPr>
            <a:spLocks noChangeArrowheads="1"/>
          </p:cNvSpPr>
          <p:nvPr/>
        </p:nvSpPr>
        <p:spPr bwMode="white">
          <a:xfrm>
            <a:off x="1055688" y="260350"/>
            <a:ext cx="8231187" cy="451303"/>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沪深市值统计</a:t>
            </a:r>
          </a:p>
        </p:txBody>
      </p:sp>
      <p:sp>
        <p:nvSpPr>
          <p:cNvPr id="4" name="文本框 3"/>
          <p:cNvSpPr txBox="1"/>
          <p:nvPr/>
        </p:nvSpPr>
        <p:spPr>
          <a:xfrm>
            <a:off x="262332" y="3379189"/>
            <a:ext cx="3672407"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dirty="0">
                <a:solidFill>
                  <a:srgbClr val="000000"/>
                </a:solidFill>
                <a:latin typeface="微软雅黑" panose="020B0503020204020204" pitchFamily="34" charset="-122"/>
                <a:ea typeface="微软雅黑" panose="020B0503020204020204" pitchFamily="34" charset="-122"/>
              </a:rPr>
              <a:t>8</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股总市值超</a:t>
            </a:r>
            <a:r>
              <a:rPr lang="en-US" altLang="zh-CN" sz="2000" dirty="0">
                <a:solidFill>
                  <a:srgbClr val="FF0000"/>
                </a:solidFill>
                <a:latin typeface="微软雅黑" panose="020B0503020204020204" pitchFamily="34" charset="-122"/>
                <a:ea typeface="微软雅黑" panose="020B0503020204020204" pitchFamily="34" charset="-122"/>
              </a:rPr>
              <a:t>93.73</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万亿</a:t>
            </a:r>
          </a:p>
        </p:txBody>
      </p:sp>
      <p:sp>
        <p:nvSpPr>
          <p:cNvPr id="7" name="文本框 6"/>
          <p:cNvSpPr txBox="1"/>
          <p:nvPr/>
        </p:nvSpPr>
        <p:spPr>
          <a:xfrm>
            <a:off x="937679" y="2455639"/>
            <a:ext cx="259976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深市市值</a:t>
            </a:r>
            <a:r>
              <a:rPr kumimoji="0" lang="en-US" altLang="zh-CN"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38.01</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万亿</a:t>
            </a:r>
          </a:p>
        </p:txBody>
      </p:sp>
      <p:sp>
        <p:nvSpPr>
          <p:cNvPr id="8" name="文本框 7"/>
          <p:cNvSpPr txBox="1"/>
          <p:nvPr/>
        </p:nvSpPr>
        <p:spPr>
          <a:xfrm>
            <a:off x="934454" y="1637894"/>
            <a:ext cx="259976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沪市市值</a:t>
            </a:r>
            <a:r>
              <a:rPr lang="en-US" altLang="zh-CN" sz="2000" dirty="0">
                <a:solidFill>
                  <a:srgbClr val="FF0000"/>
                </a:solidFill>
                <a:latin typeface="微软雅黑" panose="020B0503020204020204" pitchFamily="34" charset="-122"/>
                <a:ea typeface="微软雅黑" panose="020B0503020204020204" pitchFamily="34" charset="-122"/>
              </a:rPr>
              <a:t>55.72</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万亿</a:t>
            </a:r>
          </a:p>
        </p:txBody>
      </p:sp>
      <p:sp>
        <p:nvSpPr>
          <p:cNvPr id="2" name="文本框 1">
            <a:extLst>
              <a:ext uri="{FF2B5EF4-FFF2-40B4-BE49-F238E27FC236}">
                <a16:creationId xmlns:a16="http://schemas.microsoft.com/office/drawing/2014/main" id="{74713B63-509C-4963-8A3F-76FE558D0EB9}"/>
              </a:ext>
            </a:extLst>
          </p:cNvPr>
          <p:cNvSpPr txBox="1"/>
          <p:nvPr/>
        </p:nvSpPr>
        <p:spPr>
          <a:xfrm>
            <a:off x="3333135" y="847040"/>
            <a:ext cx="1112741" cy="369332"/>
          </a:xfrm>
          <a:prstGeom prst="rect">
            <a:avLst/>
          </a:prstGeom>
          <a:noFill/>
        </p:spPr>
        <p:txBody>
          <a:bodyPr wrap="square" rtlCol="0">
            <a:spAutoFit/>
          </a:bodyPr>
          <a:lstStyle/>
          <a:p>
            <a:r>
              <a:rPr lang="zh-CN" altLang="en-US" dirty="0"/>
              <a:t>增长率</a:t>
            </a:r>
          </a:p>
        </p:txBody>
      </p:sp>
      <p:graphicFrame>
        <p:nvGraphicFramePr>
          <p:cNvPr id="10" name="图表 9">
            <a:extLst>
              <a:ext uri="{FF2B5EF4-FFF2-40B4-BE49-F238E27FC236}">
                <a16:creationId xmlns:a16="http://schemas.microsoft.com/office/drawing/2014/main" id="{A898188B-DA55-4F27-ADFD-E43553A54D5D}"/>
              </a:ext>
            </a:extLst>
          </p:cNvPr>
          <p:cNvGraphicFramePr>
            <a:graphicFrameLocks/>
          </p:cNvGraphicFramePr>
          <p:nvPr>
            <p:extLst>
              <p:ext uri="{D42A27DB-BD31-4B8C-83A1-F6EECF244321}">
                <p14:modId xmlns:p14="http://schemas.microsoft.com/office/powerpoint/2010/main" val="2281152600"/>
              </p:ext>
            </p:extLst>
          </p:nvPr>
        </p:nvGraphicFramePr>
        <p:xfrm>
          <a:off x="3536707" y="1299120"/>
          <a:ext cx="7737894" cy="4767532"/>
        </p:xfrm>
        <a:graphic>
          <a:graphicData uri="http://schemas.openxmlformats.org/drawingml/2006/chart">
            <c:chart xmlns:c="http://schemas.openxmlformats.org/drawingml/2006/chart" xmlns:r="http://schemas.openxmlformats.org/officeDocument/2006/relationships" r:id="rId4"/>
          </a:graphicData>
        </a:graphic>
      </p:graphicFrame>
      <p:pic>
        <p:nvPicPr>
          <p:cNvPr id="3" name="图片 2">
            <a:extLst>
              <a:ext uri="{FF2B5EF4-FFF2-40B4-BE49-F238E27FC236}">
                <a16:creationId xmlns:a16="http://schemas.microsoft.com/office/drawing/2014/main" id="{743C4674-57C3-4769-B47D-5A162AD6BFDD}"/>
              </a:ext>
            </a:extLst>
          </p:cNvPr>
          <p:cNvPicPr>
            <a:picLocks noChangeAspect="1"/>
          </p:cNvPicPr>
          <p:nvPr/>
        </p:nvPicPr>
        <p:blipFill>
          <a:blip r:embed="rId5"/>
          <a:stretch>
            <a:fillRect/>
          </a:stretch>
        </p:blipFill>
        <p:spPr>
          <a:xfrm>
            <a:off x="1811998" y="4267115"/>
            <a:ext cx="286537" cy="371888"/>
          </a:xfrm>
          <a:prstGeom prst="rect">
            <a:avLst/>
          </a:prstGeom>
        </p:spPr>
      </p:pic>
    </p:spTree>
    <p:custDataLst>
      <p:tags r:id="rId1"/>
    </p:custDataLst>
    <p:extLst>
      <p:ext uri="{BB962C8B-B14F-4D97-AF65-F5344CB8AC3E}">
        <p14:creationId xmlns:p14="http://schemas.microsoft.com/office/powerpoint/2010/main" val="169339382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1055688" y="260350"/>
            <a:ext cx="8229600" cy="527240"/>
          </a:xfrm>
          <a:noFill/>
          <a:ln>
            <a:miter lim="800000"/>
          </a:ln>
        </p:spPr>
        <p:txBody>
          <a:bodyPr vert="horz" wrap="square" lIns="0" tIns="0" rIns="0" bIns="0" numCol="1" anchor="t" anchorCtr="0" compatLnSpc="1"/>
          <a:lstStyle/>
          <a:p>
            <a:r>
              <a:rPr lang="zh-CN" altLang="en-US" sz="2400" b="0" dirty="0">
                <a:solidFill>
                  <a:srgbClr val="000066"/>
                </a:solidFill>
                <a:latin typeface="微软雅黑" panose="020B0503020204020204" pitchFamily="34" charset="-122"/>
                <a:ea typeface="微软雅黑" panose="020B0503020204020204" pitchFamily="34" charset="-122"/>
              </a:rPr>
              <a:t>富时中国</a:t>
            </a:r>
            <a:r>
              <a:rPr lang="en-US" altLang="zh-CN" sz="2400" b="0" dirty="0">
                <a:solidFill>
                  <a:srgbClr val="000066"/>
                </a:solidFill>
                <a:latin typeface="微软雅黑" panose="020B0503020204020204" pitchFamily="34" charset="-122"/>
                <a:ea typeface="微软雅黑" panose="020B0503020204020204" pitchFamily="34" charset="-122"/>
              </a:rPr>
              <a:t>A50</a:t>
            </a:r>
            <a:r>
              <a:rPr lang="zh-CN" altLang="en-US" sz="2400" b="0" dirty="0">
                <a:solidFill>
                  <a:srgbClr val="000066"/>
                </a:solidFill>
                <a:latin typeface="微软雅黑" panose="020B0503020204020204" pitchFamily="34" charset="-122"/>
                <a:ea typeface="微软雅黑" panose="020B0503020204020204" pitchFamily="34" charset="-122"/>
              </a:rPr>
              <a:t>（</a:t>
            </a:r>
            <a:r>
              <a:rPr lang="en-US" altLang="zh-CN" sz="2400" b="0" dirty="0">
                <a:solidFill>
                  <a:srgbClr val="000066"/>
                </a:solidFill>
                <a:latin typeface="微软雅黑" panose="020B0503020204020204" pitchFamily="34" charset="-122"/>
                <a:ea typeface="微软雅黑" panose="020B0503020204020204" pitchFamily="34" charset="-122"/>
              </a:rPr>
              <a:t>CN0Y</a:t>
            </a:r>
            <a:r>
              <a:rPr lang="zh-CN" altLang="en-US" sz="2400" b="0" dirty="0">
                <a:solidFill>
                  <a:srgbClr val="000066"/>
                </a:solidFill>
                <a:latin typeface="微软雅黑" panose="020B0503020204020204" pitchFamily="34" charset="-122"/>
                <a:ea typeface="微软雅黑" panose="020B0503020204020204" pitchFamily="34" charset="-122"/>
              </a:rPr>
              <a:t>）股指期货</a:t>
            </a:r>
          </a:p>
        </p:txBody>
      </p:sp>
      <p:sp>
        <p:nvSpPr>
          <p:cNvPr id="2" name="文本框 1">
            <a:extLst>
              <a:ext uri="{FF2B5EF4-FFF2-40B4-BE49-F238E27FC236}">
                <a16:creationId xmlns:a16="http://schemas.microsoft.com/office/drawing/2014/main" id="{84D4D121-2F68-42D9-9584-73702942E8D6}"/>
              </a:ext>
            </a:extLst>
          </p:cNvPr>
          <p:cNvSpPr txBox="1"/>
          <p:nvPr/>
        </p:nvSpPr>
        <p:spPr>
          <a:xfrm>
            <a:off x="4257368" y="6036492"/>
            <a:ext cx="4100052" cy="369332"/>
          </a:xfrm>
          <a:prstGeom prst="rect">
            <a:avLst/>
          </a:prstGeom>
          <a:noFill/>
        </p:spPr>
        <p:txBody>
          <a:bodyPr wrap="square" rtlCol="0">
            <a:spAutoFit/>
          </a:bodyPr>
          <a:lstStyle/>
          <a:p>
            <a:r>
              <a:rPr lang="zh-CN" altLang="en-US" b="1" dirty="0">
                <a:latin typeface="宋体" panose="02010600030101010101" pitchFamily="2" charset="-122"/>
                <a:ea typeface="宋体" panose="02010600030101010101" pitchFamily="2" charset="-122"/>
              </a:rPr>
              <a:t>富时中国</a:t>
            </a:r>
            <a:r>
              <a:rPr lang="en-US" altLang="zh-CN" b="1" dirty="0">
                <a:latin typeface="宋体" panose="02010600030101010101" pitchFamily="2" charset="-122"/>
                <a:ea typeface="宋体" panose="02010600030101010101" pitchFamily="2" charset="-122"/>
              </a:rPr>
              <a:t>A50</a:t>
            </a:r>
            <a:r>
              <a:rPr lang="zh-CN" altLang="en-US" b="1" dirty="0">
                <a:latin typeface="宋体" panose="02010600030101010101" pitchFamily="2" charset="-122"/>
                <a:ea typeface="宋体" panose="02010600030101010101" pitchFamily="2" charset="-122"/>
              </a:rPr>
              <a:t>在</a:t>
            </a:r>
            <a:r>
              <a:rPr lang="en-US" altLang="zh-CN" b="1" dirty="0">
                <a:latin typeface="宋体" panose="02010600030101010101" pitchFamily="2" charset="-122"/>
                <a:ea typeface="宋体" panose="02010600030101010101" pitchFamily="2" charset="-122"/>
              </a:rPr>
              <a:t>8</a:t>
            </a:r>
            <a:r>
              <a:rPr lang="zh-CN" altLang="en-US" b="1" dirty="0">
                <a:latin typeface="宋体" panose="02010600030101010101" pitchFamily="2" charset="-122"/>
                <a:ea typeface="宋体" panose="02010600030101010101" pitchFamily="2" charset="-122"/>
              </a:rPr>
              <a:t>月份不断波动下探。</a:t>
            </a:r>
            <a:endParaRPr lang="en-US" altLang="zh-CN" b="1" dirty="0">
              <a:latin typeface="宋体" panose="02010600030101010101" pitchFamily="2" charset="-122"/>
              <a:ea typeface="宋体" panose="02010600030101010101" pitchFamily="2" charset="-122"/>
            </a:endParaRPr>
          </a:p>
        </p:txBody>
      </p:sp>
      <p:sp>
        <p:nvSpPr>
          <p:cNvPr id="5" name="文本框 4">
            <a:extLst>
              <a:ext uri="{FF2B5EF4-FFF2-40B4-BE49-F238E27FC236}">
                <a16:creationId xmlns:a16="http://schemas.microsoft.com/office/drawing/2014/main" id="{EBE8A623-70D6-4433-A803-68A57C5BE50E}"/>
              </a:ext>
            </a:extLst>
          </p:cNvPr>
          <p:cNvSpPr txBox="1"/>
          <p:nvPr/>
        </p:nvSpPr>
        <p:spPr>
          <a:xfrm>
            <a:off x="728944" y="908347"/>
            <a:ext cx="1112741" cy="369332"/>
          </a:xfrm>
          <a:prstGeom prst="rect">
            <a:avLst/>
          </a:prstGeom>
          <a:noFill/>
        </p:spPr>
        <p:txBody>
          <a:bodyPr wrap="square" rtlCol="0">
            <a:spAutoFit/>
          </a:bodyPr>
          <a:lstStyle/>
          <a:p>
            <a:r>
              <a:rPr lang="zh-CN" altLang="en-US" dirty="0"/>
              <a:t>增长率</a:t>
            </a:r>
          </a:p>
        </p:txBody>
      </p:sp>
      <p:graphicFrame>
        <p:nvGraphicFramePr>
          <p:cNvPr id="7" name="图表 6">
            <a:extLst>
              <a:ext uri="{FF2B5EF4-FFF2-40B4-BE49-F238E27FC236}">
                <a16:creationId xmlns:a16="http://schemas.microsoft.com/office/drawing/2014/main" id="{009ABD98-7E7F-4604-8FC1-98C9D71FC20E}"/>
              </a:ext>
            </a:extLst>
          </p:cNvPr>
          <p:cNvGraphicFramePr>
            <a:graphicFrameLocks/>
          </p:cNvGraphicFramePr>
          <p:nvPr>
            <p:extLst>
              <p:ext uri="{D42A27DB-BD31-4B8C-83A1-F6EECF244321}">
                <p14:modId xmlns:p14="http://schemas.microsoft.com/office/powerpoint/2010/main" val="1405289708"/>
              </p:ext>
            </p:extLst>
          </p:nvPr>
        </p:nvGraphicFramePr>
        <p:xfrm>
          <a:off x="914400" y="1357223"/>
          <a:ext cx="10563367" cy="4238446"/>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1055688" y="260350"/>
            <a:ext cx="8231187" cy="423805"/>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全市场解禁规模</a:t>
            </a:r>
          </a:p>
        </p:txBody>
      </p:sp>
      <p:sp>
        <p:nvSpPr>
          <p:cNvPr id="2" name="文本框 1"/>
          <p:cNvSpPr txBox="1"/>
          <p:nvPr/>
        </p:nvSpPr>
        <p:spPr bwMode="auto">
          <a:xfrm>
            <a:off x="1179872" y="6076335"/>
            <a:ext cx="10638502" cy="369332"/>
          </a:xfrm>
          <a:prstGeom prst="rect">
            <a:avLst/>
          </a:prstGeom>
          <a:noFill/>
          <a:ln w="9525">
            <a:noFill/>
            <a:miter lim="800000"/>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dirty="0">
                <a:solidFill>
                  <a:srgbClr val="000000"/>
                </a:solidFill>
                <a:latin typeface="微软雅黑" panose="020B0503020204020204" pitchFamily="34" charset="-122"/>
                <a:ea typeface="微软雅黑" panose="020B0503020204020204" pitchFamily="34" charset="-122"/>
              </a:rPr>
              <a:t>2021</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年市场解禁市值</a:t>
            </a:r>
            <a:r>
              <a:rPr kumimoji="0" lang="en-US" altLang="zh-CN"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5.34</a:t>
            </a:r>
            <a:r>
              <a:rPr kumimoji="0" lang="zh-CN" altLang="en-US"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万</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a:t>
            </a:r>
            <a:r>
              <a:rPr lang="en-US" altLang="zh-CN" dirty="0">
                <a:solidFill>
                  <a:srgbClr val="000000"/>
                </a:solidFill>
                <a:latin typeface="微软雅黑" panose="020B0503020204020204" pitchFamily="34" charset="-122"/>
                <a:ea typeface="微软雅黑" panose="020B0503020204020204" pitchFamily="34" charset="-122"/>
              </a:rPr>
              <a:t>8</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月市场解禁市值</a:t>
            </a:r>
            <a:r>
              <a:rPr kumimoji="0" lang="en-US" altLang="zh-CN"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5540</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亿元，较</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7</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月小幅上升。</a:t>
            </a:r>
          </a:p>
        </p:txBody>
      </p:sp>
      <p:graphicFrame>
        <p:nvGraphicFramePr>
          <p:cNvPr id="6" name="图表 5">
            <a:extLst>
              <a:ext uri="{FF2B5EF4-FFF2-40B4-BE49-F238E27FC236}">
                <a16:creationId xmlns:a16="http://schemas.microsoft.com/office/drawing/2014/main" id="{58FA7DAB-B492-4E2F-BC8C-8F1059488633}"/>
              </a:ext>
            </a:extLst>
          </p:cNvPr>
          <p:cNvGraphicFramePr>
            <a:graphicFrameLocks/>
          </p:cNvGraphicFramePr>
          <p:nvPr>
            <p:extLst>
              <p:ext uri="{D42A27DB-BD31-4B8C-83A1-F6EECF244321}">
                <p14:modId xmlns:p14="http://schemas.microsoft.com/office/powerpoint/2010/main" val="3145368022"/>
              </p:ext>
            </p:extLst>
          </p:nvPr>
        </p:nvGraphicFramePr>
        <p:xfrm>
          <a:off x="575094" y="966159"/>
          <a:ext cx="10875034" cy="51101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5230275"/>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wrap="square" rtlCol="0">
        <a:spAutoFit/>
      </a:bodyPr>
      <a:lstStyle>
        <a:defPPr algn="l">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14064</TotalTime>
  <Words>2027</Words>
  <Application>Microsoft Office PowerPoint</Application>
  <PresentationFormat>宽屏</PresentationFormat>
  <Paragraphs>144</Paragraphs>
  <Slides>23</Slides>
  <Notes>23</Notes>
  <HiddenSlides>0</HiddenSlides>
  <MMClips>0</MMClips>
  <ScaleCrop>false</ScaleCrop>
  <HeadingPairs>
    <vt:vector size="6" baseType="variant">
      <vt:variant>
        <vt:lpstr>已用的字体</vt:lpstr>
      </vt:variant>
      <vt:variant>
        <vt:i4>13</vt:i4>
      </vt:variant>
      <vt:variant>
        <vt:lpstr>主题</vt:lpstr>
      </vt:variant>
      <vt:variant>
        <vt:i4>6</vt:i4>
      </vt:variant>
      <vt:variant>
        <vt:lpstr>幻灯片标题</vt:lpstr>
      </vt:variant>
      <vt:variant>
        <vt:i4>23</vt:i4>
      </vt:variant>
    </vt:vector>
  </HeadingPairs>
  <TitlesOfParts>
    <vt:vector size="42" baseType="lpstr">
      <vt:lpstr>Microsoft YaHei UI</vt:lpstr>
      <vt:lpstr>等线</vt:lpstr>
      <vt:lpstr>等线 Light</vt:lpstr>
      <vt:lpstr>黑体</vt:lpstr>
      <vt:lpstr>华文中宋</vt:lpstr>
      <vt:lpstr>宋体</vt:lpstr>
      <vt:lpstr>微软雅黑</vt:lpstr>
      <vt:lpstr>幼圆</vt:lpstr>
      <vt:lpstr>Arial</vt:lpstr>
      <vt:lpstr>Calibri</vt:lpstr>
      <vt:lpstr>Times New Roman</vt:lpstr>
      <vt:lpstr>Verdana</vt:lpstr>
      <vt:lpstr>Wingdings</vt:lpstr>
      <vt:lpstr>Office 主题​​</vt:lpstr>
      <vt:lpstr>融客投资PPT模板</vt:lpstr>
      <vt:lpstr>2_融客PPT模板</vt:lpstr>
      <vt:lpstr>3_融客PPT模板</vt:lpstr>
      <vt:lpstr>5_融客PPT模板</vt:lpstr>
      <vt:lpstr>融客PPT模板</vt:lpstr>
      <vt:lpstr>PowerPoint 演示文稿</vt:lpstr>
      <vt:lpstr>PowerPoint 演示文稿</vt:lpstr>
      <vt:lpstr>CPI、PPI</vt:lpstr>
      <vt:lpstr>PMI</vt:lpstr>
      <vt:lpstr>央行公开市场操作</vt:lpstr>
      <vt:lpstr>PowerPoint 演示文稿</vt:lpstr>
      <vt:lpstr>PowerPoint 演示文稿</vt:lpstr>
      <vt:lpstr>富时中国A50（CN0Y）股指期货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8月热门公司解读——盐湖股份</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Junlong Wu</dc:creator>
  <cp:lastModifiedBy>明明 侯</cp:lastModifiedBy>
  <cp:revision>465</cp:revision>
  <dcterms:created xsi:type="dcterms:W3CDTF">2020-09-03T02:02:06Z</dcterms:created>
  <dcterms:modified xsi:type="dcterms:W3CDTF">2021-09-10T07:53:01Z</dcterms:modified>
</cp:coreProperties>
</file>