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  <p:sldMasterId id="2147483685" r:id="rId2"/>
  </p:sldMasterIdLst>
  <p:notesMasterIdLst>
    <p:notesMasterId r:id="rId19"/>
  </p:notesMasterIdLst>
  <p:sldIdLst>
    <p:sldId id="304" r:id="rId3"/>
    <p:sldId id="257" r:id="rId4"/>
    <p:sldId id="305" r:id="rId5"/>
    <p:sldId id="306" r:id="rId6"/>
    <p:sldId id="296" r:id="rId7"/>
    <p:sldId id="317" r:id="rId8"/>
    <p:sldId id="309" r:id="rId9"/>
    <p:sldId id="263" r:id="rId10"/>
    <p:sldId id="316" r:id="rId11"/>
    <p:sldId id="265" r:id="rId12"/>
    <p:sldId id="315" r:id="rId13"/>
    <p:sldId id="310" r:id="rId14"/>
    <p:sldId id="311" r:id="rId15"/>
    <p:sldId id="312" r:id="rId16"/>
    <p:sldId id="301" r:id="rId17"/>
    <p:sldId id="31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5201" userDrawn="1">
          <p15:clr>
            <a:srgbClr val="A4A3A4"/>
          </p15:clr>
        </p15:guide>
        <p15:guide id="3" orient="horz" pos="3748" userDrawn="1">
          <p15:clr>
            <a:srgbClr val="A4A3A4"/>
          </p15:clr>
        </p15:guide>
        <p15:guide id="5" pos="1164" userDrawn="1">
          <p15:clr>
            <a:srgbClr val="A4A3A4"/>
          </p15:clr>
        </p15:guide>
        <p15:guide id="7" pos="6562" userDrawn="1">
          <p15:clr>
            <a:srgbClr val="A4A3A4"/>
          </p15:clr>
        </p15:guide>
        <p15:guide id="8" orient="horz" pos="550" userDrawn="1">
          <p15:clr>
            <a:srgbClr val="A4A3A4"/>
          </p15:clr>
        </p15:guide>
        <p15:guide id="9" pos="2479" userDrawn="1">
          <p15:clr>
            <a:srgbClr val="A4A3A4"/>
          </p15:clr>
        </p15:guide>
        <p15:guide id="10" orient="horz" pos="3067" userDrawn="1">
          <p15:clr>
            <a:srgbClr val="A4A3A4"/>
          </p15:clr>
        </p15:guide>
        <p15:guide id="11" orient="horz" pos="482" userDrawn="1">
          <p15:clr>
            <a:srgbClr val="A4A3A4"/>
          </p15:clr>
        </p15:guide>
        <p15:guide id="12" orient="horz" pos="157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  <p:cmAuthor id="2" name="Xue Yong" initials="XY" lastIdx="7" clrIdx="1">
    <p:extLst>
      <p:ext uri="{19B8F6BF-5375-455C-9EA6-DF929625EA0E}">
        <p15:presenceInfo xmlns:p15="http://schemas.microsoft.com/office/powerpoint/2012/main" userId="9af8da658765c6d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50"/>
    <a:srgbClr val="E46C0A"/>
    <a:srgbClr val="00B0F0"/>
    <a:srgbClr val="0070C0"/>
    <a:srgbClr val="FFFFFF"/>
    <a:srgbClr val="FF0000"/>
    <a:srgbClr val="D6DCE4"/>
    <a:srgbClr val="417EC1"/>
    <a:srgbClr val="C00000"/>
    <a:srgbClr val="8CDB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9" autoAdjust="0"/>
    <p:restoredTop sz="93383" autoAdjust="0"/>
  </p:normalViewPr>
  <p:slideViewPr>
    <p:cSldViewPr snapToGrid="0">
      <p:cViewPr>
        <p:scale>
          <a:sx n="100" d="100"/>
          <a:sy n="100" d="100"/>
        </p:scale>
        <p:origin x="702" y="594"/>
      </p:cViewPr>
      <p:guideLst>
        <p:guide pos="3840"/>
        <p:guide pos="5201"/>
        <p:guide orient="horz" pos="3748"/>
        <p:guide pos="1164"/>
        <p:guide pos="6562"/>
        <p:guide orient="horz" pos="550"/>
        <p:guide pos="2479"/>
        <p:guide orient="horz" pos="3067"/>
        <p:guide orient="horz" pos="482"/>
        <p:guide orient="horz" pos="157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1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zh-CN" dirty="0"/>
              <a:t>基金募集情况</a:t>
            </a:r>
            <a:endParaRPr lang="en-US" dirty="0"/>
          </a:p>
        </c:rich>
      </c:tx>
      <c:layout>
        <c:manualLayout>
          <c:xMode val="edge"/>
          <c:yMode val="edge"/>
          <c:x val="0.40211580258655139"/>
          <c:y val="2.577738807939478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7.9315815423035063E-2"/>
          <c:y val="6.0712860623683029E-2"/>
          <c:w val="0.85353583858705329"/>
          <c:h val="0.75978284590217027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募集金额（亿元）</c:v>
                </c:pt>
              </c:strCache>
            </c:strRef>
          </c:tx>
          <c:spPr>
            <a:solidFill>
              <a:srgbClr val="6699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m/d/yyyy</c:formatCode>
                <c:ptCount val="8"/>
                <c:pt idx="0">
                  <c:v>44409</c:v>
                </c:pt>
                <c:pt idx="1">
                  <c:v>44378</c:v>
                </c:pt>
                <c:pt idx="2">
                  <c:v>44348</c:v>
                </c:pt>
                <c:pt idx="3">
                  <c:v>44317</c:v>
                </c:pt>
                <c:pt idx="4">
                  <c:v>44287</c:v>
                </c:pt>
                <c:pt idx="5">
                  <c:v>44256</c:v>
                </c:pt>
                <c:pt idx="6">
                  <c:v>44228</c:v>
                </c:pt>
                <c:pt idx="7">
                  <c:v>44197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1754.38</c:v>
                </c:pt>
                <c:pt idx="1">
                  <c:v>2009.14</c:v>
                </c:pt>
                <c:pt idx="2">
                  <c:v>1577.67</c:v>
                </c:pt>
                <c:pt idx="3">
                  <c:v>1341.34</c:v>
                </c:pt>
                <c:pt idx="4">
                  <c:v>733.64</c:v>
                </c:pt>
                <c:pt idx="5" formatCode="0.00">
                  <c:v>280.39999999999998</c:v>
                </c:pt>
                <c:pt idx="6" formatCode="0.00">
                  <c:v>552.65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82-4B8F-AD49-2A5D4CBE26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830187616"/>
        <c:axId val="83019056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募集事件次数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m/d/yyyy</c:formatCode>
                <c:ptCount val="8"/>
                <c:pt idx="0">
                  <c:v>44409</c:v>
                </c:pt>
                <c:pt idx="1">
                  <c:v>44378</c:v>
                </c:pt>
                <c:pt idx="2">
                  <c:v>44348</c:v>
                </c:pt>
                <c:pt idx="3">
                  <c:v>44317</c:v>
                </c:pt>
                <c:pt idx="4">
                  <c:v>44287</c:v>
                </c:pt>
                <c:pt idx="5">
                  <c:v>44256</c:v>
                </c:pt>
                <c:pt idx="6">
                  <c:v>44228</c:v>
                </c:pt>
                <c:pt idx="7">
                  <c:v>44197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500</c:v>
                </c:pt>
                <c:pt idx="1">
                  <c:v>335</c:v>
                </c:pt>
                <c:pt idx="2">
                  <c:v>202</c:v>
                </c:pt>
                <c:pt idx="3">
                  <c:v>131</c:v>
                </c:pt>
                <c:pt idx="4">
                  <c:v>250</c:v>
                </c:pt>
                <c:pt idx="5">
                  <c:v>107</c:v>
                </c:pt>
                <c:pt idx="6">
                  <c:v>59</c:v>
                </c:pt>
                <c:pt idx="7">
                  <c:v>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82-4B8F-AD49-2A5D4CBE26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0326736"/>
        <c:axId val="830327720"/>
      </c:lineChart>
      <c:dateAx>
        <c:axId val="830187616"/>
        <c:scaling>
          <c:orientation val="minMax"/>
        </c:scaling>
        <c:delete val="0"/>
        <c:axPos val="b"/>
        <c:numFmt formatCode="yyyy/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30190568"/>
        <c:crosses val="autoZero"/>
        <c:auto val="1"/>
        <c:lblOffset val="100"/>
        <c:baseTimeUnit val="months"/>
      </c:dateAx>
      <c:valAx>
        <c:axId val="830190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30187616"/>
        <c:crosses val="autoZero"/>
        <c:crossBetween val="between"/>
      </c:valAx>
      <c:valAx>
        <c:axId val="83032772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30326736"/>
        <c:crosses val="max"/>
        <c:crossBetween val="between"/>
      </c:valAx>
      <c:dateAx>
        <c:axId val="83032673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30327720"/>
        <c:crosses val="autoZero"/>
        <c:auto val="1"/>
        <c:lblOffset val="100"/>
        <c:baseTimeUnit val="months"/>
        <c:majorUnit val="1"/>
        <c:minorUnit val="1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599475454601153"/>
          <c:y val="0.91444136309727986"/>
          <c:w val="0.43393849573916266"/>
          <c:h val="8.5558636902720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0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sz="1200" dirty="0"/>
              <a:t>2020</a:t>
            </a:r>
            <a:r>
              <a:rPr lang="zh-CN" sz="1200" dirty="0"/>
              <a:t>年</a:t>
            </a:r>
            <a:r>
              <a:rPr lang="en-US" altLang="zh-CN" sz="1200" dirty="0"/>
              <a:t>8</a:t>
            </a:r>
            <a:r>
              <a:rPr lang="zh-CN" sz="1200" dirty="0"/>
              <a:t>月</a:t>
            </a:r>
            <a:r>
              <a:rPr lang="en-US" sz="1200" dirty="0"/>
              <a:t>-2021</a:t>
            </a:r>
            <a:r>
              <a:rPr lang="zh-CN" sz="1200" dirty="0"/>
              <a:t>年</a:t>
            </a:r>
            <a:r>
              <a:rPr lang="en-US" altLang="zh-CN" sz="1200" dirty="0"/>
              <a:t>8</a:t>
            </a:r>
            <a:r>
              <a:rPr lang="zh-CN" sz="1200" dirty="0"/>
              <a:t>月</a:t>
            </a:r>
            <a:r>
              <a:rPr lang="en-US" sz="1200" dirty="0"/>
              <a:t>A</a:t>
            </a:r>
            <a:r>
              <a:rPr lang="zh-CN" sz="1200" dirty="0"/>
              <a:t>股</a:t>
            </a:r>
            <a:r>
              <a:rPr lang="en-US" sz="1200" dirty="0"/>
              <a:t>IPO</a:t>
            </a:r>
            <a:r>
              <a:rPr lang="zh-CN" sz="1200" dirty="0"/>
              <a:t>情况及退出基金数量</a:t>
            </a:r>
          </a:p>
        </c:rich>
      </c:tx>
      <c:layout>
        <c:manualLayout>
          <c:xMode val="edge"/>
          <c:yMode val="edge"/>
          <c:x val="0.28950674269164628"/>
          <c:y val="7.714653469134554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8.1867387467860847E-2"/>
          <c:y val="0.15516358024691357"/>
          <c:w val="0.84265970955218394"/>
          <c:h val="0.61005617283950619"/>
        </c:manualLayout>
      </c:layout>
      <c:areaChart>
        <c:grouping val="standard"/>
        <c:varyColors val="0"/>
        <c:ser>
          <c:idx val="1"/>
          <c:order val="1"/>
          <c:tx>
            <c:strRef>
              <c:f>数据汇总!$C$1</c:f>
              <c:strCache>
                <c:ptCount val="1"/>
                <c:pt idx="0">
                  <c:v>募集资金（亿元）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cat>
            <c:numRef>
              <c:f>数据汇总!$A$30:$A$42</c:f>
              <c:numCache>
                <c:formatCode>yyyy"年"m"月"</c:formatCode>
                <c:ptCount val="13"/>
                <c:pt idx="0">
                  <c:v>44074</c:v>
                </c:pt>
                <c:pt idx="1">
                  <c:v>44104</c:v>
                </c:pt>
                <c:pt idx="2">
                  <c:v>44105</c:v>
                </c:pt>
                <c:pt idx="3">
                  <c:v>44165</c:v>
                </c:pt>
                <c:pt idx="4">
                  <c:v>44196</c:v>
                </c:pt>
                <c:pt idx="5">
                  <c:v>44227</c:v>
                </c:pt>
                <c:pt idx="6">
                  <c:v>44255</c:v>
                </c:pt>
                <c:pt idx="7">
                  <c:v>44256</c:v>
                </c:pt>
                <c:pt idx="8">
                  <c:v>44308</c:v>
                </c:pt>
                <c:pt idx="9">
                  <c:v>44344</c:v>
                </c:pt>
                <c:pt idx="10">
                  <c:v>44348</c:v>
                </c:pt>
                <c:pt idx="11">
                  <c:v>44408</c:v>
                </c:pt>
                <c:pt idx="12">
                  <c:v>44439</c:v>
                </c:pt>
              </c:numCache>
            </c:numRef>
          </c:cat>
          <c:val>
            <c:numRef>
              <c:f>数据汇总!$C$30:$C$42</c:f>
              <c:numCache>
                <c:formatCode>0_);[Red]\(0\)</c:formatCode>
                <c:ptCount val="13"/>
                <c:pt idx="0">
                  <c:v>630.58000000000004</c:v>
                </c:pt>
                <c:pt idx="1">
                  <c:v>530.44264752780009</c:v>
                </c:pt>
                <c:pt idx="2">
                  <c:v>394.65238078869993</c:v>
                </c:pt>
                <c:pt idx="3">
                  <c:v>286.68</c:v>
                </c:pt>
                <c:pt idx="4">
                  <c:v>460.91844684450018</c:v>
                </c:pt>
                <c:pt idx="5">
                  <c:v>246.38</c:v>
                </c:pt>
                <c:pt idx="6">
                  <c:v>229.23</c:v>
                </c:pt>
                <c:pt idx="7">
                  <c:v>285.68</c:v>
                </c:pt>
                <c:pt idx="8" formatCode="General">
                  <c:v>340</c:v>
                </c:pt>
                <c:pt idx="9" formatCode="General">
                  <c:v>958</c:v>
                </c:pt>
                <c:pt idx="10" formatCode="General">
                  <c:v>561.45000000000005</c:v>
                </c:pt>
                <c:pt idx="11" formatCode="General">
                  <c:v>287.82</c:v>
                </c:pt>
                <c:pt idx="12" formatCode="#,##0.00">
                  <c:v>914.95640000000037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5F-49F6-9FEE-E80053B041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1323792"/>
        <c:axId val="751325104"/>
      </c:areaChart>
      <c:lineChart>
        <c:grouping val="standard"/>
        <c:varyColors val="0"/>
        <c:ser>
          <c:idx val="0"/>
          <c:order val="0"/>
          <c:tx>
            <c:strRef>
              <c:f>数据汇总!$B$1</c:f>
              <c:strCache>
                <c:ptCount val="1"/>
                <c:pt idx="0">
                  <c:v>IPO数量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数据汇总!$A$30:$A$42</c:f>
              <c:numCache>
                <c:formatCode>yyyy"年"m"月"</c:formatCode>
                <c:ptCount val="13"/>
                <c:pt idx="0">
                  <c:v>44074</c:v>
                </c:pt>
                <c:pt idx="1">
                  <c:v>44104</c:v>
                </c:pt>
                <c:pt idx="2">
                  <c:v>44105</c:v>
                </c:pt>
                <c:pt idx="3">
                  <c:v>44165</c:v>
                </c:pt>
                <c:pt idx="4">
                  <c:v>44196</c:v>
                </c:pt>
                <c:pt idx="5">
                  <c:v>44227</c:v>
                </c:pt>
                <c:pt idx="6">
                  <c:v>44255</c:v>
                </c:pt>
                <c:pt idx="7">
                  <c:v>44256</c:v>
                </c:pt>
                <c:pt idx="8">
                  <c:v>44308</c:v>
                </c:pt>
                <c:pt idx="9">
                  <c:v>44344</c:v>
                </c:pt>
                <c:pt idx="10">
                  <c:v>44348</c:v>
                </c:pt>
                <c:pt idx="11">
                  <c:v>44408</c:v>
                </c:pt>
                <c:pt idx="12">
                  <c:v>44439</c:v>
                </c:pt>
              </c:numCache>
            </c:numRef>
          </c:cat>
          <c:val>
            <c:numRef>
              <c:f>数据汇总!$B$30:$B$42</c:f>
              <c:numCache>
                <c:formatCode>General</c:formatCode>
                <c:ptCount val="13"/>
                <c:pt idx="0">
                  <c:v>59</c:v>
                </c:pt>
                <c:pt idx="1">
                  <c:v>67</c:v>
                </c:pt>
                <c:pt idx="2">
                  <c:v>26</c:v>
                </c:pt>
                <c:pt idx="3">
                  <c:v>21</c:v>
                </c:pt>
                <c:pt idx="4">
                  <c:v>54</c:v>
                </c:pt>
                <c:pt idx="5">
                  <c:v>33</c:v>
                </c:pt>
                <c:pt idx="6">
                  <c:v>28</c:v>
                </c:pt>
                <c:pt idx="7">
                  <c:v>39</c:v>
                </c:pt>
                <c:pt idx="8">
                  <c:v>50</c:v>
                </c:pt>
                <c:pt idx="9">
                  <c:v>41</c:v>
                </c:pt>
                <c:pt idx="10">
                  <c:v>49</c:v>
                </c:pt>
                <c:pt idx="11">
                  <c:v>48</c:v>
                </c:pt>
                <c:pt idx="12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5F-49F6-9FEE-E80053B041CB}"/>
            </c:ext>
          </c:extLst>
        </c:ser>
        <c:ser>
          <c:idx val="2"/>
          <c:order val="2"/>
          <c:tx>
            <c:strRef>
              <c:f>数据汇总!$D$1</c:f>
              <c:strCache>
                <c:ptCount val="1"/>
                <c:pt idx="0">
                  <c:v>退出基金数量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数据汇总!$A$30:$A$42</c:f>
              <c:numCache>
                <c:formatCode>yyyy"年"m"月"</c:formatCode>
                <c:ptCount val="13"/>
                <c:pt idx="0">
                  <c:v>44074</c:v>
                </c:pt>
                <c:pt idx="1">
                  <c:v>44104</c:v>
                </c:pt>
                <c:pt idx="2">
                  <c:v>44105</c:v>
                </c:pt>
                <c:pt idx="3">
                  <c:v>44165</c:v>
                </c:pt>
                <c:pt idx="4">
                  <c:v>44196</c:v>
                </c:pt>
                <c:pt idx="5">
                  <c:v>44227</c:v>
                </c:pt>
                <c:pt idx="6">
                  <c:v>44255</c:v>
                </c:pt>
                <c:pt idx="7">
                  <c:v>44256</c:v>
                </c:pt>
                <c:pt idx="8">
                  <c:v>44308</c:v>
                </c:pt>
                <c:pt idx="9">
                  <c:v>44344</c:v>
                </c:pt>
                <c:pt idx="10">
                  <c:v>44348</c:v>
                </c:pt>
                <c:pt idx="11">
                  <c:v>44408</c:v>
                </c:pt>
                <c:pt idx="12">
                  <c:v>44439</c:v>
                </c:pt>
              </c:numCache>
            </c:numRef>
          </c:cat>
          <c:val>
            <c:numRef>
              <c:f>数据汇总!$D$30:$D$42</c:f>
              <c:numCache>
                <c:formatCode>General</c:formatCode>
                <c:ptCount val="13"/>
                <c:pt idx="0">
                  <c:v>209</c:v>
                </c:pt>
                <c:pt idx="1">
                  <c:v>206</c:v>
                </c:pt>
                <c:pt idx="2">
                  <c:v>93</c:v>
                </c:pt>
                <c:pt idx="3">
                  <c:v>68</c:v>
                </c:pt>
                <c:pt idx="4">
                  <c:v>106</c:v>
                </c:pt>
                <c:pt idx="5">
                  <c:v>81</c:v>
                </c:pt>
                <c:pt idx="6">
                  <c:v>87</c:v>
                </c:pt>
                <c:pt idx="7">
                  <c:v>128</c:v>
                </c:pt>
                <c:pt idx="8">
                  <c:v>160</c:v>
                </c:pt>
                <c:pt idx="9">
                  <c:v>155</c:v>
                </c:pt>
                <c:pt idx="10">
                  <c:v>87</c:v>
                </c:pt>
                <c:pt idx="11">
                  <c:v>236</c:v>
                </c:pt>
                <c:pt idx="12">
                  <c:v>212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15F-49F6-9FEE-E80053B041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309336"/>
        <c:axId val="754306056"/>
      </c:lineChart>
      <c:catAx>
        <c:axId val="751323792"/>
        <c:scaling>
          <c:orientation val="minMax"/>
        </c:scaling>
        <c:delete val="0"/>
        <c:axPos val="b"/>
        <c:numFmt formatCode="yyyy&quot;年&quot;m&quot;月&quot;" sourceLinked="1"/>
        <c:majorTickMark val="cross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1325104"/>
        <c:crosses val="autoZero"/>
        <c:auto val="0"/>
        <c:lblAlgn val="ctr"/>
        <c:lblOffset val="100"/>
        <c:noMultiLvlLbl val="1"/>
      </c:catAx>
      <c:valAx>
        <c:axId val="751325104"/>
        <c:scaling>
          <c:orientation val="minMax"/>
          <c:max val="1100"/>
          <c:min val="0"/>
        </c:scaling>
        <c:delete val="0"/>
        <c:axPos val="l"/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1323792"/>
        <c:crosses val="autoZero"/>
        <c:crossBetween val="between"/>
      </c:valAx>
      <c:valAx>
        <c:axId val="754306056"/>
        <c:scaling>
          <c:orientation val="minMax"/>
          <c:max val="28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4309336"/>
        <c:crosses val="max"/>
        <c:crossBetween val="between"/>
      </c:valAx>
      <c:dateAx>
        <c:axId val="754309336"/>
        <c:scaling>
          <c:orientation val="minMax"/>
        </c:scaling>
        <c:delete val="1"/>
        <c:axPos val="b"/>
        <c:numFmt formatCode="yyyy&quot;年&quot;m&quot;月&quot;" sourceLinked="1"/>
        <c:majorTickMark val="out"/>
        <c:minorTickMark val="none"/>
        <c:tickLblPos val="nextTo"/>
        <c:crossAx val="754306056"/>
        <c:crosses val="autoZero"/>
        <c:auto val="1"/>
        <c:lblOffset val="100"/>
        <c:baseTimeUnit val="days"/>
        <c:majorUnit val="1"/>
        <c:minorUnit val="1"/>
      </c:date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18236830073359661"/>
          <c:y val="6.3373309870526376E-2"/>
          <c:w val="0.63895377019931487"/>
          <c:h val="0.1268100233532465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/>
              <a:t>2020</a:t>
            </a:r>
            <a:r>
              <a:rPr lang="zh-CN"/>
              <a:t>年</a:t>
            </a:r>
            <a:r>
              <a:rPr lang="en-US"/>
              <a:t>8</a:t>
            </a:r>
            <a:r>
              <a:rPr lang="zh-CN"/>
              <a:t>月</a:t>
            </a:r>
            <a:r>
              <a:rPr lang="en-US"/>
              <a:t>-2021</a:t>
            </a:r>
            <a:r>
              <a:rPr lang="zh-CN"/>
              <a:t>年</a:t>
            </a:r>
            <a:r>
              <a:rPr lang="en-US"/>
              <a:t>8</a:t>
            </a:r>
            <a:r>
              <a:rPr lang="zh-CN"/>
              <a:t>月其他退出事件统计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2718992842181074E-2"/>
          <c:y val="0.15795821357279885"/>
          <c:w val="0.93099071009952938"/>
          <c:h val="0.74638847633031036"/>
        </c:manualLayout>
      </c:layout>
      <c:lineChart>
        <c:grouping val="standard"/>
        <c:varyColors val="0"/>
        <c:ser>
          <c:idx val="0"/>
          <c:order val="0"/>
          <c:tx>
            <c:strRef>
              <c:f>Sheet6!$B$1</c:f>
              <c:strCache>
                <c:ptCount val="1"/>
                <c:pt idx="0">
                  <c:v>M&amp;A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3"/>
              <c:layout>
                <c:manualLayout>
                  <c:x val="-2.9618721924162777E-3"/>
                  <c:y val="-6.68213359414895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D6-4B6F-B1EB-46F951BDE4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Sheet6!$A$3:$A$16</c:f>
              <c:strCache>
                <c:ptCount val="14"/>
                <c:pt idx="0">
                  <c:v>2020-07</c:v>
                </c:pt>
                <c:pt idx="1">
                  <c:v>2020-08</c:v>
                </c:pt>
                <c:pt idx="2">
                  <c:v>2020-09</c:v>
                </c:pt>
                <c:pt idx="3">
                  <c:v>2020-10</c:v>
                </c:pt>
                <c:pt idx="4">
                  <c:v>2020-11</c:v>
                </c:pt>
                <c:pt idx="5">
                  <c:v>2020-12</c:v>
                </c:pt>
                <c:pt idx="6">
                  <c:v>2021-01</c:v>
                </c:pt>
                <c:pt idx="7">
                  <c:v>2021-02</c:v>
                </c:pt>
                <c:pt idx="8">
                  <c:v>2021-03</c:v>
                </c:pt>
                <c:pt idx="9">
                  <c:v>2021-04</c:v>
                </c:pt>
                <c:pt idx="10">
                  <c:v>2021-05</c:v>
                </c:pt>
                <c:pt idx="11">
                  <c:v>2021-06</c:v>
                </c:pt>
                <c:pt idx="12">
                  <c:v>2021-07</c:v>
                </c:pt>
                <c:pt idx="13">
                  <c:v>2021-08</c:v>
                </c:pt>
              </c:strCache>
            </c:strRef>
          </c:cat>
          <c:val>
            <c:numRef>
              <c:f>Sheet6!$B$3:$B$16</c:f>
              <c:numCache>
                <c:formatCode>General</c:formatCode>
                <c:ptCount val="14"/>
                <c:pt idx="0">
                  <c:v>96</c:v>
                </c:pt>
                <c:pt idx="1">
                  <c:v>76</c:v>
                </c:pt>
                <c:pt idx="2">
                  <c:v>49</c:v>
                </c:pt>
                <c:pt idx="3">
                  <c:v>33</c:v>
                </c:pt>
                <c:pt idx="4">
                  <c:v>13</c:v>
                </c:pt>
                <c:pt idx="5">
                  <c:v>80</c:v>
                </c:pt>
                <c:pt idx="6">
                  <c:v>32</c:v>
                </c:pt>
                <c:pt idx="7">
                  <c:v>24</c:v>
                </c:pt>
                <c:pt idx="8">
                  <c:v>52</c:v>
                </c:pt>
                <c:pt idx="9">
                  <c:v>101</c:v>
                </c:pt>
                <c:pt idx="10">
                  <c:v>65</c:v>
                </c:pt>
                <c:pt idx="11">
                  <c:v>81</c:v>
                </c:pt>
                <c:pt idx="12">
                  <c:v>22</c:v>
                </c:pt>
                <c:pt idx="13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F6-417A-9590-48E4CCA78168}"/>
            </c:ext>
          </c:extLst>
        </c:ser>
        <c:ser>
          <c:idx val="1"/>
          <c:order val="1"/>
          <c:tx>
            <c:strRef>
              <c:f>Sheet6!$C$1</c:f>
              <c:strCache>
                <c:ptCount val="1"/>
                <c:pt idx="0">
                  <c:v>股权转让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D6-4B6F-B1EB-46F951BDE4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Sheet6!$A$3:$A$16</c:f>
              <c:strCache>
                <c:ptCount val="14"/>
                <c:pt idx="0">
                  <c:v>2020-07</c:v>
                </c:pt>
                <c:pt idx="1">
                  <c:v>2020-08</c:v>
                </c:pt>
                <c:pt idx="2">
                  <c:v>2020-09</c:v>
                </c:pt>
                <c:pt idx="3">
                  <c:v>2020-10</c:v>
                </c:pt>
                <c:pt idx="4">
                  <c:v>2020-11</c:v>
                </c:pt>
                <c:pt idx="5">
                  <c:v>2020-12</c:v>
                </c:pt>
                <c:pt idx="6">
                  <c:v>2021-01</c:v>
                </c:pt>
                <c:pt idx="7">
                  <c:v>2021-02</c:v>
                </c:pt>
                <c:pt idx="8">
                  <c:v>2021-03</c:v>
                </c:pt>
                <c:pt idx="9">
                  <c:v>2021-04</c:v>
                </c:pt>
                <c:pt idx="10">
                  <c:v>2021-05</c:v>
                </c:pt>
                <c:pt idx="11">
                  <c:v>2021-06</c:v>
                </c:pt>
                <c:pt idx="12">
                  <c:v>2021-07</c:v>
                </c:pt>
                <c:pt idx="13">
                  <c:v>2021-08</c:v>
                </c:pt>
              </c:strCache>
            </c:strRef>
          </c:cat>
          <c:val>
            <c:numRef>
              <c:f>Sheet6!$C$3:$C$16</c:f>
              <c:numCache>
                <c:formatCode>General</c:formatCode>
                <c:ptCount val="14"/>
                <c:pt idx="0">
                  <c:v>89</c:v>
                </c:pt>
                <c:pt idx="1">
                  <c:v>29</c:v>
                </c:pt>
                <c:pt idx="2">
                  <c:v>52</c:v>
                </c:pt>
                <c:pt idx="3">
                  <c:v>40</c:v>
                </c:pt>
                <c:pt idx="4">
                  <c:v>42</c:v>
                </c:pt>
                <c:pt idx="5">
                  <c:v>120</c:v>
                </c:pt>
                <c:pt idx="6">
                  <c:v>54</c:v>
                </c:pt>
                <c:pt idx="7">
                  <c:v>31</c:v>
                </c:pt>
                <c:pt idx="8">
                  <c:v>29</c:v>
                </c:pt>
                <c:pt idx="9">
                  <c:v>53</c:v>
                </c:pt>
                <c:pt idx="10">
                  <c:v>36</c:v>
                </c:pt>
                <c:pt idx="11">
                  <c:v>55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F6-417A-9590-48E4CCA781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580304"/>
        <c:axId val="106582384"/>
      </c:lineChart>
      <c:catAx>
        <c:axId val="10658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06582384"/>
        <c:crosses val="autoZero"/>
        <c:auto val="1"/>
        <c:lblAlgn val="ctr"/>
        <c:lblOffset val="100"/>
        <c:noMultiLvlLbl val="0"/>
      </c:catAx>
      <c:valAx>
        <c:axId val="106582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0658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8618042625781419"/>
          <c:y val="0.15643752078160042"/>
          <c:w val="0.24683759972539759"/>
          <c:h val="7.08760461546080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/>
              <a:t>2020.8-2021.8</a:t>
            </a:r>
            <a:r>
              <a:rPr lang="zh-CN"/>
              <a:t>新三板新挂牌及摘牌情况</a:t>
            </a:r>
          </a:p>
        </c:rich>
      </c:tx>
      <c:layout>
        <c:manualLayout>
          <c:xMode val="edge"/>
          <c:yMode val="edge"/>
          <c:x val="0.35153597278665472"/>
          <c:y val="1.9908871702082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4.8824417917308544E-2"/>
          <c:w val="0.99962435781114634"/>
          <c:h val="0.87878569377356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'2017年9月摘牌公司情况一览'!$J$1</c:f>
              <c:strCache>
                <c:ptCount val="1"/>
                <c:pt idx="0">
                  <c:v>挂牌家数</c:v>
                </c:pt>
              </c:strCache>
            </c:strRef>
          </c:tx>
          <c:spPr>
            <a:solidFill>
              <a:srgbClr val="0070C0">
                <a:alpha val="7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44409</c:v>
                </c:pt>
                <c:pt idx="1">
                  <c:v>44378</c:v>
                </c:pt>
                <c:pt idx="2">
                  <c:v>44348</c:v>
                </c:pt>
                <c:pt idx="3">
                  <c:v>44317</c:v>
                </c:pt>
                <c:pt idx="4">
                  <c:v>44287</c:v>
                </c:pt>
                <c:pt idx="5">
                  <c:v>44286</c:v>
                </c:pt>
                <c:pt idx="6">
                  <c:v>44255</c:v>
                </c:pt>
                <c:pt idx="7">
                  <c:v>44227</c:v>
                </c:pt>
                <c:pt idx="8">
                  <c:v>44196</c:v>
                </c:pt>
                <c:pt idx="9">
                  <c:v>44165</c:v>
                </c:pt>
                <c:pt idx="10">
                  <c:v>44135</c:v>
                </c:pt>
                <c:pt idx="11">
                  <c:v>44104</c:v>
                </c:pt>
                <c:pt idx="12">
                  <c:v>44044</c:v>
                </c:pt>
              </c:numCache>
            </c:numRef>
          </c:cat>
          <c:val>
            <c:numRef>
              <c:f>'2017年9月摘牌公司情况一览'!$J$2:$J$14</c:f>
              <c:numCache>
                <c:formatCode>General</c:formatCode>
                <c:ptCount val="13"/>
                <c:pt idx="0">
                  <c:v>8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8</c:v>
                </c:pt>
                <c:pt idx="7">
                  <c:v>12</c:v>
                </c:pt>
                <c:pt idx="8">
                  <c:v>19</c:v>
                </c:pt>
                <c:pt idx="9">
                  <c:v>10</c:v>
                </c:pt>
                <c:pt idx="10">
                  <c:v>9</c:v>
                </c:pt>
                <c:pt idx="11">
                  <c:v>11</c:v>
                </c:pt>
                <c:pt idx="1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36-431F-A5C5-D178E0C32775}"/>
            </c:ext>
          </c:extLst>
        </c:ser>
        <c:ser>
          <c:idx val="1"/>
          <c:order val="1"/>
          <c:tx>
            <c:strRef>
              <c:f>'2017年9月摘牌公司情况一览'!$K$1</c:f>
              <c:strCache>
                <c:ptCount val="1"/>
                <c:pt idx="0">
                  <c:v>摘牌家数</c:v>
                </c:pt>
              </c:strCache>
            </c:strRef>
          </c:tx>
          <c:spPr>
            <a:solidFill>
              <a:srgbClr val="FF0000">
                <a:alpha val="70000"/>
              </a:srgbClr>
            </a:solidFill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44409</c:v>
                </c:pt>
                <c:pt idx="1">
                  <c:v>44378</c:v>
                </c:pt>
                <c:pt idx="2">
                  <c:v>44348</c:v>
                </c:pt>
                <c:pt idx="3">
                  <c:v>44317</c:v>
                </c:pt>
                <c:pt idx="4">
                  <c:v>44287</c:v>
                </c:pt>
                <c:pt idx="5">
                  <c:v>44286</c:v>
                </c:pt>
                <c:pt idx="6">
                  <c:v>44255</c:v>
                </c:pt>
                <c:pt idx="7">
                  <c:v>44227</c:v>
                </c:pt>
                <c:pt idx="8">
                  <c:v>44196</c:v>
                </c:pt>
                <c:pt idx="9">
                  <c:v>44165</c:v>
                </c:pt>
                <c:pt idx="10">
                  <c:v>44135</c:v>
                </c:pt>
                <c:pt idx="11">
                  <c:v>44104</c:v>
                </c:pt>
                <c:pt idx="12">
                  <c:v>44044</c:v>
                </c:pt>
              </c:numCache>
            </c:numRef>
          </c:cat>
          <c:val>
            <c:numRef>
              <c:f>'2017年9月摘牌公司情况一览'!$K$2:$K$14</c:f>
              <c:numCache>
                <c:formatCode>General</c:formatCode>
                <c:ptCount val="13"/>
                <c:pt idx="0">
                  <c:v>-124</c:v>
                </c:pt>
                <c:pt idx="1">
                  <c:v>-56</c:v>
                </c:pt>
                <c:pt idx="2">
                  <c:v>-51</c:v>
                </c:pt>
                <c:pt idx="3">
                  <c:v>-65</c:v>
                </c:pt>
                <c:pt idx="4">
                  <c:v>-204</c:v>
                </c:pt>
                <c:pt idx="5">
                  <c:v>-207</c:v>
                </c:pt>
                <c:pt idx="6">
                  <c:v>-72</c:v>
                </c:pt>
                <c:pt idx="7">
                  <c:v>-159</c:v>
                </c:pt>
                <c:pt idx="8">
                  <c:v>-76</c:v>
                </c:pt>
                <c:pt idx="9">
                  <c:v>-47</c:v>
                </c:pt>
                <c:pt idx="10">
                  <c:v>-125</c:v>
                </c:pt>
                <c:pt idx="11">
                  <c:v>-35</c:v>
                </c:pt>
                <c:pt idx="12">
                  <c:v>-98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36-431F-A5C5-D178E0C327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77029968"/>
        <c:axId val="1277032920"/>
      </c:barChart>
      <c:dateAx>
        <c:axId val="1277029968"/>
        <c:scaling>
          <c:orientation val="minMax"/>
        </c:scaling>
        <c:delete val="0"/>
        <c:axPos val="b"/>
        <c:numFmt formatCode="yyyy/m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277032920"/>
        <c:crossesAt val="0"/>
        <c:auto val="1"/>
        <c:lblOffset val="100"/>
        <c:baseTimeUnit val="months"/>
      </c:dateAx>
      <c:valAx>
        <c:axId val="1277032920"/>
        <c:scaling>
          <c:orientation val="minMax"/>
          <c:max val="100"/>
          <c:min val="-250"/>
        </c:scaling>
        <c:delete val="1"/>
        <c:axPos val="l"/>
        <c:numFmt formatCode="General" sourceLinked="1"/>
        <c:majorTickMark val="none"/>
        <c:minorTickMark val="none"/>
        <c:tickLblPos val="nextTo"/>
        <c:crossAx val="127702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822462962962965"/>
          <c:y val="0.11596604938271603"/>
          <c:w val="0.26355055555555557"/>
          <c:h val="6.96194444444444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'科创板(已上市)'!$I$13:$I$22</c:f>
              <c:strCache>
                <c:ptCount val="10"/>
                <c:pt idx="0">
                  <c:v>国盛智科</c:v>
                </c:pt>
                <c:pt idx="1">
                  <c:v>康众医疗</c:v>
                </c:pt>
                <c:pt idx="2">
                  <c:v>容知日新</c:v>
                </c:pt>
                <c:pt idx="3">
                  <c:v>科德数控</c:v>
                </c:pt>
                <c:pt idx="4">
                  <c:v>浙海德曼</c:v>
                </c:pt>
                <c:pt idx="5">
                  <c:v>金博股份</c:v>
                </c:pt>
                <c:pt idx="6">
                  <c:v>和达科技</c:v>
                </c:pt>
                <c:pt idx="7">
                  <c:v>中国电研</c:v>
                </c:pt>
                <c:pt idx="8">
                  <c:v>龙软科技</c:v>
                </c:pt>
                <c:pt idx="9">
                  <c:v>高测股份</c:v>
                </c:pt>
              </c:strCache>
            </c:strRef>
          </c:cat>
          <c:val>
            <c:numRef>
              <c:f>'科创板(已上市)'!$L$13:$L$22</c:f>
              <c:numCache>
                <c:formatCode>0.00%</c:formatCode>
                <c:ptCount val="10"/>
                <c:pt idx="0">
                  <c:v>0.42564802182810357</c:v>
                </c:pt>
                <c:pt idx="1">
                  <c:v>0.43204943224789072</c:v>
                </c:pt>
                <c:pt idx="2">
                  <c:v>0.43241071030905687</c:v>
                </c:pt>
                <c:pt idx="3">
                  <c:v>0.45790013227513238</c:v>
                </c:pt>
                <c:pt idx="4">
                  <c:v>0.53617850637522779</c:v>
                </c:pt>
                <c:pt idx="5">
                  <c:v>0.55639097744360888</c:v>
                </c:pt>
                <c:pt idx="6">
                  <c:v>0.59679988515805937</c:v>
                </c:pt>
                <c:pt idx="7">
                  <c:v>0.6648464163822525</c:v>
                </c:pt>
                <c:pt idx="8">
                  <c:v>0.69034494220954157</c:v>
                </c:pt>
                <c:pt idx="9">
                  <c:v>1.5993000572484042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8E-4B22-BF0C-114F7959AC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98082880"/>
        <c:axId val="498087872"/>
      </c:barChart>
      <c:catAx>
        <c:axId val="498082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498087872"/>
        <c:crosses val="autoZero"/>
        <c:auto val="1"/>
        <c:lblAlgn val="ctr"/>
        <c:lblOffset val="100"/>
        <c:noMultiLvlLbl val="0"/>
      </c:catAx>
      <c:valAx>
        <c:axId val="498087872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49808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E46C0A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rgbClr val="E46C0A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'科创板(已上市)'!$I$2:$I$11</c:f>
              <c:strCache>
                <c:ptCount val="10"/>
                <c:pt idx="0">
                  <c:v>海目星</c:v>
                </c:pt>
                <c:pt idx="1">
                  <c:v>芯海科技</c:v>
                </c:pt>
                <c:pt idx="2">
                  <c:v>天微电子</c:v>
                </c:pt>
                <c:pt idx="3">
                  <c:v>康希诺</c:v>
                </c:pt>
                <c:pt idx="4">
                  <c:v>艾隆科技</c:v>
                </c:pt>
                <c:pt idx="5">
                  <c:v>中信博</c:v>
                </c:pt>
                <c:pt idx="6">
                  <c:v>中微公司</c:v>
                </c:pt>
                <c:pt idx="7">
                  <c:v>仕佳光子</c:v>
                </c:pt>
                <c:pt idx="8">
                  <c:v>亚辉龙</c:v>
                </c:pt>
                <c:pt idx="9">
                  <c:v>固德威</c:v>
                </c:pt>
              </c:strCache>
            </c:strRef>
          </c:cat>
          <c:val>
            <c:numRef>
              <c:f>'科创板(已上市)'!$L$2:$L$11</c:f>
              <c:numCache>
                <c:formatCode>0.00%</c:formatCode>
                <c:ptCount val="10"/>
                <c:pt idx="0">
                  <c:v>-0.24813333333333332</c:v>
                </c:pt>
                <c:pt idx="1">
                  <c:v>-0.25140071309030054</c:v>
                </c:pt>
                <c:pt idx="2">
                  <c:v>-0.25410628019323667</c:v>
                </c:pt>
                <c:pt idx="3">
                  <c:v>-0.26451426490350505</c:v>
                </c:pt>
                <c:pt idx="4">
                  <c:v>-0.27006688963210701</c:v>
                </c:pt>
                <c:pt idx="5">
                  <c:v>-0.27611951583302963</c:v>
                </c:pt>
                <c:pt idx="6">
                  <c:v>-0.2815738518310027</c:v>
                </c:pt>
                <c:pt idx="7">
                  <c:v>-0.28640693236133563</c:v>
                </c:pt>
                <c:pt idx="8">
                  <c:v>-0.28941285251964866</c:v>
                </c:pt>
                <c:pt idx="9">
                  <c:v>-0.30507826086956524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D1-49D4-BDA4-D1948824A6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464468704"/>
        <c:axId val="1464477024"/>
      </c:barChart>
      <c:catAx>
        <c:axId val="1464468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E46C0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464477024"/>
        <c:crosses val="autoZero"/>
        <c:auto val="1"/>
        <c:lblAlgn val="ctr"/>
        <c:lblOffset val="100"/>
        <c:noMultiLvlLbl val="0"/>
      </c:catAx>
      <c:valAx>
        <c:axId val="1464477024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1464468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612E-5B62-40D2-88CB-B8567E1AAD5A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167E-6F4E-4B58-ACBF-890421EF14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7</a:t>
            </a:r>
            <a:r>
              <a:rPr lang="zh-CN" altLang="en-US" dirty="0"/>
              <a:t>月</a:t>
            </a:r>
            <a:r>
              <a:rPr lang="en-US" altLang="zh-CN" dirty="0"/>
              <a:t>105,383.25</a:t>
            </a:r>
            <a:r>
              <a:rPr lang="zh-CN" altLang="en-US" dirty="0"/>
              <a:t>亿元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1.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内部资源整合</a:t>
            </a:r>
            <a:endParaRPr lang="en-US" altLang="zh-CN" sz="1200" b="0" i="0" kern="1200" dirty="0">
              <a:solidFill>
                <a:srgbClr val="40404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2.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大手笔加码金融业务布局 宁沪高速拟出资</a:t>
            </a: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19.9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亿元战略入股紫金信托</a:t>
            </a:r>
            <a:endParaRPr lang="en-US" altLang="zh-CN" sz="1200" b="0" i="0" kern="1200" dirty="0">
              <a:solidFill>
                <a:srgbClr val="40404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3.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公司将充分利用银隆新能源现有锂电池产能，全面加速多元化业务发展。未来上市公司和银隆新能源协同效应显著、优势互补。董小姐造车</a:t>
            </a:r>
            <a:endParaRPr lang="en-US" altLang="zh-CN" sz="1200" b="0" i="0" kern="1200" dirty="0">
              <a:solidFill>
                <a:srgbClr val="40404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4.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横向并购</a:t>
            </a:r>
            <a:endParaRPr lang="en-US" altLang="zh-CN" sz="1200" b="0" i="0" kern="1200" dirty="0">
              <a:solidFill>
                <a:srgbClr val="40404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5.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内部整合</a:t>
            </a:r>
          </a:p>
        </p:txBody>
      </p:sp>
    </p:spTree>
    <p:extLst>
      <p:ext uri="{BB962C8B-B14F-4D97-AF65-F5344CB8AC3E}">
        <p14:creationId xmlns:p14="http://schemas.microsoft.com/office/powerpoint/2010/main" val="1395363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转板</a:t>
            </a:r>
            <a:r>
              <a:rPr lang="en-US" altLang="zh-CN" dirty="0"/>
              <a:t>1</a:t>
            </a:r>
            <a:r>
              <a:rPr lang="zh-CN" altLang="en-US" dirty="0"/>
              <a:t>家，安联锐视，挂牌</a:t>
            </a:r>
            <a:r>
              <a:rPr lang="en-US" altLang="zh-CN" dirty="0"/>
              <a:t>8</a:t>
            </a:r>
            <a:r>
              <a:rPr lang="zh-CN" altLang="en-US" dirty="0"/>
              <a:t>家，摘牌</a:t>
            </a:r>
            <a:r>
              <a:rPr lang="en-US" altLang="zh-CN" dirty="0"/>
              <a:t>124</a:t>
            </a:r>
            <a:r>
              <a:rPr lang="zh-CN" altLang="en-US" dirty="0"/>
              <a:t>家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218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莱伯泰科：实验室产品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384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海目星等长得好的出现回调，包括固德威啊，这些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17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IPO</a:t>
            </a:r>
            <a:r>
              <a:rPr lang="zh-CN" altLang="en-US" dirty="0"/>
              <a:t>发审出现的“大进大撤”现象，证监会认为，相关方对注册制的理解存在偏差，形成有效的市场约束需要一个渐进的过程。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25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8198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股权投资，创业，成长基金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03703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合计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281 531.26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38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高端制造：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新能源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新材料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节能环保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化学工程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轻工设备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通信设备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军工制造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石油开采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工业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4.0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航空航天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集成电路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机械装备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智能装备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传感设备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电子元件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光电设备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其他工业</a:t>
            </a:r>
            <a:r>
              <a:rPr lang="zh-CN" altLang="en-US" dirty="0">
                <a:effectLst/>
              </a:rPr>
              <a:t> </a:t>
            </a:r>
            <a:endParaRPr lang="en-US" altLang="zh-CN" dirty="0"/>
          </a:p>
          <a:p>
            <a:r>
              <a:rPr lang="zh-CN" altLang="en-US" dirty="0"/>
              <a:t>智能硬件：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智能家居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消费电子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机器人</a:t>
            </a:r>
            <a:r>
              <a:rPr lang="zh-CN" altLang="en-US" dirty="0">
                <a:effectLst/>
              </a:rPr>
              <a:t> 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3D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打印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无人机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车载智能硬件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综合硬件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可穿戴设备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其他硬件服务</a:t>
            </a:r>
            <a:r>
              <a:rPr lang="zh-CN" altLang="en-US" dirty="0">
                <a:effectLst/>
              </a:rPr>
              <a:t> </a:t>
            </a:r>
            <a:endParaRPr lang="en-US" altLang="zh-CN" dirty="0">
              <a:effectLst/>
            </a:endParaRPr>
          </a:p>
          <a:p>
            <a:r>
              <a:rPr lang="zh-CN" altLang="en-US" dirty="0">
                <a:effectLst/>
              </a:rPr>
              <a:t>工具软件：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搜索引擎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事项及效率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浏览器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系统工具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安全隐私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综合工具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文档处理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图像视频处理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地图定位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无线通讯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优化清理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实用生活服务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应用商店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资讯门户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即时通讯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其他工具</a:t>
            </a:r>
            <a:r>
              <a:rPr lang="zh-CN" altLang="en-US" sz="2800" dirty="0">
                <a:effectLst/>
              </a:rPr>
              <a:t> </a:t>
            </a:r>
            <a:endParaRPr lang="en-US" altLang="zh-CN" sz="2800" dirty="0">
              <a:effectLst/>
            </a:endParaRPr>
          </a:p>
          <a:p>
            <a:r>
              <a:rPr lang="zh-CN" altLang="en-US" sz="2800" dirty="0">
                <a:effectLst/>
              </a:rPr>
              <a:t>汽车服务：汽车电商、二手商、自动</a:t>
            </a:r>
            <a:r>
              <a:rPr lang="en-US" altLang="zh-CN" sz="2800" dirty="0">
                <a:effectLst/>
              </a:rPr>
              <a:t>/</a:t>
            </a:r>
            <a:r>
              <a:rPr lang="zh-CN" altLang="en-US" sz="2800" dirty="0">
                <a:effectLst/>
              </a:rPr>
              <a:t>无人驾驶等</a:t>
            </a:r>
            <a:endParaRPr lang="en-US" altLang="zh-CN" sz="2800" dirty="0">
              <a:effectLst/>
            </a:endParaRPr>
          </a:p>
          <a:p>
            <a:r>
              <a:rPr lang="zh-CN" altLang="en-US" sz="2800" dirty="0">
                <a:effectLst/>
              </a:rPr>
              <a:t>企业服务：办公系统、</a:t>
            </a:r>
            <a:r>
              <a:rPr lang="en-US" altLang="zh-CN" sz="2800" dirty="0">
                <a:effectLst/>
              </a:rPr>
              <a:t>IT</a:t>
            </a:r>
            <a:r>
              <a:rPr lang="zh-CN" altLang="en-US" sz="2800" dirty="0">
                <a:effectLst/>
              </a:rPr>
              <a:t>服务、信息化解决方案、法律服务等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81348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68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="0" i="0" dirty="0">
              <a:solidFill>
                <a:srgbClr val="333333"/>
              </a:solidFill>
              <a:effectLst/>
              <a:latin typeface="Microsoft YaHei tahoma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募集最多的为中国电信，</a:t>
            </a:r>
            <a:r>
              <a:rPr lang="en-US" altLang="zh-CN" dirty="0"/>
              <a:t>467.12</a:t>
            </a:r>
            <a:r>
              <a:rPr lang="zh-CN" altLang="en-US" dirty="0"/>
              <a:t>亿元</a:t>
            </a:r>
            <a:endParaRPr lang="en-US" altLang="zh-CN" dirty="0"/>
          </a:p>
          <a:p>
            <a:r>
              <a:rPr lang="zh-CN" altLang="en-US" dirty="0"/>
              <a:t>港股</a:t>
            </a:r>
            <a:r>
              <a:rPr lang="en-US" altLang="zh-CN" dirty="0"/>
              <a:t>7</a:t>
            </a:r>
            <a:r>
              <a:rPr lang="zh-CN" altLang="en-US" dirty="0"/>
              <a:t>月有</a:t>
            </a:r>
            <a:r>
              <a:rPr lang="en-US" altLang="zh-CN" dirty="0"/>
              <a:t>20</a:t>
            </a:r>
            <a:r>
              <a:rPr lang="zh-CN" altLang="en-US" dirty="0"/>
              <a:t>家，</a:t>
            </a:r>
            <a:r>
              <a:rPr lang="en-US" altLang="zh-CN" dirty="0"/>
              <a:t>8</a:t>
            </a:r>
            <a:r>
              <a:rPr lang="zh-CN" altLang="en-US" dirty="0"/>
              <a:t>月只有</a:t>
            </a:r>
            <a:r>
              <a:rPr lang="en-US" altLang="zh-CN" dirty="0"/>
              <a:t>3</a:t>
            </a:r>
            <a:r>
              <a:rPr lang="zh-CN" altLang="en-US" dirty="0"/>
              <a:t>家</a:t>
            </a:r>
            <a:endParaRPr lang="en-US" altLang="zh-CN" dirty="0"/>
          </a:p>
          <a:p>
            <a:r>
              <a:rPr lang="en-US" altLang="zh-CN" dirty="0"/>
              <a:t>7</a:t>
            </a:r>
            <a:r>
              <a:rPr lang="zh-CN" altLang="en-US" dirty="0"/>
              <a:t>月最大是小鹏，</a:t>
            </a:r>
            <a:r>
              <a:rPr lang="en-US" altLang="zh-CN" dirty="0"/>
              <a:t>8</a:t>
            </a:r>
            <a:r>
              <a:rPr lang="zh-CN" altLang="en-US" dirty="0"/>
              <a:t>月是理想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其他退出一直在减少</a:t>
            </a:r>
            <a:endParaRPr lang="en-US" altLang="zh-CN" u="sng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12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52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978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741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011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69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155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70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144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60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5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7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891" indent="0">
              <a:buNone/>
              <a:defRPr sz="1500"/>
            </a:lvl2pPr>
            <a:lvl3pPr marL="685783" indent="0">
              <a:buNone/>
              <a:defRPr sz="1351"/>
            </a:lvl3pPr>
            <a:lvl4pPr marL="1028674" indent="0">
              <a:buNone/>
              <a:defRPr sz="1200"/>
            </a:lvl4pPr>
            <a:lvl5pPr marL="1371566" indent="0">
              <a:buNone/>
              <a:defRPr sz="1200"/>
            </a:lvl5pPr>
            <a:lvl6pPr marL="1714457" indent="0">
              <a:buNone/>
              <a:defRPr sz="1200"/>
            </a:lvl6pPr>
            <a:lvl7pPr marL="2057349" indent="0">
              <a:buNone/>
              <a:defRPr sz="1200"/>
            </a:lvl7pPr>
            <a:lvl8pPr marL="2400240" indent="0">
              <a:buNone/>
              <a:defRPr sz="1200"/>
            </a:lvl8pPr>
            <a:lvl9pPr marL="2743131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 userDrawn="1"/>
        </p:nvSpPr>
        <p:spPr bwMode="auto">
          <a:xfrm>
            <a:off x="9" y="6477000"/>
            <a:ext cx="11410951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783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783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1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1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sz="751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914" y="6524625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 userDrawn="1"/>
        </p:nvSpPr>
        <p:spPr bwMode="auto">
          <a:xfrm>
            <a:off x="10689600" y="6601742"/>
            <a:ext cx="698500" cy="18075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BESTCLIENTS</a:t>
            </a:r>
          </a:p>
          <a:p>
            <a:pPr marL="0" marR="0" lvl="0" indent="0" algn="l" defTabSz="685783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BESTSERVICE</a:t>
            </a:r>
          </a:p>
        </p:txBody>
      </p:sp>
      <p:sp>
        <p:nvSpPr>
          <p:cNvPr id="1032" name="Rectangle 38"/>
          <p:cNvSpPr>
            <a:spLocks noChangeArrowheads="1"/>
          </p:cNvSpPr>
          <p:nvPr userDrawn="1"/>
        </p:nvSpPr>
        <p:spPr bwMode="auto">
          <a:xfrm>
            <a:off x="9" y="6524625"/>
            <a:ext cx="2927351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891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783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674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566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17" indent="-21462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29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21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33" descr="rkk">
            <a:extLst>
              <a:ext uri="{FF2B5EF4-FFF2-40B4-BE49-F238E27FC236}">
                <a16:creationId xmlns:a16="http://schemas.microsoft.com/office/drawing/2014/main" id="{EF005204-CC66-41E3-9766-F6850627E1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485" y="4776058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5" descr="top">
            <a:extLst>
              <a:ext uri="{FF2B5EF4-FFF2-40B4-BE49-F238E27FC236}">
                <a16:creationId xmlns:a16="http://schemas.microsoft.com/office/drawing/2014/main" id="{D69FF8B5-F1F0-4BE1-8DE3-94823D3677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6" descr="bottom">
            <a:extLst>
              <a:ext uri="{FF2B5EF4-FFF2-40B4-BE49-F238E27FC236}">
                <a16:creationId xmlns:a16="http://schemas.microsoft.com/office/drawing/2014/main" id="{1E395321-15A2-4A38-AF45-6FC3390851A1}"/>
              </a:ext>
            </a:extLst>
          </p:cNvPr>
          <p:cNvPicPr>
            <a:picLocks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4893"/>
            <a:ext cx="12192000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7">
            <a:extLst>
              <a:ext uri="{FF2B5EF4-FFF2-40B4-BE49-F238E27FC236}">
                <a16:creationId xmlns:a16="http://schemas.microsoft.com/office/drawing/2014/main" id="{C43A4AD6-D025-460F-8F87-BB397616560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48192" y="5269763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>
                <a:solidFill>
                  <a:srgbClr val="777777"/>
                </a:solidFill>
                <a:ea typeface="宋体" panose="02010600030101010101" pitchFamily="2" charset="-122"/>
              </a:rPr>
              <a:t>RONGKEINVESTMENTMANAGEMENTCO.,LTD</a:t>
            </a:r>
            <a:endParaRPr lang="en-US" sz="1050" dirty="0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16" name="Text Box 38">
            <a:extLst>
              <a:ext uri="{FF2B5EF4-FFF2-40B4-BE49-F238E27FC236}">
                <a16:creationId xmlns:a16="http://schemas.microsoft.com/office/drawing/2014/main" id="{83119400-9ABF-4EC8-A65D-6AD4F9BCF18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30729" y="4731608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18" name="Rectangle 41">
            <a:extLst>
              <a:ext uri="{FF2B5EF4-FFF2-40B4-BE49-F238E27FC236}">
                <a16:creationId xmlns:a16="http://schemas.microsoft.com/office/drawing/2014/main" id="{E9BEC332-3AB8-40FC-9E23-BD3EB0B826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326" y="6577021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  <p:extLst>
      <p:ext uri="{BB962C8B-B14F-4D97-AF65-F5344CB8AC3E}">
        <p14:creationId xmlns:p14="http://schemas.microsoft.com/office/powerpoint/2010/main" val="142139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343747" y="2221926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2800" dirty="0">
                <a:solidFill>
                  <a:srgbClr val="CC0000"/>
                </a:solidFill>
                <a:ea typeface="黑体" panose="02010609060101010101" pitchFamily="49" charset="-122"/>
              </a:rPr>
              <a:t>融客</a:t>
            </a:r>
            <a:r>
              <a:rPr lang="zh-CN" altLang="en-US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月报</a:t>
            </a:r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28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08222" y="2936567"/>
            <a:ext cx="705643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zh-CN" sz="3200" b="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私募股权投资市场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2021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月）</a:t>
            </a:r>
          </a:p>
        </p:txBody>
      </p:sp>
    </p:spTree>
    <p:extLst>
      <p:ext uri="{BB962C8B-B14F-4D97-AF65-F5344CB8AC3E}">
        <p14:creationId xmlns:p14="http://schemas.microsoft.com/office/powerpoint/2010/main" val="2039848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593735" y="5157898"/>
            <a:ext cx="7346314" cy="1042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通过其他方式实现退出。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个通过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途径完成退出，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家通过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股权转让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841518" y="974049"/>
            <a:ext cx="2468119" cy="36000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47850" y="124909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其他退出情况</a:t>
            </a:r>
          </a:p>
        </p:txBody>
      </p:sp>
      <p:graphicFrame>
        <p:nvGraphicFramePr>
          <p:cNvPr id="9" name="图表 8">
            <a:extLst>
              <a:ext uri="{FF2B5EF4-FFF2-40B4-BE49-F238E27FC236}">
                <a16:creationId xmlns:a16="http://schemas.microsoft.com/office/drawing/2014/main" id="{B7B5D4C5-8D9A-4D45-8297-6445B5093E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28628"/>
              </p:ext>
            </p:extLst>
          </p:nvPr>
        </p:nvGraphicFramePr>
        <p:xfrm>
          <a:off x="1841518" y="1364343"/>
          <a:ext cx="8575657" cy="375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847850" y="996961"/>
            <a:ext cx="2219602" cy="374543"/>
            <a:chOff x="7155444" y="826031"/>
            <a:chExt cx="3098164" cy="374542"/>
          </a:xfrm>
        </p:grpSpPr>
        <p:sp>
          <p:nvSpPr>
            <p:cNvPr id="5" name="矩形 4"/>
            <p:cNvSpPr/>
            <p:nvPr/>
          </p:nvSpPr>
          <p:spPr>
            <a:xfrm>
              <a:off x="7155444" y="830704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上市公司并购事件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1" y="869442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847850" y="128870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847850" y="5082660"/>
            <a:ext cx="8569326" cy="868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股上市公司并购事件共计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起，涉及规模总计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172.29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亿元人民币，其中，进行中的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95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家，完成的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15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家。较前一月并购数量小幅增加，规模回落。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6F65599-3A9F-4251-B6A1-092A3A5C1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49839"/>
              </p:ext>
            </p:extLst>
          </p:nvPr>
        </p:nvGraphicFramePr>
        <p:xfrm>
          <a:off x="1847850" y="1703019"/>
          <a:ext cx="8569325" cy="2857880"/>
        </p:xfrm>
        <a:graphic>
          <a:graphicData uri="http://schemas.openxmlformats.org/drawingml/2006/table">
            <a:tbl>
              <a:tblPr/>
              <a:tblGrid>
                <a:gridCol w="2873740">
                  <a:extLst>
                    <a:ext uri="{9D8B030D-6E8A-4147-A177-3AD203B41FA5}">
                      <a16:colId xmlns:a16="http://schemas.microsoft.com/office/drawing/2014/main" val="2736749827"/>
                    </a:ext>
                  </a:extLst>
                </a:gridCol>
                <a:gridCol w="2715528">
                  <a:extLst>
                    <a:ext uri="{9D8B030D-6E8A-4147-A177-3AD203B41FA5}">
                      <a16:colId xmlns:a16="http://schemas.microsoft.com/office/drawing/2014/main" val="1477437873"/>
                    </a:ext>
                  </a:extLst>
                </a:gridCol>
                <a:gridCol w="2980057">
                  <a:extLst>
                    <a:ext uri="{9D8B030D-6E8A-4147-A177-3AD203B41FA5}">
                      <a16:colId xmlns:a16="http://schemas.microsoft.com/office/drawing/2014/main" val="799964429"/>
                    </a:ext>
                  </a:extLst>
                </a:gridCol>
              </a:tblGrid>
              <a:tr h="786963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交易状态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金额总计</a:t>
                      </a:r>
                      <a:b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439170"/>
                  </a:ext>
                </a:extLst>
              </a:tr>
              <a:tr h="72108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159.87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76279"/>
                  </a:ext>
                </a:extLst>
              </a:tr>
              <a:tr h="72108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完成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12.42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260965"/>
                  </a:ext>
                </a:extLst>
              </a:tr>
              <a:tr h="62875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172.29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16101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F61BD725-E56D-47FF-8BD4-0FACD46046D7}"/>
              </a:ext>
            </a:extLst>
          </p:cNvPr>
          <p:cNvGrpSpPr/>
          <p:nvPr/>
        </p:nvGrpSpPr>
        <p:grpSpPr>
          <a:xfrm>
            <a:off x="1062037" y="995418"/>
            <a:ext cx="3889171" cy="369870"/>
            <a:chOff x="1066511" y="1100283"/>
            <a:chExt cx="3889171" cy="369870"/>
          </a:xfrm>
        </p:grpSpPr>
        <p:sp>
          <p:nvSpPr>
            <p:cNvPr id="5" name="矩形 4"/>
            <p:cNvSpPr/>
            <p:nvPr/>
          </p:nvSpPr>
          <p:spPr>
            <a:xfrm>
              <a:off x="1066511" y="1100283"/>
              <a:ext cx="3617333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上市公司并购非上市公司规模前五</a:t>
              </a:r>
            </a:p>
          </p:txBody>
        </p:sp>
        <p:sp>
          <p:nvSpPr>
            <p:cNvPr id="4" name="等腰三角形 3">
              <a:extLst>
                <a:ext uri="{FF2B5EF4-FFF2-40B4-BE49-F238E27FC236}">
                  <a16:creationId xmlns:a16="http://schemas.microsoft.com/office/drawing/2014/main" id="{90762674-E569-4558-8C79-F25671ABC618}"/>
                </a:ext>
              </a:extLst>
            </p:cNvPr>
            <p:cNvSpPr/>
            <p:nvPr/>
          </p:nvSpPr>
          <p:spPr>
            <a:xfrm rot="5400000">
              <a:off x="4634829" y="1149299"/>
              <a:ext cx="369868" cy="271839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C7E4764B-1A2C-40E9-B0E5-2BF33F9B7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35" y="16230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并购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89A7A21-F256-49DE-BDA3-74F3505E6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567696"/>
              </p:ext>
            </p:extLst>
          </p:nvPr>
        </p:nvGraphicFramePr>
        <p:xfrm>
          <a:off x="1062037" y="1629016"/>
          <a:ext cx="10406062" cy="4517784"/>
        </p:xfrm>
        <a:graphic>
          <a:graphicData uri="http://schemas.openxmlformats.org/drawingml/2006/table">
            <a:tbl>
              <a:tblPr/>
              <a:tblGrid>
                <a:gridCol w="1125306">
                  <a:extLst>
                    <a:ext uri="{9D8B030D-6E8A-4147-A177-3AD203B41FA5}">
                      <a16:colId xmlns:a16="http://schemas.microsoft.com/office/drawing/2014/main" val="4095174403"/>
                    </a:ext>
                  </a:extLst>
                </a:gridCol>
                <a:gridCol w="2613257">
                  <a:extLst>
                    <a:ext uri="{9D8B030D-6E8A-4147-A177-3AD203B41FA5}">
                      <a16:colId xmlns:a16="http://schemas.microsoft.com/office/drawing/2014/main" val="2652439630"/>
                    </a:ext>
                  </a:extLst>
                </a:gridCol>
                <a:gridCol w="3327400">
                  <a:extLst>
                    <a:ext uri="{9D8B030D-6E8A-4147-A177-3AD203B41FA5}">
                      <a16:colId xmlns:a16="http://schemas.microsoft.com/office/drawing/2014/main" val="341419945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3689318229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729339554"/>
                    </a:ext>
                  </a:extLst>
                </a:gridCol>
                <a:gridCol w="876299">
                  <a:extLst>
                    <a:ext uri="{9D8B030D-6E8A-4147-A177-3AD203B41FA5}">
                      <a16:colId xmlns:a16="http://schemas.microsoft.com/office/drawing/2014/main" val="2151466741"/>
                    </a:ext>
                  </a:extLst>
                </a:gridCol>
              </a:tblGrid>
              <a:tr h="624789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首次披露日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交易标的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交易买方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标的方所属行业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交易总价值</a:t>
                      </a:r>
                      <a:endParaRPr lang="en-US" altLang="zh-CN" sz="1600" b="1" i="0" u="none" strike="noStrike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最新进度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744573"/>
                  </a:ext>
                </a:extLst>
              </a:tr>
              <a:tr h="7785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2021-08-18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新疆中泰纺织集团有限公司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2.1906%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新疆中泰化学股份有限公司 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( 002092.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SZ 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化工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21.00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872340"/>
                  </a:ext>
                </a:extLst>
              </a:tr>
              <a:tr h="7785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2021-08-09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紫金信托有限责任公司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20%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江苏宁沪高速公路股份有限公司 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( 600377.SH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或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0177.HK 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交通运输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19.90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1896363"/>
                  </a:ext>
                </a:extLst>
              </a:tr>
              <a:tr h="7785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2021-08-31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银隆新能源股份有限公司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30.471%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珠海格力电器股份有限公司 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( 000651.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SZ 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家用电器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18.28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714856"/>
                  </a:ext>
                </a:extLst>
              </a:tr>
              <a:tr h="7785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2021-08-25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河北华佗药房医药连锁有限公司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51%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老百姓大药房连锁股份有限公司 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( 603883.SH 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医药生物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14.28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389126"/>
                  </a:ext>
                </a:extLst>
              </a:tr>
              <a:tr h="7785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2021-08-18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葫芦岛宏跃北方铜业有限责任公司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100%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葫芦岛锌业股份有限公司 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( 000751.SZ 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有色金属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7.60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722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771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85938" y="981075"/>
            <a:ext cx="2482389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851025" y="1454430"/>
            <a:ext cx="1222942" cy="941083"/>
            <a:chOff x="415341" y="1328632"/>
            <a:chExt cx="1154098" cy="838730"/>
          </a:xfrm>
        </p:grpSpPr>
        <p:grpSp>
          <p:nvGrpSpPr>
            <p:cNvPr id="6" name="组合 5"/>
            <p:cNvGrpSpPr/>
            <p:nvPr/>
          </p:nvGrpSpPr>
          <p:grpSpPr>
            <a:xfrm>
              <a:off x="415341" y="1328632"/>
              <a:ext cx="1154098" cy="667568"/>
              <a:chOff x="539468" y="1205342"/>
              <a:chExt cx="1154098" cy="667568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539468" y="1205342"/>
                <a:ext cx="973009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挂牌企业总数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386173" y="1608747"/>
                <a:ext cx="307393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家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2365" y="1461456"/>
                <a:ext cx="821733" cy="411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7303</a:t>
                </a: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872350" y="1893059"/>
              <a:ext cx="557081" cy="27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-116</a:t>
              </a:r>
              <a:endParaRPr lang="zh-CN" alt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新三板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F4B331A1-0637-4ADF-A775-B931353549FC}"/>
              </a:ext>
            </a:extLst>
          </p:cNvPr>
          <p:cNvGrpSpPr/>
          <p:nvPr/>
        </p:nvGrpSpPr>
        <p:grpSpPr>
          <a:xfrm>
            <a:off x="3935413" y="1394518"/>
            <a:ext cx="3051740" cy="1015808"/>
            <a:chOff x="2576529" y="1390353"/>
            <a:chExt cx="3051738" cy="1015809"/>
          </a:xfrm>
        </p:grpSpPr>
        <p:grpSp>
          <p:nvGrpSpPr>
            <p:cNvPr id="11" name="组合 10"/>
            <p:cNvGrpSpPr/>
            <p:nvPr/>
          </p:nvGrpSpPr>
          <p:grpSpPr>
            <a:xfrm>
              <a:off x="3557177" y="1390353"/>
              <a:ext cx="2071090" cy="1005826"/>
              <a:chOff x="1882108" y="1137115"/>
              <a:chExt cx="2071090" cy="1005826"/>
            </a:xfrm>
          </p:grpSpPr>
          <p:sp>
            <p:nvSpPr>
              <p:cNvPr id="12" name="矩形: 对角圆角 11"/>
              <p:cNvSpPr/>
              <p:nvPr/>
            </p:nvSpPr>
            <p:spPr>
              <a:xfrm>
                <a:off x="1918958" y="1419306"/>
                <a:ext cx="975600" cy="705600"/>
              </a:xfrm>
              <a:prstGeom prst="round2Diag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5987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矩形: 对角圆角 12"/>
              <p:cNvSpPr/>
              <p:nvPr/>
            </p:nvSpPr>
            <p:spPr>
              <a:xfrm>
                <a:off x="2935197" y="1415404"/>
                <a:ext cx="976905" cy="706905"/>
              </a:xfrm>
              <a:prstGeom prst="round2DiagRect">
                <a:avLst/>
              </a:prstGeom>
              <a:solidFill>
                <a:srgbClr val="00B0F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1250</a:t>
                </a:r>
                <a:endParaRPr lang="zh-CN" alt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882108" y="1137115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市场分层分布</a:t>
                </a: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3460755" y="1862841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创新</a:t>
                </a: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2452878" y="1865942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基础</a:t>
                </a:r>
              </a:p>
            </p:txBody>
          </p:sp>
        </p:grpSp>
        <p:sp>
          <p:nvSpPr>
            <p:cNvPr id="26" name="矩形: 对角圆角 25">
              <a:extLst>
                <a:ext uri="{FF2B5EF4-FFF2-40B4-BE49-F238E27FC236}">
                  <a16:creationId xmlns:a16="http://schemas.microsoft.com/office/drawing/2014/main" id="{E1FC36C5-1A37-4A49-B971-0AA7DCD5433F}"/>
                </a:ext>
              </a:extLst>
            </p:cNvPr>
            <p:cNvSpPr/>
            <p:nvPr/>
          </p:nvSpPr>
          <p:spPr>
            <a:xfrm>
              <a:off x="2576529" y="1665719"/>
              <a:ext cx="976905" cy="706905"/>
            </a:xfrm>
            <a:prstGeom prst="round2DiagRect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66</a:t>
              </a:r>
              <a:endParaRPr lang="zh-CN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F80355C1-C0A6-4598-AF37-EB4C2C3928BC}"/>
                </a:ext>
              </a:extLst>
            </p:cNvPr>
            <p:cNvSpPr txBox="1"/>
            <p:nvPr/>
          </p:nvSpPr>
          <p:spPr>
            <a:xfrm>
              <a:off x="3118810" y="2129163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精选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79E44EAF-2742-4A8C-845E-6E9FD9916DC9}"/>
              </a:ext>
            </a:extLst>
          </p:cNvPr>
          <p:cNvGrpSpPr/>
          <p:nvPr/>
        </p:nvGrpSpPr>
        <p:grpSpPr>
          <a:xfrm>
            <a:off x="7394451" y="1412791"/>
            <a:ext cx="3076769" cy="994504"/>
            <a:chOff x="6524954" y="1276819"/>
            <a:chExt cx="3076768" cy="994505"/>
          </a:xfrm>
        </p:grpSpPr>
        <p:grpSp>
          <p:nvGrpSpPr>
            <p:cNvPr id="29" name="组合 28"/>
            <p:cNvGrpSpPr/>
            <p:nvPr/>
          </p:nvGrpSpPr>
          <p:grpSpPr>
            <a:xfrm>
              <a:off x="7516489" y="1276819"/>
              <a:ext cx="2085233" cy="994505"/>
              <a:chOff x="1891211" y="1145335"/>
              <a:chExt cx="2085233" cy="994505"/>
            </a:xfrm>
          </p:grpSpPr>
          <p:sp>
            <p:nvSpPr>
              <p:cNvPr id="30" name="矩形: 对角圆角 29"/>
              <p:cNvSpPr/>
              <p:nvPr/>
            </p:nvSpPr>
            <p:spPr>
              <a:xfrm>
                <a:off x="1918958" y="1419306"/>
                <a:ext cx="975600" cy="705600"/>
              </a:xfrm>
              <a:prstGeom prst="round2Diag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6793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矩形: 对角圆角 30"/>
              <p:cNvSpPr/>
              <p:nvPr/>
            </p:nvSpPr>
            <p:spPr>
              <a:xfrm>
                <a:off x="2949851" y="1418000"/>
                <a:ext cx="976905" cy="706905"/>
              </a:xfrm>
              <a:prstGeom prst="round2DiagRect">
                <a:avLst/>
              </a:prstGeom>
              <a:solidFill>
                <a:srgbClr val="00B0F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444</a:t>
                </a:r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1891211" y="1145335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转让方式分布</a:t>
                </a:r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3484001" y="1862841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做市</a:t>
                </a:r>
              </a:p>
            </p:txBody>
          </p:sp>
          <p:sp>
            <p:nvSpPr>
              <p:cNvPr id="35" name="文本框 34"/>
              <p:cNvSpPr txBox="1"/>
              <p:nvPr/>
            </p:nvSpPr>
            <p:spPr>
              <a:xfrm>
                <a:off x="2167899" y="1850443"/>
                <a:ext cx="80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集合竞价</a:t>
                </a:r>
              </a:p>
            </p:txBody>
          </p: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61D2D0E8-F491-4D6D-B421-6304631594C4}"/>
                </a:ext>
              </a:extLst>
            </p:cNvPr>
            <p:cNvGrpSpPr/>
            <p:nvPr/>
          </p:nvGrpSpPr>
          <p:grpSpPr>
            <a:xfrm>
              <a:off x="6524954" y="1549485"/>
              <a:ext cx="1018940" cy="706905"/>
              <a:chOff x="6522933" y="2619885"/>
              <a:chExt cx="1018940" cy="706905"/>
            </a:xfrm>
          </p:grpSpPr>
          <p:sp>
            <p:nvSpPr>
              <p:cNvPr id="20" name="矩形: 对角圆角 19">
                <a:extLst>
                  <a:ext uri="{FF2B5EF4-FFF2-40B4-BE49-F238E27FC236}">
                    <a16:creationId xmlns:a16="http://schemas.microsoft.com/office/drawing/2014/main" id="{A91632D7-C336-4F35-82B1-417A4997CC81}"/>
                  </a:ext>
                </a:extLst>
              </p:cNvPr>
              <p:cNvSpPr/>
              <p:nvPr/>
            </p:nvSpPr>
            <p:spPr>
              <a:xfrm>
                <a:off x="6522933" y="2619885"/>
                <a:ext cx="976905" cy="706905"/>
              </a:xfrm>
              <a:prstGeom prst="round2DiagRect">
                <a:avLst/>
              </a:prstGeom>
              <a:solidFill>
                <a:srgbClr val="FF0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66</a:t>
                </a:r>
                <a:endParaRPr lang="zh-CN" alt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5399CFBF-6315-48FD-BAD5-66D67344E536}"/>
                  </a:ext>
                </a:extLst>
              </p:cNvPr>
              <p:cNvSpPr txBox="1"/>
              <p:nvPr/>
            </p:nvSpPr>
            <p:spPr>
              <a:xfrm>
                <a:off x="6741654" y="3042339"/>
                <a:ext cx="80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连续竞价</a:t>
                </a:r>
              </a:p>
            </p:txBody>
          </p:sp>
        </p:grpSp>
      </p:grpSp>
      <p:graphicFrame>
        <p:nvGraphicFramePr>
          <p:cNvPr id="36" name="图表 35">
            <a:extLst>
              <a:ext uri="{FF2B5EF4-FFF2-40B4-BE49-F238E27FC236}">
                <a16:creationId xmlns:a16="http://schemas.microsoft.com/office/drawing/2014/main" id="{3C484993-8DF3-4859-A5A1-A9B5EEA707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571698"/>
              </p:ext>
            </p:extLst>
          </p:nvPr>
        </p:nvGraphicFramePr>
        <p:xfrm>
          <a:off x="1847850" y="2568576"/>
          <a:ext cx="8569325" cy="370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28630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8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月总市值变化情况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F1D80236-BD19-4AC2-A082-B08DD849B1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840888"/>
              </p:ext>
            </p:extLst>
          </p:nvPr>
        </p:nvGraphicFramePr>
        <p:xfrm>
          <a:off x="1847849" y="3910910"/>
          <a:ext cx="8569326" cy="2564783"/>
        </p:xfrm>
        <a:graphic>
          <a:graphicData uri="http://schemas.openxmlformats.org/drawingml/2006/table">
            <a:tbl>
              <a:tblPr/>
              <a:tblGrid>
                <a:gridCol w="1680906">
                  <a:extLst>
                    <a:ext uri="{9D8B030D-6E8A-4147-A177-3AD203B41FA5}">
                      <a16:colId xmlns:a16="http://schemas.microsoft.com/office/drawing/2014/main" val="605956437"/>
                    </a:ext>
                  </a:extLst>
                </a:gridCol>
                <a:gridCol w="1460211">
                  <a:extLst>
                    <a:ext uri="{9D8B030D-6E8A-4147-A177-3AD203B41FA5}">
                      <a16:colId xmlns:a16="http://schemas.microsoft.com/office/drawing/2014/main" val="104270124"/>
                    </a:ext>
                  </a:extLst>
                </a:gridCol>
                <a:gridCol w="1814170">
                  <a:extLst>
                    <a:ext uri="{9D8B030D-6E8A-4147-A177-3AD203B41FA5}">
                      <a16:colId xmlns:a16="http://schemas.microsoft.com/office/drawing/2014/main" val="709513755"/>
                    </a:ext>
                  </a:extLst>
                </a:gridCol>
                <a:gridCol w="1726387">
                  <a:extLst>
                    <a:ext uri="{9D8B030D-6E8A-4147-A177-3AD203B41FA5}">
                      <a16:colId xmlns:a16="http://schemas.microsoft.com/office/drawing/2014/main" val="651154450"/>
                    </a:ext>
                  </a:extLst>
                </a:gridCol>
                <a:gridCol w="1887652">
                  <a:extLst>
                    <a:ext uri="{9D8B030D-6E8A-4147-A177-3AD203B41FA5}">
                      <a16:colId xmlns:a16="http://schemas.microsoft.com/office/drawing/2014/main" val="943403088"/>
                    </a:ext>
                  </a:extLst>
                </a:gridCol>
              </a:tblGrid>
              <a:tr h="42629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证券名称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2021/7/30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2021/8/31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815684"/>
                  </a:ext>
                </a:extLst>
              </a:tr>
              <a:tr h="2133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688556.SH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高测股份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120.32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46.29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159.93%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48512"/>
                  </a:ext>
                </a:extLst>
              </a:tr>
              <a:tr h="2133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688078.SH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龙软科技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48.82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28.88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69.03%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998345"/>
                  </a:ext>
                </a:extLst>
              </a:tr>
              <a:tr h="2133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688128.SH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中国电研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197.32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118.52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66.48%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872437"/>
                  </a:ext>
                </a:extLst>
              </a:tr>
              <a:tr h="2133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688296.SH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和达科技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57.84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36.22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59.68%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206902"/>
                  </a:ext>
                </a:extLst>
              </a:tr>
              <a:tr h="2133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688598.SH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金博股份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331.20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212.80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55.64%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410561"/>
                  </a:ext>
                </a:extLst>
              </a:tr>
              <a:tr h="2133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688577.SH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浙海德曼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42.17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27.45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53.62%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757266"/>
                  </a:ext>
                </a:extLst>
              </a:tr>
              <a:tr h="2133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688305.SH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科德数控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132.26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90.72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45.79%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16404"/>
                  </a:ext>
                </a:extLst>
              </a:tr>
              <a:tr h="2133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688768.SH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容知日新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70.75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49.40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43.24%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859195"/>
                  </a:ext>
                </a:extLst>
              </a:tr>
              <a:tr h="2133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688607.SH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康众医疗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53.40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37.29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43.20%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315272"/>
                  </a:ext>
                </a:extLst>
              </a:tr>
              <a:tr h="2133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688558.SH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国盛智科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82.76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58.05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42.56%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538499"/>
                  </a:ext>
                </a:extLst>
              </a:tr>
            </a:tbl>
          </a:graphicData>
        </a:graphic>
      </p:graphicFrame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3E607A3C-63DE-4798-9A28-F4ABCC7397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2294274"/>
              </p:ext>
            </p:extLst>
          </p:nvPr>
        </p:nvGraphicFramePr>
        <p:xfrm>
          <a:off x="1847849" y="898525"/>
          <a:ext cx="8568000" cy="29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32111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8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月总市值变化情况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92706BB1-42D6-4727-B58C-67F9C3B39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482516"/>
              </p:ext>
            </p:extLst>
          </p:nvPr>
        </p:nvGraphicFramePr>
        <p:xfrm>
          <a:off x="1844460" y="3918460"/>
          <a:ext cx="8558085" cy="2560883"/>
        </p:xfrm>
        <a:graphic>
          <a:graphicData uri="http://schemas.openxmlformats.org/drawingml/2006/table">
            <a:tbl>
              <a:tblPr/>
              <a:tblGrid>
                <a:gridCol w="1678701">
                  <a:extLst>
                    <a:ext uri="{9D8B030D-6E8A-4147-A177-3AD203B41FA5}">
                      <a16:colId xmlns:a16="http://schemas.microsoft.com/office/drawing/2014/main" val="1671969752"/>
                    </a:ext>
                  </a:extLst>
                </a:gridCol>
                <a:gridCol w="1645786">
                  <a:extLst>
                    <a:ext uri="{9D8B030D-6E8A-4147-A177-3AD203B41FA5}">
                      <a16:colId xmlns:a16="http://schemas.microsoft.com/office/drawing/2014/main" val="974879822"/>
                    </a:ext>
                  </a:extLst>
                </a:gridCol>
                <a:gridCol w="1711616">
                  <a:extLst>
                    <a:ext uri="{9D8B030D-6E8A-4147-A177-3AD203B41FA5}">
                      <a16:colId xmlns:a16="http://schemas.microsoft.com/office/drawing/2014/main" val="1140424030"/>
                    </a:ext>
                  </a:extLst>
                </a:gridCol>
                <a:gridCol w="1627014">
                  <a:extLst>
                    <a:ext uri="{9D8B030D-6E8A-4147-A177-3AD203B41FA5}">
                      <a16:colId xmlns:a16="http://schemas.microsoft.com/office/drawing/2014/main" val="4038019537"/>
                    </a:ext>
                  </a:extLst>
                </a:gridCol>
                <a:gridCol w="1894968">
                  <a:extLst>
                    <a:ext uri="{9D8B030D-6E8A-4147-A177-3AD203B41FA5}">
                      <a16:colId xmlns:a16="http://schemas.microsoft.com/office/drawing/2014/main" val="1495095915"/>
                    </a:ext>
                  </a:extLst>
                </a:gridCol>
              </a:tblGrid>
              <a:tr h="42608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证券名称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2021/7/31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2021/8/31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1420"/>
                  </a:ext>
                </a:extLst>
              </a:tr>
              <a:tr h="212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688390.SH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固德威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351.63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506.00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-30.51%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357776"/>
                  </a:ext>
                </a:extLst>
              </a:tr>
              <a:tr h="212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688575.SH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亚辉龙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124.50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175.20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-28.94%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962880"/>
                  </a:ext>
                </a:extLst>
              </a:tr>
              <a:tr h="212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688313.SH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仕佳光子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53.96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75.61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-28.64%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628114"/>
                  </a:ext>
                </a:extLst>
              </a:tr>
              <a:tr h="212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688012.SH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中微公司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1,015.88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1,414.03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-28.16%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083241"/>
                  </a:ext>
                </a:extLst>
              </a:tr>
              <a:tr h="212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688408.SH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中信博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263.29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363.72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-27.61%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43619"/>
                  </a:ext>
                </a:extLst>
              </a:tr>
              <a:tr h="212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688329.SH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艾隆科技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33.70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46.17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-27.01%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14671"/>
                  </a:ext>
                </a:extLst>
              </a:tr>
              <a:tr h="212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688185.SH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康希诺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780.95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1,061.81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-26.45%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327943"/>
                  </a:ext>
                </a:extLst>
              </a:tr>
              <a:tr h="212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688511.SH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天微电子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61.76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82.80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-25.41%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23216"/>
                  </a:ext>
                </a:extLst>
              </a:tr>
              <a:tr h="212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688595.SH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芯海科技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102.88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137.43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-25.14%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78793"/>
                  </a:ext>
                </a:extLst>
              </a:tr>
              <a:tr h="212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688559.SH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海目星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112.78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150.00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-24.81%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6370131"/>
                  </a:ext>
                </a:extLst>
              </a:tr>
            </a:tbl>
          </a:graphicData>
        </a:graphic>
      </p:graphicFrame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376B63C5-5830-4547-80E4-68B1C691FE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0783264"/>
              </p:ext>
            </p:extLst>
          </p:nvPr>
        </p:nvGraphicFramePr>
        <p:xfrm>
          <a:off x="1849175" y="908050"/>
          <a:ext cx="8568000" cy="29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04119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6E652B67-ECF4-46AD-8022-8BFE7E8C719F}"/>
              </a:ext>
            </a:extLst>
          </p:cNvPr>
          <p:cNvGrpSpPr/>
          <p:nvPr/>
        </p:nvGrpSpPr>
        <p:grpSpPr>
          <a:xfrm>
            <a:off x="1868417" y="4001733"/>
            <a:ext cx="4621006" cy="357505"/>
            <a:chOff x="7157508" y="740532"/>
            <a:chExt cx="3098167" cy="36987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B2B6068-BF4A-4029-88F0-D9EA012388B5}"/>
                </a:ext>
              </a:extLst>
            </p:cNvPr>
            <p:cNvSpPr/>
            <p:nvPr/>
          </p:nvSpPr>
          <p:spPr>
            <a:xfrm>
              <a:off x="7157508" y="740533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整体节奏平稳，并购规模回落明显</a:t>
              </a:r>
            </a:p>
          </p:txBody>
        </p:sp>
        <p:sp>
          <p:nvSpPr>
            <p:cNvPr id="9" name="等腰三角形 8">
              <a:extLst>
                <a:ext uri="{FF2B5EF4-FFF2-40B4-BE49-F238E27FC236}">
                  <a16:creationId xmlns:a16="http://schemas.microsoft.com/office/drawing/2014/main" id="{554DE873-B86B-4B66-A67B-BCABDCA290A3}"/>
                </a:ext>
              </a:extLst>
            </p:cNvPr>
            <p:cNvSpPr/>
            <p:nvPr/>
          </p:nvSpPr>
          <p:spPr>
            <a:xfrm rot="5400000">
              <a:off x="9929218" y="783943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A2BB54BF-2FB1-4E74-8F17-15F92FA8D541}"/>
              </a:ext>
            </a:extLst>
          </p:cNvPr>
          <p:cNvSpPr txBox="1"/>
          <p:nvPr/>
        </p:nvSpPr>
        <p:spPr>
          <a:xfrm>
            <a:off x="1868418" y="4465094"/>
            <a:ext cx="8548758" cy="18031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今年以来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上市节奏长期保持稳定，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家企业上市，较上月减少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家。募资额受中国电信回归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股影响明显放大，总募资额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914.96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亿元。同时，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月初，北交所设立相关的政策出台，未来一级市场退出或又有新的渠道。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并购市场方面，并购数量虽有所增加但规模大幅回落。与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月相比，并购数量增加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起。并购规模仅为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172.29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亿元。近几个月并购市场整体数量较为稳定。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389B026-2D24-42C6-8E40-EE0AF77DD030}"/>
              </a:ext>
            </a:extLst>
          </p:cNvPr>
          <p:cNvSpPr txBox="1"/>
          <p:nvPr/>
        </p:nvSpPr>
        <p:spPr>
          <a:xfrm>
            <a:off x="1895403" y="136107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0798"/>
                </a:solidFill>
              </a:rPr>
              <a:t>8</a:t>
            </a:r>
            <a:r>
              <a:rPr lang="zh-CN" altLang="en-US" sz="2400" b="1" dirty="0">
                <a:solidFill>
                  <a:srgbClr val="000798"/>
                </a:solidFill>
              </a:rPr>
              <a:t>月小结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72ED3C1-5125-46BB-BDF5-4F785C1A6F75}"/>
              </a:ext>
            </a:extLst>
          </p:cNvPr>
          <p:cNvSpPr txBox="1"/>
          <p:nvPr/>
        </p:nvSpPr>
        <p:spPr>
          <a:xfrm>
            <a:off x="1853786" y="1431477"/>
            <a:ext cx="8569325" cy="21725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从募集市场的数据统计可以看出，近几月募集事件持续增多，新基金不断涌现，基金募集水涨船高。进入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月，募集事件仍在不断增加，但募集规模有所收窄。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起基金募集事件，环比增加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49.25%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；募资总额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1754.38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亿元，环比收窄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12.68%</a:t>
            </a:r>
          </a:p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投资市场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月表现小幅回落，但整体变化不大。据统计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起投资事件，环比减少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27.16%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；总投资额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495.38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亿元，环比收窄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6.75%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轮和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轮依旧为主要融资轮次。高端制造、医疗投资依旧频繁，但自动驾驶等汽车交通产业投资规模仅次于高端制造。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ABCC63C5-B544-410D-8202-59C0D4799ACA}"/>
              </a:ext>
            </a:extLst>
          </p:cNvPr>
          <p:cNvGrpSpPr/>
          <p:nvPr/>
        </p:nvGrpSpPr>
        <p:grpSpPr>
          <a:xfrm>
            <a:off x="1853786" y="1012567"/>
            <a:ext cx="4585114" cy="357504"/>
            <a:chOff x="7207079" y="740533"/>
            <a:chExt cx="3547064" cy="369869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4E1CF7BD-A761-41E0-8C2A-A1B7752825BC}"/>
                </a:ext>
              </a:extLst>
            </p:cNvPr>
            <p:cNvSpPr/>
            <p:nvPr/>
          </p:nvSpPr>
          <p:spPr>
            <a:xfrm>
              <a:off x="7207079" y="740533"/>
              <a:ext cx="3261967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募集市场基本稳定，投资市场小幅降温</a:t>
              </a:r>
            </a:p>
          </p:txBody>
        </p:sp>
        <p:sp>
          <p:nvSpPr>
            <p:cNvPr id="15" name="等腰三角形 14">
              <a:extLst>
                <a:ext uri="{FF2B5EF4-FFF2-40B4-BE49-F238E27FC236}">
                  <a16:creationId xmlns:a16="http://schemas.microsoft.com/office/drawing/2014/main" id="{47D02F80-287F-4DD2-976B-AF371911A0E5}"/>
                </a:ext>
              </a:extLst>
            </p:cNvPr>
            <p:cNvSpPr/>
            <p:nvPr/>
          </p:nvSpPr>
          <p:spPr>
            <a:xfrm rot="5400000">
              <a:off x="10427686" y="783945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123718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40319" y="4150016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IPO</a:t>
            </a:r>
            <a:endParaRPr lang="zh-CN" altLang="en-US" sz="1600" dirty="0">
              <a:solidFill>
                <a:srgbClr val="000798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98365" y="2067264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募集市场景气依旧，</a:t>
            </a:r>
            <a:endParaRPr lang="en-US" altLang="zh-CN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募集数量持续上行。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98365" y="3115283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投资市场小幅降温，事件规模双双收窄。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352776" y="4200524"/>
            <a:ext cx="201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IPO</a:t>
            </a:r>
            <a:r>
              <a:rPr lang="zh-CN" altLang="en-US" dirty="0"/>
              <a:t>节奏保持稳定，</a:t>
            </a:r>
            <a:endParaRPr lang="en-US" altLang="zh-CN" dirty="0"/>
          </a:p>
          <a:p>
            <a:r>
              <a:rPr lang="zh-CN" altLang="en-US" dirty="0"/>
              <a:t>中国电信回归</a:t>
            </a:r>
            <a:r>
              <a:rPr lang="en-US" altLang="zh-CN" dirty="0"/>
              <a:t>A</a:t>
            </a:r>
            <a:r>
              <a:rPr lang="zh-CN" altLang="en-US" dirty="0"/>
              <a:t>股。</a:t>
            </a:r>
            <a:endParaRPr lang="en-US" altLang="zh-CN" dirty="0"/>
          </a:p>
        </p:txBody>
      </p:sp>
      <p:sp>
        <p:nvSpPr>
          <p:cNvPr id="8" name="矩形 7"/>
          <p:cNvSpPr/>
          <p:nvPr/>
        </p:nvSpPr>
        <p:spPr>
          <a:xfrm>
            <a:off x="6108581" y="3097869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101240" y="3157854"/>
            <a:ext cx="2245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新三板体量持续缩水，</a:t>
            </a:r>
            <a:endParaRPr lang="en-US" altLang="zh-CN" dirty="0"/>
          </a:p>
          <a:p>
            <a:r>
              <a:rPr lang="zh-CN" altLang="en-US" dirty="0"/>
              <a:t>净摘牌数量重回高位。</a:t>
            </a:r>
            <a:endParaRPr lang="en-US" altLang="zh-CN" dirty="0"/>
          </a:p>
        </p:txBody>
      </p:sp>
      <p:sp>
        <p:nvSpPr>
          <p:cNvPr id="10" name="矩形 9"/>
          <p:cNvSpPr/>
          <p:nvPr/>
        </p:nvSpPr>
        <p:spPr>
          <a:xfrm>
            <a:off x="6108581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101240" y="2048214"/>
            <a:ext cx="2093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并购数量小幅减少，</a:t>
            </a:r>
            <a:endParaRPr lang="en-US" altLang="zh-CN" dirty="0"/>
          </a:p>
          <a:p>
            <a:r>
              <a:rPr lang="zh-CN" altLang="en-US" dirty="0"/>
              <a:t>并购规模回落明显。</a:t>
            </a:r>
            <a:endParaRPr lang="en-US" altLang="zh-CN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838D878-7E1E-449A-AE2B-A7EB0F36A2FE}"/>
              </a:ext>
            </a:extLst>
          </p:cNvPr>
          <p:cNvSpPr/>
          <p:nvPr/>
        </p:nvSpPr>
        <p:spPr>
          <a:xfrm>
            <a:off x="2430794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募集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2097731-A4B3-4D85-A0E9-1AD314BD4FDD}"/>
              </a:ext>
            </a:extLst>
          </p:cNvPr>
          <p:cNvSpPr/>
          <p:nvPr/>
        </p:nvSpPr>
        <p:spPr>
          <a:xfrm>
            <a:off x="2430794" y="3055298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投资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73EAEE1-2304-4E09-A4DE-B9691FF52C2E}"/>
              </a:ext>
            </a:extLst>
          </p:cNvPr>
          <p:cNvSpPr/>
          <p:nvPr/>
        </p:nvSpPr>
        <p:spPr>
          <a:xfrm>
            <a:off x="6108581" y="4178635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科创板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3638B5A-E0B9-4077-999A-9263794D2CFE}"/>
              </a:ext>
            </a:extLst>
          </p:cNvPr>
          <p:cNvSpPr txBox="1"/>
          <p:nvPr/>
        </p:nvSpPr>
        <p:spPr>
          <a:xfrm>
            <a:off x="7104659" y="4219574"/>
            <a:ext cx="2482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科创板涨跌参半，</a:t>
            </a:r>
            <a:endParaRPr lang="en-US" altLang="zh-CN" dirty="0"/>
          </a:p>
          <a:p>
            <a:r>
              <a:rPr lang="zh-CN" altLang="en-US" sz="1800" b="0" i="0" u="none" strike="noStrike" dirty="0">
                <a:effectLst/>
                <a:latin typeface="Arial" panose="020B0604020202020204" pitchFamily="34" charset="0"/>
              </a:rPr>
              <a:t>资金获利了结明显。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882775" y="144543"/>
            <a:ext cx="8426450" cy="51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25476CC-5A92-46F5-92CC-5228B83DE6FF}"/>
              </a:ext>
            </a:extLst>
          </p:cNvPr>
          <p:cNvSpPr txBox="1"/>
          <p:nvPr/>
        </p:nvSpPr>
        <p:spPr>
          <a:xfrm>
            <a:off x="2362378" y="5263552"/>
            <a:ext cx="1563903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12.68%</a:t>
            </a:r>
            <a:endParaRPr lang="en-US" altLang="zh-CN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688E052-21B6-4ACD-8879-51AC41D46C47}"/>
              </a:ext>
            </a:extLst>
          </p:cNvPr>
          <p:cNvSpPr txBox="1"/>
          <p:nvPr/>
        </p:nvSpPr>
        <p:spPr>
          <a:xfrm>
            <a:off x="2358606" y="6099209"/>
            <a:ext cx="107240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49.25%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E1A0AD6-A340-4944-8A98-91A057F64CE9}"/>
              </a:ext>
            </a:extLst>
          </p:cNvPr>
          <p:cNvSpPr txBox="1"/>
          <p:nvPr/>
        </p:nvSpPr>
        <p:spPr>
          <a:xfrm>
            <a:off x="2284360" y="4890901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/>
              <a:t>募集金额</a:t>
            </a:r>
            <a:r>
              <a:rPr lang="zh-CN" altLang="en-US" sz="1600" b="1" dirty="0"/>
              <a:t>环比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7F235572-52DE-4EB5-B3DA-28A6101D42E7}"/>
              </a:ext>
            </a:extLst>
          </p:cNvPr>
          <p:cNvSpPr txBox="1"/>
          <p:nvPr/>
        </p:nvSpPr>
        <p:spPr>
          <a:xfrm>
            <a:off x="2252368" y="5726345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sz="1600" dirty="0"/>
              <a:t>募集事件</a:t>
            </a:r>
            <a:r>
              <a:rPr lang="zh-CN" altLang="en-US" sz="1600" b="1" dirty="0"/>
              <a:t>环比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CAE5DCC3-7341-4F68-B271-ABA770A0316E}"/>
              </a:ext>
            </a:extLst>
          </p:cNvPr>
          <p:cNvGrpSpPr/>
          <p:nvPr/>
        </p:nvGrpSpPr>
        <p:grpSpPr>
          <a:xfrm>
            <a:off x="1847850" y="4470400"/>
            <a:ext cx="2284315" cy="381065"/>
            <a:chOff x="7265361" y="731103"/>
            <a:chExt cx="3098166" cy="379297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F0AC8110-DAD2-43DE-9775-1A41D0401AD4}"/>
                </a:ext>
              </a:extLst>
            </p:cNvPr>
            <p:cNvSpPr/>
            <p:nvPr/>
          </p:nvSpPr>
          <p:spPr>
            <a:xfrm>
              <a:off x="7265361" y="731103"/>
              <a:ext cx="2815120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募集市场基本稳定</a:t>
              </a:r>
            </a:p>
          </p:txBody>
        </p:sp>
        <p:sp>
          <p:nvSpPr>
            <p:cNvPr id="21" name="等腰三角形 20">
              <a:extLst>
                <a:ext uri="{FF2B5EF4-FFF2-40B4-BE49-F238E27FC236}">
                  <a16:creationId xmlns:a16="http://schemas.microsoft.com/office/drawing/2014/main" id="{184005D9-30F7-4690-9914-1D662D6037BA}"/>
                </a:ext>
              </a:extLst>
            </p:cNvPr>
            <p:cNvSpPr/>
            <p:nvPr/>
          </p:nvSpPr>
          <p:spPr>
            <a:xfrm rot="5400000">
              <a:off x="10037070" y="783943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3" name="箭头: 下 22">
            <a:extLst>
              <a:ext uri="{FF2B5EF4-FFF2-40B4-BE49-F238E27FC236}">
                <a16:creationId xmlns:a16="http://schemas.microsoft.com/office/drawing/2014/main" id="{998B8B4B-EBFC-42A9-B585-93FA3C08CA73}"/>
              </a:ext>
            </a:extLst>
          </p:cNvPr>
          <p:cNvSpPr/>
          <p:nvPr/>
        </p:nvSpPr>
        <p:spPr>
          <a:xfrm rot="10800000">
            <a:off x="1874375" y="5811732"/>
            <a:ext cx="419576" cy="461667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25" name="箭头: 下 24">
            <a:extLst>
              <a:ext uri="{FF2B5EF4-FFF2-40B4-BE49-F238E27FC236}">
                <a16:creationId xmlns:a16="http://schemas.microsoft.com/office/drawing/2014/main" id="{5349A176-A72F-4695-ABDC-97DCD288EE52}"/>
              </a:ext>
            </a:extLst>
          </p:cNvPr>
          <p:cNvSpPr/>
          <p:nvPr/>
        </p:nvSpPr>
        <p:spPr>
          <a:xfrm>
            <a:off x="1847850" y="5059965"/>
            <a:ext cx="419576" cy="461667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B050"/>
              </a:solidFill>
              <a:highlight>
                <a:srgbClr val="FF0000"/>
              </a:highlight>
            </a:endParaRPr>
          </a:p>
        </p:txBody>
      </p:sp>
      <p:graphicFrame>
        <p:nvGraphicFramePr>
          <p:cNvPr id="26" name="图表 25">
            <a:extLst>
              <a:ext uri="{FF2B5EF4-FFF2-40B4-BE49-F238E27FC236}">
                <a16:creationId xmlns:a16="http://schemas.microsoft.com/office/drawing/2014/main" id="{B82038CC-614B-4CCD-B607-4EE42916A6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7770545"/>
              </p:ext>
            </p:extLst>
          </p:nvPr>
        </p:nvGraphicFramePr>
        <p:xfrm>
          <a:off x="1847850" y="873125"/>
          <a:ext cx="8569325" cy="3721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29AF8C8A-65BC-40B8-83D4-D3CB9A7CC47B}"/>
              </a:ext>
            </a:extLst>
          </p:cNvPr>
          <p:cNvSpPr txBox="1"/>
          <p:nvPr/>
        </p:nvSpPr>
        <p:spPr>
          <a:xfrm>
            <a:off x="4240582" y="5026528"/>
            <a:ext cx="6109917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月以来，一级市场基金募集数量可谓节节攀升，募集规模在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月出现了小幅的收窄。基金募集市场整体景气度仍较高。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起基金募集事件，募资总额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1754.38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7625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847849" y="5077219"/>
            <a:ext cx="9175751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月一级市场共有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起基金募集事件，最多的依旧为创业投资基金及股权投资基金。募集数量总体环比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49.25%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月募资总额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1754.38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亿元，环比</a:t>
            </a:r>
            <a:r>
              <a:rPr lang="zh-CN" altLang="en-US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收窄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12.68%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859091" y="4648200"/>
            <a:ext cx="2369158" cy="381000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募集市场热度依旧</a:t>
              </a:r>
              <a:endPara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0AE3355-7C75-4BCE-8895-4D058D49A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895398"/>
              </p:ext>
            </p:extLst>
          </p:nvPr>
        </p:nvGraphicFramePr>
        <p:xfrm>
          <a:off x="1859091" y="1210289"/>
          <a:ext cx="8558084" cy="3289096"/>
        </p:xfrm>
        <a:graphic>
          <a:graphicData uri="http://schemas.openxmlformats.org/drawingml/2006/table">
            <a:tbl>
              <a:tblPr/>
              <a:tblGrid>
                <a:gridCol w="3144703">
                  <a:extLst>
                    <a:ext uri="{9D8B030D-6E8A-4147-A177-3AD203B41FA5}">
                      <a16:colId xmlns:a16="http://schemas.microsoft.com/office/drawing/2014/main" val="122945985"/>
                    </a:ext>
                  </a:extLst>
                </a:gridCol>
                <a:gridCol w="2268678">
                  <a:extLst>
                    <a:ext uri="{9D8B030D-6E8A-4147-A177-3AD203B41FA5}">
                      <a16:colId xmlns:a16="http://schemas.microsoft.com/office/drawing/2014/main" val="2580051158"/>
                    </a:ext>
                  </a:extLst>
                </a:gridCol>
                <a:gridCol w="3144703">
                  <a:extLst>
                    <a:ext uri="{9D8B030D-6E8A-4147-A177-3AD203B41FA5}">
                      <a16:colId xmlns:a16="http://schemas.microsoft.com/office/drawing/2014/main" val="2957968317"/>
                    </a:ext>
                  </a:extLst>
                </a:gridCol>
              </a:tblGrid>
              <a:tr h="39680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</a:t>
                      </a:r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</a:t>
                      </a:r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月基金募集数量及规模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353337"/>
                  </a:ext>
                </a:extLst>
              </a:tr>
              <a:tr h="52571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募集规模</a:t>
                      </a:r>
                      <a:b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023118"/>
                  </a:ext>
                </a:extLst>
              </a:tr>
              <a:tr h="3944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成长基金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1587.89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805561"/>
                  </a:ext>
                </a:extLst>
              </a:tr>
              <a:tr h="3944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创业投资基金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89.26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784669"/>
                  </a:ext>
                </a:extLst>
              </a:tr>
              <a:tr h="3944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并购基金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77.23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202743"/>
                  </a:ext>
                </a:extLst>
              </a:tr>
              <a:tr h="3944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5773411"/>
                  </a:ext>
                </a:extLst>
              </a:tr>
              <a:tr h="3944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私募股权投资基金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693129"/>
                  </a:ext>
                </a:extLst>
              </a:tr>
              <a:tr h="3944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1754.38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235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6386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847849" y="948260"/>
            <a:ext cx="2394603" cy="305072"/>
            <a:chOff x="7228094" y="994595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228094" y="994595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投资市场表现平稳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99801" y="1038008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A68C1EDB-6B96-46AE-86EF-61EE9C9A2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306823"/>
              </p:ext>
            </p:extLst>
          </p:nvPr>
        </p:nvGraphicFramePr>
        <p:xfrm>
          <a:off x="1847850" y="1276350"/>
          <a:ext cx="8569324" cy="5156201"/>
        </p:xfrm>
        <a:graphic>
          <a:graphicData uri="http://schemas.openxmlformats.org/drawingml/2006/table">
            <a:tbl>
              <a:tblPr/>
              <a:tblGrid>
                <a:gridCol w="3079750">
                  <a:extLst>
                    <a:ext uri="{9D8B030D-6E8A-4147-A177-3AD203B41FA5}">
                      <a16:colId xmlns:a16="http://schemas.microsoft.com/office/drawing/2014/main" val="374282975"/>
                    </a:ext>
                  </a:extLst>
                </a:gridCol>
                <a:gridCol w="2457597">
                  <a:extLst>
                    <a:ext uri="{9D8B030D-6E8A-4147-A177-3AD203B41FA5}">
                      <a16:colId xmlns:a16="http://schemas.microsoft.com/office/drawing/2014/main" val="3479278550"/>
                    </a:ext>
                  </a:extLst>
                </a:gridCol>
                <a:gridCol w="3031977">
                  <a:extLst>
                    <a:ext uri="{9D8B030D-6E8A-4147-A177-3AD203B41FA5}">
                      <a16:colId xmlns:a16="http://schemas.microsoft.com/office/drawing/2014/main" val="2866193070"/>
                    </a:ext>
                  </a:extLst>
                </a:gridCol>
              </a:tblGrid>
              <a:tr h="26803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月中国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PEVC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案例行业分布及规模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845870"/>
                  </a:ext>
                </a:extLst>
              </a:tr>
              <a:tr h="25459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行业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案例数量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融资金额（人民币 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075326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高端制造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152.23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554778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医疗健康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51.83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800084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企业服务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46.74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995775"/>
                  </a:ext>
                </a:extLst>
              </a:tr>
              <a:tr h="24398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金融服务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23.56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259194"/>
                  </a:ext>
                </a:extLst>
              </a:tr>
              <a:tr h="24398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传统产业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40.60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187161"/>
                  </a:ext>
                </a:extLst>
              </a:tr>
              <a:tr h="24398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电子商务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34.34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31336"/>
                  </a:ext>
                </a:extLst>
              </a:tr>
              <a:tr h="24398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本地生活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13.44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249849"/>
                  </a:ext>
                </a:extLst>
              </a:tr>
              <a:tr h="24398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智能硬件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19.24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440261"/>
                  </a:ext>
                </a:extLst>
              </a:tr>
              <a:tr h="24398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教育培训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11.88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2309"/>
                  </a:ext>
                </a:extLst>
              </a:tr>
              <a:tr h="24398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文化传媒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5.97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960466"/>
                  </a:ext>
                </a:extLst>
              </a:tr>
              <a:tr h="2333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汽车交通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54.30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372293"/>
                  </a:ext>
                </a:extLst>
              </a:tr>
              <a:tr h="2333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工具软件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345518"/>
                  </a:ext>
                </a:extLst>
              </a:tr>
              <a:tr h="2333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物流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38.16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928698"/>
                  </a:ext>
                </a:extLst>
              </a:tr>
              <a:tr h="2333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互联网及电信服务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13998"/>
                  </a:ext>
                </a:extLst>
              </a:tr>
              <a:tr h="2333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房产服务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655028"/>
                  </a:ext>
                </a:extLst>
              </a:tr>
              <a:tr h="2333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旅游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165760"/>
                  </a:ext>
                </a:extLst>
              </a:tr>
              <a:tr h="24398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农业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805254"/>
                  </a:ext>
                </a:extLst>
              </a:tr>
              <a:tr h="24398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游戏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840332"/>
                  </a:ext>
                </a:extLst>
              </a:tr>
              <a:tr h="2333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495.38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808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3582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849946" y="981074"/>
            <a:ext cx="3725355" cy="360000"/>
            <a:chOff x="7155445" y="740531"/>
            <a:chExt cx="3098166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2"/>
              <a:ext cx="369870" cy="283048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49947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847850" y="5602355"/>
            <a:ext cx="8963025" cy="6951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从投资数量来看，前几大行业分布较为平均，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16%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的投资事件发生在高端制造行业，其次为医疗健康；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从投资金额来看，高端制造行业占据了近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1/3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的投资规模，汽车交通、医疗健康紧随其后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0874AD3-4498-4D92-A4DE-71CC7666B2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363" t="18734" r="23508" b="15312"/>
          <a:stretch/>
        </p:blipFill>
        <p:spPr>
          <a:xfrm>
            <a:off x="1847850" y="1346201"/>
            <a:ext cx="4718050" cy="44069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C3B9B0B7-B5C5-438B-B0B5-A87D0E5B14B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051" t="22286" r="29190" b="9427"/>
          <a:stretch/>
        </p:blipFill>
        <p:spPr>
          <a:xfrm>
            <a:off x="6880380" y="1227060"/>
            <a:ext cx="5115526" cy="45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9144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032128" y="5543550"/>
            <a:ext cx="812774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/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按融资轮次来看，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月融资事件最多的依旧是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轮，共计发生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73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/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按融资金额来看，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月融资金额最多的还是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总融资额为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187.68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BDCC693A-E86E-4CBD-8EE5-BE62FDAEC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2125" y="1127125"/>
            <a:ext cx="8987750" cy="410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5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110009" y="1004374"/>
            <a:ext cx="2361845" cy="318499"/>
            <a:chOff x="5796284" y="1387012"/>
            <a:chExt cx="2679895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796284" y="1387012"/>
              <a:ext cx="534257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127969" y="4985693"/>
            <a:ext cx="2352342" cy="322888"/>
            <a:chOff x="5600471" y="1351925"/>
            <a:chExt cx="2682950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00471" y="1351925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056510" y="1351925"/>
              <a:ext cx="2226911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市场关注</a:t>
              </a:r>
            </a:p>
          </p:txBody>
        </p:sp>
      </p:grpSp>
      <p:sp>
        <p:nvSpPr>
          <p:cNvPr id="12" name="箭头: 五边形 11"/>
          <p:cNvSpPr/>
          <p:nvPr/>
        </p:nvSpPr>
        <p:spPr>
          <a:xfrm>
            <a:off x="1141842" y="1645698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箭头: 五边形 12"/>
          <p:cNvSpPr/>
          <p:nvPr/>
        </p:nvSpPr>
        <p:spPr>
          <a:xfrm>
            <a:off x="1154371" y="2795906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箭头: 五边形 13"/>
          <p:cNvSpPr/>
          <p:nvPr/>
        </p:nvSpPr>
        <p:spPr>
          <a:xfrm>
            <a:off x="1154371" y="3983962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箭头: 五边形 14"/>
          <p:cNvSpPr/>
          <p:nvPr/>
        </p:nvSpPr>
        <p:spPr>
          <a:xfrm>
            <a:off x="1154371" y="5586243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592250" y="3920665"/>
            <a:ext cx="6096000" cy="983026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嬴彻科技：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嬴彻科技是一家自动驾驶技术和运营公司。公司业务聚焦于干线物流场景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自主研发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L3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和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L4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级自动驾驶技术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和汽车产业紧密合作。</a:t>
            </a:r>
            <a:endParaRPr lang="en-US" altLang="zh-CN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IDG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资本、京东、博华资本、国投招商、宁德时代、美团、蔚来资本等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592250" y="1569224"/>
            <a:ext cx="6096000" cy="97218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艾博生物：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艾博生物致力于核酸药物（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mRNA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siRNA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DNA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）的开发，疾病领域主要涉及传染性疾病和肿瘤，拥有自主知识产权的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mRNA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及纳米递送技术平台。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云锋基金、五源资本、光大瑞华、君联资本、淡马锡、高瓴创投等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872835" y="1277789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融资规模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8768132" y="2917372"/>
            <a:ext cx="113273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亿人民币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8979435" y="1725332"/>
            <a:ext cx="7101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841335" y="1330270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1127969" y="189452"/>
            <a:ext cx="3464428" cy="48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投资：重要投资事件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44B59D3-B1AB-4643-8517-83E41EBA39E5}"/>
              </a:ext>
            </a:extLst>
          </p:cNvPr>
          <p:cNvSpPr txBox="1"/>
          <p:nvPr/>
        </p:nvSpPr>
        <p:spPr>
          <a:xfrm>
            <a:off x="11191591" y="1780489"/>
            <a:ext cx="22281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74F018D0-1263-4A09-93B6-53F751A01983}"/>
              </a:ext>
            </a:extLst>
          </p:cNvPr>
          <p:cNvSpPr txBox="1"/>
          <p:nvPr/>
        </p:nvSpPr>
        <p:spPr>
          <a:xfrm>
            <a:off x="1592250" y="2733754"/>
            <a:ext cx="6096000" cy="97218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镁信健康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：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镁信健康作为“互联网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+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医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+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药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+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险”生态模式的创立者 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镁信健康致力于通过创新医疗支付模式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打通患者、药企以及商保公司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推动金融工具与医疗领域的深度融合。</a:t>
            </a:r>
            <a:endParaRPr lang="en-US" altLang="zh-CN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中金公司、博裕资本、礼来亚洲基金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B924603D-A4C9-4A34-84FC-2A8C0C8DBF35}"/>
              </a:ext>
            </a:extLst>
          </p:cNvPr>
          <p:cNvSpPr txBox="1"/>
          <p:nvPr/>
        </p:nvSpPr>
        <p:spPr>
          <a:xfrm>
            <a:off x="11189785" y="2993204"/>
            <a:ext cx="2264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</a:t>
            </a:r>
            <a:endParaRPr lang="zh-CN" altLang="en-US" sz="24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64D9ACE9-46DE-4973-946B-B1020B800112}"/>
              </a:ext>
            </a:extLst>
          </p:cNvPr>
          <p:cNvSpPr txBox="1"/>
          <p:nvPr/>
        </p:nvSpPr>
        <p:spPr>
          <a:xfrm>
            <a:off x="11212010" y="5687020"/>
            <a:ext cx="18197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F</a:t>
            </a:r>
            <a:endParaRPr lang="zh-CN" altLang="en-US" sz="24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2B40CA6D-2430-4F98-B659-4E2E2EC0BCA8}"/>
              </a:ext>
            </a:extLst>
          </p:cNvPr>
          <p:cNvSpPr txBox="1"/>
          <p:nvPr/>
        </p:nvSpPr>
        <p:spPr>
          <a:xfrm>
            <a:off x="8851195" y="4044366"/>
            <a:ext cx="96661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2.7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2C79DACF-8412-40C5-BDCF-EB388C956606}"/>
              </a:ext>
            </a:extLst>
          </p:cNvPr>
          <p:cNvSpPr txBox="1"/>
          <p:nvPr/>
        </p:nvSpPr>
        <p:spPr>
          <a:xfrm>
            <a:off x="1629865" y="5392336"/>
            <a:ext cx="6203950" cy="1075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快看漫画：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快看漫画是快看世界（北京）科技有限公司于</a:t>
            </a:r>
            <a:r>
              <a:rPr lang="en-US" altLang="zh-CN" sz="1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2014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年发行的一款移动端漫画</a:t>
            </a:r>
            <a:r>
              <a:rPr lang="en-US" altLang="zh-CN" sz="1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APP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，向用户提供高清全彩的国内外原创漫画阅读。</a:t>
            </a:r>
            <a:endParaRPr lang="en-US" altLang="zh-CN" sz="1200" b="0" i="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R="0" lv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投资方：</a:t>
            </a:r>
            <a:r>
              <a:rPr lang="en-US" altLang="zh-CN" sz="1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Coatue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Management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One Store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、天图投资、建银国际、腾讯投资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D5112DBD-3B02-4DCA-B021-DDA61797312E}"/>
              </a:ext>
            </a:extLst>
          </p:cNvPr>
          <p:cNvSpPr txBox="1"/>
          <p:nvPr/>
        </p:nvSpPr>
        <p:spPr>
          <a:xfrm>
            <a:off x="8851195" y="5634538"/>
            <a:ext cx="96661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2.4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FE5E6A44-A636-4D31-91E8-DA9BCCA6E135}"/>
              </a:ext>
            </a:extLst>
          </p:cNvPr>
          <p:cNvSpPr txBox="1"/>
          <p:nvPr/>
        </p:nvSpPr>
        <p:spPr>
          <a:xfrm>
            <a:off x="11208621" y="4133119"/>
            <a:ext cx="18875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</a:t>
            </a:r>
            <a:endParaRPr lang="zh-CN" altLang="en-US" sz="24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847850" y="942975"/>
            <a:ext cx="2468119" cy="360000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股、港股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847849" y="4868863"/>
            <a:ext cx="8569325" cy="16130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节奏继续保持平稳，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家公司上市，科创板上市企业共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总实际募资额为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914.96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亿，其中科创板总募资额为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160.85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亿，上市退出基金共计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支；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189"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港股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家企业上市交易，募集资金净额为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161.99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亿元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，其中募资规模最大的为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理想汽车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，首发募资资金净额为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134.37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亿元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810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IPO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及退出</a:t>
            </a:r>
          </a:p>
        </p:txBody>
      </p:sp>
      <p:graphicFrame>
        <p:nvGraphicFramePr>
          <p:cNvPr id="11" name="图表 10">
            <a:extLst>
              <a:ext uri="{FF2B5EF4-FFF2-40B4-BE49-F238E27FC236}">
                <a16:creationId xmlns:a16="http://schemas.microsoft.com/office/drawing/2014/main" id="{7CCFD5AA-EE79-4EE3-9927-5309EB9705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9690527"/>
              </p:ext>
            </p:extLst>
          </p:nvPr>
        </p:nvGraphicFramePr>
        <p:xfrm>
          <a:off x="1847850" y="1312845"/>
          <a:ext cx="8569325" cy="3556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投资PPT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23730</TotalTime>
  <Words>2060</Words>
  <Application>Microsoft Office PowerPoint</Application>
  <PresentationFormat>宽屏</PresentationFormat>
  <Paragraphs>380</Paragraphs>
  <Slides>16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Microsoft YaHei tahoma</vt:lpstr>
      <vt:lpstr>等线</vt:lpstr>
      <vt:lpstr>黑体</vt:lpstr>
      <vt:lpstr>华文新魏</vt:lpstr>
      <vt:lpstr>微软雅黑</vt:lpstr>
      <vt:lpstr>微软雅黑</vt:lpstr>
      <vt:lpstr>微软雅黑</vt:lpstr>
      <vt:lpstr>幼圆</vt:lpstr>
      <vt:lpstr>Arial</vt:lpstr>
      <vt:lpstr>Calibri</vt:lpstr>
      <vt:lpstr>Calibri Light</vt:lpstr>
      <vt:lpstr>Verdana</vt:lpstr>
      <vt:lpstr>Wingdings</vt:lpstr>
      <vt:lpstr>融客PPT模板</vt:lpstr>
      <vt:lpstr>1_融客投资PPT模板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Yong X.</dc:creator>
  <cp:lastModifiedBy>Xue Yong</cp:lastModifiedBy>
  <cp:revision>1623</cp:revision>
  <dcterms:created xsi:type="dcterms:W3CDTF">2018-03-11T13:30:00Z</dcterms:created>
  <dcterms:modified xsi:type="dcterms:W3CDTF">2021-10-11T09:03:51Z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