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8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1"/>
  </p:notesMasterIdLst>
  <p:handoutMasterIdLst>
    <p:handoutMasterId r:id="rId32"/>
  </p:handoutMasterIdLst>
  <p:sldIdLst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508" r:id="rId21"/>
    <p:sldId id="498" r:id="rId22"/>
    <p:sldId id="509" r:id="rId23"/>
    <p:sldId id="500" r:id="rId24"/>
    <p:sldId id="501" r:id="rId25"/>
    <p:sldId id="507" r:id="rId26"/>
    <p:sldId id="503" r:id="rId27"/>
    <p:sldId id="504" r:id="rId28"/>
    <p:sldId id="505" r:id="rId29"/>
    <p:sldId id="5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  <p:cmAuthor id="2" name="Xue Yong" initials="XY" lastIdx="1" clrIdx="1">
    <p:extLst>
      <p:ext uri="{19B8F6BF-5375-455C-9EA6-DF929625EA0E}">
        <p15:presenceInfo xmlns:p15="http://schemas.microsoft.com/office/powerpoint/2012/main" userId="9af8da658765c6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4546A"/>
    <a:srgbClr val="527BCB"/>
    <a:srgbClr val="000066"/>
    <a:srgbClr val="D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2" autoAdjust="0"/>
    <p:restoredTop sz="90653" autoAdjust="0"/>
  </p:normalViewPr>
  <p:slideViewPr>
    <p:cSldViewPr snapToGrid="0">
      <p:cViewPr>
        <p:scale>
          <a:sx n="75" d="100"/>
          <a:sy n="75" d="100"/>
        </p:scale>
        <p:origin x="2928" y="1668"/>
      </p:cViewPr>
      <p:guideLst>
        <p:guide pos="438"/>
        <p:guide pos="506"/>
        <p:guide pos="665"/>
        <p:guide pos="3840"/>
        <p:guide pos="7015"/>
        <p:guide orient="horz" pos="2160"/>
        <p:guide orient="horz" pos="164"/>
      </p:guideLst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notesViewPr>
    <p:cSldViewPr snapToGrid="0" showGuides="1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CPI:当月同比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0"/>
                  <c:y val="7.1969696969696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66-4C9E-A12A-C10BBA8AA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Sheet1!$F$2:$F$14</c:f>
              <c:numCache>
                <c:formatCode>yyyy\-mm;@</c:formatCode>
                <c:ptCount val="13"/>
                <c:pt idx="0">
                  <c:v>43890</c:v>
                </c:pt>
                <c:pt idx="1">
                  <c:v>43921</c:v>
                </c:pt>
                <c:pt idx="2">
                  <c:v>43951</c:v>
                </c:pt>
                <c:pt idx="3">
                  <c:v>43982</c:v>
                </c:pt>
                <c:pt idx="4">
                  <c:v>44012</c:v>
                </c:pt>
                <c:pt idx="5">
                  <c:v>44043</c:v>
                </c:pt>
                <c:pt idx="6">
                  <c:v>44074</c:v>
                </c:pt>
                <c:pt idx="7">
                  <c:v>44104</c:v>
                </c:pt>
                <c:pt idx="8">
                  <c:v>44135</c:v>
                </c:pt>
                <c:pt idx="9">
                  <c:v>44165</c:v>
                </c:pt>
                <c:pt idx="10">
                  <c:v>44196</c:v>
                </c:pt>
                <c:pt idx="11">
                  <c:v>44227</c:v>
                </c:pt>
                <c:pt idx="12">
                  <c:v>44255</c:v>
                </c:pt>
              </c:numCache>
            </c:numRef>
          </c:cat>
          <c:val>
            <c:numRef>
              <c:f>Sheet1!$G$2:$G$14</c:f>
              <c:numCache>
                <c:formatCode>###,###,###,###,##0.00_ </c:formatCode>
                <c:ptCount val="13"/>
                <c:pt idx="0">
                  <c:v>5.2</c:v>
                </c:pt>
                <c:pt idx="1">
                  <c:v>4.3</c:v>
                </c:pt>
                <c:pt idx="2">
                  <c:v>3.3</c:v>
                </c:pt>
                <c:pt idx="3">
                  <c:v>2.4</c:v>
                </c:pt>
                <c:pt idx="4">
                  <c:v>2.5</c:v>
                </c:pt>
                <c:pt idx="5">
                  <c:v>2.7</c:v>
                </c:pt>
                <c:pt idx="6">
                  <c:v>2.4</c:v>
                </c:pt>
                <c:pt idx="7">
                  <c:v>1.7</c:v>
                </c:pt>
                <c:pt idx="8">
                  <c:v>0.5</c:v>
                </c:pt>
                <c:pt idx="9">
                  <c:v>-0.5</c:v>
                </c:pt>
                <c:pt idx="10">
                  <c:v>0.2</c:v>
                </c:pt>
                <c:pt idx="11">
                  <c:v>-0.3</c:v>
                </c:pt>
                <c:pt idx="12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66-4C9E-A12A-C10BBA8AAED4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CPI:环比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0"/>
                  <c:y val="-7.575757575757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6-4C9E-A12A-C10BBA8AA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Sheet1!$F$2:$F$14</c:f>
              <c:numCache>
                <c:formatCode>yyyy\-mm;@</c:formatCode>
                <c:ptCount val="13"/>
                <c:pt idx="0">
                  <c:v>43890</c:v>
                </c:pt>
                <c:pt idx="1">
                  <c:v>43921</c:v>
                </c:pt>
                <c:pt idx="2">
                  <c:v>43951</c:v>
                </c:pt>
                <c:pt idx="3">
                  <c:v>43982</c:v>
                </c:pt>
                <c:pt idx="4">
                  <c:v>44012</c:v>
                </c:pt>
                <c:pt idx="5">
                  <c:v>44043</c:v>
                </c:pt>
                <c:pt idx="6">
                  <c:v>44074</c:v>
                </c:pt>
                <c:pt idx="7">
                  <c:v>44104</c:v>
                </c:pt>
                <c:pt idx="8">
                  <c:v>44135</c:v>
                </c:pt>
                <c:pt idx="9">
                  <c:v>44165</c:v>
                </c:pt>
                <c:pt idx="10">
                  <c:v>44196</c:v>
                </c:pt>
                <c:pt idx="11">
                  <c:v>44227</c:v>
                </c:pt>
                <c:pt idx="12">
                  <c:v>44255</c:v>
                </c:pt>
              </c:numCache>
            </c:numRef>
          </c:cat>
          <c:val>
            <c:numRef>
              <c:f>Sheet1!$H$2:$H$14</c:f>
              <c:numCache>
                <c:formatCode>###,###,###,###,##0.00_ </c:formatCode>
                <c:ptCount val="13"/>
                <c:pt idx="0">
                  <c:v>0.8</c:v>
                </c:pt>
                <c:pt idx="1">
                  <c:v>-1.2</c:v>
                </c:pt>
                <c:pt idx="2">
                  <c:v>-0.9</c:v>
                </c:pt>
                <c:pt idx="3">
                  <c:v>-0.8</c:v>
                </c:pt>
                <c:pt idx="4">
                  <c:v>-0.1</c:v>
                </c:pt>
                <c:pt idx="5">
                  <c:v>0.6</c:v>
                </c:pt>
                <c:pt idx="6">
                  <c:v>0.4</c:v>
                </c:pt>
                <c:pt idx="7">
                  <c:v>0.2</c:v>
                </c:pt>
                <c:pt idx="8">
                  <c:v>-0.3</c:v>
                </c:pt>
                <c:pt idx="9">
                  <c:v>-0.6</c:v>
                </c:pt>
                <c:pt idx="10">
                  <c:v>0.7</c:v>
                </c:pt>
                <c:pt idx="11">
                  <c:v>1</c:v>
                </c:pt>
                <c:pt idx="12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66-4C9E-A12A-C10BBA8AA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2869535"/>
        <c:axId val="1422889503"/>
      </c:lineChart>
      <c:dateAx>
        <c:axId val="1422869535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22889503"/>
        <c:crosses val="autoZero"/>
        <c:auto val="1"/>
        <c:lblOffset val="100"/>
        <c:baseTimeUnit val="months"/>
      </c:dateAx>
      <c:valAx>
        <c:axId val="1422889503"/>
        <c:scaling>
          <c:orientation val="minMax"/>
        </c:scaling>
        <c:delete val="0"/>
        <c:axPos val="l"/>
        <c:numFmt formatCode="###,###,###,##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22869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Sheet3!$K$2:$K$11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建设银行</c:v>
                </c:pt>
                <c:pt idx="3">
                  <c:v>中国平安</c:v>
                </c:pt>
                <c:pt idx="4">
                  <c:v>招商银行</c:v>
                </c:pt>
                <c:pt idx="5">
                  <c:v>农业银行</c:v>
                </c:pt>
                <c:pt idx="6">
                  <c:v>中国银行</c:v>
                </c:pt>
                <c:pt idx="7">
                  <c:v>中国人寿</c:v>
                </c:pt>
                <c:pt idx="8">
                  <c:v>中国石油</c:v>
                </c:pt>
                <c:pt idx="9">
                  <c:v>中国中免</c:v>
                </c:pt>
              </c:strCache>
            </c:strRef>
          </c:cat>
          <c:val>
            <c:numRef>
              <c:f>Sheet3!$N$2:$N$11</c:f>
              <c:numCache>
                <c:formatCode>0.00</c:formatCode>
                <c:ptCount val="10"/>
                <c:pt idx="0">
                  <c:v>2.6666315699999998</c:v>
                </c:pt>
                <c:pt idx="1">
                  <c:v>1.9139016</c:v>
                </c:pt>
                <c:pt idx="2">
                  <c:v>1.8150796999999999</c:v>
                </c:pt>
                <c:pt idx="3">
                  <c:v>1.5571109599999999</c:v>
                </c:pt>
                <c:pt idx="4">
                  <c:v>1.28873411</c:v>
                </c:pt>
                <c:pt idx="5">
                  <c:v>1.14094469</c:v>
                </c:pt>
                <c:pt idx="6">
                  <c:v>0.95381643999999999</c:v>
                </c:pt>
                <c:pt idx="7">
                  <c:v>0.9372576199999999</c:v>
                </c:pt>
                <c:pt idx="8">
                  <c:v>0.79797146000000008</c:v>
                </c:pt>
                <c:pt idx="9">
                  <c:v>0.60118674000000005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4-401F-808D-AB91DF0A8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12711119"/>
        <c:axId val="1512705295"/>
      </c:barChart>
      <c:catAx>
        <c:axId val="151271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12705295"/>
        <c:crosses val="autoZero"/>
        <c:auto val="1"/>
        <c:lblAlgn val="ctr"/>
        <c:lblOffset val="100"/>
        <c:noMultiLvlLbl val="0"/>
      </c:catAx>
      <c:valAx>
        <c:axId val="1512705295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512711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Sheet3!$E$2:$E$11</c:f>
              <c:strCache>
                <c:ptCount val="10"/>
                <c:pt idx="0">
                  <c:v>五粮液</c:v>
                </c:pt>
                <c:pt idx="1">
                  <c:v>宁德时代</c:v>
                </c:pt>
                <c:pt idx="2">
                  <c:v>美的集团</c:v>
                </c:pt>
                <c:pt idx="3">
                  <c:v>比亚迪</c:v>
                </c:pt>
                <c:pt idx="4">
                  <c:v>海康威视</c:v>
                </c:pt>
                <c:pt idx="5">
                  <c:v>迈瑞医疗</c:v>
                </c:pt>
                <c:pt idx="6">
                  <c:v>金龙鱼</c:v>
                </c:pt>
                <c:pt idx="7">
                  <c:v>顺丰控股</c:v>
                </c:pt>
                <c:pt idx="8">
                  <c:v>牧原股份</c:v>
                </c:pt>
                <c:pt idx="9">
                  <c:v>平安银行</c:v>
                </c:pt>
              </c:strCache>
            </c:strRef>
          </c:cat>
          <c:val>
            <c:numRef>
              <c:f>Sheet3!$G$2:$G$11</c:f>
              <c:numCache>
                <c:formatCode>0.00</c:formatCode>
                <c:ptCount val="10"/>
                <c:pt idx="0">
                  <c:v>1.08685024</c:v>
                </c:pt>
                <c:pt idx="1">
                  <c:v>0.75062642000000002</c:v>
                </c:pt>
                <c:pt idx="2">
                  <c:v>0.65541683000000006</c:v>
                </c:pt>
                <c:pt idx="3">
                  <c:v>0.56441764999999999</c:v>
                </c:pt>
                <c:pt idx="4">
                  <c:v>0.51912026</c:v>
                </c:pt>
                <c:pt idx="5">
                  <c:v>0.50815895</c:v>
                </c:pt>
                <c:pt idx="6">
                  <c:v>0.48523244000000004</c:v>
                </c:pt>
                <c:pt idx="7">
                  <c:v>0.47824399000000001</c:v>
                </c:pt>
                <c:pt idx="8">
                  <c:v>0.42818771999999999</c:v>
                </c:pt>
                <c:pt idx="9">
                  <c:v>0.41489853000000004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2-4ABA-BD8D-4C6466AAE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12892079"/>
        <c:axId val="1512908719"/>
      </c:barChart>
      <c:catAx>
        <c:axId val="151289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12908719"/>
        <c:crosses val="autoZero"/>
        <c:auto val="1"/>
        <c:lblAlgn val="ctr"/>
        <c:lblOffset val="100"/>
        <c:noMultiLvlLbl val="0"/>
      </c:catAx>
      <c:valAx>
        <c:axId val="1512908719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51289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Sheet2!$J$2:$J$11</c:f>
              <c:strCache>
                <c:ptCount val="10"/>
                <c:pt idx="0">
                  <c:v>晨鸣纸业</c:v>
                </c:pt>
                <c:pt idx="1">
                  <c:v>全新好</c:v>
                </c:pt>
                <c:pt idx="2">
                  <c:v>*ST松江</c:v>
                </c:pt>
                <c:pt idx="3">
                  <c:v>华昌化工</c:v>
                </c:pt>
                <c:pt idx="4">
                  <c:v>嘉凯城</c:v>
                </c:pt>
                <c:pt idx="5">
                  <c:v>沧州大化</c:v>
                </c:pt>
                <c:pt idx="6">
                  <c:v>*ST实达</c:v>
                </c:pt>
                <c:pt idx="7">
                  <c:v>金瑞矿业</c:v>
                </c:pt>
                <c:pt idx="8">
                  <c:v>鄂尔多斯</c:v>
                </c:pt>
                <c:pt idx="9">
                  <c:v>金牛化工</c:v>
                </c:pt>
              </c:strCache>
            </c:strRef>
          </c:cat>
          <c:val>
            <c:numRef>
              <c:f>Sheet2!$M$2:$M$11</c:f>
              <c:numCache>
                <c:formatCode>0.00%</c:formatCode>
                <c:ptCount val="10"/>
                <c:pt idx="0">
                  <c:v>0.53111977615693129</c:v>
                </c:pt>
                <c:pt idx="1">
                  <c:v>0.53788458594826261</c:v>
                </c:pt>
                <c:pt idx="2">
                  <c:v>0.5806501668089068</c:v>
                </c:pt>
                <c:pt idx="3">
                  <c:v>0.60526436982762188</c:v>
                </c:pt>
                <c:pt idx="4">
                  <c:v>0.63524694898602418</c:v>
                </c:pt>
                <c:pt idx="5">
                  <c:v>0.63965852850427596</c:v>
                </c:pt>
                <c:pt idx="6">
                  <c:v>0.67740709386499875</c:v>
                </c:pt>
                <c:pt idx="7">
                  <c:v>0.68737089271649165</c:v>
                </c:pt>
                <c:pt idx="8">
                  <c:v>0.70017972846480214</c:v>
                </c:pt>
                <c:pt idx="9">
                  <c:v>0.86111099769307731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8-4D92-94F2-21833E59A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7915503"/>
        <c:axId val="1267915919"/>
      </c:barChart>
      <c:catAx>
        <c:axId val="1267915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67915919"/>
        <c:crosses val="autoZero"/>
        <c:auto val="1"/>
        <c:lblAlgn val="ctr"/>
        <c:lblOffset val="100"/>
        <c:noMultiLvlLbl val="0"/>
      </c:catAx>
      <c:valAx>
        <c:axId val="1267915919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267915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[月报个股.xlsx]万得!$B$4161:$B$4170</c:f>
              <c:strCache>
                <c:ptCount val="10"/>
                <c:pt idx="0">
                  <c:v>爱施德</c:v>
                </c:pt>
                <c:pt idx="1">
                  <c:v>东方盛虹</c:v>
                </c:pt>
                <c:pt idx="2">
                  <c:v>中核钛白</c:v>
                </c:pt>
                <c:pt idx="3">
                  <c:v>电光科技</c:v>
                </c:pt>
                <c:pt idx="4">
                  <c:v>阳光电源</c:v>
                </c:pt>
                <c:pt idx="5">
                  <c:v>华峰化学</c:v>
                </c:pt>
                <c:pt idx="6">
                  <c:v>山东赫达</c:v>
                </c:pt>
                <c:pt idx="7">
                  <c:v>天齐锂业</c:v>
                </c:pt>
                <c:pt idx="8">
                  <c:v>*ST江特</c:v>
                </c:pt>
                <c:pt idx="9">
                  <c:v>川能动力</c:v>
                </c:pt>
              </c:strCache>
            </c:strRef>
          </c:cat>
          <c:val>
            <c:numRef>
              <c:f>[月报个股.xlsx]万得!$C$4161:$C$4170</c:f>
            </c:numRef>
          </c:val>
          <c:extLst>
            <c:ext xmlns:c16="http://schemas.microsoft.com/office/drawing/2014/chart" uri="{C3380CC4-5D6E-409C-BE32-E72D297353CC}">
              <c16:uniqueId val="{00000000-646B-4ED1-AED3-121123D0038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[月报个股.xlsx]万得!$B$4161:$B$4170</c:f>
              <c:strCache>
                <c:ptCount val="10"/>
                <c:pt idx="0">
                  <c:v>爱施德</c:v>
                </c:pt>
                <c:pt idx="1">
                  <c:v>东方盛虹</c:v>
                </c:pt>
                <c:pt idx="2">
                  <c:v>中核钛白</c:v>
                </c:pt>
                <c:pt idx="3">
                  <c:v>电光科技</c:v>
                </c:pt>
                <c:pt idx="4">
                  <c:v>阳光电源</c:v>
                </c:pt>
                <c:pt idx="5">
                  <c:v>华峰化学</c:v>
                </c:pt>
                <c:pt idx="6">
                  <c:v>山东赫达</c:v>
                </c:pt>
                <c:pt idx="7">
                  <c:v>天齐锂业</c:v>
                </c:pt>
                <c:pt idx="8">
                  <c:v>*ST江特</c:v>
                </c:pt>
                <c:pt idx="9">
                  <c:v>川能动力</c:v>
                </c:pt>
              </c:strCache>
            </c:strRef>
          </c:cat>
          <c:val>
            <c:numRef>
              <c:f>[月报个股.xlsx]万得!$E$4161:$E$4170</c:f>
            </c:numRef>
          </c:val>
          <c:extLst>
            <c:ext xmlns:c16="http://schemas.microsoft.com/office/drawing/2014/chart" uri="{C3380CC4-5D6E-409C-BE32-E72D297353CC}">
              <c16:uniqueId val="{00000001-646B-4ED1-AED3-121123D00381}"/>
            </c:ext>
          </c:extLst>
        </c:ser>
        <c:ser>
          <c:idx val="3"/>
          <c:order val="3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4454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[月报个股.xlsx]万得!$B$4161:$B$4170</c:f>
              <c:strCache>
                <c:ptCount val="10"/>
                <c:pt idx="0">
                  <c:v>爱施德</c:v>
                </c:pt>
                <c:pt idx="1">
                  <c:v>东方盛虹</c:v>
                </c:pt>
                <c:pt idx="2">
                  <c:v>中核钛白</c:v>
                </c:pt>
                <c:pt idx="3">
                  <c:v>电光科技</c:v>
                </c:pt>
                <c:pt idx="4">
                  <c:v>阳光电源</c:v>
                </c:pt>
                <c:pt idx="5">
                  <c:v>华峰化学</c:v>
                </c:pt>
                <c:pt idx="6">
                  <c:v>山东赫达</c:v>
                </c:pt>
                <c:pt idx="7">
                  <c:v>天齐锂业</c:v>
                </c:pt>
                <c:pt idx="8">
                  <c:v>*ST江特</c:v>
                </c:pt>
                <c:pt idx="9">
                  <c:v>川能动力</c:v>
                </c:pt>
              </c:strCache>
            </c:strRef>
          </c:cat>
          <c:val>
            <c:numRef>
              <c:f>[月报个股.xlsx]万得!$F$4161:$F$4170</c:f>
              <c:numCache>
                <c:formatCode>###,###,###,###,###,##0.0000</c:formatCode>
                <c:ptCount val="10"/>
                <c:pt idx="0">
                  <c:v>41.555</c:v>
                </c:pt>
                <c:pt idx="1">
                  <c:v>43.143500000000003</c:v>
                </c:pt>
                <c:pt idx="2">
                  <c:v>43.783799999999999</c:v>
                </c:pt>
                <c:pt idx="3">
                  <c:v>44.456299999999999</c:v>
                </c:pt>
                <c:pt idx="4">
                  <c:v>44.991700000000002</c:v>
                </c:pt>
                <c:pt idx="5">
                  <c:v>46.2834</c:v>
                </c:pt>
                <c:pt idx="6">
                  <c:v>50.232599999999998</c:v>
                </c:pt>
                <c:pt idx="7">
                  <c:v>52.661099999999998</c:v>
                </c:pt>
                <c:pt idx="8">
                  <c:v>78.016099999999994</c:v>
                </c:pt>
                <c:pt idx="9">
                  <c:v>88.313299999999998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6B-4ED1-AED3-121123D00381}"/>
            </c:ext>
          </c:extLst>
        </c:ser>
        <c:ser>
          <c:idx val="4"/>
          <c:order val="4"/>
          <c:spPr>
            <a:solidFill>
              <a:srgbClr val="527B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4454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[月报个股.xlsx]万得!$B$4161:$B$4170</c:f>
              <c:strCache>
                <c:ptCount val="10"/>
                <c:pt idx="0">
                  <c:v>爱施德</c:v>
                </c:pt>
                <c:pt idx="1">
                  <c:v>东方盛虹</c:v>
                </c:pt>
                <c:pt idx="2">
                  <c:v>中核钛白</c:v>
                </c:pt>
                <c:pt idx="3">
                  <c:v>电光科技</c:v>
                </c:pt>
                <c:pt idx="4">
                  <c:v>阳光电源</c:v>
                </c:pt>
                <c:pt idx="5">
                  <c:v>华峰化学</c:v>
                </c:pt>
                <c:pt idx="6">
                  <c:v>山东赫达</c:v>
                </c:pt>
                <c:pt idx="7">
                  <c:v>天齐锂业</c:v>
                </c:pt>
                <c:pt idx="8">
                  <c:v>*ST江特</c:v>
                </c:pt>
                <c:pt idx="9">
                  <c:v>川能动力</c:v>
                </c:pt>
              </c:strCache>
            </c:strRef>
          </c:cat>
          <c:val>
            <c:numRef>
              <c:f>[月报个股.xlsx]万得!$G$4161:$G$4170</c:f>
              <c:numCache>
                <c:formatCode>0.00_ </c:formatCode>
                <c:ptCount val="10"/>
                <c:pt idx="0">
                  <c:v>-14.299200000000001</c:v>
                </c:pt>
                <c:pt idx="1">
                  <c:v>4.6425999999999998</c:v>
                </c:pt>
                <c:pt idx="2">
                  <c:v>18.170400000000001</c:v>
                </c:pt>
                <c:pt idx="3">
                  <c:v>5.0922999999999998</c:v>
                </c:pt>
                <c:pt idx="4">
                  <c:v>-17.480899999999998</c:v>
                </c:pt>
                <c:pt idx="5">
                  <c:v>-7.4526000000000003</c:v>
                </c:pt>
                <c:pt idx="6">
                  <c:v>-1.3158000000000001</c:v>
                </c:pt>
                <c:pt idx="7">
                  <c:v>-25.070900000000002</c:v>
                </c:pt>
                <c:pt idx="8">
                  <c:v>-14.457800000000001</c:v>
                </c:pt>
                <c:pt idx="9">
                  <c:v>-24.440200000000001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6B-4ED1-AED3-121123D0038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[月报个股.xlsx]万得!$B$4161:$B$4170</c:f>
              <c:strCache>
                <c:ptCount val="10"/>
                <c:pt idx="0">
                  <c:v>爱施德</c:v>
                </c:pt>
                <c:pt idx="1">
                  <c:v>东方盛虹</c:v>
                </c:pt>
                <c:pt idx="2">
                  <c:v>中核钛白</c:v>
                </c:pt>
                <c:pt idx="3">
                  <c:v>电光科技</c:v>
                </c:pt>
                <c:pt idx="4">
                  <c:v>阳光电源</c:v>
                </c:pt>
                <c:pt idx="5">
                  <c:v>华峰化学</c:v>
                </c:pt>
                <c:pt idx="6">
                  <c:v>山东赫达</c:v>
                </c:pt>
                <c:pt idx="7">
                  <c:v>天齐锂业</c:v>
                </c:pt>
                <c:pt idx="8">
                  <c:v>*ST江特</c:v>
                </c:pt>
                <c:pt idx="9">
                  <c:v>川能动力</c:v>
                </c:pt>
              </c:strCache>
            </c:strRef>
          </c:cat>
          <c:val>
            <c:numRef>
              <c:f>[月报个股.xlsx]万得!$D$4161:$D$4170</c:f>
            </c:numRef>
          </c:val>
          <c:extLst>
            <c:ext xmlns:c16="http://schemas.microsoft.com/office/drawing/2014/chart" uri="{C3380CC4-5D6E-409C-BE32-E72D297353CC}">
              <c16:uniqueId val="{00000004-646B-4ED1-AED3-121123D00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9645200"/>
        <c:axId val="979645528"/>
      </c:barChart>
      <c:catAx>
        <c:axId val="97964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79645528"/>
        <c:crosses val="autoZero"/>
        <c:auto val="1"/>
        <c:lblAlgn val="ctr"/>
        <c:lblOffset val="100"/>
        <c:noMultiLvlLbl val="0"/>
      </c:catAx>
      <c:valAx>
        <c:axId val="979645528"/>
        <c:scaling>
          <c:orientation val="minMax"/>
        </c:scaling>
        <c:delete val="1"/>
        <c:axPos val="b"/>
        <c:numFmt formatCode="###,###,###,###,###,##0.0000" sourceLinked="1"/>
        <c:majorTickMark val="none"/>
        <c:minorTickMark val="none"/>
        <c:tickLblPos val="nextTo"/>
        <c:crossAx val="97964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44546A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Sheet2!$P$2:$P$11</c:f>
              <c:strCache>
                <c:ptCount val="10"/>
                <c:pt idx="0">
                  <c:v>*ST大集</c:v>
                </c:pt>
                <c:pt idx="1">
                  <c:v>天齐锂业</c:v>
                </c:pt>
                <c:pt idx="2">
                  <c:v>长城汽车</c:v>
                </c:pt>
                <c:pt idx="3">
                  <c:v>华资实业</c:v>
                </c:pt>
                <c:pt idx="4">
                  <c:v>*ST融捷</c:v>
                </c:pt>
                <c:pt idx="5">
                  <c:v>湘财股份</c:v>
                </c:pt>
                <c:pt idx="6">
                  <c:v>王子新材</c:v>
                </c:pt>
                <c:pt idx="7">
                  <c:v>东方日升</c:v>
                </c:pt>
                <c:pt idx="8">
                  <c:v>*ST宜生</c:v>
                </c:pt>
                <c:pt idx="9">
                  <c:v>退市金钰</c:v>
                </c:pt>
              </c:strCache>
            </c:strRef>
          </c:cat>
          <c:val>
            <c:numRef>
              <c:f>Sheet2!$S$2:$S$11</c:f>
              <c:numCache>
                <c:formatCode>0.00%</c:formatCode>
                <c:ptCount val="10"/>
                <c:pt idx="0">
                  <c:v>-0.24901169317458749</c:v>
                </c:pt>
                <c:pt idx="1">
                  <c:v>-0.2507089893171377</c:v>
                </c:pt>
                <c:pt idx="2">
                  <c:v>-0.25166982983963126</c:v>
                </c:pt>
                <c:pt idx="3">
                  <c:v>-0.25518424554092856</c:v>
                </c:pt>
                <c:pt idx="4">
                  <c:v>-0.26000013331289207</c:v>
                </c:pt>
                <c:pt idx="5">
                  <c:v>-0.33898298390235349</c:v>
                </c:pt>
                <c:pt idx="6">
                  <c:v>-0.35287979650011214</c:v>
                </c:pt>
                <c:pt idx="7">
                  <c:v>-0.37619266521533656</c:v>
                </c:pt>
                <c:pt idx="8">
                  <c:v>-0.42857248723516206</c:v>
                </c:pt>
                <c:pt idx="9">
                  <c:v>-0.53658536585365857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3-4001-A09F-5C1329F8D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0044735"/>
        <c:axId val="990051391"/>
      </c:barChart>
      <c:catAx>
        <c:axId val="990044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90051391"/>
        <c:crosses val="autoZero"/>
        <c:auto val="1"/>
        <c:lblAlgn val="ctr"/>
        <c:lblOffset val="100"/>
        <c:noMultiLvlLbl val="0"/>
      </c:catAx>
      <c:valAx>
        <c:axId val="990051391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9004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Sheet2!$H$6:$H$20</c:f>
              <c:numCache>
                <c:formatCode>yyyy\-mm\-dd</c:formatCode>
                <c:ptCount val="15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44235</c:v>
                </c:pt>
                <c:pt idx="6">
                  <c:v>44236</c:v>
                </c:pt>
                <c:pt idx="7">
                  <c:v>44237</c:v>
                </c:pt>
                <c:pt idx="8">
                  <c:v>44245</c:v>
                </c:pt>
                <c:pt idx="9">
                  <c:v>44246</c:v>
                </c:pt>
                <c:pt idx="10">
                  <c:v>44249</c:v>
                </c:pt>
                <c:pt idx="11">
                  <c:v>44250</c:v>
                </c:pt>
                <c:pt idx="12">
                  <c:v>44251</c:v>
                </c:pt>
                <c:pt idx="13">
                  <c:v>44252</c:v>
                </c:pt>
                <c:pt idx="14">
                  <c:v>44253</c:v>
                </c:pt>
              </c:numCache>
            </c:numRef>
          </c:cat>
          <c:val>
            <c:numRef>
              <c:f>Sheet2!$I$6:$I$20</c:f>
              <c:numCache>
                <c:formatCode>0.00%</c:formatCode>
                <c:ptCount val="15"/>
                <c:pt idx="0">
                  <c:v>9.0888638920134879E-2</c:v>
                </c:pt>
                <c:pt idx="1">
                  <c:v>9.6287964004499349E-2</c:v>
                </c:pt>
                <c:pt idx="2">
                  <c:v>0.20382452193475786</c:v>
                </c:pt>
                <c:pt idx="3">
                  <c:v>0.19831271091113623</c:v>
                </c:pt>
                <c:pt idx="4">
                  <c:v>0.19831271091113623</c:v>
                </c:pt>
                <c:pt idx="5">
                  <c:v>0.30933633295838026</c:v>
                </c:pt>
                <c:pt idx="6">
                  <c:v>0.32170978627671531</c:v>
                </c:pt>
                <c:pt idx="7">
                  <c:v>0.40101237345331819</c:v>
                </c:pt>
                <c:pt idx="8">
                  <c:v>0.33633295838020238</c:v>
                </c:pt>
                <c:pt idx="9">
                  <c:v>0.42744656917885271</c:v>
                </c:pt>
                <c:pt idx="10">
                  <c:v>0.40551181102362199</c:v>
                </c:pt>
                <c:pt idx="11">
                  <c:v>0.37097862767154099</c:v>
                </c:pt>
                <c:pt idx="12">
                  <c:v>0.37154105736782883</c:v>
                </c:pt>
                <c:pt idx="13">
                  <c:v>0.40258717660292453</c:v>
                </c:pt>
                <c:pt idx="14">
                  <c:v>0.28121484814398179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1D-4E76-9C39-2F784BFC5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6896632"/>
        <c:axId val="976896304"/>
      </c:lineChart>
      <c:catAx>
        <c:axId val="9768966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6896304"/>
        <c:crosses val="autoZero"/>
        <c:auto val="0"/>
        <c:lblAlgn val="ctr"/>
        <c:lblOffset val="100"/>
        <c:noMultiLvlLbl val="0"/>
      </c:catAx>
      <c:valAx>
        <c:axId val="97689630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689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万得!$J$2:$J$11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*ST银亿</c:v>
                </c:pt>
                <c:pt idx="3">
                  <c:v>九鼎投资</c:v>
                </c:pt>
                <c:pt idx="4">
                  <c:v>*ST大集</c:v>
                </c:pt>
                <c:pt idx="5">
                  <c:v>国城矿业</c:v>
                </c:pt>
                <c:pt idx="6">
                  <c:v>泛海控股</c:v>
                </c:pt>
                <c:pt idx="7">
                  <c:v>希努尔</c:v>
                </c:pt>
                <c:pt idx="8">
                  <c:v>*ST新光</c:v>
                </c:pt>
                <c:pt idx="9">
                  <c:v>*ST贵人</c:v>
                </c:pt>
              </c:strCache>
            </c:strRef>
          </c:cat>
          <c:val>
            <c:numRef>
              <c:f>万得!$K$2:$K$11</c:f>
              <c:numCache>
                <c:formatCode>General</c:formatCode>
                <c:ptCount val="10"/>
                <c:pt idx="0">
                  <c:v>76.13</c:v>
                </c:pt>
                <c:pt idx="1">
                  <c:v>75.09</c:v>
                </c:pt>
                <c:pt idx="2">
                  <c:v>72.33</c:v>
                </c:pt>
                <c:pt idx="3">
                  <c:v>71.81</c:v>
                </c:pt>
                <c:pt idx="4">
                  <c:v>71.52</c:v>
                </c:pt>
                <c:pt idx="5">
                  <c:v>70.87</c:v>
                </c:pt>
                <c:pt idx="6">
                  <c:v>68.97</c:v>
                </c:pt>
                <c:pt idx="7">
                  <c:v>68.5</c:v>
                </c:pt>
                <c:pt idx="8">
                  <c:v>67.88</c:v>
                </c:pt>
                <c:pt idx="9">
                  <c:v>67.12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3-4B5D-BCCA-5A946B95D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34360063"/>
        <c:axId val="1334361311"/>
      </c:barChart>
      <c:catAx>
        <c:axId val="133436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34361311"/>
        <c:crosses val="autoZero"/>
        <c:auto val="1"/>
        <c:lblAlgn val="ctr"/>
        <c:lblOffset val="100"/>
        <c:noMultiLvlLbl val="0"/>
      </c:catAx>
      <c:valAx>
        <c:axId val="13343613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436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万得!$H$2:$H$6</c:f>
              <c:strCache>
                <c:ptCount val="5"/>
                <c:pt idx="0">
                  <c:v>渝三峡A</c:v>
                </c:pt>
                <c:pt idx="1">
                  <c:v>龙蟒佰利</c:v>
                </c:pt>
                <c:pt idx="2">
                  <c:v>香江控股</c:v>
                </c:pt>
                <c:pt idx="3">
                  <c:v>ST惠程</c:v>
                </c:pt>
                <c:pt idx="4">
                  <c:v>汇纳科技</c:v>
                </c:pt>
              </c:strCache>
            </c:strRef>
          </c:cat>
          <c:val>
            <c:numRef>
              <c:f>万得!$K$2:$K$6</c:f>
              <c:numCache>
                <c:formatCode>0.00</c:formatCode>
                <c:ptCount val="5"/>
                <c:pt idx="0">
                  <c:v>50</c:v>
                </c:pt>
                <c:pt idx="1">
                  <c:v>45.962699999999998</c:v>
                </c:pt>
                <c:pt idx="2">
                  <c:v>42.404299999999999</c:v>
                </c:pt>
                <c:pt idx="3">
                  <c:v>38.503300000000003</c:v>
                </c:pt>
                <c:pt idx="4">
                  <c:v>35.660099999999993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5-406C-A8AA-4685D5221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64531119"/>
        <c:axId val="1464551503"/>
      </c:barChart>
      <c:catAx>
        <c:axId val="146453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64551503"/>
        <c:crosses val="autoZero"/>
        <c:auto val="1"/>
        <c:lblAlgn val="ctr"/>
        <c:lblOffset val="100"/>
        <c:noMultiLvlLbl val="0"/>
      </c:catAx>
      <c:valAx>
        <c:axId val="1464551503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464531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万得!$H$8:$H$12</c:f>
              <c:strCache>
                <c:ptCount val="5"/>
                <c:pt idx="0">
                  <c:v>万林物流</c:v>
                </c:pt>
                <c:pt idx="1">
                  <c:v>天泽信息</c:v>
                </c:pt>
                <c:pt idx="2">
                  <c:v>博世科</c:v>
                </c:pt>
                <c:pt idx="3">
                  <c:v>铁汉生态</c:v>
                </c:pt>
                <c:pt idx="4">
                  <c:v>华神科技</c:v>
                </c:pt>
              </c:strCache>
            </c:strRef>
          </c:cat>
          <c:val>
            <c:numRef>
              <c:f>万得!$K$8:$K$12</c:f>
              <c:numCache>
                <c:formatCode>#,##0.00_ </c:formatCode>
                <c:ptCount val="5"/>
                <c:pt idx="0">
                  <c:v>-48.250900000000001</c:v>
                </c:pt>
                <c:pt idx="1">
                  <c:v>-49.804600000000008</c:v>
                </c:pt>
                <c:pt idx="2">
                  <c:v>-54.896799999999999</c:v>
                </c:pt>
                <c:pt idx="3">
                  <c:v>-74.343800000000002</c:v>
                </c:pt>
                <c:pt idx="4">
                  <c:v>-99.971900000000005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A-4DF9-960F-760F14DF1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64577711"/>
        <c:axId val="1464560239"/>
      </c:barChart>
      <c:catAx>
        <c:axId val="146457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64560239"/>
        <c:crosses val="autoZero"/>
        <c:auto val="1"/>
        <c:lblAlgn val="ctr"/>
        <c:lblOffset val="100"/>
        <c:noMultiLvlLbl val="0"/>
      </c:catAx>
      <c:valAx>
        <c:axId val="1464560239"/>
        <c:scaling>
          <c:orientation val="minMax"/>
        </c:scaling>
        <c:delete val="1"/>
        <c:axPos val="l"/>
        <c:numFmt formatCode="#,##0.00_ " sourceLinked="1"/>
        <c:majorTickMark val="none"/>
        <c:minorTickMark val="none"/>
        <c:tickLblPos val="nextTo"/>
        <c:crossAx val="1464577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PPI:全部工业品:当月同比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9.0708652419006705E-2"/>
                  <c:y val="-3.435114503816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97-47CB-A886-0FEF452B8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Sheet1!$F$2:$F$14</c:f>
              <c:numCache>
                <c:formatCode>yyyy\-mm;@</c:formatCode>
                <c:ptCount val="13"/>
                <c:pt idx="0">
                  <c:v>43890</c:v>
                </c:pt>
                <c:pt idx="1">
                  <c:v>43921</c:v>
                </c:pt>
                <c:pt idx="2">
                  <c:v>43951</c:v>
                </c:pt>
                <c:pt idx="3">
                  <c:v>43982</c:v>
                </c:pt>
                <c:pt idx="4">
                  <c:v>44012</c:v>
                </c:pt>
                <c:pt idx="5">
                  <c:v>44043</c:v>
                </c:pt>
                <c:pt idx="6">
                  <c:v>44074</c:v>
                </c:pt>
                <c:pt idx="7">
                  <c:v>44104</c:v>
                </c:pt>
                <c:pt idx="8">
                  <c:v>44135</c:v>
                </c:pt>
                <c:pt idx="9">
                  <c:v>44165</c:v>
                </c:pt>
                <c:pt idx="10">
                  <c:v>44196</c:v>
                </c:pt>
                <c:pt idx="11">
                  <c:v>44227</c:v>
                </c:pt>
                <c:pt idx="12">
                  <c:v>44255</c:v>
                </c:pt>
              </c:numCache>
            </c:numRef>
          </c:cat>
          <c:val>
            <c:numRef>
              <c:f>Sheet1!$I$2:$I$14</c:f>
              <c:numCache>
                <c:formatCode>###,###,###,###,##0.00_ </c:formatCode>
                <c:ptCount val="13"/>
                <c:pt idx="0">
                  <c:v>-0.4</c:v>
                </c:pt>
                <c:pt idx="1">
                  <c:v>-1.5</c:v>
                </c:pt>
                <c:pt idx="2">
                  <c:v>-3.1</c:v>
                </c:pt>
                <c:pt idx="3">
                  <c:v>-3.7</c:v>
                </c:pt>
                <c:pt idx="4">
                  <c:v>-3</c:v>
                </c:pt>
                <c:pt idx="5">
                  <c:v>-2.4</c:v>
                </c:pt>
                <c:pt idx="6">
                  <c:v>-2</c:v>
                </c:pt>
                <c:pt idx="7">
                  <c:v>-2.1</c:v>
                </c:pt>
                <c:pt idx="8">
                  <c:v>-2.1</c:v>
                </c:pt>
                <c:pt idx="9">
                  <c:v>-1.5</c:v>
                </c:pt>
                <c:pt idx="10">
                  <c:v>-0.4</c:v>
                </c:pt>
                <c:pt idx="11">
                  <c:v>0.3</c:v>
                </c:pt>
                <c:pt idx="12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97-47CB-A886-0FEF452B8173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PPI:全部工业品:环比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8477475002355578E-16"/>
                  <c:y val="6.48854961832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97-47CB-A886-0FEF452B8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Sheet1!$F$2:$F$14</c:f>
              <c:numCache>
                <c:formatCode>yyyy\-mm;@</c:formatCode>
                <c:ptCount val="13"/>
                <c:pt idx="0">
                  <c:v>43890</c:v>
                </c:pt>
                <c:pt idx="1">
                  <c:v>43921</c:v>
                </c:pt>
                <c:pt idx="2">
                  <c:v>43951</c:v>
                </c:pt>
                <c:pt idx="3">
                  <c:v>43982</c:v>
                </c:pt>
                <c:pt idx="4">
                  <c:v>44012</c:v>
                </c:pt>
                <c:pt idx="5">
                  <c:v>44043</c:v>
                </c:pt>
                <c:pt idx="6">
                  <c:v>44074</c:v>
                </c:pt>
                <c:pt idx="7">
                  <c:v>44104</c:v>
                </c:pt>
                <c:pt idx="8">
                  <c:v>44135</c:v>
                </c:pt>
                <c:pt idx="9">
                  <c:v>44165</c:v>
                </c:pt>
                <c:pt idx="10">
                  <c:v>44196</c:v>
                </c:pt>
                <c:pt idx="11">
                  <c:v>44227</c:v>
                </c:pt>
                <c:pt idx="12">
                  <c:v>44255</c:v>
                </c:pt>
              </c:numCache>
            </c:numRef>
          </c:cat>
          <c:val>
            <c:numRef>
              <c:f>Sheet1!$J$2:$J$14</c:f>
              <c:numCache>
                <c:formatCode>###,###,###,###,##0.00_ </c:formatCode>
                <c:ptCount val="13"/>
                <c:pt idx="0">
                  <c:v>-0.5</c:v>
                </c:pt>
                <c:pt idx="1">
                  <c:v>-1</c:v>
                </c:pt>
                <c:pt idx="2">
                  <c:v>-1.3</c:v>
                </c:pt>
                <c:pt idx="3">
                  <c:v>-0.4</c:v>
                </c:pt>
                <c:pt idx="4">
                  <c:v>0.4</c:v>
                </c:pt>
                <c:pt idx="5">
                  <c:v>0.4</c:v>
                </c:pt>
                <c:pt idx="6">
                  <c:v>0.3</c:v>
                </c:pt>
                <c:pt idx="7">
                  <c:v>0.1</c:v>
                </c:pt>
                <c:pt idx="8">
                  <c:v>0</c:v>
                </c:pt>
                <c:pt idx="9">
                  <c:v>0.5</c:v>
                </c:pt>
                <c:pt idx="10">
                  <c:v>1.1000000000000001</c:v>
                </c:pt>
                <c:pt idx="11">
                  <c:v>1</c:v>
                </c:pt>
                <c:pt idx="12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97-47CB-A886-0FEF452B8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2876607"/>
        <c:axId val="1422878687"/>
      </c:lineChart>
      <c:dateAx>
        <c:axId val="1422876607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22878687"/>
        <c:crosses val="autoZero"/>
        <c:auto val="1"/>
        <c:lblOffset val="100"/>
        <c:baseTimeUnit val="months"/>
      </c:dateAx>
      <c:valAx>
        <c:axId val="1422878687"/>
        <c:scaling>
          <c:orientation val="minMax"/>
        </c:scaling>
        <c:delete val="0"/>
        <c:axPos val="l"/>
        <c:numFmt formatCode="###,###,###,##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2287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PMI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2599206349206348E-3"/>
                  <c:y val="2.9333333333333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E1-4BEE-8668-A459F7557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Sheet1!$H$14:$H$26</c:f>
              <c:numCache>
                <c:formatCode>yyyy\-mm;@</c:formatCode>
                <c:ptCount val="13"/>
                <c:pt idx="0">
                  <c:v>43890</c:v>
                </c:pt>
                <c:pt idx="1">
                  <c:v>43921</c:v>
                </c:pt>
                <c:pt idx="2">
                  <c:v>43951</c:v>
                </c:pt>
                <c:pt idx="3">
                  <c:v>43982</c:v>
                </c:pt>
                <c:pt idx="4">
                  <c:v>44012</c:v>
                </c:pt>
                <c:pt idx="5">
                  <c:v>44043</c:v>
                </c:pt>
                <c:pt idx="6">
                  <c:v>44074</c:v>
                </c:pt>
                <c:pt idx="7">
                  <c:v>44104</c:v>
                </c:pt>
                <c:pt idx="8">
                  <c:v>44135</c:v>
                </c:pt>
                <c:pt idx="9">
                  <c:v>44165</c:v>
                </c:pt>
                <c:pt idx="10">
                  <c:v>44196</c:v>
                </c:pt>
                <c:pt idx="11">
                  <c:v>44227</c:v>
                </c:pt>
                <c:pt idx="12">
                  <c:v>44255</c:v>
                </c:pt>
              </c:numCache>
            </c:numRef>
          </c:cat>
          <c:val>
            <c:numRef>
              <c:f>Sheet1!$I$14:$I$26</c:f>
              <c:numCache>
                <c:formatCode>###,###,###,###,##0.00_ </c:formatCode>
                <c:ptCount val="13"/>
                <c:pt idx="0">
                  <c:v>35.700000000000003</c:v>
                </c:pt>
                <c:pt idx="1">
                  <c:v>52</c:v>
                </c:pt>
                <c:pt idx="2">
                  <c:v>50.8</c:v>
                </c:pt>
                <c:pt idx="3">
                  <c:v>50.6</c:v>
                </c:pt>
                <c:pt idx="4">
                  <c:v>50.9</c:v>
                </c:pt>
                <c:pt idx="5">
                  <c:v>51.1</c:v>
                </c:pt>
                <c:pt idx="6">
                  <c:v>51</c:v>
                </c:pt>
                <c:pt idx="7">
                  <c:v>51.5</c:v>
                </c:pt>
                <c:pt idx="8">
                  <c:v>51.4</c:v>
                </c:pt>
                <c:pt idx="9">
                  <c:v>52.1</c:v>
                </c:pt>
                <c:pt idx="10">
                  <c:v>51.9</c:v>
                </c:pt>
                <c:pt idx="11">
                  <c:v>51.3</c:v>
                </c:pt>
                <c:pt idx="12">
                  <c:v>50.6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E1-4BEE-8668-A459F7557791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财新中国PMI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3.1498015873015883E-3"/>
                  <c:y val="-3.7333333333333343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/>
                      <a:t>50.90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577380952380949E-2"/>
                      <c:h val="5.374677165354330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1E1-4BEE-8668-A459F7557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Sheet1!$H$14:$H$26</c:f>
              <c:numCache>
                <c:formatCode>yyyy\-mm;@</c:formatCode>
                <c:ptCount val="13"/>
                <c:pt idx="0">
                  <c:v>43890</c:v>
                </c:pt>
                <c:pt idx="1">
                  <c:v>43921</c:v>
                </c:pt>
                <c:pt idx="2">
                  <c:v>43951</c:v>
                </c:pt>
                <c:pt idx="3">
                  <c:v>43982</c:v>
                </c:pt>
                <c:pt idx="4">
                  <c:v>44012</c:v>
                </c:pt>
                <c:pt idx="5">
                  <c:v>44043</c:v>
                </c:pt>
                <c:pt idx="6">
                  <c:v>44074</c:v>
                </c:pt>
                <c:pt idx="7">
                  <c:v>44104</c:v>
                </c:pt>
                <c:pt idx="8">
                  <c:v>44135</c:v>
                </c:pt>
                <c:pt idx="9">
                  <c:v>44165</c:v>
                </c:pt>
                <c:pt idx="10">
                  <c:v>44196</c:v>
                </c:pt>
                <c:pt idx="11">
                  <c:v>44227</c:v>
                </c:pt>
                <c:pt idx="12">
                  <c:v>44255</c:v>
                </c:pt>
              </c:numCache>
            </c:numRef>
          </c:cat>
          <c:val>
            <c:numRef>
              <c:f>Sheet1!$J$14:$J$26</c:f>
              <c:numCache>
                <c:formatCode>General</c:formatCode>
                <c:ptCount val="13"/>
                <c:pt idx="0">
                  <c:v>40.299999999999997</c:v>
                </c:pt>
                <c:pt idx="1">
                  <c:v>50.1</c:v>
                </c:pt>
                <c:pt idx="2">
                  <c:v>49.4</c:v>
                </c:pt>
                <c:pt idx="3">
                  <c:v>50.7</c:v>
                </c:pt>
                <c:pt idx="4">
                  <c:v>51.2</c:v>
                </c:pt>
                <c:pt idx="5">
                  <c:v>52.8</c:v>
                </c:pt>
                <c:pt idx="6">
                  <c:v>53.1</c:v>
                </c:pt>
                <c:pt idx="7">
                  <c:v>53</c:v>
                </c:pt>
                <c:pt idx="8">
                  <c:v>53.6</c:v>
                </c:pt>
                <c:pt idx="9">
                  <c:v>54.9</c:v>
                </c:pt>
                <c:pt idx="10">
                  <c:v>53</c:v>
                </c:pt>
                <c:pt idx="11">
                  <c:v>51.5</c:v>
                </c:pt>
                <c:pt idx="12">
                  <c:v>50.9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E1-4BEE-8668-A459F7557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3036928"/>
        <c:axId val="1333022784"/>
      </c:lineChart>
      <c:dateAx>
        <c:axId val="1333036928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33022784"/>
        <c:crosses val="autoZero"/>
        <c:auto val="1"/>
        <c:lblOffset val="100"/>
        <c:baseTimeUnit val="months"/>
        <c:majorUnit val="3"/>
        <c:majorTimeUnit val="months"/>
      </c:dateAx>
      <c:valAx>
        <c:axId val="1333022784"/>
        <c:scaling>
          <c:orientation val="minMax"/>
          <c:min val="35"/>
        </c:scaling>
        <c:delete val="1"/>
        <c:axPos val="l"/>
        <c:numFmt formatCode="###,###,###,###,##0.00_ " sourceLinked="1"/>
        <c:majorTickMark val="none"/>
        <c:minorTickMark val="none"/>
        <c:tickLblPos val="nextTo"/>
        <c:crossAx val="133303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Sheet1!$R$5</c:f>
              <c:strCache>
                <c:ptCount val="1"/>
                <c:pt idx="0">
                  <c:v>上证指数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Sheet1!$Q$6:$Q$20</c:f>
              <c:numCache>
                <c:formatCode>yyyy\-mm\-dd</c:formatCode>
                <c:ptCount val="15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44235</c:v>
                </c:pt>
                <c:pt idx="6">
                  <c:v>44236</c:v>
                </c:pt>
                <c:pt idx="7">
                  <c:v>44237</c:v>
                </c:pt>
                <c:pt idx="8">
                  <c:v>44245</c:v>
                </c:pt>
                <c:pt idx="9">
                  <c:v>44246</c:v>
                </c:pt>
                <c:pt idx="10">
                  <c:v>44249</c:v>
                </c:pt>
                <c:pt idx="11">
                  <c:v>44250</c:v>
                </c:pt>
                <c:pt idx="12">
                  <c:v>44251</c:v>
                </c:pt>
                <c:pt idx="13">
                  <c:v>44252</c:v>
                </c:pt>
                <c:pt idx="14">
                  <c:v>44253</c:v>
                </c:pt>
              </c:numCache>
            </c:numRef>
          </c:cat>
          <c:val>
            <c:numRef>
              <c:f>Sheet1!$R$6:$R$20</c:f>
              <c:numCache>
                <c:formatCode>0.00%</c:formatCode>
                <c:ptCount val="15"/>
                <c:pt idx="0">
                  <c:v>6.3778233289193409E-3</c:v>
                </c:pt>
                <c:pt idx="1">
                  <c:v>1.4531924889692238E-2</c:v>
                </c:pt>
                <c:pt idx="2">
                  <c:v>9.8300659659589229E-3</c:v>
                </c:pt>
                <c:pt idx="3">
                  <c:v>5.3946674387059801E-3</c:v>
                </c:pt>
                <c:pt idx="4">
                  <c:v>3.8080495213819177E-3</c:v>
                </c:pt>
                <c:pt idx="5">
                  <c:v>1.4176433818771095E-2</c:v>
                </c:pt>
                <c:pt idx="6">
                  <c:v>3.4572899097152554E-2</c:v>
                </c:pt>
                <c:pt idx="7">
                  <c:v>4.9387132475002371E-2</c:v>
                </c:pt>
                <c:pt idx="8">
                  <c:v>5.5206454123851501E-2</c:v>
                </c:pt>
                <c:pt idx="9">
                  <c:v>6.1181328237750909E-2</c:v>
                </c:pt>
                <c:pt idx="10">
                  <c:v>4.5757259143746065E-2</c:v>
                </c:pt>
                <c:pt idx="11">
                  <c:v>4.400949025072487E-2</c:v>
                </c:pt>
                <c:pt idx="12">
                  <c:v>2.3258423921063809E-2</c:v>
                </c:pt>
                <c:pt idx="13">
                  <c:v>2.9277799017027872E-2</c:v>
                </c:pt>
                <c:pt idx="14">
                  <c:v>7.46789641733203E-3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AF-4D54-A0F8-28C8155AFCBD}"/>
            </c:ext>
          </c:extLst>
        </c:ser>
        <c:ser>
          <c:idx val="1"/>
          <c:order val="1"/>
          <c:tx>
            <c:strRef>
              <c:f>Sheet1!$S$5</c:f>
              <c:strCache>
                <c:ptCount val="1"/>
                <c:pt idx="0">
                  <c:v>深证成指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Sheet1!$Q$6:$Q$20</c:f>
              <c:numCache>
                <c:formatCode>yyyy\-mm\-dd</c:formatCode>
                <c:ptCount val="15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44235</c:v>
                </c:pt>
                <c:pt idx="6">
                  <c:v>44236</c:v>
                </c:pt>
                <c:pt idx="7">
                  <c:v>44237</c:v>
                </c:pt>
                <c:pt idx="8">
                  <c:v>44245</c:v>
                </c:pt>
                <c:pt idx="9">
                  <c:v>44246</c:v>
                </c:pt>
                <c:pt idx="10">
                  <c:v>44249</c:v>
                </c:pt>
                <c:pt idx="11">
                  <c:v>44250</c:v>
                </c:pt>
                <c:pt idx="12">
                  <c:v>44251</c:v>
                </c:pt>
                <c:pt idx="13">
                  <c:v>44252</c:v>
                </c:pt>
                <c:pt idx="14">
                  <c:v>44253</c:v>
                </c:pt>
              </c:numCache>
            </c:numRef>
          </c:cat>
          <c:val>
            <c:numRef>
              <c:f>Sheet1!$S$6:$S$20</c:f>
              <c:numCache>
                <c:formatCode>0.00%</c:formatCode>
                <c:ptCount val="15"/>
                <c:pt idx="0">
                  <c:v>1.3645241781426565E-2</c:v>
                </c:pt>
                <c:pt idx="1">
                  <c:v>3.4655740597827389E-2</c:v>
                </c:pt>
                <c:pt idx="2">
                  <c:v>2.7739498704175691E-2</c:v>
                </c:pt>
                <c:pt idx="3">
                  <c:v>1.9156962855727988E-2</c:v>
                </c:pt>
                <c:pt idx="4">
                  <c:v>1.250171822353785E-2</c:v>
                </c:pt>
                <c:pt idx="5">
                  <c:v>3.0200523754070119E-2</c:v>
                </c:pt>
                <c:pt idx="6">
                  <c:v>5.4552111360234745E-2</c:v>
                </c:pt>
                <c:pt idx="7">
                  <c:v>7.6929936271869837E-2</c:v>
                </c:pt>
                <c:pt idx="8">
                  <c:v>6.378634762152724E-2</c:v>
                </c:pt>
                <c:pt idx="9">
                  <c:v>6.7542232136557301E-2</c:v>
                </c:pt>
                <c:pt idx="10">
                  <c:v>3.474271944479046E-2</c:v>
                </c:pt>
                <c:pt idx="11">
                  <c:v>2.8421093878957304E-2</c:v>
                </c:pt>
                <c:pt idx="12">
                  <c:v>3.2836336345716255E-3</c:v>
                </c:pt>
                <c:pt idx="13">
                  <c:v>4.5916222368624915E-4</c:v>
                </c:pt>
                <c:pt idx="14">
                  <c:v>-2.1221792915779414E-2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AF-4D54-A0F8-28C8155AFCBD}"/>
            </c:ext>
          </c:extLst>
        </c:ser>
        <c:ser>
          <c:idx val="2"/>
          <c:order val="2"/>
          <c:tx>
            <c:strRef>
              <c:f>Sheet1!$T$5</c:f>
              <c:strCache>
                <c:ptCount val="1"/>
                <c:pt idx="0">
                  <c:v>中小板指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Sheet1!$Q$6:$Q$20</c:f>
              <c:numCache>
                <c:formatCode>yyyy\-mm\-dd</c:formatCode>
                <c:ptCount val="15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44235</c:v>
                </c:pt>
                <c:pt idx="6">
                  <c:v>44236</c:v>
                </c:pt>
                <c:pt idx="7">
                  <c:v>44237</c:v>
                </c:pt>
                <c:pt idx="8">
                  <c:v>44245</c:v>
                </c:pt>
                <c:pt idx="9">
                  <c:v>44246</c:v>
                </c:pt>
                <c:pt idx="10">
                  <c:v>44249</c:v>
                </c:pt>
                <c:pt idx="11">
                  <c:v>44250</c:v>
                </c:pt>
                <c:pt idx="12">
                  <c:v>44251</c:v>
                </c:pt>
                <c:pt idx="13">
                  <c:v>44252</c:v>
                </c:pt>
                <c:pt idx="14">
                  <c:v>44253</c:v>
                </c:pt>
              </c:numCache>
            </c:numRef>
          </c:cat>
          <c:val>
            <c:numRef>
              <c:f>Sheet1!$T$6:$T$20</c:f>
              <c:numCache>
                <c:formatCode>0.00%</c:formatCode>
                <c:ptCount val="15"/>
                <c:pt idx="0">
                  <c:v>1.8924257307165293E-2</c:v>
                </c:pt>
                <c:pt idx="1">
                  <c:v>3.9411364793920045E-2</c:v>
                </c:pt>
                <c:pt idx="2">
                  <c:v>2.702571957832367E-2</c:v>
                </c:pt>
                <c:pt idx="3">
                  <c:v>1.7768406658880576E-2</c:v>
                </c:pt>
                <c:pt idx="4">
                  <c:v>6.0086620748540653E-3</c:v>
                </c:pt>
                <c:pt idx="5">
                  <c:v>2.2832083271683734E-2</c:v>
                </c:pt>
                <c:pt idx="6">
                  <c:v>5.132623354157495E-2</c:v>
                </c:pt>
                <c:pt idx="7">
                  <c:v>8.0579852742626024E-2</c:v>
                </c:pt>
                <c:pt idx="8">
                  <c:v>6.8320550509147093E-2</c:v>
                </c:pt>
                <c:pt idx="9">
                  <c:v>6.9260252082520068E-2</c:v>
                </c:pt>
                <c:pt idx="10">
                  <c:v>4.1579110146112042E-2</c:v>
                </c:pt>
                <c:pt idx="11">
                  <c:v>3.178824455858309E-2</c:v>
                </c:pt>
                <c:pt idx="12">
                  <c:v>2.1247737272247491E-3</c:v>
                </c:pt>
                <c:pt idx="13">
                  <c:v>-2.4401258105902768E-3</c:v>
                </c:pt>
                <c:pt idx="14">
                  <c:v>-2.8586278071346505E-2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AF-4D54-A0F8-28C8155AFCBD}"/>
            </c:ext>
          </c:extLst>
        </c:ser>
        <c:ser>
          <c:idx val="3"/>
          <c:order val="3"/>
          <c:tx>
            <c:strRef>
              <c:f>Sheet1!$U$5</c:f>
              <c:strCache>
                <c:ptCount val="1"/>
                <c:pt idx="0">
                  <c:v>创业板指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Sheet1!$Q$6:$Q$20</c:f>
              <c:numCache>
                <c:formatCode>yyyy\-mm\-dd</c:formatCode>
                <c:ptCount val="15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44235</c:v>
                </c:pt>
                <c:pt idx="6">
                  <c:v>44236</c:v>
                </c:pt>
                <c:pt idx="7">
                  <c:v>44237</c:v>
                </c:pt>
                <c:pt idx="8">
                  <c:v>44245</c:v>
                </c:pt>
                <c:pt idx="9">
                  <c:v>44246</c:v>
                </c:pt>
                <c:pt idx="10">
                  <c:v>44249</c:v>
                </c:pt>
                <c:pt idx="11">
                  <c:v>44250</c:v>
                </c:pt>
                <c:pt idx="12">
                  <c:v>44251</c:v>
                </c:pt>
                <c:pt idx="13">
                  <c:v>44252</c:v>
                </c:pt>
                <c:pt idx="14">
                  <c:v>44253</c:v>
                </c:pt>
              </c:numCache>
            </c:numRef>
          </c:cat>
          <c:val>
            <c:numRef>
              <c:f>Sheet1!$U$6:$U$20</c:f>
              <c:numCache>
                <c:formatCode>0.00%</c:formatCode>
                <c:ptCount val="15"/>
                <c:pt idx="0">
                  <c:v>9.948783662727001E-3</c:v>
                </c:pt>
                <c:pt idx="1">
                  <c:v>3.1907002440405785E-2</c:v>
                </c:pt>
                <c:pt idx="2">
                  <c:v>3.0330903708881696E-2</c:v>
                </c:pt>
                <c:pt idx="3">
                  <c:v>2.2910672813006405E-2</c:v>
                </c:pt>
                <c:pt idx="4">
                  <c:v>2.0723713574210212E-2</c:v>
                </c:pt>
                <c:pt idx="5">
                  <c:v>4.7683554505661085E-2</c:v>
                </c:pt>
                <c:pt idx="6">
                  <c:v>6.563955509871966E-2</c:v>
                </c:pt>
                <c:pt idx="7">
                  <c:v>9.1069831746330765E-2</c:v>
                </c:pt>
                <c:pt idx="8">
                  <c:v>6.1133703791429239E-2</c:v>
                </c:pt>
                <c:pt idx="9">
                  <c:v>5.0072408048043249E-2</c:v>
                </c:pt>
                <c:pt idx="10">
                  <c:v>3.1344913613879921E-3</c:v>
                </c:pt>
                <c:pt idx="11">
                  <c:v>-5.2758749666692584E-3</c:v>
                </c:pt>
                <c:pt idx="12">
                  <c:v>-3.8802889827553755E-2</c:v>
                </c:pt>
                <c:pt idx="13">
                  <c:v>-4.8480520843197761E-2</c:v>
                </c:pt>
                <c:pt idx="14">
                  <c:v>-6.8635817417364353E-2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AF-4D54-A0F8-28C8155AFCBD}"/>
            </c:ext>
          </c:extLst>
        </c:ser>
        <c:ser>
          <c:idx val="4"/>
          <c:order val="4"/>
          <c:tx>
            <c:strRef>
              <c:f>Sheet1!$V$5</c:f>
              <c:strCache>
                <c:ptCount val="1"/>
                <c:pt idx="0">
                  <c:v>科创50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Sheet1!$Q$6:$Q$20</c:f>
              <c:numCache>
                <c:formatCode>yyyy\-mm\-dd</c:formatCode>
                <c:ptCount val="15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44235</c:v>
                </c:pt>
                <c:pt idx="6">
                  <c:v>44236</c:v>
                </c:pt>
                <c:pt idx="7">
                  <c:v>44237</c:v>
                </c:pt>
                <c:pt idx="8">
                  <c:v>44245</c:v>
                </c:pt>
                <c:pt idx="9">
                  <c:v>44246</c:v>
                </c:pt>
                <c:pt idx="10">
                  <c:v>44249</c:v>
                </c:pt>
                <c:pt idx="11">
                  <c:v>44250</c:v>
                </c:pt>
                <c:pt idx="12">
                  <c:v>44251</c:v>
                </c:pt>
                <c:pt idx="13">
                  <c:v>44252</c:v>
                </c:pt>
                <c:pt idx="14">
                  <c:v>44253</c:v>
                </c:pt>
              </c:numCache>
            </c:numRef>
          </c:cat>
          <c:val>
            <c:numRef>
              <c:f>Sheet1!$V$6:$V$20</c:f>
              <c:numCache>
                <c:formatCode>0.00%</c:formatCode>
                <c:ptCount val="15"/>
                <c:pt idx="0">
                  <c:v>-3.3833538988170542E-4</c:v>
                </c:pt>
                <c:pt idx="1">
                  <c:v>1.1319994672149392E-2</c:v>
                </c:pt>
                <c:pt idx="2">
                  <c:v>-8.309154296549992E-3</c:v>
                </c:pt>
                <c:pt idx="3">
                  <c:v>-1.9596307017530235E-2</c:v>
                </c:pt>
                <c:pt idx="4">
                  <c:v>-3.7386025419248181E-2</c:v>
                </c:pt>
                <c:pt idx="5">
                  <c:v>-2.7764599583476879E-2</c:v>
                </c:pt>
                <c:pt idx="6">
                  <c:v>4.0229632047779074E-3</c:v>
                </c:pt>
                <c:pt idx="7">
                  <c:v>1.0593041247662027E-2</c:v>
                </c:pt>
                <c:pt idx="8">
                  <c:v>5.4700484921605952E-3</c:v>
                </c:pt>
                <c:pt idx="9">
                  <c:v>4.1807030259182199E-3</c:v>
                </c:pt>
                <c:pt idx="10">
                  <c:v>-2.2536400063630446E-2</c:v>
                </c:pt>
                <c:pt idx="11">
                  <c:v>-2.2106993310228251E-2</c:v>
                </c:pt>
                <c:pt idx="12">
                  <c:v>-3.961048742659623E-2</c:v>
                </c:pt>
                <c:pt idx="13">
                  <c:v>-5.0810647655935681E-2</c:v>
                </c:pt>
                <c:pt idx="14">
                  <c:v>-6.7776293287203693E-2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DAF-4D54-A0F8-28C8155AF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330096"/>
        <c:axId val="568326352"/>
      </c:lineChart>
      <c:catAx>
        <c:axId val="56833009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68326352"/>
        <c:crosses val="autoZero"/>
        <c:auto val="0"/>
        <c:lblAlgn val="ctr"/>
        <c:lblOffset val="100"/>
        <c:tickLblSkip val="7"/>
        <c:noMultiLvlLbl val="0"/>
      </c:catAx>
      <c:valAx>
        <c:axId val="56832635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6833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万得!$F$3</c:f>
              <c:strCache>
                <c:ptCount val="1"/>
                <c:pt idx="0">
                  <c:v>全部A股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万得!$E$4:$E$18</c:f>
              <c:numCache>
                <c:formatCode>yyyy\-mm\-dd</c:formatCode>
                <c:ptCount val="15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44235</c:v>
                </c:pt>
                <c:pt idx="6">
                  <c:v>44236</c:v>
                </c:pt>
                <c:pt idx="7">
                  <c:v>44237</c:v>
                </c:pt>
                <c:pt idx="8">
                  <c:v>44245</c:v>
                </c:pt>
                <c:pt idx="9">
                  <c:v>44246</c:v>
                </c:pt>
                <c:pt idx="10">
                  <c:v>44249</c:v>
                </c:pt>
                <c:pt idx="11">
                  <c:v>44250</c:v>
                </c:pt>
                <c:pt idx="12">
                  <c:v>44251</c:v>
                </c:pt>
                <c:pt idx="13">
                  <c:v>44252</c:v>
                </c:pt>
                <c:pt idx="14">
                  <c:v>44253</c:v>
                </c:pt>
              </c:numCache>
            </c:numRef>
          </c:cat>
          <c:val>
            <c:numRef>
              <c:f>万得!$F$4:$F$18</c:f>
              <c:numCache>
                <c:formatCode>0.00%</c:formatCode>
                <c:ptCount val="15"/>
                <c:pt idx="0">
                  <c:v>9.2769636315095383E-3</c:v>
                </c:pt>
                <c:pt idx="1">
                  <c:v>2.0716281986315588E-2</c:v>
                </c:pt>
                <c:pt idx="2">
                  <c:v>1.3909187487864072E-2</c:v>
                </c:pt>
                <c:pt idx="3">
                  <c:v>5.944841145716584E-3</c:v>
                </c:pt>
                <c:pt idx="4">
                  <c:v>1.6880523890943078E-3</c:v>
                </c:pt>
                <c:pt idx="5">
                  <c:v>1.2361385013859305E-2</c:v>
                </c:pt>
                <c:pt idx="6">
                  <c:v>3.403909788472137E-2</c:v>
                </c:pt>
                <c:pt idx="7">
                  <c:v>5.040112365895788E-2</c:v>
                </c:pt>
                <c:pt idx="8">
                  <c:v>5.3826741919857035E-2</c:v>
                </c:pt>
                <c:pt idx="9">
                  <c:v>6.041549600287599E-2</c:v>
                </c:pt>
                <c:pt idx="10">
                  <c:v>4.3085753266056237E-2</c:v>
                </c:pt>
                <c:pt idx="11">
                  <c:v>3.9402206377037619E-2</c:v>
                </c:pt>
                <c:pt idx="12">
                  <c:v>1.8899650027152326E-2</c:v>
                </c:pt>
                <c:pt idx="13">
                  <c:v>2.1093817451935726E-2</c:v>
                </c:pt>
                <c:pt idx="14">
                  <c:v>8.6649501551483432E-4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D8-4BEF-B5B0-EE50081A148C}"/>
            </c:ext>
          </c:extLst>
        </c:ser>
        <c:ser>
          <c:idx val="1"/>
          <c:order val="1"/>
          <c:tx>
            <c:strRef>
              <c:f>万得!$G$3</c:f>
              <c:strCache>
                <c:ptCount val="1"/>
                <c:pt idx="0">
                  <c:v>上证A股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万得!$E$4:$E$18</c:f>
              <c:numCache>
                <c:formatCode>yyyy\-mm\-dd</c:formatCode>
                <c:ptCount val="15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44235</c:v>
                </c:pt>
                <c:pt idx="6">
                  <c:v>44236</c:v>
                </c:pt>
                <c:pt idx="7">
                  <c:v>44237</c:v>
                </c:pt>
                <c:pt idx="8">
                  <c:v>44245</c:v>
                </c:pt>
                <c:pt idx="9">
                  <c:v>44246</c:v>
                </c:pt>
                <c:pt idx="10">
                  <c:v>44249</c:v>
                </c:pt>
                <c:pt idx="11">
                  <c:v>44250</c:v>
                </c:pt>
                <c:pt idx="12">
                  <c:v>44251</c:v>
                </c:pt>
                <c:pt idx="13">
                  <c:v>44252</c:v>
                </c:pt>
                <c:pt idx="14">
                  <c:v>44253</c:v>
                </c:pt>
              </c:numCache>
            </c:numRef>
          </c:cat>
          <c:val>
            <c:numRef>
              <c:f>万得!$G$4:$G$18</c:f>
              <c:numCache>
                <c:formatCode>0.00%</c:formatCode>
                <c:ptCount val="15"/>
                <c:pt idx="0">
                  <c:v>7.1199592519399779E-3</c:v>
                </c:pt>
                <c:pt idx="1">
                  <c:v>1.4774973238827593E-2</c:v>
                </c:pt>
                <c:pt idx="2">
                  <c:v>8.9067761912360321E-3</c:v>
                </c:pt>
                <c:pt idx="3">
                  <c:v>3.7588479407264508E-3</c:v>
                </c:pt>
                <c:pt idx="4">
                  <c:v>2.684587088387147E-3</c:v>
                </c:pt>
                <c:pt idx="5">
                  <c:v>1.2227628832737869E-2</c:v>
                </c:pt>
                <c:pt idx="6">
                  <c:v>3.1516722054471424E-2</c:v>
                </c:pt>
                <c:pt idx="7">
                  <c:v>4.6334263390471309E-2</c:v>
                </c:pt>
                <c:pt idx="8">
                  <c:v>5.4973861604479923E-2</c:v>
                </c:pt>
                <c:pt idx="9">
                  <c:v>6.0897185093435668E-2</c:v>
                </c:pt>
                <c:pt idx="10">
                  <c:v>4.7096808509427213E-2</c:v>
                </c:pt>
                <c:pt idx="11">
                  <c:v>4.7031316335944595E-2</c:v>
                </c:pt>
                <c:pt idx="12">
                  <c:v>2.6909403450338543E-2</c:v>
                </c:pt>
                <c:pt idx="13">
                  <c:v>3.3770165115618589E-2</c:v>
                </c:pt>
                <c:pt idx="14">
                  <c:v>1.1922285885230588E-2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D8-4BEF-B5B0-EE50081A148C}"/>
            </c:ext>
          </c:extLst>
        </c:ser>
        <c:ser>
          <c:idx val="2"/>
          <c:order val="2"/>
          <c:tx>
            <c:strRef>
              <c:f>万得!$H$3</c:f>
              <c:strCache>
                <c:ptCount val="1"/>
                <c:pt idx="0">
                  <c:v>深证A股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万得!$E$4:$E$18</c:f>
              <c:numCache>
                <c:formatCode>yyyy\-mm\-dd</c:formatCode>
                <c:ptCount val="15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44235</c:v>
                </c:pt>
                <c:pt idx="6">
                  <c:v>44236</c:v>
                </c:pt>
                <c:pt idx="7">
                  <c:v>44237</c:v>
                </c:pt>
                <c:pt idx="8">
                  <c:v>44245</c:v>
                </c:pt>
                <c:pt idx="9">
                  <c:v>44246</c:v>
                </c:pt>
                <c:pt idx="10">
                  <c:v>44249</c:v>
                </c:pt>
                <c:pt idx="11">
                  <c:v>44250</c:v>
                </c:pt>
                <c:pt idx="12">
                  <c:v>44251</c:v>
                </c:pt>
                <c:pt idx="13">
                  <c:v>44252</c:v>
                </c:pt>
                <c:pt idx="14">
                  <c:v>44253</c:v>
                </c:pt>
              </c:numCache>
            </c:numRef>
          </c:cat>
          <c:val>
            <c:numRef>
              <c:f>万得!$H$4:$H$18</c:f>
              <c:numCache>
                <c:formatCode>0.00%</c:formatCode>
                <c:ptCount val="15"/>
                <c:pt idx="0">
                  <c:v>1.2370698948373393E-2</c:v>
                </c:pt>
                <c:pt idx="1">
                  <c:v>2.9237746696624489E-2</c:v>
                </c:pt>
                <c:pt idx="2">
                  <c:v>2.1084015988180216E-2</c:v>
                </c:pt>
                <c:pt idx="3">
                  <c:v>9.0801543814083008E-3</c:v>
                </c:pt>
                <c:pt idx="4">
                  <c:v>2.587485717926441E-4</c:v>
                </c:pt>
                <c:pt idx="5">
                  <c:v>1.2553228027857299E-2</c:v>
                </c:pt>
                <c:pt idx="6">
                  <c:v>3.7656875976578963E-2</c:v>
                </c:pt>
                <c:pt idx="7">
                  <c:v>5.6234115636409232E-2</c:v>
                </c:pt>
                <c:pt idx="8">
                  <c:v>5.2181457972086509E-2</c:v>
                </c:pt>
                <c:pt idx="9">
                  <c:v>5.9724621860327787E-2</c:v>
                </c:pt>
                <c:pt idx="10">
                  <c:v>3.7332800985647951E-2</c:v>
                </c:pt>
                <c:pt idx="11">
                  <c:v>2.8459972258437771E-2</c:v>
                </c:pt>
                <c:pt idx="12">
                  <c:v>7.4114688814173046E-3</c:v>
                </c:pt>
                <c:pt idx="13">
                  <c:v>2.9124614809445948E-3</c:v>
                </c:pt>
                <c:pt idx="14">
                  <c:v>-1.4990538467319126E-2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D8-4BEF-B5B0-EE50081A1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446912"/>
        <c:axId val="458450240"/>
      </c:lineChart>
      <c:catAx>
        <c:axId val="45844691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58450240"/>
        <c:crosses val="autoZero"/>
        <c:auto val="0"/>
        <c:lblAlgn val="ctr"/>
        <c:lblOffset val="100"/>
        <c:noMultiLvlLbl val="0"/>
      </c:catAx>
      <c:valAx>
        <c:axId val="45845024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5844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Sheet1!$C$6:$C$20</c:f>
              <c:numCache>
                <c:formatCode>yyyy\-mm\-dd</c:formatCode>
                <c:ptCount val="15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44235</c:v>
                </c:pt>
                <c:pt idx="6">
                  <c:v>44236</c:v>
                </c:pt>
                <c:pt idx="7">
                  <c:v>44237</c:v>
                </c:pt>
                <c:pt idx="8">
                  <c:v>44245</c:v>
                </c:pt>
                <c:pt idx="9">
                  <c:v>44246</c:v>
                </c:pt>
                <c:pt idx="10">
                  <c:v>44249</c:v>
                </c:pt>
                <c:pt idx="11">
                  <c:v>44250</c:v>
                </c:pt>
                <c:pt idx="12">
                  <c:v>44251</c:v>
                </c:pt>
                <c:pt idx="13">
                  <c:v>44252</c:v>
                </c:pt>
                <c:pt idx="14">
                  <c:v>44253</c:v>
                </c:pt>
              </c:numCache>
            </c:numRef>
          </c:cat>
          <c:val>
            <c:numRef>
              <c:f>Sheet1!$D$6:$D$20</c:f>
              <c:numCache>
                <c:formatCode>0.00%</c:formatCode>
                <c:ptCount val="15"/>
                <c:pt idx="0">
                  <c:v>1.1477761836441891E-2</c:v>
                </c:pt>
                <c:pt idx="1">
                  <c:v>2.3617702240370742E-2</c:v>
                </c:pt>
                <c:pt idx="2">
                  <c:v>3.0956848030018858E-2</c:v>
                </c:pt>
                <c:pt idx="3">
                  <c:v>3.8240812272376079E-2</c:v>
                </c:pt>
                <c:pt idx="4">
                  <c:v>5.496082110142364E-2</c:v>
                </c:pt>
                <c:pt idx="5">
                  <c:v>5.9320163337379883E-2</c:v>
                </c:pt>
                <c:pt idx="6">
                  <c:v>7.6481624544752158E-2</c:v>
                </c:pt>
                <c:pt idx="7">
                  <c:v>0.10478975830482296</c:v>
                </c:pt>
                <c:pt idx="8">
                  <c:v>9.3422359562962187E-2</c:v>
                </c:pt>
                <c:pt idx="9">
                  <c:v>0.10142368392009704</c:v>
                </c:pt>
                <c:pt idx="10">
                  <c:v>4.8504580068425174E-2</c:v>
                </c:pt>
                <c:pt idx="11">
                  <c:v>5.3636463966449721E-2</c:v>
                </c:pt>
                <c:pt idx="12">
                  <c:v>2.4942059375344883E-2</c:v>
                </c:pt>
                <c:pt idx="13">
                  <c:v>3.4102196225582082E-2</c:v>
                </c:pt>
                <c:pt idx="14">
                  <c:v>4.5248868778280382E-3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9C-4829-A2F0-B60204F68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291568"/>
        <c:axId val="975291896"/>
      </c:lineChart>
      <c:catAx>
        <c:axId val="97529156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5291896"/>
        <c:crosses val="autoZero"/>
        <c:auto val="0"/>
        <c:lblAlgn val="ctr"/>
        <c:lblOffset val="100"/>
        <c:noMultiLvlLbl val="0"/>
      </c:catAx>
      <c:valAx>
        <c:axId val="97529189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529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总成交额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2021-02-01</c:v>
                </c:pt>
                <c:pt idx="1">
                  <c:v>2021-02-02</c:v>
                </c:pt>
                <c:pt idx="2">
                  <c:v>2021-02-03</c:v>
                </c:pt>
                <c:pt idx="3">
                  <c:v>2021-02-04</c:v>
                </c:pt>
                <c:pt idx="4">
                  <c:v>2021-02-05</c:v>
                </c:pt>
                <c:pt idx="5">
                  <c:v>2021-02-08</c:v>
                </c:pt>
                <c:pt idx="6">
                  <c:v>2021-02-09</c:v>
                </c:pt>
                <c:pt idx="7">
                  <c:v>2021-02-10</c:v>
                </c:pt>
                <c:pt idx="8">
                  <c:v>2021-02-18</c:v>
                </c:pt>
                <c:pt idx="9">
                  <c:v>2021-02-19</c:v>
                </c:pt>
                <c:pt idx="10">
                  <c:v>2021-02-22</c:v>
                </c:pt>
                <c:pt idx="11">
                  <c:v>2021-02-23</c:v>
                </c:pt>
                <c:pt idx="12">
                  <c:v>2021-02-24</c:v>
                </c:pt>
                <c:pt idx="13">
                  <c:v>2021-02-25</c:v>
                </c:pt>
                <c:pt idx="14">
                  <c:v>2021-02-26</c:v>
                </c:pt>
              </c:strCache>
            </c:strRef>
          </c:cat>
          <c:val>
            <c:numRef>
              <c:f>Sheet1!$B$2:$B$16</c:f>
              <c:numCache>
                <c:formatCode>#,##0.00</c:formatCode>
                <c:ptCount val="15"/>
                <c:pt idx="0">
                  <c:v>563845.29</c:v>
                </c:pt>
                <c:pt idx="1">
                  <c:v>389536.65000000014</c:v>
                </c:pt>
                <c:pt idx="2">
                  <c:v>1061673.6800000002</c:v>
                </c:pt>
                <c:pt idx="3">
                  <c:v>513019.45</c:v>
                </c:pt>
                <c:pt idx="4">
                  <c:v>300679.46000000002</c:v>
                </c:pt>
                <c:pt idx="5">
                  <c:v>400219.04999999993</c:v>
                </c:pt>
                <c:pt idx="6">
                  <c:v>407597.93999999994</c:v>
                </c:pt>
                <c:pt idx="7">
                  <c:v>143866.32000000004</c:v>
                </c:pt>
                <c:pt idx="8">
                  <c:v>126274.62999999999</c:v>
                </c:pt>
                <c:pt idx="9">
                  <c:v>594723.93999999994</c:v>
                </c:pt>
                <c:pt idx="10">
                  <c:v>195901.02</c:v>
                </c:pt>
                <c:pt idx="11">
                  <c:v>496581.62000000005</c:v>
                </c:pt>
                <c:pt idx="12">
                  <c:v>191454.38999999996</c:v>
                </c:pt>
                <c:pt idx="13">
                  <c:v>284585.51000000007</c:v>
                </c:pt>
                <c:pt idx="14">
                  <c:v>334576.78000000003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8-40A1-BEF1-A30E0E914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0637096"/>
        <c:axId val="8506374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折价率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2021-02-01</c:v>
                </c:pt>
                <c:pt idx="1">
                  <c:v>2021-02-02</c:v>
                </c:pt>
                <c:pt idx="2">
                  <c:v>2021-02-03</c:v>
                </c:pt>
                <c:pt idx="3">
                  <c:v>2021-02-04</c:v>
                </c:pt>
                <c:pt idx="4">
                  <c:v>2021-02-05</c:v>
                </c:pt>
                <c:pt idx="5">
                  <c:v>2021-02-08</c:v>
                </c:pt>
                <c:pt idx="6">
                  <c:v>2021-02-09</c:v>
                </c:pt>
                <c:pt idx="7">
                  <c:v>2021-02-10</c:v>
                </c:pt>
                <c:pt idx="8">
                  <c:v>2021-02-18</c:v>
                </c:pt>
                <c:pt idx="9">
                  <c:v>2021-02-19</c:v>
                </c:pt>
                <c:pt idx="10">
                  <c:v>2021-02-22</c:v>
                </c:pt>
                <c:pt idx="11">
                  <c:v>2021-02-23</c:v>
                </c:pt>
                <c:pt idx="12">
                  <c:v>2021-02-24</c:v>
                </c:pt>
                <c:pt idx="13">
                  <c:v>2021-02-25</c:v>
                </c:pt>
                <c:pt idx="14">
                  <c:v>2021-02-26</c:v>
                </c:pt>
              </c:strCache>
            </c:strRef>
          </c:cat>
          <c:val>
            <c:numRef>
              <c:f>Sheet1!$C$2:$C$16</c:f>
              <c:numCache>
                <c:formatCode>#,##0.00</c:formatCode>
                <c:ptCount val="15"/>
                <c:pt idx="0">
                  <c:v>6.4854875346230898</c:v>
                </c:pt>
                <c:pt idx="1">
                  <c:v>5.779470878008139</c:v>
                </c:pt>
                <c:pt idx="2">
                  <c:v>2.8874682394180393</c:v>
                </c:pt>
                <c:pt idx="3">
                  <c:v>3.2222137438754337</c:v>
                </c:pt>
                <c:pt idx="4">
                  <c:v>6.2460339348498586</c:v>
                </c:pt>
                <c:pt idx="5">
                  <c:v>2.4607330586847103</c:v>
                </c:pt>
                <c:pt idx="6">
                  <c:v>4.1404968712994021</c:v>
                </c:pt>
                <c:pt idx="7">
                  <c:v>5.912020232810713</c:v>
                </c:pt>
                <c:pt idx="8">
                  <c:v>4.9710299431893628</c:v>
                </c:pt>
                <c:pt idx="9">
                  <c:v>4.7969328274041043</c:v>
                </c:pt>
                <c:pt idx="10">
                  <c:v>7.1114397579264574</c:v>
                </c:pt>
                <c:pt idx="11">
                  <c:v>4.5757711987956062</c:v>
                </c:pt>
                <c:pt idx="12">
                  <c:v>3.9330072560613658</c:v>
                </c:pt>
                <c:pt idx="13">
                  <c:v>3.4605389891635503</c:v>
                </c:pt>
                <c:pt idx="14">
                  <c:v>1.5088306462700454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F8-40A1-BEF1-A30E0E914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657048"/>
        <c:axId val="852654424"/>
      </c:lineChart>
      <c:dateAx>
        <c:axId val="85063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50637424"/>
        <c:crosses val="autoZero"/>
        <c:auto val="0"/>
        <c:lblOffset val="100"/>
        <c:baseTimeUnit val="days"/>
      </c:dateAx>
      <c:valAx>
        <c:axId val="85063742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50637096"/>
        <c:crosses val="autoZero"/>
        <c:crossBetween val="between"/>
      </c:valAx>
      <c:valAx>
        <c:axId val="85265442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52657048"/>
        <c:crosses val="max"/>
        <c:crossBetween val="between"/>
      </c:valAx>
      <c:catAx>
        <c:axId val="852657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2654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5.3908355795148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BA-43AF-9D0D-BD8F95216D76}"/>
                </c:ext>
              </c:extLst>
            </c:dLbl>
            <c:dLbl>
              <c:idx val="8"/>
              <c:layout>
                <c:manualLayout>
                  <c:x val="6.2992125984251048E-3"/>
                  <c:y val="4.008251912041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BA-43AF-9D0D-BD8F95216D76}"/>
                </c:ext>
              </c:extLst>
            </c:dLbl>
            <c:dLbl>
              <c:idx val="15"/>
              <c:layout>
                <c:manualLayout>
                  <c:x val="-5.4224154665099653E-2"/>
                  <c:y val="4.312668463611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BA-43AF-9D0D-BD8F95216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Sheet1!$N$3:$N$18</c:f>
              <c:numCache>
                <c:formatCode>m/d/yyyy</c:formatCode>
                <c:ptCount val="16"/>
                <c:pt idx="0">
                  <c:v>44253</c:v>
                </c:pt>
                <c:pt idx="1">
                  <c:v>44252</c:v>
                </c:pt>
                <c:pt idx="2">
                  <c:v>44251</c:v>
                </c:pt>
                <c:pt idx="3">
                  <c:v>44250</c:v>
                </c:pt>
                <c:pt idx="4">
                  <c:v>44249</c:v>
                </c:pt>
                <c:pt idx="5">
                  <c:v>44246</c:v>
                </c:pt>
                <c:pt idx="6">
                  <c:v>44245</c:v>
                </c:pt>
                <c:pt idx="7">
                  <c:v>44237</c:v>
                </c:pt>
                <c:pt idx="8">
                  <c:v>44236</c:v>
                </c:pt>
                <c:pt idx="9">
                  <c:v>44235</c:v>
                </c:pt>
                <c:pt idx="10">
                  <c:v>44232</c:v>
                </c:pt>
                <c:pt idx="11">
                  <c:v>44231</c:v>
                </c:pt>
                <c:pt idx="12">
                  <c:v>44230</c:v>
                </c:pt>
                <c:pt idx="13">
                  <c:v>44229</c:v>
                </c:pt>
                <c:pt idx="14">
                  <c:v>44228</c:v>
                </c:pt>
                <c:pt idx="15">
                  <c:v>44225</c:v>
                </c:pt>
              </c:numCache>
            </c:numRef>
          </c:cat>
          <c:val>
            <c:numRef>
              <c:f>Sheet1!$P$3:$P$18</c:f>
              <c:numCache>
                <c:formatCode>0.00</c:formatCode>
                <c:ptCount val="16"/>
                <c:pt idx="0">
                  <c:v>1.670059962876</c:v>
                </c:pt>
                <c:pt idx="1">
                  <c:v>1.6803620000760002</c:v>
                </c:pt>
                <c:pt idx="2">
                  <c:v>1.680067143744</c:v>
                </c:pt>
                <c:pt idx="3">
                  <c:v>1.6811048335399998</c:v>
                </c:pt>
                <c:pt idx="4">
                  <c:v>1.6819616772220001</c:v>
                </c:pt>
                <c:pt idx="5">
                  <c:v>1.672052802674</c:v>
                </c:pt>
                <c:pt idx="6">
                  <c:v>1.6648013303010001</c:v>
                </c:pt>
                <c:pt idx="7">
                  <c:v>1.6397150937930001</c:v>
                </c:pt>
                <c:pt idx="8">
                  <c:v>1.6605497080310001</c:v>
                </c:pt>
                <c:pt idx="9">
                  <c:v>1.6571051934980001</c:v>
                </c:pt>
                <c:pt idx="10">
                  <c:v>1.6594837823149999</c:v>
                </c:pt>
                <c:pt idx="11">
                  <c:v>1.6708242950849999</c:v>
                </c:pt>
                <c:pt idx="12">
                  <c:v>1.6811605530420002</c:v>
                </c:pt>
                <c:pt idx="13">
                  <c:v>1.6824711621790001</c:v>
                </c:pt>
                <c:pt idx="14">
                  <c:v>1.6806696712260001</c:v>
                </c:pt>
                <c:pt idx="15">
                  <c:v>1.682493500836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BA-43AF-9D0D-BD8F95216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119855"/>
        <c:axId val="224117775"/>
      </c:lineChart>
      <c:dateAx>
        <c:axId val="22411985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24117775"/>
        <c:crosses val="autoZero"/>
        <c:auto val="1"/>
        <c:lblOffset val="100"/>
        <c:baseTimeUnit val="days"/>
        <c:majorUnit val="2"/>
        <c:majorTimeUnit val="days"/>
      </c:dateAx>
      <c:valAx>
        <c:axId val="224117775"/>
        <c:scaling>
          <c:orientation val="minMax"/>
          <c:min val="1.6300000000000001"/>
        </c:scaling>
        <c:delete val="1"/>
        <c:axPos val="l"/>
        <c:numFmt formatCode="0.00" sourceLinked="1"/>
        <c:majorTickMark val="none"/>
        <c:minorTickMark val="none"/>
        <c:tickLblPos val="nextTo"/>
        <c:crossAx val="22411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月成交量</c:v>
                </c:pt>
              </c:strCache>
            </c:strRef>
          </c:tx>
          <c:spPr>
            <a:solidFill>
              <a:srgbClr val="1B33E7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PTA2105</c:v>
                </c:pt>
                <c:pt idx="1">
                  <c:v>玻璃2105</c:v>
                </c:pt>
                <c:pt idx="2">
                  <c:v>燃油2105</c:v>
                </c:pt>
                <c:pt idx="3">
                  <c:v>螺纹钢2105</c:v>
                </c:pt>
                <c:pt idx="4">
                  <c:v>甲醇2105</c:v>
                </c:pt>
                <c:pt idx="5">
                  <c:v>沪镍2104</c:v>
                </c:pt>
                <c:pt idx="6">
                  <c:v>菜粕2105</c:v>
                </c:pt>
                <c:pt idx="7">
                  <c:v>沪银2106</c:v>
                </c:pt>
                <c:pt idx="8">
                  <c:v>玉米2105</c:v>
                </c:pt>
                <c:pt idx="9">
                  <c:v>豆粕2105</c:v>
                </c:pt>
              </c:strCache>
            </c:strRef>
          </c:cat>
          <c:val>
            <c:numRef>
              <c:f>Sheet1!$B$2:$B$11</c:f>
              <c:numCache>
                <c:formatCode>###,###,###,###,###,##0.0000</c:formatCode>
                <c:ptCount val="10"/>
                <c:pt idx="0">
                  <c:v>28850316</c:v>
                </c:pt>
                <c:pt idx="1">
                  <c:v>11761833</c:v>
                </c:pt>
                <c:pt idx="2">
                  <c:v>16485471</c:v>
                </c:pt>
                <c:pt idx="3">
                  <c:v>22382326</c:v>
                </c:pt>
                <c:pt idx="4">
                  <c:v>18074430</c:v>
                </c:pt>
                <c:pt idx="5">
                  <c:v>9255659</c:v>
                </c:pt>
                <c:pt idx="6">
                  <c:v>14359282</c:v>
                </c:pt>
                <c:pt idx="7">
                  <c:v>20869850</c:v>
                </c:pt>
                <c:pt idx="8">
                  <c:v>9367842</c:v>
                </c:pt>
                <c:pt idx="9">
                  <c:v>19551880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3-4CB6-8B8E-9559BB9C7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282136"/>
        <c:axId val="581277544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月涨跌幅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Sheet1!$A$2:$A$11</c:f>
              <c:strCache>
                <c:ptCount val="10"/>
                <c:pt idx="0">
                  <c:v>PTA2105</c:v>
                </c:pt>
                <c:pt idx="1">
                  <c:v>玻璃2105</c:v>
                </c:pt>
                <c:pt idx="2">
                  <c:v>燃油2105</c:v>
                </c:pt>
                <c:pt idx="3">
                  <c:v>螺纹钢2105</c:v>
                </c:pt>
                <c:pt idx="4">
                  <c:v>甲醇2105</c:v>
                </c:pt>
                <c:pt idx="5">
                  <c:v>沪镍2104</c:v>
                </c:pt>
                <c:pt idx="6">
                  <c:v>菜粕2105</c:v>
                </c:pt>
                <c:pt idx="7">
                  <c:v>沪银2106</c:v>
                </c:pt>
                <c:pt idx="8">
                  <c:v>玉米2105</c:v>
                </c:pt>
                <c:pt idx="9">
                  <c:v>豆粕2105</c:v>
                </c:pt>
              </c:strCache>
            </c:strRef>
          </c:xVal>
          <c:yVal>
            <c:numRef>
              <c:f>Sheet1!$C$2:$C$11</c:f>
              <c:numCache>
                <c:formatCode>###,###,###,###,###,##0.0000</c:formatCode>
                <c:ptCount val="10"/>
                <c:pt idx="0">
                  <c:v>19.819800000000001</c:v>
                </c:pt>
                <c:pt idx="1">
                  <c:v>14.574</c:v>
                </c:pt>
                <c:pt idx="2">
                  <c:v>13.445399999999999</c:v>
                </c:pt>
                <c:pt idx="3">
                  <c:v>9.5315999999999992</c:v>
                </c:pt>
                <c:pt idx="4">
                  <c:v>8.1837999999999997</c:v>
                </c:pt>
                <c:pt idx="5">
                  <c:v>6.6176000000000004</c:v>
                </c:pt>
                <c:pt idx="6">
                  <c:v>2.2871000000000001</c:v>
                </c:pt>
                <c:pt idx="7">
                  <c:v>2.1526999999999998</c:v>
                </c:pt>
                <c:pt idx="8">
                  <c:v>2.0956000000000001</c:v>
                </c:pt>
                <c:pt idx="9">
                  <c:v>-1.4097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E3-4CB6-8B8E-9559BB9C7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282792"/>
        <c:axId val="581286400"/>
      </c:scatterChart>
      <c:catAx>
        <c:axId val="58128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1277544"/>
        <c:crosses val="autoZero"/>
        <c:auto val="1"/>
        <c:lblAlgn val="ctr"/>
        <c:lblOffset val="100"/>
        <c:noMultiLvlLbl val="0"/>
      </c:catAx>
      <c:valAx>
        <c:axId val="581277544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1282136"/>
        <c:crosses val="autoZero"/>
        <c:crossBetween val="between"/>
      </c:valAx>
      <c:valAx>
        <c:axId val="581286400"/>
        <c:scaling>
          <c:orientation val="minMax"/>
        </c:scaling>
        <c:delete val="0"/>
        <c:axPos val="r"/>
        <c:numFmt formatCode="#,##0_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1282792"/>
        <c:crosses val="max"/>
        <c:crossBetween val="midCat"/>
      </c:valAx>
      <c:valAx>
        <c:axId val="581282792"/>
        <c:scaling>
          <c:orientation val="minMax"/>
        </c:scaling>
        <c:delete val="1"/>
        <c:axPos val="t"/>
        <c:majorTickMark val="out"/>
        <c:minorTickMark val="none"/>
        <c:tickLblPos val="nextTo"/>
        <c:crossAx val="581286400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28AE5DA-A970-417F-BA4F-F1A8FAE2F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D4B031-CD9B-410D-ACE0-55ED055A3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3952-DD7D-4DA0-A292-9FEF3EA44173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FAAF97-B2E3-4E63-A874-B7BC609A60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70F92F-E40F-41B1-967F-FF85E1744A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C2526-3963-4051-B7CE-DC59D33C6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5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二月为解禁小高峰，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月为全年解禁市值量最低月份。</a:t>
            </a:r>
            <a:r>
              <a:rPr lang="en-US" altLang="zh-CN" dirty="0">
                <a:latin typeface="Arial" panose="020B0604020202020204" pitchFamily="34" charset="0"/>
              </a:rPr>
              <a:t>4.79</a:t>
            </a:r>
            <a:r>
              <a:rPr lang="zh-CN" altLang="en-US" dirty="0">
                <a:latin typeface="Arial" panose="020B0604020202020204" pitchFamily="34" charset="0"/>
              </a:rPr>
              <a:t>万亿</a:t>
            </a: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月份大宗交易总成交额进一步减少，折价率有所上升。</a:t>
            </a: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两融余额在连续数月上涨后，终于出现回落，市场对后市走势产生分歧。</a:t>
            </a: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此处选出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月成交量前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的商品期货合约。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沪市前十海天味业被中国中免替代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深市美的超过比亚迪，金龙鱼掉下去，牧原进来泸州老窖跌出前十</a:t>
            </a: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</a:rPr>
              <a:t>1.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国际油价带动下游石化产品价格上涨阶段，这为资金炒作该股票提供了题材。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鄂尔多斯发布公告称，铁合金行业，受多方面因素影响，价格区间上移，近期有所波动，未来价格走势存在不确定性。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下半年以来，随着国内新冠疫情得到有效控制，锶盐行业下游需求逐步回暖，公司主营业务产品产销量随之增加。从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2020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月下旬开始，受多方面因素影响，市场供需短期内出现阶段性改变，公司主营业务产品碳酸锶价格呈上涨趋势且维持在相对高位。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74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皇台酒业经过资产重组后，声称再造一个“茅台”，被资金热钱推动，月涨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327.04%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大豪科技收购红星牌白酒，跟随白酒板块暴涨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213.81%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郑州煤电、豫能控股受黑色金属行情推动，也出现大幅上涨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获利了结，概念炒作结束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宜生实控人遭调查哦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1. </a:t>
            </a:r>
            <a:r>
              <a:rPr lang="zh-CN" altLang="en-US" dirty="0">
                <a:latin typeface="Arial" panose="020B0604020202020204" pitchFamily="34" charset="0"/>
              </a:rPr>
              <a:t>东方日升受益于光伏板块前期涨幅较大</a:t>
            </a:r>
            <a:r>
              <a:rPr lang="en-US" altLang="zh-CN" dirty="0">
                <a:latin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</a:rPr>
              <a:t>但业绩快报所披露的</a:t>
            </a:r>
            <a:r>
              <a:rPr lang="en-US" altLang="zh-CN" dirty="0">
                <a:latin typeface="Arial" panose="020B0604020202020204" pitchFamily="34" charset="0"/>
              </a:rPr>
              <a:t>2020</a:t>
            </a:r>
            <a:r>
              <a:rPr lang="zh-CN" altLang="en-US" dirty="0">
                <a:latin typeface="Arial" panose="020B0604020202020204" pitchFamily="34" charset="0"/>
              </a:rPr>
              <a:t>年业绩不及预期</a:t>
            </a:r>
            <a:r>
              <a:rPr lang="en-US" altLang="zh-CN" dirty="0">
                <a:latin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</a:rPr>
              <a:t>市值迅速缩水</a:t>
            </a:r>
            <a:r>
              <a:rPr lang="en-US" altLang="zh-CN" dirty="0">
                <a:latin typeface="Arial" panose="020B0604020202020204" pitchFamily="34" charset="0"/>
              </a:rPr>
              <a:t>;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2. </a:t>
            </a:r>
            <a:r>
              <a:rPr lang="zh-CN" altLang="en-US" dirty="0">
                <a:latin typeface="Arial" panose="020B0604020202020204" pitchFamily="34" charset="0"/>
              </a:rPr>
              <a:t>王子新材遭股东减持</a:t>
            </a:r>
            <a:r>
              <a:rPr lang="en-US" altLang="zh-CN" dirty="0">
                <a:latin typeface="Arial" panose="020B0604020202020204" pitchFamily="34" charset="0"/>
              </a:rPr>
              <a:t>42.7</a:t>
            </a:r>
            <a:r>
              <a:rPr lang="zh-CN" altLang="en-US" dirty="0">
                <a:latin typeface="Arial" panose="020B0604020202020204" pitchFamily="34" charset="0"/>
              </a:rPr>
              <a:t>万股</a:t>
            </a:r>
            <a:r>
              <a:rPr lang="en-US" altLang="zh-CN" dirty="0">
                <a:latin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</a:rPr>
              <a:t>引起市场恐慌下跌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3. ST</a:t>
            </a:r>
            <a:r>
              <a:rPr lang="zh-CN" altLang="en-US" dirty="0">
                <a:latin typeface="Arial" panose="020B0604020202020204" pitchFamily="34" charset="0"/>
              </a:rPr>
              <a:t>融捷和天齐锂业均为前期涨幅较大</a:t>
            </a:r>
            <a:r>
              <a:rPr lang="en-US" altLang="zh-CN" dirty="0">
                <a:latin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</a:rPr>
              <a:t>资金获利了结</a:t>
            </a:r>
            <a:r>
              <a:rPr lang="en-US" altLang="zh-CN" dirty="0">
                <a:latin typeface="Arial" panose="020B0604020202020204" pitchFamily="34" charset="0"/>
              </a:rPr>
              <a:t>;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4.ST</a:t>
            </a:r>
            <a:r>
              <a:rPr lang="zh-CN" altLang="en-US" dirty="0">
                <a:latin typeface="Arial" panose="020B0604020202020204" pitchFamily="34" charset="0"/>
              </a:rPr>
              <a:t>大集存在重整失败而宣告破产的风险</a:t>
            </a:r>
            <a:r>
              <a:rPr lang="en-US" altLang="zh-CN" dirty="0">
                <a:latin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</a:rPr>
              <a:t>市场恐慌下跌</a:t>
            </a: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28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1AEDE-A97D-4FF8-B8CE-E84DB2AF6E5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6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与上月相同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龙蟒佰利：股权投资</a:t>
            </a:r>
            <a:endParaRPr lang="en-US" altLang="zh-CN" dirty="0"/>
          </a:p>
          <a:p>
            <a:r>
              <a:rPr lang="zh-CN" altLang="en-US" dirty="0"/>
              <a:t>香江控股：日常经营需要</a:t>
            </a:r>
            <a:endParaRPr lang="en-US" altLang="zh-CN" dirty="0"/>
          </a:p>
          <a:p>
            <a:r>
              <a:rPr lang="zh-CN" altLang="en-US" dirty="0"/>
              <a:t>惠城：融资需要</a:t>
            </a:r>
            <a:endParaRPr lang="en-US" altLang="zh-CN" dirty="0"/>
          </a:p>
          <a:p>
            <a:r>
              <a:rPr lang="zh-CN" altLang="en-US" dirty="0"/>
              <a:t>天泽信息：违约处置掉了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49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CPI</a:t>
            </a:r>
            <a:r>
              <a:rPr lang="zh-CN" altLang="en-US" dirty="0">
                <a:latin typeface="Arial" panose="020B0604020202020204" pitchFamily="34" charset="0"/>
              </a:rPr>
              <a:t>环比涨幅扩大</a:t>
            </a:r>
            <a:r>
              <a:rPr lang="en-US" altLang="zh-CN" dirty="0">
                <a:latin typeface="Arial" panose="020B0604020202020204" pitchFamily="34" charset="0"/>
              </a:rPr>
              <a:t>0.3</a:t>
            </a:r>
            <a:r>
              <a:rPr lang="zh-CN" altLang="en-US" dirty="0">
                <a:latin typeface="Arial" panose="020B0604020202020204" pitchFamily="34" charset="0"/>
              </a:rPr>
              <a:t>个百分点，</a:t>
            </a:r>
            <a:r>
              <a:rPr lang="en-US" altLang="zh-CN" dirty="0">
                <a:latin typeface="Arial" panose="020B0604020202020204" pitchFamily="34" charset="0"/>
              </a:rPr>
              <a:t>CPI</a:t>
            </a:r>
            <a:r>
              <a:rPr lang="zh-CN" altLang="en-US" dirty="0">
                <a:latin typeface="Arial" panose="020B0604020202020204" pitchFamily="34" charset="0"/>
              </a:rPr>
              <a:t>同比下降主要以服务业务主，去年除疫情还没显现。</a:t>
            </a: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制造业增速有所放缓</a:t>
            </a: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2</a:t>
            </a:r>
            <a:r>
              <a:rPr lang="zh-CN" altLang="en-US" dirty="0"/>
              <a:t>月央行进一步回笼资金，整体资金面进一步收紧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节前节后差异明显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富时中国</a:t>
            </a:r>
            <a:r>
              <a:rPr lang="en-US" altLang="zh-CN" dirty="0">
                <a:latin typeface="Arial" panose="020B0604020202020204" pitchFamily="34" charset="0"/>
              </a:rPr>
              <a:t>A50</a:t>
            </a:r>
            <a:r>
              <a:rPr lang="zh-CN" altLang="en-US" dirty="0">
                <a:latin typeface="Arial" panose="020B0604020202020204" pitchFamily="34" charset="0"/>
              </a:rPr>
              <a:t>在</a:t>
            </a: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月中大幅上涨后，迅速走跌，后市不容乐观。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两融余额下降，股指走出头肩顶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pic>
        <p:nvPicPr>
          <p:cNvPr id="9" name="Picture 2" descr="rkk">
            <a:extLst>
              <a:ext uri="{FF2B5EF4-FFF2-40B4-BE49-F238E27FC236}">
                <a16:creationId xmlns:a16="http://schemas.microsoft.com/office/drawing/2014/main" id="{4AE9832A-4DDC-4FDE-BBAA-B9B91B9A0769}"/>
              </a:ext>
            </a:extLst>
          </p:cNvPr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4A296FCF-F4B7-40C2-B47E-E9A3F018203A}"/>
              </a:ext>
            </a:extLst>
          </p:cNvPr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14" y="6524625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8CB71311-CE3D-4A7D-A056-C122BAEE3BC6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D668E650-92CA-44CB-AE85-87D20CCC24A4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7831AA1-C918-472E-AB2B-95A87FDB4839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DF4174D-9F9D-4F0E-B634-9D1E80F12A8B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3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4583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1786015" y="2179092"/>
            <a:ext cx="8370614" cy="1504707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私募股权投资市场（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二级市场（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月）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238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2724854" y="5983009"/>
            <a:ext cx="720400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年市场解禁市值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47918.11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月市场解禁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5084.22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F22279-3A10-48C3-B258-853D8DEC0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44" y="1239496"/>
            <a:ext cx="11136312" cy="45432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63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1950556" y="5715174"/>
            <a:ext cx="21728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月大宗市场总成交额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600.45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4352175" y="5715174"/>
            <a:ext cx="175158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上月减少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20.31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亿元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232622" y="5684396"/>
            <a:ext cx="19808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月大宗市场平均折价率</a:t>
            </a:r>
            <a:r>
              <a:rPr 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4.50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8518011" y="5683742"/>
            <a:ext cx="151216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0.58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1FBA5F44-2C21-4334-9B39-DC8C2B218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852075"/>
              </p:ext>
            </p:extLst>
          </p:nvPr>
        </p:nvGraphicFramePr>
        <p:xfrm>
          <a:off x="1055688" y="1026695"/>
          <a:ext cx="10080625" cy="468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7C32374A-C6BB-4AC9-A043-3E85AA638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918695"/>
              </p:ext>
            </p:extLst>
          </p:nvPr>
        </p:nvGraphicFramePr>
        <p:xfrm>
          <a:off x="1055688" y="968692"/>
          <a:ext cx="10080625" cy="53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623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融资融券余额（万亿）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6831649" y="3931920"/>
            <a:ext cx="5040311" cy="1289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16824.94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16700.60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较上月收窄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124.34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两融余额由升转降。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5215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1055688" y="5302984"/>
            <a:ext cx="10080625" cy="1156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强势上涨方面，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PTA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燃油受到国际市场油价走高影响，价格上涨；年初玻璃市场供需两旺，但是随着供应增加，供不应求将转向供需平衡，玻璃期货价格上涨趋势难以延续；强势下跌方面，豆粕小幅调整，但考虑到海外大豆出口供给偏紧，后市有望继续上行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471A3210-2E2D-4E7C-8860-B365CE864C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029208"/>
              </p:ext>
            </p:extLst>
          </p:nvPr>
        </p:nvGraphicFramePr>
        <p:xfrm>
          <a:off x="1055689" y="901602"/>
          <a:ext cx="10080624" cy="442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846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月沪深两市市值前十（万亿）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B983BF25-5C55-4708-8A77-5EF053DBC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302302"/>
              </p:ext>
            </p:extLst>
          </p:nvPr>
        </p:nvGraphicFramePr>
        <p:xfrm>
          <a:off x="1055687" y="899160"/>
          <a:ext cx="10080625" cy="25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12AF60D9-6E89-4294-A404-BD25E6AA5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685598"/>
              </p:ext>
            </p:extLst>
          </p:nvPr>
        </p:nvGraphicFramePr>
        <p:xfrm>
          <a:off x="1055687" y="3429000"/>
          <a:ext cx="10080625" cy="302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756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月涨幅居前个股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D4FFB05C-1D12-4C3C-B572-8F36700D4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619244"/>
              </p:ext>
            </p:extLst>
          </p:nvPr>
        </p:nvGraphicFramePr>
        <p:xfrm>
          <a:off x="1056313" y="933450"/>
          <a:ext cx="10080000" cy="549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61316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5455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月涨幅居前个股的</a:t>
            </a: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月表现情况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64DBBC44-6DBC-427A-80A6-42C8BBDA2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25269"/>
              </p:ext>
            </p:extLst>
          </p:nvPr>
        </p:nvGraphicFramePr>
        <p:xfrm>
          <a:off x="1055689" y="914401"/>
          <a:ext cx="10080624" cy="550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1055688" y="260351"/>
            <a:ext cx="8231187" cy="5321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月跌幅居前个股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5CDF41F5-8640-4D9F-9065-EBB386D43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679161"/>
              </p:ext>
            </p:extLst>
          </p:nvPr>
        </p:nvGraphicFramePr>
        <p:xfrm>
          <a:off x="1056313" y="914400"/>
          <a:ext cx="10080000" cy="553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530202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60350"/>
            <a:ext cx="5040312" cy="530225"/>
          </a:xfrm>
        </p:spPr>
        <p:txBody>
          <a:bodyPr lIns="0" tIns="0" rIns="0" bIns="0"/>
          <a:lstStyle/>
          <a:p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月热门公司解读</a:t>
            </a:r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牧原股份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2B14BC-247A-41C9-AB4B-F78A4CABC30C}"/>
              </a:ext>
            </a:extLst>
          </p:cNvPr>
          <p:cNvSpPr txBox="1"/>
          <p:nvPr/>
        </p:nvSpPr>
        <p:spPr bwMode="auto">
          <a:xfrm>
            <a:off x="1055688" y="4365196"/>
            <a:ext cx="10080625" cy="2120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牧原股份是我国最大的自育自繁自养大规模一体化的生猪养殖企业，被称为就“猪茅”。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月份在“茅指数”疯涨并且叠加热门养殖概念的情况下，单月最大涨幅超过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。从公司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日披露的业绩预告来看，归母净利润同比增长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341.58%-374.29%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，四季度业绩增长随生猪价格回落。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从溢价协同指标来看，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年牧原股份的内在价值增长快于市值增长，存在一定的低估现象，今年业绩预披露后，市值持续上涨属于合理现象。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C9C3978-0025-4122-B09B-74A962D8D0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109097"/>
              </p:ext>
            </p:extLst>
          </p:nvPr>
        </p:nvGraphicFramePr>
        <p:xfrm>
          <a:off x="180536" y="907781"/>
          <a:ext cx="5915464" cy="337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72CE6827-797A-47EE-9649-09A29FEFB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00" y="925560"/>
            <a:ext cx="6083300" cy="34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E323D-399A-4056-A55B-5348A02F160D}"/>
              </a:ext>
            </a:extLst>
          </p:cNvPr>
          <p:cNvSpPr txBox="1"/>
          <p:nvPr/>
        </p:nvSpPr>
        <p:spPr bwMode="auto">
          <a:xfrm>
            <a:off x="10395759" y="1023280"/>
            <a:ext cx="740554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AE68C296-BF47-4D2B-A4C8-4A937E57A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542182"/>
              </p:ext>
            </p:extLst>
          </p:nvPr>
        </p:nvGraphicFramePr>
        <p:xfrm>
          <a:off x="1055687" y="922020"/>
          <a:ext cx="10080625" cy="550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279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524001" y="2565401"/>
            <a:ext cx="9396413" cy="707886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1255420" y="154555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第一大股东累计质押数占持股比例变化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1055688" y="4723075"/>
            <a:ext cx="10080625" cy="14954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本月渝三峡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第一大股东质押了手中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的公司股权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给重庆市城市建设投资有限公司，质押目的与上市公司生产经营无关，或应引起注意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。龙蟒佰利第一大股东股权质押用于股权投资，香江控股等股权质押为公司日常经营及融资需要。在累计解除质押方面，除天泽信息质押股权被违约处置外，其余没有重大情况。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663D65DD-39CE-4DCA-BD03-F2A6EB0FB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928643"/>
              </p:ext>
            </p:extLst>
          </p:nvPr>
        </p:nvGraphicFramePr>
        <p:xfrm>
          <a:off x="1055688" y="1028701"/>
          <a:ext cx="5040312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71366F9A-BECA-4316-B66F-ED0E40B68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668130"/>
              </p:ext>
            </p:extLst>
          </p:nvPr>
        </p:nvGraphicFramePr>
        <p:xfrm>
          <a:off x="6096000" y="1043940"/>
          <a:ext cx="5040313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4614850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10D5F8C-8EFD-FF46-A4D4-E8D54AC37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00" y="3174359"/>
            <a:ext cx="1605600" cy="50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0E10BA-8CF4-40E7-9C33-1EC4DEEA4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24" y="3690103"/>
            <a:ext cx="1920576" cy="556688"/>
          </a:xfrm>
          <a:prstGeom prst="rect">
            <a:avLst/>
          </a:prstGeom>
        </p:spPr>
      </p:pic>
      <p:sp>
        <p:nvSpPr>
          <p:cNvPr id="7" name="对话气泡: 圆角矩形 6"/>
          <p:cNvSpPr/>
          <p:nvPr/>
        </p:nvSpPr>
        <p:spPr bwMode="auto">
          <a:xfrm>
            <a:off x="405765" y="1036320"/>
            <a:ext cx="5123815" cy="1965960"/>
          </a:xfrm>
          <a:prstGeom prst="wedgeRoundRectCallout">
            <a:avLst>
              <a:gd name="adj1" fmla="val 31773"/>
              <a:gd name="adj2" fmla="val 614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5765" y="1009473"/>
            <a:ext cx="5126355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本轮巨震后市场将回归平衡，正式步入“慢涨三部曲”中的平静期。平静期内，市场将呈现经济延续稳步改善、政策平稳、大小风格平衡三大特征；建议在配置上应转战新的主线。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配置建议：科技安全（消费电子、半导体设备、信安）和国防安全（军工）。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   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5881897" y="1159414"/>
            <a:ext cx="6058644" cy="1759046"/>
          </a:xfrm>
          <a:prstGeom prst="wedgeRoundRectCallout">
            <a:avLst>
              <a:gd name="adj1" fmla="val -39297"/>
              <a:gd name="adj2" fmla="val 6728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5902771" y="4356735"/>
            <a:ext cx="6144449" cy="1936581"/>
          </a:xfrm>
          <a:prstGeom prst="wedgeRoundRectCallout">
            <a:avLst>
              <a:gd name="adj1" fmla="val -40808"/>
              <a:gd name="adj2" fmla="val -5751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226244" y="4419600"/>
            <a:ext cx="5523022" cy="1859280"/>
          </a:xfrm>
          <a:prstGeom prst="wedgeRoundRectCallout">
            <a:avLst>
              <a:gd name="adj1" fmla="val 35793"/>
              <a:gd name="adj2" fmla="val -6488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81700" y="4346920"/>
            <a:ext cx="6056329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市场经过急速、快速调整后，正逐步接近本轮调整尾声。从整个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月份来看，我们看好市场，随着“倒春寒”逐步过去，有望慢慢迎来阳春三月。把握基本面复苏的结构性亮点，</a:t>
            </a: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配置建议：全球复苏，量价齐升的中上游周期制造品；从疫情中逐步恢复的服务型消费。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 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32145" y="4501515"/>
            <a:ext cx="5328451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月，我们预计市场将会继续保持上行趋势，市场将会回归景气主线，盈利高增长估值相对合理的板块将会更受到投资者青睐，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PEG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≤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成为市场思考主线。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配置建议：全球地产后周期、科技制造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326E97-0652-430B-A78F-EB67DFE8AF09}"/>
              </a:ext>
            </a:extLst>
          </p:cNvPr>
          <p:cNvSpPr txBox="1"/>
          <p:nvPr/>
        </p:nvSpPr>
        <p:spPr>
          <a:xfrm>
            <a:off x="5913120" y="1179219"/>
            <a:ext cx="6042660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从股票市场的角度来看，经济将在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年继续回升、央行货币政策正常化。经济缓慢上行和通胀水平回升，企业的盈利状况是逐步恢复。海外刺激是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年上半年的驱动力。市场仍然可能处于震荡过程中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短期布局有色、能源、化工，长期布局科技和消费。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月观点：中性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月观点：中性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D0417D4-A09E-4085-8F7D-CE4F25E73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3779603"/>
            <a:ext cx="1605600" cy="4254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49EA2D-D3D3-4A00-8A50-5ECC13D93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43" y="3240616"/>
            <a:ext cx="1719350" cy="42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1738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972344" y="837067"/>
            <a:ext cx="10247311" cy="55394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央行公开市场方面继续回笼资金，资金流动性下降。美债利率上行给全球高估值成长股带来的压力。同时，随着疫情的缓解也使得市场对于未来通胀预期加大，市场融资情绪降温，春节后前期被机构“抱团“的白马蓝筹开始高位震荡。机构逐步退出前期的资金热门板块，市场风格将迎来切换。从多家主流券商观点来看，主张减仓观望，在后市选出新热门之前，会迎来一段时间的“平静期”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我们认为在风格切换的过程中的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个股或仍会出现宽幅的震荡，机会较难把握。考虑到春节过后，经济持续复苏，外围环境逐步改善，可以逐步增持低估值的酒店旅游、航运等板块；结合最新两会主线，“碳中和”、“科技创新”等相关概念或是未来的长期价值投资标的，可以逢低建仓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7851" y="260351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Pre-IPO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745095" y="1340769"/>
            <a:ext cx="8382000" cy="4028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825" y="260351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Post-IPO</a:t>
            </a:r>
            <a:r>
              <a:rPr kumimoji="0" lang="zh-CN" altLang="en-US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3719736" y="20474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3752" y="21713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3719736" y="31061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6627" y="3282176"/>
            <a:ext cx="5082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3719736" y="41066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63752" y="42175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2194" y="3245476"/>
            <a:ext cx="430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节前节后风格变化明显，创业板大幅下挫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2194" y="4246034"/>
            <a:ext cx="431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市场风格或迎切换，震荡格局宜观望为主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3ED68F-1DF9-4183-804C-319A93232479}"/>
              </a:ext>
            </a:extLst>
          </p:cNvPr>
          <p:cNvSpPr txBox="1"/>
          <p:nvPr/>
        </p:nvSpPr>
        <p:spPr>
          <a:xfrm>
            <a:off x="5062194" y="2184099"/>
            <a:ext cx="410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全球需求回升，国内经济运行小幅放缓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4503303" cy="476433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29655" y="4273468"/>
            <a:ext cx="7932689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月CPI同比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1.7%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51" y="4613747"/>
            <a:ext cx="10078262" cy="1895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面，环比持续走高，主要受春节期间消费需求增加和运输成本上升等因素影响，水产、蔬果价格上行。同时，就地过年政策的推行也使得相关文娱消费需求上涨推动价格上行。春节期间人工成本也有所增加。同比下降主要因为去年猪肉价格较高，基数较高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方面，环比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、同比双双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上涨。主要受国际原油价格和国际金属类大宗商品价格持续上行影响，叠加国内需求持续改善，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同比上行。环比受供暖需求减弱影响，涨幅有所收窄。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7CDDCBD3-59CC-4F45-ADB8-33D1474DE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733847"/>
              </p:ext>
            </p:extLst>
          </p:nvPr>
        </p:nvGraphicFramePr>
        <p:xfrm>
          <a:off x="1055688" y="889000"/>
          <a:ext cx="5040312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C3E37689-60A7-4653-A351-67D6E22D87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505816"/>
              </p:ext>
            </p:extLst>
          </p:nvPr>
        </p:nvGraphicFramePr>
        <p:xfrm>
          <a:off x="6095999" y="889000"/>
          <a:ext cx="5040313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79BEBD38-B786-44E1-9D50-1891BB636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709914"/>
              </p:ext>
            </p:extLst>
          </p:nvPr>
        </p:nvGraphicFramePr>
        <p:xfrm>
          <a:off x="1056313" y="457601"/>
          <a:ext cx="10080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5600426" cy="416096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DC700E-4C74-4AAB-9296-D9E5B0676DB2}"/>
              </a:ext>
            </a:extLst>
          </p:cNvPr>
          <p:cNvSpPr txBox="1"/>
          <p:nvPr/>
        </p:nvSpPr>
        <p:spPr>
          <a:xfrm>
            <a:off x="7149903" y="2172776"/>
            <a:ext cx="2934093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月制造业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50.60%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，较上月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财新中国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50.90%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7EBDD3C-86B8-4109-87B8-CE18AECA68DD}"/>
              </a:ext>
            </a:extLst>
          </p:cNvPr>
          <p:cNvSpPr/>
          <p:nvPr/>
        </p:nvSpPr>
        <p:spPr>
          <a:xfrm>
            <a:off x="2178975" y="5335066"/>
            <a:ext cx="7834049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月份，我国制造业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仍然保持在荣枯线之上，较前期继续回落。主要系受到春节前后传统淡季的假期因素影响较大。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8229600" cy="522469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5F14B-C2B4-4C3E-BC38-2FF11FB2E2CC}"/>
              </a:ext>
            </a:extLst>
          </p:cNvPr>
          <p:cNvSpPr txBox="1"/>
          <p:nvPr/>
        </p:nvSpPr>
        <p:spPr>
          <a:xfrm>
            <a:off x="2997959" y="5980819"/>
            <a:ext cx="619608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月央行累计净回笼资金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3040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亿元，资金面继续收窄。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44A09D8-0EF8-47DD-A3EC-7EF338DEE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0" r="9312"/>
          <a:stretch/>
        </p:blipFill>
        <p:spPr>
          <a:xfrm>
            <a:off x="1056313" y="1298372"/>
            <a:ext cx="10080000" cy="42612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8" cy="4043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8500" y="11109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上证指数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2200" y="159086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0.75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8500" y="33426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中小板指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92200" y="377911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2.86%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8500" y="22687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92200" y="271167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2.12%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8500" y="43920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92200" y="484655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6.86%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35061" y="5450193"/>
            <a:ext cx="642907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月五大指数节前上行，节后跳水明显，涨幅回吐。除上证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勉强收红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外其余股指纷纷下跌，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创业板指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月领跌。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箭头: 上 23">
            <a:extLst>
              <a:ext uri="{FF2B5EF4-FFF2-40B4-BE49-F238E27FC236}">
                <a16:creationId xmlns:a16="http://schemas.microsoft.com/office/drawing/2014/main" id="{077DEF29-894E-4D3C-AC45-E366A7255636}"/>
              </a:ext>
            </a:extLst>
          </p:cNvPr>
          <p:cNvSpPr/>
          <p:nvPr/>
        </p:nvSpPr>
        <p:spPr bwMode="auto">
          <a:xfrm>
            <a:off x="800100" y="1582452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箭头: 上 23">
            <a:extLst>
              <a:ext uri="{FF2B5EF4-FFF2-40B4-BE49-F238E27FC236}">
                <a16:creationId xmlns:a16="http://schemas.microsoft.com/office/drawing/2014/main" id="{CEB1F2A0-938E-0143-BAB6-EAFB2A75A153}"/>
              </a:ext>
            </a:extLst>
          </p:cNvPr>
          <p:cNvSpPr/>
          <p:nvPr/>
        </p:nvSpPr>
        <p:spPr bwMode="auto">
          <a:xfrm flipV="1">
            <a:off x="800100" y="4838652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rgbClr val="33CC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箭头: 上 23">
            <a:extLst>
              <a:ext uri="{FF2B5EF4-FFF2-40B4-BE49-F238E27FC236}">
                <a16:creationId xmlns:a16="http://schemas.microsoft.com/office/drawing/2014/main" id="{2C2D9E9D-A267-324C-8F8F-23C4783C5ACE}"/>
              </a:ext>
            </a:extLst>
          </p:cNvPr>
          <p:cNvSpPr/>
          <p:nvPr/>
        </p:nvSpPr>
        <p:spPr bwMode="auto">
          <a:xfrm flipV="1">
            <a:off x="800100" y="3780075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rgbClr val="33CC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BAC36409-7293-3F4A-A80F-2AC70BDDB144}"/>
              </a:ext>
            </a:extLst>
          </p:cNvPr>
          <p:cNvSpPr/>
          <p:nvPr/>
        </p:nvSpPr>
        <p:spPr bwMode="auto">
          <a:xfrm flipV="1">
            <a:off x="800100" y="2740850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B0F3E8-9B5C-40F7-9012-B0DB166A9F78}"/>
              </a:ext>
            </a:extLst>
          </p:cNvPr>
          <p:cNvSpPr txBox="1"/>
          <p:nvPr/>
        </p:nvSpPr>
        <p:spPr>
          <a:xfrm>
            <a:off x="698500" y="52671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科创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箭头: 上 23">
            <a:extLst>
              <a:ext uri="{FF2B5EF4-FFF2-40B4-BE49-F238E27FC236}">
                <a16:creationId xmlns:a16="http://schemas.microsoft.com/office/drawing/2014/main" id="{E315E506-E523-41CE-B4BE-83EFF2BF4390}"/>
              </a:ext>
            </a:extLst>
          </p:cNvPr>
          <p:cNvSpPr/>
          <p:nvPr/>
        </p:nvSpPr>
        <p:spPr bwMode="auto">
          <a:xfrm flipV="1">
            <a:off x="800100" y="5679714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rgbClr val="33CC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8FEE72-DCE6-4C18-887D-51F02F830B82}"/>
              </a:ext>
            </a:extLst>
          </p:cNvPr>
          <p:cNvSpPr txBox="1"/>
          <p:nvPr/>
        </p:nvSpPr>
        <p:spPr>
          <a:xfrm>
            <a:off x="1092200" y="571648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6.78%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379B5C18-05A7-455B-870D-C3FDB10CC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815542"/>
              </p:ext>
            </p:extLst>
          </p:nvPr>
        </p:nvGraphicFramePr>
        <p:xfrm>
          <a:off x="2136313" y="1116330"/>
          <a:ext cx="9000000" cy="435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294120" y="5920180"/>
            <a:ext cx="27683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    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0.08%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5130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57275" y="5944647"/>
            <a:ext cx="33387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月末，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股总市值近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85.08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31280" y="5298690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深市市值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34.40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02914" y="5344410"/>
            <a:ext cx="21197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沪市市值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50.68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86F47082-1BAE-4F10-A5B1-A6740311BDB8}"/>
              </a:ext>
            </a:extLst>
          </p:cNvPr>
          <p:cNvSpPr/>
          <p:nvPr/>
        </p:nvSpPr>
        <p:spPr bwMode="auto">
          <a:xfrm>
            <a:off x="7481426" y="5874098"/>
            <a:ext cx="288032" cy="40011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D87731B1-CCDF-48CE-9CB1-310A4D3F2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754874"/>
              </p:ext>
            </p:extLst>
          </p:nvPr>
        </p:nvGraphicFramePr>
        <p:xfrm>
          <a:off x="1056313" y="944880"/>
          <a:ext cx="10080000" cy="43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260350"/>
            <a:ext cx="8229600" cy="527240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股指期货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E0C21D01-54AF-4FF1-971A-CEFE3FBF9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124797"/>
              </p:ext>
            </p:extLst>
          </p:nvPr>
        </p:nvGraphicFramePr>
        <p:xfrm>
          <a:off x="1055688" y="978568"/>
          <a:ext cx="10080625" cy="54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8143</TotalTime>
  <Words>2248</Words>
  <Application>Microsoft Office PowerPoint</Application>
  <PresentationFormat>宽屏</PresentationFormat>
  <Paragraphs>159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Microsoft YaHei UI</vt:lpstr>
      <vt:lpstr>等线</vt:lpstr>
      <vt:lpstr>等线 Light</vt:lpstr>
      <vt:lpstr>黑体</vt:lpstr>
      <vt:lpstr>华文中宋</vt:lpstr>
      <vt:lpstr>微软雅黑</vt:lpstr>
      <vt:lpstr>微软雅黑</vt:lpstr>
      <vt:lpstr>幼圆</vt:lpstr>
      <vt:lpstr>Arial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富时中国A50股指期货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2月热门公司解读——牧原股份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Xue Yong</cp:lastModifiedBy>
  <cp:revision>362</cp:revision>
  <dcterms:created xsi:type="dcterms:W3CDTF">2020-09-03T02:02:06Z</dcterms:created>
  <dcterms:modified xsi:type="dcterms:W3CDTF">2021-03-10T05:52:46Z</dcterms:modified>
</cp:coreProperties>
</file>